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20.jpg" ContentType="image/jpg"/>
  <Override PartName="/ppt/notesSlides/notesSlide4.xml" ContentType="application/vnd.openxmlformats-officedocument.presentationml.notesSlide+xml"/>
  <Override PartName="/ppt/media/image24.jpg" ContentType="image/jpg"/>
  <Override PartName="/ppt/notesSlides/notesSlide5.xml" ContentType="application/vnd.openxmlformats-officedocument.presentationml.notesSlide+xml"/>
  <Override PartName="/ppt/media/image30.jpg" ContentType="image/jpg"/>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media/image32.jpg" ContentType="image/jpg"/>
  <Override PartName="/ppt/media/image33.jpg" ContentType="image/jpg"/>
  <Override PartName="/ppt/media/image34.jpg" ContentType="image/jpg"/>
  <Override PartName="/ppt/media/image35.jpg" ContentType="image/jpg"/>
  <Override PartName="/ppt/media/image37.jpg" ContentType="image/jpg"/>
  <Override PartName="/ppt/notesSlides/notesSlide9.xml" ContentType="application/vnd.openxmlformats-officedocument.presentationml.notesSlide+xml"/>
  <Override PartName="/ppt/notesSlides/notesSlide10.xml" ContentType="application/vnd.openxmlformats-officedocument.presentationml.notesSlide+xml"/>
  <Override PartName="/ppt/media/image43.jpg" ContentType="image/jpg"/>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313" r:id="rId2"/>
    <p:sldId id="302" r:id="rId3"/>
    <p:sldId id="287" r:id="rId4"/>
    <p:sldId id="288" r:id="rId5"/>
    <p:sldId id="289" r:id="rId6"/>
    <p:sldId id="311" r:id="rId7"/>
    <p:sldId id="314" r:id="rId8"/>
    <p:sldId id="303" r:id="rId9"/>
    <p:sldId id="304" r:id="rId10"/>
    <p:sldId id="283" r:id="rId11"/>
    <p:sldId id="305" r:id="rId12"/>
    <p:sldId id="297" r:id="rId13"/>
    <p:sldId id="306" r:id="rId14"/>
    <p:sldId id="307" r:id="rId15"/>
    <p:sldId id="298" r:id="rId16"/>
    <p:sldId id="270" r:id="rId17"/>
    <p:sldId id="301" r:id="rId18"/>
    <p:sldId id="291" r:id="rId19"/>
    <p:sldId id="312" r:id="rId20"/>
    <p:sldId id="308" r:id="rId21"/>
    <p:sldId id="309" r:id="rId22"/>
  </p:sldIdLst>
  <p:sldSz cx="12192000" cy="6858000"/>
  <p:notesSz cx="6858000" cy="9926638"/>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6" d="100"/>
          <a:sy n="96" d="100"/>
        </p:scale>
        <p:origin x="149" y="77"/>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9863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414" y="0"/>
            <a:ext cx="2971800" cy="498630"/>
          </a:xfrm>
          <a:prstGeom prst="rect">
            <a:avLst/>
          </a:prstGeom>
        </p:spPr>
        <p:txBody>
          <a:bodyPr vert="horz" lIns="91440" tIns="45720" rIns="91440" bIns="45720" rtlCol="0"/>
          <a:lstStyle>
            <a:lvl1pPr algn="r">
              <a:defRPr sz="1200"/>
            </a:lvl1pPr>
          </a:lstStyle>
          <a:p>
            <a:fld id="{FF1BA6AD-F3D9-468D-BB1D-3049CA3CD33C}" type="datetimeFigureOut">
              <a:rPr lang="nb-NO" smtClean="0"/>
              <a:t>10.09.2018</a:t>
            </a:fld>
            <a:endParaRPr lang="nb-NO"/>
          </a:p>
        </p:txBody>
      </p:sp>
      <p:sp>
        <p:nvSpPr>
          <p:cNvPr id="4" name="Plassholder for lysbilde 3"/>
          <p:cNvSpPr>
            <a:spLocks noGrp="1" noRot="1" noChangeAspect="1"/>
          </p:cNvSpPr>
          <p:nvPr>
            <p:ph type="sldImg" idx="2"/>
          </p:nvPr>
        </p:nvSpPr>
        <p:spPr>
          <a:xfrm>
            <a:off x="452438" y="1241425"/>
            <a:ext cx="5953125" cy="3349625"/>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777197"/>
            <a:ext cx="5486400" cy="3908613"/>
          </a:xfrm>
          <a:prstGeom prst="rect">
            <a:avLst/>
          </a:prstGeom>
        </p:spPr>
        <p:txBody>
          <a:bodyPr vert="horz" lIns="91440" tIns="45720" rIns="91440" bIns="45720" rtlCol="0"/>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9428011"/>
            <a:ext cx="2971800" cy="498629"/>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414" y="9428011"/>
            <a:ext cx="2971800" cy="498629"/>
          </a:xfrm>
          <a:prstGeom prst="rect">
            <a:avLst/>
          </a:prstGeom>
        </p:spPr>
        <p:txBody>
          <a:bodyPr vert="horz" lIns="91440" tIns="45720" rIns="91440" bIns="45720" rtlCol="0" anchor="b"/>
          <a:lstStyle>
            <a:lvl1pPr algn="r">
              <a:defRPr sz="1200"/>
            </a:lvl1pPr>
          </a:lstStyle>
          <a:p>
            <a:fld id="{58DBBA39-3FED-4E5B-A8B8-1A7AD489A089}" type="slidenum">
              <a:rPr lang="nb-NO" smtClean="0"/>
              <a:t>‹#›</a:t>
            </a:fld>
            <a:endParaRPr lang="nb-NO"/>
          </a:p>
        </p:txBody>
      </p:sp>
    </p:spTree>
    <p:extLst>
      <p:ext uri="{BB962C8B-B14F-4D97-AF65-F5344CB8AC3E}">
        <p14:creationId xmlns:p14="http://schemas.microsoft.com/office/powerpoint/2010/main" val="572352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ks.no/fagomrader/utvikling/innovasjon/samskaping/filmer-som-forklarer-sosial-innovasjon/"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youtube.com/results?search_query=petter+og+pernille"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58DBBA39-3FED-4E5B-A8B8-1A7AD489A089}" type="slidenum">
              <a:rPr lang="nb-NO" smtClean="0"/>
              <a:t>2</a:t>
            </a:fld>
            <a:endParaRPr lang="nb-NO"/>
          </a:p>
        </p:txBody>
      </p:sp>
    </p:spTree>
    <p:extLst>
      <p:ext uri="{BB962C8B-B14F-4D97-AF65-F5344CB8AC3E}">
        <p14:creationId xmlns:p14="http://schemas.microsoft.com/office/powerpoint/2010/main" val="30315133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Egne samlinger</a:t>
            </a:r>
            <a:r>
              <a:rPr lang="nb-NO" baseline="0" dirty="0" smtClean="0"/>
              <a:t> med familiene (med daglig leder av prosjektet + 1 forsker).  «Aksjonsforskning». Styrke deltakernes egen innflytelse og handlingskompetanse.  På en av samlingene var de på en aktivitetsparken «Høyt og lav» med alle i familien.</a:t>
            </a:r>
          </a:p>
          <a:p>
            <a:endParaRPr lang="nb-NO" dirty="0" smtClean="0"/>
          </a:p>
          <a:p>
            <a:endParaRPr lang="nb-NO" dirty="0" smtClean="0"/>
          </a:p>
          <a:p>
            <a:r>
              <a:rPr lang="nb-NO" dirty="0" smtClean="0"/>
              <a:t>Viktig å lage en god atmosfære</a:t>
            </a:r>
            <a:r>
              <a:rPr lang="nb-NO" baseline="0" dirty="0" smtClean="0"/>
              <a:t> (varm suppe) + skyss og barnevakt.</a:t>
            </a:r>
          </a:p>
          <a:p>
            <a:endParaRPr lang="nb-NO" baseline="0" dirty="0" smtClean="0"/>
          </a:p>
          <a:p>
            <a:r>
              <a:rPr lang="nb-NO" baseline="0" dirty="0" smtClean="0"/>
              <a:t>Veldig god respons allerede fra første samling. (Operativ) Prosjektleder forteller at familiene ikke visste så mye på forhånd. De visste ikke hvilke andre personer de skulle møte, og at det var lagt opp til å prate om ting som vanligvis er ganske private. </a:t>
            </a:r>
          </a:p>
          <a:p>
            <a:r>
              <a:rPr lang="nb-NO" baseline="0" dirty="0" smtClean="0"/>
              <a:t>Det gikk overveldende (og kanskje litt overraskende) bra.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baseline="0" dirty="0" smtClean="0"/>
              <a:t>Deltakerne viste seg å være dyktige, hjelpsomme og iderike. De benytte å bry seg om hverandres vanskeligheter i stedet for å stå alene med sine egne.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smtClean="0"/>
              <a:t>Eksempel på deling og samtaler om ressursbruk:</a:t>
            </a:r>
            <a:r>
              <a:rPr lang="nb-NO" baseline="0" dirty="0" smtClean="0"/>
              <a:t> Julegardinene </a:t>
            </a:r>
            <a:endParaRPr lang="nb-NO" dirty="0" smtClean="0"/>
          </a:p>
          <a:p>
            <a:endParaRPr lang="nb-NO" dirty="0"/>
          </a:p>
        </p:txBody>
      </p:sp>
      <p:sp>
        <p:nvSpPr>
          <p:cNvPr id="4" name="Plassholder for lysbildenummer 3"/>
          <p:cNvSpPr>
            <a:spLocks noGrp="1"/>
          </p:cNvSpPr>
          <p:nvPr>
            <p:ph type="sldNum" sz="quarter" idx="10"/>
          </p:nvPr>
        </p:nvSpPr>
        <p:spPr/>
        <p:txBody>
          <a:bodyPr/>
          <a:lstStyle/>
          <a:p>
            <a:fld id="{58DBBA39-3FED-4E5B-A8B8-1A7AD489A089}" type="slidenum">
              <a:rPr lang="nb-NO" smtClean="0"/>
              <a:t>12</a:t>
            </a:fld>
            <a:endParaRPr lang="nb-NO"/>
          </a:p>
        </p:txBody>
      </p:sp>
    </p:spTree>
    <p:extLst>
      <p:ext uri="{BB962C8B-B14F-4D97-AF65-F5344CB8AC3E}">
        <p14:creationId xmlns:p14="http://schemas.microsoft.com/office/powerpoint/2010/main" val="20897307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58DBBA39-3FED-4E5B-A8B8-1A7AD489A089}" type="slidenum">
              <a:rPr lang="nb-NO" smtClean="0"/>
              <a:t>13</a:t>
            </a:fld>
            <a:endParaRPr lang="nb-NO"/>
          </a:p>
        </p:txBody>
      </p:sp>
    </p:spTree>
    <p:extLst>
      <p:ext uri="{BB962C8B-B14F-4D97-AF65-F5344CB8AC3E}">
        <p14:creationId xmlns:p14="http://schemas.microsoft.com/office/powerpoint/2010/main" val="41803936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Andre foreløpige</a:t>
            </a:r>
            <a:r>
              <a:rPr lang="nb-NO" baseline="0" dirty="0" smtClean="0"/>
              <a:t> funn:</a:t>
            </a:r>
          </a:p>
          <a:p>
            <a:r>
              <a:rPr lang="nb-NO" baseline="0" dirty="0" smtClean="0"/>
              <a:t>Mange uttrykte i starten uro for sin bo- og livssituasjon, ikke minst for hvordan barna/ungdommene ble påvirket av mange flyttinger. En sa; </a:t>
            </a:r>
            <a:r>
              <a:rPr lang="nb-NO" i="1" baseline="0" dirty="0" smtClean="0"/>
              <a:t>«Tenk å ha den tryggheten å vite at jeg kan bli boende samme sted i 3-5 år.»</a:t>
            </a:r>
            <a:endParaRPr lang="nb-NO" i="1" dirty="0" smtClean="0"/>
          </a:p>
          <a:p>
            <a:endParaRPr lang="nb-NO" dirty="0"/>
          </a:p>
        </p:txBody>
      </p:sp>
      <p:sp>
        <p:nvSpPr>
          <p:cNvPr id="4" name="Plassholder for lysbildenummer 3"/>
          <p:cNvSpPr>
            <a:spLocks noGrp="1"/>
          </p:cNvSpPr>
          <p:nvPr>
            <p:ph type="sldNum" sz="quarter" idx="10"/>
          </p:nvPr>
        </p:nvSpPr>
        <p:spPr/>
        <p:txBody>
          <a:bodyPr/>
          <a:lstStyle/>
          <a:p>
            <a:fld id="{58DBBA39-3FED-4E5B-A8B8-1A7AD489A089}" type="slidenum">
              <a:rPr lang="nb-NO" smtClean="0"/>
              <a:t>14</a:t>
            </a:fld>
            <a:endParaRPr lang="nb-NO"/>
          </a:p>
        </p:txBody>
      </p:sp>
    </p:spTree>
    <p:extLst>
      <p:ext uri="{BB962C8B-B14F-4D97-AF65-F5344CB8AC3E}">
        <p14:creationId xmlns:p14="http://schemas.microsoft.com/office/powerpoint/2010/main" val="35446647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i="1" dirty="0" smtClean="0"/>
              <a:t>Foto: alle tjenesteyterne</a:t>
            </a:r>
            <a:r>
              <a:rPr lang="nb-NO" i="1" baseline="0" dirty="0" smtClean="0"/>
              <a:t> + prosjektledelse samt student har utgjort styringsgruppa. Prosjektledelsen; 2 fra Universitetet, operativ prosjektleder + HB (aktiv) observatør. (</a:t>
            </a:r>
            <a:r>
              <a:rPr lang="nb-NO" i="1" baseline="0" dirty="0" err="1" smtClean="0"/>
              <a:t>Prosjekteir</a:t>
            </a:r>
            <a:r>
              <a:rPr lang="nb-NO" i="1" baseline="0" dirty="0" smtClean="0"/>
              <a:t>: USN)</a:t>
            </a:r>
          </a:p>
          <a:p>
            <a:endParaRPr lang="nb-NO" dirty="0" smtClean="0"/>
          </a:p>
          <a:p>
            <a:r>
              <a:rPr lang="nb-NO" dirty="0" smtClean="0"/>
              <a:t>Eksempel</a:t>
            </a:r>
            <a:r>
              <a:rPr lang="nb-NO" baseline="0" dirty="0" smtClean="0"/>
              <a:t> på diskusjon og mulig «nye» løsninger: saksbehandler på boligkontoret har svært mange saker og søknader om kommunal bolig. Derfor prøver hun å gjøre saksbehandlingen så rask som mulig. Har i ettertid sett at hvis hun hadde brukt mer tid på samtaler og kartlegging i forkant, hadde hun og kommunen spart tid i etterkant. Det skjer av og til at søkere takker nei, at det oppstår problemer med boligen eller bomiljøet osv. </a:t>
            </a:r>
          </a:p>
          <a:p>
            <a:r>
              <a:rPr lang="nb-NO" baseline="0" dirty="0" smtClean="0"/>
              <a:t>Hvordan kan dette snus slik at de bruker mer tid sammen med den enkelte i forkant og ikke i etterkant? Og kan f.eks. </a:t>
            </a:r>
            <a:r>
              <a:rPr lang="nb-NO" baseline="0" dirty="0" err="1" smtClean="0"/>
              <a:t>frivillighetsentralen</a:t>
            </a:r>
            <a:r>
              <a:rPr lang="nb-NO" baseline="0" dirty="0" smtClean="0"/>
              <a:t> bidra? Leder av sentralen får gjerne i oppgave å hente møbler </a:t>
            </a:r>
            <a:r>
              <a:rPr lang="nb-NO" baseline="0" dirty="0" err="1" smtClean="0"/>
              <a:t>etc</a:t>
            </a:r>
            <a:r>
              <a:rPr lang="nb-NO" baseline="0" dirty="0" smtClean="0"/>
              <a:t> når noen flytter – er det mulig at de kan involveres mer?</a:t>
            </a:r>
          </a:p>
          <a:p>
            <a:r>
              <a:rPr lang="nb-NO" i="1" baseline="0" dirty="0" smtClean="0"/>
              <a:t>Her eller på neste lysark.</a:t>
            </a:r>
            <a:endParaRPr lang="nb-NO" i="1" dirty="0" smtClean="0"/>
          </a:p>
          <a:p>
            <a:endParaRPr lang="nb-NO" dirty="0"/>
          </a:p>
        </p:txBody>
      </p:sp>
      <p:sp>
        <p:nvSpPr>
          <p:cNvPr id="4" name="Plassholder for lysbildenummer 3"/>
          <p:cNvSpPr>
            <a:spLocks noGrp="1"/>
          </p:cNvSpPr>
          <p:nvPr>
            <p:ph type="sldNum" sz="quarter" idx="10"/>
          </p:nvPr>
        </p:nvSpPr>
        <p:spPr/>
        <p:txBody>
          <a:bodyPr/>
          <a:lstStyle/>
          <a:p>
            <a:fld id="{58DBBA39-3FED-4E5B-A8B8-1A7AD489A089}" type="slidenum">
              <a:rPr lang="nb-NO" smtClean="0"/>
              <a:t>15</a:t>
            </a:fld>
            <a:endParaRPr lang="nb-NO"/>
          </a:p>
        </p:txBody>
      </p:sp>
    </p:spTree>
    <p:extLst>
      <p:ext uri="{BB962C8B-B14F-4D97-AF65-F5344CB8AC3E}">
        <p14:creationId xmlns:p14="http://schemas.microsoft.com/office/powerpoint/2010/main" val="7334849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Det første punktet er kanskje noe dere kjenner dere igjen i – er innbyggerne blitt for «kresne» og forventer mye av kommunens tjenester?</a:t>
            </a:r>
            <a:endParaRPr lang="nb-NO" dirty="0"/>
          </a:p>
        </p:txBody>
      </p:sp>
      <p:sp>
        <p:nvSpPr>
          <p:cNvPr id="4" name="Plassholder for lysbildenummer 3"/>
          <p:cNvSpPr>
            <a:spLocks noGrp="1"/>
          </p:cNvSpPr>
          <p:nvPr>
            <p:ph type="sldNum" sz="quarter" idx="10"/>
          </p:nvPr>
        </p:nvSpPr>
        <p:spPr/>
        <p:txBody>
          <a:bodyPr/>
          <a:lstStyle/>
          <a:p>
            <a:fld id="{58DBBA39-3FED-4E5B-A8B8-1A7AD489A089}" type="slidenum">
              <a:rPr lang="nb-NO" smtClean="0"/>
              <a:t>16</a:t>
            </a:fld>
            <a:endParaRPr lang="nb-NO"/>
          </a:p>
        </p:txBody>
      </p:sp>
    </p:spTree>
    <p:extLst>
      <p:ext uri="{BB962C8B-B14F-4D97-AF65-F5344CB8AC3E}">
        <p14:creationId xmlns:p14="http://schemas.microsoft.com/office/powerpoint/2010/main" val="18389198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Det første punktet er kanskje noe dere kjenner dere igjen i – er innbyggerne blitt for «kresne» og forventer mye av kommunens tjenester?</a:t>
            </a:r>
            <a:endParaRPr lang="nb-NO" dirty="0"/>
          </a:p>
        </p:txBody>
      </p:sp>
      <p:sp>
        <p:nvSpPr>
          <p:cNvPr id="4" name="Plassholder for lysbildenummer 3"/>
          <p:cNvSpPr>
            <a:spLocks noGrp="1"/>
          </p:cNvSpPr>
          <p:nvPr>
            <p:ph type="sldNum" sz="quarter" idx="10"/>
          </p:nvPr>
        </p:nvSpPr>
        <p:spPr/>
        <p:txBody>
          <a:bodyPr/>
          <a:lstStyle/>
          <a:p>
            <a:fld id="{58DBBA39-3FED-4E5B-A8B8-1A7AD489A089}" type="slidenum">
              <a:rPr lang="nb-NO" smtClean="0"/>
              <a:t>17</a:t>
            </a:fld>
            <a:endParaRPr lang="nb-NO"/>
          </a:p>
        </p:txBody>
      </p:sp>
    </p:spTree>
    <p:extLst>
      <p:ext uri="{BB962C8B-B14F-4D97-AF65-F5344CB8AC3E}">
        <p14:creationId xmlns:p14="http://schemas.microsoft.com/office/powerpoint/2010/main" val="22580090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Vi er jo</a:t>
            </a:r>
            <a:r>
              <a:rPr lang="nb-NO" baseline="0" dirty="0" smtClean="0"/>
              <a:t> opptatt av at alle våre prosjekter (som vi brenner for), skal forankring i ledelsen (pol/adm.) Oppover i systemet. Men i dette prosjektet forankrer vi «nedover» hos dem prosjektet skal virke for, og så fortøyer vi oppover til besluttende myndighet med makt. Slik jobber vi steg for steg med å utjevne maktforholdet mellom klient/bruker og tjenesteyter. </a:t>
            </a:r>
            <a:r>
              <a:rPr lang="nb-NO" dirty="0" smtClean="0"/>
              <a:t> </a:t>
            </a:r>
            <a:endParaRPr lang="nb-NO" dirty="0"/>
          </a:p>
        </p:txBody>
      </p:sp>
      <p:sp>
        <p:nvSpPr>
          <p:cNvPr id="4" name="Plassholder for lysbildenummer 3"/>
          <p:cNvSpPr>
            <a:spLocks noGrp="1"/>
          </p:cNvSpPr>
          <p:nvPr>
            <p:ph type="sldNum" sz="quarter" idx="10"/>
          </p:nvPr>
        </p:nvSpPr>
        <p:spPr/>
        <p:txBody>
          <a:bodyPr/>
          <a:lstStyle/>
          <a:p>
            <a:fld id="{58DBBA39-3FED-4E5B-A8B8-1A7AD489A089}" type="slidenum">
              <a:rPr lang="nb-NO" smtClean="0"/>
              <a:t>18</a:t>
            </a:fld>
            <a:endParaRPr lang="nb-NO"/>
          </a:p>
        </p:txBody>
      </p:sp>
    </p:spTree>
    <p:extLst>
      <p:ext uri="{BB962C8B-B14F-4D97-AF65-F5344CB8AC3E}">
        <p14:creationId xmlns:p14="http://schemas.microsoft.com/office/powerpoint/2010/main" val="14034242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Til det siste</a:t>
            </a:r>
            <a:r>
              <a:rPr lang="nb-NO" baseline="0" dirty="0" smtClean="0"/>
              <a:t> punktet:</a:t>
            </a:r>
          </a:p>
          <a:p>
            <a:r>
              <a:rPr lang="nb-NO" dirty="0" smtClean="0"/>
              <a:t>Underveisrapporten tyder på at prosjektets</a:t>
            </a:r>
            <a:r>
              <a:rPr lang="nb-NO" baseline="0" dirty="0" smtClean="0"/>
              <a:t> mål er nådd langt på vei (min konklusjon):</a:t>
            </a:r>
          </a:p>
          <a:p>
            <a:pPr marL="171450" indent="-171450">
              <a:buFont typeface="Arial" panose="020B0604020202020204" pitchFamily="34" charset="0"/>
              <a:buChar char="•"/>
            </a:pPr>
            <a:r>
              <a:rPr lang="nb-NO" baseline="0" dirty="0" smtClean="0"/>
              <a:t>Utsagnene + eksemplene tyder på at familienes livskvalitet er bedret. De har fått et nytt og bedre syn på seg selv og enkelte også de som yter tjenester.</a:t>
            </a:r>
          </a:p>
          <a:p>
            <a:pPr marL="171450" indent="-171450">
              <a:buFont typeface="Arial" panose="020B0604020202020204" pitchFamily="34" charset="0"/>
              <a:buChar char="•"/>
            </a:pPr>
            <a:r>
              <a:rPr lang="nb-NO" baseline="0" dirty="0" smtClean="0"/>
              <a:t>Det at familier av ulike etnisk bakgrunn deler erfaringer ga enkelte et «nytt» syn. En familiefar (palestinsk) sa – og kanskje litt overrasket: «nordmenn sliter de også» </a:t>
            </a:r>
          </a:p>
          <a:p>
            <a:pPr marL="171450" indent="-171450">
              <a:buFont typeface="Arial" panose="020B0604020202020204" pitchFamily="34" charset="0"/>
              <a:buChar char="•"/>
            </a:pPr>
            <a:r>
              <a:rPr lang="nb-NO" baseline="0" dirty="0" smtClean="0"/>
              <a:t>Av 5 familier fikk 3 en bedre boligsituasjon:</a:t>
            </a:r>
          </a:p>
          <a:p>
            <a:pPr marL="0" indent="0">
              <a:buFont typeface="Arial" panose="020B0604020202020204" pitchFamily="34" charset="0"/>
              <a:buNone/>
            </a:pPr>
            <a:r>
              <a:rPr lang="nb-NO" baseline="0" dirty="0" smtClean="0"/>
              <a:t>En familie fikk en ny og større bolig med plass til alle barna. En somalisk mor fikk fornyet sin leiekontrakt som ga en større forutsigbarhet.</a:t>
            </a:r>
            <a:r>
              <a:rPr lang="nb-NO" dirty="0" smtClean="0"/>
              <a:t> En</a:t>
            </a:r>
            <a:r>
              <a:rPr lang="nb-NO" baseline="0" dirty="0" smtClean="0"/>
              <a:t> mor med tenåringer fikk en bedre kommunal bolig av boligkontoret. (den hun bodde i var av veldig dårlig kvalitet). </a:t>
            </a:r>
            <a:endParaRPr lang="nb-NO" dirty="0" smtClean="0"/>
          </a:p>
        </p:txBody>
      </p:sp>
      <p:sp>
        <p:nvSpPr>
          <p:cNvPr id="4" name="Plassholder for lysbildenummer 3"/>
          <p:cNvSpPr>
            <a:spLocks noGrp="1"/>
          </p:cNvSpPr>
          <p:nvPr>
            <p:ph type="sldNum" sz="quarter" idx="10"/>
          </p:nvPr>
        </p:nvSpPr>
        <p:spPr/>
        <p:txBody>
          <a:bodyPr/>
          <a:lstStyle/>
          <a:p>
            <a:fld id="{58DBBA39-3FED-4E5B-A8B8-1A7AD489A089}" type="slidenum">
              <a:rPr lang="nb-NO" smtClean="0"/>
              <a:t>19</a:t>
            </a:fld>
            <a:endParaRPr lang="nb-NO"/>
          </a:p>
        </p:txBody>
      </p:sp>
    </p:spTree>
    <p:extLst>
      <p:ext uri="{BB962C8B-B14F-4D97-AF65-F5344CB8AC3E}">
        <p14:creationId xmlns:p14="http://schemas.microsoft.com/office/powerpoint/2010/main" val="16616875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58DBBA39-3FED-4E5B-A8B8-1A7AD489A089}" type="slidenum">
              <a:rPr lang="nb-NO" smtClean="0"/>
              <a:t>20</a:t>
            </a:fld>
            <a:endParaRPr lang="nb-NO"/>
          </a:p>
        </p:txBody>
      </p:sp>
    </p:spTree>
    <p:extLst>
      <p:ext uri="{BB962C8B-B14F-4D97-AF65-F5344CB8AC3E}">
        <p14:creationId xmlns:p14="http://schemas.microsoft.com/office/powerpoint/2010/main" val="29828814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58DBBA39-3FED-4E5B-A8B8-1A7AD489A089}" type="slidenum">
              <a:rPr lang="nb-NO" smtClean="0"/>
              <a:t>21</a:t>
            </a:fld>
            <a:endParaRPr lang="nb-NO"/>
          </a:p>
        </p:txBody>
      </p:sp>
    </p:spTree>
    <p:extLst>
      <p:ext uri="{BB962C8B-B14F-4D97-AF65-F5344CB8AC3E}">
        <p14:creationId xmlns:p14="http://schemas.microsoft.com/office/powerpoint/2010/main" val="4028116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baseline="0" dirty="0" smtClean="0"/>
              <a:t>BAKGRUNN:</a:t>
            </a:r>
          </a:p>
          <a:p>
            <a:endParaRPr lang="nb-NO" b="0" baseline="0" dirty="0" smtClean="0"/>
          </a:p>
          <a:p>
            <a:r>
              <a:rPr lang="nb-NO" baseline="0" dirty="0" smtClean="0"/>
              <a:t>Vi har ikke så mange eksempler på sosial innovasjon i det boligsosiale arbeidet. Og det er behov for å finne nye arbeidsmetoder, spesielt der bolig og tjenester må sees i sammenheng. Derfor ble vi (i sør) veldig interessert da Høgskolen tok kontakt for å samarbeide om dette prosjektet. </a:t>
            </a:r>
          </a:p>
          <a:p>
            <a:r>
              <a:rPr lang="nb-NO" baseline="0" dirty="0" smtClean="0"/>
              <a:t>Og personlig ble jeg veldig engasjert, da jeg forsto at våre brukere/innbyggere skulle være direkte </a:t>
            </a:r>
            <a:r>
              <a:rPr lang="nb-NO" baseline="0" dirty="0" err="1" smtClean="0"/>
              <a:t>deltaktige</a:t>
            </a:r>
            <a:r>
              <a:rPr lang="nb-NO" baseline="0" dirty="0" smtClean="0"/>
              <a:t>.  </a:t>
            </a:r>
            <a:endParaRPr lang="nb-NO" dirty="0"/>
          </a:p>
        </p:txBody>
      </p:sp>
      <p:sp>
        <p:nvSpPr>
          <p:cNvPr id="4" name="Plassholder for lysbildenummer 3"/>
          <p:cNvSpPr>
            <a:spLocks noGrp="1"/>
          </p:cNvSpPr>
          <p:nvPr>
            <p:ph type="sldNum" sz="quarter" idx="10"/>
          </p:nvPr>
        </p:nvSpPr>
        <p:spPr/>
        <p:txBody>
          <a:bodyPr/>
          <a:lstStyle/>
          <a:p>
            <a:fld id="{9562D236-C093-4D89-AC84-7B065AB91C70}" type="slidenum">
              <a:rPr lang="nb-NO" smtClean="0"/>
              <a:t>3</a:t>
            </a:fld>
            <a:endParaRPr lang="nb-NO"/>
          </a:p>
        </p:txBody>
      </p:sp>
    </p:spTree>
    <p:extLst>
      <p:ext uri="{BB962C8B-B14F-4D97-AF65-F5344CB8AC3E}">
        <p14:creationId xmlns:p14="http://schemas.microsoft.com/office/powerpoint/2010/main" val="3591271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58DBBA39-3FED-4E5B-A8B8-1A7AD489A089}" type="slidenum">
              <a:rPr lang="nb-NO" smtClean="0"/>
              <a:t>4</a:t>
            </a:fld>
            <a:endParaRPr lang="nb-NO"/>
          </a:p>
        </p:txBody>
      </p:sp>
    </p:spTree>
    <p:extLst>
      <p:ext uri="{BB962C8B-B14F-4D97-AF65-F5344CB8AC3E}">
        <p14:creationId xmlns:p14="http://schemas.microsoft.com/office/powerpoint/2010/main" val="1196782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smtClean="0">
                <a:solidFill>
                  <a:schemeClr val="tx1"/>
                </a:solidFill>
                <a:effectLst/>
                <a:latin typeface="+mn-lt"/>
                <a:ea typeface="+mn-ea"/>
                <a:cs typeface="+mn-cs"/>
              </a:rPr>
              <a:t>Innovasjon er noe nytt som er som er nyttig og som kan nyttiggjøres. </a:t>
            </a:r>
          </a:p>
          <a:p>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Er </a:t>
            </a:r>
            <a:r>
              <a:rPr lang="nb-NO" sz="1200" kern="1200" baseline="0" dirty="0" smtClean="0">
                <a:solidFill>
                  <a:schemeClr val="tx1"/>
                </a:solidFill>
                <a:effectLst/>
                <a:latin typeface="+mn-lt"/>
                <a:ea typeface="+mn-ea"/>
                <a:cs typeface="+mn-cs"/>
              </a:rPr>
              <a:t>det ikke nytt, kan det godt være utvikling. Men for at vi skal kalle det innovasjon skal det erstatte noe, en tjeneste, organisasjonsmåte eller målgruppe som den gamle praksisen var knyttet opp til. </a:t>
            </a:r>
          </a:p>
          <a:p>
            <a:endParaRPr lang="nb-NO" sz="1200" kern="1200" baseline="0" dirty="0" smtClean="0">
              <a:solidFill>
                <a:schemeClr val="tx1"/>
              </a:solidFill>
              <a:effectLst/>
              <a:latin typeface="+mn-lt"/>
              <a:ea typeface="+mn-ea"/>
              <a:cs typeface="+mn-cs"/>
            </a:endParaRPr>
          </a:p>
          <a:p>
            <a:r>
              <a:rPr lang="nb-NO" sz="1200" kern="1200" baseline="0" dirty="0" smtClean="0">
                <a:solidFill>
                  <a:schemeClr val="tx1"/>
                </a:solidFill>
                <a:effectLst/>
                <a:latin typeface="+mn-lt"/>
                <a:ea typeface="+mn-ea"/>
                <a:cs typeface="+mn-cs"/>
              </a:rPr>
              <a:t>For å få på plass den nye løsningen, må ofte en gammel løsning skrotes. Det høre kanskje dramatisk ut, men vi kaster ikke kunnskapen vår og erfaringene våre – men det er måten vi jobber med kunnskapen vår som trenger å utfordres.  </a:t>
            </a:r>
            <a:r>
              <a:rPr lang="nb-NO" sz="1200" kern="1200" dirty="0" smtClean="0">
                <a:solidFill>
                  <a:schemeClr val="tx1"/>
                </a:solidFill>
                <a:effectLst/>
                <a:latin typeface="+mn-lt"/>
                <a:ea typeface="+mn-ea"/>
                <a:cs typeface="+mn-cs"/>
              </a:rPr>
              <a:t> </a:t>
            </a:r>
          </a:p>
          <a:p>
            <a:endParaRPr lang="nb-NO" dirty="0"/>
          </a:p>
        </p:txBody>
      </p:sp>
      <p:sp>
        <p:nvSpPr>
          <p:cNvPr id="4" name="Plassholder for lysbildenummer 3"/>
          <p:cNvSpPr>
            <a:spLocks noGrp="1"/>
          </p:cNvSpPr>
          <p:nvPr>
            <p:ph type="sldNum" sz="quarter" idx="10"/>
          </p:nvPr>
        </p:nvSpPr>
        <p:spPr/>
        <p:txBody>
          <a:bodyPr/>
          <a:lstStyle/>
          <a:p>
            <a:fld id="{58DBBA39-3FED-4E5B-A8B8-1A7AD489A089}" type="slidenum">
              <a:rPr lang="nb-NO" smtClean="0"/>
              <a:t>5</a:t>
            </a:fld>
            <a:endParaRPr lang="nb-NO"/>
          </a:p>
        </p:txBody>
      </p:sp>
    </p:spTree>
    <p:extLst>
      <p:ext uri="{BB962C8B-B14F-4D97-AF65-F5344CB8AC3E}">
        <p14:creationId xmlns:p14="http://schemas.microsoft.com/office/powerpoint/2010/main" val="8043413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smtClean="0"/>
              <a:t>Vise</a:t>
            </a:r>
            <a:r>
              <a:rPr lang="nb-NO" baseline="0" dirty="0" smtClean="0"/>
              <a:t> fram håndboka og dele ut. Filmsnutt om Pernille og Petter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nb-NO" baseline="0" dirty="0" smtClean="0"/>
              <a:t>Har satset på filmer som en del av dokumentasjonen – ikke «tunge» forskningsrapporter. (se eksempel til slutt)</a:t>
            </a:r>
          </a:p>
          <a:p>
            <a:endParaRPr lang="nb-NO" sz="1200" u="none" kern="1200" dirty="0" smtClean="0">
              <a:solidFill>
                <a:schemeClr val="tx1"/>
              </a:solidFill>
              <a:effectLst/>
              <a:latin typeface="+mn-lt"/>
              <a:ea typeface="+mn-ea"/>
              <a:cs typeface="+mn-cs"/>
              <a:hlinkClick r:id="rId3"/>
            </a:endParaRPr>
          </a:p>
          <a:p>
            <a:endParaRPr lang="nb-NO" sz="1200" u="sng" kern="1200" dirty="0" smtClean="0">
              <a:solidFill>
                <a:schemeClr val="tx1"/>
              </a:solidFill>
              <a:effectLst/>
              <a:latin typeface="+mn-lt"/>
              <a:ea typeface="+mn-ea"/>
              <a:cs typeface="+mn-cs"/>
              <a:hlinkClick r:id="rId3"/>
            </a:endParaRPr>
          </a:p>
          <a:p>
            <a:r>
              <a:rPr lang="nb-NO" sz="1200" u="sng" kern="1200" dirty="0" smtClean="0">
                <a:solidFill>
                  <a:schemeClr val="tx1"/>
                </a:solidFill>
                <a:effectLst/>
                <a:latin typeface="+mn-lt"/>
                <a:ea typeface="+mn-ea"/>
                <a:cs typeface="+mn-cs"/>
                <a:hlinkClick r:id="rId3"/>
              </a:rPr>
              <a:t>http://www.ks.no/fagomrader/utvikling/innovasjon/samskaping/filmer-som-forklarer-sosial-innovasjon/</a:t>
            </a:r>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 </a:t>
            </a:r>
          </a:p>
          <a:p>
            <a:r>
              <a:rPr lang="nb-NO" sz="1200" u="sng" kern="1200" dirty="0" smtClean="0">
                <a:solidFill>
                  <a:schemeClr val="tx1"/>
                </a:solidFill>
                <a:effectLst/>
                <a:latin typeface="+mn-lt"/>
                <a:ea typeface="+mn-ea"/>
                <a:cs typeface="+mn-cs"/>
                <a:hlinkClick r:id="rId4"/>
              </a:rPr>
              <a:t>https://www.youtube.com/results?search_query=petter+og+pernille</a:t>
            </a:r>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 </a:t>
            </a:r>
          </a:p>
          <a:p>
            <a:endParaRPr lang="nb-NO" dirty="0"/>
          </a:p>
        </p:txBody>
      </p:sp>
      <p:sp>
        <p:nvSpPr>
          <p:cNvPr id="4" name="Plassholder for lysbildenummer 3"/>
          <p:cNvSpPr>
            <a:spLocks noGrp="1"/>
          </p:cNvSpPr>
          <p:nvPr>
            <p:ph type="sldNum" sz="quarter" idx="10"/>
          </p:nvPr>
        </p:nvSpPr>
        <p:spPr/>
        <p:txBody>
          <a:bodyPr/>
          <a:lstStyle/>
          <a:p>
            <a:fld id="{58DBBA39-3FED-4E5B-A8B8-1A7AD489A089}" type="slidenum">
              <a:rPr lang="nb-NO" smtClean="0"/>
              <a:t>6</a:t>
            </a:fld>
            <a:endParaRPr lang="nb-NO"/>
          </a:p>
        </p:txBody>
      </p:sp>
    </p:spTree>
    <p:extLst>
      <p:ext uri="{BB962C8B-B14F-4D97-AF65-F5344CB8AC3E}">
        <p14:creationId xmlns:p14="http://schemas.microsoft.com/office/powerpoint/2010/main" val="19817815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Fremheve det</a:t>
            </a:r>
            <a:r>
              <a:rPr lang="nb-NO" baseline="0" dirty="0" smtClean="0"/>
              <a:t> siste punktet. Hvordan få til dette uten å love familiene en ny bolig? En av utfordringene i starten.</a:t>
            </a:r>
          </a:p>
          <a:p>
            <a:endParaRPr lang="nb-NO" baseline="0" dirty="0" smtClean="0"/>
          </a:p>
          <a:p>
            <a:r>
              <a:rPr lang="nb-NO" baseline="0" dirty="0" smtClean="0"/>
              <a:t>En annen utfordring var at boligkontoret syntes det var vanskelig å «plukke ut» familier. (De hadde en forestilling om  at det skulle være </a:t>
            </a:r>
            <a:r>
              <a:rPr lang="nb-NO" baseline="0" dirty="0" err="1" smtClean="0"/>
              <a:t>ressursterke</a:t>
            </a:r>
            <a:r>
              <a:rPr lang="nb-NO" baseline="0" dirty="0" smtClean="0"/>
              <a:t> familier som kunne delta i samtalegrupper. </a:t>
            </a:r>
          </a:p>
          <a:p>
            <a:r>
              <a:rPr lang="nb-NO" baseline="0" dirty="0" smtClean="0"/>
              <a:t>(Våre fordommer ble utfordret). Det å ta seg tid nok til å spørre om noen ønsket å delta, var også noe som tok tid og egentlig ikke boligkontoret hadde tid til.) </a:t>
            </a:r>
          </a:p>
          <a:p>
            <a:endParaRPr lang="nb-NO" baseline="0" dirty="0" smtClean="0"/>
          </a:p>
          <a:p>
            <a:r>
              <a:rPr lang="nb-NO" baseline="0" dirty="0" smtClean="0"/>
              <a:t>Boligkontoret opplevde det var vanskelig å finne familier som svarte til kriteriet «</a:t>
            </a:r>
            <a:r>
              <a:rPr lang="nb-NO" baseline="0" dirty="0" err="1" smtClean="0"/>
              <a:t>lavinntekstfamilier</a:t>
            </a:r>
            <a:r>
              <a:rPr lang="nb-NO" baseline="0" dirty="0" smtClean="0"/>
              <a:t> med ønske om endring i boligsituasjonen). </a:t>
            </a:r>
          </a:p>
          <a:p>
            <a:r>
              <a:rPr lang="nb-NO" baseline="0" dirty="0" smtClean="0"/>
              <a:t>NAV hadde også liten kapasitet til å rekruttere familier da de var involvert i et nasjonalt prosjekt hvor 20 familier fra Larvik deltok. Mer om dette i sluttrapporten.</a:t>
            </a:r>
          </a:p>
          <a:p>
            <a:endParaRPr lang="nb-NO" dirty="0" smtClean="0"/>
          </a:p>
          <a:p>
            <a:endParaRPr lang="nb-NO" dirty="0" smtClean="0"/>
          </a:p>
          <a:p>
            <a:r>
              <a:rPr lang="nb-NO" dirty="0" smtClean="0"/>
              <a:t>Hovedmålet med prosjektet er</a:t>
            </a:r>
            <a:r>
              <a:rPr lang="nb-NO" baseline="0" dirty="0" smtClean="0"/>
              <a:t> tatt fram på hvert eneste prosjektmøte – lett å glemme, men viktig.</a:t>
            </a:r>
            <a:endParaRPr lang="nb-NO" dirty="0" smtClean="0"/>
          </a:p>
          <a:p>
            <a:endParaRPr lang="nb-NO" dirty="0"/>
          </a:p>
        </p:txBody>
      </p:sp>
      <p:sp>
        <p:nvSpPr>
          <p:cNvPr id="4" name="Plassholder for lysbildenummer 3"/>
          <p:cNvSpPr>
            <a:spLocks noGrp="1"/>
          </p:cNvSpPr>
          <p:nvPr>
            <p:ph type="sldNum" sz="quarter" idx="10"/>
          </p:nvPr>
        </p:nvSpPr>
        <p:spPr/>
        <p:txBody>
          <a:bodyPr/>
          <a:lstStyle/>
          <a:p>
            <a:fld id="{58DBBA39-3FED-4E5B-A8B8-1A7AD489A089}" type="slidenum">
              <a:rPr lang="nb-NO" smtClean="0"/>
              <a:t>8</a:t>
            </a:fld>
            <a:endParaRPr lang="nb-NO"/>
          </a:p>
        </p:txBody>
      </p:sp>
    </p:spTree>
    <p:extLst>
      <p:ext uri="{BB962C8B-B14F-4D97-AF65-F5344CB8AC3E}">
        <p14:creationId xmlns:p14="http://schemas.microsoft.com/office/powerpoint/2010/main" val="11684488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Dette</a:t>
            </a:r>
            <a:r>
              <a:rPr lang="nb-NO" baseline="0" dirty="0" smtClean="0"/>
              <a:t> er lavinntektsfamilier med barn – som jo er satsing for oss.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smtClean="0"/>
              <a:t>For å måle omfanget av barnefattigdom bruker vi lav inntekt som mål. Det vil si husholdninger med en inntekt som er lavere enn 60 % av medianinntekten i Norge. Fra 2013 til 2016 økte antall barn som lever i fattigdom fra 84 000 til 100 000.</a:t>
            </a:r>
          </a:p>
          <a:p>
            <a:r>
              <a:rPr lang="nb-NO" dirty="0" err="1" smtClean="0"/>
              <a:t>Ca</a:t>
            </a:r>
            <a:r>
              <a:rPr lang="nb-NO" dirty="0" smtClean="0"/>
              <a:t> 10 % av alle barn i Norge lever i fattigdom.</a:t>
            </a:r>
          </a:p>
          <a:p>
            <a:endParaRPr lang="nb-NO" dirty="0" smtClean="0"/>
          </a:p>
          <a:p>
            <a:r>
              <a:rPr lang="nb-NO" u="sng" dirty="0" smtClean="0"/>
              <a:t>5</a:t>
            </a:r>
            <a:r>
              <a:rPr lang="nb-NO" u="sng" baseline="0" dirty="0" smtClean="0"/>
              <a:t> familier </a:t>
            </a:r>
            <a:r>
              <a:rPr lang="nb-NO" baseline="0" dirty="0" smtClean="0"/>
              <a:t>(1 </a:t>
            </a:r>
            <a:r>
              <a:rPr lang="nb-NO" baseline="0" dirty="0" err="1" smtClean="0"/>
              <a:t>fam</a:t>
            </a:r>
            <a:r>
              <a:rPr lang="nb-NO" baseline="0" dirty="0" smtClean="0"/>
              <a:t>. rakk seg):</a:t>
            </a:r>
          </a:p>
          <a:p>
            <a:pPr marL="171450" indent="-171450">
              <a:buFont typeface="Arial" panose="020B0604020202020204" pitchFamily="34" charset="0"/>
              <a:buChar char="•"/>
            </a:pPr>
            <a:r>
              <a:rPr lang="nb-NO" baseline="0" dirty="0" smtClean="0"/>
              <a:t>Familier med svak økonomi over tid (3-5 år) og i en ustabil bosituasjon.</a:t>
            </a:r>
          </a:p>
          <a:p>
            <a:pPr marL="171450" indent="-171450">
              <a:buFont typeface="Arial" panose="020B0604020202020204" pitchFamily="34" charset="0"/>
              <a:buChar char="•"/>
            </a:pPr>
            <a:r>
              <a:rPr lang="nb-NO" baseline="0" dirty="0" smtClean="0"/>
              <a:t>3 etnisk norske og 3 innvandrere (2 somaliske flyktninger)</a:t>
            </a:r>
          </a:p>
          <a:p>
            <a:pPr marL="171450" indent="-171450">
              <a:buFont typeface="Arial" panose="020B0604020202020204" pitchFamily="34" charset="0"/>
              <a:buChar char="•"/>
            </a:pPr>
            <a:r>
              <a:rPr lang="nb-NO" baseline="0" dirty="0" smtClean="0"/>
              <a:t>3 enslige mødre</a:t>
            </a:r>
          </a:p>
          <a:p>
            <a:pPr marL="171450" indent="-171450">
              <a:buFont typeface="Arial" panose="020B0604020202020204" pitchFamily="34" charset="0"/>
              <a:buChar char="•"/>
            </a:pPr>
            <a:r>
              <a:rPr lang="nb-NO" baseline="0" dirty="0" smtClean="0"/>
              <a:t>Familier med både mindreårige barn og store barn </a:t>
            </a:r>
          </a:p>
          <a:p>
            <a:pPr marL="171450" indent="-171450">
              <a:buFont typeface="Arial" panose="020B0604020202020204" pitchFamily="34" charset="0"/>
              <a:buChar char="•"/>
            </a:pPr>
            <a:r>
              <a:rPr lang="nb-NO" baseline="0" dirty="0" smtClean="0"/>
              <a:t>Kun en av familiene har lønnsinntekt/arbeid</a:t>
            </a:r>
          </a:p>
          <a:p>
            <a:pPr marL="171450" indent="-171450">
              <a:buFont typeface="Arial" panose="020B0604020202020204" pitchFamily="34" charset="0"/>
              <a:buChar char="•"/>
            </a:pPr>
            <a:r>
              <a:rPr lang="nb-NO" baseline="0" dirty="0" smtClean="0"/>
              <a:t>1 familie leier privat, de øvrige har kommunale boliger</a:t>
            </a:r>
          </a:p>
          <a:p>
            <a:pPr marL="171450" indent="-171450">
              <a:buFont typeface="Arial" panose="020B0604020202020204" pitchFamily="34" charset="0"/>
              <a:buChar char="•"/>
            </a:pPr>
            <a:r>
              <a:rPr lang="nb-NO" baseline="0" dirty="0" smtClean="0"/>
              <a:t>(Familien som trakk seg kjente noen av de øvrig innvandrerfamiliene og stolte ikke på at de kunne dele informasjon og delta sammen)</a:t>
            </a:r>
            <a:endParaRPr lang="nb-NO" dirty="0" smtClean="0"/>
          </a:p>
          <a:p>
            <a:endParaRPr lang="nb-NO" dirty="0"/>
          </a:p>
        </p:txBody>
      </p:sp>
      <p:sp>
        <p:nvSpPr>
          <p:cNvPr id="4" name="Plassholder for lysbildenummer 3"/>
          <p:cNvSpPr>
            <a:spLocks noGrp="1"/>
          </p:cNvSpPr>
          <p:nvPr>
            <p:ph type="sldNum" sz="quarter" idx="10"/>
          </p:nvPr>
        </p:nvSpPr>
        <p:spPr/>
        <p:txBody>
          <a:bodyPr/>
          <a:lstStyle/>
          <a:p>
            <a:fld id="{58DBBA39-3FED-4E5B-A8B8-1A7AD489A089}" type="slidenum">
              <a:rPr lang="nb-NO" smtClean="0"/>
              <a:t>9</a:t>
            </a:fld>
            <a:endParaRPr lang="nb-NO"/>
          </a:p>
        </p:txBody>
      </p:sp>
    </p:spTree>
    <p:extLst>
      <p:ext uri="{BB962C8B-B14F-4D97-AF65-F5344CB8AC3E}">
        <p14:creationId xmlns:p14="http://schemas.microsoft.com/office/powerpoint/2010/main" val="41283668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Dette</a:t>
            </a:r>
            <a:r>
              <a:rPr lang="nb-NO" baseline="0" dirty="0" smtClean="0"/>
              <a:t> er rammene rundt prosjektet</a:t>
            </a:r>
            <a:endParaRPr lang="nb-NO" dirty="0"/>
          </a:p>
        </p:txBody>
      </p:sp>
      <p:sp>
        <p:nvSpPr>
          <p:cNvPr id="4" name="Plassholder for lysbildenummer 3"/>
          <p:cNvSpPr>
            <a:spLocks noGrp="1"/>
          </p:cNvSpPr>
          <p:nvPr>
            <p:ph type="sldNum" sz="quarter" idx="10"/>
          </p:nvPr>
        </p:nvSpPr>
        <p:spPr/>
        <p:txBody>
          <a:bodyPr/>
          <a:lstStyle/>
          <a:p>
            <a:fld id="{58DBBA39-3FED-4E5B-A8B8-1A7AD489A089}" type="slidenum">
              <a:rPr lang="nb-NO" smtClean="0"/>
              <a:t>10</a:t>
            </a:fld>
            <a:endParaRPr lang="nb-NO"/>
          </a:p>
        </p:txBody>
      </p:sp>
    </p:spTree>
    <p:extLst>
      <p:ext uri="{BB962C8B-B14F-4D97-AF65-F5344CB8AC3E}">
        <p14:creationId xmlns:p14="http://schemas.microsoft.com/office/powerpoint/2010/main" val="2526987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U-svingprosessen starter øverst til venstre med bevisstgjøring og brudd med gamle</a:t>
            </a:r>
            <a:r>
              <a:rPr lang="nb-NO" baseline="0" dirty="0" smtClean="0"/>
              <a:t> tankemønstre. Så beveger deltakerne seg gjennom svingen hvor de oppdager muligheter for egen del og i omgivelsene. Når gamle forestillinger og roller er utfordret og gradvis erstattet, kan nye løsning utvikles som en fortelling og testing av nye løsninger.  Du skal ha et åpent sinn, hjerte og vilje.</a:t>
            </a:r>
          </a:p>
          <a:p>
            <a:endParaRPr lang="nb-NO"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nb-NO" baseline="0" dirty="0" smtClean="0"/>
              <a:t>Teorien kan brukes både overfor oss selv (som jobber i det offentlige) og på familiene (som dette prosjektet handler om). </a:t>
            </a:r>
            <a:endParaRPr lang="nb-NO" dirty="0" smtClean="0"/>
          </a:p>
          <a:p>
            <a:endParaRPr lang="nb-NO" baseline="0" dirty="0" smtClean="0"/>
          </a:p>
          <a:p>
            <a:r>
              <a:rPr lang="nb-NO" baseline="0" dirty="0" smtClean="0"/>
              <a:t>Høres dette veldig vanskelig og teoretisk ut? Jeg var med på en workshop og det ble veldig konkret. Skal fortelle om hvordan dette ble gjort i familiene, og hvilke resultater vi har fått – så langt.</a:t>
            </a:r>
          </a:p>
          <a:p>
            <a:r>
              <a:rPr lang="nb-NO" baseline="0" dirty="0" smtClean="0"/>
              <a:t>Der må jeg berømme vedkommende som er prosjektleder, Bjørn Z. Eklund som er organisasjonspsykolog og jobber mye med dette både innen og utenlands. </a:t>
            </a:r>
            <a:r>
              <a:rPr lang="nb-NO" baseline="0" smtClean="0"/>
              <a:t>http://human-factors.no/forside/info/ansatte?itemId=Article:130  </a:t>
            </a:r>
            <a:endParaRPr lang="nb-NO" baseline="0" dirty="0" smtClean="0"/>
          </a:p>
          <a:p>
            <a:endParaRPr lang="nb-NO" dirty="0"/>
          </a:p>
        </p:txBody>
      </p:sp>
      <p:sp>
        <p:nvSpPr>
          <p:cNvPr id="4" name="Plassholder for lysbildenummer 3"/>
          <p:cNvSpPr>
            <a:spLocks noGrp="1"/>
          </p:cNvSpPr>
          <p:nvPr>
            <p:ph type="sldNum" sz="quarter" idx="10"/>
          </p:nvPr>
        </p:nvSpPr>
        <p:spPr/>
        <p:txBody>
          <a:bodyPr/>
          <a:lstStyle/>
          <a:p>
            <a:fld id="{58DBBA39-3FED-4E5B-A8B8-1A7AD489A089}" type="slidenum">
              <a:rPr lang="nb-NO" smtClean="0"/>
              <a:t>11</a:t>
            </a:fld>
            <a:endParaRPr lang="nb-NO"/>
          </a:p>
        </p:txBody>
      </p:sp>
    </p:spTree>
    <p:extLst>
      <p:ext uri="{BB962C8B-B14F-4D97-AF65-F5344CB8AC3E}">
        <p14:creationId xmlns:p14="http://schemas.microsoft.com/office/powerpoint/2010/main" val="19774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9/10/2018</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chemeClr val="bg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26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9/10/2018</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chemeClr val="bg1"/>
                </a:solidFill>
                <a:latin typeface="Calibri"/>
                <a:cs typeface="Calibri"/>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988302" y="2013966"/>
            <a:ext cx="3117215" cy="3655695"/>
          </a:xfrm>
          <a:prstGeom prst="rect">
            <a:avLst/>
          </a:prstGeom>
        </p:spPr>
        <p:txBody>
          <a:bodyPr wrap="square" lIns="0" tIns="0" rIns="0" bIns="0">
            <a:spAutoFit/>
          </a:bodyPr>
          <a:lstStyle>
            <a:lvl1pPr>
              <a:defRPr sz="2000" b="0" i="0">
                <a:solidFill>
                  <a:schemeClr val="tx1"/>
                </a:solidFill>
                <a:latin typeface="Calibri Light"/>
                <a:cs typeface="Calibri Light"/>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9/10/2018</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2000" cy="6858000"/>
          </a:xfrm>
          <a:custGeom>
            <a:avLst/>
            <a:gdLst/>
            <a:ahLst/>
            <a:cxnLst/>
            <a:rect l="l" t="t" r="r" b="b"/>
            <a:pathLst>
              <a:path w="12192000" h="6858000">
                <a:moveTo>
                  <a:pt x="0" y="6858000"/>
                </a:moveTo>
                <a:lnTo>
                  <a:pt x="12192000" y="6858000"/>
                </a:lnTo>
                <a:lnTo>
                  <a:pt x="12192000" y="0"/>
                </a:lnTo>
                <a:lnTo>
                  <a:pt x="0" y="0"/>
                </a:lnTo>
                <a:lnTo>
                  <a:pt x="0" y="6858000"/>
                </a:lnTo>
                <a:close/>
              </a:path>
            </a:pathLst>
          </a:custGeom>
          <a:solidFill>
            <a:srgbClr val="5B9BD4"/>
          </a:solidFill>
        </p:spPr>
        <p:txBody>
          <a:bodyPr wrap="square" lIns="0" tIns="0" rIns="0" bIns="0" rtlCol="0"/>
          <a:lstStyle/>
          <a:p>
            <a:endParaRPr/>
          </a:p>
        </p:txBody>
      </p:sp>
      <p:sp>
        <p:nvSpPr>
          <p:cNvPr id="17" name="bk object 17"/>
          <p:cNvSpPr/>
          <p:nvPr/>
        </p:nvSpPr>
        <p:spPr>
          <a:xfrm>
            <a:off x="4710684" y="1464513"/>
            <a:ext cx="5088636" cy="5393483"/>
          </a:xfrm>
          <a:prstGeom prst="rect">
            <a:avLst/>
          </a:prstGeom>
          <a:blipFill>
            <a:blip r:embed="rId2" cstate="print"/>
            <a:stretch>
              <a:fillRect/>
            </a:stretch>
          </a:blipFill>
        </p:spPr>
        <p:txBody>
          <a:bodyPr wrap="square" lIns="0" tIns="0" rIns="0" bIns="0" rtlCol="0"/>
          <a:lstStyle/>
          <a:p>
            <a:endParaRPr/>
          </a:p>
        </p:txBody>
      </p:sp>
      <p:sp>
        <p:nvSpPr>
          <p:cNvPr id="18" name="bk object 18"/>
          <p:cNvSpPr/>
          <p:nvPr/>
        </p:nvSpPr>
        <p:spPr>
          <a:xfrm>
            <a:off x="4905908" y="1660271"/>
            <a:ext cx="4519015" cy="4951196"/>
          </a:xfrm>
          <a:prstGeom prst="rect">
            <a:avLst/>
          </a:prstGeom>
          <a:blipFill>
            <a:blip r:embed="rId3" cstate="print"/>
            <a:stretch>
              <a:fillRect/>
            </a:stretch>
          </a:blipFill>
        </p:spPr>
        <p:txBody>
          <a:bodyPr wrap="square" lIns="0" tIns="0" rIns="0" bIns="0" rtlCol="0"/>
          <a:lstStyle/>
          <a:p>
            <a:endParaRPr/>
          </a:p>
        </p:txBody>
      </p:sp>
      <p:sp>
        <p:nvSpPr>
          <p:cNvPr id="19" name="bk object 19"/>
          <p:cNvSpPr/>
          <p:nvPr/>
        </p:nvSpPr>
        <p:spPr>
          <a:xfrm>
            <a:off x="0" y="0"/>
            <a:ext cx="5280660" cy="6857997"/>
          </a:xfrm>
          <a:prstGeom prst="rect">
            <a:avLst/>
          </a:prstGeom>
          <a:blipFill>
            <a:blip r:embed="rId4" cstate="print"/>
            <a:stretch>
              <a:fillRect/>
            </a:stretch>
          </a:blipFill>
        </p:spPr>
        <p:txBody>
          <a:bodyPr wrap="square" lIns="0" tIns="0" rIns="0" bIns="0" rtlCol="0"/>
          <a:lstStyle/>
          <a:p>
            <a:endParaRPr/>
          </a:p>
        </p:txBody>
      </p:sp>
      <p:sp>
        <p:nvSpPr>
          <p:cNvPr id="20" name="bk object 20"/>
          <p:cNvSpPr/>
          <p:nvPr/>
        </p:nvSpPr>
        <p:spPr>
          <a:xfrm>
            <a:off x="102793" y="128079"/>
            <a:ext cx="4803114" cy="6459016"/>
          </a:xfrm>
          <a:prstGeom prst="rect">
            <a:avLst/>
          </a:prstGeom>
          <a:blipFill>
            <a:blip r:embed="rId5" cstate="print"/>
            <a:stretch>
              <a:fillRect/>
            </a:stretch>
          </a:blipFill>
        </p:spPr>
        <p:txBody>
          <a:bodyPr wrap="square" lIns="0" tIns="0" rIns="0" bIns="0" rtlCol="0"/>
          <a:lstStyle/>
          <a:p>
            <a:endParaRPr/>
          </a:p>
        </p:txBody>
      </p:sp>
      <p:sp>
        <p:nvSpPr>
          <p:cNvPr id="21" name="bk object 21"/>
          <p:cNvSpPr/>
          <p:nvPr/>
        </p:nvSpPr>
        <p:spPr>
          <a:xfrm>
            <a:off x="9130283" y="472440"/>
            <a:ext cx="3061715" cy="1773936"/>
          </a:xfrm>
          <a:prstGeom prst="rect">
            <a:avLst/>
          </a:prstGeom>
          <a:blipFill>
            <a:blip r:embed="rId6" cstate="print"/>
            <a:stretch>
              <a:fillRect/>
            </a:stretch>
          </a:blipFill>
        </p:spPr>
        <p:txBody>
          <a:bodyPr wrap="square" lIns="0" tIns="0" rIns="0" bIns="0" rtlCol="0"/>
          <a:lstStyle/>
          <a:p>
            <a:endParaRPr/>
          </a:p>
        </p:txBody>
      </p:sp>
      <p:sp>
        <p:nvSpPr>
          <p:cNvPr id="22" name="bk object 22"/>
          <p:cNvSpPr/>
          <p:nvPr/>
        </p:nvSpPr>
        <p:spPr>
          <a:xfrm>
            <a:off x="9450323" y="2557322"/>
            <a:ext cx="2741674" cy="3337560"/>
          </a:xfrm>
          <a:prstGeom prst="rect">
            <a:avLst/>
          </a:prstGeom>
          <a:blipFill>
            <a:blip r:embed="rId7" cstate="print"/>
            <a:stretch>
              <a:fillRect/>
            </a:stretch>
          </a:blipFill>
        </p:spPr>
        <p:txBody>
          <a:bodyPr wrap="square" lIns="0" tIns="0" rIns="0" bIns="0" rtlCol="0"/>
          <a:lstStyle/>
          <a:p>
            <a:endParaRPr/>
          </a:p>
        </p:txBody>
      </p:sp>
      <p:sp>
        <p:nvSpPr>
          <p:cNvPr id="23" name="bk object 23"/>
          <p:cNvSpPr/>
          <p:nvPr/>
        </p:nvSpPr>
        <p:spPr>
          <a:xfrm>
            <a:off x="9645395" y="2752344"/>
            <a:ext cx="2298192" cy="2767583"/>
          </a:xfrm>
          <a:prstGeom prst="rect">
            <a:avLst/>
          </a:prstGeom>
          <a:blipFill>
            <a:blip r:embed="rId8" cstate="print"/>
            <a:stretch>
              <a:fillRect/>
            </a:stretch>
          </a:blipFill>
        </p:spPr>
        <p:txBody>
          <a:bodyPr wrap="square" lIns="0" tIns="0" rIns="0" bIns="0" rtlCol="0"/>
          <a:lstStyle/>
          <a:p>
            <a:endParaRPr/>
          </a:p>
        </p:txBody>
      </p:sp>
      <p:sp>
        <p:nvSpPr>
          <p:cNvPr id="24" name="bk object 24"/>
          <p:cNvSpPr/>
          <p:nvPr/>
        </p:nvSpPr>
        <p:spPr>
          <a:xfrm>
            <a:off x="4776215" y="480059"/>
            <a:ext cx="3870197" cy="787146"/>
          </a:xfrm>
          <a:prstGeom prst="rect">
            <a:avLst/>
          </a:prstGeom>
          <a:blipFill>
            <a:blip r:embed="rId9"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400" b="0" i="0">
                <a:solidFill>
                  <a:schemeClr val="bg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9/10/2018</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9/10/2018</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tellysbil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86633"/>
            <a:ext cx="10363200" cy="923330"/>
          </a:xfrm>
        </p:spPr>
        <p:txBody>
          <a:bodyPr anchor="b"/>
          <a:lstStyle>
            <a:lvl1pPr algn="ctr">
              <a:defRPr sz="6000"/>
            </a:lvl1pPr>
          </a:lstStyle>
          <a:p>
            <a:r>
              <a:rPr lang="nb-NO" smtClean="0"/>
              <a:t>Klikk for å redigere tittelstil</a:t>
            </a:r>
            <a:endParaRPr lang="en-US" dirty="0"/>
          </a:p>
        </p:txBody>
      </p:sp>
      <p:sp>
        <p:nvSpPr>
          <p:cNvPr id="3" name="Subtitle 2"/>
          <p:cNvSpPr>
            <a:spLocks noGrp="1"/>
          </p:cNvSpPr>
          <p:nvPr>
            <p:ph type="subTitle" idx="1"/>
          </p:nvPr>
        </p:nvSpPr>
        <p:spPr>
          <a:xfrm>
            <a:off x="1524000" y="3602038"/>
            <a:ext cx="9144000" cy="36933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smtClean="0"/>
              <a:t>Klikk for å redigere undertittelstil i malen</a:t>
            </a:r>
            <a:endParaRPr lang="en-US" dirty="0"/>
          </a:p>
        </p:txBody>
      </p:sp>
      <p:sp>
        <p:nvSpPr>
          <p:cNvPr id="4" name="Date Placeholder 3"/>
          <p:cNvSpPr>
            <a:spLocks noGrp="1"/>
          </p:cNvSpPr>
          <p:nvPr>
            <p:ph type="dt" sz="half" idx="10"/>
          </p:nvPr>
        </p:nvSpPr>
        <p:spPr>
          <a:xfrm>
            <a:off x="609600" y="6377940"/>
            <a:ext cx="2804160" cy="276999"/>
          </a:xfrm>
        </p:spPr>
        <p:txBody>
          <a:bodyPr/>
          <a:lstStyle/>
          <a:p>
            <a:fld id="{A9413923-093E-425F-B2D6-A29C3FA5D404}" type="datetimeFigureOut">
              <a:rPr lang="nb-NO" smtClean="0"/>
              <a:t>10.09.2018</a:t>
            </a:fld>
            <a:endParaRPr lang="nb-NO"/>
          </a:p>
        </p:txBody>
      </p:sp>
      <p:sp>
        <p:nvSpPr>
          <p:cNvPr id="5" name="Footer Placeholder 4"/>
          <p:cNvSpPr>
            <a:spLocks noGrp="1"/>
          </p:cNvSpPr>
          <p:nvPr>
            <p:ph type="ftr" sz="quarter" idx="11"/>
          </p:nvPr>
        </p:nvSpPr>
        <p:spPr>
          <a:xfrm>
            <a:off x="4145280" y="6377940"/>
            <a:ext cx="3901440" cy="276999"/>
          </a:xfrm>
        </p:spPr>
        <p:txBody>
          <a:bodyPr/>
          <a:lstStyle/>
          <a:p>
            <a:endParaRPr lang="nb-NO"/>
          </a:p>
        </p:txBody>
      </p:sp>
      <p:sp>
        <p:nvSpPr>
          <p:cNvPr id="6" name="Slide Number Placeholder 5"/>
          <p:cNvSpPr>
            <a:spLocks noGrp="1"/>
          </p:cNvSpPr>
          <p:nvPr>
            <p:ph type="sldNum" sz="quarter" idx="12"/>
          </p:nvPr>
        </p:nvSpPr>
        <p:spPr>
          <a:xfrm>
            <a:off x="8778240" y="6377940"/>
            <a:ext cx="2804160" cy="276999"/>
          </a:xfrm>
        </p:spPr>
        <p:txBody>
          <a:bodyPr/>
          <a:lstStyle/>
          <a:p>
            <a:fld id="{7776FA66-2479-4C46-B5D0-9E65FD89AA0D}" type="slidenum">
              <a:rPr lang="nb-NO" smtClean="0"/>
              <a:t>‹#›</a:t>
            </a:fld>
            <a:endParaRPr lang="nb-NO"/>
          </a:p>
        </p:txBody>
      </p:sp>
    </p:spTree>
    <p:extLst>
      <p:ext uri="{BB962C8B-B14F-4D97-AF65-F5344CB8AC3E}">
        <p14:creationId xmlns:p14="http://schemas.microsoft.com/office/powerpoint/2010/main" val="921438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Stort bilde - til høyre">
    <p:bg>
      <p:bgRef idx="1001">
        <a:schemeClr val="bg1"/>
      </p:bgRef>
    </p:bg>
    <p:spTree>
      <p:nvGrpSpPr>
        <p:cNvPr id="1" name=""/>
        <p:cNvGrpSpPr/>
        <p:nvPr/>
      </p:nvGrpSpPr>
      <p:grpSpPr>
        <a:xfrm>
          <a:off x="0" y="0"/>
          <a:ext cx="0" cy="0"/>
          <a:chOff x="0" y="0"/>
          <a:chExt cx="0" cy="0"/>
        </a:xfrm>
      </p:grpSpPr>
      <p:sp>
        <p:nvSpPr>
          <p:cNvPr id="2" name="Rektangel 1"/>
          <p:cNvSpPr/>
          <p:nvPr userDrawn="1"/>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400"/>
          </a:p>
        </p:txBody>
      </p:sp>
      <p:sp>
        <p:nvSpPr>
          <p:cNvPr id="10" name="Plassholder for bilde 9"/>
          <p:cNvSpPr>
            <a:spLocks noGrp="1" noChangeAspect="1"/>
          </p:cNvSpPr>
          <p:nvPr>
            <p:ph type="pic" sz="quarter" idx="18" hasCustomPrompt="1"/>
          </p:nvPr>
        </p:nvSpPr>
        <p:spPr>
          <a:xfrm>
            <a:off x="6096000" y="3228945"/>
            <a:ext cx="6096000" cy="400110"/>
          </a:xfrm>
          <a:prstGeom prst="rect">
            <a:avLst/>
          </a:prstGeom>
        </p:spPr>
        <p:txBody>
          <a:bodyPr anchor="ctr" anchorCtr="0"/>
          <a:lstStyle>
            <a:lvl1pPr marL="0" indent="0" algn="ctr">
              <a:buNone/>
              <a:defRPr/>
            </a:lvl1pPr>
          </a:lstStyle>
          <a:p>
            <a:r>
              <a:rPr lang="nb-NO" dirty="0" smtClean="0"/>
              <a:t>Sett inn bilde her</a:t>
            </a:r>
            <a:endParaRPr lang="nb-NO" dirty="0"/>
          </a:p>
        </p:txBody>
      </p:sp>
      <p:sp>
        <p:nvSpPr>
          <p:cNvPr id="11" name="Content Placeholder 8"/>
          <p:cNvSpPr>
            <a:spLocks noGrp="1"/>
          </p:cNvSpPr>
          <p:nvPr>
            <p:ph sz="quarter" idx="17" hasCustomPrompt="1"/>
          </p:nvPr>
        </p:nvSpPr>
        <p:spPr>
          <a:xfrm>
            <a:off x="455712" y="2242768"/>
            <a:ext cx="5184576" cy="2564485"/>
          </a:xfrm>
          <a:prstGeom prst="rect">
            <a:avLst/>
          </a:prstGeom>
        </p:spPr>
        <p:txBody>
          <a:bodyPr vert="horz" lIns="0" anchor="ctr" anchorCtr="0"/>
          <a:lstStyle>
            <a:lvl1pPr marL="0" indent="0">
              <a:buClr>
                <a:schemeClr val="bg2"/>
              </a:buClr>
              <a:buFont typeface="Arial"/>
              <a:buNone/>
              <a:defRPr sz="3333" baseline="0">
                <a:solidFill>
                  <a:schemeClr val="tx1"/>
                </a:solidFill>
                <a:latin typeface="Arial"/>
                <a:cs typeface="Arial"/>
              </a:defRPr>
            </a:lvl1pPr>
            <a:lvl2pPr marL="679434" indent="-319609">
              <a:buClr>
                <a:schemeClr val="bg2"/>
              </a:buClr>
              <a:buFont typeface="Arial"/>
              <a:buChar char="•"/>
              <a:defRPr sz="2667">
                <a:solidFill>
                  <a:schemeClr val="tx1"/>
                </a:solidFill>
                <a:latin typeface="Arial"/>
                <a:cs typeface="Arial"/>
              </a:defRPr>
            </a:lvl2pPr>
            <a:lvl3pPr>
              <a:buClr>
                <a:schemeClr val="bg2"/>
              </a:buClr>
              <a:buFont typeface="Arial"/>
              <a:buChar char="•"/>
              <a:defRPr sz="2667">
                <a:solidFill>
                  <a:schemeClr val="tx1"/>
                </a:solidFill>
                <a:latin typeface="Arial"/>
                <a:cs typeface="Arial"/>
              </a:defRPr>
            </a:lvl3pPr>
            <a:lvl4pPr>
              <a:buClr>
                <a:schemeClr val="bg2"/>
              </a:buClr>
              <a:buFont typeface="Arial"/>
              <a:buChar char="•"/>
              <a:defRPr sz="2667">
                <a:solidFill>
                  <a:schemeClr val="tx1"/>
                </a:solidFill>
                <a:latin typeface="Arial"/>
                <a:cs typeface="Arial"/>
              </a:defRPr>
            </a:lvl4pPr>
            <a:lvl5pPr>
              <a:buClr>
                <a:schemeClr val="bg2"/>
              </a:buClr>
              <a:buFont typeface="Arial"/>
              <a:buChar char="•"/>
              <a:defRPr sz="2667">
                <a:solidFill>
                  <a:schemeClr val="tx1"/>
                </a:solidFill>
                <a:latin typeface="Arial"/>
                <a:cs typeface="Arial"/>
              </a:defRPr>
            </a:lvl5pPr>
          </a:lstStyle>
          <a:p>
            <a:pPr lvl="0"/>
            <a:r>
              <a:rPr lang="nb-NO" dirty="0" smtClean="0"/>
              <a:t>Her skal det være lite tekst</a:t>
            </a:r>
            <a:br>
              <a:rPr lang="nb-NO" dirty="0" smtClean="0"/>
            </a:br>
            <a:r>
              <a:rPr lang="nb-NO" dirty="0" smtClean="0"/>
              <a:t/>
            </a:r>
            <a:br>
              <a:rPr lang="nb-NO" dirty="0" smtClean="0"/>
            </a:br>
            <a:r>
              <a:rPr lang="nb-NO" dirty="0" smtClean="0"/>
              <a:t>Det viktigste er det du sier</a:t>
            </a:r>
            <a:br>
              <a:rPr lang="nb-NO" dirty="0" smtClean="0"/>
            </a:br>
            <a:r>
              <a:rPr lang="nb-NO" dirty="0" smtClean="0"/>
              <a:t/>
            </a:r>
            <a:br>
              <a:rPr lang="nb-NO" dirty="0" smtClean="0"/>
            </a:br>
            <a:r>
              <a:rPr lang="nb-NO" dirty="0" smtClean="0"/>
              <a:t>Bruk notatfeltet!</a:t>
            </a:r>
          </a:p>
        </p:txBody>
      </p:sp>
      <p:pic>
        <p:nvPicPr>
          <p:cNvPr id="13" name="Picture 11" descr="logo.png"/>
          <p:cNvPicPr>
            <a:picLocks noChangeAspect="1"/>
          </p:cNvPicPr>
          <p:nvPr userDrawn="1"/>
        </p:nvPicPr>
        <p:blipFill>
          <a:blip r:embed="rId2"/>
          <a:stretch>
            <a:fillRect/>
          </a:stretch>
        </p:blipFill>
        <p:spPr>
          <a:xfrm>
            <a:off x="455712" y="274316"/>
            <a:ext cx="1524000" cy="370375"/>
          </a:xfrm>
          <a:prstGeom prst="rect">
            <a:avLst/>
          </a:prstGeom>
        </p:spPr>
      </p:pic>
      <p:sp>
        <p:nvSpPr>
          <p:cNvPr id="3" name="TekstSylinder 2"/>
          <p:cNvSpPr txBox="1"/>
          <p:nvPr userDrawn="1"/>
        </p:nvSpPr>
        <p:spPr>
          <a:xfrm>
            <a:off x="335361" y="6309321"/>
            <a:ext cx="976484" cy="256545"/>
          </a:xfrm>
          <a:prstGeom prst="rect">
            <a:avLst/>
          </a:prstGeom>
          <a:noFill/>
        </p:spPr>
        <p:txBody>
          <a:bodyPr wrap="square" rtlCol="0">
            <a:spAutoFit/>
          </a:bodyPr>
          <a:lstStyle/>
          <a:p>
            <a:fld id="{D3CE4322-7539-4FF4-8B73-4EB9DFBED132}" type="slidenum">
              <a:rPr lang="nb-NO" sz="1067" smtClean="0">
                <a:solidFill>
                  <a:srgbClr val="5C707A"/>
                </a:solidFill>
              </a:rPr>
              <a:t>‹#›</a:t>
            </a:fld>
            <a:endParaRPr lang="nb-NO" sz="1067" dirty="0">
              <a:solidFill>
                <a:srgbClr val="5C707A"/>
              </a:solidFill>
            </a:endParaRPr>
          </a:p>
        </p:txBody>
      </p:sp>
    </p:spTree>
    <p:extLst>
      <p:ext uri="{BB962C8B-B14F-4D97-AF65-F5344CB8AC3E}">
        <p14:creationId xmlns:p14="http://schemas.microsoft.com/office/powerpoint/2010/main" val="304460274"/>
      </p:ext>
    </p:extLst>
  </p:cSld>
  <p:clrMapOvr>
    <a:overrideClrMapping bg1="lt1" tx1="dk1" bg2="lt2" tx2="dk2" accent1="accent1" accent2="accent2" accent3="accent3" accent4="accent4" accent5="accent5" accent6="accent6" hlink="hlink" folHlink="folHlink"/>
  </p:clrMapOvr>
  <p:transition spd="slow"/>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AD47E94A-C47B-4F69-9AF4-82CF35F038ED}" type="datetimeFigureOut">
              <a:rPr lang="nb-NO" smtClean="0"/>
              <a:t>10.09.2018</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16BADD9E-6E05-4681-9D16-AAFF50D9BF03}" type="slidenum">
              <a:rPr lang="nb-NO" smtClean="0"/>
              <a:t>‹#›</a:t>
            </a:fld>
            <a:endParaRPr lang="nb-NO"/>
          </a:p>
        </p:txBody>
      </p:sp>
    </p:spTree>
    <p:extLst>
      <p:ext uri="{BB962C8B-B14F-4D97-AF65-F5344CB8AC3E}">
        <p14:creationId xmlns:p14="http://schemas.microsoft.com/office/powerpoint/2010/main" val="1235726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69848" y="199771"/>
            <a:ext cx="10852302" cy="391159"/>
          </a:xfrm>
          <a:prstGeom prst="rect">
            <a:avLst/>
          </a:prstGeom>
        </p:spPr>
        <p:txBody>
          <a:bodyPr wrap="square" lIns="0" tIns="0" rIns="0" bIns="0">
            <a:spAutoFit/>
          </a:bodyPr>
          <a:lstStyle>
            <a:lvl1pPr>
              <a:defRPr sz="2400" b="0" i="0">
                <a:solidFill>
                  <a:schemeClr val="bg1"/>
                </a:solidFill>
                <a:latin typeface="Calibri"/>
                <a:cs typeface="Calibri"/>
              </a:defRPr>
            </a:lvl1pPr>
          </a:lstStyle>
          <a:p>
            <a:endParaRPr/>
          </a:p>
        </p:txBody>
      </p:sp>
      <p:sp>
        <p:nvSpPr>
          <p:cNvPr id="3" name="Holder 3"/>
          <p:cNvSpPr>
            <a:spLocks noGrp="1"/>
          </p:cNvSpPr>
          <p:nvPr>
            <p:ph type="body" idx="1"/>
          </p:nvPr>
        </p:nvSpPr>
        <p:spPr>
          <a:xfrm>
            <a:off x="776325" y="1601800"/>
            <a:ext cx="10639348" cy="4212590"/>
          </a:xfrm>
          <a:prstGeom prst="rect">
            <a:avLst/>
          </a:prstGeom>
        </p:spPr>
        <p:txBody>
          <a:bodyPr wrap="square" lIns="0" tIns="0" rIns="0" bIns="0">
            <a:spAutoFit/>
          </a:bodyPr>
          <a:lstStyle>
            <a:lvl1pPr>
              <a:defRPr sz="2600" b="0" i="0">
                <a:solidFill>
                  <a:schemeClr val="tx1"/>
                </a:solidFill>
                <a:latin typeface="Calibri"/>
                <a:cs typeface="Calibri"/>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9/10/2018</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2.jpg"/><Relationship Id="rId7"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35.jpg"/><Relationship Id="rId11" Type="http://schemas.openxmlformats.org/officeDocument/2006/relationships/image" Target="../media/image40.png"/><Relationship Id="rId5" Type="http://schemas.openxmlformats.org/officeDocument/2006/relationships/image" Target="../media/image34.jpg"/><Relationship Id="rId10" Type="http://schemas.openxmlformats.org/officeDocument/2006/relationships/image" Target="../media/image39.png"/><Relationship Id="rId4" Type="http://schemas.openxmlformats.org/officeDocument/2006/relationships/image" Target="../media/image33.jpg"/><Relationship Id="rId9" Type="http://schemas.openxmlformats.org/officeDocument/2006/relationships/image" Target="../media/image38.png"/></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43.jp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43.jpg"/></Relationships>
</file>

<file path=ppt/slides/_rels/slide16.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17.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1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8.png"/></Relationships>
</file>

<file path=ppt/slides/_rels/slide2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24.jpg"/></Relationships>
</file>

<file path=ppt/slides/_rels/slide21.xml.rels><?xml version="1.0" encoding="UTF-8" standalone="yes"?>
<Relationships xmlns="http://schemas.openxmlformats.org/package/2006/relationships"><Relationship Id="rId3" Type="http://schemas.openxmlformats.org/officeDocument/2006/relationships/hyperlink" Target="https://www.facebook.com/sesamsenter/videos/286505888808827/"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image" Target="../media/image47.png"/><Relationship Id="rId5" Type="http://schemas.openxmlformats.org/officeDocument/2006/relationships/hyperlink" Target="mailto:anita.pettersen@husbanken.no" TargetMode="External"/><Relationship Id="rId4" Type="http://schemas.openxmlformats.org/officeDocument/2006/relationships/hyperlink" Target="https://www.husbanken.no/boligsosialt-arbeid/u-sving-fra-vanskeligstilt-til-ressursster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hyperlink" Target="http://www.ks.no/fagomrader/utvikling/innovasjon/samskaping/filmer-som-forklarer-sosial-innovasjon/"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9.emf"/></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results?search_query=petter%2Bog%2Bpernille" TargetMode="External"/><Relationship Id="rId2" Type="http://schemas.openxmlformats.org/officeDocument/2006/relationships/image" Target="../media/image30.jpg"/><Relationship Id="rId1" Type="http://schemas.openxmlformats.org/officeDocument/2006/relationships/slideLayout" Target="../slideLayouts/slideLayout5.xml"/><Relationship Id="rId4" Type="http://schemas.openxmlformats.org/officeDocument/2006/relationships/hyperlink" Target="http://www.facebook.com/pg/sesamsenter/posts/?ref=page_interna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2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32916" y="734568"/>
            <a:ext cx="1767839" cy="2081783"/>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9668256" y="1053083"/>
            <a:ext cx="1293876" cy="1542288"/>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3230372" y="1523492"/>
            <a:ext cx="6308090" cy="1625445"/>
          </a:xfrm>
          <a:prstGeom prst="rect">
            <a:avLst/>
          </a:prstGeom>
        </p:spPr>
        <p:txBody>
          <a:bodyPr vert="horz" wrap="square" lIns="0" tIns="12065" rIns="0" bIns="0" rtlCol="0">
            <a:spAutoFit/>
          </a:bodyPr>
          <a:lstStyle/>
          <a:p>
            <a:pPr marL="12700">
              <a:lnSpc>
                <a:spcPct val="100000"/>
              </a:lnSpc>
              <a:spcBef>
                <a:spcPts val="95"/>
              </a:spcBef>
            </a:pPr>
            <a:r>
              <a:rPr sz="4000" spc="-10" dirty="0"/>
              <a:t>FYLKESMANNEN </a:t>
            </a:r>
            <a:r>
              <a:rPr sz="4000" spc="-5" dirty="0"/>
              <a:t>I</a:t>
            </a:r>
            <a:r>
              <a:rPr sz="4000" spc="-10" dirty="0"/>
              <a:t> FINNMARK</a:t>
            </a:r>
            <a:endParaRPr sz="4000" dirty="0"/>
          </a:p>
          <a:p>
            <a:pPr marL="1485900">
              <a:lnSpc>
                <a:spcPct val="100000"/>
              </a:lnSpc>
              <a:spcBef>
                <a:spcPts val="55"/>
              </a:spcBef>
            </a:pPr>
            <a:r>
              <a:rPr sz="3200" spc="-10" dirty="0" err="1"/>
              <a:t>FINNMÁRKKU</a:t>
            </a:r>
            <a:r>
              <a:rPr sz="3200" spc="-35" dirty="0"/>
              <a:t> </a:t>
            </a:r>
            <a:r>
              <a:rPr sz="3200" spc="-5" dirty="0" err="1" smtClean="0"/>
              <a:t>FYLKKAMÁNNI</a:t>
            </a:r>
            <a:r>
              <a:rPr lang="nb-NO" sz="3200" spc="-5" dirty="0" smtClean="0"/>
              <a:t>F</a:t>
            </a:r>
            <a:endParaRPr sz="3200" dirty="0"/>
          </a:p>
        </p:txBody>
      </p:sp>
      <p:sp>
        <p:nvSpPr>
          <p:cNvPr id="5" name="object 5"/>
          <p:cNvSpPr txBox="1"/>
          <p:nvPr/>
        </p:nvSpPr>
        <p:spPr>
          <a:xfrm>
            <a:off x="2376170" y="3136900"/>
            <a:ext cx="7432040" cy="1244600"/>
          </a:xfrm>
          <a:prstGeom prst="rect">
            <a:avLst/>
          </a:prstGeom>
        </p:spPr>
        <p:txBody>
          <a:bodyPr vert="horz" wrap="square" lIns="0" tIns="12065" rIns="0" bIns="0" rtlCol="0">
            <a:spAutoFit/>
          </a:bodyPr>
          <a:lstStyle/>
          <a:p>
            <a:pPr marL="260985" marR="5080" indent="-248920">
              <a:lnSpc>
                <a:spcPct val="100000"/>
              </a:lnSpc>
              <a:spcBef>
                <a:spcPts val="95"/>
              </a:spcBef>
            </a:pPr>
            <a:r>
              <a:rPr sz="4000" i="1" spc="-15" dirty="0">
                <a:solidFill>
                  <a:srgbClr val="44536A"/>
                </a:solidFill>
                <a:latin typeface="Calibri"/>
                <a:cs typeface="Calibri"/>
              </a:rPr>
              <a:t>Prosjektarbeid </a:t>
            </a:r>
            <a:r>
              <a:rPr sz="4000" i="1" spc="-5" dirty="0">
                <a:solidFill>
                  <a:srgbClr val="44536A"/>
                </a:solidFill>
                <a:latin typeface="Calibri"/>
                <a:cs typeface="Calibri"/>
              </a:rPr>
              <a:t>og </a:t>
            </a:r>
            <a:r>
              <a:rPr sz="4000" i="1" spc="-15" dirty="0">
                <a:solidFill>
                  <a:srgbClr val="44536A"/>
                </a:solidFill>
                <a:latin typeface="Calibri"/>
                <a:cs typeface="Calibri"/>
              </a:rPr>
              <a:t>prosjekttenkning </a:t>
            </a:r>
            <a:r>
              <a:rPr sz="4000" i="1" spc="-5" dirty="0">
                <a:solidFill>
                  <a:srgbClr val="44536A"/>
                </a:solidFill>
                <a:latin typeface="Calibri"/>
                <a:cs typeface="Calibri"/>
              </a:rPr>
              <a:t>i  </a:t>
            </a:r>
            <a:r>
              <a:rPr sz="4000" i="1" spc="-10" dirty="0">
                <a:solidFill>
                  <a:srgbClr val="44536A"/>
                </a:solidFill>
                <a:latin typeface="Calibri"/>
                <a:cs typeface="Calibri"/>
              </a:rPr>
              <a:t>utvikling </a:t>
            </a:r>
            <a:r>
              <a:rPr sz="4000" i="1" spc="-5" dirty="0">
                <a:solidFill>
                  <a:srgbClr val="44536A"/>
                </a:solidFill>
                <a:latin typeface="Calibri"/>
                <a:cs typeface="Calibri"/>
              </a:rPr>
              <a:t>av </a:t>
            </a:r>
            <a:r>
              <a:rPr sz="4000" i="1" spc="-25" dirty="0">
                <a:solidFill>
                  <a:srgbClr val="44536A"/>
                </a:solidFill>
                <a:latin typeface="Calibri"/>
                <a:cs typeface="Calibri"/>
              </a:rPr>
              <a:t>kommunale</a:t>
            </a:r>
            <a:r>
              <a:rPr sz="4000" i="1" spc="55" dirty="0">
                <a:solidFill>
                  <a:srgbClr val="44536A"/>
                </a:solidFill>
                <a:latin typeface="Calibri"/>
                <a:cs typeface="Calibri"/>
              </a:rPr>
              <a:t> </a:t>
            </a:r>
            <a:r>
              <a:rPr sz="4000" i="1" spc="-45" dirty="0">
                <a:solidFill>
                  <a:srgbClr val="44536A"/>
                </a:solidFill>
                <a:latin typeface="Calibri"/>
                <a:cs typeface="Calibri"/>
              </a:rPr>
              <a:t>tjenester.</a:t>
            </a:r>
            <a:endParaRPr sz="4000" dirty="0">
              <a:latin typeface="Calibri"/>
              <a:cs typeface="Calibri"/>
            </a:endParaRPr>
          </a:p>
        </p:txBody>
      </p:sp>
      <p:sp>
        <p:nvSpPr>
          <p:cNvPr id="6" name="object 6"/>
          <p:cNvSpPr txBox="1"/>
          <p:nvPr/>
        </p:nvSpPr>
        <p:spPr>
          <a:xfrm>
            <a:off x="3733800" y="5079619"/>
            <a:ext cx="3382518" cy="751488"/>
          </a:xfrm>
          <a:prstGeom prst="rect">
            <a:avLst/>
          </a:prstGeom>
        </p:spPr>
        <p:txBody>
          <a:bodyPr vert="horz" wrap="square" lIns="0" tIns="12700" rIns="0" bIns="0" rtlCol="0">
            <a:spAutoFit/>
          </a:bodyPr>
          <a:lstStyle/>
          <a:p>
            <a:pPr marL="196850">
              <a:lnSpc>
                <a:spcPct val="100000"/>
              </a:lnSpc>
              <a:spcBef>
                <a:spcPts val="100"/>
              </a:spcBef>
            </a:pPr>
            <a:r>
              <a:rPr sz="2400" i="1" spc="-5" dirty="0">
                <a:latin typeface="Calibri"/>
                <a:cs typeface="Calibri"/>
              </a:rPr>
              <a:t>Thon </a:t>
            </a:r>
            <a:r>
              <a:rPr sz="2400" i="1" spc="-10" dirty="0">
                <a:latin typeface="Calibri"/>
                <a:cs typeface="Calibri"/>
              </a:rPr>
              <a:t>Hotel</a:t>
            </a:r>
            <a:r>
              <a:rPr sz="2400" i="1" spc="-25" dirty="0">
                <a:latin typeface="Calibri"/>
                <a:cs typeface="Calibri"/>
              </a:rPr>
              <a:t> </a:t>
            </a:r>
            <a:r>
              <a:rPr lang="nb-NO" sz="2400" i="1" spc="-10" dirty="0" smtClean="0">
                <a:latin typeface="Calibri"/>
                <a:cs typeface="Calibri"/>
              </a:rPr>
              <a:t>Alta</a:t>
            </a:r>
            <a:endParaRPr sz="2400" dirty="0">
              <a:latin typeface="Calibri"/>
              <a:cs typeface="Calibri"/>
            </a:endParaRPr>
          </a:p>
          <a:p>
            <a:pPr marL="12700">
              <a:lnSpc>
                <a:spcPct val="100000"/>
              </a:lnSpc>
            </a:pPr>
            <a:r>
              <a:rPr lang="nb-NO" sz="2400" i="1" spc="-5" dirty="0" smtClean="0">
                <a:latin typeface="Calibri"/>
                <a:cs typeface="Calibri"/>
              </a:rPr>
              <a:t>11</a:t>
            </a:r>
            <a:r>
              <a:rPr sz="2400" i="1" spc="-5" dirty="0" smtClean="0">
                <a:latin typeface="Calibri"/>
                <a:cs typeface="Calibri"/>
              </a:rPr>
              <a:t>. </a:t>
            </a:r>
            <a:r>
              <a:rPr sz="2400" i="1" dirty="0">
                <a:latin typeface="Calibri"/>
                <a:cs typeface="Calibri"/>
              </a:rPr>
              <a:t>– </a:t>
            </a:r>
            <a:r>
              <a:rPr lang="nb-NO" sz="2400" i="1" spc="-5" dirty="0" smtClean="0">
                <a:latin typeface="Calibri"/>
                <a:cs typeface="Calibri"/>
              </a:rPr>
              <a:t>12</a:t>
            </a:r>
            <a:r>
              <a:rPr sz="2400" i="1" spc="-5" dirty="0" smtClean="0">
                <a:latin typeface="Calibri"/>
                <a:cs typeface="Calibri"/>
              </a:rPr>
              <a:t>. </a:t>
            </a:r>
            <a:r>
              <a:rPr sz="2400" i="1" spc="-5" dirty="0">
                <a:latin typeface="Calibri"/>
                <a:cs typeface="Calibri"/>
              </a:rPr>
              <a:t>september</a:t>
            </a:r>
            <a:r>
              <a:rPr sz="2400" i="1" spc="-95" dirty="0">
                <a:latin typeface="Calibri"/>
                <a:cs typeface="Calibri"/>
              </a:rPr>
              <a:t> </a:t>
            </a:r>
            <a:r>
              <a:rPr sz="2400" i="1" spc="-5" dirty="0">
                <a:latin typeface="Calibri"/>
                <a:cs typeface="Calibri"/>
              </a:rPr>
              <a:t>2018</a:t>
            </a:r>
            <a:endParaRPr sz="2400" dirty="0">
              <a:latin typeface="Calibri"/>
              <a:cs typeface="Calibri"/>
            </a:endParaRPr>
          </a:p>
        </p:txBody>
      </p:sp>
      <p:sp>
        <p:nvSpPr>
          <p:cNvPr id="7" name="object 7"/>
          <p:cNvSpPr/>
          <p:nvPr/>
        </p:nvSpPr>
        <p:spPr>
          <a:xfrm>
            <a:off x="266700" y="359663"/>
            <a:ext cx="11650980" cy="6143625"/>
          </a:xfrm>
          <a:custGeom>
            <a:avLst/>
            <a:gdLst/>
            <a:ahLst/>
            <a:cxnLst/>
            <a:rect l="l" t="t" r="r" b="b"/>
            <a:pathLst>
              <a:path w="11650980" h="6143625">
                <a:moveTo>
                  <a:pt x="0" y="6143244"/>
                </a:moveTo>
                <a:lnTo>
                  <a:pt x="11650980" y="6143244"/>
                </a:lnTo>
                <a:lnTo>
                  <a:pt x="11650980" y="0"/>
                </a:lnTo>
                <a:lnTo>
                  <a:pt x="0" y="0"/>
                </a:lnTo>
                <a:lnTo>
                  <a:pt x="0" y="6143244"/>
                </a:lnTo>
                <a:close/>
              </a:path>
            </a:pathLst>
          </a:custGeom>
          <a:ln w="57912">
            <a:solidFill>
              <a:srgbClr val="006FC0"/>
            </a:solidFill>
          </a:ln>
        </p:spPr>
        <p:txBody>
          <a:bodyPr wrap="square" lIns="0" tIns="0" rIns="0" bIns="0" rtlCol="0"/>
          <a:lstStyle/>
          <a:p>
            <a:endParaRPr/>
          </a:p>
        </p:txBody>
      </p:sp>
      <p:pic>
        <p:nvPicPr>
          <p:cNvPr id="9" name="Bilde 8"/>
          <p:cNvPicPr>
            <a:picLocks noChangeAspect="1"/>
          </p:cNvPicPr>
          <p:nvPr/>
        </p:nvPicPr>
        <p:blipFill>
          <a:blip r:embed="rId4"/>
          <a:stretch>
            <a:fillRect/>
          </a:stretch>
        </p:blipFill>
        <p:spPr>
          <a:xfrm>
            <a:off x="2865798" y="1281997"/>
            <a:ext cx="6834208" cy="1505843"/>
          </a:xfrm>
          <a:prstGeom prst="rect">
            <a:avLst/>
          </a:prstGeom>
        </p:spPr>
      </p:pic>
    </p:spTree>
    <p:extLst>
      <p:ext uri="{BB962C8B-B14F-4D97-AF65-F5344CB8AC3E}">
        <p14:creationId xmlns:p14="http://schemas.microsoft.com/office/powerpoint/2010/main" val="34540379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0" y="6858000"/>
                </a:moveTo>
                <a:lnTo>
                  <a:pt x="12192000" y="6858000"/>
                </a:lnTo>
                <a:lnTo>
                  <a:pt x="12192000" y="0"/>
                </a:lnTo>
                <a:lnTo>
                  <a:pt x="0" y="0"/>
                </a:lnTo>
                <a:lnTo>
                  <a:pt x="0" y="6858000"/>
                </a:lnTo>
                <a:close/>
              </a:path>
            </a:pathLst>
          </a:custGeom>
          <a:solidFill>
            <a:srgbClr val="5B9BD4"/>
          </a:solidFill>
        </p:spPr>
        <p:txBody>
          <a:bodyPr wrap="square" lIns="0" tIns="0" rIns="0" bIns="0" rtlCol="0"/>
          <a:lstStyle/>
          <a:p>
            <a:endParaRPr/>
          </a:p>
        </p:txBody>
      </p:sp>
      <p:sp>
        <p:nvSpPr>
          <p:cNvPr id="3" name="object 3"/>
          <p:cNvSpPr/>
          <p:nvPr/>
        </p:nvSpPr>
        <p:spPr>
          <a:xfrm>
            <a:off x="292608" y="527304"/>
            <a:ext cx="9105900" cy="5992368"/>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9398507" y="527304"/>
            <a:ext cx="2287905" cy="5992495"/>
          </a:xfrm>
          <a:custGeom>
            <a:avLst/>
            <a:gdLst/>
            <a:ahLst/>
            <a:cxnLst/>
            <a:rect l="l" t="t" r="r" b="b"/>
            <a:pathLst>
              <a:path w="2287904" h="5992495">
                <a:moveTo>
                  <a:pt x="0" y="5992368"/>
                </a:moveTo>
                <a:lnTo>
                  <a:pt x="2287524" y="5992368"/>
                </a:lnTo>
                <a:lnTo>
                  <a:pt x="2287524" y="0"/>
                </a:lnTo>
                <a:lnTo>
                  <a:pt x="0" y="0"/>
                </a:lnTo>
                <a:lnTo>
                  <a:pt x="0" y="5992368"/>
                </a:lnTo>
                <a:close/>
              </a:path>
            </a:pathLst>
          </a:custGeom>
          <a:solidFill>
            <a:srgbClr val="FFFFFF"/>
          </a:solidFill>
        </p:spPr>
        <p:txBody>
          <a:bodyPr wrap="square" lIns="0" tIns="0" rIns="0" bIns="0" rtlCol="0"/>
          <a:lstStyle/>
          <a:p>
            <a:endParaRPr/>
          </a:p>
        </p:txBody>
      </p:sp>
      <p:sp>
        <p:nvSpPr>
          <p:cNvPr id="5" name="object 5"/>
          <p:cNvSpPr/>
          <p:nvPr/>
        </p:nvSpPr>
        <p:spPr>
          <a:xfrm>
            <a:off x="9314688" y="527304"/>
            <a:ext cx="2371344" cy="926591"/>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9922764" y="1812035"/>
            <a:ext cx="1239012" cy="1173480"/>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9482328" y="5686044"/>
            <a:ext cx="2205228" cy="603504"/>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9631680" y="3233927"/>
            <a:ext cx="1901952" cy="1202436"/>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680466" y="1719833"/>
            <a:ext cx="8307705" cy="4229100"/>
          </a:xfrm>
          <a:custGeom>
            <a:avLst/>
            <a:gdLst/>
            <a:ahLst/>
            <a:cxnLst/>
            <a:rect l="l" t="t" r="r" b="b"/>
            <a:pathLst>
              <a:path w="8307705" h="4229100">
                <a:moveTo>
                  <a:pt x="0" y="4229100"/>
                </a:moveTo>
                <a:lnTo>
                  <a:pt x="8307324" y="4229100"/>
                </a:lnTo>
                <a:lnTo>
                  <a:pt x="8307324" y="0"/>
                </a:lnTo>
                <a:lnTo>
                  <a:pt x="0" y="0"/>
                </a:lnTo>
                <a:lnTo>
                  <a:pt x="0" y="4229100"/>
                </a:lnTo>
                <a:close/>
              </a:path>
            </a:pathLst>
          </a:custGeom>
          <a:solidFill>
            <a:srgbClr val="E7E6E6"/>
          </a:solidFill>
        </p:spPr>
        <p:txBody>
          <a:bodyPr wrap="square" lIns="0" tIns="0" rIns="0" bIns="0" rtlCol="0"/>
          <a:lstStyle/>
          <a:p>
            <a:endParaRPr/>
          </a:p>
        </p:txBody>
      </p:sp>
      <p:sp>
        <p:nvSpPr>
          <p:cNvPr id="10" name="object 10"/>
          <p:cNvSpPr/>
          <p:nvPr/>
        </p:nvSpPr>
        <p:spPr>
          <a:xfrm>
            <a:off x="680466" y="1719833"/>
            <a:ext cx="8307705" cy="4229100"/>
          </a:xfrm>
          <a:custGeom>
            <a:avLst/>
            <a:gdLst/>
            <a:ahLst/>
            <a:cxnLst/>
            <a:rect l="l" t="t" r="r" b="b"/>
            <a:pathLst>
              <a:path w="8307705" h="4229100">
                <a:moveTo>
                  <a:pt x="0" y="4229100"/>
                </a:moveTo>
                <a:lnTo>
                  <a:pt x="8307324" y="4229100"/>
                </a:lnTo>
                <a:lnTo>
                  <a:pt x="8307324" y="0"/>
                </a:lnTo>
                <a:lnTo>
                  <a:pt x="0" y="0"/>
                </a:lnTo>
                <a:lnTo>
                  <a:pt x="0" y="4229100"/>
                </a:lnTo>
                <a:close/>
              </a:path>
            </a:pathLst>
          </a:custGeom>
          <a:ln w="19812">
            <a:solidFill>
              <a:srgbClr val="7E7E7E"/>
            </a:solidFill>
          </a:ln>
        </p:spPr>
        <p:txBody>
          <a:bodyPr wrap="square" lIns="0" tIns="0" rIns="0" bIns="0" rtlCol="0"/>
          <a:lstStyle/>
          <a:p>
            <a:endParaRPr/>
          </a:p>
        </p:txBody>
      </p:sp>
      <p:sp>
        <p:nvSpPr>
          <p:cNvPr id="11" name="object 11"/>
          <p:cNvSpPr txBox="1"/>
          <p:nvPr/>
        </p:nvSpPr>
        <p:spPr>
          <a:xfrm>
            <a:off x="758139" y="1716760"/>
            <a:ext cx="7983855" cy="3848735"/>
          </a:xfrm>
          <a:prstGeom prst="rect">
            <a:avLst/>
          </a:prstGeom>
        </p:spPr>
        <p:txBody>
          <a:bodyPr vert="horz" wrap="square" lIns="0" tIns="55244" rIns="0" bIns="0" rtlCol="0">
            <a:spAutoFit/>
          </a:bodyPr>
          <a:lstStyle/>
          <a:p>
            <a:pPr marL="299085" indent="-286385">
              <a:lnSpc>
                <a:spcPct val="100000"/>
              </a:lnSpc>
              <a:spcBef>
                <a:spcPts val="434"/>
              </a:spcBef>
              <a:buFont typeface="Arial"/>
              <a:buChar char="•"/>
              <a:tabLst>
                <a:tab pos="299085" algn="l"/>
                <a:tab pos="299720" algn="l"/>
              </a:tabLst>
            </a:pPr>
            <a:r>
              <a:rPr sz="2000" spc="-10" dirty="0">
                <a:latin typeface="Calibri"/>
                <a:cs typeface="Calibri"/>
              </a:rPr>
              <a:t>Et prosjekt </a:t>
            </a:r>
            <a:r>
              <a:rPr sz="2000" spc="-15" dirty="0">
                <a:latin typeface="Calibri"/>
                <a:cs typeface="Calibri"/>
              </a:rPr>
              <a:t>fra </a:t>
            </a:r>
            <a:r>
              <a:rPr sz="2000" spc="-5" dirty="0">
                <a:latin typeface="Calibri"/>
                <a:cs typeface="Calibri"/>
              </a:rPr>
              <a:t>august </a:t>
            </a:r>
            <a:r>
              <a:rPr sz="2000" dirty="0">
                <a:latin typeface="Calibri"/>
                <a:cs typeface="Calibri"/>
              </a:rPr>
              <a:t>2017 til </a:t>
            </a:r>
            <a:r>
              <a:rPr sz="2000" spc="-5" dirty="0">
                <a:latin typeface="Calibri"/>
                <a:cs typeface="Calibri"/>
              </a:rPr>
              <a:t>dags</a:t>
            </a:r>
            <a:r>
              <a:rPr sz="2000" spc="-20" dirty="0">
                <a:latin typeface="Calibri"/>
                <a:cs typeface="Calibri"/>
              </a:rPr>
              <a:t> </a:t>
            </a:r>
            <a:r>
              <a:rPr sz="2000" spc="-15" dirty="0">
                <a:latin typeface="Calibri"/>
                <a:cs typeface="Calibri"/>
              </a:rPr>
              <a:t>dato.</a:t>
            </a:r>
            <a:endParaRPr sz="2000" dirty="0">
              <a:latin typeface="Calibri"/>
              <a:cs typeface="Calibri"/>
            </a:endParaRPr>
          </a:p>
          <a:p>
            <a:pPr marL="299085" indent="-286385">
              <a:lnSpc>
                <a:spcPct val="100000"/>
              </a:lnSpc>
              <a:spcBef>
                <a:spcPts val="335"/>
              </a:spcBef>
              <a:buFont typeface="Arial"/>
              <a:buChar char="•"/>
              <a:tabLst>
                <a:tab pos="299085" algn="l"/>
                <a:tab pos="299720" algn="l"/>
              </a:tabLst>
            </a:pPr>
            <a:r>
              <a:rPr sz="2000" spc="-10" dirty="0">
                <a:latin typeface="Calibri"/>
                <a:cs typeface="Calibri"/>
              </a:rPr>
              <a:t>Fem </a:t>
            </a:r>
            <a:r>
              <a:rPr sz="2000" spc="-10" dirty="0" err="1" smtClean="0">
                <a:latin typeface="Calibri"/>
                <a:cs typeface="Calibri"/>
              </a:rPr>
              <a:t>familie</a:t>
            </a:r>
            <a:r>
              <a:rPr lang="nb-NO" sz="2000" spc="-10" dirty="0" smtClean="0">
                <a:latin typeface="Calibri"/>
                <a:cs typeface="Calibri"/>
              </a:rPr>
              <a:t>r</a:t>
            </a:r>
            <a:r>
              <a:rPr sz="2000" spc="-10" dirty="0" smtClean="0">
                <a:latin typeface="Calibri"/>
                <a:cs typeface="Calibri"/>
              </a:rPr>
              <a:t> </a:t>
            </a:r>
            <a:r>
              <a:rPr sz="2000" spc="-10" dirty="0">
                <a:latin typeface="Calibri"/>
                <a:cs typeface="Calibri"/>
              </a:rPr>
              <a:t>rekruttert </a:t>
            </a:r>
            <a:r>
              <a:rPr sz="2000" dirty="0">
                <a:latin typeface="Calibri"/>
                <a:cs typeface="Calibri"/>
              </a:rPr>
              <a:t>gjennom </a:t>
            </a:r>
            <a:r>
              <a:rPr sz="2000" spc="-25" dirty="0">
                <a:latin typeface="Calibri"/>
                <a:cs typeface="Calibri"/>
              </a:rPr>
              <a:t>NAV </a:t>
            </a:r>
            <a:r>
              <a:rPr sz="2000" spc="-5" dirty="0">
                <a:latin typeface="Calibri"/>
                <a:cs typeface="Calibri"/>
              </a:rPr>
              <a:t>og </a:t>
            </a:r>
            <a:r>
              <a:rPr sz="2000" spc="-15" dirty="0">
                <a:latin typeface="Calibri"/>
                <a:cs typeface="Calibri"/>
              </a:rPr>
              <a:t>Boligkontoret </a:t>
            </a:r>
            <a:r>
              <a:rPr sz="2000" dirty="0">
                <a:latin typeface="Calibri"/>
                <a:cs typeface="Calibri"/>
              </a:rPr>
              <a:t>i </a:t>
            </a:r>
            <a:r>
              <a:rPr sz="2000" spc="-5" dirty="0">
                <a:latin typeface="Calibri"/>
                <a:cs typeface="Calibri"/>
              </a:rPr>
              <a:t>Larvik</a:t>
            </a:r>
            <a:r>
              <a:rPr sz="2000" spc="90" dirty="0">
                <a:latin typeface="Calibri"/>
                <a:cs typeface="Calibri"/>
              </a:rPr>
              <a:t> </a:t>
            </a:r>
            <a:r>
              <a:rPr sz="2000" spc="-15" dirty="0">
                <a:latin typeface="Calibri"/>
                <a:cs typeface="Calibri"/>
              </a:rPr>
              <a:t>kommune</a:t>
            </a:r>
            <a:endParaRPr sz="2000" dirty="0">
              <a:latin typeface="Calibri"/>
              <a:cs typeface="Calibri"/>
            </a:endParaRPr>
          </a:p>
          <a:p>
            <a:pPr marL="299085" indent="-286385">
              <a:lnSpc>
                <a:spcPct val="100000"/>
              </a:lnSpc>
              <a:spcBef>
                <a:spcPts val="335"/>
              </a:spcBef>
              <a:buFont typeface="Arial"/>
              <a:buChar char="•"/>
              <a:tabLst>
                <a:tab pos="299085" algn="l"/>
                <a:tab pos="299720" algn="l"/>
              </a:tabLst>
            </a:pPr>
            <a:r>
              <a:rPr sz="2000" spc="-25" dirty="0">
                <a:latin typeface="Calibri"/>
                <a:cs typeface="Calibri"/>
              </a:rPr>
              <a:t>Åtte </a:t>
            </a:r>
            <a:r>
              <a:rPr sz="2000" spc="-10" dirty="0">
                <a:latin typeface="Calibri"/>
                <a:cs typeface="Calibri"/>
              </a:rPr>
              <a:t>personer </a:t>
            </a:r>
            <a:r>
              <a:rPr sz="2000" spc="-20" dirty="0">
                <a:latin typeface="Calibri"/>
                <a:cs typeface="Calibri"/>
              </a:rPr>
              <a:t>fra </a:t>
            </a:r>
            <a:r>
              <a:rPr sz="2000" spc="-15" dirty="0">
                <a:latin typeface="Calibri"/>
                <a:cs typeface="Calibri"/>
              </a:rPr>
              <a:t>ulike </a:t>
            </a:r>
            <a:r>
              <a:rPr sz="2000" spc="-10" dirty="0">
                <a:latin typeface="Calibri"/>
                <a:cs typeface="Calibri"/>
              </a:rPr>
              <a:t>tjenesteleverandører </a:t>
            </a:r>
            <a:r>
              <a:rPr sz="2000" spc="-5" dirty="0">
                <a:latin typeface="Calibri"/>
                <a:cs typeface="Calibri"/>
              </a:rPr>
              <a:t>(se logoer </a:t>
            </a:r>
            <a:r>
              <a:rPr sz="2000" dirty="0" err="1">
                <a:latin typeface="Calibri"/>
                <a:cs typeface="Calibri"/>
              </a:rPr>
              <a:t>til</a:t>
            </a:r>
            <a:r>
              <a:rPr sz="2000" dirty="0">
                <a:latin typeface="Calibri"/>
                <a:cs typeface="Calibri"/>
              </a:rPr>
              <a:t> </a:t>
            </a:r>
            <a:r>
              <a:rPr sz="2000" spc="-10" dirty="0" err="1" smtClean="0">
                <a:latin typeface="Calibri"/>
                <a:cs typeface="Calibri"/>
              </a:rPr>
              <a:t>høyre</a:t>
            </a:r>
            <a:r>
              <a:rPr sz="2000" spc="-5" dirty="0" smtClean="0">
                <a:latin typeface="Calibri"/>
                <a:cs typeface="Calibri"/>
              </a:rPr>
              <a:t>)</a:t>
            </a:r>
            <a:endParaRPr sz="2000" dirty="0">
              <a:latin typeface="Calibri"/>
              <a:cs typeface="Calibri"/>
            </a:endParaRPr>
          </a:p>
          <a:p>
            <a:pPr marL="299085" indent="-286385">
              <a:lnSpc>
                <a:spcPct val="100000"/>
              </a:lnSpc>
              <a:spcBef>
                <a:spcPts val="340"/>
              </a:spcBef>
              <a:buFont typeface="Arial"/>
              <a:buChar char="•"/>
              <a:tabLst>
                <a:tab pos="299085" algn="l"/>
                <a:tab pos="299720" algn="l"/>
              </a:tabLst>
            </a:pPr>
            <a:r>
              <a:rPr sz="2000" dirty="0">
                <a:latin typeface="Calibri"/>
                <a:cs typeface="Calibri"/>
              </a:rPr>
              <a:t>En </a:t>
            </a:r>
            <a:r>
              <a:rPr sz="2000" spc="-10" dirty="0">
                <a:latin typeface="Calibri"/>
                <a:cs typeface="Calibri"/>
              </a:rPr>
              <a:t>prosess over </a:t>
            </a:r>
            <a:r>
              <a:rPr sz="2000" spc="-20" dirty="0">
                <a:latin typeface="Calibri"/>
                <a:cs typeface="Calibri"/>
              </a:rPr>
              <a:t>åtte</a:t>
            </a:r>
            <a:r>
              <a:rPr sz="2000" spc="25" dirty="0">
                <a:latin typeface="Calibri"/>
                <a:cs typeface="Calibri"/>
              </a:rPr>
              <a:t> </a:t>
            </a:r>
            <a:r>
              <a:rPr sz="2000" dirty="0">
                <a:latin typeface="Calibri"/>
                <a:cs typeface="Calibri"/>
              </a:rPr>
              <a:t>måneder:</a:t>
            </a:r>
          </a:p>
          <a:p>
            <a:pPr marL="434340" lvl="1" indent="-135255">
              <a:lnSpc>
                <a:spcPct val="100000"/>
              </a:lnSpc>
              <a:spcBef>
                <a:spcPts val="335"/>
              </a:spcBef>
              <a:buChar char="-"/>
              <a:tabLst>
                <a:tab pos="434975" algn="l"/>
              </a:tabLst>
            </a:pPr>
            <a:r>
              <a:rPr sz="2000" spc="-50" dirty="0">
                <a:latin typeface="Calibri"/>
                <a:cs typeface="Calibri"/>
              </a:rPr>
              <a:t>Tre </a:t>
            </a:r>
            <a:r>
              <a:rPr sz="2000" spc="-5" dirty="0">
                <a:latin typeface="Calibri"/>
                <a:cs typeface="Calibri"/>
              </a:rPr>
              <a:t>samlinger </a:t>
            </a:r>
            <a:r>
              <a:rPr sz="2000" spc="-5" dirty="0" err="1">
                <a:latin typeface="Calibri"/>
                <a:cs typeface="Calibri"/>
              </a:rPr>
              <a:t>pluss</a:t>
            </a:r>
            <a:r>
              <a:rPr sz="2000" spc="-5" dirty="0">
                <a:latin typeface="Calibri"/>
                <a:cs typeface="Calibri"/>
              </a:rPr>
              <a:t> </a:t>
            </a:r>
            <a:r>
              <a:rPr lang="nb-NO" sz="2000" spc="-5" dirty="0" smtClean="0">
                <a:latin typeface="Calibri"/>
                <a:cs typeface="Calibri"/>
              </a:rPr>
              <a:t>møter</a:t>
            </a:r>
            <a:r>
              <a:rPr sz="2000" spc="-5" dirty="0" smtClean="0">
                <a:latin typeface="Calibri"/>
                <a:cs typeface="Calibri"/>
              </a:rPr>
              <a:t> </a:t>
            </a:r>
            <a:r>
              <a:rPr lang="nb-NO" sz="2000" spc="-5" dirty="0" smtClean="0">
                <a:latin typeface="Calibri"/>
                <a:cs typeface="Calibri"/>
              </a:rPr>
              <a:t>med </a:t>
            </a:r>
            <a:r>
              <a:rPr sz="2000" spc="-5" dirty="0" err="1" smtClean="0">
                <a:latin typeface="Calibri"/>
                <a:cs typeface="Calibri"/>
              </a:rPr>
              <a:t>tjenesteyterne</a:t>
            </a:r>
            <a:r>
              <a:rPr lang="nb-NO" sz="2000" spc="-5" dirty="0" smtClean="0">
                <a:latin typeface="Calibri"/>
                <a:cs typeface="Calibri"/>
              </a:rPr>
              <a:t> i kommunen</a:t>
            </a:r>
            <a:endParaRPr sz="2000" dirty="0">
              <a:latin typeface="Calibri"/>
              <a:cs typeface="Calibri"/>
            </a:endParaRPr>
          </a:p>
          <a:p>
            <a:pPr marL="434340" lvl="1" indent="-135255">
              <a:lnSpc>
                <a:spcPct val="100000"/>
              </a:lnSpc>
              <a:spcBef>
                <a:spcPts val="335"/>
              </a:spcBef>
              <a:buChar char="-"/>
              <a:tabLst>
                <a:tab pos="434975" algn="l"/>
              </a:tabLst>
            </a:pPr>
            <a:r>
              <a:rPr sz="2000" spc="-10" dirty="0">
                <a:latin typeface="Calibri"/>
                <a:cs typeface="Calibri"/>
              </a:rPr>
              <a:t>Seks </a:t>
            </a:r>
            <a:r>
              <a:rPr sz="2000" spc="-5" dirty="0">
                <a:latin typeface="Calibri"/>
                <a:cs typeface="Calibri"/>
              </a:rPr>
              <a:t>samlinger </a:t>
            </a:r>
            <a:r>
              <a:rPr sz="2000" dirty="0">
                <a:latin typeface="Calibri"/>
                <a:cs typeface="Calibri"/>
              </a:rPr>
              <a:t>med</a:t>
            </a:r>
            <a:r>
              <a:rPr sz="2000" spc="0" dirty="0">
                <a:latin typeface="Calibri"/>
                <a:cs typeface="Calibri"/>
              </a:rPr>
              <a:t> </a:t>
            </a:r>
            <a:r>
              <a:rPr sz="2000" spc="-5" dirty="0">
                <a:latin typeface="Calibri"/>
                <a:cs typeface="Calibri"/>
              </a:rPr>
              <a:t>familiene</a:t>
            </a:r>
            <a:endParaRPr sz="2000" dirty="0">
              <a:latin typeface="Calibri"/>
              <a:cs typeface="Calibri"/>
            </a:endParaRPr>
          </a:p>
          <a:p>
            <a:pPr marL="434340" lvl="1" indent="-135255">
              <a:lnSpc>
                <a:spcPct val="100000"/>
              </a:lnSpc>
              <a:spcBef>
                <a:spcPts val="335"/>
              </a:spcBef>
              <a:buChar char="-"/>
              <a:tabLst>
                <a:tab pos="434975" algn="l"/>
              </a:tabLst>
            </a:pPr>
            <a:r>
              <a:rPr sz="2000" dirty="0">
                <a:latin typeface="Calibri"/>
                <a:cs typeface="Calibri"/>
              </a:rPr>
              <a:t>Modellutvikling </a:t>
            </a:r>
            <a:r>
              <a:rPr sz="2000" dirty="0" err="1">
                <a:latin typeface="Calibri"/>
                <a:cs typeface="Calibri"/>
              </a:rPr>
              <a:t>i</a:t>
            </a:r>
            <a:r>
              <a:rPr sz="2000" dirty="0">
                <a:latin typeface="Calibri"/>
                <a:cs typeface="Calibri"/>
              </a:rPr>
              <a:t> </a:t>
            </a:r>
            <a:r>
              <a:rPr sz="2000" dirty="0" err="1" smtClean="0">
                <a:latin typeface="Calibri"/>
                <a:cs typeface="Calibri"/>
              </a:rPr>
              <a:t>en</a:t>
            </a:r>
            <a:r>
              <a:rPr sz="2000" dirty="0" smtClean="0">
                <a:latin typeface="Calibri"/>
                <a:cs typeface="Calibri"/>
              </a:rPr>
              <a:t> </a:t>
            </a:r>
            <a:r>
              <a:rPr sz="2000" spc="-10" dirty="0" err="1" smtClean="0">
                <a:latin typeface="Calibri"/>
                <a:cs typeface="Calibri"/>
              </a:rPr>
              <a:t>deltakende</a:t>
            </a:r>
            <a:r>
              <a:rPr sz="2000" spc="-30" dirty="0" smtClean="0">
                <a:latin typeface="Calibri"/>
                <a:cs typeface="Calibri"/>
              </a:rPr>
              <a:t> </a:t>
            </a:r>
            <a:r>
              <a:rPr sz="2000" spc="-10" dirty="0" err="1" smtClean="0">
                <a:latin typeface="Calibri"/>
                <a:cs typeface="Calibri"/>
              </a:rPr>
              <a:t>prosess</a:t>
            </a:r>
            <a:endParaRPr sz="2000" dirty="0" smtClean="0">
              <a:latin typeface="Calibri"/>
              <a:cs typeface="Calibri"/>
            </a:endParaRPr>
          </a:p>
          <a:p>
            <a:pPr marL="299085" indent="-286385">
              <a:lnSpc>
                <a:spcPct val="100000"/>
              </a:lnSpc>
              <a:spcBef>
                <a:spcPts val="340"/>
              </a:spcBef>
              <a:buFont typeface="Arial"/>
              <a:buChar char="•"/>
              <a:tabLst>
                <a:tab pos="299085" algn="l"/>
                <a:tab pos="299720" algn="l"/>
              </a:tabLst>
            </a:pPr>
            <a:r>
              <a:rPr sz="2000" spc="-15" dirty="0" err="1" smtClean="0">
                <a:latin typeface="Calibri"/>
                <a:cs typeface="Calibri"/>
              </a:rPr>
              <a:t>Prosjektet</a:t>
            </a:r>
            <a:r>
              <a:rPr sz="2000" spc="-15" dirty="0" smtClean="0">
                <a:latin typeface="Calibri"/>
                <a:cs typeface="Calibri"/>
              </a:rPr>
              <a:t> </a:t>
            </a:r>
            <a:r>
              <a:rPr sz="2000" spc="-15" dirty="0" err="1" smtClean="0">
                <a:latin typeface="Calibri"/>
                <a:cs typeface="Calibri"/>
              </a:rPr>
              <a:t>går</a:t>
            </a:r>
            <a:r>
              <a:rPr sz="2000" spc="-15" dirty="0" smtClean="0">
                <a:latin typeface="Calibri"/>
                <a:cs typeface="Calibri"/>
              </a:rPr>
              <a:t> </a:t>
            </a:r>
            <a:r>
              <a:rPr sz="2000" spc="-10" dirty="0" smtClean="0">
                <a:latin typeface="Calibri"/>
                <a:cs typeface="Calibri"/>
              </a:rPr>
              <a:t>over </a:t>
            </a:r>
            <a:r>
              <a:rPr sz="2000" dirty="0" err="1" smtClean="0">
                <a:latin typeface="Calibri"/>
                <a:cs typeface="Calibri"/>
              </a:rPr>
              <a:t>i</a:t>
            </a:r>
            <a:r>
              <a:rPr sz="2000" dirty="0" smtClean="0">
                <a:latin typeface="Calibri"/>
                <a:cs typeface="Calibri"/>
              </a:rPr>
              <a:t> </a:t>
            </a:r>
            <a:r>
              <a:rPr sz="2000" dirty="0" err="1" smtClean="0">
                <a:latin typeface="Calibri"/>
                <a:cs typeface="Calibri"/>
              </a:rPr>
              <a:t>en</a:t>
            </a:r>
            <a:r>
              <a:rPr sz="2000" dirty="0" smtClean="0">
                <a:latin typeface="Calibri"/>
                <a:cs typeface="Calibri"/>
              </a:rPr>
              <a:t> </a:t>
            </a:r>
            <a:r>
              <a:rPr sz="2000" spc="-20" dirty="0" err="1" smtClean="0">
                <a:latin typeface="Calibri"/>
                <a:cs typeface="Calibri"/>
              </a:rPr>
              <a:t>ny</a:t>
            </a:r>
            <a:r>
              <a:rPr sz="2000" spc="-20" dirty="0" smtClean="0">
                <a:latin typeface="Calibri"/>
                <a:cs typeface="Calibri"/>
              </a:rPr>
              <a:t> </a:t>
            </a:r>
            <a:r>
              <a:rPr sz="2000" spc="-15" dirty="0" err="1" smtClean="0">
                <a:latin typeface="Calibri"/>
                <a:cs typeface="Calibri"/>
              </a:rPr>
              <a:t>fase</a:t>
            </a:r>
            <a:r>
              <a:rPr sz="2000" spc="-15" dirty="0" smtClean="0">
                <a:latin typeface="Calibri"/>
                <a:cs typeface="Calibri"/>
              </a:rPr>
              <a:t> </a:t>
            </a:r>
            <a:r>
              <a:rPr sz="2000" dirty="0" err="1" smtClean="0">
                <a:latin typeface="Calibri"/>
                <a:cs typeface="Calibri"/>
              </a:rPr>
              <a:t>i</a:t>
            </a:r>
            <a:r>
              <a:rPr sz="2000" spc="50" dirty="0" smtClean="0">
                <a:latin typeface="Calibri"/>
                <a:cs typeface="Calibri"/>
              </a:rPr>
              <a:t> </a:t>
            </a:r>
            <a:r>
              <a:rPr sz="2000" spc="-10" dirty="0" err="1" smtClean="0">
                <a:latin typeface="Calibri"/>
                <a:cs typeface="Calibri"/>
              </a:rPr>
              <a:t>høst</a:t>
            </a:r>
            <a:r>
              <a:rPr sz="2000" spc="-10" dirty="0" smtClean="0">
                <a:latin typeface="Calibri"/>
                <a:cs typeface="Calibri"/>
              </a:rPr>
              <a:t>:</a:t>
            </a:r>
            <a:endParaRPr sz="2000" dirty="0" smtClean="0">
              <a:latin typeface="Calibri"/>
              <a:cs typeface="Calibri"/>
            </a:endParaRPr>
          </a:p>
          <a:p>
            <a:pPr marL="299085" marR="476884" lvl="1">
              <a:lnSpc>
                <a:spcPct val="113999"/>
              </a:lnSpc>
              <a:buChar char="-"/>
              <a:tabLst>
                <a:tab pos="434975" algn="l"/>
              </a:tabLst>
            </a:pPr>
            <a:r>
              <a:rPr sz="2000" spc="-95" dirty="0" smtClean="0">
                <a:latin typeface="Calibri"/>
                <a:cs typeface="Calibri"/>
              </a:rPr>
              <a:t>To </a:t>
            </a:r>
            <a:r>
              <a:rPr sz="2000" spc="-10" dirty="0">
                <a:latin typeface="Calibri"/>
                <a:cs typeface="Calibri"/>
              </a:rPr>
              <a:t>familier </a:t>
            </a:r>
            <a:r>
              <a:rPr sz="2000" spc="-15" dirty="0">
                <a:latin typeface="Calibri"/>
                <a:cs typeface="Calibri"/>
              </a:rPr>
              <a:t>skal </a:t>
            </a:r>
            <a:r>
              <a:rPr sz="2000" spc="-5" dirty="0">
                <a:latin typeface="Calibri"/>
                <a:cs typeface="Calibri"/>
              </a:rPr>
              <a:t>planlegge sin egen bolig sammen med </a:t>
            </a:r>
            <a:r>
              <a:rPr sz="2000" spc="-15" dirty="0">
                <a:latin typeface="Calibri"/>
                <a:cs typeface="Calibri"/>
              </a:rPr>
              <a:t>kommunen </a:t>
            </a:r>
            <a:r>
              <a:rPr sz="2000" spc="-5" dirty="0">
                <a:latin typeface="Calibri"/>
                <a:cs typeface="Calibri"/>
              </a:rPr>
              <a:t>og  </a:t>
            </a:r>
            <a:r>
              <a:rPr sz="2000" spc="-10" dirty="0" err="1">
                <a:latin typeface="Calibri"/>
                <a:cs typeface="Calibri"/>
              </a:rPr>
              <a:t>utførende</a:t>
            </a:r>
            <a:r>
              <a:rPr sz="2000" spc="-5" dirty="0">
                <a:latin typeface="Calibri"/>
                <a:cs typeface="Calibri"/>
              </a:rPr>
              <a:t> </a:t>
            </a:r>
            <a:r>
              <a:rPr sz="2000" spc="-25" dirty="0" err="1" smtClean="0">
                <a:latin typeface="Calibri"/>
                <a:cs typeface="Calibri"/>
              </a:rPr>
              <a:t>entreprenør</a:t>
            </a:r>
            <a:endParaRPr sz="2000" dirty="0">
              <a:latin typeface="Calibri"/>
              <a:cs typeface="Calibri"/>
            </a:endParaRPr>
          </a:p>
          <a:p>
            <a:pPr marL="12700">
              <a:lnSpc>
                <a:spcPct val="100000"/>
              </a:lnSpc>
              <a:spcBef>
                <a:spcPts val="335"/>
              </a:spcBef>
              <a:tabLst>
                <a:tab pos="299085" algn="l"/>
                <a:tab pos="299720" algn="l"/>
              </a:tabLst>
            </a:pPr>
            <a:endParaRPr sz="2000" dirty="0">
              <a:latin typeface="Calibri"/>
              <a:cs typeface="Calibri"/>
            </a:endParaRPr>
          </a:p>
        </p:txBody>
      </p:sp>
      <p:sp>
        <p:nvSpPr>
          <p:cNvPr id="12" name="object 12"/>
          <p:cNvSpPr/>
          <p:nvPr/>
        </p:nvSpPr>
        <p:spPr>
          <a:xfrm>
            <a:off x="9883140" y="4555235"/>
            <a:ext cx="1481327" cy="931163"/>
          </a:xfrm>
          <a:prstGeom prst="rect">
            <a:avLst/>
          </a:prstGeom>
          <a:blipFill>
            <a:blip r:embed="rId8" cstate="print"/>
            <a:stretch>
              <a:fillRect/>
            </a:stretch>
          </a:blipFill>
        </p:spPr>
        <p:txBody>
          <a:bodyPr wrap="square" lIns="0" tIns="0" rIns="0" bIns="0" rtlCol="0"/>
          <a:lstStyle/>
          <a:p>
            <a:endParaRPr/>
          </a:p>
        </p:txBody>
      </p:sp>
      <p:sp>
        <p:nvSpPr>
          <p:cNvPr id="13" name="object 13"/>
          <p:cNvSpPr/>
          <p:nvPr/>
        </p:nvSpPr>
        <p:spPr>
          <a:xfrm>
            <a:off x="187452" y="68592"/>
            <a:ext cx="5828538" cy="511289"/>
          </a:xfrm>
          <a:prstGeom prst="rect">
            <a:avLst/>
          </a:prstGeom>
          <a:blipFill>
            <a:blip r:embed="rId9" cstate="print"/>
            <a:stretch>
              <a:fillRect/>
            </a:stretch>
          </a:blipFill>
        </p:spPr>
        <p:txBody>
          <a:bodyPr wrap="square" lIns="0" tIns="0" rIns="0" bIns="0" rtlCol="0"/>
          <a:lstStyle/>
          <a:p>
            <a:endParaRPr/>
          </a:p>
        </p:txBody>
      </p:sp>
      <p:sp>
        <p:nvSpPr>
          <p:cNvPr id="14" name="object 14"/>
          <p:cNvSpPr/>
          <p:nvPr/>
        </p:nvSpPr>
        <p:spPr>
          <a:xfrm>
            <a:off x="5710428" y="68592"/>
            <a:ext cx="970026" cy="511289"/>
          </a:xfrm>
          <a:prstGeom prst="rect">
            <a:avLst/>
          </a:prstGeom>
          <a:blipFill>
            <a:blip r:embed="rId10" cstate="print"/>
            <a:stretch>
              <a:fillRect/>
            </a:stretch>
          </a:blipFill>
        </p:spPr>
        <p:txBody>
          <a:bodyPr wrap="square" lIns="0" tIns="0" rIns="0" bIns="0" rtlCol="0"/>
          <a:lstStyle/>
          <a:p>
            <a:endParaRPr/>
          </a:p>
        </p:txBody>
      </p:sp>
      <p:sp>
        <p:nvSpPr>
          <p:cNvPr id="15" name="object 15"/>
          <p:cNvSpPr/>
          <p:nvPr/>
        </p:nvSpPr>
        <p:spPr>
          <a:xfrm>
            <a:off x="6428232" y="68592"/>
            <a:ext cx="651510" cy="511289"/>
          </a:xfrm>
          <a:prstGeom prst="rect">
            <a:avLst/>
          </a:prstGeom>
          <a:blipFill>
            <a:blip r:embed="rId11"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2942198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ppoverbuet pil 2"/>
          <p:cNvSpPr/>
          <p:nvPr/>
        </p:nvSpPr>
        <p:spPr>
          <a:xfrm>
            <a:off x="2274068" y="2109224"/>
            <a:ext cx="6545765" cy="4170556"/>
          </a:xfrm>
          <a:prstGeom prst="curvedUpArrow">
            <a:avLst/>
          </a:prstGeom>
          <a:solidFill>
            <a:schemeClr val="tx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1"/>
              </a:solidFill>
            </a:endParaRPr>
          </a:p>
        </p:txBody>
      </p:sp>
      <p:sp>
        <p:nvSpPr>
          <p:cNvPr id="21" name="Oppoverbuet pil 20"/>
          <p:cNvSpPr/>
          <p:nvPr/>
        </p:nvSpPr>
        <p:spPr>
          <a:xfrm rot="7621196" flipV="1">
            <a:off x="5738470" y="4145403"/>
            <a:ext cx="5096480" cy="1670897"/>
          </a:xfrm>
          <a:prstGeom prst="curvedUpArrow">
            <a:avLst>
              <a:gd name="adj1" fmla="val 25000"/>
              <a:gd name="adj2" fmla="val 64289"/>
              <a:gd name="adj3" fmla="val 25000"/>
            </a:avLst>
          </a:prstGeom>
          <a:solidFill>
            <a:srgbClr val="FF9900"/>
          </a:solidFill>
          <a:ln>
            <a:solidFill>
              <a:srgbClr val="FF9900">
                <a:alpha val="6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accent2"/>
              </a:solidFill>
            </a:endParaRPr>
          </a:p>
        </p:txBody>
      </p:sp>
      <p:sp>
        <p:nvSpPr>
          <p:cNvPr id="2" name="TekstSylinder 1"/>
          <p:cNvSpPr txBox="1"/>
          <p:nvPr/>
        </p:nvSpPr>
        <p:spPr>
          <a:xfrm>
            <a:off x="1545817" y="2278352"/>
            <a:ext cx="2084832" cy="646331"/>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nb-NO" dirty="0"/>
              <a:t>Legge mønstre fra </a:t>
            </a:r>
            <a:r>
              <a:rPr lang="nb-NO" dirty="0" smtClean="0"/>
              <a:t>fortiden bak seg</a:t>
            </a:r>
            <a:endParaRPr lang="nb-NO" dirty="0"/>
          </a:p>
        </p:txBody>
      </p:sp>
      <p:sp>
        <p:nvSpPr>
          <p:cNvPr id="7" name="TekstSylinder 6"/>
          <p:cNvSpPr txBox="1"/>
          <p:nvPr/>
        </p:nvSpPr>
        <p:spPr>
          <a:xfrm>
            <a:off x="7246448" y="2278352"/>
            <a:ext cx="2301635" cy="646331"/>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defPPr>
              <a:defRPr lang="nb-NO"/>
            </a:defPPr>
            <a:lvl1pP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nb-NO" dirty="0"/>
              <a:t>Realisere </a:t>
            </a:r>
            <a:r>
              <a:rPr lang="nb-NO" dirty="0" smtClean="0"/>
              <a:t>nye bærekraftige løsninger</a:t>
            </a:r>
            <a:endParaRPr lang="nb-NO" dirty="0"/>
          </a:p>
        </p:txBody>
      </p:sp>
      <p:sp>
        <p:nvSpPr>
          <p:cNvPr id="8" name="TekstSylinder 7"/>
          <p:cNvSpPr txBox="1"/>
          <p:nvPr/>
        </p:nvSpPr>
        <p:spPr>
          <a:xfrm>
            <a:off x="1645094" y="3529612"/>
            <a:ext cx="2473988" cy="646331"/>
          </a:xfrm>
          <a:prstGeom prst="rect">
            <a:avLst/>
          </a:prstGeom>
          <a:gradFill flip="none" rotWithShape="1">
            <a:gsLst>
              <a:gs pos="0">
                <a:srgbClr val="FF5353">
                  <a:shade val="30000"/>
                  <a:satMod val="115000"/>
                </a:srgbClr>
              </a:gs>
              <a:gs pos="50000">
                <a:srgbClr val="FF5353">
                  <a:shade val="67500"/>
                  <a:satMod val="115000"/>
                </a:srgbClr>
              </a:gs>
              <a:gs pos="100000">
                <a:srgbClr val="FF5353">
                  <a:shade val="100000"/>
                  <a:satMod val="115000"/>
                </a:srgbClr>
              </a:gs>
            </a:gsLst>
            <a:lin ang="16200000" scaled="1"/>
            <a:tileRect/>
          </a:gradFill>
          <a:ln/>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nb-NO" dirty="0"/>
              <a:t>Se med nye </a:t>
            </a:r>
            <a:r>
              <a:rPr lang="nb-NO" dirty="0" smtClean="0"/>
              <a:t>øyne</a:t>
            </a:r>
            <a:endParaRPr lang="nb-NO" dirty="0"/>
          </a:p>
          <a:p>
            <a:r>
              <a:rPr lang="nb-NO" dirty="0" smtClean="0"/>
              <a:t>- sammen </a:t>
            </a:r>
            <a:r>
              <a:rPr lang="nb-NO" dirty="0"/>
              <a:t>med andre</a:t>
            </a:r>
          </a:p>
        </p:txBody>
      </p:sp>
      <p:sp>
        <p:nvSpPr>
          <p:cNvPr id="9" name="TekstSylinder 8"/>
          <p:cNvSpPr txBox="1"/>
          <p:nvPr/>
        </p:nvSpPr>
        <p:spPr>
          <a:xfrm>
            <a:off x="4250240" y="5717212"/>
            <a:ext cx="2224934"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nb-NO" i="1" dirty="0"/>
              <a:t>Dagens </a:t>
            </a:r>
            <a:r>
              <a:rPr lang="nb-NO" i="1" dirty="0" smtClean="0"/>
              <a:t>situasjon</a:t>
            </a:r>
            <a:endParaRPr lang="nb-NO" i="1" dirty="0"/>
          </a:p>
        </p:txBody>
      </p:sp>
      <p:sp>
        <p:nvSpPr>
          <p:cNvPr id="10" name="TekstSylinder 9"/>
          <p:cNvSpPr txBox="1"/>
          <p:nvPr/>
        </p:nvSpPr>
        <p:spPr>
          <a:xfrm>
            <a:off x="6972853" y="3525119"/>
            <a:ext cx="2575231" cy="646331"/>
          </a:xfrm>
          <a:prstGeom prst="rect">
            <a:avLst/>
          </a:prstGeom>
          <a:gradFill flip="none" rotWithShape="1">
            <a:gsLst>
              <a:gs pos="0">
                <a:srgbClr val="FF5353">
                  <a:shade val="30000"/>
                  <a:satMod val="115000"/>
                </a:srgbClr>
              </a:gs>
              <a:gs pos="50000">
                <a:srgbClr val="FF5353">
                  <a:shade val="67500"/>
                  <a:satMod val="115000"/>
                </a:srgbClr>
              </a:gs>
              <a:gs pos="100000">
                <a:srgbClr val="FF5353">
                  <a:shade val="100000"/>
                  <a:satMod val="115000"/>
                </a:srgbClr>
              </a:gs>
            </a:gsLst>
            <a:lin ang="16200000" scaled="1"/>
            <a:tileRect/>
          </a:gradFill>
          <a:ln/>
        </p:spPr>
        <p:style>
          <a:lnRef idx="0">
            <a:schemeClr val="accent2"/>
          </a:lnRef>
          <a:fillRef idx="3">
            <a:schemeClr val="accent2"/>
          </a:fillRef>
          <a:effectRef idx="3">
            <a:schemeClr val="accent2"/>
          </a:effectRef>
          <a:fontRef idx="minor">
            <a:schemeClr val="lt1"/>
          </a:fontRef>
        </p:style>
        <p:txBody>
          <a:bodyPr wrap="square" rtlCol="0">
            <a:spAutoFit/>
          </a:bodyPr>
          <a:lstStyle>
            <a:defPPr>
              <a:defRPr lang="nb-NO"/>
            </a:defPPr>
            <a:lvl1pP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nb-NO" dirty="0" smtClean="0"/>
              <a:t>Pilotering; prøve ut </a:t>
            </a:r>
            <a:r>
              <a:rPr lang="nb-NO" dirty="0"/>
              <a:t>nye løsninger</a:t>
            </a:r>
          </a:p>
        </p:txBody>
      </p:sp>
      <p:sp>
        <p:nvSpPr>
          <p:cNvPr id="11" name="TekstSylinder 10"/>
          <p:cNvSpPr txBox="1"/>
          <p:nvPr/>
        </p:nvSpPr>
        <p:spPr>
          <a:xfrm>
            <a:off x="1645094" y="4808078"/>
            <a:ext cx="2920855" cy="646331"/>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nb-NO" dirty="0"/>
              <a:t>Gi </a:t>
            </a:r>
            <a:r>
              <a:rPr lang="nb-NO" dirty="0" smtClean="0"/>
              <a:t>slipp, se framover, </a:t>
            </a:r>
            <a:br>
              <a:rPr lang="nb-NO" dirty="0" smtClean="0"/>
            </a:br>
            <a:r>
              <a:rPr lang="nb-NO" dirty="0" smtClean="0"/>
              <a:t>åpne </a:t>
            </a:r>
            <a:r>
              <a:rPr lang="nb-NO" dirty="0"/>
              <a:t>opp </a:t>
            </a:r>
            <a:r>
              <a:rPr lang="nb-NO" dirty="0" smtClean="0"/>
              <a:t>for nye muligheter</a:t>
            </a:r>
            <a:endParaRPr lang="nb-NO" dirty="0"/>
          </a:p>
        </p:txBody>
      </p:sp>
      <p:sp>
        <p:nvSpPr>
          <p:cNvPr id="12" name="TekstSylinder 11"/>
          <p:cNvSpPr txBox="1"/>
          <p:nvPr/>
        </p:nvSpPr>
        <p:spPr>
          <a:xfrm>
            <a:off x="6551504" y="4784824"/>
            <a:ext cx="2972753" cy="646331"/>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defPPr>
              <a:defRPr lang="nb-NO"/>
            </a:defPPr>
            <a:lvl1pP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nb-NO" dirty="0" smtClean="0"/>
              <a:t>Foreslå nye </a:t>
            </a:r>
            <a:r>
              <a:rPr lang="nb-NO" dirty="0"/>
              <a:t>løsninger i </a:t>
            </a:r>
            <a:r>
              <a:rPr lang="nb-NO" dirty="0" smtClean="0"/>
              <a:t/>
            </a:r>
            <a:br>
              <a:rPr lang="nb-NO" dirty="0" smtClean="0"/>
            </a:br>
            <a:r>
              <a:rPr lang="nb-NO" dirty="0" smtClean="0"/>
              <a:t>et åpent kreativt </a:t>
            </a:r>
            <a:r>
              <a:rPr lang="nb-NO" dirty="0"/>
              <a:t>samspill</a:t>
            </a:r>
          </a:p>
        </p:txBody>
      </p:sp>
      <p:sp>
        <p:nvSpPr>
          <p:cNvPr id="14" name="TekstSylinder 13"/>
          <p:cNvSpPr txBox="1"/>
          <p:nvPr/>
        </p:nvSpPr>
        <p:spPr>
          <a:xfrm>
            <a:off x="4879458" y="2555351"/>
            <a:ext cx="1190839" cy="369332"/>
          </a:xfrm>
          <a:prstGeom prst="rect">
            <a:avLst/>
          </a:prstGeom>
          <a:noFill/>
        </p:spPr>
        <p:txBody>
          <a:bodyPr wrap="none" rtlCol="0">
            <a:spAutoFit/>
          </a:bodyPr>
          <a:lstStyle/>
          <a:p>
            <a:r>
              <a:rPr lang="nb-NO" dirty="0">
                <a:solidFill>
                  <a:srgbClr val="0070C0"/>
                </a:solidFill>
              </a:rPr>
              <a:t>Åpent sinn</a:t>
            </a:r>
          </a:p>
        </p:txBody>
      </p:sp>
      <p:sp>
        <p:nvSpPr>
          <p:cNvPr id="15" name="TekstSylinder 14"/>
          <p:cNvSpPr txBox="1"/>
          <p:nvPr/>
        </p:nvSpPr>
        <p:spPr>
          <a:xfrm>
            <a:off x="4762945" y="3634270"/>
            <a:ext cx="1593327" cy="369332"/>
          </a:xfrm>
          <a:prstGeom prst="rect">
            <a:avLst/>
          </a:prstGeom>
          <a:noFill/>
        </p:spPr>
        <p:txBody>
          <a:bodyPr wrap="square" rtlCol="0">
            <a:spAutoFit/>
          </a:bodyPr>
          <a:lstStyle/>
          <a:p>
            <a:r>
              <a:rPr lang="nb-NO" dirty="0">
                <a:solidFill>
                  <a:srgbClr val="FF0000"/>
                </a:solidFill>
              </a:rPr>
              <a:t>Åpent hjerte</a:t>
            </a:r>
          </a:p>
        </p:txBody>
      </p:sp>
      <p:sp>
        <p:nvSpPr>
          <p:cNvPr id="16" name="TekstSylinder 15"/>
          <p:cNvSpPr txBox="1"/>
          <p:nvPr/>
        </p:nvSpPr>
        <p:spPr>
          <a:xfrm>
            <a:off x="4879458" y="4935788"/>
            <a:ext cx="1118764" cy="369332"/>
          </a:xfrm>
          <a:prstGeom prst="rect">
            <a:avLst/>
          </a:prstGeom>
          <a:noFill/>
        </p:spPr>
        <p:txBody>
          <a:bodyPr wrap="square" rtlCol="0">
            <a:spAutoFit/>
          </a:bodyPr>
          <a:lstStyle/>
          <a:p>
            <a:r>
              <a:rPr lang="nb-NO" dirty="0">
                <a:solidFill>
                  <a:srgbClr val="00B050"/>
                </a:solidFill>
              </a:rPr>
              <a:t>Åpen vilje</a:t>
            </a:r>
          </a:p>
        </p:txBody>
      </p:sp>
      <p:sp>
        <p:nvSpPr>
          <p:cNvPr id="5" name="TekstSylinder 4"/>
          <p:cNvSpPr txBox="1"/>
          <p:nvPr/>
        </p:nvSpPr>
        <p:spPr>
          <a:xfrm>
            <a:off x="560250" y="1532716"/>
            <a:ext cx="2925096" cy="553998"/>
          </a:xfrm>
          <a:prstGeom prst="rect">
            <a:avLst/>
          </a:prstGeom>
          <a:noFill/>
        </p:spPr>
        <p:txBody>
          <a:bodyPr wrap="none" rtlCol="0">
            <a:spAutoFit/>
          </a:bodyPr>
          <a:lstStyle/>
          <a:p>
            <a:r>
              <a:rPr lang="nb-NO" sz="3000" dirty="0"/>
              <a:t>SAM-FORSTÅELSE</a:t>
            </a:r>
          </a:p>
        </p:txBody>
      </p:sp>
      <p:sp>
        <p:nvSpPr>
          <p:cNvPr id="19" name="TekstSylinder 18"/>
          <p:cNvSpPr txBox="1"/>
          <p:nvPr/>
        </p:nvSpPr>
        <p:spPr>
          <a:xfrm>
            <a:off x="7457729" y="1555226"/>
            <a:ext cx="2724207" cy="553998"/>
          </a:xfrm>
          <a:prstGeom prst="rect">
            <a:avLst/>
          </a:prstGeom>
          <a:noFill/>
        </p:spPr>
        <p:txBody>
          <a:bodyPr wrap="none" rtlCol="0">
            <a:spAutoFit/>
          </a:bodyPr>
          <a:lstStyle/>
          <a:p>
            <a:r>
              <a:rPr lang="nb-NO" sz="3000" dirty="0"/>
              <a:t>SAM-HANDLING</a:t>
            </a:r>
          </a:p>
        </p:txBody>
      </p:sp>
      <p:sp>
        <p:nvSpPr>
          <p:cNvPr id="22" name="TekstSylinder 21"/>
          <p:cNvSpPr txBox="1"/>
          <p:nvPr/>
        </p:nvSpPr>
        <p:spPr>
          <a:xfrm>
            <a:off x="8860614" y="5717212"/>
            <a:ext cx="3247967" cy="1015663"/>
          </a:xfrm>
          <a:prstGeom prst="rect">
            <a:avLst/>
          </a:prstGeom>
          <a:noFill/>
        </p:spPr>
        <p:txBody>
          <a:bodyPr wrap="square" rtlCol="0">
            <a:spAutoFit/>
          </a:bodyPr>
          <a:lstStyle/>
          <a:p>
            <a:r>
              <a:rPr lang="nb-NO" sz="2000" dirty="0">
                <a:solidFill>
                  <a:schemeClr val="accent6">
                    <a:lumMod val="75000"/>
                  </a:schemeClr>
                </a:solidFill>
              </a:rPr>
              <a:t>Gitt det vi ser i fremtiden, når vi er på vårt </a:t>
            </a:r>
            <a:r>
              <a:rPr lang="nb-NO" sz="2000" dirty="0" smtClean="0">
                <a:solidFill>
                  <a:schemeClr val="accent6">
                    <a:lumMod val="75000"/>
                  </a:schemeClr>
                </a:solidFill>
              </a:rPr>
              <a:t>beste: </a:t>
            </a:r>
            <a:r>
              <a:rPr lang="nb-NO" sz="2000" i="1" dirty="0" smtClean="0">
                <a:solidFill>
                  <a:schemeClr val="accent6">
                    <a:lumMod val="75000"/>
                  </a:schemeClr>
                </a:solidFill>
              </a:rPr>
              <a:t>Hva </a:t>
            </a:r>
            <a:r>
              <a:rPr lang="nb-NO" sz="2000" i="1" dirty="0">
                <a:solidFill>
                  <a:schemeClr val="accent6">
                    <a:lumMod val="75000"/>
                  </a:schemeClr>
                </a:solidFill>
              </a:rPr>
              <a:t>betyr det for det vi gjør i </a:t>
            </a:r>
            <a:r>
              <a:rPr lang="nb-NO" sz="2000" i="1" dirty="0" smtClean="0">
                <a:solidFill>
                  <a:schemeClr val="accent6">
                    <a:lumMod val="75000"/>
                  </a:schemeClr>
                </a:solidFill>
              </a:rPr>
              <a:t>dag</a:t>
            </a:r>
            <a:r>
              <a:rPr lang="nb-NO" sz="2000" i="1" dirty="0">
                <a:solidFill>
                  <a:schemeClr val="accent6">
                    <a:lumMod val="75000"/>
                  </a:schemeClr>
                </a:solidFill>
              </a:rPr>
              <a:t>?</a:t>
            </a:r>
          </a:p>
        </p:txBody>
      </p:sp>
      <p:sp>
        <p:nvSpPr>
          <p:cNvPr id="4" name="Rektangel 3"/>
          <p:cNvSpPr/>
          <p:nvPr/>
        </p:nvSpPr>
        <p:spPr>
          <a:xfrm>
            <a:off x="0" y="847023"/>
            <a:ext cx="12192000" cy="52939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13" name="Rett linje 12"/>
          <p:cNvCxnSpPr>
            <a:stCxn id="4" idx="1"/>
            <a:endCxn id="4" idx="3"/>
          </p:cNvCxnSpPr>
          <p:nvPr/>
        </p:nvCxnSpPr>
        <p:spPr>
          <a:xfrm>
            <a:off x="0" y="1111718"/>
            <a:ext cx="12192000" cy="0"/>
          </a:xfrm>
          <a:prstGeom prst="line">
            <a:avLst/>
          </a:prstGeom>
          <a:ln w="38100">
            <a:solidFill>
              <a:srgbClr val="FFC000"/>
            </a:solidFill>
            <a:prstDash val="lgDash"/>
          </a:ln>
        </p:spPr>
        <p:style>
          <a:lnRef idx="1">
            <a:schemeClr val="accent1"/>
          </a:lnRef>
          <a:fillRef idx="0">
            <a:schemeClr val="accent1"/>
          </a:fillRef>
          <a:effectRef idx="0">
            <a:schemeClr val="accent1"/>
          </a:effectRef>
          <a:fontRef idx="minor">
            <a:schemeClr val="tx1"/>
          </a:fontRef>
        </p:style>
      </p:cxnSp>
      <p:pic>
        <p:nvPicPr>
          <p:cNvPr id="18" name="Bilde 17"/>
          <p:cNvPicPr>
            <a:picLocks noChangeAspect="1"/>
          </p:cNvPicPr>
          <p:nvPr/>
        </p:nvPicPr>
        <p:blipFill>
          <a:blip r:embed="rId3">
            <a:extLst>
              <a:ext uri="{BEBA8EAE-BF5A-486C-A8C5-ECC9F3942E4B}">
                <a14:imgProps xmlns:a14="http://schemas.microsoft.com/office/drawing/2010/main">
                  <a14:imgLayer r:embed="rId4">
                    <a14:imgEffect>
                      <a14:backgroundRemoval t="0" b="96045" l="0" r="100000"/>
                    </a14:imgEffect>
                  </a14:imgLayer>
                </a14:imgProps>
              </a:ext>
              <a:ext uri="{28A0092B-C50C-407E-A947-70E740481C1C}">
                <a14:useLocalDpi xmlns:a14="http://schemas.microsoft.com/office/drawing/2010/main" val="0"/>
              </a:ext>
            </a:extLst>
          </a:blip>
          <a:stretch>
            <a:fillRect/>
          </a:stretch>
        </p:blipFill>
        <p:spPr>
          <a:xfrm>
            <a:off x="3905955" y="80036"/>
            <a:ext cx="2143992" cy="1686607"/>
          </a:xfrm>
          <a:prstGeom prst="rect">
            <a:avLst/>
          </a:prstGeom>
        </p:spPr>
      </p:pic>
      <p:sp>
        <p:nvSpPr>
          <p:cNvPr id="17" name="Femkant 16"/>
          <p:cNvSpPr/>
          <p:nvPr/>
        </p:nvSpPr>
        <p:spPr>
          <a:xfrm>
            <a:off x="6356272" y="323942"/>
            <a:ext cx="1901608" cy="405699"/>
          </a:xfrm>
          <a:prstGeom prst="homePlate">
            <a:avLst>
              <a:gd name="adj" fmla="val 59253"/>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800" dirty="0" smtClean="0">
                <a:solidFill>
                  <a:schemeClr val="tx1"/>
                </a:solidFill>
              </a:rPr>
              <a:t>Vaneveien</a:t>
            </a:r>
            <a:endParaRPr lang="nb-NO" sz="2800" dirty="0">
              <a:solidFill>
                <a:schemeClr val="tx1"/>
              </a:solidFill>
            </a:endParaRPr>
          </a:p>
        </p:txBody>
      </p:sp>
    </p:spTree>
    <p:extLst>
      <p:ext uri="{BB962C8B-B14F-4D97-AF65-F5344CB8AC3E}">
        <p14:creationId xmlns:p14="http://schemas.microsoft.com/office/powerpoint/2010/main" val="179761542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left)">
                                      <p:cBhvr>
                                        <p:cTn id="1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09600" y="381000"/>
            <a:ext cx="10852302" cy="615553"/>
          </a:xfrm>
        </p:spPr>
        <p:txBody>
          <a:bodyPr/>
          <a:lstStyle/>
          <a:p>
            <a:r>
              <a:rPr lang="nb-NO" sz="4000" spc="-25" dirty="0">
                <a:solidFill>
                  <a:srgbClr val="C00000"/>
                </a:solidFill>
                <a:latin typeface="Calibri Light"/>
                <a:cs typeface="Calibri Light"/>
              </a:rPr>
              <a:t>Hva </a:t>
            </a:r>
            <a:r>
              <a:rPr lang="nb-NO" sz="4000" spc="-15" dirty="0">
                <a:solidFill>
                  <a:srgbClr val="C00000"/>
                </a:solidFill>
                <a:latin typeface="Calibri Light"/>
                <a:cs typeface="Calibri Light"/>
              </a:rPr>
              <a:t>skaper </a:t>
            </a:r>
            <a:r>
              <a:rPr lang="nb-NO" sz="4000" dirty="0">
                <a:solidFill>
                  <a:srgbClr val="C00000"/>
                </a:solidFill>
                <a:latin typeface="Calibri Light"/>
                <a:cs typeface="Calibri Light"/>
              </a:rPr>
              <a:t>vi sammen </a:t>
            </a:r>
            <a:r>
              <a:rPr lang="nb-NO" sz="4000" spc="-5" dirty="0">
                <a:solidFill>
                  <a:srgbClr val="C00000"/>
                </a:solidFill>
                <a:latin typeface="Calibri Light"/>
                <a:cs typeface="Calibri Light"/>
              </a:rPr>
              <a:t>med</a:t>
            </a:r>
            <a:r>
              <a:rPr lang="nb-NO" sz="4000" spc="-35" dirty="0">
                <a:solidFill>
                  <a:srgbClr val="C00000"/>
                </a:solidFill>
                <a:latin typeface="Calibri Light"/>
                <a:cs typeface="Calibri Light"/>
              </a:rPr>
              <a:t> </a:t>
            </a:r>
            <a:r>
              <a:rPr lang="nb-NO" sz="4000" spc="-10" dirty="0">
                <a:solidFill>
                  <a:srgbClr val="C00000"/>
                </a:solidFill>
                <a:latin typeface="Calibri Light"/>
                <a:cs typeface="Calibri Light"/>
              </a:rPr>
              <a:t>familiene?</a:t>
            </a:r>
            <a:endParaRPr lang="nb-NO" sz="4000" dirty="0"/>
          </a:p>
        </p:txBody>
      </p:sp>
      <p:sp>
        <p:nvSpPr>
          <p:cNvPr id="3" name="Plassholder for innhold 2"/>
          <p:cNvSpPr>
            <a:spLocks noGrp="1"/>
          </p:cNvSpPr>
          <p:nvPr>
            <p:ph sz="half" idx="2"/>
          </p:nvPr>
        </p:nvSpPr>
        <p:spPr>
          <a:xfrm>
            <a:off x="609600" y="1577340"/>
            <a:ext cx="5303520" cy="4637167"/>
          </a:xfrm>
        </p:spPr>
        <p:txBody>
          <a:bodyPr/>
          <a:lstStyle/>
          <a:p>
            <a:pPr marL="241300" marR="0" lvl="0" indent="-228600" algn="l" defTabSz="914400" rtl="0" eaLnBrk="1" fontAlgn="auto" latinLnBrk="0" hangingPunct="1">
              <a:lnSpc>
                <a:spcPct val="100000"/>
              </a:lnSpc>
              <a:spcBef>
                <a:spcPts val="1090"/>
              </a:spcBef>
              <a:spcAft>
                <a:spcPts val="0"/>
              </a:spcAft>
              <a:buClrTx/>
              <a:buSzTx/>
              <a:buFont typeface="Arial"/>
              <a:buChar char="•"/>
              <a:tabLst>
                <a:tab pos="241300" algn="l"/>
                <a:tab pos="241935" algn="l"/>
              </a:tabLst>
              <a:defRPr/>
            </a:pPr>
            <a:r>
              <a:rPr lang="nb-NO" sz="2200" kern="1200" spc="-15" dirty="0">
                <a:solidFill>
                  <a:prstClr val="black"/>
                </a:solidFill>
              </a:rPr>
              <a:t>Seks </a:t>
            </a:r>
            <a:r>
              <a:rPr lang="nb-NO" sz="2200" kern="1200" spc="-10" dirty="0">
                <a:solidFill>
                  <a:prstClr val="black"/>
                </a:solidFill>
              </a:rPr>
              <a:t>godt </a:t>
            </a:r>
            <a:r>
              <a:rPr lang="nb-NO" sz="2200" kern="1200" spc="-20" dirty="0">
                <a:solidFill>
                  <a:prstClr val="black"/>
                </a:solidFill>
              </a:rPr>
              <a:t>tilrettelagte</a:t>
            </a:r>
            <a:r>
              <a:rPr lang="nb-NO" sz="2200" kern="1200" spc="75" dirty="0">
                <a:solidFill>
                  <a:prstClr val="black"/>
                </a:solidFill>
              </a:rPr>
              <a:t> </a:t>
            </a:r>
            <a:r>
              <a:rPr lang="nb-NO" sz="2200" kern="1200" spc="-10" dirty="0" smtClean="0">
                <a:solidFill>
                  <a:prstClr val="black"/>
                </a:solidFill>
              </a:rPr>
              <a:t>samlinger</a:t>
            </a:r>
            <a:endParaRPr lang="nb-NO" sz="2200" kern="1200" dirty="0">
              <a:solidFill>
                <a:prstClr val="black"/>
              </a:solidFill>
            </a:endParaRPr>
          </a:p>
          <a:p>
            <a:pPr marL="241300" marR="5080" lvl="0" indent="-228600" algn="l" defTabSz="914400" rtl="0" eaLnBrk="1" fontAlgn="auto" latinLnBrk="0" hangingPunct="1">
              <a:lnSpc>
                <a:spcPct val="100000"/>
              </a:lnSpc>
              <a:spcBef>
                <a:spcPts val="994"/>
              </a:spcBef>
              <a:spcAft>
                <a:spcPts val="0"/>
              </a:spcAft>
              <a:buClrTx/>
              <a:buSzTx/>
              <a:buFont typeface="Arial"/>
              <a:buChar char="•"/>
              <a:tabLst>
                <a:tab pos="241300" algn="l"/>
                <a:tab pos="241935" algn="l"/>
              </a:tabLst>
              <a:defRPr/>
            </a:pPr>
            <a:r>
              <a:rPr lang="nb-NO" sz="2200" kern="1200" spc="-15" dirty="0">
                <a:solidFill>
                  <a:prstClr val="black"/>
                </a:solidFill>
              </a:rPr>
              <a:t>Samtaler </a:t>
            </a:r>
            <a:r>
              <a:rPr lang="nb-NO" sz="2200" kern="1200" spc="-5" dirty="0">
                <a:solidFill>
                  <a:prstClr val="black"/>
                </a:solidFill>
              </a:rPr>
              <a:t>om </a:t>
            </a:r>
            <a:r>
              <a:rPr lang="nb-NO" sz="2200" kern="1200" spc="-15" dirty="0" smtClean="0">
                <a:solidFill>
                  <a:prstClr val="black"/>
                </a:solidFill>
              </a:rPr>
              <a:t>måter </a:t>
            </a:r>
            <a:r>
              <a:rPr lang="nb-NO" sz="2200" kern="1200" spc="-5" dirty="0">
                <a:solidFill>
                  <a:prstClr val="black"/>
                </a:solidFill>
              </a:rPr>
              <a:t>å </a:t>
            </a:r>
            <a:r>
              <a:rPr lang="nb-NO" sz="2200" kern="1200" spc="-10" dirty="0" smtClean="0">
                <a:solidFill>
                  <a:prstClr val="black"/>
                </a:solidFill>
              </a:rPr>
              <a:t>bruke </a:t>
            </a:r>
            <a:r>
              <a:rPr lang="nb-NO" sz="2200" kern="1200" spc="-10" dirty="0">
                <a:solidFill>
                  <a:prstClr val="black"/>
                </a:solidFill>
              </a:rPr>
              <a:t>begrensede </a:t>
            </a:r>
            <a:r>
              <a:rPr lang="nb-NO" sz="2200" kern="1200" spc="-20" dirty="0">
                <a:solidFill>
                  <a:prstClr val="black"/>
                </a:solidFill>
              </a:rPr>
              <a:t>økonomiske </a:t>
            </a:r>
            <a:r>
              <a:rPr lang="nb-NO" sz="2200" kern="1200" spc="-15" dirty="0">
                <a:solidFill>
                  <a:prstClr val="black"/>
                </a:solidFill>
              </a:rPr>
              <a:t>ressurser </a:t>
            </a:r>
            <a:r>
              <a:rPr lang="nb-NO" sz="2200" kern="1200" spc="-20" dirty="0">
                <a:solidFill>
                  <a:prstClr val="black"/>
                </a:solidFill>
              </a:rPr>
              <a:t>for </a:t>
            </a:r>
            <a:r>
              <a:rPr lang="nb-NO" sz="2200" kern="1200" spc="-5" dirty="0">
                <a:solidFill>
                  <a:prstClr val="black"/>
                </a:solidFill>
              </a:rPr>
              <a:t>å </a:t>
            </a:r>
            <a:r>
              <a:rPr lang="nb-NO" sz="2200" kern="1200" spc="-10" dirty="0">
                <a:solidFill>
                  <a:prstClr val="black"/>
                </a:solidFill>
              </a:rPr>
              <a:t>oppnå </a:t>
            </a:r>
            <a:r>
              <a:rPr lang="nb-NO" sz="2200" kern="1200" spc="-15" dirty="0" smtClean="0">
                <a:solidFill>
                  <a:prstClr val="black"/>
                </a:solidFill>
              </a:rPr>
              <a:t>høyere </a:t>
            </a:r>
            <a:r>
              <a:rPr lang="nb-NO" sz="2200" kern="1200" spc="-15" dirty="0">
                <a:solidFill>
                  <a:prstClr val="black"/>
                </a:solidFill>
              </a:rPr>
              <a:t>livskvalitet</a:t>
            </a:r>
            <a:endParaRPr lang="nb-NO" sz="2200" kern="1200" dirty="0">
              <a:solidFill>
                <a:prstClr val="black"/>
              </a:solidFill>
            </a:endParaRPr>
          </a:p>
          <a:p>
            <a:pPr marL="241300" marR="0" lvl="0" indent="-228600" algn="l" defTabSz="914400" rtl="0" eaLnBrk="1" fontAlgn="auto" latinLnBrk="0" hangingPunct="1">
              <a:lnSpc>
                <a:spcPct val="100000"/>
              </a:lnSpc>
              <a:spcBef>
                <a:spcPts val="1010"/>
              </a:spcBef>
              <a:spcAft>
                <a:spcPts val="0"/>
              </a:spcAft>
              <a:buClrTx/>
              <a:buSzTx/>
              <a:buFont typeface="Arial"/>
              <a:buChar char="•"/>
              <a:tabLst>
                <a:tab pos="241300" algn="l"/>
                <a:tab pos="241935" algn="l"/>
              </a:tabLst>
              <a:defRPr/>
            </a:pPr>
            <a:r>
              <a:rPr lang="nb-NO" sz="2200" kern="1200" spc="-5" dirty="0">
                <a:solidFill>
                  <a:prstClr val="black"/>
                </a:solidFill>
              </a:rPr>
              <a:t>Utvikle </a:t>
            </a:r>
            <a:r>
              <a:rPr lang="nb-NO" sz="2200" kern="1200" spc="-10" dirty="0">
                <a:solidFill>
                  <a:prstClr val="black"/>
                </a:solidFill>
              </a:rPr>
              <a:t>n</a:t>
            </a:r>
            <a:r>
              <a:rPr lang="nb-NO" sz="2200" kern="1200" spc="-15" dirty="0">
                <a:solidFill>
                  <a:prstClr val="black"/>
                </a:solidFill>
              </a:rPr>
              <a:t>ye </a:t>
            </a:r>
            <a:r>
              <a:rPr lang="nb-NO" sz="2200" kern="1200" spc="-5" dirty="0">
                <a:solidFill>
                  <a:prstClr val="black"/>
                </a:solidFill>
              </a:rPr>
              <a:t>relasjoner til </a:t>
            </a:r>
            <a:r>
              <a:rPr lang="nb-NO" sz="2200" kern="1200" spc="-10" dirty="0">
                <a:solidFill>
                  <a:prstClr val="black"/>
                </a:solidFill>
              </a:rPr>
              <a:t>andre </a:t>
            </a:r>
            <a:r>
              <a:rPr lang="nb-NO" sz="2200" kern="1200" spc="-30" dirty="0" smtClean="0">
                <a:solidFill>
                  <a:prstClr val="black"/>
                </a:solidFill>
              </a:rPr>
              <a:t>familier med fokus på </a:t>
            </a:r>
            <a:r>
              <a:rPr lang="nb-NO" sz="2200" kern="1200" spc="-5" dirty="0" smtClean="0">
                <a:solidFill>
                  <a:prstClr val="black"/>
                </a:solidFill>
              </a:rPr>
              <a:t>tillit </a:t>
            </a:r>
            <a:endParaRPr lang="nb-NO" sz="2200" kern="1200" dirty="0">
              <a:solidFill>
                <a:prstClr val="black"/>
              </a:solidFill>
            </a:endParaRPr>
          </a:p>
          <a:p>
            <a:pPr marL="241300" marR="0" lvl="0" indent="-228600" algn="l" defTabSz="914400" rtl="0" eaLnBrk="1" fontAlgn="auto" latinLnBrk="0" hangingPunct="1">
              <a:lnSpc>
                <a:spcPct val="100000"/>
              </a:lnSpc>
              <a:spcBef>
                <a:spcPts val="994"/>
              </a:spcBef>
              <a:spcAft>
                <a:spcPts val="0"/>
              </a:spcAft>
              <a:buClrTx/>
              <a:buSzTx/>
              <a:buFont typeface="Arial"/>
              <a:buChar char="•"/>
              <a:tabLst>
                <a:tab pos="241300" algn="l"/>
                <a:tab pos="241935" algn="l"/>
              </a:tabLst>
              <a:defRPr/>
            </a:pPr>
            <a:r>
              <a:rPr lang="nb-NO" sz="2200" kern="1200" spc="-5" dirty="0">
                <a:solidFill>
                  <a:prstClr val="black"/>
                </a:solidFill>
              </a:rPr>
              <a:t>Gode </a:t>
            </a:r>
            <a:r>
              <a:rPr lang="nb-NO" sz="2200" kern="1200" spc="-10" dirty="0">
                <a:solidFill>
                  <a:prstClr val="black"/>
                </a:solidFill>
              </a:rPr>
              <a:t>opplevelser </a:t>
            </a:r>
            <a:r>
              <a:rPr lang="nb-NO" sz="2200" kern="1200" spc="-5" dirty="0">
                <a:solidFill>
                  <a:prstClr val="black"/>
                </a:solidFill>
              </a:rPr>
              <a:t>sammen </a:t>
            </a:r>
            <a:r>
              <a:rPr lang="nb-NO" sz="2200" kern="1200" spc="-20" dirty="0">
                <a:solidFill>
                  <a:prstClr val="black"/>
                </a:solidFill>
              </a:rPr>
              <a:t>for </a:t>
            </a:r>
            <a:r>
              <a:rPr lang="nb-NO" sz="2200" kern="1200" spc="-10" dirty="0">
                <a:solidFill>
                  <a:prstClr val="black"/>
                </a:solidFill>
              </a:rPr>
              <a:t>hele </a:t>
            </a:r>
            <a:r>
              <a:rPr lang="nb-NO" sz="2200" kern="1200" spc="-15" dirty="0">
                <a:solidFill>
                  <a:prstClr val="black"/>
                </a:solidFill>
              </a:rPr>
              <a:t>familien </a:t>
            </a:r>
            <a:r>
              <a:rPr lang="nb-NO" sz="2200" kern="1200" spc="-5" dirty="0">
                <a:solidFill>
                  <a:prstClr val="black"/>
                </a:solidFill>
              </a:rPr>
              <a:t>– ut </a:t>
            </a:r>
            <a:r>
              <a:rPr lang="nb-NO" sz="2200" kern="1200" spc="-20" dirty="0">
                <a:solidFill>
                  <a:prstClr val="black"/>
                </a:solidFill>
              </a:rPr>
              <a:t>av </a:t>
            </a:r>
            <a:r>
              <a:rPr lang="nb-NO" sz="2200" kern="1200" spc="-15" dirty="0">
                <a:solidFill>
                  <a:prstClr val="black"/>
                </a:solidFill>
              </a:rPr>
              <a:t>problemfokus, over </a:t>
            </a:r>
            <a:r>
              <a:rPr lang="nb-NO" sz="2200" kern="1200" spc="-5" dirty="0">
                <a:solidFill>
                  <a:prstClr val="black"/>
                </a:solidFill>
              </a:rPr>
              <a:t>i</a:t>
            </a:r>
            <a:r>
              <a:rPr lang="nb-NO" sz="2200" kern="1200" spc="229" dirty="0">
                <a:solidFill>
                  <a:prstClr val="black"/>
                </a:solidFill>
              </a:rPr>
              <a:t> </a:t>
            </a:r>
            <a:r>
              <a:rPr lang="nb-NO" sz="2200" kern="1200" spc="-20" dirty="0">
                <a:solidFill>
                  <a:prstClr val="black"/>
                </a:solidFill>
              </a:rPr>
              <a:t>ressursfokus</a:t>
            </a:r>
            <a:endParaRPr lang="nb-NO" sz="2200" kern="1200" dirty="0">
              <a:solidFill>
                <a:prstClr val="black"/>
              </a:solidFill>
            </a:endParaRPr>
          </a:p>
          <a:p>
            <a:pPr marL="241300" marR="0" lvl="0" indent="-228600" algn="l" defTabSz="914400" rtl="0" eaLnBrk="1" fontAlgn="auto" latinLnBrk="0" hangingPunct="1">
              <a:lnSpc>
                <a:spcPct val="100000"/>
              </a:lnSpc>
              <a:spcBef>
                <a:spcPts val="1010"/>
              </a:spcBef>
              <a:spcAft>
                <a:spcPts val="0"/>
              </a:spcAft>
              <a:buClrTx/>
              <a:buSzTx/>
              <a:buFont typeface="Arial"/>
              <a:buChar char="•"/>
              <a:tabLst>
                <a:tab pos="241300" algn="l"/>
                <a:tab pos="241935" algn="l"/>
              </a:tabLst>
              <a:defRPr/>
            </a:pPr>
            <a:r>
              <a:rPr lang="nb-NO" sz="2200" kern="1200" spc="-20" dirty="0">
                <a:solidFill>
                  <a:prstClr val="black"/>
                </a:solidFill>
              </a:rPr>
              <a:t>Konkret </a:t>
            </a:r>
            <a:r>
              <a:rPr lang="nb-NO" sz="2200" kern="1200" spc="-10" dirty="0" err="1">
                <a:solidFill>
                  <a:prstClr val="black"/>
                </a:solidFill>
              </a:rPr>
              <a:t>samskaping</a:t>
            </a:r>
            <a:r>
              <a:rPr lang="nb-NO" sz="2200" kern="1200" spc="-10" dirty="0">
                <a:solidFill>
                  <a:prstClr val="black"/>
                </a:solidFill>
              </a:rPr>
              <a:t> med </a:t>
            </a:r>
            <a:r>
              <a:rPr lang="nb-NO" sz="2200" kern="1200" spc="-5" dirty="0">
                <a:solidFill>
                  <a:prstClr val="black"/>
                </a:solidFill>
              </a:rPr>
              <a:t>5 </a:t>
            </a:r>
            <a:r>
              <a:rPr lang="nb-NO" sz="2200" kern="1200" spc="-30" dirty="0">
                <a:solidFill>
                  <a:prstClr val="black"/>
                </a:solidFill>
              </a:rPr>
              <a:t>familier, </a:t>
            </a:r>
            <a:r>
              <a:rPr lang="nb-NO" sz="2200" kern="1200" spc="-5" dirty="0" smtClean="0">
                <a:solidFill>
                  <a:prstClr val="black"/>
                </a:solidFill>
              </a:rPr>
              <a:t>med</a:t>
            </a:r>
            <a:r>
              <a:rPr lang="nb-NO" sz="2200" kern="1200" spc="190" dirty="0" smtClean="0">
                <a:solidFill>
                  <a:prstClr val="black"/>
                </a:solidFill>
              </a:rPr>
              <a:t> </a:t>
            </a:r>
            <a:r>
              <a:rPr lang="nb-NO" sz="2200" kern="1200" spc="-45" dirty="0" smtClean="0">
                <a:solidFill>
                  <a:prstClr val="black"/>
                </a:solidFill>
              </a:rPr>
              <a:t>en </a:t>
            </a:r>
            <a:r>
              <a:rPr lang="nb-NO" sz="2200" kern="1200" spc="-45" dirty="0">
                <a:solidFill>
                  <a:prstClr val="black"/>
                </a:solidFill>
              </a:rPr>
              <a:t>g</a:t>
            </a:r>
            <a:r>
              <a:rPr lang="nb-NO" sz="2200" kern="1200" spc="-15" dirty="0" smtClean="0">
                <a:solidFill>
                  <a:prstClr val="black"/>
                </a:solidFill>
              </a:rPr>
              <a:t>jenbrukssentral </a:t>
            </a:r>
            <a:r>
              <a:rPr lang="nb-NO" sz="2200" kern="1200" spc="-5" dirty="0">
                <a:solidFill>
                  <a:prstClr val="black"/>
                </a:solidFill>
              </a:rPr>
              <a:t>som en </a:t>
            </a:r>
            <a:r>
              <a:rPr lang="nb-NO" sz="2200" kern="1200" spc="-15" dirty="0">
                <a:solidFill>
                  <a:prstClr val="black"/>
                </a:solidFill>
              </a:rPr>
              <a:t>ufarlig </a:t>
            </a:r>
            <a:r>
              <a:rPr lang="nb-NO" sz="2200" kern="1200" spc="-5" dirty="0">
                <a:solidFill>
                  <a:prstClr val="black"/>
                </a:solidFill>
              </a:rPr>
              <a:t>og </a:t>
            </a:r>
            <a:r>
              <a:rPr lang="nb-NO" sz="2200" kern="1200" spc="-20" dirty="0">
                <a:solidFill>
                  <a:prstClr val="black"/>
                </a:solidFill>
              </a:rPr>
              <a:t>likeverdig</a:t>
            </a:r>
            <a:r>
              <a:rPr lang="nb-NO" sz="2200" kern="1200" spc="40" dirty="0">
                <a:solidFill>
                  <a:prstClr val="black"/>
                </a:solidFill>
              </a:rPr>
              <a:t> </a:t>
            </a:r>
            <a:r>
              <a:rPr lang="nb-NO" sz="2200" kern="1200" spc="-10" dirty="0">
                <a:solidFill>
                  <a:prstClr val="black"/>
                </a:solidFill>
              </a:rPr>
              <a:t>møtearena (ettermiddag-/kveldstid)</a:t>
            </a:r>
            <a:endParaRPr lang="nb-NO" sz="2200" kern="1200" dirty="0">
              <a:solidFill>
                <a:prstClr val="black"/>
              </a:solidFill>
            </a:endParaRPr>
          </a:p>
          <a:p>
            <a:endParaRPr lang="nb-NO" dirty="0"/>
          </a:p>
        </p:txBody>
      </p:sp>
      <p:pic>
        <p:nvPicPr>
          <p:cNvPr id="6" name="Plassholder for innhold 5"/>
          <p:cNvPicPr>
            <a:picLocks noGrp="1" noChangeAspect="1"/>
          </p:cNvPicPr>
          <p:nvPr>
            <p:ph sz="half" idx="3"/>
          </p:nvPr>
        </p:nvPicPr>
        <p:blipFill>
          <a:blip r:embed="rId3"/>
          <a:stretch>
            <a:fillRect/>
          </a:stretch>
        </p:blipFill>
        <p:spPr>
          <a:xfrm>
            <a:off x="7333677" y="1676400"/>
            <a:ext cx="2720675" cy="4096884"/>
          </a:xfrm>
          <a:prstGeom prst="rect">
            <a:avLst/>
          </a:prstGeom>
        </p:spPr>
      </p:pic>
      <p:sp>
        <p:nvSpPr>
          <p:cNvPr id="5" name="object 5"/>
          <p:cNvSpPr/>
          <p:nvPr/>
        </p:nvSpPr>
        <p:spPr>
          <a:xfrm>
            <a:off x="10760623" y="232918"/>
            <a:ext cx="1222929" cy="1166191"/>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5984741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707135" y="1933719"/>
            <a:ext cx="10270889" cy="954107"/>
          </a:xfrm>
          <a:prstGeom prst="rect">
            <a:avLst/>
          </a:prstGeom>
        </p:spPr>
        <p:txBody>
          <a:bodyPr wrap="square">
            <a:spAutoFit/>
          </a:bodyPr>
          <a:lstStyle/>
          <a:p>
            <a:r>
              <a:rPr lang="nb-NO" sz="2800" i="1" dirty="0" smtClean="0">
                <a:solidFill>
                  <a:srgbClr val="002060"/>
                </a:solidFill>
              </a:rPr>
              <a:t>«Det er viktig </a:t>
            </a:r>
            <a:r>
              <a:rPr lang="nb-NO" sz="2800" i="1" dirty="0">
                <a:solidFill>
                  <a:srgbClr val="002060"/>
                </a:solidFill>
              </a:rPr>
              <a:t>at vi skjønner at vi ikke er alene, men blir kjent med andre som strever. </a:t>
            </a:r>
            <a:r>
              <a:rPr lang="nb-NO" sz="2800" i="1" dirty="0" smtClean="0">
                <a:solidFill>
                  <a:srgbClr val="002060"/>
                </a:solidFill>
              </a:rPr>
              <a:t>Det </a:t>
            </a:r>
            <a:r>
              <a:rPr lang="nb-NO" sz="2800" i="1" dirty="0">
                <a:solidFill>
                  <a:srgbClr val="002060"/>
                </a:solidFill>
              </a:rPr>
              <a:t>bidrar til å </a:t>
            </a:r>
            <a:r>
              <a:rPr lang="nb-NO" sz="2800" i="1" dirty="0" smtClean="0">
                <a:solidFill>
                  <a:srgbClr val="002060"/>
                </a:solidFill>
              </a:rPr>
              <a:t>normalisere </a:t>
            </a:r>
            <a:r>
              <a:rPr lang="nb-NO" sz="2800" i="1" dirty="0">
                <a:solidFill>
                  <a:srgbClr val="002060"/>
                </a:solidFill>
              </a:rPr>
              <a:t>egen situasjon». </a:t>
            </a:r>
          </a:p>
        </p:txBody>
      </p:sp>
      <p:sp>
        <p:nvSpPr>
          <p:cNvPr id="5" name="Rektangel 4"/>
          <p:cNvSpPr/>
          <p:nvPr/>
        </p:nvSpPr>
        <p:spPr>
          <a:xfrm>
            <a:off x="682750" y="3291168"/>
            <a:ext cx="10319657" cy="2246769"/>
          </a:xfrm>
          <a:prstGeom prst="rect">
            <a:avLst/>
          </a:prstGeom>
        </p:spPr>
        <p:txBody>
          <a:bodyPr wrap="square">
            <a:spAutoFit/>
          </a:bodyPr>
          <a:lstStyle/>
          <a:p>
            <a:r>
              <a:rPr lang="nb-NO" sz="2800" i="1" dirty="0" smtClean="0">
                <a:solidFill>
                  <a:schemeClr val="accent5">
                    <a:lumMod val="75000"/>
                  </a:schemeClr>
                </a:solidFill>
              </a:rPr>
              <a:t>«Jeg er </a:t>
            </a:r>
            <a:r>
              <a:rPr lang="nb-NO" sz="2800" i="1" dirty="0">
                <a:solidFill>
                  <a:schemeClr val="accent5">
                    <a:lumMod val="75000"/>
                  </a:schemeClr>
                </a:solidFill>
              </a:rPr>
              <a:t>kvitt mye av skammen. Har lært å akseptere situasjonen og gjøre det beste ut av den. </a:t>
            </a:r>
            <a:r>
              <a:rPr lang="nb-NO" sz="2800" i="1" dirty="0" smtClean="0">
                <a:solidFill>
                  <a:schemeClr val="accent5">
                    <a:lumMod val="75000"/>
                  </a:schemeClr>
                </a:solidFill>
              </a:rPr>
              <a:t/>
            </a:r>
            <a:br>
              <a:rPr lang="nb-NO" sz="2800" i="1" dirty="0" smtClean="0">
                <a:solidFill>
                  <a:schemeClr val="accent5">
                    <a:lumMod val="75000"/>
                  </a:schemeClr>
                </a:solidFill>
              </a:rPr>
            </a:br>
            <a:r>
              <a:rPr lang="nb-NO" sz="2800" i="1" dirty="0" smtClean="0">
                <a:solidFill>
                  <a:schemeClr val="accent5">
                    <a:lumMod val="75000"/>
                  </a:schemeClr>
                </a:solidFill>
              </a:rPr>
              <a:t>Vi er blitt </a:t>
            </a:r>
            <a:r>
              <a:rPr lang="nb-NO" sz="2800" i="1" dirty="0">
                <a:solidFill>
                  <a:schemeClr val="accent5">
                    <a:lumMod val="75000"/>
                  </a:schemeClr>
                </a:solidFill>
              </a:rPr>
              <a:t>mer fornøyd med det </a:t>
            </a:r>
            <a:r>
              <a:rPr lang="nb-NO" sz="2800" i="1" dirty="0" smtClean="0">
                <a:solidFill>
                  <a:schemeClr val="accent5">
                    <a:lumMod val="75000"/>
                  </a:schemeClr>
                </a:solidFill>
              </a:rPr>
              <a:t>vi </a:t>
            </a:r>
            <a:r>
              <a:rPr lang="nb-NO" sz="2800" i="1" dirty="0">
                <a:solidFill>
                  <a:schemeClr val="accent5">
                    <a:lumMod val="75000"/>
                  </a:schemeClr>
                </a:solidFill>
              </a:rPr>
              <a:t>har. Dette har vært en selvransakelsesreise. </a:t>
            </a:r>
            <a:r>
              <a:rPr lang="nb-NO" sz="2800" i="1" dirty="0" smtClean="0">
                <a:solidFill>
                  <a:schemeClr val="accent5">
                    <a:lumMod val="75000"/>
                  </a:schemeClr>
                </a:solidFill>
              </a:rPr>
              <a:t>Jeg er blitt </a:t>
            </a:r>
            <a:r>
              <a:rPr lang="nb-NO" sz="2800" i="1" dirty="0">
                <a:solidFill>
                  <a:schemeClr val="accent5">
                    <a:lumMod val="75000"/>
                  </a:schemeClr>
                </a:solidFill>
              </a:rPr>
              <a:t>klar over hvor låst jeg var i tankene mine tidligere, nå har jeg snudd dem». </a:t>
            </a:r>
          </a:p>
        </p:txBody>
      </p:sp>
      <p:sp>
        <p:nvSpPr>
          <p:cNvPr id="7" name="TekstSylinder 6"/>
          <p:cNvSpPr txBox="1"/>
          <p:nvPr/>
        </p:nvSpPr>
        <p:spPr>
          <a:xfrm>
            <a:off x="682750" y="1074612"/>
            <a:ext cx="9091383" cy="646331"/>
          </a:xfrm>
          <a:prstGeom prst="rect">
            <a:avLst/>
          </a:prstGeom>
          <a:noFill/>
        </p:spPr>
        <p:txBody>
          <a:bodyPr wrap="square" rtlCol="0">
            <a:spAutoFit/>
          </a:bodyPr>
          <a:lstStyle/>
          <a:p>
            <a:r>
              <a:rPr lang="nb-NO" sz="3600" dirty="0">
                <a:solidFill>
                  <a:srgbClr val="C00000"/>
                </a:solidFill>
                <a:effectLst>
                  <a:outerShdw blurRad="38100" dist="38100" dir="2700000" algn="tl">
                    <a:srgbClr val="000000">
                      <a:alpha val="43137"/>
                    </a:srgbClr>
                  </a:outerShdw>
                </a:effectLst>
                <a:latin typeface="+mj-lt"/>
                <a:ea typeface="+mj-ea"/>
                <a:cs typeface="+mj-cs"/>
              </a:rPr>
              <a:t>Noen uttalelser fra deltakere i</a:t>
            </a:r>
            <a:r>
              <a:rPr lang="nb-NO" sz="3600" dirty="0" smtClean="0">
                <a:solidFill>
                  <a:srgbClr val="C00000"/>
                </a:solidFill>
                <a:effectLst>
                  <a:outerShdw blurRad="38100" dist="38100" dir="2700000" algn="tl">
                    <a:srgbClr val="000000">
                      <a:alpha val="43137"/>
                    </a:srgbClr>
                  </a:outerShdw>
                </a:effectLst>
                <a:latin typeface="+mj-lt"/>
                <a:ea typeface="+mj-ea"/>
                <a:cs typeface="+mj-cs"/>
              </a:rPr>
              <a:t> </a:t>
            </a:r>
            <a:r>
              <a:rPr lang="nb-NO" sz="3600" dirty="0">
                <a:solidFill>
                  <a:srgbClr val="C00000"/>
                </a:solidFill>
                <a:effectLst>
                  <a:outerShdw blurRad="38100" dist="38100" dir="2700000" algn="tl">
                    <a:srgbClr val="000000">
                      <a:alpha val="43137"/>
                    </a:srgbClr>
                  </a:outerShdw>
                </a:effectLst>
                <a:latin typeface="+mj-lt"/>
                <a:ea typeface="+mj-ea"/>
                <a:cs typeface="+mj-cs"/>
              </a:rPr>
              <a:t>familiene:</a:t>
            </a:r>
          </a:p>
        </p:txBody>
      </p:sp>
      <p:pic>
        <p:nvPicPr>
          <p:cNvPr id="9" name="Bilde 8"/>
          <p:cNvPicPr>
            <a:picLocks noChangeAspect="1"/>
          </p:cNvPicPr>
          <p:nvPr/>
        </p:nvPicPr>
        <p:blipFill>
          <a:blip r:embed="rId3"/>
          <a:stretch>
            <a:fillRect/>
          </a:stretch>
        </p:blipFill>
        <p:spPr>
          <a:xfrm>
            <a:off x="10752837" y="240000"/>
            <a:ext cx="1238502" cy="1172934"/>
          </a:xfrm>
          <a:prstGeom prst="rect">
            <a:avLst/>
          </a:prstGeom>
        </p:spPr>
      </p:pic>
      <p:pic>
        <p:nvPicPr>
          <p:cNvPr id="8" name="Bilde 7"/>
          <p:cNvPicPr>
            <a:picLocks noChangeAspect="1"/>
          </p:cNvPicPr>
          <p:nvPr/>
        </p:nvPicPr>
        <p:blipFill>
          <a:blip r:embed="rId4"/>
          <a:stretch>
            <a:fillRect/>
          </a:stretch>
        </p:blipFill>
        <p:spPr>
          <a:xfrm>
            <a:off x="152400" y="193013"/>
            <a:ext cx="2205305" cy="604037"/>
          </a:xfrm>
          <a:prstGeom prst="rect">
            <a:avLst/>
          </a:prstGeom>
        </p:spPr>
      </p:pic>
    </p:spTree>
    <p:extLst>
      <p:ext uri="{BB962C8B-B14F-4D97-AF65-F5344CB8AC3E}">
        <p14:creationId xmlns:p14="http://schemas.microsoft.com/office/powerpoint/2010/main" val="12041041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699252" y="966339"/>
            <a:ext cx="10694127" cy="954107"/>
          </a:xfrm>
          <a:prstGeom prst="rect">
            <a:avLst/>
          </a:prstGeom>
        </p:spPr>
        <p:txBody>
          <a:bodyPr wrap="square">
            <a:spAutoFit/>
          </a:bodyPr>
          <a:lstStyle/>
          <a:p>
            <a:r>
              <a:rPr lang="nb-NO" sz="2800" i="1" dirty="0" smtClean="0">
                <a:solidFill>
                  <a:srgbClr val="002060"/>
                </a:solidFill>
              </a:rPr>
              <a:t>«Jeg </a:t>
            </a:r>
            <a:r>
              <a:rPr lang="nb-NO" sz="2800" i="1" dirty="0">
                <a:solidFill>
                  <a:srgbClr val="002060"/>
                </a:solidFill>
              </a:rPr>
              <a:t>har lært mer å akseptere situasjonen min. </a:t>
            </a:r>
            <a:r>
              <a:rPr lang="nb-NO" sz="2800" i="1" dirty="0" smtClean="0">
                <a:solidFill>
                  <a:srgbClr val="002060"/>
                </a:solidFill>
              </a:rPr>
              <a:t>Jeg har fått </a:t>
            </a:r>
            <a:r>
              <a:rPr lang="nb-NO" sz="2800" i="1" dirty="0">
                <a:solidFill>
                  <a:srgbClr val="002060"/>
                </a:solidFill>
              </a:rPr>
              <a:t>mindre nedverdigelse i synet på meg selv».</a:t>
            </a:r>
          </a:p>
        </p:txBody>
      </p:sp>
      <p:sp>
        <p:nvSpPr>
          <p:cNvPr id="3" name="Rektangel 2"/>
          <p:cNvSpPr/>
          <p:nvPr/>
        </p:nvSpPr>
        <p:spPr>
          <a:xfrm>
            <a:off x="707135" y="2068715"/>
            <a:ext cx="11112688" cy="4832092"/>
          </a:xfrm>
          <a:prstGeom prst="rect">
            <a:avLst/>
          </a:prstGeom>
        </p:spPr>
        <p:txBody>
          <a:bodyPr wrap="square">
            <a:spAutoFit/>
          </a:bodyPr>
          <a:lstStyle/>
          <a:p>
            <a:r>
              <a:rPr lang="nb-NO" sz="2800" i="1" dirty="0" smtClean="0">
                <a:solidFill>
                  <a:schemeClr val="accent5">
                    <a:lumMod val="75000"/>
                  </a:schemeClr>
                </a:solidFill>
              </a:rPr>
              <a:t>«Jeg vet </a:t>
            </a:r>
            <a:r>
              <a:rPr lang="nb-NO" sz="2800" i="1" dirty="0">
                <a:solidFill>
                  <a:schemeClr val="accent5">
                    <a:lumMod val="75000"/>
                  </a:schemeClr>
                </a:solidFill>
              </a:rPr>
              <a:t>ikke hva som har forandra seg. Jeg bare vet at noe med dette her med å forholde seg til andre mennesker, som vi har lært igjennom </a:t>
            </a:r>
            <a:r>
              <a:rPr lang="nb-NO" sz="2800" i="1" dirty="0" smtClean="0">
                <a:solidFill>
                  <a:schemeClr val="accent5">
                    <a:lumMod val="75000"/>
                  </a:schemeClr>
                </a:solidFill>
              </a:rPr>
              <a:t>dette.. </a:t>
            </a:r>
            <a:r>
              <a:rPr lang="nb-NO" sz="2800" i="1" dirty="0">
                <a:solidFill>
                  <a:schemeClr val="accent5">
                    <a:lumMod val="75000"/>
                  </a:schemeClr>
                </a:solidFill>
              </a:rPr>
              <a:t>altså dette her med hvordan er vi selv, og hvordan er andre? Det sitter altså mennesker der inne (</a:t>
            </a:r>
            <a:r>
              <a:rPr lang="nb-NO" sz="2800" dirty="0">
                <a:solidFill>
                  <a:schemeClr val="accent5">
                    <a:lumMod val="75000"/>
                  </a:schemeClr>
                </a:solidFill>
              </a:rPr>
              <a:t>på </a:t>
            </a:r>
            <a:r>
              <a:rPr lang="nb-NO" sz="2800" dirty="0" smtClean="0">
                <a:solidFill>
                  <a:schemeClr val="accent5">
                    <a:lumMod val="75000"/>
                  </a:schemeClr>
                </a:solidFill>
              </a:rPr>
              <a:t>NAV </a:t>
            </a:r>
            <a:r>
              <a:rPr lang="nb-NO" sz="2800" dirty="0">
                <a:solidFill>
                  <a:schemeClr val="accent5">
                    <a:lumMod val="75000"/>
                  </a:schemeClr>
                </a:solidFill>
              </a:rPr>
              <a:t>og </a:t>
            </a:r>
            <a:r>
              <a:rPr lang="nb-NO" sz="2800" dirty="0" smtClean="0">
                <a:solidFill>
                  <a:schemeClr val="accent5">
                    <a:lumMod val="75000"/>
                  </a:schemeClr>
                </a:solidFill>
              </a:rPr>
              <a:t>boligkontoret</a:t>
            </a:r>
            <a:r>
              <a:rPr lang="nb-NO" sz="2800" i="1" dirty="0" smtClean="0">
                <a:solidFill>
                  <a:schemeClr val="accent5">
                    <a:lumMod val="75000"/>
                  </a:schemeClr>
                </a:solidFill>
              </a:rPr>
              <a:t>) </a:t>
            </a:r>
            <a:r>
              <a:rPr lang="nb-NO" sz="2800" i="1" dirty="0">
                <a:solidFill>
                  <a:schemeClr val="accent5">
                    <a:lumMod val="75000"/>
                  </a:schemeClr>
                </a:solidFill>
              </a:rPr>
              <a:t>som har en arbeidsmengde som går oppunder takmønene på dem. Det er ikke så lett for dem heller. Det er lett å BARE tenke på seg selv i en sånn situasjon. </a:t>
            </a:r>
            <a:endParaRPr lang="nb-NO" sz="2800" i="1" dirty="0" smtClean="0">
              <a:solidFill>
                <a:schemeClr val="accent5">
                  <a:lumMod val="75000"/>
                </a:schemeClr>
              </a:solidFill>
            </a:endParaRPr>
          </a:p>
          <a:p>
            <a:endParaRPr lang="nb-NO" sz="2800" i="1" dirty="0">
              <a:solidFill>
                <a:schemeClr val="accent5">
                  <a:lumMod val="75000"/>
                </a:schemeClr>
              </a:solidFill>
            </a:endParaRPr>
          </a:p>
          <a:p>
            <a:r>
              <a:rPr lang="nb-NO" sz="2800" i="1" dirty="0" smtClean="0">
                <a:solidFill>
                  <a:schemeClr val="accent5">
                    <a:lumMod val="75000"/>
                  </a:schemeClr>
                </a:solidFill>
              </a:rPr>
              <a:t>Men </a:t>
            </a:r>
            <a:r>
              <a:rPr lang="nb-NO" sz="2800" i="1" dirty="0">
                <a:solidFill>
                  <a:schemeClr val="accent5">
                    <a:lumMod val="75000"/>
                  </a:schemeClr>
                </a:solidFill>
              </a:rPr>
              <a:t>altså når man treffer mennesker og man vet at de har det ille, eller de skal prøve å rekke igjennom alle disse menneskene som har det vanskelig i kommunen, så er det lettere for oss å forholde oss til de på en annen måte. Med det resultatet at de møter DEG på en annen måte </a:t>
            </a:r>
            <a:r>
              <a:rPr lang="nb-NO" sz="2800" i="1" dirty="0" smtClean="0">
                <a:solidFill>
                  <a:schemeClr val="accent5">
                    <a:lumMod val="75000"/>
                  </a:schemeClr>
                </a:solidFill>
              </a:rPr>
              <a:t>også!»</a:t>
            </a:r>
            <a:endParaRPr lang="nb-NO" sz="2800" i="1" dirty="0">
              <a:solidFill>
                <a:schemeClr val="accent5">
                  <a:lumMod val="75000"/>
                </a:schemeClr>
              </a:solidFill>
            </a:endParaRPr>
          </a:p>
        </p:txBody>
      </p:sp>
      <p:sp>
        <p:nvSpPr>
          <p:cNvPr id="4" name="object 2"/>
          <p:cNvSpPr/>
          <p:nvPr/>
        </p:nvSpPr>
        <p:spPr>
          <a:xfrm>
            <a:off x="11116604" y="167385"/>
            <a:ext cx="1025638" cy="979931"/>
          </a:xfrm>
          <a:prstGeom prst="rect">
            <a:avLst/>
          </a:prstGeom>
          <a:blipFill>
            <a:blip r:embed="rId3" cstate="print"/>
            <a:stretch>
              <a:fillRect/>
            </a:stretch>
          </a:blipFill>
        </p:spPr>
        <p:txBody>
          <a:bodyPr wrap="square" lIns="0" tIns="0" rIns="0" bIns="0" rtlCol="0"/>
          <a:lstStyle/>
          <a:p>
            <a:endParaRPr/>
          </a:p>
        </p:txBody>
      </p:sp>
      <p:pic>
        <p:nvPicPr>
          <p:cNvPr id="5" name="Bilde 4"/>
          <p:cNvPicPr>
            <a:picLocks noChangeAspect="1"/>
          </p:cNvPicPr>
          <p:nvPr/>
        </p:nvPicPr>
        <p:blipFill>
          <a:blip r:embed="rId4"/>
          <a:stretch>
            <a:fillRect/>
          </a:stretch>
        </p:blipFill>
        <p:spPr>
          <a:xfrm>
            <a:off x="152400" y="193013"/>
            <a:ext cx="2205305" cy="604037"/>
          </a:xfrm>
          <a:prstGeom prst="rect">
            <a:avLst/>
          </a:prstGeom>
        </p:spPr>
      </p:pic>
    </p:spTree>
    <p:extLst>
      <p:ext uri="{BB962C8B-B14F-4D97-AF65-F5344CB8AC3E}">
        <p14:creationId xmlns:p14="http://schemas.microsoft.com/office/powerpoint/2010/main" val="24701577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990012" y="766564"/>
            <a:ext cx="10852302" cy="615553"/>
          </a:xfrm>
        </p:spPr>
        <p:txBody>
          <a:bodyPr/>
          <a:lstStyle/>
          <a:p>
            <a:r>
              <a:rPr lang="nb-NO" sz="4000" spc="-25" dirty="0">
                <a:solidFill>
                  <a:srgbClr val="C00000"/>
                </a:solidFill>
                <a:latin typeface="Calibri Light"/>
                <a:cs typeface="Calibri Light"/>
              </a:rPr>
              <a:t>Hva </a:t>
            </a:r>
            <a:r>
              <a:rPr lang="nb-NO" sz="4000" spc="-15" dirty="0">
                <a:solidFill>
                  <a:srgbClr val="C00000"/>
                </a:solidFill>
                <a:latin typeface="Calibri Light"/>
                <a:cs typeface="Calibri Light"/>
              </a:rPr>
              <a:t>skaper </a:t>
            </a:r>
            <a:r>
              <a:rPr lang="nb-NO" sz="4000" spc="-5" dirty="0">
                <a:solidFill>
                  <a:srgbClr val="C00000"/>
                </a:solidFill>
                <a:latin typeface="Calibri Light"/>
                <a:cs typeface="Calibri Light"/>
              </a:rPr>
              <a:t>vi sammen </a:t>
            </a:r>
            <a:r>
              <a:rPr lang="nb-NO" sz="4000" spc="-10" dirty="0">
                <a:solidFill>
                  <a:srgbClr val="C00000"/>
                </a:solidFill>
                <a:latin typeface="Calibri Light"/>
                <a:cs typeface="Calibri Light"/>
              </a:rPr>
              <a:t>med</a:t>
            </a:r>
            <a:r>
              <a:rPr lang="nb-NO" sz="4000" spc="5" dirty="0">
                <a:solidFill>
                  <a:srgbClr val="C00000"/>
                </a:solidFill>
                <a:latin typeface="Calibri Light"/>
                <a:cs typeface="Calibri Light"/>
              </a:rPr>
              <a:t> </a:t>
            </a:r>
            <a:r>
              <a:rPr lang="nb-NO" sz="4000" spc="-15" dirty="0">
                <a:solidFill>
                  <a:srgbClr val="C00000"/>
                </a:solidFill>
                <a:latin typeface="Calibri Light"/>
                <a:cs typeface="Calibri Light"/>
              </a:rPr>
              <a:t>tjenesteyterne?</a:t>
            </a:r>
            <a:endParaRPr lang="nb-NO" sz="4000" dirty="0"/>
          </a:p>
        </p:txBody>
      </p:sp>
      <p:sp>
        <p:nvSpPr>
          <p:cNvPr id="3" name="Plassholder for innhold 2"/>
          <p:cNvSpPr>
            <a:spLocks noGrp="1"/>
          </p:cNvSpPr>
          <p:nvPr>
            <p:ph sz="half" idx="2"/>
          </p:nvPr>
        </p:nvSpPr>
        <p:spPr>
          <a:xfrm>
            <a:off x="304800" y="1676400"/>
            <a:ext cx="6049568" cy="4098558"/>
          </a:xfrm>
        </p:spPr>
        <p:txBody>
          <a:bodyPr/>
          <a:lstStyle/>
          <a:p>
            <a:pPr marL="355600" marR="5080" lvl="0" indent="-342900" algn="l" defTabSz="914400" rtl="0" eaLnBrk="1" fontAlgn="auto" latinLnBrk="0" hangingPunct="1">
              <a:lnSpc>
                <a:spcPct val="110000"/>
              </a:lnSpc>
              <a:spcBef>
                <a:spcPts val="100"/>
              </a:spcBef>
              <a:spcAft>
                <a:spcPts val="0"/>
              </a:spcAft>
              <a:buClrTx/>
              <a:buSzTx/>
              <a:buFont typeface="Arial"/>
              <a:buChar char="•"/>
              <a:tabLst>
                <a:tab pos="354965" algn="l"/>
                <a:tab pos="355600" algn="l"/>
              </a:tabLst>
              <a:defRPr/>
            </a:pPr>
            <a:r>
              <a:rPr lang="nb-NO" sz="2000" kern="1200" spc="-10" dirty="0">
                <a:solidFill>
                  <a:prstClr val="black"/>
                </a:solidFill>
              </a:rPr>
              <a:t>Deltagelse </a:t>
            </a:r>
            <a:r>
              <a:rPr lang="nb-NO" sz="2000" kern="1200" dirty="0">
                <a:solidFill>
                  <a:prstClr val="black"/>
                </a:solidFill>
              </a:rPr>
              <a:t>i </a:t>
            </a:r>
            <a:r>
              <a:rPr lang="nb-NO" sz="2000" kern="1200" spc="-5" dirty="0" smtClean="0">
                <a:solidFill>
                  <a:prstClr val="black"/>
                </a:solidFill>
              </a:rPr>
              <a:t>prosjektstyring og planlegging </a:t>
            </a:r>
            <a:endParaRPr lang="nb-NO" sz="2000" kern="1200" dirty="0">
              <a:solidFill>
                <a:prstClr val="black"/>
              </a:solidFill>
            </a:endParaRPr>
          </a:p>
          <a:p>
            <a:pPr marL="355600" marR="0" lvl="0" indent="-342900" algn="l" defTabSz="914400" rtl="0" eaLnBrk="1" fontAlgn="auto" latinLnBrk="0" hangingPunct="1">
              <a:lnSpc>
                <a:spcPct val="100000"/>
              </a:lnSpc>
              <a:spcBef>
                <a:spcPts val="635"/>
              </a:spcBef>
              <a:spcAft>
                <a:spcPts val="0"/>
              </a:spcAft>
              <a:buClrTx/>
              <a:buSzTx/>
              <a:buFont typeface="Arial"/>
              <a:buChar char="•"/>
              <a:tabLst>
                <a:tab pos="354965" algn="l"/>
                <a:tab pos="355600" algn="l"/>
              </a:tabLst>
              <a:defRPr/>
            </a:pPr>
            <a:r>
              <a:rPr lang="nb-NO" sz="2000" kern="1200" spc="-50" dirty="0" smtClean="0">
                <a:solidFill>
                  <a:prstClr val="black"/>
                </a:solidFill>
              </a:rPr>
              <a:t>Dele erfaringer og tenke </a:t>
            </a:r>
            <a:r>
              <a:rPr lang="nb-NO" sz="2000" kern="1200" spc="-20" dirty="0" smtClean="0">
                <a:solidFill>
                  <a:prstClr val="black"/>
                </a:solidFill>
              </a:rPr>
              <a:t>nytt</a:t>
            </a:r>
            <a:r>
              <a:rPr lang="nb-NO" sz="2000" kern="1200" spc="-10" dirty="0" smtClean="0">
                <a:solidFill>
                  <a:prstClr val="black"/>
                </a:solidFill>
              </a:rPr>
              <a:t>:</a:t>
            </a:r>
            <a:endParaRPr lang="nb-NO" sz="2000" kern="1200" dirty="0">
              <a:solidFill>
                <a:prstClr val="black"/>
              </a:solidFill>
            </a:endParaRPr>
          </a:p>
          <a:p>
            <a:pPr marL="497205" marR="0" lvl="1" indent="-141605" algn="l" defTabSz="914400" rtl="0" eaLnBrk="1" fontAlgn="auto" latinLnBrk="0" hangingPunct="1">
              <a:lnSpc>
                <a:spcPct val="100000"/>
              </a:lnSpc>
              <a:spcBef>
                <a:spcPts val="755"/>
              </a:spcBef>
              <a:spcAft>
                <a:spcPts val="0"/>
              </a:spcAft>
              <a:buClrTx/>
              <a:buSzTx/>
              <a:buFontTx/>
              <a:buChar char="-"/>
              <a:tabLst>
                <a:tab pos="497840" algn="l"/>
              </a:tabLst>
              <a:defRPr/>
            </a:pPr>
            <a:r>
              <a:rPr lang="nb-NO" sz="2000" i="1" kern="1200" dirty="0" smtClean="0">
                <a:solidFill>
                  <a:prstClr val="black"/>
                </a:solidFill>
                <a:cs typeface="Calibri"/>
              </a:rPr>
              <a:t>Ut </a:t>
            </a:r>
            <a:r>
              <a:rPr lang="nb-NO" sz="2000" i="1" kern="1200" spc="-5" dirty="0">
                <a:solidFill>
                  <a:prstClr val="black"/>
                </a:solidFill>
                <a:cs typeface="Calibri"/>
              </a:rPr>
              <a:t>av </a:t>
            </a:r>
            <a:r>
              <a:rPr lang="nb-NO" sz="2000" i="1" kern="1200" spc="-5" dirty="0" smtClean="0">
                <a:solidFill>
                  <a:prstClr val="black"/>
                </a:solidFill>
                <a:cs typeface="Calibri"/>
              </a:rPr>
              <a:t>individtenkningen</a:t>
            </a:r>
            <a:r>
              <a:rPr lang="nb-NO" sz="2000" i="1" kern="1200" spc="-5" dirty="0">
                <a:solidFill>
                  <a:prstClr val="black"/>
                </a:solidFill>
                <a:cs typeface="Calibri"/>
              </a:rPr>
              <a:t>, og </a:t>
            </a:r>
            <a:r>
              <a:rPr lang="nb-NO" sz="2000" i="1" kern="1200" dirty="0">
                <a:solidFill>
                  <a:prstClr val="black"/>
                </a:solidFill>
                <a:cs typeface="Calibri"/>
              </a:rPr>
              <a:t>i </a:t>
            </a:r>
            <a:r>
              <a:rPr lang="nb-NO" sz="2000" i="1" kern="1200" spc="-10" dirty="0">
                <a:solidFill>
                  <a:prstClr val="black"/>
                </a:solidFill>
                <a:cs typeface="Calibri"/>
              </a:rPr>
              <a:t>stedet </a:t>
            </a:r>
            <a:r>
              <a:rPr lang="nb-NO" sz="2000" i="1" kern="1200" spc="-5" dirty="0">
                <a:solidFill>
                  <a:prstClr val="black"/>
                </a:solidFill>
                <a:cs typeface="Calibri"/>
              </a:rPr>
              <a:t>arbeide med flere </a:t>
            </a:r>
            <a:r>
              <a:rPr lang="nb-NO" sz="2000" i="1" kern="1200" spc="-10" dirty="0">
                <a:solidFill>
                  <a:prstClr val="black"/>
                </a:solidFill>
                <a:cs typeface="Calibri"/>
              </a:rPr>
              <a:t>familier</a:t>
            </a:r>
            <a:r>
              <a:rPr lang="nb-NO" sz="2000" i="1" kern="1200" spc="-75" dirty="0">
                <a:solidFill>
                  <a:prstClr val="black"/>
                </a:solidFill>
                <a:cs typeface="Calibri"/>
              </a:rPr>
              <a:t> </a:t>
            </a:r>
            <a:r>
              <a:rPr lang="nb-NO" sz="2000" i="1" kern="1200" spc="-5" dirty="0">
                <a:solidFill>
                  <a:prstClr val="black"/>
                </a:solidFill>
                <a:cs typeface="Calibri"/>
              </a:rPr>
              <a:t>samtidig</a:t>
            </a:r>
            <a:endParaRPr lang="nb-NO" sz="2000" kern="1200" dirty="0">
              <a:solidFill>
                <a:prstClr val="black"/>
              </a:solidFill>
              <a:cs typeface="Calibri"/>
            </a:endParaRPr>
          </a:p>
          <a:p>
            <a:pPr marL="497205" marR="0" lvl="1" indent="-141605" algn="l" defTabSz="914400" rtl="0" eaLnBrk="1" fontAlgn="auto" latinLnBrk="0" hangingPunct="1">
              <a:lnSpc>
                <a:spcPct val="100000"/>
              </a:lnSpc>
              <a:spcBef>
                <a:spcPts val="760"/>
              </a:spcBef>
              <a:spcAft>
                <a:spcPts val="0"/>
              </a:spcAft>
              <a:buClrTx/>
              <a:buSzTx/>
              <a:buFontTx/>
              <a:buChar char="-"/>
              <a:tabLst>
                <a:tab pos="497840" algn="l"/>
              </a:tabLst>
              <a:defRPr/>
            </a:pPr>
            <a:r>
              <a:rPr lang="nb-NO" sz="2000" i="1" kern="1200" spc="-5" dirty="0">
                <a:solidFill>
                  <a:prstClr val="black"/>
                </a:solidFill>
                <a:cs typeface="Calibri"/>
              </a:rPr>
              <a:t>Finne </a:t>
            </a:r>
            <a:r>
              <a:rPr lang="nb-NO" sz="2000" i="1" kern="1200" dirty="0">
                <a:solidFill>
                  <a:prstClr val="black"/>
                </a:solidFill>
                <a:cs typeface="Calibri"/>
              </a:rPr>
              <a:t>veier rundt </a:t>
            </a:r>
            <a:r>
              <a:rPr lang="nb-NO" sz="2000" i="1" kern="1200" spc="-10" dirty="0">
                <a:solidFill>
                  <a:prstClr val="black"/>
                </a:solidFill>
                <a:cs typeface="Calibri"/>
              </a:rPr>
              <a:t>taushetsplikt </a:t>
            </a:r>
            <a:r>
              <a:rPr lang="nb-NO" sz="2000" i="1" kern="1200" spc="-5" dirty="0">
                <a:solidFill>
                  <a:prstClr val="black"/>
                </a:solidFill>
                <a:cs typeface="Calibri"/>
              </a:rPr>
              <a:t>som begrensende</a:t>
            </a:r>
            <a:r>
              <a:rPr lang="nb-NO" sz="2000" i="1" kern="1200" spc="-105" dirty="0">
                <a:solidFill>
                  <a:prstClr val="black"/>
                </a:solidFill>
                <a:cs typeface="Calibri"/>
              </a:rPr>
              <a:t> </a:t>
            </a:r>
            <a:r>
              <a:rPr lang="nb-NO" sz="2000" i="1" kern="1200" spc="-15" dirty="0">
                <a:solidFill>
                  <a:prstClr val="black"/>
                </a:solidFill>
                <a:cs typeface="Calibri"/>
              </a:rPr>
              <a:t>faktor</a:t>
            </a:r>
            <a:endParaRPr lang="nb-NO" sz="2000" kern="1200" dirty="0">
              <a:solidFill>
                <a:prstClr val="black"/>
              </a:solidFill>
              <a:cs typeface="Calibri"/>
            </a:endParaRPr>
          </a:p>
          <a:p>
            <a:pPr marL="497205" marR="0" lvl="1" indent="-141605" algn="l" defTabSz="914400" rtl="0" eaLnBrk="1" fontAlgn="auto" latinLnBrk="0" hangingPunct="1">
              <a:lnSpc>
                <a:spcPct val="100000"/>
              </a:lnSpc>
              <a:spcBef>
                <a:spcPts val="755"/>
              </a:spcBef>
              <a:spcAft>
                <a:spcPts val="0"/>
              </a:spcAft>
              <a:buClrTx/>
              <a:buSzTx/>
              <a:buFontTx/>
              <a:buChar char="-"/>
              <a:tabLst>
                <a:tab pos="497840" algn="l"/>
              </a:tabLst>
              <a:defRPr/>
            </a:pPr>
            <a:r>
              <a:rPr lang="nb-NO" sz="2000" i="1" kern="1200" spc="-50" dirty="0">
                <a:solidFill>
                  <a:prstClr val="black"/>
                </a:solidFill>
                <a:cs typeface="Calibri"/>
              </a:rPr>
              <a:t>S</a:t>
            </a:r>
            <a:r>
              <a:rPr lang="nb-NO" sz="2000" i="1" kern="1200" spc="-15" dirty="0" smtClean="0">
                <a:solidFill>
                  <a:prstClr val="black"/>
                </a:solidFill>
                <a:cs typeface="Calibri"/>
              </a:rPr>
              <a:t>nakke </a:t>
            </a:r>
            <a:r>
              <a:rPr lang="nb-NO" sz="2000" i="1" kern="1200" spc="-5" dirty="0" smtClean="0">
                <a:solidFill>
                  <a:prstClr val="black"/>
                </a:solidFill>
                <a:cs typeface="Calibri"/>
              </a:rPr>
              <a:t>om og </a:t>
            </a:r>
            <a:r>
              <a:rPr lang="nb-NO" sz="2000" i="1" kern="1200" spc="-20" dirty="0">
                <a:solidFill>
                  <a:prstClr val="black"/>
                </a:solidFill>
                <a:cs typeface="Calibri"/>
              </a:rPr>
              <a:t>utforske ulike </a:t>
            </a:r>
            <a:r>
              <a:rPr lang="nb-NO" sz="2000" i="1" kern="1200" spc="-20" dirty="0" smtClean="0">
                <a:solidFill>
                  <a:prstClr val="black"/>
                </a:solidFill>
                <a:cs typeface="Calibri"/>
              </a:rPr>
              <a:t>økonomiske</a:t>
            </a:r>
            <a:r>
              <a:rPr lang="nb-NO" sz="2000" i="1" kern="1200" spc="-45" dirty="0" smtClean="0">
                <a:solidFill>
                  <a:prstClr val="black"/>
                </a:solidFill>
                <a:cs typeface="Calibri"/>
              </a:rPr>
              <a:t> </a:t>
            </a:r>
            <a:r>
              <a:rPr lang="nb-NO" sz="2000" i="1" kern="1200" spc="-5" dirty="0">
                <a:solidFill>
                  <a:prstClr val="black"/>
                </a:solidFill>
                <a:cs typeface="Calibri"/>
              </a:rPr>
              <a:t>modeller</a:t>
            </a:r>
            <a:endParaRPr lang="nb-NO" sz="2000" kern="1200" dirty="0">
              <a:solidFill>
                <a:prstClr val="black"/>
              </a:solidFill>
              <a:cs typeface="Calibri"/>
            </a:endParaRPr>
          </a:p>
          <a:p>
            <a:pPr marL="497205" marR="0" lvl="1" indent="-141605" algn="l" defTabSz="914400" rtl="0" eaLnBrk="1" fontAlgn="auto" latinLnBrk="0" hangingPunct="1">
              <a:lnSpc>
                <a:spcPct val="100000"/>
              </a:lnSpc>
              <a:spcBef>
                <a:spcPts val="755"/>
              </a:spcBef>
              <a:spcAft>
                <a:spcPts val="0"/>
              </a:spcAft>
              <a:buClrTx/>
              <a:buSzTx/>
              <a:buFontTx/>
              <a:buChar char="-"/>
              <a:tabLst>
                <a:tab pos="497840" algn="l"/>
              </a:tabLst>
              <a:defRPr/>
            </a:pPr>
            <a:r>
              <a:rPr lang="nb-NO" sz="2000" i="1" kern="1200" spc="-20" dirty="0">
                <a:solidFill>
                  <a:prstClr val="black"/>
                </a:solidFill>
                <a:cs typeface="Calibri"/>
              </a:rPr>
              <a:t>Skape </a:t>
            </a:r>
            <a:r>
              <a:rPr lang="nb-NO" sz="2000" i="1" kern="1200" spc="-10" dirty="0">
                <a:solidFill>
                  <a:prstClr val="black"/>
                </a:solidFill>
                <a:cs typeface="Calibri"/>
              </a:rPr>
              <a:t>samhandling </a:t>
            </a:r>
            <a:r>
              <a:rPr lang="nb-NO" sz="2000" i="1" kern="1200" spc="-5" dirty="0">
                <a:solidFill>
                  <a:prstClr val="black"/>
                </a:solidFill>
                <a:cs typeface="Calibri"/>
              </a:rPr>
              <a:t>mellom </a:t>
            </a:r>
            <a:r>
              <a:rPr lang="nb-NO" sz="2000" i="1" kern="1200" spc="-10" dirty="0">
                <a:solidFill>
                  <a:prstClr val="black"/>
                </a:solidFill>
                <a:cs typeface="Calibri"/>
              </a:rPr>
              <a:t>aktører </a:t>
            </a:r>
            <a:r>
              <a:rPr lang="nb-NO" sz="2000" i="1" kern="1200" spc="-5" dirty="0">
                <a:solidFill>
                  <a:prstClr val="black"/>
                </a:solidFill>
                <a:cs typeface="Calibri"/>
              </a:rPr>
              <a:t>på </a:t>
            </a:r>
            <a:r>
              <a:rPr lang="nb-NO" sz="2000" i="1" kern="1200" dirty="0">
                <a:solidFill>
                  <a:prstClr val="black"/>
                </a:solidFill>
                <a:cs typeface="Calibri"/>
              </a:rPr>
              <a:t>tvers</a:t>
            </a:r>
          </a:p>
          <a:p>
            <a:pPr marL="497205" marR="0" lvl="1" indent="-141605" algn="l" defTabSz="914400" rtl="0" eaLnBrk="1" fontAlgn="auto" latinLnBrk="0" hangingPunct="1">
              <a:lnSpc>
                <a:spcPct val="100000"/>
              </a:lnSpc>
              <a:spcBef>
                <a:spcPts val="755"/>
              </a:spcBef>
              <a:spcAft>
                <a:spcPts val="0"/>
              </a:spcAft>
              <a:buClrTx/>
              <a:buSzTx/>
              <a:buFontTx/>
              <a:buChar char="-"/>
              <a:tabLst>
                <a:tab pos="497840" algn="l"/>
              </a:tabLst>
              <a:defRPr/>
            </a:pPr>
            <a:r>
              <a:rPr lang="nb-NO" sz="2000" i="1" kern="1200" spc="-20" dirty="0">
                <a:solidFill>
                  <a:prstClr val="black"/>
                </a:solidFill>
                <a:cs typeface="Calibri"/>
              </a:rPr>
              <a:t>Fokus </a:t>
            </a:r>
            <a:r>
              <a:rPr lang="nb-NO" sz="2000" i="1" kern="1200" spc="-5" dirty="0">
                <a:solidFill>
                  <a:prstClr val="black"/>
                </a:solidFill>
                <a:cs typeface="Calibri"/>
              </a:rPr>
              <a:t>på frivillig </a:t>
            </a:r>
            <a:r>
              <a:rPr lang="nb-NO" sz="2000" i="1" kern="1200" spc="-10" dirty="0">
                <a:solidFill>
                  <a:prstClr val="black"/>
                </a:solidFill>
                <a:cs typeface="Calibri"/>
              </a:rPr>
              <a:t>sektors deltagelse </a:t>
            </a:r>
            <a:r>
              <a:rPr lang="nb-NO" sz="2000" i="1" kern="1200" dirty="0">
                <a:solidFill>
                  <a:prstClr val="black"/>
                </a:solidFill>
                <a:cs typeface="Calibri"/>
              </a:rPr>
              <a:t>i </a:t>
            </a:r>
            <a:r>
              <a:rPr lang="nb-NO" sz="2000" i="1" kern="1200" spc="-15" dirty="0">
                <a:solidFill>
                  <a:prstClr val="black"/>
                </a:solidFill>
                <a:cs typeface="Calibri"/>
              </a:rPr>
              <a:t>kommunalt </a:t>
            </a:r>
            <a:r>
              <a:rPr lang="nb-NO" sz="2000" i="1" kern="1200" spc="-5" dirty="0">
                <a:solidFill>
                  <a:prstClr val="black"/>
                </a:solidFill>
                <a:cs typeface="Calibri"/>
              </a:rPr>
              <a:t>boligsosialt arbeid</a:t>
            </a:r>
            <a:endParaRPr lang="nb-NO" sz="2000" kern="1200" dirty="0">
              <a:solidFill>
                <a:prstClr val="black"/>
              </a:solidFill>
              <a:cs typeface="Calibri"/>
            </a:endParaRPr>
          </a:p>
          <a:p>
            <a:endParaRPr lang="nb-NO" dirty="0"/>
          </a:p>
        </p:txBody>
      </p:sp>
      <p:pic>
        <p:nvPicPr>
          <p:cNvPr id="6" name="Plassholder for innhold 5"/>
          <p:cNvPicPr>
            <a:picLocks noGrp="1" noChangeAspect="1"/>
          </p:cNvPicPr>
          <p:nvPr>
            <p:ph sz="half" idx="3"/>
          </p:nvPr>
        </p:nvPicPr>
        <p:blipFill>
          <a:blip r:embed="rId3" cstate="print">
            <a:extLst>
              <a:ext uri="{28A0092B-C50C-407E-A947-70E740481C1C}">
                <a14:useLocalDpi xmlns:a14="http://schemas.microsoft.com/office/drawing/2010/main" val="0"/>
              </a:ext>
            </a:extLst>
          </a:blip>
          <a:stretch>
            <a:fillRect/>
          </a:stretch>
        </p:blipFill>
        <p:spPr>
          <a:xfrm>
            <a:off x="6471579" y="1676400"/>
            <a:ext cx="5370735" cy="3581400"/>
          </a:xfrm>
        </p:spPr>
      </p:pic>
      <p:sp>
        <p:nvSpPr>
          <p:cNvPr id="5" name="object 5"/>
          <p:cNvSpPr/>
          <p:nvPr/>
        </p:nvSpPr>
        <p:spPr>
          <a:xfrm>
            <a:off x="10760623" y="232918"/>
            <a:ext cx="1222929" cy="1166191"/>
          </a:xfrm>
          <a:prstGeom prst="rect">
            <a:avLst/>
          </a:prstGeom>
          <a:blipFill>
            <a:blip r:embed="rId4" cstate="print"/>
            <a:stretch>
              <a:fillRect/>
            </a:stretch>
          </a:blipFill>
        </p:spPr>
        <p:txBody>
          <a:bodyPr wrap="square" lIns="0" tIns="0" rIns="0" bIns="0" rtlCol="0"/>
          <a:lstStyle/>
          <a:p>
            <a:endParaRPr/>
          </a:p>
        </p:txBody>
      </p:sp>
      <p:pic>
        <p:nvPicPr>
          <p:cNvPr id="8" name="Bilde 7"/>
          <p:cNvPicPr>
            <a:picLocks noChangeAspect="1"/>
          </p:cNvPicPr>
          <p:nvPr/>
        </p:nvPicPr>
        <p:blipFill>
          <a:blip r:embed="rId5"/>
          <a:stretch>
            <a:fillRect/>
          </a:stretch>
        </p:blipFill>
        <p:spPr>
          <a:xfrm>
            <a:off x="152400" y="193013"/>
            <a:ext cx="2205305" cy="604037"/>
          </a:xfrm>
          <a:prstGeom prst="rect">
            <a:avLst/>
          </a:prstGeom>
        </p:spPr>
      </p:pic>
    </p:spTree>
    <p:extLst>
      <p:ext uri="{BB962C8B-B14F-4D97-AF65-F5344CB8AC3E}">
        <p14:creationId xmlns:p14="http://schemas.microsoft.com/office/powerpoint/2010/main" val="42025229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76427" y="442721"/>
            <a:ext cx="8147684" cy="566822"/>
          </a:xfrm>
          <a:prstGeom prst="rect">
            <a:avLst/>
          </a:prstGeom>
        </p:spPr>
        <p:txBody>
          <a:bodyPr vert="horz" wrap="square" lIns="0" tIns="12700" rIns="0" bIns="0" rtlCol="0">
            <a:spAutoFit/>
          </a:bodyPr>
          <a:lstStyle/>
          <a:p>
            <a:pPr marL="12700">
              <a:lnSpc>
                <a:spcPct val="100000"/>
              </a:lnSpc>
              <a:spcBef>
                <a:spcPts val="100"/>
              </a:spcBef>
            </a:pPr>
            <a:r>
              <a:rPr lang="nb-NO" sz="3600" dirty="0">
                <a:solidFill>
                  <a:srgbClr val="2E5496"/>
                </a:solidFill>
              </a:rPr>
              <a:t>F</a:t>
            </a:r>
            <a:r>
              <a:rPr sz="3600" spc="-5" dirty="0" err="1" smtClean="0">
                <a:solidFill>
                  <a:srgbClr val="2E5496"/>
                </a:solidFill>
              </a:rPr>
              <a:t>unn</a:t>
            </a:r>
            <a:r>
              <a:rPr sz="3600" spc="-5" dirty="0" smtClean="0">
                <a:solidFill>
                  <a:srgbClr val="2E5496"/>
                </a:solidFill>
              </a:rPr>
              <a:t> </a:t>
            </a:r>
            <a:r>
              <a:rPr sz="3600" spc="-25" dirty="0">
                <a:solidFill>
                  <a:srgbClr val="2E5496"/>
                </a:solidFill>
              </a:rPr>
              <a:t>fra </a:t>
            </a:r>
            <a:r>
              <a:rPr sz="3600" spc="-5" dirty="0">
                <a:solidFill>
                  <a:srgbClr val="2E5496"/>
                </a:solidFill>
              </a:rPr>
              <a:t>arbeidet </a:t>
            </a:r>
            <a:r>
              <a:rPr sz="3600" dirty="0">
                <a:solidFill>
                  <a:srgbClr val="2E5496"/>
                </a:solidFill>
              </a:rPr>
              <a:t>med</a:t>
            </a:r>
            <a:r>
              <a:rPr sz="3600" spc="-70" dirty="0">
                <a:solidFill>
                  <a:srgbClr val="2E5496"/>
                </a:solidFill>
              </a:rPr>
              <a:t> </a:t>
            </a:r>
            <a:r>
              <a:rPr sz="3600" spc="-15" dirty="0" err="1" smtClean="0">
                <a:solidFill>
                  <a:srgbClr val="2E5496"/>
                </a:solidFill>
              </a:rPr>
              <a:t>tjenesteyterne</a:t>
            </a:r>
            <a:r>
              <a:rPr lang="nb-NO" sz="3600" spc="-15" dirty="0" smtClean="0">
                <a:solidFill>
                  <a:srgbClr val="2E5496"/>
                </a:solidFill>
              </a:rPr>
              <a:t> (1)</a:t>
            </a:r>
            <a:r>
              <a:rPr sz="3600" spc="-15" dirty="0" smtClean="0">
                <a:solidFill>
                  <a:srgbClr val="2E5496"/>
                </a:solidFill>
              </a:rPr>
              <a:t>:</a:t>
            </a:r>
            <a:endParaRPr sz="3600" dirty="0"/>
          </a:p>
        </p:txBody>
      </p:sp>
      <p:sp>
        <p:nvSpPr>
          <p:cNvPr id="3" name="object 3"/>
          <p:cNvSpPr txBox="1"/>
          <p:nvPr/>
        </p:nvSpPr>
        <p:spPr>
          <a:xfrm>
            <a:off x="533400" y="1411350"/>
            <a:ext cx="11017707" cy="3556871"/>
          </a:xfrm>
          <a:prstGeom prst="rect">
            <a:avLst/>
          </a:prstGeom>
        </p:spPr>
        <p:txBody>
          <a:bodyPr vert="horz" wrap="square" lIns="0" tIns="12700" rIns="0" bIns="0" rtlCol="0">
            <a:spAutoFit/>
          </a:bodyPr>
          <a:lstStyle/>
          <a:p>
            <a:pPr marL="299085" marR="1480820" indent="-286385">
              <a:lnSpc>
                <a:spcPct val="110000"/>
              </a:lnSpc>
              <a:spcBef>
                <a:spcPts val="100"/>
              </a:spcBef>
              <a:buFont typeface="Arial"/>
              <a:buChar char="•"/>
              <a:tabLst>
                <a:tab pos="299085" algn="l"/>
                <a:tab pos="299720" algn="l"/>
              </a:tabLst>
            </a:pPr>
            <a:r>
              <a:rPr sz="2800" spc="-5" dirty="0">
                <a:latin typeface="Calibri"/>
                <a:cs typeface="Calibri"/>
              </a:rPr>
              <a:t>Har </a:t>
            </a:r>
            <a:r>
              <a:rPr sz="2800" dirty="0">
                <a:latin typeface="Calibri"/>
                <a:cs typeface="Calibri"/>
              </a:rPr>
              <a:t>vi </a:t>
            </a:r>
            <a:r>
              <a:rPr sz="2800" spc="-10" dirty="0">
                <a:latin typeface="Calibri"/>
                <a:cs typeface="Calibri"/>
              </a:rPr>
              <a:t>over </a:t>
            </a:r>
            <a:r>
              <a:rPr sz="2800" dirty="0">
                <a:latin typeface="Calibri"/>
                <a:cs typeface="Calibri"/>
              </a:rPr>
              <a:t>tid </a:t>
            </a:r>
            <a:r>
              <a:rPr sz="2800" spc="-15" dirty="0">
                <a:latin typeface="Calibri"/>
                <a:cs typeface="Calibri"/>
              </a:rPr>
              <a:t>hatt </a:t>
            </a:r>
            <a:r>
              <a:rPr sz="2800" dirty="0">
                <a:latin typeface="Calibri"/>
                <a:cs typeface="Calibri"/>
              </a:rPr>
              <a:t>en </a:t>
            </a:r>
            <a:r>
              <a:rPr sz="2800" spc="-5" dirty="0">
                <a:latin typeface="Calibri"/>
                <a:cs typeface="Calibri"/>
              </a:rPr>
              <a:t>boligsosial politikk som har </a:t>
            </a:r>
            <a:r>
              <a:rPr sz="2800" spc="-15" dirty="0">
                <a:latin typeface="Calibri"/>
                <a:cs typeface="Calibri"/>
              </a:rPr>
              <a:t>skapt </a:t>
            </a:r>
            <a:r>
              <a:rPr sz="2800" spc="-10" dirty="0">
                <a:latin typeface="Calibri"/>
                <a:cs typeface="Calibri"/>
              </a:rPr>
              <a:t>kresne </a:t>
            </a:r>
            <a:r>
              <a:rPr sz="2800" spc="-5" dirty="0">
                <a:latin typeface="Calibri"/>
                <a:cs typeface="Calibri"/>
              </a:rPr>
              <a:t>og </a:t>
            </a:r>
            <a:r>
              <a:rPr sz="2800" spc="-10" dirty="0" err="1">
                <a:latin typeface="Calibri"/>
                <a:cs typeface="Calibri"/>
              </a:rPr>
              <a:t>krevende</a:t>
            </a:r>
            <a:r>
              <a:rPr sz="2800" spc="-10" dirty="0">
                <a:latin typeface="Calibri"/>
                <a:cs typeface="Calibri"/>
              </a:rPr>
              <a:t> </a:t>
            </a:r>
            <a:r>
              <a:rPr lang="nb-NO" sz="2800" spc="-10" dirty="0" smtClean="0">
                <a:latin typeface="Calibri"/>
                <a:cs typeface="Calibri"/>
              </a:rPr>
              <a:t>innbyggere</a:t>
            </a:r>
            <a:r>
              <a:rPr sz="2800" spc="-10" dirty="0" smtClean="0">
                <a:latin typeface="Calibri"/>
                <a:cs typeface="Calibri"/>
              </a:rPr>
              <a:t>  </a:t>
            </a:r>
            <a:r>
              <a:rPr sz="2800" spc="-5" dirty="0">
                <a:latin typeface="Calibri"/>
                <a:cs typeface="Calibri"/>
              </a:rPr>
              <a:t>(som aldri blir</a:t>
            </a:r>
            <a:r>
              <a:rPr sz="2800" spc="25" dirty="0">
                <a:latin typeface="Calibri"/>
                <a:cs typeface="Calibri"/>
              </a:rPr>
              <a:t> </a:t>
            </a:r>
            <a:r>
              <a:rPr sz="2800" spc="-15" dirty="0">
                <a:latin typeface="Calibri"/>
                <a:cs typeface="Calibri"/>
              </a:rPr>
              <a:t>fornøyd)?</a:t>
            </a:r>
            <a:endParaRPr sz="2800" dirty="0">
              <a:latin typeface="Calibri"/>
              <a:cs typeface="Calibri"/>
            </a:endParaRPr>
          </a:p>
          <a:p>
            <a:pPr marL="299085" marR="5080" indent="-286385">
              <a:lnSpc>
                <a:spcPct val="110000"/>
              </a:lnSpc>
              <a:spcBef>
                <a:spcPts val="600"/>
              </a:spcBef>
              <a:buFont typeface="Arial"/>
              <a:buChar char="•"/>
              <a:tabLst>
                <a:tab pos="299085" algn="l"/>
                <a:tab pos="299720" algn="l"/>
              </a:tabLst>
            </a:pPr>
            <a:r>
              <a:rPr sz="2800" spc="-5" dirty="0" err="1">
                <a:latin typeface="Calibri"/>
                <a:cs typeface="Calibri"/>
              </a:rPr>
              <a:t>Har</a:t>
            </a:r>
            <a:r>
              <a:rPr sz="2800" spc="-5" dirty="0">
                <a:latin typeface="Calibri"/>
                <a:cs typeface="Calibri"/>
              </a:rPr>
              <a:t> </a:t>
            </a:r>
            <a:r>
              <a:rPr sz="2800" spc="-20" dirty="0" err="1" smtClean="0">
                <a:latin typeface="Calibri"/>
                <a:cs typeface="Calibri"/>
              </a:rPr>
              <a:t>inntektssvake</a:t>
            </a:r>
            <a:r>
              <a:rPr sz="2800" spc="-20" dirty="0" smtClean="0">
                <a:latin typeface="Calibri"/>
                <a:cs typeface="Calibri"/>
              </a:rPr>
              <a:t> </a:t>
            </a:r>
            <a:r>
              <a:rPr sz="2800" spc="-10" dirty="0">
                <a:latin typeface="Calibri"/>
                <a:cs typeface="Calibri"/>
              </a:rPr>
              <a:t>familier </a:t>
            </a:r>
            <a:r>
              <a:rPr sz="2800" spc="-15" dirty="0">
                <a:latin typeface="Calibri"/>
                <a:cs typeface="Calibri"/>
              </a:rPr>
              <a:t>urealistiske </a:t>
            </a:r>
            <a:r>
              <a:rPr sz="2800" spc="-10" dirty="0">
                <a:latin typeface="Calibri"/>
                <a:cs typeface="Calibri"/>
              </a:rPr>
              <a:t>forventninger </a:t>
            </a:r>
            <a:r>
              <a:rPr sz="2800" dirty="0">
                <a:latin typeface="Calibri"/>
                <a:cs typeface="Calibri"/>
              </a:rPr>
              <a:t>til </a:t>
            </a:r>
            <a:r>
              <a:rPr sz="2800" spc="-5" dirty="0">
                <a:latin typeface="Calibri"/>
                <a:cs typeface="Calibri"/>
              </a:rPr>
              <a:t>egen boligsituasjon </a:t>
            </a:r>
            <a:r>
              <a:rPr sz="2800" dirty="0">
                <a:latin typeface="Calibri"/>
                <a:cs typeface="Calibri"/>
              </a:rPr>
              <a:t>– </a:t>
            </a:r>
            <a:r>
              <a:rPr sz="2800" spc="-15" dirty="0">
                <a:latin typeface="Calibri"/>
                <a:cs typeface="Calibri"/>
              </a:rPr>
              <a:t>kan </a:t>
            </a:r>
            <a:r>
              <a:rPr sz="2800" dirty="0">
                <a:latin typeface="Calibri"/>
                <a:cs typeface="Calibri"/>
              </a:rPr>
              <a:t>vi </a:t>
            </a:r>
            <a:r>
              <a:rPr sz="2800" spc="-5" dirty="0">
                <a:latin typeface="Calibri"/>
                <a:cs typeface="Calibri"/>
              </a:rPr>
              <a:t>gjøre  noe </a:t>
            </a:r>
            <a:r>
              <a:rPr sz="2800" dirty="0">
                <a:latin typeface="Calibri"/>
                <a:cs typeface="Calibri"/>
              </a:rPr>
              <a:t>med </a:t>
            </a:r>
            <a:r>
              <a:rPr sz="2800" spc="-10" dirty="0">
                <a:latin typeface="Calibri"/>
                <a:cs typeface="Calibri"/>
              </a:rPr>
              <a:t>forventningene, </a:t>
            </a:r>
            <a:r>
              <a:rPr sz="2800" dirty="0">
                <a:latin typeface="Calibri"/>
                <a:cs typeface="Calibri"/>
              </a:rPr>
              <a:t>i </a:t>
            </a:r>
            <a:r>
              <a:rPr sz="2800" spc="-15" dirty="0">
                <a:latin typeface="Calibri"/>
                <a:cs typeface="Calibri"/>
              </a:rPr>
              <a:t>stedet </a:t>
            </a:r>
            <a:r>
              <a:rPr sz="2800" spc="-20" dirty="0">
                <a:latin typeface="Calibri"/>
                <a:cs typeface="Calibri"/>
              </a:rPr>
              <a:t>for</a:t>
            </a:r>
            <a:r>
              <a:rPr sz="2800" spc="55" dirty="0">
                <a:latin typeface="Calibri"/>
                <a:cs typeface="Calibri"/>
              </a:rPr>
              <a:t> </a:t>
            </a:r>
            <a:r>
              <a:rPr sz="2800" spc="-10" dirty="0">
                <a:latin typeface="Calibri"/>
                <a:cs typeface="Calibri"/>
              </a:rPr>
              <a:t>boligtilbudet?</a:t>
            </a:r>
            <a:endParaRPr sz="2800" dirty="0">
              <a:latin typeface="Calibri"/>
              <a:cs typeface="Calibri"/>
            </a:endParaRPr>
          </a:p>
          <a:p>
            <a:pPr marL="299085" marR="537210" indent="-286385">
              <a:lnSpc>
                <a:spcPct val="110100"/>
              </a:lnSpc>
              <a:spcBef>
                <a:spcPts val="600"/>
              </a:spcBef>
              <a:buFont typeface="Arial"/>
              <a:buChar char="•"/>
              <a:tabLst>
                <a:tab pos="299085" algn="l"/>
                <a:tab pos="299720" algn="l"/>
              </a:tabLst>
            </a:pPr>
            <a:r>
              <a:rPr sz="2800" spc="-5" dirty="0">
                <a:latin typeface="Calibri"/>
                <a:cs typeface="Calibri"/>
              </a:rPr>
              <a:t>Vi </a:t>
            </a:r>
            <a:r>
              <a:rPr sz="2800" spc="-15" dirty="0">
                <a:latin typeface="Calibri"/>
                <a:cs typeface="Calibri"/>
              </a:rPr>
              <a:t>bruker </a:t>
            </a:r>
            <a:r>
              <a:rPr sz="2800" spc="-20" dirty="0">
                <a:latin typeface="Calibri"/>
                <a:cs typeface="Calibri"/>
              </a:rPr>
              <a:t>svært </a:t>
            </a:r>
            <a:r>
              <a:rPr sz="2800" spc="-25" dirty="0">
                <a:latin typeface="Calibri"/>
                <a:cs typeface="Calibri"/>
              </a:rPr>
              <a:t>mye </a:t>
            </a:r>
            <a:r>
              <a:rPr sz="2800" dirty="0">
                <a:latin typeface="Calibri"/>
                <a:cs typeface="Calibri"/>
              </a:rPr>
              <a:t>tid </a:t>
            </a:r>
            <a:r>
              <a:rPr sz="2800" spc="-5" dirty="0">
                <a:latin typeface="Calibri"/>
                <a:cs typeface="Calibri"/>
              </a:rPr>
              <a:t>på </a:t>
            </a:r>
            <a:r>
              <a:rPr sz="2800" spc="-10" dirty="0">
                <a:latin typeface="Calibri"/>
                <a:cs typeface="Calibri"/>
              </a:rPr>
              <a:t>lite </a:t>
            </a:r>
            <a:r>
              <a:rPr sz="2800" spc="-10" dirty="0" err="1">
                <a:latin typeface="Calibri"/>
                <a:cs typeface="Calibri"/>
              </a:rPr>
              <a:t>konstruktivt</a:t>
            </a:r>
            <a:r>
              <a:rPr sz="2800" spc="-10" dirty="0">
                <a:latin typeface="Calibri"/>
                <a:cs typeface="Calibri"/>
              </a:rPr>
              <a:t> </a:t>
            </a:r>
            <a:r>
              <a:rPr sz="2800" spc="-10" dirty="0" err="1" smtClean="0">
                <a:latin typeface="Calibri"/>
                <a:cs typeface="Calibri"/>
              </a:rPr>
              <a:t>etterarbeid</a:t>
            </a:r>
            <a:r>
              <a:rPr sz="2800" spc="-10" dirty="0">
                <a:latin typeface="Calibri"/>
                <a:cs typeface="Calibri"/>
              </a:rPr>
              <a:t>. </a:t>
            </a:r>
            <a:r>
              <a:rPr sz="2800" spc="-15" dirty="0" err="1" smtClean="0">
                <a:latin typeface="Calibri"/>
                <a:cs typeface="Calibri"/>
              </a:rPr>
              <a:t>Hva</a:t>
            </a:r>
            <a:r>
              <a:rPr sz="2800" spc="-15" dirty="0" smtClean="0">
                <a:latin typeface="Calibri"/>
                <a:cs typeface="Calibri"/>
              </a:rPr>
              <a:t> </a:t>
            </a:r>
            <a:r>
              <a:rPr sz="2800" dirty="0">
                <a:latin typeface="Calibri"/>
                <a:cs typeface="Calibri"/>
              </a:rPr>
              <a:t>med å </a:t>
            </a:r>
            <a:r>
              <a:rPr sz="2800" spc="-5" dirty="0">
                <a:latin typeface="Calibri"/>
                <a:cs typeface="Calibri"/>
              </a:rPr>
              <a:t>gjøre et </a:t>
            </a:r>
            <a:r>
              <a:rPr sz="2800" dirty="0">
                <a:latin typeface="Calibri"/>
                <a:cs typeface="Calibri"/>
              </a:rPr>
              <a:t>annerledes </a:t>
            </a:r>
            <a:r>
              <a:rPr sz="2800" spc="-5" dirty="0">
                <a:latin typeface="Calibri"/>
                <a:cs typeface="Calibri"/>
              </a:rPr>
              <a:t>og  </a:t>
            </a:r>
            <a:r>
              <a:rPr sz="2800" spc="-10" dirty="0">
                <a:latin typeface="Calibri"/>
                <a:cs typeface="Calibri"/>
              </a:rPr>
              <a:t>bedre</a:t>
            </a:r>
            <a:r>
              <a:rPr sz="2800" spc="-5" dirty="0">
                <a:latin typeface="Calibri"/>
                <a:cs typeface="Calibri"/>
              </a:rPr>
              <a:t> </a:t>
            </a:r>
            <a:r>
              <a:rPr sz="2800" spc="-15" dirty="0">
                <a:latin typeface="Calibri"/>
                <a:cs typeface="Calibri"/>
              </a:rPr>
              <a:t>forarbeid?</a:t>
            </a:r>
            <a:endParaRPr sz="2800" dirty="0">
              <a:latin typeface="Calibri"/>
              <a:cs typeface="Calibri"/>
            </a:endParaRPr>
          </a:p>
          <a:p>
            <a:pPr marL="299085" indent="-286385">
              <a:lnSpc>
                <a:spcPct val="100000"/>
              </a:lnSpc>
              <a:spcBef>
                <a:spcPts val="850"/>
              </a:spcBef>
              <a:buFont typeface="Arial"/>
              <a:buChar char="•"/>
              <a:tabLst>
                <a:tab pos="299085" algn="l"/>
                <a:tab pos="299720" algn="l"/>
              </a:tabLst>
            </a:pPr>
            <a:r>
              <a:rPr sz="2800" spc="-15" dirty="0">
                <a:latin typeface="Calibri"/>
                <a:cs typeface="Calibri"/>
              </a:rPr>
              <a:t>Kan </a:t>
            </a:r>
            <a:r>
              <a:rPr sz="2800" spc="-5" dirty="0">
                <a:latin typeface="Calibri"/>
                <a:cs typeface="Calibri"/>
              </a:rPr>
              <a:t>slikt </a:t>
            </a:r>
            <a:r>
              <a:rPr sz="2800" spc="-20" dirty="0">
                <a:latin typeface="Calibri"/>
                <a:cs typeface="Calibri"/>
              </a:rPr>
              <a:t>forarbeid </a:t>
            </a:r>
            <a:r>
              <a:rPr sz="2800" spc="-5" dirty="0">
                <a:latin typeface="Calibri"/>
                <a:cs typeface="Calibri"/>
              </a:rPr>
              <a:t>gjøres </a:t>
            </a:r>
            <a:r>
              <a:rPr sz="2800" b="1" spc="-5" dirty="0">
                <a:latin typeface="Calibri"/>
                <a:cs typeface="Calibri"/>
              </a:rPr>
              <a:t>sammen </a:t>
            </a:r>
            <a:r>
              <a:rPr sz="2800" b="1" dirty="0">
                <a:latin typeface="Calibri"/>
                <a:cs typeface="Calibri"/>
              </a:rPr>
              <a:t>med</a:t>
            </a:r>
            <a:r>
              <a:rPr sz="2800" dirty="0">
                <a:latin typeface="Calibri"/>
                <a:cs typeface="Calibri"/>
              </a:rPr>
              <a:t> </a:t>
            </a:r>
            <a:r>
              <a:rPr sz="2800" spc="-10" dirty="0" err="1">
                <a:latin typeface="Calibri"/>
                <a:cs typeface="Calibri"/>
              </a:rPr>
              <a:t>familiene</a:t>
            </a:r>
            <a:r>
              <a:rPr sz="2800" spc="-10" dirty="0">
                <a:latin typeface="Calibri"/>
                <a:cs typeface="Calibri"/>
              </a:rPr>
              <a:t> </a:t>
            </a:r>
            <a:r>
              <a:rPr lang="nb-NO" sz="2800" dirty="0" smtClean="0">
                <a:latin typeface="Calibri"/>
                <a:cs typeface="Calibri"/>
              </a:rPr>
              <a:t>(«</a:t>
            </a:r>
            <a:r>
              <a:rPr sz="2800" spc="-10" dirty="0" smtClean="0">
                <a:latin typeface="Calibri"/>
                <a:cs typeface="Calibri"/>
              </a:rPr>
              <a:t>co-creation</a:t>
            </a:r>
            <a:r>
              <a:rPr lang="nb-NO" sz="2800" spc="-10" dirty="0" smtClean="0">
                <a:latin typeface="Calibri"/>
                <a:cs typeface="Calibri"/>
              </a:rPr>
              <a:t>«)?</a:t>
            </a:r>
            <a:endParaRPr sz="2800" dirty="0">
              <a:latin typeface="Calibri"/>
              <a:cs typeface="Calibri"/>
            </a:endParaRPr>
          </a:p>
        </p:txBody>
      </p:sp>
      <p:sp>
        <p:nvSpPr>
          <p:cNvPr id="4" name="object 4"/>
          <p:cNvSpPr/>
          <p:nvPr/>
        </p:nvSpPr>
        <p:spPr>
          <a:xfrm>
            <a:off x="10760623" y="239268"/>
            <a:ext cx="1222929" cy="1166191"/>
          </a:xfrm>
          <a:prstGeom prst="rect">
            <a:avLst/>
          </a:prstGeom>
          <a:blipFill>
            <a:blip r:embed="rId3" cstate="print"/>
            <a:stretch>
              <a:fillRect/>
            </a:stretch>
          </a:blipFill>
        </p:spPr>
        <p:txBody>
          <a:bodyPr wrap="square" lIns="0" tIns="0" rIns="0" bIns="0" rtlCol="0"/>
          <a:lstStyle/>
          <a:p>
            <a:endParaRPr/>
          </a:p>
        </p:txBody>
      </p:sp>
      <p:pic>
        <p:nvPicPr>
          <p:cNvPr id="5" name="Bilde 4"/>
          <p:cNvPicPr>
            <a:picLocks noChangeAspect="1"/>
          </p:cNvPicPr>
          <p:nvPr/>
        </p:nvPicPr>
        <p:blipFill>
          <a:blip r:embed="rId4"/>
          <a:stretch>
            <a:fillRect/>
          </a:stretch>
        </p:blipFill>
        <p:spPr>
          <a:xfrm>
            <a:off x="990600" y="5442197"/>
            <a:ext cx="2051787" cy="12240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76427" y="442721"/>
            <a:ext cx="8147684" cy="566822"/>
          </a:xfrm>
          <a:prstGeom prst="rect">
            <a:avLst/>
          </a:prstGeom>
        </p:spPr>
        <p:txBody>
          <a:bodyPr vert="horz" wrap="square" lIns="0" tIns="12700" rIns="0" bIns="0" rtlCol="0">
            <a:spAutoFit/>
          </a:bodyPr>
          <a:lstStyle/>
          <a:p>
            <a:pPr marL="12700">
              <a:lnSpc>
                <a:spcPct val="100000"/>
              </a:lnSpc>
              <a:spcBef>
                <a:spcPts val="100"/>
              </a:spcBef>
            </a:pPr>
            <a:r>
              <a:rPr lang="nb-NO" sz="3600" dirty="0">
                <a:solidFill>
                  <a:srgbClr val="2E5496"/>
                </a:solidFill>
              </a:rPr>
              <a:t>F</a:t>
            </a:r>
            <a:r>
              <a:rPr sz="3600" spc="-5" dirty="0" err="1" smtClean="0">
                <a:solidFill>
                  <a:srgbClr val="2E5496"/>
                </a:solidFill>
              </a:rPr>
              <a:t>unn</a:t>
            </a:r>
            <a:r>
              <a:rPr sz="3600" spc="-5" dirty="0" smtClean="0">
                <a:solidFill>
                  <a:srgbClr val="2E5496"/>
                </a:solidFill>
              </a:rPr>
              <a:t> </a:t>
            </a:r>
            <a:r>
              <a:rPr sz="3600" spc="-25" dirty="0">
                <a:solidFill>
                  <a:srgbClr val="2E5496"/>
                </a:solidFill>
              </a:rPr>
              <a:t>fra </a:t>
            </a:r>
            <a:r>
              <a:rPr sz="3600" spc="-5" dirty="0">
                <a:solidFill>
                  <a:srgbClr val="2E5496"/>
                </a:solidFill>
              </a:rPr>
              <a:t>arbeidet </a:t>
            </a:r>
            <a:r>
              <a:rPr sz="3600" dirty="0">
                <a:solidFill>
                  <a:srgbClr val="2E5496"/>
                </a:solidFill>
              </a:rPr>
              <a:t>med</a:t>
            </a:r>
            <a:r>
              <a:rPr sz="3600" spc="-70" dirty="0">
                <a:solidFill>
                  <a:srgbClr val="2E5496"/>
                </a:solidFill>
              </a:rPr>
              <a:t> </a:t>
            </a:r>
            <a:r>
              <a:rPr sz="3600" spc="-15" dirty="0" err="1" smtClean="0">
                <a:solidFill>
                  <a:srgbClr val="2E5496"/>
                </a:solidFill>
              </a:rPr>
              <a:t>tjenesteyterne</a:t>
            </a:r>
            <a:r>
              <a:rPr lang="nb-NO" sz="3600" spc="-15" dirty="0" smtClean="0">
                <a:solidFill>
                  <a:srgbClr val="2E5496"/>
                </a:solidFill>
              </a:rPr>
              <a:t> (2)</a:t>
            </a:r>
            <a:r>
              <a:rPr sz="3600" spc="-15" dirty="0" smtClean="0">
                <a:solidFill>
                  <a:srgbClr val="2E5496"/>
                </a:solidFill>
              </a:rPr>
              <a:t>:</a:t>
            </a:r>
            <a:endParaRPr sz="3600" dirty="0"/>
          </a:p>
        </p:txBody>
      </p:sp>
      <p:sp>
        <p:nvSpPr>
          <p:cNvPr id="3" name="object 3"/>
          <p:cNvSpPr txBox="1"/>
          <p:nvPr/>
        </p:nvSpPr>
        <p:spPr>
          <a:xfrm>
            <a:off x="776427" y="1411350"/>
            <a:ext cx="10774680" cy="3490699"/>
          </a:xfrm>
          <a:prstGeom prst="rect">
            <a:avLst/>
          </a:prstGeom>
        </p:spPr>
        <p:txBody>
          <a:bodyPr vert="horz" wrap="square" lIns="0" tIns="12700" rIns="0" bIns="0" rtlCol="0">
            <a:spAutoFit/>
          </a:bodyPr>
          <a:lstStyle/>
          <a:p>
            <a:pPr marL="299085" indent="-286385">
              <a:lnSpc>
                <a:spcPct val="100000"/>
              </a:lnSpc>
              <a:spcBef>
                <a:spcPts val="850"/>
              </a:spcBef>
              <a:buFont typeface="Arial"/>
              <a:buChar char="•"/>
              <a:tabLst>
                <a:tab pos="299085" algn="l"/>
                <a:tab pos="299720" algn="l"/>
              </a:tabLst>
            </a:pPr>
            <a:r>
              <a:rPr sz="2800" spc="-15" dirty="0" err="1" smtClean="0">
                <a:latin typeface="Calibri"/>
                <a:cs typeface="Calibri"/>
              </a:rPr>
              <a:t>Hvordan</a:t>
            </a:r>
            <a:r>
              <a:rPr sz="2800" spc="-15" dirty="0" smtClean="0">
                <a:latin typeface="Calibri"/>
                <a:cs typeface="Calibri"/>
              </a:rPr>
              <a:t> </a:t>
            </a:r>
            <a:r>
              <a:rPr sz="2800" spc="-15" dirty="0">
                <a:latin typeface="Calibri"/>
                <a:cs typeface="Calibri"/>
              </a:rPr>
              <a:t>kan </a:t>
            </a:r>
            <a:r>
              <a:rPr sz="2800" dirty="0">
                <a:latin typeface="Calibri"/>
                <a:cs typeface="Calibri"/>
              </a:rPr>
              <a:t>vi </a:t>
            </a:r>
            <a:r>
              <a:rPr sz="2800" spc="-5" dirty="0">
                <a:latin typeface="Calibri"/>
                <a:cs typeface="Calibri"/>
              </a:rPr>
              <a:t>finne og aktivisere </a:t>
            </a:r>
            <a:r>
              <a:rPr sz="2800" spc="-15" dirty="0">
                <a:latin typeface="Calibri"/>
                <a:cs typeface="Calibri"/>
              </a:rPr>
              <a:t>ressursene </a:t>
            </a:r>
            <a:r>
              <a:rPr sz="2800" spc="-5" dirty="0">
                <a:latin typeface="Calibri"/>
                <a:cs typeface="Calibri"/>
              </a:rPr>
              <a:t>hos</a:t>
            </a:r>
            <a:r>
              <a:rPr sz="2800" spc="140" dirty="0">
                <a:latin typeface="Calibri"/>
                <a:cs typeface="Calibri"/>
              </a:rPr>
              <a:t> </a:t>
            </a:r>
            <a:r>
              <a:rPr sz="2800" spc="-10" dirty="0">
                <a:latin typeface="Calibri"/>
                <a:cs typeface="Calibri"/>
              </a:rPr>
              <a:t>familiene?</a:t>
            </a:r>
            <a:endParaRPr sz="2800" dirty="0">
              <a:latin typeface="Calibri"/>
              <a:cs typeface="Calibri"/>
            </a:endParaRPr>
          </a:p>
          <a:p>
            <a:pPr marL="299085" indent="-286385">
              <a:lnSpc>
                <a:spcPct val="100000"/>
              </a:lnSpc>
              <a:spcBef>
                <a:spcPts val="855"/>
              </a:spcBef>
              <a:buFont typeface="Arial"/>
              <a:buChar char="•"/>
              <a:tabLst>
                <a:tab pos="299085" algn="l"/>
                <a:tab pos="299720" algn="l"/>
              </a:tabLst>
            </a:pPr>
            <a:r>
              <a:rPr sz="2800" spc="-15" dirty="0">
                <a:latin typeface="Calibri"/>
                <a:cs typeface="Calibri"/>
              </a:rPr>
              <a:t>Kan </a:t>
            </a:r>
            <a:r>
              <a:rPr sz="2800" spc="-10" dirty="0">
                <a:latin typeface="Calibri"/>
                <a:cs typeface="Calibri"/>
              </a:rPr>
              <a:t>det skapes </a:t>
            </a:r>
            <a:r>
              <a:rPr sz="2800" spc="-15" dirty="0">
                <a:latin typeface="Calibri"/>
                <a:cs typeface="Calibri"/>
              </a:rPr>
              <a:t>rom </a:t>
            </a:r>
            <a:r>
              <a:rPr sz="2800" dirty="0">
                <a:latin typeface="Calibri"/>
                <a:cs typeface="Calibri"/>
              </a:rPr>
              <a:t>i </a:t>
            </a:r>
            <a:r>
              <a:rPr sz="2800" spc="-10" dirty="0">
                <a:latin typeface="Calibri"/>
                <a:cs typeface="Calibri"/>
              </a:rPr>
              <a:t>boligforvaltningen </a:t>
            </a:r>
            <a:r>
              <a:rPr sz="2800" spc="-20" dirty="0">
                <a:latin typeface="Calibri"/>
                <a:cs typeface="Calibri"/>
              </a:rPr>
              <a:t>for </a:t>
            </a:r>
            <a:r>
              <a:rPr sz="2800" dirty="0">
                <a:latin typeface="Calibri"/>
                <a:cs typeface="Calibri"/>
              </a:rPr>
              <a:t>å </a:t>
            </a:r>
            <a:r>
              <a:rPr sz="2800" spc="-5" dirty="0">
                <a:latin typeface="Calibri"/>
                <a:cs typeface="Calibri"/>
              </a:rPr>
              <a:t>la </a:t>
            </a:r>
            <a:r>
              <a:rPr sz="2800" spc="-20" dirty="0">
                <a:latin typeface="Calibri"/>
                <a:cs typeface="Calibri"/>
              </a:rPr>
              <a:t>folk </a:t>
            </a:r>
            <a:r>
              <a:rPr sz="2800" spc="-5" dirty="0">
                <a:latin typeface="Calibri"/>
                <a:cs typeface="Calibri"/>
              </a:rPr>
              <a:t>gjøre noe</a:t>
            </a:r>
            <a:r>
              <a:rPr sz="2800" spc="150" dirty="0">
                <a:latin typeface="Calibri"/>
                <a:cs typeface="Calibri"/>
              </a:rPr>
              <a:t> </a:t>
            </a:r>
            <a:r>
              <a:rPr sz="2800" spc="-5" dirty="0" err="1">
                <a:latin typeface="Calibri"/>
                <a:cs typeface="Calibri"/>
              </a:rPr>
              <a:t>selv</a:t>
            </a:r>
            <a:r>
              <a:rPr sz="2800" spc="-5" dirty="0" smtClean="0">
                <a:latin typeface="Calibri"/>
                <a:cs typeface="Calibri"/>
              </a:rPr>
              <a:t>?</a:t>
            </a:r>
            <a:r>
              <a:rPr lang="nb-NO" sz="2800" spc="-5" dirty="0" smtClean="0">
                <a:latin typeface="Calibri"/>
                <a:cs typeface="Calibri"/>
              </a:rPr>
              <a:t> (oppussing, vedlikehold </a:t>
            </a:r>
            <a:r>
              <a:rPr lang="nb-NO" sz="2800" spc="-5" dirty="0" err="1" smtClean="0">
                <a:latin typeface="Calibri"/>
                <a:cs typeface="Calibri"/>
              </a:rPr>
              <a:t>etc</a:t>
            </a:r>
            <a:r>
              <a:rPr lang="nb-NO" sz="2800" spc="-5" dirty="0" smtClean="0">
                <a:latin typeface="Calibri"/>
                <a:cs typeface="Calibri"/>
              </a:rPr>
              <a:t>)</a:t>
            </a:r>
            <a:endParaRPr sz="2800" dirty="0">
              <a:latin typeface="Calibri"/>
              <a:cs typeface="Calibri"/>
            </a:endParaRPr>
          </a:p>
          <a:p>
            <a:pPr marL="299085" indent="-286385">
              <a:lnSpc>
                <a:spcPct val="100000"/>
              </a:lnSpc>
              <a:spcBef>
                <a:spcPts val="855"/>
              </a:spcBef>
              <a:buFont typeface="Arial"/>
              <a:buChar char="•"/>
              <a:tabLst>
                <a:tab pos="299085" algn="l"/>
                <a:tab pos="299720" algn="l"/>
              </a:tabLst>
            </a:pPr>
            <a:r>
              <a:rPr sz="2800" dirty="0">
                <a:latin typeface="Calibri"/>
                <a:cs typeface="Calibri"/>
              </a:rPr>
              <a:t>Går </a:t>
            </a:r>
            <a:r>
              <a:rPr sz="2800" spc="-10" dirty="0">
                <a:latin typeface="Calibri"/>
                <a:cs typeface="Calibri"/>
              </a:rPr>
              <a:t>det </a:t>
            </a:r>
            <a:r>
              <a:rPr sz="2800" spc="-5" dirty="0">
                <a:latin typeface="Calibri"/>
                <a:cs typeface="Calibri"/>
              </a:rPr>
              <a:t>an </a:t>
            </a:r>
            <a:r>
              <a:rPr sz="2800" dirty="0">
                <a:latin typeface="Calibri"/>
                <a:cs typeface="Calibri"/>
              </a:rPr>
              <a:t>å </a:t>
            </a:r>
            <a:r>
              <a:rPr sz="2800" spc="-10" dirty="0">
                <a:latin typeface="Calibri"/>
                <a:cs typeface="Calibri"/>
              </a:rPr>
              <a:t>etablere </a:t>
            </a:r>
            <a:r>
              <a:rPr sz="2800" spc="-5" dirty="0">
                <a:latin typeface="Calibri"/>
                <a:cs typeface="Calibri"/>
              </a:rPr>
              <a:t>dialog </a:t>
            </a:r>
            <a:r>
              <a:rPr sz="2800" dirty="0">
                <a:latin typeface="Calibri"/>
                <a:cs typeface="Calibri"/>
              </a:rPr>
              <a:t>med </a:t>
            </a:r>
            <a:r>
              <a:rPr sz="2800" spc="-10" dirty="0">
                <a:latin typeface="Calibri"/>
                <a:cs typeface="Calibri"/>
              </a:rPr>
              <a:t>boligsøker </a:t>
            </a:r>
            <a:r>
              <a:rPr sz="2800" dirty="0">
                <a:latin typeface="Calibri"/>
                <a:cs typeface="Calibri"/>
              </a:rPr>
              <a:t>mens </a:t>
            </a:r>
            <a:r>
              <a:rPr sz="2800" spc="-5" dirty="0">
                <a:latin typeface="Calibri"/>
                <a:cs typeface="Calibri"/>
              </a:rPr>
              <a:t>de </a:t>
            </a:r>
            <a:r>
              <a:rPr sz="2800" spc="-15" dirty="0">
                <a:latin typeface="Calibri"/>
                <a:cs typeface="Calibri"/>
              </a:rPr>
              <a:t>står </a:t>
            </a:r>
            <a:r>
              <a:rPr sz="2800" dirty="0">
                <a:latin typeface="Calibri"/>
                <a:cs typeface="Calibri"/>
              </a:rPr>
              <a:t>i</a:t>
            </a:r>
            <a:r>
              <a:rPr sz="2800" spc="40" dirty="0">
                <a:latin typeface="Calibri"/>
                <a:cs typeface="Calibri"/>
              </a:rPr>
              <a:t> </a:t>
            </a:r>
            <a:r>
              <a:rPr sz="2800" spc="-30" dirty="0">
                <a:latin typeface="Calibri"/>
                <a:cs typeface="Calibri"/>
              </a:rPr>
              <a:t>kø?</a:t>
            </a:r>
            <a:endParaRPr sz="2800" dirty="0">
              <a:latin typeface="Calibri"/>
              <a:cs typeface="Calibri"/>
            </a:endParaRPr>
          </a:p>
          <a:p>
            <a:pPr marL="299085" indent="-286385">
              <a:lnSpc>
                <a:spcPct val="100000"/>
              </a:lnSpc>
              <a:spcBef>
                <a:spcPts val="850"/>
              </a:spcBef>
              <a:buFont typeface="Arial"/>
              <a:buChar char="•"/>
              <a:tabLst>
                <a:tab pos="299085" algn="l"/>
                <a:tab pos="299720" algn="l"/>
              </a:tabLst>
            </a:pPr>
            <a:r>
              <a:rPr sz="2800" spc="-15" dirty="0">
                <a:latin typeface="Calibri"/>
                <a:cs typeface="Calibri"/>
              </a:rPr>
              <a:t>Hva </a:t>
            </a:r>
            <a:r>
              <a:rPr sz="2800" dirty="0">
                <a:latin typeface="Calibri"/>
                <a:cs typeface="Calibri"/>
              </a:rPr>
              <a:t>med å gi </a:t>
            </a:r>
            <a:r>
              <a:rPr sz="2800" spc="-10" dirty="0">
                <a:latin typeface="Calibri"/>
                <a:cs typeface="Calibri"/>
              </a:rPr>
              <a:t>familiene flere </a:t>
            </a:r>
            <a:r>
              <a:rPr sz="2800" spc="-15" dirty="0">
                <a:latin typeface="Calibri"/>
                <a:cs typeface="Calibri"/>
              </a:rPr>
              <a:t>valg </a:t>
            </a:r>
            <a:r>
              <a:rPr sz="2800" spc="-10" dirty="0">
                <a:latin typeface="Calibri"/>
                <a:cs typeface="Calibri"/>
              </a:rPr>
              <a:t>ved</a:t>
            </a:r>
            <a:r>
              <a:rPr sz="2800" spc="75" dirty="0">
                <a:latin typeface="Calibri"/>
                <a:cs typeface="Calibri"/>
              </a:rPr>
              <a:t> </a:t>
            </a:r>
            <a:r>
              <a:rPr sz="2800" spc="-5" dirty="0">
                <a:latin typeface="Calibri"/>
                <a:cs typeface="Calibri"/>
              </a:rPr>
              <a:t>tildeling?</a:t>
            </a:r>
            <a:endParaRPr sz="2800" dirty="0">
              <a:latin typeface="Calibri"/>
              <a:cs typeface="Calibri"/>
            </a:endParaRPr>
          </a:p>
          <a:p>
            <a:pPr marL="299085" indent="-286385">
              <a:lnSpc>
                <a:spcPct val="100000"/>
              </a:lnSpc>
              <a:spcBef>
                <a:spcPts val="855"/>
              </a:spcBef>
              <a:buFont typeface="Arial"/>
              <a:buChar char="•"/>
              <a:tabLst>
                <a:tab pos="299085" algn="l"/>
                <a:tab pos="299720" algn="l"/>
              </a:tabLst>
            </a:pPr>
            <a:r>
              <a:rPr sz="2800" spc="-5" dirty="0">
                <a:latin typeface="Calibri"/>
                <a:cs typeface="Calibri"/>
              </a:rPr>
              <a:t>Er </a:t>
            </a:r>
            <a:r>
              <a:rPr sz="2800" dirty="0">
                <a:latin typeface="Calibri"/>
                <a:cs typeface="Calibri"/>
              </a:rPr>
              <a:t>vi </a:t>
            </a:r>
            <a:r>
              <a:rPr sz="2800" spc="-20" dirty="0">
                <a:latin typeface="Calibri"/>
                <a:cs typeface="Calibri"/>
              </a:rPr>
              <a:t>for </a:t>
            </a:r>
            <a:r>
              <a:rPr sz="2800" spc="-15" dirty="0">
                <a:latin typeface="Calibri"/>
                <a:cs typeface="Calibri"/>
              </a:rPr>
              <a:t>strenge </a:t>
            </a:r>
            <a:r>
              <a:rPr sz="2800" dirty="0">
                <a:latin typeface="Calibri"/>
                <a:cs typeface="Calibri"/>
              </a:rPr>
              <a:t>– </a:t>
            </a:r>
            <a:r>
              <a:rPr sz="2800" spc="-60" dirty="0">
                <a:latin typeface="Calibri"/>
                <a:cs typeface="Calibri"/>
              </a:rPr>
              <a:t>«Ta </a:t>
            </a:r>
            <a:r>
              <a:rPr sz="2800" spc="-5" dirty="0">
                <a:latin typeface="Calibri"/>
                <a:cs typeface="Calibri"/>
              </a:rPr>
              <a:t>denne </a:t>
            </a:r>
            <a:r>
              <a:rPr sz="2800" spc="-10" dirty="0">
                <a:latin typeface="Calibri"/>
                <a:cs typeface="Calibri"/>
              </a:rPr>
              <a:t>boligen, ellers mister </a:t>
            </a:r>
            <a:r>
              <a:rPr sz="2800" spc="-5" dirty="0">
                <a:latin typeface="Calibri"/>
                <a:cs typeface="Calibri"/>
              </a:rPr>
              <a:t>du dine </a:t>
            </a:r>
            <a:r>
              <a:rPr sz="2800" spc="-10" dirty="0">
                <a:latin typeface="Calibri"/>
                <a:cs typeface="Calibri"/>
              </a:rPr>
              <a:t>rettigheter </a:t>
            </a:r>
            <a:r>
              <a:rPr sz="2800" dirty="0">
                <a:latin typeface="Calibri"/>
                <a:cs typeface="Calibri"/>
              </a:rPr>
              <a:t>– </a:t>
            </a:r>
            <a:r>
              <a:rPr sz="2800" i="1" spc="-25" dirty="0">
                <a:latin typeface="Calibri"/>
                <a:cs typeface="Calibri"/>
              </a:rPr>
              <a:t>take </a:t>
            </a:r>
            <a:r>
              <a:rPr sz="2800" i="1" dirty="0">
                <a:latin typeface="Calibri"/>
                <a:cs typeface="Calibri"/>
              </a:rPr>
              <a:t>it </a:t>
            </a:r>
            <a:r>
              <a:rPr sz="2800" i="1" spc="-5" dirty="0">
                <a:latin typeface="Calibri"/>
                <a:cs typeface="Calibri"/>
              </a:rPr>
              <a:t>or </a:t>
            </a:r>
            <a:r>
              <a:rPr sz="2800" i="1" dirty="0">
                <a:latin typeface="Calibri"/>
                <a:cs typeface="Calibri"/>
              </a:rPr>
              <a:t>leave</a:t>
            </a:r>
            <a:r>
              <a:rPr sz="2800" i="1" spc="285" dirty="0">
                <a:latin typeface="Calibri"/>
                <a:cs typeface="Calibri"/>
              </a:rPr>
              <a:t> </a:t>
            </a:r>
            <a:r>
              <a:rPr sz="2800" i="1" spc="-5" dirty="0" smtClean="0">
                <a:latin typeface="Calibri"/>
                <a:cs typeface="Calibri"/>
              </a:rPr>
              <a:t>us!»</a:t>
            </a:r>
            <a:endParaRPr sz="2800" dirty="0">
              <a:latin typeface="Calibri"/>
              <a:cs typeface="Calibri"/>
            </a:endParaRPr>
          </a:p>
        </p:txBody>
      </p:sp>
      <p:sp>
        <p:nvSpPr>
          <p:cNvPr id="4" name="object 4"/>
          <p:cNvSpPr/>
          <p:nvPr/>
        </p:nvSpPr>
        <p:spPr>
          <a:xfrm>
            <a:off x="10760623" y="239268"/>
            <a:ext cx="1222929" cy="1166191"/>
          </a:xfrm>
          <a:prstGeom prst="rect">
            <a:avLst/>
          </a:prstGeom>
          <a:blipFill>
            <a:blip r:embed="rId3" cstate="print"/>
            <a:stretch>
              <a:fillRect/>
            </a:stretch>
          </a:blipFill>
        </p:spPr>
        <p:txBody>
          <a:bodyPr wrap="square" lIns="0" tIns="0" rIns="0" bIns="0" rtlCol="0"/>
          <a:lstStyle/>
          <a:p>
            <a:endParaRPr/>
          </a:p>
        </p:txBody>
      </p:sp>
      <p:pic>
        <p:nvPicPr>
          <p:cNvPr id="5" name="Bilde 4"/>
          <p:cNvPicPr>
            <a:picLocks noChangeAspect="1"/>
          </p:cNvPicPr>
          <p:nvPr/>
        </p:nvPicPr>
        <p:blipFill>
          <a:blip r:embed="rId4"/>
          <a:stretch>
            <a:fillRect/>
          </a:stretch>
        </p:blipFill>
        <p:spPr>
          <a:xfrm>
            <a:off x="1066799" y="5105400"/>
            <a:ext cx="2172481" cy="1296000"/>
          </a:xfrm>
          <a:prstGeom prst="rect">
            <a:avLst/>
          </a:prstGeom>
        </p:spPr>
      </p:pic>
    </p:spTree>
    <p:extLst>
      <p:ext uri="{BB962C8B-B14F-4D97-AF65-F5344CB8AC3E}">
        <p14:creationId xmlns:p14="http://schemas.microsoft.com/office/powerpoint/2010/main" val="15156077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76427" y="442721"/>
            <a:ext cx="8147684" cy="566822"/>
          </a:xfrm>
          <a:prstGeom prst="rect">
            <a:avLst/>
          </a:prstGeom>
        </p:spPr>
        <p:txBody>
          <a:bodyPr vert="horz" wrap="square" lIns="0" tIns="12700" rIns="0" bIns="0" rtlCol="0">
            <a:spAutoFit/>
          </a:bodyPr>
          <a:lstStyle/>
          <a:p>
            <a:pPr marL="12700">
              <a:lnSpc>
                <a:spcPct val="100000"/>
              </a:lnSpc>
              <a:spcBef>
                <a:spcPts val="100"/>
              </a:spcBef>
            </a:pPr>
            <a:r>
              <a:rPr lang="nb-NO" sz="3600" dirty="0" smtClean="0">
                <a:solidFill>
                  <a:srgbClr val="2E5496"/>
                </a:solidFill>
              </a:rPr>
              <a:t>Hva har vi lært? (suksessfaktorer)</a:t>
            </a:r>
            <a:endParaRPr sz="3600" dirty="0"/>
          </a:p>
        </p:txBody>
      </p:sp>
      <p:sp>
        <p:nvSpPr>
          <p:cNvPr id="3" name="object 3"/>
          <p:cNvSpPr txBox="1"/>
          <p:nvPr/>
        </p:nvSpPr>
        <p:spPr>
          <a:xfrm>
            <a:off x="776427" y="1600200"/>
            <a:ext cx="10774680" cy="4037003"/>
          </a:xfrm>
          <a:prstGeom prst="rect">
            <a:avLst/>
          </a:prstGeom>
        </p:spPr>
        <p:txBody>
          <a:bodyPr vert="horz" wrap="square" lIns="0" tIns="12700" rIns="0" bIns="0" rtlCol="0">
            <a:spAutoFit/>
          </a:bodyPr>
          <a:lstStyle/>
          <a:p>
            <a:pPr marL="469900" indent="-457200">
              <a:lnSpc>
                <a:spcPct val="100000"/>
              </a:lnSpc>
              <a:spcBef>
                <a:spcPts val="855"/>
              </a:spcBef>
              <a:buFont typeface="Wingdings" panose="05000000000000000000" pitchFamily="2" charset="2"/>
              <a:buChar char="ü"/>
              <a:tabLst>
                <a:tab pos="299085" algn="l"/>
                <a:tab pos="299720" algn="l"/>
              </a:tabLst>
            </a:pPr>
            <a:r>
              <a:rPr lang="nb-NO" sz="2800" spc="-5" dirty="0" smtClean="0">
                <a:latin typeface="Calibri"/>
                <a:cs typeface="Calibri"/>
              </a:rPr>
              <a:t>Det handler om medmennesker – ikke saker </a:t>
            </a:r>
          </a:p>
          <a:p>
            <a:pPr marL="469900" indent="-457200">
              <a:lnSpc>
                <a:spcPct val="100000"/>
              </a:lnSpc>
              <a:spcBef>
                <a:spcPts val="855"/>
              </a:spcBef>
              <a:buFont typeface="Wingdings" panose="05000000000000000000" pitchFamily="2" charset="2"/>
              <a:buChar char="ü"/>
              <a:tabLst>
                <a:tab pos="299085" algn="l"/>
                <a:tab pos="299720" algn="l"/>
              </a:tabLst>
            </a:pPr>
            <a:r>
              <a:rPr lang="nb-NO" sz="2800" dirty="0" smtClean="0">
                <a:latin typeface="Calibri"/>
                <a:cs typeface="Calibri"/>
              </a:rPr>
              <a:t>Snu tankene - fra vanskeligstilt til ressurssterk. Da tenker vi i det offentlige annerledes </a:t>
            </a:r>
          </a:p>
          <a:p>
            <a:pPr marL="469900" indent="-457200">
              <a:lnSpc>
                <a:spcPct val="100000"/>
              </a:lnSpc>
              <a:spcBef>
                <a:spcPts val="855"/>
              </a:spcBef>
              <a:buFont typeface="Wingdings" panose="05000000000000000000" pitchFamily="2" charset="2"/>
              <a:buChar char="ü"/>
              <a:tabLst>
                <a:tab pos="299085" algn="l"/>
                <a:tab pos="299720" algn="l"/>
              </a:tabLst>
            </a:pPr>
            <a:r>
              <a:rPr lang="nb-NO" sz="2800" dirty="0" smtClean="0">
                <a:latin typeface="Calibri"/>
                <a:cs typeface="Calibri"/>
              </a:rPr>
              <a:t>Å bringe sammen ulike aktører med ulike ståsteder (kommunen, NAV, frivillighetssentral, Husbanken og universitet m.fl.) gir resultater</a:t>
            </a:r>
          </a:p>
          <a:p>
            <a:pPr marL="469900" indent="-457200">
              <a:lnSpc>
                <a:spcPct val="100000"/>
              </a:lnSpc>
              <a:spcBef>
                <a:spcPts val="855"/>
              </a:spcBef>
              <a:buFont typeface="Wingdings" panose="05000000000000000000" pitchFamily="2" charset="2"/>
              <a:buChar char="ü"/>
              <a:tabLst>
                <a:tab pos="299085" algn="l"/>
                <a:tab pos="299720" algn="l"/>
              </a:tabLst>
            </a:pPr>
            <a:r>
              <a:rPr lang="nb-NO" sz="2800" dirty="0" smtClean="0">
                <a:latin typeface="Calibri"/>
                <a:cs typeface="Calibri"/>
              </a:rPr>
              <a:t>Flat og liten prosjektorganisasjon </a:t>
            </a:r>
          </a:p>
          <a:p>
            <a:pPr marL="469900" indent="-457200">
              <a:lnSpc>
                <a:spcPct val="100000"/>
              </a:lnSpc>
              <a:spcBef>
                <a:spcPts val="855"/>
              </a:spcBef>
              <a:buFont typeface="Wingdings" panose="05000000000000000000" pitchFamily="2" charset="2"/>
              <a:buChar char="ü"/>
              <a:tabLst>
                <a:tab pos="299085" algn="l"/>
                <a:tab pos="299720" algn="l"/>
              </a:tabLst>
            </a:pPr>
            <a:r>
              <a:rPr lang="nb-NO" sz="2800" dirty="0" smtClean="0">
                <a:latin typeface="Calibri"/>
                <a:cs typeface="Calibri"/>
              </a:rPr>
              <a:t>«Fortøyning» og forankring viktig</a:t>
            </a:r>
          </a:p>
          <a:p>
            <a:pPr marL="469900" indent="-457200">
              <a:lnSpc>
                <a:spcPct val="100000"/>
              </a:lnSpc>
              <a:spcBef>
                <a:spcPts val="855"/>
              </a:spcBef>
              <a:buFont typeface="Wingdings" panose="05000000000000000000" pitchFamily="2" charset="2"/>
              <a:buChar char="ü"/>
              <a:tabLst>
                <a:tab pos="299085" algn="l"/>
                <a:tab pos="299720" algn="l"/>
              </a:tabLst>
            </a:pPr>
            <a:r>
              <a:rPr lang="nb-NO" sz="2800" dirty="0" smtClean="0">
                <a:latin typeface="Calibri"/>
                <a:cs typeface="Calibri"/>
              </a:rPr>
              <a:t>Bringe familiene sammen – dele erfaringer og ressurser</a:t>
            </a:r>
            <a:endParaRPr sz="2800" dirty="0">
              <a:latin typeface="Calibri"/>
              <a:cs typeface="Calibri"/>
            </a:endParaRPr>
          </a:p>
        </p:txBody>
      </p:sp>
      <p:sp>
        <p:nvSpPr>
          <p:cNvPr id="4" name="object 4"/>
          <p:cNvSpPr/>
          <p:nvPr/>
        </p:nvSpPr>
        <p:spPr>
          <a:xfrm>
            <a:off x="10760623" y="239268"/>
            <a:ext cx="1222929" cy="1166191"/>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9652183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990600" y="1066800"/>
            <a:ext cx="9205579" cy="3477875"/>
          </a:xfrm>
          <a:prstGeom prst="rect">
            <a:avLst/>
          </a:prstGeom>
          <a:noFill/>
        </p:spPr>
        <p:txBody>
          <a:bodyPr wrap="square" rtlCol="0">
            <a:spAutoFit/>
          </a:bodyPr>
          <a:lstStyle/>
          <a:p>
            <a:r>
              <a:rPr lang="nb-NO" sz="4800" dirty="0" smtClean="0"/>
              <a:t>Er målet nådd?</a:t>
            </a:r>
          </a:p>
          <a:p>
            <a:endParaRPr lang="nb-NO" sz="2800" dirty="0" smtClean="0"/>
          </a:p>
          <a:p>
            <a:r>
              <a:rPr lang="nb-NO" sz="2400" i="1" dirty="0" smtClean="0"/>
              <a:t>Utvikle </a:t>
            </a:r>
            <a:r>
              <a:rPr lang="nb-NO" sz="2400" i="1" dirty="0"/>
              <a:t>og teste ut en ny metode og modell for </a:t>
            </a:r>
            <a:r>
              <a:rPr lang="nb-NO" sz="2400" i="1" dirty="0" err="1"/>
              <a:t>samskapende</a:t>
            </a:r>
            <a:r>
              <a:rPr lang="nb-NO" sz="2400" i="1" dirty="0"/>
              <a:t> </a:t>
            </a:r>
            <a:endParaRPr lang="nb-NO" sz="2400" i="1" dirty="0" smtClean="0"/>
          </a:p>
          <a:p>
            <a:r>
              <a:rPr lang="nb-NO" sz="2400" i="1" dirty="0" smtClean="0"/>
              <a:t>boligsosialt </a:t>
            </a:r>
            <a:r>
              <a:rPr lang="nb-NO" sz="2400" i="1" dirty="0"/>
              <a:t>arbeid, </a:t>
            </a:r>
            <a:r>
              <a:rPr lang="nb-NO" sz="2400" i="1" dirty="0" smtClean="0"/>
              <a:t>spesielt </a:t>
            </a:r>
            <a:r>
              <a:rPr lang="nb-NO" sz="2400" i="1" dirty="0"/>
              <a:t>tilpasset lavinntektsfamilier. </a:t>
            </a:r>
            <a:endParaRPr lang="nb-NO" sz="2400" i="1" dirty="0" smtClean="0"/>
          </a:p>
          <a:p>
            <a:endParaRPr lang="nb-NO" sz="2400" i="1" dirty="0" smtClean="0"/>
          </a:p>
          <a:p>
            <a:r>
              <a:rPr lang="nb-NO" sz="2400" b="1" i="1" dirty="0" smtClean="0">
                <a:solidFill>
                  <a:srgbClr val="005191"/>
                </a:solidFill>
              </a:rPr>
              <a:t>Metoden skal føre til at det oppnås en høyere </a:t>
            </a:r>
            <a:r>
              <a:rPr lang="nb-NO" sz="2400" b="1" i="1" dirty="0">
                <a:solidFill>
                  <a:srgbClr val="005191"/>
                </a:solidFill>
              </a:rPr>
              <a:t>boligstandard </a:t>
            </a:r>
            <a:endParaRPr lang="nb-NO" sz="2400" b="1" i="1" dirty="0" smtClean="0">
              <a:solidFill>
                <a:srgbClr val="005191"/>
              </a:solidFill>
            </a:endParaRPr>
          </a:p>
          <a:p>
            <a:r>
              <a:rPr lang="nb-NO" sz="2400" b="1" i="1" dirty="0" smtClean="0">
                <a:solidFill>
                  <a:srgbClr val="005191"/>
                </a:solidFill>
              </a:rPr>
              <a:t>og opplevd </a:t>
            </a:r>
            <a:r>
              <a:rPr lang="nb-NO" sz="2400" b="1" i="1" dirty="0">
                <a:solidFill>
                  <a:srgbClr val="005191"/>
                </a:solidFill>
              </a:rPr>
              <a:t>livskvalitet for de deltakende familiene.  </a:t>
            </a:r>
          </a:p>
          <a:p>
            <a:endParaRPr lang="nb-NO" sz="2400" i="1" dirty="0"/>
          </a:p>
        </p:txBody>
      </p:sp>
      <p:sp>
        <p:nvSpPr>
          <p:cNvPr id="3" name="object 2"/>
          <p:cNvSpPr/>
          <p:nvPr/>
        </p:nvSpPr>
        <p:spPr>
          <a:xfrm>
            <a:off x="11116604" y="167385"/>
            <a:ext cx="1025638" cy="979931"/>
          </a:xfrm>
          <a:prstGeom prst="rect">
            <a:avLst/>
          </a:prstGeom>
          <a:blipFill>
            <a:blip r:embed="rId3" cstate="print"/>
            <a:stretch>
              <a:fillRect/>
            </a:stretch>
          </a:blipFill>
        </p:spPr>
        <p:txBody>
          <a:bodyPr wrap="square" lIns="0" tIns="0" rIns="0" bIns="0" rtlCol="0"/>
          <a:lstStyle/>
          <a:p>
            <a:endParaRPr/>
          </a:p>
        </p:txBody>
      </p:sp>
      <p:pic>
        <p:nvPicPr>
          <p:cNvPr id="5" name="Bilde 4"/>
          <p:cNvPicPr>
            <a:picLocks noChangeAspect="1"/>
          </p:cNvPicPr>
          <p:nvPr/>
        </p:nvPicPr>
        <p:blipFill>
          <a:blip r:embed="rId4"/>
          <a:stretch>
            <a:fillRect/>
          </a:stretch>
        </p:blipFill>
        <p:spPr>
          <a:xfrm>
            <a:off x="152400" y="193013"/>
            <a:ext cx="2205305" cy="604037"/>
          </a:xfrm>
          <a:prstGeom prst="rect">
            <a:avLst/>
          </a:prstGeom>
        </p:spPr>
      </p:pic>
    </p:spTree>
    <p:extLst>
      <p:ext uri="{BB962C8B-B14F-4D97-AF65-F5344CB8AC3E}">
        <p14:creationId xmlns:p14="http://schemas.microsoft.com/office/powerpoint/2010/main" val="3835811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2109438" y="1969855"/>
            <a:ext cx="9853961" cy="2387600"/>
          </a:xfrm>
        </p:spPr>
        <p:txBody>
          <a:bodyPr>
            <a:normAutofit/>
          </a:bodyPr>
          <a:lstStyle/>
          <a:p>
            <a:r>
              <a:rPr lang="nb-NO" b="1" dirty="0" smtClean="0"/>
              <a:t>Teori U i praksis for Smarte </a:t>
            </a:r>
            <a:r>
              <a:rPr lang="nb-NO" dirty="0" smtClean="0"/>
              <a:t>farger og svinger i Larvik</a:t>
            </a:r>
            <a:endParaRPr lang="nb-NO" dirty="0"/>
          </a:p>
        </p:txBody>
      </p:sp>
      <p:sp>
        <p:nvSpPr>
          <p:cNvPr id="5" name="TekstSylinder 4"/>
          <p:cNvSpPr txBox="1"/>
          <p:nvPr/>
        </p:nvSpPr>
        <p:spPr>
          <a:xfrm>
            <a:off x="304800" y="2189370"/>
            <a:ext cx="8690518" cy="523220"/>
          </a:xfrm>
          <a:prstGeom prst="rect">
            <a:avLst/>
          </a:prstGeom>
          <a:noFill/>
        </p:spPr>
        <p:txBody>
          <a:bodyPr wrap="square" rtlCol="0">
            <a:spAutoFit/>
          </a:bodyPr>
          <a:lstStyle/>
          <a:p>
            <a:r>
              <a:rPr lang="nb-NO" sz="2800" dirty="0" smtClean="0"/>
              <a:t>- erfaringer fra et nyskapende samarbeidprosjekt i Larvik</a:t>
            </a:r>
            <a:endParaRPr lang="nb-NO" sz="2800" dirty="0"/>
          </a:p>
        </p:txBody>
      </p:sp>
      <p:sp>
        <p:nvSpPr>
          <p:cNvPr id="7" name="Rektangel 6"/>
          <p:cNvSpPr/>
          <p:nvPr/>
        </p:nvSpPr>
        <p:spPr>
          <a:xfrm>
            <a:off x="9398219" y="527980"/>
            <a:ext cx="2287390" cy="5991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8" name="Bilde 7"/>
          <p:cNvPicPr>
            <a:picLocks noChangeAspect="1"/>
          </p:cNvPicPr>
          <p:nvPr/>
        </p:nvPicPr>
        <p:blipFill>
          <a:blip r:embed="rId3"/>
          <a:stretch>
            <a:fillRect/>
          </a:stretch>
        </p:blipFill>
        <p:spPr>
          <a:xfrm>
            <a:off x="9314059" y="527980"/>
            <a:ext cx="2371550" cy="926672"/>
          </a:xfrm>
          <a:prstGeom prst="rect">
            <a:avLst/>
          </a:prstGeom>
        </p:spPr>
      </p:pic>
      <p:pic>
        <p:nvPicPr>
          <p:cNvPr id="9" name="Bilde 8"/>
          <p:cNvPicPr>
            <a:picLocks noChangeAspect="1"/>
          </p:cNvPicPr>
          <p:nvPr/>
        </p:nvPicPr>
        <p:blipFill>
          <a:blip r:embed="rId4"/>
          <a:stretch>
            <a:fillRect/>
          </a:stretch>
        </p:blipFill>
        <p:spPr>
          <a:xfrm>
            <a:off x="9922663" y="1812001"/>
            <a:ext cx="1238502" cy="1172934"/>
          </a:xfrm>
          <a:prstGeom prst="rect">
            <a:avLst/>
          </a:prstGeom>
        </p:spPr>
      </p:pic>
      <p:pic>
        <p:nvPicPr>
          <p:cNvPr id="10" name="Bilde 9"/>
          <p:cNvPicPr>
            <a:picLocks noChangeAspect="1"/>
          </p:cNvPicPr>
          <p:nvPr/>
        </p:nvPicPr>
        <p:blipFill>
          <a:blip r:embed="rId5"/>
          <a:stretch>
            <a:fillRect/>
          </a:stretch>
        </p:blipFill>
        <p:spPr>
          <a:xfrm>
            <a:off x="9482379" y="5685620"/>
            <a:ext cx="2205305" cy="604037"/>
          </a:xfrm>
          <a:prstGeom prst="rect">
            <a:avLst/>
          </a:prstGeom>
        </p:spPr>
      </p:pic>
      <p:pic>
        <p:nvPicPr>
          <p:cNvPr id="11" name="Bilde 10"/>
          <p:cNvPicPr>
            <a:picLocks noChangeAspect="1"/>
          </p:cNvPicPr>
          <p:nvPr/>
        </p:nvPicPr>
        <p:blipFill>
          <a:blip r:embed="rId6">
            <a:extLst>
              <a:ext uri="{BEBA8EAE-BF5A-486C-A8C5-ECC9F3942E4B}">
                <a14:imgProps xmlns:a14="http://schemas.microsoft.com/office/drawing/2010/main">
                  <a14:imgLayer r:embed="rId7">
                    <a14:imgEffect>
                      <a14:backgroundRemoval t="0" b="100000" l="0" r="100000"/>
                    </a14:imgEffect>
                  </a14:imgLayer>
                </a14:imgProps>
              </a:ext>
            </a:extLst>
          </a:blip>
          <a:stretch>
            <a:fillRect/>
          </a:stretch>
        </p:blipFill>
        <p:spPr>
          <a:xfrm>
            <a:off x="9632177" y="3234534"/>
            <a:ext cx="1901553" cy="1201781"/>
          </a:xfrm>
          <a:prstGeom prst="rect">
            <a:avLst/>
          </a:prstGeom>
        </p:spPr>
      </p:pic>
      <p:pic>
        <p:nvPicPr>
          <p:cNvPr id="12" name="Bilde 11"/>
          <p:cNvPicPr>
            <a:picLocks noChangeAspect="1"/>
          </p:cNvPicPr>
          <p:nvPr/>
        </p:nvPicPr>
        <p:blipFill>
          <a:blip r:embed="rId8"/>
          <a:stretch>
            <a:fillRect/>
          </a:stretch>
        </p:blipFill>
        <p:spPr>
          <a:xfrm>
            <a:off x="9882980" y="4554530"/>
            <a:ext cx="1481705" cy="931854"/>
          </a:xfrm>
          <a:prstGeom prst="rect">
            <a:avLst/>
          </a:prstGeom>
        </p:spPr>
      </p:pic>
      <p:sp>
        <p:nvSpPr>
          <p:cNvPr id="14" name="Rektangel 13"/>
          <p:cNvSpPr/>
          <p:nvPr/>
        </p:nvSpPr>
        <p:spPr>
          <a:xfrm>
            <a:off x="2694862" y="2970191"/>
            <a:ext cx="4101572" cy="461665"/>
          </a:xfrm>
          <a:prstGeom prst="rect">
            <a:avLst/>
          </a:prstGeom>
        </p:spPr>
        <p:txBody>
          <a:bodyPr wrap="none">
            <a:spAutoFit/>
          </a:bodyPr>
          <a:lstStyle/>
          <a:p>
            <a:r>
              <a:rPr lang="nb-NO" sz="2400" i="1" dirty="0"/>
              <a:t>Anita Pettersen, Husbanken sør</a:t>
            </a:r>
          </a:p>
        </p:txBody>
      </p:sp>
      <p:pic>
        <p:nvPicPr>
          <p:cNvPr id="16" name="Bild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44773" y="3804406"/>
            <a:ext cx="4429637" cy="2767085"/>
          </a:xfrm>
          <a:prstGeom prst="rect">
            <a:avLst/>
          </a:prstGeom>
        </p:spPr>
      </p:pic>
      <p:sp>
        <p:nvSpPr>
          <p:cNvPr id="17" name="TekstSylinder 16"/>
          <p:cNvSpPr txBox="1"/>
          <p:nvPr/>
        </p:nvSpPr>
        <p:spPr>
          <a:xfrm>
            <a:off x="304800" y="954192"/>
            <a:ext cx="8915400" cy="1015663"/>
          </a:xfrm>
          <a:prstGeom prst="rect">
            <a:avLst/>
          </a:prstGeom>
          <a:noFill/>
        </p:spPr>
        <p:txBody>
          <a:bodyPr wrap="square" rtlCol="0">
            <a:spAutoFit/>
          </a:bodyPr>
          <a:lstStyle/>
          <a:p>
            <a:pPr algn="ctr"/>
            <a:r>
              <a:rPr lang="nb-NO" sz="6000" dirty="0" smtClean="0"/>
              <a:t>En U-sving til bedre bolig</a:t>
            </a:r>
            <a:endParaRPr lang="nb-NO" sz="6000" dirty="0"/>
          </a:p>
        </p:txBody>
      </p:sp>
      <p:cxnSp>
        <p:nvCxnSpPr>
          <p:cNvPr id="19" name="Rett linje 18"/>
          <p:cNvCxnSpPr/>
          <p:nvPr/>
        </p:nvCxnSpPr>
        <p:spPr>
          <a:xfrm>
            <a:off x="8995318" y="0"/>
            <a:ext cx="72482" cy="6858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04946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69848" y="199771"/>
            <a:ext cx="10852302" cy="369332"/>
          </a:xfrm>
        </p:spPr>
        <p:txBody>
          <a:bodyPr/>
          <a:lstStyle/>
          <a:p>
            <a:r>
              <a:rPr lang="nb-NO" dirty="0" smtClean="0"/>
              <a:t>Veien </a:t>
            </a:r>
            <a:endParaRPr lang="nb-NO" dirty="0"/>
          </a:p>
        </p:txBody>
      </p:sp>
      <p:sp>
        <p:nvSpPr>
          <p:cNvPr id="3" name="Plassholder for tekst 2"/>
          <p:cNvSpPr>
            <a:spLocks noGrp="1"/>
          </p:cNvSpPr>
          <p:nvPr>
            <p:ph type="body" idx="1"/>
          </p:nvPr>
        </p:nvSpPr>
        <p:spPr>
          <a:xfrm>
            <a:off x="554420" y="1075432"/>
            <a:ext cx="10639348" cy="677108"/>
          </a:xfrm>
        </p:spPr>
        <p:txBody>
          <a:bodyPr/>
          <a:lstStyle/>
          <a:p>
            <a:r>
              <a:rPr lang="nb-NO" sz="4400" dirty="0" smtClean="0"/>
              <a:t>Veien videre </a:t>
            </a:r>
            <a:endParaRPr lang="nb-NO" sz="4400" dirty="0"/>
          </a:p>
        </p:txBody>
      </p:sp>
      <p:sp>
        <p:nvSpPr>
          <p:cNvPr id="4" name="TekstSylinder 3"/>
          <p:cNvSpPr txBox="1"/>
          <p:nvPr/>
        </p:nvSpPr>
        <p:spPr>
          <a:xfrm>
            <a:off x="533399" y="2319553"/>
            <a:ext cx="7315200" cy="2754600"/>
          </a:xfrm>
          <a:prstGeom prst="rect">
            <a:avLst/>
          </a:prstGeom>
          <a:noFill/>
        </p:spPr>
        <p:txBody>
          <a:bodyPr wrap="square" rtlCol="0">
            <a:spAutoFit/>
          </a:bodyPr>
          <a:lstStyle/>
          <a:p>
            <a:pPr marL="514350" indent="-514350">
              <a:spcAft>
                <a:spcPts val="600"/>
              </a:spcAft>
              <a:buFont typeface="+mj-lt"/>
              <a:buAutoNum type="arabicPeriod"/>
            </a:pPr>
            <a:r>
              <a:rPr lang="nb-NO" sz="2800" dirty="0" smtClean="0"/>
              <a:t>Lage en modell med verktøy som kan brukes i alle kommuner </a:t>
            </a:r>
          </a:p>
          <a:p>
            <a:pPr marL="514350" indent="-514350">
              <a:spcAft>
                <a:spcPts val="600"/>
              </a:spcAft>
              <a:buFont typeface="+mj-lt"/>
              <a:buAutoNum type="arabicPeriod"/>
            </a:pPr>
            <a:r>
              <a:rPr lang="nb-NO" sz="2800" dirty="0" smtClean="0"/>
              <a:t>Bruke kunnskapen fra fase 1 i neste fase: «Samskapende </a:t>
            </a:r>
            <a:r>
              <a:rPr lang="nb-NO" sz="2800" dirty="0"/>
              <a:t>smarte familier</a:t>
            </a:r>
            <a:r>
              <a:rPr lang="nb-NO" sz="2800" dirty="0" smtClean="0"/>
              <a:t>» hvor to familier skal planlegge og være med i byggingen/utformingen av sin egen bolig</a:t>
            </a:r>
            <a:endParaRPr lang="nb-NO" sz="2800" dirty="0"/>
          </a:p>
        </p:txBody>
      </p:sp>
      <p:pic>
        <p:nvPicPr>
          <p:cNvPr id="5" name="Bild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8599" y="2494598"/>
            <a:ext cx="4130239" cy="2743200"/>
          </a:xfrm>
          <a:prstGeom prst="rect">
            <a:avLst/>
          </a:prstGeom>
        </p:spPr>
      </p:pic>
      <p:sp>
        <p:nvSpPr>
          <p:cNvPr id="6" name="object 2"/>
          <p:cNvSpPr/>
          <p:nvPr/>
        </p:nvSpPr>
        <p:spPr>
          <a:xfrm>
            <a:off x="11116604" y="167385"/>
            <a:ext cx="1025638" cy="979931"/>
          </a:xfrm>
          <a:prstGeom prst="rect">
            <a:avLst/>
          </a:prstGeom>
          <a:blipFill>
            <a:blip r:embed="rId4" cstate="print"/>
            <a:stretch>
              <a:fillRect/>
            </a:stretch>
          </a:blipFill>
        </p:spPr>
        <p:txBody>
          <a:bodyPr wrap="square" lIns="0" tIns="0" rIns="0" bIns="0" rtlCol="0"/>
          <a:lstStyle/>
          <a:p>
            <a:endParaRPr/>
          </a:p>
        </p:txBody>
      </p:sp>
      <p:pic>
        <p:nvPicPr>
          <p:cNvPr id="7" name="Bilde 6"/>
          <p:cNvPicPr>
            <a:picLocks noChangeAspect="1"/>
          </p:cNvPicPr>
          <p:nvPr/>
        </p:nvPicPr>
        <p:blipFill>
          <a:blip r:embed="rId5"/>
          <a:stretch>
            <a:fillRect/>
          </a:stretch>
        </p:blipFill>
        <p:spPr>
          <a:xfrm>
            <a:off x="152400" y="193013"/>
            <a:ext cx="2205305" cy="604037"/>
          </a:xfrm>
          <a:prstGeom prst="rect">
            <a:avLst/>
          </a:prstGeom>
        </p:spPr>
      </p:pic>
    </p:spTree>
    <p:extLst>
      <p:ext uri="{BB962C8B-B14F-4D97-AF65-F5344CB8AC3E}">
        <p14:creationId xmlns:p14="http://schemas.microsoft.com/office/powerpoint/2010/main" val="32823526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Sylinder 3"/>
          <p:cNvSpPr txBox="1"/>
          <p:nvPr/>
        </p:nvSpPr>
        <p:spPr>
          <a:xfrm>
            <a:off x="3174656" y="2705100"/>
            <a:ext cx="5461688" cy="646331"/>
          </a:xfrm>
          <a:prstGeom prst="rect">
            <a:avLst/>
          </a:prstGeom>
          <a:noFill/>
        </p:spPr>
        <p:txBody>
          <a:bodyPr wrap="none" rtlCol="0">
            <a:spAutoFit/>
          </a:bodyPr>
          <a:lstStyle/>
          <a:p>
            <a:r>
              <a:rPr lang="nb-NO" sz="3600" dirty="0" smtClean="0">
                <a:hlinkClick r:id="rId3"/>
              </a:rPr>
              <a:t>Intervju fra Larvik kommune</a:t>
            </a:r>
            <a:endParaRPr lang="nb-NO" sz="3600" dirty="0"/>
          </a:p>
        </p:txBody>
      </p:sp>
      <p:sp>
        <p:nvSpPr>
          <p:cNvPr id="2" name="TekstSylinder 1"/>
          <p:cNvSpPr txBox="1"/>
          <p:nvPr/>
        </p:nvSpPr>
        <p:spPr>
          <a:xfrm>
            <a:off x="76200" y="3962400"/>
            <a:ext cx="12039600" cy="1415772"/>
          </a:xfrm>
          <a:prstGeom prst="rect">
            <a:avLst/>
          </a:prstGeom>
          <a:noFill/>
        </p:spPr>
        <p:txBody>
          <a:bodyPr wrap="square" rtlCol="0">
            <a:spAutoFit/>
          </a:bodyPr>
          <a:lstStyle/>
          <a:p>
            <a:pPr algn="ctr"/>
            <a:r>
              <a:rPr lang="nb-NO" dirty="0" smtClean="0"/>
              <a:t> </a:t>
            </a:r>
            <a:r>
              <a:rPr lang="nb-NO" sz="3200" dirty="0" smtClean="0"/>
              <a:t>Artikkel på </a:t>
            </a:r>
            <a:r>
              <a:rPr lang="nb-NO" sz="3200" dirty="0" smtClean="0">
                <a:hlinkClick r:id="rId4"/>
              </a:rPr>
              <a:t>husbanken.no</a:t>
            </a:r>
            <a:endParaRPr lang="nb-NO" sz="3200" dirty="0" smtClean="0"/>
          </a:p>
          <a:p>
            <a:pPr algn="ctr"/>
            <a:endParaRPr lang="nb-NO" dirty="0" smtClean="0"/>
          </a:p>
          <a:p>
            <a:pPr algn="ctr"/>
            <a:r>
              <a:rPr lang="nb-NO" dirty="0" smtClean="0"/>
              <a:t>Mer info? Ta kontakt </a:t>
            </a:r>
            <a:r>
              <a:rPr lang="nb-NO" dirty="0" smtClean="0">
                <a:sym typeface="Wingdings" panose="05000000000000000000" pitchFamily="2" charset="2"/>
              </a:rPr>
              <a:t> </a:t>
            </a:r>
            <a:r>
              <a:rPr lang="nb-NO" dirty="0" smtClean="0">
                <a:hlinkClick r:id="rId5"/>
              </a:rPr>
              <a:t>anita.pettersen@husbanken.no</a:t>
            </a:r>
            <a:r>
              <a:rPr lang="nb-NO" dirty="0" smtClean="0"/>
              <a:t> </a:t>
            </a:r>
            <a:endParaRPr lang="nb-NO" dirty="0"/>
          </a:p>
          <a:p>
            <a:pPr algn="ctr"/>
            <a:endParaRPr lang="nb-NO" dirty="0"/>
          </a:p>
        </p:txBody>
      </p:sp>
      <p:pic>
        <p:nvPicPr>
          <p:cNvPr id="5" name="Bilde 4"/>
          <p:cNvPicPr/>
          <p:nvPr/>
        </p:nvPicPr>
        <p:blipFill>
          <a:blip r:embed="rId6">
            <a:extLst>
              <a:ext uri="{28A0092B-C50C-407E-A947-70E740481C1C}">
                <a14:useLocalDpi xmlns:a14="http://schemas.microsoft.com/office/drawing/2010/main" val="0"/>
              </a:ext>
            </a:extLst>
          </a:blip>
          <a:stretch>
            <a:fillRect/>
          </a:stretch>
        </p:blipFill>
        <p:spPr>
          <a:xfrm>
            <a:off x="3448970" y="417731"/>
            <a:ext cx="4998720" cy="1676400"/>
          </a:xfrm>
          <a:prstGeom prst="rect">
            <a:avLst/>
          </a:prstGeom>
        </p:spPr>
      </p:pic>
    </p:spTree>
    <p:extLst>
      <p:ext uri="{BB962C8B-B14F-4D97-AF65-F5344CB8AC3E}">
        <p14:creationId xmlns:p14="http://schemas.microsoft.com/office/powerpoint/2010/main" val="95519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bilde 3"/>
          <p:cNvPicPr>
            <a:picLocks noGrp="1" noChangeAspect="1"/>
          </p:cNvPicPr>
          <p:nvPr>
            <p:ph type="pic" sz="quarter" idx="18"/>
          </p:nvPr>
        </p:nvPicPr>
        <p:blipFill>
          <a:blip r:embed="rId3">
            <a:extLst>
              <a:ext uri="{28A0092B-C50C-407E-A947-70E740481C1C}">
                <a14:useLocalDpi xmlns:a14="http://schemas.microsoft.com/office/drawing/2010/main" val="0"/>
              </a:ext>
            </a:extLst>
          </a:blip>
          <a:srcRect l="2793" r="2793"/>
          <a:stretch>
            <a:fillRect/>
          </a:stretch>
        </p:blipFill>
        <p:spPr>
          <a:xfrm>
            <a:off x="7772400" y="914400"/>
            <a:ext cx="3999232" cy="4953000"/>
          </a:xfrm>
        </p:spPr>
      </p:pic>
      <p:sp>
        <p:nvSpPr>
          <p:cNvPr id="9" name="Plassholder for innhold 8"/>
          <p:cNvSpPr>
            <a:spLocks noGrp="1"/>
          </p:cNvSpPr>
          <p:nvPr>
            <p:ph sz="quarter" idx="17"/>
          </p:nvPr>
        </p:nvSpPr>
        <p:spPr>
          <a:xfrm>
            <a:off x="609600" y="2067867"/>
            <a:ext cx="6912768" cy="2298193"/>
          </a:xfrm>
        </p:spPr>
        <p:txBody>
          <a:bodyPr/>
          <a:lstStyle/>
          <a:p>
            <a:endParaRPr lang="nb-NO" sz="2667" dirty="0"/>
          </a:p>
          <a:p>
            <a:r>
              <a:rPr lang="nb-NO" sz="2400" b="1" dirty="0" smtClean="0"/>
              <a:t>Stimulere til nytenkning og sosial innovasjon </a:t>
            </a:r>
          </a:p>
          <a:p>
            <a:endParaRPr lang="nb-NO" sz="2667" dirty="0"/>
          </a:p>
          <a:p>
            <a:r>
              <a:rPr lang="nb-NO" sz="2400" dirty="0"/>
              <a:t>- </a:t>
            </a:r>
            <a:r>
              <a:rPr lang="nb-NO" sz="2400" dirty="0" smtClean="0"/>
              <a:t> i samarbeid og samhandling mellom ulike aktører (målsetting nr.14)</a:t>
            </a:r>
            <a:r>
              <a:rPr lang="nb-NO" sz="2400" dirty="0"/>
              <a:t/>
            </a:r>
            <a:br>
              <a:rPr lang="nb-NO" sz="2400" dirty="0"/>
            </a:br>
            <a:endParaRPr lang="nb-NO" sz="2400" dirty="0"/>
          </a:p>
        </p:txBody>
      </p:sp>
    </p:spTree>
    <p:extLst>
      <p:ext uri="{BB962C8B-B14F-4D97-AF65-F5344CB8AC3E}">
        <p14:creationId xmlns:p14="http://schemas.microsoft.com/office/powerpoint/2010/main" val="3496144190"/>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277912" y="4424346"/>
            <a:ext cx="3096667" cy="1506927"/>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4423449" y="319382"/>
            <a:ext cx="2761038" cy="631473"/>
          </a:xfrm>
          <a:prstGeom prst="rect">
            <a:avLst/>
          </a:prstGeom>
          <a:blipFill>
            <a:blip r:embed="rId4" cstate="print"/>
            <a:stretch>
              <a:fillRect/>
            </a:stretch>
          </a:blipFill>
        </p:spPr>
        <p:txBody>
          <a:bodyPr wrap="square" lIns="0" tIns="0" rIns="0" bIns="0" rtlCol="0"/>
          <a:lstStyle/>
          <a:p>
            <a:endParaRPr/>
          </a:p>
        </p:txBody>
      </p:sp>
      <p:sp>
        <p:nvSpPr>
          <p:cNvPr id="4" name="object 4"/>
          <p:cNvSpPr/>
          <p:nvPr/>
        </p:nvSpPr>
        <p:spPr>
          <a:xfrm>
            <a:off x="601980" y="1310639"/>
            <a:ext cx="10680192" cy="2743200"/>
          </a:xfrm>
          <a:prstGeom prst="rect">
            <a:avLst/>
          </a:prstGeom>
          <a:blipFill>
            <a:blip r:embed="rId5" cstate="print"/>
            <a:stretch>
              <a:fillRect/>
            </a:stretch>
          </a:blipFill>
        </p:spPr>
        <p:txBody>
          <a:bodyPr wrap="square" lIns="0" tIns="0" rIns="0" bIns="0" rtlCol="0"/>
          <a:lstStyle/>
          <a:p>
            <a:endParaRPr/>
          </a:p>
        </p:txBody>
      </p:sp>
      <p:sp>
        <p:nvSpPr>
          <p:cNvPr id="5" name="object 5"/>
          <p:cNvSpPr/>
          <p:nvPr/>
        </p:nvSpPr>
        <p:spPr>
          <a:xfrm>
            <a:off x="537972" y="1129283"/>
            <a:ext cx="10858500" cy="2912364"/>
          </a:xfrm>
          <a:prstGeom prst="rect">
            <a:avLst/>
          </a:prstGeom>
          <a:blipFill>
            <a:blip r:embed="rId6" cstate="print"/>
            <a:stretch>
              <a:fillRect/>
            </a:stretch>
          </a:blipFill>
        </p:spPr>
        <p:txBody>
          <a:bodyPr wrap="square" lIns="0" tIns="0" rIns="0" bIns="0" rtlCol="0"/>
          <a:lstStyle/>
          <a:p>
            <a:endParaRPr/>
          </a:p>
        </p:txBody>
      </p:sp>
      <p:sp>
        <p:nvSpPr>
          <p:cNvPr id="6" name="object 6"/>
          <p:cNvSpPr/>
          <p:nvPr/>
        </p:nvSpPr>
        <p:spPr>
          <a:xfrm>
            <a:off x="601980" y="1193291"/>
            <a:ext cx="10680700" cy="2734310"/>
          </a:xfrm>
          <a:custGeom>
            <a:avLst/>
            <a:gdLst/>
            <a:ahLst/>
            <a:cxnLst/>
            <a:rect l="l" t="t" r="r" b="b"/>
            <a:pathLst>
              <a:path w="10680700" h="2734310">
                <a:moveTo>
                  <a:pt x="0" y="2734055"/>
                </a:moveTo>
                <a:lnTo>
                  <a:pt x="10680192" y="2734055"/>
                </a:lnTo>
                <a:lnTo>
                  <a:pt x="10680192" y="0"/>
                </a:lnTo>
                <a:lnTo>
                  <a:pt x="0" y="0"/>
                </a:lnTo>
                <a:lnTo>
                  <a:pt x="0" y="2734055"/>
                </a:lnTo>
                <a:close/>
              </a:path>
            </a:pathLst>
          </a:custGeom>
          <a:ln w="76199">
            <a:solidFill>
              <a:srgbClr val="FFFFFF"/>
            </a:solidFill>
          </a:ln>
        </p:spPr>
        <p:txBody>
          <a:bodyPr wrap="square" lIns="0" tIns="0" rIns="0" bIns="0" rtlCol="0"/>
          <a:lstStyle/>
          <a:p>
            <a:endParaRPr/>
          </a:p>
        </p:txBody>
      </p:sp>
      <p:sp>
        <p:nvSpPr>
          <p:cNvPr id="7" name="object 7"/>
          <p:cNvSpPr txBox="1"/>
          <p:nvPr/>
        </p:nvSpPr>
        <p:spPr>
          <a:xfrm>
            <a:off x="3569589" y="6253073"/>
            <a:ext cx="4338955" cy="299720"/>
          </a:xfrm>
          <a:prstGeom prst="rect">
            <a:avLst/>
          </a:prstGeom>
        </p:spPr>
        <p:txBody>
          <a:bodyPr vert="horz" wrap="square" lIns="0" tIns="12700" rIns="0" bIns="0" rtlCol="0">
            <a:spAutoFit/>
          </a:bodyPr>
          <a:lstStyle/>
          <a:p>
            <a:pPr marL="12700">
              <a:lnSpc>
                <a:spcPct val="100000"/>
              </a:lnSpc>
              <a:spcBef>
                <a:spcPts val="100"/>
              </a:spcBef>
            </a:pPr>
            <a:r>
              <a:rPr sz="1800" spc="-15" dirty="0">
                <a:solidFill>
                  <a:srgbClr val="2E5496"/>
                </a:solidFill>
                <a:latin typeface="Calibri"/>
                <a:cs typeface="Calibri"/>
              </a:rPr>
              <a:t>Lars </a:t>
            </a:r>
            <a:r>
              <a:rPr sz="1800" spc="-5" dirty="0">
                <a:solidFill>
                  <a:srgbClr val="2E5496"/>
                </a:solidFill>
                <a:latin typeface="Calibri"/>
                <a:cs typeface="Calibri"/>
              </a:rPr>
              <a:t>Ueland </a:t>
            </a:r>
            <a:r>
              <a:rPr sz="1800" spc="-15" dirty="0">
                <a:solidFill>
                  <a:srgbClr val="2E5496"/>
                </a:solidFill>
                <a:latin typeface="Calibri"/>
                <a:cs typeface="Calibri"/>
              </a:rPr>
              <a:t>Kobro </a:t>
            </a:r>
            <a:r>
              <a:rPr sz="1800" dirty="0">
                <a:solidFill>
                  <a:srgbClr val="2E5496"/>
                </a:solidFill>
                <a:latin typeface="Calibri"/>
                <a:cs typeface="Calibri"/>
              </a:rPr>
              <a:t>– </a:t>
            </a:r>
            <a:r>
              <a:rPr sz="1800" spc="-5" dirty="0">
                <a:solidFill>
                  <a:srgbClr val="2E5496"/>
                </a:solidFill>
                <a:latin typeface="Calibri"/>
                <a:cs typeface="Calibri"/>
              </a:rPr>
              <a:t>Daglig</a:t>
            </a:r>
            <a:r>
              <a:rPr sz="1800" spc="100" dirty="0">
                <a:solidFill>
                  <a:srgbClr val="2E5496"/>
                </a:solidFill>
                <a:latin typeface="Calibri"/>
                <a:cs typeface="Calibri"/>
              </a:rPr>
              <a:t> </a:t>
            </a:r>
            <a:r>
              <a:rPr sz="1800" spc="-15" dirty="0">
                <a:solidFill>
                  <a:srgbClr val="2E5496"/>
                </a:solidFill>
                <a:latin typeface="Calibri"/>
                <a:cs typeface="Calibri"/>
              </a:rPr>
              <a:t>leder/seniorforsker</a:t>
            </a:r>
            <a:endParaRPr sz="1800">
              <a:latin typeface="Calibri"/>
              <a:cs typeface="Calibri"/>
            </a:endParaRPr>
          </a:p>
        </p:txBody>
      </p:sp>
    </p:spTree>
    <p:extLst>
      <p:ext uri="{BB962C8B-B14F-4D97-AF65-F5344CB8AC3E}">
        <p14:creationId xmlns:p14="http://schemas.microsoft.com/office/powerpoint/2010/main" val="3068306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56031" y="315468"/>
            <a:ext cx="1025638" cy="979931"/>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0" y="1534667"/>
            <a:ext cx="12192000" cy="5323840"/>
          </a:xfrm>
          <a:custGeom>
            <a:avLst/>
            <a:gdLst/>
            <a:ahLst/>
            <a:cxnLst/>
            <a:rect l="l" t="t" r="r" b="b"/>
            <a:pathLst>
              <a:path w="12192000" h="5323840">
                <a:moveTo>
                  <a:pt x="12192000" y="5323329"/>
                </a:moveTo>
                <a:lnTo>
                  <a:pt x="12192000" y="0"/>
                </a:lnTo>
                <a:lnTo>
                  <a:pt x="0" y="0"/>
                </a:lnTo>
                <a:lnTo>
                  <a:pt x="0" y="5323329"/>
                </a:lnTo>
                <a:lnTo>
                  <a:pt x="12192000" y="5323329"/>
                </a:lnTo>
                <a:close/>
              </a:path>
            </a:pathLst>
          </a:custGeom>
          <a:solidFill>
            <a:schemeClr val="accent3">
              <a:lumMod val="75000"/>
            </a:schemeClr>
          </a:solidFill>
        </p:spPr>
        <p:txBody>
          <a:bodyPr wrap="square" lIns="0" tIns="0" rIns="0" bIns="0" rtlCol="0"/>
          <a:lstStyle/>
          <a:p>
            <a:endParaRPr/>
          </a:p>
        </p:txBody>
      </p:sp>
      <p:sp>
        <p:nvSpPr>
          <p:cNvPr id="4" name="object 4"/>
          <p:cNvSpPr/>
          <p:nvPr/>
        </p:nvSpPr>
        <p:spPr>
          <a:xfrm>
            <a:off x="1327403" y="3009900"/>
            <a:ext cx="2497074" cy="1501902"/>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2939795" y="3009900"/>
            <a:ext cx="1226058" cy="1501902"/>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3436620" y="3009900"/>
            <a:ext cx="3103626" cy="1501902"/>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5655564" y="3009900"/>
            <a:ext cx="1226058" cy="1501902"/>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6153911" y="3009900"/>
            <a:ext cx="4748022" cy="1501902"/>
          </a:xfrm>
          <a:prstGeom prst="rect">
            <a:avLst/>
          </a:prstGeom>
          <a:blipFill>
            <a:blip r:embed="rId7" cstate="print"/>
            <a:stretch>
              <a:fillRect/>
            </a:stretch>
          </a:blipFill>
        </p:spPr>
        <p:txBody>
          <a:bodyPr wrap="square" lIns="0" tIns="0" rIns="0" bIns="0" rtlCol="0"/>
          <a:lstStyle/>
          <a:p>
            <a:endParaRPr/>
          </a:p>
        </p:txBody>
      </p:sp>
      <p:sp>
        <p:nvSpPr>
          <p:cNvPr id="9" name="object 9"/>
          <p:cNvSpPr txBox="1"/>
          <p:nvPr/>
        </p:nvSpPr>
        <p:spPr>
          <a:xfrm>
            <a:off x="1737741" y="3170301"/>
            <a:ext cx="8716010" cy="848360"/>
          </a:xfrm>
          <a:prstGeom prst="rect">
            <a:avLst/>
          </a:prstGeom>
        </p:spPr>
        <p:txBody>
          <a:bodyPr vert="horz" wrap="square" lIns="0" tIns="12700" rIns="0" bIns="0" rtlCol="0">
            <a:spAutoFit/>
          </a:bodyPr>
          <a:lstStyle/>
          <a:p>
            <a:pPr marL="12700">
              <a:lnSpc>
                <a:spcPct val="100000"/>
              </a:lnSpc>
              <a:spcBef>
                <a:spcPts val="100"/>
              </a:spcBef>
            </a:pPr>
            <a:r>
              <a:rPr sz="5400" spc="5" dirty="0">
                <a:solidFill>
                  <a:srgbClr val="FFFFFF"/>
                </a:solidFill>
                <a:latin typeface="Calibri"/>
                <a:cs typeface="Calibri"/>
              </a:rPr>
              <a:t>NYTT </a:t>
            </a:r>
            <a:r>
              <a:rPr sz="5400" dirty="0">
                <a:solidFill>
                  <a:srgbClr val="FFFFFF"/>
                </a:solidFill>
                <a:latin typeface="Calibri"/>
                <a:cs typeface="Calibri"/>
              </a:rPr>
              <a:t>– </a:t>
            </a:r>
            <a:r>
              <a:rPr sz="5400" spc="0" dirty="0">
                <a:solidFill>
                  <a:srgbClr val="FFFFFF"/>
                </a:solidFill>
                <a:latin typeface="Calibri"/>
                <a:cs typeface="Calibri"/>
              </a:rPr>
              <a:t>NYTTIG </a:t>
            </a:r>
            <a:r>
              <a:rPr sz="5400" dirty="0">
                <a:solidFill>
                  <a:srgbClr val="FFFFFF"/>
                </a:solidFill>
                <a:latin typeface="Calibri"/>
                <a:cs typeface="Calibri"/>
              </a:rPr>
              <a:t>–</a:t>
            </a:r>
            <a:r>
              <a:rPr sz="5400" spc="25" dirty="0">
                <a:solidFill>
                  <a:srgbClr val="FFFFFF"/>
                </a:solidFill>
                <a:latin typeface="Calibri"/>
                <a:cs typeface="Calibri"/>
              </a:rPr>
              <a:t> </a:t>
            </a:r>
            <a:r>
              <a:rPr sz="5400" spc="-5" dirty="0">
                <a:solidFill>
                  <a:srgbClr val="FFFFFF"/>
                </a:solidFill>
                <a:latin typeface="Calibri"/>
                <a:cs typeface="Calibri"/>
              </a:rPr>
              <a:t>NYTTIGGJORT</a:t>
            </a:r>
            <a:endParaRPr sz="5400" dirty="0">
              <a:latin typeface="Calibri"/>
              <a:cs typeface="Calibri"/>
            </a:endParaRPr>
          </a:p>
        </p:txBody>
      </p:sp>
      <p:sp>
        <p:nvSpPr>
          <p:cNvPr id="10" name="object 10"/>
          <p:cNvSpPr txBox="1">
            <a:spLocks noGrp="1"/>
          </p:cNvSpPr>
          <p:nvPr>
            <p:ph type="title"/>
          </p:nvPr>
        </p:nvSpPr>
        <p:spPr>
          <a:xfrm>
            <a:off x="3736975" y="167385"/>
            <a:ext cx="6092825" cy="936154"/>
          </a:xfrm>
          <a:prstGeom prst="rect">
            <a:avLst/>
          </a:prstGeom>
        </p:spPr>
        <p:txBody>
          <a:bodyPr vert="horz" wrap="square" lIns="0" tIns="12700" rIns="0" bIns="0" rtlCol="0">
            <a:spAutoFit/>
          </a:bodyPr>
          <a:lstStyle/>
          <a:p>
            <a:pPr marL="12700">
              <a:lnSpc>
                <a:spcPct val="100000"/>
              </a:lnSpc>
              <a:spcBef>
                <a:spcPts val="100"/>
              </a:spcBef>
            </a:pPr>
            <a:r>
              <a:rPr lang="nb-NO" sz="6000" b="1" i="1" spc="-5" dirty="0" smtClean="0">
                <a:solidFill>
                  <a:srgbClr val="FF0000"/>
                </a:solidFill>
              </a:rPr>
              <a:t>Sosial </a:t>
            </a:r>
            <a:r>
              <a:rPr lang="nb-NO" sz="6000" b="1" i="1" spc="-5" dirty="0">
                <a:solidFill>
                  <a:srgbClr val="FF0000"/>
                </a:solidFill>
              </a:rPr>
              <a:t>i</a:t>
            </a:r>
            <a:r>
              <a:rPr sz="6000" b="1" i="1" spc="-5" dirty="0" err="1" smtClean="0">
                <a:solidFill>
                  <a:srgbClr val="FF0000"/>
                </a:solidFill>
              </a:rPr>
              <a:t>nnovasjon</a:t>
            </a:r>
            <a:r>
              <a:rPr sz="6000" b="1" i="1" spc="-5" dirty="0">
                <a:solidFill>
                  <a:srgbClr val="FF0000"/>
                </a:solidFill>
              </a:rPr>
              <a:t>!</a:t>
            </a:r>
            <a:endParaRPr sz="6000" b="1" dirty="0">
              <a:solidFill>
                <a:srgbClr val="FF0000"/>
              </a:solidFill>
            </a:endParaRPr>
          </a:p>
        </p:txBody>
      </p:sp>
    </p:spTree>
    <p:extLst>
      <p:ext uri="{BB962C8B-B14F-4D97-AF65-F5344CB8AC3E}">
        <p14:creationId xmlns:p14="http://schemas.microsoft.com/office/powerpoint/2010/main" val="2257354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sp>
        <p:nvSpPr>
          <p:cNvPr id="4" name="Plassholder for innhold 3"/>
          <p:cNvSpPr>
            <a:spLocks noGrp="1"/>
          </p:cNvSpPr>
          <p:nvPr>
            <p:ph sz="half" idx="3"/>
          </p:nvPr>
        </p:nvSpPr>
        <p:spPr>
          <a:xfrm>
            <a:off x="6248400" y="2590800"/>
            <a:ext cx="5105400" cy="1415772"/>
          </a:xfrm>
        </p:spPr>
        <p:txBody>
          <a:bodyPr/>
          <a:lstStyle/>
          <a:p>
            <a:r>
              <a:rPr lang="nb-NO" sz="3600" b="1" dirty="0">
                <a:hlinkClick r:id="rId3"/>
              </a:rPr>
              <a:t>Film om sosial innovasjon</a:t>
            </a:r>
            <a:endParaRPr lang="nb-NO" sz="3600" b="1" dirty="0"/>
          </a:p>
          <a:p>
            <a:endParaRPr lang="nb-NO" dirty="0"/>
          </a:p>
        </p:txBody>
      </p:sp>
      <p:pic>
        <p:nvPicPr>
          <p:cNvPr id="5" name="Plassholder for innhold 4"/>
          <p:cNvPicPr>
            <a:picLocks noGrp="1" noChangeAspect="1"/>
          </p:cNvPicPr>
          <p:nvPr>
            <p:ph sz="half" idx="2"/>
          </p:nvPr>
        </p:nvPicPr>
        <p:blipFill>
          <a:blip r:embed="rId4"/>
          <a:stretch>
            <a:fillRect/>
          </a:stretch>
        </p:blipFill>
        <p:spPr>
          <a:xfrm>
            <a:off x="1276199" y="1577975"/>
            <a:ext cx="3970639" cy="4525963"/>
          </a:xfrm>
          <a:prstGeom prst="rect">
            <a:avLst/>
          </a:prstGeom>
        </p:spPr>
      </p:pic>
    </p:spTree>
    <p:extLst>
      <p:ext uri="{BB962C8B-B14F-4D97-AF65-F5344CB8AC3E}">
        <p14:creationId xmlns:p14="http://schemas.microsoft.com/office/powerpoint/2010/main" val="206192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52372" y="390143"/>
            <a:ext cx="9229344" cy="4614672"/>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994663" y="5554167"/>
            <a:ext cx="10369550" cy="452120"/>
          </a:xfrm>
          <a:prstGeom prst="rect">
            <a:avLst/>
          </a:prstGeom>
        </p:spPr>
        <p:txBody>
          <a:bodyPr vert="horz" wrap="square" lIns="0" tIns="12065" rIns="0" bIns="0" rtlCol="0">
            <a:spAutoFit/>
          </a:bodyPr>
          <a:lstStyle/>
          <a:p>
            <a:pPr marL="12700">
              <a:lnSpc>
                <a:spcPct val="100000"/>
              </a:lnSpc>
              <a:spcBef>
                <a:spcPts val="95"/>
              </a:spcBef>
            </a:pPr>
            <a:r>
              <a:rPr sz="2800" spc="-5" dirty="0">
                <a:latin typeface="Calibri"/>
                <a:cs typeface="Calibri"/>
              </a:rPr>
              <a:t>SE:</a:t>
            </a:r>
            <a:r>
              <a:rPr sz="2800" spc="114" dirty="0">
                <a:latin typeface="Calibri"/>
                <a:cs typeface="Calibri"/>
              </a:rPr>
              <a:t> </a:t>
            </a:r>
            <a:r>
              <a:rPr sz="2800" i="1" spc="-15" dirty="0">
                <a:latin typeface="Calibri"/>
                <a:cs typeface="Calibri"/>
              </a:rPr>
              <a:t>https:/</a:t>
            </a:r>
            <a:r>
              <a:rPr sz="2800" i="1" spc="-15" dirty="0">
                <a:latin typeface="Calibri"/>
                <a:cs typeface="Calibri"/>
                <a:hlinkClick r:id="rId3"/>
              </a:rPr>
              <a:t>/ww</a:t>
            </a:r>
            <a:r>
              <a:rPr sz="2800" i="1" spc="-15" dirty="0">
                <a:latin typeface="Calibri"/>
                <a:cs typeface="Calibri"/>
              </a:rPr>
              <a:t>w</a:t>
            </a:r>
            <a:r>
              <a:rPr sz="2800" i="1" spc="-15" dirty="0">
                <a:latin typeface="Calibri"/>
                <a:cs typeface="Calibri"/>
                <a:hlinkClick r:id="rId3"/>
              </a:rPr>
              <a:t>.youtube.com/results?search_query=petter+og+pernille</a:t>
            </a:r>
            <a:endParaRPr sz="2800">
              <a:latin typeface="Calibri"/>
              <a:cs typeface="Calibri"/>
            </a:endParaRPr>
          </a:p>
        </p:txBody>
      </p:sp>
      <p:sp>
        <p:nvSpPr>
          <p:cNvPr id="4" name="object 4"/>
          <p:cNvSpPr txBox="1"/>
          <p:nvPr/>
        </p:nvSpPr>
        <p:spPr>
          <a:xfrm>
            <a:off x="1208938" y="6138468"/>
            <a:ext cx="10101580" cy="391160"/>
          </a:xfrm>
          <a:prstGeom prst="rect">
            <a:avLst/>
          </a:prstGeom>
        </p:spPr>
        <p:txBody>
          <a:bodyPr vert="horz" wrap="square" lIns="0" tIns="12700" rIns="0" bIns="0" rtlCol="0">
            <a:spAutoFit/>
          </a:bodyPr>
          <a:lstStyle/>
          <a:p>
            <a:pPr marL="12700">
              <a:lnSpc>
                <a:spcPct val="100000"/>
              </a:lnSpc>
              <a:spcBef>
                <a:spcPts val="100"/>
              </a:spcBef>
            </a:pPr>
            <a:r>
              <a:rPr sz="2400" spc="-10" dirty="0">
                <a:solidFill>
                  <a:srgbClr val="4471C4"/>
                </a:solidFill>
                <a:latin typeface="Calibri"/>
                <a:cs typeface="Calibri"/>
              </a:rPr>
              <a:t>Facebook:</a:t>
            </a:r>
            <a:r>
              <a:rPr sz="2400" spc="105" dirty="0">
                <a:solidFill>
                  <a:srgbClr val="4471C4"/>
                </a:solidFill>
                <a:latin typeface="Calibri"/>
                <a:cs typeface="Calibri"/>
              </a:rPr>
              <a:t> </a:t>
            </a:r>
            <a:r>
              <a:rPr sz="2400" spc="-15" dirty="0">
                <a:solidFill>
                  <a:srgbClr val="4471C4"/>
                </a:solidFill>
                <a:latin typeface="Calibri"/>
                <a:cs typeface="Calibri"/>
              </a:rPr>
              <a:t>https</a:t>
            </a:r>
            <a:r>
              <a:rPr sz="2400" spc="-15" dirty="0">
                <a:solidFill>
                  <a:srgbClr val="4471C4"/>
                </a:solidFill>
                <a:latin typeface="Calibri"/>
                <a:cs typeface="Calibri"/>
                <a:hlinkClick r:id="rId4"/>
              </a:rPr>
              <a:t>://w</a:t>
            </a:r>
            <a:r>
              <a:rPr sz="2400" spc="-15" dirty="0">
                <a:solidFill>
                  <a:srgbClr val="4471C4"/>
                </a:solidFill>
                <a:latin typeface="Calibri"/>
                <a:cs typeface="Calibri"/>
              </a:rPr>
              <a:t>ww.</a:t>
            </a:r>
            <a:r>
              <a:rPr sz="2400" spc="-15" dirty="0">
                <a:solidFill>
                  <a:srgbClr val="4471C4"/>
                </a:solidFill>
                <a:latin typeface="Calibri"/>
                <a:cs typeface="Calibri"/>
                <a:hlinkClick r:id="rId4"/>
              </a:rPr>
              <a:t>facebook.com/pg/sesamsenter/posts/?ref=page_internal</a:t>
            </a:r>
            <a:endParaRPr sz="2400">
              <a:latin typeface="Calibri"/>
              <a:cs typeface="Calibri"/>
            </a:endParaRPr>
          </a:p>
        </p:txBody>
      </p:sp>
    </p:spTree>
    <p:extLst>
      <p:ext uri="{BB962C8B-B14F-4D97-AF65-F5344CB8AC3E}">
        <p14:creationId xmlns:p14="http://schemas.microsoft.com/office/powerpoint/2010/main" val="20604938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990600" y="1066800"/>
            <a:ext cx="9205579" cy="3785652"/>
          </a:xfrm>
          <a:prstGeom prst="rect">
            <a:avLst/>
          </a:prstGeom>
          <a:noFill/>
        </p:spPr>
        <p:txBody>
          <a:bodyPr wrap="square" rtlCol="0">
            <a:spAutoFit/>
          </a:bodyPr>
          <a:lstStyle/>
          <a:p>
            <a:r>
              <a:rPr lang="nb-NO" sz="4800" dirty="0" smtClean="0"/>
              <a:t>Målet med prosjektet:</a:t>
            </a:r>
          </a:p>
          <a:p>
            <a:endParaRPr lang="nb-NO" sz="2800" dirty="0" smtClean="0"/>
          </a:p>
          <a:p>
            <a:r>
              <a:rPr lang="nb-NO" sz="2800" dirty="0" smtClean="0"/>
              <a:t>Utvikle </a:t>
            </a:r>
            <a:r>
              <a:rPr lang="nb-NO" sz="2800" dirty="0"/>
              <a:t>og teste ut en ny metode og modell for </a:t>
            </a:r>
            <a:r>
              <a:rPr lang="nb-NO" sz="2800" dirty="0" err="1"/>
              <a:t>samskapende</a:t>
            </a:r>
            <a:r>
              <a:rPr lang="nb-NO" sz="2800" dirty="0"/>
              <a:t> </a:t>
            </a:r>
            <a:endParaRPr lang="nb-NO" sz="2800" dirty="0" smtClean="0"/>
          </a:p>
          <a:p>
            <a:r>
              <a:rPr lang="nb-NO" sz="2800" dirty="0" smtClean="0"/>
              <a:t>boligsosialt </a:t>
            </a:r>
            <a:r>
              <a:rPr lang="nb-NO" sz="2800" dirty="0"/>
              <a:t>arbeid, </a:t>
            </a:r>
            <a:r>
              <a:rPr lang="nb-NO" sz="2800" dirty="0" smtClean="0"/>
              <a:t>spesielt </a:t>
            </a:r>
            <a:r>
              <a:rPr lang="nb-NO" sz="2800" dirty="0"/>
              <a:t>tilpasset lavinntektsfamilier. </a:t>
            </a:r>
            <a:endParaRPr lang="nb-NO" sz="2800" dirty="0" smtClean="0"/>
          </a:p>
          <a:p>
            <a:endParaRPr lang="nb-NO" sz="2800" dirty="0" smtClean="0"/>
          </a:p>
          <a:p>
            <a:r>
              <a:rPr lang="nb-NO" sz="2800" b="1" dirty="0" smtClean="0">
                <a:solidFill>
                  <a:srgbClr val="005191"/>
                </a:solidFill>
              </a:rPr>
              <a:t>Metoden skal føre til at det oppnås en høyere </a:t>
            </a:r>
            <a:r>
              <a:rPr lang="nb-NO" sz="2800" b="1" dirty="0">
                <a:solidFill>
                  <a:srgbClr val="005191"/>
                </a:solidFill>
              </a:rPr>
              <a:t>boligstandard </a:t>
            </a:r>
            <a:endParaRPr lang="nb-NO" sz="2800" b="1" dirty="0" smtClean="0">
              <a:solidFill>
                <a:srgbClr val="005191"/>
              </a:solidFill>
            </a:endParaRPr>
          </a:p>
          <a:p>
            <a:r>
              <a:rPr lang="nb-NO" sz="2800" b="1" dirty="0" smtClean="0">
                <a:solidFill>
                  <a:srgbClr val="005191"/>
                </a:solidFill>
              </a:rPr>
              <a:t>og opplevd </a:t>
            </a:r>
            <a:r>
              <a:rPr lang="nb-NO" sz="2800" b="1" dirty="0">
                <a:solidFill>
                  <a:srgbClr val="005191"/>
                </a:solidFill>
              </a:rPr>
              <a:t>livskvalitet for de deltakende familiene.  </a:t>
            </a:r>
          </a:p>
          <a:p>
            <a:endParaRPr lang="nb-NO" sz="2400" dirty="0"/>
          </a:p>
        </p:txBody>
      </p:sp>
      <p:sp>
        <p:nvSpPr>
          <p:cNvPr id="3" name="object 2"/>
          <p:cNvSpPr/>
          <p:nvPr/>
        </p:nvSpPr>
        <p:spPr>
          <a:xfrm>
            <a:off x="11116604" y="167385"/>
            <a:ext cx="1025638" cy="979931"/>
          </a:xfrm>
          <a:prstGeom prst="rect">
            <a:avLst/>
          </a:prstGeom>
          <a:blipFill>
            <a:blip r:embed="rId3" cstate="print"/>
            <a:stretch>
              <a:fillRect/>
            </a:stretch>
          </a:blipFill>
        </p:spPr>
        <p:txBody>
          <a:bodyPr wrap="square" lIns="0" tIns="0" rIns="0" bIns="0" rtlCol="0"/>
          <a:lstStyle/>
          <a:p>
            <a:endParaRPr/>
          </a:p>
        </p:txBody>
      </p:sp>
      <p:pic>
        <p:nvPicPr>
          <p:cNvPr id="5" name="Bilde 4"/>
          <p:cNvPicPr>
            <a:picLocks noChangeAspect="1"/>
          </p:cNvPicPr>
          <p:nvPr/>
        </p:nvPicPr>
        <p:blipFill>
          <a:blip r:embed="rId4"/>
          <a:stretch>
            <a:fillRect/>
          </a:stretch>
        </p:blipFill>
        <p:spPr>
          <a:xfrm>
            <a:off x="152400" y="193013"/>
            <a:ext cx="2205305" cy="604037"/>
          </a:xfrm>
          <a:prstGeom prst="rect">
            <a:avLst/>
          </a:prstGeom>
        </p:spPr>
      </p:pic>
    </p:spTree>
    <p:extLst>
      <p:ext uri="{BB962C8B-B14F-4D97-AF65-F5344CB8AC3E}">
        <p14:creationId xmlns:p14="http://schemas.microsoft.com/office/powerpoint/2010/main" val="3681714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ssholder for innhold 4"/>
          <p:cNvPicPr>
            <a:picLocks noGrp="1" noChangeAspect="1"/>
          </p:cNvPicPr>
          <p:nvPr>
            <p:ph sz="half" idx="2"/>
          </p:nvPr>
        </p:nvPicPr>
        <p:blipFill>
          <a:blip r:embed="rId3"/>
          <a:stretch>
            <a:fillRect/>
          </a:stretch>
        </p:blipFill>
        <p:spPr>
          <a:xfrm>
            <a:off x="1219200" y="2057400"/>
            <a:ext cx="5600701" cy="3733800"/>
          </a:xfrm>
          <a:prstGeom prst="rect">
            <a:avLst/>
          </a:prstGeom>
        </p:spPr>
      </p:pic>
      <p:sp>
        <p:nvSpPr>
          <p:cNvPr id="4" name="Plassholder for innhold 3"/>
          <p:cNvSpPr>
            <a:spLocks noGrp="1"/>
          </p:cNvSpPr>
          <p:nvPr>
            <p:ph sz="half" idx="3"/>
          </p:nvPr>
        </p:nvSpPr>
        <p:spPr>
          <a:xfrm>
            <a:off x="7086600" y="2057400"/>
            <a:ext cx="3780917" cy="1661993"/>
          </a:xfrm>
        </p:spPr>
        <p:txBody>
          <a:bodyPr/>
          <a:lstStyle/>
          <a:p>
            <a:r>
              <a:rPr lang="nb-NO" sz="5400" dirty="0" smtClean="0"/>
              <a:t>Målgruppe: </a:t>
            </a:r>
          </a:p>
          <a:p>
            <a:r>
              <a:rPr lang="nb-NO" sz="5400" dirty="0" smtClean="0"/>
              <a:t>- Familiene!</a:t>
            </a:r>
            <a:endParaRPr lang="nb-NO" sz="5400" dirty="0"/>
          </a:p>
        </p:txBody>
      </p:sp>
      <p:sp>
        <p:nvSpPr>
          <p:cNvPr id="6" name="object 2"/>
          <p:cNvSpPr/>
          <p:nvPr/>
        </p:nvSpPr>
        <p:spPr>
          <a:xfrm>
            <a:off x="11116604" y="167385"/>
            <a:ext cx="1025638" cy="979931"/>
          </a:xfrm>
          <a:prstGeom prst="rect">
            <a:avLst/>
          </a:prstGeom>
          <a:blipFill>
            <a:blip r:embed="rId4" cstate="print"/>
            <a:stretch>
              <a:fillRect/>
            </a:stretch>
          </a:blipFill>
        </p:spPr>
        <p:txBody>
          <a:bodyPr wrap="square" lIns="0" tIns="0" rIns="0" bIns="0" rtlCol="0"/>
          <a:lstStyle/>
          <a:p>
            <a:endParaRPr/>
          </a:p>
        </p:txBody>
      </p:sp>
      <p:pic>
        <p:nvPicPr>
          <p:cNvPr id="7" name="Bilde 6"/>
          <p:cNvPicPr>
            <a:picLocks noChangeAspect="1"/>
          </p:cNvPicPr>
          <p:nvPr/>
        </p:nvPicPr>
        <p:blipFill>
          <a:blip r:embed="rId5"/>
          <a:stretch>
            <a:fillRect/>
          </a:stretch>
        </p:blipFill>
        <p:spPr>
          <a:xfrm>
            <a:off x="152400" y="193013"/>
            <a:ext cx="2205305" cy="604037"/>
          </a:xfrm>
          <a:prstGeom prst="rect">
            <a:avLst/>
          </a:prstGeom>
        </p:spPr>
      </p:pic>
    </p:spTree>
    <p:extLst>
      <p:ext uri="{BB962C8B-B14F-4D97-AF65-F5344CB8AC3E}">
        <p14:creationId xmlns:p14="http://schemas.microsoft.com/office/powerpoint/2010/main" val="8701246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937</TotalTime>
  <Words>2343</Words>
  <Application>Microsoft Office PowerPoint</Application>
  <PresentationFormat>Widescreen</PresentationFormat>
  <Paragraphs>197</Paragraphs>
  <Slides>21</Slides>
  <Notes>19</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21</vt:i4>
      </vt:variant>
    </vt:vector>
  </HeadingPairs>
  <TitlesOfParts>
    <vt:vector size="26" baseType="lpstr">
      <vt:lpstr>Arial</vt:lpstr>
      <vt:lpstr>Calibri</vt:lpstr>
      <vt:lpstr>Calibri Light</vt:lpstr>
      <vt:lpstr>Wingdings</vt:lpstr>
      <vt:lpstr>Office Theme</vt:lpstr>
      <vt:lpstr>FYLKESMANNEN I FINNMARK FINNMÁRKKU FYLKKAMÁNNIF</vt:lpstr>
      <vt:lpstr>Teori U i praksis for Smarte farger og svinger i Larvik</vt:lpstr>
      <vt:lpstr>PowerPoint-presentasjon</vt:lpstr>
      <vt:lpstr>PowerPoint-presentasjon</vt:lpstr>
      <vt:lpstr>Sosial innovasjon!</vt:lpstr>
      <vt:lpstr>PowerPoint-presentasjon</vt:lpstr>
      <vt:lpstr>PowerPoint-presentasjon</vt:lpstr>
      <vt:lpstr>PowerPoint-presentasjon</vt:lpstr>
      <vt:lpstr>PowerPoint-presentasjon</vt:lpstr>
      <vt:lpstr>PowerPoint-presentasjon</vt:lpstr>
      <vt:lpstr>PowerPoint-presentasjon</vt:lpstr>
      <vt:lpstr>Hva skaper vi sammen med familiene?</vt:lpstr>
      <vt:lpstr>PowerPoint-presentasjon</vt:lpstr>
      <vt:lpstr>PowerPoint-presentasjon</vt:lpstr>
      <vt:lpstr>Hva skaper vi sammen med tjenesteyterne?</vt:lpstr>
      <vt:lpstr>Funn fra arbeidet med tjenesteyterne (1):</vt:lpstr>
      <vt:lpstr>Funn fra arbeidet med tjenesteyterne (2):</vt:lpstr>
      <vt:lpstr>Hva har vi lært? (suksessfaktorer)</vt:lpstr>
      <vt:lpstr>PowerPoint-presentasjon</vt:lpstr>
      <vt:lpstr>Veien </vt:lpstr>
      <vt:lpstr>PowerPoint-presentasjon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Lars Ueland Kobro</dc:creator>
  <cp:lastModifiedBy>Elvira Røst</cp:lastModifiedBy>
  <cp:revision>84</cp:revision>
  <cp:lastPrinted>2018-09-04T11:42:53Z</cp:lastPrinted>
  <dcterms:created xsi:type="dcterms:W3CDTF">2018-08-22T13:00:23Z</dcterms:created>
  <dcterms:modified xsi:type="dcterms:W3CDTF">2018-09-10T08:58:56Z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2018-08-17T00:00:00Z</vt:filetime>
  </property>
  <property fmtid="{D5CDD505-2E9C-101B-9397-08002B2CF9AE}" pid="3" name="Creator">
    <vt:lpwstr>Microsoft® PowerPoint® 2016</vt:lpwstr>
  </property>
  <property fmtid="{D5CDD505-2E9C-101B-9397-08002B2CF9AE}" pid="4" name="LastSaved">
    <vt:filetime>2018-08-22T00:00:00Z</vt:filetime>
  </property>
</Properties>
</file>