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6"/>
  </p:notesMasterIdLst>
  <p:sldIdLst>
    <p:sldId id="256" r:id="rId5"/>
    <p:sldId id="257" r:id="rId6"/>
    <p:sldId id="260" r:id="rId7"/>
    <p:sldId id="281" r:id="rId8"/>
    <p:sldId id="277" r:id="rId9"/>
    <p:sldId id="280" r:id="rId10"/>
    <p:sldId id="279" r:id="rId11"/>
    <p:sldId id="263" r:id="rId12"/>
    <p:sldId id="270" r:id="rId13"/>
    <p:sldId id="272" r:id="rId14"/>
    <p:sldId id="259" r:id="rId15"/>
    <p:sldId id="273" r:id="rId16"/>
    <p:sldId id="268" r:id="rId17"/>
    <p:sldId id="261" r:id="rId18"/>
    <p:sldId id="269" r:id="rId19"/>
    <p:sldId id="266" r:id="rId20"/>
    <p:sldId id="275" r:id="rId21"/>
    <p:sldId id="271" r:id="rId22"/>
    <p:sldId id="278" r:id="rId23"/>
    <p:sldId id="267" r:id="rId24"/>
    <p:sldId id="276"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B581D2-86CA-4B25-93FE-BAB4FF34C463}" v="64" dt="2023-05-24T07:18:50.510"/>
    <p1510:client id="{7EF576A5-CF4D-4C76-BFB8-6D049120CA91}" v="16" dt="2023-05-23T09:34:15.367"/>
    <p1510:client id="{95D8BD36-FFA1-4188-9C8E-A2E63CCD9EC8}" v="18" dt="2023-05-23T09:35:49.9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4" d="100"/>
          <a:sy n="154" d="100"/>
        </p:scale>
        <p:origin x="7752"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D3B924-7605-43A1-B215-0CB0893076E0}" type="datetimeFigureOut">
              <a:t>24.05.2023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AB4149-AB46-43E7-92C9-5A8FD317C4C6}" type="slidenum">
              <a:t>‹#›</a:t>
            </a:fld>
            <a:endParaRPr lang="en-US"/>
          </a:p>
        </p:txBody>
      </p:sp>
    </p:spTree>
    <p:extLst>
      <p:ext uri="{BB962C8B-B14F-4D97-AF65-F5344CB8AC3E}">
        <p14:creationId xmlns:p14="http://schemas.microsoft.com/office/powerpoint/2010/main" val="2616382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Har </a:t>
            </a:r>
            <a:r>
              <a:rPr lang="en-US" dirty="0" err="1">
                <a:cs typeface="Calibri"/>
              </a:rPr>
              <a:t>ikke</a:t>
            </a:r>
            <a:r>
              <a:rPr lang="en-US" dirty="0">
                <a:cs typeface="Calibri"/>
              </a:rPr>
              <a:t> med </a:t>
            </a:r>
            <a:r>
              <a:rPr lang="en-US" dirty="0" err="1">
                <a:cs typeface="Calibri"/>
              </a:rPr>
              <a:t>noen</a:t>
            </a:r>
            <a:r>
              <a:rPr lang="en-US" dirty="0">
                <a:cs typeface="Calibri"/>
              </a:rPr>
              <a:t> </a:t>
            </a:r>
            <a:r>
              <a:rPr lang="en-US" dirty="0" err="1">
                <a:cs typeface="Calibri"/>
              </a:rPr>
              <a:t>pårørendestemme</a:t>
            </a:r>
            <a:r>
              <a:rPr lang="en-US" dirty="0">
                <a:cs typeface="Calibri"/>
              </a:rPr>
              <a:t> </a:t>
            </a:r>
            <a:r>
              <a:rPr lang="en-US" dirty="0" err="1">
                <a:cs typeface="Calibri"/>
              </a:rPr>
              <a:t>i</a:t>
            </a:r>
            <a:r>
              <a:rPr lang="en-US" dirty="0">
                <a:cs typeface="Calibri"/>
              </a:rPr>
              <a:t> </a:t>
            </a:r>
            <a:r>
              <a:rPr lang="en-US" dirty="0" err="1">
                <a:cs typeface="Calibri"/>
              </a:rPr>
              <a:t>dag</a:t>
            </a:r>
            <a:r>
              <a:rPr lang="en-US" dirty="0">
                <a:cs typeface="Calibri"/>
              </a:rPr>
              <a:t>, men det </a:t>
            </a:r>
            <a:r>
              <a:rPr lang="en-US" dirty="0" err="1">
                <a:cs typeface="Calibri"/>
              </a:rPr>
              <a:t>som</a:t>
            </a:r>
            <a:r>
              <a:rPr lang="en-US" dirty="0">
                <a:cs typeface="Calibri"/>
              </a:rPr>
              <a:t> </a:t>
            </a:r>
            <a:r>
              <a:rPr lang="en-US" dirty="0" err="1">
                <a:cs typeface="Calibri"/>
              </a:rPr>
              <a:t>presneteres</a:t>
            </a:r>
            <a:r>
              <a:rPr lang="en-US" dirty="0">
                <a:cs typeface="Calibri"/>
              </a:rPr>
              <a:t> springer </a:t>
            </a:r>
            <a:r>
              <a:rPr lang="en-US" dirty="0" err="1">
                <a:cs typeface="Calibri"/>
              </a:rPr>
              <a:t>ut</a:t>
            </a:r>
            <a:r>
              <a:rPr lang="en-US" dirty="0">
                <a:cs typeface="Calibri"/>
              </a:rPr>
              <a:t> fra </a:t>
            </a:r>
            <a:r>
              <a:rPr lang="en-US" dirty="0" err="1">
                <a:cs typeface="Calibri"/>
              </a:rPr>
              <a:t>kunnskapsgrunnlag</a:t>
            </a:r>
            <a:r>
              <a:rPr lang="en-US" dirty="0">
                <a:cs typeface="Calibri"/>
              </a:rPr>
              <a:t> </a:t>
            </a:r>
            <a:r>
              <a:rPr lang="en-US" dirty="0" err="1">
                <a:cs typeface="Calibri"/>
              </a:rPr>
              <a:t>som</a:t>
            </a:r>
            <a:r>
              <a:rPr lang="en-US" dirty="0">
                <a:cs typeface="Calibri"/>
              </a:rPr>
              <a:t> </a:t>
            </a:r>
            <a:r>
              <a:rPr lang="en-US" dirty="0" err="1">
                <a:cs typeface="Calibri"/>
              </a:rPr>
              <a:t>kommer</a:t>
            </a:r>
            <a:r>
              <a:rPr lang="en-US" dirty="0">
                <a:cs typeface="Calibri"/>
              </a:rPr>
              <a:t> fra </a:t>
            </a:r>
            <a:r>
              <a:rPr lang="en-US" dirty="0" err="1">
                <a:cs typeface="Calibri"/>
              </a:rPr>
              <a:t>undersøkelser</a:t>
            </a:r>
            <a:r>
              <a:rPr lang="en-US" dirty="0">
                <a:cs typeface="Calibri"/>
              </a:rPr>
              <a:t> og </a:t>
            </a:r>
            <a:r>
              <a:rPr lang="en-US" dirty="0" err="1">
                <a:cs typeface="Calibri"/>
              </a:rPr>
              <a:t>kartlegginger</a:t>
            </a:r>
            <a:r>
              <a:rPr lang="en-US" dirty="0">
                <a:cs typeface="Calibri"/>
              </a:rPr>
              <a:t> om </a:t>
            </a:r>
            <a:r>
              <a:rPr lang="en-US" dirty="0" err="1">
                <a:cs typeface="Calibri"/>
              </a:rPr>
              <a:t>pårørende</a:t>
            </a:r>
            <a:r>
              <a:rPr lang="en-US" dirty="0">
                <a:cs typeface="Calibri"/>
              </a:rPr>
              <a:t>. USHT </a:t>
            </a:r>
            <a:r>
              <a:rPr lang="en-US" dirty="0" err="1">
                <a:cs typeface="Calibri"/>
              </a:rPr>
              <a:t>koordinerte</a:t>
            </a:r>
            <a:r>
              <a:rPr lang="en-US" dirty="0">
                <a:cs typeface="Calibri"/>
              </a:rPr>
              <a:t> et </a:t>
            </a:r>
            <a:r>
              <a:rPr lang="en-US" dirty="0" err="1">
                <a:cs typeface="Calibri"/>
              </a:rPr>
              <a:t>prosjekt</a:t>
            </a:r>
            <a:r>
              <a:rPr lang="en-US" dirty="0">
                <a:cs typeface="Calibri"/>
              </a:rPr>
              <a:t> “</a:t>
            </a:r>
            <a:r>
              <a:rPr lang="en-US" dirty="0" err="1">
                <a:cs typeface="Calibri"/>
              </a:rPr>
              <a:t>Helhetlig</a:t>
            </a:r>
            <a:r>
              <a:rPr lang="en-US" dirty="0">
                <a:cs typeface="Calibri"/>
              </a:rPr>
              <a:t> </a:t>
            </a:r>
            <a:r>
              <a:rPr lang="en-US" dirty="0" err="1">
                <a:cs typeface="Calibri"/>
              </a:rPr>
              <a:t>støtte</a:t>
            </a:r>
            <a:r>
              <a:rPr lang="en-US" dirty="0">
                <a:cs typeface="Calibri"/>
              </a:rPr>
              <a:t> </a:t>
            </a:r>
            <a:r>
              <a:rPr lang="en-US" dirty="0" err="1">
                <a:cs typeface="Calibri"/>
              </a:rPr>
              <a:t>til</a:t>
            </a:r>
            <a:r>
              <a:rPr lang="en-US" dirty="0">
                <a:cs typeface="Calibri"/>
              </a:rPr>
              <a:t> </a:t>
            </a:r>
            <a:r>
              <a:rPr lang="en-US" dirty="0" err="1">
                <a:cs typeface="Calibri"/>
              </a:rPr>
              <a:t>pårørende</a:t>
            </a:r>
            <a:r>
              <a:rPr lang="en-US" dirty="0">
                <a:cs typeface="Calibri"/>
              </a:rPr>
              <a:t> med </a:t>
            </a:r>
            <a:r>
              <a:rPr lang="en-US" dirty="0" err="1">
                <a:cs typeface="Calibri"/>
              </a:rPr>
              <a:t>krevende</a:t>
            </a:r>
            <a:r>
              <a:rPr lang="en-US" dirty="0">
                <a:cs typeface="Calibri"/>
              </a:rPr>
              <a:t> </a:t>
            </a:r>
            <a:r>
              <a:rPr lang="en-US" dirty="0" err="1">
                <a:cs typeface="Calibri"/>
              </a:rPr>
              <a:t>omsorgsoppgaver</a:t>
            </a:r>
            <a:r>
              <a:rPr lang="en-US" dirty="0">
                <a:cs typeface="Calibri"/>
              </a:rPr>
              <a:t>” med 5 </a:t>
            </a:r>
            <a:r>
              <a:rPr lang="en-US" dirty="0" err="1">
                <a:cs typeface="Calibri"/>
              </a:rPr>
              <a:t>kommuner</a:t>
            </a:r>
            <a:r>
              <a:rPr lang="en-US" dirty="0">
                <a:cs typeface="Calibri"/>
              </a:rPr>
              <a:t> </a:t>
            </a:r>
            <a:r>
              <a:rPr lang="en-US" dirty="0" err="1">
                <a:cs typeface="Calibri"/>
              </a:rPr>
              <a:t>nord</a:t>
            </a:r>
            <a:r>
              <a:rPr lang="en-US" dirty="0">
                <a:cs typeface="Calibri"/>
              </a:rPr>
              <a:t> I </a:t>
            </a:r>
            <a:r>
              <a:rPr lang="en-US" dirty="0" err="1">
                <a:cs typeface="Calibri"/>
              </a:rPr>
              <a:t>Trøndelag</a:t>
            </a:r>
            <a:r>
              <a:rPr lang="en-US" dirty="0">
                <a:cs typeface="Calibri"/>
              </a:rPr>
              <a:t> </a:t>
            </a:r>
            <a:r>
              <a:rPr lang="en-US" dirty="0" err="1">
                <a:cs typeface="Calibri"/>
              </a:rPr>
              <a:t>som</a:t>
            </a:r>
            <a:r>
              <a:rPr lang="en-US" dirty="0">
                <a:cs typeface="Calibri"/>
              </a:rPr>
              <a:t> </a:t>
            </a:r>
            <a:r>
              <a:rPr lang="en-US" dirty="0" err="1">
                <a:cs typeface="Calibri"/>
              </a:rPr>
              <a:t>vil</a:t>
            </a:r>
            <a:r>
              <a:rPr lang="en-US" dirty="0">
                <a:cs typeface="Calibri"/>
              </a:rPr>
              <a:t> </a:t>
            </a:r>
            <a:r>
              <a:rPr lang="en-US" dirty="0" err="1">
                <a:cs typeface="Calibri"/>
              </a:rPr>
              <a:t>være</a:t>
            </a:r>
            <a:r>
              <a:rPr lang="en-US" dirty="0">
                <a:cs typeface="Calibri"/>
              </a:rPr>
              <a:t> </a:t>
            </a:r>
            <a:r>
              <a:rPr lang="en-US" dirty="0" err="1">
                <a:cs typeface="Calibri"/>
              </a:rPr>
              <a:t>en</a:t>
            </a:r>
            <a:r>
              <a:rPr lang="en-US" dirty="0">
                <a:cs typeface="Calibri"/>
              </a:rPr>
              <a:t> del av </a:t>
            </a:r>
            <a:r>
              <a:rPr lang="en-US" dirty="0" err="1">
                <a:cs typeface="Calibri"/>
              </a:rPr>
              <a:t>kunnskapsgrunnlaget</a:t>
            </a:r>
            <a:r>
              <a:rPr lang="en-US" dirty="0">
                <a:cs typeface="Calibri"/>
              </a:rPr>
              <a:t>. </a:t>
            </a:r>
            <a:br>
              <a:rPr lang="en-US" dirty="0">
                <a:cs typeface="Calibri"/>
              </a:rPr>
            </a:br>
            <a:r>
              <a:rPr lang="en-US" dirty="0" err="1">
                <a:cs typeface="Calibri"/>
              </a:rPr>
              <a:t>Skriver</a:t>
            </a:r>
            <a:r>
              <a:rPr lang="en-US" dirty="0">
                <a:cs typeface="Calibri"/>
              </a:rPr>
              <a:t> mail I chat, </a:t>
            </a:r>
            <a:r>
              <a:rPr lang="en-US" dirty="0" err="1">
                <a:cs typeface="Calibri"/>
              </a:rPr>
              <a:t>kan</a:t>
            </a:r>
            <a:r>
              <a:rPr lang="en-US" dirty="0">
                <a:cs typeface="Calibri"/>
              </a:rPr>
              <a:t> ta </a:t>
            </a:r>
            <a:r>
              <a:rPr lang="en-US" dirty="0" err="1">
                <a:cs typeface="Calibri"/>
              </a:rPr>
              <a:t>kontakt</a:t>
            </a:r>
            <a:r>
              <a:rPr lang="en-US" dirty="0">
                <a:cs typeface="Calibri"/>
              </a:rPr>
              <a:t> </a:t>
            </a:r>
            <a:r>
              <a:rPr lang="en-US" dirty="0" err="1">
                <a:cs typeface="Calibri"/>
              </a:rPr>
              <a:t>så</a:t>
            </a:r>
            <a:r>
              <a:rPr lang="en-US" dirty="0">
                <a:cs typeface="Calibri"/>
              </a:rPr>
              <a:t> </a:t>
            </a:r>
            <a:r>
              <a:rPr lang="en-US" dirty="0" err="1">
                <a:cs typeface="Calibri"/>
              </a:rPr>
              <a:t>kan</a:t>
            </a:r>
            <a:r>
              <a:rPr lang="en-US" dirty="0">
                <a:cs typeface="Calibri"/>
              </a:rPr>
              <a:t> </a:t>
            </a:r>
            <a:r>
              <a:rPr lang="en-US" dirty="0" err="1">
                <a:cs typeface="Calibri"/>
              </a:rPr>
              <a:t>jeg</a:t>
            </a:r>
            <a:r>
              <a:rPr lang="en-US" dirty="0">
                <a:cs typeface="Calibri"/>
              </a:rPr>
              <a:t> </a:t>
            </a:r>
            <a:r>
              <a:rPr lang="en-US" dirty="0" err="1">
                <a:cs typeface="Calibri"/>
              </a:rPr>
              <a:t>koble</a:t>
            </a:r>
            <a:r>
              <a:rPr lang="en-US" dirty="0">
                <a:cs typeface="Calibri"/>
              </a:rPr>
              <a:t> </a:t>
            </a:r>
            <a:r>
              <a:rPr lang="en-US" dirty="0" err="1">
                <a:cs typeface="Calibri"/>
              </a:rPr>
              <a:t>opp</a:t>
            </a:r>
            <a:r>
              <a:rPr lang="en-US" dirty="0">
                <a:cs typeface="Calibri"/>
              </a:rPr>
              <a:t> I mot </a:t>
            </a:r>
            <a:r>
              <a:rPr lang="en-US" dirty="0" err="1">
                <a:cs typeface="Calibri"/>
              </a:rPr>
              <a:t>kommuner</a:t>
            </a:r>
            <a:r>
              <a:rPr lang="en-US" dirty="0">
                <a:cs typeface="Calibri"/>
              </a:rPr>
              <a:t> </a:t>
            </a:r>
            <a:r>
              <a:rPr lang="en-US" dirty="0" err="1">
                <a:cs typeface="Calibri"/>
              </a:rPr>
              <a:t>som</a:t>
            </a:r>
            <a:r>
              <a:rPr lang="en-US" dirty="0">
                <a:cs typeface="Calibri"/>
              </a:rPr>
              <a:t> </a:t>
            </a:r>
            <a:r>
              <a:rPr lang="en-US" dirty="0" err="1">
                <a:cs typeface="Calibri"/>
              </a:rPr>
              <a:t>har</a:t>
            </a:r>
            <a:r>
              <a:rPr lang="en-US" dirty="0">
                <a:cs typeface="Calibri"/>
              </a:rPr>
              <a:t> </a:t>
            </a:r>
            <a:r>
              <a:rPr lang="en-US" dirty="0" err="1">
                <a:cs typeface="Calibri"/>
              </a:rPr>
              <a:t>arbeidet</a:t>
            </a:r>
            <a:r>
              <a:rPr lang="en-US" dirty="0">
                <a:cs typeface="Calibri"/>
              </a:rPr>
              <a:t> med et </a:t>
            </a:r>
            <a:r>
              <a:rPr lang="en-US" dirty="0" err="1">
                <a:cs typeface="Calibri"/>
              </a:rPr>
              <a:t>konkret</a:t>
            </a:r>
            <a:r>
              <a:rPr lang="en-US" dirty="0">
                <a:cs typeface="Calibri"/>
              </a:rPr>
              <a:t> </a:t>
            </a:r>
            <a:r>
              <a:rPr lang="en-US" dirty="0" err="1">
                <a:cs typeface="Calibri"/>
              </a:rPr>
              <a:t>tiltak</a:t>
            </a:r>
            <a:r>
              <a:rPr lang="en-US" dirty="0">
                <a:cs typeface="Calibri"/>
              </a:rPr>
              <a:t>.</a:t>
            </a:r>
          </a:p>
        </p:txBody>
      </p:sp>
      <p:sp>
        <p:nvSpPr>
          <p:cNvPr id="4" name="Slide Number Placeholder 3"/>
          <p:cNvSpPr>
            <a:spLocks noGrp="1"/>
          </p:cNvSpPr>
          <p:nvPr>
            <p:ph type="sldNum" sz="quarter" idx="5"/>
          </p:nvPr>
        </p:nvSpPr>
        <p:spPr/>
        <p:txBody>
          <a:bodyPr/>
          <a:lstStyle/>
          <a:p>
            <a:fld id="{D3AB4149-AB46-43E7-92C9-5A8FD317C4C6}" type="slidenum">
              <a:rPr lang="en-US"/>
              <a:t>1</a:t>
            </a:fld>
            <a:endParaRPr lang="en-US"/>
          </a:p>
        </p:txBody>
      </p:sp>
    </p:spTree>
    <p:extLst>
      <p:ext uri="{BB962C8B-B14F-4D97-AF65-F5344CB8AC3E}">
        <p14:creationId xmlns:p14="http://schemas.microsoft.com/office/powerpoint/2010/main" val="24975303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285750" indent="-285750">
              <a:lnSpc>
                <a:spcPct val="90000"/>
              </a:lnSpc>
              <a:spcBef>
                <a:spcPts val="1000"/>
              </a:spcBef>
              <a:buFont typeface="Arial"/>
              <a:buChar char="•"/>
            </a:pPr>
            <a:r>
              <a:rPr lang="en-US" dirty="0"/>
              <a:t>"</a:t>
            </a:r>
            <a:r>
              <a:rPr lang="en-US" dirty="0" err="1"/>
              <a:t>Krevende</a:t>
            </a:r>
            <a:r>
              <a:rPr lang="en-US" dirty="0"/>
              <a:t>" </a:t>
            </a:r>
            <a:r>
              <a:rPr lang="en-US" dirty="0" err="1"/>
              <a:t>pårørende</a:t>
            </a:r>
            <a:endParaRPr lang="en-US" dirty="0"/>
          </a:p>
          <a:p>
            <a:pPr marL="285750" indent="-285750">
              <a:lnSpc>
                <a:spcPct val="90000"/>
              </a:lnSpc>
              <a:spcBef>
                <a:spcPts val="1000"/>
              </a:spcBef>
              <a:buFont typeface="Arial"/>
              <a:buChar char="•"/>
            </a:pPr>
            <a:endParaRPr lang="en-US" dirty="0"/>
          </a:p>
          <a:p>
            <a:pPr marL="285750" indent="-285750">
              <a:lnSpc>
                <a:spcPct val="90000"/>
              </a:lnSpc>
              <a:spcBef>
                <a:spcPts val="1000"/>
              </a:spcBef>
              <a:buFont typeface="Arial"/>
              <a:buChar char="•"/>
            </a:pPr>
            <a:r>
              <a:rPr lang="en-US" dirty="0" err="1"/>
              <a:t>Urealistiske</a:t>
            </a:r>
            <a:r>
              <a:rPr lang="en-US" dirty="0"/>
              <a:t> </a:t>
            </a:r>
            <a:r>
              <a:rPr lang="en-US" dirty="0" err="1"/>
              <a:t>forventninger</a:t>
            </a:r>
            <a:r>
              <a:rPr lang="en-US" dirty="0"/>
              <a:t> </a:t>
            </a:r>
            <a:r>
              <a:rPr lang="en-US" dirty="0" err="1"/>
              <a:t>til</a:t>
            </a:r>
            <a:r>
              <a:rPr lang="en-US" dirty="0"/>
              <a:t> </a:t>
            </a:r>
            <a:r>
              <a:rPr lang="en-US" dirty="0" err="1"/>
              <a:t>tjenesten</a:t>
            </a:r>
            <a:r>
              <a:rPr lang="en-US" dirty="0"/>
              <a:t>. </a:t>
            </a:r>
          </a:p>
          <a:p>
            <a:pPr marL="285750" indent="-285750">
              <a:lnSpc>
                <a:spcPct val="90000"/>
              </a:lnSpc>
              <a:spcBef>
                <a:spcPts val="1000"/>
              </a:spcBef>
              <a:buFont typeface="Arial"/>
              <a:buChar char="•"/>
            </a:pPr>
            <a:endParaRPr lang="en-US" dirty="0"/>
          </a:p>
          <a:p>
            <a:pPr marL="285750" indent="-285750">
              <a:lnSpc>
                <a:spcPct val="90000"/>
              </a:lnSpc>
              <a:spcBef>
                <a:spcPts val="1000"/>
              </a:spcBef>
              <a:buFont typeface="Arial"/>
              <a:buChar char="•"/>
            </a:pPr>
            <a:r>
              <a:rPr lang="en-US" dirty="0" err="1"/>
              <a:t>Pårørende</a:t>
            </a:r>
            <a:r>
              <a:rPr lang="en-US" dirty="0"/>
              <a:t> </a:t>
            </a:r>
            <a:r>
              <a:rPr lang="en-US" dirty="0" err="1"/>
              <a:t>besøker</a:t>
            </a:r>
            <a:r>
              <a:rPr lang="en-US" dirty="0"/>
              <a:t> </a:t>
            </a:r>
            <a:r>
              <a:rPr lang="en-US" dirty="0" err="1"/>
              <a:t>aldri</a:t>
            </a:r>
            <a:r>
              <a:rPr lang="en-US" dirty="0"/>
              <a:t> "Kari", "Per". </a:t>
            </a:r>
            <a:r>
              <a:rPr lang="en-US" dirty="0" err="1"/>
              <a:t>Hjelper</a:t>
            </a:r>
            <a:r>
              <a:rPr lang="en-US" dirty="0"/>
              <a:t> </a:t>
            </a:r>
            <a:r>
              <a:rPr lang="en-US" dirty="0" err="1"/>
              <a:t>ikke</a:t>
            </a:r>
            <a:r>
              <a:rPr lang="en-US" dirty="0"/>
              <a:t> </a:t>
            </a:r>
            <a:r>
              <a:rPr lang="en-US" dirty="0" err="1"/>
              <a:t>til</a:t>
            </a:r>
            <a:r>
              <a:rPr lang="en-US" dirty="0"/>
              <a:t>, ser dem </a:t>
            </a:r>
            <a:r>
              <a:rPr lang="en-US" dirty="0" err="1"/>
              <a:t>aldri</a:t>
            </a:r>
            <a:r>
              <a:rPr lang="en-US" dirty="0"/>
              <a:t>.</a:t>
            </a:r>
          </a:p>
          <a:p>
            <a:pPr marL="285750" indent="-285750">
              <a:lnSpc>
                <a:spcPct val="90000"/>
              </a:lnSpc>
              <a:spcBef>
                <a:spcPts val="1000"/>
              </a:spcBef>
              <a:buFont typeface="Arial"/>
              <a:buChar char="•"/>
            </a:pPr>
            <a:endParaRPr lang="en-US" dirty="0"/>
          </a:p>
          <a:p>
            <a:pPr marL="285750" indent="-285750">
              <a:lnSpc>
                <a:spcPct val="90000"/>
              </a:lnSpc>
              <a:spcBef>
                <a:spcPts val="1000"/>
              </a:spcBef>
              <a:buFont typeface="Arial"/>
              <a:buChar char="•"/>
            </a:pPr>
            <a:r>
              <a:rPr lang="en-US" dirty="0"/>
              <a:t>"Det er </a:t>
            </a:r>
            <a:r>
              <a:rPr lang="en-US" dirty="0" err="1"/>
              <a:t>pårørende</a:t>
            </a:r>
            <a:r>
              <a:rPr lang="en-US" dirty="0"/>
              <a:t> sin </a:t>
            </a:r>
            <a:r>
              <a:rPr lang="en-US" dirty="0" err="1"/>
              <a:t>oppgave</a:t>
            </a:r>
            <a:r>
              <a:rPr lang="en-US" dirty="0"/>
              <a:t>, </a:t>
            </a:r>
            <a:r>
              <a:rPr lang="en-US" dirty="0" err="1"/>
              <a:t>ikke</a:t>
            </a:r>
            <a:r>
              <a:rPr lang="en-US" dirty="0"/>
              <a:t> </a:t>
            </a:r>
            <a:r>
              <a:rPr lang="en-US" dirty="0" err="1"/>
              <a:t>vår</a:t>
            </a:r>
            <a:br>
              <a:rPr lang="en-US" dirty="0"/>
            </a:br>
            <a:br>
              <a:rPr lang="en-US" dirty="0"/>
            </a:br>
            <a:r>
              <a:rPr lang="en-US" dirty="0" err="1"/>
              <a:t>Kartlegging</a:t>
            </a:r>
            <a:r>
              <a:rPr lang="en-US" dirty="0"/>
              <a:t> </a:t>
            </a:r>
            <a:r>
              <a:rPr lang="en-US" dirty="0" err="1"/>
              <a:t>gjøres</a:t>
            </a:r>
            <a:r>
              <a:rPr lang="en-US" dirty="0"/>
              <a:t> </a:t>
            </a:r>
            <a:r>
              <a:rPr lang="en-US" dirty="0" err="1"/>
              <a:t>ulikt</a:t>
            </a:r>
            <a:r>
              <a:rPr lang="en-US" dirty="0"/>
              <a:t> </a:t>
            </a:r>
            <a:r>
              <a:rPr lang="en-US" dirty="0" err="1"/>
              <a:t>i</a:t>
            </a:r>
            <a:r>
              <a:rPr lang="en-US" dirty="0"/>
              <a:t> </a:t>
            </a:r>
            <a:r>
              <a:rPr lang="en-US" dirty="0" err="1"/>
              <a:t>kommunene</a:t>
            </a:r>
            <a:r>
              <a:rPr lang="en-US" dirty="0"/>
              <a:t>, </a:t>
            </a:r>
            <a:r>
              <a:rPr lang="en-US" dirty="0" err="1"/>
              <a:t>forskjeller</a:t>
            </a:r>
            <a:r>
              <a:rPr lang="en-US" dirty="0"/>
              <a:t>-&gt; </a:t>
            </a:r>
            <a:r>
              <a:rPr lang="en-US" dirty="0" err="1"/>
              <a:t>uønsket</a:t>
            </a:r>
            <a:r>
              <a:rPr lang="en-US" dirty="0"/>
              <a:t> </a:t>
            </a:r>
            <a:r>
              <a:rPr lang="en-US" dirty="0" err="1"/>
              <a:t>variasjon</a:t>
            </a:r>
            <a:r>
              <a:rPr lang="en-US" dirty="0"/>
              <a:t>. </a:t>
            </a:r>
            <a:r>
              <a:rPr lang="en-US" dirty="0" err="1"/>
              <a:t>Bistand</a:t>
            </a:r>
            <a:r>
              <a:rPr lang="en-US" dirty="0"/>
              <a:t> og </a:t>
            </a:r>
            <a:r>
              <a:rPr lang="en-US" dirty="0" err="1"/>
              <a:t>støtte</a:t>
            </a:r>
            <a:r>
              <a:rPr lang="en-US" dirty="0"/>
              <a:t> </a:t>
            </a:r>
            <a:r>
              <a:rPr lang="en-US" dirty="0" err="1"/>
              <a:t>kommer</a:t>
            </a:r>
            <a:r>
              <a:rPr lang="en-US" dirty="0"/>
              <a:t> an </a:t>
            </a:r>
            <a:r>
              <a:rPr lang="en-US" dirty="0" err="1"/>
              <a:t>på</a:t>
            </a:r>
            <a:r>
              <a:rPr lang="en-US" dirty="0"/>
              <a:t> </a:t>
            </a:r>
            <a:r>
              <a:rPr lang="en-US" dirty="0" err="1"/>
              <a:t>bosted</a:t>
            </a:r>
            <a:r>
              <a:rPr lang="en-US" dirty="0"/>
              <a:t> og person. </a:t>
            </a:r>
            <a:r>
              <a:rPr lang="en-US" dirty="0" err="1"/>
              <a:t>Ulikheter</a:t>
            </a:r>
            <a:r>
              <a:rPr lang="en-US" dirty="0"/>
              <a:t> I </a:t>
            </a:r>
            <a:r>
              <a:rPr lang="en-US" dirty="0" err="1"/>
              <a:t>tilbud</a:t>
            </a:r>
            <a:r>
              <a:rPr lang="en-US" dirty="0"/>
              <a:t> for </a:t>
            </a:r>
            <a:r>
              <a:rPr lang="en-US" dirty="0" err="1"/>
              <a:t>pårørende</a:t>
            </a:r>
            <a:r>
              <a:rPr lang="en-US" dirty="0"/>
              <a:t>.</a:t>
            </a:r>
            <a:br>
              <a:rPr lang="en-US" dirty="0"/>
            </a:br>
            <a:r>
              <a:rPr lang="en-US" dirty="0"/>
              <a:t>Handler om å </a:t>
            </a:r>
            <a:r>
              <a:rPr lang="en-US" dirty="0" err="1"/>
              <a:t>være</a:t>
            </a:r>
            <a:r>
              <a:rPr lang="en-US" dirty="0"/>
              <a:t> </a:t>
            </a:r>
            <a:r>
              <a:rPr lang="en-US" dirty="0" err="1"/>
              <a:t>i</a:t>
            </a:r>
            <a:r>
              <a:rPr lang="en-US" dirty="0"/>
              <a:t> </a:t>
            </a:r>
            <a:r>
              <a:rPr lang="en-US" dirty="0" err="1"/>
              <a:t>forkant</a:t>
            </a:r>
            <a:r>
              <a:rPr lang="en-US" dirty="0"/>
              <a:t>, </a:t>
            </a:r>
            <a:r>
              <a:rPr lang="en-US" dirty="0" err="1"/>
              <a:t>iverksette</a:t>
            </a:r>
            <a:r>
              <a:rPr lang="en-US" dirty="0"/>
              <a:t> </a:t>
            </a:r>
            <a:r>
              <a:rPr lang="en-US" dirty="0" err="1"/>
              <a:t>tiltak</a:t>
            </a:r>
            <a:r>
              <a:rPr lang="en-US" dirty="0"/>
              <a:t> </a:t>
            </a:r>
            <a:r>
              <a:rPr lang="en-US" dirty="0" err="1"/>
              <a:t>på</a:t>
            </a:r>
            <a:r>
              <a:rPr lang="en-US" dirty="0"/>
              <a:t> </a:t>
            </a:r>
            <a:r>
              <a:rPr lang="en-US" dirty="0" err="1"/>
              <a:t>lavest</a:t>
            </a:r>
            <a:r>
              <a:rPr lang="en-US" dirty="0"/>
              <a:t> </a:t>
            </a:r>
            <a:r>
              <a:rPr lang="en-US" dirty="0" err="1"/>
              <a:t>mulig</a:t>
            </a:r>
            <a:r>
              <a:rPr lang="en-US" dirty="0"/>
              <a:t> </a:t>
            </a:r>
            <a:r>
              <a:rPr lang="en-US" dirty="0" err="1"/>
              <a:t>nivå</a:t>
            </a:r>
            <a:r>
              <a:rPr lang="en-US" dirty="0"/>
              <a:t>. Mange </a:t>
            </a:r>
            <a:r>
              <a:rPr lang="en-US" dirty="0" err="1"/>
              <a:t>pårørende</a:t>
            </a:r>
            <a:r>
              <a:rPr lang="en-US" dirty="0"/>
              <a:t> er </a:t>
            </a:r>
            <a:r>
              <a:rPr lang="en-US" dirty="0" err="1"/>
              <a:t>helt</a:t>
            </a:r>
            <a:r>
              <a:rPr lang="en-US" dirty="0"/>
              <a:t> </a:t>
            </a:r>
            <a:r>
              <a:rPr lang="en-US" dirty="0" err="1"/>
              <a:t>utslitte</a:t>
            </a:r>
            <a:r>
              <a:rPr lang="en-US" dirty="0"/>
              <a:t> </a:t>
            </a:r>
            <a:r>
              <a:rPr lang="en-US" dirty="0" err="1"/>
              <a:t>når</a:t>
            </a:r>
            <a:r>
              <a:rPr lang="en-US" dirty="0"/>
              <a:t> de </a:t>
            </a:r>
            <a:r>
              <a:rPr lang="en-US" dirty="0" err="1"/>
              <a:t>først</a:t>
            </a:r>
            <a:r>
              <a:rPr lang="en-US" dirty="0"/>
              <a:t> </a:t>
            </a:r>
            <a:r>
              <a:rPr lang="en-US" dirty="0" err="1"/>
              <a:t>ber</a:t>
            </a:r>
            <a:r>
              <a:rPr lang="en-US" dirty="0"/>
              <a:t> om </a:t>
            </a:r>
            <a:r>
              <a:rPr lang="en-US" dirty="0" err="1"/>
              <a:t>hjelp</a:t>
            </a:r>
            <a:r>
              <a:rPr lang="en-US" dirty="0"/>
              <a:t>. </a:t>
            </a:r>
            <a:r>
              <a:rPr lang="en-US" dirty="0" err="1"/>
              <a:t>Bistand</a:t>
            </a:r>
            <a:r>
              <a:rPr lang="en-US" dirty="0"/>
              <a:t> for </a:t>
            </a:r>
            <a:r>
              <a:rPr lang="en-US" dirty="0" err="1"/>
              <a:t>støtte</a:t>
            </a:r>
            <a:r>
              <a:rPr lang="en-US" dirty="0"/>
              <a:t> </a:t>
            </a:r>
            <a:r>
              <a:rPr lang="en-US" dirty="0" err="1"/>
              <a:t>kan</a:t>
            </a:r>
            <a:r>
              <a:rPr lang="en-US" dirty="0"/>
              <a:t> </a:t>
            </a:r>
            <a:r>
              <a:rPr lang="en-US" dirty="0" err="1"/>
              <a:t>være</a:t>
            </a:r>
            <a:r>
              <a:rPr lang="en-US" dirty="0"/>
              <a:t> </a:t>
            </a:r>
            <a:r>
              <a:rPr lang="en-US" dirty="0" err="1"/>
              <a:t>stort</a:t>
            </a:r>
            <a:r>
              <a:rPr lang="en-US" dirty="0"/>
              <a:t>, </a:t>
            </a:r>
            <a:r>
              <a:rPr lang="en-US" dirty="0" err="1"/>
              <a:t>verste</a:t>
            </a:r>
            <a:r>
              <a:rPr lang="en-US" dirty="0"/>
              <a:t> </a:t>
            </a:r>
            <a:r>
              <a:rPr lang="en-US" dirty="0" err="1"/>
              <a:t>konsekvens</a:t>
            </a:r>
            <a:r>
              <a:rPr lang="en-US" dirty="0"/>
              <a:t> </a:t>
            </a:r>
            <a:r>
              <a:rPr lang="en-US" dirty="0" err="1"/>
              <a:t>orker</a:t>
            </a:r>
            <a:r>
              <a:rPr lang="en-US" dirty="0"/>
              <a:t> de </a:t>
            </a:r>
            <a:r>
              <a:rPr lang="en-US" dirty="0" err="1"/>
              <a:t>ikke</a:t>
            </a:r>
            <a:r>
              <a:rPr lang="en-US" dirty="0"/>
              <a:t> å </a:t>
            </a:r>
            <a:r>
              <a:rPr lang="en-US" dirty="0" err="1"/>
              <a:t>stå</a:t>
            </a:r>
            <a:r>
              <a:rPr lang="en-US" dirty="0"/>
              <a:t> </a:t>
            </a:r>
            <a:r>
              <a:rPr lang="en-US" dirty="0" err="1"/>
              <a:t>i</a:t>
            </a:r>
            <a:r>
              <a:rPr lang="en-US" dirty="0"/>
              <a:t> </a:t>
            </a:r>
            <a:r>
              <a:rPr lang="en-US" dirty="0" err="1"/>
              <a:t>rollen</a:t>
            </a:r>
            <a:r>
              <a:rPr lang="en-US" dirty="0"/>
              <a:t> </a:t>
            </a:r>
            <a:r>
              <a:rPr lang="en-US" dirty="0" err="1"/>
              <a:t>lengre</a:t>
            </a:r>
            <a:r>
              <a:rPr lang="en-US" dirty="0"/>
              <a:t>.</a:t>
            </a:r>
            <a:br>
              <a:rPr lang="en-US" dirty="0"/>
            </a:br>
            <a:r>
              <a:rPr lang="en-US" dirty="0" err="1"/>
              <a:t>Fastlege</a:t>
            </a:r>
            <a:r>
              <a:rPr lang="en-US" dirty="0"/>
              <a:t>: Sa at </a:t>
            </a:r>
            <a:r>
              <a:rPr lang="en-US" dirty="0" err="1"/>
              <a:t>når</a:t>
            </a:r>
            <a:r>
              <a:rPr lang="en-US" dirty="0"/>
              <a:t> de </a:t>
            </a:r>
            <a:r>
              <a:rPr lang="en-US" dirty="0" err="1"/>
              <a:t>kom</a:t>
            </a:r>
            <a:r>
              <a:rPr lang="en-US" dirty="0"/>
              <a:t> </a:t>
            </a:r>
            <a:r>
              <a:rPr lang="en-US" dirty="0" err="1"/>
              <a:t>til</a:t>
            </a:r>
            <a:r>
              <a:rPr lang="en-US" dirty="0"/>
              <a:t> </a:t>
            </a:r>
            <a:r>
              <a:rPr lang="en-US" dirty="0" err="1"/>
              <a:t>han</a:t>
            </a:r>
            <a:r>
              <a:rPr lang="en-US" dirty="0"/>
              <a:t> å </a:t>
            </a:r>
            <a:r>
              <a:rPr lang="en-US" dirty="0" err="1"/>
              <a:t>fortalte</a:t>
            </a:r>
            <a:r>
              <a:rPr lang="en-US" dirty="0"/>
              <a:t> </a:t>
            </a:r>
            <a:r>
              <a:rPr lang="en-US" dirty="0" err="1"/>
              <a:t>litt</a:t>
            </a:r>
            <a:r>
              <a:rPr lang="en-US" dirty="0"/>
              <a:t> om </a:t>
            </a:r>
            <a:r>
              <a:rPr lang="en-US" dirty="0" err="1"/>
              <a:t>hvordan</a:t>
            </a:r>
            <a:r>
              <a:rPr lang="en-US" dirty="0"/>
              <a:t> de </a:t>
            </a:r>
            <a:r>
              <a:rPr lang="en-US" dirty="0" err="1"/>
              <a:t>hadde</a:t>
            </a:r>
            <a:r>
              <a:rPr lang="en-US" dirty="0"/>
              <a:t> det </a:t>
            </a:r>
            <a:r>
              <a:rPr lang="en-US" dirty="0" err="1"/>
              <a:t>så</a:t>
            </a:r>
            <a:r>
              <a:rPr lang="en-US" dirty="0"/>
              <a:t> </a:t>
            </a:r>
            <a:r>
              <a:rPr lang="en-US" dirty="0" err="1"/>
              <a:t>hadde</a:t>
            </a:r>
            <a:r>
              <a:rPr lang="en-US" dirty="0"/>
              <a:t> de </a:t>
            </a:r>
            <a:r>
              <a:rPr lang="en-US" dirty="0" err="1"/>
              <a:t>ofte</a:t>
            </a:r>
            <a:r>
              <a:rPr lang="en-US" dirty="0"/>
              <a:t> </a:t>
            </a:r>
            <a:r>
              <a:rPr lang="en-US" dirty="0" err="1"/>
              <a:t>overgått</a:t>
            </a:r>
            <a:r>
              <a:rPr lang="en-US" dirty="0"/>
              <a:t> </a:t>
            </a:r>
            <a:r>
              <a:rPr lang="en-US" dirty="0" err="1"/>
              <a:t>kapasiteten</a:t>
            </a:r>
            <a:r>
              <a:rPr lang="en-US" dirty="0"/>
              <a:t> sin.</a:t>
            </a:r>
            <a:endParaRPr lang="nb-NO" dirty="0"/>
          </a:p>
        </p:txBody>
      </p:sp>
      <p:sp>
        <p:nvSpPr>
          <p:cNvPr id="4" name="Plassholder for lysbildenummer 3"/>
          <p:cNvSpPr>
            <a:spLocks noGrp="1"/>
          </p:cNvSpPr>
          <p:nvPr>
            <p:ph type="sldNum" sz="quarter" idx="5"/>
          </p:nvPr>
        </p:nvSpPr>
        <p:spPr/>
        <p:txBody>
          <a:bodyPr/>
          <a:lstStyle/>
          <a:p>
            <a:fld id="{D3AB4149-AB46-43E7-92C9-5A8FD317C4C6}" type="slidenum">
              <a:rPr lang="nb-NO"/>
              <a:t>11</a:t>
            </a:fld>
            <a:endParaRPr lang="nb-NO"/>
          </a:p>
        </p:txBody>
      </p:sp>
    </p:spTree>
    <p:extLst>
      <p:ext uri="{BB962C8B-B14F-4D97-AF65-F5344CB8AC3E}">
        <p14:creationId xmlns:p14="http://schemas.microsoft.com/office/powerpoint/2010/main" val="17566941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Et </a:t>
            </a:r>
            <a:r>
              <a:rPr lang="en-US" dirty="0" err="1">
                <a:cs typeface="Calibri"/>
              </a:rPr>
              <a:t>kunnskapsbasert</a:t>
            </a:r>
            <a:r>
              <a:rPr lang="en-US" dirty="0">
                <a:cs typeface="Calibri"/>
              </a:rPr>
              <a:t> og </a:t>
            </a:r>
            <a:r>
              <a:rPr lang="en-US" dirty="0" err="1">
                <a:cs typeface="Calibri"/>
              </a:rPr>
              <a:t>validert</a:t>
            </a:r>
            <a:r>
              <a:rPr lang="en-US" dirty="0">
                <a:cs typeface="Calibri"/>
              </a:rPr>
              <a:t> </a:t>
            </a:r>
            <a:r>
              <a:rPr lang="en-US" dirty="0" err="1">
                <a:cs typeface="Calibri"/>
              </a:rPr>
              <a:t>verktøy</a:t>
            </a:r>
            <a:r>
              <a:rPr lang="en-US" dirty="0">
                <a:cs typeface="Calibri"/>
              </a:rPr>
              <a:t>. Gratis å </a:t>
            </a:r>
            <a:r>
              <a:rPr lang="en-US" dirty="0" err="1">
                <a:cs typeface="Calibri"/>
              </a:rPr>
              <a:t>bruke</a:t>
            </a:r>
            <a:r>
              <a:rPr lang="en-US" dirty="0">
                <a:cs typeface="Calibri"/>
              </a:rPr>
              <a:t>.</a:t>
            </a:r>
            <a:br>
              <a:rPr lang="en-US" dirty="0">
                <a:cs typeface="+mn-lt"/>
              </a:rPr>
            </a:br>
            <a:r>
              <a:rPr lang="en-US" dirty="0" err="1">
                <a:cs typeface="Calibri"/>
              </a:rPr>
              <a:t>En</a:t>
            </a:r>
            <a:r>
              <a:rPr lang="en-US" dirty="0">
                <a:cs typeface="Calibri"/>
              </a:rPr>
              <a:t> </a:t>
            </a:r>
            <a:r>
              <a:rPr lang="en-US" dirty="0" err="1">
                <a:cs typeface="Calibri"/>
              </a:rPr>
              <a:t>må</a:t>
            </a:r>
            <a:r>
              <a:rPr lang="en-US" dirty="0">
                <a:cs typeface="Calibri"/>
              </a:rPr>
              <a:t> </a:t>
            </a:r>
            <a:r>
              <a:rPr lang="en-US" dirty="0" err="1">
                <a:cs typeface="Calibri"/>
              </a:rPr>
              <a:t>stå</a:t>
            </a:r>
            <a:r>
              <a:rPr lang="en-US" dirty="0">
                <a:cs typeface="Calibri"/>
              </a:rPr>
              <a:t> </a:t>
            </a:r>
            <a:r>
              <a:rPr lang="en-US" dirty="0" err="1">
                <a:cs typeface="Calibri"/>
              </a:rPr>
              <a:t>som</a:t>
            </a:r>
            <a:r>
              <a:rPr lang="en-US" dirty="0">
                <a:cs typeface="Calibri"/>
              </a:rPr>
              <a:t> "</a:t>
            </a:r>
            <a:r>
              <a:rPr lang="en-US" dirty="0" err="1">
                <a:cs typeface="Calibri"/>
              </a:rPr>
              <a:t>eier</a:t>
            </a:r>
            <a:r>
              <a:rPr lang="en-US" dirty="0">
                <a:cs typeface="Calibri"/>
              </a:rPr>
              <a:t>" I </a:t>
            </a:r>
            <a:r>
              <a:rPr lang="en-US" dirty="0" err="1">
                <a:cs typeface="Calibri"/>
              </a:rPr>
              <a:t>kommunen</a:t>
            </a:r>
            <a:r>
              <a:rPr lang="en-US" dirty="0">
                <a:cs typeface="Calibri"/>
              </a:rPr>
              <a:t>, </a:t>
            </a:r>
            <a:r>
              <a:rPr lang="en-US" dirty="0" err="1">
                <a:cs typeface="Calibri"/>
              </a:rPr>
              <a:t>gjennom</a:t>
            </a:r>
            <a:r>
              <a:rPr lang="en-US" dirty="0">
                <a:cs typeface="Calibri"/>
              </a:rPr>
              <a:t> </a:t>
            </a:r>
            <a:r>
              <a:rPr lang="en-US" dirty="0" err="1">
                <a:cs typeface="Calibri"/>
              </a:rPr>
              <a:t>opplæringsprogram</a:t>
            </a:r>
            <a:r>
              <a:rPr lang="en-US" dirty="0">
                <a:cs typeface="Calibri"/>
              </a:rPr>
              <a:t> </a:t>
            </a:r>
            <a:r>
              <a:rPr lang="en-US" dirty="0" err="1">
                <a:cs typeface="Calibri"/>
              </a:rPr>
              <a:t>i</a:t>
            </a:r>
            <a:r>
              <a:rPr lang="en-US" dirty="0">
                <a:cs typeface="Calibri"/>
              </a:rPr>
              <a:t> form av E-</a:t>
            </a:r>
            <a:r>
              <a:rPr lang="en-US" dirty="0" err="1">
                <a:cs typeface="Calibri"/>
              </a:rPr>
              <a:t>læring</a:t>
            </a:r>
            <a:r>
              <a:rPr lang="en-US" dirty="0">
                <a:cs typeface="Calibri"/>
              </a:rPr>
              <a:t>.</a:t>
            </a:r>
          </a:p>
        </p:txBody>
      </p:sp>
      <p:sp>
        <p:nvSpPr>
          <p:cNvPr id="4" name="Slide Number Placeholder 3"/>
          <p:cNvSpPr>
            <a:spLocks noGrp="1"/>
          </p:cNvSpPr>
          <p:nvPr>
            <p:ph type="sldNum" sz="quarter" idx="5"/>
          </p:nvPr>
        </p:nvSpPr>
        <p:spPr/>
        <p:txBody>
          <a:bodyPr/>
          <a:lstStyle/>
          <a:p>
            <a:fld id="{D3AB4149-AB46-43E7-92C9-5A8FD317C4C6}" type="slidenum">
              <a:t>12</a:t>
            </a:fld>
            <a:endParaRPr lang="en-US"/>
          </a:p>
        </p:txBody>
      </p:sp>
    </p:spTree>
    <p:extLst>
      <p:ext uri="{BB962C8B-B14F-4D97-AF65-F5344CB8AC3E}">
        <p14:creationId xmlns:p14="http://schemas.microsoft.com/office/powerpoint/2010/main" val="29300042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cs typeface="Calibri"/>
              </a:rPr>
              <a:t>Viktigste</a:t>
            </a:r>
            <a:r>
              <a:rPr lang="en-US" dirty="0">
                <a:cs typeface="Calibri"/>
              </a:rPr>
              <a:t> er at man </a:t>
            </a:r>
            <a:r>
              <a:rPr lang="en-US" dirty="0" err="1">
                <a:cs typeface="Calibri"/>
              </a:rPr>
              <a:t>bruker</a:t>
            </a:r>
            <a:r>
              <a:rPr lang="en-US" dirty="0">
                <a:cs typeface="Calibri"/>
              </a:rPr>
              <a:t> et </a:t>
            </a:r>
            <a:r>
              <a:rPr lang="en-US" dirty="0" err="1">
                <a:cs typeface="Calibri"/>
              </a:rPr>
              <a:t>verktøy</a:t>
            </a:r>
            <a:r>
              <a:rPr lang="en-US" dirty="0">
                <a:cs typeface="Calibri"/>
              </a:rPr>
              <a:t> og </a:t>
            </a:r>
            <a:r>
              <a:rPr lang="en-US" dirty="0" err="1">
                <a:cs typeface="Calibri"/>
              </a:rPr>
              <a:t>kartlegger</a:t>
            </a:r>
            <a:r>
              <a:rPr lang="en-US" dirty="0">
                <a:cs typeface="Calibri"/>
              </a:rPr>
              <a:t> </a:t>
            </a:r>
            <a:r>
              <a:rPr lang="en-US" dirty="0" err="1">
                <a:cs typeface="Calibri"/>
              </a:rPr>
              <a:t>systematisk</a:t>
            </a:r>
            <a:r>
              <a:rPr lang="en-US" dirty="0">
                <a:cs typeface="Calibri"/>
              </a:rPr>
              <a:t>. </a:t>
            </a:r>
            <a:r>
              <a:rPr lang="en-US" dirty="0" err="1">
                <a:cs typeface="Calibri"/>
              </a:rPr>
              <a:t>Tiltak</a:t>
            </a:r>
            <a:r>
              <a:rPr lang="en-US" dirty="0">
                <a:cs typeface="Calibri"/>
              </a:rPr>
              <a:t> </a:t>
            </a:r>
            <a:r>
              <a:rPr lang="en-US" dirty="0" err="1">
                <a:cs typeface="Calibri"/>
              </a:rPr>
              <a:t>må</a:t>
            </a:r>
            <a:r>
              <a:rPr lang="en-US" dirty="0">
                <a:cs typeface="Calibri"/>
              </a:rPr>
              <a:t> </a:t>
            </a:r>
            <a:r>
              <a:rPr lang="en-US" dirty="0" err="1">
                <a:cs typeface="Calibri"/>
              </a:rPr>
              <a:t>ikke</a:t>
            </a:r>
            <a:r>
              <a:rPr lang="en-US" dirty="0">
                <a:cs typeface="Calibri"/>
              </a:rPr>
              <a:t> </a:t>
            </a:r>
            <a:r>
              <a:rPr lang="en-US" dirty="0" err="1">
                <a:cs typeface="Calibri"/>
              </a:rPr>
              <a:t>bli</a:t>
            </a:r>
            <a:r>
              <a:rPr lang="en-US" dirty="0">
                <a:cs typeface="Calibri"/>
              </a:rPr>
              <a:t> </a:t>
            </a:r>
            <a:r>
              <a:rPr lang="en-US" dirty="0" err="1">
                <a:cs typeface="Calibri"/>
              </a:rPr>
              <a:t>tilfeldig</a:t>
            </a:r>
            <a:r>
              <a:rPr lang="en-US" dirty="0">
                <a:cs typeface="Calibri"/>
              </a:rPr>
              <a:t> og vi </a:t>
            </a:r>
            <a:r>
              <a:rPr lang="en-US" dirty="0" err="1">
                <a:cs typeface="Calibri"/>
              </a:rPr>
              <a:t>må</a:t>
            </a:r>
            <a:r>
              <a:rPr lang="en-US" dirty="0">
                <a:cs typeface="Calibri"/>
              </a:rPr>
              <a:t> </a:t>
            </a:r>
            <a:r>
              <a:rPr lang="en-US" dirty="0" err="1">
                <a:cs typeface="Calibri"/>
              </a:rPr>
              <a:t>treffe</a:t>
            </a:r>
            <a:r>
              <a:rPr lang="en-US" dirty="0">
                <a:cs typeface="Calibri"/>
              </a:rPr>
              <a:t> det </a:t>
            </a:r>
            <a:r>
              <a:rPr lang="en-US" dirty="0" err="1">
                <a:cs typeface="Calibri"/>
              </a:rPr>
              <a:t>faktiske</a:t>
            </a:r>
            <a:r>
              <a:rPr lang="en-US" dirty="0">
                <a:cs typeface="Calibri"/>
              </a:rPr>
              <a:t> </a:t>
            </a:r>
            <a:r>
              <a:rPr lang="en-US" dirty="0" err="1">
                <a:cs typeface="Calibri"/>
              </a:rPr>
              <a:t>behovet</a:t>
            </a:r>
            <a:r>
              <a:rPr lang="en-US" dirty="0">
                <a:cs typeface="Calibri"/>
              </a:rPr>
              <a:t>. </a:t>
            </a:r>
            <a:br>
              <a:rPr lang="en-US" dirty="0">
                <a:cs typeface="+mn-lt"/>
              </a:rPr>
            </a:br>
            <a:r>
              <a:rPr lang="en-US" dirty="0">
                <a:cs typeface="Calibri"/>
              </a:rPr>
              <a:t>Bruk av </a:t>
            </a:r>
            <a:r>
              <a:rPr lang="en-US" dirty="0" err="1">
                <a:cs typeface="Calibri"/>
              </a:rPr>
              <a:t>verktøy</a:t>
            </a:r>
            <a:r>
              <a:rPr lang="en-US" dirty="0">
                <a:cs typeface="Calibri"/>
              </a:rPr>
              <a:t> </a:t>
            </a:r>
            <a:r>
              <a:rPr lang="en-US" dirty="0" err="1">
                <a:cs typeface="Calibri"/>
              </a:rPr>
              <a:t>gjør</a:t>
            </a:r>
            <a:r>
              <a:rPr lang="en-US" dirty="0">
                <a:cs typeface="Calibri"/>
              </a:rPr>
              <a:t> at man </a:t>
            </a:r>
            <a:r>
              <a:rPr lang="en-US" dirty="0" err="1">
                <a:cs typeface="Calibri"/>
              </a:rPr>
              <a:t>får</a:t>
            </a:r>
            <a:r>
              <a:rPr lang="en-US" dirty="0">
                <a:cs typeface="Calibri"/>
              </a:rPr>
              <a:t> </a:t>
            </a:r>
            <a:r>
              <a:rPr lang="en-US" dirty="0" err="1">
                <a:cs typeface="Calibri"/>
              </a:rPr>
              <a:t>sammenlignet</a:t>
            </a:r>
            <a:r>
              <a:rPr lang="en-US" dirty="0">
                <a:cs typeface="Calibri"/>
              </a:rPr>
              <a:t> med </a:t>
            </a:r>
            <a:r>
              <a:rPr lang="en-US" dirty="0" err="1">
                <a:cs typeface="Calibri"/>
              </a:rPr>
              <a:t>forrige</a:t>
            </a:r>
            <a:r>
              <a:rPr lang="en-US" dirty="0">
                <a:cs typeface="Calibri"/>
              </a:rPr>
              <a:t> </a:t>
            </a:r>
            <a:r>
              <a:rPr lang="en-US" dirty="0" err="1">
                <a:cs typeface="Calibri"/>
              </a:rPr>
              <a:t>kartlegging</a:t>
            </a:r>
            <a:r>
              <a:rPr lang="en-US" dirty="0">
                <a:cs typeface="Calibri"/>
              </a:rPr>
              <a:t> og </a:t>
            </a:r>
            <a:r>
              <a:rPr lang="en-US" dirty="0" err="1">
                <a:cs typeface="Calibri"/>
              </a:rPr>
              <a:t>evaluere</a:t>
            </a:r>
            <a:r>
              <a:rPr lang="en-US" dirty="0">
                <a:cs typeface="Calibri"/>
              </a:rPr>
              <a:t> </a:t>
            </a:r>
            <a:r>
              <a:rPr lang="en-US" dirty="0" err="1">
                <a:cs typeface="Calibri"/>
              </a:rPr>
              <a:t>tiltak</a:t>
            </a:r>
            <a:r>
              <a:rPr lang="en-US" dirty="0">
                <a:cs typeface="Calibri"/>
              </a:rPr>
              <a:t>. </a:t>
            </a:r>
            <a:r>
              <a:rPr lang="en-US" dirty="0" err="1">
                <a:cs typeface="Calibri"/>
              </a:rPr>
              <a:t>Målbart</a:t>
            </a:r>
            <a:r>
              <a:rPr lang="en-US" dirty="0">
                <a:cs typeface="Calibri"/>
              </a:rPr>
              <a:t> </a:t>
            </a:r>
            <a:r>
              <a:rPr lang="en-US" dirty="0" err="1">
                <a:cs typeface="Calibri"/>
              </a:rPr>
              <a:t>jmf</a:t>
            </a:r>
            <a:r>
              <a:rPr lang="en-US" dirty="0">
                <a:cs typeface="Calibri"/>
              </a:rPr>
              <a:t> </a:t>
            </a:r>
            <a:r>
              <a:rPr lang="en-US" dirty="0" err="1">
                <a:cs typeface="Calibri"/>
              </a:rPr>
              <a:t>forbedringsarbeid</a:t>
            </a:r>
            <a:r>
              <a:rPr lang="en-US" dirty="0">
                <a:cs typeface="Calibri"/>
              </a:rPr>
              <a:t>. Man </a:t>
            </a:r>
            <a:r>
              <a:rPr lang="en-US" dirty="0" err="1">
                <a:cs typeface="Calibri"/>
              </a:rPr>
              <a:t>kan</a:t>
            </a:r>
            <a:r>
              <a:rPr lang="en-US" dirty="0">
                <a:cs typeface="Calibri"/>
              </a:rPr>
              <a:t> </a:t>
            </a:r>
            <a:r>
              <a:rPr lang="en-US" dirty="0" err="1">
                <a:cs typeface="Calibri"/>
              </a:rPr>
              <a:t>også</a:t>
            </a:r>
            <a:r>
              <a:rPr lang="en-US" dirty="0">
                <a:cs typeface="Calibri"/>
              </a:rPr>
              <a:t> </a:t>
            </a:r>
            <a:r>
              <a:rPr lang="en-US" dirty="0" err="1">
                <a:cs typeface="Calibri"/>
              </a:rPr>
              <a:t>fange</a:t>
            </a:r>
            <a:r>
              <a:rPr lang="en-US" dirty="0">
                <a:cs typeface="Calibri"/>
              </a:rPr>
              <a:t> </a:t>
            </a:r>
            <a:r>
              <a:rPr lang="en-US" dirty="0" err="1">
                <a:cs typeface="Calibri"/>
              </a:rPr>
              <a:t>opp</a:t>
            </a:r>
            <a:r>
              <a:rPr lang="en-US" dirty="0">
                <a:cs typeface="Calibri"/>
              </a:rPr>
              <a:t> </a:t>
            </a:r>
            <a:r>
              <a:rPr lang="en-US" dirty="0" err="1">
                <a:cs typeface="Calibri"/>
              </a:rPr>
              <a:t>endringer</a:t>
            </a:r>
            <a:r>
              <a:rPr lang="en-US" dirty="0">
                <a:cs typeface="Calibri"/>
              </a:rPr>
              <a:t> I </a:t>
            </a:r>
            <a:r>
              <a:rPr lang="en-US" dirty="0" err="1">
                <a:cs typeface="Calibri"/>
              </a:rPr>
              <a:t>behov</a:t>
            </a:r>
            <a:r>
              <a:rPr lang="en-US" dirty="0">
                <a:cs typeface="Calibri"/>
              </a:rPr>
              <a:t>.  </a:t>
            </a:r>
            <a:r>
              <a:rPr lang="en-US" dirty="0" err="1">
                <a:cs typeface="Calibri"/>
              </a:rPr>
              <a:t>Aktuelt</a:t>
            </a:r>
            <a:r>
              <a:rPr lang="en-US" dirty="0">
                <a:cs typeface="Calibri"/>
              </a:rPr>
              <a:t> for </a:t>
            </a:r>
            <a:r>
              <a:rPr lang="en-US" dirty="0" err="1">
                <a:cs typeface="Calibri"/>
              </a:rPr>
              <a:t>forvaltningskontor</a:t>
            </a:r>
            <a:r>
              <a:rPr lang="en-US" dirty="0">
                <a:cs typeface="Calibri"/>
              </a:rPr>
              <a:t>, </a:t>
            </a:r>
            <a:r>
              <a:rPr lang="en-US" dirty="0" err="1">
                <a:cs typeface="Calibri"/>
              </a:rPr>
              <a:t>førstegangssamtaler</a:t>
            </a:r>
            <a:r>
              <a:rPr lang="en-US" dirty="0">
                <a:cs typeface="Calibri"/>
              </a:rPr>
              <a:t>. </a:t>
            </a:r>
            <a:br>
              <a:rPr lang="en-US" dirty="0">
                <a:cs typeface="Calibri"/>
              </a:rPr>
            </a:br>
            <a:r>
              <a:rPr lang="en-US" dirty="0" err="1">
                <a:cs typeface="Calibri"/>
              </a:rPr>
              <a:t>Ansatte</a:t>
            </a:r>
            <a:r>
              <a:rPr lang="en-US" dirty="0">
                <a:cs typeface="Calibri"/>
              </a:rPr>
              <a:t> I </a:t>
            </a:r>
            <a:r>
              <a:rPr lang="en-US" dirty="0" err="1">
                <a:cs typeface="Calibri"/>
              </a:rPr>
              <a:t>tjenestene</a:t>
            </a:r>
            <a:r>
              <a:rPr lang="en-US" dirty="0">
                <a:cs typeface="Calibri"/>
              </a:rPr>
              <a:t> </a:t>
            </a:r>
            <a:r>
              <a:rPr lang="en-US" dirty="0" err="1">
                <a:cs typeface="Calibri"/>
              </a:rPr>
              <a:t>som</a:t>
            </a:r>
            <a:r>
              <a:rPr lang="en-US" dirty="0">
                <a:cs typeface="Calibri"/>
              </a:rPr>
              <a:t> </a:t>
            </a:r>
            <a:r>
              <a:rPr lang="en-US" dirty="0" err="1">
                <a:cs typeface="Calibri"/>
              </a:rPr>
              <a:t>møter</a:t>
            </a:r>
            <a:r>
              <a:rPr lang="en-US" dirty="0">
                <a:cs typeface="Calibri"/>
              </a:rPr>
              <a:t> </a:t>
            </a:r>
            <a:r>
              <a:rPr lang="en-US" dirty="0" err="1">
                <a:cs typeface="Calibri"/>
              </a:rPr>
              <a:t>pårørende</a:t>
            </a:r>
            <a:r>
              <a:rPr lang="en-US" dirty="0">
                <a:cs typeface="Calibri"/>
              </a:rPr>
              <a:t> </a:t>
            </a:r>
            <a:r>
              <a:rPr lang="en-US" dirty="0" err="1">
                <a:cs typeface="Calibri"/>
              </a:rPr>
              <a:t>etter</a:t>
            </a:r>
            <a:r>
              <a:rPr lang="en-US" dirty="0">
                <a:cs typeface="Calibri"/>
              </a:rPr>
              <a:t> </a:t>
            </a:r>
            <a:r>
              <a:rPr lang="en-US" dirty="0" err="1">
                <a:cs typeface="Calibri"/>
              </a:rPr>
              <a:t>forvatlingskontor</a:t>
            </a:r>
            <a:r>
              <a:rPr lang="en-US" dirty="0">
                <a:cs typeface="Calibri"/>
              </a:rPr>
              <a:t>, </a:t>
            </a:r>
            <a:r>
              <a:rPr lang="en-US" dirty="0" err="1">
                <a:cs typeface="Calibri"/>
              </a:rPr>
              <a:t>kartlegging</a:t>
            </a:r>
            <a:r>
              <a:rPr lang="en-US" dirty="0">
                <a:cs typeface="Calibri"/>
              </a:rPr>
              <a:t> </a:t>
            </a:r>
            <a:r>
              <a:rPr lang="en-US" dirty="0" err="1">
                <a:cs typeface="Calibri"/>
              </a:rPr>
              <a:t>bør</a:t>
            </a:r>
            <a:r>
              <a:rPr lang="en-US" dirty="0">
                <a:cs typeface="Calibri"/>
              </a:rPr>
              <a:t> </a:t>
            </a:r>
            <a:r>
              <a:rPr lang="en-US" dirty="0" err="1">
                <a:cs typeface="Calibri"/>
              </a:rPr>
              <a:t>legges</a:t>
            </a:r>
            <a:r>
              <a:rPr lang="en-US" dirty="0">
                <a:cs typeface="Calibri"/>
              </a:rPr>
              <a:t> </a:t>
            </a:r>
            <a:r>
              <a:rPr lang="en-US" dirty="0" err="1">
                <a:cs typeface="Calibri"/>
              </a:rPr>
              <a:t>til</a:t>
            </a:r>
            <a:r>
              <a:rPr lang="en-US" dirty="0">
                <a:cs typeface="Calibri"/>
              </a:rPr>
              <a:t> </a:t>
            </a:r>
            <a:r>
              <a:rPr lang="en-US" dirty="0" err="1">
                <a:cs typeface="Calibri"/>
              </a:rPr>
              <a:t>primærkontaktfunksjonen</a:t>
            </a:r>
            <a:r>
              <a:rPr lang="en-US" dirty="0">
                <a:cs typeface="Calibri"/>
              </a:rPr>
              <a:t>.</a:t>
            </a:r>
            <a:br>
              <a:rPr lang="en-US" dirty="0">
                <a:cs typeface="Calibri"/>
              </a:rPr>
            </a:br>
            <a:br>
              <a:rPr lang="en-US" dirty="0">
                <a:cs typeface="Calibri"/>
              </a:rPr>
            </a:br>
            <a:r>
              <a:rPr lang="en-US" dirty="0" err="1">
                <a:cs typeface="Calibri"/>
              </a:rPr>
              <a:t>På</a:t>
            </a:r>
            <a:r>
              <a:rPr lang="en-US" dirty="0">
                <a:cs typeface="Calibri"/>
              </a:rPr>
              <a:t> </a:t>
            </a:r>
            <a:r>
              <a:rPr lang="en-US" dirty="0" err="1">
                <a:cs typeface="Calibri"/>
              </a:rPr>
              <a:t>samme</a:t>
            </a:r>
            <a:r>
              <a:rPr lang="en-US" dirty="0">
                <a:cs typeface="Calibri"/>
              </a:rPr>
              <a:t> </a:t>
            </a:r>
            <a:r>
              <a:rPr lang="en-US" dirty="0" err="1">
                <a:cs typeface="Calibri"/>
              </a:rPr>
              <a:t>måte</a:t>
            </a:r>
            <a:r>
              <a:rPr lang="en-US" dirty="0">
                <a:cs typeface="Calibri"/>
              </a:rPr>
              <a:t> </a:t>
            </a:r>
            <a:r>
              <a:rPr lang="en-US" dirty="0" err="1">
                <a:cs typeface="Calibri"/>
              </a:rPr>
              <a:t>som</a:t>
            </a:r>
            <a:r>
              <a:rPr lang="en-US" dirty="0">
                <a:cs typeface="Calibri"/>
              </a:rPr>
              <a:t> vi </a:t>
            </a:r>
            <a:r>
              <a:rPr lang="en-US" dirty="0" err="1">
                <a:cs typeface="Calibri"/>
              </a:rPr>
              <a:t>skal</a:t>
            </a:r>
            <a:r>
              <a:rPr lang="en-US" dirty="0">
                <a:cs typeface="Calibri"/>
              </a:rPr>
              <a:t> </a:t>
            </a:r>
            <a:r>
              <a:rPr lang="en-US" dirty="0" err="1">
                <a:cs typeface="Calibri"/>
              </a:rPr>
              <a:t>kartlegge</a:t>
            </a:r>
            <a:r>
              <a:rPr lang="en-US" dirty="0">
                <a:cs typeface="Calibri"/>
              </a:rPr>
              <a:t> </a:t>
            </a:r>
            <a:r>
              <a:rPr lang="en-US" dirty="0" err="1">
                <a:cs typeface="Calibri"/>
              </a:rPr>
              <a:t>når</a:t>
            </a:r>
            <a:r>
              <a:rPr lang="en-US" dirty="0">
                <a:cs typeface="Calibri"/>
              </a:rPr>
              <a:t> det er </a:t>
            </a:r>
            <a:r>
              <a:rPr lang="en-US" dirty="0" err="1">
                <a:cs typeface="Calibri"/>
              </a:rPr>
              <a:t>endring</a:t>
            </a:r>
            <a:r>
              <a:rPr lang="en-US" dirty="0">
                <a:cs typeface="Calibri"/>
              </a:rPr>
              <a:t> </a:t>
            </a:r>
            <a:r>
              <a:rPr lang="en-US" dirty="0" err="1">
                <a:cs typeface="Calibri"/>
              </a:rPr>
              <a:t>i</a:t>
            </a:r>
            <a:r>
              <a:rPr lang="en-US" dirty="0">
                <a:cs typeface="Calibri"/>
              </a:rPr>
              <a:t> </a:t>
            </a:r>
            <a:r>
              <a:rPr lang="en-US" dirty="0" err="1">
                <a:cs typeface="Calibri"/>
              </a:rPr>
              <a:t>situasjon</a:t>
            </a:r>
            <a:r>
              <a:rPr lang="en-US" dirty="0">
                <a:cs typeface="Calibri"/>
              </a:rPr>
              <a:t> </a:t>
            </a:r>
            <a:r>
              <a:rPr lang="en-US" dirty="0" err="1">
                <a:cs typeface="Calibri"/>
              </a:rPr>
              <a:t>til</a:t>
            </a:r>
            <a:r>
              <a:rPr lang="en-US" dirty="0">
                <a:cs typeface="Calibri"/>
              </a:rPr>
              <a:t> </a:t>
            </a:r>
            <a:r>
              <a:rPr lang="en-US" dirty="0" err="1">
                <a:cs typeface="Calibri"/>
              </a:rPr>
              <a:t>pasient</a:t>
            </a:r>
            <a:r>
              <a:rPr lang="en-US" dirty="0">
                <a:cs typeface="Calibri"/>
              </a:rPr>
              <a:t> </a:t>
            </a:r>
            <a:r>
              <a:rPr lang="en-US" dirty="0" err="1">
                <a:cs typeface="Calibri"/>
              </a:rPr>
              <a:t>eller</a:t>
            </a:r>
            <a:r>
              <a:rPr lang="en-US" dirty="0">
                <a:cs typeface="Calibri"/>
              </a:rPr>
              <a:t> </a:t>
            </a:r>
            <a:r>
              <a:rPr lang="en-US" dirty="0" err="1">
                <a:cs typeface="Calibri"/>
              </a:rPr>
              <a:t>bruker</a:t>
            </a:r>
            <a:r>
              <a:rPr lang="en-US" dirty="0">
                <a:cs typeface="Calibri"/>
              </a:rPr>
              <a:t> </a:t>
            </a:r>
            <a:r>
              <a:rPr lang="en-US" dirty="0" err="1">
                <a:cs typeface="Calibri"/>
              </a:rPr>
              <a:t>så</a:t>
            </a:r>
            <a:r>
              <a:rPr lang="en-US" dirty="0">
                <a:cs typeface="Calibri"/>
              </a:rPr>
              <a:t> </a:t>
            </a:r>
            <a:r>
              <a:rPr lang="en-US" dirty="0" err="1">
                <a:cs typeface="Calibri"/>
              </a:rPr>
              <a:t>kan</a:t>
            </a:r>
            <a:r>
              <a:rPr lang="en-US" dirty="0">
                <a:cs typeface="Calibri"/>
              </a:rPr>
              <a:t> vi </a:t>
            </a:r>
            <a:r>
              <a:rPr lang="en-US" dirty="0" err="1">
                <a:cs typeface="Calibri"/>
              </a:rPr>
              <a:t>huske</a:t>
            </a:r>
            <a:r>
              <a:rPr lang="en-US" dirty="0">
                <a:cs typeface="Calibri"/>
              </a:rPr>
              <a:t> </a:t>
            </a:r>
            <a:r>
              <a:rPr lang="en-US" dirty="0" err="1">
                <a:cs typeface="Calibri"/>
              </a:rPr>
              <a:t>på</a:t>
            </a:r>
            <a:r>
              <a:rPr lang="en-US" dirty="0">
                <a:cs typeface="Calibri"/>
              </a:rPr>
              <a:t> at </a:t>
            </a:r>
            <a:r>
              <a:rPr lang="en-US" dirty="0" err="1">
                <a:cs typeface="Calibri"/>
              </a:rPr>
              <a:t>dette</a:t>
            </a:r>
            <a:r>
              <a:rPr lang="en-US" dirty="0">
                <a:cs typeface="Calibri"/>
              </a:rPr>
              <a:t> </a:t>
            </a:r>
            <a:r>
              <a:rPr lang="en-US" dirty="0" err="1">
                <a:cs typeface="Calibri"/>
              </a:rPr>
              <a:t>ofte</a:t>
            </a:r>
            <a:r>
              <a:rPr lang="en-US" dirty="0">
                <a:cs typeface="Calibri"/>
              </a:rPr>
              <a:t> </a:t>
            </a:r>
            <a:r>
              <a:rPr lang="en-US" dirty="0" err="1">
                <a:cs typeface="Calibri"/>
              </a:rPr>
              <a:t>innbærer</a:t>
            </a:r>
            <a:r>
              <a:rPr lang="en-US" dirty="0">
                <a:cs typeface="Calibri"/>
              </a:rPr>
              <a:t> </a:t>
            </a:r>
            <a:r>
              <a:rPr lang="en-US" dirty="0" err="1">
                <a:cs typeface="Calibri"/>
              </a:rPr>
              <a:t>en</a:t>
            </a:r>
            <a:r>
              <a:rPr lang="en-US" dirty="0">
                <a:cs typeface="Calibri"/>
              </a:rPr>
              <a:t> </a:t>
            </a:r>
            <a:r>
              <a:rPr lang="en-US" dirty="0" err="1">
                <a:cs typeface="Calibri"/>
              </a:rPr>
              <a:t>endring</a:t>
            </a:r>
            <a:r>
              <a:rPr lang="en-US" dirty="0">
                <a:cs typeface="Calibri"/>
              </a:rPr>
              <a:t> I </a:t>
            </a:r>
            <a:r>
              <a:rPr lang="en-US" dirty="0" err="1">
                <a:cs typeface="Calibri"/>
              </a:rPr>
              <a:t>situasjon</a:t>
            </a:r>
            <a:r>
              <a:rPr lang="en-US" dirty="0">
                <a:cs typeface="Calibri"/>
              </a:rPr>
              <a:t> hos </a:t>
            </a:r>
            <a:r>
              <a:rPr lang="en-US" dirty="0" err="1">
                <a:cs typeface="Calibri"/>
              </a:rPr>
              <a:t>pårørende</a:t>
            </a:r>
            <a:r>
              <a:rPr lang="en-US" dirty="0">
                <a:cs typeface="Calibri"/>
              </a:rPr>
              <a:t>. Husk </a:t>
            </a:r>
            <a:r>
              <a:rPr lang="en-US" dirty="0" err="1">
                <a:cs typeface="Calibri"/>
              </a:rPr>
              <a:t>dette</a:t>
            </a:r>
            <a:r>
              <a:rPr lang="en-US" dirty="0">
                <a:cs typeface="Calibri"/>
              </a:rPr>
              <a:t> under </a:t>
            </a:r>
            <a:r>
              <a:rPr lang="en-US" dirty="0" err="1">
                <a:cs typeface="Calibri"/>
              </a:rPr>
              <a:t>kartlegginger</a:t>
            </a:r>
            <a:r>
              <a:rPr lang="en-US" dirty="0">
                <a:cs typeface="Calibri"/>
              </a:rPr>
              <a:t>.</a:t>
            </a:r>
            <a:br>
              <a:rPr lang="en-US" dirty="0">
                <a:cs typeface="Calibri"/>
              </a:rPr>
            </a:br>
            <a:br>
              <a:rPr lang="en-US" dirty="0">
                <a:cs typeface="Calibri"/>
              </a:rPr>
            </a:br>
            <a:r>
              <a:rPr lang="en-US" dirty="0" err="1">
                <a:cs typeface="Calibri"/>
              </a:rPr>
              <a:t>Må</a:t>
            </a:r>
            <a:r>
              <a:rPr lang="en-US" dirty="0">
                <a:cs typeface="Calibri"/>
              </a:rPr>
              <a:t> </a:t>
            </a:r>
            <a:r>
              <a:rPr lang="en-US" dirty="0" err="1">
                <a:cs typeface="Calibri"/>
              </a:rPr>
              <a:t>gjøre</a:t>
            </a:r>
            <a:r>
              <a:rPr lang="en-US" dirty="0">
                <a:cs typeface="Calibri"/>
              </a:rPr>
              <a:t> </a:t>
            </a:r>
            <a:r>
              <a:rPr lang="en-US" dirty="0" err="1">
                <a:cs typeface="Calibri"/>
              </a:rPr>
              <a:t>noe</a:t>
            </a:r>
            <a:r>
              <a:rPr lang="en-US" dirty="0">
                <a:cs typeface="Calibri"/>
              </a:rPr>
              <a:t> med det vi </a:t>
            </a:r>
            <a:r>
              <a:rPr lang="en-US" dirty="0" err="1">
                <a:cs typeface="Calibri"/>
              </a:rPr>
              <a:t>finner</a:t>
            </a:r>
            <a:r>
              <a:rPr lang="en-US" dirty="0">
                <a:cs typeface="Calibri"/>
              </a:rPr>
              <a:t>, </a:t>
            </a:r>
            <a:r>
              <a:rPr lang="en-US" dirty="0" err="1">
                <a:cs typeface="Calibri"/>
              </a:rPr>
              <a:t>ingen</a:t>
            </a:r>
            <a:r>
              <a:rPr lang="en-US" dirty="0">
                <a:cs typeface="Calibri"/>
              </a:rPr>
              <a:t> vits </a:t>
            </a:r>
            <a:r>
              <a:rPr lang="en-US" dirty="0" err="1">
                <a:cs typeface="Calibri"/>
              </a:rPr>
              <a:t>i</a:t>
            </a:r>
            <a:r>
              <a:rPr lang="en-US" dirty="0">
                <a:cs typeface="Calibri"/>
              </a:rPr>
              <a:t> å </a:t>
            </a:r>
            <a:r>
              <a:rPr lang="en-US" dirty="0" err="1">
                <a:cs typeface="Calibri"/>
              </a:rPr>
              <a:t>kartlegge</a:t>
            </a:r>
            <a:r>
              <a:rPr lang="en-US" dirty="0">
                <a:cs typeface="Calibri"/>
              </a:rPr>
              <a:t> </a:t>
            </a:r>
            <a:r>
              <a:rPr lang="en-US" dirty="0" err="1">
                <a:cs typeface="Calibri"/>
              </a:rPr>
              <a:t>hvis</a:t>
            </a:r>
            <a:r>
              <a:rPr lang="en-US" dirty="0">
                <a:cs typeface="Calibri"/>
              </a:rPr>
              <a:t> den </a:t>
            </a:r>
            <a:r>
              <a:rPr lang="en-US" dirty="0" err="1">
                <a:cs typeface="Calibri"/>
              </a:rPr>
              <a:t>viser</a:t>
            </a:r>
            <a:r>
              <a:rPr lang="en-US" dirty="0">
                <a:cs typeface="Calibri"/>
              </a:rPr>
              <a:t> et </a:t>
            </a:r>
            <a:r>
              <a:rPr lang="en-US" dirty="0" err="1">
                <a:cs typeface="Calibri"/>
              </a:rPr>
              <a:t>behov</a:t>
            </a:r>
            <a:r>
              <a:rPr lang="en-US" dirty="0">
                <a:cs typeface="Calibri"/>
              </a:rPr>
              <a:t>, men </a:t>
            </a:r>
            <a:r>
              <a:rPr lang="en-US" dirty="0" err="1">
                <a:cs typeface="Calibri"/>
              </a:rPr>
              <a:t>ingenting</a:t>
            </a:r>
            <a:r>
              <a:rPr lang="en-US" dirty="0">
                <a:cs typeface="Calibri"/>
              </a:rPr>
              <a:t> </a:t>
            </a:r>
            <a:r>
              <a:rPr lang="en-US" dirty="0" err="1">
                <a:cs typeface="Calibri"/>
              </a:rPr>
              <a:t>gjøres</a:t>
            </a:r>
            <a:r>
              <a:rPr lang="en-US" dirty="0">
                <a:cs typeface="Calibri"/>
              </a:rPr>
              <a:t>.</a:t>
            </a:r>
            <a:br>
              <a:rPr lang="en-US" dirty="0">
                <a:cs typeface="Calibri"/>
              </a:rPr>
            </a:br>
            <a:r>
              <a:rPr lang="en-US" dirty="0">
                <a:cs typeface="Calibri"/>
              </a:rPr>
              <a:t>Det </a:t>
            </a:r>
            <a:r>
              <a:rPr lang="en-US" dirty="0" err="1">
                <a:cs typeface="Calibri"/>
              </a:rPr>
              <a:t>finnes</a:t>
            </a:r>
            <a:r>
              <a:rPr lang="en-US" dirty="0">
                <a:cs typeface="Calibri"/>
              </a:rPr>
              <a:t> </a:t>
            </a:r>
            <a:r>
              <a:rPr lang="en-US" dirty="0" err="1">
                <a:cs typeface="Calibri"/>
              </a:rPr>
              <a:t>veileder</a:t>
            </a:r>
            <a:r>
              <a:rPr lang="en-US" dirty="0">
                <a:cs typeface="Calibri"/>
              </a:rPr>
              <a:t> med CSNAT med </a:t>
            </a:r>
            <a:r>
              <a:rPr lang="en-US" dirty="0" err="1">
                <a:cs typeface="Calibri"/>
              </a:rPr>
              <a:t>tiltak</a:t>
            </a:r>
            <a:r>
              <a:rPr lang="en-US" dirty="0">
                <a:cs typeface="Calibri"/>
              </a:rPr>
              <a:t>, </a:t>
            </a:r>
            <a:r>
              <a:rPr lang="en-US" dirty="0" err="1">
                <a:cs typeface="Calibri"/>
              </a:rPr>
              <a:t>kommunene</a:t>
            </a:r>
            <a:r>
              <a:rPr lang="en-US" dirty="0">
                <a:cs typeface="Calibri"/>
              </a:rPr>
              <a:t> </a:t>
            </a:r>
            <a:r>
              <a:rPr lang="en-US" dirty="0" err="1">
                <a:cs typeface="Calibri"/>
              </a:rPr>
              <a:t>tok</a:t>
            </a:r>
            <a:r>
              <a:rPr lang="en-US" dirty="0">
                <a:cs typeface="Calibri"/>
              </a:rPr>
              <a:t> </a:t>
            </a:r>
            <a:r>
              <a:rPr lang="en-US" dirty="0" err="1">
                <a:cs typeface="Calibri"/>
              </a:rPr>
              <a:t>tak</a:t>
            </a:r>
            <a:r>
              <a:rPr lang="en-US" dirty="0">
                <a:cs typeface="Calibri"/>
              </a:rPr>
              <a:t> I </a:t>
            </a:r>
            <a:r>
              <a:rPr lang="en-US" dirty="0" err="1">
                <a:cs typeface="Calibri"/>
              </a:rPr>
              <a:t>dette</a:t>
            </a:r>
            <a:r>
              <a:rPr lang="en-US" dirty="0">
                <a:cs typeface="Calibri"/>
              </a:rPr>
              <a:t> og </a:t>
            </a:r>
            <a:r>
              <a:rPr lang="en-US" dirty="0" err="1">
                <a:cs typeface="Calibri"/>
              </a:rPr>
              <a:t>ordnet</a:t>
            </a:r>
            <a:r>
              <a:rPr lang="en-US" dirty="0">
                <a:cs typeface="Calibri"/>
              </a:rPr>
              <a:t> </a:t>
            </a:r>
            <a:r>
              <a:rPr lang="en-US" dirty="0" err="1">
                <a:cs typeface="Calibri"/>
              </a:rPr>
              <a:t>tiltak</a:t>
            </a:r>
            <a:r>
              <a:rPr lang="en-US" dirty="0">
                <a:cs typeface="Calibri"/>
              </a:rPr>
              <a:t> med </a:t>
            </a:r>
            <a:r>
              <a:rPr lang="en-US" dirty="0" err="1">
                <a:cs typeface="Calibri"/>
              </a:rPr>
              <a:t>lokale</a:t>
            </a:r>
            <a:r>
              <a:rPr lang="en-US" dirty="0">
                <a:cs typeface="Calibri"/>
              </a:rPr>
              <a:t> </a:t>
            </a:r>
            <a:r>
              <a:rPr lang="en-US" dirty="0" err="1">
                <a:cs typeface="Calibri"/>
              </a:rPr>
              <a:t>tilpasninger</a:t>
            </a:r>
            <a:r>
              <a:rPr lang="en-US" dirty="0">
                <a:cs typeface="Calibri"/>
              </a:rPr>
              <a:t>. </a:t>
            </a:r>
            <a:r>
              <a:rPr lang="en-US" dirty="0" err="1">
                <a:cs typeface="Calibri"/>
              </a:rPr>
              <a:t>Ansatte</a:t>
            </a:r>
            <a:r>
              <a:rPr lang="en-US" dirty="0">
                <a:cs typeface="Calibri"/>
              </a:rPr>
              <a:t> </a:t>
            </a:r>
            <a:r>
              <a:rPr lang="en-US" dirty="0" err="1">
                <a:cs typeface="Calibri"/>
              </a:rPr>
              <a:t>kan</a:t>
            </a:r>
            <a:r>
              <a:rPr lang="en-US" dirty="0">
                <a:cs typeface="Calibri"/>
              </a:rPr>
              <a:t> </a:t>
            </a:r>
            <a:r>
              <a:rPr lang="en-US" dirty="0" err="1">
                <a:cs typeface="Calibri"/>
              </a:rPr>
              <a:t>trenge</a:t>
            </a:r>
            <a:r>
              <a:rPr lang="en-US" dirty="0">
                <a:cs typeface="Calibri"/>
              </a:rPr>
              <a:t> </a:t>
            </a:r>
            <a:r>
              <a:rPr lang="en-US" dirty="0" err="1">
                <a:cs typeface="Calibri"/>
              </a:rPr>
              <a:t>veiledning</a:t>
            </a:r>
            <a:r>
              <a:rPr lang="en-US" dirty="0">
                <a:cs typeface="Calibri"/>
              </a:rPr>
              <a:t> </a:t>
            </a:r>
            <a:r>
              <a:rPr lang="en-US" dirty="0" err="1">
                <a:cs typeface="Calibri"/>
              </a:rPr>
              <a:t>på</a:t>
            </a:r>
            <a:r>
              <a:rPr lang="en-US" dirty="0">
                <a:cs typeface="Calibri"/>
              </a:rPr>
              <a:t> </a:t>
            </a:r>
            <a:r>
              <a:rPr lang="en-US" dirty="0" err="1">
                <a:cs typeface="Calibri"/>
              </a:rPr>
              <a:t>aktuelle</a:t>
            </a:r>
            <a:r>
              <a:rPr lang="en-US" dirty="0">
                <a:cs typeface="Calibri"/>
              </a:rPr>
              <a:t> </a:t>
            </a:r>
            <a:r>
              <a:rPr lang="en-US" dirty="0" err="1">
                <a:cs typeface="Calibri"/>
              </a:rPr>
              <a:t>tiltak</a:t>
            </a:r>
            <a:r>
              <a:rPr lang="en-US" dirty="0">
                <a:cs typeface="Calibri"/>
              </a:rPr>
              <a:t> for å </a:t>
            </a:r>
            <a:r>
              <a:rPr lang="en-US" dirty="0" err="1">
                <a:cs typeface="Calibri"/>
              </a:rPr>
              <a:t>oppfølging</a:t>
            </a:r>
            <a:r>
              <a:rPr lang="en-US" dirty="0">
                <a:cs typeface="Calibri"/>
              </a:rPr>
              <a:t>. Bruker </a:t>
            </a:r>
            <a:r>
              <a:rPr lang="en-US" dirty="0" err="1">
                <a:cs typeface="Calibri"/>
              </a:rPr>
              <a:t>samme</a:t>
            </a:r>
            <a:r>
              <a:rPr lang="en-US" dirty="0">
                <a:cs typeface="Calibri"/>
              </a:rPr>
              <a:t> </a:t>
            </a:r>
            <a:r>
              <a:rPr lang="en-US" dirty="0" err="1">
                <a:cs typeface="Calibri"/>
              </a:rPr>
              <a:t>verktøy</a:t>
            </a:r>
            <a:r>
              <a:rPr lang="en-US" dirty="0">
                <a:cs typeface="Calibri"/>
              </a:rPr>
              <a:t>, </a:t>
            </a:r>
            <a:r>
              <a:rPr lang="en-US" dirty="0" err="1">
                <a:cs typeface="Calibri"/>
              </a:rPr>
              <a:t>gjør</a:t>
            </a:r>
            <a:r>
              <a:rPr lang="en-US" dirty="0">
                <a:cs typeface="Calibri"/>
              </a:rPr>
              <a:t> ting </a:t>
            </a:r>
            <a:r>
              <a:rPr lang="en-US" dirty="0" err="1">
                <a:cs typeface="Calibri"/>
              </a:rPr>
              <a:t>likt</a:t>
            </a:r>
            <a:r>
              <a:rPr lang="en-US" dirty="0">
                <a:cs typeface="Calibri"/>
              </a:rPr>
              <a:t>, at det </a:t>
            </a:r>
            <a:r>
              <a:rPr lang="en-US" dirty="0" err="1">
                <a:cs typeface="Calibri"/>
              </a:rPr>
              <a:t>ikke</a:t>
            </a:r>
            <a:r>
              <a:rPr lang="en-US" dirty="0">
                <a:cs typeface="Calibri"/>
              </a:rPr>
              <a:t> </a:t>
            </a:r>
            <a:r>
              <a:rPr lang="en-US" dirty="0" err="1">
                <a:cs typeface="Calibri"/>
              </a:rPr>
              <a:t>blir</a:t>
            </a:r>
            <a:r>
              <a:rPr lang="en-US" dirty="0">
                <a:cs typeface="Calibri"/>
              </a:rPr>
              <a:t> </a:t>
            </a:r>
            <a:r>
              <a:rPr lang="en-US" dirty="0" err="1">
                <a:cs typeface="Calibri"/>
              </a:rPr>
              <a:t>personavhengig</a:t>
            </a:r>
            <a:r>
              <a:rPr lang="en-US" dirty="0">
                <a:cs typeface="Calibri"/>
              </a:rPr>
              <a:t>.</a:t>
            </a:r>
            <a:br>
              <a:rPr lang="en-US" dirty="0">
                <a:cs typeface="Calibri"/>
              </a:rPr>
            </a:br>
            <a:r>
              <a:rPr lang="en-US" dirty="0">
                <a:cs typeface="Calibri"/>
              </a:rPr>
              <a:t>Mer </a:t>
            </a:r>
            <a:r>
              <a:rPr lang="en-US" dirty="0" err="1">
                <a:cs typeface="Calibri"/>
              </a:rPr>
              <a:t>strukturert</a:t>
            </a:r>
            <a:r>
              <a:rPr lang="en-US" dirty="0">
                <a:cs typeface="Calibri"/>
              </a:rPr>
              <a:t> </a:t>
            </a:r>
            <a:r>
              <a:rPr lang="en-US" dirty="0" err="1">
                <a:cs typeface="Calibri"/>
              </a:rPr>
              <a:t>måte</a:t>
            </a:r>
            <a:r>
              <a:rPr lang="en-US" dirty="0">
                <a:cs typeface="Calibri"/>
              </a:rPr>
              <a:t> å </a:t>
            </a:r>
            <a:r>
              <a:rPr lang="en-US" dirty="0" err="1">
                <a:cs typeface="Calibri"/>
              </a:rPr>
              <a:t>dokumentere</a:t>
            </a:r>
            <a:r>
              <a:rPr lang="en-US" dirty="0">
                <a:cs typeface="Calibri"/>
              </a:rPr>
              <a:t> </a:t>
            </a:r>
            <a:r>
              <a:rPr lang="en-US" dirty="0" err="1">
                <a:cs typeface="Calibri"/>
              </a:rPr>
              <a:t>på</a:t>
            </a:r>
            <a:r>
              <a:rPr lang="en-US" dirty="0">
                <a:cs typeface="Calibri"/>
              </a:rPr>
              <a:t>.</a:t>
            </a:r>
            <a:br>
              <a:rPr lang="en-US" dirty="0">
                <a:cs typeface="Calibri"/>
              </a:rPr>
            </a:br>
            <a:r>
              <a:rPr lang="en-US" dirty="0">
                <a:cs typeface="Calibri"/>
              </a:rPr>
              <a:t>“Bare” det å </a:t>
            </a:r>
            <a:r>
              <a:rPr lang="en-US" dirty="0" err="1">
                <a:cs typeface="Calibri"/>
              </a:rPr>
              <a:t>høre</a:t>
            </a:r>
            <a:r>
              <a:rPr lang="en-US" dirty="0">
                <a:cs typeface="Calibri"/>
              </a:rPr>
              <a:t> </a:t>
            </a:r>
            <a:r>
              <a:rPr lang="en-US" dirty="0" err="1">
                <a:cs typeface="Calibri"/>
              </a:rPr>
              <a:t>hvordan</a:t>
            </a:r>
            <a:r>
              <a:rPr lang="en-US" dirty="0">
                <a:cs typeface="Calibri"/>
              </a:rPr>
              <a:t> det </a:t>
            </a:r>
            <a:r>
              <a:rPr lang="en-US" dirty="0" err="1">
                <a:cs typeface="Calibri"/>
              </a:rPr>
              <a:t>går</a:t>
            </a:r>
            <a:r>
              <a:rPr lang="en-US" dirty="0">
                <a:cs typeface="Calibri"/>
              </a:rPr>
              <a:t> med deg </a:t>
            </a:r>
            <a:r>
              <a:rPr lang="en-US" dirty="0" err="1">
                <a:cs typeface="Calibri"/>
              </a:rPr>
              <a:t>som</a:t>
            </a:r>
            <a:r>
              <a:rPr lang="en-US" dirty="0">
                <a:cs typeface="Calibri"/>
              </a:rPr>
              <a:t> </a:t>
            </a:r>
            <a:r>
              <a:rPr lang="en-US" dirty="0" err="1">
                <a:cs typeface="Calibri"/>
              </a:rPr>
              <a:t>pårørende</a:t>
            </a:r>
            <a:r>
              <a:rPr lang="en-US" dirty="0">
                <a:cs typeface="Calibri"/>
              </a:rPr>
              <a:t> </a:t>
            </a:r>
            <a:r>
              <a:rPr lang="en-US" dirty="0" err="1">
                <a:cs typeface="Calibri"/>
              </a:rPr>
              <a:t>kan</a:t>
            </a:r>
            <a:r>
              <a:rPr lang="en-US" dirty="0">
                <a:cs typeface="Calibri"/>
              </a:rPr>
              <a:t> </a:t>
            </a:r>
            <a:r>
              <a:rPr lang="en-US" dirty="0" err="1">
                <a:cs typeface="Calibri"/>
              </a:rPr>
              <a:t>hjelpe</a:t>
            </a:r>
            <a:r>
              <a:rPr lang="en-US" dirty="0">
                <a:cs typeface="Calibri"/>
              </a:rPr>
              <a:t> </a:t>
            </a:r>
            <a:r>
              <a:rPr lang="en-US" dirty="0" err="1">
                <a:cs typeface="Calibri"/>
              </a:rPr>
              <a:t>mye</a:t>
            </a:r>
            <a:r>
              <a:rPr lang="en-US" dirty="0">
                <a:cs typeface="Calibri"/>
              </a:rPr>
              <a:t>. Ta </a:t>
            </a:r>
            <a:r>
              <a:rPr lang="en-US" dirty="0" err="1">
                <a:cs typeface="Calibri"/>
              </a:rPr>
              <a:t>tak</a:t>
            </a:r>
            <a:r>
              <a:rPr lang="en-US" dirty="0">
                <a:cs typeface="Calibri"/>
              </a:rPr>
              <a:t> </a:t>
            </a:r>
            <a:r>
              <a:rPr lang="en-US" dirty="0" err="1">
                <a:cs typeface="Calibri"/>
              </a:rPr>
              <a:t>i</a:t>
            </a:r>
            <a:r>
              <a:rPr lang="en-US" dirty="0">
                <a:cs typeface="Calibri"/>
              </a:rPr>
              <a:t> ting </a:t>
            </a:r>
            <a:r>
              <a:rPr lang="en-US" dirty="0" err="1">
                <a:cs typeface="Calibri"/>
              </a:rPr>
              <a:t>før</a:t>
            </a:r>
            <a:r>
              <a:rPr lang="en-US" dirty="0">
                <a:cs typeface="Calibri"/>
              </a:rPr>
              <a:t> det </a:t>
            </a:r>
            <a:r>
              <a:rPr lang="en-US" dirty="0" err="1">
                <a:cs typeface="Calibri"/>
              </a:rPr>
              <a:t>blir</a:t>
            </a:r>
            <a:r>
              <a:rPr lang="en-US" dirty="0">
                <a:cs typeface="Calibri"/>
              </a:rPr>
              <a:t> for “</a:t>
            </a:r>
            <a:r>
              <a:rPr lang="en-US" dirty="0" err="1">
                <a:cs typeface="Calibri"/>
              </a:rPr>
              <a:t>stort</a:t>
            </a:r>
            <a:r>
              <a:rPr lang="en-US" dirty="0">
                <a:cs typeface="Calibri"/>
              </a:rPr>
              <a:t>”, </a:t>
            </a:r>
            <a:r>
              <a:rPr lang="en-US" dirty="0" err="1">
                <a:cs typeface="Calibri"/>
              </a:rPr>
              <a:t>starte</a:t>
            </a:r>
            <a:r>
              <a:rPr lang="en-US" dirty="0">
                <a:cs typeface="Calibri"/>
              </a:rPr>
              <a:t> </a:t>
            </a:r>
            <a:r>
              <a:rPr lang="en-US" dirty="0" err="1">
                <a:cs typeface="Calibri"/>
              </a:rPr>
              <a:t>kartlegging</a:t>
            </a:r>
            <a:r>
              <a:rPr lang="en-US" dirty="0">
                <a:cs typeface="Calibri"/>
              </a:rPr>
              <a:t> </a:t>
            </a:r>
            <a:r>
              <a:rPr lang="en-US" dirty="0" err="1">
                <a:cs typeface="Calibri"/>
              </a:rPr>
              <a:t>når</a:t>
            </a:r>
            <a:r>
              <a:rPr lang="en-US" dirty="0">
                <a:cs typeface="Calibri"/>
              </a:rPr>
              <a:t> man </a:t>
            </a:r>
            <a:r>
              <a:rPr lang="en-US" dirty="0" err="1">
                <a:cs typeface="Calibri"/>
              </a:rPr>
              <a:t>får</a:t>
            </a:r>
            <a:r>
              <a:rPr lang="en-US" dirty="0">
                <a:cs typeface="Calibri"/>
              </a:rPr>
              <a:t> nye </a:t>
            </a:r>
            <a:r>
              <a:rPr lang="en-US" dirty="0" err="1">
                <a:cs typeface="Calibri"/>
              </a:rPr>
              <a:t>brukere</a:t>
            </a:r>
            <a:r>
              <a:rPr lang="en-US" dirty="0">
                <a:cs typeface="Calibri"/>
              </a:rPr>
              <a:t>/</a:t>
            </a:r>
            <a:r>
              <a:rPr lang="en-US" dirty="0" err="1">
                <a:cs typeface="Calibri"/>
              </a:rPr>
              <a:t>pasienter</a:t>
            </a:r>
            <a:r>
              <a:rPr lang="en-US" dirty="0">
                <a:cs typeface="Calibri"/>
              </a:rPr>
              <a:t>.</a:t>
            </a:r>
          </a:p>
        </p:txBody>
      </p:sp>
      <p:sp>
        <p:nvSpPr>
          <p:cNvPr id="4" name="Slide Number Placeholder 3"/>
          <p:cNvSpPr>
            <a:spLocks noGrp="1"/>
          </p:cNvSpPr>
          <p:nvPr>
            <p:ph type="sldNum" sz="quarter" idx="5"/>
          </p:nvPr>
        </p:nvSpPr>
        <p:spPr/>
        <p:txBody>
          <a:bodyPr/>
          <a:lstStyle/>
          <a:p>
            <a:fld id="{D3AB4149-AB46-43E7-92C9-5A8FD317C4C6}" type="slidenum">
              <a:t>13</a:t>
            </a:fld>
            <a:endParaRPr lang="en-US"/>
          </a:p>
        </p:txBody>
      </p:sp>
    </p:spTree>
    <p:extLst>
      <p:ext uri="{BB962C8B-B14F-4D97-AF65-F5344CB8AC3E}">
        <p14:creationId xmlns:p14="http://schemas.microsoft.com/office/powerpoint/2010/main" val="35574481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CSNAT: </a:t>
            </a:r>
            <a:r>
              <a:rPr lang="en-US" dirty="0" err="1">
                <a:cs typeface="Calibri"/>
              </a:rPr>
              <a:t>Verktøyet</a:t>
            </a:r>
            <a:r>
              <a:rPr lang="en-US" dirty="0">
                <a:cs typeface="Calibri"/>
              </a:rPr>
              <a:t> er </a:t>
            </a:r>
            <a:r>
              <a:rPr lang="en-US" dirty="0" err="1">
                <a:cs typeface="Calibri"/>
              </a:rPr>
              <a:t>også</a:t>
            </a:r>
            <a:r>
              <a:rPr lang="en-US" dirty="0">
                <a:cs typeface="Calibri"/>
              </a:rPr>
              <a:t> et </a:t>
            </a:r>
            <a:r>
              <a:rPr lang="en-US" dirty="0" err="1">
                <a:cs typeface="Calibri"/>
              </a:rPr>
              <a:t>godt</a:t>
            </a:r>
            <a:r>
              <a:rPr lang="en-US" dirty="0">
                <a:cs typeface="Calibri"/>
              </a:rPr>
              <a:t> </a:t>
            </a:r>
            <a:r>
              <a:rPr lang="en-US" dirty="0" err="1">
                <a:cs typeface="Calibri"/>
              </a:rPr>
              <a:t>utgangspunkt</a:t>
            </a:r>
            <a:r>
              <a:rPr lang="en-US" dirty="0">
                <a:cs typeface="Calibri"/>
              </a:rPr>
              <a:t> for god dialog med </a:t>
            </a:r>
            <a:r>
              <a:rPr lang="en-US" dirty="0" err="1">
                <a:cs typeface="Calibri"/>
              </a:rPr>
              <a:t>pårørende</a:t>
            </a:r>
            <a:r>
              <a:rPr lang="en-US" dirty="0">
                <a:cs typeface="Calibri"/>
              </a:rPr>
              <a:t>. </a:t>
            </a:r>
            <a:r>
              <a:rPr lang="en-US" dirty="0" err="1">
                <a:cs typeface="Calibri"/>
              </a:rPr>
              <a:t>En</a:t>
            </a:r>
            <a:r>
              <a:rPr lang="en-US" dirty="0">
                <a:cs typeface="Calibri"/>
              </a:rPr>
              <a:t> </a:t>
            </a:r>
            <a:r>
              <a:rPr lang="en-US" dirty="0" err="1">
                <a:cs typeface="Calibri"/>
              </a:rPr>
              <a:t>kommune</a:t>
            </a:r>
            <a:r>
              <a:rPr lang="en-US" dirty="0">
                <a:cs typeface="Calibri"/>
              </a:rPr>
              <a:t> </a:t>
            </a:r>
            <a:r>
              <a:rPr lang="en-US" dirty="0" err="1">
                <a:cs typeface="Calibri"/>
              </a:rPr>
              <a:t>bruker</a:t>
            </a:r>
            <a:r>
              <a:rPr lang="en-US" dirty="0">
                <a:cs typeface="Calibri"/>
              </a:rPr>
              <a:t> </a:t>
            </a:r>
            <a:r>
              <a:rPr lang="en-US" dirty="0" err="1">
                <a:cs typeface="Calibri"/>
              </a:rPr>
              <a:t>dette</a:t>
            </a:r>
            <a:r>
              <a:rPr lang="en-US" dirty="0">
                <a:cs typeface="Calibri"/>
              </a:rPr>
              <a:t> </a:t>
            </a:r>
            <a:r>
              <a:rPr lang="en-US" dirty="0" err="1">
                <a:cs typeface="Calibri"/>
              </a:rPr>
              <a:t>som</a:t>
            </a:r>
            <a:r>
              <a:rPr lang="en-US" dirty="0">
                <a:cs typeface="Calibri"/>
              </a:rPr>
              <a:t> et </a:t>
            </a:r>
            <a:r>
              <a:rPr lang="en-US" dirty="0" err="1">
                <a:cs typeface="Calibri"/>
              </a:rPr>
              <a:t>verktøy</a:t>
            </a:r>
            <a:r>
              <a:rPr lang="en-US" dirty="0">
                <a:cs typeface="Calibri"/>
              </a:rPr>
              <a:t> for </a:t>
            </a:r>
            <a:r>
              <a:rPr lang="en-US" dirty="0" err="1">
                <a:cs typeface="Calibri"/>
              </a:rPr>
              <a:t>førstegangssamtale</a:t>
            </a:r>
            <a:r>
              <a:rPr lang="en-US" dirty="0">
                <a:cs typeface="Calibri"/>
              </a:rPr>
              <a:t> med </a:t>
            </a:r>
            <a:r>
              <a:rPr lang="en-US" dirty="0" err="1">
                <a:cs typeface="Calibri"/>
              </a:rPr>
              <a:t>pårørende</a:t>
            </a:r>
            <a:r>
              <a:rPr lang="en-US" dirty="0">
                <a:cs typeface="Calibri"/>
              </a:rPr>
              <a:t>.</a:t>
            </a:r>
            <a:br>
              <a:rPr lang="en-US" dirty="0">
                <a:cs typeface="Calibri"/>
              </a:rPr>
            </a:br>
            <a:br>
              <a:rPr lang="en-US" dirty="0">
                <a:cs typeface="Calibri"/>
              </a:rPr>
            </a:br>
            <a:r>
              <a:rPr lang="en-US" dirty="0">
                <a:cs typeface="Calibri"/>
              </a:rPr>
              <a:t>Se </a:t>
            </a:r>
            <a:r>
              <a:rPr lang="en-US" dirty="0" err="1">
                <a:cs typeface="Calibri"/>
              </a:rPr>
              <a:t>pårørende</a:t>
            </a:r>
            <a:r>
              <a:rPr lang="en-US" dirty="0">
                <a:cs typeface="Calibri"/>
              </a:rPr>
              <a:t> </a:t>
            </a:r>
            <a:r>
              <a:rPr lang="en-US" dirty="0" err="1">
                <a:cs typeface="Calibri"/>
              </a:rPr>
              <a:t>som</a:t>
            </a:r>
            <a:r>
              <a:rPr lang="en-US" dirty="0">
                <a:cs typeface="Calibri"/>
              </a:rPr>
              <a:t> </a:t>
            </a:r>
            <a:r>
              <a:rPr lang="en-US" dirty="0" err="1">
                <a:cs typeface="Calibri"/>
              </a:rPr>
              <a:t>en</a:t>
            </a:r>
            <a:r>
              <a:rPr lang="en-US" dirty="0">
                <a:cs typeface="Calibri"/>
              </a:rPr>
              <a:t> </a:t>
            </a:r>
            <a:r>
              <a:rPr lang="en-US" dirty="0" err="1">
                <a:cs typeface="Calibri"/>
              </a:rPr>
              <a:t>lagspiller</a:t>
            </a:r>
            <a:r>
              <a:rPr lang="en-US" dirty="0">
                <a:cs typeface="Calibri"/>
              </a:rPr>
              <a:t>: </a:t>
            </a:r>
            <a:r>
              <a:rPr lang="en-US" sz="1800" b="0" i="0" u="none" strike="noStrike" dirty="0">
                <a:solidFill>
                  <a:srgbClr val="404040"/>
                </a:solidFill>
                <a:effectLst/>
                <a:latin typeface="Century Gothic" panose="020B0502020202020204" pitchFamily="34" charset="0"/>
              </a:rPr>
              <a:t>Se </a:t>
            </a:r>
            <a:r>
              <a:rPr lang="en-US" sz="1800" b="0" i="0" u="none" strike="noStrike" dirty="0" err="1">
                <a:solidFill>
                  <a:srgbClr val="404040"/>
                </a:solidFill>
                <a:effectLst/>
                <a:latin typeface="Century Gothic" panose="020B0502020202020204" pitchFamily="34" charset="0"/>
              </a:rPr>
              <a:t>pårørende</a:t>
            </a:r>
            <a:r>
              <a:rPr lang="en-US" sz="1800" b="0" i="0" u="none" strike="noStrike" dirty="0">
                <a:solidFill>
                  <a:srgbClr val="404040"/>
                </a:solidFill>
                <a:effectLst/>
                <a:latin typeface="Century Gothic" panose="020B0502020202020204" pitchFamily="34" charset="0"/>
              </a:rPr>
              <a:t> </a:t>
            </a:r>
            <a:r>
              <a:rPr lang="en-US" sz="1800" b="0" i="0" u="none" strike="noStrike" dirty="0" err="1">
                <a:solidFill>
                  <a:srgbClr val="404040"/>
                </a:solidFill>
                <a:effectLst/>
                <a:latin typeface="Century Gothic" panose="020B0502020202020204" pitchFamily="34" charset="0"/>
              </a:rPr>
              <a:t>som</a:t>
            </a:r>
            <a:r>
              <a:rPr lang="en-US" sz="1800" b="0" i="0" u="none" strike="noStrike" dirty="0">
                <a:solidFill>
                  <a:srgbClr val="404040"/>
                </a:solidFill>
                <a:effectLst/>
                <a:latin typeface="Century Gothic" panose="020B0502020202020204" pitchFamily="34" charset="0"/>
              </a:rPr>
              <a:t> </a:t>
            </a:r>
            <a:r>
              <a:rPr lang="en-US" sz="1800" b="0" i="0" u="none" strike="noStrike" dirty="0" err="1">
                <a:solidFill>
                  <a:srgbClr val="404040"/>
                </a:solidFill>
                <a:effectLst/>
                <a:latin typeface="Century Gothic" panose="020B0502020202020204" pitchFamily="34" charset="0"/>
              </a:rPr>
              <a:t>ressurs</a:t>
            </a:r>
            <a:r>
              <a:rPr lang="en-US" sz="1800" b="0" i="0" u="none" strike="noStrike" dirty="0">
                <a:solidFill>
                  <a:srgbClr val="404040"/>
                </a:solidFill>
                <a:effectLst/>
                <a:latin typeface="Century Gothic" panose="020B0502020202020204" pitchFamily="34" charset="0"/>
              </a:rPr>
              <a:t>- </a:t>
            </a:r>
            <a:r>
              <a:rPr lang="en-US" sz="1800" b="0" i="0" u="none" strike="noStrike" dirty="0" err="1">
                <a:solidFill>
                  <a:srgbClr val="404040"/>
                </a:solidFill>
                <a:effectLst/>
                <a:latin typeface="Century Gothic" panose="020B0502020202020204" pitchFamily="34" charset="0"/>
              </a:rPr>
              <a:t>anerkjenne</a:t>
            </a:r>
            <a:r>
              <a:rPr lang="en-US" sz="1800" b="0" i="0" u="none" strike="noStrike" dirty="0">
                <a:solidFill>
                  <a:srgbClr val="404040"/>
                </a:solidFill>
                <a:effectLst/>
                <a:latin typeface="Century Gothic" panose="020B0502020202020204" pitchFamily="34" charset="0"/>
              </a:rPr>
              <a:t> og </a:t>
            </a:r>
            <a:r>
              <a:rPr lang="en-US" sz="1800" b="0" i="0" u="none" strike="noStrike" dirty="0" err="1">
                <a:solidFill>
                  <a:srgbClr val="404040"/>
                </a:solidFill>
                <a:effectLst/>
                <a:latin typeface="Century Gothic" panose="020B0502020202020204" pitchFamily="34" charset="0"/>
              </a:rPr>
              <a:t>inkludere</a:t>
            </a:r>
            <a:r>
              <a:rPr lang="en-US" sz="1800" b="0" i="0" u="none" strike="noStrike" dirty="0">
                <a:solidFill>
                  <a:srgbClr val="404040"/>
                </a:solidFill>
                <a:effectLst/>
                <a:latin typeface="Century Gothic" panose="020B0502020202020204" pitchFamily="34" charset="0"/>
              </a:rPr>
              <a:t>. Mange </a:t>
            </a:r>
            <a:r>
              <a:rPr lang="en-US" sz="1800" b="0" i="0" u="none" strike="noStrike" dirty="0" err="1">
                <a:solidFill>
                  <a:srgbClr val="404040"/>
                </a:solidFill>
                <a:effectLst/>
                <a:latin typeface="Century Gothic" panose="020B0502020202020204" pitchFamily="34" charset="0"/>
              </a:rPr>
              <a:t>ønsker</a:t>
            </a:r>
            <a:r>
              <a:rPr lang="en-US" sz="1800" b="0" i="0" u="none" strike="noStrike" dirty="0">
                <a:solidFill>
                  <a:srgbClr val="404040"/>
                </a:solidFill>
                <a:effectLst/>
                <a:latin typeface="Century Gothic" panose="020B0502020202020204" pitchFamily="34" charset="0"/>
              </a:rPr>
              <a:t> å </a:t>
            </a:r>
            <a:r>
              <a:rPr lang="en-US" sz="1800" b="0" i="0" u="none" strike="noStrike" dirty="0" err="1">
                <a:solidFill>
                  <a:srgbClr val="404040"/>
                </a:solidFill>
                <a:effectLst/>
                <a:latin typeface="Century Gothic" panose="020B0502020202020204" pitchFamily="34" charset="0"/>
              </a:rPr>
              <a:t>være</a:t>
            </a:r>
            <a:r>
              <a:rPr lang="en-US" sz="1800" b="0" i="0" u="none" strike="noStrike" dirty="0">
                <a:solidFill>
                  <a:srgbClr val="404040"/>
                </a:solidFill>
                <a:effectLst/>
                <a:latin typeface="Century Gothic" panose="020B0502020202020204" pitchFamily="34" charset="0"/>
              </a:rPr>
              <a:t> </a:t>
            </a:r>
            <a:r>
              <a:rPr lang="en-US" sz="1800" b="0" i="0" u="none" strike="noStrike" dirty="0" err="1">
                <a:solidFill>
                  <a:srgbClr val="404040"/>
                </a:solidFill>
                <a:effectLst/>
                <a:latin typeface="Century Gothic" panose="020B0502020202020204" pitchFamily="34" charset="0"/>
              </a:rPr>
              <a:t>en</a:t>
            </a:r>
            <a:r>
              <a:rPr lang="en-US" sz="1800" b="0" i="0" u="none" strike="noStrike" dirty="0">
                <a:solidFill>
                  <a:srgbClr val="404040"/>
                </a:solidFill>
                <a:effectLst/>
                <a:latin typeface="Century Gothic" panose="020B0502020202020204" pitchFamily="34" charset="0"/>
              </a:rPr>
              <a:t> </a:t>
            </a:r>
            <a:r>
              <a:rPr lang="en-US" sz="1800" b="0" i="0" u="none" strike="noStrike" dirty="0" err="1">
                <a:solidFill>
                  <a:srgbClr val="404040"/>
                </a:solidFill>
                <a:effectLst/>
                <a:latin typeface="Century Gothic" panose="020B0502020202020204" pitchFamily="34" charset="0"/>
              </a:rPr>
              <a:t>ressurs</a:t>
            </a:r>
            <a:r>
              <a:rPr lang="en-US" sz="1800" b="0" i="0" u="none" strike="noStrike" dirty="0">
                <a:solidFill>
                  <a:srgbClr val="404040"/>
                </a:solidFill>
                <a:effectLst/>
                <a:latin typeface="Century Gothic" panose="020B0502020202020204" pitchFamily="34" charset="0"/>
              </a:rPr>
              <a:t>. </a:t>
            </a:r>
            <a:r>
              <a:rPr lang="en-US" sz="1800" b="0" i="0" u="none" strike="noStrike" dirty="0" err="1">
                <a:solidFill>
                  <a:srgbClr val="404040"/>
                </a:solidFill>
                <a:effectLst/>
                <a:latin typeface="Century Gothic" panose="020B0502020202020204" pitchFamily="34" charset="0"/>
              </a:rPr>
              <a:t>Balansegang</a:t>
            </a:r>
            <a:r>
              <a:rPr lang="en-US" sz="1800" b="0" i="0" u="none" strike="noStrike" dirty="0">
                <a:solidFill>
                  <a:srgbClr val="404040"/>
                </a:solidFill>
                <a:effectLst/>
                <a:latin typeface="Century Gothic" panose="020B0502020202020204" pitchFamily="34" charset="0"/>
              </a:rPr>
              <a:t>. </a:t>
            </a:r>
            <a:br>
              <a:rPr lang="en-US" sz="1800" b="0" i="0" u="none" strike="noStrike" dirty="0">
                <a:solidFill>
                  <a:srgbClr val="404040"/>
                </a:solidFill>
                <a:effectLst/>
                <a:latin typeface="Century Gothic" panose="020B0502020202020204" pitchFamily="34" charset="0"/>
              </a:rPr>
            </a:br>
            <a:r>
              <a:rPr lang="en-US" sz="1800" b="0" i="0" u="none" strike="noStrike" dirty="0" err="1">
                <a:solidFill>
                  <a:srgbClr val="404040"/>
                </a:solidFill>
                <a:effectLst/>
                <a:latin typeface="Century Gothic" panose="020B0502020202020204" pitchFamily="34" charset="0"/>
              </a:rPr>
              <a:t>Anerkjenne</a:t>
            </a:r>
            <a:r>
              <a:rPr lang="en-US" sz="1800" b="0" i="0" u="none" strike="noStrike" dirty="0">
                <a:solidFill>
                  <a:srgbClr val="404040"/>
                </a:solidFill>
                <a:effectLst/>
                <a:latin typeface="Century Gothic" panose="020B0502020202020204" pitchFamily="34" charset="0"/>
              </a:rPr>
              <a:t> </a:t>
            </a:r>
            <a:r>
              <a:rPr lang="en-US" sz="1800" b="0" i="0" u="none" strike="noStrike" dirty="0" err="1">
                <a:solidFill>
                  <a:srgbClr val="404040"/>
                </a:solidFill>
                <a:effectLst/>
                <a:latin typeface="Century Gothic" panose="020B0502020202020204" pitchFamily="34" charset="0"/>
              </a:rPr>
              <a:t>pårørende</a:t>
            </a:r>
            <a:r>
              <a:rPr lang="en-US" sz="1800" b="0" i="0" u="none" strike="noStrike" dirty="0">
                <a:solidFill>
                  <a:srgbClr val="404040"/>
                </a:solidFill>
                <a:effectLst/>
                <a:latin typeface="Century Gothic" panose="020B0502020202020204" pitchFamily="34" charset="0"/>
              </a:rPr>
              <a:t> </a:t>
            </a:r>
            <a:r>
              <a:rPr lang="en-US" sz="1800" b="0" i="0" u="none" strike="noStrike" dirty="0" err="1">
                <a:solidFill>
                  <a:srgbClr val="404040"/>
                </a:solidFill>
                <a:effectLst/>
                <a:latin typeface="Century Gothic" panose="020B0502020202020204" pitchFamily="34" charset="0"/>
              </a:rPr>
              <a:t>som</a:t>
            </a:r>
            <a:r>
              <a:rPr lang="en-US" sz="1800" b="0" i="0" u="none" strike="noStrike" dirty="0">
                <a:solidFill>
                  <a:srgbClr val="404040"/>
                </a:solidFill>
                <a:effectLst/>
                <a:latin typeface="Century Gothic" panose="020B0502020202020204" pitchFamily="34" charset="0"/>
              </a:rPr>
              <a:t> </a:t>
            </a:r>
            <a:r>
              <a:rPr lang="en-US" sz="1800" b="0" i="0" u="none" strike="noStrike" dirty="0" err="1">
                <a:solidFill>
                  <a:srgbClr val="404040"/>
                </a:solidFill>
                <a:effectLst/>
                <a:latin typeface="Century Gothic" panose="020B0502020202020204" pitchFamily="34" charset="0"/>
              </a:rPr>
              <a:t>ressurs</a:t>
            </a:r>
            <a:r>
              <a:rPr lang="en-US" sz="1800" b="0" i="0" u="none" strike="noStrike" dirty="0">
                <a:solidFill>
                  <a:srgbClr val="404040"/>
                </a:solidFill>
                <a:effectLst/>
                <a:latin typeface="Century Gothic" panose="020B0502020202020204" pitchFamily="34" charset="0"/>
              </a:rPr>
              <a:t>, </a:t>
            </a:r>
            <a:r>
              <a:rPr lang="en-US" sz="1800" b="0" i="0" u="none" strike="noStrike" dirty="0" err="1">
                <a:solidFill>
                  <a:srgbClr val="404040"/>
                </a:solidFill>
                <a:effectLst/>
                <a:latin typeface="Century Gothic" panose="020B0502020202020204" pitchFamily="34" charset="0"/>
              </a:rPr>
              <a:t>så</a:t>
            </a:r>
            <a:r>
              <a:rPr lang="en-US" sz="1800" b="0" i="0" u="none" strike="noStrike" dirty="0">
                <a:solidFill>
                  <a:srgbClr val="404040"/>
                </a:solidFill>
                <a:effectLst/>
                <a:latin typeface="Century Gothic" panose="020B0502020202020204" pitchFamily="34" charset="0"/>
              </a:rPr>
              <a:t> </a:t>
            </a:r>
            <a:r>
              <a:rPr lang="en-US" sz="1800" b="0" i="0" u="none" strike="noStrike" dirty="0" err="1">
                <a:solidFill>
                  <a:srgbClr val="404040"/>
                </a:solidFill>
                <a:effectLst/>
                <a:latin typeface="Century Gothic" panose="020B0502020202020204" pitchFamily="34" charset="0"/>
              </a:rPr>
              <a:t>ressurser</a:t>
            </a:r>
            <a:r>
              <a:rPr lang="en-US" sz="1800" b="0" i="0" u="none" strike="noStrike" dirty="0">
                <a:solidFill>
                  <a:srgbClr val="404040"/>
                </a:solidFill>
                <a:effectLst/>
                <a:latin typeface="Century Gothic" panose="020B0502020202020204" pitchFamily="34" charset="0"/>
              </a:rPr>
              <a:t> </a:t>
            </a:r>
            <a:r>
              <a:rPr lang="en-US" sz="1800" b="0" i="0" u="none" strike="noStrike" dirty="0" err="1">
                <a:solidFill>
                  <a:srgbClr val="404040"/>
                </a:solidFill>
                <a:effectLst/>
                <a:latin typeface="Century Gothic" panose="020B0502020202020204" pitchFamily="34" charset="0"/>
              </a:rPr>
              <a:t>skal</a:t>
            </a:r>
            <a:r>
              <a:rPr lang="en-US" sz="1800" b="0" i="0" u="none" strike="noStrike" dirty="0">
                <a:solidFill>
                  <a:srgbClr val="404040"/>
                </a:solidFill>
                <a:effectLst/>
                <a:latin typeface="Century Gothic" panose="020B0502020202020204" pitchFamily="34" charset="0"/>
              </a:rPr>
              <a:t> </a:t>
            </a:r>
            <a:r>
              <a:rPr lang="en-US" sz="1800" b="0" i="0" u="none" strike="noStrike" dirty="0" err="1">
                <a:solidFill>
                  <a:srgbClr val="404040"/>
                </a:solidFill>
                <a:effectLst/>
                <a:latin typeface="Century Gothic" panose="020B0502020202020204" pitchFamily="34" charset="0"/>
              </a:rPr>
              <a:t>også</a:t>
            </a:r>
            <a:r>
              <a:rPr lang="en-US" sz="1800" b="0" i="0" u="none" strike="noStrike" dirty="0">
                <a:solidFill>
                  <a:srgbClr val="404040"/>
                </a:solidFill>
                <a:effectLst/>
                <a:latin typeface="Century Gothic" panose="020B0502020202020204" pitchFamily="34" charset="0"/>
              </a:rPr>
              <a:t> </a:t>
            </a:r>
            <a:r>
              <a:rPr lang="en-US" sz="1800" b="0" i="0" u="none" strike="noStrike" dirty="0" err="1">
                <a:solidFill>
                  <a:srgbClr val="404040"/>
                </a:solidFill>
                <a:effectLst/>
                <a:latin typeface="Century Gothic" panose="020B0502020202020204" pitchFamily="34" charset="0"/>
              </a:rPr>
              <a:t>kartlegges</a:t>
            </a:r>
            <a:r>
              <a:rPr lang="en-US" sz="1800" b="0" i="0" u="none" strike="noStrike" dirty="0">
                <a:solidFill>
                  <a:srgbClr val="404040"/>
                </a:solidFill>
                <a:effectLst/>
                <a:latin typeface="Century Gothic" panose="020B0502020202020204" pitchFamily="34" charset="0"/>
              </a:rPr>
              <a:t>. </a:t>
            </a:r>
            <a:br>
              <a:rPr lang="en-US" sz="1800" b="0" i="0" u="none" strike="noStrike" dirty="0">
                <a:solidFill>
                  <a:srgbClr val="404040"/>
                </a:solidFill>
                <a:effectLst/>
                <a:latin typeface="Century Gothic" panose="020B0502020202020204" pitchFamily="34" charset="0"/>
              </a:rPr>
            </a:br>
            <a:r>
              <a:rPr lang="en-US" sz="1800" b="0" i="0" u="none" strike="noStrike" dirty="0" err="1">
                <a:solidFill>
                  <a:srgbClr val="404040"/>
                </a:solidFill>
                <a:effectLst/>
                <a:latin typeface="Century Gothic" panose="020B0502020202020204" pitchFamily="34" charset="0"/>
              </a:rPr>
              <a:t>Når</a:t>
            </a:r>
            <a:r>
              <a:rPr lang="en-US" sz="1800" b="0" i="0" u="none" strike="noStrike" dirty="0">
                <a:solidFill>
                  <a:srgbClr val="404040"/>
                </a:solidFill>
                <a:effectLst/>
                <a:latin typeface="Century Gothic" panose="020B0502020202020204" pitchFamily="34" charset="0"/>
              </a:rPr>
              <a:t> </a:t>
            </a:r>
            <a:r>
              <a:rPr lang="en-US" sz="1800" b="0" i="0" u="none" strike="noStrike" dirty="0" err="1">
                <a:solidFill>
                  <a:srgbClr val="404040"/>
                </a:solidFill>
                <a:effectLst/>
                <a:latin typeface="Century Gothic" panose="020B0502020202020204" pitchFamily="34" charset="0"/>
              </a:rPr>
              <a:t>har</a:t>
            </a:r>
            <a:r>
              <a:rPr lang="en-US" sz="1800" b="0" i="0" u="none" strike="noStrike" dirty="0">
                <a:solidFill>
                  <a:srgbClr val="404040"/>
                </a:solidFill>
                <a:effectLst/>
                <a:latin typeface="Century Gothic" panose="020B0502020202020204" pitchFamily="34" charset="0"/>
              </a:rPr>
              <a:t> vi dialog med </a:t>
            </a:r>
            <a:r>
              <a:rPr lang="en-US" sz="1800" b="0" i="0" u="none" strike="noStrike" dirty="0" err="1">
                <a:solidFill>
                  <a:srgbClr val="404040"/>
                </a:solidFill>
                <a:effectLst/>
                <a:latin typeface="Century Gothic" panose="020B0502020202020204" pitchFamily="34" charset="0"/>
              </a:rPr>
              <a:t>pårørende</a:t>
            </a:r>
            <a:r>
              <a:rPr lang="en-US" sz="1800" b="0" i="0" u="none" strike="noStrike" dirty="0">
                <a:solidFill>
                  <a:srgbClr val="404040"/>
                </a:solidFill>
                <a:effectLst/>
                <a:latin typeface="Century Gothic" panose="020B0502020202020204" pitchFamily="34" charset="0"/>
              </a:rPr>
              <a:t>? </a:t>
            </a:r>
            <a:r>
              <a:rPr lang="en-US" sz="1800" b="0" i="0" u="none" strike="noStrike" dirty="0" err="1">
                <a:solidFill>
                  <a:srgbClr val="404040"/>
                </a:solidFill>
                <a:effectLst/>
                <a:latin typeface="Century Gothic" panose="020B0502020202020204" pitchFamily="34" charset="0"/>
              </a:rPr>
              <a:t>Dårlig</a:t>
            </a:r>
            <a:r>
              <a:rPr lang="en-US" sz="1800" b="0" i="0" u="none" strike="noStrike" dirty="0">
                <a:solidFill>
                  <a:srgbClr val="404040"/>
                </a:solidFill>
                <a:effectLst/>
                <a:latin typeface="Century Gothic" panose="020B0502020202020204" pitchFamily="34" charset="0"/>
              </a:rPr>
              <a:t> </a:t>
            </a:r>
            <a:r>
              <a:rPr lang="en-US" sz="1800" b="0" i="0" u="none" strike="noStrike" dirty="0" err="1">
                <a:solidFill>
                  <a:srgbClr val="404040"/>
                </a:solidFill>
                <a:effectLst/>
                <a:latin typeface="Century Gothic" panose="020B0502020202020204" pitchFamily="34" charset="0"/>
              </a:rPr>
              <a:t>utgangspunkt</a:t>
            </a:r>
            <a:r>
              <a:rPr lang="en-US" sz="1800" b="0" i="0" u="none" strike="noStrike" dirty="0">
                <a:solidFill>
                  <a:srgbClr val="404040"/>
                </a:solidFill>
                <a:effectLst/>
                <a:latin typeface="Century Gothic" panose="020B0502020202020204" pitchFamily="34" charset="0"/>
              </a:rPr>
              <a:t> om vi </a:t>
            </a:r>
            <a:r>
              <a:rPr lang="en-US" sz="1800" b="0" i="0" u="none" strike="noStrike" dirty="0" err="1">
                <a:solidFill>
                  <a:srgbClr val="404040"/>
                </a:solidFill>
                <a:effectLst/>
                <a:latin typeface="Century Gothic" panose="020B0502020202020204" pitchFamily="34" charset="0"/>
              </a:rPr>
              <a:t>kun</a:t>
            </a:r>
            <a:r>
              <a:rPr lang="en-US" sz="1800" b="0" i="0" u="none" strike="noStrike" dirty="0">
                <a:solidFill>
                  <a:srgbClr val="404040"/>
                </a:solidFill>
                <a:effectLst/>
                <a:latin typeface="Century Gothic" panose="020B0502020202020204" pitchFamily="34" charset="0"/>
              </a:rPr>
              <a:t> </a:t>
            </a:r>
            <a:r>
              <a:rPr lang="en-US" sz="1800" b="0" i="0" u="none" strike="noStrike" dirty="0" err="1">
                <a:solidFill>
                  <a:srgbClr val="404040"/>
                </a:solidFill>
                <a:effectLst/>
                <a:latin typeface="Century Gothic" panose="020B0502020202020204" pitchFamily="34" charset="0"/>
              </a:rPr>
              <a:t>har</a:t>
            </a:r>
            <a:r>
              <a:rPr lang="en-US" sz="1800" b="0" i="0" u="none" strike="noStrike" dirty="0">
                <a:solidFill>
                  <a:srgbClr val="404040"/>
                </a:solidFill>
                <a:effectLst/>
                <a:latin typeface="Century Gothic" panose="020B0502020202020204" pitchFamily="34" charset="0"/>
              </a:rPr>
              <a:t> dialog “</a:t>
            </a:r>
            <a:r>
              <a:rPr lang="en-US" sz="1800" b="0" i="0" u="none" strike="noStrike" dirty="0" err="1">
                <a:solidFill>
                  <a:srgbClr val="404040"/>
                </a:solidFill>
                <a:effectLst/>
                <a:latin typeface="Century Gothic" panose="020B0502020202020204" pitchFamily="34" charset="0"/>
              </a:rPr>
              <a:t>når</a:t>
            </a:r>
            <a:r>
              <a:rPr lang="en-US" sz="1800" b="0" i="0" u="none" strike="noStrike" dirty="0">
                <a:solidFill>
                  <a:srgbClr val="404040"/>
                </a:solidFill>
                <a:effectLst/>
                <a:latin typeface="Century Gothic" panose="020B0502020202020204" pitchFamily="34" charset="0"/>
              </a:rPr>
              <a:t> det </a:t>
            </a:r>
            <a:r>
              <a:rPr lang="en-US" sz="1800" b="0" i="0" u="none" strike="noStrike" dirty="0" err="1">
                <a:solidFill>
                  <a:srgbClr val="404040"/>
                </a:solidFill>
                <a:effectLst/>
                <a:latin typeface="Century Gothic" panose="020B0502020202020204" pitchFamily="34" charset="0"/>
              </a:rPr>
              <a:t>brenner</a:t>
            </a:r>
            <a:r>
              <a:rPr lang="en-US" sz="1800" b="0" i="0" u="none" strike="noStrike" dirty="0">
                <a:solidFill>
                  <a:srgbClr val="404040"/>
                </a:solidFill>
                <a:effectLst/>
                <a:latin typeface="Century Gothic" panose="020B0502020202020204" pitchFamily="34" charset="0"/>
              </a:rPr>
              <a:t>”, er </a:t>
            </a:r>
            <a:r>
              <a:rPr lang="en-US" sz="1800" b="0" i="0" u="none" strike="noStrike" dirty="0" err="1">
                <a:solidFill>
                  <a:srgbClr val="404040"/>
                </a:solidFill>
                <a:effectLst/>
                <a:latin typeface="Century Gothic" panose="020B0502020202020204" pitchFamily="34" charset="0"/>
              </a:rPr>
              <a:t>noe</a:t>
            </a:r>
            <a:r>
              <a:rPr lang="en-US" sz="1800" b="0" i="0" u="none" strike="noStrike" dirty="0">
                <a:solidFill>
                  <a:srgbClr val="404040"/>
                </a:solidFill>
                <a:effectLst/>
                <a:latin typeface="Century Gothic" panose="020B0502020202020204" pitchFamily="34" charset="0"/>
              </a:rPr>
              <a:t> </a:t>
            </a:r>
            <a:r>
              <a:rPr lang="en-US" sz="1800" b="0" i="0" u="none" strike="noStrike" dirty="0" err="1">
                <a:solidFill>
                  <a:srgbClr val="404040"/>
                </a:solidFill>
                <a:effectLst/>
                <a:latin typeface="Century Gothic" panose="020B0502020202020204" pitchFamily="34" charset="0"/>
              </a:rPr>
              <a:t>galt</a:t>
            </a:r>
            <a:r>
              <a:rPr lang="en-US" sz="1800" b="0" i="0" u="none" strike="noStrike" dirty="0">
                <a:solidFill>
                  <a:srgbClr val="404040"/>
                </a:solidFill>
                <a:effectLst/>
                <a:latin typeface="Century Gothic" panose="020B0502020202020204" pitchFamily="34" charset="0"/>
              </a:rPr>
              <a:t>.</a:t>
            </a:r>
            <a:endParaRPr lang="en-US" dirty="0">
              <a:cs typeface="Calibri"/>
            </a:endParaRPr>
          </a:p>
        </p:txBody>
      </p:sp>
      <p:sp>
        <p:nvSpPr>
          <p:cNvPr id="4" name="Slide Number Placeholder 3"/>
          <p:cNvSpPr>
            <a:spLocks noGrp="1"/>
          </p:cNvSpPr>
          <p:nvPr>
            <p:ph type="sldNum" sz="quarter" idx="5"/>
          </p:nvPr>
        </p:nvSpPr>
        <p:spPr/>
        <p:txBody>
          <a:bodyPr/>
          <a:lstStyle/>
          <a:p>
            <a:fld id="{D3AB4149-AB46-43E7-92C9-5A8FD317C4C6}" type="slidenum">
              <a:rPr lang="en-US"/>
              <a:t>14</a:t>
            </a:fld>
            <a:endParaRPr lang="en-US"/>
          </a:p>
        </p:txBody>
      </p:sp>
    </p:spTree>
    <p:extLst>
      <p:ext uri="{BB962C8B-B14F-4D97-AF65-F5344CB8AC3E}">
        <p14:creationId xmlns:p14="http://schemas.microsoft.com/office/powerpoint/2010/main" val="38891507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Siste punkt: Supplement: Men hvis pårørende ikke orker mer så blir det mer press på helsetjenesten.</a:t>
            </a:r>
          </a:p>
        </p:txBody>
      </p:sp>
      <p:sp>
        <p:nvSpPr>
          <p:cNvPr id="4" name="Plassholder for lysbildenummer 3"/>
          <p:cNvSpPr>
            <a:spLocks noGrp="1"/>
          </p:cNvSpPr>
          <p:nvPr>
            <p:ph type="sldNum" sz="quarter" idx="5"/>
          </p:nvPr>
        </p:nvSpPr>
        <p:spPr/>
        <p:txBody>
          <a:bodyPr/>
          <a:lstStyle/>
          <a:p>
            <a:fld id="{D3AB4149-AB46-43E7-92C9-5A8FD317C4C6}" type="slidenum">
              <a:rPr lang="nb-NO" smtClean="0"/>
              <a:t>15</a:t>
            </a:fld>
            <a:endParaRPr lang="nb-NO"/>
          </a:p>
        </p:txBody>
      </p:sp>
    </p:spTree>
    <p:extLst>
      <p:ext uri="{BB962C8B-B14F-4D97-AF65-F5344CB8AC3E}">
        <p14:creationId xmlns:p14="http://schemas.microsoft.com/office/powerpoint/2010/main" val="31465202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1.Nettsider: Ofte er pårørende leter først. Enten må søkefunksjon fungere eller tas bort.</a:t>
            </a:r>
          </a:p>
          <a:p>
            <a:r>
              <a:rPr lang="nb-NO"/>
              <a:t>2.Spørreundersøkelser: Inkludere pårørendestemmen, føle seg tatt på alvor, måle forbedring. </a:t>
            </a:r>
            <a:br>
              <a:rPr lang="nb-NO"/>
            </a:br>
            <a:r>
              <a:rPr lang="nb-NO"/>
              <a:t>3.Treffsted: </a:t>
            </a:r>
            <a:r>
              <a:rPr lang="nb-NO" sz="1800">
                <a:effectLst/>
                <a:latin typeface="Calibri" panose="020F0502020204030204" pitchFamily="34" charset="0"/>
                <a:ea typeface="Calibri" panose="020F0502020204030204" pitchFamily="34" charset="0"/>
                <a:cs typeface="Times New Roman" panose="02020603050405020304" pitchFamily="18" charset="0"/>
              </a:rPr>
              <a:t>Trenger ikke være diagnoseavhengig, opplevelsen av å være pårørende kan være lik på tvers av diagnoser, og ulik innenfor samme diagnose. Likemenn. Arrangere temakvelder. </a:t>
            </a:r>
            <a:br>
              <a:rPr lang="nb-NO" sz="1800">
                <a:effectLst/>
                <a:latin typeface="Calibri" panose="020F0502020204030204" pitchFamily="34" charset="0"/>
                <a:ea typeface="Calibri" panose="020F0502020204030204" pitchFamily="34" charset="0"/>
                <a:cs typeface="Times New Roman" panose="02020603050405020304" pitchFamily="18" charset="0"/>
              </a:rPr>
            </a:br>
            <a:r>
              <a:rPr lang="nb-NO" sz="1800">
                <a:effectLst/>
                <a:latin typeface="Calibri" panose="020F0502020204030204" pitchFamily="34" charset="0"/>
                <a:ea typeface="Calibri" panose="020F0502020204030204" pitchFamily="34" charset="0"/>
                <a:cs typeface="Times New Roman" panose="02020603050405020304" pitchFamily="18" charset="0"/>
              </a:rPr>
              <a:t>Arbeide på tvers i organisasjonen: Eksempel Levanger: Kommunen samarbeider med Kirkens Bymisjon</a:t>
            </a:r>
            <a:br>
              <a:rPr lang="nb-NO" sz="1800">
                <a:effectLst/>
                <a:latin typeface="Calibri" panose="020F0502020204030204" pitchFamily="34" charset="0"/>
                <a:ea typeface="Calibri" panose="020F0502020204030204" pitchFamily="34" charset="0"/>
                <a:cs typeface="Times New Roman" panose="02020603050405020304" pitchFamily="18" charset="0"/>
              </a:rPr>
            </a:br>
            <a:r>
              <a:rPr lang="nb-NO" sz="1800">
                <a:effectLst/>
                <a:latin typeface="Calibri" panose="020F0502020204030204" pitchFamily="34" charset="0"/>
                <a:ea typeface="Calibri" panose="020F0502020204030204" pitchFamily="34" charset="0"/>
                <a:cs typeface="Times New Roman" panose="02020603050405020304" pitchFamily="18" charset="0"/>
              </a:rPr>
              <a:t>Vi må tenke mer på tvers i organisasjonen, Leve hele livet handler mye om dette.</a:t>
            </a:r>
            <a:br>
              <a:rPr lang="nb-NO" sz="1800">
                <a:effectLst/>
                <a:latin typeface="Calibri" panose="020F0502020204030204" pitchFamily="34" charset="0"/>
                <a:ea typeface="Calibri" panose="020F0502020204030204" pitchFamily="34" charset="0"/>
                <a:cs typeface="Times New Roman" panose="02020603050405020304" pitchFamily="18" charset="0"/>
              </a:rPr>
            </a:br>
            <a:r>
              <a:rPr lang="nb-NO" sz="1800">
                <a:effectLst/>
                <a:latin typeface="Calibri" panose="020F0502020204030204" pitchFamily="34" charset="0"/>
                <a:ea typeface="Calibri" panose="020F0502020204030204" pitchFamily="34" charset="0"/>
                <a:cs typeface="Times New Roman" panose="02020603050405020304" pitchFamily="18" charset="0"/>
              </a:rPr>
              <a:t>For mindre kommuner, tenk kommunesamarbeid. Arrangere treffsteder på tvers.</a:t>
            </a:r>
            <a:br>
              <a:rPr lang="nb-NO" sz="1800">
                <a:effectLst/>
                <a:latin typeface="Calibri" panose="020F0502020204030204" pitchFamily="34" charset="0"/>
                <a:ea typeface="Calibri" panose="020F0502020204030204" pitchFamily="34" charset="0"/>
                <a:cs typeface="Times New Roman" panose="02020603050405020304" pitchFamily="18" charset="0"/>
              </a:rPr>
            </a:br>
            <a:r>
              <a:rPr lang="nb-NO" sz="1800">
                <a:effectLst/>
                <a:latin typeface="Calibri" panose="020F0502020204030204" pitchFamily="34" charset="0"/>
                <a:ea typeface="Calibri" panose="020F0502020204030204" pitchFamily="34" charset="0"/>
                <a:cs typeface="Times New Roman" panose="02020603050405020304" pitchFamily="18" charset="0"/>
              </a:rPr>
              <a:t>4. </a:t>
            </a:r>
            <a:r>
              <a:rPr lang="nb-NO" sz="1200">
                <a:effectLst/>
                <a:latin typeface="Calibri" panose="020F0502020204030204" pitchFamily="34" charset="0"/>
                <a:ea typeface="Calibri" panose="020F0502020204030204" pitchFamily="34" charset="0"/>
                <a:cs typeface="Times New Roman" panose="02020603050405020304" pitchFamily="18" charset="0"/>
              </a:rPr>
              <a:t>Starte den gode dialogen her, hva kan og ønsker pårørende bidra med. Skape trygghet og tillit. Det kan føre til at pårørende orker lengre. </a:t>
            </a:r>
            <a:endParaRPr lang="nb-NO"/>
          </a:p>
        </p:txBody>
      </p:sp>
      <p:sp>
        <p:nvSpPr>
          <p:cNvPr id="4" name="Plassholder for lysbildenummer 3"/>
          <p:cNvSpPr>
            <a:spLocks noGrp="1"/>
          </p:cNvSpPr>
          <p:nvPr>
            <p:ph type="sldNum" sz="quarter" idx="5"/>
          </p:nvPr>
        </p:nvSpPr>
        <p:spPr/>
        <p:txBody>
          <a:bodyPr/>
          <a:lstStyle/>
          <a:p>
            <a:fld id="{D3AB4149-AB46-43E7-92C9-5A8FD317C4C6}" type="slidenum">
              <a:rPr lang="nb-NO" smtClean="0"/>
              <a:t>16</a:t>
            </a:fld>
            <a:endParaRPr lang="nb-NO"/>
          </a:p>
        </p:txBody>
      </p:sp>
    </p:spTree>
    <p:extLst>
      <p:ext uri="{BB962C8B-B14F-4D97-AF65-F5344CB8AC3E}">
        <p14:creationId xmlns:p14="http://schemas.microsoft.com/office/powerpoint/2010/main" val="13294689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Ikke alle har tjenester, dette er noe som kan forebygge at de kommer dit, selv om hjelpen skal være der ved behov. </a:t>
            </a:r>
            <a:br>
              <a:rPr lang="nb-NO" dirty="0"/>
            </a:br>
            <a:r>
              <a:rPr lang="nb-NO" dirty="0"/>
              <a:t>Kunnskap og opplevelse av støtte bidrar til å kunne utvikle gode mestringsstrategier i rollen som pårørende.</a:t>
            </a:r>
            <a:br>
              <a:rPr lang="nb-NO" dirty="0"/>
            </a:br>
            <a:r>
              <a:rPr lang="nb-NO" dirty="0"/>
              <a:t>Når det er behov skal de få støtte og de skal vite hvor de kan henvende seg.</a:t>
            </a:r>
          </a:p>
          <a:p>
            <a:r>
              <a:rPr lang="nb-NO" dirty="0"/>
              <a:t>Overhalla som har koblet på Friskliv og mestring til temakveld, ta vare på seg selv som pårørende og lære seg mestringsstrategier.</a:t>
            </a:r>
            <a:br>
              <a:rPr lang="nb-NO" dirty="0"/>
            </a:br>
            <a:endParaRPr lang="nb-NO" dirty="0"/>
          </a:p>
        </p:txBody>
      </p:sp>
      <p:sp>
        <p:nvSpPr>
          <p:cNvPr id="4" name="Plassholder for lysbildenummer 3"/>
          <p:cNvSpPr>
            <a:spLocks noGrp="1"/>
          </p:cNvSpPr>
          <p:nvPr>
            <p:ph type="sldNum" sz="quarter" idx="5"/>
          </p:nvPr>
        </p:nvSpPr>
        <p:spPr/>
        <p:txBody>
          <a:bodyPr/>
          <a:lstStyle/>
          <a:p>
            <a:fld id="{D3AB4149-AB46-43E7-92C9-5A8FD317C4C6}" type="slidenum">
              <a:rPr lang="nb-NO" smtClean="0"/>
              <a:t>17</a:t>
            </a:fld>
            <a:endParaRPr lang="nb-NO"/>
          </a:p>
        </p:txBody>
      </p:sp>
    </p:spTree>
    <p:extLst>
      <p:ext uri="{BB962C8B-B14F-4D97-AF65-F5344CB8AC3E}">
        <p14:creationId xmlns:p14="http://schemas.microsoft.com/office/powerpoint/2010/main" val="30923691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dirty="0">
                <a:effectLst/>
                <a:latin typeface="Calibri" panose="020F0502020204030204" pitchFamily="34" charset="0"/>
                <a:ea typeface="Calibri" panose="020F0502020204030204" pitchFamily="34" charset="0"/>
                <a:cs typeface="Times New Roman" panose="02020603050405020304" pitchFamily="18" charset="0"/>
              </a:rPr>
              <a:t>Opplæringsplaner:</a:t>
            </a:r>
            <a:br>
              <a:rPr lang="nb-NO" sz="1200" dirty="0">
                <a:effectLst/>
                <a:latin typeface="Calibri" panose="020F0502020204030204" pitchFamily="34" charset="0"/>
                <a:ea typeface="Calibri" panose="020F0502020204030204" pitchFamily="34" charset="0"/>
                <a:cs typeface="Times New Roman" panose="02020603050405020304" pitchFamily="18" charset="0"/>
              </a:rPr>
            </a:br>
            <a:r>
              <a:rPr lang="nb-NO" sz="1200" dirty="0">
                <a:effectLst/>
                <a:latin typeface="Calibri" panose="020F0502020204030204" pitchFamily="34" charset="0"/>
                <a:ea typeface="Calibri" panose="020F0502020204030204" pitchFamily="34" charset="0"/>
                <a:cs typeface="Times New Roman" panose="02020603050405020304" pitchFamily="18" charset="0"/>
              </a:rPr>
              <a:t>E-læring, fagdager, tema på møter. Sette det i system, eksempelvis </a:t>
            </a:r>
            <a:r>
              <a:rPr lang="nb-NO" sz="1200" dirty="0" err="1">
                <a:effectLst/>
                <a:latin typeface="Calibri" panose="020F0502020204030204" pitchFamily="34" charset="0"/>
                <a:ea typeface="Calibri" panose="020F0502020204030204" pitchFamily="34" charset="0"/>
                <a:cs typeface="Times New Roman" panose="02020603050405020304" pitchFamily="18" charset="0"/>
              </a:rPr>
              <a:t>årshjul</a:t>
            </a:r>
            <a:r>
              <a:rPr lang="nb-NO" sz="1200" dirty="0">
                <a:effectLst/>
                <a:latin typeface="Calibri" panose="020F0502020204030204" pitchFamily="34" charset="0"/>
                <a:ea typeface="Calibri" panose="020F0502020204030204" pitchFamily="34" charset="0"/>
                <a:cs typeface="Times New Roman" panose="02020603050405020304" pitchFamily="18" charset="0"/>
              </a:rPr>
              <a:t>. Invitere pårørende inn.</a:t>
            </a:r>
            <a:br>
              <a:rPr lang="nb-NO" sz="1200" dirty="0">
                <a:effectLst/>
                <a:latin typeface="Calibri" panose="020F0502020204030204" pitchFamily="34" charset="0"/>
                <a:ea typeface="Calibri" panose="020F0502020204030204" pitchFamily="34" charset="0"/>
                <a:cs typeface="Times New Roman" panose="02020603050405020304" pitchFamily="18" charset="0"/>
              </a:rPr>
            </a:br>
            <a:r>
              <a:rPr lang="nb-NO" sz="1200" dirty="0">
                <a:effectLst/>
                <a:latin typeface="Calibri" panose="020F0502020204030204" pitchFamily="34" charset="0"/>
                <a:ea typeface="Calibri" panose="020F0502020204030204" pitchFamily="34" charset="0"/>
                <a:cs typeface="Times New Roman" panose="02020603050405020304" pitchFamily="18" charset="0"/>
              </a:rPr>
              <a:t>Fast opplæring til nyansatte, del av </a:t>
            </a:r>
            <a:r>
              <a:rPr lang="nb-NO" sz="1200" dirty="0" err="1">
                <a:effectLst/>
                <a:latin typeface="Calibri" panose="020F0502020204030204" pitchFamily="34" charset="0"/>
                <a:ea typeface="Calibri" panose="020F0502020204030204" pitchFamily="34" charset="0"/>
                <a:cs typeface="Times New Roman" panose="02020603050405020304" pitchFamily="18" charset="0"/>
              </a:rPr>
              <a:t>basiskurs.</a:t>
            </a:r>
            <a:r>
              <a:rPr lang="nb-NO" dirty="0" err="1"/>
              <a:t>Kartlegging</a:t>
            </a:r>
            <a:r>
              <a:rPr lang="nb-NO" dirty="0"/>
              <a:t>:</a:t>
            </a:r>
            <a:br>
              <a:rPr lang="nb-NO" dirty="0"/>
            </a:br>
            <a:r>
              <a:rPr lang="nb-NO" sz="1200" dirty="0">
                <a:effectLst/>
                <a:latin typeface="Calibri" panose="020F0502020204030204" pitchFamily="34" charset="0"/>
                <a:ea typeface="Calibri" panose="020F0502020204030204" pitchFamily="34" charset="0"/>
                <a:cs typeface="Times New Roman" panose="02020603050405020304" pitchFamily="18" charset="0"/>
              </a:rPr>
              <a:t>Starte den gode dialogen her, hva kan og ønsker pårørende bidra med. Skape trygghet og tillit. Det kan føre til at pårørende orker lengre. Kartleggingen skal bestemme behov, ikke hva vi tenker og tror.</a:t>
            </a:r>
            <a:br>
              <a:rPr lang="nb-NO" sz="1200" dirty="0">
                <a:effectLst/>
                <a:latin typeface="Calibri" panose="020F0502020204030204" pitchFamily="34" charset="0"/>
                <a:ea typeface="Calibri" panose="020F0502020204030204" pitchFamily="34" charset="0"/>
                <a:cs typeface="Times New Roman" panose="02020603050405020304" pitchFamily="18" charset="0"/>
              </a:rPr>
            </a:br>
            <a:br>
              <a:rPr lang="nb-NO" sz="1200" dirty="0">
                <a:effectLst/>
                <a:latin typeface="Calibri" panose="020F0502020204030204" pitchFamily="34" charset="0"/>
                <a:ea typeface="Calibri" panose="020F0502020204030204" pitchFamily="34" charset="0"/>
                <a:cs typeface="Times New Roman" panose="02020603050405020304" pitchFamily="18" charset="0"/>
              </a:rPr>
            </a:br>
            <a:r>
              <a:rPr lang="nb-NO" sz="1200" dirty="0">
                <a:effectLst/>
                <a:latin typeface="Calibri" panose="020F0502020204030204" pitchFamily="34" charset="0"/>
                <a:ea typeface="Calibri" panose="020F0502020204030204" pitchFamily="34" charset="0"/>
                <a:cs typeface="Times New Roman" panose="02020603050405020304" pitchFamily="18" charset="0"/>
              </a:rPr>
              <a:t>Noen kobler kartleggingsverktøy til eksempelvis pasientforløp. Gjøre det til en «naturlig» del av det vi arbeider med, ikke noe ekstra og ikke noe nytt, men systematikk. Pårørendes skal kartlegges, en del av jobben vi gjør. Enklere for ansatte å se </a:t>
            </a:r>
            <a:r>
              <a:rPr lang="nb-NO" sz="1200" dirty="0" err="1">
                <a:effectLst/>
                <a:latin typeface="Calibri" panose="020F0502020204030204" pitchFamily="34" charset="0"/>
                <a:ea typeface="Calibri" panose="020F0502020204030204" pitchFamily="34" charset="0"/>
                <a:cs typeface="Times New Roman" panose="02020603050405020304" pitchFamily="18" charset="0"/>
              </a:rPr>
              <a:t>sammnenhengen</a:t>
            </a:r>
            <a:r>
              <a:rPr lang="nb-NO" sz="1200" dirty="0">
                <a:effectLst/>
                <a:latin typeface="Calibri" panose="020F0502020204030204" pitchFamily="34" charset="0"/>
                <a:ea typeface="Calibri" panose="020F0502020204030204" pitchFamily="34" charset="0"/>
                <a:cs typeface="Times New Roman" panose="02020603050405020304" pitchFamily="18" charset="0"/>
              </a:rPr>
              <a:t>.</a:t>
            </a:r>
            <a:br>
              <a:rPr lang="nb-NO" sz="1200" dirty="0">
                <a:effectLst/>
                <a:latin typeface="Calibri" panose="020F0502020204030204" pitchFamily="34" charset="0"/>
                <a:ea typeface="Calibri" panose="020F0502020204030204" pitchFamily="34" charset="0"/>
                <a:cs typeface="Times New Roman" panose="02020603050405020304" pitchFamily="18" charset="0"/>
              </a:rPr>
            </a:br>
            <a:br>
              <a:rPr lang="nb-NO" sz="1200" dirty="0">
                <a:effectLst/>
                <a:latin typeface="Calibri" panose="020F0502020204030204" pitchFamily="34" charset="0"/>
                <a:ea typeface="Calibri" panose="020F0502020204030204" pitchFamily="34" charset="0"/>
                <a:cs typeface="Times New Roman" panose="02020603050405020304" pitchFamily="18" charset="0"/>
              </a:rPr>
            </a:br>
            <a:r>
              <a:rPr lang="nb-NO" sz="1200" dirty="0">
                <a:effectLst/>
                <a:latin typeface="Calibri" panose="020F0502020204030204" pitchFamily="34" charset="0"/>
                <a:ea typeface="Calibri" panose="020F0502020204030204" pitchFamily="34" charset="0"/>
                <a:cs typeface="Times New Roman" panose="02020603050405020304" pitchFamily="18" charset="0"/>
              </a:rPr>
              <a:t>En kommune, Overhalla, benytter skjema som førstegangssamtale med pårørende, godt utgangspunkt for en god samtale.</a:t>
            </a:r>
            <a:endParaRPr lang="nb-NO" dirty="0"/>
          </a:p>
        </p:txBody>
      </p:sp>
      <p:sp>
        <p:nvSpPr>
          <p:cNvPr id="4" name="Plassholder for lysbildenummer 3"/>
          <p:cNvSpPr>
            <a:spLocks noGrp="1"/>
          </p:cNvSpPr>
          <p:nvPr>
            <p:ph type="sldNum" sz="quarter" idx="5"/>
          </p:nvPr>
        </p:nvSpPr>
        <p:spPr/>
        <p:txBody>
          <a:bodyPr/>
          <a:lstStyle/>
          <a:p>
            <a:fld id="{D3AB4149-AB46-43E7-92C9-5A8FD317C4C6}" type="slidenum">
              <a:rPr lang="nb-NO" smtClean="0"/>
              <a:t>18</a:t>
            </a:fld>
            <a:endParaRPr lang="nb-NO"/>
          </a:p>
        </p:txBody>
      </p:sp>
    </p:spTree>
    <p:extLst>
      <p:ext uri="{BB962C8B-B14F-4D97-AF65-F5344CB8AC3E}">
        <p14:creationId xmlns:p14="http://schemas.microsoft.com/office/powerpoint/2010/main" val="7088304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-Slippe å forklare alt på nytt</a:t>
            </a:r>
            <a:br>
              <a:rPr lang="nb-NO"/>
            </a:br>
            <a:r>
              <a:rPr lang="nb-NO"/>
              <a:t>-Kjenner til situasjonen</a:t>
            </a:r>
            <a:br>
              <a:rPr lang="nb-NO"/>
            </a:br>
            <a:r>
              <a:rPr lang="nb-NO"/>
              <a:t>Tjenester: Ikke alle har like stort behov for at det er de samme som kommer, kartlegg hvem som har mest behov for det (</a:t>
            </a:r>
            <a:r>
              <a:rPr lang="nb-NO" err="1"/>
              <a:t>f.eks</a:t>
            </a:r>
            <a:r>
              <a:rPr lang="nb-NO"/>
              <a:t> personer med demens) og legg innsatsen der.</a:t>
            </a:r>
            <a:br>
              <a:rPr lang="nb-NO"/>
            </a:br>
            <a:r>
              <a:rPr lang="nb-NO"/>
              <a:t>Ikke snakket om individuell plan, mange benytter ikke denne, må brukes mer. Behov for langvarige og koordinerte tjenester. </a:t>
            </a:r>
          </a:p>
        </p:txBody>
      </p:sp>
      <p:sp>
        <p:nvSpPr>
          <p:cNvPr id="4" name="Plassholder for lysbildenummer 3"/>
          <p:cNvSpPr>
            <a:spLocks noGrp="1"/>
          </p:cNvSpPr>
          <p:nvPr>
            <p:ph type="sldNum" sz="quarter" idx="5"/>
          </p:nvPr>
        </p:nvSpPr>
        <p:spPr/>
        <p:txBody>
          <a:bodyPr/>
          <a:lstStyle/>
          <a:p>
            <a:fld id="{D3AB4149-AB46-43E7-92C9-5A8FD317C4C6}" type="slidenum">
              <a:rPr lang="nb-NO" smtClean="0"/>
              <a:t>19</a:t>
            </a:fld>
            <a:endParaRPr lang="nb-NO"/>
          </a:p>
        </p:txBody>
      </p:sp>
    </p:spTree>
    <p:extLst>
      <p:ext uri="{BB962C8B-B14F-4D97-AF65-F5344CB8AC3E}">
        <p14:creationId xmlns:p14="http://schemas.microsoft.com/office/powerpoint/2010/main" val="10697091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err="1">
                <a:cs typeface="Calibri"/>
              </a:rPr>
              <a:t>Ofte</a:t>
            </a:r>
            <a:r>
              <a:rPr lang="en-US">
                <a:cs typeface="Calibri"/>
              </a:rPr>
              <a:t> </a:t>
            </a:r>
            <a:r>
              <a:rPr lang="en-US" err="1">
                <a:cs typeface="Calibri"/>
              </a:rPr>
              <a:t>slik</a:t>
            </a:r>
            <a:r>
              <a:rPr lang="en-US">
                <a:cs typeface="Calibri"/>
              </a:rPr>
              <a:t> at </a:t>
            </a:r>
            <a:r>
              <a:rPr lang="en-US" err="1">
                <a:cs typeface="Calibri"/>
              </a:rPr>
              <a:t>ressursterke</a:t>
            </a:r>
            <a:r>
              <a:rPr lang="en-US">
                <a:cs typeface="Calibri"/>
              </a:rPr>
              <a:t> </a:t>
            </a:r>
            <a:r>
              <a:rPr lang="en-US" err="1">
                <a:cs typeface="Calibri"/>
              </a:rPr>
              <a:t>pårørende</a:t>
            </a:r>
            <a:r>
              <a:rPr lang="en-US">
                <a:cs typeface="Calibri"/>
              </a:rPr>
              <a:t> </a:t>
            </a:r>
            <a:r>
              <a:rPr lang="en-US" err="1">
                <a:cs typeface="Calibri"/>
              </a:rPr>
              <a:t>vinner</a:t>
            </a:r>
            <a:r>
              <a:rPr lang="en-US">
                <a:cs typeface="Calibri"/>
              </a:rPr>
              <a:t> </a:t>
            </a:r>
            <a:r>
              <a:rPr lang="en-US" err="1">
                <a:cs typeface="Calibri"/>
              </a:rPr>
              <a:t>frem</a:t>
            </a:r>
            <a:r>
              <a:rPr lang="en-US">
                <a:cs typeface="Calibri"/>
              </a:rPr>
              <a:t>, </a:t>
            </a:r>
            <a:r>
              <a:rPr lang="en-US" err="1">
                <a:cs typeface="Calibri"/>
              </a:rPr>
              <a:t>orker</a:t>
            </a:r>
            <a:r>
              <a:rPr lang="en-US">
                <a:cs typeface="Calibri"/>
              </a:rPr>
              <a:t> å </a:t>
            </a:r>
            <a:r>
              <a:rPr lang="en-US" err="1">
                <a:cs typeface="Calibri"/>
              </a:rPr>
              <a:t>stille</a:t>
            </a:r>
            <a:r>
              <a:rPr lang="en-US">
                <a:cs typeface="Calibri"/>
              </a:rPr>
              <a:t> </a:t>
            </a:r>
            <a:r>
              <a:rPr lang="en-US" err="1">
                <a:cs typeface="Calibri"/>
              </a:rPr>
              <a:t>krav</a:t>
            </a:r>
            <a:r>
              <a:rPr lang="en-US">
                <a:cs typeface="Calibri"/>
              </a:rPr>
              <a:t>. </a:t>
            </a:r>
            <a:r>
              <a:rPr lang="en-US" err="1">
                <a:cs typeface="Calibri"/>
              </a:rPr>
              <a:t>Rettighetene</a:t>
            </a:r>
            <a:r>
              <a:rPr lang="en-US">
                <a:cs typeface="Calibri"/>
              </a:rPr>
              <a:t> er like for alle. Skal </a:t>
            </a:r>
            <a:r>
              <a:rPr lang="en-US" err="1">
                <a:cs typeface="Calibri"/>
              </a:rPr>
              <a:t>være</a:t>
            </a:r>
            <a:r>
              <a:rPr lang="en-US">
                <a:cs typeface="Calibri"/>
              </a:rPr>
              <a:t> de </a:t>
            </a:r>
            <a:r>
              <a:rPr lang="en-US" err="1">
                <a:cs typeface="Calibri"/>
              </a:rPr>
              <a:t>samme</a:t>
            </a:r>
            <a:r>
              <a:rPr lang="en-US">
                <a:cs typeface="Calibri"/>
              </a:rPr>
              <a:t> </a:t>
            </a:r>
            <a:r>
              <a:rPr lang="en-US" err="1">
                <a:cs typeface="Calibri"/>
              </a:rPr>
              <a:t>uavhengig</a:t>
            </a:r>
            <a:r>
              <a:rPr lang="en-US">
                <a:cs typeface="Calibri"/>
              </a:rPr>
              <a:t>  av person de </a:t>
            </a:r>
            <a:r>
              <a:rPr lang="en-US" err="1">
                <a:cs typeface="Calibri"/>
              </a:rPr>
              <a:t>møter</a:t>
            </a:r>
            <a:r>
              <a:rPr lang="en-US">
                <a:cs typeface="Calibri"/>
              </a:rPr>
              <a:t> og </a:t>
            </a:r>
            <a:r>
              <a:rPr lang="en-US" err="1">
                <a:cs typeface="Calibri"/>
              </a:rPr>
              <a:t>bosted</a:t>
            </a:r>
            <a:r>
              <a:rPr lang="en-US">
                <a:cs typeface="Calibri"/>
              </a:rPr>
              <a:t>.</a:t>
            </a:r>
            <a:br>
              <a:rPr lang="en-US">
                <a:cs typeface="Calibri"/>
              </a:rPr>
            </a:br>
            <a:r>
              <a:rPr lang="en-US" err="1">
                <a:cs typeface="Calibri"/>
              </a:rPr>
              <a:t>Viktig</a:t>
            </a:r>
            <a:r>
              <a:rPr lang="en-US">
                <a:cs typeface="Calibri"/>
              </a:rPr>
              <a:t> med </a:t>
            </a:r>
            <a:r>
              <a:rPr lang="en-US" err="1">
                <a:cs typeface="Calibri"/>
              </a:rPr>
              <a:t>verktøy</a:t>
            </a:r>
            <a:r>
              <a:rPr lang="en-US">
                <a:cs typeface="Calibri"/>
              </a:rPr>
              <a:t> </a:t>
            </a:r>
            <a:r>
              <a:rPr lang="en-US" err="1">
                <a:cs typeface="Calibri"/>
              </a:rPr>
              <a:t>som</a:t>
            </a:r>
            <a:r>
              <a:rPr lang="en-US">
                <a:cs typeface="Calibri"/>
              </a:rPr>
              <a:t> </a:t>
            </a:r>
            <a:r>
              <a:rPr lang="en-US" err="1">
                <a:cs typeface="Calibri"/>
              </a:rPr>
              <a:t>også</a:t>
            </a:r>
            <a:r>
              <a:rPr lang="en-US">
                <a:cs typeface="Calibri"/>
              </a:rPr>
              <a:t> </a:t>
            </a:r>
            <a:r>
              <a:rPr lang="en-US" err="1">
                <a:cs typeface="Calibri"/>
              </a:rPr>
              <a:t>viser</a:t>
            </a:r>
            <a:r>
              <a:rPr lang="en-US">
                <a:cs typeface="Calibri"/>
              </a:rPr>
              <a:t> </a:t>
            </a:r>
            <a:r>
              <a:rPr lang="en-US" err="1">
                <a:cs typeface="Calibri"/>
              </a:rPr>
              <a:t>hva</a:t>
            </a:r>
            <a:r>
              <a:rPr lang="en-US">
                <a:cs typeface="Calibri"/>
              </a:rPr>
              <a:t> vi er </a:t>
            </a:r>
            <a:r>
              <a:rPr lang="en-US" err="1">
                <a:cs typeface="Calibri"/>
              </a:rPr>
              <a:t>gode</a:t>
            </a:r>
            <a:r>
              <a:rPr lang="en-US">
                <a:cs typeface="Calibri"/>
              </a:rPr>
              <a:t> </a:t>
            </a:r>
            <a:r>
              <a:rPr lang="en-US" err="1">
                <a:cs typeface="Calibri"/>
              </a:rPr>
              <a:t>på</a:t>
            </a:r>
            <a:r>
              <a:rPr lang="en-US">
                <a:cs typeface="Calibri"/>
              </a:rPr>
              <a:t>. </a:t>
            </a:r>
            <a:r>
              <a:rPr lang="en-US" err="1">
                <a:cs typeface="Calibri"/>
              </a:rPr>
              <a:t>Hva</a:t>
            </a:r>
            <a:r>
              <a:rPr lang="en-US">
                <a:cs typeface="Calibri"/>
              </a:rPr>
              <a:t> er </a:t>
            </a:r>
            <a:r>
              <a:rPr lang="en-US" err="1">
                <a:cs typeface="Calibri"/>
              </a:rPr>
              <a:t>årsaken</a:t>
            </a:r>
            <a:r>
              <a:rPr lang="en-US">
                <a:cs typeface="Calibri"/>
              </a:rPr>
              <a:t> </a:t>
            </a:r>
            <a:r>
              <a:rPr lang="en-US" err="1">
                <a:cs typeface="Calibri"/>
              </a:rPr>
              <a:t>til</a:t>
            </a:r>
            <a:r>
              <a:rPr lang="en-US">
                <a:cs typeface="Calibri"/>
              </a:rPr>
              <a:t> at vi </a:t>
            </a:r>
            <a:r>
              <a:rPr lang="en-US" err="1">
                <a:cs typeface="Calibri"/>
              </a:rPr>
              <a:t>lykkes</a:t>
            </a:r>
            <a:r>
              <a:rPr lang="en-US">
                <a:cs typeface="Calibri"/>
              </a:rPr>
              <a:t>?</a:t>
            </a:r>
          </a:p>
        </p:txBody>
      </p:sp>
      <p:sp>
        <p:nvSpPr>
          <p:cNvPr id="4" name="Slide Number Placeholder 3"/>
          <p:cNvSpPr>
            <a:spLocks noGrp="1"/>
          </p:cNvSpPr>
          <p:nvPr>
            <p:ph type="sldNum" sz="quarter" idx="5"/>
          </p:nvPr>
        </p:nvSpPr>
        <p:spPr/>
        <p:txBody>
          <a:bodyPr/>
          <a:lstStyle/>
          <a:p>
            <a:fld id="{D3AB4149-AB46-43E7-92C9-5A8FD317C4C6}" type="slidenum">
              <a:rPr lang="en-US"/>
              <a:t>20</a:t>
            </a:fld>
            <a:endParaRPr lang="en-US"/>
          </a:p>
        </p:txBody>
      </p:sp>
    </p:spTree>
    <p:extLst>
      <p:ext uri="{BB962C8B-B14F-4D97-AF65-F5344CB8AC3E}">
        <p14:creationId xmlns:p14="http://schemas.microsoft.com/office/powerpoint/2010/main" val="29918639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Vekst i pårørendebehov er knyttet til fremtidens demografi. Selv om vi holder oss friskere vil en økning av antall eldre også føre til økning i hjelpebehov. </a:t>
            </a:r>
          </a:p>
        </p:txBody>
      </p:sp>
      <p:sp>
        <p:nvSpPr>
          <p:cNvPr id="4" name="Plassholder for lysbildenummer 3"/>
          <p:cNvSpPr>
            <a:spLocks noGrp="1"/>
          </p:cNvSpPr>
          <p:nvPr>
            <p:ph type="sldNum" sz="quarter" idx="5"/>
          </p:nvPr>
        </p:nvSpPr>
        <p:spPr/>
        <p:txBody>
          <a:bodyPr/>
          <a:lstStyle/>
          <a:p>
            <a:fld id="{D3AB4149-AB46-43E7-92C9-5A8FD317C4C6}" type="slidenum">
              <a:rPr lang="nb-NO" smtClean="0"/>
              <a:t>2</a:t>
            </a:fld>
            <a:endParaRPr lang="nb-NO"/>
          </a:p>
        </p:txBody>
      </p:sp>
    </p:spTree>
    <p:extLst>
      <p:ext uri="{BB962C8B-B14F-4D97-AF65-F5344CB8AC3E}">
        <p14:creationId xmlns:p14="http://schemas.microsoft.com/office/powerpoint/2010/main" val="38887874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Konferanse Nordre Trøndelag Demensforum spurte en pårørende som hadde innlegg, og spurte hva hun ønsket å formidle. «Ta pårørende på alvor».</a:t>
            </a:r>
            <a:br>
              <a:rPr lang="nb-NO"/>
            </a:br>
            <a:r>
              <a:rPr lang="nb-NO"/>
              <a:t>Hun var en ressurssterk dame som fikk løst mye ved å være «på» og hadde kunnskap om helsetjenesten, men hvis ikke hun hadde trukket i trådene, hvem skulle gjort det da? </a:t>
            </a:r>
            <a:br>
              <a:rPr lang="nb-NO"/>
            </a:br>
            <a:r>
              <a:rPr lang="nb-NO"/>
              <a:t>Sitat Namsos: Dette det til syvende og sist handler om. Pårørendefokus integrert i oss. Handler om hvordan vi møter dem.</a:t>
            </a:r>
            <a:br>
              <a:rPr lang="nb-NO"/>
            </a:br>
            <a:r>
              <a:rPr lang="nb-NO"/>
              <a:t>Hvis noen har nærmere spørsmål om det jeg har vært inne på så ta kontakt så kan jeg videreformidle til kommuner som har arbeidet med dette. Eksempelvis temakvelder for pårørende, kartleggingsskjema, utarbeidelse av hjemmeside etc.</a:t>
            </a:r>
          </a:p>
        </p:txBody>
      </p:sp>
      <p:sp>
        <p:nvSpPr>
          <p:cNvPr id="4" name="Plassholder for lysbildenummer 3"/>
          <p:cNvSpPr>
            <a:spLocks noGrp="1"/>
          </p:cNvSpPr>
          <p:nvPr>
            <p:ph type="sldNum" sz="quarter" idx="5"/>
          </p:nvPr>
        </p:nvSpPr>
        <p:spPr/>
        <p:txBody>
          <a:bodyPr/>
          <a:lstStyle/>
          <a:p>
            <a:fld id="{D3AB4149-AB46-43E7-92C9-5A8FD317C4C6}" type="slidenum">
              <a:rPr lang="nb-NO" smtClean="0"/>
              <a:t>21</a:t>
            </a:fld>
            <a:endParaRPr lang="nb-NO"/>
          </a:p>
        </p:txBody>
      </p:sp>
    </p:spTree>
    <p:extLst>
      <p:ext uri="{BB962C8B-B14F-4D97-AF65-F5344CB8AC3E}">
        <p14:creationId xmlns:p14="http://schemas.microsoft.com/office/powerpoint/2010/main" val="1785936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Pårørende</a:t>
            </a:r>
            <a:r>
              <a:rPr lang="en-US" dirty="0"/>
              <a:t> er vi </a:t>
            </a:r>
            <a:r>
              <a:rPr lang="en-US" dirty="0" err="1"/>
              <a:t>fordi</a:t>
            </a:r>
            <a:r>
              <a:rPr lang="en-US" dirty="0"/>
              <a:t> </a:t>
            </a:r>
            <a:r>
              <a:rPr lang="en-US" dirty="0" err="1"/>
              <a:t>noen</a:t>
            </a:r>
            <a:r>
              <a:rPr lang="en-US" dirty="0"/>
              <a:t> </a:t>
            </a:r>
            <a:r>
              <a:rPr lang="en-US" dirty="0" err="1"/>
              <a:t>nær</a:t>
            </a:r>
            <a:r>
              <a:rPr lang="en-US" dirty="0"/>
              <a:t> </a:t>
            </a:r>
            <a:r>
              <a:rPr lang="en-US" dirty="0" err="1"/>
              <a:t>oss</a:t>
            </a:r>
            <a:r>
              <a:rPr lang="en-US" dirty="0"/>
              <a:t> </a:t>
            </a:r>
            <a:r>
              <a:rPr lang="en-US" dirty="0" err="1"/>
              <a:t>har</a:t>
            </a:r>
            <a:r>
              <a:rPr lang="en-US" dirty="0"/>
              <a:t> </a:t>
            </a:r>
            <a:r>
              <a:rPr lang="en-US" dirty="0" err="1"/>
              <a:t>blitt</a:t>
            </a:r>
            <a:r>
              <a:rPr lang="en-US" dirty="0"/>
              <a:t> </a:t>
            </a:r>
            <a:r>
              <a:rPr lang="en-US" dirty="0" err="1"/>
              <a:t>syk</a:t>
            </a:r>
            <a:r>
              <a:rPr lang="en-US" dirty="0"/>
              <a:t>. Man </a:t>
            </a:r>
            <a:r>
              <a:rPr lang="en-US" dirty="0" err="1"/>
              <a:t>velger</a:t>
            </a:r>
            <a:r>
              <a:rPr lang="en-US" dirty="0"/>
              <a:t> </a:t>
            </a:r>
            <a:r>
              <a:rPr lang="en-US" dirty="0" err="1"/>
              <a:t>ikke</a:t>
            </a:r>
            <a:r>
              <a:rPr lang="en-US" dirty="0"/>
              <a:t> å </a:t>
            </a:r>
            <a:r>
              <a:rPr lang="en-US" dirty="0" err="1"/>
              <a:t>å</a:t>
            </a:r>
            <a:r>
              <a:rPr lang="en-US" dirty="0"/>
              <a:t> ta </a:t>
            </a:r>
            <a:r>
              <a:rPr lang="en-US" dirty="0" err="1"/>
              <a:t>på</a:t>
            </a:r>
            <a:r>
              <a:rPr lang="en-US" dirty="0"/>
              <a:t> seg de </a:t>
            </a:r>
            <a:r>
              <a:rPr lang="en-US" dirty="0" err="1"/>
              <a:t>ekstra</a:t>
            </a:r>
            <a:r>
              <a:rPr lang="en-US" dirty="0"/>
              <a:t> </a:t>
            </a:r>
            <a:r>
              <a:rPr lang="en-US" dirty="0" err="1"/>
              <a:t>pårørendeoppgavene</a:t>
            </a:r>
            <a:r>
              <a:rPr lang="en-US" dirty="0"/>
              <a:t> </a:t>
            </a:r>
            <a:r>
              <a:rPr lang="en-US" dirty="0" err="1"/>
              <a:t>fordi</a:t>
            </a:r>
            <a:r>
              <a:rPr lang="en-US" dirty="0"/>
              <a:t> man ser </a:t>
            </a:r>
            <a:r>
              <a:rPr lang="en-US" dirty="0" err="1"/>
              <a:t>på</a:t>
            </a:r>
            <a:r>
              <a:rPr lang="en-US" dirty="0"/>
              <a:t> det </a:t>
            </a:r>
            <a:r>
              <a:rPr lang="en-US" dirty="0" err="1"/>
              <a:t>som</a:t>
            </a:r>
            <a:r>
              <a:rPr lang="en-US" dirty="0"/>
              <a:t> </a:t>
            </a:r>
            <a:r>
              <a:rPr lang="en-US" dirty="0" err="1"/>
              <a:t>frivillig</a:t>
            </a:r>
            <a:r>
              <a:rPr lang="en-US" dirty="0"/>
              <a:t> </a:t>
            </a:r>
            <a:r>
              <a:rPr lang="en-US" dirty="0" err="1"/>
              <a:t>arbeid</a:t>
            </a:r>
            <a:r>
              <a:rPr lang="en-US" dirty="0"/>
              <a:t>, men </a:t>
            </a:r>
            <a:r>
              <a:rPr lang="en-US" dirty="0" err="1"/>
              <a:t>fordi</a:t>
            </a:r>
            <a:r>
              <a:rPr lang="en-US" dirty="0"/>
              <a:t> man </a:t>
            </a:r>
            <a:r>
              <a:rPr lang="en-US" dirty="0" err="1"/>
              <a:t>må</a:t>
            </a:r>
            <a:r>
              <a:rPr lang="en-US" dirty="0"/>
              <a:t>. </a:t>
            </a:r>
            <a:r>
              <a:rPr lang="en-US" dirty="0" err="1"/>
              <a:t>Ikke</a:t>
            </a:r>
            <a:r>
              <a:rPr lang="en-US" dirty="0"/>
              <a:t> </a:t>
            </a:r>
            <a:r>
              <a:rPr lang="en-US" dirty="0" err="1"/>
              <a:t>noe</a:t>
            </a:r>
            <a:r>
              <a:rPr lang="en-US" dirty="0"/>
              <a:t> man </a:t>
            </a:r>
            <a:r>
              <a:rPr lang="en-US" dirty="0" err="1"/>
              <a:t>har</a:t>
            </a:r>
            <a:r>
              <a:rPr lang="en-US" dirty="0"/>
              <a:t> "</a:t>
            </a:r>
            <a:r>
              <a:rPr lang="en-US" dirty="0" err="1"/>
              <a:t>meldt</a:t>
            </a:r>
            <a:r>
              <a:rPr lang="en-US" dirty="0"/>
              <a:t> seg </a:t>
            </a:r>
            <a:r>
              <a:rPr lang="en-US" dirty="0" err="1"/>
              <a:t>på</a:t>
            </a:r>
            <a:r>
              <a:rPr lang="en-US" dirty="0"/>
              <a:t>" </a:t>
            </a:r>
            <a:r>
              <a:rPr lang="en-US" dirty="0" err="1"/>
              <a:t>fordi</a:t>
            </a:r>
            <a:r>
              <a:rPr lang="en-US" dirty="0"/>
              <a:t> man </a:t>
            </a:r>
            <a:r>
              <a:rPr lang="en-US" dirty="0" err="1"/>
              <a:t>har</a:t>
            </a:r>
            <a:r>
              <a:rPr lang="en-US" dirty="0"/>
              <a:t> </a:t>
            </a:r>
            <a:r>
              <a:rPr lang="en-US" dirty="0" err="1"/>
              <a:t>lyst</a:t>
            </a:r>
            <a:r>
              <a:rPr lang="en-US" dirty="0"/>
              <a:t>, </a:t>
            </a:r>
            <a:r>
              <a:rPr lang="en-US" dirty="0" err="1"/>
              <a:t>mer</a:t>
            </a:r>
            <a:r>
              <a:rPr lang="en-US" dirty="0"/>
              <a:t> at man </a:t>
            </a:r>
            <a:r>
              <a:rPr lang="en-US" dirty="0" err="1"/>
              <a:t>havner</a:t>
            </a:r>
            <a:r>
              <a:rPr lang="en-US" dirty="0"/>
              <a:t> I </a:t>
            </a:r>
            <a:r>
              <a:rPr lang="en-US" dirty="0" err="1"/>
              <a:t>situasjonen</a:t>
            </a:r>
            <a:r>
              <a:rPr lang="en-US" dirty="0"/>
              <a:t> </a:t>
            </a:r>
            <a:r>
              <a:rPr lang="en-US" dirty="0" err="1"/>
              <a:t>fordi</a:t>
            </a:r>
            <a:r>
              <a:rPr lang="en-US" dirty="0"/>
              <a:t> </a:t>
            </a:r>
            <a:r>
              <a:rPr lang="en-US" dirty="0" err="1"/>
              <a:t>noen</a:t>
            </a:r>
            <a:r>
              <a:rPr lang="en-US" dirty="0"/>
              <a:t> </a:t>
            </a:r>
            <a:r>
              <a:rPr lang="en-US" dirty="0" err="1"/>
              <a:t>som</a:t>
            </a:r>
            <a:r>
              <a:rPr lang="en-US" dirty="0"/>
              <a:t> </a:t>
            </a:r>
            <a:r>
              <a:rPr lang="en-US" dirty="0" err="1"/>
              <a:t>står</a:t>
            </a:r>
            <a:r>
              <a:rPr lang="en-US" dirty="0"/>
              <a:t> </a:t>
            </a:r>
            <a:r>
              <a:rPr lang="en-US" dirty="0" err="1"/>
              <a:t>en</a:t>
            </a:r>
            <a:r>
              <a:rPr lang="en-US" dirty="0"/>
              <a:t> </a:t>
            </a:r>
            <a:r>
              <a:rPr lang="en-US" dirty="0" err="1"/>
              <a:t>nær</a:t>
            </a:r>
            <a:r>
              <a:rPr lang="en-US" dirty="0"/>
              <a:t> </a:t>
            </a:r>
            <a:r>
              <a:rPr lang="en-US" dirty="0" err="1"/>
              <a:t>har</a:t>
            </a:r>
            <a:r>
              <a:rPr lang="en-US" dirty="0"/>
              <a:t> </a:t>
            </a:r>
            <a:r>
              <a:rPr lang="en-US" dirty="0" err="1"/>
              <a:t>blitt</a:t>
            </a:r>
            <a:r>
              <a:rPr lang="en-US" dirty="0"/>
              <a:t> </a:t>
            </a:r>
            <a:r>
              <a:rPr lang="en-US" dirty="0" err="1"/>
              <a:t>syk</a:t>
            </a:r>
            <a:r>
              <a:rPr lang="en-US" dirty="0"/>
              <a:t>. </a:t>
            </a:r>
            <a:r>
              <a:rPr lang="en-US" dirty="0" err="1"/>
              <a:t>Noen</a:t>
            </a:r>
            <a:r>
              <a:rPr lang="en-US" dirty="0"/>
              <a:t> </a:t>
            </a:r>
            <a:r>
              <a:rPr lang="en-US" dirty="0" err="1"/>
              <a:t>klarer</a:t>
            </a:r>
            <a:r>
              <a:rPr lang="en-US" dirty="0"/>
              <a:t> </a:t>
            </a:r>
            <a:r>
              <a:rPr lang="en-US" dirty="0" err="1"/>
              <a:t>ikke</a:t>
            </a:r>
            <a:r>
              <a:rPr lang="en-US" dirty="0"/>
              <a:t> å </a:t>
            </a:r>
            <a:r>
              <a:rPr lang="en-US" dirty="0" err="1"/>
              <a:t>stå</a:t>
            </a:r>
            <a:r>
              <a:rPr lang="en-US" dirty="0"/>
              <a:t> I full </a:t>
            </a:r>
            <a:r>
              <a:rPr lang="en-US" dirty="0" err="1"/>
              <a:t>jobb</a:t>
            </a:r>
            <a:r>
              <a:rPr lang="en-US" dirty="0"/>
              <a:t> </a:t>
            </a:r>
            <a:r>
              <a:rPr lang="en-US" dirty="0" err="1"/>
              <a:t>ved</a:t>
            </a:r>
            <a:r>
              <a:rPr lang="en-US" dirty="0"/>
              <a:t> </a:t>
            </a:r>
            <a:r>
              <a:rPr lang="en-US" dirty="0" err="1"/>
              <a:t>siden</a:t>
            </a:r>
            <a:r>
              <a:rPr lang="en-US" dirty="0"/>
              <a:t> av, </a:t>
            </a:r>
            <a:r>
              <a:rPr lang="en-US" dirty="0" err="1"/>
              <a:t>slutter</a:t>
            </a:r>
            <a:r>
              <a:rPr lang="en-US" dirty="0"/>
              <a:t> </a:t>
            </a:r>
            <a:r>
              <a:rPr lang="en-US" dirty="0" err="1"/>
              <a:t>tidlig</a:t>
            </a:r>
            <a:r>
              <a:rPr lang="en-US" dirty="0"/>
              <a:t> I </a:t>
            </a:r>
            <a:r>
              <a:rPr lang="en-US" dirty="0" err="1"/>
              <a:t>arbeidslivet</a:t>
            </a:r>
            <a:r>
              <a:rPr lang="en-US" dirty="0"/>
              <a:t>. .</a:t>
            </a:r>
          </a:p>
        </p:txBody>
      </p:sp>
      <p:sp>
        <p:nvSpPr>
          <p:cNvPr id="4" name="Slide Number Placeholder 3"/>
          <p:cNvSpPr>
            <a:spLocks noGrp="1"/>
          </p:cNvSpPr>
          <p:nvPr>
            <p:ph type="sldNum" sz="quarter" idx="5"/>
          </p:nvPr>
        </p:nvSpPr>
        <p:spPr/>
        <p:txBody>
          <a:bodyPr/>
          <a:lstStyle/>
          <a:p>
            <a:fld id="{D3AB4149-AB46-43E7-92C9-5A8FD317C4C6}" type="slidenum">
              <a:t>3</a:t>
            </a:fld>
            <a:endParaRPr lang="en-US"/>
          </a:p>
        </p:txBody>
      </p:sp>
    </p:spTree>
    <p:extLst>
      <p:ext uri="{BB962C8B-B14F-4D97-AF65-F5344CB8AC3E}">
        <p14:creationId xmlns:p14="http://schemas.microsoft.com/office/powerpoint/2010/main" val="37586847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Andre økonomiske ytelser ikke kommunale, men greit å vite om hva man kan ha krav på hos andre aktører.</a:t>
            </a:r>
          </a:p>
        </p:txBody>
      </p:sp>
      <p:sp>
        <p:nvSpPr>
          <p:cNvPr id="4" name="Plassholder for lysbildenummer 3"/>
          <p:cNvSpPr>
            <a:spLocks noGrp="1"/>
          </p:cNvSpPr>
          <p:nvPr>
            <p:ph type="sldNum" sz="quarter" idx="5"/>
          </p:nvPr>
        </p:nvSpPr>
        <p:spPr/>
        <p:txBody>
          <a:bodyPr/>
          <a:lstStyle/>
          <a:p>
            <a:fld id="{D3AB4149-AB46-43E7-92C9-5A8FD317C4C6}" type="slidenum">
              <a:rPr lang="nb-NO" smtClean="0"/>
              <a:t>5</a:t>
            </a:fld>
            <a:endParaRPr lang="nb-NO"/>
          </a:p>
        </p:txBody>
      </p:sp>
    </p:spTree>
    <p:extLst>
      <p:ext uri="{BB962C8B-B14F-4D97-AF65-F5344CB8AC3E}">
        <p14:creationId xmlns:p14="http://schemas.microsoft.com/office/powerpoint/2010/main" val="23684130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Rettigheter for pasient, men nevner det for Individuell plan: også en arena for pårørende, kan gjøre samarbeidet med pårørende lettere</a:t>
            </a:r>
            <a:br>
              <a:rPr lang="nb-NO" dirty="0"/>
            </a:br>
            <a:r>
              <a:rPr lang="nb-NO" dirty="0"/>
              <a:t>Koordinator nevnes også av samme årsak, indirekte så vil dette kunne lette pårørendes oppgaver.</a:t>
            </a:r>
          </a:p>
        </p:txBody>
      </p:sp>
      <p:sp>
        <p:nvSpPr>
          <p:cNvPr id="4" name="Plassholder for lysbildenummer 3"/>
          <p:cNvSpPr>
            <a:spLocks noGrp="1"/>
          </p:cNvSpPr>
          <p:nvPr>
            <p:ph type="sldNum" sz="quarter" idx="5"/>
          </p:nvPr>
        </p:nvSpPr>
        <p:spPr/>
        <p:txBody>
          <a:bodyPr/>
          <a:lstStyle/>
          <a:p>
            <a:fld id="{D3AB4149-AB46-43E7-92C9-5A8FD317C4C6}" type="slidenum">
              <a:rPr lang="nb-NO" smtClean="0"/>
              <a:t>6</a:t>
            </a:fld>
            <a:endParaRPr lang="nb-NO"/>
          </a:p>
        </p:txBody>
      </p:sp>
    </p:spTree>
    <p:extLst>
      <p:ext uri="{BB962C8B-B14F-4D97-AF65-F5344CB8AC3E}">
        <p14:creationId xmlns:p14="http://schemas.microsoft.com/office/powerpoint/2010/main" val="2323542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D3AB4149-AB46-43E7-92C9-5A8FD317C4C6}" type="slidenum">
              <a:rPr lang="nb-NO" smtClean="0"/>
              <a:t>7</a:t>
            </a:fld>
            <a:endParaRPr lang="nb-NO"/>
          </a:p>
        </p:txBody>
      </p:sp>
    </p:spTree>
    <p:extLst>
      <p:ext uri="{BB962C8B-B14F-4D97-AF65-F5344CB8AC3E}">
        <p14:creationId xmlns:p14="http://schemas.microsoft.com/office/powerpoint/2010/main" val="3257330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Flest kvinner som tar omsorgsoppgaver, men også en del menn.</a:t>
            </a:r>
          </a:p>
        </p:txBody>
      </p:sp>
      <p:sp>
        <p:nvSpPr>
          <p:cNvPr id="4" name="Plassholder for lysbildenummer 3"/>
          <p:cNvSpPr>
            <a:spLocks noGrp="1"/>
          </p:cNvSpPr>
          <p:nvPr>
            <p:ph type="sldNum" sz="quarter" idx="5"/>
          </p:nvPr>
        </p:nvSpPr>
        <p:spPr/>
        <p:txBody>
          <a:bodyPr/>
          <a:lstStyle/>
          <a:p>
            <a:fld id="{D3AB4149-AB46-43E7-92C9-5A8FD317C4C6}" type="slidenum">
              <a:rPr lang="nb-NO" smtClean="0"/>
              <a:t>8</a:t>
            </a:fld>
            <a:endParaRPr lang="nb-NO"/>
          </a:p>
        </p:txBody>
      </p:sp>
    </p:spTree>
    <p:extLst>
      <p:ext uri="{BB962C8B-B14F-4D97-AF65-F5344CB8AC3E}">
        <p14:creationId xmlns:p14="http://schemas.microsoft.com/office/powerpoint/2010/main" val="11114428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Utslitte: Kommer en dag hvor du rett og slett ikke makter samme hvor mye du ønsker. </a:t>
            </a:r>
            <a:br>
              <a:rPr lang="nb-NO" dirty="0"/>
            </a:br>
            <a:r>
              <a:rPr lang="nb-NO" dirty="0"/>
              <a:t>Jobb: Samme her. Kommer en dag hvor du ikke klarer samme hvor mye du vil. </a:t>
            </a:r>
          </a:p>
        </p:txBody>
      </p:sp>
      <p:sp>
        <p:nvSpPr>
          <p:cNvPr id="4" name="Plassholder for lysbildenummer 3"/>
          <p:cNvSpPr>
            <a:spLocks noGrp="1"/>
          </p:cNvSpPr>
          <p:nvPr>
            <p:ph type="sldNum" sz="quarter" idx="5"/>
          </p:nvPr>
        </p:nvSpPr>
        <p:spPr/>
        <p:txBody>
          <a:bodyPr/>
          <a:lstStyle/>
          <a:p>
            <a:fld id="{D3AB4149-AB46-43E7-92C9-5A8FD317C4C6}" type="slidenum">
              <a:rPr lang="nb-NO" smtClean="0"/>
              <a:t>9</a:t>
            </a:fld>
            <a:endParaRPr lang="nb-NO"/>
          </a:p>
        </p:txBody>
      </p:sp>
    </p:spTree>
    <p:extLst>
      <p:ext uri="{BB962C8B-B14F-4D97-AF65-F5344CB8AC3E}">
        <p14:creationId xmlns:p14="http://schemas.microsoft.com/office/powerpoint/2010/main" val="11271624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err="1">
                <a:cs typeface="Calibri"/>
              </a:rPr>
              <a:t>På</a:t>
            </a:r>
            <a:r>
              <a:rPr lang="en-US">
                <a:cs typeface="Calibri"/>
              </a:rPr>
              <a:t> </a:t>
            </a:r>
            <a:r>
              <a:rPr lang="en-US" err="1">
                <a:cs typeface="Calibri"/>
              </a:rPr>
              <a:t>topp</a:t>
            </a:r>
            <a:r>
              <a:rPr lang="en-US">
                <a:cs typeface="Calibri"/>
              </a:rPr>
              <a:t> hos de fire </a:t>
            </a:r>
            <a:r>
              <a:rPr lang="en-US" err="1">
                <a:cs typeface="Calibri"/>
              </a:rPr>
              <a:t>definerte</a:t>
            </a:r>
            <a:r>
              <a:rPr lang="en-US">
                <a:cs typeface="Calibri"/>
              </a:rPr>
              <a:t> </a:t>
            </a:r>
            <a:r>
              <a:rPr lang="en-US" err="1">
                <a:cs typeface="Calibri"/>
              </a:rPr>
              <a:t>pårørendegruppene</a:t>
            </a:r>
            <a:r>
              <a:rPr lang="en-US">
                <a:cs typeface="Calibri"/>
              </a:rPr>
              <a:t> er </a:t>
            </a:r>
            <a:r>
              <a:rPr lang="en-US" err="1">
                <a:cs typeface="Calibri"/>
              </a:rPr>
              <a:t>behov</a:t>
            </a:r>
            <a:r>
              <a:rPr lang="en-US">
                <a:cs typeface="Calibri"/>
              </a:rPr>
              <a:t> for </a:t>
            </a:r>
            <a:r>
              <a:rPr lang="en-US" err="1">
                <a:cs typeface="Calibri"/>
              </a:rPr>
              <a:t>informasjon</a:t>
            </a:r>
            <a:r>
              <a:rPr lang="en-US">
                <a:cs typeface="Calibri"/>
              </a:rPr>
              <a:t> om </a:t>
            </a:r>
            <a:r>
              <a:rPr lang="en-US" err="1">
                <a:cs typeface="Calibri"/>
              </a:rPr>
              <a:t>rettigheter</a:t>
            </a:r>
            <a:r>
              <a:rPr lang="en-US">
                <a:cs typeface="Calibri"/>
              </a:rPr>
              <a:t> </a:t>
            </a:r>
            <a:r>
              <a:rPr lang="en-US" err="1">
                <a:cs typeface="Calibri"/>
              </a:rPr>
              <a:t>og</a:t>
            </a:r>
            <a:r>
              <a:rPr lang="en-US">
                <a:cs typeface="Calibri"/>
              </a:rPr>
              <a:t> </a:t>
            </a:r>
            <a:r>
              <a:rPr lang="en-US" err="1">
                <a:cs typeface="Calibri"/>
              </a:rPr>
              <a:t>støtteordninger</a:t>
            </a:r>
            <a:r>
              <a:rPr lang="en-US">
                <a:cs typeface="Calibri"/>
              </a:rPr>
              <a:t> for </a:t>
            </a:r>
            <a:r>
              <a:rPr lang="en-US" err="1">
                <a:cs typeface="Calibri"/>
              </a:rPr>
              <a:t>pårørende</a:t>
            </a:r>
            <a:r>
              <a:rPr lang="en-US">
                <a:cs typeface="Calibri"/>
              </a:rPr>
              <a:t>.</a:t>
            </a:r>
            <a:br>
              <a:rPr lang="en-US">
                <a:cs typeface="+mn-lt"/>
              </a:rPr>
            </a:br>
            <a:r>
              <a:rPr lang="en-US"/>
              <a:t>Det å </a:t>
            </a:r>
            <a:r>
              <a:rPr lang="en-US" err="1"/>
              <a:t>først</a:t>
            </a:r>
            <a:r>
              <a:rPr lang="en-US"/>
              <a:t> </a:t>
            </a:r>
            <a:r>
              <a:rPr lang="en-US" err="1"/>
              <a:t>og</a:t>
            </a:r>
            <a:r>
              <a:rPr lang="en-US"/>
              <a:t> </a:t>
            </a:r>
            <a:r>
              <a:rPr lang="en-US" err="1"/>
              <a:t>fremst</a:t>
            </a:r>
            <a:r>
              <a:rPr lang="en-US"/>
              <a:t> </a:t>
            </a:r>
            <a:r>
              <a:rPr lang="en-US" err="1"/>
              <a:t>være</a:t>
            </a:r>
            <a:r>
              <a:rPr lang="en-US"/>
              <a:t> </a:t>
            </a:r>
            <a:r>
              <a:rPr lang="en-US" err="1"/>
              <a:t>opptatt</a:t>
            </a:r>
            <a:r>
              <a:rPr lang="en-US"/>
              <a:t> av </a:t>
            </a:r>
            <a:r>
              <a:rPr lang="en-US" err="1"/>
              <a:t>hva</a:t>
            </a:r>
            <a:r>
              <a:rPr lang="en-US"/>
              <a:t> </a:t>
            </a:r>
            <a:r>
              <a:rPr lang="en-US" err="1"/>
              <a:t>personen</a:t>
            </a:r>
            <a:r>
              <a:rPr lang="en-US"/>
              <a:t> </a:t>
            </a:r>
            <a:r>
              <a:rPr lang="en-US" err="1"/>
              <a:t>som</a:t>
            </a:r>
            <a:r>
              <a:rPr lang="en-US"/>
              <a:t> er </a:t>
            </a:r>
            <a:r>
              <a:rPr lang="en-US" err="1"/>
              <a:t>syk</a:t>
            </a:r>
            <a:r>
              <a:rPr lang="en-US"/>
              <a:t> </a:t>
            </a:r>
            <a:r>
              <a:rPr lang="en-US" err="1"/>
              <a:t>eller</a:t>
            </a:r>
            <a:r>
              <a:rPr lang="en-US"/>
              <a:t> </a:t>
            </a:r>
            <a:r>
              <a:rPr lang="en-US" err="1"/>
              <a:t>har</a:t>
            </a:r>
            <a:r>
              <a:rPr lang="en-US"/>
              <a:t> </a:t>
            </a:r>
            <a:r>
              <a:rPr lang="en-US" err="1"/>
              <a:t>behov</a:t>
            </a:r>
            <a:r>
              <a:rPr lang="en-US"/>
              <a:t> for </a:t>
            </a:r>
            <a:r>
              <a:rPr lang="en-US" err="1"/>
              <a:t>hjelp</a:t>
            </a:r>
            <a:r>
              <a:rPr lang="en-US"/>
              <a:t>, </a:t>
            </a:r>
            <a:r>
              <a:rPr lang="en-US" err="1"/>
              <a:t>trenger</a:t>
            </a:r>
            <a:r>
              <a:rPr lang="en-US"/>
              <a:t>, ligger </a:t>
            </a:r>
            <a:r>
              <a:rPr lang="en-US" err="1"/>
              <a:t>lengst</a:t>
            </a:r>
            <a:r>
              <a:rPr lang="en-US"/>
              <a:t> </a:t>
            </a:r>
            <a:r>
              <a:rPr lang="en-US" err="1"/>
              <a:t>fremme</a:t>
            </a:r>
            <a:r>
              <a:rPr lang="en-US"/>
              <a:t> for mange </a:t>
            </a:r>
            <a:r>
              <a:rPr lang="en-US" err="1"/>
              <a:t>pårørende</a:t>
            </a:r>
            <a:r>
              <a:rPr lang="en-US"/>
              <a:t>. </a:t>
            </a:r>
            <a:r>
              <a:rPr lang="en-US" err="1"/>
              <a:t>Samtidig</a:t>
            </a:r>
            <a:r>
              <a:rPr lang="en-US"/>
              <a:t> </a:t>
            </a:r>
            <a:r>
              <a:rPr lang="en-US" err="1"/>
              <a:t>viser</a:t>
            </a:r>
            <a:r>
              <a:rPr lang="en-US"/>
              <a:t> </a:t>
            </a:r>
            <a:r>
              <a:rPr lang="en-US" err="1"/>
              <a:t>resultatene</a:t>
            </a:r>
            <a:r>
              <a:rPr lang="en-US"/>
              <a:t> </a:t>
            </a:r>
            <a:r>
              <a:rPr lang="en-US" err="1"/>
              <a:t>fra</a:t>
            </a:r>
            <a:r>
              <a:rPr lang="en-US"/>
              <a:t> </a:t>
            </a:r>
            <a:r>
              <a:rPr lang="en-US" err="1"/>
              <a:t>spørreundersøkelsen</a:t>
            </a:r>
            <a:r>
              <a:rPr lang="en-US"/>
              <a:t> </a:t>
            </a:r>
            <a:r>
              <a:rPr lang="en-US" err="1"/>
              <a:t>tydelig</a:t>
            </a:r>
            <a:r>
              <a:rPr lang="en-US"/>
              <a:t> at </a:t>
            </a:r>
            <a:r>
              <a:rPr lang="en-US" err="1"/>
              <a:t>pårørende</a:t>
            </a:r>
            <a:r>
              <a:rPr lang="en-US"/>
              <a:t> </a:t>
            </a:r>
            <a:r>
              <a:rPr lang="en-US" err="1"/>
              <a:t>har</a:t>
            </a:r>
            <a:r>
              <a:rPr lang="en-US"/>
              <a:t> </a:t>
            </a:r>
            <a:r>
              <a:rPr lang="en-US" err="1"/>
              <a:t>behov</a:t>
            </a:r>
            <a:r>
              <a:rPr lang="en-US"/>
              <a:t> for </a:t>
            </a:r>
            <a:r>
              <a:rPr lang="en-US" err="1"/>
              <a:t>støtte</a:t>
            </a:r>
            <a:r>
              <a:rPr lang="en-US"/>
              <a:t> </a:t>
            </a:r>
            <a:r>
              <a:rPr lang="en-US" err="1"/>
              <a:t>og</a:t>
            </a:r>
            <a:r>
              <a:rPr lang="en-US"/>
              <a:t> </a:t>
            </a:r>
            <a:r>
              <a:rPr lang="en-US" err="1"/>
              <a:t>bedre</a:t>
            </a:r>
            <a:r>
              <a:rPr lang="en-US"/>
              <a:t> </a:t>
            </a:r>
            <a:r>
              <a:rPr lang="en-US" err="1"/>
              <a:t>oppfølging</a:t>
            </a:r>
            <a:r>
              <a:rPr lang="en-US"/>
              <a:t> for </a:t>
            </a:r>
            <a:r>
              <a:rPr lang="en-US" err="1"/>
              <a:t>egen</a:t>
            </a:r>
            <a:r>
              <a:rPr lang="en-US"/>
              <a:t> del.</a:t>
            </a:r>
            <a:endParaRPr lang="en-US">
              <a:cs typeface="Calibri"/>
            </a:endParaRPr>
          </a:p>
        </p:txBody>
      </p:sp>
      <p:sp>
        <p:nvSpPr>
          <p:cNvPr id="4" name="Slide Number Placeholder 3"/>
          <p:cNvSpPr>
            <a:spLocks noGrp="1"/>
          </p:cNvSpPr>
          <p:nvPr>
            <p:ph type="sldNum" sz="quarter" idx="5"/>
          </p:nvPr>
        </p:nvSpPr>
        <p:spPr/>
        <p:txBody>
          <a:bodyPr/>
          <a:lstStyle/>
          <a:p>
            <a:fld id="{D3AB4149-AB46-43E7-92C9-5A8FD317C4C6}" type="slidenum">
              <a:t>10</a:t>
            </a:fld>
            <a:endParaRPr lang="en-US"/>
          </a:p>
        </p:txBody>
      </p:sp>
    </p:spTree>
    <p:extLst>
      <p:ext uri="{BB962C8B-B14F-4D97-AF65-F5344CB8AC3E}">
        <p14:creationId xmlns:p14="http://schemas.microsoft.com/office/powerpoint/2010/main" val="3561396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nb-NO"/>
              <a:t>Klikk for å redigere tittelstil</a:t>
            </a:r>
            <a:endParaRPr lang="en-US"/>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en-US"/>
          </a:p>
        </p:txBody>
      </p:sp>
      <p:sp>
        <p:nvSpPr>
          <p:cNvPr id="4" name="Date Placeholder 3"/>
          <p:cNvSpPr>
            <a:spLocks noGrp="1"/>
          </p:cNvSpPr>
          <p:nvPr>
            <p:ph type="dt" sz="half" idx="10"/>
          </p:nvPr>
        </p:nvSpPr>
        <p:spPr/>
        <p:txBody>
          <a:bodyPr/>
          <a:lstStyle/>
          <a:p>
            <a:fld id="{28543BDC-0553-40FA-A4DB-EDAAA606CFF6}" type="datetimeFigureOut">
              <a:rPr lang="en-US" smtClean="0"/>
              <a:t>5/24/2023</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1811121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tel og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nb-NO"/>
              <a:t>Klikk for å redigere tittelstil</a:t>
            </a:r>
            <a:endParaRPr lang="en-US"/>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28543BDC-0553-40FA-A4DB-EDAAA606CFF6}" type="datetimeFigureOut">
              <a:rPr lang="en-US" smtClean="0"/>
              <a:t>5/24/2023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1178452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itat med teks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b-NO"/>
              <a:t>Klikk for å redigere tittelstil</a:t>
            </a:r>
            <a:endParaRPr lang="en-US"/>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a:t>Klikk for å redigere tekststiler i malen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28543BDC-0553-40FA-A4DB-EDAAA606CFF6}" type="datetimeFigureOut">
              <a:rPr lang="en-US" smtClean="0"/>
              <a:t>5/24/2023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E9AD569-83DD-4E5B-AF97-63825DE45633}"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39270927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nb-NO"/>
              <a:t>Klikk for å redigere tittelstil</a:t>
            </a:r>
            <a:endParaRPr lang="en-US"/>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a:t>Klikk for å redigere tekststiler i malen</a:t>
            </a:r>
          </a:p>
        </p:txBody>
      </p:sp>
      <p:sp>
        <p:nvSpPr>
          <p:cNvPr id="5" name="Date Placeholder 4"/>
          <p:cNvSpPr>
            <a:spLocks noGrp="1"/>
          </p:cNvSpPr>
          <p:nvPr>
            <p:ph type="dt" sz="half" idx="10"/>
          </p:nvPr>
        </p:nvSpPr>
        <p:spPr/>
        <p:txBody>
          <a:bodyPr/>
          <a:lstStyle/>
          <a:p>
            <a:fld id="{28543BDC-0553-40FA-A4DB-EDAAA606CFF6}" type="datetimeFigureOut">
              <a:rPr lang="en-US" smtClean="0"/>
              <a:t>5/24/2023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10497973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med s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b-NO"/>
              <a:t>Klikk for å redigere tittelstil</a:t>
            </a:r>
            <a:endParaRPr lang="en-US"/>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a:t>Klikk for å redigere tekststiler i malen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a:t>Klikk for å redigere tekststiler i malen</a:t>
            </a:r>
          </a:p>
        </p:txBody>
      </p:sp>
      <p:sp>
        <p:nvSpPr>
          <p:cNvPr id="5" name="Date Placeholder 4"/>
          <p:cNvSpPr>
            <a:spLocks noGrp="1"/>
          </p:cNvSpPr>
          <p:nvPr>
            <p:ph type="dt" sz="half" idx="10"/>
          </p:nvPr>
        </p:nvSpPr>
        <p:spPr/>
        <p:txBody>
          <a:bodyPr/>
          <a:lstStyle/>
          <a:p>
            <a:fld id="{28543BDC-0553-40FA-A4DB-EDAAA606CFF6}" type="datetimeFigureOut">
              <a:rPr lang="en-US" smtClean="0"/>
              <a:t>5/24/2023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E9AD569-83DD-4E5B-AF97-63825DE45633}"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17346883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n eller Usann">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nb-NO"/>
              <a:t>Klikk for å redigere tittelstil</a:t>
            </a:r>
            <a:endParaRPr lang="en-US"/>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a:t>Klikk for å redigere tekststiler i malen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a:t>Klikk for å redigere tekststiler i malen</a:t>
            </a:r>
          </a:p>
        </p:txBody>
      </p:sp>
      <p:sp>
        <p:nvSpPr>
          <p:cNvPr id="5" name="Date Placeholder 4"/>
          <p:cNvSpPr>
            <a:spLocks noGrp="1"/>
          </p:cNvSpPr>
          <p:nvPr>
            <p:ph type="dt" sz="half" idx="10"/>
          </p:nvPr>
        </p:nvSpPr>
        <p:spPr/>
        <p:txBody>
          <a:bodyPr/>
          <a:lstStyle/>
          <a:p>
            <a:fld id="{28543BDC-0553-40FA-A4DB-EDAAA606CFF6}" type="datetimeFigureOut">
              <a:rPr lang="en-US" smtClean="0"/>
              <a:t>5/24/2023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1987387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a:p>
        </p:txBody>
      </p:sp>
      <p:sp>
        <p:nvSpPr>
          <p:cNvPr id="3" name="Vertical Text Placeholder 2"/>
          <p:cNvSpPr>
            <a:spLocks noGrp="1"/>
          </p:cNvSpPr>
          <p:nvPr>
            <p:ph type="body" orient="vert" idx="1"/>
          </p:nvPr>
        </p:nvSpPr>
        <p:spPr/>
        <p:txBody>
          <a:bodyPr vert="eaVert" ancho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28543BDC-0553-40FA-A4DB-EDAAA606CFF6}" type="datetimeFigureOut">
              <a:rPr lang="en-US" smtClean="0"/>
              <a:t>5/24/2023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25115794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nb-NO"/>
              <a:t>Klikk for å redigere tittelstil</a:t>
            </a:r>
            <a:endParaRPr lang="en-US"/>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28543BDC-0553-40FA-A4DB-EDAAA606CFF6}" type="datetimeFigureOut">
              <a:rPr lang="en-US" smtClean="0"/>
              <a:t>5/24/2023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3259561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nb-NO"/>
              <a:t>Klikk for å redigere tittelstil</a:t>
            </a:r>
            <a:endParaRPr lang="en-US"/>
          </a:p>
        </p:txBody>
      </p:sp>
      <p:sp>
        <p:nvSpPr>
          <p:cNvPr id="3" name="Content Placeholder 2"/>
          <p:cNvSpPr>
            <a:spLocks noGrp="1"/>
          </p:cNvSpPr>
          <p:nvPr>
            <p:ph idx="1"/>
          </p:nvPr>
        </p:nvSpPr>
        <p:spPr>
          <a:xfrm>
            <a:off x="2589212" y="2133600"/>
            <a:ext cx="8915400" cy="3777622"/>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28543BDC-0553-40FA-A4DB-EDAAA606CFF6}" type="datetimeFigureOut">
              <a:rPr lang="en-US" smtClean="0"/>
              <a:t>5/24/2023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4197630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nb-NO"/>
              <a:t>Klikk for å redigere tittelstil</a:t>
            </a:r>
            <a:endParaRPr lang="en-US"/>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28543BDC-0553-40FA-A4DB-EDAAA606CFF6}" type="datetimeFigureOut">
              <a:rPr lang="en-US" smtClean="0"/>
              <a:t>5/24/2023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73756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b-NO"/>
              <a:t>Klikk for å redigere tittelstil</a:t>
            </a:r>
            <a:endParaRPr lang="en-US"/>
          </a:p>
        </p:txBody>
      </p:sp>
      <p:sp>
        <p:nvSpPr>
          <p:cNvPr id="3" name="Content Placeholder 2"/>
          <p:cNvSpPr>
            <a:spLocks noGrp="1"/>
          </p:cNvSpPr>
          <p:nvPr>
            <p:ph sz="half" idx="1"/>
          </p:nvPr>
        </p:nvSpPr>
        <p:spPr>
          <a:xfrm>
            <a:off x="2589212" y="2133600"/>
            <a:ext cx="4313864" cy="3777622"/>
          </a:xfrm>
        </p:spPr>
        <p:txBody>
          <a:bodyPr>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Content Placeholder 3"/>
          <p:cNvSpPr>
            <a:spLocks noGrp="1"/>
          </p:cNvSpPr>
          <p:nvPr>
            <p:ph sz="half" idx="2"/>
          </p:nvPr>
        </p:nvSpPr>
        <p:spPr>
          <a:xfrm>
            <a:off x="7190747" y="2126222"/>
            <a:ext cx="4313864" cy="3777622"/>
          </a:xfrm>
        </p:spPr>
        <p:txBody>
          <a:bodyPr>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5" name="Date Placeholder 4"/>
          <p:cNvSpPr>
            <a:spLocks noGrp="1"/>
          </p:cNvSpPr>
          <p:nvPr>
            <p:ph type="dt" sz="half" idx="10"/>
          </p:nvPr>
        </p:nvSpPr>
        <p:spPr/>
        <p:txBody>
          <a:bodyPr/>
          <a:lstStyle/>
          <a:p>
            <a:fld id="{28543BDC-0553-40FA-A4DB-EDAAA606CFF6}" type="datetimeFigureOut">
              <a:rPr lang="en-US" smtClean="0"/>
              <a:t>5/24/2023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446731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b-NO"/>
              <a:t>Klikk for å redigere tittelstil</a:t>
            </a:r>
            <a:endParaRPr lang="en-US"/>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7" name="Date Placeholder 6"/>
          <p:cNvSpPr>
            <a:spLocks noGrp="1"/>
          </p:cNvSpPr>
          <p:nvPr>
            <p:ph type="dt" sz="half" idx="10"/>
          </p:nvPr>
        </p:nvSpPr>
        <p:spPr/>
        <p:txBody>
          <a:bodyPr/>
          <a:lstStyle/>
          <a:p>
            <a:fld id="{28543BDC-0553-40FA-A4DB-EDAAA606CFF6}" type="datetimeFigureOut">
              <a:rPr lang="en-US" smtClean="0"/>
              <a:t>5/24/2023</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3620053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a:p>
        </p:txBody>
      </p:sp>
      <p:sp>
        <p:nvSpPr>
          <p:cNvPr id="3" name="Date Placeholder 2"/>
          <p:cNvSpPr>
            <a:spLocks noGrp="1"/>
          </p:cNvSpPr>
          <p:nvPr>
            <p:ph type="dt" sz="half" idx="10"/>
          </p:nvPr>
        </p:nvSpPr>
        <p:spPr/>
        <p:txBody>
          <a:bodyPr/>
          <a:lstStyle/>
          <a:p>
            <a:fld id="{28543BDC-0553-40FA-A4DB-EDAAA606CFF6}" type="datetimeFigureOut">
              <a:rPr lang="en-US" smtClean="0"/>
              <a:t>5/24/2023</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166825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543BDC-0553-40FA-A4DB-EDAAA606CFF6}" type="datetimeFigureOut">
              <a:rPr lang="en-US" smtClean="0"/>
              <a:t>5/24/2023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1648397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nb-NO"/>
              <a:t>Klikk for å redigere tittelstil</a:t>
            </a:r>
            <a:endParaRPr lang="en-US"/>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28543BDC-0553-40FA-A4DB-EDAAA606CFF6}" type="datetimeFigureOut">
              <a:rPr lang="en-US" smtClean="0"/>
              <a:t>5/24/2023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8142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nb-NO"/>
              <a:t>Klikk for å redigere tittelstil</a:t>
            </a:r>
            <a:endParaRPr lang="en-US"/>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a:t>Klikk på ikonet for å legge til et bilde</a:t>
            </a:r>
            <a:endParaRPr lang="en-US"/>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28543BDC-0553-40FA-A4DB-EDAAA606CFF6}" type="datetimeFigureOut">
              <a:rPr lang="en-US" smtClean="0"/>
              <a:t>5/24/2023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2213510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nb-NO"/>
              <a:t>Klikk for å redigere tittelstil</a:t>
            </a:r>
            <a:endParaRPr lang="en-US"/>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8543BDC-0553-40FA-A4DB-EDAAA606CFF6}" type="datetimeFigureOut">
              <a:rPr lang="en-US" smtClean="0"/>
              <a:t>5/24/2023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E9AD569-83DD-4E5B-AF97-63825DE45633}" type="slidenum">
              <a:rPr lang="en-US" smtClean="0"/>
              <a:t>‹#›</a:t>
            </a:fld>
            <a:endParaRPr lang="en-US"/>
          </a:p>
        </p:txBody>
      </p:sp>
    </p:spTree>
    <p:extLst>
      <p:ext uri="{BB962C8B-B14F-4D97-AF65-F5344CB8AC3E}">
        <p14:creationId xmlns:p14="http://schemas.microsoft.com/office/powerpoint/2010/main" val="34922773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kurs.helse-sorost.no/ScormServices/ScoStart.aspx?load=preview&amp;scorm_version=1.2&amp;starting_url=/elps40/Content/3b7caf78-aedc-415e-b54a-5d573f0bc8a8/index.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menon.no/wp-content/uploads/2021-47-Brutto-produksjonstap-av-parorendeinnsats-i-Norge.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lovdata.no/lov/2011-06-24-30" TargetMode="External"/><Relationship Id="rId7" Type="http://schemas.openxmlformats.org/officeDocument/2006/relationships/hyperlink" Target="https://lovdata.no/lov/1999-07-02-61/%C2%A72-5a"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lovdata.no/lov/2011-06-24-30/%C2%A77-2" TargetMode="External"/><Relationship Id="rId5" Type="http://schemas.openxmlformats.org/officeDocument/2006/relationships/hyperlink" Target="https://lovdata.no/lov/1999-07-02-62" TargetMode="External"/><Relationship Id="rId4" Type="http://schemas.openxmlformats.org/officeDocument/2006/relationships/hyperlink" Target="https://lovdata.no/lov/1999-07-02-61"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lovdata.no/lov/2011-06-24-30/%C2%A77-2a"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hyperlink" Target="https://www.helsedirektoratet.no/rapporter/nasjonal-parorendeundersokelse-2021-2022/Nasjonal%20p%C3%A5r%C3%B8rendeunders%C3%B8kelse%202021-2022.pdf/_/attachment/inline/c5685675-dee2-4406-b88b-1514158d767c:a2b63672e5e9a7af37d95aae93d0ca5b271c6d26/Nasjonal%20p%C3%A5r%C3%B8rendeunders%C3%B8kelse%202021-2022.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2382384" y="955784"/>
            <a:ext cx="8915399" cy="2262781"/>
          </a:xfrm>
        </p:spPr>
        <p:txBody>
          <a:bodyPr>
            <a:normAutofit fontScale="90000"/>
          </a:bodyPr>
          <a:lstStyle/>
          <a:p>
            <a:r>
              <a:rPr lang="en-US" err="1">
                <a:cs typeface="Calibri Light"/>
              </a:rPr>
              <a:t>Ivaretakelse</a:t>
            </a:r>
            <a:r>
              <a:rPr lang="en-US">
                <a:cs typeface="Calibri Light"/>
              </a:rPr>
              <a:t> av </a:t>
            </a:r>
            <a:r>
              <a:rPr lang="en-US" err="1">
                <a:cs typeface="Calibri Light"/>
              </a:rPr>
              <a:t>pårørende</a:t>
            </a:r>
            <a:br>
              <a:rPr lang="en-US">
                <a:cs typeface="Calibri Light"/>
              </a:rPr>
            </a:br>
            <a:endParaRPr lang="en-US">
              <a:cs typeface="Calibri Light"/>
            </a:endParaRPr>
          </a:p>
        </p:txBody>
      </p:sp>
      <p:sp>
        <p:nvSpPr>
          <p:cNvPr id="3" name="Undertittel 2"/>
          <p:cNvSpPr>
            <a:spLocks noGrp="1"/>
          </p:cNvSpPr>
          <p:nvPr>
            <p:ph type="subTitle" idx="1"/>
          </p:nvPr>
        </p:nvSpPr>
        <p:spPr>
          <a:xfrm>
            <a:off x="3917271" y="3937733"/>
            <a:ext cx="8915399" cy="1126283"/>
          </a:xfrm>
        </p:spPr>
        <p:txBody>
          <a:bodyPr vert="horz" lIns="91440" tIns="45720" rIns="91440" bIns="45720" rtlCol="0" anchor="t">
            <a:noAutofit/>
          </a:bodyPr>
          <a:lstStyle/>
          <a:p>
            <a:r>
              <a:rPr lang="en-US" sz="2800" err="1">
                <a:cs typeface="Calibri"/>
              </a:rPr>
              <a:t>Godt</a:t>
            </a:r>
            <a:r>
              <a:rPr lang="en-US" sz="2800">
                <a:cs typeface="Calibri"/>
              </a:rPr>
              <a:t> </a:t>
            </a:r>
            <a:r>
              <a:rPr lang="en-US" sz="2800" err="1">
                <a:cs typeface="Calibri"/>
              </a:rPr>
              <a:t>pårørendesamarbeid</a:t>
            </a:r>
            <a:r>
              <a:rPr lang="en-US" sz="2800">
                <a:cs typeface="Calibri"/>
              </a:rPr>
              <a:t>:</a:t>
            </a:r>
            <a:br>
              <a:rPr lang="en-US" sz="2800">
                <a:cs typeface="Calibri"/>
              </a:rPr>
            </a:br>
            <a:br>
              <a:rPr lang="en-US" sz="2800">
                <a:cs typeface="Calibri"/>
              </a:rPr>
            </a:br>
            <a:r>
              <a:rPr lang="en-US" sz="2800">
                <a:cs typeface="Calibri"/>
              </a:rPr>
              <a:t>    </a:t>
            </a:r>
            <a:r>
              <a:rPr lang="en-US" sz="2800" err="1">
                <a:cs typeface="Calibri"/>
              </a:rPr>
              <a:t>Hvorfor</a:t>
            </a:r>
            <a:r>
              <a:rPr lang="en-US" sz="2800">
                <a:cs typeface="Calibri"/>
              </a:rPr>
              <a:t> og </a:t>
            </a:r>
            <a:r>
              <a:rPr lang="en-US" sz="2800" err="1">
                <a:cs typeface="Calibri"/>
              </a:rPr>
              <a:t>hvordan</a:t>
            </a:r>
            <a:endParaRPr lang="en-US" sz="2800">
              <a:cs typeface="Calibri"/>
            </a:endParaRPr>
          </a:p>
        </p:txBody>
      </p:sp>
      <p:pic>
        <p:nvPicPr>
          <p:cNvPr id="4" name="Bilde 4" descr="Et bilde som inneholder tekst&#10;&#10;Automatisk generert beskrivelse">
            <a:extLst>
              <a:ext uri="{FF2B5EF4-FFF2-40B4-BE49-F238E27FC236}">
                <a16:creationId xmlns:a16="http://schemas.microsoft.com/office/drawing/2014/main" id="{4392220C-CF9C-9201-A52C-B9E87883D928}"/>
              </a:ext>
            </a:extLst>
          </p:cNvPr>
          <p:cNvPicPr>
            <a:picLocks noChangeAspect="1"/>
          </p:cNvPicPr>
          <p:nvPr/>
        </p:nvPicPr>
        <p:blipFill>
          <a:blip r:embed="rId3"/>
          <a:stretch>
            <a:fillRect/>
          </a:stretch>
        </p:blipFill>
        <p:spPr>
          <a:xfrm>
            <a:off x="9457699" y="-2155"/>
            <a:ext cx="2743200" cy="755187"/>
          </a:xfrm>
          <a:prstGeom prst="rect">
            <a:avLst/>
          </a:prstGeom>
        </p:spPr>
      </p:pic>
    </p:spTree>
    <p:extLst>
      <p:ext uri="{BB962C8B-B14F-4D97-AF65-F5344CB8AC3E}">
        <p14:creationId xmlns:p14="http://schemas.microsoft.com/office/powerpoint/2010/main" val="42531249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1520B72-94C4-4ABB-AC64-A3382705BE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3C3E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A64CBFD-D6E8-4E6A-8F66-1948BED331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a:extLst>
              <a:ext uri="{FF2B5EF4-FFF2-40B4-BE49-F238E27FC236}">
                <a16:creationId xmlns:a16="http://schemas.microsoft.com/office/drawing/2014/main" id="{0986B2A3-94F3-EECD-F6E2-1057423A6A87}"/>
              </a:ext>
            </a:extLst>
          </p:cNvPr>
          <p:cNvPicPr>
            <a:picLocks noGrp="1" noChangeAspect="1"/>
          </p:cNvPicPr>
          <p:nvPr>
            <p:ph idx="4294967295"/>
          </p:nvPr>
        </p:nvPicPr>
        <p:blipFill>
          <a:blip r:embed="rId3"/>
          <a:stretch>
            <a:fillRect/>
          </a:stretch>
        </p:blipFill>
        <p:spPr>
          <a:xfrm>
            <a:off x="2992342" y="643467"/>
            <a:ext cx="6207316" cy="5571066"/>
          </a:xfrm>
          <a:prstGeom prst="rect">
            <a:avLst/>
          </a:prstGeom>
        </p:spPr>
      </p:pic>
      <p:pic>
        <p:nvPicPr>
          <p:cNvPr id="2" name="Bilde 2" descr="Et bilde som inneholder tekst&#10;&#10;Automatisk generert beskrivelse">
            <a:extLst>
              <a:ext uri="{FF2B5EF4-FFF2-40B4-BE49-F238E27FC236}">
                <a16:creationId xmlns:a16="http://schemas.microsoft.com/office/drawing/2014/main" id="{F01E8B74-1A99-7998-6A12-7DA536C71C1E}"/>
              </a:ext>
            </a:extLst>
          </p:cNvPr>
          <p:cNvPicPr>
            <a:picLocks noChangeAspect="1"/>
          </p:cNvPicPr>
          <p:nvPr/>
        </p:nvPicPr>
        <p:blipFill>
          <a:blip r:embed="rId4"/>
          <a:stretch>
            <a:fillRect/>
          </a:stretch>
        </p:blipFill>
        <p:spPr>
          <a:xfrm>
            <a:off x="9446575" y="-2155"/>
            <a:ext cx="2743200" cy="755187"/>
          </a:xfrm>
          <a:prstGeom prst="rect">
            <a:avLst/>
          </a:prstGeom>
        </p:spPr>
      </p:pic>
    </p:spTree>
    <p:extLst>
      <p:ext uri="{BB962C8B-B14F-4D97-AF65-F5344CB8AC3E}">
        <p14:creationId xmlns:p14="http://schemas.microsoft.com/office/powerpoint/2010/main" val="1993576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9ABF8-3C51-2FFD-ABB1-73F08ACCE8A2}"/>
              </a:ext>
            </a:extLst>
          </p:cNvPr>
          <p:cNvSpPr>
            <a:spLocks noGrp="1"/>
          </p:cNvSpPr>
          <p:nvPr>
            <p:ph type="title"/>
          </p:nvPr>
        </p:nvSpPr>
        <p:spPr/>
        <p:txBody>
          <a:bodyPr/>
          <a:lstStyle/>
          <a:p>
            <a:r>
              <a:rPr lang="en-US">
                <a:cs typeface="Calibri Light"/>
              </a:rPr>
              <a:t>            </a:t>
            </a:r>
            <a:r>
              <a:rPr lang="en-US" err="1">
                <a:cs typeface="Calibri Light"/>
              </a:rPr>
              <a:t>Kartlegging</a:t>
            </a:r>
            <a:endParaRPr lang="en-US"/>
          </a:p>
        </p:txBody>
      </p:sp>
      <p:sp>
        <p:nvSpPr>
          <p:cNvPr id="3" name="Content Placeholder 2">
            <a:extLst>
              <a:ext uri="{FF2B5EF4-FFF2-40B4-BE49-F238E27FC236}">
                <a16:creationId xmlns:a16="http://schemas.microsoft.com/office/drawing/2014/main" id="{0E1E0E8B-D9B2-692C-ACE9-C6A065CF165B}"/>
              </a:ext>
            </a:extLst>
          </p:cNvPr>
          <p:cNvSpPr>
            <a:spLocks noGrp="1"/>
          </p:cNvSpPr>
          <p:nvPr>
            <p:ph idx="1"/>
          </p:nvPr>
        </p:nvSpPr>
        <p:spPr>
          <a:xfrm>
            <a:off x="1395679" y="2123975"/>
            <a:ext cx="8915400" cy="3777622"/>
          </a:xfrm>
        </p:spPr>
        <p:txBody>
          <a:bodyPr vert="horz" lIns="91440" tIns="45720" rIns="91440" bIns="45720" rtlCol="0" anchor="t">
            <a:normAutofit/>
          </a:bodyPr>
          <a:lstStyle/>
          <a:p>
            <a:pPr marL="0" indent="0">
              <a:buNone/>
            </a:pPr>
            <a:endParaRPr lang="en-US" dirty="0"/>
          </a:p>
          <a:p>
            <a:r>
              <a:rPr lang="en-US" dirty="0" err="1"/>
              <a:t>Tradisjonelt</a:t>
            </a:r>
            <a:r>
              <a:rPr lang="en-US" dirty="0"/>
              <a:t> for </a:t>
            </a:r>
            <a:r>
              <a:rPr lang="en-US" dirty="0" err="1"/>
              <a:t>dårlige</a:t>
            </a:r>
            <a:r>
              <a:rPr lang="en-US" dirty="0"/>
              <a:t> </a:t>
            </a:r>
            <a:r>
              <a:rPr lang="en-US" dirty="0" err="1"/>
              <a:t>på</a:t>
            </a:r>
            <a:r>
              <a:rPr lang="en-US" dirty="0"/>
              <a:t> å </a:t>
            </a:r>
            <a:r>
              <a:rPr lang="en-US" dirty="0" err="1"/>
              <a:t>kartlegge</a:t>
            </a:r>
            <a:r>
              <a:rPr lang="en-US" dirty="0"/>
              <a:t> </a:t>
            </a:r>
            <a:r>
              <a:rPr lang="en-US" dirty="0" err="1"/>
              <a:t>pårørendes</a:t>
            </a:r>
            <a:r>
              <a:rPr lang="en-US" dirty="0"/>
              <a:t> </a:t>
            </a:r>
            <a:r>
              <a:rPr lang="en-US" dirty="0" err="1"/>
              <a:t>behov</a:t>
            </a:r>
            <a:r>
              <a:rPr lang="en-US" dirty="0"/>
              <a:t>. </a:t>
            </a:r>
            <a:r>
              <a:rPr lang="en-US" dirty="0" err="1"/>
              <a:t>Vedtak</a:t>
            </a:r>
            <a:r>
              <a:rPr lang="en-US" dirty="0"/>
              <a:t> </a:t>
            </a:r>
            <a:r>
              <a:rPr lang="en-US" dirty="0" err="1"/>
              <a:t>fattes</a:t>
            </a:r>
            <a:r>
              <a:rPr lang="en-US" dirty="0"/>
              <a:t> </a:t>
            </a:r>
            <a:r>
              <a:rPr lang="en-US" dirty="0" err="1"/>
              <a:t>ofte</a:t>
            </a:r>
            <a:r>
              <a:rPr lang="en-US" dirty="0"/>
              <a:t> </a:t>
            </a:r>
            <a:r>
              <a:rPr lang="en-US" dirty="0" err="1"/>
              <a:t>ut</a:t>
            </a:r>
            <a:r>
              <a:rPr lang="en-US" dirty="0"/>
              <a:t> </a:t>
            </a:r>
            <a:r>
              <a:rPr lang="en-US" dirty="0" err="1"/>
              <a:t>i</a:t>
            </a:r>
            <a:r>
              <a:rPr lang="en-US" dirty="0"/>
              <a:t> fra </a:t>
            </a:r>
            <a:r>
              <a:rPr lang="en-US" dirty="0" err="1"/>
              <a:t>hva</a:t>
            </a:r>
            <a:r>
              <a:rPr lang="en-US" dirty="0"/>
              <a:t> man </a:t>
            </a:r>
            <a:r>
              <a:rPr lang="en-US" dirty="0" err="1"/>
              <a:t>tenker</a:t>
            </a:r>
            <a:r>
              <a:rPr lang="en-US" dirty="0"/>
              <a:t> og </a:t>
            </a:r>
            <a:r>
              <a:rPr lang="en-US" dirty="0" err="1"/>
              <a:t>tror</a:t>
            </a:r>
            <a:r>
              <a:rPr lang="en-US" dirty="0"/>
              <a:t> er </a:t>
            </a:r>
            <a:r>
              <a:rPr lang="en-US" dirty="0" err="1"/>
              <a:t>behovet</a:t>
            </a:r>
            <a:r>
              <a:rPr lang="en-US" dirty="0"/>
              <a:t>. </a:t>
            </a:r>
            <a:r>
              <a:rPr lang="en-US" dirty="0" err="1"/>
              <a:t>Fører</a:t>
            </a:r>
            <a:r>
              <a:rPr lang="en-US" dirty="0"/>
              <a:t> </a:t>
            </a:r>
            <a:r>
              <a:rPr lang="en-US" dirty="0" err="1"/>
              <a:t>til</a:t>
            </a:r>
            <a:r>
              <a:rPr lang="en-US" dirty="0"/>
              <a:t> </a:t>
            </a:r>
            <a:r>
              <a:rPr lang="en-US" dirty="0" err="1"/>
              <a:t>ulikheter</a:t>
            </a:r>
            <a:r>
              <a:rPr lang="en-US" dirty="0"/>
              <a:t>, </a:t>
            </a:r>
            <a:r>
              <a:rPr lang="en-US" dirty="0" err="1"/>
              <a:t>personavhengig</a:t>
            </a:r>
            <a:r>
              <a:rPr lang="en-US" dirty="0"/>
              <a:t>. </a:t>
            </a:r>
            <a:br>
              <a:rPr lang="en-US" dirty="0"/>
            </a:br>
            <a:endParaRPr lang="en-US" dirty="0">
              <a:cs typeface="Calibri"/>
            </a:endParaRPr>
          </a:p>
          <a:p>
            <a:r>
              <a:rPr lang="en-US" dirty="0" err="1"/>
              <a:t>Pårørende</a:t>
            </a:r>
            <a:r>
              <a:rPr lang="en-US" dirty="0"/>
              <a:t> </a:t>
            </a:r>
            <a:r>
              <a:rPr lang="en-US" dirty="0" err="1"/>
              <a:t>må</a:t>
            </a:r>
            <a:r>
              <a:rPr lang="en-US" dirty="0"/>
              <a:t> </a:t>
            </a:r>
            <a:r>
              <a:rPr lang="en-US" dirty="0" err="1"/>
              <a:t>kartlegges</a:t>
            </a:r>
            <a:r>
              <a:rPr lang="en-US" dirty="0"/>
              <a:t> </a:t>
            </a:r>
            <a:r>
              <a:rPr lang="en-US" dirty="0" err="1"/>
              <a:t>systematisk</a:t>
            </a:r>
            <a:r>
              <a:rPr lang="en-US" dirty="0"/>
              <a:t> og </a:t>
            </a:r>
            <a:r>
              <a:rPr lang="en-US" dirty="0" err="1"/>
              <a:t>kartleggingen</a:t>
            </a:r>
            <a:r>
              <a:rPr lang="en-US" dirty="0"/>
              <a:t> </a:t>
            </a:r>
            <a:r>
              <a:rPr lang="en-US" dirty="0" err="1"/>
              <a:t>må</a:t>
            </a:r>
            <a:r>
              <a:rPr lang="en-US" dirty="0"/>
              <a:t> </a:t>
            </a:r>
            <a:r>
              <a:rPr lang="en-US" dirty="0" err="1"/>
              <a:t>gjentas</a:t>
            </a:r>
            <a:r>
              <a:rPr lang="en-US" dirty="0"/>
              <a:t> for god </a:t>
            </a:r>
            <a:r>
              <a:rPr lang="en-US" dirty="0" err="1"/>
              <a:t>oppfølging</a:t>
            </a:r>
            <a:r>
              <a:rPr lang="en-US" dirty="0"/>
              <a:t>, </a:t>
            </a:r>
            <a:r>
              <a:rPr lang="en-US" dirty="0" err="1"/>
              <a:t>spesielt</a:t>
            </a:r>
            <a:r>
              <a:rPr lang="en-US" dirty="0"/>
              <a:t> med </a:t>
            </a:r>
            <a:r>
              <a:rPr lang="en-US" dirty="0" err="1"/>
              <a:t>tanke</a:t>
            </a:r>
            <a:r>
              <a:rPr lang="en-US" dirty="0"/>
              <a:t> </a:t>
            </a:r>
            <a:r>
              <a:rPr lang="en-US" dirty="0" err="1"/>
              <a:t>på</a:t>
            </a:r>
            <a:r>
              <a:rPr lang="en-US" dirty="0"/>
              <a:t> å </a:t>
            </a:r>
            <a:r>
              <a:rPr lang="en-US" dirty="0" err="1"/>
              <a:t>fange</a:t>
            </a:r>
            <a:r>
              <a:rPr lang="en-US" dirty="0"/>
              <a:t> </a:t>
            </a:r>
            <a:r>
              <a:rPr lang="en-US" dirty="0" err="1"/>
              <a:t>opp</a:t>
            </a:r>
            <a:r>
              <a:rPr lang="en-US" dirty="0"/>
              <a:t> </a:t>
            </a:r>
            <a:r>
              <a:rPr lang="en-US" dirty="0" err="1"/>
              <a:t>eventuelle</a:t>
            </a:r>
            <a:r>
              <a:rPr lang="en-US" dirty="0"/>
              <a:t> </a:t>
            </a:r>
            <a:r>
              <a:rPr lang="en-US" dirty="0" err="1"/>
              <a:t>endringer</a:t>
            </a:r>
            <a:r>
              <a:rPr lang="en-US" dirty="0"/>
              <a:t>. </a:t>
            </a:r>
            <a:r>
              <a:rPr lang="en-US" dirty="0" err="1"/>
              <a:t>Være</a:t>
            </a:r>
            <a:r>
              <a:rPr lang="en-US" dirty="0"/>
              <a:t> </a:t>
            </a:r>
            <a:r>
              <a:rPr lang="en-US" dirty="0" err="1"/>
              <a:t>i</a:t>
            </a:r>
            <a:r>
              <a:rPr lang="en-US" dirty="0"/>
              <a:t> </a:t>
            </a:r>
            <a:r>
              <a:rPr lang="en-US" dirty="0" err="1"/>
              <a:t>forkant</a:t>
            </a:r>
            <a:r>
              <a:rPr lang="en-US" dirty="0"/>
              <a:t>. </a:t>
            </a:r>
            <a:br>
              <a:rPr lang="en-US" dirty="0"/>
            </a:br>
            <a:endParaRPr lang="en-US" dirty="0">
              <a:cs typeface="Calibri"/>
            </a:endParaRPr>
          </a:p>
          <a:p>
            <a:r>
              <a:rPr lang="en-US" dirty="0" err="1"/>
              <a:t>Ansatte</a:t>
            </a:r>
            <a:r>
              <a:rPr lang="en-US" dirty="0"/>
              <a:t> </a:t>
            </a:r>
            <a:r>
              <a:rPr lang="en-US" dirty="0" err="1"/>
              <a:t>i</a:t>
            </a:r>
            <a:r>
              <a:rPr lang="en-US" dirty="0"/>
              <a:t> </a:t>
            </a:r>
            <a:r>
              <a:rPr lang="en-US" dirty="0" err="1"/>
              <a:t>tjenestene</a:t>
            </a:r>
            <a:r>
              <a:rPr lang="en-US" dirty="0"/>
              <a:t> </a:t>
            </a:r>
            <a:r>
              <a:rPr lang="en-US" dirty="0" err="1"/>
              <a:t>må</a:t>
            </a:r>
            <a:r>
              <a:rPr lang="en-US" dirty="0"/>
              <a:t> ha </a:t>
            </a:r>
            <a:r>
              <a:rPr lang="en-US" dirty="0" err="1"/>
              <a:t>kompetanse</a:t>
            </a:r>
            <a:r>
              <a:rPr lang="en-US" dirty="0"/>
              <a:t> </a:t>
            </a:r>
            <a:r>
              <a:rPr lang="en-US" dirty="0" err="1"/>
              <a:t>på</a:t>
            </a:r>
            <a:r>
              <a:rPr lang="en-US" dirty="0"/>
              <a:t> </a:t>
            </a:r>
            <a:r>
              <a:rPr lang="en-US" dirty="0" err="1"/>
              <a:t>oppfølging</a:t>
            </a:r>
            <a:r>
              <a:rPr lang="en-US" dirty="0"/>
              <a:t> av </a:t>
            </a:r>
            <a:r>
              <a:rPr lang="en-US" dirty="0" err="1"/>
              <a:t>pårørende</a:t>
            </a:r>
            <a:br>
              <a:rPr lang="en-US" dirty="0"/>
            </a:br>
            <a:endParaRPr lang="en-US" dirty="0">
              <a:cs typeface="Calibri"/>
            </a:endParaRPr>
          </a:p>
        </p:txBody>
      </p:sp>
      <p:pic>
        <p:nvPicPr>
          <p:cNvPr id="4" name="Bilde 4" descr="Et bilde som inneholder tekst&#10;&#10;Automatisk generert beskrivelse">
            <a:extLst>
              <a:ext uri="{FF2B5EF4-FFF2-40B4-BE49-F238E27FC236}">
                <a16:creationId xmlns:a16="http://schemas.microsoft.com/office/drawing/2014/main" id="{D119D105-5AD5-C617-8F5B-9D07D5A834C3}"/>
              </a:ext>
            </a:extLst>
          </p:cNvPr>
          <p:cNvPicPr>
            <a:picLocks noChangeAspect="1"/>
          </p:cNvPicPr>
          <p:nvPr/>
        </p:nvPicPr>
        <p:blipFill>
          <a:blip r:embed="rId3"/>
          <a:stretch>
            <a:fillRect/>
          </a:stretch>
        </p:blipFill>
        <p:spPr>
          <a:xfrm>
            <a:off x="9457699" y="-2155"/>
            <a:ext cx="2743200" cy="755187"/>
          </a:xfrm>
          <a:prstGeom prst="rect">
            <a:avLst/>
          </a:prstGeom>
        </p:spPr>
      </p:pic>
    </p:spTree>
    <p:extLst>
      <p:ext uri="{BB962C8B-B14F-4D97-AF65-F5344CB8AC3E}">
        <p14:creationId xmlns:p14="http://schemas.microsoft.com/office/powerpoint/2010/main" val="3328692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4B888-F63F-0EAB-21EE-37D9951B5EDF}"/>
              </a:ext>
            </a:extLst>
          </p:cNvPr>
          <p:cNvSpPr>
            <a:spLocks noGrp="1"/>
          </p:cNvSpPr>
          <p:nvPr>
            <p:ph type="title"/>
          </p:nvPr>
        </p:nvSpPr>
        <p:spPr/>
        <p:txBody>
          <a:bodyPr>
            <a:normAutofit fontScale="90000"/>
          </a:bodyPr>
          <a:lstStyle/>
          <a:p>
            <a:r>
              <a:rPr lang="en-US">
                <a:cs typeface="Calibri Light"/>
              </a:rPr>
              <a:t>CSNAT</a:t>
            </a:r>
            <a:br>
              <a:rPr lang="en-US">
                <a:cs typeface="Calibri Light"/>
              </a:rPr>
            </a:br>
            <a:r>
              <a:rPr lang="en-US">
                <a:cs typeface="Calibri Light"/>
              </a:rPr>
              <a:t>-</a:t>
            </a:r>
            <a:r>
              <a:rPr lang="en-US">
                <a:ea typeface="+mj-lt"/>
                <a:cs typeface="+mj-lt"/>
              </a:rPr>
              <a:t>The Carer Support Needs Assessment Tool</a:t>
            </a:r>
            <a:br>
              <a:rPr lang="en-US">
                <a:ea typeface="+mj-lt"/>
                <a:cs typeface="+mj-lt"/>
              </a:rPr>
            </a:br>
            <a:r>
              <a:rPr lang="en-US">
                <a:ea typeface="+mj-lt"/>
                <a:cs typeface="+mj-lt"/>
              </a:rPr>
              <a:t> </a:t>
            </a:r>
            <a:endParaRPr lang="en-US"/>
          </a:p>
        </p:txBody>
      </p:sp>
      <p:sp>
        <p:nvSpPr>
          <p:cNvPr id="3" name="Content Placeholder 2">
            <a:extLst>
              <a:ext uri="{FF2B5EF4-FFF2-40B4-BE49-F238E27FC236}">
                <a16:creationId xmlns:a16="http://schemas.microsoft.com/office/drawing/2014/main" id="{305AE41A-A481-318B-12D1-3FEAB71ECD72}"/>
              </a:ext>
            </a:extLst>
          </p:cNvPr>
          <p:cNvSpPr>
            <a:spLocks noGrp="1"/>
          </p:cNvSpPr>
          <p:nvPr>
            <p:ph idx="1"/>
          </p:nvPr>
        </p:nvSpPr>
        <p:spPr/>
        <p:txBody>
          <a:bodyPr vert="horz" lIns="91440" tIns="45720" rIns="91440" bIns="45720" rtlCol="0" anchor="t">
            <a:normAutofit/>
          </a:bodyPr>
          <a:lstStyle/>
          <a:p>
            <a:r>
              <a:rPr lang="en-US">
                <a:ea typeface="+mn-lt"/>
                <a:cs typeface="+mn-lt"/>
              </a:rPr>
              <a:t>Bruk av CSNAT </a:t>
            </a:r>
            <a:r>
              <a:rPr lang="en-US" err="1">
                <a:ea typeface="+mn-lt"/>
                <a:cs typeface="+mn-lt"/>
              </a:rPr>
              <a:t>innebærer</a:t>
            </a:r>
            <a:r>
              <a:rPr lang="en-US">
                <a:ea typeface="+mn-lt"/>
                <a:cs typeface="+mn-lt"/>
              </a:rPr>
              <a:t> </a:t>
            </a:r>
            <a:r>
              <a:rPr lang="en-US" err="1">
                <a:ea typeface="+mn-lt"/>
                <a:cs typeface="+mn-lt"/>
              </a:rPr>
              <a:t>en</a:t>
            </a:r>
            <a:r>
              <a:rPr lang="en-US">
                <a:ea typeface="+mn-lt"/>
                <a:cs typeface="+mn-lt"/>
              </a:rPr>
              <a:t> </a:t>
            </a:r>
            <a:r>
              <a:rPr lang="en-US" err="1">
                <a:ea typeface="+mn-lt"/>
                <a:cs typeface="+mn-lt"/>
              </a:rPr>
              <a:t>prosess</a:t>
            </a:r>
            <a:r>
              <a:rPr lang="en-US">
                <a:ea typeface="+mn-lt"/>
                <a:cs typeface="+mn-lt"/>
              </a:rPr>
              <a:t> </a:t>
            </a:r>
            <a:r>
              <a:rPr lang="en-US" err="1">
                <a:ea typeface="+mn-lt"/>
                <a:cs typeface="+mn-lt"/>
              </a:rPr>
              <a:t>som</a:t>
            </a:r>
            <a:r>
              <a:rPr lang="en-US">
                <a:ea typeface="+mn-lt"/>
                <a:cs typeface="+mn-lt"/>
              </a:rPr>
              <a:t> </a:t>
            </a:r>
            <a:r>
              <a:rPr lang="en-US" err="1">
                <a:ea typeface="+mn-lt"/>
                <a:cs typeface="+mn-lt"/>
              </a:rPr>
              <a:t>gir</a:t>
            </a:r>
            <a:r>
              <a:rPr lang="en-US">
                <a:ea typeface="+mn-lt"/>
                <a:cs typeface="+mn-lt"/>
              </a:rPr>
              <a:t> den </a:t>
            </a:r>
            <a:r>
              <a:rPr lang="en-US" err="1">
                <a:ea typeface="+mn-lt"/>
                <a:cs typeface="+mn-lt"/>
              </a:rPr>
              <a:t>pårørende</a:t>
            </a:r>
            <a:r>
              <a:rPr lang="en-US">
                <a:ea typeface="+mn-lt"/>
                <a:cs typeface="+mn-lt"/>
              </a:rPr>
              <a:t> </a:t>
            </a:r>
            <a:r>
              <a:rPr lang="en-US" err="1">
                <a:ea typeface="+mn-lt"/>
                <a:cs typeface="+mn-lt"/>
              </a:rPr>
              <a:t>mulighet</a:t>
            </a:r>
            <a:r>
              <a:rPr lang="en-US">
                <a:ea typeface="+mn-lt"/>
                <a:cs typeface="+mn-lt"/>
              </a:rPr>
              <a:t> </a:t>
            </a:r>
            <a:r>
              <a:rPr lang="en-US" err="1">
                <a:ea typeface="+mn-lt"/>
                <a:cs typeface="+mn-lt"/>
              </a:rPr>
              <a:t>til</a:t>
            </a:r>
            <a:r>
              <a:rPr lang="en-US">
                <a:ea typeface="+mn-lt"/>
                <a:cs typeface="+mn-lt"/>
              </a:rPr>
              <a:t> å  </a:t>
            </a:r>
            <a:r>
              <a:rPr lang="en-US" err="1">
                <a:ea typeface="+mn-lt"/>
                <a:cs typeface="+mn-lt"/>
              </a:rPr>
              <a:t>tenke</a:t>
            </a:r>
            <a:r>
              <a:rPr lang="en-US">
                <a:ea typeface="+mn-lt"/>
                <a:cs typeface="+mn-lt"/>
              </a:rPr>
              <a:t> </a:t>
            </a:r>
            <a:r>
              <a:rPr lang="en-US" err="1">
                <a:ea typeface="+mn-lt"/>
                <a:cs typeface="+mn-lt"/>
              </a:rPr>
              <a:t>gjennom</a:t>
            </a:r>
            <a:r>
              <a:rPr lang="en-US">
                <a:ea typeface="+mn-lt"/>
                <a:cs typeface="+mn-lt"/>
              </a:rPr>
              <a:t>, </a:t>
            </a:r>
            <a:r>
              <a:rPr lang="en-US" err="1">
                <a:ea typeface="+mn-lt"/>
                <a:cs typeface="+mn-lt"/>
              </a:rPr>
              <a:t>uttrykke</a:t>
            </a:r>
            <a:r>
              <a:rPr lang="en-US">
                <a:ea typeface="+mn-lt"/>
                <a:cs typeface="+mn-lt"/>
              </a:rPr>
              <a:t> </a:t>
            </a:r>
            <a:r>
              <a:rPr lang="en-US" err="1">
                <a:ea typeface="+mn-lt"/>
                <a:cs typeface="+mn-lt"/>
              </a:rPr>
              <a:t>og</a:t>
            </a:r>
            <a:r>
              <a:rPr lang="en-US">
                <a:ea typeface="+mn-lt"/>
                <a:cs typeface="+mn-lt"/>
              </a:rPr>
              <a:t> </a:t>
            </a:r>
            <a:r>
              <a:rPr lang="en-US" err="1">
                <a:ea typeface="+mn-lt"/>
                <a:cs typeface="+mn-lt"/>
              </a:rPr>
              <a:t>prioritere</a:t>
            </a:r>
            <a:r>
              <a:rPr lang="en-US">
                <a:ea typeface="+mn-lt"/>
                <a:cs typeface="+mn-lt"/>
              </a:rPr>
              <a:t> sine </a:t>
            </a:r>
            <a:r>
              <a:rPr lang="en-US" err="1">
                <a:ea typeface="+mn-lt"/>
                <a:cs typeface="+mn-lt"/>
              </a:rPr>
              <a:t>behov</a:t>
            </a:r>
            <a:r>
              <a:rPr lang="en-US">
                <a:ea typeface="+mn-lt"/>
                <a:cs typeface="+mn-lt"/>
              </a:rPr>
              <a:t> for </a:t>
            </a:r>
            <a:r>
              <a:rPr lang="en-US" err="1">
                <a:ea typeface="+mn-lt"/>
                <a:cs typeface="+mn-lt"/>
              </a:rPr>
              <a:t>støtte</a:t>
            </a:r>
            <a:r>
              <a:rPr lang="en-US">
                <a:ea typeface="+mn-lt"/>
                <a:cs typeface="+mn-lt"/>
              </a:rPr>
              <a:t> </a:t>
            </a:r>
            <a:r>
              <a:rPr lang="en-US" err="1">
                <a:ea typeface="+mn-lt"/>
                <a:cs typeface="+mn-lt"/>
              </a:rPr>
              <a:t>gjennom</a:t>
            </a:r>
            <a:r>
              <a:rPr lang="en-US">
                <a:ea typeface="+mn-lt"/>
                <a:cs typeface="+mn-lt"/>
              </a:rPr>
              <a:t> </a:t>
            </a:r>
            <a:r>
              <a:rPr lang="en-US" err="1">
                <a:ea typeface="+mn-lt"/>
                <a:cs typeface="+mn-lt"/>
              </a:rPr>
              <a:t>samtale</a:t>
            </a:r>
            <a:r>
              <a:rPr lang="en-US">
                <a:ea typeface="+mn-lt"/>
                <a:cs typeface="+mn-lt"/>
              </a:rPr>
              <a:t>. Godt </a:t>
            </a:r>
            <a:r>
              <a:rPr lang="en-US" err="1">
                <a:ea typeface="+mn-lt"/>
                <a:cs typeface="+mn-lt"/>
              </a:rPr>
              <a:t>utgangspunkt</a:t>
            </a:r>
            <a:r>
              <a:rPr lang="en-US">
                <a:ea typeface="+mn-lt"/>
                <a:cs typeface="+mn-lt"/>
              </a:rPr>
              <a:t> for dialog med </a:t>
            </a:r>
            <a:r>
              <a:rPr lang="en-US" err="1">
                <a:ea typeface="+mn-lt"/>
                <a:cs typeface="+mn-lt"/>
              </a:rPr>
              <a:t>pårørende</a:t>
            </a:r>
            <a:r>
              <a:rPr lang="en-US">
                <a:ea typeface="+mn-lt"/>
                <a:cs typeface="+mn-lt"/>
              </a:rPr>
              <a:t>.</a:t>
            </a:r>
          </a:p>
          <a:p>
            <a:endParaRPr lang="en-US">
              <a:cs typeface="Calibri"/>
            </a:endParaRPr>
          </a:p>
          <a:p>
            <a:r>
              <a:rPr lang="en-US" err="1">
                <a:cs typeface="Calibri"/>
              </a:rPr>
              <a:t>Pårørende</a:t>
            </a:r>
            <a:r>
              <a:rPr lang="en-US">
                <a:cs typeface="Calibri"/>
              </a:rPr>
              <a:t> </a:t>
            </a:r>
            <a:r>
              <a:rPr lang="en-US" err="1">
                <a:cs typeface="Calibri"/>
              </a:rPr>
              <a:t>får</a:t>
            </a:r>
            <a:r>
              <a:rPr lang="en-US">
                <a:cs typeface="Calibri"/>
              </a:rPr>
              <a:t> </a:t>
            </a:r>
            <a:r>
              <a:rPr lang="en-US" err="1">
                <a:cs typeface="Calibri"/>
              </a:rPr>
              <a:t>skjema</a:t>
            </a:r>
            <a:r>
              <a:rPr lang="en-US">
                <a:cs typeface="Calibri"/>
              </a:rPr>
              <a:t> </a:t>
            </a:r>
            <a:r>
              <a:rPr lang="en-US" err="1">
                <a:cs typeface="Calibri"/>
              </a:rPr>
              <a:t>utlevert</a:t>
            </a:r>
            <a:r>
              <a:rPr lang="en-US">
                <a:cs typeface="Calibri"/>
              </a:rPr>
              <a:t> </a:t>
            </a:r>
            <a:r>
              <a:rPr lang="en-US" err="1">
                <a:cs typeface="Calibri"/>
              </a:rPr>
              <a:t>og</a:t>
            </a:r>
            <a:r>
              <a:rPr lang="en-US">
                <a:cs typeface="Calibri"/>
              </a:rPr>
              <a:t> </a:t>
            </a:r>
            <a:r>
              <a:rPr lang="en-US" err="1">
                <a:cs typeface="Calibri"/>
              </a:rPr>
              <a:t>fyller</a:t>
            </a:r>
            <a:r>
              <a:rPr lang="en-US">
                <a:cs typeface="Calibri"/>
              </a:rPr>
              <a:t> </a:t>
            </a:r>
            <a:r>
              <a:rPr lang="en-US" err="1">
                <a:cs typeface="Calibri"/>
              </a:rPr>
              <a:t>ut</a:t>
            </a:r>
            <a:r>
              <a:rPr lang="en-US">
                <a:cs typeface="Calibri"/>
              </a:rPr>
              <a:t> </a:t>
            </a:r>
            <a:r>
              <a:rPr lang="en-US" err="1">
                <a:cs typeface="Calibri"/>
              </a:rPr>
              <a:t>selv</a:t>
            </a:r>
            <a:r>
              <a:rPr lang="en-US">
                <a:cs typeface="Calibri"/>
              </a:rPr>
              <a:t>. </a:t>
            </a:r>
            <a:r>
              <a:rPr lang="en-US" err="1">
                <a:cs typeface="Calibri"/>
              </a:rPr>
              <a:t>Skjema</a:t>
            </a:r>
            <a:r>
              <a:rPr lang="en-US">
                <a:cs typeface="Calibri"/>
              </a:rPr>
              <a:t> </a:t>
            </a:r>
            <a:r>
              <a:rPr lang="en-US" err="1">
                <a:cs typeface="Calibri"/>
              </a:rPr>
              <a:t>blir</a:t>
            </a:r>
            <a:r>
              <a:rPr lang="en-US">
                <a:cs typeface="Calibri"/>
              </a:rPr>
              <a:t> </a:t>
            </a:r>
            <a:r>
              <a:rPr lang="en-US" err="1">
                <a:cs typeface="Calibri"/>
              </a:rPr>
              <a:t>utgangspunkt</a:t>
            </a:r>
            <a:r>
              <a:rPr lang="en-US">
                <a:cs typeface="Calibri"/>
              </a:rPr>
              <a:t> for </a:t>
            </a:r>
            <a:r>
              <a:rPr lang="en-US" err="1">
                <a:cs typeface="Calibri"/>
              </a:rPr>
              <a:t>samtale</a:t>
            </a:r>
            <a:r>
              <a:rPr lang="en-US">
                <a:cs typeface="Calibri"/>
              </a:rPr>
              <a:t> </a:t>
            </a:r>
            <a:r>
              <a:rPr lang="en-US" err="1">
                <a:cs typeface="Calibri"/>
              </a:rPr>
              <a:t>og</a:t>
            </a:r>
            <a:r>
              <a:rPr lang="en-US">
                <a:cs typeface="Calibri"/>
              </a:rPr>
              <a:t> </a:t>
            </a:r>
            <a:r>
              <a:rPr lang="en-US" err="1">
                <a:cs typeface="Calibri"/>
              </a:rPr>
              <a:t>samtalen</a:t>
            </a:r>
            <a:r>
              <a:rPr lang="en-US">
                <a:cs typeface="Calibri"/>
              </a:rPr>
              <a:t> </a:t>
            </a:r>
            <a:r>
              <a:rPr lang="en-US" err="1">
                <a:cs typeface="Calibri"/>
              </a:rPr>
              <a:t>leder</a:t>
            </a:r>
            <a:r>
              <a:rPr lang="en-US">
                <a:cs typeface="Calibri"/>
              </a:rPr>
              <a:t> </a:t>
            </a:r>
            <a:r>
              <a:rPr lang="en-US" err="1">
                <a:cs typeface="Calibri"/>
              </a:rPr>
              <a:t>til</a:t>
            </a:r>
            <a:r>
              <a:rPr lang="en-US">
                <a:cs typeface="Calibri"/>
              </a:rPr>
              <a:t> plan over </a:t>
            </a:r>
            <a:r>
              <a:rPr lang="en-US" err="1">
                <a:cs typeface="Calibri"/>
              </a:rPr>
              <a:t>tiltak</a:t>
            </a:r>
            <a:r>
              <a:rPr lang="en-US">
                <a:cs typeface="Calibri"/>
              </a:rPr>
              <a:t> </a:t>
            </a:r>
            <a:r>
              <a:rPr lang="en-US" err="1">
                <a:cs typeface="Calibri"/>
              </a:rPr>
              <a:t>ved</a:t>
            </a:r>
            <a:r>
              <a:rPr lang="en-US">
                <a:cs typeface="Calibri"/>
              </a:rPr>
              <a:t> </a:t>
            </a:r>
            <a:r>
              <a:rPr lang="en-US" err="1">
                <a:cs typeface="Calibri"/>
              </a:rPr>
              <a:t>behov</a:t>
            </a:r>
            <a:r>
              <a:rPr lang="en-US">
                <a:cs typeface="Calibri"/>
              </a:rPr>
              <a:t>.</a:t>
            </a:r>
          </a:p>
          <a:p>
            <a:endParaRPr lang="en-US">
              <a:cs typeface="Calibri"/>
            </a:endParaRPr>
          </a:p>
          <a:p>
            <a:r>
              <a:rPr lang="en-US">
                <a:cs typeface="Calibri"/>
              </a:rPr>
              <a:t>E-</a:t>
            </a:r>
            <a:r>
              <a:rPr lang="en-US" err="1">
                <a:cs typeface="Calibri"/>
              </a:rPr>
              <a:t>læring</a:t>
            </a:r>
            <a:r>
              <a:rPr lang="en-US">
                <a:cs typeface="Calibri"/>
              </a:rPr>
              <a:t> om SCNAT: </a:t>
            </a:r>
            <a:r>
              <a:rPr lang="en-US">
                <a:ea typeface="+mn-lt"/>
                <a:cs typeface="+mn-lt"/>
                <a:hlinkClick r:id="rId3"/>
              </a:rPr>
              <a:t>SmartLearn kursrom (helse-sorost.no)</a:t>
            </a:r>
            <a:endParaRPr lang="en-US">
              <a:ea typeface="+mn-lt"/>
              <a:cs typeface="+mn-lt"/>
            </a:endParaRPr>
          </a:p>
        </p:txBody>
      </p:sp>
      <p:pic>
        <p:nvPicPr>
          <p:cNvPr id="4" name="Bilde 4" descr="Et bilde som inneholder tekst&#10;&#10;Automatisk generert beskrivelse">
            <a:extLst>
              <a:ext uri="{FF2B5EF4-FFF2-40B4-BE49-F238E27FC236}">
                <a16:creationId xmlns:a16="http://schemas.microsoft.com/office/drawing/2014/main" id="{63538B33-7823-3A65-637B-55CDDBA3B753}"/>
              </a:ext>
            </a:extLst>
          </p:cNvPr>
          <p:cNvPicPr>
            <a:picLocks noChangeAspect="1"/>
          </p:cNvPicPr>
          <p:nvPr/>
        </p:nvPicPr>
        <p:blipFill>
          <a:blip r:embed="rId4"/>
          <a:stretch>
            <a:fillRect/>
          </a:stretch>
        </p:blipFill>
        <p:spPr>
          <a:xfrm>
            <a:off x="9446575" y="14531"/>
            <a:ext cx="2743200" cy="755187"/>
          </a:xfrm>
          <a:prstGeom prst="rect">
            <a:avLst/>
          </a:prstGeom>
        </p:spPr>
      </p:pic>
    </p:spTree>
    <p:extLst>
      <p:ext uri="{BB962C8B-B14F-4D97-AF65-F5344CB8AC3E}">
        <p14:creationId xmlns:p14="http://schemas.microsoft.com/office/powerpoint/2010/main" val="2777368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7">
            <a:extLst>
              <a:ext uri="{FF2B5EF4-FFF2-40B4-BE49-F238E27FC236}">
                <a16:creationId xmlns:a16="http://schemas.microsoft.com/office/drawing/2014/main" id="{2E51B786-926F-4D14-7C15-EB58F8C13A2E}"/>
              </a:ext>
            </a:extLst>
          </p:cNvPr>
          <p:cNvPicPr>
            <a:picLocks noGrp="1" noChangeAspect="1"/>
          </p:cNvPicPr>
          <p:nvPr>
            <p:ph idx="4294967295"/>
          </p:nvPr>
        </p:nvPicPr>
        <p:blipFill>
          <a:blip r:embed="rId3"/>
          <a:stretch>
            <a:fillRect/>
          </a:stretch>
        </p:blipFill>
        <p:spPr>
          <a:xfrm>
            <a:off x="1347537" y="763488"/>
            <a:ext cx="9115425" cy="5529262"/>
          </a:xfrm>
        </p:spPr>
      </p:pic>
      <p:pic>
        <p:nvPicPr>
          <p:cNvPr id="2" name="Bilde 2" descr="Et bilde som inneholder tekst&#10;&#10;Automatisk generert beskrivelse">
            <a:extLst>
              <a:ext uri="{FF2B5EF4-FFF2-40B4-BE49-F238E27FC236}">
                <a16:creationId xmlns:a16="http://schemas.microsoft.com/office/drawing/2014/main" id="{D1C283F0-8A9B-AF88-E18F-37A4504F1A0C}"/>
              </a:ext>
            </a:extLst>
          </p:cNvPr>
          <p:cNvPicPr>
            <a:picLocks noChangeAspect="1"/>
          </p:cNvPicPr>
          <p:nvPr/>
        </p:nvPicPr>
        <p:blipFill>
          <a:blip r:embed="rId4"/>
          <a:stretch>
            <a:fillRect/>
          </a:stretch>
        </p:blipFill>
        <p:spPr>
          <a:xfrm>
            <a:off x="9446575" y="-2155"/>
            <a:ext cx="2743200" cy="755187"/>
          </a:xfrm>
          <a:prstGeom prst="rect">
            <a:avLst/>
          </a:prstGeom>
        </p:spPr>
      </p:pic>
    </p:spTree>
    <p:extLst>
      <p:ext uri="{BB962C8B-B14F-4D97-AF65-F5344CB8AC3E}">
        <p14:creationId xmlns:p14="http://schemas.microsoft.com/office/powerpoint/2010/main" val="3622844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D72CB-0817-1C83-DCC7-28A46B079FB4}"/>
              </a:ext>
            </a:extLst>
          </p:cNvPr>
          <p:cNvSpPr>
            <a:spLocks noGrp="1"/>
          </p:cNvSpPr>
          <p:nvPr>
            <p:ph type="title"/>
          </p:nvPr>
        </p:nvSpPr>
        <p:spPr/>
        <p:txBody>
          <a:bodyPr/>
          <a:lstStyle/>
          <a:p>
            <a:r>
              <a:rPr lang="en-US" err="1">
                <a:cs typeface="Calibri Light"/>
              </a:rPr>
              <a:t>Kommunikasjon</a:t>
            </a:r>
            <a:r>
              <a:rPr lang="en-US">
                <a:cs typeface="Calibri Light"/>
              </a:rPr>
              <a:t>/</a:t>
            </a:r>
            <a:r>
              <a:rPr lang="en-US" err="1">
                <a:cs typeface="Calibri Light"/>
              </a:rPr>
              <a:t>forventninger</a:t>
            </a:r>
            <a:endParaRPr lang="en-US" err="1"/>
          </a:p>
        </p:txBody>
      </p:sp>
      <p:sp>
        <p:nvSpPr>
          <p:cNvPr id="3" name="Content Placeholder 2">
            <a:extLst>
              <a:ext uri="{FF2B5EF4-FFF2-40B4-BE49-F238E27FC236}">
                <a16:creationId xmlns:a16="http://schemas.microsoft.com/office/drawing/2014/main" id="{C0BB6FCF-A0CC-9C5F-9521-14CBA6DF2E75}"/>
              </a:ext>
            </a:extLst>
          </p:cNvPr>
          <p:cNvSpPr>
            <a:spLocks noGrp="1"/>
          </p:cNvSpPr>
          <p:nvPr>
            <p:ph idx="1"/>
          </p:nvPr>
        </p:nvSpPr>
        <p:spPr/>
        <p:txBody>
          <a:bodyPr vert="horz" lIns="91440" tIns="45720" rIns="91440" bIns="45720" rtlCol="0" anchor="t">
            <a:normAutofit/>
          </a:bodyPr>
          <a:lstStyle/>
          <a:p>
            <a:r>
              <a:rPr lang="en-US">
                <a:cs typeface="Calibri"/>
              </a:rPr>
              <a:t>God dialog med </a:t>
            </a:r>
            <a:r>
              <a:rPr lang="en-US" err="1">
                <a:cs typeface="Calibri"/>
              </a:rPr>
              <a:t>pårørende</a:t>
            </a:r>
            <a:r>
              <a:rPr lang="en-US">
                <a:cs typeface="Calibri"/>
              </a:rPr>
              <a:t> </a:t>
            </a:r>
            <a:r>
              <a:rPr lang="en-US" err="1">
                <a:cs typeface="Calibri"/>
              </a:rPr>
              <a:t>gir</a:t>
            </a:r>
            <a:r>
              <a:rPr lang="en-US">
                <a:cs typeface="Calibri"/>
              </a:rPr>
              <a:t> et </a:t>
            </a:r>
            <a:r>
              <a:rPr lang="en-US" err="1">
                <a:cs typeface="Calibri"/>
              </a:rPr>
              <a:t>godt</a:t>
            </a:r>
            <a:r>
              <a:rPr lang="en-US">
                <a:cs typeface="Calibri"/>
              </a:rPr>
              <a:t> </a:t>
            </a:r>
            <a:r>
              <a:rPr lang="en-US" err="1">
                <a:cs typeface="Calibri"/>
              </a:rPr>
              <a:t>utgangspunkt</a:t>
            </a:r>
            <a:r>
              <a:rPr lang="en-US">
                <a:cs typeface="Calibri"/>
              </a:rPr>
              <a:t> for </a:t>
            </a:r>
            <a:r>
              <a:rPr lang="en-US" err="1">
                <a:cs typeface="Calibri"/>
              </a:rPr>
              <a:t>trygghet</a:t>
            </a:r>
            <a:r>
              <a:rPr lang="en-US">
                <a:cs typeface="Calibri"/>
              </a:rPr>
              <a:t> </a:t>
            </a:r>
            <a:r>
              <a:rPr lang="en-US" err="1">
                <a:cs typeface="Calibri"/>
              </a:rPr>
              <a:t>og</a:t>
            </a:r>
            <a:r>
              <a:rPr lang="en-US">
                <a:cs typeface="Calibri"/>
              </a:rPr>
              <a:t> </a:t>
            </a:r>
            <a:r>
              <a:rPr lang="en-US" err="1">
                <a:cs typeface="Calibri"/>
              </a:rPr>
              <a:t>tillit</a:t>
            </a:r>
            <a:endParaRPr lang="en-US">
              <a:cs typeface="Calibri"/>
            </a:endParaRPr>
          </a:p>
          <a:p>
            <a:endParaRPr lang="en-US">
              <a:cs typeface="Calibri"/>
            </a:endParaRPr>
          </a:p>
          <a:p>
            <a:r>
              <a:rPr lang="en-US" err="1">
                <a:cs typeface="Calibri"/>
              </a:rPr>
              <a:t>Tydelige</a:t>
            </a:r>
            <a:r>
              <a:rPr lang="en-US">
                <a:cs typeface="Calibri"/>
              </a:rPr>
              <a:t> </a:t>
            </a:r>
            <a:r>
              <a:rPr lang="en-US" err="1">
                <a:cs typeface="Calibri"/>
              </a:rPr>
              <a:t>forventningsavlaringer-hvem</a:t>
            </a:r>
            <a:r>
              <a:rPr lang="en-US">
                <a:cs typeface="Calibri"/>
              </a:rPr>
              <a:t> </a:t>
            </a:r>
            <a:r>
              <a:rPr lang="en-US" err="1">
                <a:cs typeface="Calibri"/>
              </a:rPr>
              <a:t>gjør</a:t>
            </a:r>
            <a:r>
              <a:rPr lang="en-US">
                <a:cs typeface="Calibri"/>
              </a:rPr>
              <a:t> </a:t>
            </a:r>
            <a:r>
              <a:rPr lang="en-US" err="1">
                <a:cs typeface="Calibri"/>
              </a:rPr>
              <a:t>hva</a:t>
            </a:r>
            <a:endParaRPr lang="en-US">
              <a:cs typeface="Calibri"/>
            </a:endParaRPr>
          </a:p>
          <a:p>
            <a:endParaRPr lang="en-US">
              <a:cs typeface="Calibri"/>
            </a:endParaRPr>
          </a:p>
          <a:p>
            <a:pPr marL="0" indent="0">
              <a:buNone/>
            </a:pPr>
            <a:r>
              <a:rPr lang="en-US">
                <a:cs typeface="Calibri"/>
              </a:rPr>
              <a:t>-Kan </a:t>
            </a:r>
            <a:r>
              <a:rPr lang="en-US" err="1">
                <a:cs typeface="Calibri"/>
              </a:rPr>
              <a:t>føre</a:t>
            </a:r>
            <a:r>
              <a:rPr lang="en-US">
                <a:cs typeface="Calibri"/>
              </a:rPr>
              <a:t> </a:t>
            </a:r>
            <a:r>
              <a:rPr lang="en-US" err="1">
                <a:cs typeface="Calibri"/>
              </a:rPr>
              <a:t>til</a:t>
            </a:r>
            <a:r>
              <a:rPr lang="en-US">
                <a:cs typeface="Calibri"/>
              </a:rPr>
              <a:t> at </a:t>
            </a:r>
            <a:r>
              <a:rPr lang="en-US" err="1">
                <a:cs typeface="Calibri"/>
              </a:rPr>
              <a:t>pårørende</a:t>
            </a:r>
            <a:r>
              <a:rPr lang="en-US">
                <a:cs typeface="Calibri"/>
              </a:rPr>
              <a:t> </a:t>
            </a:r>
            <a:r>
              <a:rPr lang="en-US" err="1">
                <a:cs typeface="Calibri"/>
              </a:rPr>
              <a:t>opplever</a:t>
            </a:r>
            <a:r>
              <a:rPr lang="en-US">
                <a:cs typeface="Calibri"/>
              </a:rPr>
              <a:t> </a:t>
            </a:r>
            <a:r>
              <a:rPr lang="en-US" err="1">
                <a:cs typeface="Calibri"/>
              </a:rPr>
              <a:t>mer</a:t>
            </a:r>
            <a:r>
              <a:rPr lang="en-US">
                <a:cs typeface="Calibri"/>
              </a:rPr>
              <a:t> </a:t>
            </a:r>
            <a:r>
              <a:rPr lang="en-US" err="1">
                <a:cs typeface="Calibri"/>
              </a:rPr>
              <a:t>mestring</a:t>
            </a:r>
            <a:r>
              <a:rPr lang="en-US">
                <a:cs typeface="Calibri"/>
              </a:rPr>
              <a:t> </a:t>
            </a:r>
            <a:r>
              <a:rPr lang="en-US" err="1">
                <a:cs typeface="Calibri"/>
              </a:rPr>
              <a:t>i</a:t>
            </a:r>
            <a:r>
              <a:rPr lang="en-US">
                <a:cs typeface="Calibri"/>
              </a:rPr>
              <a:t> </a:t>
            </a:r>
            <a:r>
              <a:rPr lang="en-US" err="1">
                <a:cs typeface="Calibri"/>
              </a:rPr>
              <a:t>rollen</a:t>
            </a:r>
            <a:r>
              <a:rPr lang="en-US">
                <a:cs typeface="Calibri"/>
              </a:rPr>
              <a:t> sin </a:t>
            </a:r>
            <a:r>
              <a:rPr lang="en-US" err="1">
                <a:cs typeface="Calibri"/>
              </a:rPr>
              <a:t>og</a:t>
            </a:r>
            <a:r>
              <a:rPr lang="en-US">
                <a:cs typeface="Calibri"/>
              </a:rPr>
              <a:t> </a:t>
            </a:r>
            <a:r>
              <a:rPr lang="en-US" err="1">
                <a:cs typeface="Calibri"/>
              </a:rPr>
              <a:t>kan</a:t>
            </a:r>
            <a:r>
              <a:rPr lang="en-US">
                <a:cs typeface="Calibri"/>
              </a:rPr>
              <a:t> </a:t>
            </a:r>
            <a:r>
              <a:rPr lang="en-US" err="1">
                <a:cs typeface="Calibri"/>
              </a:rPr>
              <a:t>stå</a:t>
            </a:r>
            <a:r>
              <a:rPr lang="en-US">
                <a:cs typeface="Calibri"/>
              </a:rPr>
              <a:t> I </a:t>
            </a:r>
            <a:r>
              <a:rPr lang="en-US" err="1">
                <a:cs typeface="Calibri"/>
              </a:rPr>
              <a:t>pårørenderollen</a:t>
            </a:r>
            <a:r>
              <a:rPr lang="en-US">
                <a:cs typeface="Calibri"/>
              </a:rPr>
              <a:t> </a:t>
            </a:r>
            <a:r>
              <a:rPr lang="en-US" err="1">
                <a:cs typeface="Calibri"/>
              </a:rPr>
              <a:t>uten</a:t>
            </a:r>
            <a:r>
              <a:rPr lang="en-US">
                <a:cs typeface="Calibri"/>
              </a:rPr>
              <a:t> å </a:t>
            </a:r>
            <a:r>
              <a:rPr lang="en-US" err="1">
                <a:cs typeface="Calibri"/>
              </a:rPr>
              <a:t>bli</a:t>
            </a:r>
            <a:r>
              <a:rPr lang="en-US">
                <a:cs typeface="Calibri"/>
              </a:rPr>
              <a:t> </a:t>
            </a:r>
            <a:r>
              <a:rPr lang="en-US" err="1">
                <a:cs typeface="Calibri"/>
              </a:rPr>
              <a:t>utslitt</a:t>
            </a:r>
            <a:r>
              <a:rPr lang="en-US">
                <a:cs typeface="Calibri"/>
              </a:rPr>
              <a:t>.</a:t>
            </a:r>
          </a:p>
        </p:txBody>
      </p:sp>
      <p:pic>
        <p:nvPicPr>
          <p:cNvPr id="4" name="Bilde 4" descr="Et bilde som inneholder tekst&#10;&#10;Automatisk generert beskrivelse">
            <a:extLst>
              <a:ext uri="{FF2B5EF4-FFF2-40B4-BE49-F238E27FC236}">
                <a16:creationId xmlns:a16="http://schemas.microsoft.com/office/drawing/2014/main" id="{997A4646-63BA-468C-F4FD-2D651263129C}"/>
              </a:ext>
            </a:extLst>
          </p:cNvPr>
          <p:cNvPicPr>
            <a:picLocks noChangeAspect="1"/>
          </p:cNvPicPr>
          <p:nvPr/>
        </p:nvPicPr>
        <p:blipFill>
          <a:blip r:embed="rId3"/>
          <a:stretch>
            <a:fillRect/>
          </a:stretch>
        </p:blipFill>
        <p:spPr>
          <a:xfrm>
            <a:off x="9446575" y="-24403"/>
            <a:ext cx="2743200" cy="755187"/>
          </a:xfrm>
          <a:prstGeom prst="rect">
            <a:avLst/>
          </a:prstGeom>
        </p:spPr>
      </p:pic>
    </p:spTree>
    <p:extLst>
      <p:ext uri="{BB962C8B-B14F-4D97-AF65-F5344CB8AC3E}">
        <p14:creationId xmlns:p14="http://schemas.microsoft.com/office/powerpoint/2010/main" val="6707881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C2E1A-DCE2-287E-47B6-9FA5C35D2DC1}"/>
              </a:ext>
            </a:extLst>
          </p:cNvPr>
          <p:cNvSpPr>
            <a:spLocks noGrp="1"/>
          </p:cNvSpPr>
          <p:nvPr>
            <p:ph type="title"/>
          </p:nvPr>
        </p:nvSpPr>
        <p:spPr/>
        <p:txBody>
          <a:bodyPr/>
          <a:lstStyle/>
          <a:p>
            <a:r>
              <a:rPr lang="en-US" dirty="0" err="1">
                <a:cs typeface="Calibri Light"/>
              </a:rPr>
              <a:t>Identifisere</a:t>
            </a:r>
            <a:r>
              <a:rPr lang="en-US" dirty="0">
                <a:cs typeface="Calibri Light"/>
              </a:rPr>
              <a:t>/</a:t>
            </a:r>
            <a:r>
              <a:rPr lang="en-US" dirty="0" err="1">
                <a:cs typeface="Calibri Light"/>
              </a:rPr>
              <a:t>kartlegge</a:t>
            </a:r>
            <a:r>
              <a:rPr lang="en-US" dirty="0">
                <a:cs typeface="Calibri Light"/>
              </a:rPr>
              <a:t> </a:t>
            </a:r>
            <a:r>
              <a:rPr lang="en-US" dirty="0" err="1">
                <a:cs typeface="Calibri Light"/>
              </a:rPr>
              <a:t>nærnettverk</a:t>
            </a:r>
            <a:endParaRPr lang="en-US" dirty="0"/>
          </a:p>
        </p:txBody>
      </p:sp>
      <p:sp>
        <p:nvSpPr>
          <p:cNvPr id="3" name="Content Placeholder 2">
            <a:extLst>
              <a:ext uri="{FF2B5EF4-FFF2-40B4-BE49-F238E27FC236}">
                <a16:creationId xmlns:a16="http://schemas.microsoft.com/office/drawing/2014/main" id="{A99B43DD-B3FD-5EF5-6457-58D70E8B04B7}"/>
              </a:ext>
            </a:extLst>
          </p:cNvPr>
          <p:cNvSpPr>
            <a:spLocks noGrp="1"/>
          </p:cNvSpPr>
          <p:nvPr>
            <p:ph idx="1"/>
          </p:nvPr>
        </p:nvSpPr>
        <p:spPr/>
        <p:txBody>
          <a:bodyPr vert="horz" lIns="91440" tIns="45720" rIns="91440" bIns="45720" rtlCol="0" anchor="t">
            <a:normAutofit/>
          </a:bodyPr>
          <a:lstStyle/>
          <a:p>
            <a:r>
              <a:rPr lang="en-US" err="1">
                <a:cs typeface="Calibri"/>
              </a:rPr>
              <a:t>Ofte</a:t>
            </a:r>
            <a:r>
              <a:rPr lang="en-US">
                <a:cs typeface="Calibri"/>
              </a:rPr>
              <a:t> </a:t>
            </a:r>
            <a:r>
              <a:rPr lang="en-US" err="1">
                <a:cs typeface="Calibri"/>
              </a:rPr>
              <a:t>en</a:t>
            </a:r>
            <a:r>
              <a:rPr lang="en-US">
                <a:cs typeface="Calibri"/>
              </a:rPr>
              <a:t> </a:t>
            </a:r>
            <a:r>
              <a:rPr lang="en-US" err="1">
                <a:cs typeface="Calibri"/>
              </a:rPr>
              <a:t>pårørende</a:t>
            </a:r>
            <a:r>
              <a:rPr lang="en-US">
                <a:cs typeface="Calibri"/>
              </a:rPr>
              <a:t> </a:t>
            </a:r>
            <a:r>
              <a:rPr lang="en-US" err="1">
                <a:cs typeface="Calibri"/>
              </a:rPr>
              <a:t>som</a:t>
            </a:r>
            <a:r>
              <a:rPr lang="en-US">
                <a:cs typeface="Calibri"/>
              </a:rPr>
              <a:t> </a:t>
            </a:r>
            <a:r>
              <a:rPr lang="en-US" err="1">
                <a:cs typeface="Calibri"/>
              </a:rPr>
              <a:t>bistår</a:t>
            </a:r>
            <a:r>
              <a:rPr lang="en-US">
                <a:cs typeface="Calibri"/>
              </a:rPr>
              <a:t> </a:t>
            </a:r>
            <a:r>
              <a:rPr lang="en-US" err="1">
                <a:cs typeface="Calibri"/>
              </a:rPr>
              <a:t>mye</a:t>
            </a:r>
            <a:br>
              <a:rPr lang="en-US">
                <a:cs typeface="Calibri"/>
              </a:rPr>
            </a:br>
            <a:endParaRPr lang="en-US">
              <a:cs typeface="Calibri"/>
            </a:endParaRPr>
          </a:p>
          <a:p>
            <a:r>
              <a:rPr lang="en-US" err="1">
                <a:cs typeface="Calibri"/>
              </a:rPr>
              <a:t>Flere</a:t>
            </a:r>
            <a:r>
              <a:rPr lang="en-US">
                <a:cs typeface="Calibri"/>
              </a:rPr>
              <a:t> </a:t>
            </a:r>
            <a:r>
              <a:rPr lang="en-US" err="1">
                <a:cs typeface="Calibri"/>
              </a:rPr>
              <a:t>ressurspersoner</a:t>
            </a:r>
            <a:r>
              <a:rPr lang="en-US">
                <a:cs typeface="Calibri"/>
              </a:rPr>
              <a:t> </a:t>
            </a:r>
            <a:r>
              <a:rPr lang="en-US" err="1">
                <a:cs typeface="Calibri"/>
              </a:rPr>
              <a:t>i</a:t>
            </a:r>
            <a:r>
              <a:rPr lang="en-US">
                <a:cs typeface="Calibri"/>
              </a:rPr>
              <a:t> </a:t>
            </a:r>
            <a:r>
              <a:rPr lang="en-US" err="1">
                <a:cs typeface="Calibri"/>
              </a:rPr>
              <a:t>nettverket</a:t>
            </a:r>
            <a:r>
              <a:rPr lang="en-US">
                <a:cs typeface="Calibri"/>
              </a:rPr>
              <a:t> </a:t>
            </a:r>
            <a:r>
              <a:rPr lang="en-US" err="1">
                <a:cs typeface="Calibri"/>
              </a:rPr>
              <a:t>som</a:t>
            </a:r>
            <a:r>
              <a:rPr lang="en-US">
                <a:cs typeface="Calibri"/>
              </a:rPr>
              <a:t> </a:t>
            </a:r>
            <a:r>
              <a:rPr lang="en-US" err="1">
                <a:cs typeface="Calibri"/>
              </a:rPr>
              <a:t>kan</a:t>
            </a:r>
            <a:r>
              <a:rPr lang="en-US">
                <a:cs typeface="Calibri"/>
              </a:rPr>
              <a:t> </a:t>
            </a:r>
            <a:r>
              <a:rPr lang="en-US" err="1">
                <a:cs typeface="Calibri"/>
              </a:rPr>
              <a:t>bidra</a:t>
            </a:r>
            <a:r>
              <a:rPr lang="en-US">
                <a:cs typeface="Calibri"/>
              </a:rPr>
              <a:t> og </a:t>
            </a:r>
            <a:r>
              <a:rPr lang="en-US" err="1">
                <a:cs typeface="Calibri"/>
              </a:rPr>
              <a:t>som</a:t>
            </a:r>
            <a:r>
              <a:rPr lang="en-US">
                <a:cs typeface="Calibri"/>
              </a:rPr>
              <a:t> </a:t>
            </a:r>
            <a:r>
              <a:rPr lang="en-US" err="1">
                <a:cs typeface="Calibri"/>
              </a:rPr>
              <a:t>kanskje</a:t>
            </a:r>
            <a:r>
              <a:rPr lang="en-US">
                <a:cs typeface="Calibri"/>
              </a:rPr>
              <a:t> </a:t>
            </a:r>
            <a:r>
              <a:rPr lang="en-US" err="1">
                <a:cs typeface="Calibri"/>
              </a:rPr>
              <a:t>veldig</a:t>
            </a:r>
            <a:r>
              <a:rPr lang="en-US">
                <a:cs typeface="Calibri"/>
              </a:rPr>
              <a:t> </a:t>
            </a:r>
            <a:r>
              <a:rPr lang="en-US" err="1">
                <a:cs typeface="Calibri"/>
              </a:rPr>
              <a:t>gjerne</a:t>
            </a:r>
            <a:r>
              <a:rPr lang="en-US">
                <a:cs typeface="Calibri"/>
              </a:rPr>
              <a:t> </a:t>
            </a:r>
            <a:r>
              <a:rPr lang="en-US" err="1">
                <a:cs typeface="Calibri"/>
              </a:rPr>
              <a:t>ønsker</a:t>
            </a:r>
            <a:r>
              <a:rPr lang="en-US">
                <a:cs typeface="Calibri"/>
              </a:rPr>
              <a:t> å </a:t>
            </a:r>
            <a:r>
              <a:rPr lang="en-US" err="1">
                <a:cs typeface="Calibri"/>
              </a:rPr>
              <a:t>bidra</a:t>
            </a:r>
            <a:endParaRPr lang="en-US">
              <a:cs typeface="Calibri"/>
            </a:endParaRPr>
          </a:p>
          <a:p>
            <a:endParaRPr lang="en-US">
              <a:cs typeface="Calibri"/>
            </a:endParaRPr>
          </a:p>
          <a:p>
            <a:r>
              <a:rPr lang="en-US" err="1">
                <a:cs typeface="Calibri"/>
              </a:rPr>
              <a:t>Kartlegging</a:t>
            </a:r>
            <a:r>
              <a:rPr lang="en-US">
                <a:cs typeface="Calibri"/>
              </a:rPr>
              <a:t> av </a:t>
            </a:r>
            <a:r>
              <a:rPr lang="en-US" err="1">
                <a:cs typeface="Calibri"/>
              </a:rPr>
              <a:t>nærnettverk</a:t>
            </a:r>
            <a:r>
              <a:rPr lang="en-US">
                <a:cs typeface="Calibri"/>
              </a:rPr>
              <a:t> </a:t>
            </a:r>
            <a:r>
              <a:rPr lang="en-US" err="1">
                <a:cs typeface="Calibri"/>
              </a:rPr>
              <a:t>kan</a:t>
            </a:r>
            <a:r>
              <a:rPr lang="en-US">
                <a:cs typeface="Calibri"/>
              </a:rPr>
              <a:t> </a:t>
            </a:r>
            <a:r>
              <a:rPr lang="en-US" err="1">
                <a:cs typeface="Calibri"/>
              </a:rPr>
              <a:t>sørge</a:t>
            </a:r>
            <a:r>
              <a:rPr lang="en-US">
                <a:cs typeface="Calibri"/>
              </a:rPr>
              <a:t> for at man </a:t>
            </a:r>
            <a:r>
              <a:rPr lang="en-US" err="1">
                <a:cs typeface="Calibri"/>
              </a:rPr>
              <a:t>får</a:t>
            </a:r>
            <a:r>
              <a:rPr lang="en-US">
                <a:cs typeface="Calibri"/>
              </a:rPr>
              <a:t> </a:t>
            </a:r>
            <a:r>
              <a:rPr lang="en-US" err="1">
                <a:cs typeface="Calibri"/>
              </a:rPr>
              <a:t>en</a:t>
            </a:r>
            <a:r>
              <a:rPr lang="en-US">
                <a:cs typeface="Calibri"/>
              </a:rPr>
              <a:t> </a:t>
            </a:r>
            <a:r>
              <a:rPr lang="en-US" err="1">
                <a:cs typeface="Calibri"/>
              </a:rPr>
              <a:t>oversikt</a:t>
            </a:r>
            <a:r>
              <a:rPr lang="en-US">
                <a:cs typeface="Calibri"/>
              </a:rPr>
              <a:t> over </a:t>
            </a:r>
            <a:r>
              <a:rPr lang="en-US" err="1">
                <a:cs typeface="Calibri"/>
              </a:rPr>
              <a:t>hva</a:t>
            </a:r>
            <a:r>
              <a:rPr lang="en-US">
                <a:cs typeface="Calibri"/>
              </a:rPr>
              <a:t> </a:t>
            </a:r>
            <a:r>
              <a:rPr lang="en-US" err="1">
                <a:cs typeface="Calibri"/>
              </a:rPr>
              <a:t>hver</a:t>
            </a:r>
            <a:r>
              <a:rPr lang="en-US">
                <a:cs typeface="Calibri"/>
              </a:rPr>
              <a:t> </a:t>
            </a:r>
            <a:r>
              <a:rPr lang="en-US" err="1">
                <a:cs typeface="Calibri"/>
              </a:rPr>
              <a:t>enkelt</a:t>
            </a:r>
            <a:r>
              <a:rPr lang="en-US">
                <a:cs typeface="Calibri"/>
              </a:rPr>
              <a:t> </a:t>
            </a:r>
            <a:r>
              <a:rPr lang="en-US" err="1">
                <a:cs typeface="Calibri"/>
              </a:rPr>
              <a:t>ønsker</a:t>
            </a:r>
            <a:r>
              <a:rPr lang="en-US">
                <a:cs typeface="Calibri"/>
              </a:rPr>
              <a:t> å </a:t>
            </a:r>
            <a:r>
              <a:rPr lang="en-US" err="1">
                <a:cs typeface="Calibri"/>
              </a:rPr>
              <a:t>bidra</a:t>
            </a:r>
            <a:r>
              <a:rPr lang="en-US">
                <a:cs typeface="Calibri"/>
              </a:rPr>
              <a:t> med </a:t>
            </a:r>
            <a:r>
              <a:rPr lang="en-US" err="1">
                <a:cs typeface="Calibri"/>
              </a:rPr>
              <a:t>slik</a:t>
            </a:r>
            <a:r>
              <a:rPr lang="en-US">
                <a:cs typeface="Calibri"/>
              </a:rPr>
              <a:t> at den </a:t>
            </a:r>
            <a:r>
              <a:rPr lang="en-US" err="1">
                <a:cs typeface="Calibri"/>
              </a:rPr>
              <a:t>som</a:t>
            </a:r>
            <a:r>
              <a:rPr lang="en-US">
                <a:cs typeface="Calibri"/>
              </a:rPr>
              <a:t> </a:t>
            </a:r>
            <a:r>
              <a:rPr lang="en-US" err="1">
                <a:cs typeface="Calibri"/>
              </a:rPr>
              <a:t>har</a:t>
            </a:r>
            <a:r>
              <a:rPr lang="en-US">
                <a:cs typeface="Calibri"/>
              </a:rPr>
              <a:t> </a:t>
            </a:r>
            <a:r>
              <a:rPr lang="en-US" err="1">
                <a:cs typeface="Calibri"/>
              </a:rPr>
              <a:t>mest</a:t>
            </a:r>
            <a:r>
              <a:rPr lang="en-US">
                <a:cs typeface="Calibri"/>
              </a:rPr>
              <a:t> </a:t>
            </a:r>
            <a:r>
              <a:rPr lang="en-US" err="1">
                <a:cs typeface="Calibri"/>
              </a:rPr>
              <a:t>tyngende</a:t>
            </a:r>
            <a:r>
              <a:rPr lang="en-US">
                <a:cs typeface="Calibri"/>
              </a:rPr>
              <a:t> </a:t>
            </a:r>
            <a:r>
              <a:rPr lang="en-US" err="1">
                <a:cs typeface="Calibri"/>
              </a:rPr>
              <a:t>omsorgsoppgaver</a:t>
            </a:r>
            <a:r>
              <a:rPr lang="en-US">
                <a:cs typeface="Calibri"/>
              </a:rPr>
              <a:t> </a:t>
            </a:r>
            <a:r>
              <a:rPr lang="en-US" err="1">
                <a:cs typeface="Calibri"/>
              </a:rPr>
              <a:t>kan</a:t>
            </a:r>
            <a:r>
              <a:rPr lang="en-US">
                <a:cs typeface="Calibri"/>
              </a:rPr>
              <a:t> </a:t>
            </a:r>
            <a:r>
              <a:rPr lang="en-US" err="1">
                <a:cs typeface="Calibri"/>
              </a:rPr>
              <a:t>bli</a:t>
            </a:r>
            <a:r>
              <a:rPr lang="en-US">
                <a:cs typeface="Calibri"/>
              </a:rPr>
              <a:t> </a:t>
            </a:r>
            <a:r>
              <a:rPr lang="en-US" err="1">
                <a:cs typeface="Calibri"/>
              </a:rPr>
              <a:t>avlastet</a:t>
            </a:r>
            <a:r>
              <a:rPr lang="en-US">
                <a:cs typeface="Calibri"/>
              </a:rPr>
              <a:t>.</a:t>
            </a:r>
          </a:p>
          <a:p>
            <a:endParaRPr lang="en-US">
              <a:cs typeface="Calibri"/>
            </a:endParaRPr>
          </a:p>
          <a:p>
            <a:r>
              <a:rPr lang="en-US">
                <a:cs typeface="Calibri"/>
              </a:rPr>
              <a:t>Dette er et supplement, og </a:t>
            </a:r>
            <a:r>
              <a:rPr lang="en-US" err="1">
                <a:cs typeface="Calibri"/>
              </a:rPr>
              <a:t>ikke</a:t>
            </a:r>
            <a:r>
              <a:rPr lang="en-US">
                <a:cs typeface="Calibri"/>
              </a:rPr>
              <a:t> "</a:t>
            </a:r>
            <a:r>
              <a:rPr lang="en-US" err="1">
                <a:cs typeface="Calibri"/>
              </a:rPr>
              <a:t>istendenfor</a:t>
            </a:r>
            <a:r>
              <a:rPr lang="en-US">
                <a:cs typeface="Calibri"/>
              </a:rPr>
              <a:t>" </a:t>
            </a:r>
            <a:r>
              <a:rPr lang="en-US" err="1">
                <a:cs typeface="Calibri"/>
              </a:rPr>
              <a:t>behov</a:t>
            </a:r>
            <a:r>
              <a:rPr lang="en-US">
                <a:cs typeface="Calibri"/>
              </a:rPr>
              <a:t> </a:t>
            </a:r>
            <a:r>
              <a:rPr lang="en-US" err="1">
                <a:cs typeface="Calibri"/>
              </a:rPr>
              <a:t>som</a:t>
            </a:r>
            <a:r>
              <a:rPr lang="en-US">
                <a:cs typeface="Calibri"/>
              </a:rPr>
              <a:t> </a:t>
            </a:r>
            <a:r>
              <a:rPr lang="en-US" err="1">
                <a:cs typeface="Calibri"/>
              </a:rPr>
              <a:t>utløser</a:t>
            </a:r>
            <a:r>
              <a:rPr lang="en-US">
                <a:cs typeface="Calibri"/>
              </a:rPr>
              <a:t> </a:t>
            </a:r>
            <a:r>
              <a:rPr lang="en-US" err="1">
                <a:cs typeface="Calibri"/>
              </a:rPr>
              <a:t>tiltak</a:t>
            </a:r>
            <a:r>
              <a:rPr lang="en-US">
                <a:cs typeface="Calibri"/>
              </a:rPr>
              <a:t> fra </a:t>
            </a:r>
            <a:r>
              <a:rPr lang="en-US" err="1">
                <a:cs typeface="Calibri"/>
              </a:rPr>
              <a:t>helse</a:t>
            </a:r>
            <a:r>
              <a:rPr lang="en-US">
                <a:cs typeface="Calibri"/>
              </a:rPr>
              <a:t> og </a:t>
            </a:r>
            <a:r>
              <a:rPr lang="en-US" err="1">
                <a:cs typeface="Calibri"/>
              </a:rPr>
              <a:t>omsorgstjenester</a:t>
            </a:r>
            <a:r>
              <a:rPr lang="en-US">
                <a:cs typeface="Calibri"/>
              </a:rPr>
              <a:t>.</a:t>
            </a:r>
          </a:p>
        </p:txBody>
      </p:sp>
      <p:pic>
        <p:nvPicPr>
          <p:cNvPr id="4" name="Bilde 4" descr="Et bilde som inneholder tekst&#10;&#10;Automatisk generert beskrivelse">
            <a:extLst>
              <a:ext uri="{FF2B5EF4-FFF2-40B4-BE49-F238E27FC236}">
                <a16:creationId xmlns:a16="http://schemas.microsoft.com/office/drawing/2014/main" id="{512FCF18-BF7F-10DB-A8FD-25885640AA2B}"/>
              </a:ext>
            </a:extLst>
          </p:cNvPr>
          <p:cNvPicPr>
            <a:picLocks noChangeAspect="1"/>
          </p:cNvPicPr>
          <p:nvPr/>
        </p:nvPicPr>
        <p:blipFill>
          <a:blip r:embed="rId3"/>
          <a:stretch>
            <a:fillRect/>
          </a:stretch>
        </p:blipFill>
        <p:spPr>
          <a:xfrm>
            <a:off x="9479947" y="-2155"/>
            <a:ext cx="2743200" cy="755187"/>
          </a:xfrm>
          <a:prstGeom prst="rect">
            <a:avLst/>
          </a:prstGeom>
        </p:spPr>
      </p:pic>
    </p:spTree>
    <p:extLst>
      <p:ext uri="{BB962C8B-B14F-4D97-AF65-F5344CB8AC3E}">
        <p14:creationId xmlns:p14="http://schemas.microsoft.com/office/powerpoint/2010/main" val="3281641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1C55A2E-52FF-43D5-A79D-83A9F867B2EA}"/>
              </a:ext>
            </a:extLst>
          </p:cNvPr>
          <p:cNvSpPr>
            <a:spLocks noGrp="1"/>
          </p:cNvSpPr>
          <p:nvPr>
            <p:ph type="title"/>
          </p:nvPr>
        </p:nvSpPr>
        <p:spPr/>
        <p:txBody>
          <a:bodyPr>
            <a:normAutofit/>
          </a:bodyPr>
          <a:lstStyle/>
          <a:p>
            <a:r>
              <a:rPr lang="nb-NO"/>
              <a:t>Pårørendearbeid i organisasjonen</a:t>
            </a:r>
          </a:p>
        </p:txBody>
      </p:sp>
      <p:sp>
        <p:nvSpPr>
          <p:cNvPr id="3" name="Plassholder for innhold 2">
            <a:extLst>
              <a:ext uri="{FF2B5EF4-FFF2-40B4-BE49-F238E27FC236}">
                <a16:creationId xmlns:a16="http://schemas.microsoft.com/office/drawing/2014/main" id="{B3DDB17E-795C-4B5D-94BB-C2D549A9540E}"/>
              </a:ext>
            </a:extLst>
          </p:cNvPr>
          <p:cNvSpPr>
            <a:spLocks noGrp="1"/>
          </p:cNvSpPr>
          <p:nvPr>
            <p:ph idx="1"/>
          </p:nvPr>
        </p:nvSpPr>
        <p:spPr>
          <a:xfrm>
            <a:off x="1561671" y="1551399"/>
            <a:ext cx="10376899" cy="5306602"/>
          </a:xfrm>
        </p:spPr>
        <p:txBody>
          <a:bodyPr vert="horz" lIns="91440" tIns="45720" rIns="91440" bIns="45720" rtlCol="0" anchor="t">
            <a:normAutofit fontScale="55000" lnSpcReduction="20000"/>
          </a:bodyPr>
          <a:lstStyle/>
          <a:p>
            <a:pPr>
              <a:buFont typeface="Wingdings" panose="05000000000000000000" pitchFamily="2" charset="2"/>
              <a:buChar char="Ø"/>
            </a:pPr>
            <a:r>
              <a:rPr lang="nb-NO" sz="2900">
                <a:latin typeface="Calibri"/>
                <a:ea typeface="Calibri" panose="020F0502020204030204" pitchFamily="34" charset="0"/>
                <a:cs typeface="Times New Roman"/>
              </a:rPr>
              <a:t>O</a:t>
            </a:r>
            <a:r>
              <a:rPr lang="nb-NO" sz="2900">
                <a:effectLst/>
                <a:latin typeface="Calibri"/>
                <a:ea typeface="Calibri" panose="020F0502020204030204" pitchFamily="34" charset="0"/>
                <a:cs typeface="Times New Roman"/>
              </a:rPr>
              <a:t>ppdaterte, oversiktlige og informative nettsider. </a:t>
            </a:r>
            <a:br>
              <a:rPr lang="nb-NO" sz="2900">
                <a:latin typeface="Calibri" panose="020F0502020204030204" pitchFamily="34" charset="0"/>
                <a:ea typeface="Calibri" panose="020F0502020204030204" pitchFamily="34" charset="0"/>
                <a:cs typeface="Times New Roman" panose="02020603050405020304" pitchFamily="18" charset="0"/>
              </a:rPr>
            </a:br>
            <a:r>
              <a:rPr lang="nb-NO" sz="2900">
                <a:latin typeface="Calibri"/>
                <a:ea typeface="Calibri" panose="020F0502020204030204" pitchFamily="34" charset="0"/>
                <a:cs typeface="Times New Roman"/>
              </a:rPr>
              <a:t>-</a:t>
            </a:r>
            <a:r>
              <a:rPr lang="nb-NO" sz="2900">
                <a:effectLst/>
                <a:latin typeface="Calibri"/>
                <a:ea typeface="Calibri" panose="020F0502020204030204" pitchFamily="34" charset="0"/>
                <a:cs typeface="Times New Roman"/>
              </a:rPr>
              <a:t>Sørge for god søkefunksjon.</a:t>
            </a:r>
            <a:br>
              <a:rPr lang="nb-NO" sz="2900">
                <a:effectLst/>
                <a:latin typeface="Calibri" panose="020F0502020204030204" pitchFamily="34" charset="0"/>
                <a:ea typeface="Calibri" panose="020F0502020204030204" pitchFamily="34" charset="0"/>
                <a:cs typeface="Times New Roman" panose="02020603050405020304" pitchFamily="18" charset="0"/>
              </a:rPr>
            </a:br>
            <a:r>
              <a:rPr lang="nb-NO" sz="2900">
                <a:effectLst/>
                <a:latin typeface="Calibri"/>
                <a:ea typeface="Calibri" panose="020F0502020204030204" pitchFamily="34" charset="0"/>
                <a:cs typeface="Times New Roman"/>
              </a:rPr>
              <a:t>-Ansvarlig for oppdatering: Funksjon-ikke person</a:t>
            </a:r>
            <a:br>
              <a:rPr lang="nb-NO" sz="2900">
                <a:effectLst/>
                <a:latin typeface="Calibri" panose="020F0502020204030204" pitchFamily="34" charset="0"/>
                <a:ea typeface="Calibri" panose="020F0502020204030204" pitchFamily="34" charset="0"/>
                <a:cs typeface="Times New Roman" panose="02020603050405020304" pitchFamily="18" charset="0"/>
              </a:rPr>
            </a:br>
            <a:r>
              <a:rPr lang="nb-NO" sz="2900">
                <a:effectLst/>
                <a:latin typeface="Calibri"/>
                <a:ea typeface="Calibri" panose="020F0502020204030204" pitchFamily="34" charset="0"/>
                <a:cs typeface="Times New Roman"/>
              </a:rPr>
              <a:t>-Lenker til nasjonale sider,</a:t>
            </a:r>
            <a:r>
              <a:rPr lang="nb-NO" sz="2900">
                <a:latin typeface="Calibri"/>
                <a:ea typeface="Calibri" panose="020F0502020204030204" pitchFamily="34" charset="0"/>
                <a:cs typeface="Times New Roman"/>
              </a:rPr>
              <a:t> annen relevant kontaktinformasjon</a:t>
            </a:r>
            <a:br>
              <a:rPr lang="nb-NO" sz="2900">
                <a:effectLst/>
                <a:latin typeface="Calibri" panose="020F0502020204030204" pitchFamily="34" charset="0"/>
                <a:ea typeface="Calibri" panose="020F0502020204030204" pitchFamily="34" charset="0"/>
                <a:cs typeface="Times New Roman" panose="02020603050405020304" pitchFamily="18" charset="0"/>
              </a:rPr>
            </a:br>
            <a:br>
              <a:rPr lang="nb-NO" sz="2900">
                <a:effectLst/>
                <a:latin typeface="Calibri" panose="020F0502020204030204" pitchFamily="34" charset="0"/>
                <a:ea typeface="Calibri" panose="020F0502020204030204" pitchFamily="34" charset="0"/>
                <a:cs typeface="Times New Roman" panose="02020603050405020304" pitchFamily="18" charset="0"/>
              </a:rPr>
            </a:br>
            <a:endParaRPr lang="nb-NO" sz="290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Ø"/>
            </a:pPr>
            <a:r>
              <a:rPr lang="nb-NO" sz="2900">
                <a:latin typeface="Calibri"/>
                <a:ea typeface="Calibri" panose="020F0502020204030204" pitchFamily="34" charset="0"/>
                <a:cs typeface="Times New Roman"/>
              </a:rPr>
              <a:t>Inkludere pårørendestemmen i større grad</a:t>
            </a:r>
            <a:br>
              <a:rPr lang="nb-NO" sz="2900">
                <a:latin typeface="Calibri" panose="020F0502020204030204" pitchFamily="34" charset="0"/>
                <a:ea typeface="Calibri" panose="020F0502020204030204" pitchFamily="34" charset="0"/>
                <a:cs typeface="Times New Roman" panose="02020603050405020304" pitchFamily="18" charset="0"/>
              </a:rPr>
            </a:br>
            <a:r>
              <a:rPr lang="nb-NO" sz="2900">
                <a:latin typeface="Calibri"/>
                <a:ea typeface="Calibri" panose="020F0502020204030204" pitchFamily="34" charset="0"/>
                <a:cs typeface="Times New Roman"/>
              </a:rPr>
              <a:t>-</a:t>
            </a:r>
            <a:r>
              <a:rPr lang="nb-NO" sz="2900" err="1">
                <a:latin typeface="Calibri"/>
                <a:ea typeface="Calibri" panose="020F0502020204030204" pitchFamily="34" charset="0"/>
                <a:cs typeface="Times New Roman"/>
              </a:rPr>
              <a:t>Work</a:t>
            </a:r>
            <a:r>
              <a:rPr lang="nb-NO" sz="2900">
                <a:latin typeface="Calibri"/>
                <a:ea typeface="Calibri" panose="020F0502020204030204" pitchFamily="34" charset="0"/>
                <a:cs typeface="Times New Roman"/>
              </a:rPr>
              <a:t>-shops, invitere inn på møter. </a:t>
            </a:r>
            <a:endParaRPr lang="nb-NO" sz="2900">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Ø"/>
            </a:pPr>
            <a:endParaRPr lang="nb-NO" sz="2900">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Ø"/>
            </a:pPr>
            <a:r>
              <a:rPr lang="nb-NO" sz="2900">
                <a:latin typeface="Calibri"/>
                <a:ea typeface="Calibri" panose="020F0502020204030204" pitchFamily="34" charset="0"/>
                <a:cs typeface="Times New Roman"/>
              </a:rPr>
              <a:t>Pårørendeundersøkelse: Ivaretatt</a:t>
            </a:r>
            <a:br>
              <a:rPr lang="nb-NO" sz="2900">
                <a:latin typeface="Calibri" panose="020F0502020204030204" pitchFamily="34" charset="0"/>
                <a:ea typeface="Calibri" panose="020F0502020204030204" pitchFamily="34" charset="0"/>
                <a:cs typeface="Times New Roman" panose="02020603050405020304" pitchFamily="18" charset="0"/>
              </a:rPr>
            </a:br>
            <a:r>
              <a:rPr lang="nb-NO" sz="2900">
                <a:latin typeface="Calibri"/>
                <a:ea typeface="Calibri" panose="020F0502020204030204" pitchFamily="34" charset="0"/>
                <a:cs typeface="Times New Roman"/>
              </a:rPr>
              <a:t>-Undersøkelser kan være et godt verktøy for å evaluere tiltak</a:t>
            </a:r>
            <a:br>
              <a:rPr lang="nb-NO" sz="2900">
                <a:latin typeface="Calibri" panose="020F0502020204030204" pitchFamily="34" charset="0"/>
                <a:ea typeface="Calibri" panose="020F0502020204030204" pitchFamily="34" charset="0"/>
                <a:cs typeface="Times New Roman" panose="02020603050405020304" pitchFamily="18" charset="0"/>
              </a:rPr>
            </a:br>
            <a:r>
              <a:rPr lang="nb-NO" sz="2900">
                <a:latin typeface="Calibri"/>
                <a:ea typeface="Calibri" panose="020F0502020204030204" pitchFamily="34" charset="0"/>
                <a:cs typeface="Times New Roman"/>
              </a:rPr>
              <a:t>-forbedringsarbeid</a:t>
            </a:r>
            <a:br>
              <a:rPr lang="nb-NO" sz="2900">
                <a:latin typeface="Calibri" panose="020F0502020204030204" pitchFamily="34" charset="0"/>
                <a:ea typeface="Calibri" panose="020F0502020204030204" pitchFamily="34" charset="0"/>
                <a:cs typeface="Times New Roman" panose="02020603050405020304" pitchFamily="18" charset="0"/>
              </a:rPr>
            </a:br>
            <a:br>
              <a:rPr lang="nb-NO" sz="2900">
                <a:latin typeface="Calibri" panose="020F0502020204030204" pitchFamily="34" charset="0"/>
                <a:ea typeface="Calibri" panose="020F0502020204030204" pitchFamily="34" charset="0"/>
                <a:cs typeface="Times New Roman" panose="02020603050405020304" pitchFamily="18" charset="0"/>
              </a:rPr>
            </a:br>
            <a:endParaRPr lang="nb-NO" sz="2900">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Ø"/>
            </a:pPr>
            <a:r>
              <a:rPr lang="nb-NO" sz="2900">
                <a:latin typeface="Calibri"/>
                <a:ea typeface="Calibri" panose="020F0502020204030204" pitchFamily="34" charset="0"/>
                <a:cs typeface="Times New Roman"/>
              </a:rPr>
              <a:t>Treffsted for pårørende</a:t>
            </a:r>
            <a:br>
              <a:rPr lang="nb-NO" sz="2900">
                <a:latin typeface="Calibri" panose="020F0502020204030204" pitchFamily="34" charset="0"/>
                <a:ea typeface="Calibri" panose="020F0502020204030204" pitchFamily="34" charset="0"/>
                <a:cs typeface="Times New Roman" panose="02020603050405020304" pitchFamily="18" charset="0"/>
              </a:rPr>
            </a:br>
            <a:r>
              <a:rPr lang="nb-NO" sz="2900">
                <a:latin typeface="Calibri"/>
                <a:ea typeface="Calibri" panose="020F0502020204030204" pitchFamily="34" charset="0"/>
                <a:cs typeface="Times New Roman"/>
              </a:rPr>
              <a:t>-Se på muligheten for å arbeide på tvers i organisasjonen</a:t>
            </a:r>
            <a:br>
              <a:rPr lang="nb-NO" sz="2900">
                <a:latin typeface="Calibri" panose="020F0502020204030204" pitchFamily="34" charset="0"/>
                <a:ea typeface="Calibri" panose="020F0502020204030204" pitchFamily="34" charset="0"/>
                <a:cs typeface="Times New Roman" panose="02020603050405020304" pitchFamily="18" charset="0"/>
              </a:rPr>
            </a:br>
            <a:br>
              <a:rPr lang="nb-NO" sz="2900">
                <a:latin typeface="Calibri" panose="020F0502020204030204" pitchFamily="34" charset="0"/>
                <a:ea typeface="Calibri" panose="020F0502020204030204" pitchFamily="34" charset="0"/>
                <a:cs typeface="Times New Roman" panose="02020603050405020304" pitchFamily="18" charset="0"/>
              </a:rPr>
            </a:br>
            <a:r>
              <a:rPr lang="nb-NO" sz="2900">
                <a:latin typeface="Calibri"/>
                <a:ea typeface="Calibri" panose="020F0502020204030204" pitchFamily="34" charset="0"/>
                <a:cs typeface="Times New Roman"/>
              </a:rPr>
              <a:t>-Mindre kommuner: Utforsk muligheten for kommunesamarbeid.</a:t>
            </a:r>
            <a:br>
              <a:rPr lang="nb-NO" sz="2600">
                <a:latin typeface="Calibri" panose="020F0502020204030204" pitchFamily="34" charset="0"/>
                <a:ea typeface="Calibri" panose="020F0502020204030204" pitchFamily="34" charset="0"/>
                <a:cs typeface="Times New Roman" panose="02020603050405020304" pitchFamily="18" charset="0"/>
              </a:rPr>
            </a:br>
            <a:br>
              <a:rPr lang="nb-NO" sz="1800">
                <a:latin typeface="Calibri" panose="020F0502020204030204" pitchFamily="34" charset="0"/>
                <a:ea typeface="Calibri" panose="020F0502020204030204" pitchFamily="34" charset="0"/>
                <a:cs typeface="Times New Roman" panose="02020603050405020304" pitchFamily="18" charset="0"/>
              </a:rPr>
            </a:br>
            <a:br>
              <a:rPr lang="nb-NO" sz="1800">
                <a:latin typeface="Calibri" panose="020F0502020204030204" pitchFamily="34" charset="0"/>
                <a:ea typeface="Calibri" panose="020F0502020204030204" pitchFamily="34" charset="0"/>
                <a:cs typeface="Times New Roman" panose="02020603050405020304" pitchFamily="18" charset="0"/>
              </a:rPr>
            </a:br>
            <a:endParaRPr lang="nb-NO" sz="1800">
              <a:latin typeface="Calibri" panose="020F0502020204030204" pitchFamily="34" charset="0"/>
              <a:ea typeface="Calibri" panose="020F0502020204030204" pitchFamily="34" charset="0"/>
              <a:cs typeface="Times New Roman" panose="02020603050405020304" pitchFamily="18" charset="0"/>
            </a:endParaRPr>
          </a:p>
          <a:p>
            <a:pPr marL="0" indent="0">
              <a:buNone/>
            </a:pPr>
            <a:br>
              <a:rPr lang="nb-NO" sz="1800">
                <a:effectLst/>
                <a:latin typeface="Calibri" panose="020F0502020204030204" pitchFamily="34" charset="0"/>
                <a:ea typeface="Calibri" panose="020F0502020204030204" pitchFamily="34" charset="0"/>
                <a:cs typeface="Times New Roman" panose="02020603050405020304" pitchFamily="18" charset="0"/>
              </a:rPr>
            </a:br>
            <a:endParaRPr lang="nb-NO">
              <a:cs typeface="Calibri"/>
            </a:endParaRPr>
          </a:p>
        </p:txBody>
      </p:sp>
      <p:pic>
        <p:nvPicPr>
          <p:cNvPr id="4" name="Bilde 4" descr="Et bilde som inneholder tekst&#10;&#10;Automatisk generert beskrivelse">
            <a:extLst>
              <a:ext uri="{FF2B5EF4-FFF2-40B4-BE49-F238E27FC236}">
                <a16:creationId xmlns:a16="http://schemas.microsoft.com/office/drawing/2014/main" id="{CDD72982-69DF-B535-D4F4-C45A933B9E7E}"/>
              </a:ext>
            </a:extLst>
          </p:cNvPr>
          <p:cNvPicPr>
            <a:picLocks noChangeAspect="1"/>
          </p:cNvPicPr>
          <p:nvPr/>
        </p:nvPicPr>
        <p:blipFill>
          <a:blip r:embed="rId3"/>
          <a:stretch>
            <a:fillRect/>
          </a:stretch>
        </p:blipFill>
        <p:spPr>
          <a:xfrm>
            <a:off x="9446575" y="-2155"/>
            <a:ext cx="2743200" cy="755187"/>
          </a:xfrm>
          <a:prstGeom prst="rect">
            <a:avLst/>
          </a:prstGeom>
        </p:spPr>
      </p:pic>
    </p:spTree>
    <p:extLst>
      <p:ext uri="{BB962C8B-B14F-4D97-AF65-F5344CB8AC3E}">
        <p14:creationId xmlns:p14="http://schemas.microsoft.com/office/powerpoint/2010/main" val="220686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CE3AD16-3C30-4ACA-AD2B-AF3EC9BD6F42}"/>
              </a:ext>
            </a:extLst>
          </p:cNvPr>
          <p:cNvSpPr>
            <a:spLocks noGrp="1"/>
          </p:cNvSpPr>
          <p:nvPr>
            <p:ph type="title"/>
          </p:nvPr>
        </p:nvSpPr>
        <p:spPr/>
        <p:txBody>
          <a:bodyPr/>
          <a:lstStyle/>
          <a:p>
            <a:r>
              <a:rPr lang="nb-NO"/>
              <a:t>Effekt av tilbud for pårørende:</a:t>
            </a:r>
          </a:p>
        </p:txBody>
      </p:sp>
      <p:sp>
        <p:nvSpPr>
          <p:cNvPr id="3" name="Plassholder for innhold 2">
            <a:extLst>
              <a:ext uri="{FF2B5EF4-FFF2-40B4-BE49-F238E27FC236}">
                <a16:creationId xmlns:a16="http://schemas.microsoft.com/office/drawing/2014/main" id="{EC8764DB-DAD1-4AB5-8F9D-B7A88214649C}"/>
              </a:ext>
            </a:extLst>
          </p:cNvPr>
          <p:cNvSpPr>
            <a:spLocks noGrp="1"/>
          </p:cNvSpPr>
          <p:nvPr>
            <p:ph idx="1"/>
          </p:nvPr>
        </p:nvSpPr>
        <p:spPr/>
        <p:txBody>
          <a:bodyPr>
            <a:normAutofit fontScale="92500"/>
          </a:bodyPr>
          <a:lstStyle/>
          <a:p>
            <a:pPr marL="0" indent="0">
              <a:buNone/>
            </a:pPr>
            <a:r>
              <a:rPr lang="nb-NO" sz="2800">
                <a:latin typeface="Minion-Regular"/>
                <a:ea typeface="Calibri" panose="020F0502020204030204" pitchFamily="34" charset="0"/>
                <a:cs typeface="Times New Roman" panose="02020603050405020304" pitchFamily="18" charset="0"/>
              </a:rPr>
              <a:t>O</a:t>
            </a:r>
            <a:r>
              <a:rPr lang="nb-NO" sz="2800">
                <a:effectLst/>
                <a:latin typeface="Minion-Regular"/>
                <a:ea typeface="Calibri" panose="020F0502020204030204" pitchFamily="34" charset="0"/>
                <a:cs typeface="Minion-Regular"/>
              </a:rPr>
              <a:t>pplæringsprogram (temakvelder) der sammensatte tiltak som består av både undervisning med praktisk bruk av kunnskap, støtte og rådgivning, reduserer omsorgsbelastning og depresjon</a:t>
            </a:r>
            <a:r>
              <a:rPr lang="nb-NO" sz="2800">
                <a:effectLst/>
                <a:latin typeface="Calibri" panose="020F0502020204030204" pitchFamily="34" charset="0"/>
                <a:ea typeface="Calibri" panose="020F0502020204030204" pitchFamily="34" charset="0"/>
                <a:cs typeface="Times New Roman" panose="02020603050405020304" pitchFamily="18" charset="0"/>
              </a:rPr>
              <a:t>.</a:t>
            </a:r>
            <a:br>
              <a:rPr lang="nb-NO" sz="2800">
                <a:effectLst/>
                <a:latin typeface="Calibri" panose="020F0502020204030204" pitchFamily="34" charset="0"/>
                <a:ea typeface="Calibri" panose="020F0502020204030204" pitchFamily="34" charset="0"/>
                <a:cs typeface="Times New Roman" panose="02020603050405020304" pitchFamily="18" charset="0"/>
              </a:rPr>
            </a:br>
            <a:br>
              <a:rPr lang="nb-NO" sz="2800">
                <a:effectLst/>
                <a:latin typeface="Calibri" panose="020F0502020204030204" pitchFamily="34" charset="0"/>
                <a:ea typeface="Calibri" panose="020F0502020204030204" pitchFamily="34" charset="0"/>
                <a:cs typeface="Times New Roman" panose="02020603050405020304" pitchFamily="18" charset="0"/>
              </a:rPr>
            </a:br>
            <a:br>
              <a:rPr lang="nb-NO" sz="2800">
                <a:effectLst/>
                <a:latin typeface="Calibri" panose="020F0502020204030204" pitchFamily="34" charset="0"/>
                <a:ea typeface="Calibri" panose="020F0502020204030204" pitchFamily="34" charset="0"/>
                <a:cs typeface="Times New Roman" panose="02020603050405020304" pitchFamily="18" charset="0"/>
              </a:rPr>
            </a:br>
            <a:br>
              <a:rPr lang="nb-NO" sz="2800">
                <a:effectLst/>
                <a:latin typeface="Calibri" panose="020F0502020204030204" pitchFamily="34" charset="0"/>
                <a:ea typeface="Calibri" panose="020F0502020204030204" pitchFamily="34" charset="0"/>
                <a:cs typeface="Times New Roman" panose="02020603050405020304" pitchFamily="18" charset="0"/>
              </a:rPr>
            </a:br>
            <a:r>
              <a:rPr lang="nb-NO" sz="1800">
                <a:effectLst/>
                <a:latin typeface="Calibri" panose="020F0502020204030204" pitchFamily="34" charset="0"/>
                <a:ea typeface="Calibri" panose="020F0502020204030204" pitchFamily="34" charset="0"/>
                <a:cs typeface="Times New Roman" panose="02020603050405020304" pitchFamily="18" charset="0"/>
              </a:rPr>
              <a:t>Kilde:</a:t>
            </a:r>
            <a:br>
              <a:rPr lang="nb-NO" sz="2800">
                <a:effectLst/>
                <a:latin typeface="Calibri" panose="020F0502020204030204" pitchFamily="34" charset="0"/>
                <a:ea typeface="Calibri" panose="020F0502020204030204" pitchFamily="34" charset="0"/>
                <a:cs typeface="Times New Roman" panose="02020603050405020304" pitchFamily="18" charset="0"/>
              </a:rPr>
            </a:br>
            <a:r>
              <a:rPr lang="nb-NO" sz="2000">
                <a:effectLst/>
                <a:latin typeface="Calibri" panose="020F0502020204030204" pitchFamily="34" charset="0"/>
                <a:ea typeface="Calibri" panose="020F0502020204030204" pitchFamily="34" charset="0"/>
                <a:cs typeface="Times New Roman" panose="02020603050405020304" pitchFamily="18" charset="0"/>
              </a:rPr>
              <a:t>Hagen, P.I., &amp;Eise, A.H.</a:t>
            </a:r>
            <a:r>
              <a:rPr lang="nb-NO" sz="2000">
                <a:latin typeface="Calibri" panose="020F0502020204030204" pitchFamily="34" charset="0"/>
                <a:ea typeface="Calibri" panose="020F0502020204030204" pitchFamily="34" charset="0"/>
                <a:cs typeface="Times New Roman" panose="02020603050405020304" pitchFamily="18" charset="0"/>
              </a:rPr>
              <a:t> (2020), </a:t>
            </a:r>
            <a:r>
              <a:rPr lang="nb-NO" sz="2000" i="0" u="none" strike="noStrike" baseline="0">
                <a:latin typeface="ProximaNova-Bold"/>
              </a:rPr>
              <a:t>Omsorgsbelastning for pårørende til hjemmeboende personer med demens: Tidsskrift for Velferdsforskning. </a:t>
            </a:r>
            <a:r>
              <a:rPr lang="pt-BR" sz="2000" b="0" i="0" u="none" strike="noStrike" baseline="0">
                <a:latin typeface="ProximaNova-Regular"/>
              </a:rPr>
              <a:t>DOI: https://doi.org/10.18261/issn.0809-2052-2020-04-02</a:t>
            </a:r>
            <a:endParaRPr lang="nb-NO" sz="2000">
              <a:latin typeface="Calibri" panose="020F0502020204030204" pitchFamily="34" charset="0"/>
              <a:ea typeface="Calibri" panose="020F0502020204030204" pitchFamily="34" charset="0"/>
              <a:cs typeface="Times New Roman" panose="02020603050405020304" pitchFamily="18" charset="0"/>
            </a:endParaRPr>
          </a:p>
          <a:p>
            <a:endParaRPr lang="nb-NO"/>
          </a:p>
        </p:txBody>
      </p:sp>
      <p:pic>
        <p:nvPicPr>
          <p:cNvPr id="4" name="Bilde 4" descr="Et bilde som inneholder tekst&#10;&#10;Automatisk generert beskrivelse">
            <a:extLst>
              <a:ext uri="{FF2B5EF4-FFF2-40B4-BE49-F238E27FC236}">
                <a16:creationId xmlns:a16="http://schemas.microsoft.com/office/drawing/2014/main" id="{252EB544-9006-C560-A36F-E4633D3AB2A8}"/>
              </a:ext>
            </a:extLst>
          </p:cNvPr>
          <p:cNvPicPr>
            <a:picLocks noChangeAspect="1"/>
          </p:cNvPicPr>
          <p:nvPr/>
        </p:nvPicPr>
        <p:blipFill>
          <a:blip r:embed="rId3"/>
          <a:stretch>
            <a:fillRect/>
          </a:stretch>
        </p:blipFill>
        <p:spPr>
          <a:xfrm>
            <a:off x="9446575" y="-18841"/>
            <a:ext cx="2743200" cy="755187"/>
          </a:xfrm>
          <a:prstGeom prst="rect">
            <a:avLst/>
          </a:prstGeom>
        </p:spPr>
      </p:pic>
    </p:spTree>
    <p:extLst>
      <p:ext uri="{BB962C8B-B14F-4D97-AF65-F5344CB8AC3E}">
        <p14:creationId xmlns:p14="http://schemas.microsoft.com/office/powerpoint/2010/main" val="39197590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ABFE7-6578-B062-74AC-45D063402C9D}"/>
              </a:ext>
            </a:extLst>
          </p:cNvPr>
          <p:cNvSpPr>
            <a:spLocks noGrp="1"/>
          </p:cNvSpPr>
          <p:nvPr>
            <p:ph type="title"/>
          </p:nvPr>
        </p:nvSpPr>
        <p:spPr/>
        <p:txBody>
          <a:bodyPr/>
          <a:lstStyle/>
          <a:p>
            <a:r>
              <a:rPr lang="en-US" err="1"/>
              <a:t>Pårørendearbeid</a:t>
            </a:r>
            <a:r>
              <a:rPr lang="en-US"/>
              <a:t> </a:t>
            </a:r>
            <a:r>
              <a:rPr lang="en-US" err="1"/>
              <a:t>i</a:t>
            </a:r>
            <a:r>
              <a:rPr lang="en-US"/>
              <a:t> </a:t>
            </a:r>
            <a:r>
              <a:rPr lang="en-US" err="1"/>
              <a:t>tjenestene</a:t>
            </a:r>
            <a:endParaRPr lang="en-US"/>
          </a:p>
        </p:txBody>
      </p:sp>
      <p:sp>
        <p:nvSpPr>
          <p:cNvPr id="3" name="Content Placeholder 2">
            <a:extLst>
              <a:ext uri="{FF2B5EF4-FFF2-40B4-BE49-F238E27FC236}">
                <a16:creationId xmlns:a16="http://schemas.microsoft.com/office/drawing/2014/main" id="{F778ED06-2218-D444-1D63-4A174E8FA6A0}"/>
              </a:ext>
            </a:extLst>
          </p:cNvPr>
          <p:cNvSpPr>
            <a:spLocks noGrp="1"/>
          </p:cNvSpPr>
          <p:nvPr>
            <p:ph idx="1"/>
          </p:nvPr>
        </p:nvSpPr>
        <p:spPr>
          <a:xfrm>
            <a:off x="1253447" y="1828800"/>
            <a:ext cx="10859784" cy="4787757"/>
          </a:xfrm>
        </p:spPr>
        <p:txBody>
          <a:bodyPr vert="horz" lIns="91440" tIns="45720" rIns="91440" bIns="45720" rtlCol="0" anchor="t">
            <a:normAutofit/>
          </a:bodyPr>
          <a:lstStyle/>
          <a:p>
            <a:pPr>
              <a:buFont typeface="Wingdings" panose="05000000000000000000" pitchFamily="2" charset="2"/>
              <a:buChar char="Ø"/>
            </a:pPr>
            <a:r>
              <a:rPr lang="en-US" sz="2000" err="1">
                <a:latin typeface="Calibri Light" panose="020F0302020204030204" pitchFamily="34" charset="0"/>
                <a:cs typeface="Calibri Light" panose="020F0302020204030204" pitchFamily="34" charset="0"/>
              </a:rPr>
              <a:t>Opplæringsplaner</a:t>
            </a:r>
            <a:r>
              <a:rPr lang="en-US" sz="2000">
                <a:latin typeface="Calibri Light" panose="020F0302020204030204" pitchFamily="34" charset="0"/>
                <a:cs typeface="Calibri Light" panose="020F0302020204030204" pitchFamily="34" charset="0"/>
              </a:rPr>
              <a:t>:</a:t>
            </a:r>
            <a:br>
              <a:rPr lang="en-US" sz="2000">
                <a:latin typeface="Calibri Light" panose="020F0302020204030204" pitchFamily="34" charset="0"/>
                <a:cs typeface="Calibri Light" panose="020F0302020204030204" pitchFamily="34" charset="0"/>
              </a:rPr>
            </a:br>
            <a:r>
              <a:rPr lang="en-US" sz="2000">
                <a:latin typeface="Calibri Light" panose="020F0302020204030204" pitchFamily="34" charset="0"/>
                <a:cs typeface="Calibri Light" panose="020F0302020204030204" pitchFamily="34" charset="0"/>
              </a:rPr>
              <a:t>-E-</a:t>
            </a:r>
            <a:r>
              <a:rPr lang="en-US" sz="2000" err="1">
                <a:latin typeface="Calibri Light" panose="020F0302020204030204" pitchFamily="34" charset="0"/>
                <a:cs typeface="Calibri Light" panose="020F0302020204030204" pitchFamily="34" charset="0"/>
              </a:rPr>
              <a:t>læringskurs</a:t>
            </a:r>
            <a:r>
              <a:rPr lang="en-US" sz="2000">
                <a:latin typeface="Calibri Light" panose="020F0302020204030204" pitchFamily="34" charset="0"/>
                <a:cs typeface="Calibri Light" panose="020F0302020204030204" pitchFamily="34" charset="0"/>
              </a:rPr>
              <a:t>, </a:t>
            </a:r>
            <a:r>
              <a:rPr lang="en-US" sz="2000" err="1">
                <a:latin typeface="Calibri Light" panose="020F0302020204030204" pitchFamily="34" charset="0"/>
                <a:cs typeface="Calibri Light" panose="020F0302020204030204" pitchFamily="34" charset="0"/>
              </a:rPr>
              <a:t>tema</a:t>
            </a:r>
            <a:r>
              <a:rPr lang="en-US" sz="2000">
                <a:latin typeface="Calibri Light" panose="020F0302020204030204" pitchFamily="34" charset="0"/>
                <a:cs typeface="Calibri Light" panose="020F0302020204030204" pitchFamily="34" charset="0"/>
              </a:rPr>
              <a:t> </a:t>
            </a:r>
            <a:r>
              <a:rPr lang="en-US" sz="2000" err="1">
                <a:latin typeface="Calibri Light" panose="020F0302020204030204" pitchFamily="34" charset="0"/>
                <a:cs typeface="Calibri Light" panose="020F0302020204030204" pitchFamily="34" charset="0"/>
              </a:rPr>
              <a:t>på</a:t>
            </a:r>
            <a:r>
              <a:rPr lang="en-US" sz="2000">
                <a:latin typeface="Calibri Light" panose="020F0302020204030204" pitchFamily="34" charset="0"/>
                <a:cs typeface="Calibri Light" panose="020F0302020204030204" pitchFamily="34" charset="0"/>
              </a:rPr>
              <a:t> </a:t>
            </a:r>
            <a:r>
              <a:rPr lang="en-US" sz="2000" err="1">
                <a:latin typeface="Calibri Light" panose="020F0302020204030204" pitchFamily="34" charset="0"/>
                <a:cs typeface="Calibri Light" panose="020F0302020204030204" pitchFamily="34" charset="0"/>
              </a:rPr>
              <a:t>fagdager</a:t>
            </a:r>
            <a:r>
              <a:rPr lang="en-US" sz="2000">
                <a:latin typeface="Calibri Light" panose="020F0302020204030204" pitchFamily="34" charset="0"/>
                <a:cs typeface="Calibri Light" panose="020F0302020204030204" pitchFamily="34" charset="0"/>
              </a:rPr>
              <a:t>, </a:t>
            </a:r>
            <a:r>
              <a:rPr lang="en-US" sz="2000" err="1">
                <a:latin typeface="Calibri Light" panose="020F0302020204030204" pitchFamily="34" charset="0"/>
                <a:cs typeface="Calibri Light" panose="020F0302020204030204" pitchFamily="34" charset="0"/>
              </a:rPr>
              <a:t>refleksjonsmøter</a:t>
            </a:r>
            <a:r>
              <a:rPr lang="en-US" sz="2000">
                <a:latin typeface="Calibri Light" panose="020F0302020204030204" pitchFamily="34" charset="0"/>
                <a:cs typeface="Calibri Light" panose="020F0302020204030204" pitchFamily="34" charset="0"/>
              </a:rPr>
              <a:t>.</a:t>
            </a:r>
          </a:p>
          <a:p>
            <a:pPr>
              <a:buFont typeface="Wingdings" panose="05000000000000000000" pitchFamily="2" charset="2"/>
              <a:buChar char="Ø"/>
            </a:pPr>
            <a:endParaRPr lang="en-US" sz="2000">
              <a:latin typeface="Calibri Light" panose="020F0302020204030204" pitchFamily="34" charset="0"/>
              <a:cs typeface="Calibri Light" panose="020F0302020204030204" pitchFamily="34" charset="0"/>
            </a:endParaRPr>
          </a:p>
          <a:p>
            <a:pPr>
              <a:buFont typeface="Wingdings" panose="05000000000000000000" pitchFamily="2" charset="2"/>
              <a:buChar char="Ø"/>
            </a:pPr>
            <a:r>
              <a:rPr lang="nb-NO" sz="2000">
                <a:effectLst/>
                <a:latin typeface="Calibri Light" panose="020F0302020204030204" pitchFamily="34" charset="0"/>
                <a:ea typeface="Calibri" panose="020F0502020204030204" pitchFamily="34" charset="0"/>
                <a:cs typeface="Calibri Light" panose="020F0302020204030204" pitchFamily="34" charset="0"/>
              </a:rPr>
              <a:t>Kartlegg pårørende</a:t>
            </a:r>
            <a:r>
              <a:rPr lang="nb-NO" sz="2000">
                <a:latin typeface="Calibri Light" panose="020F0302020204030204" pitchFamily="34" charset="0"/>
                <a:ea typeface="Calibri" panose="020F0502020204030204" pitchFamily="34" charset="0"/>
                <a:cs typeface="Calibri Light" panose="020F0302020204030204" pitchFamily="34" charset="0"/>
              </a:rPr>
              <a:t> (CSNAT)</a:t>
            </a:r>
            <a:br>
              <a:rPr lang="nb-NO" sz="2000">
                <a:latin typeface="Calibri Light" panose="020F0302020204030204" pitchFamily="34" charset="0"/>
                <a:ea typeface="Calibri" panose="020F0502020204030204" pitchFamily="34" charset="0"/>
                <a:cs typeface="Calibri Light" panose="020F0302020204030204" pitchFamily="34" charset="0"/>
              </a:rPr>
            </a:br>
            <a:r>
              <a:rPr lang="nb-NO" sz="2000">
                <a:latin typeface="Calibri Light" panose="020F0302020204030204" pitchFamily="34" charset="0"/>
                <a:ea typeface="Calibri" panose="020F0502020204030204" pitchFamily="34" charset="0"/>
                <a:cs typeface="Calibri Light" panose="020F0302020204030204" pitchFamily="34" charset="0"/>
              </a:rPr>
              <a:t>-integrer kartleggingsverktøy i journalsystem</a:t>
            </a:r>
            <a:br>
              <a:rPr lang="nb-NO" sz="2000">
                <a:latin typeface="Calibri Light" panose="020F0302020204030204" pitchFamily="34" charset="0"/>
                <a:ea typeface="Calibri" panose="020F0502020204030204" pitchFamily="34" charset="0"/>
                <a:cs typeface="Calibri Light" panose="020F0302020204030204" pitchFamily="34" charset="0"/>
              </a:rPr>
            </a:br>
            <a:r>
              <a:rPr lang="nb-NO" sz="2000">
                <a:latin typeface="Calibri Light" panose="020F0302020204030204" pitchFamily="34" charset="0"/>
                <a:ea typeface="Calibri" panose="020F0502020204030204" pitchFamily="34" charset="0"/>
                <a:cs typeface="Calibri Light" panose="020F0302020204030204" pitchFamily="34" charset="0"/>
              </a:rPr>
              <a:t>-fastsatte tidspunkt for evaluering og oppfølging</a:t>
            </a:r>
            <a:br>
              <a:rPr lang="nb-NO" sz="2000">
                <a:latin typeface="Calibri Light" panose="020F0302020204030204" pitchFamily="34" charset="0"/>
                <a:ea typeface="Calibri" panose="020F0502020204030204" pitchFamily="34" charset="0"/>
                <a:cs typeface="Calibri Light" panose="020F0302020204030204" pitchFamily="34" charset="0"/>
              </a:rPr>
            </a:br>
            <a:endParaRPr lang="nb-NO" sz="2000">
              <a:latin typeface="Calibri Light" panose="020F0302020204030204" pitchFamily="34" charset="0"/>
              <a:ea typeface="Calibri" panose="020F0502020204030204" pitchFamily="34" charset="0"/>
              <a:cs typeface="Calibri Light" panose="020F0302020204030204" pitchFamily="34" charset="0"/>
            </a:endParaRPr>
          </a:p>
          <a:p>
            <a:pPr>
              <a:buFont typeface="Wingdings" panose="05000000000000000000" pitchFamily="2" charset="2"/>
              <a:buChar char="Ø"/>
            </a:pPr>
            <a:r>
              <a:rPr lang="nb-NO" sz="2000">
                <a:latin typeface="Calibri Light" panose="020F0302020204030204" pitchFamily="34" charset="0"/>
                <a:ea typeface="Calibri" panose="020F0502020204030204" pitchFamily="34" charset="0"/>
                <a:cs typeface="Calibri Light" panose="020F0302020204030204" pitchFamily="34" charset="0"/>
              </a:rPr>
              <a:t>Ansvarliggjøring av ansatte: Primærkontaktrollen</a:t>
            </a:r>
            <a:br>
              <a:rPr lang="nb-NO" sz="2000">
                <a:latin typeface="Calibri Light" panose="020F0302020204030204" pitchFamily="34" charset="0"/>
                <a:ea typeface="Calibri" panose="020F0502020204030204" pitchFamily="34" charset="0"/>
                <a:cs typeface="Calibri Light" panose="020F0302020204030204" pitchFamily="34" charset="0"/>
              </a:rPr>
            </a:br>
            <a:endParaRPr lang="nb-NO" sz="2000">
              <a:latin typeface="Calibri Light" panose="020F0302020204030204" pitchFamily="34" charset="0"/>
              <a:ea typeface="Calibri" panose="020F0502020204030204" pitchFamily="34" charset="0"/>
              <a:cs typeface="Calibri Light" panose="020F0302020204030204" pitchFamily="34" charset="0"/>
            </a:endParaRPr>
          </a:p>
          <a:p>
            <a:pPr>
              <a:buFont typeface="Wingdings" panose="05000000000000000000" pitchFamily="2" charset="2"/>
              <a:buChar char="Ø"/>
            </a:pPr>
            <a:r>
              <a:rPr lang="nb-NO" sz="2000">
                <a:latin typeface="Calibri Light" panose="020F0302020204030204" pitchFamily="34" charset="0"/>
                <a:ea typeface="Calibri" panose="020F0502020204030204" pitchFamily="34" charset="0"/>
                <a:cs typeface="Calibri Light" panose="020F0302020204030204" pitchFamily="34" charset="0"/>
              </a:rPr>
              <a:t>Inviter pårørende inn</a:t>
            </a:r>
          </a:p>
          <a:p>
            <a:pPr marL="0" indent="0">
              <a:buNone/>
            </a:pPr>
            <a:br>
              <a:rPr lang="nb-NO" sz="1800">
                <a:effectLst/>
                <a:latin typeface="Calibri" panose="020F0502020204030204" pitchFamily="34" charset="0"/>
                <a:ea typeface="Calibri" panose="020F0502020204030204" pitchFamily="34" charset="0"/>
                <a:cs typeface="Times New Roman" panose="02020603050405020304" pitchFamily="18" charset="0"/>
              </a:rPr>
            </a:br>
            <a:br>
              <a:rPr lang="nb-NO" sz="1800">
                <a:latin typeface="Calibri" panose="020F0502020204030204" pitchFamily="34" charset="0"/>
                <a:ea typeface="Calibri" panose="020F0502020204030204" pitchFamily="34" charset="0"/>
                <a:cs typeface="Times New Roman" panose="02020603050405020304" pitchFamily="18" charset="0"/>
              </a:rPr>
            </a:br>
            <a:endParaRPr lang="nb-NO" sz="180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Ø"/>
            </a:pPr>
            <a:endParaRPr lang="en-US">
              <a:cs typeface="Calibri" panose="020F0502020204030204"/>
            </a:endParaRPr>
          </a:p>
        </p:txBody>
      </p:sp>
      <p:pic>
        <p:nvPicPr>
          <p:cNvPr id="4" name="Bilde 4" descr="Et bilde som inneholder tekst&#10;&#10;Automatisk generert beskrivelse">
            <a:extLst>
              <a:ext uri="{FF2B5EF4-FFF2-40B4-BE49-F238E27FC236}">
                <a16:creationId xmlns:a16="http://schemas.microsoft.com/office/drawing/2014/main" id="{978205C6-DFDB-2761-2623-28AB7C93BC5E}"/>
              </a:ext>
            </a:extLst>
          </p:cNvPr>
          <p:cNvPicPr>
            <a:picLocks noChangeAspect="1"/>
          </p:cNvPicPr>
          <p:nvPr/>
        </p:nvPicPr>
        <p:blipFill>
          <a:blip r:embed="rId3"/>
          <a:stretch>
            <a:fillRect/>
          </a:stretch>
        </p:blipFill>
        <p:spPr>
          <a:xfrm>
            <a:off x="9457699" y="-2155"/>
            <a:ext cx="2743200" cy="755187"/>
          </a:xfrm>
          <a:prstGeom prst="rect">
            <a:avLst/>
          </a:prstGeom>
        </p:spPr>
      </p:pic>
    </p:spTree>
    <p:extLst>
      <p:ext uri="{BB962C8B-B14F-4D97-AF65-F5344CB8AC3E}">
        <p14:creationId xmlns:p14="http://schemas.microsoft.com/office/powerpoint/2010/main" val="25808422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D30F12F-12F0-43BB-A36A-6051205D545D}"/>
              </a:ext>
            </a:extLst>
          </p:cNvPr>
          <p:cNvSpPr>
            <a:spLocks noGrp="1"/>
          </p:cNvSpPr>
          <p:nvPr>
            <p:ph type="title"/>
          </p:nvPr>
        </p:nvSpPr>
        <p:spPr/>
        <p:txBody>
          <a:bodyPr/>
          <a:lstStyle/>
          <a:p>
            <a:r>
              <a:rPr lang="nb-NO"/>
              <a:t>Erfaringer fra pårørende</a:t>
            </a:r>
          </a:p>
        </p:txBody>
      </p:sp>
      <p:sp>
        <p:nvSpPr>
          <p:cNvPr id="3" name="Plassholder for innhold 2">
            <a:extLst>
              <a:ext uri="{FF2B5EF4-FFF2-40B4-BE49-F238E27FC236}">
                <a16:creationId xmlns:a16="http://schemas.microsoft.com/office/drawing/2014/main" id="{AB08BE08-4A77-4F79-B473-32FCCF3FC4C4}"/>
              </a:ext>
            </a:extLst>
          </p:cNvPr>
          <p:cNvSpPr>
            <a:spLocks noGrp="1"/>
          </p:cNvSpPr>
          <p:nvPr>
            <p:ph idx="1"/>
          </p:nvPr>
        </p:nvSpPr>
        <p:spPr>
          <a:xfrm>
            <a:off x="1366463" y="1469204"/>
            <a:ext cx="10138149" cy="5311740"/>
          </a:xfrm>
        </p:spPr>
        <p:txBody>
          <a:bodyPr>
            <a:normAutofit fontScale="62500" lnSpcReduction="20000"/>
          </a:bodyPr>
          <a:lstStyle/>
          <a:p>
            <a:r>
              <a:rPr lang="nb-NO" sz="2600" dirty="0"/>
              <a:t>Fast person å forholde seg til (koordinator, saksbehandler, primærkontakt)</a:t>
            </a:r>
            <a:br>
              <a:rPr lang="nb-NO" sz="2600" dirty="0"/>
            </a:br>
            <a:r>
              <a:rPr lang="nb-NO" sz="2600" dirty="0"/>
              <a:t>-Fulgte dem hele veien</a:t>
            </a:r>
            <a:br>
              <a:rPr lang="nb-NO" sz="2600" dirty="0"/>
            </a:br>
            <a:r>
              <a:rPr lang="nb-NO" sz="2600" dirty="0"/>
              <a:t>-Hadde det overordnete blikket</a:t>
            </a:r>
            <a:br>
              <a:rPr lang="nb-NO" sz="2600" dirty="0"/>
            </a:br>
            <a:r>
              <a:rPr lang="nb-NO" sz="2600" dirty="0"/>
              <a:t>-Kontinuitet i tjenester</a:t>
            </a:r>
            <a:br>
              <a:rPr lang="nb-NO" sz="2600" dirty="0"/>
            </a:br>
            <a:endParaRPr lang="nb-NO" sz="2600" dirty="0"/>
          </a:p>
          <a:p>
            <a:endParaRPr lang="nb-NO" sz="2600" dirty="0"/>
          </a:p>
          <a:p>
            <a:r>
              <a:rPr lang="nb-NO" sz="2600" dirty="0"/>
              <a:t>Individuell plan</a:t>
            </a:r>
          </a:p>
          <a:p>
            <a:pPr marL="0" indent="0">
              <a:buNone/>
            </a:pPr>
            <a:endParaRPr lang="nb-NO" sz="2600" dirty="0"/>
          </a:p>
          <a:p>
            <a:r>
              <a:rPr lang="nb-NO" sz="2600" dirty="0"/>
              <a:t>Treffe andre pårørende</a:t>
            </a:r>
          </a:p>
          <a:p>
            <a:endParaRPr lang="nb-NO" sz="2600" dirty="0"/>
          </a:p>
          <a:p>
            <a:r>
              <a:rPr lang="nb-NO" sz="2600" dirty="0"/>
              <a:t>Å få bidra med sine ressurser</a:t>
            </a:r>
          </a:p>
          <a:p>
            <a:pPr marL="0" indent="0">
              <a:buNone/>
            </a:pPr>
            <a:endParaRPr lang="nb-NO" sz="2600" dirty="0"/>
          </a:p>
          <a:p>
            <a:r>
              <a:rPr lang="nb-NO" sz="2600" dirty="0"/>
              <a:t>Å bli spurt om hvordan de har det, å føle at de blir hørt og tatt på alvor</a:t>
            </a:r>
          </a:p>
          <a:p>
            <a:endParaRPr lang="nb-NO" sz="2600" dirty="0"/>
          </a:p>
          <a:p>
            <a:r>
              <a:rPr lang="nb-NO" sz="2600" dirty="0"/>
              <a:t>Gode avlastningsordninger når </a:t>
            </a:r>
            <a:r>
              <a:rPr lang="nb-NO" sz="2600"/>
              <a:t>behovet er der</a:t>
            </a:r>
            <a:endParaRPr lang="nb-NO" sz="2600" dirty="0"/>
          </a:p>
          <a:p>
            <a:endParaRPr lang="nb-NO" sz="2600" dirty="0"/>
          </a:p>
          <a:p>
            <a:r>
              <a:rPr lang="nb-NO" sz="2600" dirty="0"/>
              <a:t>Støttekontakt</a:t>
            </a:r>
          </a:p>
          <a:p>
            <a:endParaRPr lang="nb-NO" dirty="0"/>
          </a:p>
        </p:txBody>
      </p:sp>
      <p:pic>
        <p:nvPicPr>
          <p:cNvPr id="4" name="Bilde 4" descr="Et bilde som inneholder tekst&#10;&#10;Automatisk generert beskrivelse">
            <a:extLst>
              <a:ext uri="{FF2B5EF4-FFF2-40B4-BE49-F238E27FC236}">
                <a16:creationId xmlns:a16="http://schemas.microsoft.com/office/drawing/2014/main" id="{8A79A902-E1EF-A5BF-B950-0BEF6CA93239}"/>
              </a:ext>
            </a:extLst>
          </p:cNvPr>
          <p:cNvPicPr>
            <a:picLocks noChangeAspect="1"/>
          </p:cNvPicPr>
          <p:nvPr/>
        </p:nvPicPr>
        <p:blipFill>
          <a:blip r:embed="rId3"/>
          <a:stretch>
            <a:fillRect/>
          </a:stretch>
        </p:blipFill>
        <p:spPr>
          <a:xfrm>
            <a:off x="9446575" y="-2155"/>
            <a:ext cx="2743200" cy="755187"/>
          </a:xfrm>
          <a:prstGeom prst="rect">
            <a:avLst/>
          </a:prstGeom>
        </p:spPr>
      </p:pic>
    </p:spTree>
    <p:extLst>
      <p:ext uri="{BB962C8B-B14F-4D97-AF65-F5344CB8AC3E}">
        <p14:creationId xmlns:p14="http://schemas.microsoft.com/office/powerpoint/2010/main" val="405523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37E1F-2BA3-C736-E37A-3E83BD4ECABE}"/>
              </a:ext>
            </a:extLst>
          </p:cNvPr>
          <p:cNvSpPr>
            <a:spLocks noGrp="1"/>
          </p:cNvSpPr>
          <p:nvPr>
            <p:ph type="title"/>
          </p:nvPr>
        </p:nvSpPr>
        <p:spPr/>
        <p:txBody>
          <a:bodyPr>
            <a:normAutofit fontScale="90000"/>
          </a:bodyPr>
          <a:lstStyle/>
          <a:p>
            <a:br>
              <a:rPr lang="en-US">
                <a:cs typeface="Calibri Light"/>
              </a:rPr>
            </a:br>
            <a:br>
              <a:rPr lang="en-US">
                <a:cs typeface="Calibri Light"/>
              </a:rPr>
            </a:br>
            <a:endParaRPr lang="en-US"/>
          </a:p>
        </p:txBody>
      </p:sp>
      <p:sp>
        <p:nvSpPr>
          <p:cNvPr id="3" name="Content Placeholder 2">
            <a:extLst>
              <a:ext uri="{FF2B5EF4-FFF2-40B4-BE49-F238E27FC236}">
                <a16:creationId xmlns:a16="http://schemas.microsoft.com/office/drawing/2014/main" id="{932FC70C-EB85-C4CD-3390-1A115549B345}"/>
              </a:ext>
            </a:extLst>
          </p:cNvPr>
          <p:cNvSpPr>
            <a:spLocks noGrp="1"/>
          </p:cNvSpPr>
          <p:nvPr>
            <p:ph idx="1"/>
          </p:nvPr>
        </p:nvSpPr>
        <p:spPr>
          <a:xfrm>
            <a:off x="838200" y="1218234"/>
            <a:ext cx="10515600" cy="4958729"/>
          </a:xfrm>
        </p:spPr>
        <p:txBody>
          <a:bodyPr vert="horz" lIns="91440" tIns="45720" rIns="91440" bIns="45720" rtlCol="0" anchor="t">
            <a:normAutofit lnSpcReduction="10000"/>
          </a:bodyPr>
          <a:lstStyle/>
          <a:p>
            <a:r>
              <a:rPr lang="en-US" sz="2400" dirty="0" err="1">
                <a:latin typeface="Calibri" panose="020F0502020204030204" pitchFamily="34" charset="0"/>
                <a:cs typeface="Calibri" panose="020F0502020204030204" pitchFamily="34" charset="0"/>
              </a:rPr>
              <a:t>Anslagsvis</a:t>
            </a:r>
            <a:r>
              <a:rPr lang="en-US" sz="2400" dirty="0">
                <a:latin typeface="Calibri" panose="020F0502020204030204" pitchFamily="34" charset="0"/>
                <a:cs typeface="Calibri" panose="020F0502020204030204" pitchFamily="34" charset="0"/>
              </a:rPr>
              <a:t> 800 000 </a:t>
            </a:r>
            <a:r>
              <a:rPr lang="en-US" sz="2400" dirty="0" err="1">
                <a:latin typeface="Calibri" panose="020F0502020204030204" pitchFamily="34" charset="0"/>
                <a:cs typeface="Calibri" panose="020F0502020204030204" pitchFamily="34" charset="0"/>
              </a:rPr>
              <a:t>personer</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i</a:t>
            </a:r>
            <a:r>
              <a:rPr lang="en-US" sz="2400" dirty="0">
                <a:latin typeface="Calibri" panose="020F0502020204030204" pitchFamily="34" charset="0"/>
                <a:cs typeface="Calibri" panose="020F0502020204030204" pitchFamily="34" charset="0"/>
              </a:rPr>
              <a:t> Norge er </a:t>
            </a:r>
            <a:r>
              <a:rPr lang="en-US" sz="2400" dirty="0" err="1">
                <a:latin typeface="Calibri" panose="020F0502020204030204" pitchFamily="34" charset="0"/>
                <a:cs typeface="Calibri" panose="020F0502020204030204" pitchFamily="34" charset="0"/>
              </a:rPr>
              <a:t>pårørende</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til</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enhver</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tid</a:t>
            </a:r>
            <a:br>
              <a:rPr lang="en-US" sz="2400" dirty="0">
                <a:latin typeface="Calibri" panose="020F0502020204030204" pitchFamily="34" charset="0"/>
                <a:cs typeface="Calibri" panose="020F0502020204030204" pitchFamily="34" charset="0"/>
              </a:rPr>
            </a:br>
            <a:br>
              <a:rPr lang="en-US" sz="2400" dirty="0">
                <a:latin typeface="Calibri" panose="020F0502020204030204" pitchFamily="34" charset="0"/>
                <a:cs typeface="Calibri" panose="020F0502020204030204" pitchFamily="34" charset="0"/>
              </a:rPr>
            </a:br>
            <a:endParaRPr lang="en-US" sz="2400" dirty="0">
              <a:latin typeface="Calibri" panose="020F0502020204030204" pitchFamily="34" charset="0"/>
              <a:cs typeface="Calibri" panose="020F0502020204030204" pitchFamily="34" charset="0"/>
            </a:endParaRPr>
          </a:p>
          <a:p>
            <a:r>
              <a:rPr lang="en-US" sz="2400" dirty="0" err="1">
                <a:latin typeface="Calibri" panose="020F0502020204030204" pitchFamily="34" charset="0"/>
                <a:ea typeface="+mn-lt"/>
                <a:cs typeface="Calibri" panose="020F0502020204030204" pitchFamily="34" charset="0"/>
              </a:rPr>
              <a:t>Ulønnet</a:t>
            </a:r>
            <a:r>
              <a:rPr lang="en-US" sz="2400" dirty="0">
                <a:latin typeface="Calibri" panose="020F0502020204030204" pitchFamily="34" charset="0"/>
                <a:ea typeface="+mn-lt"/>
                <a:cs typeface="Calibri" panose="020F0502020204030204" pitchFamily="34" charset="0"/>
              </a:rPr>
              <a:t> </a:t>
            </a:r>
            <a:r>
              <a:rPr lang="en-US" sz="2400" dirty="0" err="1">
                <a:latin typeface="Calibri" panose="020F0502020204030204" pitchFamily="34" charset="0"/>
                <a:ea typeface="+mn-lt"/>
                <a:cs typeface="Calibri" panose="020F0502020204030204" pitchFamily="34" charset="0"/>
              </a:rPr>
              <a:t>innsats</a:t>
            </a:r>
            <a:r>
              <a:rPr lang="en-US" sz="2400" dirty="0">
                <a:latin typeface="Calibri" panose="020F0502020204030204" pitchFamily="34" charset="0"/>
                <a:ea typeface="+mn-lt"/>
                <a:cs typeface="Calibri" panose="020F0502020204030204" pitchFamily="34" charset="0"/>
              </a:rPr>
              <a:t> fra </a:t>
            </a:r>
            <a:r>
              <a:rPr lang="en-US" sz="2400" dirty="0" err="1">
                <a:latin typeface="Calibri" panose="020F0502020204030204" pitchFamily="34" charset="0"/>
                <a:ea typeface="+mn-lt"/>
                <a:cs typeface="Calibri" panose="020F0502020204030204" pitchFamily="34" charset="0"/>
              </a:rPr>
              <a:t>pårørende</a:t>
            </a:r>
            <a:r>
              <a:rPr lang="en-US" sz="2400" dirty="0">
                <a:latin typeface="Calibri" panose="020F0502020204030204" pitchFamily="34" charset="0"/>
                <a:ea typeface="+mn-lt"/>
                <a:cs typeface="Calibri" panose="020F0502020204030204" pitchFamily="34" charset="0"/>
              </a:rPr>
              <a:t> er </a:t>
            </a:r>
            <a:r>
              <a:rPr lang="en-US" sz="2400" dirty="0" err="1">
                <a:latin typeface="Calibri" panose="020F0502020204030204" pitchFamily="34" charset="0"/>
                <a:ea typeface="+mn-lt"/>
                <a:cs typeface="Calibri" panose="020F0502020204030204" pitchFamily="34" charset="0"/>
              </a:rPr>
              <a:t>beregnet</a:t>
            </a:r>
            <a:r>
              <a:rPr lang="en-US" sz="2400" dirty="0">
                <a:latin typeface="Calibri" panose="020F0502020204030204" pitchFamily="34" charset="0"/>
                <a:ea typeface="+mn-lt"/>
                <a:cs typeface="Calibri" panose="020F0502020204030204" pitchFamily="34" charset="0"/>
              </a:rPr>
              <a:t> </a:t>
            </a:r>
            <a:r>
              <a:rPr lang="en-US" sz="2400" dirty="0" err="1">
                <a:latin typeface="Calibri" panose="020F0502020204030204" pitchFamily="34" charset="0"/>
                <a:ea typeface="+mn-lt"/>
                <a:cs typeface="Calibri" panose="020F0502020204030204" pitchFamily="34" charset="0"/>
              </a:rPr>
              <a:t>til</a:t>
            </a:r>
            <a:r>
              <a:rPr lang="en-US" sz="2400" dirty="0">
                <a:latin typeface="Calibri" panose="020F0502020204030204" pitchFamily="34" charset="0"/>
                <a:ea typeface="+mn-lt"/>
                <a:cs typeface="Calibri" panose="020F0502020204030204" pitchFamily="34" charset="0"/>
              </a:rPr>
              <a:t> å </a:t>
            </a:r>
            <a:r>
              <a:rPr lang="en-US" sz="2400" dirty="0" err="1">
                <a:latin typeface="Calibri" panose="020F0502020204030204" pitchFamily="34" charset="0"/>
                <a:ea typeface="+mn-lt"/>
                <a:cs typeface="Calibri" panose="020F0502020204030204" pitchFamily="34" charset="0"/>
              </a:rPr>
              <a:t>utgjøre</a:t>
            </a:r>
            <a:r>
              <a:rPr lang="en-US" sz="2400" dirty="0">
                <a:latin typeface="Calibri" panose="020F0502020204030204" pitchFamily="34" charset="0"/>
                <a:ea typeface="+mn-lt"/>
                <a:cs typeface="Calibri" panose="020F0502020204030204" pitchFamily="34" charset="0"/>
              </a:rPr>
              <a:t> 136 000 </a:t>
            </a:r>
            <a:r>
              <a:rPr lang="en-US" sz="2400" dirty="0" err="1">
                <a:latin typeface="Calibri" panose="020F0502020204030204" pitchFamily="34" charset="0"/>
                <a:ea typeface="+mn-lt"/>
                <a:cs typeface="Calibri" panose="020F0502020204030204" pitchFamily="34" charset="0"/>
              </a:rPr>
              <a:t>årsverk</a:t>
            </a:r>
            <a:r>
              <a:rPr lang="en-US" sz="2400" dirty="0">
                <a:latin typeface="Calibri" panose="020F0502020204030204" pitchFamily="34" charset="0"/>
                <a:ea typeface="+mn-lt"/>
                <a:cs typeface="Calibri" panose="020F0502020204030204" pitchFamily="34" charset="0"/>
              </a:rPr>
              <a:t>. Dette er </a:t>
            </a:r>
            <a:r>
              <a:rPr lang="en-US" sz="2400" dirty="0" err="1">
                <a:latin typeface="Calibri" panose="020F0502020204030204" pitchFamily="34" charset="0"/>
                <a:ea typeface="+mn-lt"/>
                <a:cs typeface="Calibri" panose="020F0502020204030204" pitchFamily="34" charset="0"/>
              </a:rPr>
              <a:t>nesten</a:t>
            </a:r>
            <a:r>
              <a:rPr lang="en-US" sz="2400" dirty="0">
                <a:latin typeface="Calibri" panose="020F0502020204030204" pitchFamily="34" charset="0"/>
                <a:ea typeface="+mn-lt"/>
                <a:cs typeface="Calibri" panose="020F0502020204030204" pitchFamily="34" charset="0"/>
              </a:rPr>
              <a:t> like mange </a:t>
            </a:r>
            <a:r>
              <a:rPr lang="en-US" sz="2400" dirty="0" err="1">
                <a:latin typeface="Calibri" panose="020F0502020204030204" pitchFamily="34" charset="0"/>
                <a:ea typeface="+mn-lt"/>
                <a:cs typeface="Calibri" panose="020F0502020204030204" pitchFamily="34" charset="0"/>
              </a:rPr>
              <a:t>årsverk</a:t>
            </a:r>
            <a:r>
              <a:rPr lang="en-US" sz="2400" dirty="0">
                <a:latin typeface="Calibri" panose="020F0502020204030204" pitchFamily="34" charset="0"/>
                <a:ea typeface="+mn-lt"/>
                <a:cs typeface="Calibri" panose="020F0502020204030204" pitchFamily="34" charset="0"/>
              </a:rPr>
              <a:t> </a:t>
            </a:r>
            <a:r>
              <a:rPr lang="en-US" sz="2400" dirty="0" err="1">
                <a:latin typeface="Calibri" panose="020F0502020204030204" pitchFamily="34" charset="0"/>
                <a:ea typeface="+mn-lt"/>
                <a:cs typeface="Calibri" panose="020F0502020204030204" pitchFamily="34" charset="0"/>
              </a:rPr>
              <a:t>som</a:t>
            </a:r>
            <a:r>
              <a:rPr lang="en-US" sz="2400" dirty="0">
                <a:latin typeface="Calibri" panose="020F0502020204030204" pitchFamily="34" charset="0"/>
                <a:ea typeface="+mn-lt"/>
                <a:cs typeface="Calibri" panose="020F0502020204030204" pitchFamily="34" charset="0"/>
              </a:rPr>
              <a:t> de </a:t>
            </a:r>
            <a:r>
              <a:rPr lang="en-US" sz="2400" dirty="0" err="1">
                <a:latin typeface="Calibri" panose="020F0502020204030204" pitchFamily="34" charset="0"/>
                <a:ea typeface="+mn-lt"/>
                <a:cs typeface="Calibri" panose="020F0502020204030204" pitchFamily="34" charset="0"/>
              </a:rPr>
              <a:t>kommunale</a:t>
            </a:r>
            <a:r>
              <a:rPr lang="en-US" sz="2400" dirty="0">
                <a:latin typeface="Calibri" panose="020F0502020204030204" pitchFamily="34" charset="0"/>
                <a:ea typeface="+mn-lt"/>
                <a:cs typeface="Calibri" panose="020F0502020204030204" pitchFamily="34" charset="0"/>
              </a:rPr>
              <a:t> </a:t>
            </a:r>
            <a:r>
              <a:rPr lang="en-US" sz="2400" dirty="0" err="1">
                <a:latin typeface="Calibri" panose="020F0502020204030204" pitchFamily="34" charset="0"/>
                <a:ea typeface="+mn-lt"/>
                <a:cs typeface="Calibri" panose="020F0502020204030204" pitchFamily="34" charset="0"/>
              </a:rPr>
              <a:t>omsorgstjenestene</a:t>
            </a:r>
            <a:r>
              <a:rPr lang="en-US" sz="2400" dirty="0">
                <a:latin typeface="Calibri" panose="020F0502020204030204" pitchFamily="34" charset="0"/>
                <a:ea typeface="+mn-lt"/>
                <a:cs typeface="Calibri" panose="020F0502020204030204" pitchFamily="34" charset="0"/>
              </a:rPr>
              <a:t>, </a:t>
            </a:r>
            <a:r>
              <a:rPr lang="en-US" sz="2400" dirty="0" err="1">
                <a:latin typeface="Calibri" panose="020F0502020204030204" pitchFamily="34" charset="0"/>
                <a:ea typeface="+mn-lt"/>
                <a:cs typeface="Calibri" panose="020F0502020204030204" pitchFamily="34" charset="0"/>
              </a:rPr>
              <a:t>som</a:t>
            </a:r>
            <a:r>
              <a:rPr lang="en-US" sz="2400" dirty="0">
                <a:latin typeface="Calibri" panose="020F0502020204030204" pitchFamily="34" charset="0"/>
                <a:ea typeface="+mn-lt"/>
                <a:cs typeface="Calibri" panose="020F0502020204030204" pitchFamily="34" charset="0"/>
              </a:rPr>
              <a:t> </a:t>
            </a:r>
            <a:r>
              <a:rPr lang="en-US" sz="2400" dirty="0" err="1">
                <a:latin typeface="Calibri" panose="020F0502020204030204" pitchFamily="34" charset="0"/>
                <a:ea typeface="+mn-lt"/>
                <a:cs typeface="Calibri" panose="020F0502020204030204" pitchFamily="34" charset="0"/>
              </a:rPr>
              <a:t>utgjør</a:t>
            </a:r>
            <a:r>
              <a:rPr lang="en-US" sz="2400" dirty="0">
                <a:latin typeface="Calibri" panose="020F0502020204030204" pitchFamily="34" charset="0"/>
                <a:ea typeface="+mn-lt"/>
                <a:cs typeface="Calibri" panose="020F0502020204030204" pitchFamily="34" charset="0"/>
              </a:rPr>
              <a:t> om lag 142 000 </a:t>
            </a:r>
            <a:r>
              <a:rPr lang="en-US" sz="2400" dirty="0" err="1">
                <a:latin typeface="Calibri" panose="020F0502020204030204" pitchFamily="34" charset="0"/>
                <a:ea typeface="+mn-lt"/>
                <a:cs typeface="Calibri" panose="020F0502020204030204" pitchFamily="34" charset="0"/>
              </a:rPr>
              <a:t>årsverk</a:t>
            </a:r>
            <a:r>
              <a:rPr lang="en-US" sz="2400" dirty="0">
                <a:latin typeface="Calibri" panose="020F0502020204030204" pitchFamily="34" charset="0"/>
                <a:ea typeface="+mn-lt"/>
                <a:cs typeface="Calibri" panose="020F0502020204030204" pitchFamily="34" charset="0"/>
              </a:rPr>
              <a:t>.</a:t>
            </a:r>
            <a:br>
              <a:rPr lang="en-US" sz="2400" dirty="0">
                <a:latin typeface="Calibri" panose="020F0502020204030204" pitchFamily="34" charset="0"/>
                <a:ea typeface="+mn-lt"/>
                <a:cs typeface="Calibri" panose="020F0502020204030204" pitchFamily="34" charset="0"/>
              </a:rPr>
            </a:br>
            <a:endParaRPr lang="en-US" sz="2400" dirty="0">
              <a:latin typeface="Calibri" panose="020F0502020204030204" pitchFamily="34" charset="0"/>
              <a:ea typeface="+mn-lt"/>
              <a:cs typeface="Calibri" panose="020F0502020204030204" pitchFamily="34" charset="0"/>
            </a:endParaRPr>
          </a:p>
          <a:p>
            <a:r>
              <a:rPr lang="en-US" sz="2400" dirty="0">
                <a:latin typeface="Calibri"/>
                <a:ea typeface="+mn-lt"/>
                <a:cs typeface="Calibri"/>
              </a:rPr>
              <a:t>Samlet </a:t>
            </a:r>
            <a:r>
              <a:rPr lang="en-US" sz="2400" dirty="0" err="1">
                <a:latin typeface="Calibri"/>
                <a:ea typeface="+mn-lt"/>
                <a:cs typeface="Calibri"/>
              </a:rPr>
              <a:t>vekst</a:t>
            </a:r>
            <a:r>
              <a:rPr lang="en-US" sz="2400" dirty="0">
                <a:latin typeface="Calibri"/>
                <a:ea typeface="+mn-lt"/>
                <a:cs typeface="Calibri"/>
              </a:rPr>
              <a:t> </a:t>
            </a:r>
            <a:r>
              <a:rPr lang="en-US" sz="2400" dirty="0" err="1">
                <a:latin typeface="Calibri"/>
                <a:ea typeface="+mn-lt"/>
                <a:cs typeface="Calibri"/>
              </a:rPr>
              <a:t>i</a:t>
            </a:r>
            <a:r>
              <a:rPr lang="en-US" sz="2400" dirty="0">
                <a:latin typeface="Calibri"/>
                <a:ea typeface="+mn-lt"/>
                <a:cs typeface="Calibri"/>
              </a:rPr>
              <a:t> </a:t>
            </a:r>
            <a:r>
              <a:rPr lang="en-US" sz="2400" dirty="0" err="1">
                <a:latin typeface="Calibri"/>
                <a:ea typeface="+mn-lt"/>
                <a:cs typeface="Calibri"/>
              </a:rPr>
              <a:t>pårørendebehov</a:t>
            </a:r>
            <a:r>
              <a:rPr lang="en-US" sz="2400" dirty="0">
                <a:latin typeface="Calibri"/>
                <a:ea typeface="+mn-lt"/>
                <a:cs typeface="Calibri"/>
              </a:rPr>
              <a:t> for de </a:t>
            </a:r>
            <a:r>
              <a:rPr lang="en-US" sz="2400" dirty="0" err="1">
                <a:latin typeface="Calibri"/>
                <a:ea typeface="+mn-lt"/>
                <a:cs typeface="Calibri"/>
              </a:rPr>
              <a:t>mellom</a:t>
            </a:r>
            <a:r>
              <a:rPr lang="en-US" sz="2400" dirty="0">
                <a:latin typeface="Calibri"/>
                <a:ea typeface="+mn-lt"/>
                <a:cs typeface="Calibri"/>
              </a:rPr>
              <a:t> 80-89 </a:t>
            </a:r>
            <a:r>
              <a:rPr lang="en-US" sz="2400" dirty="0" err="1">
                <a:latin typeface="Calibri"/>
                <a:ea typeface="+mn-lt"/>
                <a:cs typeface="Calibri"/>
              </a:rPr>
              <a:t>år</a:t>
            </a:r>
            <a:r>
              <a:rPr lang="en-US" sz="2400" dirty="0">
                <a:latin typeface="Calibri"/>
                <a:ea typeface="+mn-lt"/>
                <a:cs typeface="Calibri"/>
              </a:rPr>
              <a:t> fra 2020 </a:t>
            </a:r>
            <a:r>
              <a:rPr lang="en-US" sz="2400" dirty="0" err="1">
                <a:latin typeface="Calibri"/>
                <a:ea typeface="+mn-lt"/>
                <a:cs typeface="Calibri"/>
              </a:rPr>
              <a:t>til</a:t>
            </a:r>
            <a:r>
              <a:rPr lang="en-US" sz="2400" dirty="0">
                <a:latin typeface="Calibri"/>
                <a:ea typeface="+mn-lt"/>
                <a:cs typeface="Calibri"/>
              </a:rPr>
              <a:t> 2040 er </a:t>
            </a:r>
            <a:r>
              <a:rPr lang="en-US" sz="2400" dirty="0" err="1">
                <a:latin typeface="Calibri"/>
                <a:ea typeface="+mn-lt"/>
                <a:cs typeface="Calibri"/>
              </a:rPr>
              <a:t>beregnet</a:t>
            </a:r>
            <a:r>
              <a:rPr lang="en-US" sz="2400" dirty="0">
                <a:latin typeface="Calibri"/>
                <a:ea typeface="+mn-lt"/>
                <a:cs typeface="Calibri"/>
              </a:rPr>
              <a:t> </a:t>
            </a:r>
            <a:r>
              <a:rPr lang="en-US" sz="2400" dirty="0" err="1">
                <a:latin typeface="Calibri"/>
                <a:ea typeface="+mn-lt"/>
                <a:cs typeface="Calibri"/>
              </a:rPr>
              <a:t>til</a:t>
            </a:r>
            <a:r>
              <a:rPr lang="en-US" sz="2400" dirty="0">
                <a:latin typeface="Calibri"/>
                <a:ea typeface="+mn-lt"/>
                <a:cs typeface="Calibri"/>
              </a:rPr>
              <a:t> å </a:t>
            </a:r>
            <a:r>
              <a:rPr lang="en-US" sz="2400" dirty="0" err="1">
                <a:latin typeface="Calibri"/>
                <a:ea typeface="+mn-lt"/>
                <a:cs typeface="Calibri"/>
              </a:rPr>
              <a:t>utgjøre</a:t>
            </a:r>
            <a:r>
              <a:rPr lang="en-US" sz="2400" dirty="0">
                <a:latin typeface="Calibri"/>
                <a:ea typeface="+mn-lt"/>
                <a:cs typeface="Calibri"/>
              </a:rPr>
              <a:t> 107 </a:t>
            </a:r>
            <a:r>
              <a:rPr lang="en-US" sz="2400" dirty="0" err="1">
                <a:latin typeface="Calibri"/>
                <a:ea typeface="+mn-lt"/>
                <a:cs typeface="Calibri"/>
              </a:rPr>
              <a:t>prosent</a:t>
            </a:r>
            <a:r>
              <a:rPr lang="en-US" sz="2400" dirty="0">
                <a:latin typeface="Calibri"/>
                <a:ea typeface="+mn-lt"/>
                <a:cs typeface="Calibri"/>
              </a:rPr>
              <a:t> </a:t>
            </a:r>
            <a:br>
              <a:rPr lang="en-US" sz="2400" dirty="0">
                <a:latin typeface="Calibri" panose="020F0502020204030204" pitchFamily="34" charset="0"/>
                <a:ea typeface="+mn-lt"/>
                <a:cs typeface="Calibri" panose="020F0502020204030204" pitchFamily="34" charset="0"/>
              </a:rPr>
            </a:br>
            <a:br>
              <a:rPr lang="en-US" dirty="0">
                <a:cs typeface="Calibri"/>
              </a:rPr>
            </a:br>
            <a:br>
              <a:rPr lang="en-US" dirty="0">
                <a:cs typeface="Calibri"/>
              </a:rPr>
            </a:br>
            <a:br>
              <a:rPr lang="en-US" dirty="0">
                <a:cs typeface="Calibri"/>
              </a:rPr>
            </a:br>
            <a:br>
              <a:rPr lang="en-US" dirty="0">
                <a:cs typeface="Calibri"/>
              </a:rPr>
            </a:br>
            <a:r>
              <a:rPr lang="en-US" dirty="0" err="1">
                <a:cs typeface="Calibri"/>
              </a:rPr>
              <a:t>Kilde</a:t>
            </a:r>
            <a:r>
              <a:rPr lang="en-US" dirty="0">
                <a:cs typeface="Calibri"/>
              </a:rPr>
              <a:t>: </a:t>
            </a:r>
            <a:r>
              <a:rPr lang="en-US" dirty="0">
                <a:ea typeface="+mn-lt"/>
                <a:cs typeface="+mn-lt"/>
                <a:hlinkClick r:id="rId3"/>
              </a:rPr>
              <a:t>2021-47-Brutto-produksjonstap-av-parorendeinnsats-i-Norge.pdf (menon.no)</a:t>
            </a:r>
            <a:endParaRPr lang="en-US" dirty="0">
              <a:cs typeface="Calibri"/>
            </a:endParaRPr>
          </a:p>
        </p:txBody>
      </p:sp>
      <p:pic>
        <p:nvPicPr>
          <p:cNvPr id="4" name="Bilde 4" descr="Et bilde som inneholder tekst&#10;&#10;Automatisk generert beskrivelse">
            <a:extLst>
              <a:ext uri="{FF2B5EF4-FFF2-40B4-BE49-F238E27FC236}">
                <a16:creationId xmlns:a16="http://schemas.microsoft.com/office/drawing/2014/main" id="{841F8809-7B19-12D8-2D0F-E44AA6DBD718}"/>
              </a:ext>
            </a:extLst>
          </p:cNvPr>
          <p:cNvPicPr>
            <a:picLocks noChangeAspect="1"/>
          </p:cNvPicPr>
          <p:nvPr/>
        </p:nvPicPr>
        <p:blipFill>
          <a:blip r:embed="rId4"/>
          <a:stretch>
            <a:fillRect/>
          </a:stretch>
        </p:blipFill>
        <p:spPr>
          <a:xfrm>
            <a:off x="9446575" y="-2155"/>
            <a:ext cx="2743200" cy="755187"/>
          </a:xfrm>
          <a:prstGeom prst="rect">
            <a:avLst/>
          </a:prstGeom>
        </p:spPr>
      </p:pic>
    </p:spTree>
    <p:extLst>
      <p:ext uri="{BB962C8B-B14F-4D97-AF65-F5344CB8AC3E}">
        <p14:creationId xmlns:p14="http://schemas.microsoft.com/office/powerpoint/2010/main" val="5198970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E446E-3E6E-966E-F5AB-32AEA85DFC66}"/>
              </a:ext>
            </a:extLst>
          </p:cNvPr>
          <p:cNvSpPr>
            <a:spLocks noGrp="1"/>
          </p:cNvSpPr>
          <p:nvPr>
            <p:ph type="title"/>
          </p:nvPr>
        </p:nvSpPr>
        <p:spPr/>
        <p:txBody>
          <a:bodyPr/>
          <a:lstStyle/>
          <a:p>
            <a:r>
              <a:rPr lang="en-US" err="1">
                <a:cs typeface="Calibri Light" panose="020F0302020204030204"/>
              </a:rPr>
              <a:t>Oppsummering</a:t>
            </a:r>
            <a:endParaRPr lang="en-US">
              <a:cs typeface="Calibri Light" panose="020F0302020204030204"/>
            </a:endParaRPr>
          </a:p>
        </p:txBody>
      </p:sp>
      <p:sp>
        <p:nvSpPr>
          <p:cNvPr id="5" name="Plassholder for innhold 4">
            <a:extLst>
              <a:ext uri="{FF2B5EF4-FFF2-40B4-BE49-F238E27FC236}">
                <a16:creationId xmlns:a16="http://schemas.microsoft.com/office/drawing/2014/main" id="{D7CBFCDB-565D-4DF0-BC91-82F355ED4CA6}"/>
              </a:ext>
            </a:extLst>
          </p:cNvPr>
          <p:cNvSpPr>
            <a:spLocks noGrp="1"/>
          </p:cNvSpPr>
          <p:nvPr>
            <p:ph idx="1"/>
          </p:nvPr>
        </p:nvSpPr>
        <p:spPr/>
        <p:txBody>
          <a:bodyPr>
            <a:normAutofit fontScale="77500" lnSpcReduction="20000"/>
          </a:bodyPr>
          <a:lstStyle/>
          <a:p>
            <a:r>
              <a:rPr lang="nb-NO"/>
              <a:t>Pårørendearbeid er et kontinuerlig arbeid</a:t>
            </a:r>
          </a:p>
          <a:p>
            <a:endParaRPr lang="nb-NO"/>
          </a:p>
          <a:p>
            <a:r>
              <a:rPr lang="nb-NO"/>
              <a:t>Kommunikasjonskompetanse</a:t>
            </a:r>
          </a:p>
          <a:p>
            <a:endParaRPr lang="nb-NO"/>
          </a:p>
          <a:p>
            <a:r>
              <a:rPr lang="nb-NO"/>
              <a:t>Oversiktlig og lett tilgjengelig informasjon.</a:t>
            </a:r>
          </a:p>
          <a:p>
            <a:endParaRPr lang="nb-NO"/>
          </a:p>
          <a:p>
            <a:r>
              <a:rPr lang="nb-NO"/>
              <a:t>Gode systemer for kartlegging og oppfølging.</a:t>
            </a:r>
          </a:p>
          <a:p>
            <a:endParaRPr lang="nb-NO"/>
          </a:p>
          <a:p>
            <a:r>
              <a:rPr lang="nb-NO"/>
              <a:t>Involvering </a:t>
            </a:r>
            <a:br>
              <a:rPr lang="nb-NO"/>
            </a:br>
            <a:endParaRPr lang="nb-NO"/>
          </a:p>
          <a:p>
            <a:r>
              <a:rPr lang="nb-NO"/>
              <a:t>Brukerundersøkelser som kvalitetsforbedringsverktøy</a:t>
            </a:r>
            <a:br>
              <a:rPr lang="nb-NO"/>
            </a:br>
            <a:r>
              <a:rPr lang="nb-NO"/>
              <a:t>«Ivaretatt»</a:t>
            </a:r>
            <a:br>
              <a:rPr lang="nb-NO"/>
            </a:br>
            <a:r>
              <a:rPr lang="nb-NO"/>
              <a:t>Synliggjøre hvilke områder det er behov for forbedring og hva man lykkes med.</a:t>
            </a:r>
            <a:br>
              <a:rPr lang="nb-NO"/>
            </a:br>
            <a:endParaRPr lang="nb-NO"/>
          </a:p>
          <a:p>
            <a:endParaRPr lang="nb-NO"/>
          </a:p>
          <a:p>
            <a:endParaRPr lang="nb-NO"/>
          </a:p>
          <a:p>
            <a:pPr marL="0" indent="0">
              <a:buNone/>
            </a:pPr>
            <a:endParaRPr lang="nb-NO"/>
          </a:p>
        </p:txBody>
      </p:sp>
      <p:pic>
        <p:nvPicPr>
          <p:cNvPr id="3" name="Bilde 3" descr="Et bilde som inneholder tekst&#10;&#10;Automatisk generert beskrivelse">
            <a:extLst>
              <a:ext uri="{FF2B5EF4-FFF2-40B4-BE49-F238E27FC236}">
                <a16:creationId xmlns:a16="http://schemas.microsoft.com/office/drawing/2014/main" id="{4E778DD0-F701-8A13-C43D-6FFEDB086029}"/>
              </a:ext>
            </a:extLst>
          </p:cNvPr>
          <p:cNvPicPr>
            <a:picLocks noChangeAspect="1"/>
          </p:cNvPicPr>
          <p:nvPr/>
        </p:nvPicPr>
        <p:blipFill>
          <a:blip r:embed="rId3"/>
          <a:stretch>
            <a:fillRect/>
          </a:stretch>
        </p:blipFill>
        <p:spPr>
          <a:xfrm>
            <a:off x="9446575" y="-2155"/>
            <a:ext cx="2743200" cy="755187"/>
          </a:xfrm>
          <a:prstGeom prst="rect">
            <a:avLst/>
          </a:prstGeom>
        </p:spPr>
      </p:pic>
    </p:spTree>
    <p:extLst>
      <p:ext uri="{BB962C8B-B14F-4D97-AF65-F5344CB8AC3E}">
        <p14:creationId xmlns:p14="http://schemas.microsoft.com/office/powerpoint/2010/main" val="20222630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BAC7527-4908-46EC-B48E-4234676B0950}"/>
              </a:ext>
            </a:extLst>
          </p:cNvPr>
          <p:cNvSpPr>
            <a:spLocks noGrp="1"/>
          </p:cNvSpPr>
          <p:nvPr>
            <p:ph type="title"/>
          </p:nvPr>
        </p:nvSpPr>
        <p:spPr/>
        <p:txBody>
          <a:bodyPr/>
          <a:lstStyle/>
          <a:p>
            <a:r>
              <a:rPr lang="nb-NO"/>
              <a:t>Sitat:</a:t>
            </a:r>
          </a:p>
        </p:txBody>
      </p:sp>
      <p:sp>
        <p:nvSpPr>
          <p:cNvPr id="3" name="Plassholder for innhold 2">
            <a:extLst>
              <a:ext uri="{FF2B5EF4-FFF2-40B4-BE49-F238E27FC236}">
                <a16:creationId xmlns:a16="http://schemas.microsoft.com/office/drawing/2014/main" id="{47B30A92-F208-49A7-9535-6E9059928DD4}"/>
              </a:ext>
            </a:extLst>
          </p:cNvPr>
          <p:cNvSpPr>
            <a:spLocks noGrp="1"/>
          </p:cNvSpPr>
          <p:nvPr>
            <p:ph idx="1"/>
          </p:nvPr>
        </p:nvSpPr>
        <p:spPr/>
        <p:txBody>
          <a:bodyPr>
            <a:normAutofit/>
          </a:bodyPr>
          <a:lstStyle/>
          <a:p>
            <a:pPr marL="0" indent="0">
              <a:buNone/>
            </a:pPr>
            <a:r>
              <a:rPr lang="nb-NO" sz="3600">
                <a:latin typeface="Calibri Light" panose="020F0302020204030204" pitchFamily="34" charset="0"/>
                <a:cs typeface="Calibri Light" panose="020F0302020204030204" pitchFamily="34" charset="0"/>
              </a:rPr>
              <a:t>«Uavhengig av hvem pårørende tar kontakt med så skal de kjenne på at de er kommet til rett sted…»</a:t>
            </a:r>
          </a:p>
        </p:txBody>
      </p:sp>
      <p:pic>
        <p:nvPicPr>
          <p:cNvPr id="4" name="Bilde 4" descr="Et bilde som inneholder tekst&#10;&#10;Automatisk generert beskrivelse">
            <a:extLst>
              <a:ext uri="{FF2B5EF4-FFF2-40B4-BE49-F238E27FC236}">
                <a16:creationId xmlns:a16="http://schemas.microsoft.com/office/drawing/2014/main" id="{880F3E3E-FB8D-686B-4051-439B800CC42B}"/>
              </a:ext>
            </a:extLst>
          </p:cNvPr>
          <p:cNvPicPr>
            <a:picLocks noChangeAspect="1"/>
          </p:cNvPicPr>
          <p:nvPr/>
        </p:nvPicPr>
        <p:blipFill>
          <a:blip r:embed="rId3"/>
          <a:stretch>
            <a:fillRect/>
          </a:stretch>
        </p:blipFill>
        <p:spPr>
          <a:xfrm>
            <a:off x="9446575" y="-29965"/>
            <a:ext cx="2743200" cy="755187"/>
          </a:xfrm>
          <a:prstGeom prst="rect">
            <a:avLst/>
          </a:prstGeom>
        </p:spPr>
      </p:pic>
    </p:spTree>
    <p:extLst>
      <p:ext uri="{BB962C8B-B14F-4D97-AF65-F5344CB8AC3E}">
        <p14:creationId xmlns:p14="http://schemas.microsoft.com/office/powerpoint/2010/main" val="1484550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65F06-8D93-D730-FDE8-D6D06C2E5E0A}"/>
              </a:ext>
            </a:extLst>
          </p:cNvPr>
          <p:cNvSpPr>
            <a:spLocks noGrp="1"/>
          </p:cNvSpPr>
          <p:nvPr>
            <p:ph type="title"/>
          </p:nvPr>
        </p:nvSpPr>
        <p:spPr/>
        <p:txBody>
          <a:bodyPr/>
          <a:lstStyle/>
          <a:p>
            <a:r>
              <a:rPr lang="en-US" err="1">
                <a:cs typeface="Calibri Light"/>
              </a:rPr>
              <a:t>Pårørendearbeid</a:t>
            </a:r>
            <a:r>
              <a:rPr lang="en-US">
                <a:cs typeface="Calibri Light"/>
              </a:rPr>
              <a:t> er </a:t>
            </a:r>
            <a:r>
              <a:rPr lang="en-US" err="1">
                <a:cs typeface="Calibri Light"/>
              </a:rPr>
              <a:t>frivillig</a:t>
            </a:r>
            <a:r>
              <a:rPr lang="en-US">
                <a:cs typeface="Calibri Light"/>
              </a:rPr>
              <a:t>.</a:t>
            </a:r>
            <a:endParaRPr lang="en-US"/>
          </a:p>
        </p:txBody>
      </p:sp>
      <p:sp>
        <p:nvSpPr>
          <p:cNvPr id="3" name="Content Placeholder 2">
            <a:extLst>
              <a:ext uri="{FF2B5EF4-FFF2-40B4-BE49-F238E27FC236}">
                <a16:creationId xmlns:a16="http://schemas.microsoft.com/office/drawing/2014/main" id="{6F11165C-90D0-4F9B-49D6-CF8D89A96541}"/>
              </a:ext>
            </a:extLst>
          </p:cNvPr>
          <p:cNvSpPr>
            <a:spLocks noGrp="1"/>
          </p:cNvSpPr>
          <p:nvPr>
            <p:ph idx="1"/>
          </p:nvPr>
        </p:nvSpPr>
        <p:spPr/>
        <p:txBody>
          <a:bodyPr vert="horz" lIns="91440" tIns="45720" rIns="91440" bIns="45720" rtlCol="0" anchor="t">
            <a:normAutofit/>
          </a:bodyPr>
          <a:lstStyle/>
          <a:p>
            <a:r>
              <a:rPr lang="en-US">
                <a:cs typeface="Calibri"/>
              </a:rPr>
              <a:t>Vi </a:t>
            </a:r>
            <a:r>
              <a:rPr lang="en-US" err="1">
                <a:cs typeface="Calibri"/>
              </a:rPr>
              <a:t>har</a:t>
            </a:r>
            <a:r>
              <a:rPr lang="en-US">
                <a:cs typeface="Calibri"/>
              </a:rPr>
              <a:t> </a:t>
            </a:r>
            <a:r>
              <a:rPr lang="en-US" err="1">
                <a:cs typeface="Calibri"/>
              </a:rPr>
              <a:t>kun</a:t>
            </a:r>
            <a:r>
              <a:rPr lang="en-US">
                <a:cs typeface="Calibri"/>
              </a:rPr>
              <a:t> </a:t>
            </a:r>
            <a:r>
              <a:rPr lang="en-US" err="1">
                <a:cs typeface="Calibri"/>
              </a:rPr>
              <a:t>omsorgsansvar</a:t>
            </a:r>
            <a:r>
              <a:rPr lang="en-US">
                <a:cs typeface="Calibri"/>
              </a:rPr>
              <a:t> for </a:t>
            </a:r>
            <a:r>
              <a:rPr lang="en-US" err="1">
                <a:cs typeface="Calibri"/>
              </a:rPr>
              <a:t>egne</a:t>
            </a:r>
            <a:r>
              <a:rPr lang="en-US">
                <a:cs typeface="Calibri"/>
              </a:rPr>
              <a:t> barn under 18 </a:t>
            </a:r>
            <a:r>
              <a:rPr lang="en-US" err="1">
                <a:cs typeface="Calibri"/>
              </a:rPr>
              <a:t>år</a:t>
            </a:r>
            <a:r>
              <a:rPr lang="en-US">
                <a:cs typeface="Calibri"/>
              </a:rPr>
              <a:t>, </a:t>
            </a:r>
            <a:r>
              <a:rPr lang="en-US" err="1">
                <a:cs typeface="Calibri"/>
              </a:rPr>
              <a:t>eller</a:t>
            </a:r>
            <a:r>
              <a:rPr lang="en-US">
                <a:cs typeface="Calibri"/>
              </a:rPr>
              <a:t> </a:t>
            </a:r>
            <a:r>
              <a:rPr lang="en-US" err="1">
                <a:cs typeface="Calibri"/>
              </a:rPr>
              <a:t>til</a:t>
            </a:r>
            <a:r>
              <a:rPr lang="en-US">
                <a:cs typeface="Calibri"/>
              </a:rPr>
              <a:t> de er </a:t>
            </a:r>
            <a:r>
              <a:rPr lang="en-US" err="1">
                <a:cs typeface="Calibri"/>
              </a:rPr>
              <a:t>ferdig</a:t>
            </a:r>
            <a:r>
              <a:rPr lang="en-US">
                <a:cs typeface="Calibri"/>
              </a:rPr>
              <a:t> </a:t>
            </a:r>
            <a:r>
              <a:rPr lang="en-US" err="1">
                <a:cs typeface="Calibri"/>
              </a:rPr>
              <a:t>på</a:t>
            </a:r>
            <a:r>
              <a:rPr lang="en-US">
                <a:cs typeface="Calibri"/>
              </a:rPr>
              <a:t> </a:t>
            </a:r>
            <a:r>
              <a:rPr lang="en-US" err="1">
                <a:cs typeface="Calibri"/>
              </a:rPr>
              <a:t>videregående</a:t>
            </a:r>
            <a:r>
              <a:rPr lang="en-US">
                <a:cs typeface="Calibri"/>
              </a:rPr>
              <a:t>. Ingen </a:t>
            </a:r>
            <a:r>
              <a:rPr lang="en-US" err="1">
                <a:cs typeface="Calibri"/>
              </a:rPr>
              <a:t>omsorgsplikt</a:t>
            </a:r>
            <a:r>
              <a:rPr lang="en-US">
                <a:cs typeface="Calibri"/>
              </a:rPr>
              <a:t> </a:t>
            </a:r>
            <a:r>
              <a:rPr lang="en-US" err="1">
                <a:cs typeface="Calibri"/>
              </a:rPr>
              <a:t>utover</a:t>
            </a:r>
            <a:r>
              <a:rPr lang="en-US">
                <a:cs typeface="Calibri"/>
              </a:rPr>
              <a:t> </a:t>
            </a:r>
            <a:r>
              <a:rPr lang="en-US" err="1">
                <a:cs typeface="Calibri"/>
              </a:rPr>
              <a:t>dette</a:t>
            </a:r>
            <a:r>
              <a:rPr lang="en-US">
                <a:cs typeface="Calibri"/>
              </a:rPr>
              <a:t>.</a:t>
            </a:r>
          </a:p>
          <a:p>
            <a:endParaRPr lang="en-US">
              <a:cs typeface="Calibri"/>
            </a:endParaRPr>
          </a:p>
          <a:p>
            <a:endParaRPr lang="en-US">
              <a:cs typeface="Calibri"/>
            </a:endParaRPr>
          </a:p>
          <a:p>
            <a:r>
              <a:rPr lang="en-US">
                <a:cs typeface="Calibri"/>
              </a:rPr>
              <a:t>MEN </a:t>
            </a:r>
            <a:r>
              <a:rPr lang="en-US" err="1">
                <a:cs typeface="Calibri"/>
              </a:rPr>
              <a:t>pårørende</a:t>
            </a:r>
            <a:r>
              <a:rPr lang="en-US">
                <a:cs typeface="Calibri"/>
              </a:rPr>
              <a:t> er </a:t>
            </a:r>
            <a:r>
              <a:rPr lang="en-US" err="1">
                <a:cs typeface="Calibri"/>
              </a:rPr>
              <a:t>ikke</a:t>
            </a:r>
            <a:r>
              <a:rPr lang="en-US">
                <a:cs typeface="Calibri"/>
              </a:rPr>
              <a:t> </a:t>
            </a:r>
            <a:r>
              <a:rPr lang="en-US" err="1">
                <a:cs typeface="Calibri"/>
              </a:rPr>
              <a:t>frivillige</a:t>
            </a:r>
            <a:r>
              <a:rPr lang="en-US">
                <a:cs typeface="Calibri"/>
              </a:rPr>
              <a:t>...</a:t>
            </a:r>
          </a:p>
        </p:txBody>
      </p:sp>
      <p:pic>
        <p:nvPicPr>
          <p:cNvPr id="4" name="Bilde 4" descr="Et bilde som inneholder tekst&#10;&#10;Automatisk generert beskrivelse">
            <a:extLst>
              <a:ext uri="{FF2B5EF4-FFF2-40B4-BE49-F238E27FC236}">
                <a16:creationId xmlns:a16="http://schemas.microsoft.com/office/drawing/2014/main" id="{50BE849A-2C2D-638F-46B0-7B6611B86EB0}"/>
              </a:ext>
            </a:extLst>
          </p:cNvPr>
          <p:cNvPicPr>
            <a:picLocks noChangeAspect="1"/>
          </p:cNvPicPr>
          <p:nvPr/>
        </p:nvPicPr>
        <p:blipFill>
          <a:blip r:embed="rId3"/>
          <a:stretch>
            <a:fillRect/>
          </a:stretch>
        </p:blipFill>
        <p:spPr>
          <a:xfrm>
            <a:off x="9424327" y="-2155"/>
            <a:ext cx="2743200" cy="755187"/>
          </a:xfrm>
          <a:prstGeom prst="rect">
            <a:avLst/>
          </a:prstGeom>
        </p:spPr>
      </p:pic>
    </p:spTree>
    <p:extLst>
      <p:ext uri="{BB962C8B-B14F-4D97-AF65-F5344CB8AC3E}">
        <p14:creationId xmlns:p14="http://schemas.microsoft.com/office/powerpoint/2010/main" val="1051027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93C379B-C8D6-412F-9BA7-527FE5B934F1}"/>
              </a:ext>
            </a:extLst>
          </p:cNvPr>
          <p:cNvSpPr>
            <a:spLocks noGrp="1"/>
          </p:cNvSpPr>
          <p:nvPr>
            <p:ph type="title"/>
          </p:nvPr>
        </p:nvSpPr>
        <p:spPr/>
        <p:txBody>
          <a:bodyPr/>
          <a:lstStyle/>
          <a:p>
            <a:r>
              <a:rPr lang="nb-NO"/>
              <a:t>Hvem er de pårørende?</a:t>
            </a:r>
          </a:p>
        </p:txBody>
      </p:sp>
      <p:sp>
        <p:nvSpPr>
          <p:cNvPr id="3" name="Plassholder for innhold 2">
            <a:extLst>
              <a:ext uri="{FF2B5EF4-FFF2-40B4-BE49-F238E27FC236}">
                <a16:creationId xmlns:a16="http://schemas.microsoft.com/office/drawing/2014/main" id="{34AB31FE-A7B8-4DE2-9FF2-A7E3DD6C8ED7}"/>
              </a:ext>
            </a:extLst>
          </p:cNvPr>
          <p:cNvSpPr>
            <a:spLocks noGrp="1"/>
          </p:cNvSpPr>
          <p:nvPr>
            <p:ph idx="1"/>
          </p:nvPr>
        </p:nvSpPr>
        <p:spPr>
          <a:xfrm>
            <a:off x="2389632" y="1694688"/>
            <a:ext cx="9114980" cy="4216534"/>
          </a:xfrm>
        </p:spPr>
        <p:txBody>
          <a:bodyPr>
            <a:normAutofit fontScale="92500" lnSpcReduction="10000"/>
          </a:bodyPr>
          <a:lstStyle/>
          <a:p>
            <a:pPr marL="0" marR="0" lvl="0" indent="0" algn="l" defTabSz="457200" rtl="0" eaLnBrk="1" fontAlgn="t" latinLnBrk="0" hangingPunct="1">
              <a:lnSpc>
                <a:spcPct val="100000"/>
              </a:lnSpc>
              <a:spcBef>
                <a:spcPts val="0"/>
              </a:spcBef>
              <a:spcAft>
                <a:spcPts val="0"/>
              </a:spcAft>
              <a:buClrTx/>
              <a:buSzTx/>
              <a:buFontTx/>
              <a:buNone/>
              <a:tabLst/>
              <a:defRPr/>
            </a:pPr>
            <a:r>
              <a:rPr lang="nb-NO" sz="1800" b="1" i="0" kern="1200">
                <a:solidFill>
                  <a:schemeClr val="tx1"/>
                </a:solidFill>
                <a:effectLst/>
                <a:latin typeface="+mn-lt"/>
                <a:ea typeface="+mn-ea"/>
                <a:cs typeface="+mn-cs"/>
              </a:rPr>
              <a:t>Lov om pasient- og brukerrettigheter (pasient- og brukerrettighetsloven)</a:t>
            </a:r>
            <a:br>
              <a:rPr lang="nb-NO" sz="1800" b="1" i="0" kern="1200">
                <a:solidFill>
                  <a:schemeClr val="tx1"/>
                </a:solidFill>
                <a:effectLst/>
                <a:latin typeface="+mn-lt"/>
                <a:ea typeface="+mn-ea"/>
                <a:cs typeface="+mn-cs"/>
              </a:rPr>
            </a:br>
            <a:r>
              <a:rPr lang="nb-NO" sz="1800" b="1" i="0" kern="1200">
                <a:solidFill>
                  <a:schemeClr val="tx1"/>
                </a:solidFill>
                <a:effectLst/>
                <a:latin typeface="+mn-lt"/>
                <a:ea typeface="+mn-ea"/>
                <a:cs typeface="+mn-cs"/>
              </a:rPr>
              <a:t>§ 1-3. </a:t>
            </a:r>
            <a:r>
              <a:rPr lang="nb-NO" sz="1800" b="1" i="1" kern="1200">
                <a:solidFill>
                  <a:schemeClr val="tx1"/>
                </a:solidFill>
                <a:effectLst/>
                <a:latin typeface="+mn-lt"/>
                <a:ea typeface="+mn-ea"/>
                <a:cs typeface="+mn-cs"/>
              </a:rPr>
              <a:t>Definisjoner</a:t>
            </a:r>
            <a:endParaRPr lang="nb-NO" sz="1800" b="0" i="0" kern="1200">
              <a:solidFill>
                <a:schemeClr val="tx1"/>
              </a:solidFill>
              <a:effectLst/>
              <a:latin typeface="+mn-lt"/>
              <a:ea typeface="+mn-ea"/>
              <a:cs typeface="+mn-cs"/>
            </a:endParaRPr>
          </a:p>
          <a:p>
            <a:pPr marL="0" marR="0" lvl="0" indent="0" algn="l" defTabSz="457200" rtl="0" eaLnBrk="1" fontAlgn="t" latinLnBrk="0" hangingPunct="1">
              <a:lnSpc>
                <a:spcPct val="100000"/>
              </a:lnSpc>
              <a:spcBef>
                <a:spcPts val="0"/>
              </a:spcBef>
              <a:spcAft>
                <a:spcPts val="0"/>
              </a:spcAft>
              <a:buClrTx/>
              <a:buSzTx/>
              <a:buFontTx/>
              <a:buNone/>
              <a:tabLst/>
              <a:defRPr/>
            </a:pPr>
            <a:br>
              <a:rPr lang="nb-NO">
                <a:effectLst/>
              </a:rPr>
            </a:br>
            <a:r>
              <a:rPr lang="nb-NO">
                <a:effectLst/>
              </a:rPr>
              <a:t>Pasientens og brukerens pårørende: Den pasienten eller brukeren oppgir som pårørende og nærmeste pårørende.</a:t>
            </a:r>
            <a:br>
              <a:rPr lang="nb-NO">
                <a:effectLst/>
              </a:rPr>
            </a:br>
            <a:endParaRPr lang="nb-NO">
              <a:effectLst/>
            </a:endParaRPr>
          </a:p>
          <a:p>
            <a:pPr marL="0" marR="0" lvl="0" indent="0" algn="l" defTabSz="457200" rtl="0" eaLnBrk="1" fontAlgn="t" latinLnBrk="0" hangingPunct="1">
              <a:lnSpc>
                <a:spcPct val="100000"/>
              </a:lnSpc>
              <a:spcBef>
                <a:spcPts val="0"/>
              </a:spcBef>
              <a:spcAft>
                <a:spcPts val="0"/>
              </a:spcAft>
              <a:buClrTx/>
              <a:buSzTx/>
              <a:buFontTx/>
              <a:buNone/>
              <a:tabLst/>
              <a:defRPr/>
            </a:pPr>
            <a:r>
              <a:rPr lang="nb-NO">
                <a:effectLst/>
              </a:rPr>
              <a:t>OBS</a:t>
            </a:r>
            <a:r>
              <a:rPr lang="nb-NO" i="1">
                <a:effectLst/>
              </a:rPr>
              <a:t>: </a:t>
            </a:r>
            <a:r>
              <a:rPr lang="nb-NO" i="1"/>
              <a:t>En pasient kan oppgi så mange nærmeste pårørende han eller hun ønsker</a:t>
            </a:r>
            <a:br>
              <a:rPr lang="nb-NO">
                <a:effectLst/>
              </a:rPr>
            </a:br>
            <a:br>
              <a:rPr lang="nb-NO">
                <a:effectLst/>
              </a:rPr>
            </a:br>
            <a:br>
              <a:rPr lang="nb-NO">
                <a:effectLst/>
              </a:rPr>
            </a:br>
            <a:r>
              <a:rPr lang="nb-NO">
                <a:effectLst/>
              </a:rPr>
              <a:t>Dersom pasienten eller brukeren er ute av stand til å oppgi pårørende, skal nærmeste pårørende være den som i størst utstrekning har varig og løpende kontakt med pasienten eller brukeren, likevel slik at det tas utgangspunkt i følgende rekkefølge: ektefelle, registrert partner</a:t>
            </a:r>
            <a:r>
              <a:rPr lang="nb-NO" baseline="30000">
                <a:effectLst/>
              </a:rPr>
              <a:t>​1</a:t>
            </a:r>
            <a:r>
              <a:rPr lang="nb-NO">
                <a:effectLst/>
              </a:rPr>
              <a:t>, personer som lever i ekteskapslignende eller partnerskapslignende samboerskap med pasienten eller brukeren, barn over 18 år, foreldre eller andre som har foreldreansvaret, søsken over 18 år, besteforeldre, andre familiemedlemmer som står pasienten eller brukeren nær, verge eller fremtidsfullmektig med kompetanse på det personlige område.</a:t>
            </a:r>
            <a:endParaRPr lang="nb-NO"/>
          </a:p>
        </p:txBody>
      </p:sp>
      <p:pic>
        <p:nvPicPr>
          <p:cNvPr id="4" name="Bilde 4" descr="Et bilde som inneholder tekst&#10;&#10;Automatisk generert beskrivelse">
            <a:extLst>
              <a:ext uri="{FF2B5EF4-FFF2-40B4-BE49-F238E27FC236}">
                <a16:creationId xmlns:a16="http://schemas.microsoft.com/office/drawing/2014/main" id="{1EC51ECE-CDB1-F4E2-D5FE-88880A3D150E}"/>
              </a:ext>
            </a:extLst>
          </p:cNvPr>
          <p:cNvPicPr>
            <a:picLocks noChangeAspect="1"/>
          </p:cNvPicPr>
          <p:nvPr/>
        </p:nvPicPr>
        <p:blipFill>
          <a:blip r:embed="rId2"/>
          <a:stretch>
            <a:fillRect/>
          </a:stretch>
        </p:blipFill>
        <p:spPr>
          <a:xfrm>
            <a:off x="9446575" y="-2155"/>
            <a:ext cx="2743200" cy="755187"/>
          </a:xfrm>
          <a:prstGeom prst="rect">
            <a:avLst/>
          </a:prstGeom>
        </p:spPr>
      </p:pic>
    </p:spTree>
    <p:extLst>
      <p:ext uri="{BB962C8B-B14F-4D97-AF65-F5344CB8AC3E}">
        <p14:creationId xmlns:p14="http://schemas.microsoft.com/office/powerpoint/2010/main" val="1311679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260B4C9-0CAB-41E4-9987-301ADB3EF6CF}"/>
              </a:ext>
            </a:extLst>
          </p:cNvPr>
          <p:cNvSpPr>
            <a:spLocks noGrp="1"/>
          </p:cNvSpPr>
          <p:nvPr>
            <p:ph type="title"/>
          </p:nvPr>
        </p:nvSpPr>
        <p:spPr/>
        <p:txBody>
          <a:bodyPr/>
          <a:lstStyle/>
          <a:p>
            <a:r>
              <a:rPr lang="nb-NO"/>
              <a:t>Pårørendes rettigheter</a:t>
            </a:r>
          </a:p>
        </p:txBody>
      </p:sp>
      <p:sp>
        <p:nvSpPr>
          <p:cNvPr id="3" name="Plassholder for innhold 2">
            <a:extLst>
              <a:ext uri="{FF2B5EF4-FFF2-40B4-BE49-F238E27FC236}">
                <a16:creationId xmlns:a16="http://schemas.microsoft.com/office/drawing/2014/main" id="{E5413EF3-212A-42E9-8EAA-3EA8553D470F}"/>
              </a:ext>
            </a:extLst>
          </p:cNvPr>
          <p:cNvSpPr>
            <a:spLocks noGrp="1"/>
          </p:cNvSpPr>
          <p:nvPr>
            <p:ph idx="1"/>
          </p:nvPr>
        </p:nvSpPr>
        <p:spPr/>
        <p:txBody>
          <a:bodyPr vert="horz" lIns="91440" tIns="45720" rIns="91440" bIns="45720" rtlCol="0" anchor="t">
            <a:normAutofit/>
          </a:bodyPr>
          <a:lstStyle/>
          <a:p>
            <a:r>
              <a:rPr lang="nb-NO"/>
              <a:t>Rett til veiledning og informasjon</a:t>
            </a:r>
          </a:p>
          <a:p>
            <a:endParaRPr lang="nb-NO"/>
          </a:p>
          <a:p>
            <a:r>
              <a:rPr lang="nb-NO"/>
              <a:t>Rett til avlastningstiltak for å lette omsorgsbyrden</a:t>
            </a:r>
          </a:p>
          <a:p>
            <a:endParaRPr lang="nb-NO"/>
          </a:p>
          <a:p>
            <a:r>
              <a:rPr lang="nb-NO"/>
              <a:t>Pårørendes rettigheter til økonomiske ytelser</a:t>
            </a:r>
            <a:br>
              <a:rPr lang="nb-NO"/>
            </a:br>
            <a:r>
              <a:rPr lang="nb-NO"/>
              <a:t>-Omsorgsstønad for de med særlig tyngende omsorgsoppgaver (Kommunen</a:t>
            </a:r>
            <a:r>
              <a:rPr lang="nb-NO" dirty="0"/>
              <a:t>)</a:t>
            </a:r>
            <a:br>
              <a:rPr lang="nb-NO" b="1" dirty="0"/>
            </a:br>
            <a:br>
              <a:rPr lang="nb-NO"/>
            </a:br>
            <a:br>
              <a:rPr lang="nb-NO" sz="1800" i="0" kern="1200" dirty="0">
                <a:effectLst/>
              </a:rPr>
            </a:br>
            <a:r>
              <a:rPr lang="nb-NO"/>
              <a:t>-Kan ha rett på: Pleiepenger og Folketrygdens ytelser hos NAV</a:t>
            </a:r>
          </a:p>
        </p:txBody>
      </p:sp>
      <p:pic>
        <p:nvPicPr>
          <p:cNvPr id="4" name="Bilde 4" descr="Et bilde som inneholder tekst&#10;&#10;Automatisk generert beskrivelse">
            <a:extLst>
              <a:ext uri="{FF2B5EF4-FFF2-40B4-BE49-F238E27FC236}">
                <a16:creationId xmlns:a16="http://schemas.microsoft.com/office/drawing/2014/main" id="{8F4EFA6E-1C30-5B8B-0DB7-68040A5232F0}"/>
              </a:ext>
            </a:extLst>
          </p:cNvPr>
          <p:cNvPicPr>
            <a:picLocks noChangeAspect="1"/>
          </p:cNvPicPr>
          <p:nvPr/>
        </p:nvPicPr>
        <p:blipFill>
          <a:blip r:embed="rId3"/>
          <a:stretch>
            <a:fillRect/>
          </a:stretch>
        </p:blipFill>
        <p:spPr>
          <a:xfrm>
            <a:off x="9446575" y="-2155"/>
            <a:ext cx="2743200" cy="755187"/>
          </a:xfrm>
          <a:prstGeom prst="rect">
            <a:avLst/>
          </a:prstGeom>
        </p:spPr>
      </p:pic>
    </p:spTree>
    <p:extLst>
      <p:ext uri="{BB962C8B-B14F-4D97-AF65-F5344CB8AC3E}">
        <p14:creationId xmlns:p14="http://schemas.microsoft.com/office/powerpoint/2010/main" val="2656625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CAE9724-9C16-41FD-A851-D47BC78EA4C8}"/>
              </a:ext>
            </a:extLst>
          </p:cNvPr>
          <p:cNvSpPr>
            <a:spLocks noGrp="1"/>
          </p:cNvSpPr>
          <p:nvPr>
            <p:ph type="title"/>
          </p:nvPr>
        </p:nvSpPr>
        <p:spPr>
          <a:xfrm>
            <a:off x="2637421" y="1046825"/>
            <a:ext cx="8911687" cy="1280890"/>
          </a:xfrm>
        </p:spPr>
        <p:txBody>
          <a:bodyPr/>
          <a:lstStyle/>
          <a:p>
            <a:r>
              <a:rPr lang="nb-NO" sz="1700" b="1" dirty="0">
                <a:solidFill>
                  <a:schemeClr val="tx1"/>
                </a:solidFill>
              </a:rPr>
              <a:t>Lov om pasient- og brukerrettigheter (pasient- og brukerrettighetsloven)</a:t>
            </a:r>
            <a:br>
              <a:rPr lang="nb-NO" sz="1700" b="1" dirty="0">
                <a:solidFill>
                  <a:schemeClr val="tx1"/>
                </a:solidFill>
              </a:rPr>
            </a:br>
            <a:endParaRPr lang="nb-NO" sz="1700" b="1" i="1">
              <a:solidFill>
                <a:schemeClr val="tx1"/>
              </a:solidFill>
            </a:endParaRPr>
          </a:p>
        </p:txBody>
      </p:sp>
      <p:sp>
        <p:nvSpPr>
          <p:cNvPr id="3" name="Plassholder for innhold 2">
            <a:extLst>
              <a:ext uri="{FF2B5EF4-FFF2-40B4-BE49-F238E27FC236}">
                <a16:creationId xmlns:a16="http://schemas.microsoft.com/office/drawing/2014/main" id="{961C2862-81DB-407E-ABC6-2FA9B6C9E45A}"/>
              </a:ext>
            </a:extLst>
          </p:cNvPr>
          <p:cNvSpPr>
            <a:spLocks noGrp="1"/>
          </p:cNvSpPr>
          <p:nvPr>
            <p:ph idx="1"/>
          </p:nvPr>
        </p:nvSpPr>
        <p:spPr/>
        <p:txBody>
          <a:bodyPr/>
          <a:lstStyle/>
          <a:p>
            <a:pPr marL="0" indent="0" algn="l">
              <a:buNone/>
            </a:pPr>
            <a:r>
              <a:rPr lang="nb-NO" b="1" i="0">
                <a:solidFill>
                  <a:srgbClr val="333333"/>
                </a:solidFill>
                <a:effectLst/>
                <a:latin typeface="Helvetica Neue"/>
              </a:rPr>
              <a:t>§ 2-5.</a:t>
            </a:r>
            <a:r>
              <a:rPr lang="nb-NO" b="1" i="1">
                <a:solidFill>
                  <a:srgbClr val="333333"/>
                </a:solidFill>
                <a:effectLst/>
                <a:latin typeface="Helvetica Neue"/>
              </a:rPr>
              <a:t>Rett til individuell plan</a:t>
            </a:r>
            <a:endParaRPr lang="nb-NO" b="0" i="0">
              <a:solidFill>
                <a:srgbClr val="333333"/>
              </a:solidFill>
              <a:effectLst/>
              <a:latin typeface="Helvetica Neue"/>
            </a:endParaRPr>
          </a:p>
          <a:p>
            <a:pPr algn="l"/>
            <a:r>
              <a:rPr lang="nb-NO" b="0" i="0">
                <a:solidFill>
                  <a:srgbClr val="333333"/>
                </a:solidFill>
                <a:effectLst/>
                <a:latin typeface="Helvetica Neue"/>
              </a:rPr>
              <a:t>Pasient og bruker som har behov for langvarige og koordinerte helse- og omsorgstjenester, har rett til å få utarbeidet individuell plan i samsvar med bestemmelsene i </a:t>
            </a:r>
            <a:r>
              <a:rPr lang="nb-NO" b="0" i="0" u="none" strike="noStrike">
                <a:solidFill>
                  <a:srgbClr val="DB142C"/>
                </a:solidFill>
                <a:effectLst/>
                <a:latin typeface="Helvetica Neue"/>
                <a:hlinkClick r:id="rId3"/>
              </a:rPr>
              <a:t>helse- og omsorgstjenesteloven</a:t>
            </a:r>
            <a:r>
              <a:rPr lang="nb-NO" b="0" i="0">
                <a:solidFill>
                  <a:srgbClr val="333333"/>
                </a:solidFill>
                <a:effectLst/>
                <a:latin typeface="Helvetica Neue"/>
              </a:rPr>
              <a:t>, </a:t>
            </a:r>
            <a:r>
              <a:rPr lang="nb-NO" b="0" i="0" u="none" strike="noStrike">
                <a:solidFill>
                  <a:srgbClr val="DB142C"/>
                </a:solidFill>
                <a:effectLst/>
                <a:latin typeface="Helvetica Neue"/>
                <a:hlinkClick r:id="rId4"/>
              </a:rPr>
              <a:t>spesialisthelsetjenesteloven</a:t>
            </a:r>
            <a:r>
              <a:rPr lang="nb-NO" b="0" i="0">
                <a:solidFill>
                  <a:srgbClr val="333333"/>
                </a:solidFill>
                <a:effectLst/>
                <a:latin typeface="Helvetica Neue"/>
              </a:rPr>
              <a:t> og </a:t>
            </a:r>
            <a:r>
              <a:rPr lang="nb-NO" b="0" i="0" u="none" strike="noStrike">
                <a:solidFill>
                  <a:srgbClr val="DB142C"/>
                </a:solidFill>
                <a:effectLst/>
                <a:latin typeface="Helvetica Neue"/>
                <a:hlinkClick r:id="rId5"/>
              </a:rPr>
              <a:t>lov om etablering og gjennomføring av psykisk helsevern</a:t>
            </a:r>
            <a:r>
              <a:rPr lang="nb-NO" b="0" i="0">
                <a:solidFill>
                  <a:srgbClr val="333333"/>
                </a:solidFill>
                <a:effectLst/>
                <a:latin typeface="Helvetica Neue"/>
              </a:rPr>
              <a:t>.</a:t>
            </a:r>
          </a:p>
          <a:p>
            <a:pPr algn="l"/>
            <a:endParaRPr lang="nb-NO">
              <a:solidFill>
                <a:srgbClr val="333333"/>
              </a:solidFill>
              <a:latin typeface="Helvetica Neue"/>
            </a:endParaRPr>
          </a:p>
          <a:p>
            <a:pPr marL="0" indent="0" algn="l">
              <a:buNone/>
            </a:pPr>
            <a:r>
              <a:rPr lang="nb-NO" b="1" i="0">
                <a:solidFill>
                  <a:srgbClr val="333333"/>
                </a:solidFill>
                <a:effectLst/>
                <a:latin typeface="Helvetica Neue"/>
              </a:rPr>
              <a:t>§ 2-5 b. </a:t>
            </a:r>
            <a:r>
              <a:rPr lang="nb-NO" b="1" i="1">
                <a:solidFill>
                  <a:srgbClr val="333333"/>
                </a:solidFill>
                <a:effectLst/>
                <a:latin typeface="Helvetica Neue"/>
              </a:rPr>
              <a:t>Rett til koordinator</a:t>
            </a:r>
            <a:endParaRPr lang="nb-NO" b="0" i="0">
              <a:solidFill>
                <a:srgbClr val="333333"/>
              </a:solidFill>
              <a:effectLst/>
              <a:latin typeface="Helvetica Neue"/>
            </a:endParaRPr>
          </a:p>
          <a:p>
            <a:pPr algn="l"/>
            <a:r>
              <a:rPr lang="nb-NO" b="0" i="0">
                <a:solidFill>
                  <a:srgbClr val="333333"/>
                </a:solidFill>
                <a:effectLst/>
                <a:latin typeface="Helvetica Neue"/>
              </a:rPr>
              <a:t>Pasient og bruker som har behov for komplekse eller langvarige og koordinerte tjenester, har rett til koordinator i samsvar med bestemmelsene i </a:t>
            </a:r>
            <a:r>
              <a:rPr lang="nb-NO" b="0" i="0" u="none" strike="noStrike">
                <a:solidFill>
                  <a:srgbClr val="DB142C"/>
                </a:solidFill>
                <a:effectLst/>
                <a:latin typeface="Helvetica Neue"/>
                <a:hlinkClick r:id="rId6"/>
              </a:rPr>
              <a:t>helse- og omsorgstjenesteloven § 7-2</a:t>
            </a:r>
            <a:r>
              <a:rPr lang="nb-NO" b="0" i="0">
                <a:solidFill>
                  <a:srgbClr val="333333"/>
                </a:solidFill>
                <a:effectLst/>
                <a:latin typeface="Helvetica Neue"/>
              </a:rPr>
              <a:t> og </a:t>
            </a:r>
            <a:r>
              <a:rPr lang="nb-NO" b="0" i="0" u="none" strike="noStrike">
                <a:solidFill>
                  <a:srgbClr val="DB142C"/>
                </a:solidFill>
                <a:effectLst/>
                <a:latin typeface="Helvetica Neue"/>
                <a:hlinkClick r:id="rId7"/>
              </a:rPr>
              <a:t>spesialisthelsetjenesteloven § 2-5 a</a:t>
            </a:r>
            <a:r>
              <a:rPr lang="nb-NO" b="0" i="0">
                <a:solidFill>
                  <a:srgbClr val="333333"/>
                </a:solidFill>
                <a:effectLst/>
                <a:latin typeface="Helvetica Neue"/>
              </a:rPr>
              <a:t>.</a:t>
            </a:r>
          </a:p>
          <a:p>
            <a:pPr algn="l"/>
            <a:endParaRPr lang="nb-NO" b="0" i="0">
              <a:solidFill>
                <a:srgbClr val="333333"/>
              </a:solidFill>
              <a:effectLst/>
              <a:latin typeface="Helvetica Neue"/>
            </a:endParaRPr>
          </a:p>
          <a:p>
            <a:pPr marL="0" indent="0">
              <a:buNone/>
            </a:pPr>
            <a:endParaRPr lang="nb-NO"/>
          </a:p>
          <a:p>
            <a:endParaRPr lang="nb-NO"/>
          </a:p>
        </p:txBody>
      </p:sp>
      <p:pic>
        <p:nvPicPr>
          <p:cNvPr id="4" name="Bilde 4" descr="Et bilde som inneholder tekst&#10;&#10;Automatisk generert beskrivelse">
            <a:extLst>
              <a:ext uri="{FF2B5EF4-FFF2-40B4-BE49-F238E27FC236}">
                <a16:creationId xmlns:a16="http://schemas.microsoft.com/office/drawing/2014/main" id="{4A62C3B8-B389-CA79-9AD9-C7E97EDB0657}"/>
              </a:ext>
            </a:extLst>
          </p:cNvPr>
          <p:cNvPicPr>
            <a:picLocks noChangeAspect="1"/>
          </p:cNvPicPr>
          <p:nvPr/>
        </p:nvPicPr>
        <p:blipFill>
          <a:blip r:embed="rId8"/>
          <a:stretch>
            <a:fillRect/>
          </a:stretch>
        </p:blipFill>
        <p:spPr>
          <a:xfrm>
            <a:off x="9446575" y="-2155"/>
            <a:ext cx="2743200" cy="755187"/>
          </a:xfrm>
          <a:prstGeom prst="rect">
            <a:avLst/>
          </a:prstGeom>
        </p:spPr>
      </p:pic>
    </p:spTree>
    <p:extLst>
      <p:ext uri="{BB962C8B-B14F-4D97-AF65-F5344CB8AC3E}">
        <p14:creationId xmlns:p14="http://schemas.microsoft.com/office/powerpoint/2010/main" val="1794755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478E355-A20A-430E-8895-C70E598A6230}"/>
              </a:ext>
            </a:extLst>
          </p:cNvPr>
          <p:cNvSpPr>
            <a:spLocks noGrp="1"/>
          </p:cNvSpPr>
          <p:nvPr>
            <p:ph type="title"/>
          </p:nvPr>
        </p:nvSpPr>
        <p:spPr/>
        <p:txBody>
          <a:bodyPr/>
          <a:lstStyle/>
          <a:p>
            <a:endParaRPr lang="nb-NO"/>
          </a:p>
        </p:txBody>
      </p:sp>
      <p:sp>
        <p:nvSpPr>
          <p:cNvPr id="3" name="Plassholder for innhold 2">
            <a:extLst>
              <a:ext uri="{FF2B5EF4-FFF2-40B4-BE49-F238E27FC236}">
                <a16:creationId xmlns:a16="http://schemas.microsoft.com/office/drawing/2014/main" id="{0F160499-8097-4B11-AF43-5F6F2ABEDD5E}"/>
              </a:ext>
            </a:extLst>
          </p:cNvPr>
          <p:cNvSpPr>
            <a:spLocks noGrp="1"/>
          </p:cNvSpPr>
          <p:nvPr>
            <p:ph idx="1"/>
          </p:nvPr>
        </p:nvSpPr>
        <p:spPr/>
        <p:txBody>
          <a:bodyPr/>
          <a:lstStyle/>
          <a:p>
            <a:pPr marL="0" indent="0" algn="l">
              <a:buNone/>
            </a:pPr>
            <a:r>
              <a:rPr lang="nb-NO" b="1" i="0">
                <a:solidFill>
                  <a:srgbClr val="333333"/>
                </a:solidFill>
                <a:effectLst/>
                <a:latin typeface="Helvetica Neue"/>
              </a:rPr>
              <a:t>§ 2-5 c. </a:t>
            </a:r>
            <a:r>
              <a:rPr lang="nb-NO" b="1" i="1">
                <a:solidFill>
                  <a:srgbClr val="333333"/>
                </a:solidFill>
                <a:effectLst/>
                <a:latin typeface="Helvetica Neue"/>
              </a:rPr>
              <a:t>Rett til barnekoordinator (ny i mai 2022)</a:t>
            </a:r>
          </a:p>
          <a:p>
            <a:pPr marL="0" indent="0" algn="l">
              <a:buNone/>
            </a:pPr>
            <a:endParaRPr lang="nb-NO" b="1" i="1">
              <a:solidFill>
                <a:srgbClr val="333333"/>
              </a:solidFill>
              <a:latin typeface="Helvetica Neue"/>
            </a:endParaRPr>
          </a:p>
          <a:p>
            <a:pPr marL="0" indent="0" algn="l">
              <a:buNone/>
            </a:pPr>
            <a:endParaRPr lang="nb-NO" b="0" i="0">
              <a:solidFill>
                <a:srgbClr val="333333"/>
              </a:solidFill>
              <a:effectLst/>
              <a:latin typeface="Helvetica Neue"/>
            </a:endParaRPr>
          </a:p>
          <a:p>
            <a:pPr algn="l"/>
            <a:r>
              <a:rPr lang="nb-NO" b="0" i="0">
                <a:solidFill>
                  <a:srgbClr val="333333"/>
                </a:solidFill>
                <a:effectLst/>
                <a:latin typeface="Helvetica Neue"/>
              </a:rPr>
              <a:t>Familier som har eller venter barn med alvorlig sykdom, skade eller nedsatt funksjonsevne, og som vil ha behov for langvarige og sammensatte eller koordinerte helse- og omsorgstjenester og andre velferdstjenester, har rett til barnekoordinator i samsvar med </a:t>
            </a:r>
            <a:r>
              <a:rPr lang="nb-NO" b="0" i="0" u="none" strike="noStrike">
                <a:solidFill>
                  <a:srgbClr val="DB142C"/>
                </a:solidFill>
                <a:effectLst/>
                <a:latin typeface="Helvetica Neue"/>
                <a:hlinkClick r:id="rId3"/>
              </a:rPr>
              <a:t>helse- og omsorgstjenesteloven § 7-2 a</a:t>
            </a:r>
            <a:r>
              <a:rPr lang="nb-NO" b="0" i="0">
                <a:solidFill>
                  <a:srgbClr val="333333"/>
                </a:solidFill>
                <a:effectLst/>
                <a:latin typeface="Helvetica Neue"/>
              </a:rPr>
              <a:t>.</a:t>
            </a:r>
          </a:p>
          <a:p>
            <a:endParaRPr lang="nb-NO"/>
          </a:p>
        </p:txBody>
      </p:sp>
      <p:pic>
        <p:nvPicPr>
          <p:cNvPr id="4" name="Bilde 4" descr="Et bilde som inneholder tekst&#10;&#10;Automatisk generert beskrivelse">
            <a:extLst>
              <a:ext uri="{FF2B5EF4-FFF2-40B4-BE49-F238E27FC236}">
                <a16:creationId xmlns:a16="http://schemas.microsoft.com/office/drawing/2014/main" id="{A82F895E-EE8A-B1CB-2F4A-416475FA3477}"/>
              </a:ext>
            </a:extLst>
          </p:cNvPr>
          <p:cNvPicPr>
            <a:picLocks noChangeAspect="1"/>
          </p:cNvPicPr>
          <p:nvPr/>
        </p:nvPicPr>
        <p:blipFill>
          <a:blip r:embed="rId4"/>
          <a:stretch>
            <a:fillRect/>
          </a:stretch>
        </p:blipFill>
        <p:spPr>
          <a:xfrm>
            <a:off x="9446575" y="-2155"/>
            <a:ext cx="2743200" cy="755187"/>
          </a:xfrm>
          <a:prstGeom prst="rect">
            <a:avLst/>
          </a:prstGeom>
        </p:spPr>
      </p:pic>
    </p:spTree>
    <p:extLst>
      <p:ext uri="{BB962C8B-B14F-4D97-AF65-F5344CB8AC3E}">
        <p14:creationId xmlns:p14="http://schemas.microsoft.com/office/powerpoint/2010/main" val="785060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0FB07A7-413C-68A7-BA9E-1ACAA33F6E3C}"/>
              </a:ext>
            </a:extLst>
          </p:cNvPr>
          <p:cNvSpPr>
            <a:spLocks noGrp="1"/>
          </p:cNvSpPr>
          <p:nvPr>
            <p:ph type="title"/>
          </p:nvPr>
        </p:nvSpPr>
        <p:spPr/>
        <p:txBody>
          <a:bodyPr/>
          <a:lstStyle/>
          <a:p>
            <a:r>
              <a:rPr lang="nb-NO"/>
              <a:t>Nasjonal pårørendeundersøkelse HDRI 2022</a:t>
            </a:r>
          </a:p>
        </p:txBody>
      </p:sp>
      <p:sp>
        <p:nvSpPr>
          <p:cNvPr id="3" name="Plassholder for innhold 2">
            <a:extLst>
              <a:ext uri="{FF2B5EF4-FFF2-40B4-BE49-F238E27FC236}">
                <a16:creationId xmlns:a16="http://schemas.microsoft.com/office/drawing/2014/main" id="{72AC1229-66CA-E11D-68FC-C74FDDFFCEAC}"/>
              </a:ext>
            </a:extLst>
          </p:cNvPr>
          <p:cNvSpPr>
            <a:spLocks noGrp="1"/>
          </p:cNvSpPr>
          <p:nvPr>
            <p:ph idx="1"/>
          </p:nvPr>
        </p:nvSpPr>
        <p:spPr/>
        <p:txBody>
          <a:bodyPr vert="horz" lIns="91440" tIns="45720" rIns="91440" bIns="45720" rtlCol="0" anchor="t">
            <a:normAutofit fontScale="85000" lnSpcReduction="20000"/>
          </a:bodyPr>
          <a:lstStyle/>
          <a:p>
            <a:pPr marL="0" indent="0">
              <a:buNone/>
            </a:pPr>
            <a:br>
              <a:rPr lang="nb-NO" sz="2800">
                <a:latin typeface="Calibri" panose="020F0502020204030204" pitchFamily="34" charset="0"/>
                <a:ea typeface="+mn-lt"/>
                <a:cs typeface="Calibri" panose="020F0502020204030204" pitchFamily="34" charset="0"/>
              </a:rPr>
            </a:br>
            <a:br>
              <a:rPr lang="nb-NO" sz="2800">
                <a:latin typeface="Calibri" panose="020F0502020204030204" pitchFamily="34" charset="0"/>
                <a:ea typeface="+mn-lt"/>
                <a:cs typeface="Calibri" panose="020F0502020204030204" pitchFamily="34" charset="0"/>
              </a:rPr>
            </a:br>
            <a:r>
              <a:rPr lang="nb-NO" sz="2800">
                <a:latin typeface="Calibri" panose="020F0502020204030204" pitchFamily="34" charset="0"/>
                <a:ea typeface="+mn-lt"/>
                <a:cs typeface="Calibri" panose="020F0502020204030204" pitchFamily="34" charset="0"/>
              </a:rPr>
              <a:t>45 % av pårørende har fått helseproblemer, enten nye eller en forverring av tidligere helseproblemer, som følge av pårørendeinnsats (overtall av kvinner)</a:t>
            </a:r>
          </a:p>
          <a:p>
            <a:endParaRPr lang="nb-NO">
              <a:cs typeface="Calibri"/>
            </a:endParaRPr>
          </a:p>
          <a:p>
            <a:endParaRPr lang="nb-NO">
              <a:cs typeface="Calibri"/>
            </a:endParaRPr>
          </a:p>
          <a:p>
            <a:endParaRPr lang="nb-NO">
              <a:cs typeface="Calibri"/>
            </a:endParaRPr>
          </a:p>
          <a:p>
            <a:endParaRPr lang="nb-NO">
              <a:cs typeface="Calibri"/>
            </a:endParaRPr>
          </a:p>
          <a:p>
            <a:endParaRPr lang="nb-NO">
              <a:cs typeface="Calibri"/>
            </a:endParaRPr>
          </a:p>
          <a:p>
            <a:pPr marL="0" indent="0">
              <a:buNone/>
            </a:pPr>
            <a:endParaRPr lang="nb-NO">
              <a:cs typeface="Calibri"/>
            </a:endParaRPr>
          </a:p>
          <a:p>
            <a:pPr marL="0" indent="0">
              <a:buNone/>
            </a:pPr>
            <a:r>
              <a:rPr lang="nb-NO">
                <a:cs typeface="Calibri"/>
              </a:rPr>
              <a:t>Kilde: </a:t>
            </a:r>
            <a:r>
              <a:rPr lang="nb-NO">
                <a:ea typeface="+mn-lt"/>
                <a:cs typeface="+mn-lt"/>
                <a:hlinkClick r:id="rId3"/>
              </a:rPr>
              <a:t>Nasjonal pårørendeundersøkelse 2021-2022.pdf (helsedirektoratet.no)</a:t>
            </a:r>
            <a:endParaRPr lang="nb-NO">
              <a:ea typeface="+mn-lt"/>
              <a:cs typeface="+mn-lt"/>
            </a:endParaRPr>
          </a:p>
        </p:txBody>
      </p:sp>
      <p:pic>
        <p:nvPicPr>
          <p:cNvPr id="4" name="Bilde 4" descr="Et bilde som inneholder tekst&#10;&#10;Automatisk generert beskrivelse">
            <a:extLst>
              <a:ext uri="{FF2B5EF4-FFF2-40B4-BE49-F238E27FC236}">
                <a16:creationId xmlns:a16="http://schemas.microsoft.com/office/drawing/2014/main" id="{4FF8766E-93B9-77B4-9CD8-74F1DD1B653F}"/>
              </a:ext>
            </a:extLst>
          </p:cNvPr>
          <p:cNvPicPr>
            <a:picLocks noChangeAspect="1"/>
          </p:cNvPicPr>
          <p:nvPr/>
        </p:nvPicPr>
        <p:blipFill>
          <a:blip r:embed="rId4"/>
          <a:stretch>
            <a:fillRect/>
          </a:stretch>
        </p:blipFill>
        <p:spPr>
          <a:xfrm>
            <a:off x="9429889" y="-13279"/>
            <a:ext cx="2743200" cy="755187"/>
          </a:xfrm>
          <a:prstGeom prst="rect">
            <a:avLst/>
          </a:prstGeom>
        </p:spPr>
      </p:pic>
    </p:spTree>
    <p:extLst>
      <p:ext uri="{BB962C8B-B14F-4D97-AF65-F5344CB8AC3E}">
        <p14:creationId xmlns:p14="http://schemas.microsoft.com/office/powerpoint/2010/main" val="455613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AD791D-BA93-2570-21A0-F98B2F3EB3F5}"/>
              </a:ext>
            </a:extLst>
          </p:cNvPr>
          <p:cNvSpPr>
            <a:spLocks noGrp="1"/>
          </p:cNvSpPr>
          <p:nvPr>
            <p:ph idx="4294967295"/>
          </p:nvPr>
        </p:nvSpPr>
        <p:spPr>
          <a:xfrm>
            <a:off x="3276600" y="1255713"/>
            <a:ext cx="8915400" cy="5321300"/>
          </a:xfrm>
        </p:spPr>
        <p:txBody>
          <a:bodyPr vert="horz" lIns="91440" tIns="45720" rIns="91440" bIns="45720" rtlCol="0" anchor="t">
            <a:normAutofit fontScale="70000" lnSpcReduction="20000"/>
          </a:bodyPr>
          <a:lstStyle/>
          <a:p>
            <a:r>
              <a:rPr lang="en-US" sz="2600" err="1">
                <a:cs typeface="Calibri"/>
              </a:rPr>
              <a:t>Utslitte</a:t>
            </a:r>
            <a:r>
              <a:rPr lang="en-US" sz="2600">
                <a:cs typeface="Calibri"/>
              </a:rPr>
              <a:t> </a:t>
            </a:r>
            <a:r>
              <a:rPr lang="en-US" sz="2600" err="1">
                <a:cs typeface="Calibri"/>
              </a:rPr>
              <a:t>pårørende</a:t>
            </a:r>
            <a:r>
              <a:rPr lang="en-US" sz="2600">
                <a:cs typeface="Calibri"/>
              </a:rPr>
              <a:t> </a:t>
            </a:r>
            <a:r>
              <a:rPr lang="en-US" sz="2600" err="1">
                <a:cs typeface="Calibri"/>
              </a:rPr>
              <a:t>makter</a:t>
            </a:r>
            <a:r>
              <a:rPr lang="en-US" sz="2600">
                <a:cs typeface="Calibri"/>
              </a:rPr>
              <a:t> </a:t>
            </a:r>
            <a:r>
              <a:rPr lang="en-US" sz="2600" err="1">
                <a:cs typeface="Calibri"/>
              </a:rPr>
              <a:t>ikke</a:t>
            </a:r>
            <a:r>
              <a:rPr lang="en-US" sz="2600">
                <a:cs typeface="Calibri"/>
              </a:rPr>
              <a:t> </a:t>
            </a:r>
            <a:r>
              <a:rPr lang="en-US" sz="2600" err="1">
                <a:cs typeface="Calibri"/>
              </a:rPr>
              <a:t>oppfølging</a:t>
            </a:r>
            <a:r>
              <a:rPr lang="en-US" sz="2600">
                <a:cs typeface="Calibri"/>
              </a:rPr>
              <a:t> </a:t>
            </a:r>
            <a:r>
              <a:rPr lang="en-US" sz="2600" err="1">
                <a:cs typeface="Calibri"/>
              </a:rPr>
              <a:t>lengre</a:t>
            </a:r>
            <a:r>
              <a:rPr lang="en-US" sz="2600">
                <a:cs typeface="Calibri"/>
              </a:rPr>
              <a:t>.</a:t>
            </a:r>
            <a:br>
              <a:rPr lang="en-US" sz="2600">
                <a:cs typeface="Calibri"/>
              </a:rPr>
            </a:br>
            <a:br>
              <a:rPr lang="en-US" sz="2600">
                <a:cs typeface="Calibri"/>
              </a:rPr>
            </a:br>
            <a:br>
              <a:rPr lang="en-US" sz="2600">
                <a:cs typeface="Calibri"/>
              </a:rPr>
            </a:br>
            <a:endParaRPr lang="en-US" sz="2600">
              <a:cs typeface="Calibri"/>
            </a:endParaRPr>
          </a:p>
          <a:p>
            <a:r>
              <a:rPr lang="en-US" sz="2600">
                <a:cs typeface="Calibri"/>
              </a:rPr>
              <a:t>Mange </a:t>
            </a:r>
            <a:r>
              <a:rPr lang="en-US" sz="2600" err="1">
                <a:cs typeface="Calibri"/>
              </a:rPr>
              <a:t>ønsker</a:t>
            </a:r>
            <a:r>
              <a:rPr lang="en-US" sz="2600">
                <a:cs typeface="Calibri"/>
              </a:rPr>
              <a:t> å </a:t>
            </a:r>
            <a:r>
              <a:rPr lang="en-US" sz="2600" err="1">
                <a:cs typeface="Calibri"/>
              </a:rPr>
              <a:t>fortsette</a:t>
            </a:r>
            <a:r>
              <a:rPr lang="en-US" sz="2600">
                <a:cs typeface="Calibri"/>
              </a:rPr>
              <a:t> å </a:t>
            </a:r>
            <a:r>
              <a:rPr lang="en-US" sz="2600" err="1">
                <a:cs typeface="Calibri"/>
              </a:rPr>
              <a:t>stå</a:t>
            </a:r>
            <a:r>
              <a:rPr lang="en-US" sz="2600">
                <a:cs typeface="Calibri"/>
              </a:rPr>
              <a:t> </a:t>
            </a:r>
            <a:r>
              <a:rPr lang="en-US" sz="2600" err="1">
                <a:cs typeface="Calibri"/>
              </a:rPr>
              <a:t>i</a:t>
            </a:r>
            <a:r>
              <a:rPr lang="en-US" sz="2600">
                <a:cs typeface="Calibri"/>
              </a:rPr>
              <a:t> </a:t>
            </a:r>
            <a:r>
              <a:rPr lang="en-US" sz="2600" err="1">
                <a:cs typeface="Calibri"/>
              </a:rPr>
              <a:t>jobb</a:t>
            </a:r>
            <a:r>
              <a:rPr lang="en-US" sz="2600">
                <a:cs typeface="Calibri"/>
              </a:rPr>
              <a:t>, men </a:t>
            </a:r>
            <a:r>
              <a:rPr lang="en-US" sz="2600" err="1">
                <a:cs typeface="Calibri"/>
              </a:rPr>
              <a:t>orker</a:t>
            </a:r>
            <a:r>
              <a:rPr lang="en-US" sz="2600">
                <a:cs typeface="Calibri"/>
              </a:rPr>
              <a:t> </a:t>
            </a:r>
            <a:r>
              <a:rPr lang="en-US" sz="2600" err="1">
                <a:cs typeface="Calibri"/>
              </a:rPr>
              <a:t>ikke</a:t>
            </a:r>
            <a:r>
              <a:rPr lang="en-US" sz="2600">
                <a:cs typeface="Calibri"/>
              </a:rPr>
              <a:t> </a:t>
            </a:r>
            <a:r>
              <a:rPr lang="en-US" sz="2600" err="1">
                <a:cs typeface="Calibri"/>
              </a:rPr>
              <a:t>dette</a:t>
            </a:r>
            <a:r>
              <a:rPr lang="en-US" sz="2600">
                <a:cs typeface="Calibri"/>
              </a:rPr>
              <a:t> </a:t>
            </a:r>
          </a:p>
          <a:p>
            <a:endParaRPr lang="en-US" sz="2600">
              <a:cs typeface="Calibri"/>
            </a:endParaRPr>
          </a:p>
          <a:p>
            <a:endParaRPr lang="en-US" sz="2600">
              <a:cs typeface="Calibri"/>
            </a:endParaRPr>
          </a:p>
          <a:p>
            <a:r>
              <a:rPr lang="en-US" sz="2600">
                <a:cs typeface="Calibri"/>
              </a:rPr>
              <a:t>Kan </a:t>
            </a:r>
            <a:r>
              <a:rPr lang="en-US" sz="2600" err="1">
                <a:cs typeface="Calibri"/>
              </a:rPr>
              <a:t>også</a:t>
            </a:r>
            <a:r>
              <a:rPr lang="en-US" sz="2600">
                <a:cs typeface="Calibri"/>
              </a:rPr>
              <a:t> </a:t>
            </a:r>
            <a:r>
              <a:rPr lang="en-US" sz="2600" err="1">
                <a:cs typeface="Calibri"/>
              </a:rPr>
              <a:t>stå</a:t>
            </a:r>
            <a:r>
              <a:rPr lang="en-US" sz="2600">
                <a:cs typeface="Calibri"/>
              </a:rPr>
              <a:t> </a:t>
            </a:r>
            <a:r>
              <a:rPr lang="en-US" sz="2600" err="1">
                <a:cs typeface="Calibri"/>
              </a:rPr>
              <a:t>i</a:t>
            </a:r>
            <a:r>
              <a:rPr lang="en-US" sz="2600">
                <a:cs typeface="Calibri"/>
              </a:rPr>
              <a:t> fare for å </a:t>
            </a:r>
            <a:r>
              <a:rPr lang="en-US" sz="2600" err="1">
                <a:cs typeface="Calibri"/>
              </a:rPr>
              <a:t>selv</a:t>
            </a:r>
            <a:r>
              <a:rPr lang="en-US" sz="2600">
                <a:cs typeface="Calibri"/>
              </a:rPr>
              <a:t> </a:t>
            </a:r>
            <a:r>
              <a:rPr lang="en-US" sz="2600" err="1">
                <a:cs typeface="Calibri"/>
              </a:rPr>
              <a:t>bli</a:t>
            </a:r>
            <a:r>
              <a:rPr lang="en-US" sz="2600">
                <a:cs typeface="Calibri"/>
              </a:rPr>
              <a:t> </a:t>
            </a:r>
            <a:r>
              <a:rPr lang="en-US" sz="2600" err="1">
                <a:cs typeface="Calibri"/>
              </a:rPr>
              <a:t>pasienter</a:t>
            </a:r>
            <a:r>
              <a:rPr lang="en-US" sz="2600">
                <a:cs typeface="Calibri"/>
              </a:rPr>
              <a:t> </a:t>
            </a:r>
            <a:r>
              <a:rPr lang="en-US" sz="2600" err="1">
                <a:cs typeface="Calibri"/>
              </a:rPr>
              <a:t>ved</a:t>
            </a:r>
            <a:r>
              <a:rPr lang="en-US" sz="2600">
                <a:cs typeface="Calibri"/>
              </a:rPr>
              <a:t> for </a:t>
            </a:r>
            <a:r>
              <a:rPr lang="en-US" sz="2600" err="1">
                <a:cs typeface="Calibri"/>
              </a:rPr>
              <a:t>stor</a:t>
            </a:r>
            <a:r>
              <a:rPr lang="en-US" sz="2600">
                <a:cs typeface="Calibri"/>
              </a:rPr>
              <a:t> </a:t>
            </a:r>
            <a:r>
              <a:rPr lang="en-US" sz="2600" err="1">
                <a:cs typeface="Calibri"/>
              </a:rPr>
              <a:t>belastning</a:t>
            </a:r>
            <a:r>
              <a:rPr lang="en-US" sz="2600">
                <a:cs typeface="Calibri"/>
              </a:rPr>
              <a:t> </a:t>
            </a:r>
            <a:r>
              <a:rPr lang="en-US" sz="2600" err="1">
                <a:cs typeface="Calibri"/>
              </a:rPr>
              <a:t>på</a:t>
            </a:r>
            <a:r>
              <a:rPr lang="en-US" sz="2600">
                <a:cs typeface="Calibri"/>
              </a:rPr>
              <a:t> </a:t>
            </a:r>
            <a:r>
              <a:rPr lang="en-US" sz="2600" err="1">
                <a:cs typeface="Calibri"/>
              </a:rPr>
              <a:t>egen</a:t>
            </a:r>
            <a:r>
              <a:rPr lang="en-US" sz="2600">
                <a:cs typeface="Calibri"/>
              </a:rPr>
              <a:t> </a:t>
            </a:r>
            <a:r>
              <a:rPr lang="en-US" sz="2600" err="1">
                <a:cs typeface="Calibri"/>
              </a:rPr>
              <a:t>helse</a:t>
            </a:r>
            <a:r>
              <a:rPr lang="en-US" sz="2600">
                <a:cs typeface="Calibri"/>
              </a:rPr>
              <a:t>. Mange </a:t>
            </a:r>
            <a:r>
              <a:rPr lang="en-US" sz="2600" err="1">
                <a:cs typeface="Calibri"/>
              </a:rPr>
              <a:t>pårørende</a:t>
            </a:r>
            <a:r>
              <a:rPr lang="en-US" sz="2600">
                <a:cs typeface="Calibri"/>
              </a:rPr>
              <a:t> er </a:t>
            </a:r>
            <a:r>
              <a:rPr lang="en-US" sz="2600" err="1">
                <a:cs typeface="Calibri"/>
              </a:rPr>
              <a:t>eldre</a:t>
            </a:r>
            <a:r>
              <a:rPr lang="en-US" sz="2600">
                <a:cs typeface="Calibri"/>
              </a:rPr>
              <a:t> med </a:t>
            </a:r>
            <a:r>
              <a:rPr lang="en-US" sz="2600" err="1">
                <a:cs typeface="Calibri"/>
              </a:rPr>
              <a:t>egne</a:t>
            </a:r>
            <a:r>
              <a:rPr lang="en-US" sz="2600">
                <a:cs typeface="Calibri"/>
              </a:rPr>
              <a:t> </a:t>
            </a:r>
            <a:r>
              <a:rPr lang="en-US" sz="2600" err="1">
                <a:cs typeface="Calibri"/>
              </a:rPr>
              <a:t>helseutfordringer</a:t>
            </a:r>
            <a:r>
              <a:rPr lang="en-US" sz="2600">
                <a:cs typeface="Calibri"/>
              </a:rPr>
              <a:t>.</a:t>
            </a:r>
            <a:br>
              <a:rPr lang="en-US" sz="2600">
                <a:cs typeface="Calibri"/>
              </a:rPr>
            </a:br>
            <a:br>
              <a:rPr lang="en-US" sz="2600">
                <a:cs typeface="Calibri"/>
              </a:rPr>
            </a:br>
            <a:endParaRPr lang="en-US" sz="2600">
              <a:cs typeface="Calibri"/>
            </a:endParaRPr>
          </a:p>
          <a:p>
            <a:r>
              <a:rPr lang="en-US" sz="2600" err="1">
                <a:cs typeface="Calibri"/>
              </a:rPr>
              <a:t>Forskning</a:t>
            </a:r>
            <a:r>
              <a:rPr lang="en-US" sz="2600">
                <a:cs typeface="Calibri"/>
              </a:rPr>
              <a:t> </a:t>
            </a:r>
            <a:r>
              <a:rPr lang="en-US" sz="2600" err="1">
                <a:cs typeface="Calibri"/>
              </a:rPr>
              <a:t>viser</a:t>
            </a:r>
            <a:r>
              <a:rPr lang="en-US" sz="2600">
                <a:cs typeface="Calibri"/>
              </a:rPr>
              <a:t> at grad av </a:t>
            </a:r>
            <a:r>
              <a:rPr lang="en-US" sz="2600" err="1">
                <a:cs typeface="Calibri"/>
              </a:rPr>
              <a:t>opplevd</a:t>
            </a:r>
            <a:r>
              <a:rPr lang="en-US" sz="2600">
                <a:cs typeface="Calibri"/>
              </a:rPr>
              <a:t> </a:t>
            </a:r>
            <a:r>
              <a:rPr lang="en-US" sz="2600" err="1">
                <a:cs typeface="Calibri"/>
              </a:rPr>
              <a:t>omsorgsbelastning</a:t>
            </a:r>
            <a:r>
              <a:rPr lang="en-US" sz="2600">
                <a:cs typeface="Calibri"/>
              </a:rPr>
              <a:t> </a:t>
            </a:r>
            <a:r>
              <a:rPr lang="en-US" sz="2600" err="1">
                <a:cs typeface="Calibri"/>
              </a:rPr>
              <a:t>øker</a:t>
            </a:r>
            <a:r>
              <a:rPr lang="en-US" sz="2600">
                <a:cs typeface="Calibri"/>
              </a:rPr>
              <a:t> med alder.</a:t>
            </a:r>
            <a:br>
              <a:rPr lang="en-US" sz="2600">
                <a:cs typeface="Calibri"/>
              </a:rPr>
            </a:br>
            <a:br>
              <a:rPr lang="en-US" sz="2600">
                <a:cs typeface="Calibri"/>
              </a:rPr>
            </a:br>
            <a:r>
              <a:rPr lang="nb-NO" sz="2600">
                <a:effectLst/>
                <a:latin typeface="Calibri" panose="020F0502020204030204" pitchFamily="34" charset="0"/>
                <a:ea typeface="Calibri" panose="020F0502020204030204" pitchFamily="34" charset="0"/>
                <a:cs typeface="Times New Roman" panose="02020603050405020304" pitchFamily="18" charset="0"/>
              </a:rPr>
              <a:t>Hagen, P.I., &amp;Eise, A.H.</a:t>
            </a:r>
            <a:r>
              <a:rPr lang="nb-NO" sz="2600">
                <a:latin typeface="Calibri" panose="020F0502020204030204" pitchFamily="34" charset="0"/>
                <a:ea typeface="Calibri" panose="020F0502020204030204" pitchFamily="34" charset="0"/>
                <a:cs typeface="Times New Roman" panose="02020603050405020304" pitchFamily="18" charset="0"/>
              </a:rPr>
              <a:t> (2020), </a:t>
            </a:r>
            <a:r>
              <a:rPr lang="nb-NO" sz="2600" i="0" u="none" strike="noStrike" baseline="0">
                <a:latin typeface="ProximaNova-Bold"/>
              </a:rPr>
              <a:t>Omsorgsbelastning for pårørende til hjemmeboende personer med demens: Tidsskrift for Velferdsforskning. </a:t>
            </a:r>
            <a:r>
              <a:rPr lang="pt-BR" sz="2600" b="0" i="0" u="none" strike="noStrike" baseline="0">
                <a:latin typeface="ProximaNova-Regular"/>
              </a:rPr>
              <a:t>DOI: https://doi.org/10.18261/issn.0809-2052-2020-04-02</a:t>
            </a:r>
            <a:endParaRPr lang="nb-NO" sz="2600">
              <a:latin typeface="Calibri" panose="020F0502020204030204" pitchFamily="34" charset="0"/>
              <a:ea typeface="Calibri" panose="020F0502020204030204" pitchFamily="34" charset="0"/>
              <a:cs typeface="Times New Roman" panose="02020603050405020304" pitchFamily="18" charset="0"/>
            </a:endParaRPr>
          </a:p>
          <a:p>
            <a:pPr marL="0" indent="0">
              <a:buNone/>
            </a:pPr>
            <a:br>
              <a:rPr lang="en-US">
                <a:cs typeface="Calibri"/>
              </a:rPr>
            </a:br>
            <a:endParaRPr lang="en-US">
              <a:cs typeface="Calibri"/>
            </a:endParaRPr>
          </a:p>
        </p:txBody>
      </p:sp>
      <p:pic>
        <p:nvPicPr>
          <p:cNvPr id="2" name="Bilde 3" descr="Et bilde som inneholder tekst&#10;&#10;Automatisk generert beskrivelse">
            <a:extLst>
              <a:ext uri="{FF2B5EF4-FFF2-40B4-BE49-F238E27FC236}">
                <a16:creationId xmlns:a16="http://schemas.microsoft.com/office/drawing/2014/main" id="{EF84B927-38A9-E037-75C7-2219EB923E64}"/>
              </a:ext>
            </a:extLst>
          </p:cNvPr>
          <p:cNvPicPr>
            <a:picLocks noChangeAspect="1"/>
          </p:cNvPicPr>
          <p:nvPr/>
        </p:nvPicPr>
        <p:blipFill>
          <a:blip r:embed="rId3"/>
          <a:stretch>
            <a:fillRect/>
          </a:stretch>
        </p:blipFill>
        <p:spPr>
          <a:xfrm>
            <a:off x="9446575" y="-2155"/>
            <a:ext cx="2743200" cy="755187"/>
          </a:xfrm>
          <a:prstGeom prst="rect">
            <a:avLst/>
          </a:prstGeom>
        </p:spPr>
      </p:pic>
    </p:spTree>
    <p:extLst>
      <p:ext uri="{BB962C8B-B14F-4D97-AF65-F5344CB8AC3E}">
        <p14:creationId xmlns:p14="http://schemas.microsoft.com/office/powerpoint/2010/main" val="2631280727"/>
      </p:ext>
    </p:extLst>
  </p:cSld>
  <p:clrMapOvr>
    <a:masterClrMapping/>
  </p:clrMapOvr>
</p:sld>
</file>

<file path=ppt/theme/theme1.xml><?xml version="1.0" encoding="utf-8"?>
<a:theme xmlns:a="http://schemas.openxmlformats.org/drawingml/2006/main" name="Tryllestav">
  <a:themeElements>
    <a:clrScheme name="Tryllestav">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Tryllestav">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yllestav">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F4ED5E33BABEB540AF5341DC480FE709" ma:contentTypeVersion="16" ma:contentTypeDescription="Opprett et nytt dokument." ma:contentTypeScope="" ma:versionID="9e4aa0a0bea56930550a9ce142aebce4">
  <xsd:schema xmlns:xsd="http://www.w3.org/2001/XMLSchema" xmlns:xs="http://www.w3.org/2001/XMLSchema" xmlns:p="http://schemas.microsoft.com/office/2006/metadata/properties" xmlns:ns2="b9181488-4c28-45fe-8062-9a8e04ea7823" xmlns:ns3="02c2984e-f551-49bd-8779-2547d5920492" targetNamespace="http://schemas.microsoft.com/office/2006/metadata/properties" ma:root="true" ma:fieldsID="36b374d6aa5d087c8cc46e27bfd87625" ns2:_="" ns3:_="">
    <xsd:import namespace="b9181488-4c28-45fe-8062-9a8e04ea7823"/>
    <xsd:import namespace="02c2984e-f551-49bd-8779-2547d592049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181488-4c28-45fe-8062-9a8e04ea78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ildemerkelapper" ma:readOnly="false" ma:fieldId="{5cf76f15-5ced-4ddc-b409-7134ff3c332f}" ma:taxonomyMulti="true" ma:sspId="08572c6a-7904-40fe-b630-5ec97321ee06"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2c2984e-f551-49bd-8779-2547d5920492" elementFormDefault="qualified">
    <xsd:import namespace="http://schemas.microsoft.com/office/2006/documentManagement/types"/>
    <xsd:import namespace="http://schemas.microsoft.com/office/infopath/2007/PartnerControls"/>
    <xsd:element name="SharedWithUsers" ma:index="1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ingsdetaljer" ma:internalName="SharedWithDetails" ma:readOnly="true">
      <xsd:simpleType>
        <xsd:restriction base="dms:Note">
          <xsd:maxLength value="255"/>
        </xsd:restriction>
      </xsd:simpleType>
    </xsd:element>
    <xsd:element name="TaxCatchAll" ma:index="23" nillable="true" ma:displayName="Taxonomy Catch All Column" ma:hidden="true" ma:list="{f8685e98-ef89-46c7-890d-600ef6ee7f25}" ma:internalName="TaxCatchAll" ma:showField="CatchAllData" ma:web="02c2984e-f551-49bd-8779-2547d592049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9181488-4c28-45fe-8062-9a8e04ea7823">
      <Terms xmlns="http://schemas.microsoft.com/office/infopath/2007/PartnerControls"/>
    </lcf76f155ced4ddcb4097134ff3c332f>
    <TaxCatchAll xmlns="02c2984e-f551-49bd-8779-2547d5920492" xsi:nil="true"/>
  </documentManagement>
</p:properties>
</file>

<file path=customXml/itemProps1.xml><?xml version="1.0" encoding="utf-8"?>
<ds:datastoreItem xmlns:ds="http://schemas.openxmlformats.org/officeDocument/2006/customXml" ds:itemID="{60EF142A-B0A5-4379-98F1-17410DB9E066}">
  <ds:schemaRefs>
    <ds:schemaRef ds:uri="http://schemas.microsoft.com/sharepoint/v3/contenttype/forms"/>
  </ds:schemaRefs>
</ds:datastoreItem>
</file>

<file path=customXml/itemProps2.xml><?xml version="1.0" encoding="utf-8"?>
<ds:datastoreItem xmlns:ds="http://schemas.openxmlformats.org/officeDocument/2006/customXml" ds:itemID="{2AB23680-9053-4408-8E8B-34E12C50E384}">
  <ds:schemaRefs>
    <ds:schemaRef ds:uri="02c2984e-f551-49bd-8779-2547d5920492"/>
    <ds:schemaRef ds:uri="b9181488-4c28-45fe-8062-9a8e04ea782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39394D6-5557-4051-9FFC-4BA756E9D7C3}">
  <ds:schemaRefs>
    <ds:schemaRef ds:uri="http://purl.org/dc/terms/"/>
    <ds:schemaRef ds:uri="http://purl.org/dc/dcmitype/"/>
    <ds:schemaRef ds:uri="b9181488-4c28-45fe-8062-9a8e04ea7823"/>
    <ds:schemaRef ds:uri="02c2984e-f551-49bd-8779-2547d5920492"/>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TM02892315[[fn=Tryllestav]]</Template>
  <TotalTime>0</TotalTime>
  <Words>2797</Words>
  <Application>Microsoft Office PowerPoint</Application>
  <PresentationFormat>Widescreen</PresentationFormat>
  <Paragraphs>163</Paragraphs>
  <Slides>21</Slides>
  <Notes>20</Notes>
  <HiddenSlides>0</HiddenSlides>
  <MMClips>0</MMClips>
  <ScaleCrop>false</ScaleCrop>
  <HeadingPairs>
    <vt:vector size="6" baseType="variant">
      <vt:variant>
        <vt:lpstr>Brukte skrifter</vt:lpstr>
      </vt:variant>
      <vt:variant>
        <vt:i4>10</vt:i4>
      </vt:variant>
      <vt:variant>
        <vt:lpstr>Tema</vt:lpstr>
      </vt:variant>
      <vt:variant>
        <vt:i4>1</vt:i4>
      </vt:variant>
      <vt:variant>
        <vt:lpstr>Lysbildetitler</vt:lpstr>
      </vt:variant>
      <vt:variant>
        <vt:i4>21</vt:i4>
      </vt:variant>
    </vt:vector>
  </HeadingPairs>
  <TitlesOfParts>
    <vt:vector size="32" baseType="lpstr">
      <vt:lpstr>Arial</vt:lpstr>
      <vt:lpstr>Calibri</vt:lpstr>
      <vt:lpstr>Calibri Light</vt:lpstr>
      <vt:lpstr>Century Gothic</vt:lpstr>
      <vt:lpstr>Helvetica Neue</vt:lpstr>
      <vt:lpstr>Minion-Regular</vt:lpstr>
      <vt:lpstr>ProximaNova-Bold</vt:lpstr>
      <vt:lpstr>ProximaNova-Regular</vt:lpstr>
      <vt:lpstr>Wingdings</vt:lpstr>
      <vt:lpstr>Wingdings 3</vt:lpstr>
      <vt:lpstr>Tryllestav</vt:lpstr>
      <vt:lpstr>Ivaretakelse av pårørende </vt:lpstr>
      <vt:lpstr>  </vt:lpstr>
      <vt:lpstr>Pårørendearbeid er frivillig.</vt:lpstr>
      <vt:lpstr>Hvem er de pårørende?</vt:lpstr>
      <vt:lpstr>Pårørendes rettigheter</vt:lpstr>
      <vt:lpstr>Lov om pasient- og brukerrettigheter (pasient- og brukerrettighetsloven) </vt:lpstr>
      <vt:lpstr>PowerPoint-presentasjon</vt:lpstr>
      <vt:lpstr>Nasjonal pårørendeundersøkelse HDRI 2022</vt:lpstr>
      <vt:lpstr>PowerPoint-presentasjon</vt:lpstr>
      <vt:lpstr>PowerPoint-presentasjon</vt:lpstr>
      <vt:lpstr>            Kartlegging</vt:lpstr>
      <vt:lpstr>CSNAT -The Carer Support Needs Assessment Tool  </vt:lpstr>
      <vt:lpstr>PowerPoint-presentasjon</vt:lpstr>
      <vt:lpstr>Kommunikasjon/forventninger</vt:lpstr>
      <vt:lpstr>Identifisere/kartlegge nærnettverk</vt:lpstr>
      <vt:lpstr>Pårørendearbeid i organisasjonen</vt:lpstr>
      <vt:lpstr>Effekt av tilbud for pårørende:</vt:lpstr>
      <vt:lpstr>Pårørendearbeid i tjenestene</vt:lpstr>
      <vt:lpstr>Erfaringer fra pårørende</vt:lpstr>
      <vt:lpstr>Oppsummering</vt:lpstr>
      <vt:lpstr>Sitat: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Lyngstad, Britt Aina</cp:lastModifiedBy>
  <cp:revision>32</cp:revision>
  <dcterms:created xsi:type="dcterms:W3CDTF">2023-03-21T09:16:34Z</dcterms:created>
  <dcterms:modified xsi:type="dcterms:W3CDTF">2023-05-24T07:22:40Z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0x010100F4ED5E33BABEB540AF5341DC480FE709</vt:lpwstr>
  </property>
  <property fmtid="{D5CDD505-2E9C-101B-9397-08002B2CF9AE}" pid="3" name="MediaServiceImageTags">
    <vt:lpwstr/>
  </property>
</Properties>
</file>