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</p:sldMasterIdLst>
  <p:notesMasterIdLst>
    <p:notesMasterId r:id="rId22"/>
  </p:notesMasterIdLst>
  <p:sldIdLst>
    <p:sldId id="297" r:id="rId5"/>
    <p:sldId id="333" r:id="rId6"/>
    <p:sldId id="393" r:id="rId7"/>
    <p:sldId id="394" r:id="rId8"/>
    <p:sldId id="400" r:id="rId9"/>
    <p:sldId id="403" r:id="rId10"/>
    <p:sldId id="397" r:id="rId11"/>
    <p:sldId id="372" r:id="rId12"/>
    <p:sldId id="401" r:id="rId13"/>
    <p:sldId id="399" r:id="rId14"/>
    <p:sldId id="392" r:id="rId15"/>
    <p:sldId id="405" r:id="rId16"/>
    <p:sldId id="329" r:id="rId17"/>
    <p:sldId id="395" r:id="rId18"/>
    <p:sldId id="396" r:id="rId19"/>
    <p:sldId id="404" r:id="rId20"/>
    <p:sldId id="402" r:id="rId21"/>
  </p:sldIdLst>
  <p:sldSz cx="10691813" cy="7559675"/>
  <p:notesSz cx="6797675" cy="9926638"/>
  <p:defaultTextStyle>
    <a:defPPr>
      <a:defRPr lang="nb-NO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" userDrawn="1">
          <p15:clr>
            <a:srgbClr val="A4A3A4"/>
          </p15:clr>
        </p15:guide>
        <p15:guide id="2" pos="3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F725"/>
    <a:srgbClr val="00935A"/>
    <a:srgbClr val="009D60"/>
    <a:srgbClr val="00B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598" autoAdjust="0"/>
  </p:normalViewPr>
  <p:slideViewPr>
    <p:cSldViewPr>
      <p:cViewPr varScale="1">
        <p:scale>
          <a:sx n="71" d="100"/>
          <a:sy n="71" d="100"/>
        </p:scale>
        <p:origin x="90" y="510"/>
      </p:cViewPr>
      <p:guideLst>
        <p:guide orient="horz" pos="249"/>
        <p:guide pos="3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A2A42-AFCF-4607-B231-351B421821A2}" type="datetimeFigureOut">
              <a:rPr lang="nb-NO" smtClean="0"/>
              <a:t>28.09.2022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98C4F-0934-446A-8CE5-B041158254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66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84A-26F2-4C81-AD1C-5DDA5BFB29E7}" type="datetime1">
              <a:rPr lang="nb-NO" smtClean="0"/>
              <a:t>28.09.2022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515E-2C86-4B6C-9275-1604EAA56E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31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D6F6-4555-45D3-A59C-2352010AC5D8}" type="datetime1">
              <a:rPr lang="nb-NO" smtClean="0"/>
              <a:t>28.09.2022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515E-2C86-4B6C-9275-1604EAA56E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65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751564" y="302738"/>
            <a:ext cx="2405658" cy="645022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5FAC-CFCC-438E-B25C-8748E92BC309}" type="datetime1">
              <a:rPr lang="nb-NO" smtClean="0"/>
              <a:t>28.09.2022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515E-2C86-4B6C-9275-1604EAA56E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849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ECC7-3B33-4939-BA5D-89BF68991E5C}" type="datetime1">
              <a:rPr lang="nb-NO" smtClean="0"/>
              <a:t>28.09.2022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515E-2C86-4B6C-9275-1604EAA56E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95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4580" y="4857792"/>
            <a:ext cx="9088041" cy="15014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BC22-CC82-470F-AD69-272B4686DB80}" type="datetime1">
              <a:rPr lang="nb-NO" smtClean="0"/>
              <a:t>28.09.2022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515E-2C86-4B6C-9275-1604EAA56E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30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4591" y="1763925"/>
            <a:ext cx="4722217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35005" y="1763925"/>
            <a:ext cx="4722217" cy="4989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3250-7860-4149-A214-A72D7A059094}" type="datetime1">
              <a:rPr lang="nb-NO" smtClean="0"/>
              <a:t>28.09.2022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515E-2C86-4B6C-9275-1604EAA56E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5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B143-7E82-4CD3-B710-E057E81BC0B3}" type="datetime1">
              <a:rPr lang="nb-NO" smtClean="0"/>
              <a:t>28.09.2022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515E-2C86-4B6C-9275-1604EAA56E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672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BAF2-A41B-403B-A46C-A348B943AC6B}" type="datetime1">
              <a:rPr lang="nb-NO" smtClean="0"/>
              <a:t>28.09.2022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515E-2C86-4B6C-9275-1604EAA56E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80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158B-9549-433D-A487-01EE63EEA205}" type="datetime1">
              <a:rPr lang="nb-NO" smtClean="0"/>
              <a:t>28.09.2022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515E-2C86-4B6C-9275-1604EAA56E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93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25A5-BC48-4765-A63E-97E5316BBAB0}" type="datetime1">
              <a:rPr lang="nb-NO" smtClean="0"/>
              <a:t>28.09.2022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515E-2C86-4B6C-9275-1604EAA56E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904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3C39-D510-4323-9324-B93D6E90D2D0}" type="datetime1">
              <a:rPr lang="nb-NO" smtClean="0"/>
              <a:t>28.09.2022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D515E-2C86-4B6C-9275-1604EAA56E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825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4591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BEB64-9818-4EFC-8F83-1DE157A4CCFD}" type="datetime1">
              <a:rPr lang="nb-NO" smtClean="0"/>
              <a:t>28.09.2022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653036" y="7006699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662466" y="7006699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D515E-2C86-4B6C-9275-1604EAA56E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80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8950" y="181074"/>
            <a:ext cx="10864014" cy="615749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20700" y="1835621"/>
            <a:ext cx="9721750" cy="492443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sz="260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20700" y="2348400"/>
            <a:ext cx="9721750" cy="1620430"/>
          </a:xfrm>
        </p:spPr>
        <p:txBody>
          <a:bodyPr>
            <a:noAutofit/>
          </a:bodyPr>
          <a:lstStyle/>
          <a:p>
            <a:r>
              <a:rPr lang="nb-NO" sz="3600" b="1" dirty="0"/>
              <a:t>fra plan til handling</a:t>
            </a:r>
            <a:br>
              <a:rPr lang="nb-NO" sz="3600" b="1" dirty="0"/>
            </a:br>
            <a:r>
              <a:rPr lang="nb-NO" sz="3600" b="1" dirty="0"/>
              <a:t> Seminar Statsforvalteren 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nb-NO" dirty="0"/>
          </a:p>
          <a:p>
            <a:r>
              <a:rPr lang="nb-NO" dirty="0"/>
              <a:t>Odd Arnvid Bollingmo</a:t>
            </a:r>
          </a:p>
          <a:p>
            <a:r>
              <a:rPr lang="nb-NO" dirty="0"/>
              <a:t>assisterende </a:t>
            </a:r>
            <a:r>
              <a:rPr lang="nb-NO" dirty="0" err="1"/>
              <a:t>kommunedirektør</a:t>
            </a:r>
            <a:endParaRPr lang="nb-NO" dirty="0"/>
          </a:p>
          <a:p>
            <a:r>
              <a:rPr lang="nb-NO" dirty="0"/>
              <a:t>Vestre Toten kommune </a:t>
            </a:r>
          </a:p>
          <a:p>
            <a:r>
              <a:rPr lang="nb-NO" dirty="0"/>
              <a:t>30.9.2022	</a:t>
            </a: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1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18" y="497517"/>
            <a:ext cx="1279525" cy="1584325"/>
          </a:xfrm>
        </p:spPr>
      </p:pic>
    </p:spTree>
    <p:extLst>
      <p:ext uri="{BB962C8B-B14F-4D97-AF65-F5344CB8AC3E}">
        <p14:creationId xmlns:p14="http://schemas.microsoft.com/office/powerpoint/2010/main" val="385910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96" y="1784878"/>
            <a:ext cx="10864014" cy="57974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1331" y="1589785"/>
            <a:ext cx="9963833" cy="1631216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r>
              <a:rPr lang="nb-NO" sz="2400" dirty="0"/>
              <a:t>	</a:t>
            </a:r>
          </a:p>
          <a:p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462235" y="26537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Hvordan gjør vi det?</a:t>
            </a:r>
            <a:endParaRPr lang="nb-N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035726" y="7121770"/>
            <a:ext cx="2494756" cy="402483"/>
          </a:xfrm>
        </p:spPr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10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323453"/>
            <a:ext cx="1278936" cy="1584176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DAF44A7-0648-3162-E509-29DB75187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235" y="1427375"/>
            <a:ext cx="8239960" cy="605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7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96" y="1784878"/>
            <a:ext cx="10864014" cy="57974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27394" y="1331565"/>
            <a:ext cx="9963833" cy="8956298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Overordnet del i styringsdokumentet med utgangspunkt i kommuneplanens hovedmål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Kommunedirektørens beskrivelse av handlingsramme, utfordringsbildet og prioriteringer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Beskrivelse av organisasjonen 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Økonomisk status – i relasjon til økonomiske måltall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Fellesdel  på sektornivå – utformes i fellesskap av tjenesteområdene tidlig i prosessen ut i fra overordnede mål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Utviklingstrekk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Hovedmål og strategier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Utviklingstrekk og satsingsområder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Del på tjenesteområde med utgangspunkt i sektordel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Nøkkeltall og mål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Satsingsområder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r>
              <a:rPr lang="nb-NO" sz="2400" dirty="0"/>
              <a:t>	</a:t>
            </a:r>
          </a:p>
          <a:p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462235" y="26537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Hvordan gjør vi det i praksis?</a:t>
            </a:r>
            <a:endParaRPr lang="nb-N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035726" y="7121770"/>
            <a:ext cx="2494756" cy="402483"/>
          </a:xfrm>
        </p:spPr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11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5" y="103156"/>
            <a:ext cx="1278936" cy="1584176"/>
          </a:xfrm>
        </p:spPr>
      </p:pic>
    </p:spTree>
    <p:extLst>
      <p:ext uri="{BB962C8B-B14F-4D97-AF65-F5344CB8AC3E}">
        <p14:creationId xmlns:p14="http://schemas.microsoft.com/office/powerpoint/2010/main" val="51132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96" y="1784878"/>
            <a:ext cx="10864014" cy="57974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27394" y="1259557"/>
            <a:ext cx="9963833" cy="2923877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r>
              <a:rPr lang="nb-NO" sz="2400" dirty="0"/>
              <a:t>	</a:t>
            </a:r>
          </a:p>
          <a:p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462235" y="26537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Hvordan gjør vi det i praksis?</a:t>
            </a:r>
            <a:endParaRPr lang="nb-N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035726" y="7121770"/>
            <a:ext cx="2494756" cy="402483"/>
          </a:xfrm>
        </p:spPr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12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5" y="103156"/>
            <a:ext cx="1278936" cy="1584176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FD26508-736B-8C56-9862-1274F6055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86" y="1595555"/>
            <a:ext cx="4491544" cy="599621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D6CEB86-D3C4-793E-4CF0-70E8FDB23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656" y="1664675"/>
            <a:ext cx="4516754" cy="58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8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96" y="1444150"/>
            <a:ext cx="10864014" cy="57974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17336" y="1259560"/>
            <a:ext cx="9721750" cy="8032968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/>
              <a:t>Overordnede økonomiske mål – mot bærekraftighet: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Driftsresultat på 2% av brutto driftsinntekter </a:t>
            </a:r>
          </a:p>
          <a:p>
            <a:pPr lvl="1"/>
            <a:r>
              <a:rPr lang="nb-NO" sz="2800" dirty="0"/>
              <a:t>	2021:				- 0,7%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Driftsfond på &gt; 10 % (25 %) (100 mill. kr + 150 mill. Totenkraftfondet) 2021 - 	5,3 %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Lånegjeld på &lt; 75 % 2021 – 	146 %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/>
              <a:t>budsjettrammer for 2022/2025: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Forutsetninger om 0 % økende til 2 % i driftsresultat fra 2022-2025 i gjeldende økonomiplan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Vil kreve en omstilling på 4-5 %/40-50 mill. kr i perioden avhengig av vekst i inntekter.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Oppdaterte tall viser omstillingsbehov på 60-100 mill. kr i perioden 2023-2026 med dagens rammer  - </a:t>
            </a:r>
            <a:r>
              <a:rPr lang="nb-NO" sz="2800" dirty="0" err="1"/>
              <a:t>Dramtisk</a:t>
            </a:r>
            <a:r>
              <a:rPr lang="nb-NO" sz="2800" dirty="0"/>
              <a:t>!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978637" lvl="1" indent="-4572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  <a:p>
            <a:r>
              <a:rPr lang="nb-NO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728299" y="490119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Overordnede økonomiske mål</a:t>
            </a:r>
            <a:endParaRPr lang="nb-NO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035726" y="7121770"/>
            <a:ext cx="2494756" cy="402483"/>
          </a:xfrm>
        </p:spPr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13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323453"/>
            <a:ext cx="1278936" cy="1584176"/>
          </a:xfrm>
        </p:spPr>
      </p:pic>
    </p:spTree>
    <p:extLst>
      <p:ext uri="{BB962C8B-B14F-4D97-AF65-F5344CB8AC3E}">
        <p14:creationId xmlns:p14="http://schemas.microsoft.com/office/powerpoint/2010/main" val="552426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96" y="1784878"/>
            <a:ext cx="10864014" cy="57974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1331" y="1589785"/>
            <a:ext cx="9963833" cy="8525411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Konsekvensjusteringen av budsjettet gjøres i rammer løpende gjennom prosessen etter sentrale og lokale føringer og innspill fra tjenesteområder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Investeringsdelen utarbeides i fellesskap av tjenesteområdene Eiendom, Teknisk og Plan. Første utkast er tidlig på året. Fokus på livssykluskostnader og lang horisont -40 år. Egne sektorplaner og utredninger førende </a:t>
            </a:r>
          </a:p>
          <a:p>
            <a:pPr lvl="1"/>
            <a:r>
              <a:rPr lang="nb-NO" sz="2800" dirty="0"/>
              <a:t>	– </a:t>
            </a:r>
            <a:r>
              <a:rPr lang="nb-NO" sz="2800" dirty="0" err="1"/>
              <a:t>Eks:helhetlig</a:t>
            </a:r>
            <a:r>
              <a:rPr lang="nb-NO" sz="2800" dirty="0"/>
              <a:t> innsatstrapp-&gt; Boligbehov helse og omsorg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Danner grunnlaget for arbeidet i ledergruppa med budsjett og handlingsplan. Alle deltar i hele prosessen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Alle med tjenesteansvar deltar i prosessen videre.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Egne oppfølgingsmøter med tjenesteområdene i forkant og underveis i prosessen. Fanger opp innspill og spørsmål.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Bidrar til større forståelse og eierskap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r>
              <a:rPr lang="nb-NO" sz="2400" dirty="0"/>
              <a:t>	</a:t>
            </a:r>
          </a:p>
          <a:p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462235" y="26537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Hvordan gjør vi det?</a:t>
            </a:r>
            <a:endParaRPr lang="nb-N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035726" y="7121770"/>
            <a:ext cx="2494756" cy="402483"/>
          </a:xfrm>
        </p:spPr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14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5" y="103156"/>
            <a:ext cx="1278936" cy="1584176"/>
          </a:xfrm>
        </p:spPr>
      </p:pic>
    </p:spTree>
    <p:extLst>
      <p:ext uri="{BB962C8B-B14F-4D97-AF65-F5344CB8AC3E}">
        <p14:creationId xmlns:p14="http://schemas.microsoft.com/office/powerpoint/2010/main" val="3797199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96" y="1784878"/>
            <a:ext cx="10864014" cy="57974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1331" y="1589785"/>
            <a:ext cx="9963833" cy="6801862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Fast framdriftsplan som ligger i </a:t>
            </a:r>
            <a:r>
              <a:rPr lang="nb-NO" sz="2800" dirty="0" err="1"/>
              <a:t>årshjul</a:t>
            </a:r>
            <a:r>
              <a:rPr lang="nb-NO" sz="2800" dirty="0"/>
              <a:t> – som justeres ved behov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Jobber målrettet med utfordringer og mål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Involverer alle tjenester</a:t>
            </a:r>
          </a:p>
          <a:p>
            <a:r>
              <a:rPr lang="nb-NO" sz="2800" dirty="0"/>
              <a:t>	Dialog og diskusjon om løsninger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Samhandler over tid med politisk nivå.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Grunnlagsarbeid i kontekst med alle planer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Innspill på konkrete tiltak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Forankring av viktige prinsipielle spørsmål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Kunnskap og forståelse av økonomisk handlingsrom</a:t>
            </a:r>
          </a:p>
          <a:p>
            <a:pPr lvl="1"/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r>
              <a:rPr lang="nb-NO" sz="2400" dirty="0"/>
              <a:t>	</a:t>
            </a:r>
          </a:p>
          <a:p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462235" y="26537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Hvordan gjør vi det?</a:t>
            </a:r>
            <a:endParaRPr lang="nb-N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035726" y="7121770"/>
            <a:ext cx="2494756" cy="402483"/>
          </a:xfrm>
        </p:spPr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15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5" y="103156"/>
            <a:ext cx="1278936" cy="1584176"/>
          </a:xfrm>
        </p:spPr>
      </p:pic>
    </p:spTree>
    <p:extLst>
      <p:ext uri="{BB962C8B-B14F-4D97-AF65-F5344CB8AC3E}">
        <p14:creationId xmlns:p14="http://schemas.microsoft.com/office/powerpoint/2010/main" val="2734883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96" y="1784878"/>
            <a:ext cx="10864014" cy="57974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1331" y="1589785"/>
            <a:ext cx="9963833" cy="1631216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nb-NO" sz="2800" dirty="0"/>
          </a:p>
          <a:p>
            <a:r>
              <a:rPr lang="nb-NO" sz="2400" dirty="0"/>
              <a:t>Kommunedirektøren</a:t>
            </a:r>
          </a:p>
          <a:p>
            <a:r>
              <a:rPr lang="nb-NO" sz="2400" dirty="0"/>
              <a:t> i kommunestyret</a:t>
            </a:r>
          </a:p>
          <a:p>
            <a:r>
              <a:rPr lang="nb-NO" sz="2400" dirty="0"/>
              <a:t> i går 29. </a:t>
            </a:r>
            <a:r>
              <a:rPr lang="nb-NO" sz="2400" dirty="0" err="1"/>
              <a:t>sept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462235" y="26537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Hvordan gjør vi det?</a:t>
            </a:r>
            <a:endParaRPr lang="nb-N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035726" y="7121770"/>
            <a:ext cx="2494756" cy="402483"/>
          </a:xfrm>
        </p:spPr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16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5" y="103156"/>
            <a:ext cx="1278936" cy="1584176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D8B28A4-CEAB-D764-A35E-8DDC2A7B3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564" y="895244"/>
            <a:ext cx="5117460" cy="67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43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96" y="1784878"/>
            <a:ext cx="10864014" cy="57974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1331" y="1589785"/>
            <a:ext cx="9963833" cy="3354765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Forbedringshjul/sirkel – avgjørende som prinsipp for arbeidet</a:t>
            </a:r>
            <a:r>
              <a:rPr lang="nb-NO" sz="2800" dirty="0">
                <a:sym typeface="Wingdings" panose="05000000000000000000" pitchFamily="2" charset="2"/>
              </a:rPr>
              <a:t></a:t>
            </a:r>
            <a:endParaRPr lang="nb-NO" sz="2800" dirty="0"/>
          </a:p>
          <a:p>
            <a:pPr lvl="1"/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r>
              <a:rPr lang="nb-NO" sz="2400" dirty="0"/>
              <a:t>	</a:t>
            </a:r>
          </a:p>
          <a:p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462235" y="26537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Hvordan gjør vi det?</a:t>
            </a:r>
            <a:endParaRPr lang="nb-N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035726" y="7121770"/>
            <a:ext cx="2494756" cy="402483"/>
          </a:xfrm>
        </p:spPr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17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5" y="103156"/>
            <a:ext cx="1278936" cy="1584176"/>
          </a:xfr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CD4ACF1-57C0-5D51-0B5D-A8D957585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375" y="2987750"/>
            <a:ext cx="6302120" cy="45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4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96" y="1784878"/>
            <a:ext cx="10864014" cy="57974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1330" y="1814735"/>
            <a:ext cx="9963833" cy="5632311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Vi tar utgangspunkt i </a:t>
            </a:r>
            <a:r>
              <a:rPr lang="nb-NO" sz="2800" dirty="0" err="1"/>
              <a:t>ettpunktsleksjon</a:t>
            </a:r>
            <a:r>
              <a:rPr lang="nb-NO" sz="2800" dirty="0"/>
              <a:t> for budsjettprosess for rådmannens ledergruppe. Den ligger i kvalitetssystemet </a:t>
            </a:r>
            <a:r>
              <a:rPr lang="nb-NO" sz="2800" dirty="0" err="1"/>
              <a:t>Compilo</a:t>
            </a:r>
            <a:r>
              <a:rPr lang="nb-NO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 De økonomiske forutsetningene vi bygger på er som i andre kommuner:</a:t>
            </a:r>
          </a:p>
          <a:p>
            <a:pPr lvl="1"/>
            <a:endParaRPr lang="nb-NO" sz="2800" dirty="0"/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Kommuneplanen samfunnsdel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Årsrapport 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Budsjett- og aktivitetsoppfølging 1. tertial 2022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Revidert nasjonalbudsjett 2022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Kommuneproposisjonen 2023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Rammer i den eksisterende økonomiplanen 2023-2026	</a:t>
            </a:r>
          </a:p>
          <a:p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661252" y="611485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Styringsdokument/Økonomiplan og handlingsprogram - bakgrunn</a:t>
            </a:r>
            <a:endParaRPr lang="nb-N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035726" y="7121770"/>
            <a:ext cx="2494756" cy="402483"/>
          </a:xfrm>
        </p:spPr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2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323453"/>
            <a:ext cx="1278936" cy="1584176"/>
          </a:xfrm>
        </p:spPr>
      </p:pic>
    </p:spTree>
    <p:extLst>
      <p:ext uri="{BB962C8B-B14F-4D97-AF65-F5344CB8AC3E}">
        <p14:creationId xmlns:p14="http://schemas.microsoft.com/office/powerpoint/2010/main" val="154411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96" y="1784878"/>
            <a:ext cx="10864014" cy="57974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1330" y="1814735"/>
            <a:ext cx="9963833" cy="4770537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Kommunedirektørens ledergruppe er satt sammen av alle tjenesteområdelederne inkl. assisterende </a:t>
            </a:r>
            <a:r>
              <a:rPr lang="nb-NO" sz="2800" dirty="0" err="1"/>
              <a:t>kommunedirektør</a:t>
            </a:r>
            <a:r>
              <a:rPr lang="nb-NO" sz="2800" dirty="0"/>
              <a:t> og HR-leder.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Jobber strategisk sammen – i godt samspill med enhetsledere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Det gir gode muligheter til å inkludere alle deler av kommunens virksomhet i utformingen av økonomiplanen.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Forankring er viktig slik at det er eierforhold til overordnede planer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Gir også potensiale for å gjennomføre tverrfaglige og helhetlige strategier og tiltak. Dette har vi på de viktigste områdene</a:t>
            </a:r>
          </a:p>
          <a:p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661252" y="611485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Hvordan gjør vi det?</a:t>
            </a:r>
            <a:endParaRPr lang="nb-N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035726" y="7121770"/>
            <a:ext cx="2494756" cy="402483"/>
          </a:xfrm>
        </p:spPr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3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323453"/>
            <a:ext cx="1278936" cy="1584176"/>
          </a:xfrm>
        </p:spPr>
      </p:pic>
    </p:spTree>
    <p:extLst>
      <p:ext uri="{BB962C8B-B14F-4D97-AF65-F5344CB8AC3E}">
        <p14:creationId xmlns:p14="http://schemas.microsoft.com/office/powerpoint/2010/main" val="277490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96" y="1784878"/>
            <a:ext cx="10864014" cy="57974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1330" y="1814735"/>
            <a:ext cx="9963833" cy="461665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661252" y="539477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Hvordan gjør vi det?</a:t>
            </a:r>
            <a:endParaRPr lang="nb-N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035726" y="7121770"/>
            <a:ext cx="2494756" cy="402483"/>
          </a:xfrm>
        </p:spPr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4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323453"/>
            <a:ext cx="1278936" cy="1584176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1E8BD30-8D81-AA49-BAF0-16BFC8A52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335" y="1367520"/>
            <a:ext cx="7483141" cy="62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1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96" y="1784878"/>
            <a:ext cx="10864014" cy="57974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1330" y="1814735"/>
            <a:ext cx="9963833" cy="461665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661252" y="539477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Revidering av kommuneplanen</a:t>
            </a:r>
            <a:endParaRPr lang="nb-N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035726" y="7121770"/>
            <a:ext cx="2494756" cy="402483"/>
          </a:xfrm>
        </p:spPr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5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323453"/>
            <a:ext cx="1278936" cy="1584176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B86D1AE-000F-BEDE-8D1E-07DEB81BA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217" y="2608569"/>
            <a:ext cx="6649378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5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96" y="1784877"/>
            <a:ext cx="10864014" cy="584584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1330" y="1814735"/>
            <a:ext cx="9963833" cy="461665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661252" y="539477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Revidering av kommuneplanen</a:t>
            </a:r>
            <a:endParaRPr lang="nb-N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035726" y="7121770"/>
            <a:ext cx="2494756" cy="402483"/>
          </a:xfrm>
        </p:spPr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6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323453"/>
            <a:ext cx="1278936" cy="1584176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214FEE9-732C-E7BC-40B2-AD16F411D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650" y="1355605"/>
            <a:ext cx="5416352" cy="451246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8B1397D-C9D9-E09E-395D-4EAE746ED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650" y="5508029"/>
            <a:ext cx="5416352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0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96" y="1784878"/>
            <a:ext cx="10864014" cy="57974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1331" y="1589785"/>
            <a:ext cx="9963833" cy="1631216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r>
              <a:rPr lang="nb-NO" sz="2400" dirty="0"/>
              <a:t>	</a:t>
            </a:r>
          </a:p>
          <a:p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462235" y="26537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Hvordan gjør vi det?</a:t>
            </a:r>
            <a:endParaRPr lang="nb-N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035726" y="7121770"/>
            <a:ext cx="2494756" cy="402483"/>
          </a:xfrm>
        </p:spPr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7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323453"/>
            <a:ext cx="1278936" cy="1584176"/>
          </a:xfr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C23FC563-4006-B07F-DEB4-287B6FAB3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053" y="2207993"/>
            <a:ext cx="7186179" cy="46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2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96" y="1784878"/>
            <a:ext cx="10864014" cy="57974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61331" y="1589785"/>
            <a:ext cx="9963833" cy="1631216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r>
              <a:rPr lang="nb-NO" sz="2400" dirty="0"/>
              <a:t>	</a:t>
            </a:r>
          </a:p>
          <a:p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462235" y="26537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Hvordan gjør vi det?</a:t>
            </a:r>
            <a:endParaRPr lang="nb-N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035726" y="7121770"/>
            <a:ext cx="2494756" cy="402483"/>
          </a:xfrm>
        </p:spPr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8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323453"/>
            <a:ext cx="1278936" cy="1584176"/>
          </a:xfr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DDEE43D8-5ADA-7180-2117-CDC7F2DFB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136" y="1865613"/>
            <a:ext cx="8802328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6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796" y="1784878"/>
            <a:ext cx="10864014" cy="57974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6415495" y="1547589"/>
            <a:ext cx="3709669" cy="3847207"/>
          </a:xfrm>
          <a:prstGeom prst="rect">
            <a:avLst/>
          </a:prstGeom>
          <a:noFill/>
          <a:ln>
            <a:gradFill>
              <a:gsLst>
                <a:gs pos="32000">
                  <a:schemeClr val="accent1">
                    <a:lumMod val="5000"/>
                    <a:lumOff val="95000"/>
                  </a:schemeClr>
                </a:gs>
                <a:gs pos="49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r>
              <a:rPr lang="nb-NO" sz="2400" dirty="0"/>
              <a:t>	</a:t>
            </a:r>
          </a:p>
          <a:p>
            <a:endParaRPr lang="nb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/>
              <a:t>Hovedutfordringer valgt i oversikten: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400" b="1" dirty="0"/>
              <a:t>Kosthold og fysisk aktivitet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400" b="1" dirty="0"/>
              <a:t>Mental Helse</a:t>
            </a:r>
          </a:p>
          <a:p>
            <a:pPr marL="978637" lvl="1" indent="-457200">
              <a:buFont typeface="Arial" panose="020B0604020202020204" pitchFamily="34" charset="0"/>
              <a:buChar char="•"/>
            </a:pPr>
            <a:r>
              <a:rPr lang="nb-NO" sz="2400" b="1" dirty="0"/>
              <a:t>Ulikhet i sosial helse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462235" y="26537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Folkehelseoversikten er svært sentral</a:t>
            </a:r>
            <a:endParaRPr lang="nb-N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035726" y="7121770"/>
            <a:ext cx="2494756" cy="402483"/>
          </a:xfrm>
        </p:spPr>
        <p:txBody>
          <a:bodyPr/>
          <a:lstStyle/>
          <a:p>
            <a:r>
              <a:rPr lang="nb-NO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  </a:t>
            </a:r>
            <a:fld id="{336D515E-2C86-4B6C-9275-1604EAA56E31}" type="slidenum">
              <a:rPr lang="nb-NO" sz="15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9</a:t>
            </a:fld>
            <a:endParaRPr lang="nb-NO" sz="1500" b="1" dirty="0">
              <a:solidFill>
                <a:schemeClr val="tx1">
                  <a:lumMod val="50000"/>
                  <a:lumOff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3" y="323453"/>
            <a:ext cx="1278936" cy="1584176"/>
          </a:xfr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4A91D75-5053-98B6-1866-3CB29FB22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299" y="1218287"/>
            <a:ext cx="4525973" cy="63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9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91D829CA0E6648B8A942B59F6D0AA0" ma:contentTypeVersion="13" ma:contentTypeDescription="Opprett et nytt dokument." ma:contentTypeScope="" ma:versionID="5ea23dac2de4d86b9bfbc7d3cb29011f">
  <xsd:schema xmlns:xsd="http://www.w3.org/2001/XMLSchema" xmlns:xs="http://www.w3.org/2001/XMLSchema" xmlns:p="http://schemas.microsoft.com/office/2006/metadata/properties" xmlns:ns3="77852dfa-04c7-4fd2-9c3b-affff1844b2a" xmlns:ns4="031f493b-be52-445f-950a-f2f868bc5808" targetNamespace="http://schemas.microsoft.com/office/2006/metadata/properties" ma:root="true" ma:fieldsID="82a063d838dc54433352110c8b6d1ee5" ns3:_="" ns4:_="">
    <xsd:import namespace="77852dfa-04c7-4fd2-9c3b-affff1844b2a"/>
    <xsd:import namespace="031f493b-be52-445f-950a-f2f868bc58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852dfa-04c7-4fd2-9c3b-affff1844b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f493b-be52-445f-950a-f2f868bc580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6B6117-7C33-4480-B8A9-2894EA5AEB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5DA2C5-94F9-4D5C-8469-271FD94675A9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031f493b-be52-445f-950a-f2f868bc5808"/>
    <ds:schemaRef ds:uri="http://schemas.microsoft.com/office/2006/metadata/properties"/>
    <ds:schemaRef ds:uri="http://schemas.openxmlformats.org/package/2006/metadata/core-properties"/>
    <ds:schemaRef ds:uri="77852dfa-04c7-4fd2-9c3b-affff1844b2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23F4B6-ACA2-4F17-8E00-B56A0793DD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852dfa-04c7-4fd2-9c3b-affff1844b2a"/>
    <ds:schemaRef ds:uri="031f493b-be52-445f-950a-f2f868bc58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46082</TotalTime>
  <Words>642</Words>
  <Application>Microsoft Office PowerPoint</Application>
  <PresentationFormat>Egendefinert</PresentationFormat>
  <Paragraphs>136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Office-tema</vt:lpstr>
      <vt:lpstr>fra plan til handling  Seminar Statsforvalteren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Kommunens roller</dc:title>
  <dc:creator>Hilde L Nylén</dc:creator>
  <cp:lastModifiedBy>Odd Arnvid Bollingmo</cp:lastModifiedBy>
  <cp:revision>319</cp:revision>
  <cp:lastPrinted>2018-08-27T10:04:33Z</cp:lastPrinted>
  <dcterms:created xsi:type="dcterms:W3CDTF">2015-03-10T07:22:33Z</dcterms:created>
  <dcterms:modified xsi:type="dcterms:W3CDTF">2022-09-30T09:25:32Z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0x0101003F91D829CA0E6648B8A942B59F6D0AA0</vt:lpwstr>
  </property>
</Properties>
</file>