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2BE_5AD8D01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22C5_4AA52381.xml" ContentType="application/vnd.ms-powerpoint.comments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8836" r:id="rId5"/>
    <p:sldId id="8892" r:id="rId6"/>
    <p:sldId id="8906" r:id="rId7"/>
    <p:sldId id="8893" r:id="rId8"/>
    <p:sldId id="8894" r:id="rId9"/>
    <p:sldId id="8895" r:id="rId10"/>
    <p:sldId id="8904" r:id="rId11"/>
    <p:sldId id="8905" r:id="rId12"/>
    <p:sldId id="8903" r:id="rId13"/>
    <p:sldId id="8896" r:id="rId14"/>
    <p:sldId id="8897" r:id="rId15"/>
    <p:sldId id="8898" r:id="rId16"/>
    <p:sldId id="8899" r:id="rId17"/>
    <p:sldId id="8900" r:id="rId18"/>
    <p:sldId id="8907" r:id="rId19"/>
    <p:sldId id="8901" r:id="rId20"/>
    <p:sldId id="8902" r:id="rId21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9CAA15-F3E3-1515-822A-813C43079DC0}" name="Nina Brogeland Laache" initials="NL" userId="S::nina.brogeland.laache@mattilsynet.no::20ca4af9-8262-4667-9e8a-16f15a8f5e39" providerId="AD"/>
  <p188:author id="{4D0E9446-E023-C9E3-F2CB-3472F3132F3F}" name="Inge Erlend Næsset" initials="IN" userId="S::inge.erlend.naesset@mattilsynet.no::d42413a2-bc0c-4a43-8631-e0cc21236143" providerId="AD"/>
  <p188:author id="{B6E5BD50-EF63-18D3-FDC5-32540FB38B1B}" name="Ane Ramskjær" initials="AR" userId="S::ane.ramskjaer@mattilsynet.no::8427a9bb-7bce-47a8-a81f-d4f6dbd045ae" providerId="AD"/>
  <p188:author id="{C9DE1C58-CADA-45B7-722B-DAB8433E79D6}" name="Kasper Løberg Tangen" initials="KT" userId="S::kasper.loberg.tangen@mattilsynet.no::2530814c-1bea-4a92-9f3b-7cdbaa36720f" providerId="AD"/>
  <p188:author id="{83C3B46E-8E37-A1D5-CF94-69EA3D941594}" name="Friede Andersen" initials="FA" userId="S::friede.andersen@mattilsynet.no::352c90d3-f306-4643-a30d-d69d1ea7595b" providerId="AD"/>
  <p188:author id="{53B625A1-B706-BC82-8C86-A72451975815}" name="Bjørnar Stavenes" initials="BS" userId="S::bjornar.stavenes@mattilsynet.no::5f2e8e33-dcad-4abd-92bd-9f4a3d175351" providerId="AD"/>
  <p188:author id="{CA8A71C4-37B7-13BC-1A83-913E992E8495}" name="Ingeborg Stavne" initials="IS" userId="S::ingeborg.stavne@mattilsynet.no::4ea1def8-d117-4b71-93f4-0238a1aced64" providerId="AD"/>
  <p188:author id="{CFFC71D3-93CE-43C2-6A53-C794D5DF31FC}" name="Maria Været Veggeland" initials="MV" userId="S::maria.veggeland@mattilsynet.no::3a60d280-c524-4490-8747-5a42ca792864" providerId="AD"/>
  <p188:author id="{7AB9DEE3-BDC5-4635-0CDC-27F9CAD69797}" name="Kristin Vassbotten" initials="KV" userId="S::kristin.vassbotten@mattilsynet.no::15ae5d62-294f-4fb7-8078-b5ffa96c90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8B096"/>
    <a:srgbClr val="FBD4C1"/>
    <a:srgbClr val="F8DE9C"/>
    <a:srgbClr val="FAF6F3"/>
    <a:srgbClr val="E7F2F8"/>
    <a:srgbClr val="032C30"/>
    <a:srgbClr val="E2F1DF"/>
    <a:srgbClr val="05444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463C3-3C5E-425C-A11B-4A77672FD906}" v="3" dt="2025-03-18T13:48:07.245"/>
  </p1510:revLst>
</p1510:revInfo>
</file>

<file path=ppt/tableStyles.xml><?xml version="1.0" encoding="utf-8"?>
<a:tblStyleLst xmlns:a="http://schemas.openxmlformats.org/drawingml/2006/main" def="{B47DC149-BA29-4664-95DA-DC28AA8CB0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47DC149-BA29-4664-95DA-DC28AA8CB03A}" styleName="Mattilsynet">
    <a:wholeTbl>
      <a:tcTxStyle>
        <a:fontRef idx="minor">
          <a:prstClr val="black"/>
        </a:fontRef>
        <a:srgbClr val="032C3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2F1D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F1D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rgbClr val="032C30"/>
      </a:tcTxStyle>
      <a:tcStyle>
        <a:tcBdr/>
        <a:fill>
          <a:solidFill>
            <a:srgbClr val="E2F1DF"/>
          </a:solidFill>
        </a:fill>
      </a:tcStyle>
    </a:lastCol>
    <a:firstCol>
      <a:tcTxStyle b="on">
        <a:fontRef idx="minor">
          <a:prstClr val="black"/>
        </a:fontRef>
        <a:srgbClr val="032C30"/>
      </a:tcTxStyle>
      <a:tcStyle>
        <a:tcBdr/>
        <a:fill>
          <a:solidFill>
            <a:srgbClr val="E2F1DF"/>
          </a:solidFill>
        </a:fill>
      </a:tcStyle>
    </a:firstCol>
    <a:lastRow>
      <a:tcTxStyle b="on">
        <a:fontRef idx="major">
          <a:prstClr val="black"/>
        </a:fontRef>
        <a:srgbClr val="E2F1DF"/>
      </a:tcTxStyle>
      <a:tcStyle>
        <a:tcBdr/>
        <a:fill>
          <a:solidFill>
            <a:srgbClr val="054449"/>
          </a:solidFill>
        </a:fill>
      </a:tcStyle>
    </a:lastRow>
    <a:firstRow>
      <a:tcTxStyle b="on">
        <a:fontRef idx="major">
          <a:prstClr val="black"/>
        </a:fontRef>
        <a:srgbClr val="E2F1DF"/>
      </a:tcTxStyle>
      <a:tcStyle>
        <a:tcBdr/>
        <a:fill>
          <a:solidFill>
            <a:srgbClr val="05444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22BE_5AD8D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CC16B1-4595-4520-A6E0-64AFD930681D}" authorId="{CA8A71C4-37B7-13BC-1A83-913E992E8495}" created="2025-03-14T12:27:54.7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5259905" sldId="8894"/>
      <ac:spMk id="4" creationId="{9F6A3222-3345-F607-4700-48FF155A7901}"/>
      <ac:txMk cp="87" len="8">
        <ac:context len="256" hash="933089003"/>
      </ac:txMk>
    </ac:txMkLst>
    <p188:pos x="2784763" y="1288472"/>
    <p188:txBody>
      <a:bodyPr/>
      <a:lstStyle/>
      <a:p>
        <a:r>
          <a:rPr lang="nb-NO"/>
          <a:t>Hva må til for at det skal være trivelig for beitedyra? Jeg er redd for at å bruke "trivelig" her blir feil. Det er et ord vi kan bruke når vi vurderer et fjøs, feks. Mange fjøs er ikke trivelig i det hele tatt, og der oppholder de seg storparten av året. Skal vi kreve trivelige fjøs? </a:t>
        </a:r>
      </a:p>
    </p188:txBody>
  </p188:cm>
</p188:cmLst>
</file>

<file path=ppt/comments/modernComment_22C5_4AA523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B474D6-D334-4107-8B6C-0038C7153247}" authorId="{CA8A71C4-37B7-13BC-1A83-913E992E8495}" created="2025-03-14T12:35:45.34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52336513" sldId="8901"/>
      <ac:spMk id="4" creationId="{B2832B59-8C57-13DB-6DA3-2B8AEA7B580C}"/>
      <ac:txMk cp="29" len="1">
        <ac:context len="243" hash="4025283335"/>
      </ac:txMk>
    </ac:txMkLst>
    <p188:pos x="3934690" y="235527"/>
    <p188:txBody>
      <a:bodyPr/>
      <a:lstStyle/>
      <a:p>
        <a:r>
          <a:rPr lang="nb-NO"/>
          <a:t>ha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D4AB-23EA-4A4B-8E50-785596E98548}" type="datetimeFigureOut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F4092-5F2E-472C-AB83-271DA35F1A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99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47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Plikten følger av dyrevelferdsloven § 3, § 22 og § 23 og av forskriftene om dyrevelferd.</a:t>
            </a:r>
          </a:p>
          <a:p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  <a:latin typeface="Mattilsynet Sans"/>
              </a:rPr>
              <a:t>Dyra skal være så robuste at de er </a:t>
            </a:r>
            <a:r>
              <a:rPr lang="nb-NO" b="1">
                <a:solidFill>
                  <a:srgbClr val="054449"/>
                </a:solidFill>
                <a:latin typeface="Mattilsynet Sans"/>
              </a:rPr>
              <a:t>i stand til å leve godt i naturen 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under akseptable omstendigheter. </a:t>
            </a:r>
          </a:p>
          <a:p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Dette er særleg viktig når dyra skal beite i utmark. </a:t>
            </a:r>
          </a:p>
          <a:p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 som ikke er robuste nok, skal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heller gå på innmarksbeite 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og eventuelt slippes på utmarksbeite når de er robuste nok.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Tamhet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 er nødvendig for å kunne føre godt tilsyn med dyra og sanke de inn uten store vansker.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Dyra kan derimot med fordel være sky overfor andre enn dyreholderen.</a:t>
            </a:r>
          </a:p>
          <a:p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Avkommet 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må være i god stand til å følge det voksne dyret på beitet. 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6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På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innmark 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må dyreholderen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se hvert beitedyr på relativt nært 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hold i løpet av tilsynsrunden. 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I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utmark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 er det som regel ikke mulig å se alle beitedyra i løpet av en tilsynsrunde, og i alle fall ikke på nært hold. 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 som dyreholderen bare ser eller hører på lang avstand, må dyreholderen prøve å observere med kikkert eller ved hjelp av annet utstyr.</a:t>
            </a:r>
            <a:r>
              <a:rPr lang="nn-NO" b="0" i="0">
                <a:solidFill>
                  <a:srgbClr val="054449"/>
                </a:solidFill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Dyr som dyreholderen ikke finn</a:t>
            </a:r>
            <a:r>
              <a:rPr lang="nn-NO">
                <a:solidFill>
                  <a:srgbClr val="054449"/>
                </a:solidFill>
              </a:rPr>
              <a:t>er</a:t>
            </a:r>
            <a:r>
              <a:rPr lang="nn-NO" b="0" i="0">
                <a:solidFill>
                  <a:srgbClr val="054449"/>
                </a:solidFill>
                <a:effectLst/>
              </a:rPr>
              <a:t> på </a:t>
            </a:r>
            <a:r>
              <a:rPr lang="nn-NO">
                <a:solidFill>
                  <a:srgbClr val="054449"/>
                </a:solidFill>
              </a:rPr>
              <a:t>e</a:t>
            </a:r>
            <a:r>
              <a:rPr lang="nn-NO" b="0" i="0">
                <a:solidFill>
                  <a:srgbClr val="054449"/>
                </a:solidFill>
                <a:effectLst/>
              </a:rPr>
              <a:t>n tilsynsrunde i utmarka, skal dyreholderen prøve å finne på neste tilsynsrunde. 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Dersom dyreholderen sannsynligvis ikke vil klare å føre godt tilsyn med alle dyra i løpet av beitesesongen, 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bør dyreholderen utstyre eit tilstrekkelig antal sauer med GPS-sender («radiobjeller») eller bruke drone. </a:t>
            </a: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I utmarka skal dyreholderen ved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økt eller vedvarende høy risiko 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føre tilsyn to eller om nødvendig flere ganger i uka.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Ukentlig tilsyn er ikke mulig for </a:t>
            </a:r>
            <a:r>
              <a:rPr lang="nn-NO" b="1" i="0">
                <a:solidFill>
                  <a:srgbClr val="054449"/>
                </a:solidFill>
                <a:effectLst/>
              </a:rPr>
              <a:t>tamrein </a:t>
            </a:r>
            <a:r>
              <a:rPr lang="nn-NO" b="0" i="0">
                <a:solidFill>
                  <a:srgbClr val="054449"/>
                </a:solidFill>
                <a:effectLst/>
              </a:rPr>
              <a:t>i utmark, men de skal etter omstendighetene ha så godt tilsyn som mulig.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 som viser tegn på belastning eller skade, skal dyreholderen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fange inn 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og undersøke nærmere.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dyreholderane må også undersøke omgivelsene for å kunne vurdere om de innebærer fare for belastninger. 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I tillegg må dyreholderene lete etter døde beitedyr.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02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Dette gjelder både når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dyreholderen selv finner dyra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, og når dyreholderen får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melding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 om det fra andre som har funnet dem.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Plikten til å hjelpe egne dyr følger av dyrevelferdsloven § 3 og § 24 første ledd bokstav b og forskriftene om dyrevelferd.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  <a:latin typeface="Mattilsynet Sans"/>
              </a:rPr>
              <a:t>Sjuke og skadde dyr skal ha nødvendig </a:t>
            </a:r>
            <a:r>
              <a:rPr lang="nb-NO" b="1">
                <a:solidFill>
                  <a:srgbClr val="054449"/>
                </a:solidFill>
                <a:latin typeface="Mattilsynet Sans"/>
              </a:rPr>
              <a:t>førstehjelp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 på stedet.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  <a:latin typeface="Mattilsynet Sans"/>
              </a:rPr>
              <a:t>Dyreholderen bør ha med både førstehjelpsutstyr og avlivingsutstyr, og skal ha kompetanse til å bruke begge deler forsvarlig.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  <a:latin typeface="Mattilsynet Sans"/>
              </a:rPr>
              <a:t>Hvis hjelpelause dyr er vanskelig tilgjengelige, skal dyreholderen skaffe nødvendig </a:t>
            </a:r>
            <a:r>
              <a:rPr lang="nb-NO" b="1">
                <a:solidFill>
                  <a:srgbClr val="054449"/>
                </a:solidFill>
                <a:latin typeface="Mattilsynet Sans"/>
              </a:rPr>
              <a:t>assistanse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 for å berge eller avlive dyra.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Finnere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 har hjelpeplikt etter dyrevelferdsloven §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Å kontakte dyreholderen er en måte å oppfylle hjelpeplikta på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.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Dyreholdere med dyr på beite, bør sørge for at folk i området kan finne navn, adresse og telefonnummer til dyreholdere som har dyr på beite.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495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239"/>
              </a:lnSpc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«Verneplikta» eller beskyttelsesplikten følger av dyrevelferdsloven § 3 og § 24 første ledd bokstav b og forskriftene om dyrevelferd.</a:t>
            </a:r>
          </a:p>
          <a:p>
            <a:pPr algn="l">
              <a:lnSpc>
                <a:spcPts val="2239"/>
              </a:lnSpc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algn="l">
              <a:lnSpc>
                <a:spcPts val="2239"/>
              </a:lnSpc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Plikt til å gjennomføre tiltak selv om det ikke blir gitt offentlig tilskudd til tiltak.</a:t>
            </a:r>
          </a:p>
          <a:p>
            <a:pPr algn="l">
              <a:lnSpc>
                <a:spcPts val="2239"/>
              </a:lnSpc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31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Tilpasse beiteområdet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Beiteområdet kan tilpasses ved hjelp av elektronisk gjerde. </a:t>
            </a:r>
          </a:p>
          <a:p>
            <a:pPr marL="0" lvl="0" indent="0" algn="l">
              <a:lnSpc>
                <a:spcPts val="2239"/>
              </a:lnSpc>
              <a:buFont typeface="Arial" panose="020B0604020202020204" pitchFamily="34" charset="0"/>
              <a:buNone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lvl="0" indent="0" algn="l">
              <a:lnSpc>
                <a:spcPts val="2239"/>
              </a:lnSpc>
              <a:buFont typeface="Arial" panose="020B0604020202020204" pitchFamily="34" charset="0"/>
              <a:buNone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Fysiske gjerder</a:t>
            </a:r>
          </a:p>
          <a:p>
            <a:pPr marL="0" lvl="0" indent="0" algn="l">
              <a:lnSpc>
                <a:spcPts val="2239"/>
              </a:lnSpc>
              <a:buFont typeface="Arial" panose="020B0604020202020204" pitchFamily="34" charset="0"/>
              <a:buNone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rovdyrsikkert gjerde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gjerde mot bilvei, toglinje, stup eller andre farlige steder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Gjeting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Å være kontinuerleg sammen med beitedyra og bruke ulike virkemidler for å holde rovdyra unna og hindre andre belastninger</a:t>
            </a:r>
          </a:p>
          <a:p>
            <a:pPr marL="0" lvl="0" indent="0" algn="l">
              <a:lnSpc>
                <a:spcPts val="2239"/>
              </a:lnSpc>
              <a:buFont typeface="Arial" panose="020B0604020202020204" pitchFamily="34" charset="0"/>
              <a:buNone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27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Dyreholderen må altså selv vurdere risikoen for dyra i beiteområdet og tilpasse tilsynet og tiltakene for å håndtere risikoen forsvarlig.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For å klare dette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må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 dyreholderen ha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nok kompetanse og opplysninger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.</a:t>
            </a:r>
            <a:endParaRPr lang="nb-NO" b="1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Påbudet om kompetanse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Alle dyreholdere skal ha tilstrekkeleg kompetanse til å sikre dyra god nok velferd.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Gjelder uansett driftsform, også beite.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Plikten til å være kompetent følger av dyrevelferdsloven § 6 og forskriftene om dyrevelferd.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«Kompetanse» - et vidt begrep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Dyreholderne skal ha kunnskap, ferdigheter, økonomi, ressurser, personell og personlige forutsetninger for å kunne gi dyra god nok velferd.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I tillegg skal dyreholderne ha empati med dyr og gode holdninger til dyrevelferd.  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659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Hjemler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dyrevelferdsloven § 30 første ledd er hjemmel for kontroll og enkeltvedtak.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dyrevelferdsloven § 18 og § 19 er hjemler for å kreve å få inspisere og få opplysinger fra dyreholderen. </a:t>
            </a:r>
          </a:p>
          <a:p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Risikobasert kontroll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Mattilsynet prioriterer kontroll av beiteområder og dyreholdere der risikoen for beitedyra er størst.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Kontrollen kan gjelde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akutte tilfelle mens dyra er på beite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tett oppfølging av dyreholdere gjennom heile året.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Innhente fakta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For å kontrollere en dyreholder i en beitesak må Mattilsynet kreve opplysninger fra dyreholderen og innhente tapstall og annen relevant informasjon fra andre kilder.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Mattilsynet kan også inspisere dyrehaldet når dyra er tilgjengelige.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92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Hvorfor beite er 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Når dyra er på beite, får de ete ferske planter, bevege seg fritt, ha sosial kontakt og utøve stimulerende og naturlig aktivitet.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Hjemmel for plikt til å ha dyra på beite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Dyrevelferdsloven § 3 og § 23 og forskriftene nedenfor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NB! </a:t>
            </a:r>
            <a:r>
              <a:rPr lang="nb-NO" b="0"/>
              <a:t>Påbud om beite, men ikke nødvendigvis i utmark. Innmark kan være bedre enn utrygg utmark.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Luftegård eller andre uteområder uten beiteplanter er ikke «beite».</a:t>
            </a:r>
          </a:p>
          <a:p>
            <a:pPr algn="l"/>
            <a:endParaRPr lang="nn-NO" b="1" i="0">
              <a:solidFill>
                <a:srgbClr val="054449"/>
              </a:solidFill>
              <a:effectLst/>
              <a:latin typeface="Mattilsynet Sans"/>
            </a:endParaRPr>
          </a:p>
          <a:p>
            <a:pPr algn="l"/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Sau og geit – småfeholdforskrifta § 24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Sauer og geiter skal være på beite i minst 16 uker.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Dyra kan holdes på beite kortere enn 16 uker om det er nødvendig for å verne dem mot farer.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 som ikke kan holdes i utmark på grunn av farene der, skal i stedet holdes på innmark for å oppfylle påbudet om 16 ukers beite.</a:t>
            </a:r>
          </a:p>
          <a:p>
            <a:pPr algn="l"/>
            <a:endParaRPr lang="nn-NO" b="1" i="0">
              <a:solidFill>
                <a:srgbClr val="054449"/>
              </a:solidFill>
              <a:effectLst/>
              <a:latin typeface="Mattilsynet Sans"/>
            </a:endParaRPr>
          </a:p>
          <a:p>
            <a:pPr algn="l"/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Storfe – storfeholdforskrifta § 10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Storfe skal være på beite i minst 8, 12 eller 16 uker.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Lengda er betinga av om dyra blir holdt i lausdrift (8 uker) eller bundet på bås (12 eller 16 uker etter hvor i landet dyra beiter).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Påbudet om beite gjelder ikke ukastrerte okser.</a:t>
            </a:r>
          </a:p>
          <a:p>
            <a:pPr algn="l"/>
            <a:endParaRPr lang="nn-NO" b="1" i="0">
              <a:solidFill>
                <a:srgbClr val="054449"/>
              </a:solidFill>
              <a:effectLst/>
              <a:latin typeface="Mattilsynet Sans"/>
            </a:endParaRPr>
          </a:p>
          <a:p>
            <a:pPr algn="l"/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Hest – hesteholdforskrifta § 22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Hester skal kunne beite eller i alle fall kunne mosjonere utendørs hver dag.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Det er fastsatt minstetid per dag for hester i boks og spiltau.</a:t>
            </a:r>
          </a:p>
          <a:p>
            <a:pPr algn="l"/>
            <a:endParaRPr lang="nn-NO" b="1" i="0">
              <a:solidFill>
                <a:srgbClr val="054449"/>
              </a:solidFill>
              <a:effectLst/>
              <a:latin typeface="Mattilsynet Sans"/>
            </a:endParaRPr>
          </a:p>
          <a:p>
            <a:pPr algn="l"/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Kameldyr – småfeholdforskrifta § 24 analogisk, jf. dyrevelferdsloven § 23 første ledd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Lama, alpakka og andre kameldyr skal også kunne få dekka behovet for å beite.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Etter Mattilsynets oppfatning skal alpakka, lama og andre kameldyr ha like lang beitetid som sauer og geiter, altså minst 16 uker.</a:t>
            </a:r>
          </a:p>
          <a:p>
            <a:pPr algn="l"/>
            <a:endParaRPr lang="nn-NO" b="1" i="0">
              <a:solidFill>
                <a:srgbClr val="054449"/>
              </a:solidFill>
              <a:effectLst/>
              <a:latin typeface="Mattilsynet Sans"/>
            </a:endParaRPr>
          </a:p>
          <a:p>
            <a:pPr algn="l"/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Tamrein og andre hjortedyr – dyrevelferdsloven § 23 første ledd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Tamrein og andre hjortedyr skal også beite. Det har de normalt rikelig anledning til, siden disse dyra blir holdt ute hele året.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Å halde individ av hjortedyr utan at dyret får beite, vil vere i strid med dyrevelferdsloven § 23.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93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</a:rPr>
              <a:t>Risikoen utendørs er til en </a:t>
            </a:r>
            <a:r>
              <a:rPr lang="nb-NO" b="1">
                <a:solidFill>
                  <a:srgbClr val="054449"/>
                </a:solidFill>
              </a:rPr>
              <a:t>viss grad akseptert </a:t>
            </a:r>
            <a:r>
              <a:rPr lang="nb-NO">
                <a:solidFill>
                  <a:srgbClr val="054449"/>
                </a:solidFill>
              </a:rPr>
              <a:t>fordi beite er bra for dyra, men friheten kan ha en </a:t>
            </a:r>
            <a:r>
              <a:rPr lang="nb-NO" b="1" u="none">
                <a:solidFill>
                  <a:srgbClr val="054449"/>
                </a:solidFill>
              </a:rPr>
              <a:t>for høy pris</a:t>
            </a:r>
            <a:r>
              <a:rPr lang="nb-NO">
                <a:solidFill>
                  <a:srgbClr val="054449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rgbClr val="05444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</a:rPr>
              <a:t>De høye tapstallene er </a:t>
            </a:r>
            <a:r>
              <a:rPr lang="nb-NO" b="1">
                <a:solidFill>
                  <a:srgbClr val="054449"/>
                </a:solidFill>
              </a:rPr>
              <a:t>uakseptable av hensyn til dyrevelferden</a:t>
            </a:r>
            <a:r>
              <a:rPr lang="nb-NO">
                <a:solidFill>
                  <a:srgbClr val="054449"/>
                </a:solidFill>
              </a:rPr>
              <a:t>. Det er alle enige 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rgbClr val="05444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54449"/>
                </a:solidFill>
              </a:rPr>
              <a:t>Rendalsdommen, det politiske rovviltforliket, rovviltpolitikken, rovviltforvaltninga eller beiterettigheter fritar </a:t>
            </a:r>
            <a:r>
              <a:rPr lang="nb-NO" b="1">
                <a:solidFill>
                  <a:srgbClr val="054449"/>
                </a:solidFill>
              </a:rPr>
              <a:t>ikke</a:t>
            </a:r>
            <a:r>
              <a:rPr lang="nb-NO">
                <a:solidFill>
                  <a:srgbClr val="054449"/>
                </a:solidFill>
              </a:rPr>
              <a:t> dyreholderne fra ansvaret. 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16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Dette er en oversikt over dyreholderens plikter. Hver plikt blir forklart på de neste sidene.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71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Nok næring - dyrevelferdsloven § 24 første ledd bokstav a og forskriftene</a:t>
            </a:r>
          </a:p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På beiteområdet skal dyra vere sikra nok og godt nok fôr i form av beiteplanter.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Det skal også være nok og godt drikkevann for dyra der.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Beiteplantene og drikkevannet skal være av god kvalitet, dekke behovet til dyra for næring og væske, og fremme god helse og velferd. 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algn="l">
              <a:lnSpc>
                <a:spcPts val="2239"/>
              </a:lnSpc>
            </a:pP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Trygt og trivelig levemiljø – dyrevelferdsloven § 23 første ledd og forskriftene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Beiteområdet skal være eit godt levemiljø, også utover selve beiteaktiviteten.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Både terreng og klima skal bidra til god velferd, trygghet og trivsel for dyra.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Hvis området ikke er eit godt levemiljø for dyra, er det ikke eigna som beite.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algn="l">
              <a:lnSpc>
                <a:spcPts val="2239"/>
              </a:lnSpc>
            </a:pP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Hjem før vinteren – småfeholdforskrifta § 27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Når beiteperioden er over, og det går mot vinter, skal beitedyra hentes hjem og få tilgang til oppholdsrom.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Dette er forskriftsfesta for sauer og geiter, men gjelder generelt for dyr med avgrensa beiteperiode. </a:t>
            </a:r>
          </a:p>
          <a:p>
            <a:pPr algn="l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Tamrein kan vere ute hele året, men også de skal flyttes til egna beite etter årstida.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2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2239"/>
              </a:lnSpc>
              <a:buNone/>
            </a:pPr>
            <a:r>
              <a:rPr lang="nn-NO" b="1" i="0">
                <a:solidFill>
                  <a:srgbClr val="054449"/>
                </a:solidFill>
                <a:effectLst/>
              </a:rPr>
              <a:t>Risikoen er avgjørende for </a:t>
            </a:r>
          </a:p>
          <a:p>
            <a:pPr marL="171450" indent="-171450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n-NO">
                <a:solidFill>
                  <a:srgbClr val="054449"/>
                </a:solidFill>
              </a:rPr>
              <a:t>hvor </a:t>
            </a:r>
            <a:r>
              <a:rPr lang="nn-NO" b="0" i="0">
                <a:solidFill>
                  <a:srgbClr val="054449"/>
                </a:solidFill>
                <a:effectLst/>
              </a:rPr>
              <a:t>hyppig, nært og grundig tilsyn dyreholderen må føre</a:t>
            </a:r>
          </a:p>
          <a:p>
            <a:pPr marL="171450" indent="-171450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n-NO" b="0" i="0">
                <a:solidFill>
                  <a:srgbClr val="054449"/>
                </a:solidFill>
                <a:effectLst/>
              </a:rPr>
              <a:t>hva dyreholderen må gjøre for å verne beitedyra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Dyreholderen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må kjenne risikoen 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for å vite hva hen skal gjøre.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Dyreholderen må vurdere risiko både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før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 dyra blir sluppet på beite eller blir flytta fra ett beite til et annet, og </a:t>
            </a:r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mens</a:t>
            </a:r>
            <a:r>
              <a:rPr lang="nn-NO" b="0" i="0">
                <a:solidFill>
                  <a:srgbClr val="054449"/>
                </a:solidFill>
                <a:effectLst/>
                <a:latin typeface="Mattilsynet Sans"/>
              </a:rPr>
              <a:t> dyra er på beite i et område.</a:t>
            </a:r>
          </a:p>
          <a:p>
            <a:pPr algn="l"/>
            <a:endParaRPr lang="nb-NO" b="1" i="0">
              <a:solidFill>
                <a:srgbClr val="054449"/>
              </a:solidFill>
              <a:effectLst/>
              <a:latin typeface="Mattilsynet Sans"/>
            </a:endParaRPr>
          </a:p>
          <a:p>
            <a:pPr algn="l"/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Momenter i risikovurderinga presenteres på dei neste 3 sidene…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31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</a:rPr>
              <a:t>Flere momenter om rovdyr på neste side…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25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>
                <a:solidFill>
                  <a:srgbClr val="054449"/>
                </a:solidFill>
                <a:effectLst/>
              </a:rPr>
              <a:t>Tapstall med særskilte tall for voksne dyr, avkom og voksne og avkom til sammen – som rapporteres i Organisert beitebruk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83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dyreholderen må altså selv vurdere risikoen for dyra i beiteområdet og tilpasse tilsynet og tiltakene for å håndtere risikoen forsvarlig. For å klare dette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må dyreholderen planlegge og arbeide godt og systematisk 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for god dyrevelferd </a:t>
            </a:r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både før og under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 beiteperioden.</a:t>
            </a: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Anbefalt </a:t>
            </a:r>
            <a:r>
              <a:rPr lang="nn-NO" b="1" i="0">
                <a:solidFill>
                  <a:srgbClr val="054449"/>
                </a:solidFill>
                <a:effectLst/>
              </a:rPr>
              <a:t>innhold</a:t>
            </a:r>
            <a:r>
              <a:rPr lang="nn-NO" b="0" i="0">
                <a:solidFill>
                  <a:srgbClr val="054449"/>
                </a:solidFill>
                <a:effectLst/>
              </a:rPr>
              <a:t> i beiteplanen: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Antall beitedyr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Tidspunkter for slipp på og sank fra innmark og utmark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Tilsynshyppighet og –måte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Utstyr for behandling og avliving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Tiltak for å beskytte dyra på beite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Beredskap overfor akutte og alvorlige hendelser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Personell og samarbeid med andre i beitelaget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Beitejournal er forskriftsfesta for sauer geiter, Jf. småfeholdforskrifta § 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i="0">
                <a:solidFill>
                  <a:srgbClr val="054449"/>
                </a:solidFill>
                <a:effectLst/>
              </a:rPr>
              <a:t>Å ha skriftlig beiteplan og beitejournal er også en fordel dersom Mattilsynet krever å få opplysninger med hjemmel i dyrevelferdsloven § 19.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>
              <a:solidFill>
                <a:srgbClr val="054449"/>
              </a:solidFill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F4092-5F2E-472C-AB83-271DA35F1A4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1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1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50BAC33B-5211-3E88-98F0-AF9A8258B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094800 h 6858000"/>
              <a:gd name="connsiteX5" fmla="*/ 6096000 w 12192000"/>
              <a:gd name="connsiteY5" fmla="*/ 6094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096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94800"/>
                </a:lnTo>
                <a:lnTo>
                  <a:pt x="6096000" y="60948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lt2"/>
                </a:solidFill>
              </a:defRPr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2F0CFE3B-D8EE-EB98-FFD8-C75FD6C00917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360045" y="990124"/>
            <a:ext cx="5004000" cy="2088261"/>
          </a:xfrm>
        </p:spPr>
        <p:txBody>
          <a:bodyPr lIns="0" tIns="0" rIns="0" bIns="0" anchor="b"/>
          <a:lstStyle>
            <a:lvl1pPr marL="0" indent="0" algn="l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2" name="Undertittel 21">
            <a:extLst>
              <a:ext uri="{FF2B5EF4-FFF2-40B4-BE49-F238E27FC236}">
                <a16:creationId xmlns:a16="http://schemas.microsoft.com/office/drawing/2014/main" id="{AA24D129-222C-3AE7-9A2E-41A07624A43D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>
          <a:xfrm>
            <a:off x="360045" y="3294412"/>
            <a:ext cx="5004000" cy="6120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E2F1D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3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DC85B1F-D602-C7E7-E7A7-2C2FECDD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360045"/>
            <a:ext cx="1404000" cy="2457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CD08C-0940-41A7-4EA3-3C705F4E7E4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45" y="5580698"/>
            <a:ext cx="2844799" cy="187231"/>
          </a:xfrm>
        </p:spPr>
        <p:txBody>
          <a:bodyPr>
            <a:normAutofit/>
          </a:bodyPr>
          <a:lstStyle>
            <a:lvl1pPr>
              <a:defRPr sz="1100">
                <a:solidFill>
                  <a:srgbClr val="E2F1DF"/>
                </a:solidFill>
              </a:defRPr>
            </a:lvl1pPr>
          </a:lstStyle>
          <a:p>
            <a:fld id="{2AC39117-6C68-4FEB-9E42-425BE349C887}" type="datetime1">
              <a:rPr lang="nb-NO" smtClean="0"/>
              <a:t>28.04.2025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7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05649B30-9267-E483-EAEF-E60A77FE753A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60045" y="2353451"/>
            <a:ext cx="10764288" cy="18000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ct val="30000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3443801-4742-20D5-60DF-FCBA875658CC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1200" b="1">
                <a:latin typeface="+mj-lt"/>
              </a:rPr>
              <a:t>Kapittelside</a:t>
            </a:r>
          </a:p>
        </p:txBody>
      </p:sp>
    </p:spTree>
    <p:extLst>
      <p:ext uri="{BB962C8B-B14F-4D97-AF65-F5344CB8AC3E}">
        <p14:creationId xmlns:p14="http://schemas.microsoft.com/office/powerpoint/2010/main" val="18189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halv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BD7638F8-28E3-5745-FCAB-EEC95EA777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9D9D9"/>
          </a:solidFill>
        </p:spPr>
        <p:txBody>
          <a:bodyPr tIns="907313"/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 or illustration</a:t>
            </a:r>
            <a:endParaRPr lang="nb-NO"/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3E20E222-107A-76C8-F76F-F3B7360B99AF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60045" y="370800"/>
            <a:ext cx="5184648" cy="1231106"/>
          </a:xfrm>
        </p:spPr>
        <p:txBody>
          <a:bodyPr lIns="0" tIns="0" rIns="0" bIns="0">
            <a:normAutofit/>
          </a:bodyPr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0361541-6644-8DCA-C2F4-CBBF5BD9F75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0045" y="1773238"/>
            <a:ext cx="5184648" cy="4535487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1E660EA0-789B-ABF9-1F44-8894A6389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97651" y="6498000"/>
            <a:ext cx="820799" cy="1449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dk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58F8ACF-C7D5-A702-833D-4B9E4EC651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495" y="6552819"/>
            <a:ext cx="1953861" cy="9233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6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C9E5E7-E81C-F5A8-FF9E-D61CA155C9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B182DB33-4EBC-44C6-A102-5E5D4D6B9BAC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ACD65B2-FF12-7626-E1F5-D0438407A9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00225" y="6552819"/>
            <a:ext cx="1978626" cy="92333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216CAA-91A6-4F2B-0F47-DE231B993C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DE142A-8011-6ED0-4F68-73397361A2E0}"/>
              </a:ext>
            </a:extLst>
          </p:cNvPr>
          <p:cNvSpPr txBox="1"/>
          <p:nvPr userDrawn="1"/>
        </p:nvSpPr>
        <p:spPr>
          <a:xfrm>
            <a:off x="-1821584" y="980096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622046D8-FDF8-CA31-9FFF-261DA212F420}"/>
              </a:ext>
            </a:extLst>
          </p:cNvPr>
          <p:cNvGrpSpPr/>
          <p:nvPr userDrawn="1"/>
        </p:nvGrpSpPr>
        <p:grpSpPr>
          <a:xfrm>
            <a:off x="-1743412" y="2614675"/>
            <a:ext cx="1306512" cy="1526657"/>
            <a:chOff x="-1589485" y="1838157"/>
            <a:chExt cx="1306512" cy="1526657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E306A93F-E0EC-7504-BFA6-5485C7A03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7646D18-9E1D-A2A4-F42F-5F2627B33C09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899A2C3-3829-C8FE-C52F-A14715DD3719}"/>
              </a:ext>
            </a:extLst>
          </p:cNvPr>
          <p:cNvGrpSpPr/>
          <p:nvPr userDrawn="1"/>
        </p:nvGrpSpPr>
        <p:grpSpPr>
          <a:xfrm>
            <a:off x="-1830317" y="4269705"/>
            <a:ext cx="1689882" cy="1061829"/>
            <a:chOff x="-2015091" y="4269705"/>
            <a:chExt cx="1796257" cy="1061829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8C00C7ED-C66E-59A6-1172-F97EF55AD9C0}"/>
                </a:ext>
              </a:extLst>
            </p:cNvPr>
            <p:cNvSpPr txBox="1"/>
            <p:nvPr userDrawn="1"/>
          </p:nvSpPr>
          <p:spPr>
            <a:xfrm>
              <a:off x="-2015091" y="4269705"/>
              <a:ext cx="1796257" cy="10618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900"/>
                <a:t>Bruk et av alternativene:</a:t>
              </a:r>
            </a:p>
            <a:p>
              <a:r>
                <a:rPr lang="nb-NO" sz="900"/>
                <a:t>Lysegrønn - #E2F1DF</a:t>
              </a:r>
            </a:p>
            <a:p>
              <a:r>
                <a:rPr lang="nb-NO" sz="900"/>
                <a:t>Lyseblå  - #E7F2F8</a:t>
              </a:r>
            </a:p>
            <a:p>
              <a:r>
                <a:rPr lang="nb-NO" sz="900"/>
                <a:t>Lysebeige - #FAF6F3</a:t>
              </a:r>
            </a:p>
            <a:p>
              <a:endParaRPr lang="nb-NO" sz="900"/>
            </a:p>
            <a:p>
              <a:r>
                <a:rPr lang="nb-NO" sz="800" i="1"/>
                <a:t>Trykk «flere farger» under malingsspannet for å skrive HEX-verdi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1DF76E1-57BD-03A1-D423-ADEAAD5902E2}"/>
                </a:ext>
              </a:extLst>
            </p:cNvPr>
            <p:cNvSpPr/>
            <p:nvPr userDrawn="1"/>
          </p:nvSpPr>
          <p:spPr>
            <a:xfrm>
              <a:off x="-788552" y="4399193"/>
              <a:ext cx="168275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C44BB4E-3B20-3B0E-625F-A0B35BF48BD8}"/>
                </a:ext>
              </a:extLst>
            </p:cNvPr>
            <p:cNvSpPr/>
            <p:nvPr userDrawn="1"/>
          </p:nvSpPr>
          <p:spPr>
            <a:xfrm>
              <a:off x="-788552" y="4542210"/>
              <a:ext cx="168275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35934DE-0B8E-4F68-F5C9-DCB349F31C03}"/>
                </a:ext>
              </a:extLst>
            </p:cNvPr>
            <p:cNvSpPr/>
            <p:nvPr userDrawn="1"/>
          </p:nvSpPr>
          <p:spPr>
            <a:xfrm>
              <a:off x="-788552" y="4682640"/>
              <a:ext cx="168275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027D519-EA01-E5FD-F6C2-E6ECEE7392E3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Tekstside</a:t>
            </a:r>
          </a:p>
        </p:txBody>
      </p:sp>
    </p:spTree>
    <p:extLst>
      <p:ext uri="{BB962C8B-B14F-4D97-AF65-F5344CB8AC3E}">
        <p14:creationId xmlns:p14="http://schemas.microsoft.com/office/powerpoint/2010/main" val="341521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ide med 1/3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BD7638F8-28E3-5745-FCAB-EEC95EA777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7510" y="0"/>
            <a:ext cx="3924490" cy="6858000"/>
          </a:xfrm>
          <a:prstGeom prst="rect">
            <a:avLst/>
          </a:prstGeom>
          <a:solidFill>
            <a:srgbClr val="D9D9D9"/>
          </a:solidFill>
        </p:spPr>
        <p:txBody>
          <a:bodyPr tIns="907313"/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 or illustration</a:t>
            </a:r>
            <a:endParaRPr lang="nb-NO"/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3E20E222-107A-76C8-F76F-F3B7360B99AF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60044" y="370800"/>
            <a:ext cx="7344918" cy="1231106"/>
          </a:xfrm>
        </p:spPr>
        <p:txBody>
          <a:bodyPr lIns="0" tIns="0" rIns="0" bIns="0">
            <a:normAutofit/>
          </a:bodyPr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0361541-6644-8DCA-C2F4-CBBF5BD9F75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0044" y="1773238"/>
            <a:ext cx="7344918" cy="4535487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1E660EA0-789B-ABF9-1F44-8894A6389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97651" y="6498000"/>
            <a:ext cx="820799" cy="1449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dk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58F8ACF-C7D5-A702-833D-4B9E4EC651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6552819"/>
            <a:ext cx="1978177" cy="9233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6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C9E5E7-E81C-F5A8-FF9E-D61CA155C9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6FFEEB3E-378C-4C39-AC52-59C6256A44D7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ACD65B2-FF12-7626-E1F5-D0438407A9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00225" y="6552819"/>
            <a:ext cx="4121944" cy="92333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216CAA-91A6-4F2B-0F47-DE231B993C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D0AF628-E276-9A29-6BAC-A201CB32233E}"/>
              </a:ext>
            </a:extLst>
          </p:cNvPr>
          <p:cNvSpPr txBox="1"/>
          <p:nvPr userDrawn="1"/>
        </p:nvSpPr>
        <p:spPr>
          <a:xfrm>
            <a:off x="-1821584" y="980096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B0CEEEB2-1F87-2C67-4E5C-17B43D9059FC}"/>
              </a:ext>
            </a:extLst>
          </p:cNvPr>
          <p:cNvGrpSpPr/>
          <p:nvPr userDrawn="1"/>
        </p:nvGrpSpPr>
        <p:grpSpPr>
          <a:xfrm>
            <a:off x="-1743412" y="2614675"/>
            <a:ext cx="1306512" cy="1526657"/>
            <a:chOff x="-1589485" y="1838157"/>
            <a:chExt cx="1306512" cy="1526657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E76F2FF3-72B6-33FC-5887-925FAA11D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649D3960-118B-937C-8026-A52B099A0A0A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F459E88-F00F-82FB-2EA6-B2E64404FC40}"/>
              </a:ext>
            </a:extLst>
          </p:cNvPr>
          <p:cNvGrpSpPr/>
          <p:nvPr userDrawn="1"/>
        </p:nvGrpSpPr>
        <p:grpSpPr>
          <a:xfrm>
            <a:off x="-1830317" y="4269705"/>
            <a:ext cx="1689882" cy="1061829"/>
            <a:chOff x="-2015091" y="4269705"/>
            <a:chExt cx="1796257" cy="1061829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3A2828B9-0637-FD32-ED34-41C263A51D1B}"/>
                </a:ext>
              </a:extLst>
            </p:cNvPr>
            <p:cNvSpPr txBox="1"/>
            <p:nvPr userDrawn="1"/>
          </p:nvSpPr>
          <p:spPr>
            <a:xfrm>
              <a:off x="-2015091" y="4269705"/>
              <a:ext cx="1796257" cy="10618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900"/>
                <a:t>Bruk et av alternativene:</a:t>
              </a:r>
            </a:p>
            <a:p>
              <a:r>
                <a:rPr lang="nb-NO" sz="900"/>
                <a:t>Lysegrønn - #E2F1DF</a:t>
              </a:r>
            </a:p>
            <a:p>
              <a:r>
                <a:rPr lang="nb-NO" sz="900"/>
                <a:t>Lyseblå  - #E7F2F8</a:t>
              </a:r>
            </a:p>
            <a:p>
              <a:r>
                <a:rPr lang="nb-NO" sz="900"/>
                <a:t>Lysebeige - #FAF6F3</a:t>
              </a:r>
            </a:p>
            <a:p>
              <a:endParaRPr lang="nb-NO" sz="900"/>
            </a:p>
            <a:p>
              <a:r>
                <a:rPr lang="nb-NO" sz="800" i="1"/>
                <a:t>Trykk «flere farger» under malingsspannet for å skrive HEX-verdi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207E8E3E-BAB9-1887-6FBE-F9BAA2603378}"/>
                </a:ext>
              </a:extLst>
            </p:cNvPr>
            <p:cNvSpPr/>
            <p:nvPr userDrawn="1"/>
          </p:nvSpPr>
          <p:spPr>
            <a:xfrm>
              <a:off x="-788552" y="4399193"/>
              <a:ext cx="168275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7A1ACDC-F3A4-D46C-C4F2-71EFB3E2FEC5}"/>
                </a:ext>
              </a:extLst>
            </p:cNvPr>
            <p:cNvSpPr/>
            <p:nvPr userDrawn="1"/>
          </p:nvSpPr>
          <p:spPr>
            <a:xfrm>
              <a:off x="-788552" y="4542210"/>
              <a:ext cx="168275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C280475-75B1-1639-4274-79D59A24D523}"/>
                </a:ext>
              </a:extLst>
            </p:cNvPr>
            <p:cNvSpPr/>
            <p:nvPr userDrawn="1"/>
          </p:nvSpPr>
          <p:spPr>
            <a:xfrm>
              <a:off x="-788552" y="4682640"/>
              <a:ext cx="168275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618B383-6682-B463-4DDA-CE58E560F8BF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Tekstside</a:t>
            </a:r>
          </a:p>
        </p:txBody>
      </p:sp>
    </p:spTree>
    <p:extLst>
      <p:ext uri="{BB962C8B-B14F-4D97-AF65-F5344CB8AC3E}">
        <p14:creationId xmlns:p14="http://schemas.microsoft.com/office/powerpoint/2010/main" val="199981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C5AE6-1FE5-346E-DB04-47AB6864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8C94CA-1817-895C-BD0E-7BA65E33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" y="1764221"/>
            <a:ext cx="11449431" cy="4536567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E5E65F-6B2D-5581-23FB-9E9DDF02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F0B9FEA8-B63A-4ABA-9A40-2FB56DAAFA58}" type="datetime1">
              <a:rPr lang="nb-NO" smtClean="0"/>
              <a:t>28.04.2025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F86529-CED0-2F12-95E4-FB11CB7B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086097-7DAF-9F11-BA11-E24C68AF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23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fle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F8BC05A5-006C-DD29-F10C-592827EA4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2000" y="972122"/>
            <a:ext cx="533067" cy="533067"/>
          </a:xfrm>
          <a:prstGeom prst="ellipse">
            <a:avLst/>
          </a:prstGeom>
          <a:solidFill>
            <a:srgbClr val="054449"/>
          </a:solidFill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F0FB82-B194-5E0F-C339-FADB00CECE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2000" y="1990800"/>
            <a:ext cx="288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dk1"/>
                </a:solidFill>
                <a:latin typeface="+mn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2E75CA7-999E-E489-7ECA-291D027D7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4395" y="1044131"/>
            <a:ext cx="2247605" cy="3869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DA34E5-EBBC-8398-6A9A-E53894F96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1150" y="1990800"/>
            <a:ext cx="288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2260C1-D603-C51B-A659-F0ED7FD86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3544" y="1044131"/>
            <a:ext cx="2247605" cy="3869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876A1CCE-8D95-CE73-6408-BEA8D0D145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1150" y="972122"/>
            <a:ext cx="533067" cy="533067"/>
          </a:xfrm>
          <a:prstGeom prst="ellipse">
            <a:avLst/>
          </a:prstGeom>
          <a:solidFill>
            <a:srgbClr val="054449"/>
          </a:solidFill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6C39348-C599-CD84-22CA-FD099E5DEE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045" y="1990800"/>
            <a:ext cx="2880000" cy="4320000"/>
          </a:xfr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dk1"/>
                </a:solidFill>
                <a:latin typeface="+mn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9D49151A-6655-B9FC-6C42-590670855A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45" y="972122"/>
            <a:ext cx="533067" cy="533067"/>
          </a:xfrm>
          <a:prstGeom prst="ellipse">
            <a:avLst/>
          </a:prstGeom>
          <a:solidFill>
            <a:srgbClr val="054449"/>
          </a:solidFill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DC5ED441-6B10-62F6-CBC4-D3C47038DE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126" y="1044131"/>
            <a:ext cx="2247605" cy="3869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DFB78DE-6339-6113-51B6-4568E204882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86A449-950F-4A71-BF1E-DCB44522D4D8}" type="datetime1">
              <a:rPr lang="nb-NO" smtClean="0"/>
              <a:t>28.04.2025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6E7DDDF-2AC7-B43E-9DAF-5A8AB8268D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6D34979-7593-597E-3961-795939E4C9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18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A155BA3E-186B-3088-C053-D7C3B68F4D1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65252" y="1980248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wrap="square" lIns="0" tIns="0" rIns="0" bIns="0">
            <a:no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C29A04DA-81BC-3BD8-8BAD-7DA83446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9D7C781F-D136-3850-8E49-8B61F163B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252" y="3741227"/>
            <a:ext cx="1980000" cy="204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Fornavn Etternavn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808112C4-504C-CF35-A2BA-47C5EB61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252" y="3953133"/>
            <a:ext cx="1980000" cy="5274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  <a:br>
              <a:rPr lang="nb-NO"/>
            </a:br>
            <a:r>
              <a:rPr lang="nb-NO"/>
              <a:t>Seksjon</a:t>
            </a:r>
          </a:p>
        </p:txBody>
      </p:sp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DDF2569C-830B-3BCC-5096-95D01E1C7D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217529" y="1980248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wrap="square" lIns="0" tIns="0" rIns="0" bIns="0">
            <a:no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1" name="Plassholder for tekst 25">
            <a:extLst>
              <a:ext uri="{FF2B5EF4-FFF2-40B4-BE49-F238E27FC236}">
                <a16:creationId xmlns:a16="http://schemas.microsoft.com/office/drawing/2014/main" id="{3FD62992-35C5-5660-640F-39D23B6CB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7529" y="3741227"/>
            <a:ext cx="1980000" cy="204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Fornavn Etternavn</a:t>
            </a:r>
          </a:p>
        </p:txBody>
      </p:sp>
      <p:sp>
        <p:nvSpPr>
          <p:cNvPr id="42" name="Plassholder for tekst 26">
            <a:extLst>
              <a:ext uri="{FF2B5EF4-FFF2-40B4-BE49-F238E27FC236}">
                <a16:creationId xmlns:a16="http://schemas.microsoft.com/office/drawing/2014/main" id="{2BEBC511-3FED-B949-8713-08620CBBA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7529" y="3953133"/>
            <a:ext cx="1980000" cy="5274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  <a:br>
              <a:rPr lang="nb-NO"/>
            </a:br>
            <a:r>
              <a:rPr lang="nb-NO"/>
              <a:t>Seksjon</a:t>
            </a:r>
          </a:p>
        </p:txBody>
      </p:sp>
      <p:sp>
        <p:nvSpPr>
          <p:cNvPr id="43" name="Plassholder for bilde 42">
            <a:extLst>
              <a:ext uri="{FF2B5EF4-FFF2-40B4-BE49-F238E27FC236}">
                <a16:creationId xmlns:a16="http://schemas.microsoft.com/office/drawing/2014/main" id="{05A4C6F8-51A8-B38C-1D50-CD5322DF43D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78389" y="1980248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wrap="square" lIns="0" tIns="0" rIns="0" bIns="0">
            <a:no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4" name="Plassholder for tekst 25">
            <a:extLst>
              <a:ext uri="{FF2B5EF4-FFF2-40B4-BE49-F238E27FC236}">
                <a16:creationId xmlns:a16="http://schemas.microsoft.com/office/drawing/2014/main" id="{EA05459D-423D-348E-6510-4E5749CA53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8389" y="3741227"/>
            <a:ext cx="1980000" cy="204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Fornavn Etternavn</a:t>
            </a:r>
          </a:p>
        </p:txBody>
      </p:sp>
      <p:sp>
        <p:nvSpPr>
          <p:cNvPr id="45" name="Plassholder for tekst 26">
            <a:extLst>
              <a:ext uri="{FF2B5EF4-FFF2-40B4-BE49-F238E27FC236}">
                <a16:creationId xmlns:a16="http://schemas.microsoft.com/office/drawing/2014/main" id="{48B51D4B-48F7-7407-64A2-7FA13A1E1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8389" y="3953133"/>
            <a:ext cx="1980000" cy="5274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  <a:br>
              <a:rPr lang="nb-NO"/>
            </a:br>
            <a:r>
              <a:rPr lang="nb-NO"/>
              <a:t>Seksjon</a:t>
            </a:r>
          </a:p>
        </p:txBody>
      </p:sp>
      <p:sp>
        <p:nvSpPr>
          <p:cNvPr id="46" name="Plassholder for bilde 45">
            <a:extLst>
              <a:ext uri="{FF2B5EF4-FFF2-40B4-BE49-F238E27FC236}">
                <a16:creationId xmlns:a16="http://schemas.microsoft.com/office/drawing/2014/main" id="{75C27F72-B212-0B26-6019-CA5BA02759E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538625" y="1980248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wrap="square" lIns="0" tIns="0" rIns="0" bIns="0">
            <a:no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7" name="Plassholder for tekst 25">
            <a:extLst>
              <a:ext uri="{FF2B5EF4-FFF2-40B4-BE49-F238E27FC236}">
                <a16:creationId xmlns:a16="http://schemas.microsoft.com/office/drawing/2014/main" id="{9F46BA7E-1C5A-ABA2-59C1-4E7433FA4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8625" y="3741227"/>
            <a:ext cx="1980000" cy="204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Fornavn Etternavn</a:t>
            </a:r>
          </a:p>
        </p:txBody>
      </p:sp>
      <p:sp>
        <p:nvSpPr>
          <p:cNvPr id="48" name="Plassholder for tekst 26">
            <a:extLst>
              <a:ext uri="{FF2B5EF4-FFF2-40B4-BE49-F238E27FC236}">
                <a16:creationId xmlns:a16="http://schemas.microsoft.com/office/drawing/2014/main" id="{7BE97382-90F0-A726-F262-1E8BE357E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8625" y="3953133"/>
            <a:ext cx="1980000" cy="5274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  <a:br>
              <a:rPr lang="nb-NO"/>
            </a:br>
            <a:r>
              <a:rPr lang="nb-NO"/>
              <a:t>Seksjon</a:t>
            </a:r>
          </a:p>
        </p:txBody>
      </p:sp>
      <p:sp>
        <p:nvSpPr>
          <p:cNvPr id="49" name="Plassholder for bilde 48">
            <a:extLst>
              <a:ext uri="{FF2B5EF4-FFF2-40B4-BE49-F238E27FC236}">
                <a16:creationId xmlns:a16="http://schemas.microsoft.com/office/drawing/2014/main" id="{750472B3-CD4B-86DA-B4EC-2E8408BA3C1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698867" y="1980248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wrap="square" lIns="0" tIns="0" rIns="0" bIns="0">
            <a:no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0" name="Plassholder for tekst 25">
            <a:extLst>
              <a:ext uri="{FF2B5EF4-FFF2-40B4-BE49-F238E27FC236}">
                <a16:creationId xmlns:a16="http://schemas.microsoft.com/office/drawing/2014/main" id="{BD591788-918F-AF70-0158-3D7900300B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28867" y="3741227"/>
            <a:ext cx="1980000" cy="204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Fornavn Etternavn</a:t>
            </a:r>
          </a:p>
        </p:txBody>
      </p:sp>
      <p:sp>
        <p:nvSpPr>
          <p:cNvPr id="51" name="Plassholder for tekst 26">
            <a:extLst>
              <a:ext uri="{FF2B5EF4-FFF2-40B4-BE49-F238E27FC236}">
                <a16:creationId xmlns:a16="http://schemas.microsoft.com/office/drawing/2014/main" id="{2E388AF9-0CA2-0520-6C81-0D6A0BD656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8867" y="3953133"/>
            <a:ext cx="1980000" cy="5274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  <a:br>
              <a:rPr lang="nb-NO"/>
            </a:br>
            <a:r>
              <a:rPr lang="nb-NO"/>
              <a:t>Seksjon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5CF5F2-417F-6111-5A72-A9176A979F8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3E26493-AA90-4A20-B116-EEA33565EC29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E4B42C9-1056-7854-9D79-5FB4AE21402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689CD9-C439-F606-0CB1-B339647C19A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42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illustrasjon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9">
            <a:extLst>
              <a:ext uri="{FF2B5EF4-FFF2-40B4-BE49-F238E27FC236}">
                <a16:creationId xmlns:a16="http://schemas.microsoft.com/office/drawing/2014/main" id="{8328FA84-DC9D-DC6C-C6AD-A041684741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ctr">
              <a:buNone/>
              <a:defRPr b="0">
                <a:solidFill>
                  <a:schemeClr val="dk1"/>
                </a:solidFill>
                <a:latin typeface="+mn-lt"/>
              </a:defRPr>
            </a:lvl1pPr>
          </a:lstStyle>
          <a:p>
            <a:r>
              <a:rPr lang="en-GB"/>
              <a:t>Click icon to add photo or illustration</a:t>
            </a:r>
            <a:endParaRPr lang="nb-NO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4A380E1-E6A6-DD60-B615-2D01BDC71F95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0544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6EEC39D2-4863-F643-3AB3-A814B424E5BE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360045" y="2354400"/>
            <a:ext cx="5364164" cy="933141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56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4" name="Undertittel 13">
            <a:extLst>
              <a:ext uri="{FF2B5EF4-FFF2-40B4-BE49-F238E27FC236}">
                <a16:creationId xmlns:a16="http://schemas.microsoft.com/office/drawing/2014/main" id="{7A792118-02B6-8B8D-94AB-90DB1EF736C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60045" y="3302154"/>
            <a:ext cx="5364164" cy="216000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3200" b="0" i="0" u="none" cap="none">
                <a:solidFill>
                  <a:srgbClr val="E2F1DF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33FF54D-231D-CE06-DE2E-7DF88331AF7E}"/>
              </a:ext>
            </a:extLst>
          </p:cNvPr>
          <p:cNvSpPr txBox="1"/>
          <p:nvPr userDrawn="1"/>
        </p:nvSpPr>
        <p:spPr>
          <a:xfrm>
            <a:off x="-1821584" y="2468700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D0D304A-D52F-322D-D6A6-63439E26CA6D}"/>
              </a:ext>
            </a:extLst>
          </p:cNvPr>
          <p:cNvGrpSpPr/>
          <p:nvPr userDrawn="1"/>
        </p:nvGrpSpPr>
        <p:grpSpPr>
          <a:xfrm>
            <a:off x="-1743412" y="4103279"/>
            <a:ext cx="1306512" cy="1526657"/>
            <a:chOff x="-1589485" y="1838157"/>
            <a:chExt cx="1306512" cy="1526657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47247A05-6247-252F-2DF7-CE6AC9053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A55D8D9-F1BD-E40C-B89E-5F4BC7A8FECA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9A8CD7D-1AE7-1C5E-60AB-DA1CAD85BEA6}"/>
              </a:ext>
            </a:extLst>
          </p:cNvPr>
          <p:cNvGrpSpPr/>
          <p:nvPr userDrawn="1"/>
        </p:nvGrpSpPr>
        <p:grpSpPr>
          <a:xfrm>
            <a:off x="-1821584" y="897895"/>
            <a:ext cx="1689882" cy="1468094"/>
            <a:chOff x="-1821584" y="897895"/>
            <a:chExt cx="1689882" cy="1468094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15EC9530-8F3A-98E8-CB06-64DA09344B16}"/>
                </a:ext>
              </a:extLst>
            </p:cNvPr>
            <p:cNvSpPr txBox="1"/>
            <p:nvPr userDrawn="1"/>
          </p:nvSpPr>
          <p:spPr>
            <a:xfrm>
              <a:off x="-1821584" y="897895"/>
              <a:ext cx="1689882" cy="1468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Calibri" panose="020F0502020204030204" pitchFamily="34" charset="0"/>
                <a:buNone/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Valgfritt om man vil legge inn bilde eller illustrasjon.</a:t>
              </a:r>
            </a:p>
            <a:p>
              <a:pPr marL="0" indent="0">
                <a:lnSpc>
                  <a:spcPct val="120000"/>
                </a:lnSpc>
                <a:buFont typeface="Calibri" panose="020F0502020204030204" pitchFamily="34" charset="0"/>
                <a:buNone/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Illustrasjonene kan ha disse bakgrunnene:</a:t>
              </a:r>
            </a:p>
            <a:p>
              <a:pPr>
                <a:lnSpc>
                  <a:spcPct val="120000"/>
                </a:lnSpc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Lysegrønn – #E2F1DF</a:t>
              </a:r>
              <a:endParaRPr lang="nb-NO" sz="900" b="0">
                <a:solidFill>
                  <a:srgbClr val="032B2F"/>
                </a:solidFill>
                <a:latin typeface="+mn-lt"/>
              </a:endParaRPr>
            </a:p>
            <a:p>
              <a:pPr marL="0" indent="0">
                <a:lnSpc>
                  <a:spcPct val="120000"/>
                </a:lnSpc>
                <a:buFont typeface="Calibri" panose="020F0502020204030204" pitchFamily="34" charset="0"/>
                <a:buNone/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Lyseblå - #E7F2F8</a:t>
              </a:r>
            </a:p>
            <a:p>
              <a:pPr>
                <a:lnSpc>
                  <a:spcPct val="120000"/>
                </a:lnSpc>
              </a:pPr>
              <a:r>
                <a:rPr lang="nb-NO" sz="900" b="0">
                  <a:solidFill>
                    <a:srgbClr val="032B2F"/>
                  </a:solidFill>
                  <a:latin typeface="+mn-lt"/>
                </a:rPr>
                <a:t>Lysebeige – #FAF6F3</a:t>
              </a:r>
              <a:br>
                <a:rPr lang="nb-NO" sz="900" b="0">
                  <a:solidFill>
                    <a:srgbClr val="032B2F"/>
                  </a:solidFill>
                  <a:latin typeface="+mn-lt"/>
                </a:rPr>
              </a:br>
              <a:r>
                <a:rPr lang="nb-NO" sz="900" b="0">
                  <a:solidFill>
                    <a:srgbClr val="032B2F"/>
                  </a:solidFill>
                  <a:latin typeface="+mn-lt"/>
                </a:rPr>
                <a:t>Mellomgrønn – #68B096</a:t>
              </a:r>
            </a:p>
            <a:p>
              <a:endParaRPr lang="nb-NO" sz="900" b="0">
                <a:latin typeface="+mn-lt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DF8424E-C155-6DB2-369A-51A220841AF2}"/>
                </a:ext>
              </a:extLst>
            </p:cNvPr>
            <p:cNvSpPr/>
            <p:nvPr userDrawn="1"/>
          </p:nvSpPr>
          <p:spPr>
            <a:xfrm>
              <a:off x="-668267" y="1577950"/>
              <a:ext cx="158310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54B0739-E442-31B3-CD94-49A7137736C8}"/>
                </a:ext>
              </a:extLst>
            </p:cNvPr>
            <p:cNvSpPr/>
            <p:nvPr userDrawn="1"/>
          </p:nvSpPr>
          <p:spPr>
            <a:xfrm>
              <a:off x="-668267" y="1741120"/>
              <a:ext cx="158310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305FD85-2ACA-D595-B917-E84B243FF9DE}"/>
                </a:ext>
              </a:extLst>
            </p:cNvPr>
            <p:cNvSpPr/>
            <p:nvPr userDrawn="1"/>
          </p:nvSpPr>
          <p:spPr>
            <a:xfrm>
              <a:off x="-668267" y="1904289"/>
              <a:ext cx="158310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56CBBBB-2EC5-59D8-DAD8-07839C823204}"/>
                </a:ext>
              </a:extLst>
            </p:cNvPr>
            <p:cNvSpPr/>
            <p:nvPr userDrawn="1"/>
          </p:nvSpPr>
          <p:spPr>
            <a:xfrm>
              <a:off x="-504063" y="2071511"/>
              <a:ext cx="158310" cy="123825"/>
            </a:xfrm>
            <a:prstGeom prst="rect">
              <a:avLst/>
            </a:prstGeom>
            <a:solidFill>
              <a:srgbClr val="68B096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C71B41F-EE78-B7A3-E9D2-1C49F8CB4440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Pauseside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58E1EFB-9953-6B5D-5A67-A6131440EA61}"/>
              </a:ext>
            </a:extLst>
          </p:cNvPr>
          <p:cNvSpPr txBox="1"/>
          <p:nvPr userDrawn="1"/>
        </p:nvSpPr>
        <p:spPr>
          <a:xfrm>
            <a:off x="-1743412" y="5717314"/>
            <a:ext cx="1466114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nb-NO" sz="800" i="1"/>
              <a:t>Trykk «flere farger» under malingsspannet for å skrive HEX-verdi</a:t>
            </a:r>
          </a:p>
        </p:txBody>
      </p:sp>
    </p:spTree>
    <p:extLst>
      <p:ext uri="{BB962C8B-B14F-4D97-AF65-F5344CB8AC3E}">
        <p14:creationId xmlns:p14="http://schemas.microsoft.com/office/powerpoint/2010/main" val="37798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nummerert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01ED0CE7-6962-2049-16E7-D1422C302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5" y="1773238"/>
            <a:ext cx="576000" cy="576000"/>
          </a:xfrm>
          <a:prstGeom prst="ellipse">
            <a:avLst/>
          </a:prstGeom>
          <a:solidFill>
            <a:srgbClr val="BCDDD0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CE5B71C-20E9-6D4C-2D84-CA9BA408A5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613290E2-3328-FBB9-CC4A-FC634F22AA36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1090149" y="1878331"/>
            <a:ext cx="10080000" cy="340414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rgbClr val="032B2F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E7DFE08E-D61A-5BBD-3475-A1375370F2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45" y="2803653"/>
            <a:ext cx="576000" cy="576000"/>
          </a:xfrm>
          <a:prstGeom prst="ellipse">
            <a:avLst/>
          </a:prstGeom>
          <a:solidFill>
            <a:srgbClr val="BCDDD0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28" name="Plassholder for tekst 24">
            <a:extLst>
              <a:ext uri="{FF2B5EF4-FFF2-40B4-BE49-F238E27FC236}">
                <a16:creationId xmlns:a16="http://schemas.microsoft.com/office/drawing/2014/main" id="{DC6DBC35-690C-96CD-C492-8F5A6E43344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90149" y="2908746"/>
            <a:ext cx="10080000" cy="340414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rgbClr val="032B2F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634C5626-A77F-6787-ABC5-690479051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45" y="3834068"/>
            <a:ext cx="576000" cy="576000"/>
          </a:xfrm>
          <a:prstGeom prst="ellipse">
            <a:avLst/>
          </a:prstGeom>
          <a:solidFill>
            <a:srgbClr val="BCDDD0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30" name="Plassholder for tekst 24">
            <a:extLst>
              <a:ext uri="{FF2B5EF4-FFF2-40B4-BE49-F238E27FC236}">
                <a16:creationId xmlns:a16="http://schemas.microsoft.com/office/drawing/2014/main" id="{7657A75D-CDDA-04E6-1896-8A84871416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90149" y="3939161"/>
            <a:ext cx="10080000" cy="340414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rgbClr val="032B2F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25">
            <a:extLst>
              <a:ext uri="{FF2B5EF4-FFF2-40B4-BE49-F238E27FC236}">
                <a16:creationId xmlns:a16="http://schemas.microsoft.com/office/drawing/2014/main" id="{FE7BDD74-94B3-50E2-14E2-C423CE81D2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" y="4864483"/>
            <a:ext cx="576000" cy="576000"/>
          </a:xfrm>
          <a:prstGeom prst="ellipse">
            <a:avLst/>
          </a:prstGeom>
          <a:solidFill>
            <a:srgbClr val="BCDDD0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 err="1"/>
              <a:t>X</a:t>
            </a:r>
            <a:endParaRPr lang="nb-NO"/>
          </a:p>
        </p:txBody>
      </p:sp>
      <p:sp>
        <p:nvSpPr>
          <p:cNvPr id="32" name="Plassholder for tekst 24">
            <a:extLst>
              <a:ext uri="{FF2B5EF4-FFF2-40B4-BE49-F238E27FC236}">
                <a16:creationId xmlns:a16="http://schemas.microsoft.com/office/drawing/2014/main" id="{877555AA-2DF5-FFB6-293F-DAE9BE50146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90149" y="4969576"/>
            <a:ext cx="10080000" cy="340414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rgbClr val="032B2F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D295B7D-0BDF-A7C4-AB90-104E48A236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642DAF-FB34-472F-8521-8D88BE7D210D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40CE75-AF23-A163-0932-35286EC81E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79859C-7EC7-10F1-8E6B-24C3C126EC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180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Timeline">
            <a:extLst>
              <a:ext uri="{FF2B5EF4-FFF2-40B4-BE49-F238E27FC236}">
                <a16:creationId xmlns:a16="http://schemas.microsoft.com/office/drawing/2014/main" id="{5250D6F0-9D1A-5B58-97EC-997A7E9767E7}"/>
              </a:ext>
            </a:extLst>
          </p:cNvPr>
          <p:cNvCxnSpPr>
            <a:cxnSpLocks/>
          </p:cNvCxnSpPr>
          <p:nvPr/>
        </p:nvCxnSpPr>
        <p:spPr>
          <a:xfrm>
            <a:off x="370800" y="3730419"/>
            <a:ext cx="11449725" cy="0"/>
          </a:xfrm>
          <a:prstGeom prst="straightConnector1">
            <a:avLst/>
          </a:prstGeom>
          <a:ln w="12700">
            <a:solidFill>
              <a:srgbClr val="0544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Eksempel 1" hidden="1">
            <a:extLst>
              <a:ext uri="{FF2B5EF4-FFF2-40B4-BE49-F238E27FC236}">
                <a16:creationId xmlns:a16="http://schemas.microsoft.com/office/drawing/2014/main" id="{F9273C31-65BF-5E58-75F8-EF4F496271F5}"/>
              </a:ext>
            </a:extLst>
          </p:cNvPr>
          <p:cNvGrpSpPr/>
          <p:nvPr userDrawn="1"/>
        </p:nvGrpSpPr>
        <p:grpSpPr>
          <a:xfrm>
            <a:off x="4878762" y="2453200"/>
            <a:ext cx="1728000" cy="2540058"/>
            <a:chOff x="4878762" y="2453200"/>
            <a:chExt cx="1728000" cy="2540058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E542A5FC-CC0D-05BE-69CF-E96367C1B25D}"/>
                </a:ext>
              </a:extLst>
            </p:cNvPr>
            <p:cNvSpPr/>
            <p:nvPr/>
          </p:nvSpPr>
          <p:spPr>
            <a:xfrm flipH="1">
              <a:off x="5735562" y="2453200"/>
              <a:ext cx="14400" cy="1331219"/>
            </a:xfrm>
            <a:prstGeom prst="rect">
              <a:avLst/>
            </a:prstGeom>
            <a:solidFill>
              <a:srgbClr val="0544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6B20FDC6-A2E0-E5BD-37E9-2B3A16576F55}"/>
                </a:ext>
              </a:extLst>
            </p:cNvPr>
            <p:cNvSpPr/>
            <p:nvPr/>
          </p:nvSpPr>
          <p:spPr>
            <a:xfrm>
              <a:off x="5454762" y="2453200"/>
              <a:ext cx="576000" cy="576000"/>
            </a:xfrm>
            <a:prstGeom prst="ellipse">
              <a:avLst/>
            </a:prstGeom>
            <a:solidFill>
              <a:srgbClr val="FBD4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Plassholder for innhold 2">
              <a:extLst>
                <a:ext uri="{FF2B5EF4-FFF2-40B4-BE49-F238E27FC236}">
                  <a16:creationId xmlns:a16="http://schemas.microsoft.com/office/drawing/2014/main" id="{ED6B51A4-5ED0-88F0-3804-CD9122B01048}"/>
                </a:ext>
              </a:extLst>
            </p:cNvPr>
            <p:cNvSpPr txBox="1">
              <a:spLocks/>
            </p:cNvSpPr>
            <p:nvPr/>
          </p:nvSpPr>
          <p:spPr>
            <a:xfrm>
              <a:off x="5628020" y="2535508"/>
              <a:ext cx="229484" cy="3751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216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 fontAlgn="base">
                <a:lnSpc>
                  <a:spcPct val="140000"/>
                </a:lnSpc>
                <a:buNone/>
              </a:pPr>
              <a:r>
                <a:rPr lang="nb-NO" sz="1800" b="1" u="none" strike="noStrike">
                  <a:solidFill>
                    <a:schemeClr val="dk1"/>
                  </a:solidFill>
                  <a:effectLst/>
                  <a:latin typeface="Avenir Next LT Pro Demi" panose="020B0504020202020204" pitchFamily="34" charset="77"/>
                </a:rPr>
                <a:t>1</a:t>
              </a:r>
            </a:p>
          </p:txBody>
        </p:sp>
        <p:sp>
          <p:nvSpPr>
            <p:cNvPr id="12" name="Plassholder for innhold 2">
              <a:extLst>
                <a:ext uri="{FF2B5EF4-FFF2-40B4-BE49-F238E27FC236}">
                  <a16:creationId xmlns:a16="http://schemas.microsoft.com/office/drawing/2014/main" id="{51A2596A-5A20-7DAA-C874-A71A5FE02839}"/>
                </a:ext>
              </a:extLst>
            </p:cNvPr>
            <p:cNvSpPr txBox="1">
              <a:spLocks/>
            </p:cNvSpPr>
            <p:nvPr/>
          </p:nvSpPr>
          <p:spPr>
            <a:xfrm>
              <a:off x="4878762" y="3946267"/>
              <a:ext cx="1728000" cy="104699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216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 fontAlgn="base">
                <a:lnSpc>
                  <a:spcPct val="120000"/>
                </a:lnSpc>
                <a:buNone/>
              </a:pPr>
              <a:r>
                <a:rPr lang="nb-NO" sz="1200" b="1" u="none" strike="noStrike">
                  <a:solidFill>
                    <a:schemeClr val="dk1"/>
                  </a:solidFill>
                  <a:effectLst/>
                  <a:latin typeface="Avenir Next LT Pro Demi" panose="020B0504020202020204" pitchFamily="34" charset="77"/>
                </a:rPr>
                <a:t>Uke 35</a:t>
              </a:r>
              <a:b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</a:br>
              <a: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  <a:t>Tilstandsbeskrivelser</a:t>
              </a:r>
              <a:b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</a:br>
              <a: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  <a:t>med prioritering av</a:t>
              </a:r>
              <a:b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</a:br>
              <a: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  <a:t>utfordringer</a:t>
              </a: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2CE47D50-7048-B5C9-F143-8237438DB604}"/>
                </a:ext>
              </a:extLst>
            </p:cNvPr>
            <p:cNvSpPr/>
            <p:nvPr/>
          </p:nvSpPr>
          <p:spPr>
            <a:xfrm>
              <a:off x="5688762" y="3676419"/>
              <a:ext cx="108000" cy="108000"/>
            </a:xfrm>
            <a:prstGeom prst="ellipse">
              <a:avLst/>
            </a:prstGeom>
            <a:solidFill>
              <a:srgbClr val="0544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  <p:grpSp>
        <p:nvGrpSpPr>
          <p:cNvPr id="49" name="Eksempel 2" hidden="1">
            <a:extLst>
              <a:ext uri="{FF2B5EF4-FFF2-40B4-BE49-F238E27FC236}">
                <a16:creationId xmlns:a16="http://schemas.microsoft.com/office/drawing/2014/main" id="{33038668-400F-8225-4DDA-539AF050D472}"/>
              </a:ext>
            </a:extLst>
          </p:cNvPr>
          <p:cNvGrpSpPr/>
          <p:nvPr userDrawn="1"/>
        </p:nvGrpSpPr>
        <p:grpSpPr>
          <a:xfrm>
            <a:off x="6981391" y="2602428"/>
            <a:ext cx="1728000" cy="2405210"/>
            <a:chOff x="6981391" y="2602428"/>
            <a:chExt cx="1728000" cy="2405210"/>
          </a:xfrm>
        </p:grpSpPr>
        <p:sp>
          <p:nvSpPr>
            <p:cNvPr id="14" name="Plassholder for innhold 2">
              <a:extLst>
                <a:ext uri="{FF2B5EF4-FFF2-40B4-BE49-F238E27FC236}">
                  <a16:creationId xmlns:a16="http://schemas.microsoft.com/office/drawing/2014/main" id="{7D938853-84CA-6E99-7C61-1904C466802B}"/>
                </a:ext>
              </a:extLst>
            </p:cNvPr>
            <p:cNvSpPr txBox="1">
              <a:spLocks/>
            </p:cNvSpPr>
            <p:nvPr/>
          </p:nvSpPr>
          <p:spPr>
            <a:xfrm>
              <a:off x="6981391" y="2602428"/>
              <a:ext cx="1728000" cy="104699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216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base">
                <a:lnSpc>
                  <a:spcPct val="120000"/>
                </a:lnSpc>
                <a:buNone/>
              </a:pPr>
              <a:r>
                <a:rPr lang="nb-NO" sz="1200" b="1" u="none" strike="noStrike">
                  <a:solidFill>
                    <a:schemeClr val="dk1"/>
                  </a:solidFill>
                  <a:effectLst/>
                  <a:latin typeface="Avenir Next LT Pro Demi" panose="020B0504020202020204" pitchFamily="34" charset="77"/>
                </a:rPr>
                <a:t>Uke 38</a:t>
              </a:r>
              <a:b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</a:br>
              <a: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  <a:t>Forslag til 3-årig plan</a:t>
              </a:r>
              <a:b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</a:br>
              <a: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  <a:t>med de prioriterte</a:t>
              </a:r>
              <a:b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</a:br>
              <a:r>
                <a:rPr lang="nb-NO" sz="1200" u="none" strike="noStrike">
                  <a:solidFill>
                    <a:schemeClr val="dk1"/>
                  </a:solidFill>
                  <a:effectLst/>
                  <a:latin typeface="Avenir Next LT Pro" panose="020B0504020202020204" pitchFamily="34" charset="77"/>
                </a:rPr>
                <a:t>utfordringene</a:t>
              </a: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B6BE93A7-70D0-48C2-96A1-8F5185513149}"/>
                </a:ext>
              </a:extLst>
            </p:cNvPr>
            <p:cNvSpPr/>
            <p:nvPr/>
          </p:nvSpPr>
          <p:spPr>
            <a:xfrm flipH="1">
              <a:off x="7838191" y="3676419"/>
              <a:ext cx="14400" cy="1331219"/>
            </a:xfrm>
            <a:prstGeom prst="rect">
              <a:avLst/>
            </a:prstGeom>
            <a:solidFill>
              <a:srgbClr val="0544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36B2BE6A-D0BA-CFA4-D7DA-CE42C466B236}"/>
                </a:ext>
              </a:extLst>
            </p:cNvPr>
            <p:cNvSpPr/>
            <p:nvPr/>
          </p:nvSpPr>
          <p:spPr>
            <a:xfrm>
              <a:off x="7557391" y="4431638"/>
              <a:ext cx="576000" cy="576000"/>
            </a:xfrm>
            <a:prstGeom prst="ellipse">
              <a:avLst/>
            </a:prstGeom>
            <a:solidFill>
              <a:srgbClr val="FBD4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Plassholder for innhold 2">
              <a:extLst>
                <a:ext uri="{FF2B5EF4-FFF2-40B4-BE49-F238E27FC236}">
                  <a16:creationId xmlns:a16="http://schemas.microsoft.com/office/drawing/2014/main" id="{862C9251-DD0C-E604-ABA2-8A9325A6053D}"/>
                </a:ext>
              </a:extLst>
            </p:cNvPr>
            <p:cNvSpPr txBox="1">
              <a:spLocks/>
            </p:cNvSpPr>
            <p:nvPr/>
          </p:nvSpPr>
          <p:spPr>
            <a:xfrm>
              <a:off x="7730649" y="4513946"/>
              <a:ext cx="229484" cy="3751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216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 fontAlgn="base">
                <a:lnSpc>
                  <a:spcPct val="140000"/>
                </a:lnSpc>
                <a:buNone/>
              </a:pPr>
              <a:r>
                <a:rPr lang="nb-NO" sz="1800" b="1" u="none" strike="noStrike">
                  <a:solidFill>
                    <a:schemeClr val="dk1"/>
                  </a:solidFill>
                  <a:effectLst/>
                  <a:latin typeface="Avenir Next LT Pro Demi" panose="020B0504020202020204" pitchFamily="34" charset="77"/>
                </a:rPr>
                <a:t>2</a:t>
              </a:r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B381FB15-42BE-4878-ADE8-92AEBD29C1A8}"/>
                </a:ext>
              </a:extLst>
            </p:cNvPr>
            <p:cNvSpPr/>
            <p:nvPr/>
          </p:nvSpPr>
          <p:spPr>
            <a:xfrm>
              <a:off x="7791391" y="3676419"/>
              <a:ext cx="108000" cy="108000"/>
            </a:xfrm>
            <a:prstGeom prst="ellipse">
              <a:avLst/>
            </a:prstGeom>
            <a:solidFill>
              <a:srgbClr val="0544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0A3A65E-555F-A3B8-4C8A-04DB5819092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BDE52FA1-07E4-4D4F-8388-3362A50DB180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15C145-CD05-D31A-ED20-C60D6D6BD40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64C6DC-4C45-3A5E-F29A-9C6C417FA2D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36" name="Point" hidden="1">
            <a:extLst>
              <a:ext uri="{FF2B5EF4-FFF2-40B4-BE49-F238E27FC236}">
                <a16:creationId xmlns:a16="http://schemas.microsoft.com/office/drawing/2014/main" id="{0E9F9B75-FB53-D2BF-77DC-D357E2B3E2DF}"/>
              </a:ext>
            </a:extLst>
          </p:cNvPr>
          <p:cNvGrpSpPr/>
          <p:nvPr userDrawn="1"/>
        </p:nvGrpSpPr>
        <p:grpSpPr>
          <a:xfrm>
            <a:off x="3759166" y="2457327"/>
            <a:ext cx="576000" cy="1327092"/>
            <a:chOff x="4047166" y="2453870"/>
            <a:chExt cx="576000" cy="1327092"/>
          </a:xfrm>
        </p:grpSpPr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D8DB9052-B2AA-65B7-8370-1F397EAD6A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5166" y="2737743"/>
              <a:ext cx="0" cy="989219"/>
            </a:xfrm>
            <a:prstGeom prst="line">
              <a:avLst/>
            </a:prstGeom>
            <a:ln w="158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ointText">
              <a:extLst>
                <a:ext uri="{FF2B5EF4-FFF2-40B4-BE49-F238E27FC236}">
                  <a16:creationId xmlns:a16="http://schemas.microsoft.com/office/drawing/2014/main" id="{F475F11D-4E5C-1204-B0EB-586FA40D55C9}"/>
                </a:ext>
              </a:extLst>
            </p:cNvPr>
            <p:cNvSpPr/>
            <p:nvPr userDrawn="1"/>
          </p:nvSpPr>
          <p:spPr>
            <a:xfrm>
              <a:off x="4047166" y="2453870"/>
              <a:ext cx="576000" cy="576000"/>
            </a:xfrm>
            <a:prstGeom prst="ellipse">
              <a:avLst/>
            </a:prstGeom>
            <a:solidFill>
              <a:srgbClr val="FBD4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>
                  <a:solidFill>
                    <a:srgbClr val="032C30"/>
                  </a:solidFill>
                  <a:latin typeface="+mj-lt"/>
                </a:rPr>
                <a:t>#</a:t>
              </a:r>
              <a:endParaRPr lang="en-NO">
                <a:solidFill>
                  <a:srgbClr val="032C30"/>
                </a:solidFill>
                <a:latin typeface="+mj-lt"/>
              </a:endParaRPr>
            </a:p>
          </p:txBody>
        </p:sp>
        <p:sp>
          <p:nvSpPr>
            <p:cNvPr id="35" name="Bullet">
              <a:extLst>
                <a:ext uri="{FF2B5EF4-FFF2-40B4-BE49-F238E27FC236}">
                  <a16:creationId xmlns:a16="http://schemas.microsoft.com/office/drawing/2014/main" id="{DD6E8CDD-D47B-AAD7-14AA-70CAA744B5DA}"/>
                </a:ext>
              </a:extLst>
            </p:cNvPr>
            <p:cNvSpPr/>
            <p:nvPr userDrawn="1"/>
          </p:nvSpPr>
          <p:spPr>
            <a:xfrm>
              <a:off x="4281166" y="3672962"/>
              <a:ext cx="108000" cy="108000"/>
            </a:xfrm>
            <a:prstGeom prst="ellipse">
              <a:avLst/>
            </a:prstGeom>
            <a:solidFill>
              <a:srgbClr val="0544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  <p:sp>
        <p:nvSpPr>
          <p:cNvPr id="46" name="Content" hidden="1">
            <a:extLst>
              <a:ext uri="{FF2B5EF4-FFF2-40B4-BE49-F238E27FC236}">
                <a16:creationId xmlns:a16="http://schemas.microsoft.com/office/drawing/2014/main" id="{0A5522EE-D378-11BC-01FD-A8F1462FAA2A}"/>
              </a:ext>
            </a:extLst>
          </p:cNvPr>
          <p:cNvSpPr txBox="1">
            <a:spLocks/>
          </p:cNvSpPr>
          <p:nvPr userDrawn="1"/>
        </p:nvSpPr>
        <p:spPr>
          <a:xfrm>
            <a:off x="3183166" y="3960647"/>
            <a:ext cx="1728000" cy="10469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20000"/>
              </a:lnSpc>
              <a:buNone/>
            </a:pPr>
            <a:r>
              <a:rPr lang="nb-NO" sz="1200" b="1" u="none" strike="noStrike">
                <a:solidFill>
                  <a:schemeClr val="dk1"/>
                </a:solidFill>
                <a:effectLst/>
                <a:latin typeface="Avenir Next LT Pro Demi" panose="020B0504020202020204" pitchFamily="34" charset="77"/>
              </a:rPr>
              <a:t>Overskrift</a:t>
            </a:r>
            <a:br>
              <a:rPr lang="nb-NO" sz="1200" u="none" strike="noStrike">
                <a:solidFill>
                  <a:schemeClr val="dk1"/>
                </a:solidFill>
                <a:effectLst/>
                <a:latin typeface="Avenir Next LT Pro" panose="020B0504020202020204" pitchFamily="34" charset="77"/>
              </a:rPr>
            </a:br>
            <a:r>
              <a:rPr lang="nb-NO" sz="1200" u="none" strike="noStrike">
                <a:solidFill>
                  <a:schemeClr val="dk1"/>
                </a:solidFill>
                <a:effectLst/>
                <a:latin typeface="Avenir Next LT Pro" panose="020B0504020202020204" pitchFamily="34" charset="77"/>
              </a:rPr>
              <a:t>Tekst</a:t>
            </a:r>
          </a:p>
        </p:txBody>
      </p:sp>
      <p:sp>
        <p:nvSpPr>
          <p:cNvPr id="47" name="Tittel 46">
            <a:extLst>
              <a:ext uri="{FF2B5EF4-FFF2-40B4-BE49-F238E27FC236}">
                <a16:creationId xmlns:a16="http://schemas.microsoft.com/office/drawing/2014/main" id="{1623AB75-C82A-2463-A98D-6E59AC70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8" name="Plassholder for tekst 47">
            <a:extLst>
              <a:ext uri="{FF2B5EF4-FFF2-40B4-BE49-F238E27FC236}">
                <a16:creationId xmlns:a16="http://schemas.microsoft.com/office/drawing/2014/main" id="{C2F56839-8F0A-32FA-F9F4-23FBFF0F6BB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391899" y="3946267"/>
            <a:ext cx="428626" cy="254124"/>
          </a:xfrm>
        </p:spPr>
        <p:txBody>
          <a:bodyPr lIns="0" tIns="0" rIns="0" bIns="0"/>
          <a:lstStyle>
            <a:lvl1pPr marL="0" indent="0" algn="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200" b="0" i="0" u="none" cap="none">
                <a:solidFill>
                  <a:srgbClr val="032C30"/>
                </a:solidFill>
                <a:latin typeface="+mj-lt"/>
              </a:defRPr>
            </a:lvl1pPr>
          </a:lstStyle>
          <a:p>
            <a:pPr lvl="0"/>
            <a:r>
              <a:rPr lang="nb-NO"/>
              <a:t>YYYY</a:t>
            </a:r>
          </a:p>
        </p:txBody>
      </p:sp>
    </p:spTree>
    <p:extLst>
      <p:ext uri="{BB962C8B-B14F-4D97-AF65-F5344CB8AC3E}">
        <p14:creationId xmlns:p14="http://schemas.microsoft.com/office/powerpoint/2010/main" val="222186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tel 40">
            <a:extLst>
              <a:ext uri="{FF2B5EF4-FFF2-40B4-BE49-F238E27FC236}">
                <a16:creationId xmlns:a16="http://schemas.microsoft.com/office/drawing/2014/main" id="{6AC89319-E23E-2D6D-97E5-211DF8D1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615553"/>
          </a:xfrm>
        </p:spPr>
        <p:txBody>
          <a:bodyPr>
            <a:normAutofit/>
          </a:bodyPr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2" name="Plassholder for tekst 41">
            <a:extLst>
              <a:ext uri="{FF2B5EF4-FFF2-40B4-BE49-F238E27FC236}">
                <a16:creationId xmlns:a16="http://schemas.microsoft.com/office/drawing/2014/main" id="{C5BA5F70-037B-13CA-3B36-09189329AEF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045" y="1274400"/>
            <a:ext cx="11449725" cy="1089185"/>
          </a:xfrm>
        </p:spPr>
        <p:txBody>
          <a:bodyPr lIns="0" tIns="0" rIns="0" bIns="0"/>
          <a:lstStyle>
            <a:lvl1pPr marL="285750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285750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2pPr>
            <a:lvl3pPr marL="285750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Plassholder for innhold 42">
            <a:extLst>
              <a:ext uri="{FF2B5EF4-FFF2-40B4-BE49-F238E27FC236}">
                <a16:creationId xmlns:a16="http://schemas.microsoft.com/office/drawing/2014/main" id="{C65673F9-1710-6311-31A8-093ED7FA59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045" y="2592324"/>
            <a:ext cx="11449431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8BE394-0488-9E4C-D562-025A126C51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4F45F44-3F62-43F9-8FAC-40C716B844DD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9A722E7-4AA1-242E-6B83-2DB88C4E1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FE2DF2-7842-7FBA-1C69-058AA0294A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74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2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50BAC33B-5211-3E88-98F0-AF9A8258B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094800 h 6858000"/>
              <a:gd name="connsiteX5" fmla="*/ 6096000 w 12192000"/>
              <a:gd name="connsiteY5" fmla="*/ 6094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096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94800"/>
                </a:lnTo>
                <a:lnTo>
                  <a:pt x="6096000" y="60948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2F0CFE3B-D8EE-EB98-FFD8-C75FD6C00917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360045" y="990124"/>
            <a:ext cx="5004000" cy="2088261"/>
          </a:xfrm>
        </p:spPr>
        <p:txBody>
          <a:bodyPr lIns="0" tIns="0" rIns="0" bIns="0" anchor="b"/>
          <a:lstStyle>
            <a:lvl1pPr marL="0" indent="0" algn="l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2" name="Undertittel 21">
            <a:extLst>
              <a:ext uri="{FF2B5EF4-FFF2-40B4-BE49-F238E27FC236}">
                <a16:creationId xmlns:a16="http://schemas.microsoft.com/office/drawing/2014/main" id="{AA24D129-222C-3AE7-9A2E-41A07624A43D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>
          <a:xfrm>
            <a:off x="360045" y="3294412"/>
            <a:ext cx="5004000" cy="6120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dk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6619674-2B4D-3203-FDAC-FF25E3259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360045"/>
            <a:ext cx="1404000" cy="248013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2A7976-48FE-1F35-623F-A810D78F0C5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45" y="5580698"/>
            <a:ext cx="2844799" cy="187231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dk1"/>
                </a:solidFill>
              </a:defRPr>
            </a:lvl1pPr>
          </a:lstStyle>
          <a:p>
            <a:fld id="{8AFC81D8-47ED-4DEB-B00E-2AFD9FA436A0}" type="datetime1">
              <a:rPr lang="nb-NO" smtClean="0"/>
              <a:t>28.04.2025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400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eloppsett Lys"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5FC41C70-EE4A-4AF3-9E36-30B9F8916E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71725" y="2153017"/>
            <a:ext cx="2548800" cy="2548800"/>
          </a:xfrm>
          <a:prstGeom prst="ellipse">
            <a:avLst/>
          </a:prstGeom>
          <a:solidFill>
            <a:srgbClr val="FBD4C1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98F2A2E8-FA0B-1293-E795-973544995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4975" y="2153017"/>
            <a:ext cx="2548800" cy="2548800"/>
          </a:xfrm>
          <a:prstGeom prst="ellipse">
            <a:avLst/>
          </a:prstGeom>
          <a:solidFill>
            <a:srgbClr val="C4DFEE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9F7C49F6-27B9-570E-363D-C91009BFA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8225" y="2153017"/>
            <a:ext cx="2548800" cy="2548800"/>
          </a:xfrm>
          <a:prstGeom prst="ellipse">
            <a:avLst/>
          </a:prstGeom>
          <a:solidFill>
            <a:srgbClr val="F8DE9C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2ED45880-183F-56A6-99A0-5D4BBED7A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45" y="2153017"/>
            <a:ext cx="2548800" cy="2548800"/>
          </a:xfrm>
          <a:prstGeom prst="ellipse">
            <a:avLst/>
          </a:prstGeom>
          <a:solidFill>
            <a:srgbClr val="BCDDD0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3" name="Tittel 22">
            <a:extLst>
              <a:ext uri="{FF2B5EF4-FFF2-40B4-BE49-F238E27FC236}">
                <a16:creationId xmlns:a16="http://schemas.microsoft.com/office/drawing/2014/main" id="{07DC7A32-E4CD-F577-EEA6-C7731119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148EB8-14F4-3F2A-AD31-12C0AEFECE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47125E-4F6F-4926-B8C0-7AEAC2913B61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3FBDD2-93F5-27B8-35BC-5145F10146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75575A-FEFF-2222-4A46-9AABEA942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544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rkeloppsett Mørk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5FC41C70-EE4A-4AF3-9E36-30B9F8916E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71725" y="2153017"/>
            <a:ext cx="2548800" cy="2548800"/>
          </a:xfrm>
          <a:prstGeom prst="ellipse">
            <a:avLst/>
          </a:prstGeom>
          <a:solidFill>
            <a:srgbClr val="FBD4C1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98F2A2E8-FA0B-1293-E795-973544995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4975" y="2153017"/>
            <a:ext cx="2548800" cy="2548800"/>
          </a:xfrm>
          <a:prstGeom prst="ellipse">
            <a:avLst/>
          </a:prstGeom>
          <a:solidFill>
            <a:srgbClr val="C4DFEE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9F7C49F6-27B9-570E-363D-C91009BFA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8225" y="2153017"/>
            <a:ext cx="2548800" cy="2548800"/>
          </a:xfrm>
          <a:prstGeom prst="ellipse">
            <a:avLst/>
          </a:prstGeom>
          <a:solidFill>
            <a:srgbClr val="F8DE9C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2ED45880-183F-56A6-99A0-5D4BBED7A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45" y="2153017"/>
            <a:ext cx="2548800" cy="2548800"/>
          </a:xfrm>
          <a:prstGeom prst="ellipse">
            <a:avLst/>
          </a:prstGeom>
          <a:solidFill>
            <a:srgbClr val="BCDDD0"/>
          </a:solidFill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3" name="Tittel 22">
            <a:extLst>
              <a:ext uri="{FF2B5EF4-FFF2-40B4-BE49-F238E27FC236}">
                <a16:creationId xmlns:a16="http://schemas.microsoft.com/office/drawing/2014/main" id="{07DC7A32-E4CD-F577-EEA6-C7731119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rgbClr val="E2F1D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1EC59F9-4680-9659-7A63-077067A52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00" y="6498000"/>
            <a:ext cx="820799" cy="14364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5CBF449-9FCD-5ADC-69CD-101BCDAF1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E2F1DF"/>
                </a:solidFill>
              </a:defRPr>
            </a:lvl1pPr>
          </a:lstStyle>
          <a:p>
            <a:fld id="{A0F9B6A3-2FBA-4E79-95DA-185CAFFFB76F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DE25848-D927-4C27-5B29-D6AD6059B2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E2F1DF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2AAA473-B632-3834-9EDF-CDAB4FFC3D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rgbClr val="E2F1DF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186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kstbokser/m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1CBF6B10-6E5B-B5E6-641A-297AB0B61E4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045" y="1773238"/>
            <a:ext cx="5362314" cy="1172273"/>
          </a:xfrm>
          <a:solidFill>
            <a:srgbClr val="E2F1DF"/>
          </a:solidFill>
        </p:spPr>
        <p:txBody>
          <a:bodyPr lIns="1224000" tIns="180000" rIns="180000" bIns="18000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C3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Plassholder for tekst 38">
            <a:extLst>
              <a:ext uri="{FF2B5EF4-FFF2-40B4-BE49-F238E27FC236}">
                <a16:creationId xmlns:a16="http://schemas.microsoft.com/office/drawing/2014/main" id="{CA358B32-01BD-DBB3-9F28-8428334DE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525" y="1776413"/>
            <a:ext cx="5364000" cy="1172273"/>
          </a:xfrm>
          <a:prstGeom prst="rect">
            <a:avLst/>
          </a:prstGeom>
          <a:solidFill>
            <a:srgbClr val="E2F1DF"/>
          </a:solidFill>
        </p:spPr>
        <p:txBody>
          <a:bodyPr lIns="1224000" tIns="180000" rIns="180000" bIns="18000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C3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0" name="Plassholder for tekst 39">
            <a:extLst>
              <a:ext uri="{FF2B5EF4-FFF2-40B4-BE49-F238E27FC236}">
                <a16:creationId xmlns:a16="http://schemas.microsoft.com/office/drawing/2014/main" id="{695F6370-EE17-F2A8-50C5-A73959D77D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6525" y="3314701"/>
            <a:ext cx="5364000" cy="1172273"/>
          </a:xfrm>
          <a:prstGeom prst="rect">
            <a:avLst/>
          </a:prstGeom>
          <a:solidFill>
            <a:srgbClr val="E2F1DF"/>
          </a:solidFill>
        </p:spPr>
        <p:txBody>
          <a:bodyPr lIns="1224000" tIns="180000" rIns="180000" bIns="18000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C3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40">
            <a:extLst>
              <a:ext uri="{FF2B5EF4-FFF2-40B4-BE49-F238E27FC236}">
                <a16:creationId xmlns:a16="http://schemas.microsoft.com/office/drawing/2014/main" id="{0E1336A9-1EAD-522D-4601-B72283FB9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525" y="4856164"/>
            <a:ext cx="5364000" cy="1172273"/>
          </a:xfrm>
          <a:prstGeom prst="rect">
            <a:avLst/>
          </a:prstGeom>
          <a:solidFill>
            <a:srgbClr val="E2F1DF"/>
          </a:solidFill>
        </p:spPr>
        <p:txBody>
          <a:bodyPr lIns="1224000" tIns="180000" rIns="180000" bIns="18000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C3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Plassholder for tekst 41">
            <a:extLst>
              <a:ext uri="{FF2B5EF4-FFF2-40B4-BE49-F238E27FC236}">
                <a16:creationId xmlns:a16="http://schemas.microsoft.com/office/drawing/2014/main" id="{D8833BF1-B5F2-5A2C-F16C-D040B21933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45" y="4856164"/>
            <a:ext cx="5364000" cy="1172273"/>
          </a:xfrm>
          <a:prstGeom prst="rect">
            <a:avLst/>
          </a:prstGeom>
          <a:solidFill>
            <a:srgbClr val="E2F1DF"/>
          </a:solidFill>
        </p:spPr>
        <p:txBody>
          <a:bodyPr lIns="1224000" tIns="180000" rIns="180000" bIns="18000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C3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Plassholder for tekst 42">
            <a:extLst>
              <a:ext uri="{FF2B5EF4-FFF2-40B4-BE49-F238E27FC236}">
                <a16:creationId xmlns:a16="http://schemas.microsoft.com/office/drawing/2014/main" id="{2F20C840-7B41-5050-FD9A-9439B2774F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45" y="3314701"/>
            <a:ext cx="5362314" cy="1172273"/>
          </a:xfrm>
          <a:prstGeom prst="rect">
            <a:avLst/>
          </a:prstGeom>
          <a:solidFill>
            <a:srgbClr val="E2F1DF"/>
          </a:solidFill>
        </p:spPr>
        <p:txBody>
          <a:bodyPr lIns="1224000" tIns="180000" rIns="180000" bIns="180000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C3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6" name="Plassholder for tekst 45">
            <a:extLst>
              <a:ext uri="{FF2B5EF4-FFF2-40B4-BE49-F238E27FC236}">
                <a16:creationId xmlns:a16="http://schemas.microsoft.com/office/drawing/2014/main" id="{3DAFE5EE-331E-0E5A-8F22-11DC734ABF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666" y="1982004"/>
            <a:ext cx="754743" cy="754743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" b="0" i="0" u="none" cap="none">
                <a:solidFill>
                  <a:schemeClr val="lt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7" name="Plassholder for tekst 46">
            <a:extLst>
              <a:ext uri="{FF2B5EF4-FFF2-40B4-BE49-F238E27FC236}">
                <a16:creationId xmlns:a16="http://schemas.microsoft.com/office/drawing/2014/main" id="{508905A7-1C5E-4293-A0F6-1A856BFBAB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666" y="5064930"/>
            <a:ext cx="754743" cy="754743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" b="0" i="0" u="none" cap="none">
                <a:solidFill>
                  <a:schemeClr val="lt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8" name="Plassholder for tekst 47">
            <a:extLst>
              <a:ext uri="{FF2B5EF4-FFF2-40B4-BE49-F238E27FC236}">
                <a16:creationId xmlns:a16="http://schemas.microsoft.com/office/drawing/2014/main" id="{5E8F4E95-D9E6-A8DF-FD58-9B804284C6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666" y="3523467"/>
            <a:ext cx="754743" cy="754743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" b="0" i="0" u="none" cap="none">
                <a:solidFill>
                  <a:schemeClr val="lt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9" name="Plassholder for tekst 48">
            <a:extLst>
              <a:ext uri="{FF2B5EF4-FFF2-40B4-BE49-F238E27FC236}">
                <a16:creationId xmlns:a16="http://schemas.microsoft.com/office/drawing/2014/main" id="{3437E193-00C0-AE2C-336F-9E8599A4C6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8867" y="3523467"/>
            <a:ext cx="754743" cy="754743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" b="0" i="0" u="none" cap="none">
                <a:solidFill>
                  <a:schemeClr val="lt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50" name="Plassholder for tekst 49">
            <a:extLst>
              <a:ext uri="{FF2B5EF4-FFF2-40B4-BE49-F238E27FC236}">
                <a16:creationId xmlns:a16="http://schemas.microsoft.com/office/drawing/2014/main" id="{3CA37950-007C-13E2-36E6-8C1DE354DA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68867" y="1985179"/>
            <a:ext cx="754743" cy="754743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nb-NO" sz="100" dirty="0" smtClean="0">
                <a:solidFill>
                  <a:schemeClr val="dk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nb-NO" dirty="0" smtClean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nb-NO" dirty="0" smtClean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nb-NO" dirty="0" smtClean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nb-NO" dirty="0"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51" name="Plassholder for tekst 50">
            <a:extLst>
              <a:ext uri="{FF2B5EF4-FFF2-40B4-BE49-F238E27FC236}">
                <a16:creationId xmlns:a16="http://schemas.microsoft.com/office/drawing/2014/main" id="{1937506E-5609-4A30-5246-8C6BF087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8867" y="5064930"/>
            <a:ext cx="754743" cy="754743"/>
          </a:xfrm>
          <a:prstGeom prst="ellipse">
            <a:avLst/>
          </a:prstGeom>
          <a:solidFill>
            <a:schemeClr val="bg1"/>
          </a:solidFill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" b="0" i="0" u="none" cap="none">
                <a:solidFill>
                  <a:schemeClr val="lt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52" name="Tittel 51">
            <a:extLst>
              <a:ext uri="{FF2B5EF4-FFF2-40B4-BE49-F238E27FC236}">
                <a16:creationId xmlns:a16="http://schemas.microsoft.com/office/drawing/2014/main" id="{B7E38900-854B-5C2A-B736-E1D1E475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FF0B3BF-A412-0751-AD82-204BE1A0CD2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ADC76939-A4A3-4973-99DA-B80E273BCDBD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E580C6F-ED31-7E9B-B6F8-0549A85647D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F3CC947-D436-6534-C8C1-9F8FCEC79E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03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tekst 30">
            <a:extLst>
              <a:ext uri="{FF2B5EF4-FFF2-40B4-BE49-F238E27FC236}">
                <a16:creationId xmlns:a16="http://schemas.microsoft.com/office/drawing/2014/main" id="{88F33C7F-E640-9061-0B8E-CEB7503AD1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045" y="2484311"/>
            <a:ext cx="2844356" cy="1728000"/>
          </a:xfrm>
          <a:custGeom>
            <a:avLst/>
            <a:gdLst>
              <a:gd name="connsiteX0" fmla="*/ 0 w 2862000"/>
              <a:gd name="connsiteY0" fmla="*/ 0 h 1728000"/>
              <a:gd name="connsiteX1" fmla="*/ 1968500 w 2862000"/>
              <a:gd name="connsiteY1" fmla="*/ 0 h 1728000"/>
              <a:gd name="connsiteX2" fmla="*/ 1968500 w 2862000"/>
              <a:gd name="connsiteY2" fmla="*/ 1490 h 1728000"/>
              <a:gd name="connsiteX3" fmla="*/ 1998000 w 2862000"/>
              <a:gd name="connsiteY3" fmla="*/ 0 h 1728000"/>
              <a:gd name="connsiteX4" fmla="*/ 2862000 w 2862000"/>
              <a:gd name="connsiteY4" fmla="*/ 864000 h 1728000"/>
              <a:gd name="connsiteX5" fmla="*/ 1998000 w 2862000"/>
              <a:gd name="connsiteY5" fmla="*/ 1728000 h 1728000"/>
              <a:gd name="connsiteX6" fmla="*/ 1968500 w 2862000"/>
              <a:gd name="connsiteY6" fmla="*/ 1726510 h 1728000"/>
              <a:gd name="connsiteX7" fmla="*/ 1968500 w 2862000"/>
              <a:gd name="connsiteY7" fmla="*/ 1728000 h 1728000"/>
              <a:gd name="connsiteX8" fmla="*/ 0 w 2862000"/>
              <a:gd name="connsiteY8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000" h="1728000">
                <a:moveTo>
                  <a:pt x="0" y="0"/>
                </a:moveTo>
                <a:lnTo>
                  <a:pt x="1968500" y="0"/>
                </a:lnTo>
                <a:lnTo>
                  <a:pt x="1968500" y="1490"/>
                </a:lnTo>
                <a:lnTo>
                  <a:pt x="1998000" y="0"/>
                </a:lnTo>
                <a:cubicBezTo>
                  <a:pt x="2475174" y="0"/>
                  <a:pt x="2862000" y="386826"/>
                  <a:pt x="2862000" y="864000"/>
                </a:cubicBezTo>
                <a:cubicBezTo>
                  <a:pt x="2862000" y="1341174"/>
                  <a:pt x="2475174" y="1728000"/>
                  <a:pt x="1998000" y="1728000"/>
                </a:cubicBezTo>
                <a:lnTo>
                  <a:pt x="1968500" y="1726510"/>
                </a:lnTo>
                <a:lnTo>
                  <a:pt x="1968500" y="1728000"/>
                </a:lnTo>
                <a:lnTo>
                  <a:pt x="0" y="1728000"/>
                </a:lnTo>
                <a:close/>
              </a:path>
            </a:pathLst>
          </a:custGeom>
          <a:solidFill>
            <a:srgbClr val="9CCAE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600" b="0" i="0" u="none" cap="none">
                <a:solidFill>
                  <a:srgbClr val="032C30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DF732A9D-F12B-3031-390D-410FE0390EA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04400" y="2484311"/>
            <a:ext cx="2844356" cy="1728000"/>
          </a:xfrm>
          <a:custGeom>
            <a:avLst/>
            <a:gdLst>
              <a:gd name="connsiteX0" fmla="*/ 0 w 2862000"/>
              <a:gd name="connsiteY0" fmla="*/ 0 h 1728000"/>
              <a:gd name="connsiteX1" fmla="*/ 1968500 w 2862000"/>
              <a:gd name="connsiteY1" fmla="*/ 0 h 1728000"/>
              <a:gd name="connsiteX2" fmla="*/ 1968500 w 2862000"/>
              <a:gd name="connsiteY2" fmla="*/ 1490 h 1728000"/>
              <a:gd name="connsiteX3" fmla="*/ 1998000 w 2862000"/>
              <a:gd name="connsiteY3" fmla="*/ 0 h 1728000"/>
              <a:gd name="connsiteX4" fmla="*/ 2862000 w 2862000"/>
              <a:gd name="connsiteY4" fmla="*/ 864000 h 1728000"/>
              <a:gd name="connsiteX5" fmla="*/ 1998000 w 2862000"/>
              <a:gd name="connsiteY5" fmla="*/ 1728000 h 1728000"/>
              <a:gd name="connsiteX6" fmla="*/ 1968500 w 2862000"/>
              <a:gd name="connsiteY6" fmla="*/ 1726510 h 1728000"/>
              <a:gd name="connsiteX7" fmla="*/ 1968500 w 2862000"/>
              <a:gd name="connsiteY7" fmla="*/ 1728000 h 1728000"/>
              <a:gd name="connsiteX8" fmla="*/ 0 w 2862000"/>
              <a:gd name="connsiteY8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000" h="1728000">
                <a:moveTo>
                  <a:pt x="0" y="0"/>
                </a:moveTo>
                <a:lnTo>
                  <a:pt x="1968500" y="0"/>
                </a:lnTo>
                <a:lnTo>
                  <a:pt x="1968500" y="1490"/>
                </a:lnTo>
                <a:lnTo>
                  <a:pt x="1998000" y="0"/>
                </a:lnTo>
                <a:cubicBezTo>
                  <a:pt x="2475174" y="0"/>
                  <a:pt x="2862000" y="386826"/>
                  <a:pt x="2862000" y="864000"/>
                </a:cubicBezTo>
                <a:cubicBezTo>
                  <a:pt x="2862000" y="1341174"/>
                  <a:pt x="2475174" y="1728000"/>
                  <a:pt x="1998000" y="1728000"/>
                </a:cubicBezTo>
                <a:lnTo>
                  <a:pt x="1968500" y="1726510"/>
                </a:lnTo>
                <a:lnTo>
                  <a:pt x="1968500" y="1728000"/>
                </a:lnTo>
                <a:lnTo>
                  <a:pt x="0" y="1728000"/>
                </a:lnTo>
                <a:close/>
              </a:path>
            </a:pathLst>
          </a:custGeom>
          <a:solidFill>
            <a:srgbClr val="FBD4C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600" b="0" i="0" u="none" cap="none">
                <a:solidFill>
                  <a:srgbClr val="032C30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B40C19FC-FB40-8D54-08F6-7A02C5D9A8E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48756" y="2484311"/>
            <a:ext cx="2844356" cy="1728000"/>
          </a:xfrm>
          <a:custGeom>
            <a:avLst/>
            <a:gdLst>
              <a:gd name="connsiteX0" fmla="*/ 0 w 2862000"/>
              <a:gd name="connsiteY0" fmla="*/ 0 h 1728000"/>
              <a:gd name="connsiteX1" fmla="*/ 1968500 w 2862000"/>
              <a:gd name="connsiteY1" fmla="*/ 0 h 1728000"/>
              <a:gd name="connsiteX2" fmla="*/ 1968500 w 2862000"/>
              <a:gd name="connsiteY2" fmla="*/ 1490 h 1728000"/>
              <a:gd name="connsiteX3" fmla="*/ 1998000 w 2862000"/>
              <a:gd name="connsiteY3" fmla="*/ 0 h 1728000"/>
              <a:gd name="connsiteX4" fmla="*/ 2862000 w 2862000"/>
              <a:gd name="connsiteY4" fmla="*/ 864000 h 1728000"/>
              <a:gd name="connsiteX5" fmla="*/ 1998000 w 2862000"/>
              <a:gd name="connsiteY5" fmla="*/ 1728000 h 1728000"/>
              <a:gd name="connsiteX6" fmla="*/ 1968500 w 2862000"/>
              <a:gd name="connsiteY6" fmla="*/ 1726510 h 1728000"/>
              <a:gd name="connsiteX7" fmla="*/ 1968500 w 2862000"/>
              <a:gd name="connsiteY7" fmla="*/ 1728000 h 1728000"/>
              <a:gd name="connsiteX8" fmla="*/ 0 w 2862000"/>
              <a:gd name="connsiteY8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000" h="1728000">
                <a:moveTo>
                  <a:pt x="0" y="0"/>
                </a:moveTo>
                <a:lnTo>
                  <a:pt x="1968500" y="0"/>
                </a:lnTo>
                <a:lnTo>
                  <a:pt x="1968500" y="1490"/>
                </a:lnTo>
                <a:lnTo>
                  <a:pt x="1998000" y="0"/>
                </a:lnTo>
                <a:cubicBezTo>
                  <a:pt x="2475174" y="0"/>
                  <a:pt x="2862000" y="386826"/>
                  <a:pt x="2862000" y="864000"/>
                </a:cubicBezTo>
                <a:cubicBezTo>
                  <a:pt x="2862000" y="1341174"/>
                  <a:pt x="2475174" y="1728000"/>
                  <a:pt x="1998000" y="1728000"/>
                </a:cubicBezTo>
                <a:lnTo>
                  <a:pt x="1968500" y="1726510"/>
                </a:lnTo>
                <a:lnTo>
                  <a:pt x="1968500" y="1728000"/>
                </a:lnTo>
                <a:lnTo>
                  <a:pt x="0" y="1728000"/>
                </a:lnTo>
                <a:close/>
              </a:path>
            </a:pathLst>
          </a:custGeom>
          <a:solidFill>
            <a:srgbClr val="83BEA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600" b="0" i="0" u="none" cap="none">
                <a:solidFill>
                  <a:srgbClr val="032C30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B3D547B5-C77C-2BBF-7F0E-09E157C9E1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893112" y="2484311"/>
            <a:ext cx="2844356" cy="1728000"/>
          </a:xfrm>
          <a:custGeom>
            <a:avLst/>
            <a:gdLst>
              <a:gd name="connsiteX0" fmla="*/ 0 w 2862000"/>
              <a:gd name="connsiteY0" fmla="*/ 0 h 1728000"/>
              <a:gd name="connsiteX1" fmla="*/ 1968500 w 2862000"/>
              <a:gd name="connsiteY1" fmla="*/ 0 h 1728000"/>
              <a:gd name="connsiteX2" fmla="*/ 1968500 w 2862000"/>
              <a:gd name="connsiteY2" fmla="*/ 1490 h 1728000"/>
              <a:gd name="connsiteX3" fmla="*/ 1998000 w 2862000"/>
              <a:gd name="connsiteY3" fmla="*/ 0 h 1728000"/>
              <a:gd name="connsiteX4" fmla="*/ 2862000 w 2862000"/>
              <a:gd name="connsiteY4" fmla="*/ 864000 h 1728000"/>
              <a:gd name="connsiteX5" fmla="*/ 1998000 w 2862000"/>
              <a:gd name="connsiteY5" fmla="*/ 1728000 h 1728000"/>
              <a:gd name="connsiteX6" fmla="*/ 1968500 w 2862000"/>
              <a:gd name="connsiteY6" fmla="*/ 1726510 h 1728000"/>
              <a:gd name="connsiteX7" fmla="*/ 1968500 w 2862000"/>
              <a:gd name="connsiteY7" fmla="*/ 1728000 h 1728000"/>
              <a:gd name="connsiteX8" fmla="*/ 0 w 2862000"/>
              <a:gd name="connsiteY8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000" h="1728000">
                <a:moveTo>
                  <a:pt x="0" y="0"/>
                </a:moveTo>
                <a:lnTo>
                  <a:pt x="1968500" y="0"/>
                </a:lnTo>
                <a:lnTo>
                  <a:pt x="1968500" y="1490"/>
                </a:lnTo>
                <a:lnTo>
                  <a:pt x="1998000" y="0"/>
                </a:lnTo>
                <a:cubicBezTo>
                  <a:pt x="2475174" y="0"/>
                  <a:pt x="2862000" y="386826"/>
                  <a:pt x="2862000" y="864000"/>
                </a:cubicBezTo>
                <a:cubicBezTo>
                  <a:pt x="2862000" y="1341174"/>
                  <a:pt x="2475174" y="1728000"/>
                  <a:pt x="1998000" y="1728000"/>
                </a:cubicBezTo>
                <a:lnTo>
                  <a:pt x="1968500" y="1726510"/>
                </a:lnTo>
                <a:lnTo>
                  <a:pt x="1968500" y="1728000"/>
                </a:lnTo>
                <a:lnTo>
                  <a:pt x="0" y="1728000"/>
                </a:lnTo>
                <a:close/>
              </a:path>
            </a:pathLst>
          </a:custGeom>
          <a:solidFill>
            <a:srgbClr val="054449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6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Tittel 35">
            <a:extLst>
              <a:ext uri="{FF2B5EF4-FFF2-40B4-BE49-F238E27FC236}">
                <a16:creationId xmlns:a16="http://schemas.microsoft.com/office/drawing/2014/main" id="{3F50F6FC-C762-6F51-9400-4717A7EF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A0B8D-8F41-1B2E-857E-780B0613B0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6F32A8-18AD-4FD3-8CB6-B23C6E7A0C7D}" type="datetime1">
              <a:rPr lang="nb-NO" smtClean="0"/>
              <a:t>28.04.2025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125862-6077-D8E5-7D24-F886115BDC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374DEDC-6D93-1350-5C46-7D893C6ED9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60045" y="6552819"/>
            <a:ext cx="180023" cy="92333"/>
          </a:xfrm>
        </p:spPr>
        <p:txBody>
          <a:bodyPr/>
          <a:lstStyle/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338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C1A38F0B-1B77-1907-3A04-44519724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730C5992-E99E-D43F-601D-6FCD04537A2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735638" y="3089563"/>
            <a:ext cx="2704287" cy="2704287"/>
          </a:xfrm>
          <a:prstGeom prst="ellipse">
            <a:avLst/>
          </a:prstGeom>
          <a:solidFill>
            <a:srgbClr val="D7E7F4">
              <a:alpha val="70000"/>
            </a:srgbClr>
          </a:solidFill>
          <a:ln>
            <a:solidFill>
              <a:srgbClr val="054449"/>
            </a:solidFill>
          </a:ln>
        </p:spPr>
        <p:txBody>
          <a:bodyPr lIns="432000" tIns="180000" rIns="180000" bIns="180000" anchor="ctr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B2F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3457CEDF-2622-925A-9DE1-72B157D12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6789" y="3089563"/>
            <a:ext cx="2704287" cy="2704287"/>
          </a:xfrm>
          <a:prstGeom prst="ellipse">
            <a:avLst/>
          </a:prstGeom>
          <a:solidFill>
            <a:srgbClr val="CFE4DA">
              <a:alpha val="70000"/>
            </a:srgbClr>
          </a:solidFill>
          <a:ln>
            <a:solidFill>
              <a:srgbClr val="054449"/>
            </a:solidFill>
          </a:ln>
        </p:spPr>
        <p:txBody>
          <a:bodyPr lIns="180000" tIns="180000" rIns="432000" bIns="180000" anchor="ctr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B2F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11B381A1-2A6E-B79F-ABF2-7DE876B3C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3292" y="1280049"/>
            <a:ext cx="2704287" cy="2704287"/>
          </a:xfrm>
          <a:prstGeom prst="ellipse">
            <a:avLst/>
          </a:prstGeom>
          <a:solidFill>
            <a:srgbClr val="FBDECF">
              <a:alpha val="70000"/>
            </a:srgbClr>
          </a:solidFill>
          <a:ln>
            <a:solidFill>
              <a:srgbClr val="054449"/>
            </a:solidFill>
          </a:ln>
        </p:spPr>
        <p:txBody>
          <a:bodyPr lIns="180000" tIns="360000" rIns="180000" bIns="360000" anchor="ctr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032B2F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EB1725B-A2DB-BA82-03D7-9684D3E89EA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B8F170A-093A-4A3C-B52B-E9C6E75B8AD7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386A505-E7CC-B100-0F1F-105AAA7A0C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C30131-EE02-8295-72C3-CD6855B7FF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60045" y="6552819"/>
            <a:ext cx="180023" cy="92333"/>
          </a:xfrm>
        </p:spPr>
        <p:txBody>
          <a:bodyPr/>
          <a:lstStyle/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143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plass til infografik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17928EB-96C9-D725-054C-09D58F33C831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FAF6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56CAFC8-208C-B7DC-D20D-C30615E97DE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045" y="1767016"/>
            <a:ext cx="5004626" cy="4042871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D9B6BFAA-CD18-F412-8C06-C7ACCF8A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5004626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106B3F3-83DE-B0C0-4EEA-A2907A6DFA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44F99E4-DDD6-47D0-ABF6-E7DDA880AF2E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129DE8F-C1CE-F923-58E8-B37F55BFE7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32F7C0-1272-E70B-06BB-4F7AD730B6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05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0B0ED0B-836F-C76C-C493-A157EE7AFF2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3200" cy="6858000"/>
          </a:xfrm>
          <a:solidFill>
            <a:srgbClr val="D9D9D9"/>
          </a:solidFill>
        </p:spPr>
        <p:txBody>
          <a:bodyPr tIns="907313">
            <a:norm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413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 tekstfelt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0B0ED0B-836F-C76C-C493-A157EE7AFF2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3200" cy="6858000"/>
          </a:xfrm>
          <a:solidFill>
            <a:srgbClr val="D9D9D9"/>
          </a:solidFill>
        </p:spPr>
        <p:txBody>
          <a:bodyPr tIns="907313">
            <a:norm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084351-9D52-1FB9-568A-252FCECD3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8499" y="1455390"/>
            <a:ext cx="4375016" cy="1036347"/>
          </a:xfrm>
          <a:prstGeom prst="rect">
            <a:avLst/>
          </a:prstGeom>
          <a:solidFill>
            <a:srgbClr val="FAF6F3"/>
          </a:solidFill>
        </p:spPr>
        <p:txBody>
          <a:bodyPr wrap="square" lIns="360000" tIns="360000" rIns="360000" bIns="360000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cap="none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224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 tekstfelt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0B0ED0B-836F-C76C-C493-A157EE7AFF2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3200" cy="6858000"/>
          </a:xfrm>
          <a:solidFill>
            <a:srgbClr val="D9D9D9"/>
          </a:solidFill>
        </p:spPr>
        <p:txBody>
          <a:bodyPr tIns="907313">
            <a:normAutofit/>
          </a:bodyPr>
          <a:lstStyle>
            <a:lvl1pPr marL="216000" indent="-21600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084351-9D52-1FB9-568A-252FCECD3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45" y="512763"/>
            <a:ext cx="4283075" cy="2271718"/>
          </a:xfrm>
          <a:prstGeom prst="rect">
            <a:avLst/>
          </a:prstGeom>
          <a:solidFill>
            <a:srgbClr val="FAF6F3"/>
          </a:solidFill>
        </p:spPr>
        <p:txBody>
          <a:bodyPr wrap="square" lIns="360000" tIns="1440000" rIns="360000" bIns="54000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cap="none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C29952C-063D-724E-703B-0C557DEF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722638"/>
            <a:ext cx="4284000" cy="984885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007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F961D0D-3E89-CCD8-F0FA-BA34523EC64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0045" y="370799"/>
            <a:ext cx="11448000" cy="522317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56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14B2BB77-4121-EE31-E193-6F53B0D33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5" y="5949703"/>
            <a:ext cx="11449050" cy="35902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­"/>
              <a:defRPr sz="1800" b="0" i="0" u="none" cap="none">
                <a:solidFill>
                  <a:schemeClr val="dk1"/>
                </a:solidFill>
                <a:latin typeface="+mn-lt"/>
              </a:defRPr>
            </a:lvl1pPr>
          </a:lstStyle>
          <a:p>
            <a:pPr lvl="0"/>
            <a:r>
              <a:rPr lang="nb-NO"/>
              <a:t>Kilde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59C503-D8E5-D52C-A6BF-E7B139493A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6135E9-975B-4DCB-A12D-22E02D8A954E}" type="datetime1">
              <a:rPr lang="nb-NO" smtClean="0"/>
              <a:t>28.04.2025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79F31C-A3F2-66E3-52AF-63C99E7A69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8A4AAF-2092-F7CE-0462-2B431203CE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60045" y="6552819"/>
            <a:ext cx="180023" cy="92333"/>
          </a:xfrm>
        </p:spPr>
        <p:txBody>
          <a:bodyPr/>
          <a:lstStyle/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1F099EA-C5B5-5783-380D-AB1B44566DCA}"/>
              </a:ext>
            </a:extLst>
          </p:cNvPr>
          <p:cNvSpPr txBox="1"/>
          <p:nvPr userDrawn="1"/>
        </p:nvSpPr>
        <p:spPr>
          <a:xfrm>
            <a:off x="-1821584" y="2468700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BBAFE2AF-F251-8A93-2F6D-765F89BE751B}"/>
              </a:ext>
            </a:extLst>
          </p:cNvPr>
          <p:cNvGrpSpPr/>
          <p:nvPr userDrawn="1"/>
        </p:nvGrpSpPr>
        <p:grpSpPr>
          <a:xfrm>
            <a:off x="-1743412" y="4103279"/>
            <a:ext cx="1306512" cy="1526657"/>
            <a:chOff x="-1589485" y="1838157"/>
            <a:chExt cx="1306512" cy="1526657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B80D324F-5BDC-C209-74B5-5611B3AC5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62832CE-3441-ABC8-E90F-8FDC3F220E9A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2D3F-F591-7E81-E3D4-88FC2183807E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Sitatside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393C352-7F8A-BB46-6DD2-405E620C7436}"/>
              </a:ext>
            </a:extLst>
          </p:cNvPr>
          <p:cNvSpPr txBox="1"/>
          <p:nvPr userDrawn="1"/>
        </p:nvSpPr>
        <p:spPr>
          <a:xfrm>
            <a:off x="-1743412" y="5717314"/>
            <a:ext cx="1466114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nb-NO" sz="800" i="1"/>
              <a:t>Trykk «flere farger» under malingsspannet for å skrive HEX-verdi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EE6999BF-82B3-B4D7-9C03-EE9595EA0BBE}"/>
              </a:ext>
            </a:extLst>
          </p:cNvPr>
          <p:cNvGrpSpPr/>
          <p:nvPr userDrawn="1"/>
        </p:nvGrpSpPr>
        <p:grpSpPr>
          <a:xfrm>
            <a:off x="-1821584" y="966475"/>
            <a:ext cx="1689882" cy="1316579"/>
            <a:chOff x="-1821584" y="897895"/>
            <a:chExt cx="1689882" cy="1316579"/>
          </a:xfrm>
        </p:grpSpPr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C3DF03D0-21D4-7E2E-91BD-9F559C46C9BE}"/>
                </a:ext>
              </a:extLst>
            </p:cNvPr>
            <p:cNvSpPr txBox="1"/>
            <p:nvPr userDrawn="1"/>
          </p:nvSpPr>
          <p:spPr>
            <a:xfrm>
              <a:off x="-1821584" y="897895"/>
              <a:ext cx="1689882" cy="13165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>
                <a:lnSpc>
                  <a:spcPct val="120000"/>
                </a:lnSpc>
                <a:buFont typeface="Calibri" panose="020F0502020204030204" pitchFamily="34" charset="0"/>
                <a:buNone/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Font skal være minimum 40 </a:t>
              </a:r>
              <a:r>
                <a:rPr lang="nb-NO" sz="900" b="0" u="none" strike="noStrike" err="1">
                  <a:solidFill>
                    <a:srgbClr val="032B2F"/>
                  </a:solidFill>
                  <a:effectLst/>
                  <a:latin typeface="+mn-lt"/>
                </a:rPr>
                <a:t>pt</a:t>
              </a: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 og siden kan ha disse bakgrunnene:</a:t>
              </a:r>
            </a:p>
            <a:p>
              <a:pPr>
                <a:lnSpc>
                  <a:spcPct val="120000"/>
                </a:lnSpc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Lysegrønn – #E2F1DF</a:t>
              </a:r>
              <a:endParaRPr lang="nb-NO" sz="900" b="0">
                <a:solidFill>
                  <a:srgbClr val="032B2F"/>
                </a:solidFill>
                <a:latin typeface="+mn-lt"/>
              </a:endParaRPr>
            </a:p>
            <a:p>
              <a:pPr marL="0" indent="0">
                <a:lnSpc>
                  <a:spcPct val="120000"/>
                </a:lnSpc>
                <a:buFont typeface="Calibri" panose="020F0502020204030204" pitchFamily="34" charset="0"/>
                <a:buNone/>
              </a:pPr>
              <a:r>
                <a:rPr lang="nb-NO" sz="900" b="0" u="none" strike="noStrike">
                  <a:solidFill>
                    <a:srgbClr val="032B2F"/>
                  </a:solidFill>
                  <a:effectLst/>
                  <a:latin typeface="+mn-lt"/>
                </a:rPr>
                <a:t>Lyseblå - #E7F2F8</a:t>
              </a:r>
            </a:p>
            <a:p>
              <a:pPr>
                <a:lnSpc>
                  <a:spcPct val="120000"/>
                </a:lnSpc>
              </a:pPr>
              <a:r>
                <a:rPr lang="nb-NO" sz="900" b="0">
                  <a:solidFill>
                    <a:srgbClr val="032B2F"/>
                  </a:solidFill>
                  <a:latin typeface="+mn-lt"/>
                </a:rPr>
                <a:t>Lysebeige – #FAF6F3</a:t>
              </a:r>
              <a:br>
                <a:rPr lang="nb-NO" sz="900" b="0">
                  <a:solidFill>
                    <a:srgbClr val="032B2F"/>
                  </a:solidFill>
                  <a:latin typeface="+mn-lt"/>
                </a:rPr>
              </a:br>
              <a:r>
                <a:rPr lang="nb-NO" sz="900" b="0">
                  <a:solidFill>
                    <a:srgbClr val="032B2F"/>
                  </a:solidFill>
                  <a:latin typeface="+mn-lt"/>
                </a:rPr>
                <a:t>Lysegul – #F8DE9C</a:t>
              </a:r>
            </a:p>
            <a:p>
              <a:pPr>
                <a:lnSpc>
                  <a:spcPct val="120000"/>
                </a:lnSpc>
              </a:pPr>
              <a:r>
                <a:rPr lang="nb-NO" sz="900" b="0">
                  <a:solidFill>
                    <a:srgbClr val="032B2F"/>
                  </a:solidFill>
                  <a:latin typeface="+mn-lt"/>
                </a:rPr>
                <a:t>Rosa - #FBD4C1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48D5FFDF-0916-6C32-9535-0DD96DB83E1A}"/>
                </a:ext>
              </a:extLst>
            </p:cNvPr>
            <p:cNvSpPr/>
            <p:nvPr userDrawn="1"/>
          </p:nvSpPr>
          <p:spPr>
            <a:xfrm>
              <a:off x="-668267" y="1417565"/>
              <a:ext cx="158310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608194F-1C12-8B1B-4B0F-D245E075963A}"/>
                </a:ext>
              </a:extLst>
            </p:cNvPr>
            <p:cNvSpPr/>
            <p:nvPr userDrawn="1"/>
          </p:nvSpPr>
          <p:spPr>
            <a:xfrm>
              <a:off x="-668267" y="1583455"/>
              <a:ext cx="158310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6431863-D660-0CD5-2FA4-30B6F4C0B72C}"/>
                </a:ext>
              </a:extLst>
            </p:cNvPr>
            <p:cNvSpPr/>
            <p:nvPr userDrawn="1"/>
          </p:nvSpPr>
          <p:spPr>
            <a:xfrm>
              <a:off x="-668267" y="1749345"/>
              <a:ext cx="158310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F74CDAD-19BC-0514-68F4-563F6D926BAD}"/>
                </a:ext>
              </a:extLst>
            </p:cNvPr>
            <p:cNvSpPr/>
            <p:nvPr userDrawn="1"/>
          </p:nvSpPr>
          <p:spPr>
            <a:xfrm>
              <a:off x="-668267" y="1915235"/>
              <a:ext cx="158310" cy="123825"/>
            </a:xfrm>
            <a:prstGeom prst="rect">
              <a:avLst/>
            </a:prstGeom>
            <a:solidFill>
              <a:srgbClr val="F8DE9C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ADA69DD8-8BFC-0D32-1DCE-A738D9D31733}"/>
                </a:ext>
              </a:extLst>
            </p:cNvPr>
            <p:cNvSpPr/>
            <p:nvPr userDrawn="1"/>
          </p:nvSpPr>
          <p:spPr>
            <a:xfrm>
              <a:off x="-668267" y="2081123"/>
              <a:ext cx="158310" cy="123825"/>
            </a:xfrm>
            <a:prstGeom prst="rect">
              <a:avLst/>
            </a:prstGeom>
            <a:solidFill>
              <a:srgbClr val="FBD4C1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949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3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086E5DF-6BBC-CD75-1A87-F6905460A2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20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094800 h 6858000"/>
              <a:gd name="connsiteX5" fmla="*/ 6096000 w 12192000"/>
              <a:gd name="connsiteY5" fmla="*/ 6094800 h 6858000"/>
              <a:gd name="connsiteX6" fmla="*/ 6096000 w 12192000"/>
              <a:gd name="connsiteY6" fmla="*/ 6094798 h 6858000"/>
              <a:gd name="connsiteX7" fmla="*/ 7920000 w 12192000"/>
              <a:gd name="connsiteY7" fmla="*/ 60947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92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94800"/>
                </a:lnTo>
                <a:lnTo>
                  <a:pt x="6096000" y="6094800"/>
                </a:lnTo>
                <a:lnTo>
                  <a:pt x="6096000" y="6094798"/>
                </a:lnTo>
                <a:lnTo>
                  <a:pt x="7920000" y="60947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2F0CFE3B-D8EE-EB98-FFD8-C75FD6C00917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360045" y="1490586"/>
            <a:ext cx="6444805" cy="141064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2" name="Undertittel 21">
            <a:extLst>
              <a:ext uri="{FF2B5EF4-FFF2-40B4-BE49-F238E27FC236}">
                <a16:creationId xmlns:a16="http://schemas.microsoft.com/office/drawing/2014/main" id="{AA24D129-222C-3AE7-9A2E-41A07624A43D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>
          <a:xfrm>
            <a:off x="360045" y="3096387"/>
            <a:ext cx="6444805" cy="6120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E2F1D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2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3A0315B-BAE7-D98C-8085-DAAA8A584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360045"/>
            <a:ext cx="1404000" cy="2457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DD4DCB-8B64-0266-688B-FC4A349A058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45" y="5580698"/>
            <a:ext cx="2844799" cy="187231"/>
          </a:xfrm>
        </p:spPr>
        <p:txBody>
          <a:bodyPr>
            <a:normAutofit/>
          </a:bodyPr>
          <a:lstStyle>
            <a:lvl1pPr>
              <a:defRPr sz="1100">
                <a:solidFill>
                  <a:srgbClr val="E2F1DF"/>
                </a:solidFill>
              </a:defRPr>
            </a:lvl1pPr>
          </a:lstStyle>
          <a:p>
            <a:fld id="{035C1F7A-CEF0-4897-9C81-39641BC5E30D}" type="datetime1">
              <a:rPr lang="nb-NO" smtClean="0"/>
              <a:t>28.04.2025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089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- variant 1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F450EC7-33DF-1A35-C109-EAEC7E690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00" y="6498000"/>
            <a:ext cx="820799" cy="143640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4A84F568-737D-16BD-21AF-37A8717214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936460" y="1080000"/>
            <a:ext cx="4319081" cy="4319081"/>
          </a:xfrm>
          <a:prstGeom prst="ellipse">
            <a:avLst/>
          </a:prstGeom>
          <a:solidFill>
            <a:srgbClr val="E2F1DF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7200" b="0" i="0" u="none" cap="none">
                <a:solidFill>
                  <a:srgbClr val="032C30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812C82A-65FE-A113-F45E-552F5182A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5" y="4876800"/>
            <a:ext cx="2845475" cy="17335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E2F1DF"/>
                </a:solidFill>
                <a:latin typeface="+mn-lt"/>
              </a:defRPr>
            </a:lvl1pPr>
          </a:lstStyle>
          <a:p>
            <a:pPr lvl="0"/>
            <a:r>
              <a:rPr lang="nb-NO"/>
              <a:t>Navn Etternavn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Tel: 00 00 00 00</a:t>
            </a:r>
            <a:br>
              <a:rPr lang="nb-NO"/>
            </a:br>
            <a:r>
              <a:rPr lang="nb-NO"/>
              <a:t>E-post</a:t>
            </a:r>
          </a:p>
        </p:txBody>
      </p:sp>
    </p:spTree>
    <p:extLst>
      <p:ext uri="{BB962C8B-B14F-4D97-AF65-F5344CB8AC3E}">
        <p14:creationId xmlns:p14="http://schemas.microsoft.com/office/powerpoint/2010/main" val="2150581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- variant 2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03A6848-0C9C-055B-7D88-716227BE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000" y="6498000"/>
            <a:ext cx="820799" cy="143640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CED397D-B5D3-4CC9-388D-55AB6C7039E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045" y="2353452"/>
            <a:ext cx="11448000" cy="18000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64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2">
            <a:extLst>
              <a:ext uri="{FF2B5EF4-FFF2-40B4-BE49-F238E27FC236}">
                <a16:creationId xmlns:a16="http://schemas.microsoft.com/office/drawing/2014/main" id="{5F7B4887-E713-ED91-0CF6-37BAD63C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5" y="4876800"/>
            <a:ext cx="2845475" cy="17335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rgbClr val="E2F1DF"/>
                </a:solidFill>
                <a:latin typeface="+mn-lt"/>
              </a:defRPr>
            </a:lvl1pPr>
          </a:lstStyle>
          <a:p>
            <a:pPr lvl="0"/>
            <a:r>
              <a:rPr lang="nb-NO"/>
              <a:t>Navn Etternavn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Tel: 00 00 00 00</a:t>
            </a:r>
            <a:br>
              <a:rPr lang="nb-NO"/>
            </a:br>
            <a:r>
              <a:rPr lang="nb-NO"/>
              <a:t>E-post</a:t>
            </a:r>
          </a:p>
        </p:txBody>
      </p:sp>
    </p:spTree>
    <p:extLst>
      <p:ext uri="{BB962C8B-B14F-4D97-AF65-F5344CB8AC3E}">
        <p14:creationId xmlns:p14="http://schemas.microsoft.com/office/powerpoint/2010/main" val="1958616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5F31A3-E890-75B5-0DA8-84931D16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6EE4E03-3FB4-67A8-9C86-C3E9CF9F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8469-CB7A-4D99-96BA-251832C2A0EA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F313554-5E91-C3A2-299D-680C626A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8C35E9-77F8-D66B-A9D1-71AAB236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039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9C8D7DC-B11F-1D8A-0D78-B9CFEF18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E893BAF-01C8-4EA2-8BCB-A1D88241BAC1}" type="datetime1">
              <a:rPr lang="nb-NO" smtClean="0"/>
              <a:t>28.04.2025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706515C-D702-F4B9-0528-CE72727E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AA722AA-82FC-355C-2C8A-89866D0C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74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4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086E5DF-6BBC-CD75-1A87-F6905460A2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20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094800 h 6858000"/>
              <a:gd name="connsiteX5" fmla="*/ 6096000 w 12192000"/>
              <a:gd name="connsiteY5" fmla="*/ 6094800 h 6858000"/>
              <a:gd name="connsiteX6" fmla="*/ 6096000 w 12192000"/>
              <a:gd name="connsiteY6" fmla="*/ 6094798 h 6858000"/>
              <a:gd name="connsiteX7" fmla="*/ 7920000 w 12192000"/>
              <a:gd name="connsiteY7" fmla="*/ 60947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920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94800"/>
                </a:lnTo>
                <a:lnTo>
                  <a:pt x="6096000" y="6094800"/>
                </a:lnTo>
                <a:lnTo>
                  <a:pt x="6096000" y="6094798"/>
                </a:lnTo>
                <a:lnTo>
                  <a:pt x="7920000" y="60947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Click icon to add photo</a:t>
            </a:r>
            <a:endParaRPr lang="nb-NO"/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2F0CFE3B-D8EE-EB98-FFD8-C75FD6C00917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360045" y="1490586"/>
            <a:ext cx="6444805" cy="141064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2" name="Undertittel 21">
            <a:extLst>
              <a:ext uri="{FF2B5EF4-FFF2-40B4-BE49-F238E27FC236}">
                <a16:creationId xmlns:a16="http://schemas.microsoft.com/office/drawing/2014/main" id="{AA24D129-222C-3AE7-9A2E-41A07624A43D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>
          <a:xfrm>
            <a:off x="360045" y="3096387"/>
            <a:ext cx="6444805" cy="6120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chemeClr val="dk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4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DF79538-601F-FCD2-3FB7-E5F8CB7E4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360045"/>
            <a:ext cx="1404000" cy="248013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E46B72B-F539-92F2-66B4-2C01DACF8F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45" y="5580698"/>
            <a:ext cx="2844799" cy="187231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DC5969B5-A6DF-45CA-A6DD-0CB2D8DDE70F}" type="datetime1">
              <a:rPr lang="nb-NO" smtClean="0"/>
              <a:t>28.04.2025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04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5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A3C982D-06FF-5DD5-FB25-1489BFD85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70800"/>
            <a:ext cx="1404000" cy="245700"/>
          </a:xfrm>
          <a:prstGeom prst="rect">
            <a:avLst/>
          </a:prstGeom>
        </p:spPr>
      </p:pic>
      <p:sp>
        <p:nvSpPr>
          <p:cNvPr id="14" name="Tittel 13">
            <a:extLst>
              <a:ext uri="{FF2B5EF4-FFF2-40B4-BE49-F238E27FC236}">
                <a16:creationId xmlns:a16="http://schemas.microsoft.com/office/drawing/2014/main" id="{B5A7ADC7-4658-4CA4-1A8F-736AD233C7E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60045" y="1490400"/>
            <a:ext cx="6443999" cy="1400846"/>
          </a:xfrm>
        </p:spPr>
        <p:txBody>
          <a:bodyPr lIns="0" tIns="0" rIns="0" bIns="0" anchor="b"/>
          <a:lstStyle>
            <a:lvl1pPr marL="0" indent="0" algn="l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14">
            <a:extLst>
              <a:ext uri="{FF2B5EF4-FFF2-40B4-BE49-F238E27FC236}">
                <a16:creationId xmlns:a16="http://schemas.microsoft.com/office/drawing/2014/main" id="{645735BC-D85A-BED5-CBB2-DCA7E56D599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60045" y="3104376"/>
            <a:ext cx="6443999" cy="590354"/>
          </a:xfr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E2F1D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006622AF-BC59-0C38-CE0D-3781AC2F0C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6641" y="1265953"/>
            <a:ext cx="2356431" cy="42672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illustration</a:t>
            </a:r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91C28E-F806-1FF4-F953-CB36242F55C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60045" y="6120765"/>
            <a:ext cx="2844799" cy="187231"/>
          </a:xfrm>
        </p:spPr>
        <p:txBody>
          <a:bodyPr>
            <a:normAutofit/>
          </a:bodyPr>
          <a:lstStyle>
            <a:lvl1pPr>
              <a:defRPr sz="1100">
                <a:solidFill>
                  <a:srgbClr val="E2F1DF"/>
                </a:solidFill>
              </a:defRPr>
            </a:lvl1pPr>
          </a:lstStyle>
          <a:p>
            <a:fld id="{CB5E580E-EA15-4822-9787-69C5D7EA5047}" type="datetime1">
              <a:rPr lang="nb-NO" smtClean="0"/>
              <a:t>28.04.2025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6">
    <p:bg>
      <p:bgPr>
        <a:solidFill>
          <a:srgbClr val="054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A3C982D-06FF-5DD5-FB25-1489BFD85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70800"/>
            <a:ext cx="1404000" cy="245700"/>
          </a:xfrm>
          <a:prstGeom prst="rect">
            <a:avLst/>
          </a:prstGeom>
        </p:spPr>
      </p:pic>
      <p:sp>
        <p:nvSpPr>
          <p:cNvPr id="14" name="Tittel 13">
            <a:extLst>
              <a:ext uri="{FF2B5EF4-FFF2-40B4-BE49-F238E27FC236}">
                <a16:creationId xmlns:a16="http://schemas.microsoft.com/office/drawing/2014/main" id="{B5A7ADC7-4658-4CA4-1A8F-736AD233C7E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60045" y="1490400"/>
            <a:ext cx="10765345" cy="1400846"/>
          </a:xfrm>
        </p:spPr>
        <p:txBody>
          <a:bodyPr lIns="0" tIns="0" rIns="0" bIns="0" anchor="b"/>
          <a:lstStyle>
            <a:lvl1pPr marL="0" indent="0" algn="l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800" b="0" i="0" u="none" cap="none">
                <a:solidFill>
                  <a:srgbClr val="E2F1D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14">
            <a:extLst>
              <a:ext uri="{FF2B5EF4-FFF2-40B4-BE49-F238E27FC236}">
                <a16:creationId xmlns:a16="http://schemas.microsoft.com/office/drawing/2014/main" id="{645735BC-D85A-BED5-CBB2-DCA7E56D599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60045" y="3104376"/>
            <a:ext cx="10765345" cy="590354"/>
          </a:xfr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E2F1D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D49967A-B6DF-B415-77C5-AB926F6566C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60045" y="6120765"/>
            <a:ext cx="2844799" cy="187231"/>
          </a:xfrm>
        </p:spPr>
        <p:txBody>
          <a:bodyPr>
            <a:normAutofit/>
          </a:bodyPr>
          <a:lstStyle>
            <a:lvl1pPr>
              <a:defRPr sz="1100">
                <a:solidFill>
                  <a:srgbClr val="E2F1DF"/>
                </a:solidFill>
              </a:defRPr>
            </a:lvl1pPr>
          </a:lstStyle>
          <a:p>
            <a:fld id="{DEDD9062-E02F-4361-8A95-1F4050E6AA56}" type="datetime1">
              <a:rPr lang="nb-NO" smtClean="0"/>
              <a:t>28.04.2025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34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 bilde #1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8C2680B4-D0A7-EDD7-F55D-07168E932F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  <a:solidFill>
            <a:srgbClr val="D9D9D9"/>
          </a:solidFill>
        </p:spPr>
        <p:txBody>
          <a:bodyPr lIns="91440" tIns="45720" rIns="91440" bIns="4572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photo or illustration</a:t>
            </a:r>
            <a:endParaRPr lang="nb-NO"/>
          </a:p>
        </p:txBody>
      </p:sp>
      <p:sp>
        <p:nvSpPr>
          <p:cNvPr id="16" name="Tittel 15">
            <a:extLst>
              <a:ext uri="{FF2B5EF4-FFF2-40B4-BE49-F238E27FC236}">
                <a16:creationId xmlns:a16="http://schemas.microsoft.com/office/drawing/2014/main" id="{E5C101AA-4655-D981-0289-40F48E44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5184648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F57936F8-33FE-0315-6AD8-B4736DCF5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773238"/>
            <a:ext cx="5184648" cy="45354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6604D7C-94B6-7B66-EF93-82FF3F950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7651" y="6498000"/>
            <a:ext cx="820799" cy="1449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dk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4BA20CC-269D-EB0D-9ABE-222F33FD40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B75FA791-6834-4FF8-95B4-07EDF5A931F5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BDC3B6-6346-4AD5-3830-FCB5049FA9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33FA93-7389-C0D1-8FF6-21C7A2080A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99594-9A2F-9F29-3C9B-DCA8966ED3DB}"/>
              </a:ext>
            </a:extLst>
          </p:cNvPr>
          <p:cNvSpPr txBox="1"/>
          <p:nvPr userDrawn="1"/>
        </p:nvSpPr>
        <p:spPr>
          <a:xfrm>
            <a:off x="-1821584" y="980096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8C2C57B-D18E-E15D-1AE9-95849A0F5C9F}"/>
              </a:ext>
            </a:extLst>
          </p:cNvPr>
          <p:cNvGrpSpPr/>
          <p:nvPr userDrawn="1"/>
        </p:nvGrpSpPr>
        <p:grpSpPr>
          <a:xfrm>
            <a:off x="-1743412" y="2614675"/>
            <a:ext cx="1306512" cy="1526657"/>
            <a:chOff x="-1589485" y="1838157"/>
            <a:chExt cx="1306512" cy="1526657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C02FA79C-AD69-6599-D530-72E05DE9F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08BCE7B-B481-83BF-7A46-82CAE5BFA4DE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2AD7FC-BA3A-A620-C1EE-99DDFA9C616D}"/>
              </a:ext>
            </a:extLst>
          </p:cNvPr>
          <p:cNvGrpSpPr/>
          <p:nvPr userDrawn="1"/>
        </p:nvGrpSpPr>
        <p:grpSpPr>
          <a:xfrm>
            <a:off x="-1830317" y="4269705"/>
            <a:ext cx="1689882" cy="1061829"/>
            <a:chOff x="-2015091" y="4269705"/>
            <a:chExt cx="1796257" cy="1061829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FEED9B00-B1A9-F236-8778-05C6D6C15AF1}"/>
                </a:ext>
              </a:extLst>
            </p:cNvPr>
            <p:cNvSpPr txBox="1"/>
            <p:nvPr userDrawn="1"/>
          </p:nvSpPr>
          <p:spPr>
            <a:xfrm>
              <a:off x="-2015091" y="4269705"/>
              <a:ext cx="1796257" cy="10618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900"/>
                <a:t>Bruk et av alternativene:</a:t>
              </a:r>
            </a:p>
            <a:p>
              <a:r>
                <a:rPr lang="nb-NO" sz="900"/>
                <a:t>Lysegrønn - #E2F1DF</a:t>
              </a:r>
            </a:p>
            <a:p>
              <a:r>
                <a:rPr lang="nb-NO" sz="900"/>
                <a:t>Lyseblå  - #E7F2F8</a:t>
              </a:r>
            </a:p>
            <a:p>
              <a:r>
                <a:rPr lang="nb-NO" sz="900"/>
                <a:t>Lysebeige - #FAF6F3</a:t>
              </a:r>
            </a:p>
            <a:p>
              <a:endParaRPr lang="nb-NO" sz="900"/>
            </a:p>
            <a:p>
              <a:r>
                <a:rPr lang="nb-NO" sz="800" i="1"/>
                <a:t>Trykk «flere farger» under malingsspannet for å skrive HEX-verdi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F0445AF-9C79-66C5-70DC-98A6C08C4E1E}"/>
                </a:ext>
              </a:extLst>
            </p:cNvPr>
            <p:cNvSpPr/>
            <p:nvPr userDrawn="1"/>
          </p:nvSpPr>
          <p:spPr>
            <a:xfrm>
              <a:off x="-788552" y="4399193"/>
              <a:ext cx="168275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2BCE148-23FD-1672-3478-2E16892CA471}"/>
                </a:ext>
              </a:extLst>
            </p:cNvPr>
            <p:cNvSpPr/>
            <p:nvPr userDrawn="1"/>
          </p:nvSpPr>
          <p:spPr>
            <a:xfrm>
              <a:off x="-788552" y="4542210"/>
              <a:ext cx="168275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F4D69BCA-09D6-67A6-5E50-5DCD5F5A39F2}"/>
                </a:ext>
              </a:extLst>
            </p:cNvPr>
            <p:cNvSpPr/>
            <p:nvPr userDrawn="1"/>
          </p:nvSpPr>
          <p:spPr>
            <a:xfrm>
              <a:off x="-788552" y="4682640"/>
              <a:ext cx="168275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40D1F28-0EE9-34F0-FC47-E0E0DA2BB2D3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Agenda-side</a:t>
            </a:r>
          </a:p>
        </p:txBody>
      </p:sp>
    </p:spTree>
    <p:extLst>
      <p:ext uri="{BB962C8B-B14F-4D97-AF65-F5344CB8AC3E}">
        <p14:creationId xmlns:p14="http://schemas.microsoft.com/office/powerpoint/2010/main" val="295423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 bilde #2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8C2680B4-D0A7-EDD7-F55D-07168E932F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1505" y="0"/>
            <a:ext cx="3960495" cy="6858000"/>
          </a:xfrm>
          <a:prstGeom prst="rect">
            <a:avLst/>
          </a:prstGeom>
          <a:solidFill>
            <a:srgbClr val="D9D9D9"/>
          </a:solidFill>
        </p:spPr>
        <p:txBody>
          <a:bodyPr lIns="91440" tIns="45720" rIns="91440" bIns="4572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photo or illustration</a:t>
            </a:r>
            <a:endParaRPr lang="nb-NO"/>
          </a:p>
        </p:txBody>
      </p:sp>
      <p:sp>
        <p:nvSpPr>
          <p:cNvPr id="16" name="Tittel 15">
            <a:extLst>
              <a:ext uri="{FF2B5EF4-FFF2-40B4-BE49-F238E27FC236}">
                <a16:creationId xmlns:a16="http://schemas.microsoft.com/office/drawing/2014/main" id="{E5C101AA-4655-D981-0289-40F48E44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F57936F8-33FE-0315-6AD8-B4736DCF5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773238"/>
            <a:ext cx="7344918" cy="45354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69EE3B7-119D-6339-E652-91F3C425AC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7651" y="6498000"/>
            <a:ext cx="820799" cy="1449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dk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3013A2-D7FE-1A1D-A871-CBA04EDFB7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B287435-7D66-44F4-BB2C-9AB01169B81C}" type="datetime1">
              <a:rPr lang="nb-NO" smtClean="0"/>
              <a:t>28.04.2025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7B491E-7A82-D7EA-C553-4AD24F4ACE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3C50E-13A4-A1BD-652B-3E468B8D5E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0E80A11-588D-38BC-ADF0-B8E7DCDABFFE}"/>
              </a:ext>
            </a:extLst>
          </p:cNvPr>
          <p:cNvSpPr txBox="1"/>
          <p:nvPr userDrawn="1"/>
        </p:nvSpPr>
        <p:spPr>
          <a:xfrm>
            <a:off x="-1821584" y="980096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9A1DB26F-DC0A-2532-0338-8FE35CB49003}"/>
              </a:ext>
            </a:extLst>
          </p:cNvPr>
          <p:cNvGrpSpPr/>
          <p:nvPr userDrawn="1"/>
        </p:nvGrpSpPr>
        <p:grpSpPr>
          <a:xfrm>
            <a:off x="-1743412" y="2614675"/>
            <a:ext cx="1306512" cy="1526657"/>
            <a:chOff x="-1589485" y="1838157"/>
            <a:chExt cx="1306512" cy="1526657"/>
          </a:xfrm>
        </p:grpSpPr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C4DEEA17-65CF-133B-A380-65B7AB6A27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526D9F81-1E52-965F-6A75-8DB82C574757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B8047D9A-001A-C399-7C43-B121B38A268F}"/>
              </a:ext>
            </a:extLst>
          </p:cNvPr>
          <p:cNvGrpSpPr/>
          <p:nvPr userDrawn="1"/>
        </p:nvGrpSpPr>
        <p:grpSpPr>
          <a:xfrm>
            <a:off x="-1830317" y="4269705"/>
            <a:ext cx="1689882" cy="1061829"/>
            <a:chOff x="-2015091" y="4269705"/>
            <a:chExt cx="1796257" cy="1061829"/>
          </a:xfrm>
        </p:grpSpPr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30509122-1F6B-3623-48B6-8A0A93AF2DC3}"/>
                </a:ext>
              </a:extLst>
            </p:cNvPr>
            <p:cNvSpPr txBox="1"/>
            <p:nvPr userDrawn="1"/>
          </p:nvSpPr>
          <p:spPr>
            <a:xfrm>
              <a:off x="-2015091" y="4269705"/>
              <a:ext cx="1796257" cy="10618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900"/>
                <a:t>Bruk et av alternativene:</a:t>
              </a:r>
            </a:p>
            <a:p>
              <a:r>
                <a:rPr lang="nb-NO" sz="900"/>
                <a:t>Lysegrønn - #E2F1DF</a:t>
              </a:r>
            </a:p>
            <a:p>
              <a:r>
                <a:rPr lang="nb-NO" sz="900"/>
                <a:t>Lyseblå  - #E7F2F8</a:t>
              </a:r>
            </a:p>
            <a:p>
              <a:r>
                <a:rPr lang="nb-NO" sz="900"/>
                <a:t>Lysebeige - #FAF6F3</a:t>
              </a:r>
            </a:p>
            <a:p>
              <a:endParaRPr lang="nb-NO" sz="900"/>
            </a:p>
            <a:p>
              <a:r>
                <a:rPr lang="nb-NO" sz="800" i="1"/>
                <a:t>Trykk «flere farger» under malingsspannet for å skrive HEX-verdi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419F8F3-4F51-ABDE-8FC9-8BB94EED2B5D}"/>
                </a:ext>
              </a:extLst>
            </p:cNvPr>
            <p:cNvSpPr/>
            <p:nvPr userDrawn="1"/>
          </p:nvSpPr>
          <p:spPr>
            <a:xfrm>
              <a:off x="-788552" y="4399193"/>
              <a:ext cx="168275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2093CFD5-7904-8848-FE76-B36650D2BDD5}"/>
                </a:ext>
              </a:extLst>
            </p:cNvPr>
            <p:cNvSpPr/>
            <p:nvPr userDrawn="1"/>
          </p:nvSpPr>
          <p:spPr>
            <a:xfrm>
              <a:off x="-788552" y="4542210"/>
              <a:ext cx="168275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0A00B15-5539-6C89-F817-6E93A90A4327}"/>
                </a:ext>
              </a:extLst>
            </p:cNvPr>
            <p:cNvSpPr/>
            <p:nvPr userDrawn="1"/>
          </p:nvSpPr>
          <p:spPr>
            <a:xfrm>
              <a:off x="-788552" y="4682640"/>
              <a:ext cx="168275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A7B1CF5-0FE3-922A-5030-A24F057057FE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Agenda-side</a:t>
            </a:r>
          </a:p>
        </p:txBody>
      </p:sp>
    </p:spTree>
    <p:extLst>
      <p:ext uri="{BB962C8B-B14F-4D97-AF65-F5344CB8AC3E}">
        <p14:creationId xmlns:p14="http://schemas.microsoft.com/office/powerpoint/2010/main" val="28723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lmøte">
    <p:bg>
      <p:bgPr>
        <a:solidFill>
          <a:srgbClr val="E2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8C2680B4-D0A7-EDD7-F55D-07168E932F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6831" y="1773935"/>
            <a:ext cx="5157216" cy="45445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dk1"/>
                </a:solidFill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illustration</a:t>
            </a:r>
            <a:endParaRPr lang="nb-NO"/>
          </a:p>
        </p:txBody>
      </p:sp>
      <p:pic>
        <p:nvPicPr>
          <p:cNvPr id="10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B48A01F-6001-EF66-88EC-B9BE136CF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50" y="6498000"/>
            <a:ext cx="820799" cy="144992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F57936F8-33FE-0315-6AD8-B4736DCF5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773238"/>
            <a:ext cx="6084760" cy="45354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FCE34E8-ADDD-E40A-43C5-7AD49F6E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</p:spPr>
        <p:txBody>
          <a:bodyPr/>
          <a:lstStyle>
            <a:lvl1pPr>
              <a:defRPr b="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596A86E-DFB9-836E-33D1-A2D35F6DE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B050033-9864-44AA-8B23-0736BA61DA88}" type="datetime1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37BB08E-A24B-243A-074C-4F532D562C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DDCBDF-24DA-A523-41C7-E9A9B1BCA9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60045" y="6552819"/>
            <a:ext cx="180023" cy="92333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C409024-E092-DE6B-3F68-A61436A3E24F}"/>
              </a:ext>
            </a:extLst>
          </p:cNvPr>
          <p:cNvSpPr txBox="1"/>
          <p:nvPr userDrawn="1"/>
        </p:nvSpPr>
        <p:spPr>
          <a:xfrm>
            <a:off x="-1821584" y="980096"/>
            <a:ext cx="1689882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0">
                <a:latin typeface="+mj-lt"/>
              </a:rPr>
              <a:t>For å endre bakgrunnsfarge på siden:</a:t>
            </a:r>
          </a:p>
          <a:p>
            <a:pPr marL="144000" indent="-144000">
              <a:buAutoNum type="arabicPeriod"/>
            </a:pPr>
            <a:r>
              <a:rPr lang="nb-NO" sz="900"/>
              <a:t>Høyreklikk på bakgrunnen eller utenfor sliden</a:t>
            </a:r>
          </a:p>
          <a:p>
            <a:pPr marL="144000" indent="-144000">
              <a:buAutoNum type="arabicPeriod"/>
            </a:pPr>
            <a:r>
              <a:rPr lang="nb-NO" sz="900"/>
              <a:t>Velge «Formater bakgrunn/Format Background»</a:t>
            </a:r>
          </a:p>
          <a:p>
            <a:pPr marL="144000" indent="-144000">
              <a:buAutoNum type="arabicPeriod"/>
            </a:pPr>
            <a:r>
              <a:rPr lang="nb-NO" sz="900"/>
              <a:t>Velg «Fyll» og trykk «Heldekkende» som vist under og bruk malingspann for å velge farge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5FFD72F-078F-E709-9ECD-1AD98520E21D}"/>
              </a:ext>
            </a:extLst>
          </p:cNvPr>
          <p:cNvGrpSpPr/>
          <p:nvPr userDrawn="1"/>
        </p:nvGrpSpPr>
        <p:grpSpPr>
          <a:xfrm>
            <a:off x="-1743412" y="2614675"/>
            <a:ext cx="1306512" cy="1526657"/>
            <a:chOff x="-1589485" y="1838157"/>
            <a:chExt cx="1306512" cy="1526657"/>
          </a:xfrm>
        </p:grpSpPr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0CB9BD00-2AE3-0CC3-CBA8-1B5A4D2A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589485" y="1838157"/>
              <a:ext cx="1306512" cy="1526657"/>
            </a:xfrm>
            <a:prstGeom prst="rect">
              <a:avLst/>
            </a:prstGeom>
          </p:spPr>
        </p:pic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DE8B218C-0656-56A9-D6F5-151DA0D8E900}"/>
                </a:ext>
              </a:extLst>
            </p:cNvPr>
            <p:cNvSpPr/>
            <p:nvPr userDrawn="1"/>
          </p:nvSpPr>
          <p:spPr>
            <a:xfrm>
              <a:off x="-647700" y="2990850"/>
              <a:ext cx="250427" cy="171450"/>
            </a:xfrm>
            <a:prstGeom prst="rect">
              <a:avLst/>
            </a:prstGeom>
            <a:noFill/>
            <a:ln w="28575">
              <a:solidFill>
                <a:srgbClr val="68B0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F1478BD-6A1C-DAE7-B2E7-28EC68ECF6F0}"/>
              </a:ext>
            </a:extLst>
          </p:cNvPr>
          <p:cNvGrpSpPr/>
          <p:nvPr userDrawn="1"/>
        </p:nvGrpSpPr>
        <p:grpSpPr>
          <a:xfrm>
            <a:off x="-1830317" y="4269705"/>
            <a:ext cx="1689882" cy="1061829"/>
            <a:chOff x="-2015091" y="4269705"/>
            <a:chExt cx="1796257" cy="1061829"/>
          </a:xfrm>
        </p:grpSpPr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096925AB-7F8C-C0BE-4E14-65DA86E16C1B}"/>
                </a:ext>
              </a:extLst>
            </p:cNvPr>
            <p:cNvSpPr txBox="1"/>
            <p:nvPr userDrawn="1"/>
          </p:nvSpPr>
          <p:spPr>
            <a:xfrm>
              <a:off x="-2015091" y="4269705"/>
              <a:ext cx="1796257" cy="10618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900"/>
                <a:t>Bruk et av alternativene:</a:t>
              </a:r>
            </a:p>
            <a:p>
              <a:r>
                <a:rPr lang="nb-NO" sz="900"/>
                <a:t>Lysegrønn - #E2F1DF</a:t>
              </a:r>
            </a:p>
            <a:p>
              <a:r>
                <a:rPr lang="nb-NO" sz="900"/>
                <a:t>Lyseblå  - #E7F2F8</a:t>
              </a:r>
            </a:p>
            <a:p>
              <a:r>
                <a:rPr lang="nb-NO" sz="900"/>
                <a:t>Lysebeige - #FAF6F3</a:t>
              </a:r>
            </a:p>
            <a:p>
              <a:endParaRPr lang="nb-NO" sz="900"/>
            </a:p>
            <a:p>
              <a:r>
                <a:rPr lang="nb-NO" sz="800" i="1"/>
                <a:t>Trykk «flere farger» under malingsspannet for å skrive HEX-verdi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08D5ED5B-D73D-2591-B2A7-FF521DB45971}"/>
                </a:ext>
              </a:extLst>
            </p:cNvPr>
            <p:cNvSpPr/>
            <p:nvPr userDrawn="1"/>
          </p:nvSpPr>
          <p:spPr>
            <a:xfrm>
              <a:off x="-788552" y="4399193"/>
              <a:ext cx="168275" cy="123825"/>
            </a:xfrm>
            <a:prstGeom prst="rect">
              <a:avLst/>
            </a:prstGeom>
            <a:solidFill>
              <a:srgbClr val="E2F1DF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94E78CA8-EE61-8F1A-107E-3BDA3BBAD89F}"/>
                </a:ext>
              </a:extLst>
            </p:cNvPr>
            <p:cNvSpPr/>
            <p:nvPr userDrawn="1"/>
          </p:nvSpPr>
          <p:spPr>
            <a:xfrm>
              <a:off x="-788552" y="4542210"/>
              <a:ext cx="168275" cy="123825"/>
            </a:xfrm>
            <a:prstGeom prst="rect">
              <a:avLst/>
            </a:prstGeom>
            <a:solidFill>
              <a:srgbClr val="E7F2F8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82C7C44-8A3A-1492-31F8-6FA5E02896BE}"/>
                </a:ext>
              </a:extLst>
            </p:cNvPr>
            <p:cNvSpPr/>
            <p:nvPr userDrawn="1"/>
          </p:nvSpPr>
          <p:spPr>
            <a:xfrm>
              <a:off x="-788552" y="4682640"/>
              <a:ext cx="168275" cy="123825"/>
            </a:xfrm>
            <a:prstGeom prst="rect">
              <a:avLst/>
            </a:prstGeom>
            <a:solidFill>
              <a:srgbClr val="FAF6F3"/>
            </a:solidFill>
            <a:ln w="3175">
              <a:solidFill>
                <a:srgbClr val="032C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E89C33E-94C1-0D72-6148-41094C87678F}"/>
              </a:ext>
            </a:extLst>
          </p:cNvPr>
          <p:cNvSpPr txBox="1"/>
          <p:nvPr userDrawn="1"/>
        </p:nvSpPr>
        <p:spPr>
          <a:xfrm>
            <a:off x="-1830317" y="667057"/>
            <a:ext cx="1689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>
                <a:latin typeface="+mj-lt"/>
              </a:rPr>
              <a:t>Agenda-side</a:t>
            </a:r>
          </a:p>
        </p:txBody>
      </p:sp>
    </p:spTree>
    <p:extLst>
      <p:ext uri="{BB962C8B-B14F-4D97-AF65-F5344CB8AC3E}">
        <p14:creationId xmlns:p14="http://schemas.microsoft.com/office/powerpoint/2010/main" val="40502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041E6D2-08FD-C6EC-8729-386CF40F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11449431" cy="124215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CF6D2F-20B5-2BB6-B006-1F8E4156D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45" y="1764221"/>
            <a:ext cx="11449431" cy="45365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79BC47-E527-A50C-6463-285F9244D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91" y="6552819"/>
            <a:ext cx="900113" cy="923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600">
                <a:solidFill>
                  <a:schemeClr val="dk1"/>
                </a:solidFill>
              </a:defRPr>
            </a:lvl1pPr>
          </a:lstStyle>
          <a:p>
            <a:fld id="{0AFB19CC-2E3E-484F-AF9D-4286FF4CFB38}" type="datetime1">
              <a:rPr lang="nb-NO" smtClean="0"/>
              <a:t>28.04.2025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9E5AA1-CB2B-A0E8-ABB5-7F1786C46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225" y="6552819"/>
            <a:ext cx="6480810" cy="923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6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7BE281-7B04-24C2-DBF7-EF8D8C3FD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47" y="6552819"/>
            <a:ext cx="180023" cy="923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600">
                <a:solidFill>
                  <a:schemeClr val="dk1"/>
                </a:solidFill>
              </a:defRPr>
            </a:lvl1pPr>
          </a:lstStyle>
          <a:p>
            <a:fld id="{0CD1C0F9-8870-45B6-8F4C-C141C91534A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ECBD96-31B0-2F9F-4B5E-5044157C02B2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50" y="6498000"/>
            <a:ext cx="820799" cy="1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662" r:id="rId2"/>
    <p:sldLayoutId id="2147483663" r:id="rId3"/>
    <p:sldLayoutId id="2147483661" r:id="rId4"/>
    <p:sldLayoutId id="2147483766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50" r:id="rId13"/>
    <p:sldLayoutId id="2147483672" r:id="rId14"/>
    <p:sldLayoutId id="2147483673" r:id="rId15"/>
    <p:sldLayoutId id="2147483677" r:id="rId16"/>
    <p:sldLayoutId id="2147483678" r:id="rId17"/>
    <p:sldLayoutId id="2147483767" r:id="rId18"/>
    <p:sldLayoutId id="2147483683" r:id="rId19"/>
    <p:sldLayoutId id="2147483758" r:id="rId20"/>
    <p:sldLayoutId id="2147483684" r:id="rId21"/>
    <p:sldLayoutId id="2147483759" r:id="rId22"/>
    <p:sldLayoutId id="2147483760" r:id="rId23"/>
    <p:sldLayoutId id="2147483761" r:id="rId24"/>
    <p:sldLayoutId id="2147483762" r:id="rId25"/>
    <p:sldLayoutId id="2147483751" r:id="rId26"/>
    <p:sldLayoutId id="2147483755" r:id="rId27"/>
    <p:sldLayoutId id="2147483756" r:id="rId28"/>
    <p:sldLayoutId id="2147483765" r:id="rId29"/>
    <p:sldLayoutId id="2147483753" r:id="rId30"/>
    <p:sldLayoutId id="2147483754" r:id="rId31"/>
    <p:sldLayoutId id="2147483654" r:id="rId32"/>
    <p:sldLayoutId id="2147483655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dk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dk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dk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dk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dk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C5_4AA5238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BE_5AD8D0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>
            <a:extLst>
              <a:ext uri="{FF2B5EF4-FFF2-40B4-BE49-F238E27FC236}">
                <a16:creationId xmlns:a16="http://schemas.microsoft.com/office/drawing/2014/main" id="{B7573405-EDDA-A364-02D7-7549E8C3E4F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556132" y="2475075"/>
            <a:ext cx="4943916" cy="2785082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4800"/>
              <a:t>Dyrevelferd på beite</a:t>
            </a:r>
            <a:br>
              <a:rPr lang="nb-NO" sz="4800"/>
            </a:br>
            <a:br>
              <a:rPr lang="nb-NO" sz="2400"/>
            </a:br>
            <a:r>
              <a:rPr lang="nb-NO" sz="2200"/>
              <a:t>Veiledning om </a:t>
            </a:r>
            <a:br>
              <a:rPr lang="nb-NO" sz="2200"/>
            </a:br>
            <a:r>
              <a:rPr lang="nb-NO" sz="2200"/>
              <a:t>dyreholdernes ansvar for </a:t>
            </a:r>
            <a:br>
              <a:rPr lang="nb-NO" sz="2200"/>
            </a:br>
            <a:r>
              <a:rPr lang="nb-NO" sz="2200"/>
              <a:t>beitedyras velferd</a:t>
            </a:r>
            <a:br>
              <a:rPr lang="nb-NO" sz="3600"/>
            </a:br>
            <a:br>
              <a:rPr lang="nb-NO" sz="3600"/>
            </a:br>
            <a:br>
              <a:rPr lang="nb-NO" sz="3600"/>
            </a:br>
            <a:endParaRPr lang="nb-NO" sz="3600"/>
          </a:p>
        </p:txBody>
      </p:sp>
      <p:sp>
        <p:nvSpPr>
          <p:cNvPr id="17" name="Plassholder for dato 16" hidden="1">
            <a:extLst>
              <a:ext uri="{FF2B5EF4-FFF2-40B4-BE49-F238E27FC236}">
                <a16:creationId xmlns:a16="http://schemas.microsoft.com/office/drawing/2014/main" id="{18778F2B-0CD3-0054-5980-9B758C871FF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nb-NO"/>
              <a:t>25.01.2024 Maria Været Veggeland, seksjon dyrevelferd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DD2E339-F41D-14E7-402D-2D39352687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79388" cy="92075"/>
          </a:xfrm>
        </p:spPr>
        <p:txBody>
          <a:bodyPr/>
          <a:lstStyle/>
          <a:p>
            <a:pPr>
              <a:spcAft>
                <a:spcPts val="600"/>
              </a:spcAft>
            </a:pPr>
            <a:fld id="{0CD1C0F9-8870-45B6-8F4C-C141C91534A5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7524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F086FEB-7E9E-5265-B974-E7CC95677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DE33CE-213E-050B-0097-4485B67E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757555"/>
          </a:xfrm>
        </p:spPr>
        <p:txBody>
          <a:bodyPr>
            <a:normAutofit fontScale="90000"/>
          </a:bodyPr>
          <a:lstStyle/>
          <a:p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Beiteplan og beitejournal</a:t>
            </a:r>
            <a:br>
              <a:rPr lang="nb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0CB0A6-0577-3C99-5CD7-166487A7A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354668"/>
            <a:ext cx="7344918" cy="4954058"/>
          </a:xfrm>
        </p:spPr>
        <p:txBody>
          <a:bodyPr/>
          <a:lstStyle/>
          <a:p>
            <a:pPr marL="0" indent="0">
              <a:lnSpc>
                <a:spcPts val="2239"/>
              </a:lnSpc>
              <a:buNone/>
            </a:pPr>
            <a:r>
              <a:rPr lang="nn-NO">
                <a:solidFill>
                  <a:srgbClr val="054449"/>
                </a:solidFill>
              </a:rPr>
              <a:t>Dyreholderen bør ha og følge en skriftlig beiteplan.</a:t>
            </a:r>
          </a:p>
          <a:p>
            <a:pPr marL="0" indent="0">
              <a:lnSpc>
                <a:spcPts val="2239"/>
              </a:lnSpc>
              <a:buNone/>
            </a:pPr>
            <a:endParaRPr lang="nn-NO">
              <a:solidFill>
                <a:srgbClr val="054449"/>
              </a:solidFill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n-NO">
                <a:solidFill>
                  <a:srgbClr val="054449"/>
                </a:solidFill>
              </a:rPr>
              <a:t>Dyreholderen s</a:t>
            </a:r>
            <a:r>
              <a:rPr lang="nn-NO" b="0" i="0">
                <a:solidFill>
                  <a:srgbClr val="054449"/>
                </a:solidFill>
                <a:effectLst/>
              </a:rPr>
              <a:t>kal dokumentere i en beitejournal</a:t>
            </a:r>
          </a:p>
          <a:p>
            <a:pPr lvl="1">
              <a:lnSpc>
                <a:spcPts val="2239"/>
              </a:lnSpc>
            </a:pPr>
            <a:r>
              <a:rPr lang="nn-NO">
                <a:solidFill>
                  <a:srgbClr val="054449"/>
                </a:solidFill>
              </a:rPr>
              <a:t>hvordan </a:t>
            </a:r>
            <a:r>
              <a:rPr lang="nn-NO" b="0" i="0">
                <a:solidFill>
                  <a:srgbClr val="054449"/>
                </a:solidFill>
                <a:effectLst/>
              </a:rPr>
              <a:t>det går med dyra på beite</a:t>
            </a:r>
          </a:p>
          <a:p>
            <a:pPr lvl="1"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</a:rPr>
              <a:t>hva dyreholderen gjør for å sikre dyrevelferden 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EF8DE9-1C58-8259-53CB-BC57696A4F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C3F660-B0DF-0367-7D99-E54FB4E3C7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0CB4C75-1D12-60D7-A270-4D505CA44E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3915DF8-4A19-E3C6-B02E-102AA59E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774488"/>
          </a:xfrm>
        </p:spPr>
        <p:txBody>
          <a:bodyPr>
            <a:normAutofit fontScale="90000"/>
          </a:bodyPr>
          <a:lstStyle/>
          <a:p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Dyra skal vere egna for beite</a:t>
            </a:r>
            <a:br>
              <a:rPr lang="nn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9706A9-0070-4020-E30F-CCABBF146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134534"/>
            <a:ext cx="7344918" cy="5174191"/>
          </a:xfrm>
        </p:spPr>
        <p:txBody>
          <a:bodyPr>
            <a:normAutofit/>
          </a:bodyPr>
          <a:lstStyle/>
          <a:p>
            <a:pPr marL="0" indent="0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</a:rPr>
              <a:t>Dyreholderen skal sikre at hvert dyr er friskt, tilstrekkelig utvikla og i godt nok hold.</a:t>
            </a:r>
          </a:p>
          <a:p>
            <a:pPr marL="0" indent="0" algn="l">
              <a:lnSpc>
                <a:spcPts val="2239"/>
              </a:lnSpc>
              <a:buNone/>
            </a:pPr>
            <a:endParaRPr lang="nb-NO" b="0" i="0">
              <a:solidFill>
                <a:srgbClr val="054449"/>
              </a:solidFill>
              <a:effectLst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</a:rPr>
              <a:t>Om dyret ikke er robust nok, skal dyreholderen vente med eller avstå fr</a:t>
            </a:r>
            <a:r>
              <a:rPr lang="nb-NO">
                <a:solidFill>
                  <a:srgbClr val="054449"/>
                </a:solidFill>
              </a:rPr>
              <a:t>a</a:t>
            </a:r>
            <a:r>
              <a:rPr lang="nb-NO" b="0" i="0">
                <a:solidFill>
                  <a:srgbClr val="054449"/>
                </a:solidFill>
                <a:effectLst/>
              </a:rPr>
              <a:t> å slippe det på utmarksbeite. </a:t>
            </a:r>
          </a:p>
          <a:p>
            <a:pPr algn="l">
              <a:lnSpc>
                <a:spcPts val="2239"/>
              </a:lnSpc>
            </a:pPr>
            <a:endParaRPr lang="nb-NO" b="0" i="0">
              <a:solidFill>
                <a:srgbClr val="054449"/>
              </a:solidFill>
              <a:effectLst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</a:rPr>
              <a:t>Dyra skal være tamme når de blir sluppet, og holdes tamme på beitet.</a:t>
            </a:r>
          </a:p>
          <a:p>
            <a:pPr algn="l">
              <a:lnSpc>
                <a:spcPts val="2239"/>
              </a:lnSpc>
            </a:pPr>
            <a:endParaRPr lang="nb-NO" b="0" i="0">
              <a:solidFill>
                <a:srgbClr val="054449"/>
              </a:solidFill>
              <a:effectLst/>
            </a:endParaRPr>
          </a:p>
          <a:p>
            <a:pPr marL="0" indent="0">
              <a:buNone/>
            </a:pPr>
            <a:r>
              <a:rPr lang="nb-NO">
                <a:solidFill>
                  <a:srgbClr val="054449"/>
                </a:solidFill>
              </a:rPr>
              <a:t>Dyr som er under et halvt år gamle, skal som regel ikke slippes og holdes på beite uten å være sammen med mordyret eller et annet voksent dyr.  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1D8DC0-C12D-3490-83C9-837F179CA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C1E9A6-D6C6-9C1A-71EB-A9848AF8B5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6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FB0B61F-2E56-687B-C9CF-8594988DBC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7D71BAA-EB07-BFDC-DD77-8E636131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Dyreholderen skal føre godt tilsyn med beitedyra</a:t>
            </a:r>
            <a:br>
              <a:rPr lang="nn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C070AB-8723-59EA-EAFC-595047C22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ts val="2239"/>
              </a:lnSpc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 på innmark skal ha daglig tilsyn.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 i utmark skal som ha tilsyn etter behov og som hovedregel minst én gang i uka. 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Dyreholderen skal kunne finne og komme så nær beitedyra at det kan vurderes om dyra er sjuke, skadde, avmagra, skremte eller morlause.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Dyreholde</a:t>
            </a:r>
            <a:r>
              <a:rPr lang="nn-NO">
                <a:solidFill>
                  <a:srgbClr val="054449"/>
                </a:solidFill>
              </a:rPr>
              <a:t>ren</a:t>
            </a:r>
            <a:r>
              <a:rPr lang="nn-NO" b="0" i="0">
                <a:solidFill>
                  <a:srgbClr val="054449"/>
                </a:solidFill>
                <a:effectLst/>
              </a:rPr>
              <a:t> skal føre et hyppigere, nærmere og grundigere tilsyn når risikoen tilsier det.</a:t>
            </a:r>
            <a:endParaRPr lang="nn-NO">
              <a:solidFill>
                <a:srgbClr val="054449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929408-C6C1-EBB1-A3D3-335776D8E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F9A3A0-3928-6FBF-7065-B640D643DB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5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02D5F7C9-3BD6-CE8B-C9E0-FBCCA98464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9C1347E-8DAD-0B4E-2199-F3DB53D2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673625"/>
          </a:xfrm>
        </p:spPr>
        <p:txBody>
          <a:bodyPr>
            <a:normAutofit fontScale="90000"/>
          </a:bodyPr>
          <a:lstStyle/>
          <a:p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Dyreholderen skal hjelpe beitedyra</a:t>
            </a:r>
            <a:br>
              <a:rPr lang="nb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4534B0F-4740-CBE0-71DE-156B06F4D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298714"/>
            <a:ext cx="7344918" cy="5010012"/>
          </a:xfrm>
        </p:spPr>
        <p:txBody>
          <a:bodyPr>
            <a:normAutofit/>
          </a:bodyPr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Dyreholderen skal sørge for at sjuke, skadde, avmagra, morlause og hjelpelause beitedyr får forsvarlig førstehjelp eller annen nødvendig hjelp.</a:t>
            </a:r>
          </a:p>
          <a:p>
            <a:pPr marL="0" indent="0">
              <a:lnSpc>
                <a:spcPts val="2239"/>
              </a:lnSpc>
              <a:buNone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Dyr som står fast, eller er hjelpelause på andre måter, skal ha nødvendig hjelp. </a:t>
            </a:r>
          </a:p>
          <a:p>
            <a:pPr marL="0" indent="0">
              <a:lnSpc>
                <a:spcPts val="2239"/>
              </a:lnSpc>
              <a:buNone/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Dyra skal avlives hvis de har brekt bein, har andre alvorlege skader eller ikke kan hjelpes forsvarlig på annen måte.</a:t>
            </a:r>
          </a:p>
          <a:p>
            <a:pPr marL="0" indent="0">
              <a:lnSpc>
                <a:spcPts val="2239"/>
              </a:lnSpc>
              <a:buNone/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Morlause dyr skal om mulig tas med hjem hvis de ikke klarer seg like godt uten mordyr.</a:t>
            </a:r>
          </a:p>
          <a:p>
            <a:pPr marL="0" indent="0">
              <a:lnSpc>
                <a:spcPts val="2239"/>
              </a:lnSpc>
              <a:buNone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Turgåere og andre som finner sjuke, skadde eller hjelpelause beitedyr, 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skal 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kontakte dyreholderen. 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DFC986F-B1F9-AD00-A57D-C251BC3536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AFB3F1-E849-5AA4-1985-24A7B80411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5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794D46D-6E5C-ECB1-F9E0-AF2DA5853E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E6C467-D4FE-FFF8-06D6-77D188C6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1169099"/>
          </a:xfrm>
        </p:spPr>
        <p:txBody>
          <a:bodyPr>
            <a:normAutofit fontScale="90000"/>
          </a:bodyPr>
          <a:lstStyle/>
          <a:p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Dyreholderen skal verne beitedyra mot rovdyr og annen risiko</a:t>
            </a:r>
            <a:br>
              <a:rPr lang="nn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464447-CB22-8733-5811-80798B176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656522"/>
            <a:ext cx="7344918" cy="4652203"/>
          </a:xfrm>
        </p:spPr>
        <p:txBody>
          <a:bodyPr>
            <a:normAutofit/>
          </a:bodyPr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Beitedyra skal vernes mot </a:t>
            </a:r>
          </a:p>
          <a:p>
            <a:pPr algn="l">
              <a:lnSpc>
                <a:spcPts val="2239"/>
              </a:lnSpc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fare for unødige belastninger</a:t>
            </a:r>
          </a:p>
          <a:p>
            <a:pPr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  <a:latin typeface="Mattilsynet Sans"/>
              </a:rPr>
              <a:t>(m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ed andre ord) rovdyr og andre farer, så langt som 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mulig og 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nødvendig</a:t>
            </a:r>
          </a:p>
          <a:p>
            <a:pPr marL="0" indent="0" algn="l">
              <a:lnSpc>
                <a:spcPts val="2239"/>
              </a:lnSpc>
              <a:buNone/>
            </a:pP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Så lenge risikoen for belastninger er lav, er det tilstrekkelig å føre vanlig tilsyn og hjelpe dyr som trenger det. </a:t>
            </a:r>
          </a:p>
          <a:p>
            <a:pPr marL="0" indent="0" algn="l">
              <a:lnSpc>
                <a:spcPts val="2239"/>
              </a:lnSpc>
              <a:buNone/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Når 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risikoen er middels eller høy, må dyreholderen </a:t>
            </a:r>
          </a:p>
          <a:p>
            <a:pPr algn="l"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  <a:latin typeface="Mattilsynet Sans"/>
              </a:rPr>
              <a:t>forsterke tilsynet </a:t>
            </a:r>
            <a:endParaRPr lang="nb-NO" b="0" i="0">
              <a:solidFill>
                <a:srgbClr val="054449"/>
              </a:solidFill>
              <a:effectLst/>
              <a:latin typeface="Mattilsynet Sans"/>
            </a:endParaRPr>
          </a:p>
          <a:p>
            <a:pPr algn="l">
              <a:lnSpc>
                <a:spcPts val="2239"/>
              </a:lnSpc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aktivt gjennomføre tiltak som reduserer risikoen så mye som mu</a:t>
            </a:r>
            <a:r>
              <a:rPr lang="nb-NO">
                <a:solidFill>
                  <a:srgbClr val="054449"/>
                </a:solidFill>
                <a:latin typeface="Mattilsynet Sans"/>
              </a:rPr>
              <a:t>li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g</a:t>
            </a:r>
          </a:p>
          <a:p>
            <a:pPr algn="l"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  <a:latin typeface="Mattilsynet Sans"/>
              </a:rPr>
              <a:t>o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m nødvendig gjennomføre tiltak som skiller beitedyra fra rovdyra i tid og rom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E3CC64-F370-AAB9-EB7F-03F63CAA0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ADEE00-761A-0CC1-5CB0-2EB9FB918D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7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0E5EC9C-1E42-82F6-FBD8-29AB22DBC1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4707CA-C260-D47A-E78E-829CB8C5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700129"/>
          </a:xfrm>
        </p:spPr>
        <p:txBody>
          <a:bodyPr/>
          <a:lstStyle/>
          <a:p>
            <a:r>
              <a:rPr lang="nb-NO"/>
              <a:t>Mulige beskyttelsestiltak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FAA82D-F6F5-0715-5045-8A71277E0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285462"/>
            <a:ext cx="7344918" cy="5023264"/>
          </a:xfrm>
        </p:spPr>
        <p:txBody>
          <a:bodyPr/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For å verne beitedyra kan det ut fra risikonivået være nødvendig at dyreholderen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har dyra på utmarksbeite når risikoen er minst mulig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har dyra lengre på innmarksbeite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går over til mer egna dyrearter eller raser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tilpasser beiteområdet, slik at risikoen blir minst mulig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gjeter beitedyra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setter opp og holder beitedyra innenfor fysiske gjerder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sanker inn eller flytter beitedyra fra risikoområdet tidligere enn planlagt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  <a:latin typeface="Mattilsynet Sans"/>
              </a:rPr>
              <a:t>l</a:t>
            </a:r>
            <a:r>
              <a:rPr lang="nb-NO" b="0" i="0">
                <a:solidFill>
                  <a:srgbClr val="054449"/>
                </a:solidFill>
                <a:effectLst/>
                <a:latin typeface="Mattilsynet Sans"/>
              </a:rPr>
              <a:t>ar være å slippe beitedyra i risikoområdet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74479E4-DE54-0A09-871F-578D463D9B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23C73F-A292-451F-405C-A55273EFB8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1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906D695-6856-3A8B-E66C-A9EC2EFAA3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2785979-9D0D-3908-E866-04E9CB2E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647120"/>
          </a:xfrm>
        </p:spPr>
        <p:txBody>
          <a:bodyPr>
            <a:normAutofit fontScale="90000"/>
          </a:bodyPr>
          <a:lstStyle/>
          <a:p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Dyreholderen skal være kompetent</a:t>
            </a:r>
            <a:br>
              <a:rPr lang="nb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2832B59-8C57-13DB-6DA3-2B8AEA7B5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524000"/>
            <a:ext cx="7344918" cy="4784726"/>
          </a:xfrm>
        </p:spPr>
        <p:txBody>
          <a:bodyPr/>
          <a:lstStyle/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Dyreholdere med beitedyr skal kompetanse til å passe godt nok på dyra </a:t>
            </a:r>
          </a:p>
          <a:p>
            <a:pPr>
              <a:lnSpc>
                <a:spcPts val="2239"/>
              </a:lnSpc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«Kompetanse» er både evne og vilje til å behandle dyra godt. </a:t>
            </a:r>
          </a:p>
          <a:p>
            <a:pPr>
              <a:lnSpc>
                <a:spcPts val="2239"/>
              </a:lnSpc>
            </a:pPr>
            <a:endParaRPr lang="nb-NO">
              <a:solidFill>
                <a:srgbClr val="054449"/>
              </a:solidFill>
              <a:latin typeface="Mattilsynet Sans"/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rgbClr val="054449"/>
                </a:solidFill>
                <a:latin typeface="Mattilsynet Sans"/>
              </a:rPr>
              <a:t>Mangel på penger, ressurser og personell fritar ikke dyreholderen fra ansvaret for dyrevelferden på beite.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611965-F48B-3518-E114-7E67C5A63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ACFDB7-22C7-8C2A-D259-A63F081545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3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24B6F760-5D86-07AE-153F-CC5B25B8B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319687-D1AE-0924-643B-4CA02BA0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i="0">
                <a:solidFill>
                  <a:schemeClr val="bg1"/>
                </a:solidFill>
                <a:effectLst/>
                <a:latin typeface="Mattilsynet Sans"/>
              </a:rPr>
              <a:t>Mattilsynet </a:t>
            </a:r>
            <a:r>
              <a:rPr lang="nb-NO" b="1">
                <a:solidFill>
                  <a:schemeClr val="bg1"/>
                </a:solidFill>
                <a:latin typeface="Mattilsynet Sans"/>
              </a:rPr>
              <a:t>vei</a:t>
            </a:r>
            <a:r>
              <a:rPr lang="nb-NO" b="1" i="0">
                <a:solidFill>
                  <a:schemeClr val="bg1"/>
                </a:solidFill>
                <a:effectLst/>
                <a:latin typeface="Mattilsynet Sans"/>
              </a:rPr>
              <a:t>leder og kontrollerer dyreholderne</a:t>
            </a:r>
            <a:br>
              <a:rPr lang="nb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6FB0006-E45E-4546-1F79-338EDE90C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chemeClr val="bg1"/>
                </a:solidFill>
                <a:effectLst/>
                <a:latin typeface="Mattilsynet Sans"/>
              </a:rPr>
              <a:t>Mattilsynet skal veilede dyreholderne og kan kontrollere om dyreholderne gjør det de skal for beitedyra.</a:t>
            </a:r>
          </a:p>
          <a:p>
            <a:pPr marL="0" indent="0" algn="l">
              <a:lnSpc>
                <a:spcPts val="2239"/>
              </a:lnSpc>
              <a:buNone/>
            </a:pPr>
            <a:endParaRPr lang="nb-NO" b="0" i="0">
              <a:solidFill>
                <a:schemeClr val="bg1"/>
              </a:solidFill>
              <a:effectLst/>
              <a:latin typeface="Mattilsynet Sans"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chemeClr val="bg1"/>
                </a:solidFill>
                <a:effectLst/>
                <a:latin typeface="Mattilsynet Sans"/>
              </a:rPr>
              <a:t>Kontrollen skal være risikobasert. </a:t>
            </a:r>
          </a:p>
          <a:p>
            <a:pPr marL="0" indent="0" algn="l">
              <a:lnSpc>
                <a:spcPts val="2239"/>
              </a:lnSpc>
              <a:buNone/>
            </a:pPr>
            <a:endParaRPr lang="nb-NO" b="0" i="0">
              <a:solidFill>
                <a:schemeClr val="bg1"/>
              </a:solidFill>
              <a:effectLst/>
              <a:latin typeface="Mattilsynet Sans"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chemeClr val="bg1"/>
                </a:solidFill>
                <a:effectLst/>
                <a:latin typeface="Mattilsynet Sans"/>
              </a:rPr>
              <a:t>Mattilsynet skal gjennom kontrollen</a:t>
            </a:r>
          </a:p>
          <a:p>
            <a:pPr>
              <a:lnSpc>
                <a:spcPts val="2239"/>
              </a:lnSpc>
            </a:pPr>
            <a:r>
              <a:rPr lang="nb-NO" b="0" i="0">
                <a:solidFill>
                  <a:schemeClr val="bg1"/>
                </a:solidFill>
                <a:effectLst/>
                <a:latin typeface="Mattilsynet Sans"/>
              </a:rPr>
              <a:t>finne ut hva dyreholderen har gjort, gjør og planlegger å gjøre for beitedyra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chemeClr val="bg1"/>
                </a:solidFill>
                <a:effectLst/>
                <a:latin typeface="Mattilsynet Sans"/>
              </a:rPr>
              <a:t>vurdere om det er godt nok for å håndtere risikoen</a:t>
            </a:r>
          </a:p>
          <a:p>
            <a:pPr marL="0" indent="0" algn="l">
              <a:lnSpc>
                <a:spcPts val="2239"/>
              </a:lnSpc>
              <a:buNone/>
            </a:pPr>
            <a:endParaRPr lang="nb-NO" b="0" i="0">
              <a:solidFill>
                <a:schemeClr val="bg1"/>
              </a:solidFill>
              <a:effectLst/>
              <a:latin typeface="Mattilsynet Sans"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chemeClr val="bg1"/>
                </a:solidFill>
                <a:effectLst/>
                <a:latin typeface="Mattilsynet Sans"/>
              </a:rPr>
              <a:t>Om Mattilsynet påviser regelbrudd, får dyreholderen enten skriftlig veiledning eller et nødvendig enkeltvedtak.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094699D-03FE-9039-ED54-406FB249AE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F18116-F779-F780-B62A-0E04B24306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2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pattedyr, utendørs, tre, geit&#10;&#10;KI-generert innhold kan være feil.">
            <a:extLst>
              <a:ext uri="{FF2B5EF4-FFF2-40B4-BE49-F238E27FC236}">
                <a16:creationId xmlns:a16="http://schemas.microsoft.com/office/drawing/2014/main" id="{278BC7FD-364D-1BE3-4A50-FFF0DB0B4C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0684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12C16CE7-967B-9DB1-50F7-B5A8265E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819398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Beite er bra for dyra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80F3C3-D970-51EE-129C-9404E540D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4" y="1457308"/>
            <a:ext cx="7513955" cy="485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>
                <a:solidFill>
                  <a:schemeClr val="bg1"/>
                </a:solidFill>
              </a:rPr>
              <a:t>Dyr med naturlig beitebehov skal holdes på beite i beiteperioden.</a:t>
            </a:r>
          </a:p>
          <a:p>
            <a:r>
              <a:rPr lang="nb-NO">
                <a:solidFill>
                  <a:schemeClr val="bg1"/>
                </a:solidFill>
              </a:rPr>
              <a:t>beitetider forskriftsfesta for dyreartene </a:t>
            </a:r>
          </a:p>
          <a:p>
            <a:endParaRPr lang="nb-NO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>
                <a:solidFill>
                  <a:schemeClr val="bg1"/>
                </a:solidFill>
              </a:rPr>
              <a:t>Dyra kan beite på innmark eller i utmark. </a:t>
            </a:r>
          </a:p>
          <a:p>
            <a:endParaRPr lang="nb-NO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>
                <a:solidFill>
                  <a:schemeClr val="bg1"/>
                </a:solidFill>
              </a:rPr>
              <a:t>Det må vokse nok beiteplanter i området.</a:t>
            </a:r>
          </a:p>
          <a:p>
            <a:r>
              <a:rPr lang="nb-NO">
                <a:solidFill>
                  <a:schemeClr val="bg1"/>
                </a:solidFill>
              </a:rPr>
              <a:t>skal ikke være behov for å fôre dyra i tillegg</a:t>
            </a:r>
          </a:p>
          <a:p>
            <a:pPr marL="0" indent="0">
              <a:buNone/>
            </a:pPr>
            <a:endParaRPr lang="nb-NO" sz="2000"/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7F365B1-C5DD-D1CE-D167-76B6519EC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A01764-4ED1-8FEC-587E-F4484ECE95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44BA12F6-D9C5-8EE8-DBAD-40AF704929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F176395-9CDB-06B0-32B0-CDB75942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819398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bg1"/>
                </a:solidFill>
              </a:rPr>
              <a:t>Beite kan også være farlig for dyra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0C75-045D-10BA-462F-0C01D18B7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179444"/>
            <a:ext cx="7344918" cy="5129281"/>
          </a:xfrm>
        </p:spPr>
        <p:txBody>
          <a:bodyPr>
            <a:normAutofit/>
          </a:bodyPr>
          <a:lstStyle/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chemeClr val="bg1"/>
                </a:solidFill>
              </a:rPr>
              <a:t>Friheten har sin pris - helt andre og større farer for dyra på beite enn i fjøset. </a:t>
            </a:r>
          </a:p>
          <a:p>
            <a:pPr marL="0" indent="0">
              <a:lnSpc>
                <a:spcPts val="2239"/>
              </a:lnSpc>
              <a:buNone/>
            </a:pPr>
            <a:endParaRPr lang="nb-NO">
              <a:solidFill>
                <a:schemeClr val="bg1"/>
              </a:solidFill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chemeClr val="bg1"/>
                </a:solidFill>
              </a:rPr>
              <a:t>Hvert år – og år etter år - dør for mange dyr på beite. </a:t>
            </a:r>
          </a:p>
          <a:p>
            <a:pPr marL="0" indent="0">
              <a:lnSpc>
                <a:spcPts val="2239"/>
              </a:lnSpc>
              <a:buNone/>
            </a:pPr>
            <a:endParaRPr lang="nb-NO">
              <a:solidFill>
                <a:schemeClr val="bg1"/>
              </a:solidFill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chemeClr val="bg1"/>
                </a:solidFill>
              </a:rPr>
              <a:t>Ifølge dyrevelferdsloven har dyreholderen ansvaret for dyrevelferden, også når dyra er på beite. </a:t>
            </a:r>
          </a:p>
          <a:p>
            <a:pPr>
              <a:lnSpc>
                <a:spcPts val="2239"/>
              </a:lnSpc>
            </a:pPr>
            <a:endParaRPr lang="nb-NO">
              <a:solidFill>
                <a:schemeClr val="bg1"/>
              </a:solidFill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chemeClr val="bg1"/>
                </a:solidFill>
              </a:rPr>
              <a:t>Jo høyere risikoen for beitedyra er, jo mer må dyreholderen gjøre for å hindre at dyra lider. </a:t>
            </a:r>
          </a:p>
          <a:p>
            <a:pPr>
              <a:lnSpc>
                <a:spcPts val="2239"/>
              </a:lnSpc>
            </a:pPr>
            <a:endParaRPr lang="nb-NO">
              <a:solidFill>
                <a:schemeClr val="bg1"/>
              </a:solidFill>
            </a:endParaRPr>
          </a:p>
          <a:p>
            <a:pPr marL="0" indent="0">
              <a:lnSpc>
                <a:spcPts val="2239"/>
              </a:lnSpc>
              <a:buNone/>
            </a:pPr>
            <a:r>
              <a:rPr lang="nb-NO">
                <a:solidFill>
                  <a:schemeClr val="bg1"/>
                </a:solidFill>
              </a:rPr>
              <a:t>Selv om dyreholderen ikke har skyld i og heller ikke kan gjøre noe med at det er rovdyr eller andre farer i beiteområdet.</a:t>
            </a:r>
          </a:p>
          <a:p>
            <a:pPr>
              <a:lnSpc>
                <a:spcPts val="2239"/>
              </a:lnSpc>
            </a:pPr>
            <a:endParaRPr lang="nb-NO">
              <a:solidFill>
                <a:schemeClr val="bg1"/>
              </a:solidFill>
            </a:endParaRPr>
          </a:p>
          <a:p>
            <a:pPr>
              <a:lnSpc>
                <a:spcPts val="2239"/>
              </a:lnSpc>
            </a:pPr>
            <a:endParaRPr lang="nb-NO">
              <a:solidFill>
                <a:schemeClr val="bg1"/>
              </a:solidFill>
            </a:endParaRPr>
          </a:p>
          <a:p>
            <a:pPr algn="l">
              <a:lnSpc>
                <a:spcPts val="2239"/>
              </a:lnSpc>
            </a:pPr>
            <a:endParaRPr lang="nb-NO">
              <a:solidFill>
                <a:srgbClr val="054449"/>
              </a:solidFill>
            </a:endParaRPr>
          </a:p>
          <a:p>
            <a:pPr algn="l">
              <a:lnSpc>
                <a:spcPts val="2239"/>
              </a:lnSpc>
            </a:pPr>
            <a:endParaRPr lang="nb-NO">
              <a:solidFill>
                <a:srgbClr val="054449"/>
              </a:solidFill>
            </a:endParaRP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FC0A92-618F-2F8B-BCB6-1F939073B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7A01ED-B01F-4DAE-1C94-CC08E956F1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7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0B4E95DD-FD3B-4A53-3301-61A4F84AC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375C154-005F-BAAA-6FCE-4234AC7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1169099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bg1"/>
                </a:solidFill>
              </a:rPr>
              <a:t>Dyreholderen har ansvaret for velferden til beitedyra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45133D-E09C-CDFB-0E03-24802E48B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621477"/>
            <a:ext cx="7344918" cy="487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>
                <a:solidFill>
                  <a:schemeClr val="bg1"/>
                </a:solidFill>
              </a:rPr>
              <a:t>Dyreholderen skal</a:t>
            </a:r>
          </a:p>
          <a:p>
            <a:r>
              <a:rPr lang="nb-NO">
                <a:solidFill>
                  <a:schemeClr val="bg1"/>
                </a:solidFill>
              </a:rPr>
              <a:t>v</a:t>
            </a:r>
            <a:r>
              <a:rPr lang="nb-NO" b="0" i="0">
                <a:solidFill>
                  <a:schemeClr val="bg1"/>
                </a:solidFill>
                <a:effectLst/>
              </a:rPr>
              <a:t>urdere og sikre at området er egna til beite</a:t>
            </a:r>
          </a:p>
          <a:p>
            <a:r>
              <a:rPr lang="nb-NO">
                <a:solidFill>
                  <a:schemeClr val="bg1"/>
                </a:solidFill>
              </a:rPr>
              <a:t>vurdere risiko (farer) i beiteområdet</a:t>
            </a:r>
          </a:p>
          <a:p>
            <a:r>
              <a:rPr lang="nb-NO">
                <a:solidFill>
                  <a:schemeClr val="bg1"/>
                </a:solidFill>
              </a:rPr>
              <a:t>vurdere og sikre at dyra er egna for beite</a:t>
            </a:r>
          </a:p>
          <a:p>
            <a:r>
              <a:rPr lang="nb-NO">
                <a:solidFill>
                  <a:schemeClr val="bg1"/>
                </a:solidFill>
              </a:rPr>
              <a:t>føre godt tilsyn med beitedyra</a:t>
            </a:r>
          </a:p>
          <a:p>
            <a:r>
              <a:rPr lang="nb-NO">
                <a:solidFill>
                  <a:schemeClr val="bg1"/>
                </a:solidFill>
              </a:rPr>
              <a:t>hjelpe beitedyr som trenger hjelp</a:t>
            </a:r>
          </a:p>
          <a:p>
            <a:r>
              <a:rPr lang="nb-NO">
                <a:solidFill>
                  <a:schemeClr val="bg1"/>
                </a:solidFill>
              </a:rPr>
              <a:t>verne beitedyra mot rovdyr og annen risiko</a:t>
            </a:r>
          </a:p>
          <a:p>
            <a:r>
              <a:rPr lang="nb-NO">
                <a:solidFill>
                  <a:schemeClr val="bg1"/>
                </a:solidFill>
              </a:rPr>
              <a:t>være kompetent</a:t>
            </a:r>
          </a:p>
          <a:p>
            <a:r>
              <a:rPr lang="nb-NO">
                <a:solidFill>
                  <a:schemeClr val="bg1"/>
                </a:solidFill>
              </a:rPr>
              <a:t>gi Mattilsynet opplysninger, legge til rette for kontroll og etterleve Mattilsynets vedtak </a:t>
            </a:r>
            <a:r>
              <a:rPr lang="nb-NO">
                <a:solidFill>
                  <a:srgbClr val="054449"/>
                </a:solidFill>
              </a:rPr>
              <a:t>vedtak</a:t>
            </a:r>
          </a:p>
          <a:p>
            <a:endParaRPr lang="nb-NO">
              <a:solidFill>
                <a:srgbClr val="054449"/>
              </a:solidFill>
            </a:endParaRPr>
          </a:p>
          <a:p>
            <a:endParaRPr lang="nb-NO">
              <a:solidFill>
                <a:srgbClr val="054449"/>
              </a:solidFill>
            </a:endParaRPr>
          </a:p>
          <a:p>
            <a:endParaRPr lang="nb-NO">
              <a:solidFill>
                <a:srgbClr val="054449"/>
              </a:solidFill>
            </a:endParaRPr>
          </a:p>
          <a:p>
            <a:endParaRPr lang="nb-NO">
              <a:solidFill>
                <a:srgbClr val="054449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01BFAC-A729-F331-495B-5E2AB3B95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1CB899-BB05-051D-098A-5289BE2889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7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506AC68-8DA2-7EE6-25B5-F6D2884A7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24D9CCF-EEC1-0C13-3FDD-76981DAD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689822"/>
          </a:xfrm>
        </p:spPr>
        <p:txBody>
          <a:bodyPr>
            <a:normAutofit fontScale="90000"/>
          </a:bodyPr>
          <a:lstStyle/>
          <a:p>
            <a:r>
              <a:rPr lang="nn-NO" b="1" i="0">
                <a:solidFill>
                  <a:srgbClr val="054449"/>
                </a:solidFill>
                <a:effectLst/>
                <a:latin typeface="Mattilsynet Sans"/>
              </a:rPr>
              <a:t>Beiteområdet skal være egna for dyra</a:t>
            </a:r>
            <a:br>
              <a:rPr lang="nn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6A3222-3345-F607-4700-48FF155A7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362334"/>
            <a:ext cx="7344918" cy="494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For å være egna må beiteområdet gi dyra </a:t>
            </a:r>
          </a:p>
          <a:p>
            <a:r>
              <a:rPr lang="nn-NO" b="0" i="0">
                <a:solidFill>
                  <a:srgbClr val="054449"/>
                </a:solidFill>
                <a:effectLst/>
              </a:rPr>
              <a:t>nok næring (beiteplanter og vann)</a:t>
            </a:r>
            <a:endParaRPr lang="nn-NO">
              <a:solidFill>
                <a:srgbClr val="054449"/>
              </a:solidFill>
            </a:endParaRPr>
          </a:p>
          <a:p>
            <a:r>
              <a:rPr lang="nn-NO" b="0" i="0">
                <a:solidFill>
                  <a:srgbClr val="054449"/>
                </a:solidFill>
                <a:effectLst/>
              </a:rPr>
              <a:t>et trygt og trivelig levemiljø </a:t>
            </a:r>
          </a:p>
          <a:p>
            <a:pPr marL="0" indent="0">
              <a:buNone/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Dyreholderen må vurdere om beitet er egna </a:t>
            </a:r>
          </a:p>
          <a:p>
            <a:r>
              <a:rPr lang="nn-NO" b="0" i="0">
                <a:solidFill>
                  <a:srgbClr val="054449"/>
                </a:solidFill>
                <a:effectLst/>
              </a:rPr>
              <a:t>før dyra blir sluppet på beite</a:t>
            </a:r>
          </a:p>
          <a:p>
            <a:r>
              <a:rPr lang="nn-NO" b="0" i="0">
                <a:solidFill>
                  <a:srgbClr val="054449"/>
                </a:solidFill>
                <a:effectLst/>
              </a:rPr>
              <a:t>mens dyra er på beite</a:t>
            </a:r>
          </a:p>
          <a:p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>
              <a:buNone/>
            </a:pPr>
            <a:r>
              <a:rPr lang="nn-NO">
                <a:solidFill>
                  <a:srgbClr val="054449"/>
                </a:solidFill>
              </a:rPr>
              <a:t>Småfe og storfe skal hjem i god tid </a:t>
            </a:r>
            <a:r>
              <a:rPr lang="nn-NO" b="0" i="0">
                <a:solidFill>
                  <a:srgbClr val="054449"/>
                </a:solidFill>
                <a:effectLst/>
              </a:rPr>
              <a:t>før vinteren.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83E5E8-CE63-E1FF-45C0-A4BCE5577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75FFC4-4422-8B79-5293-3A31347D1D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922932D-3134-3C6E-88B3-23968426B4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BFED34D-73F9-A99E-E0CD-EFE2566B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726633"/>
          </a:xfrm>
        </p:spPr>
        <p:txBody>
          <a:bodyPr>
            <a:normAutofit fontScale="90000"/>
          </a:bodyPr>
          <a:lstStyle/>
          <a:p>
            <a:r>
              <a:rPr lang="nb-NO" b="1" i="0">
                <a:solidFill>
                  <a:srgbClr val="054449"/>
                </a:solidFill>
                <a:effectLst/>
                <a:latin typeface="Mattilsynet Sans"/>
              </a:rPr>
              <a:t>Dyreholderen skal vurdere risikoen</a:t>
            </a:r>
            <a:br>
              <a:rPr lang="nb-NO" b="1" i="0">
                <a:solidFill>
                  <a:srgbClr val="054449"/>
                </a:solidFill>
                <a:effectLst/>
                <a:latin typeface="Mattilsynet Sans"/>
              </a:rPr>
            </a:b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7D249F-78BB-8671-B44B-DBC4896EE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311964"/>
            <a:ext cx="7344918" cy="4996761"/>
          </a:xfrm>
        </p:spPr>
        <p:txBody>
          <a:bodyPr>
            <a:normAutofit/>
          </a:bodyPr>
          <a:lstStyle/>
          <a:p>
            <a:pPr marL="0" indent="0" algn="l">
              <a:lnSpc>
                <a:spcPts val="2239"/>
              </a:lnSpc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Dyreholderen må </a:t>
            </a:r>
            <a:r>
              <a:rPr lang="nn-NO">
                <a:solidFill>
                  <a:srgbClr val="054449"/>
                </a:solidFill>
              </a:rPr>
              <a:t>kjenne til farene </a:t>
            </a:r>
            <a:r>
              <a:rPr lang="nn-NO" b="0" i="0">
                <a:solidFill>
                  <a:srgbClr val="054449"/>
                </a:solidFill>
                <a:effectLst/>
              </a:rPr>
              <a:t>i området og selv vurdere risikoen:</a:t>
            </a:r>
          </a:p>
          <a:p>
            <a:pPr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</a:rPr>
              <a:t>Hvor sannsynlig er det</a:t>
            </a:r>
            <a:r>
              <a:rPr lang="nn-NO">
                <a:solidFill>
                  <a:srgbClr val="054449"/>
                </a:solidFill>
              </a:rPr>
              <a:t> </a:t>
            </a:r>
            <a:r>
              <a:rPr lang="nn-NO" b="0" i="0">
                <a:solidFill>
                  <a:srgbClr val="054449"/>
                </a:solidFill>
                <a:effectLst/>
              </a:rPr>
              <a:t>at beitedyra blir utsatt for belastninger?</a:t>
            </a:r>
          </a:p>
          <a:p>
            <a:pPr>
              <a:lnSpc>
                <a:spcPts val="2239"/>
              </a:lnSpc>
            </a:pPr>
            <a:r>
              <a:rPr lang="nn-NO">
                <a:solidFill>
                  <a:srgbClr val="054449"/>
                </a:solidFill>
              </a:rPr>
              <a:t>Hvor store </a:t>
            </a:r>
            <a:r>
              <a:rPr lang="nn-NO" b="0" i="0">
                <a:solidFill>
                  <a:srgbClr val="054449"/>
                </a:solidFill>
                <a:effectLst/>
              </a:rPr>
              <a:t>belastninger?</a:t>
            </a:r>
          </a:p>
          <a:p>
            <a:pPr>
              <a:lnSpc>
                <a:spcPts val="2239"/>
              </a:lnSpc>
            </a:pPr>
            <a:r>
              <a:rPr lang="nn-NO">
                <a:solidFill>
                  <a:srgbClr val="054449"/>
                </a:solidFill>
              </a:rPr>
              <a:t>Hvor mange dyr?</a:t>
            </a:r>
            <a:r>
              <a:rPr lang="nn-NO" b="0" i="0">
                <a:solidFill>
                  <a:srgbClr val="054449"/>
                </a:solidFill>
                <a:effectLst/>
              </a:rPr>
              <a:t> </a:t>
            </a:r>
          </a:p>
          <a:p>
            <a:pPr algn="l">
              <a:lnSpc>
                <a:spcPts val="2239"/>
              </a:lnSpc>
            </a:pPr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 algn="l">
              <a:lnSpc>
                <a:spcPts val="2239"/>
              </a:lnSpc>
              <a:buNone/>
            </a:pPr>
            <a:r>
              <a:rPr lang="nn-NO" b="0" i="0">
                <a:solidFill>
                  <a:srgbClr val="054449"/>
                </a:solidFill>
                <a:effectLst/>
              </a:rPr>
              <a:t>Dyreholdere som har dyr sammen på beite (beitelag og siida), bør </a:t>
            </a:r>
          </a:p>
          <a:p>
            <a:pPr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</a:rPr>
              <a:t>vurdere risikoen i området sammen</a:t>
            </a:r>
            <a:endParaRPr lang="nn-NO">
              <a:solidFill>
                <a:srgbClr val="054449"/>
              </a:solidFill>
            </a:endParaRPr>
          </a:p>
          <a:p>
            <a:pPr>
              <a:lnSpc>
                <a:spcPts val="2239"/>
              </a:lnSpc>
            </a:pPr>
            <a:r>
              <a:rPr lang="nn-NO" b="0" i="0">
                <a:solidFill>
                  <a:srgbClr val="054449"/>
                </a:solidFill>
                <a:effectLst/>
              </a:rPr>
              <a:t>samarbeide om det som skal gjøres</a:t>
            </a:r>
            <a:r>
              <a:rPr lang="nn-NO">
                <a:solidFill>
                  <a:srgbClr val="054449"/>
                </a:solidFill>
              </a:rPr>
              <a:t> for dyra</a:t>
            </a:r>
            <a:endParaRPr lang="nn-NO" b="0" i="0">
              <a:solidFill>
                <a:srgbClr val="054449"/>
              </a:solidFill>
              <a:effectLst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AA9E726-CF3E-45A6-E9BB-55883DFB7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461321-963F-1EF1-0C5D-1B82648C3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5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221BA0B-77BB-6417-6FBA-1587BCF9F2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AA78139-4636-DD6D-68D1-17946C51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726632"/>
          </a:xfrm>
        </p:spPr>
        <p:txBody>
          <a:bodyPr>
            <a:normAutofit/>
          </a:bodyPr>
          <a:lstStyle/>
          <a:p>
            <a:r>
              <a:rPr lang="nb-NO"/>
              <a:t>Vurdering av ulike farer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511CD8-2815-7833-C8C3-9966685CC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202268"/>
            <a:ext cx="7344918" cy="5106457"/>
          </a:xfrm>
        </p:spPr>
        <p:txBody>
          <a:bodyPr/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</a:rPr>
              <a:t>Dyreholderen skal kjenne til og vurdere risiko som følge av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r</a:t>
            </a:r>
            <a:r>
              <a:rPr lang="nb-NO" b="0" i="0">
                <a:solidFill>
                  <a:srgbClr val="054449"/>
                </a:solidFill>
                <a:effectLst/>
              </a:rPr>
              <a:t>ovdyr </a:t>
            </a:r>
          </a:p>
          <a:p>
            <a:pPr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</a:rPr>
              <a:t>laushunder</a:t>
            </a:r>
          </a:p>
          <a:p>
            <a:pPr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</a:rPr>
              <a:t>flygende insekter</a:t>
            </a:r>
          </a:p>
          <a:p>
            <a:pPr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</a:rPr>
              <a:t>parasitter</a:t>
            </a:r>
          </a:p>
          <a:p>
            <a:pPr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</a:rPr>
              <a:t>giftige planter</a:t>
            </a:r>
          </a:p>
          <a:p>
            <a:pPr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</a:rPr>
              <a:t>smitte og sjukdom</a:t>
            </a:r>
            <a:endParaRPr lang="nb-NO"/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stup og annet farlig terreng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flom, ras og ekstremvær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usikra toglinje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bilveier med og uten ferist eller gjerde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hytter, gjerder og andre innretninger som beitedyra kan sette seg fast i eller bli skada av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B0257A4-013D-F6FF-57E8-5F1C2BA86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9C376-E840-800E-6EC8-E70100B2C7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5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02A1B4A-1508-6946-539C-3E95F2CB03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CF168D8-1AD7-78B7-721F-37E92838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6"/>
            <a:ext cx="7344918" cy="842222"/>
          </a:xfrm>
        </p:spPr>
        <p:txBody>
          <a:bodyPr>
            <a:normAutofit/>
          </a:bodyPr>
          <a:lstStyle/>
          <a:p>
            <a:r>
              <a:rPr lang="nb-NO"/>
              <a:t>Vurdering av faren for rovdyr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FE3729-21AA-33C9-BC63-37B9639F3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294601"/>
            <a:ext cx="7344918" cy="5014125"/>
          </a:xfrm>
        </p:spPr>
        <p:txBody>
          <a:bodyPr/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</a:rPr>
              <a:t>dyreholderen skal kjenne til og vurdere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om det er ulv, bjørn, jerv, gaupe eller ørn i området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om rovdyra har permanent opphold eller bare streifer innom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hv</a:t>
            </a:r>
            <a:r>
              <a:rPr lang="nb-NO" b="0" i="0">
                <a:solidFill>
                  <a:srgbClr val="054449"/>
                </a:solidFill>
                <a:effectLst/>
              </a:rPr>
              <a:t>or i området rovdyra er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når i beiteperioden rovdyra er i området og angriper beitedyra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om det er hanndyr, hunndyr, revir, yngling og avkom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om området er prioritert for rovdyr, og hva slags rovdyr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om det sannsynligvis blir gitt løyve til lisensjakt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054449"/>
                </a:solidFill>
                <a:effectLst/>
              </a:rPr>
              <a:t>om det sannsynligvis blir gitt løyve til skadefelling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o</a:t>
            </a:r>
            <a:r>
              <a:rPr lang="nb-NO" b="0" i="0">
                <a:solidFill>
                  <a:srgbClr val="054449"/>
                </a:solidFill>
                <a:effectLst/>
              </a:rPr>
              <a:t>m</a:t>
            </a:r>
            <a:r>
              <a:rPr lang="nb-NO">
                <a:solidFill>
                  <a:srgbClr val="054449"/>
                </a:solidFill>
              </a:rPr>
              <a:t> </a:t>
            </a:r>
            <a:r>
              <a:rPr lang="nb-NO" b="0" i="0">
                <a:solidFill>
                  <a:srgbClr val="054449"/>
                </a:solidFill>
                <a:effectLst/>
              </a:rPr>
              <a:t>rovdyr sannsynligvis blir felt innen rimeleg tid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7361441-F35D-5099-37DA-4E3E8C83A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B7020D-E97F-7419-C128-D8CC419F9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1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0367790D-7713-2BAB-CB9E-36CA74AB79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359DA83-4543-31A0-4BC7-BDFEF4C5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0045"/>
            <a:ext cx="7344918" cy="808355"/>
          </a:xfrm>
        </p:spPr>
        <p:txBody>
          <a:bodyPr/>
          <a:lstStyle/>
          <a:p>
            <a:r>
              <a:rPr lang="nb-NO"/>
              <a:t>Vurdering av tall og fakta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D33AB0-5866-8A30-5037-F91368C58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5" y="1379268"/>
            <a:ext cx="7344918" cy="4929458"/>
          </a:xfrm>
        </p:spPr>
        <p:txBody>
          <a:bodyPr/>
          <a:lstStyle/>
          <a:p>
            <a:pPr marL="0" indent="0" algn="l">
              <a:lnSpc>
                <a:spcPts val="2239"/>
              </a:lnSpc>
              <a:buNone/>
            </a:pPr>
            <a:r>
              <a:rPr lang="nb-NO" b="0" i="0">
                <a:solidFill>
                  <a:srgbClr val="054449"/>
                </a:solidFill>
                <a:effectLst/>
              </a:rPr>
              <a:t>Dyreholderen bør vite og skal vurdere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hvor </a:t>
            </a:r>
            <a:r>
              <a:rPr lang="nb-NO" b="0" i="0">
                <a:solidFill>
                  <a:srgbClr val="054449"/>
                </a:solidFill>
                <a:effectLst/>
              </a:rPr>
              <a:t>mange og hva slags dyr som skal holdes eller blir holdt i beiteområdet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hv</a:t>
            </a:r>
            <a:r>
              <a:rPr lang="nb-NO" b="0" i="0">
                <a:solidFill>
                  <a:srgbClr val="054449"/>
                </a:solidFill>
                <a:effectLst/>
              </a:rPr>
              <a:t>or mange og hva slags rovdyr som sannsynligvis finnes i området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hv</a:t>
            </a:r>
            <a:r>
              <a:rPr lang="nb-NO" b="0" i="0">
                <a:solidFill>
                  <a:srgbClr val="054449"/>
                </a:solidFill>
                <a:effectLst/>
              </a:rPr>
              <a:t>or mange og stor prosentdel av beitedyra som døde i forrige beitesesong og beitesesongene før det</a:t>
            </a:r>
          </a:p>
          <a:p>
            <a:pPr algn="l">
              <a:lnSpc>
                <a:spcPts val="2239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4449"/>
                </a:solidFill>
              </a:rPr>
              <a:t>hv</a:t>
            </a:r>
            <a:r>
              <a:rPr lang="nb-NO" b="0" i="0">
                <a:solidFill>
                  <a:srgbClr val="054449"/>
                </a:solidFill>
                <a:effectLst/>
              </a:rPr>
              <a:t>or mange beitedyr som påviselig eller sannsynligvis er </a:t>
            </a:r>
          </a:p>
          <a:p>
            <a:pPr lvl="1">
              <a:lnSpc>
                <a:spcPts val="2239"/>
              </a:lnSpc>
            </a:pPr>
            <a:r>
              <a:rPr lang="nb-NO" b="0" i="0">
                <a:solidFill>
                  <a:srgbClr val="054449"/>
                </a:solidFill>
                <a:effectLst/>
              </a:rPr>
              <a:t>skadd og drept av rovdyr</a:t>
            </a:r>
          </a:p>
          <a:p>
            <a:pPr lvl="1">
              <a:lnSpc>
                <a:spcPts val="2239"/>
              </a:lnSpc>
            </a:pPr>
            <a:r>
              <a:rPr lang="nb-NO" b="0" i="0">
                <a:solidFill>
                  <a:srgbClr val="054449"/>
                </a:solidFill>
                <a:effectLst/>
              </a:rPr>
              <a:t>påkjørt av bil eller tog</a:t>
            </a:r>
          </a:p>
          <a:p>
            <a:pPr lvl="1">
              <a:lnSpc>
                <a:spcPts val="2239"/>
              </a:lnSpc>
            </a:pPr>
            <a:r>
              <a:rPr lang="nb-NO">
                <a:solidFill>
                  <a:srgbClr val="054449"/>
                </a:solidFill>
              </a:rPr>
              <a:t>sjuke, skadde eller døde av andre grunner </a:t>
            </a:r>
            <a:endParaRPr lang="nb-NO" b="0" i="0">
              <a:solidFill>
                <a:srgbClr val="054449"/>
              </a:solidFill>
              <a:effectLst/>
            </a:endParaRP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B0B7895-BAC4-B7E3-4D7A-995C3370A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17859E-E826-F41E-B0D7-8AE51427AD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D1C0F9-8870-45B6-8F4C-C141C91534A5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7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ma">
  <a:themeElements>
    <a:clrScheme name="Mattilsynet">
      <a:dk1>
        <a:srgbClr val="032C30"/>
      </a:dk1>
      <a:lt1>
        <a:sysClr val="window" lastClr="FFFFFF"/>
      </a:lt1>
      <a:dk2>
        <a:srgbClr val="FAF6F3"/>
      </a:dk2>
      <a:lt2>
        <a:srgbClr val="E2F1DF"/>
      </a:lt2>
      <a:accent1>
        <a:srgbClr val="054449"/>
      </a:accent1>
      <a:accent2>
        <a:srgbClr val="68B096"/>
      </a:accent2>
      <a:accent3>
        <a:srgbClr val="F9C4AA"/>
      </a:accent3>
      <a:accent4>
        <a:srgbClr val="9CCAE2"/>
      </a:accent4>
      <a:accent5>
        <a:srgbClr val="E7F2F8"/>
      </a:accent5>
      <a:accent6>
        <a:srgbClr val="F9CC76"/>
      </a:accent6>
      <a:hlink>
        <a:srgbClr val="0563C1"/>
      </a:hlink>
      <a:folHlink>
        <a:srgbClr val="954F72"/>
      </a:folHlink>
    </a:clrScheme>
    <a:fontScheme name="Mattilsynet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ovedfarge - 054449">
      <a:srgbClr val="054449"/>
    </a:custClr>
    <a:custClr name="Grønn - 68B096">
      <a:srgbClr val="68B096"/>
    </a:custClr>
    <a:custClr name="Grønn - E2F1DF">
      <a:srgbClr val="E2F1DF"/>
    </a:custClr>
    <a:custClr name="Blå - 153F7B">
      <a:srgbClr val="153F7B"/>
    </a:custClr>
    <a:custClr name="Blå - 9CCAE2">
      <a:srgbClr val="9CCAE2"/>
    </a:custClr>
    <a:custClr name="Blå - E7F2F8">
      <a:srgbClr val="E7F2F8"/>
    </a:custClr>
    <a:custClr name="Lys rød - F9C4AA">
      <a:srgbClr val="F9C4AA"/>
    </a:custClr>
    <a:custClr name="Lys rød - FFECE2">
      <a:srgbClr val="FFECE2"/>
    </a:custClr>
    <a:custClr name="Lys oransje - F9CC76">
      <a:srgbClr val="F9CC76"/>
    </a:custClr>
    <a:custClr name="Lys oransje - F8DE9C">
      <a:srgbClr val="F8DE9C"/>
    </a:custClr>
    <a:custClr name="Brun - CDA688">
      <a:srgbClr val="CDA688"/>
    </a:custClr>
    <a:custClr name="Beige - FAF6F3">
      <a:srgbClr val="FAF6F3"/>
    </a:custClr>
  </a:custClrLst>
  <a:extLst>
    <a:ext uri="{05A4C25C-085E-4340-85A3-A5531E510DB2}">
      <thm15:themeFamily xmlns:thm15="http://schemas.microsoft.com/office/thememl/2012/main" name="Presentasjon1" id="{936A59CB-0875-431D-9449-B10C738ABF94}" vid="{0714C03C-9245-485D-96FD-B45EF2E04C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b3036-c9a3-42fd-a875-f6de1210ff67">
      <Terms xmlns="http://schemas.microsoft.com/office/infopath/2007/PartnerControls"/>
    </lcf76f155ced4ddcb4097134ff3c332f>
    <TaxCatchAll xmlns="c286c9e7-55b2-42b8-b5d5-2358e45f44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2A1D29B1FB9346B200E23C71CE5B2C" ma:contentTypeVersion="18" ma:contentTypeDescription="Opprett et nytt dokument." ma:contentTypeScope="" ma:versionID="93d7b2ce9e0bb46ce0bc182257b4ad2c">
  <xsd:schema xmlns:xsd="http://www.w3.org/2001/XMLSchema" xmlns:xs="http://www.w3.org/2001/XMLSchema" xmlns:p="http://schemas.microsoft.com/office/2006/metadata/properties" xmlns:ns2="0b8b3036-c9a3-42fd-a875-f6de1210ff67" xmlns:ns3="c286c9e7-55b2-42b8-b5d5-2358e45f44ce" targetNamespace="http://schemas.microsoft.com/office/2006/metadata/properties" ma:root="true" ma:fieldsID="14dc4f18e9425490bc9ed2019c21c4a5" ns2:_="" ns3:_="">
    <xsd:import namespace="0b8b3036-c9a3-42fd-a875-f6de1210ff67"/>
    <xsd:import namespace="c286c9e7-55b2-42b8-b5d5-2358e45f4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b3036-c9a3-42fd-a875-f6de1210f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b5a3a0f3-683f-4b70-ad04-29f167ed1e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6c9e7-55b2-42b8-b5d5-2358e45f44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77d0539-4822-4155-b7c6-a3972c0fb54a}" ma:internalName="TaxCatchAll" ma:showField="CatchAllData" ma:web="c286c9e7-55b2-42b8-b5d5-2358e45f4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30311-6B44-43F3-99F1-3BC0943C855B}">
  <ds:schemaRefs>
    <ds:schemaRef ds:uri="0b8b3036-c9a3-42fd-a875-f6de1210ff67"/>
    <ds:schemaRef ds:uri="c286c9e7-55b2-42b8-b5d5-2358e45f44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37104-CAD9-4B8A-B665-1D3D3BA5280E}">
  <ds:schemaRefs>
    <ds:schemaRef ds:uri="0b8b3036-c9a3-42fd-a875-f6de1210ff67"/>
    <ds:schemaRef ds:uri="c286c9e7-55b2-42b8-b5d5-2358e45f44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1EE637-BC03-49EE-8419-7F60D6E40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231122 Mattilsynet PPT Mal 03</Template>
  <TotalTime>0</TotalTime>
  <Words>2804</Words>
  <Application>Microsoft Office PowerPoint</Application>
  <PresentationFormat>Widescreen</PresentationFormat>
  <Paragraphs>341</Paragraphs>
  <Slides>17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Avenir Next LT Pro Demi</vt:lpstr>
      <vt:lpstr>Calibri</vt:lpstr>
      <vt:lpstr>Courier New</vt:lpstr>
      <vt:lpstr>Mattilsynet Sans</vt:lpstr>
      <vt:lpstr>Office-tema</vt:lpstr>
      <vt:lpstr>Dyrevelferd på beite  Veiledning om  dyreholdernes ansvar for  beitedyras velferd   </vt:lpstr>
      <vt:lpstr>Beite er bra for dyra</vt:lpstr>
      <vt:lpstr>Beite kan også være farlig for dyra</vt:lpstr>
      <vt:lpstr>Dyreholderen har ansvaret for velferden til beitedyra</vt:lpstr>
      <vt:lpstr>Beiteområdet skal være egna for dyra </vt:lpstr>
      <vt:lpstr>Dyreholderen skal vurdere risikoen </vt:lpstr>
      <vt:lpstr>Vurdering av ulike farer</vt:lpstr>
      <vt:lpstr>Vurdering av faren for rovdyr</vt:lpstr>
      <vt:lpstr>Vurdering av tall og fakta</vt:lpstr>
      <vt:lpstr>Beiteplan og beitejournal </vt:lpstr>
      <vt:lpstr>Dyra skal vere egna for beite </vt:lpstr>
      <vt:lpstr>Dyreholderen skal føre godt tilsyn med beitedyra </vt:lpstr>
      <vt:lpstr>Dyreholderen skal hjelpe beitedyra </vt:lpstr>
      <vt:lpstr>Dyreholderen skal verne beitedyra mot rovdyr og annen risiko </vt:lpstr>
      <vt:lpstr>Mulige beskyttelsestiltak</vt:lpstr>
      <vt:lpstr>Dyreholderen skal være kompetent </vt:lpstr>
      <vt:lpstr>Mattilsynet veileder og kontrollerer dyreholderne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stortingsmelding (Melding til Stortinget) om dyrevelferd</dc:title>
  <dc:creator>Maria Været Veggeland</dc:creator>
  <cp:lastModifiedBy>Rusten, Lisa Roverud</cp:lastModifiedBy>
  <cp:revision>2</cp:revision>
  <cp:lastPrinted>2025-01-14T09:46:22Z</cp:lastPrinted>
  <dcterms:created xsi:type="dcterms:W3CDTF">2024-01-23T10:17:43Z</dcterms:created>
  <dcterms:modified xsi:type="dcterms:W3CDTF">2025-04-28T11:12:16Z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0x010100822A1D29B1FB9346B200E23C71CE5B2C</vt:lpwstr>
  </property>
  <property fmtid="{D5CDD505-2E9C-101B-9397-08002B2CF9AE}" pid="3" name="MediaServiceImageTags">
    <vt:lpwstr/>
  </property>
</Properties>
</file>