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6" r:id="rId2"/>
    <p:sldId id="256" r:id="rId3"/>
    <p:sldId id="297" r:id="rId4"/>
    <p:sldId id="298" r:id="rId5"/>
    <p:sldId id="299" r:id="rId6"/>
    <p:sldId id="300" r:id="rId7"/>
    <p:sldId id="286" r:id="rId8"/>
    <p:sldId id="305" r:id="rId9"/>
    <p:sldId id="306" r:id="rId10"/>
    <p:sldId id="302" r:id="rId11"/>
    <p:sldId id="308" r:id="rId12"/>
    <p:sldId id="303" r:id="rId13"/>
    <p:sldId id="257" r:id="rId14"/>
    <p:sldId id="301" r:id="rId15"/>
    <p:sldId id="304" r:id="rId16"/>
    <p:sldId id="260" r:id="rId17"/>
    <p:sldId id="263" r:id="rId18"/>
    <p:sldId id="265" r:id="rId19"/>
    <p:sldId id="266" r:id="rId20"/>
    <p:sldId id="269" r:id="rId21"/>
    <p:sldId id="307" r:id="rId22"/>
    <p:sldId id="284" r:id="rId23"/>
    <p:sldId id="309" r:id="rId24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C864-0394-45E3-9DE6-3C39A59B33E7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B604-8E48-483C-938F-310B32E084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08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47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66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18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62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235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799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384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11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172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41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78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733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322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Avansert klinisk sykepleie. </a:t>
            </a:r>
          </a:p>
          <a:p>
            <a:r>
              <a:rPr lang="nb-NO" dirty="0"/>
              <a:t>Tilskuddsmottaker; kommuner, andre organisasjoner</a:t>
            </a:r>
          </a:p>
          <a:p>
            <a:r>
              <a:rPr lang="nb-NO" dirty="0"/>
              <a:t>Lønnstilskudd til ansatte sykepleiere i helse- og omsorgtjenestene som skal gjennomføre en mastergrad. I spesielle tilfeller dekke reise- og oppholdsutgifter – skjønnsmessig vurdering</a:t>
            </a:r>
          </a:p>
          <a:p>
            <a:endParaRPr lang="nb-NO" dirty="0"/>
          </a:p>
          <a:p>
            <a:r>
              <a:rPr lang="nb-NO" dirty="0"/>
              <a:t>Dekker 25% av brutto lønn </a:t>
            </a:r>
          </a:p>
          <a:p>
            <a:r>
              <a:rPr lang="nb-NO" dirty="0"/>
              <a:t>Kommunen må dekke 25 % av lønnen i permisjonstiden</a:t>
            </a:r>
          </a:p>
          <a:p>
            <a:r>
              <a:rPr lang="nb-NO" dirty="0"/>
              <a:t>Må ha to års klinisk yrkeserfaring</a:t>
            </a:r>
          </a:p>
          <a:p>
            <a:r>
              <a:rPr lang="nb-NO" dirty="0"/>
              <a:t>Utdanningen må omfatte veiledet klinisk praksis som retter seg mot den framtidige funksjonen som avansert klinisk sykepleie i kommunen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Helseledelse PÅ BI</a:t>
            </a:r>
          </a:p>
          <a:p>
            <a:r>
              <a:rPr lang="nb-NO" dirty="0"/>
              <a:t>Søknad til BI – opptak i samarbeid med Helsedirektoratet. </a:t>
            </a:r>
          </a:p>
          <a:p>
            <a:endParaRPr lang="nb-NO" dirty="0"/>
          </a:p>
          <a:p>
            <a:r>
              <a:rPr lang="nb-NO" dirty="0"/>
              <a:t>Stor søkning utvider med antall studenter – bra tilbud.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B142-710E-4EE3-AEA9-5C5A08D4A2AE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91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Andel ansatte uten fagutdanning </a:t>
            </a:r>
            <a:r>
              <a:rPr lang="nb-NO" dirty="0" err="1"/>
              <a:t>ca</a:t>
            </a:r>
            <a:r>
              <a:rPr lang="nb-NO" dirty="0"/>
              <a:t> 25% - stabilt over mange år</a:t>
            </a:r>
          </a:p>
          <a:p>
            <a:endParaRPr lang="nb-NO" dirty="0"/>
          </a:p>
          <a:p>
            <a:r>
              <a:rPr lang="nb-NO" dirty="0"/>
              <a:t>Andel sykepleierutdanning gjennomsnitt 31% i Hedmark – varierer fra 45 % til 22%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08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/>
              <a:t>Menn i helse og jobbvinner, </a:t>
            </a:r>
          </a:p>
          <a:p>
            <a:pPr marL="228600" indent="-228600">
              <a:buAutoNum type="arabicPeriod"/>
            </a:pPr>
            <a:r>
              <a:rPr lang="nb-NO" dirty="0"/>
              <a:t>Masterutdanninger i klinisk sykepleie, utrede muligheter for andre grupper til å foreskrive legemidler, se på innhold i utdanningene</a:t>
            </a:r>
          </a:p>
          <a:p>
            <a:pPr marL="228600" indent="-228600">
              <a:buAutoNum type="arabicPeriod"/>
            </a:pPr>
            <a:r>
              <a:rPr lang="nb-NO" dirty="0"/>
              <a:t>Kompetansekrav – krav om stillinger</a:t>
            </a:r>
          </a:p>
          <a:p>
            <a:pPr marL="228600" indent="-228600">
              <a:buAutoNum type="arabicPeriod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12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83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88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B142-710E-4EE3-AEA9-5C5A08D4A2A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94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81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B604-8E48-483C-938F-310B32E0847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88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15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74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1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66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6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0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39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4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22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18. jan 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29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DC08446-03AF-4D2B-BEF7-677AF8A8D2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72" y="4801717"/>
            <a:ext cx="2196228" cy="91328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E735BAD-D12F-44F8-95D7-1C2AA6C63FE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6" b="33304"/>
          <a:stretch/>
        </p:blipFill>
        <p:spPr>
          <a:xfrm>
            <a:off x="3795103" y="5194040"/>
            <a:ext cx="3774478" cy="4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3F424-1D85-4C4E-A41C-E9F45343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Kompetanseløftet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C53DB7-11DA-409F-A676-B5E097BD3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pPr marL="342900" lvl="1" indent="0" algn="ctr">
              <a:buNone/>
            </a:pPr>
            <a:r>
              <a:rPr lang="nb-NO" dirty="0"/>
              <a:t>Lillehammer</a:t>
            </a:r>
          </a:p>
          <a:p>
            <a:pPr marL="342900" lvl="1" indent="0" algn="ctr">
              <a:buNone/>
            </a:pPr>
            <a:endParaRPr lang="nb-NO" dirty="0"/>
          </a:p>
          <a:p>
            <a:pPr marL="342900" lvl="1" indent="0" algn="ctr">
              <a:buNone/>
            </a:pPr>
            <a:r>
              <a:rPr lang="nb-NO" dirty="0"/>
              <a:t>17.1.2018</a:t>
            </a:r>
          </a:p>
          <a:p>
            <a:pPr marL="342900" lvl="1" indent="0" algn="ctr">
              <a:buNone/>
            </a:pPr>
            <a:endParaRPr lang="nb-NO" dirty="0"/>
          </a:p>
          <a:p>
            <a:pPr marL="342900" lvl="1" indent="0" algn="ctr">
              <a:buNone/>
            </a:pPr>
            <a:endParaRPr lang="nb-NO" dirty="0"/>
          </a:p>
          <a:p>
            <a:pPr marL="342900" lvl="1" indent="0" algn="ctr">
              <a:buNone/>
            </a:pPr>
            <a:r>
              <a:rPr lang="nb-NO" dirty="0"/>
              <a:t>Hamar </a:t>
            </a:r>
          </a:p>
          <a:p>
            <a:pPr marL="342900" lvl="1" indent="0" algn="ctr">
              <a:buNone/>
            </a:pPr>
            <a:endParaRPr lang="nb-NO" dirty="0"/>
          </a:p>
          <a:p>
            <a:pPr marL="342900" lvl="1" indent="0" algn="ctr">
              <a:buNone/>
            </a:pPr>
            <a:r>
              <a:rPr lang="nb-NO" dirty="0"/>
              <a:t>18.1.2018</a:t>
            </a:r>
          </a:p>
          <a:p>
            <a:pPr marL="342900" lvl="1" indent="0" algn="ctr">
              <a:buNone/>
            </a:pPr>
            <a:endParaRPr lang="nb-NO" dirty="0"/>
          </a:p>
          <a:p>
            <a:pPr marL="342900" lvl="1" indent="0" algn="ctr">
              <a:buNone/>
            </a:pPr>
            <a:r>
              <a:rPr lang="nb-NO" dirty="0"/>
              <a:t>De som er med på </a:t>
            </a:r>
            <a:r>
              <a:rPr lang="nb-NO" dirty="0" err="1"/>
              <a:t>skype</a:t>
            </a:r>
            <a:r>
              <a:rPr lang="nb-NO" dirty="0"/>
              <a:t> send spørsmål pr </a:t>
            </a:r>
            <a:r>
              <a:rPr lang="nb-NO" dirty="0" err="1"/>
              <a:t>sms</a:t>
            </a:r>
            <a:r>
              <a:rPr lang="nb-NO" dirty="0"/>
              <a:t> til </a:t>
            </a:r>
          </a:p>
          <a:p>
            <a:pPr marL="342900" lvl="1" indent="0" algn="ctr">
              <a:buNone/>
            </a:pPr>
            <a:r>
              <a:rPr lang="nb-NO" dirty="0"/>
              <a:t>Telefon 995 89 295 – Arild Bækkevold</a:t>
            </a:r>
          </a:p>
        </p:txBody>
      </p:sp>
    </p:spTree>
    <p:extLst>
      <p:ext uri="{BB962C8B-B14F-4D97-AF65-F5344CB8AC3E}">
        <p14:creationId xmlns:p14="http://schemas.microsoft.com/office/powerpoint/2010/main" val="347388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EF56D-62FA-4E4B-8F62-7227CF03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1CBAA6-2451-42D1-A4D0-D43A5E078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Rapporteringsfrist 1.3.2019. Sendt ut til kommunene i Hedmark </a:t>
            </a:r>
          </a:p>
          <a:p>
            <a:r>
              <a:rPr lang="nb-NO" dirty="0"/>
              <a:t>Oppland sender det ut fredag 18.1.2018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Excelark</a:t>
            </a:r>
            <a:r>
              <a:rPr lang="nb-NO" dirty="0"/>
              <a:t> – fylle inn fullført utdanning, under utdanning men ikke fullført</a:t>
            </a:r>
          </a:p>
          <a:p>
            <a:r>
              <a:rPr lang="nb-NO" dirty="0"/>
              <a:t>Type utdanning</a:t>
            </a:r>
          </a:p>
          <a:p>
            <a:r>
              <a:rPr lang="nb-NO" dirty="0"/>
              <a:t>BPA:</a:t>
            </a:r>
          </a:p>
          <a:p>
            <a:r>
              <a:rPr lang="nb-NO" dirty="0"/>
              <a:t>Opplæringstype:</a:t>
            </a:r>
          </a:p>
          <a:p>
            <a:pPr lvl="1"/>
            <a:r>
              <a:rPr lang="nb-NO" dirty="0"/>
              <a:t>Antall arbeidsledere</a:t>
            </a:r>
          </a:p>
          <a:p>
            <a:pPr lvl="1"/>
            <a:r>
              <a:rPr lang="nb-NO" dirty="0"/>
              <a:t>Antall saksbehandlere</a:t>
            </a:r>
          </a:p>
          <a:p>
            <a:pPr lvl="1"/>
            <a:r>
              <a:rPr lang="nb-NO" dirty="0"/>
              <a:t>Assistenter</a:t>
            </a:r>
          </a:p>
          <a:p>
            <a:r>
              <a:rPr lang="nb-NO" dirty="0"/>
              <a:t>Innovasjonsprosjekter</a:t>
            </a:r>
          </a:p>
          <a:p>
            <a:pPr lvl="1"/>
            <a:r>
              <a:rPr lang="nb-NO" dirty="0"/>
              <a:t>Prosjekttype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64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65532-CF9B-4124-90BF-F6308478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Rapportering </a:t>
            </a:r>
            <a:r>
              <a:rPr lang="nb-NO" dirty="0" err="1"/>
              <a:t>hab</a:t>
            </a:r>
            <a:r>
              <a:rPr lang="nb-NO" dirty="0"/>
              <a:t>.-/ </a:t>
            </a:r>
            <a:r>
              <a:rPr lang="nb-NO" dirty="0" err="1"/>
              <a:t>rehab</a:t>
            </a:r>
            <a:r>
              <a:rPr lang="nb-NO" dirty="0"/>
              <a:t> midler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239FE2-2A57-494E-8FC8-2370D355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Muntlig rapportering til Fylkesmannen – høsten 2018</a:t>
            </a:r>
          </a:p>
          <a:p>
            <a:endParaRPr lang="nb-NO" dirty="0"/>
          </a:p>
          <a:p>
            <a:r>
              <a:rPr lang="nb-NO" dirty="0"/>
              <a:t>Prosjekter som startet sen høst 2018 – Elverum, Våler muntlig rapportering i 2019</a:t>
            </a:r>
          </a:p>
          <a:p>
            <a:endParaRPr lang="nb-NO" dirty="0"/>
          </a:p>
          <a:p>
            <a:r>
              <a:rPr lang="nb-NO" dirty="0"/>
              <a:t>Revisjon på økonomi på alle prosjekt</a:t>
            </a:r>
          </a:p>
        </p:txBody>
      </p:sp>
    </p:spTree>
    <p:extLst>
      <p:ext uri="{BB962C8B-B14F-4D97-AF65-F5344CB8AC3E}">
        <p14:creationId xmlns:p14="http://schemas.microsoft.com/office/powerpoint/2010/main" val="135821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2646A5-CF5A-42C7-887B-8C4D2710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Revisjon av tilskuddsmidlene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B96219-372E-4383-AD2D-50B61887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Nytt fra 2018</a:t>
            </a:r>
          </a:p>
          <a:p>
            <a:pPr lvl="1"/>
            <a:r>
              <a:rPr lang="nb-NO" dirty="0"/>
              <a:t>Alle tilskudd over kr 200 000 skal revideres av autorisert revisor.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Hvis benyttet mindre enn kr 200 000 og det søkes om overføring av midlene til 2019 – samlet revisjon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Hvis revisjon ikke er klart pr 1.3.2019 sende med revisjon når det søkes om midler for 2019 eller ettersende revisjonsrapporten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573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C3F64A-2B96-43E4-9365-A1797A28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 og Innovasjonsmidler 2019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0EC1A9-A0AA-4EB9-AA02-6B915848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Statsbudsjettet:</a:t>
            </a:r>
          </a:p>
          <a:p>
            <a:r>
              <a:rPr lang="nb-NO" dirty="0"/>
              <a:t>Bevilget 398 mill. kroner  til kompetanse- og innovasjonsmidler</a:t>
            </a:r>
          </a:p>
          <a:p>
            <a:r>
              <a:rPr lang="nb-NO" dirty="0"/>
              <a:t>370 mill. til kommunalt kompetanse og innovasjon</a:t>
            </a:r>
          </a:p>
          <a:p>
            <a:r>
              <a:rPr lang="nb-NO" dirty="0"/>
              <a:t>20,7 mill. velferdsteknologiske løsninger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Hvor mye får Innlandet i 2019?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973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B822E1-2E58-4732-A73D-84350A0D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5E343F-644B-46CD-88D2-556D08B1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Hvem kan søke:</a:t>
            </a:r>
          </a:p>
          <a:p>
            <a:r>
              <a:rPr lang="nb-NO" dirty="0"/>
              <a:t>Kommuner</a:t>
            </a:r>
          </a:p>
          <a:p>
            <a:r>
              <a:rPr lang="nb-NO" dirty="0"/>
              <a:t>Fylkeskommuner</a:t>
            </a:r>
          </a:p>
          <a:p>
            <a:r>
              <a:rPr lang="nb-NO" b="1" dirty="0"/>
              <a:t>Prioriterer</a:t>
            </a:r>
          </a:p>
          <a:p>
            <a:pPr lvl="1"/>
            <a:r>
              <a:rPr lang="nb-NO" dirty="0"/>
              <a:t>Lederutdanning</a:t>
            </a:r>
          </a:p>
          <a:p>
            <a:pPr lvl="1"/>
            <a:r>
              <a:rPr lang="nb-NO" dirty="0"/>
              <a:t>Videre og masterutdanninger</a:t>
            </a:r>
          </a:p>
          <a:p>
            <a:pPr lvl="1"/>
            <a:r>
              <a:rPr lang="nb-NO" dirty="0"/>
              <a:t>Bachelorutdanninger</a:t>
            </a:r>
          </a:p>
          <a:p>
            <a:pPr lvl="1"/>
            <a:r>
              <a:rPr lang="nb-NO" dirty="0"/>
              <a:t>Helsefagarbeiderutdanning</a:t>
            </a:r>
          </a:p>
          <a:p>
            <a:pPr lvl="1"/>
            <a:r>
              <a:rPr lang="nb-NO" dirty="0"/>
              <a:t>Fagskoleutdanning</a:t>
            </a:r>
          </a:p>
          <a:p>
            <a:r>
              <a:rPr lang="nb-NO" dirty="0"/>
              <a:t>Kompetanseplan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883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450E62-4CDB-4265-BB4E-9FF0C087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 om kompetansemidler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D0CBC6-8FE9-49F5-9EC2-16945F52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Søker om tilskudd til:</a:t>
            </a:r>
          </a:p>
          <a:p>
            <a:r>
              <a:rPr lang="nb-NO" dirty="0"/>
              <a:t>Type utdanning</a:t>
            </a:r>
          </a:p>
          <a:p>
            <a:r>
              <a:rPr lang="nb-NO" dirty="0"/>
              <a:t>Søknadssum</a:t>
            </a:r>
          </a:p>
          <a:p>
            <a:r>
              <a:rPr lang="nb-NO" dirty="0"/>
              <a:t>Antall </a:t>
            </a:r>
          </a:p>
          <a:p>
            <a:endParaRPr lang="nb-NO" dirty="0"/>
          </a:p>
          <a:p>
            <a:r>
              <a:rPr lang="nb-NO" dirty="0"/>
              <a:t>Eks: Søkes om kr 90 000 til 3 ansatte som tar videreutdanning i palliativ omsorg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71E3E-7537-4755-A04E-40F2AD46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 av brukerstyrt personlig assistanse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8087D8-2786-434A-B101-FABFD479C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Tilskuddet skal bidra til opplæring av arbeidsledere, assistenter og saksbehandlere</a:t>
            </a:r>
          </a:p>
          <a:p>
            <a:r>
              <a:rPr lang="nb-NO" dirty="0"/>
              <a:t>Personer som ikke tidligere har gjennomgått opplæring prioriteres</a:t>
            </a:r>
          </a:p>
          <a:p>
            <a:r>
              <a:rPr lang="nb-NO" dirty="0"/>
              <a:t>Opplæringsbehov innen BPA må sees i sammenheng med kommunens kompetanseplanlegging</a:t>
            </a:r>
          </a:p>
          <a:p>
            <a:r>
              <a:rPr lang="nb-NO" dirty="0"/>
              <a:t>	1. Opplæring av nye og etablerte brukere/arbeidsledere</a:t>
            </a:r>
          </a:p>
          <a:p>
            <a:r>
              <a:rPr lang="nb-NO" dirty="0"/>
              <a:t>	2. Opplæring for kommunenes saksbehandlere</a:t>
            </a:r>
          </a:p>
          <a:p>
            <a:r>
              <a:rPr lang="nb-NO" dirty="0"/>
              <a:t>	3. Opplæring for assistenter</a:t>
            </a:r>
          </a:p>
          <a:p>
            <a:r>
              <a:rPr lang="nb-NO" dirty="0"/>
              <a:t>Søknadssum pr bruker, pr saksbehandler og pr assistent og hvor mange det planlegges opplæring for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693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EE8E3D-C13B-40E4-9931-9B1C5BD4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Innovasjonsprosjekter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30628-1862-4516-9B57-95705CA0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Skal bidra til innovasjon og utvikling av nye metoder for:</a:t>
            </a:r>
          </a:p>
          <a:p>
            <a:r>
              <a:rPr lang="nb-NO" dirty="0"/>
              <a:t>Forebygging og tidlig innsats</a:t>
            </a:r>
          </a:p>
          <a:p>
            <a:r>
              <a:rPr lang="nb-NO" dirty="0"/>
              <a:t>Egenmestring</a:t>
            </a:r>
          </a:p>
          <a:p>
            <a:r>
              <a:rPr lang="nb-NO" dirty="0"/>
              <a:t>Fritidsaktivitet med assistanse</a:t>
            </a:r>
          </a:p>
          <a:p>
            <a:r>
              <a:rPr lang="nb-NO" dirty="0"/>
              <a:t>Aktivitet og kulturopplevelser</a:t>
            </a:r>
          </a:p>
          <a:p>
            <a:r>
              <a:rPr lang="nb-NO" dirty="0"/>
              <a:t>Ernæring</a:t>
            </a:r>
          </a:p>
          <a:p>
            <a:r>
              <a:rPr lang="nb-NO" dirty="0"/>
              <a:t>Legemiddelhåndtering</a:t>
            </a:r>
          </a:p>
          <a:p>
            <a:r>
              <a:rPr lang="nb-NO" dirty="0"/>
              <a:t>Rehabilitering og habilitering </a:t>
            </a:r>
          </a:p>
          <a:p>
            <a:r>
              <a:rPr lang="nb-NO" dirty="0"/>
              <a:t>Samspill med pårørende og frivillige i omsorgsektoren generelt og i demensomsorgen spesielt</a:t>
            </a:r>
          </a:p>
          <a:p>
            <a:r>
              <a:rPr lang="nb-NO" dirty="0"/>
              <a:t>Det gis </a:t>
            </a:r>
            <a:r>
              <a:rPr lang="nb-NO" b="1" dirty="0"/>
              <a:t>ikke</a:t>
            </a:r>
            <a:r>
              <a:rPr lang="nb-NO" dirty="0"/>
              <a:t> støtte til prosjekter som er en del av det ordinære utviklingsarbeidet i kommunene – hva er det?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924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522B4F-2449-41BA-9572-5E3D554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Søknaden om innovasjonsprosjekter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302393-494A-47F5-B26B-C391F82A4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Søkernes formål</a:t>
            </a:r>
          </a:p>
          <a:p>
            <a:r>
              <a:rPr lang="nb-NO" dirty="0"/>
              <a:t>Prosjektbeskrivelse/bekrivelse av tiltak det søkes om tilskudd til</a:t>
            </a:r>
          </a:p>
          <a:p>
            <a:r>
              <a:rPr lang="nb-NO" dirty="0"/>
              <a:t>Budsjett</a:t>
            </a:r>
          </a:p>
          <a:p>
            <a:r>
              <a:rPr lang="nb-NO" dirty="0"/>
              <a:t>Egenfinansiering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Det kan ikke klages på tildeling/avslag på tilskudd i </a:t>
            </a:r>
            <a:r>
              <a:rPr lang="nb-NO" dirty="0" err="1"/>
              <a:t>hht</a:t>
            </a:r>
            <a:r>
              <a:rPr lang="nb-NO" dirty="0"/>
              <a:t>. Forvaltningsloven §28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354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AFE96-D2BD-4BF5-9E97-A39ADAD4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 – Innføring av velferdsteknologiske løsninger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CBF2DA-773C-42B7-9B43-8998C8335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Tilskuddet gis til kommunene</a:t>
            </a:r>
          </a:p>
          <a:p>
            <a:r>
              <a:rPr lang="nb-NO" dirty="0"/>
              <a:t>Prosjekter som i 2017 ble innvilget tilskudd til implementering av velferdsteknologi og deltar i Nasjonalt velferdsteknologiprogram vil bli prioriteres foran nye prosjekter</a:t>
            </a:r>
          </a:p>
          <a:p>
            <a:endParaRPr lang="nb-NO" dirty="0"/>
          </a:p>
          <a:p>
            <a:r>
              <a:rPr lang="nb-NO" dirty="0"/>
              <a:t>For evt. nye prosjekter vil det bli prioritert kommuner som samarbeider – en kommune må være ansvarlig søker</a:t>
            </a:r>
          </a:p>
          <a:p>
            <a:endParaRPr lang="nb-NO" dirty="0"/>
          </a:p>
          <a:p>
            <a:r>
              <a:rPr lang="nb-NO" dirty="0"/>
              <a:t>OBS: Søknad om deltakelse i det det nasjonale programmet 1.2.2019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401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518EE-D181-46D2-B6DB-C18DC7A38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0591CBE-7458-42DE-8737-4F149088A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E2B6DDD-1AC9-41F6-8495-0E0D0C22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6" y="763342"/>
            <a:ext cx="8486368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7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46836F-165A-42C2-AC4E-7543B6C7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Tilskudd: Habilitering- Rehabilitering 2019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628F87-86DB-4587-BCDC-FF4EF869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Kriterier:</a:t>
            </a:r>
          </a:p>
          <a:p>
            <a:r>
              <a:rPr lang="nb-NO" dirty="0"/>
              <a:t>KE</a:t>
            </a:r>
          </a:p>
          <a:p>
            <a:endParaRPr lang="nb-NO" dirty="0"/>
          </a:p>
          <a:p>
            <a:r>
              <a:rPr lang="nb-NO" dirty="0"/>
              <a:t>Samarbeidsaktører synliggjøres inkl. brukerinvolvering</a:t>
            </a:r>
          </a:p>
          <a:p>
            <a:endParaRPr lang="nb-NO" dirty="0"/>
          </a:p>
          <a:p>
            <a:r>
              <a:rPr lang="nb-NO" dirty="0"/>
              <a:t>Husk veileder for habilitering og rehabilitering</a:t>
            </a:r>
          </a:p>
          <a:p>
            <a:endParaRPr lang="nb-NO" dirty="0"/>
          </a:p>
          <a:p>
            <a:r>
              <a:rPr lang="nb-NO" dirty="0"/>
              <a:t>Søknaden må være forankret i kommunens øverste ledelse</a:t>
            </a:r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485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5ACB9-BF7B-4CDF-8248-8B90FBC6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Søknadsfrist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2713D-A2E3-4221-94DC-F82E9055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Søknadsfrist 1.4.2019</a:t>
            </a:r>
          </a:p>
          <a:p>
            <a:endParaRPr lang="nb-NO" dirty="0"/>
          </a:p>
          <a:p>
            <a:r>
              <a:rPr lang="nb-NO" dirty="0"/>
              <a:t>Sender ut brev – første halvdel av februar.</a:t>
            </a:r>
          </a:p>
          <a:p>
            <a:endParaRPr lang="nb-NO" dirty="0"/>
          </a:p>
          <a:p>
            <a:r>
              <a:rPr lang="nb-NO" b="1" dirty="0"/>
              <a:t>Vil ha en samlet søknad fra den enkelte kommune</a:t>
            </a:r>
          </a:p>
          <a:p>
            <a:endParaRPr lang="nb-NO" b="1" dirty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3616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958211-66E8-4055-82A2-A6AD557D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 som helsedirektoratet forvalter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72B4E9-D6D2-44DF-9D19-76C2FE29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333" dirty="0"/>
              <a:t>Lønnstilskudd til avansert klinisk sykepleie</a:t>
            </a:r>
          </a:p>
          <a:p>
            <a:r>
              <a:rPr lang="nb-NO" sz="2333" dirty="0"/>
              <a:t>Helseledelse</a:t>
            </a:r>
          </a:p>
          <a:p>
            <a:r>
              <a:rPr lang="nb-NO" sz="2333" dirty="0"/>
              <a:t>Dagtilbud til personer med demens  </a:t>
            </a:r>
          </a:p>
          <a:p>
            <a:endParaRPr lang="nb-NO" sz="2333" dirty="0"/>
          </a:p>
          <a:p>
            <a:r>
              <a:rPr lang="nb-NO" sz="2333" dirty="0"/>
              <a:t>Tilskudd til kompetanseheving – lindrende behandling ved livets slutt  - Fylkesmannen i Oslo og Viken – søknadsfrist 1.</a:t>
            </a:r>
            <a:r>
              <a:rPr lang="nb-NO" sz="2333"/>
              <a:t>mars 2019.</a:t>
            </a:r>
            <a:endParaRPr lang="nb-NO" sz="2333" dirty="0"/>
          </a:p>
          <a:p>
            <a:endParaRPr lang="nb-NO" sz="2333" dirty="0"/>
          </a:p>
        </p:txBody>
      </p:sp>
    </p:spTree>
    <p:extLst>
      <p:ext uri="{BB962C8B-B14F-4D97-AF65-F5344CB8AC3E}">
        <p14:creationId xmlns:p14="http://schemas.microsoft.com/office/powerpoint/2010/main" val="178599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E4B-ADFB-485A-A5B3-CC23B24C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Leve hele livet</a:t>
            </a:r>
          </a:p>
        </p:txBody>
      </p:sp>
      <p:pic>
        <p:nvPicPr>
          <p:cNvPr id="1026" name="Picture 2" descr="Bilderesultat for leve hele livet">
            <a:extLst>
              <a:ext uri="{FF2B5EF4-FFF2-40B4-BE49-F238E27FC236}">
                <a16:creationId xmlns:a16="http://schemas.microsoft.com/office/drawing/2014/main" id="{5F005D0A-6082-4AAE-9638-1B918201C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49" y="1342651"/>
            <a:ext cx="2833942" cy="40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1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20C75D-E588-4940-810E-218B789F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Kompetanseløftet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94A168-CDC7-4B8D-BFAA-AD8D7418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Formål:</a:t>
            </a:r>
          </a:p>
          <a:p>
            <a:pPr marL="0" indent="0">
              <a:buNone/>
            </a:pPr>
            <a:r>
              <a:rPr lang="nb-NO" dirty="0"/>
              <a:t> «Styrke kommunens evne og mulighet til å utvikle bærekraftige og gode helse- og omsorgstjenester»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Hvorfor egen satsing og hvorfor øremerkede midler – dette bør være en naturlig satsing i kommunene!</a:t>
            </a:r>
          </a:p>
        </p:txBody>
      </p:sp>
    </p:spTree>
    <p:extLst>
      <p:ext uri="{BB962C8B-B14F-4D97-AF65-F5344CB8AC3E}">
        <p14:creationId xmlns:p14="http://schemas.microsoft.com/office/powerpoint/2010/main" val="38436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5B456-ACA3-4B22-BE5E-80C0169F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 i kompetanseløftet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82F4D5-772A-425B-8E15-B9A2CFD81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Seks strategier som </a:t>
            </a:r>
            <a:r>
              <a:rPr lang="nb-NO" dirty="0" err="1"/>
              <a:t>Helsedir</a:t>
            </a:r>
            <a:r>
              <a:rPr lang="nb-NO" dirty="0"/>
              <a:t> har jobber med fra 2017.</a:t>
            </a:r>
          </a:p>
          <a:p>
            <a:pPr lvl="1"/>
            <a:r>
              <a:rPr lang="nb-NO" dirty="0"/>
              <a:t>Rekruttering og stabil bemanning</a:t>
            </a:r>
          </a:p>
          <a:p>
            <a:pPr lvl="1"/>
            <a:r>
              <a:rPr lang="nb-NO" dirty="0"/>
              <a:t>Sikre at grunn og videreutdanning har god kvalitet</a:t>
            </a:r>
          </a:p>
          <a:p>
            <a:pPr lvl="1"/>
            <a:r>
              <a:rPr lang="nb-NO" dirty="0"/>
              <a:t>Heve kompetansen hos ansatte med mål om styrket forskning, innovasjon og kunnskapsbasert praksis.</a:t>
            </a:r>
          </a:p>
          <a:p>
            <a:pPr lvl="1"/>
            <a:r>
              <a:rPr lang="nb-NO" dirty="0"/>
              <a:t>Legge til rette for tjenesteutvikling, teamarbeid og innovasjon</a:t>
            </a:r>
          </a:p>
          <a:p>
            <a:pPr lvl="1"/>
            <a:r>
              <a:rPr lang="nb-NO" dirty="0"/>
              <a:t>Bidra til god praksis, faglig utvikling større faglig bredde og kunnskapsspredning</a:t>
            </a:r>
          </a:p>
          <a:p>
            <a:pPr lvl="1"/>
            <a:r>
              <a:rPr lang="nb-NO" dirty="0"/>
              <a:t>Bidra til bedre ledelse gjennom målrettet satsing på økt lederkompetanse</a:t>
            </a:r>
          </a:p>
          <a:p>
            <a:pPr lvl="1"/>
            <a:r>
              <a:rPr lang="nb-NO" dirty="0"/>
              <a:t>Tilskudd til kommunene</a:t>
            </a:r>
          </a:p>
        </p:txBody>
      </p:sp>
    </p:spTree>
    <p:extLst>
      <p:ext uri="{BB962C8B-B14F-4D97-AF65-F5344CB8AC3E}">
        <p14:creationId xmlns:p14="http://schemas.microsoft.com/office/powerpoint/2010/main" val="41422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5D8AE7-10DF-42C6-A77C-99F32BD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Kompetanse- og innovasjonstilskudd i 2018</a:t>
            </a:r>
            <a:br>
              <a:rPr lang="nb-NO" dirty="0"/>
            </a:br>
            <a:r>
              <a:rPr lang="nb-NO" dirty="0"/>
              <a:t>Oppland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E82D56-8040-4685-9505-5E86329A2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Fordelt 17 904 000 + tilskudd til rehabilitering og habiliteringsprosjekter </a:t>
            </a:r>
            <a:r>
              <a:rPr lang="nb-NO" dirty="0" err="1"/>
              <a:t>ca</a:t>
            </a:r>
            <a:r>
              <a:rPr lang="nb-NO" dirty="0"/>
              <a:t> 3 700 000.</a:t>
            </a:r>
          </a:p>
          <a:p>
            <a:r>
              <a:rPr lang="nb-NO" dirty="0"/>
              <a:t>Hvem har fått kompetansetilskudd: </a:t>
            </a:r>
          </a:p>
          <a:p>
            <a:pPr lvl="1"/>
            <a:r>
              <a:rPr lang="nb-NO" dirty="0"/>
              <a:t>17 kommuner – noen søker om felles tilskudd (Valdresregionen)</a:t>
            </a:r>
          </a:p>
          <a:p>
            <a:pPr lvl="1"/>
            <a:r>
              <a:rPr lang="nb-NO" dirty="0"/>
              <a:t>5 kommuner har fått tilskudd til BPA</a:t>
            </a:r>
          </a:p>
          <a:p>
            <a:pPr lvl="1"/>
            <a:r>
              <a:rPr lang="nb-NO" dirty="0"/>
              <a:t>Innovasjonsprosjekter:</a:t>
            </a:r>
          </a:p>
          <a:p>
            <a:pPr lvl="2"/>
            <a:r>
              <a:rPr lang="nb-NO" dirty="0"/>
              <a:t>Velferdsteknologi</a:t>
            </a:r>
          </a:p>
          <a:p>
            <a:pPr lvl="2"/>
            <a:r>
              <a:rPr lang="nb-NO" dirty="0"/>
              <a:t>Hverdagsrehabilitering</a:t>
            </a:r>
          </a:p>
          <a:p>
            <a:pPr lvl="2"/>
            <a:r>
              <a:rPr lang="nb-NO" dirty="0"/>
              <a:t>Omstilling og tjenestetilbud</a:t>
            </a:r>
          </a:p>
          <a:p>
            <a:pPr lvl="2"/>
            <a:r>
              <a:rPr lang="nb-NO" dirty="0"/>
              <a:t>Kultur og fritid</a:t>
            </a:r>
          </a:p>
          <a:p>
            <a:pPr lvl="2"/>
            <a:r>
              <a:rPr lang="nb-NO" dirty="0"/>
              <a:t>Forebyggende hjemmebesøk</a:t>
            </a:r>
          </a:p>
          <a:p>
            <a:pPr lvl="2"/>
            <a:r>
              <a:rPr lang="nb-NO" dirty="0"/>
              <a:t>Pasientsikkerhet</a:t>
            </a:r>
          </a:p>
          <a:p>
            <a:pPr lvl="2"/>
            <a:r>
              <a:rPr lang="nb-NO" dirty="0"/>
              <a:t>FACT  - psykisk helse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10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88194-491F-4E08-BDDA-B8F89669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Rehabilitering/habiliteringsprosjekter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FBB799-1DBA-409C-B1A6-097C0F6A3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9 kommuner har fått tilskudd</a:t>
            </a:r>
          </a:p>
          <a:p>
            <a:endParaRPr lang="nb-NO" dirty="0"/>
          </a:p>
          <a:p>
            <a:r>
              <a:rPr lang="nb-NO" dirty="0"/>
              <a:t>Inkludert interkommunale prosjekter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590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BFCED-0EF8-415F-9E49-DF88BCED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Kompetanse- og innovasjonstilskuddet/</a:t>
            </a:r>
            <a:r>
              <a:rPr lang="nb-NO" dirty="0" err="1"/>
              <a:t>rehab</a:t>
            </a:r>
            <a:r>
              <a:rPr lang="nb-NO" dirty="0"/>
              <a:t> og habiliteringstilskudd </a:t>
            </a:r>
            <a:br>
              <a:rPr lang="nb-NO" dirty="0"/>
            </a:br>
            <a:r>
              <a:rPr lang="nb-NO" dirty="0"/>
              <a:t>Fordeling i 2018 i Hedmark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71986D-3FA3-4461-BB3F-BB14AEA6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Alle kommunene i Hedmark har fått tilskudd i 2018, inkludert en kommune som har overført midler fra 2017</a:t>
            </a:r>
          </a:p>
          <a:p>
            <a:r>
              <a:rPr lang="nb-NO" dirty="0"/>
              <a:t>Fordelt til sammen </a:t>
            </a:r>
            <a:r>
              <a:rPr lang="nb-NO" dirty="0" err="1"/>
              <a:t>ca</a:t>
            </a:r>
            <a:r>
              <a:rPr lang="nb-NO" dirty="0"/>
              <a:t> 26 000 000 (inkludert velferdsteknologi og overførte midler fra 2017)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Kompetansetiltak 		12 000 000</a:t>
            </a:r>
          </a:p>
          <a:p>
            <a:r>
              <a:rPr lang="nb-NO" dirty="0"/>
              <a:t>Innovasjonsprosjekter 		  5 000 000</a:t>
            </a:r>
          </a:p>
          <a:p>
            <a:r>
              <a:rPr lang="nb-NO" dirty="0"/>
              <a:t>BPA opplæring 			  1 120  000			      </a:t>
            </a:r>
          </a:p>
          <a:p>
            <a:r>
              <a:rPr lang="nb-NO" dirty="0"/>
              <a:t>Velferdsteknologi			  1 160 000</a:t>
            </a:r>
          </a:p>
          <a:p>
            <a:r>
              <a:rPr lang="nb-NO" dirty="0" err="1"/>
              <a:t>Rehab</a:t>
            </a:r>
            <a:r>
              <a:rPr lang="nb-NO" dirty="0"/>
              <a:t>/habilitering		  7 000 000</a:t>
            </a:r>
          </a:p>
        </p:txBody>
      </p:sp>
    </p:spTree>
    <p:extLst>
      <p:ext uri="{BB962C8B-B14F-4D97-AF65-F5344CB8AC3E}">
        <p14:creationId xmlns:p14="http://schemas.microsoft.com/office/powerpoint/2010/main" val="222324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A9528-9D93-4E92-99D6-DF7B57EB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Innovasjonsprosjekter i Hedmark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DE0F61-3D9A-48CA-BD33-5BEE83D2A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Hverdagsrehabilitering</a:t>
            </a:r>
          </a:p>
          <a:p>
            <a:r>
              <a:rPr lang="nb-NO" dirty="0"/>
              <a:t>Samspill med frivillige og pårørende</a:t>
            </a:r>
          </a:p>
          <a:p>
            <a:r>
              <a:rPr lang="nb-NO" dirty="0"/>
              <a:t>Aktivitetstilbud </a:t>
            </a:r>
          </a:p>
          <a:p>
            <a:r>
              <a:rPr lang="nb-NO" dirty="0"/>
              <a:t>Kvalitetsutvikling – trygghetsstandard</a:t>
            </a:r>
          </a:p>
          <a:p>
            <a:r>
              <a:rPr lang="nb-NO" dirty="0"/>
              <a:t>Ernæring</a:t>
            </a:r>
          </a:p>
          <a:p>
            <a:r>
              <a:rPr lang="nb-NO" dirty="0"/>
              <a:t>Velferdsteknologi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122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8438CF-C529-45F7-B784-D6370255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Rehabilitering/habiliteringsprosjekter i Hedmark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800B00-4000-4E7E-BBE6-9B72D345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10 kommuner</a:t>
            </a:r>
          </a:p>
          <a:p>
            <a:endParaRPr lang="nb-NO" dirty="0"/>
          </a:p>
          <a:p>
            <a:r>
              <a:rPr lang="nb-NO" dirty="0"/>
              <a:t>2 prosjekter - Habilitering</a:t>
            </a:r>
          </a:p>
        </p:txBody>
      </p:sp>
    </p:spTree>
    <p:extLst>
      <p:ext uri="{BB962C8B-B14F-4D97-AF65-F5344CB8AC3E}">
        <p14:creationId xmlns:p14="http://schemas.microsoft.com/office/powerpoint/2010/main" val="299322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942</Words>
  <Application>Microsoft Office PowerPoint</Application>
  <PresentationFormat>Skjermfremvisning (16:10)</PresentationFormat>
  <Paragraphs>213</Paragraphs>
  <Slides>23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Kompetanseløftet 2020</vt:lpstr>
      <vt:lpstr>  </vt:lpstr>
      <vt:lpstr>Kompetanseløftet 2020</vt:lpstr>
      <vt:lpstr>Innhold i kompetanseløftet 2020</vt:lpstr>
      <vt:lpstr>Kompetanse- og innovasjonstilskudd i 2018 Oppland</vt:lpstr>
      <vt:lpstr>Rehabilitering/habiliteringsprosjekter</vt:lpstr>
      <vt:lpstr>Kompetanse- og innovasjonstilskuddet/rehab og habiliteringstilskudd  Fordeling i 2018 i Hedmark</vt:lpstr>
      <vt:lpstr>Innovasjonsprosjekter i Hedmark</vt:lpstr>
      <vt:lpstr>Rehabilitering/habiliteringsprosjekter i Hedmark</vt:lpstr>
      <vt:lpstr>Rapportering</vt:lpstr>
      <vt:lpstr>Rapportering hab.-/ rehab midler</vt:lpstr>
      <vt:lpstr>Revisjon av tilskuddsmidlene</vt:lpstr>
      <vt:lpstr>Kompetanse og Innovasjonsmidler 2019</vt:lpstr>
      <vt:lpstr>Kompetansetiltak</vt:lpstr>
      <vt:lpstr>Søknad om kompetansemidler</vt:lpstr>
      <vt:lpstr>Opplæring av brukerstyrt personlig assistanse</vt:lpstr>
      <vt:lpstr>Innovasjonsprosjekter</vt:lpstr>
      <vt:lpstr>Søknaden om innovasjonsprosjekter</vt:lpstr>
      <vt:lpstr>Tilskudd – Innføring av velferdsteknologiske løsninger</vt:lpstr>
      <vt:lpstr>Tilskudd: Habilitering- Rehabilitering 2019</vt:lpstr>
      <vt:lpstr>Søknadsfrist</vt:lpstr>
      <vt:lpstr>Tilskudd som helsedirektoratet forvalter</vt:lpstr>
      <vt:lpstr>Leve hele livet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Schrøder, Jan</dc:creator>
  <cp:lastModifiedBy>Hanssen, Irene</cp:lastModifiedBy>
  <cp:revision>29</cp:revision>
  <cp:lastPrinted>2019-01-16T19:48:50Z</cp:lastPrinted>
  <dcterms:created xsi:type="dcterms:W3CDTF">2019-01-10T11:53:56Z</dcterms:created>
  <dcterms:modified xsi:type="dcterms:W3CDTF">2019-01-18T07:54:57Z</dcterms:modified>
</cp:coreProperties>
</file>