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354" r:id="rId3"/>
    <p:sldId id="353" r:id="rId4"/>
    <p:sldId id="338" r:id="rId5"/>
    <p:sldId id="339" r:id="rId6"/>
    <p:sldId id="348" r:id="rId7"/>
    <p:sldId id="340" r:id="rId8"/>
    <p:sldId id="341" r:id="rId9"/>
    <p:sldId id="349" r:id="rId10"/>
    <p:sldId id="344" r:id="rId11"/>
    <p:sldId id="347" r:id="rId12"/>
    <p:sldId id="350" r:id="rId13"/>
    <p:sldId id="346" r:id="rId14"/>
    <p:sldId id="343" r:id="rId15"/>
    <p:sldId id="351" r:id="rId16"/>
    <p:sldId id="352" r:id="rId17"/>
    <p:sldId id="342" r:id="rId18"/>
  </p:sldIdLst>
  <p:sldSz cx="9144000" cy="5715000" type="screen16x1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ndeling uten navn" id="{067BBC09-F84F-418A-A1C9-BD6E55B3DA1A}">
          <p14:sldIdLst>
            <p14:sldId id="257"/>
            <p14:sldId id="354"/>
            <p14:sldId id="353"/>
            <p14:sldId id="338"/>
            <p14:sldId id="339"/>
            <p14:sldId id="348"/>
            <p14:sldId id="340"/>
            <p14:sldId id="341"/>
            <p14:sldId id="349"/>
            <p14:sldId id="344"/>
            <p14:sldId id="347"/>
            <p14:sldId id="350"/>
            <p14:sldId id="346"/>
            <p14:sldId id="343"/>
            <p14:sldId id="351"/>
            <p14:sldId id="352"/>
            <p14:sldId id="34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79167" autoAdjust="0"/>
  </p:normalViewPr>
  <p:slideViewPr>
    <p:cSldViewPr snapToGrid="0">
      <p:cViewPr varScale="1">
        <p:scale>
          <a:sx n="123" d="100"/>
          <a:sy n="123" d="100"/>
        </p:scale>
        <p:origin x="10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6B9E9-3E21-4D74-9762-BBB8B36C653C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1425"/>
            <a:ext cx="53594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039A3-1294-40DA-A34E-12EBB7B180C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715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Etter landsomfattende tilsyn med spesialisthelsetjenesten 2017/2018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014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0689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Men i praksis har vi så mange FACT etableringer i Innlandet at det er kun det det blir penger til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3191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Vi har hatt en praksis for å la forprosjektene fortsette noe utover 1 år hvis det er praktiske utfordringer som tilsier at det er nødvendig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6370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8175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92072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333026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96586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§ 28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17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9332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8968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92740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/>
              <a:t>Vi ser også på årsverksinnsatsen gjennom IS 8/24 (SINTEF)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89674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8507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5010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Men det er tverrpolitisk enighet om å styrke dette feltet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4560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/>
              <a:t>Opptrappingsplanen for rusfeltet (2016-2020).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7156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39A3-1294-40DA-A34E-12EBB7B180CC}" type="slidenum">
              <a:rPr lang="nb-NO" smtClean="0"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099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315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074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01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RSIDE (mønster9) turk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423A4E-76FC-4E24-A6E7-5F6F8037AB1B}"/>
              </a:ext>
            </a:extLst>
          </p:cNvPr>
          <p:cNvSpPr/>
          <p:nvPr userDrawn="1"/>
        </p:nvSpPr>
        <p:spPr>
          <a:xfrm>
            <a:off x="0" y="0"/>
            <a:ext cx="9144000" cy="435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 dirty="0"/>
          </a:p>
        </p:txBody>
      </p:sp>
      <p:pic>
        <p:nvPicPr>
          <p:cNvPr id="18" name="Bilde 17">
            <a:extLst>
              <a:ext uri="{FF2B5EF4-FFF2-40B4-BE49-F238E27FC236}">
                <a16:creationId xmlns:a16="http://schemas.microsoft.com/office/drawing/2014/main" id="{783E95BF-0C76-4910-AB5A-AAAE3C045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87"/>
          <a:stretch/>
        </p:blipFill>
        <p:spPr>
          <a:xfrm>
            <a:off x="6608641" y="2363165"/>
            <a:ext cx="2535359" cy="2771913"/>
          </a:xfrm>
          <a:prstGeom prst="rect">
            <a:avLst/>
          </a:prstGeom>
          <a:noFill/>
        </p:spPr>
      </p:pic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F90A31C9-3E58-4011-9698-C055090CCA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3195" y="798871"/>
            <a:ext cx="6193520" cy="21474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txBody>
          <a:bodyPr anchor="b"/>
          <a:lstStyle>
            <a:lvl1pPr marL="0" indent="0">
              <a:buNone/>
              <a:defRPr sz="405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b-NO" dirty="0"/>
              <a:t>Overskrift (pkt. 54) på </a:t>
            </a:r>
            <a:r>
              <a:rPr lang="nb-NO" dirty="0" err="1"/>
              <a:t>forsidemal</a:t>
            </a:r>
            <a:r>
              <a:rPr lang="nb-NO" dirty="0"/>
              <a:t> uten bilde</a:t>
            </a:r>
          </a:p>
        </p:txBody>
      </p:sp>
      <p:sp>
        <p:nvSpPr>
          <p:cNvPr id="10" name="Plassholder for tekst 6">
            <a:extLst>
              <a:ext uri="{FF2B5EF4-FFF2-40B4-BE49-F238E27FC236}">
                <a16:creationId xmlns:a16="http://schemas.microsoft.com/office/drawing/2014/main" id="{95B3425A-F007-457E-823B-2A49C81FA9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5316" y="3293404"/>
            <a:ext cx="3852214" cy="863889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Her kan du skrive navn og avdeling, eller du kan spesifisere hva presentasjonen dreier seg om.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F3AE6C81-F72C-4DE5-A5F5-42895657E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831591" y="5217752"/>
            <a:ext cx="1083086" cy="196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fld id="{20CAE16B-463B-4D9A-B532-D4D0B4862104}" type="datetime1">
              <a:rPr lang="nb-NO" smtClean="0"/>
              <a:pPr/>
              <a:t>22. jan 2020</a:t>
            </a:fld>
            <a:endParaRPr lang="nb-NO" dirty="0"/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B0A23E1F-BB91-4109-BAE5-D0F2DFBAC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46481"/>
            <a:ext cx="3596048" cy="121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85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766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864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6800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17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6339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047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422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22. jan 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529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ADC08446-03AF-4D2B-BEF7-677AF8A8D24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772" y="4801717"/>
            <a:ext cx="2196228" cy="913283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6E735BAD-D12F-44F8-95D7-1C2AA6C63F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16" b="33304"/>
          <a:stretch/>
        </p:blipFill>
        <p:spPr>
          <a:xfrm>
            <a:off x="3795103" y="5194040"/>
            <a:ext cx="3774478" cy="47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37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mophfa@fylkesmannen.n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sedirektoratet.no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6FE8B46-5F7C-4E30-80C6-12FE37E45A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2679" y="348038"/>
            <a:ext cx="6193520" cy="2999596"/>
          </a:xfrm>
        </p:spPr>
        <p:txBody>
          <a:bodyPr>
            <a:normAutofit fontScale="32500" lnSpcReduction="20000"/>
          </a:bodyPr>
          <a:lstStyle/>
          <a:p>
            <a:endParaRPr lang="nb-NO" sz="2600" dirty="0"/>
          </a:p>
          <a:p>
            <a:endParaRPr lang="nb-NO" sz="2600" dirty="0"/>
          </a:p>
          <a:p>
            <a:endParaRPr lang="nb-NO" sz="2600" dirty="0"/>
          </a:p>
          <a:p>
            <a:endParaRPr lang="nb-NO" sz="5500" dirty="0"/>
          </a:p>
          <a:p>
            <a:r>
              <a:rPr lang="nb-NO" sz="8600" dirty="0"/>
              <a:t>Søknadsverksted 22 januar 2020</a:t>
            </a:r>
          </a:p>
          <a:p>
            <a:endParaRPr lang="nb-NO" sz="3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sz="4900" dirty="0"/>
              <a:t>Tilskudd til kommunalt rusarbeid kapittel 765 post 62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sz="4900" dirty="0"/>
              <a:t>Tilskudd til voksne med langvarige og/eller sammensatte behov for tjenester (kap. 765 post 60).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sz="4900" dirty="0"/>
              <a:t>Tilbud til barn og unge med behov for langvarig/sammensatt oppfølging (kap. 765 post 60).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52BE7BF4-4B3A-4561-A75C-1B468A3060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5316" y="3106168"/>
            <a:ext cx="3852214" cy="1225608"/>
          </a:xfrm>
        </p:spPr>
        <p:txBody>
          <a:bodyPr/>
          <a:lstStyle/>
          <a:p>
            <a:endParaRPr lang="nb-NO" sz="1400" dirty="0"/>
          </a:p>
          <a:p>
            <a:r>
              <a:rPr lang="nb-NO" sz="1400" dirty="0"/>
              <a:t>Fylkesmannen i Innlandet v/ Heidi Fæste</a:t>
            </a:r>
          </a:p>
          <a:p>
            <a:r>
              <a:rPr lang="nb-NO" sz="1400" dirty="0"/>
              <a:t>                     </a:t>
            </a:r>
            <a:r>
              <a:rPr lang="nb-NO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fmophfa@fylkesmannen.no</a:t>
            </a:r>
            <a:r>
              <a:rPr lang="nb-NO" sz="1400" dirty="0"/>
              <a:t> 	</a:t>
            </a:r>
          </a:p>
          <a:p>
            <a:r>
              <a:rPr lang="nb-NO" sz="1400" dirty="0"/>
              <a:t>                     Tlf 61266118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C54F6F-4F7D-4629-9E7C-E3DBE577206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685800"/>
            <a:fld id="{20CAE16B-463B-4D9A-B532-D4D0B4862104}" type="datetime1">
              <a:rPr lang="nb-NO">
                <a:solidFill>
                  <a:srgbClr val="00244E"/>
                </a:solidFill>
                <a:latin typeface="Open Sans"/>
              </a:rPr>
              <a:pPr defTabSz="685800"/>
              <a:t>22. jan 2020</a:t>
            </a:fld>
            <a:endParaRPr lang="nb-NO" dirty="0">
              <a:solidFill>
                <a:srgbClr val="00244E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32553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FF1465-4B8A-4C79-BDAE-D5B6B257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488"/>
            <a:ext cx="7886700" cy="782665"/>
          </a:xfrm>
        </p:spPr>
        <p:txBody>
          <a:bodyPr>
            <a:normAutofit fontScale="90000"/>
          </a:bodyPr>
          <a:lstStyle/>
          <a:p>
            <a:br>
              <a:rPr lang="nb-NO" sz="3100" b="1" dirty="0"/>
            </a:br>
            <a:r>
              <a:rPr lang="nb-NO" sz="3100" b="1" dirty="0"/>
              <a:t>V</a:t>
            </a:r>
            <a:r>
              <a:rPr lang="nb-NO" sz="2700" b="1" dirty="0"/>
              <a:t>oksne med langvarige og/eller sammensatte behov for tjenester prioriterte tiltak:</a:t>
            </a:r>
            <a:br>
              <a:rPr lang="nb-NO" sz="36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AF5A10-F4BE-47DC-95C8-957FA214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91154"/>
            <a:ext cx="7886700" cy="42563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nb-NO" sz="2900" dirty="0"/>
          </a:p>
          <a:p>
            <a:r>
              <a:rPr lang="nb-NO" sz="3100" dirty="0"/>
              <a:t>Ordningen åpner for dekking av andre utgifter enn årsverk.</a:t>
            </a:r>
          </a:p>
          <a:p>
            <a:endParaRPr lang="nb-NO" sz="3100" dirty="0"/>
          </a:p>
          <a:p>
            <a:pPr marL="0" indent="0">
              <a:buNone/>
            </a:pPr>
            <a:r>
              <a:rPr lang="nb-NO" sz="3100" b="1" dirty="0"/>
              <a:t>1 – Etablering av rurale FACT team </a:t>
            </a:r>
          </a:p>
          <a:p>
            <a:r>
              <a:rPr lang="nb-NO" sz="3100" dirty="0"/>
              <a:t>Ved søknad om felles FACT/ACT team og andre organisatorisk forpliktende samhandlingstiltak, skal det utarbeides felles søknad og samarbeidsavtale mellom kommune(r) og helseforetak. Samarbeidsavtalen skal vedlegges søknaden eller eventuelt ettersendes. </a:t>
            </a:r>
          </a:p>
          <a:p>
            <a:r>
              <a:rPr lang="nb-NO" sz="3100" dirty="0"/>
              <a:t>Ledelsesforankring i kommunen og helseforetak må framgå av søknaden som underskrives av partene</a:t>
            </a:r>
          </a:p>
          <a:p>
            <a:endParaRPr lang="nb-NO" sz="2900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nb-NO" sz="3200" dirty="0"/>
              <a:t>Men i DPS regioner under 15 000 innbyggere kan det gis tilskudd til andre typer oppsøkende teambaserte tjenester</a:t>
            </a:r>
          </a:p>
          <a:p>
            <a:pPr marL="0" indent="0">
              <a:buNone/>
            </a:pPr>
            <a:r>
              <a:rPr lang="nb-NO" sz="2900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6740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FF1465-4B8A-4C79-BDAE-D5B6B257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488"/>
            <a:ext cx="7886700" cy="782665"/>
          </a:xfrm>
        </p:spPr>
        <p:txBody>
          <a:bodyPr>
            <a:normAutofit fontScale="90000"/>
          </a:bodyPr>
          <a:lstStyle/>
          <a:p>
            <a:br>
              <a:rPr lang="nb-NO" sz="3100" b="1" dirty="0"/>
            </a:br>
            <a:r>
              <a:rPr lang="nb-NO" sz="3100" b="1" dirty="0"/>
              <a:t>Voksne med langvarige og/eller sammensatte behov for tjenester prioriterte tiltak:</a:t>
            </a:r>
            <a:br>
              <a:rPr lang="nb-NO" sz="36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AF5A10-F4BE-47DC-95C8-957FA214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91154"/>
            <a:ext cx="7886700" cy="4256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2-</a:t>
            </a:r>
          </a:p>
          <a:p>
            <a:pPr marL="0" indent="0">
              <a:buNone/>
            </a:pPr>
            <a:r>
              <a:rPr lang="nb-NO" dirty="0"/>
              <a:t>Etablering av mottaks- og oppfølgingsentre (MO-sentre) </a:t>
            </a:r>
          </a:p>
          <a:p>
            <a:r>
              <a:rPr lang="nb-NO" dirty="0"/>
              <a:t>Lavterskel substitusjonsbehandlingstilbud, f.eks. etter modell av LASSO </a:t>
            </a:r>
          </a:p>
          <a:p>
            <a:r>
              <a:rPr lang="nb-NO" dirty="0"/>
              <a:t>Behandlingsforberedende tiltak </a:t>
            </a:r>
          </a:p>
          <a:p>
            <a:r>
              <a:rPr lang="nb-NO" dirty="0"/>
              <a:t>Housing First-tiltak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2400" b="1" dirty="0"/>
              <a:t>3-</a:t>
            </a:r>
            <a:endParaRPr lang="nb-NO" dirty="0"/>
          </a:p>
          <a:p>
            <a:r>
              <a:rPr lang="nb-NO" dirty="0"/>
              <a:t>Det gis tilskudd til utprøving og evaluering av nye metoder/ arbeidsformer og modeller på psykisk helse- rus- og voldsfeltet.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89915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FF1465-4B8A-4C79-BDAE-D5B6B257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488"/>
            <a:ext cx="7886700" cy="782665"/>
          </a:xfrm>
        </p:spPr>
        <p:txBody>
          <a:bodyPr>
            <a:normAutofit fontScale="90000"/>
          </a:bodyPr>
          <a:lstStyle/>
          <a:p>
            <a:br>
              <a:rPr lang="nb-NO" sz="3100" b="1" dirty="0"/>
            </a:br>
            <a:r>
              <a:rPr lang="nb-NO" sz="3100" b="1" dirty="0"/>
              <a:t>Voksne med langvarige og/eller sammensatte behov for tjenester tilskuddsbeløp ACT/FACT</a:t>
            </a:r>
            <a:br>
              <a:rPr lang="nb-NO" sz="36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AF5A10-F4BE-47DC-95C8-957FA214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91154"/>
            <a:ext cx="7886700" cy="4256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Inntil 10 – (100 %) stillinger per ACT eller FACT-team, maksimalt 3 mill. i tilskudd per team. </a:t>
            </a:r>
          </a:p>
          <a:p>
            <a:pPr marL="0" indent="0">
              <a:buNone/>
            </a:pPr>
            <a:r>
              <a:rPr lang="nb-NO" dirty="0"/>
              <a:t>Som et ledd i implementering i ordinær drift, reduseres midlene slik:</a:t>
            </a:r>
          </a:p>
          <a:p>
            <a:r>
              <a:rPr lang="nb-NO" dirty="0"/>
              <a:t>År 1 og 2: Kr 300 000 pr stilling (inkl. midler til opplæring/annen implementeringsstøtte) </a:t>
            </a:r>
          </a:p>
          <a:p>
            <a:r>
              <a:rPr lang="nb-NO" dirty="0"/>
              <a:t>År 3: Kr 250 000 pr stilling (inkl. midler til opplæring/annen implementeringsstøtte) </a:t>
            </a:r>
          </a:p>
          <a:p>
            <a:r>
              <a:rPr lang="nb-NO" dirty="0"/>
              <a:t>År 4: Kr 200 000 pr stilling (inkl. midler til opplæring/annen implementeringsstøtte) 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Ut fra en skjønnsmessig vurdering kan det i tillegg gis tilskudd på inntil kroner 600 000 til forprosjekt. Tilskuddsperioden vil da bli maksimalt fem år. </a:t>
            </a:r>
          </a:p>
        </p:txBody>
      </p:sp>
    </p:spTree>
    <p:extLst>
      <p:ext uri="{BB962C8B-B14F-4D97-AF65-F5344CB8AC3E}">
        <p14:creationId xmlns:p14="http://schemas.microsoft.com/office/powerpoint/2010/main" val="691819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FF1465-4B8A-4C79-BDAE-D5B6B257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488"/>
            <a:ext cx="7886700" cy="1123627"/>
          </a:xfrm>
        </p:spPr>
        <p:txBody>
          <a:bodyPr>
            <a:normAutofit fontScale="90000"/>
          </a:bodyPr>
          <a:lstStyle/>
          <a:p>
            <a:br>
              <a:rPr lang="nb-NO" sz="3100" b="1" dirty="0"/>
            </a:br>
            <a:r>
              <a:rPr lang="nb-NO" sz="3100" b="1" dirty="0"/>
              <a:t>Tils</a:t>
            </a:r>
            <a:r>
              <a:rPr lang="nb-NO" sz="2700" b="1" dirty="0"/>
              <a:t>kudd til voksne med langvarige og/eller sammensatte behov for tjenester forts. </a:t>
            </a:r>
            <a:br>
              <a:rPr lang="nb-NO" sz="36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AF5A10-F4BE-47DC-95C8-957FA214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4624"/>
            <a:ext cx="7886700" cy="3992846"/>
          </a:xfrm>
        </p:spPr>
        <p:txBody>
          <a:bodyPr>
            <a:normAutofit lnSpcReduction="10000"/>
          </a:bodyPr>
          <a:lstStyle/>
          <a:p>
            <a:endParaRPr lang="nb-NO" sz="2900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nb-NO" sz="2800" dirty="0"/>
              <a:t>NB: ordningen fases ikke ut og fortsetter etter 2021 –  </a:t>
            </a:r>
            <a:r>
              <a:rPr lang="nb-NO" sz="2800" u="sng" dirty="0"/>
              <a:t>men det forutsetter politisk enighet</a:t>
            </a:r>
          </a:p>
          <a:p>
            <a:pPr marL="0" indent="0">
              <a:buNone/>
            </a:pPr>
            <a:endParaRPr lang="nb-NO" sz="700" dirty="0"/>
          </a:p>
          <a:p>
            <a:r>
              <a:rPr lang="nb-NO" sz="2800" dirty="0"/>
              <a:t>Rapportering for 2019: rapporteringsskjema er lagt ut på våre hjemmesider og sendt postmottak i kommunene. Det ligger også på: </a:t>
            </a:r>
            <a:r>
              <a:rPr lang="nb-NO" sz="2800" dirty="0">
                <a:hlinkClick r:id="rId3"/>
              </a:rPr>
              <a:t>www.helsedirektoratet.no</a:t>
            </a:r>
            <a:r>
              <a:rPr lang="nb-NO" sz="2800" dirty="0"/>
              <a:t>	under fanen tilskudd, pluss tittel på ordningen. </a:t>
            </a:r>
          </a:p>
          <a:p>
            <a:r>
              <a:rPr lang="nb-NO" sz="2800" b="1" dirty="0"/>
              <a:t>Rapporteringsfrist er = søknadsfrist 01.03.2020</a:t>
            </a:r>
            <a:r>
              <a:rPr lang="nb-NO" sz="2900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8359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0C0242-4E26-4247-A836-7F064133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2700" b="1" dirty="0"/>
              <a:t>Tilbud til barn og unge med behov for langvarig/sammensatt oppfølging (kap. 765 post 60). </a:t>
            </a:r>
            <a:br>
              <a:rPr lang="nb-NO" sz="36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43F840-8952-44BB-912E-62C23486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14401"/>
            <a:ext cx="7886700" cy="440151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sz="2400" b="1" dirty="0"/>
              <a:t>Mål:</a:t>
            </a:r>
          </a:p>
          <a:p>
            <a:pPr marL="0" indent="0">
              <a:buNone/>
            </a:pPr>
            <a:r>
              <a:rPr lang="nb-NO" sz="2300" dirty="0"/>
              <a:t>Styrke tilbudet til barn og unge som har behov for langvarig/ sammensatt oppfølging gjennom å etablere helhetlige, samtidige og virksomme tjenester fra ulike nivåer og sektorer.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2400" b="1" dirty="0"/>
              <a:t>Delmål: </a:t>
            </a:r>
            <a:endParaRPr lang="nb-NO" sz="2400" dirty="0"/>
          </a:p>
          <a:p>
            <a:r>
              <a:rPr lang="nb-NO" sz="2300" dirty="0"/>
              <a:t>Bidra til etablering og implementering av kunnskapsbaserte metoder, modeller og tiltak rettet mot utsatte barn og unge. </a:t>
            </a:r>
          </a:p>
          <a:p>
            <a:r>
              <a:rPr lang="nb-NO" sz="2300" dirty="0"/>
              <a:t>Bidra til utvikling/utprøving og evaluering av nye metoder/arbeidsformer og modeller på psykisk helse-, rus-, og voldsfeltet. </a:t>
            </a:r>
          </a:p>
          <a:p>
            <a:r>
              <a:rPr lang="nb-NO" sz="2300" dirty="0"/>
              <a:t>Bidra til at tjenesteutviklingen skjer på barn og unges arena, med fokus på tidlig innsats, mestring, fungering og sosial inkludering. </a:t>
            </a:r>
          </a:p>
          <a:p>
            <a:endParaRPr lang="nb-NO" sz="900" dirty="0"/>
          </a:p>
          <a:p>
            <a:pPr marL="0" indent="0">
              <a:buNone/>
            </a:pPr>
            <a:r>
              <a:rPr lang="nb-NO" sz="2400" b="1" dirty="0"/>
              <a:t>Målgruppe: </a:t>
            </a:r>
            <a:endParaRPr lang="nb-NO" sz="2400" dirty="0"/>
          </a:p>
          <a:p>
            <a:r>
              <a:rPr lang="nb-NO" sz="2300" dirty="0"/>
              <a:t>Barn og unge med psykiske/rusrelaterte problemer og lidelser som har behov for tidlig utredning, behandling, oppfølging og støtte, samt de som lever med høy risiko for å utvikle psykososiale vansker og deres familier. </a:t>
            </a:r>
          </a:p>
        </p:txBody>
      </p:sp>
    </p:spTree>
    <p:extLst>
      <p:ext uri="{BB962C8B-B14F-4D97-AF65-F5344CB8AC3E}">
        <p14:creationId xmlns:p14="http://schemas.microsoft.com/office/powerpoint/2010/main" val="3973746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0C0242-4E26-4247-A836-7F064133A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493"/>
            <a:ext cx="7886700" cy="875654"/>
          </a:xfrm>
        </p:spPr>
        <p:txBody>
          <a:bodyPr>
            <a:normAutofit fontScale="90000"/>
          </a:bodyPr>
          <a:lstStyle/>
          <a:p>
            <a:br>
              <a:rPr lang="nb-NO" sz="2700" b="1" dirty="0"/>
            </a:br>
            <a:r>
              <a:rPr lang="nb-NO" sz="3100" b="1" dirty="0"/>
              <a:t>Tilbud til barn og unge med behov for langvarig/sammensatt oppfølging forts..</a:t>
            </a:r>
            <a:br>
              <a:rPr lang="nb-NO" sz="36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43F840-8952-44BB-912E-62C23486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8129"/>
            <a:ext cx="7886700" cy="4207789"/>
          </a:xfrm>
        </p:spPr>
        <p:txBody>
          <a:bodyPr>
            <a:normAutofit/>
          </a:bodyPr>
          <a:lstStyle/>
          <a:p>
            <a:r>
              <a:rPr lang="nb-NO" sz="2400" dirty="0"/>
              <a:t>Søknadsfrist </a:t>
            </a:r>
            <a:r>
              <a:rPr lang="nb-NO" sz="2400" dirty="0">
                <a:solidFill>
                  <a:srgbClr val="FF0000"/>
                </a:solidFill>
              </a:rPr>
              <a:t>01.03.2020</a:t>
            </a:r>
            <a:r>
              <a:rPr lang="nb-NO" sz="2400" dirty="0"/>
              <a:t> . Ordningen forvaltes av fylkesmannen. </a:t>
            </a:r>
          </a:p>
          <a:p>
            <a:r>
              <a:rPr lang="nb-NO" sz="2400" dirty="0"/>
              <a:t>Søknad kan komme fra kommuner, og statlige foretak (f.eks. RHF/HF) </a:t>
            </a:r>
          </a:p>
          <a:p>
            <a:r>
              <a:rPr lang="nb-NO" sz="2400" dirty="0"/>
              <a:t>Helsedirektoratet utmåler en fordeling av midlene til Fylkesmannen basert på innsendt søknadsgrunnlag</a:t>
            </a:r>
          </a:p>
          <a:p>
            <a:r>
              <a:rPr lang="nb-NO" sz="2400" dirty="0"/>
              <a:t>Søknad som sendes i samarbeid kommune og statlige foretak kan utformes av en av partene. Den som søker står administrativt og økonomisk ansvarlig for gjennomføringen av tiltaket/prosjektet ovenfor Helsedirektoratet </a:t>
            </a:r>
          </a:p>
          <a:p>
            <a:pPr marL="0" indent="0">
              <a:buNone/>
            </a:pPr>
            <a:endParaRPr lang="nb-NO" sz="2300" dirty="0"/>
          </a:p>
        </p:txBody>
      </p:sp>
    </p:spTree>
    <p:extLst>
      <p:ext uri="{BB962C8B-B14F-4D97-AF65-F5344CB8AC3E}">
        <p14:creationId xmlns:p14="http://schemas.microsoft.com/office/powerpoint/2010/main" val="3099401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0C0242-4E26-4247-A836-7F064133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2700" b="1" dirty="0"/>
              <a:t>Tilbud til barn og unge med behov for langvarig/sammensatt oppfølging (kap. 765 post 60). </a:t>
            </a:r>
            <a:br>
              <a:rPr lang="nb-NO" sz="36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43F840-8952-44BB-912E-62C23486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1375"/>
            <a:ext cx="7886700" cy="41845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b-NO" sz="2300" dirty="0"/>
          </a:p>
          <a:p>
            <a:pPr marL="0" indent="0" algn="ctr">
              <a:buNone/>
            </a:pPr>
            <a:endParaRPr lang="nb-NO" sz="2300" dirty="0"/>
          </a:p>
          <a:p>
            <a:pPr marL="0" indent="0" algn="ctr">
              <a:buNone/>
            </a:pPr>
            <a:r>
              <a:rPr lang="nb-NO" sz="4000" dirty="0"/>
              <a:t>Rapporteringsfrist 01.04.2020</a:t>
            </a:r>
          </a:p>
        </p:txBody>
      </p:sp>
    </p:spTree>
    <p:extLst>
      <p:ext uri="{BB962C8B-B14F-4D97-AF65-F5344CB8AC3E}">
        <p14:creationId xmlns:p14="http://schemas.microsoft.com/office/powerpoint/2010/main" val="620051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FA1A15-C3D3-43C7-A7F8-1A2FA494D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HUSK: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14CC94-1F2D-49FD-A477-C3D221540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76393"/>
            <a:ext cx="7886700" cy="4171077"/>
          </a:xfrm>
        </p:spPr>
        <p:txBody>
          <a:bodyPr>
            <a:normAutofit fontScale="85000" lnSpcReduction="20000"/>
          </a:bodyPr>
          <a:lstStyle/>
          <a:p>
            <a:r>
              <a:rPr lang="nb-NO" sz="2400" dirty="0"/>
              <a:t>Alle søknader </a:t>
            </a:r>
            <a:r>
              <a:rPr lang="nb-NO" sz="2400" u="sng" dirty="0"/>
              <a:t>skal</a:t>
            </a:r>
            <a:r>
              <a:rPr lang="nb-NO" sz="2400" dirty="0"/>
              <a:t> sendes Fylkesmannens postmottak, elektronisk eller pr. brev, gjerne med elektronisk kopi til saksbehandler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Tildeling/avslag på er ikke enkeltvedtak og det er derfor ikke klagerett  jf. forvaltningsloven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/>
              <a:t>Det er krav om revisorattestert regnskap på tilskudd over </a:t>
            </a:r>
          </a:p>
          <a:p>
            <a:pPr marL="0" indent="0">
              <a:buNone/>
            </a:pPr>
            <a:r>
              <a:rPr lang="nb-NO" sz="2400" dirty="0"/>
              <a:t>200 000,- på ordningene;</a:t>
            </a:r>
          </a:p>
          <a:p>
            <a:pPr marL="571500" indent="-571500"/>
            <a:r>
              <a:rPr lang="nb-NO" sz="2400" dirty="0"/>
              <a:t>Tilskudd til voksne med langvarige og/eller sammensatte behov for tjenester (kap. 765 post 60). </a:t>
            </a:r>
          </a:p>
          <a:p>
            <a:pPr marL="571500" indent="-571500"/>
            <a:r>
              <a:rPr lang="nb-NO" sz="2400" dirty="0"/>
              <a:t>Tilbud til barn og unge med behov for langvarig/sammensatt oppfølging (kap. 765 post 60) </a:t>
            </a:r>
          </a:p>
          <a:p>
            <a:pPr marL="571500" indent="-571500"/>
            <a:endParaRPr lang="nb-NO" sz="2400" dirty="0"/>
          </a:p>
          <a:p>
            <a:pPr marL="0" indent="0">
              <a:buNone/>
            </a:pPr>
            <a:r>
              <a:rPr lang="nb-NO" sz="2400" dirty="0"/>
              <a:t>Men ikke på Tilskudd til kommunalt rusarbeid</a:t>
            </a:r>
          </a:p>
        </p:txBody>
      </p:sp>
    </p:spTree>
    <p:extLst>
      <p:ext uri="{BB962C8B-B14F-4D97-AF65-F5344CB8AC3E}">
        <p14:creationId xmlns:p14="http://schemas.microsoft.com/office/powerpoint/2010/main" val="27648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F8BDAE-739D-47D5-AEA3-6798AA305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45719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6CC1BF77-7FBA-4848-9EE9-C79B75DA8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6237" y="123986"/>
            <a:ext cx="8795288" cy="506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25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2D7D68-5096-472F-AC9B-823EC3A3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59939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3D7B67CB-09EC-40FF-B239-3A0A54AF81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5575" y="185980"/>
            <a:ext cx="8824913" cy="500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64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ACD45F-B6CA-454D-B2CC-43F7615A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771495"/>
          </a:xfrm>
        </p:spPr>
        <p:txBody>
          <a:bodyPr/>
          <a:lstStyle/>
          <a:p>
            <a:r>
              <a:rPr lang="nb-NO" b="1" dirty="0"/>
              <a:t>765.62 - Kommunalt rusarbeid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05B8A9-ED8B-4AFC-BED2-E8F7A8D2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5766"/>
            <a:ext cx="7886700" cy="4071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sz="2400" b="1" dirty="0"/>
              <a:t>Mål for ordningen: </a:t>
            </a:r>
          </a:p>
          <a:p>
            <a:r>
              <a:rPr lang="nb-NO" sz="2400" dirty="0"/>
              <a:t>Bidra til varig kapasitetsvekst i det samlede kommunale rusarbeidet til personer med rusproblemer slik at disse sikres et helhetlig, tilgjengelig og individuelt tilpasset tjenestetilbud </a:t>
            </a:r>
          </a:p>
          <a:p>
            <a:r>
              <a:rPr lang="nb-NO" sz="2400" dirty="0"/>
              <a:t>Tilskuddet til årsverk</a:t>
            </a:r>
          </a:p>
          <a:p>
            <a:r>
              <a:rPr lang="nb-NO" sz="2400" dirty="0"/>
              <a:t>Krav om rapportering i BrukerPlan eller annet verktøy som viser oversikt over brukergruppen</a:t>
            </a:r>
          </a:p>
          <a:p>
            <a:r>
              <a:rPr lang="nb-NO" sz="2400" dirty="0"/>
              <a:t>Bevilgning 2020 - </a:t>
            </a:r>
            <a:r>
              <a:rPr lang="nb-NO" sz="2400" b="1" dirty="0"/>
              <a:t>492 500 030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Samlet bevilgning Innlandet i 2020 - </a:t>
            </a:r>
            <a:r>
              <a:rPr lang="nb-NO" sz="2400" b="1" dirty="0"/>
              <a:t>31 213 089</a:t>
            </a:r>
          </a:p>
          <a:p>
            <a:r>
              <a:rPr lang="nb-NO" sz="2400" dirty="0"/>
              <a:t>Søknadsfrist </a:t>
            </a:r>
            <a:r>
              <a:rPr lang="nb-NO" sz="2400" dirty="0">
                <a:solidFill>
                  <a:srgbClr val="FF0000"/>
                </a:solidFill>
              </a:rPr>
              <a:t>01.03.2019. </a:t>
            </a:r>
          </a:p>
          <a:p>
            <a:r>
              <a:rPr lang="nb-NO" sz="2400" dirty="0">
                <a:solidFill>
                  <a:srgbClr val="FF0000"/>
                </a:solidFill>
              </a:rPr>
              <a:t>Rapportering i søknadsskjema frist som over</a:t>
            </a:r>
          </a:p>
          <a:p>
            <a:endParaRPr lang="nb-N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35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ACD45F-B6CA-454D-B2CC-43F7615A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493"/>
            <a:ext cx="7886700" cy="836908"/>
          </a:xfrm>
        </p:spPr>
        <p:txBody>
          <a:bodyPr>
            <a:normAutofit fontScale="90000"/>
          </a:bodyPr>
          <a:lstStyle/>
          <a:p>
            <a:br>
              <a:rPr lang="nb-NO" b="1" dirty="0"/>
            </a:br>
            <a:r>
              <a:rPr lang="nb-NO" sz="3100" b="1" dirty="0"/>
              <a:t>Kommunalt rusarbeid presisering av egenandel: </a:t>
            </a:r>
            <a:br>
              <a:rPr lang="nb-NO" sz="3600" b="1" dirty="0"/>
            </a:b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05B8A9-ED8B-4AFC-BED2-E8F7A8D2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4233070"/>
          </a:xfrm>
        </p:spPr>
        <p:txBody>
          <a:bodyPr>
            <a:normAutofit/>
          </a:bodyPr>
          <a:lstStyle/>
          <a:p>
            <a:r>
              <a:rPr lang="nb-NO" sz="2400" dirty="0"/>
              <a:t>Kommunens egeninnsats må økes i takt med avkortning.</a:t>
            </a:r>
          </a:p>
          <a:p>
            <a:r>
              <a:rPr lang="nb-NO" sz="2400" dirty="0"/>
              <a:t>Krav om gradvis innarbeiding av årsverk i planverk og budsjett slik at den økte kapasiteten i tjenestene blir av varig karakter. </a:t>
            </a:r>
          </a:p>
          <a:p>
            <a:r>
              <a:rPr lang="nb-NO" sz="2400" dirty="0"/>
              <a:t>Kommunene har fått økte rammeoverføringer for å styrke tjenestetilbudet til personer med rusrelaterte problemer</a:t>
            </a:r>
          </a:p>
          <a:p>
            <a:r>
              <a:rPr lang="nb-NO" sz="2400" dirty="0"/>
              <a:t>Det forventes at midlene benyttes til formålet. 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i="1" dirty="0"/>
              <a:t>Brev om dette til landets ordførere av 18.12.2015 fra helseministeren.</a:t>
            </a:r>
          </a:p>
          <a:p>
            <a:endParaRPr lang="nb-NO" sz="2400" i="1" dirty="0"/>
          </a:p>
          <a:p>
            <a:pPr marL="0" indent="0">
              <a:buNone/>
            </a:pPr>
            <a:endParaRPr lang="nb-N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274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ACD45F-B6CA-454D-B2CC-43F7615A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771495"/>
          </a:xfrm>
        </p:spPr>
        <p:txBody>
          <a:bodyPr>
            <a:normAutofit fontScale="90000"/>
          </a:bodyPr>
          <a:lstStyle/>
          <a:p>
            <a:r>
              <a:rPr lang="nb-NO" sz="3100" b="1" dirty="0"/>
              <a:t>Kommunalt rusarbeid prioritet: </a:t>
            </a:r>
            <a:br>
              <a:rPr lang="nb-NO" sz="3100" b="1" dirty="0"/>
            </a:br>
            <a:endParaRPr lang="nb-NO" sz="3100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05B8A9-ED8B-4AFC-BED2-E8F7A8D2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4233070"/>
          </a:xfrm>
        </p:spPr>
        <p:txBody>
          <a:bodyPr>
            <a:normAutofit/>
          </a:bodyPr>
          <a:lstStyle/>
          <a:p>
            <a:r>
              <a:rPr lang="nb-NO" dirty="0"/>
              <a:t>Nye kommuner skal prioriteres inn i ordningen</a:t>
            </a:r>
          </a:p>
          <a:p>
            <a:r>
              <a:rPr lang="nb-NO" dirty="0"/>
              <a:t>Ansettelser av personer med brukererfaring eller Erfaringskonsulenter</a:t>
            </a:r>
          </a:p>
          <a:p>
            <a:r>
              <a:rPr lang="nb-NO" dirty="0"/>
              <a:t>Oppsøkende tverrfaglige behandlings- og oppfølgingsteam</a:t>
            </a:r>
          </a:p>
          <a:p>
            <a:r>
              <a:rPr lang="nb-NO" dirty="0"/>
              <a:t>Oppfølgingstjenester i bolig, bolig med bemanning o.l.</a:t>
            </a:r>
          </a:p>
          <a:p>
            <a:r>
              <a:rPr lang="nb-NO" dirty="0"/>
              <a:t>Arbeidsrettede tiltak og/eller aktivitetstilbud</a:t>
            </a:r>
          </a:p>
          <a:p>
            <a:r>
              <a:rPr lang="nb-NO" dirty="0"/>
              <a:t>Tidlig intervensjonstiltak med barn/unge og eldre som prioritert målgruppe</a:t>
            </a:r>
          </a:p>
          <a:p>
            <a:r>
              <a:rPr lang="nb-NO" dirty="0"/>
              <a:t>Lavterskeltjenester</a:t>
            </a:r>
            <a:endParaRPr lang="nb-N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6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ACD45F-B6CA-454D-B2CC-43F7615A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771495"/>
          </a:xfrm>
        </p:spPr>
        <p:txBody>
          <a:bodyPr>
            <a:normAutofit fontScale="90000"/>
          </a:bodyPr>
          <a:lstStyle/>
          <a:p>
            <a:r>
              <a:rPr lang="nb-NO" sz="3100" b="1" dirty="0"/>
              <a:t>Kommunalt rusarbeid </a:t>
            </a:r>
            <a:r>
              <a:rPr lang="nb-NO" sz="3100" b="1" dirty="0">
                <a:solidFill>
                  <a:prstClr val="black"/>
                </a:solidFill>
              </a:rPr>
              <a:t>beregningsregler:</a:t>
            </a:r>
            <a:br>
              <a:rPr lang="nb-NO" sz="3600" b="1" dirty="0">
                <a:solidFill>
                  <a:prstClr val="black"/>
                </a:solidFill>
              </a:rPr>
            </a:b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05B8A9-ED8B-4AFC-BED2-E8F7A8D2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5766"/>
            <a:ext cx="7886700" cy="4071704"/>
          </a:xfrm>
        </p:spPr>
        <p:txBody>
          <a:bodyPr>
            <a:normAutofit lnSpcReduction="10000"/>
          </a:bodyPr>
          <a:lstStyle/>
          <a:p>
            <a:pPr marL="0" lvl="0" indent="0" defTabSz="914400">
              <a:spcBef>
                <a:spcPts val="1000"/>
              </a:spcBef>
              <a:buNone/>
            </a:pPr>
            <a:r>
              <a:rPr lang="nb-NO" sz="1800" dirty="0">
                <a:solidFill>
                  <a:prstClr val="black"/>
                </a:solidFill>
              </a:rPr>
              <a:t>Tilskudd gis til spesifiserte årsverk </a:t>
            </a:r>
            <a:r>
              <a:rPr lang="nb-NO" sz="1800" u="sng" dirty="0">
                <a:solidFill>
                  <a:prstClr val="black"/>
                </a:solidFill>
              </a:rPr>
              <a:t>inntil</a:t>
            </a:r>
            <a:r>
              <a:rPr lang="nb-NO" sz="1800" dirty="0">
                <a:solidFill>
                  <a:prstClr val="black"/>
                </a:solidFill>
              </a:rPr>
              <a:t> 4 år, med en årlig reduksjon av tilskuddet </a:t>
            </a:r>
          </a:p>
          <a:p>
            <a:pPr marL="228600" lvl="0" indent="-228600" defTabSz="914400">
              <a:spcBef>
                <a:spcPts val="1000"/>
              </a:spcBef>
            </a:pPr>
            <a:r>
              <a:rPr lang="nb-NO" sz="1800" dirty="0">
                <a:solidFill>
                  <a:prstClr val="black"/>
                </a:solidFill>
              </a:rPr>
              <a:t>Beregningene tar utgangspunkt i 100%  stillingsressurs. </a:t>
            </a:r>
          </a:p>
          <a:p>
            <a:pPr marL="228600" lvl="0" indent="-228600" defTabSz="914400">
              <a:spcBef>
                <a:spcPts val="1000"/>
              </a:spcBef>
            </a:pPr>
            <a:r>
              <a:rPr lang="nb-NO" sz="1800" dirty="0">
                <a:solidFill>
                  <a:prstClr val="black"/>
                </a:solidFill>
              </a:rPr>
              <a:t>Ved reduksjon i stillingsprosent, skal tilskuddet reduseres tilsvarende.</a:t>
            </a:r>
          </a:p>
          <a:p>
            <a:pPr marL="228600" lvl="0" indent="-228600" defTabSz="914400">
              <a:spcBef>
                <a:spcPts val="1000"/>
              </a:spcBef>
            </a:pPr>
            <a:endParaRPr lang="nb-NO" sz="1800" dirty="0">
              <a:solidFill>
                <a:prstClr val="black"/>
              </a:solidFill>
            </a:endParaRPr>
          </a:p>
          <a:p>
            <a:pPr marL="228600" lvl="0" indent="-228600" defTabSz="914400">
              <a:spcBef>
                <a:spcPts val="1000"/>
              </a:spcBef>
            </a:pPr>
            <a:r>
              <a:rPr lang="nb-NO" sz="1800" dirty="0">
                <a:solidFill>
                  <a:prstClr val="black"/>
                </a:solidFill>
              </a:rPr>
              <a:t>År 1: kr 660.000,- pr årsverk inkl. kompetanseutviklingsmidler</a:t>
            </a:r>
          </a:p>
          <a:p>
            <a:pPr marL="228600" lvl="0" indent="-228600" defTabSz="914400">
              <a:spcBef>
                <a:spcPts val="1000"/>
              </a:spcBef>
            </a:pPr>
            <a:r>
              <a:rPr lang="nb-NO" sz="1800" dirty="0">
                <a:solidFill>
                  <a:prstClr val="black"/>
                </a:solidFill>
              </a:rPr>
              <a:t>År 2: kr 550.000,- pr årsverk</a:t>
            </a:r>
          </a:p>
          <a:p>
            <a:pPr marL="228600" lvl="0" indent="-228600" defTabSz="914400">
              <a:spcBef>
                <a:spcPts val="1000"/>
              </a:spcBef>
            </a:pPr>
            <a:r>
              <a:rPr lang="nb-NO" sz="1800" dirty="0">
                <a:solidFill>
                  <a:prstClr val="black"/>
                </a:solidFill>
              </a:rPr>
              <a:t>År 3: kr 440.000,- pr årsverk</a:t>
            </a:r>
          </a:p>
          <a:p>
            <a:pPr marL="228600" lvl="0" indent="-228600" defTabSz="914400">
              <a:spcBef>
                <a:spcPts val="1000"/>
              </a:spcBef>
            </a:pPr>
            <a:r>
              <a:rPr lang="nb-NO" sz="1800" dirty="0">
                <a:solidFill>
                  <a:prstClr val="black"/>
                </a:solidFill>
              </a:rPr>
              <a:t>År 4: kr 330.000,- pr årsverk</a:t>
            </a:r>
          </a:p>
          <a:p>
            <a:pPr marL="0" lvl="0" indent="0" defTabSz="914400">
              <a:spcBef>
                <a:spcPts val="1000"/>
              </a:spcBef>
              <a:buNone/>
            </a:pPr>
            <a:endParaRPr lang="nb-NO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nb-NO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Signal fra Helsedirektoratet om fortsettelse ut 2021</a:t>
            </a:r>
          </a:p>
          <a:p>
            <a:pPr marL="0" indent="0">
              <a:buNone/>
            </a:pPr>
            <a:r>
              <a:rPr lang="nb-NO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deretter usikkert pga. valg</a:t>
            </a:r>
          </a:p>
        </p:txBody>
      </p:sp>
    </p:spTree>
    <p:extLst>
      <p:ext uri="{BB962C8B-B14F-4D97-AF65-F5344CB8AC3E}">
        <p14:creationId xmlns:p14="http://schemas.microsoft.com/office/powerpoint/2010/main" val="133612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FF1465-4B8A-4C79-BDAE-D5B6B257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488"/>
            <a:ext cx="7886700" cy="782665"/>
          </a:xfrm>
        </p:spPr>
        <p:txBody>
          <a:bodyPr>
            <a:normAutofit fontScale="90000"/>
          </a:bodyPr>
          <a:lstStyle/>
          <a:p>
            <a:br>
              <a:rPr lang="nb-NO" sz="3100" b="1" dirty="0"/>
            </a:br>
            <a:r>
              <a:rPr lang="nb-NO" sz="2700" b="1" dirty="0"/>
              <a:t>Tilskudd til voksne med langvarige og/eller sammensatte behov for tjenester (kap. 765 post 60)</a:t>
            </a:r>
            <a:br>
              <a:rPr lang="nb-NO" sz="36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AF5A10-F4BE-47DC-95C8-957FA214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1376"/>
            <a:ext cx="7886700" cy="401609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b-NO" sz="6200" b="1" dirty="0"/>
              <a:t>Mål for ordningen:</a:t>
            </a:r>
          </a:p>
          <a:p>
            <a:pPr marL="0" indent="0">
              <a:buNone/>
            </a:pPr>
            <a:r>
              <a:rPr lang="nb-NO" sz="7200" dirty="0"/>
              <a:t>Styrke tilbudet til brukere med store tjenestebehov gjennom å etablere helhetlige, samtidige og virksomme tjenester fra ulike nivåer og sektorer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6200" b="1" dirty="0"/>
              <a:t>Delmål:</a:t>
            </a:r>
            <a:endParaRPr lang="nb-NO" sz="6200" dirty="0"/>
          </a:p>
          <a:p>
            <a:r>
              <a:rPr lang="nb-NO" sz="7200" dirty="0"/>
              <a:t>Bidra til økt etablering og implementering av allerede utprøvde og kunnskapsbaserte tjenestemodeller gjennom omstilling av eksisterende lokalbaserte psykisk helse- og rustjenester i kommuner og helseforetak. </a:t>
            </a:r>
          </a:p>
          <a:p>
            <a:r>
              <a:rPr lang="nb-NO" sz="7200" dirty="0"/>
              <a:t>Bidra til å understøtte etablering av prioriterte tiltak i Prop. 15 S (2015-2016)</a:t>
            </a:r>
          </a:p>
          <a:p>
            <a:r>
              <a:rPr lang="nb-NO" sz="7200" dirty="0"/>
              <a:t>Bidra til utprøving og evaluering av nye metoder/arbeidsformer og modeller på psykisk helse-rus-, og voldsfeltet.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6200" b="1" dirty="0"/>
              <a:t>Målgruppe:</a:t>
            </a:r>
            <a:endParaRPr lang="nb-NO" sz="6200" dirty="0"/>
          </a:p>
          <a:p>
            <a:r>
              <a:rPr lang="nb-NO" sz="7200" dirty="0"/>
              <a:t>Voksne med alvorlige psykiske helseutfordringer og/eller rusmiddelproblemer, voldsproblematikk og som har langvarige og sammensatte behov for behandling, rehabilitering, oppfølging og støtte</a:t>
            </a:r>
          </a:p>
          <a:p>
            <a:pPr marL="0" indent="0">
              <a:buNone/>
            </a:pPr>
            <a:r>
              <a:rPr lang="nb-NO" sz="2900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39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FF1465-4B8A-4C79-BDAE-D5B6B257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489"/>
            <a:ext cx="7886700" cy="674176"/>
          </a:xfrm>
        </p:spPr>
        <p:txBody>
          <a:bodyPr>
            <a:normAutofit fontScale="90000"/>
          </a:bodyPr>
          <a:lstStyle/>
          <a:p>
            <a:br>
              <a:rPr lang="nb-NO" sz="3100" b="1" dirty="0"/>
            </a:br>
            <a:r>
              <a:rPr lang="nb-NO" sz="2700" b="1" dirty="0"/>
              <a:t>Voksne med langvarige forts...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AF5A10-F4BE-47DC-95C8-957FA214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91154"/>
            <a:ext cx="7886700" cy="4256316"/>
          </a:xfrm>
        </p:spPr>
        <p:txBody>
          <a:bodyPr>
            <a:normAutofit fontScale="77500" lnSpcReduction="20000"/>
          </a:bodyPr>
          <a:lstStyle/>
          <a:p>
            <a:endParaRPr lang="nb-NO" sz="2900" dirty="0"/>
          </a:p>
          <a:p>
            <a:r>
              <a:rPr lang="nb-NO" sz="2900" dirty="0"/>
              <a:t>Søknadsfrist </a:t>
            </a:r>
            <a:r>
              <a:rPr lang="nb-NO" sz="2900" dirty="0">
                <a:solidFill>
                  <a:srgbClr val="FF0000"/>
                </a:solidFill>
              </a:rPr>
              <a:t>01.03.2020</a:t>
            </a:r>
            <a:r>
              <a:rPr lang="nb-NO" sz="2900" dirty="0"/>
              <a:t> . Ordningen forvaltes av fylkesmannen. </a:t>
            </a:r>
          </a:p>
          <a:p>
            <a:r>
              <a:rPr lang="nb-NO" sz="2900" dirty="0"/>
              <a:t>Søknad kan komme fra kommuner, og statlige foretak (f.eks. RHF/HF) </a:t>
            </a:r>
          </a:p>
          <a:p>
            <a:r>
              <a:rPr lang="nb-NO" sz="2900" dirty="0"/>
              <a:t>Helsedirektoratet utmåler en fordeling av midlene til Fylkesmannen basert på innsendt søknadsgrunnlag</a:t>
            </a:r>
          </a:p>
          <a:p>
            <a:r>
              <a:rPr lang="nb-NO" sz="2900" dirty="0"/>
              <a:t>Søknad som sendes i samarbeid kommune og statlige foretak kan utformes av en av partene. Den som søker står administrativt og økonomisk ansvarlig for gjennomføringen av tiltaket/prosjektet ovenfor Helsedirektoratet </a:t>
            </a:r>
          </a:p>
          <a:p>
            <a:r>
              <a:rPr lang="nb-NO" sz="2900" dirty="0"/>
              <a:t>Tildeling/avslag på denne ordningen er ikke enkeltvedtak og det er derfor ikke klagerett  jf. forvaltningsloven § 28.</a:t>
            </a:r>
          </a:p>
          <a:p>
            <a:pPr marL="0" indent="0">
              <a:buNone/>
            </a:pPr>
            <a:endParaRPr lang="nb-NO" sz="2900" dirty="0"/>
          </a:p>
          <a:p>
            <a:pPr marL="0" indent="0">
              <a:buNone/>
            </a:pPr>
            <a:r>
              <a:rPr lang="nb-NO" sz="2900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9225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1279</Words>
  <Application>Microsoft Office PowerPoint</Application>
  <PresentationFormat>Skjermfremvisning (16:10)</PresentationFormat>
  <Paragraphs>160</Paragraphs>
  <Slides>17</Slides>
  <Notes>17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Office-tema</vt:lpstr>
      <vt:lpstr>PowerPoint-presentasjon</vt:lpstr>
      <vt:lpstr>PowerPoint-presentasjon</vt:lpstr>
      <vt:lpstr>PowerPoint-presentasjon</vt:lpstr>
      <vt:lpstr>765.62 - Kommunalt rusarbeid</vt:lpstr>
      <vt:lpstr> Kommunalt rusarbeid presisering av egenandel:  </vt:lpstr>
      <vt:lpstr>Kommunalt rusarbeid prioritet:  </vt:lpstr>
      <vt:lpstr>Kommunalt rusarbeid beregningsregler: </vt:lpstr>
      <vt:lpstr> Tilskudd til voksne med langvarige og/eller sammensatte behov for tjenester (kap. 765 post 60) </vt:lpstr>
      <vt:lpstr> Voksne med langvarige forts...</vt:lpstr>
      <vt:lpstr> Voksne med langvarige og/eller sammensatte behov for tjenester prioriterte tiltak: </vt:lpstr>
      <vt:lpstr> Voksne med langvarige og/eller sammensatte behov for tjenester prioriterte tiltak: </vt:lpstr>
      <vt:lpstr> Voksne med langvarige og/eller sammensatte behov for tjenester tilskuddsbeløp ACT/FACT </vt:lpstr>
      <vt:lpstr> Tilskudd til voksne med langvarige og/eller sammensatte behov for tjenester forts.  </vt:lpstr>
      <vt:lpstr>Tilbud til barn og unge med behov for langvarig/sammensatt oppfølging (kap. 765 post 60).  </vt:lpstr>
      <vt:lpstr> Tilbud til barn og unge med behov for langvarig/sammensatt oppfølging forts.. </vt:lpstr>
      <vt:lpstr>Tilbud til barn og unge med behov for langvarig/sammensatt oppfølging (kap. 765 post 60).  </vt:lpstr>
      <vt:lpstr>HUSK: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Fæste, Heidi</dc:creator>
  <cp:lastModifiedBy>Fæste, Heidi</cp:lastModifiedBy>
  <cp:revision>100</cp:revision>
  <cp:lastPrinted>2020-01-22T07:09:57Z</cp:lastPrinted>
  <dcterms:created xsi:type="dcterms:W3CDTF">2019-05-31T11:36:21Z</dcterms:created>
  <dcterms:modified xsi:type="dcterms:W3CDTF">2020-01-22T07:13:09Z</dcterms:modified>
</cp:coreProperties>
</file>