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65" r:id="rId5"/>
    <p:sldId id="260" r:id="rId6"/>
    <p:sldId id="261" r:id="rId7"/>
    <p:sldId id="266" r:id="rId8"/>
    <p:sldId id="263" r:id="rId9"/>
    <p:sldId id="267" r:id="rId10"/>
  </p:sldIdLst>
  <p:sldSz cx="12192000" cy="6858000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7135" autoAdjust="0"/>
  </p:normalViewPr>
  <p:slideViewPr>
    <p:cSldViewPr snapToGrid="0">
      <p:cViewPr varScale="1">
        <p:scale>
          <a:sx n="100" d="100"/>
          <a:sy n="100" d="100"/>
        </p:scale>
        <p:origin x="9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B75475-892D-410D-B20B-14EDAAA59062}" type="datetimeFigureOut">
              <a:rPr lang="nb-NO" smtClean="0"/>
              <a:t>18. jan 2019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667403-EB0D-45E3-9D24-22669ABB50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1789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67403-EB0D-45E3-9D24-22669ABB5047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071363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67403-EB0D-45E3-9D24-22669ABB5047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955413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67403-EB0D-45E3-9D24-22669ABB5047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532832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67403-EB0D-45E3-9D24-22669ABB5047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56049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67403-EB0D-45E3-9D24-22669ABB5047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959681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.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67403-EB0D-45E3-9D24-22669ABB5047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694376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67403-EB0D-45E3-9D24-22669ABB5047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879728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67403-EB0D-45E3-9D24-22669ABB5047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634956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67403-EB0D-45E3-9D24-22669ABB5047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1760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871237B-5122-4D34-A29E-1BC1ECAD98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C9FB2441-C9B4-4CE3-A964-F2D557D80D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F28A5B3-8FD0-41AB-8674-3567A3357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836D-0DD6-4B62-A845-D731004D9BC9}" type="datetimeFigureOut">
              <a:rPr lang="nb-NO" smtClean="0"/>
              <a:t>18. jan 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FF68988-83FE-4C20-A74F-663CFA3EA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3A6EE09-07A5-4297-BFD6-CD1911139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1A61-85EA-456E-AF99-5843AAA0D7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57161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8F88FE1-36AC-4D9A-98D2-E43C60B98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A75335D8-D1EC-4BA9-A8F1-C8D02C756F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64DC95F-D3D6-463C-AD0D-84771E738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836D-0DD6-4B62-A845-D731004D9BC9}" type="datetimeFigureOut">
              <a:rPr lang="nb-NO" smtClean="0"/>
              <a:t>18. jan 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B0DB621-C058-45ED-8DFE-0A0E22E8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20F57E6-D352-43E2-B491-C5E255C2A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1A61-85EA-456E-AF99-5843AAA0D7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332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33F61BF2-1452-49E0-94BB-D0EC8FD759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82A7B337-C7DC-4441-814A-A78A6688E4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C1064BC-91D3-4DC7-B7A0-242FA3103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836D-0DD6-4B62-A845-D731004D9BC9}" type="datetimeFigureOut">
              <a:rPr lang="nb-NO" smtClean="0"/>
              <a:t>18. jan 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D696A73-05E3-4140-A033-C14A3AA58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A107736-4E58-428D-AE57-4EBEB03BC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1A61-85EA-456E-AF99-5843AAA0D7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17607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86CD18B-E79D-4D36-87ED-BB30313D2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A07FAD6-621B-40CC-B84E-C00713CC83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DE2B8FF-65D4-46A7-BA1B-BB9AC082D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836D-0DD6-4B62-A845-D731004D9BC9}" type="datetimeFigureOut">
              <a:rPr lang="nb-NO" smtClean="0"/>
              <a:t>18. jan 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3A4FD06-DE4A-4872-894F-BB2CBCB34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04C77B3-09CB-41EB-B134-E1F580FC8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1A61-85EA-456E-AF99-5843AAA0D7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23400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A13D010-04C0-4D72-888D-237E981CA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C25D9A0-D274-4B07-812D-A07140ACAE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CE6616D-B688-423D-A50D-1C848CBCF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836D-0DD6-4B62-A845-D731004D9BC9}" type="datetimeFigureOut">
              <a:rPr lang="nb-NO" smtClean="0"/>
              <a:t>18. jan 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2B020F4-25D8-415E-BB88-AEA34030A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E94D850-9526-46C4-936B-EBC8FC8AF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1A61-85EA-456E-AF99-5843AAA0D7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28853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6156C30-CF6D-4908-B1B6-61455756B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60CF678-0030-4E12-888C-00434359E9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2ACFBCA0-76C7-4FD7-9607-C4AD21886E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63FF6CFC-A2B0-407B-89A5-7551D5670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836D-0DD6-4B62-A845-D731004D9BC9}" type="datetimeFigureOut">
              <a:rPr lang="nb-NO" smtClean="0"/>
              <a:t>18. jan 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83BD731-B96D-4EF3-AB0D-C3DBCCD1C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DE209E4-B99A-4406-BC68-D2EF4A13C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1A61-85EA-456E-AF99-5843AAA0D7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2567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EECB019-13CB-4CD9-BBF6-F749DA311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E86B110-7A48-4B36-91E9-E6D7A89888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EFFE7AD-8EE5-4AF1-BFE8-0E14F08A9C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F522855E-9E7A-4ED6-88BD-EEE0EDFCFA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3FA9D108-F035-48DD-8872-DC6FA09CB1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F270BBF6-3CB2-49D5-B291-275CA7885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836D-0DD6-4B62-A845-D731004D9BC9}" type="datetimeFigureOut">
              <a:rPr lang="nb-NO" smtClean="0"/>
              <a:t>18. jan 2019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3220CC0C-54B3-4BB4-8D6F-4CF1511CE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60347861-DAEA-4799-B8AF-9F0E3AB0A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1A61-85EA-456E-AF99-5843AAA0D7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0989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2C59564-3F03-4DEF-BD83-0AF9051AB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C0FD12B7-9207-4B98-982C-F78A1DDA6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836D-0DD6-4B62-A845-D731004D9BC9}" type="datetimeFigureOut">
              <a:rPr lang="nb-NO" smtClean="0"/>
              <a:t>18. jan 2019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11D9B164-3D32-4467-B8F3-FA13903AC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C9F177D5-62ED-4207-A2A5-D5FBBFD4F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1A61-85EA-456E-AF99-5843AAA0D7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62403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86DA30D7-919B-40D2-AF3A-9CE4FF8F0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836D-0DD6-4B62-A845-D731004D9BC9}" type="datetimeFigureOut">
              <a:rPr lang="nb-NO" smtClean="0"/>
              <a:t>18. jan 2019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70F4BA01-CE74-4260-B773-45C42220E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0E195EB7-774C-40D7-8BC3-1FF3586BD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1A61-85EA-456E-AF99-5843AAA0D7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04055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67F1A2A-498B-4A08-A186-31385A2E2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517AEA4-95DC-45D1-BDD4-3422327BAE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B0493198-1C3F-42DD-9169-5130DD0338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D011A082-4947-4B5A-94B4-C6D13A245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836D-0DD6-4B62-A845-D731004D9BC9}" type="datetimeFigureOut">
              <a:rPr lang="nb-NO" smtClean="0"/>
              <a:t>18. jan 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CC2CB467-DADC-431B-8DD8-3952FBF12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1BBD885-817F-42F8-BB9D-758990A13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1A61-85EA-456E-AF99-5843AAA0D7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80972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530E03E-6CD3-45B9-BEA6-43870B2AD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2067726C-98EF-4122-8A85-63DA8FFCB4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0E51F28-1E5F-4B60-A70F-85CE7C33B2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19D7B10-541B-4036-B391-291FD13C5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836D-0DD6-4B62-A845-D731004D9BC9}" type="datetimeFigureOut">
              <a:rPr lang="nb-NO" smtClean="0"/>
              <a:t>18. jan 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F9CFC700-6914-453A-80C6-F9C0E34E3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D9209A7-9951-47C2-BD97-32ED155A2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1A61-85EA-456E-AF99-5843AAA0D7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25740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70CEBC42-9B42-4F06-A55F-29365F08A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C707C1D-8336-45DD-85F5-A813FDF218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19FE7B0-5C18-4436-B215-4A079C83F0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9836D-0DD6-4B62-A845-D731004D9BC9}" type="datetimeFigureOut">
              <a:rPr lang="nb-NO" smtClean="0"/>
              <a:t>18. jan 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C280835-27EE-4E99-A3E6-27540B1C7B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BAFD947-7978-4A71-B11D-B651C4D26B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61A61-85EA-456E-AF99-5843AAA0D7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3154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fminpost@fylkesmannen.no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fmhebnl@fylkesmannen.no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fmopths@fylkesmannen.n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936A4C19-7036-4D98-9EEC-72F70AC79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6619"/>
            <a:ext cx="10515600" cy="1409351"/>
          </a:xfrm>
        </p:spPr>
        <p:txBody>
          <a:bodyPr>
            <a:normAutofit fontScale="90000"/>
          </a:bodyPr>
          <a:lstStyle/>
          <a:p>
            <a:pPr algn="ctr"/>
            <a:br>
              <a:rPr lang="nb-NO" dirty="0"/>
            </a:br>
            <a:r>
              <a:rPr lang="nb-NO" sz="3600" b="1" dirty="0">
                <a:solidFill>
                  <a:prstClr val="black"/>
                </a:solidFill>
                <a:latin typeface="Calibri"/>
              </a:rPr>
              <a:t>Søknadsverksted 17.01.19 og 18.01.19</a:t>
            </a:r>
            <a:br>
              <a:rPr lang="nb-NO" dirty="0"/>
            </a:br>
            <a:endParaRPr lang="nb-NO" dirty="0"/>
          </a:p>
        </p:txBody>
      </p:sp>
      <p:pic>
        <p:nvPicPr>
          <p:cNvPr id="6" name="Plassholder for innhold 5">
            <a:extLst>
              <a:ext uri="{FF2B5EF4-FFF2-40B4-BE49-F238E27FC236}">
                <a16:creationId xmlns:a16="http://schemas.microsoft.com/office/drawing/2014/main" id="{EB60226D-F24A-4154-8DD7-0580677346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541893" y="2343038"/>
            <a:ext cx="9108213" cy="3316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275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BEEFBE05-2CA6-41AC-B496-42EE5A87F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sz="2500" b="1" dirty="0">
                <a:solidFill>
                  <a:prstClr val="black"/>
                </a:solidFill>
                <a:latin typeface="Calibri"/>
              </a:rPr>
              <a:t>Tilskudd til utvikling av de sosiale tjenestene </a:t>
            </a:r>
            <a:br>
              <a:rPr lang="nb-NO" sz="2500" b="1" dirty="0">
                <a:solidFill>
                  <a:prstClr val="black"/>
                </a:solidFill>
                <a:latin typeface="Calibri"/>
              </a:rPr>
            </a:br>
            <a:r>
              <a:rPr lang="nb-NO" sz="2500" b="1" dirty="0">
                <a:solidFill>
                  <a:prstClr val="black"/>
                </a:solidFill>
                <a:latin typeface="Calibri"/>
              </a:rPr>
              <a:t>i Nav-kontoret</a:t>
            </a:r>
            <a:endParaRPr lang="nb-NO" dirty="0"/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180B827C-E13E-40C5-A694-547CC6F37D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nb-NO" sz="2400" dirty="0">
                <a:solidFill>
                  <a:prstClr val="black"/>
                </a:solidFill>
              </a:rPr>
              <a:t>Ny ordning fra 2017</a:t>
            </a: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nb-NO" sz="2400" dirty="0">
                <a:solidFill>
                  <a:prstClr val="black"/>
                </a:solidFill>
              </a:rPr>
              <a:t>Kunngjort hos Arbeids- og velferdsdirektoratet (</a:t>
            </a:r>
            <a:r>
              <a:rPr lang="nb-NO" sz="2400" dirty="0" err="1">
                <a:solidFill>
                  <a:prstClr val="black"/>
                </a:solidFill>
              </a:rPr>
              <a:t>Avdir</a:t>
            </a:r>
            <a:r>
              <a:rPr lang="nb-NO" sz="2400" dirty="0">
                <a:solidFill>
                  <a:prstClr val="black"/>
                </a:solidFill>
              </a:rPr>
              <a:t>) 15.12.18, og dere finner all informasjon på deres nettsider</a:t>
            </a: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nb-NO" sz="2400" dirty="0">
                <a:solidFill>
                  <a:prstClr val="black"/>
                </a:solidFill>
              </a:rPr>
              <a:t>Statsbudsjettets kapittel 0621, post 63 – som før</a:t>
            </a: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nb-NO" sz="2400" b="1" dirty="0">
                <a:solidFill>
                  <a:prstClr val="black"/>
                </a:solidFill>
              </a:rPr>
              <a:t>Søknadsfrist </a:t>
            </a:r>
            <a:r>
              <a:rPr lang="nb-NO" sz="2400" b="1" dirty="0">
                <a:solidFill>
                  <a:srgbClr val="FF0000"/>
                </a:solidFill>
              </a:rPr>
              <a:t>01.02.19</a:t>
            </a:r>
            <a:endParaRPr lang="nb-NO" sz="2400" b="1" dirty="0">
              <a:solidFill>
                <a:prstClr val="black"/>
              </a:solidFill>
            </a:endParaRP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nb-NO" sz="2400" dirty="0">
                <a:solidFill>
                  <a:prstClr val="black"/>
                </a:solidFill>
                <a:cs typeface="Calibri"/>
              </a:rPr>
              <a:t>Tilskuddet retter seg mot Nav-kontorenes utfordringer knyttet til de kommunale tjenestene, og gir større fleksibilitet enn de gamle tilskuddsordningene fra </a:t>
            </a:r>
            <a:r>
              <a:rPr lang="nb-NO" sz="2400" dirty="0" err="1">
                <a:solidFill>
                  <a:prstClr val="black"/>
                </a:solidFill>
                <a:cs typeface="Calibri"/>
              </a:rPr>
              <a:t>AVdir</a:t>
            </a:r>
            <a:endParaRPr lang="nb-NO" sz="2400" dirty="0">
              <a:solidFill>
                <a:prstClr val="black"/>
              </a:solidFill>
              <a:cs typeface="Calibri"/>
            </a:endParaRPr>
          </a:p>
          <a:p>
            <a:pPr marL="800100" lvl="1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nb-NO" sz="2000" dirty="0">
                <a:solidFill>
                  <a:prstClr val="black"/>
                </a:solidFill>
                <a:cs typeface="Calibri"/>
              </a:rPr>
              <a:t>Eksempler på prosjekter kommer på senere foil</a:t>
            </a: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nb-NO" sz="2400" dirty="0">
                <a:solidFill>
                  <a:prstClr val="black"/>
                </a:solidFill>
              </a:rPr>
              <a:t>Det skal benyttes søknadsskjema utarbeidet av </a:t>
            </a:r>
            <a:r>
              <a:rPr lang="nb-NO" sz="2400" dirty="0" err="1">
                <a:solidFill>
                  <a:prstClr val="black"/>
                </a:solidFill>
              </a:rPr>
              <a:t>AVdir</a:t>
            </a:r>
            <a:r>
              <a:rPr lang="nb-NO" sz="2400" dirty="0">
                <a:solidFill>
                  <a:prstClr val="black"/>
                </a:solidFill>
              </a:rPr>
              <a:t> </a:t>
            </a: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nb-NO" sz="2400" dirty="0">
                <a:solidFill>
                  <a:prstClr val="black"/>
                </a:solidFill>
              </a:rPr>
              <a:t>Tilskudd gis primært for ett år, men kan gis inntil tre år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6452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CE2154B9-E700-4456-B97C-2F629373E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sz="2500" b="1" dirty="0">
                <a:solidFill>
                  <a:prstClr val="black"/>
                </a:solidFill>
                <a:latin typeface="Calibri"/>
              </a:rPr>
              <a:t>Tilskudd til utvikling av de sosiale tjenestene </a:t>
            </a:r>
            <a:br>
              <a:rPr lang="nb-NO" sz="2500" b="1" dirty="0">
                <a:solidFill>
                  <a:prstClr val="black"/>
                </a:solidFill>
                <a:latin typeface="Calibri"/>
              </a:rPr>
            </a:br>
            <a:r>
              <a:rPr lang="nb-NO" sz="2500" b="1" dirty="0">
                <a:solidFill>
                  <a:prstClr val="black"/>
                </a:solidFill>
                <a:latin typeface="Calibri"/>
              </a:rPr>
              <a:t>i Nav-kontoret</a:t>
            </a:r>
            <a:endParaRPr lang="nb-NO" dirty="0"/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F7E583D5-E3AE-46F6-998B-DD3FB5794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nb-NO" sz="2400" dirty="0">
                <a:solidFill>
                  <a:prstClr val="black"/>
                </a:solidFill>
              </a:rPr>
              <a:t>Kun Nav-kontor som kan søke og som skal eie prosjektet</a:t>
            </a: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nb-NO" sz="2400" dirty="0">
                <a:solidFill>
                  <a:prstClr val="black"/>
                </a:solidFill>
              </a:rPr>
              <a:t>Prosjektet må være forankret i kommuneledelsen</a:t>
            </a: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nb-NO" sz="2400" dirty="0">
                <a:solidFill>
                  <a:prstClr val="black"/>
                </a:solidFill>
              </a:rPr>
              <a:t>Ordningen skal stimulere til utvikling av sosiale tjenester og tiltak i kommunene etter sosialtjenesteloven</a:t>
            </a: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nb-NO" sz="2400" dirty="0">
                <a:solidFill>
                  <a:prstClr val="black"/>
                </a:solidFill>
              </a:rPr>
              <a:t>Målgruppe: sosialt og økonomisk vanskeligstilte som har behov for sosiale tjenester, og andre som er nær ved å komme i en slik situasjon</a:t>
            </a: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nb-NO" sz="2400" dirty="0">
                <a:solidFill>
                  <a:prstClr val="black"/>
                </a:solidFill>
              </a:rPr>
              <a:t>Overordnede mål:</a:t>
            </a:r>
          </a:p>
          <a:p>
            <a:pPr marL="742950" lvl="1" indent="-285750" defTabSz="457200">
              <a:lnSpc>
                <a:spcPct val="100000"/>
              </a:lnSpc>
              <a:spcBef>
                <a:spcPct val="20000"/>
              </a:spcBef>
              <a:buFont typeface="Arial"/>
              <a:buChar char="–"/>
            </a:pPr>
            <a:r>
              <a:rPr lang="nb-NO" sz="2000" dirty="0">
                <a:solidFill>
                  <a:prstClr val="black"/>
                </a:solidFill>
                <a:cs typeface="Calibri"/>
              </a:rPr>
              <a:t>Et helhetlig og samordnet tjenestetilbud tilpasset brukernes behov</a:t>
            </a:r>
          </a:p>
          <a:p>
            <a:pPr marL="742950" lvl="1" indent="-285750" defTabSz="457200">
              <a:lnSpc>
                <a:spcPct val="100000"/>
              </a:lnSpc>
              <a:spcBef>
                <a:spcPct val="20000"/>
              </a:spcBef>
              <a:buFont typeface="Arial"/>
              <a:buChar char="–"/>
            </a:pPr>
            <a:r>
              <a:rPr lang="nb-NO" sz="2000" dirty="0">
                <a:solidFill>
                  <a:prstClr val="black"/>
                </a:solidFill>
                <a:cs typeface="Calibri"/>
              </a:rPr>
              <a:t>Økt kvalitet på tjenestene, og derigjennom bedring i levekår</a:t>
            </a:r>
          </a:p>
          <a:p>
            <a:pPr marL="742950" lvl="1" indent="-285750" defTabSz="457200">
              <a:lnSpc>
                <a:spcPct val="100000"/>
              </a:lnSpc>
              <a:spcBef>
                <a:spcPct val="20000"/>
              </a:spcBef>
              <a:buFont typeface="Arial"/>
              <a:buChar char="–"/>
            </a:pPr>
            <a:r>
              <a:rPr lang="nb-NO" sz="2000" dirty="0">
                <a:solidFill>
                  <a:prstClr val="black"/>
                </a:solidFill>
                <a:cs typeface="Calibri"/>
              </a:rPr>
              <a:t>Mulighet for å nyttiggjøre sin arbeidsevne med mål om lønnet arbeid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42270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CE2154B9-E700-4456-B97C-2F629373E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sz="2500" b="1" dirty="0">
                <a:solidFill>
                  <a:prstClr val="black"/>
                </a:solidFill>
                <a:latin typeface="Calibri"/>
              </a:rPr>
              <a:t>Tilskudd til utvikling av de sosiale tjenestene </a:t>
            </a:r>
            <a:br>
              <a:rPr lang="nb-NO" sz="2500" b="1" dirty="0">
                <a:solidFill>
                  <a:prstClr val="black"/>
                </a:solidFill>
                <a:latin typeface="Calibri"/>
              </a:rPr>
            </a:br>
            <a:r>
              <a:rPr lang="nb-NO" sz="2500" b="1" dirty="0">
                <a:solidFill>
                  <a:prstClr val="black"/>
                </a:solidFill>
                <a:latin typeface="Calibri"/>
              </a:rPr>
              <a:t>i Nav-kontoret</a:t>
            </a:r>
            <a:endParaRPr lang="nb-NO" dirty="0"/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F7E583D5-E3AE-46F6-998B-DD3FB5794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nb-NO" sz="2400" dirty="0">
                <a:solidFill>
                  <a:prstClr val="black"/>
                </a:solidFill>
              </a:rPr>
              <a:t>Prioriterte områder i 2019:</a:t>
            </a:r>
          </a:p>
          <a:p>
            <a:pPr marL="800100" lvl="1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nb-NO" sz="2000" dirty="0">
                <a:solidFill>
                  <a:prstClr val="black"/>
                </a:solidFill>
              </a:rPr>
              <a:t>Bruk av ordinært arbeidsliv</a:t>
            </a:r>
          </a:p>
          <a:p>
            <a:pPr marL="800100" lvl="1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nb-NO" sz="2000" dirty="0">
                <a:solidFill>
                  <a:prstClr val="black"/>
                </a:solidFill>
              </a:rPr>
              <a:t>Oppfølging av barnefamilier, ungdom og innvandrere</a:t>
            </a:r>
          </a:p>
          <a:p>
            <a:pPr marL="800100" lvl="1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nb-NO" sz="2000" dirty="0">
                <a:solidFill>
                  <a:prstClr val="black"/>
                </a:solidFill>
              </a:rPr>
              <a:t>Sikring av sårbare overganger</a:t>
            </a:r>
          </a:p>
          <a:p>
            <a:pPr marL="1257300" lvl="2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nb-NO" sz="1800" dirty="0">
                <a:solidFill>
                  <a:prstClr val="black"/>
                </a:solidFill>
              </a:rPr>
              <a:t>Løslatelse fra straffegjennomføring, overgang mellom ulike tjenester, utdanning og arbeidsliv</a:t>
            </a: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nb-NO" sz="2400" dirty="0">
                <a:solidFill>
                  <a:prstClr val="black"/>
                </a:solidFill>
              </a:rPr>
              <a:t>Nav-kontoret oppfordres til </a:t>
            </a:r>
          </a:p>
          <a:p>
            <a:pPr marL="800100" lvl="1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nb-NO" sz="2000" dirty="0">
                <a:solidFill>
                  <a:prstClr val="black"/>
                </a:solidFill>
              </a:rPr>
              <a:t>interkommunalt samarbeid</a:t>
            </a:r>
          </a:p>
          <a:p>
            <a:pPr marL="800100" lvl="1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nb-NO" sz="2000" dirty="0">
                <a:solidFill>
                  <a:prstClr val="black"/>
                </a:solidFill>
              </a:rPr>
              <a:t>å se dette tilskuddet i sammenheng med andre tilskudd, blant annet Helsedirektoratets tilskuddsordninger.</a:t>
            </a:r>
          </a:p>
          <a:p>
            <a:pPr marL="800100" lvl="1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nb-NO" sz="2000" dirty="0">
                <a:solidFill>
                  <a:prstClr val="black"/>
                </a:solidFill>
              </a:rPr>
              <a:t>God forankring av tiltaket – se </a:t>
            </a:r>
            <a:r>
              <a:rPr lang="nb-NO" sz="2000" dirty="0" err="1">
                <a:solidFill>
                  <a:prstClr val="black"/>
                </a:solidFill>
              </a:rPr>
              <a:t>Difis</a:t>
            </a:r>
            <a:r>
              <a:rPr lang="nb-NO" sz="2000" dirty="0">
                <a:solidFill>
                  <a:prstClr val="black"/>
                </a:solidFill>
              </a:rPr>
              <a:t> innovasjonsverktøy</a:t>
            </a:r>
          </a:p>
          <a:p>
            <a:pPr marL="800100" lvl="1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nb-NO" sz="2000" dirty="0">
                <a:solidFill>
                  <a:prstClr val="black"/>
                </a:solidFill>
              </a:rPr>
              <a:t>å gjøre seg kjent med relevante nasjonale strategier og satsninger</a:t>
            </a:r>
          </a:p>
          <a:p>
            <a:pPr marL="800100" lvl="1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endParaRPr lang="nb-NO" sz="20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08432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80F2D0DB-E71D-4F35-A757-FFC9193D1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sz="2500" b="1" dirty="0">
                <a:solidFill>
                  <a:prstClr val="black"/>
                </a:solidFill>
                <a:latin typeface="Calibri"/>
              </a:rPr>
              <a:t>Tilskudd til utvikling av de sosiale tjenestene </a:t>
            </a:r>
            <a:br>
              <a:rPr lang="nb-NO" sz="2500" b="1" dirty="0">
                <a:solidFill>
                  <a:prstClr val="black"/>
                </a:solidFill>
                <a:latin typeface="Calibri"/>
              </a:rPr>
            </a:br>
            <a:r>
              <a:rPr lang="nb-NO" sz="2500" b="1" dirty="0">
                <a:solidFill>
                  <a:prstClr val="black"/>
                </a:solidFill>
                <a:latin typeface="Calibri"/>
              </a:rPr>
              <a:t>i Nav-kontoret</a:t>
            </a:r>
            <a:endParaRPr lang="nb-NO" dirty="0"/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8A0D9A94-8A70-4DC9-ADB6-D07D1858C3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nb-NO" sz="2400" dirty="0">
                <a:solidFill>
                  <a:prstClr val="black"/>
                </a:solidFill>
              </a:rPr>
              <a:t>Tilskuddet kan kun gå til stillinger</a:t>
            </a: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nb-NO" sz="2400" dirty="0">
                <a:solidFill>
                  <a:prstClr val="black"/>
                </a:solidFill>
              </a:rPr>
              <a:t>Søknadskriterier</a:t>
            </a:r>
          </a:p>
          <a:p>
            <a:pPr marL="742950" lvl="1" indent="-285750" defTabSz="457200">
              <a:lnSpc>
                <a:spcPct val="100000"/>
              </a:lnSpc>
              <a:spcBef>
                <a:spcPct val="20000"/>
              </a:spcBef>
              <a:buFont typeface="Arial"/>
              <a:buChar char="–"/>
            </a:pPr>
            <a:r>
              <a:rPr lang="nb-NO" sz="2000" dirty="0">
                <a:solidFill>
                  <a:prstClr val="black"/>
                </a:solidFill>
                <a:cs typeface="Calibri"/>
              </a:rPr>
              <a:t>Innhold, formkrav, forankring, videreføring, rapportering</a:t>
            </a: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nb-NO" sz="2400" dirty="0">
                <a:solidFill>
                  <a:prstClr val="black"/>
                </a:solidFill>
              </a:rPr>
              <a:t>Rapporteringsfrist for statusrapportering/sluttrapportering og regnskapsrapportering: </a:t>
            </a:r>
            <a:r>
              <a:rPr lang="nb-NO" sz="2400" b="1" dirty="0">
                <a:solidFill>
                  <a:srgbClr val="FF0000"/>
                </a:solidFill>
              </a:rPr>
              <a:t>01.02.19</a:t>
            </a:r>
            <a:r>
              <a:rPr lang="nb-NO" sz="2400" dirty="0">
                <a:solidFill>
                  <a:srgbClr val="FF0000"/>
                </a:solidFill>
              </a:rPr>
              <a:t> </a:t>
            </a:r>
            <a:r>
              <a:rPr lang="nb-NO" sz="2400" dirty="0">
                <a:solidFill>
                  <a:prstClr val="black"/>
                </a:solidFill>
              </a:rPr>
              <a:t>for løpende prosjekter, og 01.02.20 for nye prosjekter – </a:t>
            </a:r>
            <a:r>
              <a:rPr lang="nb-NO" sz="2400" dirty="0">
                <a:solidFill>
                  <a:srgbClr val="FF0000"/>
                </a:solidFill>
              </a:rPr>
              <a:t>OBLIGATORISK</a:t>
            </a:r>
            <a:endParaRPr lang="nb-NO" sz="2400" dirty="0"/>
          </a:p>
          <a:p>
            <a:pPr marL="800100" lvl="1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nb-NO" sz="2000" dirty="0"/>
              <a:t>Les tildelingsbrevene nøye</a:t>
            </a: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nb-NO" sz="2400" dirty="0" err="1">
                <a:solidFill>
                  <a:prstClr val="black"/>
                </a:solidFill>
              </a:rPr>
              <a:t>AVdir</a:t>
            </a:r>
            <a:r>
              <a:rPr lang="nb-NO" sz="2400" dirty="0">
                <a:solidFill>
                  <a:prstClr val="black"/>
                </a:solidFill>
              </a:rPr>
              <a:t> opererer med en ramme for hvert fylke, men har hittil vært mer opptatt av å tildele midler til gode prosjekter, enn kronefordeling mellom fylker/regioner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89827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3804837D-2FE2-4D9A-9BBD-64ED7F461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sz="2800" b="1" dirty="0">
                <a:solidFill>
                  <a:prstClr val="black"/>
                </a:solidFill>
                <a:latin typeface="Calibri"/>
              </a:rPr>
              <a:t>Gangen i tilskuddsforvaltning</a:t>
            </a:r>
            <a:endParaRPr lang="nb-NO" dirty="0"/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8CCCF216-7027-45CA-BD76-42416317CA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nb-NO" sz="2200" dirty="0">
                <a:solidFill>
                  <a:prstClr val="black"/>
                </a:solidFill>
              </a:rPr>
              <a:t>Søknad innen 01.02.19 til Fylkesmannen i Innlandet (FM) – </a:t>
            </a:r>
            <a:r>
              <a:rPr lang="nb-NO" sz="2200" dirty="0">
                <a:solidFill>
                  <a:srgbClr val="FF0000"/>
                </a:solidFill>
              </a:rPr>
              <a:t>OBS! Signatur</a:t>
            </a:r>
            <a:endParaRPr lang="nb-NO" sz="2200" dirty="0"/>
          </a:p>
          <a:p>
            <a:pPr marL="800100" lvl="1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nb-NO" sz="1800" dirty="0"/>
              <a:t>FM Innlandet v/xxx (Tone eller Bente), Postboks 987, 2604 Lillehammer</a:t>
            </a:r>
          </a:p>
          <a:p>
            <a:pPr marL="800100" lvl="1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nb-NO" sz="1800" dirty="0">
                <a:hlinkClick r:id="rId4"/>
              </a:rPr>
              <a:t>fminpost@fylkesmannen.no</a:t>
            </a:r>
            <a:r>
              <a:rPr lang="nb-NO" sz="1800" dirty="0"/>
              <a:t> v/xxx – før på fjorårets saksnummer ved videreføring</a:t>
            </a: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nb-NO" sz="2200" dirty="0">
                <a:solidFill>
                  <a:prstClr val="black"/>
                </a:solidFill>
              </a:rPr>
              <a:t>FM går gjennom alle søknader, avklarer evt. mangler, ser sammenheng med andre tilskudd/ordninger, sender til </a:t>
            </a:r>
            <a:r>
              <a:rPr lang="nb-NO" sz="2200" dirty="0" err="1">
                <a:solidFill>
                  <a:prstClr val="black"/>
                </a:solidFill>
              </a:rPr>
              <a:t>AVdir</a:t>
            </a:r>
            <a:r>
              <a:rPr lang="nb-NO" sz="2200" dirty="0">
                <a:solidFill>
                  <a:prstClr val="black"/>
                </a:solidFill>
              </a:rPr>
              <a:t> sammen med vurderingsskjema</a:t>
            </a: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nb-NO" sz="2200" dirty="0">
                <a:solidFill>
                  <a:prstClr val="black"/>
                </a:solidFill>
              </a:rPr>
              <a:t>Siste halvdel av mars 2019: FM reiser til </a:t>
            </a:r>
            <a:r>
              <a:rPr lang="nb-NO" sz="2200" dirty="0" err="1">
                <a:solidFill>
                  <a:prstClr val="black"/>
                </a:solidFill>
              </a:rPr>
              <a:t>AVdir</a:t>
            </a:r>
            <a:r>
              <a:rPr lang="nb-NO" sz="2200" dirty="0">
                <a:solidFill>
                  <a:prstClr val="black"/>
                </a:solidFill>
              </a:rPr>
              <a:t> for forhandling om innsendte søknader fra Hedmark og Oppland – vedtak signeres. Noen ja/nei/på vent</a:t>
            </a: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nb-NO" sz="2200" dirty="0">
                <a:solidFill>
                  <a:prstClr val="black"/>
                </a:solidFill>
              </a:rPr>
              <a:t>April: e-post til søkerkommuner med info om resultat</a:t>
            </a: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nb-NO" sz="2200" dirty="0">
                <a:solidFill>
                  <a:prstClr val="black"/>
                </a:solidFill>
              </a:rPr>
              <a:t>Juni: Tilsagnsbrev sendes ut – </a:t>
            </a:r>
            <a:r>
              <a:rPr lang="nb-NO" sz="2200" dirty="0">
                <a:solidFill>
                  <a:srgbClr val="FF0000"/>
                </a:solidFill>
              </a:rPr>
              <a:t>OBS! Svarslipp </a:t>
            </a:r>
            <a:r>
              <a:rPr lang="nb-NO" sz="2200" dirty="0">
                <a:solidFill>
                  <a:prstClr val="black"/>
                </a:solidFill>
              </a:rPr>
              <a:t>før penger sendes!</a:t>
            </a: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nb-NO" sz="2200" dirty="0">
                <a:solidFill>
                  <a:prstClr val="black"/>
                </a:solidFill>
              </a:rPr>
              <a:t>Høst: Nye prosjekter starter</a:t>
            </a: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nb-NO" sz="2200" dirty="0">
                <a:solidFill>
                  <a:prstClr val="black"/>
                </a:solidFill>
              </a:rPr>
              <a:t>01.02.19: elektronisk rapportering og regnskapsrapportering for løpene prosjekter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27030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8A0318C1-CC19-49AB-A64B-B7FC8633A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sz="2500" b="1" dirty="0">
                <a:solidFill>
                  <a:prstClr val="black"/>
                </a:solidFill>
                <a:latin typeface="Calibri"/>
              </a:rPr>
              <a:t>Prosjekter som har fått midler i Oppland til utvikling av de </a:t>
            </a:r>
            <a:br>
              <a:rPr lang="nb-NO" sz="2500" b="1" dirty="0">
                <a:solidFill>
                  <a:prstClr val="black"/>
                </a:solidFill>
                <a:latin typeface="Calibri"/>
              </a:rPr>
            </a:br>
            <a:r>
              <a:rPr lang="nb-NO" sz="2500" b="1" dirty="0">
                <a:solidFill>
                  <a:prstClr val="black"/>
                </a:solidFill>
                <a:latin typeface="Calibri"/>
              </a:rPr>
              <a:t>sosiale tjenestene i Nav-kontoret - «Tyvenes marked»</a:t>
            </a:r>
            <a:endParaRPr lang="nb-NO" dirty="0"/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067561DF-8523-4AF4-9B31-B681917B9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b="1" dirty="0"/>
              <a:t>Prosjekter fra 2017/18: 3 NAV-kontor </a:t>
            </a:r>
          </a:p>
          <a:p>
            <a:pPr marL="0" indent="0">
              <a:buNone/>
            </a:pPr>
            <a:endParaRPr lang="nb-NO" b="1" dirty="0"/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 NAV Lom og Skjåk – «Hvordan bryte arven i.f.t. bruk av sosiale tjenester?». 2017/18: 392 000,-/</a:t>
            </a:r>
            <a:r>
              <a:rPr lang="nb-NO" dirty="0">
                <a:solidFill>
                  <a:prstClr val="black"/>
                </a:solidFill>
              </a:rPr>
              <a:t>50 % stilling fordelt på 2 veiledere</a:t>
            </a:r>
            <a:r>
              <a:rPr lang="nb-NO" dirty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NAV Gjøvik – «Nye veier». 2018: 1 220 000,-/</a:t>
            </a:r>
            <a:r>
              <a:rPr lang="nb-NO" dirty="0">
                <a:solidFill>
                  <a:prstClr val="black"/>
                </a:solidFill>
              </a:rPr>
              <a:t>To årsverk er satt av til gjennomføring av prosjektet</a:t>
            </a:r>
            <a:r>
              <a:rPr lang="nb-NO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NAV Øyer – «Alle skal med. Fritidstilbud og aktiviteter til alle barn og unge». 2018: kr 600 000,-/</a:t>
            </a:r>
            <a:r>
              <a:rPr lang="nb-NO" dirty="0">
                <a:solidFill>
                  <a:prstClr val="black"/>
                </a:solidFill>
              </a:rPr>
              <a:t>Prosjektarbeider i 100 % stilling</a:t>
            </a:r>
            <a:r>
              <a:rPr lang="nb-NO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84430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F3440C5F-56D0-4C59-899E-C023DD606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sz="2500" b="1" dirty="0">
                <a:solidFill>
                  <a:prstClr val="black"/>
                </a:solidFill>
                <a:latin typeface="Calibri"/>
              </a:rPr>
              <a:t>Prosjekter som har fått midler i Hedmark til utvikling av de </a:t>
            </a:r>
            <a:br>
              <a:rPr lang="nb-NO" sz="2500" b="1" dirty="0">
                <a:solidFill>
                  <a:prstClr val="black"/>
                </a:solidFill>
                <a:latin typeface="Calibri"/>
              </a:rPr>
            </a:br>
            <a:r>
              <a:rPr lang="nb-NO" sz="2500" b="1" dirty="0">
                <a:solidFill>
                  <a:prstClr val="black"/>
                </a:solidFill>
                <a:latin typeface="Calibri"/>
              </a:rPr>
              <a:t>sosiale tjenestene i Nav-kontoret - «Tyvenes marked»</a:t>
            </a:r>
            <a:endParaRPr lang="nb-NO" dirty="0"/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8E97A0F6-51BE-4571-BB78-5C682B14E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nb-NO" sz="2000" dirty="0">
                <a:solidFill>
                  <a:prstClr val="black"/>
                </a:solidFill>
              </a:rPr>
              <a:t>Prosjekter fra 2017/2018: </a:t>
            </a:r>
            <a:r>
              <a:rPr lang="nb-NO" sz="2000" dirty="0"/>
              <a:t>6 (Nav Kongsvinger x 2, Nav Nord-Østerdal, Nav Elverum, Nav Hamar og Nav Sør-Odal)</a:t>
            </a: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nb-NO" sz="2000" dirty="0"/>
              <a:t>Litt om innhold i prosjektene:</a:t>
            </a:r>
          </a:p>
          <a:p>
            <a:pPr marL="742950" lvl="1" indent="-285750" defTabSz="457200">
              <a:lnSpc>
                <a:spcPct val="100000"/>
              </a:lnSpc>
              <a:spcBef>
                <a:spcPct val="20000"/>
              </a:spcBef>
              <a:buFont typeface="Arial"/>
              <a:buChar char="–"/>
            </a:pPr>
            <a:r>
              <a:rPr lang="nb-NO" sz="1700" dirty="0">
                <a:cs typeface="Calibri"/>
              </a:rPr>
              <a:t>Kongsvinger 1: Nav i videregående skole – systemarbeid. Kr. 366.000,-/60% stilling.</a:t>
            </a:r>
          </a:p>
          <a:p>
            <a:pPr marL="742950" lvl="1" indent="-285750" defTabSz="457200">
              <a:lnSpc>
                <a:spcPct val="100000"/>
              </a:lnSpc>
              <a:spcBef>
                <a:spcPct val="20000"/>
              </a:spcBef>
              <a:buFont typeface="Arial"/>
              <a:buChar char="–"/>
            </a:pPr>
            <a:r>
              <a:rPr lang="nb-NO" sz="1700" dirty="0">
                <a:cs typeface="Calibri"/>
              </a:rPr>
              <a:t>Kongsvinger 2: Bo og lev godt for stort og smått (tilhører et større prosjekt med fokus på oppfølging av lavinntektsfamilier, inkludert boligoppfølging). Kr. 305.000,-/50% stilling.</a:t>
            </a:r>
          </a:p>
          <a:p>
            <a:pPr marL="742950" lvl="1" indent="-285750" defTabSz="457200">
              <a:lnSpc>
                <a:spcPct val="100000"/>
              </a:lnSpc>
              <a:spcBef>
                <a:spcPct val="20000"/>
              </a:spcBef>
              <a:buFont typeface="Arial"/>
              <a:buChar char="–"/>
            </a:pPr>
            <a:r>
              <a:rPr lang="nb-NO" sz="1700" dirty="0">
                <a:cs typeface="Calibri"/>
              </a:rPr>
              <a:t>Nav Nord-Østerdal/Tynset-regionen (Tynset vert): Utvikling av Nav-kontorets tjenester med særlig fokus på bistand til innvandrere utenfor EØS. Kr. 610.000,-/100% stilling.</a:t>
            </a:r>
          </a:p>
          <a:p>
            <a:pPr marL="742950" lvl="1" indent="-285750" defTabSz="457200">
              <a:lnSpc>
                <a:spcPct val="100000"/>
              </a:lnSpc>
              <a:spcBef>
                <a:spcPct val="20000"/>
              </a:spcBef>
              <a:buFont typeface="Arial"/>
              <a:buChar char="–"/>
            </a:pPr>
            <a:r>
              <a:rPr lang="nb-NO" sz="1700" dirty="0">
                <a:cs typeface="Calibri"/>
              </a:rPr>
              <a:t>Elverum: Kartlegging av Elverum kommunes sosiale tjenester, for å øke samhandling og samarbeid mellom de ulike tjenestetilbyderne. Kr. 610.000,-/100% stilling.</a:t>
            </a:r>
          </a:p>
          <a:p>
            <a:pPr marL="742950" lvl="1" indent="-285750" defTabSz="457200">
              <a:lnSpc>
                <a:spcPct val="100000"/>
              </a:lnSpc>
              <a:spcBef>
                <a:spcPct val="20000"/>
              </a:spcBef>
              <a:buFont typeface="Arial"/>
              <a:buChar char="–"/>
            </a:pPr>
            <a:r>
              <a:rPr lang="nb-NO" sz="1700" dirty="0">
                <a:cs typeface="Calibri"/>
              </a:rPr>
              <a:t>Hamar: Kvalitetskoordinator for implementering av internkontroll-arbeid l i Nav Hamar. Kr. 610.000,-/100% stilling.</a:t>
            </a:r>
          </a:p>
          <a:p>
            <a:pPr marL="742950" lvl="1" indent="-285750" defTabSz="457200">
              <a:lnSpc>
                <a:spcPct val="100000"/>
              </a:lnSpc>
              <a:spcBef>
                <a:spcPct val="20000"/>
              </a:spcBef>
              <a:buFont typeface="Arial"/>
              <a:buChar char="–"/>
            </a:pPr>
            <a:r>
              <a:rPr lang="nb-NO" sz="1700" dirty="0">
                <a:cs typeface="Calibri"/>
              </a:rPr>
              <a:t>Sør-Odal: Økonomisk rådgivning i et folkehelseperspektiv. Kr. 610.000,-/100% stilling.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71207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04F4379C-B9E1-44F6-B198-58B024719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sz="2800" b="1" dirty="0">
                <a:solidFill>
                  <a:prstClr val="black"/>
                </a:solidFill>
                <a:latin typeface="Calibri"/>
              </a:rPr>
              <a:t>Kontaktinformasjon</a:t>
            </a:r>
            <a:endParaRPr lang="nb-NO" dirty="0"/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D91F9689-14C4-4132-912F-8706D7E47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nb-NO" sz="2400" dirty="0">
                <a:solidFill>
                  <a:prstClr val="black"/>
                </a:solidFill>
              </a:rPr>
              <a:t>Tilskuddsordninger fra Arbeids- og velferdsdirektoratet via Fylkesmannen i Innlandet: Tilskudd til utvikling av sosiale tjenester i Nav-kontoret, samt videreføring av prosjekter til barnefattigdom og boligsosialt arbeid. Foreløpig kontakter Hedmarks-kommuner Bente og Opplandskommuner Tone.</a:t>
            </a: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nb-NO" sz="2400" dirty="0">
                <a:solidFill>
                  <a:prstClr val="black"/>
                </a:solidFill>
              </a:rPr>
              <a:t>Bente Nygaard Lindstad, </a:t>
            </a:r>
            <a:r>
              <a:rPr lang="nb-NO" sz="2400" dirty="0">
                <a:solidFill>
                  <a:prstClr val="black"/>
                </a:solidFill>
                <a:hlinkClick r:id="rId3"/>
              </a:rPr>
              <a:t>fmhebnl@fylkesmannen.no</a:t>
            </a:r>
            <a:endParaRPr lang="nb-NO" sz="2400" dirty="0">
              <a:solidFill>
                <a:prstClr val="black"/>
              </a:solidFill>
            </a:endParaRP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nb-NO" sz="2400" dirty="0">
                <a:solidFill>
                  <a:prstClr val="black"/>
                </a:solidFill>
              </a:rPr>
              <a:t>Direktenummer kontor: 62 55 11 35</a:t>
            </a: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nb-NO" sz="2400" dirty="0">
                <a:solidFill>
                  <a:prstClr val="black"/>
                </a:solidFill>
              </a:rPr>
              <a:t>Mobil: 99 35 15 07 (i ordinær arbeidstid </a:t>
            </a:r>
            <a:r>
              <a:rPr lang="nb-NO" sz="2400" dirty="0">
                <a:solidFill>
                  <a:prstClr val="black"/>
                </a:solidFill>
                <a:sym typeface="Wingdings" panose="05000000000000000000" pitchFamily="2" charset="2"/>
              </a:rPr>
              <a:t>)</a:t>
            </a: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nb-NO" sz="2400" dirty="0"/>
              <a:t>Tone Huuse Svesengen, </a:t>
            </a:r>
            <a:r>
              <a:rPr lang="nb-NO" sz="2400" dirty="0">
                <a:hlinkClick r:id="rId4"/>
              </a:rPr>
              <a:t>fmopths@fylkesmannen.no</a:t>
            </a:r>
            <a:r>
              <a:rPr lang="nb-NO" sz="2400" dirty="0"/>
              <a:t> </a:t>
            </a: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nb-NO" sz="2400" dirty="0"/>
              <a:t>Direktenummer kontor: 61 26 60 87</a:t>
            </a:r>
          </a:p>
          <a:p>
            <a:pPr marL="0" lvl="0" indent="0" defTabSz="457200">
              <a:lnSpc>
                <a:spcPct val="100000"/>
              </a:lnSpc>
              <a:spcBef>
                <a:spcPct val="20000"/>
              </a:spcBef>
              <a:buNone/>
            </a:pPr>
            <a:endParaRPr lang="nb-NO" sz="2400" dirty="0"/>
          </a:p>
          <a:p>
            <a:pPr lvl="1"/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1652643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854</Words>
  <Application>Microsoft Office PowerPoint</Application>
  <PresentationFormat>Widescreen</PresentationFormat>
  <Paragraphs>79</Paragraphs>
  <Slides>9</Slides>
  <Notes>9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Office-tema</vt:lpstr>
      <vt:lpstr> Søknadsverksted 17.01.19 og 18.01.19 </vt:lpstr>
      <vt:lpstr>Tilskudd til utvikling av de sosiale tjenestene  i Nav-kontoret</vt:lpstr>
      <vt:lpstr>Tilskudd til utvikling av de sosiale tjenestene  i Nav-kontoret</vt:lpstr>
      <vt:lpstr>Tilskudd til utvikling av de sosiale tjenestene  i Nav-kontoret</vt:lpstr>
      <vt:lpstr>Tilskudd til utvikling av de sosiale tjenestene  i Nav-kontoret</vt:lpstr>
      <vt:lpstr>Gangen i tilskuddsforvaltning</vt:lpstr>
      <vt:lpstr>Prosjekter som har fått midler i Oppland til utvikling av de  sosiale tjenestene i Nav-kontoret - «Tyvenes marked»</vt:lpstr>
      <vt:lpstr>Prosjekter som har fått midler i Hedmark til utvikling av de  sosiale tjenestene i Nav-kontoret - «Tyvenes marked»</vt:lpstr>
      <vt:lpstr>Kontaktinformasjon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Lindstad, Bente Nygaard</dc:creator>
  <cp:lastModifiedBy>Lindstad, Bente Nygaard</cp:lastModifiedBy>
  <cp:revision>62</cp:revision>
  <cp:lastPrinted>2019-01-07T12:13:39Z</cp:lastPrinted>
  <dcterms:created xsi:type="dcterms:W3CDTF">2019-01-04T09:30:11Z</dcterms:created>
  <dcterms:modified xsi:type="dcterms:W3CDTF">2019-01-18T14:13:12Z</dcterms:modified>
</cp:coreProperties>
</file>