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9" r:id="rId6"/>
    <p:sldId id="267" r:id="rId7"/>
    <p:sldId id="260" r:id="rId8"/>
    <p:sldId id="270" r:id="rId9"/>
    <p:sldId id="266" r:id="rId10"/>
    <p:sldId id="268" r:id="rId11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71237B-5122-4D34-A29E-1BC1ECAD9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FB2441-C9B4-4CE3-A964-F2D557D80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F28A5B3-8FD0-41AB-8674-3567A335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F68988-83FE-4C20-A74F-663CFA3E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A6EE09-07A5-4297-BFD6-CD191113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716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88FE1-36AC-4D9A-98D2-E43C60B9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75335D8-D1EC-4BA9-A8F1-C8D02C756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4DC95F-D3D6-463C-AD0D-84771E73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0DB621-C058-45ED-8DFE-0A0E22E8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0F57E6-D352-43E2-B491-C5E255C2A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32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F61BF2-1452-49E0-94BB-D0EC8FD75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2A7B337-C7DC-4441-814A-A78A6688E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1064BC-91D3-4DC7-B7A0-242FA310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696A73-05E3-4140-A033-C14A3AA5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107736-4E58-428D-AE57-4EBEB03B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60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6CD18B-E79D-4D36-87ED-BB30313D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07FAD6-621B-40CC-B84E-C00713CC8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E2B8FF-65D4-46A7-BA1B-BB9AC082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A4FD06-DE4A-4872-894F-BB2CBCB3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4C77B3-09CB-41EB-B134-E1F580FC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340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13D010-04C0-4D72-888D-237E981CA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25D9A0-D274-4B07-812D-A07140ACA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E6616D-B688-423D-A50D-1C848CBC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B020F4-25D8-415E-BB88-AEA34030A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94D850-9526-46C4-936B-EBC8FC8A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85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156C30-CF6D-4908-B1B6-61455756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0CF678-0030-4E12-888C-00434359E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ACFBCA0-76C7-4FD7-9607-C4AD21886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FF6CFC-A2B0-407B-89A5-7551D567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83BD731-B96D-4EF3-AB0D-C3DBCCD1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E209E4-B99A-4406-BC68-D2EF4A13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256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ECB019-13CB-4CD9-BBF6-F749DA31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86B110-7A48-4B36-91E9-E6D7A8988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EFFE7AD-8EE5-4AF1-BFE8-0E14F08A9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522855E-9E7A-4ED6-88BD-EEE0EDFCF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FA9D108-F035-48DD-8872-DC6FA09CB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270BBF6-3CB2-49D5-B291-275CA788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220CC0C-54B3-4BB4-8D6F-4CF1511C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0347861-DAEA-4799-B8AF-9F0E3AB0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8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C59564-3F03-4DEF-BD83-0AF9051A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0FD12B7-9207-4B98-982C-F78A1DDA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1D9B164-3D32-4467-B8F3-FA13903AC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9F177D5-62ED-4207-A2A5-D5FBBFD4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40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6DA30D7-919B-40D2-AF3A-9CE4FF8F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0F4BA01-CE74-4260-B773-45C42220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E195EB7-774C-40D7-8BC3-1FF3586B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05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7F1A2A-498B-4A08-A186-31385A2E2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17AEA4-95DC-45D1-BDD4-3422327BA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0493198-1C3F-42DD-9169-5130DD03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011A082-4947-4B5A-94B4-C6D13A24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C2CB467-DADC-431B-8DD8-3952FBF1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1BBD885-817F-42F8-BB9D-758990A1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097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30E03E-6CD3-45B9-BEA6-43870B2A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067726C-98EF-4122-8A85-63DA8FFCB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0E51F28-1E5F-4B60-A70F-85CE7C33B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19D7B10-541B-4036-B391-291FD13C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9CFC700-6914-453A-80C6-F9C0E34E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9209A7-9951-47C2-BD97-32ED155A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57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0CEBC42-9B42-4F06-A55F-29365F08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707C1D-8336-45DD-85F5-A813FDF21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9FE7B0-5C18-4436-B215-4A079C83F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836D-0DD6-4B62-A845-D731004D9BC9}" type="datetimeFigureOut">
              <a:rPr lang="nb-NO" smtClean="0"/>
              <a:t>22. jan 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C280835-27EE-4E99-A3E6-27540B1C7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AFD947-7978-4A71-B11D-B651C4D26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mheabe@fylkesmannen.n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mophfa@fylkesmannen.no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ylkesmannen.n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kjema@fylkesmannen.n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ylkesmannen.no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minpost@fylkesmannen.n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F38D2230-22F3-4489-9BC3-83A8BC42D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nb-NO" dirty="0">
                <a:highlight>
                  <a:srgbClr val="00FFFF"/>
                </a:highlight>
              </a:rPr>
              <a:t>Søknadsverksted 23.01.2020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0A72CE6-7781-402E-8023-F8F2471AC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88" y="227024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Tilskudd til kommunalt rusarbeid </a:t>
            </a:r>
          </a:p>
          <a:p>
            <a:r>
              <a:rPr lang="nb-NO" dirty="0"/>
              <a:t>Tilbud til voksne med langvarige og sammensatte behov for tjenester </a:t>
            </a:r>
          </a:p>
          <a:p>
            <a:r>
              <a:rPr lang="nb-NO" dirty="0"/>
              <a:t>Tilbud til barn og unge med behov for langvarig/sammensatt oppfølging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Fylkesmannen i Innlandet: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 Arild Bækkevold                                                     Heidi Fæste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>
                <a:hlinkClick r:id="rId3"/>
              </a:rPr>
              <a:t>fmheabe@fylkesmannen.no</a:t>
            </a:r>
            <a:r>
              <a:rPr lang="nb-NO" dirty="0"/>
              <a:t>                               </a:t>
            </a:r>
            <a:r>
              <a:rPr lang="nb-NO" dirty="0">
                <a:hlinkClick r:id="rId4"/>
              </a:rPr>
              <a:t>fmophfa@fylkesmannen.no</a:t>
            </a:r>
            <a:r>
              <a:rPr lang="nb-NO" dirty="0"/>
              <a:t>			</a:t>
            </a:r>
          </a:p>
          <a:p>
            <a:pPr marL="0" indent="0">
              <a:buNone/>
            </a:pPr>
            <a:r>
              <a:rPr lang="nb-NO" dirty="0" err="1"/>
              <a:t>Tlf</a:t>
            </a:r>
            <a:r>
              <a:rPr lang="nb-NO" dirty="0"/>
              <a:t> 99589295                                                           </a:t>
            </a:r>
            <a:r>
              <a:rPr lang="nb-NO" dirty="0" err="1"/>
              <a:t>tlf</a:t>
            </a:r>
            <a:r>
              <a:rPr lang="nb-NO" dirty="0"/>
              <a:t> 61266118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127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863CC6E-B773-44FC-81A1-A900C97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b-NO" sz="3200" dirty="0">
              <a:highlight>
                <a:srgbClr val="00FFFF"/>
              </a:highlight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6ECEEC2-BB31-48F2-8F87-4DB0E483F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87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4C1F85AA-2760-4959-B341-2D1F598DA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29649"/>
          </a:xfrm>
        </p:spPr>
        <p:txBody>
          <a:bodyPr>
            <a:noAutofit/>
          </a:bodyPr>
          <a:lstStyle/>
          <a:p>
            <a:r>
              <a:rPr lang="nb-NO" sz="3200" b="1" dirty="0"/>
              <a:t>Litt historie for Hedmark, målt i penger… Opptrappingsplanen for rusfeltet 2008 – 2012 og 2014-2020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1AE4D85A-D447-412C-A9F0-BD38C854C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indent="-342900">
              <a:buFontTx/>
              <a:buChar char="-"/>
            </a:pPr>
            <a:r>
              <a:rPr lang="nb-NO" dirty="0"/>
              <a:t>2008       kr   3.594.000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2009       kr 10.983.000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2010       kr 14.516.000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2011       kr 20.170.000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2012       kr 17.308.000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2013       rammetilskudd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2014       kr 14.992.989                         «Samhandlingsmidler»:  kr   3.100.000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2015       kr 14.500.728                                                                     kr   8.110.000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2016       kr 16.806.248                                                                     kr 10.599.980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2017       kr 16.781.000                                                                     kr 11.000.000</a:t>
            </a:r>
          </a:p>
          <a:p>
            <a:pPr marL="342900" indent="-342900">
              <a:buFontTx/>
              <a:buChar char="-"/>
            </a:pPr>
            <a:r>
              <a:rPr lang="nb-NO" dirty="0"/>
              <a:t>2018       kr 16.553.000                                                                     kr 11.700.000</a:t>
            </a:r>
          </a:p>
          <a:p>
            <a:pPr marL="0" indent="0">
              <a:buNone/>
            </a:pPr>
            <a:r>
              <a:rPr lang="nb-NO" dirty="0"/>
              <a:t>-       2019       kr 19.251.000                                                                     kr 11.000.000</a:t>
            </a:r>
          </a:p>
          <a:p>
            <a:pPr marL="342900" indent="-342900">
              <a:buFontTx/>
              <a:buChar char="-"/>
            </a:pPr>
            <a:r>
              <a:rPr lang="nb-NO" b="1" dirty="0"/>
              <a:t>Totalt kr 230,965.945,-</a:t>
            </a:r>
          </a:p>
          <a:p>
            <a:pPr marL="342900" indent="-342900">
              <a:buFontTx/>
              <a:buChar char="-"/>
            </a:pPr>
            <a:endParaRPr lang="nb-NO" b="1" dirty="0"/>
          </a:p>
          <a:p>
            <a:r>
              <a:rPr lang="nb-NO" dirty="0" err="1"/>
              <a:t>Exellark</a:t>
            </a:r>
            <a:r>
              <a:rPr lang="nb-NO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645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82EC23B8-B5C5-43C8-BFE7-2D04B81DA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highlight>
                  <a:srgbClr val="00FFFF"/>
                </a:highlight>
              </a:rPr>
              <a:t>765.62 - Kommunalt rusarbeid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E622703-FA08-43E3-A79B-20241217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Formål: å øke </a:t>
            </a:r>
            <a:r>
              <a:rPr lang="nb-NO" u="sng" dirty="0"/>
              <a:t>kapasiteten</a:t>
            </a:r>
            <a:r>
              <a:rPr lang="nb-NO" dirty="0"/>
              <a:t> i det kommunale rusarbeidet, slik at mennesker med  rusproblemer får et helhetlig, tilgjengelig og individuelt tilpasset tjenestetilbud. Tilskuddet gjelder midler kun til årsverk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Bevilgning 2020: 492,5 millioner til kommunalt rusarbeid, øremerket, </a:t>
            </a:r>
            <a:r>
              <a:rPr lang="nb-NO" dirty="0" err="1"/>
              <a:t>dvs</a:t>
            </a:r>
            <a:r>
              <a:rPr lang="nb-NO" dirty="0"/>
              <a:t> en økning fra 2019.</a:t>
            </a:r>
          </a:p>
          <a:p>
            <a:r>
              <a:rPr lang="nb-NO" dirty="0"/>
              <a:t>Søknadsfrist og rapporteringsfrist:  </a:t>
            </a:r>
            <a:r>
              <a:rPr lang="nb-NO" dirty="0">
                <a:solidFill>
                  <a:srgbClr val="FF0000"/>
                </a:solidFill>
              </a:rPr>
              <a:t>01.03.2020. </a:t>
            </a:r>
          </a:p>
          <a:p>
            <a:r>
              <a:rPr lang="nb-NO" dirty="0"/>
              <a:t>Rapportering: søknad og rapportering i samme elektroniske løsning. Inkludert egenerklæring for økonomirapport.</a:t>
            </a:r>
          </a:p>
          <a:p>
            <a:r>
              <a:rPr lang="nb-NO" dirty="0"/>
              <a:t>Link til utlysning, søknads- og rapporteringsskjema er sendt kommunenes postmottak, nav kontorene, mfl. Utlysningen ligger også på </a:t>
            </a:r>
            <a:r>
              <a:rPr lang="nb-NO" dirty="0">
                <a:hlinkClick r:id="rId3"/>
              </a:rPr>
              <a:t>www.fylkesmannen.no</a:t>
            </a:r>
            <a:r>
              <a:rPr lang="nb-NO" dirty="0"/>
              <a:t>	</a:t>
            </a:r>
          </a:p>
          <a:p>
            <a:r>
              <a:rPr lang="nb-NO" dirty="0"/>
              <a:t>Ved h</a:t>
            </a:r>
            <a:r>
              <a:rPr lang="nn-NO" dirty="0" err="1"/>
              <a:t>envendelser</a:t>
            </a:r>
            <a:r>
              <a:rPr lang="nn-NO" dirty="0"/>
              <a:t> som gjelder teknisk </a:t>
            </a:r>
            <a:r>
              <a:rPr lang="nn-NO" dirty="0" err="1"/>
              <a:t>support</a:t>
            </a:r>
            <a:r>
              <a:rPr lang="nn-NO" dirty="0"/>
              <a:t> </a:t>
            </a:r>
            <a:r>
              <a:rPr lang="nn-NO" dirty="0" err="1"/>
              <a:t>knyttet</a:t>
            </a:r>
            <a:r>
              <a:rPr lang="nn-NO" dirty="0"/>
              <a:t> til søknads- og rapporteringsskjemaet skal denne </a:t>
            </a:r>
            <a:r>
              <a:rPr lang="nn-NO" dirty="0" err="1"/>
              <a:t>adressen</a:t>
            </a:r>
            <a:r>
              <a:rPr lang="nn-NO" dirty="0"/>
              <a:t> </a:t>
            </a:r>
            <a:r>
              <a:rPr lang="nn-NO" dirty="0" err="1"/>
              <a:t>benyttes</a:t>
            </a:r>
            <a:r>
              <a:rPr lang="nn-NO" dirty="0"/>
              <a:t>: </a:t>
            </a:r>
            <a:r>
              <a:rPr lang="nn-NO" u="sng" dirty="0">
                <a:hlinkClick r:id="rId4"/>
              </a:rPr>
              <a:t>skjema@fylkesmannen.no</a:t>
            </a:r>
            <a:r>
              <a:rPr lang="nn-NO" dirty="0"/>
              <a:t>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703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863CC6E-B773-44FC-81A1-A900C97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highlight>
                  <a:srgbClr val="00FFFF"/>
                </a:highlight>
              </a:rPr>
              <a:t>kommunalt rusarbeid: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6ECEEC2-BB31-48F2-8F87-4DB0E483F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nb-NO" sz="3500" dirty="0"/>
              <a:t>Brukerplan</a:t>
            </a:r>
          </a:p>
          <a:p>
            <a:r>
              <a:rPr lang="nb-NO" sz="3500" dirty="0"/>
              <a:t>Presisering av egenandel: </a:t>
            </a:r>
          </a:p>
          <a:p>
            <a:pPr marL="0" indent="0">
              <a:buNone/>
            </a:pPr>
            <a:r>
              <a:rPr lang="nb-NO" sz="3500" i="1" dirty="0">
                <a:solidFill>
                  <a:srgbClr val="FF0000"/>
                </a:solidFill>
              </a:rPr>
              <a:t>Kommunens egeninnsats må økes i takt med at tilskuddsmidlene avkortes. Kommunen må sørge for en gradvis innarbeiding av årsverk i kommunens planverk og budsjett slik at den økte kapasiteten i tjenestene blir av varig karakter. Kommunene får i opptrappingsplanen økte rammeoverføringer for å styrke tjenestetilbudet til personer med rusrelaterte problemer, og det forventes at midlene benyttes til formålet. </a:t>
            </a:r>
          </a:p>
          <a:p>
            <a:r>
              <a:rPr lang="nb-NO" sz="3500" i="1" dirty="0"/>
              <a:t>Brev om dette til landets ordførere av 18.12.2015 fra helseministeren.</a:t>
            </a:r>
          </a:p>
          <a:p>
            <a:endParaRPr lang="nb-NO" i="1" dirty="0"/>
          </a:p>
          <a:p>
            <a:r>
              <a:rPr lang="nb-NO" sz="3500" dirty="0"/>
              <a:t>Prioritet: 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Oppsøkende flerfaglige team (behandlings- og oppfølgingsteam)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Andre oppsøkende tjenester og utekontakter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Boligtjenester, for eksempel oppfølgingstjenester i bolig, bolig med bemanning </a:t>
            </a:r>
            <a:r>
              <a:rPr lang="nb-NO" sz="3500" dirty="0" err="1"/>
              <a:t>o.l</a:t>
            </a:r>
            <a:endParaRPr lang="nb-NO" sz="3500" dirty="0"/>
          </a:p>
          <a:p>
            <a:pPr marL="285750" indent="-285750">
              <a:buFontTx/>
              <a:buChar char="-"/>
            </a:pPr>
            <a:r>
              <a:rPr lang="nb-NO" sz="3500" dirty="0"/>
              <a:t>Arbeidsrettede og/eller aktivitetstilbud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Tidlig intervensjonstiltak med barn/unge og eldre som prioritert målgruppe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Erfaringskonsulenter i kommunale tjenester til målgruppen</a:t>
            </a:r>
          </a:p>
          <a:p>
            <a:pPr marL="285750" indent="-285750">
              <a:buFontTx/>
              <a:buChar char="-"/>
            </a:pPr>
            <a:r>
              <a:rPr lang="nb-NO" sz="3500" dirty="0"/>
              <a:t>Lavterskel helsetjenester</a:t>
            </a:r>
          </a:p>
          <a:p>
            <a:pPr marL="285750" indent="-285750">
              <a:buFontTx/>
              <a:buChar char="-"/>
            </a:pPr>
            <a:endParaRPr lang="nb-NO" sz="3500" dirty="0"/>
          </a:p>
          <a:p>
            <a:pPr marL="285750" indent="-285750">
              <a:buFontTx/>
              <a:buChar char="-"/>
            </a:pPr>
            <a:r>
              <a:rPr lang="nb-NO" sz="3500" dirty="0"/>
              <a:t>Spørsmål: kan min kommune søke midler over </a:t>
            </a:r>
            <a:r>
              <a:rPr lang="nb-NO" sz="3500"/>
              <a:t>denne ordningen </a:t>
            </a:r>
            <a:r>
              <a:rPr lang="nb-NO" sz="3500" dirty="0"/>
              <a:t>til kommunens «andel» i etableringen av FACT team = ja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24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45418F2-6C0E-4A70-921C-09AFEFD39DAE}"/>
              </a:ext>
            </a:extLst>
          </p:cNvPr>
          <p:cNvSpPr/>
          <p:nvPr/>
        </p:nvSpPr>
        <p:spPr>
          <a:xfrm>
            <a:off x="713064" y="1997839"/>
            <a:ext cx="8430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i="1" dirty="0">
                <a:solidFill>
                  <a:srgbClr val="FF0000"/>
                </a:solidFill>
                <a:latin typeface="Calibri" panose="020F0502020204030204" pitchFamily="34" charset="0"/>
              </a:rPr>
              <a:t>«Vi har nå fått noen signaler fra HOD om plan for tilskuddsordningen etter at opptrappingsplanen for rusfeltet avsluttes ved utgangen av 2020.</a:t>
            </a:r>
            <a:r>
              <a:rPr lang="nb-NO" i="1" u="sng" dirty="0">
                <a:solidFill>
                  <a:srgbClr val="FF0000"/>
                </a:solidFill>
                <a:latin typeface="Calibri" panose="020F0502020204030204" pitchFamily="34" charset="0"/>
              </a:rPr>
              <a:t> Med de nødvendige forbehold er det ifølge statsråden ikke planer om bortfall eller endringer i ordningen og den videreføres i 2021. </a:t>
            </a:r>
            <a:r>
              <a:rPr lang="nb-NO" i="1" dirty="0">
                <a:solidFill>
                  <a:srgbClr val="FF0000"/>
                </a:solidFill>
                <a:latin typeface="Calibri" panose="020F0502020204030204" pitchFamily="34" charset="0"/>
              </a:rPr>
              <a:t>Hvis det skulle bli endringer fra og med 2022 så vil det naturlig nok komme i statsbudsjettet for 2021. Hva som skjer etter valget i 2021 må vi nok leve med som en usikkerhetsfaktor. Håper dette kan være til nytte i deres dialog med kommunene fremover.»</a:t>
            </a:r>
          </a:p>
          <a:p>
            <a:endParaRPr lang="nb-NO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nb-NO" i="1" dirty="0">
                <a:latin typeface="Calibri" panose="020F0502020204030204" pitchFamily="34" charset="0"/>
              </a:rPr>
              <a:t>Dette betyr: Vi åpner for søknader til «nye» tiltak eller styrking av eksisterende tiltak, se målsetningen/formål for ordningen i regelverket.</a:t>
            </a:r>
          </a:p>
          <a:p>
            <a:endParaRPr lang="nb-NO" i="1" dirty="0">
              <a:latin typeface="Calibri" panose="020F0502020204030204" pitchFamily="34" charset="0"/>
            </a:endParaRPr>
          </a:p>
          <a:p>
            <a:r>
              <a:rPr lang="nb-NO" i="1" dirty="0">
                <a:latin typeface="Calibri" panose="020F0502020204030204" pitchFamily="34" charset="0"/>
              </a:rPr>
              <a:t>Stikkord: kapasitetsøkning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412948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863CC6E-B773-44FC-81A1-A900C97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highlight>
                  <a:srgbClr val="FFFF00"/>
                </a:highlight>
              </a:rPr>
              <a:t>beregningsregler for kommunalt rusarbeid 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6ECEEC2-BB31-48F2-8F87-4DB0E483F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b="1" dirty="0"/>
              <a:t>Beregningsregler:</a:t>
            </a:r>
          </a:p>
          <a:p>
            <a:pPr marL="285750" indent="-285750">
              <a:buFontTx/>
              <a:buChar char="-"/>
            </a:pPr>
            <a:r>
              <a:rPr lang="nb-NO" dirty="0"/>
              <a:t>Tilskudd gis til spesifiserte årsverk </a:t>
            </a:r>
            <a:r>
              <a:rPr lang="nb-NO" u="sng" dirty="0"/>
              <a:t>inntil</a:t>
            </a:r>
            <a:r>
              <a:rPr lang="nb-NO" dirty="0"/>
              <a:t> 4 år, med en årlig reduksjon av tilskuddet </a:t>
            </a:r>
          </a:p>
          <a:p>
            <a:pPr marL="0" indent="0">
              <a:buNone/>
            </a:pPr>
            <a:r>
              <a:rPr lang="nb-NO" dirty="0"/>
              <a:t>     hvor det gis halvt </a:t>
            </a:r>
            <a:r>
              <a:rPr lang="nb-NO" dirty="0" err="1"/>
              <a:t>årsverksats</a:t>
            </a:r>
            <a:r>
              <a:rPr lang="nb-NO" dirty="0"/>
              <a:t> siste år. Beregningene tar utgangspunkt i 100%      </a:t>
            </a:r>
          </a:p>
          <a:p>
            <a:pPr marL="0" indent="0">
              <a:buNone/>
            </a:pPr>
            <a:r>
              <a:rPr lang="nb-NO" dirty="0"/>
              <a:t>     stillingsressurs. Ved reduksjon i stillingsprosent, skal tilskuddet reduseres tilsvarende.</a:t>
            </a:r>
          </a:p>
          <a:p>
            <a:endParaRPr lang="nb-NO" dirty="0"/>
          </a:p>
          <a:p>
            <a:r>
              <a:rPr lang="nb-NO" dirty="0"/>
              <a:t>År 1: kr 660.000,- pr årsverk </a:t>
            </a:r>
            <a:r>
              <a:rPr lang="nb-NO" dirty="0" err="1"/>
              <a:t>inkl</a:t>
            </a:r>
            <a:r>
              <a:rPr lang="nb-NO" dirty="0"/>
              <a:t> kompetanseutviklingsmidler (beregnet til kr 10.000,-)</a:t>
            </a:r>
          </a:p>
          <a:p>
            <a:r>
              <a:rPr lang="nb-NO" dirty="0"/>
              <a:t>År 2: kr 550.000,- pr årsverk</a:t>
            </a:r>
          </a:p>
          <a:p>
            <a:r>
              <a:rPr lang="nb-NO" dirty="0"/>
              <a:t>År 3: kr 440.000,- pr årsverk</a:t>
            </a:r>
          </a:p>
          <a:p>
            <a:r>
              <a:rPr lang="nb-NO" dirty="0"/>
              <a:t>År 4: kr 330.000,- pr årsverk</a:t>
            </a:r>
          </a:p>
          <a:p>
            <a:endParaRPr lang="nb-NO" dirty="0"/>
          </a:p>
          <a:p>
            <a:r>
              <a:rPr lang="nb-NO" sz="2400" dirty="0"/>
              <a:t>Overgangsregler fra 2016: Kommuner som allerede mottar tilskudd over ordningen skal i hovedsak følge samme avkortningsstige. Vi kan vurdere reduksjonsgrad der hvor hovedregelen vil ha betydelige negative konsekvenser. </a:t>
            </a:r>
            <a:r>
              <a:rPr lang="nb-NO" sz="2400" u="sng" dirty="0"/>
              <a:t>Skjønnsmessig vurdering </a:t>
            </a:r>
            <a:r>
              <a:rPr lang="nb-NO" sz="2400" dirty="0"/>
              <a:t>hvor på stigen vi vil plassere etter hvor lenge dere har mottatt tilskudd. Dere som faller inn under overgangsreglene vil som hovedregel maksimalt kunne motta tilskudd i tre år.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528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27EAD38A-0084-48B6-BD00-87AC432D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>
                <a:highlight>
                  <a:srgbClr val="00FF00"/>
                </a:highlight>
              </a:rPr>
              <a:t>765.60 -  Tilbud til voksne med langvarige og/eller sammensatte tjenestebehov.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CAC2C425-AB64-46D4-A6CF-18BE9D7EC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Formål: å styrke tilbudet til brukere med store tjenestebehov gjennom å utvikle mer helhetlige og samtidige tjenester fra ulike sektorer og nivåer. </a:t>
            </a:r>
          </a:p>
          <a:p>
            <a:r>
              <a:rPr lang="nb-NO" dirty="0"/>
              <a:t>Bevilgning 2020: 185 millioner</a:t>
            </a:r>
          </a:p>
          <a:p>
            <a:r>
              <a:rPr lang="nb-NO" dirty="0"/>
              <a:t>Søknadsfrist </a:t>
            </a:r>
            <a:r>
              <a:rPr lang="nb-NO" dirty="0">
                <a:solidFill>
                  <a:srgbClr val="FF0000"/>
                </a:solidFill>
              </a:rPr>
              <a:t>1.3.2020</a:t>
            </a:r>
            <a:r>
              <a:rPr lang="nb-NO" dirty="0"/>
              <a:t> . Ordningen kan søkes av kommuner, helseforetak, statlige,  og fylkeskommunale bedrifter (sammen med kommune). Eget søknadsskjema er utarbeidet.</a:t>
            </a:r>
          </a:p>
          <a:p>
            <a:r>
              <a:rPr lang="nb-NO" dirty="0"/>
              <a:t>Rapporteringsfrist for de som mottok midler i 2019: </a:t>
            </a:r>
            <a:r>
              <a:rPr lang="nb-NO" b="1" dirty="0"/>
              <a:t>01.03.2020. </a:t>
            </a:r>
            <a:r>
              <a:rPr lang="nb-NO" dirty="0"/>
              <a:t>Eget rapporteringsskjema er utarbeidet</a:t>
            </a:r>
          </a:p>
          <a:p>
            <a:r>
              <a:rPr lang="nb-NO" dirty="0"/>
              <a:t>Helsedirektoratet utmåler en fordeling av midlene til Fylkesmannen basert på innsendt søknadsgrunnlag.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Ordningen åpner for dekking av andre utgifter enn årsverk.</a:t>
            </a:r>
          </a:p>
          <a:p>
            <a:endParaRPr lang="nb-NO" dirty="0"/>
          </a:p>
          <a:p>
            <a:r>
              <a:rPr lang="nb-NO" dirty="0">
                <a:highlight>
                  <a:srgbClr val="00FF00"/>
                </a:highlight>
              </a:rPr>
              <a:t>Prioriteres: etablering av rurale FACT team</a:t>
            </a:r>
          </a:p>
          <a:p>
            <a:r>
              <a:rPr lang="nb-NO" dirty="0"/>
              <a:t>NB: ordningen fortsetter etter 2020</a:t>
            </a:r>
          </a:p>
          <a:p>
            <a:endParaRPr lang="nb-NO" dirty="0"/>
          </a:p>
          <a:p>
            <a:r>
              <a:rPr lang="nb-NO" dirty="0"/>
              <a:t>Rapportering for 2019: Krav om revisorattestert regnskap, innen 01.03.2020</a:t>
            </a:r>
          </a:p>
        </p:txBody>
      </p:sp>
    </p:spTree>
    <p:extLst>
      <p:ext uri="{BB962C8B-B14F-4D97-AF65-F5344CB8AC3E}">
        <p14:creationId xmlns:p14="http://schemas.microsoft.com/office/powerpoint/2010/main" val="188982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063787-FA04-4AC7-B820-284C8B08F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736"/>
            <a:ext cx="10515600" cy="1325563"/>
          </a:xfrm>
        </p:spPr>
        <p:txBody>
          <a:bodyPr>
            <a:normAutofit/>
          </a:bodyPr>
          <a:lstStyle/>
          <a:p>
            <a:r>
              <a:rPr lang="nb-NO" sz="2800" dirty="0">
                <a:highlight>
                  <a:srgbClr val="00FFFF"/>
                </a:highlight>
              </a:rPr>
              <a:t>Tilbud til barn og unge med behov for langvarig/sammensatt oppfølging. </a:t>
            </a:r>
            <a:r>
              <a:rPr lang="nb-NO" sz="2800" dirty="0" err="1">
                <a:highlight>
                  <a:srgbClr val="00FFFF"/>
                </a:highlight>
              </a:rPr>
              <a:t>Kap</a:t>
            </a:r>
            <a:r>
              <a:rPr lang="nb-NO" sz="2800" dirty="0">
                <a:highlight>
                  <a:srgbClr val="00FFFF"/>
                </a:highlight>
              </a:rPr>
              <a:t> 765 post 60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19D24FE-F28A-4F66-BA36-C39A4ED1AE15}"/>
              </a:ext>
            </a:extLst>
          </p:cNvPr>
          <p:cNvSpPr/>
          <p:nvPr/>
        </p:nvSpPr>
        <p:spPr>
          <a:xfrm>
            <a:off x="276836" y="1539584"/>
            <a:ext cx="118116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r>
              <a:rPr lang="nb-NO" dirty="0"/>
              <a:t>Bevilgning 2020: </a:t>
            </a:r>
            <a:r>
              <a:rPr lang="nb-NO" b="1" dirty="0"/>
              <a:t>47 millioner</a:t>
            </a:r>
          </a:p>
          <a:p>
            <a:endParaRPr lang="nb-NO" b="1" dirty="0"/>
          </a:p>
          <a:p>
            <a:r>
              <a:rPr lang="nb-NO" dirty="0"/>
              <a:t>Søknadsfrist </a:t>
            </a:r>
            <a:r>
              <a:rPr lang="nb-NO" dirty="0">
                <a:solidFill>
                  <a:srgbClr val="FF0000"/>
                </a:solidFill>
              </a:rPr>
              <a:t>1.3.2020</a:t>
            </a:r>
            <a:r>
              <a:rPr lang="nb-NO" dirty="0"/>
              <a:t> . Ordningen er kunngjort og info ligger på fylkesmannen sine hjemmesider: </a:t>
            </a:r>
            <a:r>
              <a:rPr lang="nb-NO" dirty="0">
                <a:hlinkClick r:id="rId2"/>
              </a:rPr>
              <a:t>www.fylkesmannen.no</a:t>
            </a:r>
            <a:r>
              <a:rPr lang="nb-NO" dirty="0"/>
              <a:t> Ordningen kan søkes av kommuner, helseforetak, statlige,  og fylkeskommunale bedrifter (sammen med kommune). Eget søknadsskjema er utarbeidet. </a:t>
            </a:r>
          </a:p>
          <a:p>
            <a:endParaRPr lang="nb-NO" dirty="0"/>
          </a:p>
          <a:p>
            <a:r>
              <a:rPr lang="nb-NO" dirty="0"/>
              <a:t>Rapporteringsfrist: 01.03.2020, eget rapporteringsskjema er utarbeidet</a:t>
            </a:r>
          </a:p>
          <a:p>
            <a:endParaRPr lang="nb-NO" dirty="0"/>
          </a:p>
          <a:p>
            <a:r>
              <a:rPr lang="nb-NO" dirty="0"/>
              <a:t>Ordningen åpner for dekking av andre utgifter enn årsverk.</a:t>
            </a:r>
          </a:p>
          <a:p>
            <a:endParaRPr lang="nb-NO" dirty="0"/>
          </a:p>
          <a:p>
            <a:r>
              <a:rPr lang="nb-NO" dirty="0">
                <a:highlight>
                  <a:srgbClr val="00FF00"/>
                </a:highlight>
              </a:rPr>
              <a:t>Prioriteres: videreføring av etablerte tiltak som ligger innenfor 4. års reglen samt pilot/utvikling av FACT Ung</a:t>
            </a:r>
          </a:p>
          <a:p>
            <a:r>
              <a:rPr lang="nb-NO" dirty="0"/>
              <a:t>NB: ordningen fortsetter etter 2020</a:t>
            </a:r>
          </a:p>
          <a:p>
            <a:endParaRPr lang="nb-NO" dirty="0"/>
          </a:p>
          <a:p>
            <a:r>
              <a:rPr lang="nb-NO" b="1"/>
              <a:t>Regnskapsfrist </a:t>
            </a:r>
            <a:r>
              <a:rPr lang="nb-NO" b="1" dirty="0"/>
              <a:t>er 01.03.2020, krav om revisorattestert regnskap.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691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863CC6E-B773-44FC-81A1-A900C97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highlight>
                  <a:srgbClr val="FF0000"/>
                </a:highlight>
              </a:rPr>
              <a:t>HUSK: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6ECEEC2-BB31-48F2-8F87-4DB0E483F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Alle søknader </a:t>
            </a:r>
            <a:r>
              <a:rPr lang="nb-NO" u="sng" dirty="0"/>
              <a:t>skal</a:t>
            </a:r>
            <a:r>
              <a:rPr lang="nb-NO" dirty="0"/>
              <a:t> sendes Fylkesmannens postmottak, elektronisk eller pr. brev, gjerne med elektronisk kopi til saksbehandler.</a:t>
            </a:r>
          </a:p>
          <a:p>
            <a:pPr marL="0" indent="0">
              <a:buNone/>
            </a:pPr>
            <a:r>
              <a:rPr lang="nb-NO" dirty="0">
                <a:hlinkClick r:id="rId3"/>
              </a:rPr>
              <a:t> fminpost@fylkesmannen.no</a:t>
            </a:r>
            <a:r>
              <a:rPr lang="nb-NO" dirty="0"/>
              <a:t>	eller </a:t>
            </a:r>
          </a:p>
          <a:p>
            <a:pPr marL="0" indent="0">
              <a:buNone/>
            </a:pPr>
            <a:r>
              <a:rPr lang="nb-NO" dirty="0"/>
              <a:t>Fylkesmannen i Innlandet</a:t>
            </a:r>
          </a:p>
          <a:p>
            <a:pPr marL="0" indent="0">
              <a:buNone/>
            </a:pPr>
            <a:r>
              <a:rPr lang="nb-NO" dirty="0"/>
              <a:t>Postboks 987</a:t>
            </a:r>
          </a:p>
          <a:p>
            <a:pPr marL="0" indent="0">
              <a:buNone/>
            </a:pPr>
            <a:r>
              <a:rPr lang="nb-NO" dirty="0"/>
              <a:t>2604 Lillehammer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Tildeling/avslag på disse ordningene er ikke enkeltvedtak og det er derfor ikke klagerett  </a:t>
            </a:r>
            <a:r>
              <a:rPr lang="nb-NO" dirty="0" err="1"/>
              <a:t>jf</a:t>
            </a:r>
            <a:r>
              <a:rPr lang="nb-NO" dirty="0"/>
              <a:t> forvaltningsloven § 28.</a:t>
            </a:r>
          </a:p>
          <a:p>
            <a:pPr marL="0" indent="0">
              <a:buNone/>
            </a:pPr>
            <a:br>
              <a:rPr lang="nb-NO" dirty="0"/>
            </a:br>
            <a:br>
              <a:rPr lang="nb-NO" dirty="0"/>
            </a:b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921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930</Words>
  <Application>Microsoft Office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Søknadsverksted 23.01.2020</vt:lpstr>
      <vt:lpstr>Litt historie for Hedmark, målt i penger… Opptrappingsplanen for rusfeltet 2008 – 2012 og 2014-2020</vt:lpstr>
      <vt:lpstr>765.62 - Kommunalt rusarbeid</vt:lpstr>
      <vt:lpstr>kommunalt rusarbeid:</vt:lpstr>
      <vt:lpstr>PowerPoint-presentasjon</vt:lpstr>
      <vt:lpstr>beregningsregler for kommunalt rusarbeid </vt:lpstr>
      <vt:lpstr>765.60 -  Tilbud til voksne med langvarige og/eller sammensatte tjenestebehov.</vt:lpstr>
      <vt:lpstr>Tilbud til barn og unge med behov for langvarig/sammensatt oppfølging. Kap 765 post 60</vt:lpstr>
      <vt:lpstr>HUSK: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Lindstad, Bente Nygaard</dc:creator>
  <cp:lastModifiedBy>Bækkevold, Arild</cp:lastModifiedBy>
  <cp:revision>31</cp:revision>
  <cp:lastPrinted>2019-01-18T06:19:17Z</cp:lastPrinted>
  <dcterms:created xsi:type="dcterms:W3CDTF">2019-01-04T09:30:11Z</dcterms:created>
  <dcterms:modified xsi:type="dcterms:W3CDTF">2020-01-22T12:18:57Z</dcterms:modified>
</cp:coreProperties>
</file>