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1" r:id="rId5"/>
    <p:sldId id="262" r:id="rId6"/>
    <p:sldId id="267" r:id="rId7"/>
    <p:sldId id="260" r:id="rId8"/>
    <p:sldId id="266" r:id="rId9"/>
    <p:sldId id="268" r:id="rId10"/>
  </p:sldIdLst>
  <p:sldSz cx="12192000" cy="6858000"/>
  <p:notesSz cx="6797675" cy="9926638"/>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19" autoAdjust="0"/>
    <p:restoredTop sz="94660"/>
  </p:normalViewPr>
  <p:slideViewPr>
    <p:cSldViewPr snapToGrid="0">
      <p:cViewPr varScale="1">
        <p:scale>
          <a:sx n="114" d="100"/>
          <a:sy n="114" d="100"/>
        </p:scale>
        <p:origin x="25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871237B-5122-4D34-A29E-1BC1ECAD98F8}"/>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C9FB2441-C9B4-4CE3-A964-F2D557D80D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BF28A5B3-8FD0-41AB-8674-3567A3357BAB}"/>
              </a:ext>
            </a:extLst>
          </p:cNvPr>
          <p:cNvSpPr>
            <a:spLocks noGrp="1"/>
          </p:cNvSpPr>
          <p:nvPr>
            <p:ph type="dt" sz="half" idx="10"/>
          </p:nvPr>
        </p:nvSpPr>
        <p:spPr/>
        <p:txBody>
          <a:bodyPr/>
          <a:lstStyle/>
          <a:p>
            <a:fld id="{EB09836D-0DD6-4B62-A845-D731004D9BC9}" type="datetimeFigureOut">
              <a:rPr lang="nb-NO" smtClean="0"/>
              <a:t>18. jan 2019</a:t>
            </a:fld>
            <a:endParaRPr lang="nb-NO"/>
          </a:p>
        </p:txBody>
      </p:sp>
      <p:sp>
        <p:nvSpPr>
          <p:cNvPr id="5" name="Plassholder for bunntekst 4">
            <a:extLst>
              <a:ext uri="{FF2B5EF4-FFF2-40B4-BE49-F238E27FC236}">
                <a16:creationId xmlns:a16="http://schemas.microsoft.com/office/drawing/2014/main" id="{1FF68988-83FE-4C20-A74F-663CFA3EA24F}"/>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73A6EE09-07A5-4297-BFD6-CD1911139340}"/>
              </a:ext>
            </a:extLst>
          </p:cNvPr>
          <p:cNvSpPr>
            <a:spLocks noGrp="1"/>
          </p:cNvSpPr>
          <p:nvPr>
            <p:ph type="sldNum" sz="quarter" idx="12"/>
          </p:nvPr>
        </p:nvSpPr>
        <p:spPr/>
        <p:txBody>
          <a:bodyPr/>
          <a:lstStyle/>
          <a:p>
            <a:fld id="{CA161A61-85EA-456E-AF99-5843AAA0D73D}" type="slidenum">
              <a:rPr lang="nb-NO" smtClean="0"/>
              <a:t>‹#›</a:t>
            </a:fld>
            <a:endParaRPr lang="nb-NO"/>
          </a:p>
        </p:txBody>
      </p:sp>
    </p:spTree>
    <p:extLst>
      <p:ext uri="{BB962C8B-B14F-4D97-AF65-F5344CB8AC3E}">
        <p14:creationId xmlns:p14="http://schemas.microsoft.com/office/powerpoint/2010/main" val="2557161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8F88FE1-36AC-4D9A-98D2-E43C60B9810E}"/>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A75335D8-D1EC-4BA9-A8F1-C8D02C756FAF}"/>
              </a:ext>
            </a:extLst>
          </p:cNvPr>
          <p:cNvSpPr>
            <a:spLocks noGrp="1"/>
          </p:cNvSpPr>
          <p:nvPr>
            <p:ph type="body" orient="vert" idx="1"/>
          </p:nvPr>
        </p:nvSpPr>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A64DC95F-D3D6-463C-AD0D-84771E73800F}"/>
              </a:ext>
            </a:extLst>
          </p:cNvPr>
          <p:cNvSpPr>
            <a:spLocks noGrp="1"/>
          </p:cNvSpPr>
          <p:nvPr>
            <p:ph type="dt" sz="half" idx="10"/>
          </p:nvPr>
        </p:nvSpPr>
        <p:spPr/>
        <p:txBody>
          <a:bodyPr/>
          <a:lstStyle/>
          <a:p>
            <a:fld id="{EB09836D-0DD6-4B62-A845-D731004D9BC9}" type="datetimeFigureOut">
              <a:rPr lang="nb-NO" smtClean="0"/>
              <a:t>18. jan 2019</a:t>
            </a:fld>
            <a:endParaRPr lang="nb-NO"/>
          </a:p>
        </p:txBody>
      </p:sp>
      <p:sp>
        <p:nvSpPr>
          <p:cNvPr id="5" name="Plassholder for bunntekst 4">
            <a:extLst>
              <a:ext uri="{FF2B5EF4-FFF2-40B4-BE49-F238E27FC236}">
                <a16:creationId xmlns:a16="http://schemas.microsoft.com/office/drawing/2014/main" id="{AB0DB621-C058-45ED-8DFE-0A0E22E8AF0B}"/>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D20F57E6-D352-43E2-B491-C5E255C2A0F9}"/>
              </a:ext>
            </a:extLst>
          </p:cNvPr>
          <p:cNvSpPr>
            <a:spLocks noGrp="1"/>
          </p:cNvSpPr>
          <p:nvPr>
            <p:ph type="sldNum" sz="quarter" idx="12"/>
          </p:nvPr>
        </p:nvSpPr>
        <p:spPr/>
        <p:txBody>
          <a:bodyPr/>
          <a:lstStyle/>
          <a:p>
            <a:fld id="{CA161A61-85EA-456E-AF99-5843AAA0D73D}" type="slidenum">
              <a:rPr lang="nb-NO" smtClean="0"/>
              <a:t>‹#›</a:t>
            </a:fld>
            <a:endParaRPr lang="nb-NO"/>
          </a:p>
        </p:txBody>
      </p:sp>
    </p:spTree>
    <p:extLst>
      <p:ext uri="{BB962C8B-B14F-4D97-AF65-F5344CB8AC3E}">
        <p14:creationId xmlns:p14="http://schemas.microsoft.com/office/powerpoint/2010/main" val="3233321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33F61BF2-1452-49E0-94BB-D0EC8FD759FE}"/>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82A7B337-C7DC-4441-814A-A78A6688E4BD}"/>
              </a:ext>
            </a:extLst>
          </p:cNvPr>
          <p:cNvSpPr>
            <a:spLocks noGrp="1"/>
          </p:cNvSpPr>
          <p:nvPr>
            <p:ph type="body" orient="vert" idx="1"/>
          </p:nvPr>
        </p:nvSpPr>
        <p:spPr>
          <a:xfrm>
            <a:off x="838200" y="365125"/>
            <a:ext cx="7734300" cy="5811838"/>
          </a:xfrm>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DC1064BC-91D3-4DC7-B7A0-242FA3103D66}"/>
              </a:ext>
            </a:extLst>
          </p:cNvPr>
          <p:cNvSpPr>
            <a:spLocks noGrp="1"/>
          </p:cNvSpPr>
          <p:nvPr>
            <p:ph type="dt" sz="half" idx="10"/>
          </p:nvPr>
        </p:nvSpPr>
        <p:spPr/>
        <p:txBody>
          <a:bodyPr/>
          <a:lstStyle/>
          <a:p>
            <a:fld id="{EB09836D-0DD6-4B62-A845-D731004D9BC9}" type="datetimeFigureOut">
              <a:rPr lang="nb-NO" smtClean="0"/>
              <a:t>18. jan 2019</a:t>
            </a:fld>
            <a:endParaRPr lang="nb-NO"/>
          </a:p>
        </p:txBody>
      </p:sp>
      <p:sp>
        <p:nvSpPr>
          <p:cNvPr id="5" name="Plassholder for bunntekst 4">
            <a:extLst>
              <a:ext uri="{FF2B5EF4-FFF2-40B4-BE49-F238E27FC236}">
                <a16:creationId xmlns:a16="http://schemas.microsoft.com/office/drawing/2014/main" id="{DD696A73-05E3-4140-A033-C14A3AA58D95}"/>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DA107736-4E58-428D-AE57-4EBEB03BCA4A}"/>
              </a:ext>
            </a:extLst>
          </p:cNvPr>
          <p:cNvSpPr>
            <a:spLocks noGrp="1"/>
          </p:cNvSpPr>
          <p:nvPr>
            <p:ph type="sldNum" sz="quarter" idx="12"/>
          </p:nvPr>
        </p:nvSpPr>
        <p:spPr/>
        <p:txBody>
          <a:bodyPr/>
          <a:lstStyle/>
          <a:p>
            <a:fld id="{CA161A61-85EA-456E-AF99-5843AAA0D73D}" type="slidenum">
              <a:rPr lang="nb-NO" smtClean="0"/>
              <a:t>‹#›</a:t>
            </a:fld>
            <a:endParaRPr lang="nb-NO"/>
          </a:p>
        </p:txBody>
      </p:sp>
    </p:spTree>
    <p:extLst>
      <p:ext uri="{BB962C8B-B14F-4D97-AF65-F5344CB8AC3E}">
        <p14:creationId xmlns:p14="http://schemas.microsoft.com/office/powerpoint/2010/main" val="2417607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86CD18B-E79D-4D36-87ED-BB30313D2F58}"/>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7A07FAD6-621B-40CC-B84E-C00713CC8395}"/>
              </a:ext>
            </a:extLst>
          </p:cNvPr>
          <p:cNvSpPr>
            <a:spLocks noGrp="1"/>
          </p:cNvSpPr>
          <p:nvPr>
            <p:ph idx="1"/>
          </p:nvPr>
        </p:nvSpPr>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5DE2B8FF-65D4-46A7-BA1B-BB9AC082DB53}"/>
              </a:ext>
            </a:extLst>
          </p:cNvPr>
          <p:cNvSpPr>
            <a:spLocks noGrp="1"/>
          </p:cNvSpPr>
          <p:nvPr>
            <p:ph type="dt" sz="half" idx="10"/>
          </p:nvPr>
        </p:nvSpPr>
        <p:spPr/>
        <p:txBody>
          <a:bodyPr/>
          <a:lstStyle/>
          <a:p>
            <a:fld id="{EB09836D-0DD6-4B62-A845-D731004D9BC9}" type="datetimeFigureOut">
              <a:rPr lang="nb-NO" smtClean="0"/>
              <a:t>18. jan 2019</a:t>
            </a:fld>
            <a:endParaRPr lang="nb-NO"/>
          </a:p>
        </p:txBody>
      </p:sp>
      <p:sp>
        <p:nvSpPr>
          <p:cNvPr id="5" name="Plassholder for bunntekst 4">
            <a:extLst>
              <a:ext uri="{FF2B5EF4-FFF2-40B4-BE49-F238E27FC236}">
                <a16:creationId xmlns:a16="http://schemas.microsoft.com/office/drawing/2014/main" id="{F3A4FD06-DE4A-4872-894F-BB2CBCB3467E}"/>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204C77B3-09CB-41EB-B134-E1F580FC8F18}"/>
              </a:ext>
            </a:extLst>
          </p:cNvPr>
          <p:cNvSpPr>
            <a:spLocks noGrp="1"/>
          </p:cNvSpPr>
          <p:nvPr>
            <p:ph type="sldNum" sz="quarter" idx="12"/>
          </p:nvPr>
        </p:nvSpPr>
        <p:spPr/>
        <p:txBody>
          <a:bodyPr/>
          <a:lstStyle/>
          <a:p>
            <a:fld id="{CA161A61-85EA-456E-AF99-5843AAA0D73D}" type="slidenum">
              <a:rPr lang="nb-NO" smtClean="0"/>
              <a:t>‹#›</a:t>
            </a:fld>
            <a:endParaRPr lang="nb-NO"/>
          </a:p>
        </p:txBody>
      </p:sp>
    </p:spTree>
    <p:extLst>
      <p:ext uri="{BB962C8B-B14F-4D97-AF65-F5344CB8AC3E}">
        <p14:creationId xmlns:p14="http://schemas.microsoft.com/office/powerpoint/2010/main" val="2823400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A13D010-04C0-4D72-888D-237E981CA9B3}"/>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8C25D9A0-D274-4B07-812D-A07140ACAE9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Rediger tekststiler i malen</a:t>
            </a:r>
          </a:p>
        </p:txBody>
      </p:sp>
      <p:sp>
        <p:nvSpPr>
          <p:cNvPr id="4" name="Plassholder for dato 3">
            <a:extLst>
              <a:ext uri="{FF2B5EF4-FFF2-40B4-BE49-F238E27FC236}">
                <a16:creationId xmlns:a16="http://schemas.microsoft.com/office/drawing/2014/main" id="{2CE6616D-B688-423D-A50D-1C848CBCF9C4}"/>
              </a:ext>
            </a:extLst>
          </p:cNvPr>
          <p:cNvSpPr>
            <a:spLocks noGrp="1"/>
          </p:cNvSpPr>
          <p:nvPr>
            <p:ph type="dt" sz="half" idx="10"/>
          </p:nvPr>
        </p:nvSpPr>
        <p:spPr/>
        <p:txBody>
          <a:bodyPr/>
          <a:lstStyle/>
          <a:p>
            <a:fld id="{EB09836D-0DD6-4B62-A845-D731004D9BC9}" type="datetimeFigureOut">
              <a:rPr lang="nb-NO" smtClean="0"/>
              <a:t>18. jan 2019</a:t>
            </a:fld>
            <a:endParaRPr lang="nb-NO"/>
          </a:p>
        </p:txBody>
      </p:sp>
      <p:sp>
        <p:nvSpPr>
          <p:cNvPr id="5" name="Plassholder for bunntekst 4">
            <a:extLst>
              <a:ext uri="{FF2B5EF4-FFF2-40B4-BE49-F238E27FC236}">
                <a16:creationId xmlns:a16="http://schemas.microsoft.com/office/drawing/2014/main" id="{22B020F4-25D8-415E-BB88-AEA34030AC14}"/>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BE94D850-9526-46C4-936B-EBC8FC8AF4E8}"/>
              </a:ext>
            </a:extLst>
          </p:cNvPr>
          <p:cNvSpPr>
            <a:spLocks noGrp="1"/>
          </p:cNvSpPr>
          <p:nvPr>
            <p:ph type="sldNum" sz="quarter" idx="12"/>
          </p:nvPr>
        </p:nvSpPr>
        <p:spPr/>
        <p:txBody>
          <a:bodyPr/>
          <a:lstStyle/>
          <a:p>
            <a:fld id="{CA161A61-85EA-456E-AF99-5843AAA0D73D}" type="slidenum">
              <a:rPr lang="nb-NO" smtClean="0"/>
              <a:t>‹#›</a:t>
            </a:fld>
            <a:endParaRPr lang="nb-NO"/>
          </a:p>
        </p:txBody>
      </p:sp>
    </p:spTree>
    <p:extLst>
      <p:ext uri="{BB962C8B-B14F-4D97-AF65-F5344CB8AC3E}">
        <p14:creationId xmlns:p14="http://schemas.microsoft.com/office/powerpoint/2010/main" val="4228853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6156C30-CF6D-4908-B1B6-61455756B469}"/>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460CF678-0030-4E12-888C-00434359E9D0}"/>
              </a:ext>
            </a:extLst>
          </p:cNvPr>
          <p:cNvSpPr>
            <a:spLocks noGrp="1"/>
          </p:cNvSpPr>
          <p:nvPr>
            <p:ph sz="half" idx="1"/>
          </p:nvPr>
        </p:nvSpPr>
        <p:spPr>
          <a:xfrm>
            <a:off x="838200" y="1825625"/>
            <a:ext cx="5181600" cy="435133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2ACFBCA0-76C7-4FD7-9607-C4AD21886E6C}"/>
              </a:ext>
            </a:extLst>
          </p:cNvPr>
          <p:cNvSpPr>
            <a:spLocks noGrp="1"/>
          </p:cNvSpPr>
          <p:nvPr>
            <p:ph sz="half" idx="2"/>
          </p:nvPr>
        </p:nvSpPr>
        <p:spPr>
          <a:xfrm>
            <a:off x="6172200" y="1825625"/>
            <a:ext cx="5181600" cy="435133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63FF6CFC-A2B0-407B-89A5-7551D56704F3}"/>
              </a:ext>
            </a:extLst>
          </p:cNvPr>
          <p:cNvSpPr>
            <a:spLocks noGrp="1"/>
          </p:cNvSpPr>
          <p:nvPr>
            <p:ph type="dt" sz="half" idx="10"/>
          </p:nvPr>
        </p:nvSpPr>
        <p:spPr/>
        <p:txBody>
          <a:bodyPr/>
          <a:lstStyle/>
          <a:p>
            <a:fld id="{EB09836D-0DD6-4B62-A845-D731004D9BC9}" type="datetimeFigureOut">
              <a:rPr lang="nb-NO" smtClean="0"/>
              <a:t>18. jan 2019</a:t>
            </a:fld>
            <a:endParaRPr lang="nb-NO"/>
          </a:p>
        </p:txBody>
      </p:sp>
      <p:sp>
        <p:nvSpPr>
          <p:cNvPr id="6" name="Plassholder for bunntekst 5">
            <a:extLst>
              <a:ext uri="{FF2B5EF4-FFF2-40B4-BE49-F238E27FC236}">
                <a16:creationId xmlns:a16="http://schemas.microsoft.com/office/drawing/2014/main" id="{283BD731-B96D-4EF3-AB0D-C3DBCCD1C22E}"/>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4DE209E4-B99A-4406-BC68-D2EF4A13CF37}"/>
              </a:ext>
            </a:extLst>
          </p:cNvPr>
          <p:cNvSpPr>
            <a:spLocks noGrp="1"/>
          </p:cNvSpPr>
          <p:nvPr>
            <p:ph type="sldNum" sz="quarter" idx="12"/>
          </p:nvPr>
        </p:nvSpPr>
        <p:spPr/>
        <p:txBody>
          <a:bodyPr/>
          <a:lstStyle/>
          <a:p>
            <a:fld id="{CA161A61-85EA-456E-AF99-5843AAA0D73D}" type="slidenum">
              <a:rPr lang="nb-NO" smtClean="0"/>
              <a:t>‹#›</a:t>
            </a:fld>
            <a:endParaRPr lang="nb-NO"/>
          </a:p>
        </p:txBody>
      </p:sp>
    </p:spTree>
    <p:extLst>
      <p:ext uri="{BB962C8B-B14F-4D97-AF65-F5344CB8AC3E}">
        <p14:creationId xmlns:p14="http://schemas.microsoft.com/office/powerpoint/2010/main" val="3462567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EECB019-13CB-4CD9-BBF6-F749DA311461}"/>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CE86B110-7A48-4B36-91E9-E6D7A898886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4" name="Plassholder for innhold 3">
            <a:extLst>
              <a:ext uri="{FF2B5EF4-FFF2-40B4-BE49-F238E27FC236}">
                <a16:creationId xmlns:a16="http://schemas.microsoft.com/office/drawing/2014/main" id="{1EFFE7AD-8EE5-4AF1-BFE8-0E14F08A9C36}"/>
              </a:ext>
            </a:extLst>
          </p:cNvPr>
          <p:cNvSpPr>
            <a:spLocks noGrp="1"/>
          </p:cNvSpPr>
          <p:nvPr>
            <p:ph sz="half" idx="2"/>
          </p:nvPr>
        </p:nvSpPr>
        <p:spPr>
          <a:xfrm>
            <a:off x="839788" y="2505075"/>
            <a:ext cx="5157787" cy="368458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F522855E-9E7A-4ED6-88BD-EEE0EDFCFA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6" name="Plassholder for innhold 5">
            <a:extLst>
              <a:ext uri="{FF2B5EF4-FFF2-40B4-BE49-F238E27FC236}">
                <a16:creationId xmlns:a16="http://schemas.microsoft.com/office/drawing/2014/main" id="{3FA9D108-F035-48DD-8872-DC6FA09CB109}"/>
              </a:ext>
            </a:extLst>
          </p:cNvPr>
          <p:cNvSpPr>
            <a:spLocks noGrp="1"/>
          </p:cNvSpPr>
          <p:nvPr>
            <p:ph sz="quarter" idx="4"/>
          </p:nvPr>
        </p:nvSpPr>
        <p:spPr>
          <a:xfrm>
            <a:off x="6172200" y="2505075"/>
            <a:ext cx="5183188" cy="368458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F270BBF6-3CB2-49D5-B291-275CA788586B}"/>
              </a:ext>
            </a:extLst>
          </p:cNvPr>
          <p:cNvSpPr>
            <a:spLocks noGrp="1"/>
          </p:cNvSpPr>
          <p:nvPr>
            <p:ph type="dt" sz="half" idx="10"/>
          </p:nvPr>
        </p:nvSpPr>
        <p:spPr/>
        <p:txBody>
          <a:bodyPr/>
          <a:lstStyle/>
          <a:p>
            <a:fld id="{EB09836D-0DD6-4B62-A845-D731004D9BC9}" type="datetimeFigureOut">
              <a:rPr lang="nb-NO" smtClean="0"/>
              <a:t>18. jan 2019</a:t>
            </a:fld>
            <a:endParaRPr lang="nb-NO"/>
          </a:p>
        </p:txBody>
      </p:sp>
      <p:sp>
        <p:nvSpPr>
          <p:cNvPr id="8" name="Plassholder for bunntekst 7">
            <a:extLst>
              <a:ext uri="{FF2B5EF4-FFF2-40B4-BE49-F238E27FC236}">
                <a16:creationId xmlns:a16="http://schemas.microsoft.com/office/drawing/2014/main" id="{3220CC0C-54B3-4BB4-8D6F-4CF1511CE81D}"/>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60347861-DAEA-4799-B8AF-9F0E3AB0A53D}"/>
              </a:ext>
            </a:extLst>
          </p:cNvPr>
          <p:cNvSpPr>
            <a:spLocks noGrp="1"/>
          </p:cNvSpPr>
          <p:nvPr>
            <p:ph type="sldNum" sz="quarter" idx="12"/>
          </p:nvPr>
        </p:nvSpPr>
        <p:spPr/>
        <p:txBody>
          <a:bodyPr/>
          <a:lstStyle/>
          <a:p>
            <a:fld id="{CA161A61-85EA-456E-AF99-5843AAA0D73D}" type="slidenum">
              <a:rPr lang="nb-NO" smtClean="0"/>
              <a:t>‹#›</a:t>
            </a:fld>
            <a:endParaRPr lang="nb-NO"/>
          </a:p>
        </p:txBody>
      </p:sp>
    </p:spTree>
    <p:extLst>
      <p:ext uri="{BB962C8B-B14F-4D97-AF65-F5344CB8AC3E}">
        <p14:creationId xmlns:p14="http://schemas.microsoft.com/office/powerpoint/2010/main" val="100989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2C59564-3F03-4DEF-BD83-0AF9051ABAFB}"/>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C0FD12B7-9207-4B98-982C-F78A1DDA685E}"/>
              </a:ext>
            </a:extLst>
          </p:cNvPr>
          <p:cNvSpPr>
            <a:spLocks noGrp="1"/>
          </p:cNvSpPr>
          <p:nvPr>
            <p:ph type="dt" sz="half" idx="10"/>
          </p:nvPr>
        </p:nvSpPr>
        <p:spPr/>
        <p:txBody>
          <a:bodyPr/>
          <a:lstStyle/>
          <a:p>
            <a:fld id="{EB09836D-0DD6-4B62-A845-D731004D9BC9}" type="datetimeFigureOut">
              <a:rPr lang="nb-NO" smtClean="0"/>
              <a:t>18. jan 2019</a:t>
            </a:fld>
            <a:endParaRPr lang="nb-NO"/>
          </a:p>
        </p:txBody>
      </p:sp>
      <p:sp>
        <p:nvSpPr>
          <p:cNvPr id="4" name="Plassholder for bunntekst 3">
            <a:extLst>
              <a:ext uri="{FF2B5EF4-FFF2-40B4-BE49-F238E27FC236}">
                <a16:creationId xmlns:a16="http://schemas.microsoft.com/office/drawing/2014/main" id="{11D9B164-3D32-4467-B8F3-FA13903ACB64}"/>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C9F177D5-62ED-4207-A2A5-D5FBBFD4FFF4}"/>
              </a:ext>
            </a:extLst>
          </p:cNvPr>
          <p:cNvSpPr>
            <a:spLocks noGrp="1"/>
          </p:cNvSpPr>
          <p:nvPr>
            <p:ph type="sldNum" sz="quarter" idx="12"/>
          </p:nvPr>
        </p:nvSpPr>
        <p:spPr/>
        <p:txBody>
          <a:bodyPr/>
          <a:lstStyle/>
          <a:p>
            <a:fld id="{CA161A61-85EA-456E-AF99-5843AAA0D73D}" type="slidenum">
              <a:rPr lang="nb-NO" smtClean="0"/>
              <a:t>‹#›</a:t>
            </a:fld>
            <a:endParaRPr lang="nb-NO"/>
          </a:p>
        </p:txBody>
      </p:sp>
    </p:spTree>
    <p:extLst>
      <p:ext uri="{BB962C8B-B14F-4D97-AF65-F5344CB8AC3E}">
        <p14:creationId xmlns:p14="http://schemas.microsoft.com/office/powerpoint/2010/main" val="1662403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86DA30D7-919B-40D2-AF3A-9CE4FF8F01FB}"/>
              </a:ext>
            </a:extLst>
          </p:cNvPr>
          <p:cNvSpPr>
            <a:spLocks noGrp="1"/>
          </p:cNvSpPr>
          <p:nvPr>
            <p:ph type="dt" sz="half" idx="10"/>
          </p:nvPr>
        </p:nvSpPr>
        <p:spPr/>
        <p:txBody>
          <a:bodyPr/>
          <a:lstStyle/>
          <a:p>
            <a:fld id="{EB09836D-0DD6-4B62-A845-D731004D9BC9}" type="datetimeFigureOut">
              <a:rPr lang="nb-NO" smtClean="0"/>
              <a:t>18. jan 2019</a:t>
            </a:fld>
            <a:endParaRPr lang="nb-NO"/>
          </a:p>
        </p:txBody>
      </p:sp>
      <p:sp>
        <p:nvSpPr>
          <p:cNvPr id="3" name="Plassholder for bunntekst 2">
            <a:extLst>
              <a:ext uri="{FF2B5EF4-FFF2-40B4-BE49-F238E27FC236}">
                <a16:creationId xmlns:a16="http://schemas.microsoft.com/office/drawing/2014/main" id="{70F4BA01-CE74-4260-B773-45C42220E64B}"/>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0E195EB7-774C-40D7-8BC3-1FF3586BD9D5}"/>
              </a:ext>
            </a:extLst>
          </p:cNvPr>
          <p:cNvSpPr>
            <a:spLocks noGrp="1"/>
          </p:cNvSpPr>
          <p:nvPr>
            <p:ph type="sldNum" sz="quarter" idx="12"/>
          </p:nvPr>
        </p:nvSpPr>
        <p:spPr/>
        <p:txBody>
          <a:bodyPr/>
          <a:lstStyle/>
          <a:p>
            <a:fld id="{CA161A61-85EA-456E-AF99-5843AAA0D73D}" type="slidenum">
              <a:rPr lang="nb-NO" smtClean="0"/>
              <a:t>‹#›</a:t>
            </a:fld>
            <a:endParaRPr lang="nb-NO"/>
          </a:p>
        </p:txBody>
      </p:sp>
    </p:spTree>
    <p:extLst>
      <p:ext uri="{BB962C8B-B14F-4D97-AF65-F5344CB8AC3E}">
        <p14:creationId xmlns:p14="http://schemas.microsoft.com/office/powerpoint/2010/main" val="4204055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67F1A2A-498B-4A08-A186-31385A2E237A}"/>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A517AEA4-95DC-45D1-BDD4-3422327BAE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B0493198-1C3F-42DD-9169-5130DD0338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Rediger tekststiler i malen</a:t>
            </a:r>
          </a:p>
        </p:txBody>
      </p:sp>
      <p:sp>
        <p:nvSpPr>
          <p:cNvPr id="5" name="Plassholder for dato 4">
            <a:extLst>
              <a:ext uri="{FF2B5EF4-FFF2-40B4-BE49-F238E27FC236}">
                <a16:creationId xmlns:a16="http://schemas.microsoft.com/office/drawing/2014/main" id="{D011A082-4947-4B5A-94B4-C6D13A245786}"/>
              </a:ext>
            </a:extLst>
          </p:cNvPr>
          <p:cNvSpPr>
            <a:spLocks noGrp="1"/>
          </p:cNvSpPr>
          <p:nvPr>
            <p:ph type="dt" sz="half" idx="10"/>
          </p:nvPr>
        </p:nvSpPr>
        <p:spPr/>
        <p:txBody>
          <a:bodyPr/>
          <a:lstStyle/>
          <a:p>
            <a:fld id="{EB09836D-0DD6-4B62-A845-D731004D9BC9}" type="datetimeFigureOut">
              <a:rPr lang="nb-NO" smtClean="0"/>
              <a:t>18. jan 2019</a:t>
            </a:fld>
            <a:endParaRPr lang="nb-NO"/>
          </a:p>
        </p:txBody>
      </p:sp>
      <p:sp>
        <p:nvSpPr>
          <p:cNvPr id="6" name="Plassholder for bunntekst 5">
            <a:extLst>
              <a:ext uri="{FF2B5EF4-FFF2-40B4-BE49-F238E27FC236}">
                <a16:creationId xmlns:a16="http://schemas.microsoft.com/office/drawing/2014/main" id="{CC2CB467-DADC-431B-8DD8-3952FBF120F6}"/>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51BBD885-817F-42F8-BB9D-758990A132BB}"/>
              </a:ext>
            </a:extLst>
          </p:cNvPr>
          <p:cNvSpPr>
            <a:spLocks noGrp="1"/>
          </p:cNvSpPr>
          <p:nvPr>
            <p:ph type="sldNum" sz="quarter" idx="12"/>
          </p:nvPr>
        </p:nvSpPr>
        <p:spPr/>
        <p:txBody>
          <a:bodyPr/>
          <a:lstStyle/>
          <a:p>
            <a:fld id="{CA161A61-85EA-456E-AF99-5843AAA0D73D}" type="slidenum">
              <a:rPr lang="nb-NO" smtClean="0"/>
              <a:t>‹#›</a:t>
            </a:fld>
            <a:endParaRPr lang="nb-NO"/>
          </a:p>
        </p:txBody>
      </p:sp>
    </p:spTree>
    <p:extLst>
      <p:ext uri="{BB962C8B-B14F-4D97-AF65-F5344CB8AC3E}">
        <p14:creationId xmlns:p14="http://schemas.microsoft.com/office/powerpoint/2010/main" val="2280972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530E03E-6CD3-45B9-BEA6-43870B2AD9D7}"/>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2067726C-98EF-4122-8A85-63DA8FFCB4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50E51F28-1E5F-4B60-A70F-85CE7C33B2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Rediger tekststiler i malen</a:t>
            </a:r>
          </a:p>
        </p:txBody>
      </p:sp>
      <p:sp>
        <p:nvSpPr>
          <p:cNvPr id="5" name="Plassholder for dato 4">
            <a:extLst>
              <a:ext uri="{FF2B5EF4-FFF2-40B4-BE49-F238E27FC236}">
                <a16:creationId xmlns:a16="http://schemas.microsoft.com/office/drawing/2014/main" id="{419D7B10-541B-4036-B391-291FD13C5713}"/>
              </a:ext>
            </a:extLst>
          </p:cNvPr>
          <p:cNvSpPr>
            <a:spLocks noGrp="1"/>
          </p:cNvSpPr>
          <p:nvPr>
            <p:ph type="dt" sz="half" idx="10"/>
          </p:nvPr>
        </p:nvSpPr>
        <p:spPr/>
        <p:txBody>
          <a:bodyPr/>
          <a:lstStyle/>
          <a:p>
            <a:fld id="{EB09836D-0DD6-4B62-A845-D731004D9BC9}" type="datetimeFigureOut">
              <a:rPr lang="nb-NO" smtClean="0"/>
              <a:t>18. jan 2019</a:t>
            </a:fld>
            <a:endParaRPr lang="nb-NO"/>
          </a:p>
        </p:txBody>
      </p:sp>
      <p:sp>
        <p:nvSpPr>
          <p:cNvPr id="6" name="Plassholder for bunntekst 5">
            <a:extLst>
              <a:ext uri="{FF2B5EF4-FFF2-40B4-BE49-F238E27FC236}">
                <a16:creationId xmlns:a16="http://schemas.microsoft.com/office/drawing/2014/main" id="{F9CFC700-6914-453A-80C6-F9C0E34E3927}"/>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DD9209A7-9951-47C2-BD97-32ED155A2FDC}"/>
              </a:ext>
            </a:extLst>
          </p:cNvPr>
          <p:cNvSpPr>
            <a:spLocks noGrp="1"/>
          </p:cNvSpPr>
          <p:nvPr>
            <p:ph type="sldNum" sz="quarter" idx="12"/>
          </p:nvPr>
        </p:nvSpPr>
        <p:spPr/>
        <p:txBody>
          <a:bodyPr/>
          <a:lstStyle/>
          <a:p>
            <a:fld id="{CA161A61-85EA-456E-AF99-5843AAA0D73D}" type="slidenum">
              <a:rPr lang="nb-NO" smtClean="0"/>
              <a:t>‹#›</a:t>
            </a:fld>
            <a:endParaRPr lang="nb-NO"/>
          </a:p>
        </p:txBody>
      </p:sp>
    </p:spTree>
    <p:extLst>
      <p:ext uri="{BB962C8B-B14F-4D97-AF65-F5344CB8AC3E}">
        <p14:creationId xmlns:p14="http://schemas.microsoft.com/office/powerpoint/2010/main" val="4225740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70CEBC42-9B42-4F06-A55F-29365F08AA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FC707C1D-8336-45DD-85F5-A813FDF218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019FE7B0-5C18-4436-B215-4A079C83F0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09836D-0DD6-4B62-A845-D731004D9BC9}" type="datetimeFigureOut">
              <a:rPr lang="nb-NO" smtClean="0"/>
              <a:t>18. jan 2019</a:t>
            </a:fld>
            <a:endParaRPr lang="nb-NO"/>
          </a:p>
        </p:txBody>
      </p:sp>
      <p:sp>
        <p:nvSpPr>
          <p:cNvPr id="5" name="Plassholder for bunntekst 4">
            <a:extLst>
              <a:ext uri="{FF2B5EF4-FFF2-40B4-BE49-F238E27FC236}">
                <a16:creationId xmlns:a16="http://schemas.microsoft.com/office/drawing/2014/main" id="{1C280835-27EE-4E99-A3E6-27540B1C7B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0BAFD947-7978-4A71-B11D-B651C4D26B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161A61-85EA-456E-AF99-5843AAA0D73D}" type="slidenum">
              <a:rPr lang="nb-NO" smtClean="0"/>
              <a:t>‹#›</a:t>
            </a:fld>
            <a:endParaRPr lang="nb-NO"/>
          </a:p>
        </p:txBody>
      </p:sp>
    </p:spTree>
    <p:extLst>
      <p:ext uri="{BB962C8B-B14F-4D97-AF65-F5344CB8AC3E}">
        <p14:creationId xmlns:p14="http://schemas.microsoft.com/office/powerpoint/2010/main" val="2531544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fmheabe@fylkesmannen.no"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helsedirektoratet.no/Documents/Tilskudd/Rapporteringsskjema%20for%202018.doc"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helsedirektoratet.no/"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mailto:fminpost@fylkesmannen.no"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6000" b="-16000"/>
          </a:stretch>
        </a:blipFill>
        <a:effectLst/>
      </p:bgPr>
    </p:bg>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F38D2230-22F3-4489-9BC3-83A8BC42DB5D}"/>
              </a:ext>
            </a:extLst>
          </p:cNvPr>
          <p:cNvSpPr>
            <a:spLocks noGrp="1"/>
          </p:cNvSpPr>
          <p:nvPr>
            <p:ph type="title"/>
          </p:nvPr>
        </p:nvSpPr>
        <p:spPr>
          <a:xfrm>
            <a:off x="838200" y="681037"/>
            <a:ext cx="10515600" cy="1325563"/>
          </a:xfrm>
        </p:spPr>
        <p:txBody>
          <a:bodyPr/>
          <a:lstStyle/>
          <a:p>
            <a:r>
              <a:rPr lang="nb-NO" dirty="0">
                <a:highlight>
                  <a:srgbClr val="00FFFF"/>
                </a:highlight>
              </a:rPr>
              <a:t>Søknadsverksted 18.01.2019</a:t>
            </a:r>
          </a:p>
        </p:txBody>
      </p:sp>
      <p:sp>
        <p:nvSpPr>
          <p:cNvPr id="5" name="Plassholder for innhold 4">
            <a:extLst>
              <a:ext uri="{FF2B5EF4-FFF2-40B4-BE49-F238E27FC236}">
                <a16:creationId xmlns:a16="http://schemas.microsoft.com/office/drawing/2014/main" id="{F0A72CE6-7781-402E-8023-F8F2471AC977}"/>
              </a:ext>
            </a:extLst>
          </p:cNvPr>
          <p:cNvSpPr>
            <a:spLocks noGrp="1"/>
          </p:cNvSpPr>
          <p:nvPr>
            <p:ph idx="1"/>
          </p:nvPr>
        </p:nvSpPr>
        <p:spPr>
          <a:xfrm>
            <a:off x="771088" y="2270242"/>
            <a:ext cx="10515600" cy="4351338"/>
          </a:xfrm>
        </p:spPr>
        <p:txBody>
          <a:bodyPr>
            <a:normAutofit lnSpcReduction="10000"/>
          </a:bodyPr>
          <a:lstStyle/>
          <a:p>
            <a:r>
              <a:rPr lang="nb-NO" dirty="0"/>
              <a:t>Tilskudd til kommunalt rusarbeid </a:t>
            </a:r>
          </a:p>
          <a:p>
            <a:endParaRPr lang="nb-NO" dirty="0"/>
          </a:p>
          <a:p>
            <a:r>
              <a:rPr lang="nb-NO" dirty="0"/>
              <a:t>Tilskudd til voksne med langvarige og sammensatte behov for tjenester og barn og unge med sammensatte hjelpebehov.</a:t>
            </a:r>
          </a:p>
          <a:p>
            <a:endParaRPr lang="nb-NO" dirty="0"/>
          </a:p>
          <a:p>
            <a:endParaRPr lang="nb-NO" dirty="0"/>
          </a:p>
          <a:p>
            <a:pPr marL="0" indent="0">
              <a:buNone/>
            </a:pPr>
            <a:r>
              <a:rPr lang="nb-NO" dirty="0"/>
              <a:t>Fylkesmannen i Hedmark v/ Arild Bækkevold</a:t>
            </a:r>
          </a:p>
          <a:p>
            <a:pPr marL="0" indent="0">
              <a:buNone/>
            </a:pPr>
            <a:r>
              <a:rPr lang="nb-NO" dirty="0"/>
              <a:t>                     </a:t>
            </a:r>
            <a:r>
              <a:rPr lang="nb-NO" dirty="0">
                <a:hlinkClick r:id="rId3"/>
              </a:rPr>
              <a:t>fmheabe@fylkesmannen.no</a:t>
            </a:r>
            <a:r>
              <a:rPr lang="nb-NO" dirty="0"/>
              <a:t>	</a:t>
            </a:r>
          </a:p>
          <a:p>
            <a:pPr marL="0" indent="0">
              <a:buNone/>
            </a:pPr>
            <a:r>
              <a:rPr lang="nb-NO" dirty="0"/>
              <a:t>                     </a:t>
            </a:r>
            <a:r>
              <a:rPr lang="nb-NO" dirty="0" err="1"/>
              <a:t>Tlf</a:t>
            </a:r>
            <a:r>
              <a:rPr lang="nb-NO" dirty="0"/>
              <a:t> 99589295</a:t>
            </a:r>
          </a:p>
          <a:p>
            <a:endParaRPr lang="nb-NO" dirty="0"/>
          </a:p>
          <a:p>
            <a:endParaRPr lang="nb-NO" dirty="0"/>
          </a:p>
          <a:p>
            <a:endParaRPr lang="nb-NO" dirty="0"/>
          </a:p>
        </p:txBody>
      </p:sp>
    </p:spTree>
    <p:extLst>
      <p:ext uri="{BB962C8B-B14F-4D97-AF65-F5344CB8AC3E}">
        <p14:creationId xmlns:p14="http://schemas.microsoft.com/office/powerpoint/2010/main" val="2761275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6000" b="-16000"/>
          </a:stretch>
        </a:blipFill>
        <a:effectLst/>
      </p:bgPr>
    </p:bg>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4C1F85AA-2760-4959-B341-2D1F598DA9CC}"/>
              </a:ext>
            </a:extLst>
          </p:cNvPr>
          <p:cNvSpPr>
            <a:spLocks noGrp="1"/>
          </p:cNvSpPr>
          <p:nvPr>
            <p:ph type="title"/>
          </p:nvPr>
        </p:nvSpPr>
        <p:spPr>
          <a:xfrm>
            <a:off x="838200" y="681037"/>
            <a:ext cx="10515600" cy="929649"/>
          </a:xfrm>
        </p:spPr>
        <p:txBody>
          <a:bodyPr>
            <a:noAutofit/>
          </a:bodyPr>
          <a:lstStyle/>
          <a:p>
            <a:r>
              <a:rPr lang="nb-NO" sz="3200" b="1" dirty="0"/>
              <a:t>Litt historie for Hedmark, målt i penger… Opptrappingsplanen for rusfeltet 2008 – 2012 og 2014-2020</a:t>
            </a:r>
          </a:p>
        </p:txBody>
      </p:sp>
      <p:sp>
        <p:nvSpPr>
          <p:cNvPr id="5" name="Plassholder for innhold 4">
            <a:extLst>
              <a:ext uri="{FF2B5EF4-FFF2-40B4-BE49-F238E27FC236}">
                <a16:creationId xmlns:a16="http://schemas.microsoft.com/office/drawing/2014/main" id="{1AE4D85A-D447-412C-A9F0-BD38C854CB12}"/>
              </a:ext>
            </a:extLst>
          </p:cNvPr>
          <p:cNvSpPr>
            <a:spLocks noGrp="1"/>
          </p:cNvSpPr>
          <p:nvPr>
            <p:ph idx="1"/>
          </p:nvPr>
        </p:nvSpPr>
        <p:spPr/>
        <p:txBody>
          <a:bodyPr>
            <a:normAutofit fontScale="62500" lnSpcReduction="20000"/>
          </a:bodyPr>
          <a:lstStyle/>
          <a:p>
            <a:pPr marL="342900" indent="-342900">
              <a:buFontTx/>
              <a:buChar char="-"/>
            </a:pPr>
            <a:r>
              <a:rPr lang="nb-NO" dirty="0"/>
              <a:t>2008       kr   3.594.000</a:t>
            </a:r>
          </a:p>
          <a:p>
            <a:pPr marL="342900" indent="-342900">
              <a:buFontTx/>
              <a:buChar char="-"/>
            </a:pPr>
            <a:r>
              <a:rPr lang="nb-NO" dirty="0"/>
              <a:t>2009       kr 10.983.000</a:t>
            </a:r>
          </a:p>
          <a:p>
            <a:pPr marL="342900" indent="-342900">
              <a:buFontTx/>
              <a:buChar char="-"/>
            </a:pPr>
            <a:r>
              <a:rPr lang="nb-NO" dirty="0"/>
              <a:t>2010       kr 14.516.000</a:t>
            </a:r>
          </a:p>
          <a:p>
            <a:pPr marL="342900" indent="-342900">
              <a:buFontTx/>
              <a:buChar char="-"/>
            </a:pPr>
            <a:r>
              <a:rPr lang="nb-NO" dirty="0"/>
              <a:t>2011       kr 20.170.000</a:t>
            </a:r>
          </a:p>
          <a:p>
            <a:pPr marL="342900" indent="-342900">
              <a:buFontTx/>
              <a:buChar char="-"/>
            </a:pPr>
            <a:r>
              <a:rPr lang="nb-NO" dirty="0"/>
              <a:t>2012       kr 17.308.000</a:t>
            </a:r>
          </a:p>
          <a:p>
            <a:pPr marL="342900" indent="-342900">
              <a:buFontTx/>
              <a:buChar char="-"/>
            </a:pPr>
            <a:r>
              <a:rPr lang="nb-NO" dirty="0"/>
              <a:t>2013       rammetilskudd</a:t>
            </a:r>
          </a:p>
          <a:p>
            <a:pPr marL="342900" indent="-342900">
              <a:buFontTx/>
              <a:buChar char="-"/>
            </a:pPr>
            <a:r>
              <a:rPr lang="nb-NO" dirty="0"/>
              <a:t>2014       kr 14.992.989                         «Samhandlingsmidler»:  kr   3.100.000</a:t>
            </a:r>
          </a:p>
          <a:p>
            <a:pPr marL="342900" indent="-342900">
              <a:buFontTx/>
              <a:buChar char="-"/>
            </a:pPr>
            <a:r>
              <a:rPr lang="nb-NO" dirty="0"/>
              <a:t>2015       kr 14.500.728                                                                     kr   8.110.000</a:t>
            </a:r>
          </a:p>
          <a:p>
            <a:pPr marL="342900" indent="-342900">
              <a:buFontTx/>
              <a:buChar char="-"/>
            </a:pPr>
            <a:r>
              <a:rPr lang="nb-NO" dirty="0"/>
              <a:t>2016       kr 16.806.248                                                                     kr 10.599.980</a:t>
            </a:r>
          </a:p>
          <a:p>
            <a:pPr marL="342900" indent="-342900">
              <a:buFontTx/>
              <a:buChar char="-"/>
            </a:pPr>
            <a:r>
              <a:rPr lang="nb-NO" dirty="0"/>
              <a:t>2017       kr 16.781.000                                                                     kr 11.000.000</a:t>
            </a:r>
          </a:p>
          <a:p>
            <a:pPr marL="342900" indent="-342900">
              <a:buFontTx/>
              <a:buChar char="-"/>
            </a:pPr>
            <a:r>
              <a:rPr lang="nb-NO" dirty="0"/>
              <a:t>2018       kr 16.553.000                                                                     kr 11.700.000</a:t>
            </a:r>
          </a:p>
          <a:p>
            <a:pPr marL="0" indent="0">
              <a:buNone/>
            </a:pPr>
            <a:r>
              <a:rPr lang="nb-NO" dirty="0"/>
              <a:t>-     2019      ??????</a:t>
            </a:r>
          </a:p>
          <a:p>
            <a:pPr marL="342900" indent="-342900">
              <a:buFontTx/>
              <a:buChar char="-"/>
            </a:pPr>
            <a:r>
              <a:rPr lang="nb-NO" b="1" dirty="0"/>
              <a:t>Totalt kr 200.714.945,-</a:t>
            </a:r>
          </a:p>
          <a:p>
            <a:pPr marL="342900" indent="-342900">
              <a:buFontTx/>
              <a:buChar char="-"/>
            </a:pPr>
            <a:endParaRPr lang="nb-NO" b="1" dirty="0"/>
          </a:p>
          <a:p>
            <a:endParaRPr lang="nb-NO" dirty="0"/>
          </a:p>
        </p:txBody>
      </p:sp>
    </p:spTree>
    <p:extLst>
      <p:ext uri="{BB962C8B-B14F-4D97-AF65-F5344CB8AC3E}">
        <p14:creationId xmlns:p14="http://schemas.microsoft.com/office/powerpoint/2010/main" val="346452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e 1">
            <a:extLst>
              <a:ext uri="{FF2B5EF4-FFF2-40B4-BE49-F238E27FC236}">
                <a16:creationId xmlns:a16="http://schemas.microsoft.com/office/drawing/2014/main" id="{4F9E34C3-4F23-4C53-BF22-DE8B9183E93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40632" y="810194"/>
            <a:ext cx="11858324" cy="5441800"/>
          </a:xfrm>
          <a:prstGeom prst="rect">
            <a:avLst/>
          </a:prstGeom>
          <a:noFill/>
        </p:spPr>
      </p:pic>
    </p:spTree>
    <p:extLst>
      <p:ext uri="{BB962C8B-B14F-4D97-AF65-F5344CB8AC3E}">
        <p14:creationId xmlns:p14="http://schemas.microsoft.com/office/powerpoint/2010/main" val="1854748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6000" b="-16000"/>
          </a:stretch>
        </a:blipFill>
        <a:effectLst/>
      </p:bgPr>
    </p:bg>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82EC23B8-B5C5-43C8-BFE7-2D04B81DA473}"/>
              </a:ext>
            </a:extLst>
          </p:cNvPr>
          <p:cNvSpPr>
            <a:spLocks noGrp="1"/>
          </p:cNvSpPr>
          <p:nvPr>
            <p:ph type="title"/>
          </p:nvPr>
        </p:nvSpPr>
        <p:spPr/>
        <p:txBody>
          <a:bodyPr>
            <a:normAutofit/>
          </a:bodyPr>
          <a:lstStyle/>
          <a:p>
            <a:r>
              <a:rPr lang="nb-NO" sz="3200" dirty="0">
                <a:highlight>
                  <a:srgbClr val="00FFFF"/>
                </a:highlight>
              </a:rPr>
              <a:t>765.62 - Kommunalt rusarbeid</a:t>
            </a:r>
          </a:p>
        </p:txBody>
      </p:sp>
      <p:sp>
        <p:nvSpPr>
          <p:cNvPr id="5" name="Plassholder for innhold 4">
            <a:extLst>
              <a:ext uri="{FF2B5EF4-FFF2-40B4-BE49-F238E27FC236}">
                <a16:creationId xmlns:a16="http://schemas.microsoft.com/office/drawing/2014/main" id="{9E622703-FA08-43E3-A79B-202412177316}"/>
              </a:ext>
            </a:extLst>
          </p:cNvPr>
          <p:cNvSpPr>
            <a:spLocks noGrp="1"/>
          </p:cNvSpPr>
          <p:nvPr>
            <p:ph idx="1"/>
          </p:nvPr>
        </p:nvSpPr>
        <p:spPr/>
        <p:txBody>
          <a:bodyPr>
            <a:normAutofit fontScale="92500" lnSpcReduction="10000"/>
          </a:bodyPr>
          <a:lstStyle/>
          <a:p>
            <a:r>
              <a:rPr lang="nb-NO" dirty="0"/>
              <a:t>Formål: å øke </a:t>
            </a:r>
            <a:r>
              <a:rPr lang="nb-NO" u="sng" dirty="0"/>
              <a:t>kapasiteten</a:t>
            </a:r>
            <a:r>
              <a:rPr lang="nb-NO" dirty="0"/>
              <a:t> i det kommunale rusarbeidet, slik at mennesker med  rusproblemer får et helhetlig, tilgjengelig og individuelt tilpasset tjenestetilbud. Tilskuddet gjelder midler til kun årsverk</a:t>
            </a:r>
          </a:p>
          <a:p>
            <a:pPr marL="0" indent="0">
              <a:buNone/>
            </a:pPr>
            <a:endParaRPr lang="nb-NO" dirty="0"/>
          </a:p>
          <a:p>
            <a:r>
              <a:rPr lang="nb-NO" dirty="0"/>
              <a:t>Medarbeidere med brukererfaring eller erfaringskonsulenter kan ansettes gjennom ordningen</a:t>
            </a:r>
          </a:p>
          <a:p>
            <a:r>
              <a:rPr lang="nb-NO" dirty="0"/>
              <a:t>Bevilgning 2019: 200 millioner til kommunalt rusarbeid, øremerket</a:t>
            </a:r>
          </a:p>
          <a:p>
            <a:r>
              <a:rPr lang="nb-NO" dirty="0"/>
              <a:t>Søknadsfrist og rapporteringsfrist: tentativt </a:t>
            </a:r>
            <a:r>
              <a:rPr lang="nb-NO" dirty="0">
                <a:solidFill>
                  <a:srgbClr val="FF0000"/>
                </a:solidFill>
              </a:rPr>
              <a:t>01.03.2019. </a:t>
            </a:r>
          </a:p>
          <a:p>
            <a:r>
              <a:rPr lang="nb-NO" dirty="0">
                <a:solidFill>
                  <a:srgbClr val="FF0000"/>
                </a:solidFill>
              </a:rPr>
              <a:t>Rapportering: Questback fra helsedirektoratet utgår. Nytt søknads- og rapporteringsskjema kommer, </a:t>
            </a:r>
            <a:r>
              <a:rPr lang="nb-NO" dirty="0" err="1">
                <a:solidFill>
                  <a:srgbClr val="FF0000"/>
                </a:solidFill>
              </a:rPr>
              <a:t>dvs</a:t>
            </a:r>
            <a:r>
              <a:rPr lang="nb-NO" dirty="0">
                <a:solidFill>
                  <a:srgbClr val="FF0000"/>
                </a:solidFill>
              </a:rPr>
              <a:t> søknad og rapportering i samme løsning. Link til egenerklæring for økonomirapport.</a:t>
            </a:r>
          </a:p>
          <a:p>
            <a:endParaRPr lang="nb-NO" dirty="0"/>
          </a:p>
        </p:txBody>
      </p:sp>
    </p:spTree>
    <p:extLst>
      <p:ext uri="{BB962C8B-B14F-4D97-AF65-F5344CB8AC3E}">
        <p14:creationId xmlns:p14="http://schemas.microsoft.com/office/powerpoint/2010/main" val="2327030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6000" b="-16000"/>
          </a:stretch>
        </a:blipFill>
        <a:effectLst/>
      </p:bgPr>
    </p:bg>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9863CC6E-B773-44FC-81A1-A900C97648FF}"/>
              </a:ext>
            </a:extLst>
          </p:cNvPr>
          <p:cNvSpPr>
            <a:spLocks noGrp="1"/>
          </p:cNvSpPr>
          <p:nvPr>
            <p:ph type="title"/>
          </p:nvPr>
        </p:nvSpPr>
        <p:spPr/>
        <p:txBody>
          <a:bodyPr>
            <a:normAutofit/>
          </a:bodyPr>
          <a:lstStyle/>
          <a:p>
            <a:r>
              <a:rPr lang="nb-NO" sz="3200" dirty="0">
                <a:highlight>
                  <a:srgbClr val="00FFFF"/>
                </a:highlight>
              </a:rPr>
              <a:t>kommunalt rusarbeid:</a:t>
            </a:r>
          </a:p>
        </p:txBody>
      </p:sp>
      <p:sp>
        <p:nvSpPr>
          <p:cNvPr id="5" name="Plassholder for innhold 4">
            <a:extLst>
              <a:ext uri="{FF2B5EF4-FFF2-40B4-BE49-F238E27FC236}">
                <a16:creationId xmlns:a16="http://schemas.microsoft.com/office/drawing/2014/main" id="{06ECEEC2-BB31-48F2-8F87-4DB0E483FC0C}"/>
              </a:ext>
            </a:extLst>
          </p:cNvPr>
          <p:cNvSpPr>
            <a:spLocks noGrp="1"/>
          </p:cNvSpPr>
          <p:nvPr>
            <p:ph idx="1"/>
          </p:nvPr>
        </p:nvSpPr>
        <p:spPr/>
        <p:txBody>
          <a:bodyPr>
            <a:normAutofit fontScale="40000" lnSpcReduction="20000"/>
          </a:bodyPr>
          <a:lstStyle/>
          <a:p>
            <a:r>
              <a:rPr lang="nb-NO" sz="3500" dirty="0"/>
              <a:t>Brukerplan</a:t>
            </a:r>
          </a:p>
          <a:p>
            <a:r>
              <a:rPr lang="nb-NO" sz="3500" dirty="0"/>
              <a:t>Presisering av egenandel: </a:t>
            </a:r>
          </a:p>
          <a:p>
            <a:pPr marL="0" indent="0">
              <a:buNone/>
            </a:pPr>
            <a:r>
              <a:rPr lang="nb-NO" sz="3500" i="1" dirty="0">
                <a:solidFill>
                  <a:srgbClr val="FF0000"/>
                </a:solidFill>
              </a:rPr>
              <a:t>Kommunens egeninnsats må økes i takt med at tilskuddsmidlene avkortes. Kommunen må sørge for en gradvis innarbeiding av årsverk i kommunens planverk og budsjett slik at den økte kapasiteten i tjenestene blir av varig karakter. Kommunene får i opptrappingsplanen økte rammeoverføringer for å styrke tjenestetilbudet til personer med rusrelaterte problemer, og det forventes at midlene benyttes til formålet. </a:t>
            </a:r>
          </a:p>
          <a:p>
            <a:r>
              <a:rPr lang="nb-NO" sz="3500" i="1" dirty="0"/>
              <a:t>Brev om dette til landets ordførere av 18.12.2015 fra helseministeren.</a:t>
            </a:r>
          </a:p>
          <a:p>
            <a:endParaRPr lang="nb-NO" i="1" dirty="0"/>
          </a:p>
          <a:p>
            <a:r>
              <a:rPr lang="nb-NO" sz="3500" dirty="0"/>
              <a:t>Prioritet: </a:t>
            </a:r>
          </a:p>
          <a:p>
            <a:pPr marL="285750" indent="-285750">
              <a:buFontTx/>
              <a:buChar char="-"/>
            </a:pPr>
            <a:r>
              <a:rPr lang="nb-NO" sz="3500" dirty="0"/>
              <a:t>Oppsøkende flerfaglige team (behandlings- og oppfølgingsteam)</a:t>
            </a:r>
          </a:p>
          <a:p>
            <a:pPr marL="285750" indent="-285750">
              <a:buFontTx/>
              <a:buChar char="-"/>
            </a:pPr>
            <a:r>
              <a:rPr lang="nb-NO" sz="3500" dirty="0"/>
              <a:t>Andre oppsøkende tjenester og utekontakter</a:t>
            </a:r>
          </a:p>
          <a:p>
            <a:pPr marL="285750" indent="-285750">
              <a:buFontTx/>
              <a:buChar char="-"/>
            </a:pPr>
            <a:r>
              <a:rPr lang="nb-NO" sz="3500" dirty="0"/>
              <a:t>Boligtjenester, for eksempel oppfølgingstjenester i bolig, bolig med bemanning </a:t>
            </a:r>
            <a:r>
              <a:rPr lang="nb-NO" sz="3500" dirty="0" err="1"/>
              <a:t>o.l</a:t>
            </a:r>
            <a:endParaRPr lang="nb-NO" sz="3500" dirty="0"/>
          </a:p>
          <a:p>
            <a:pPr marL="285750" indent="-285750">
              <a:buFontTx/>
              <a:buChar char="-"/>
            </a:pPr>
            <a:r>
              <a:rPr lang="nb-NO" sz="3500" dirty="0"/>
              <a:t>Arbeidsrettede og/eller aktivitetstilbud</a:t>
            </a:r>
          </a:p>
          <a:p>
            <a:pPr marL="285750" indent="-285750">
              <a:buFontTx/>
              <a:buChar char="-"/>
            </a:pPr>
            <a:r>
              <a:rPr lang="nb-NO" sz="3500" dirty="0"/>
              <a:t>Tidlig intervensjonstiltak med barn/unge og eldre som prioritert målgruppe</a:t>
            </a:r>
          </a:p>
          <a:p>
            <a:pPr marL="285750" indent="-285750">
              <a:buFontTx/>
              <a:buChar char="-"/>
            </a:pPr>
            <a:r>
              <a:rPr lang="nb-NO" sz="3500" dirty="0"/>
              <a:t>Erfaringskonsulenter i kommunale tjenester til målgruppen</a:t>
            </a:r>
          </a:p>
          <a:p>
            <a:pPr marL="285750" indent="-285750">
              <a:buFontTx/>
              <a:buChar char="-"/>
            </a:pPr>
            <a:r>
              <a:rPr lang="nb-NO" sz="3500" dirty="0"/>
              <a:t>Lavterskel helsetjenester</a:t>
            </a:r>
          </a:p>
          <a:p>
            <a:endParaRPr lang="nb-NO" dirty="0"/>
          </a:p>
        </p:txBody>
      </p:sp>
    </p:spTree>
    <p:extLst>
      <p:ext uri="{BB962C8B-B14F-4D97-AF65-F5344CB8AC3E}">
        <p14:creationId xmlns:p14="http://schemas.microsoft.com/office/powerpoint/2010/main" val="2892498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6000" b="-16000"/>
          </a:stretch>
        </a:blipFill>
        <a:effectLst/>
      </p:bgPr>
    </p:bg>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9863CC6E-B773-44FC-81A1-A900C97648FF}"/>
              </a:ext>
            </a:extLst>
          </p:cNvPr>
          <p:cNvSpPr>
            <a:spLocks noGrp="1"/>
          </p:cNvSpPr>
          <p:nvPr>
            <p:ph type="title"/>
          </p:nvPr>
        </p:nvSpPr>
        <p:spPr/>
        <p:txBody>
          <a:bodyPr>
            <a:normAutofit/>
          </a:bodyPr>
          <a:lstStyle/>
          <a:p>
            <a:r>
              <a:rPr lang="nb-NO" sz="3200" dirty="0">
                <a:highlight>
                  <a:srgbClr val="FFFF00"/>
                </a:highlight>
              </a:rPr>
              <a:t>Endringer – nytt for kommunalt rusarbeid </a:t>
            </a:r>
          </a:p>
        </p:txBody>
      </p:sp>
      <p:sp>
        <p:nvSpPr>
          <p:cNvPr id="5" name="Plassholder for innhold 4">
            <a:extLst>
              <a:ext uri="{FF2B5EF4-FFF2-40B4-BE49-F238E27FC236}">
                <a16:creationId xmlns:a16="http://schemas.microsoft.com/office/drawing/2014/main" id="{06ECEEC2-BB31-48F2-8F87-4DB0E483FC0C}"/>
              </a:ext>
            </a:extLst>
          </p:cNvPr>
          <p:cNvSpPr>
            <a:spLocks noGrp="1"/>
          </p:cNvSpPr>
          <p:nvPr>
            <p:ph idx="1"/>
          </p:nvPr>
        </p:nvSpPr>
        <p:spPr/>
        <p:txBody>
          <a:bodyPr>
            <a:normAutofit fontScale="70000" lnSpcReduction="20000"/>
          </a:bodyPr>
          <a:lstStyle/>
          <a:p>
            <a:pPr marL="0" indent="0">
              <a:buNone/>
            </a:pPr>
            <a:r>
              <a:rPr lang="nb-NO" b="1" dirty="0"/>
              <a:t>Beregningsregler:</a:t>
            </a:r>
          </a:p>
          <a:p>
            <a:pPr marL="285750" indent="-285750">
              <a:buFontTx/>
              <a:buChar char="-"/>
            </a:pPr>
            <a:r>
              <a:rPr lang="nb-NO" dirty="0"/>
              <a:t>Tilskudd gis til spesifiserte årsverk </a:t>
            </a:r>
            <a:r>
              <a:rPr lang="nb-NO" u="sng" dirty="0"/>
              <a:t>inntil</a:t>
            </a:r>
            <a:r>
              <a:rPr lang="nb-NO" dirty="0"/>
              <a:t> 4 år, med en årlig reduksjon av tilskuddet </a:t>
            </a:r>
          </a:p>
          <a:p>
            <a:pPr marL="0" indent="0">
              <a:buNone/>
            </a:pPr>
            <a:r>
              <a:rPr lang="nb-NO" dirty="0"/>
              <a:t>     hvor det gis halvt </a:t>
            </a:r>
            <a:r>
              <a:rPr lang="nb-NO" dirty="0" err="1"/>
              <a:t>årsverksats</a:t>
            </a:r>
            <a:r>
              <a:rPr lang="nb-NO" dirty="0"/>
              <a:t> siste år. Beregningene tar utgangspunkt i 100%      </a:t>
            </a:r>
          </a:p>
          <a:p>
            <a:pPr marL="0" indent="0">
              <a:buNone/>
            </a:pPr>
            <a:r>
              <a:rPr lang="nb-NO" dirty="0"/>
              <a:t>     stillingsressurs. Ved reduksjon i stillingsprosent, skal tilskuddet reduseres tilsvarende.</a:t>
            </a:r>
          </a:p>
          <a:p>
            <a:endParaRPr lang="nb-NO" dirty="0"/>
          </a:p>
          <a:p>
            <a:r>
              <a:rPr lang="nb-NO" dirty="0"/>
              <a:t>År 1: kr 660.000,- pr årsverk </a:t>
            </a:r>
            <a:r>
              <a:rPr lang="nb-NO" dirty="0" err="1"/>
              <a:t>inkl</a:t>
            </a:r>
            <a:r>
              <a:rPr lang="nb-NO" dirty="0"/>
              <a:t> kompetanseutviklingsmidler</a:t>
            </a:r>
          </a:p>
          <a:p>
            <a:r>
              <a:rPr lang="nb-NO" dirty="0"/>
              <a:t>År 2: kr 550.000,- pr årsverk</a:t>
            </a:r>
          </a:p>
          <a:p>
            <a:r>
              <a:rPr lang="nb-NO" dirty="0"/>
              <a:t>År 3: kr 440.000,- pr årsverk</a:t>
            </a:r>
          </a:p>
          <a:p>
            <a:r>
              <a:rPr lang="nb-NO" dirty="0"/>
              <a:t>År 4: kr 330.000,- pr årsverk</a:t>
            </a:r>
          </a:p>
          <a:p>
            <a:r>
              <a:rPr lang="nb-NO" sz="2400" dirty="0"/>
              <a:t>Overgangsregler fra 2016: Kommuner som allerede mottar tilskudd over ordningen skal i hovedsak følge samme avkortningsstige. Vi kan vurdere reduksjonsgrad der hvor hovedregelen vil ha betydelige negative konsekvenser. Skjønnsmessig vurdering hvor på stigen vi vil plassere etter hvor lenge dere har mottatt tilskudd. Dere som faller inn under overgangsreglene vil som hovedregel maksimalt kunne motta tilskudd i tre år. </a:t>
            </a:r>
          </a:p>
          <a:p>
            <a:r>
              <a:rPr lang="nb-NO" sz="2400" dirty="0">
                <a:solidFill>
                  <a:srgbClr val="FF0000"/>
                </a:solidFill>
              </a:rPr>
              <a:t>Vi vet pr. dato ikke hva som skjer med denne ordningen etter 2020</a:t>
            </a:r>
          </a:p>
          <a:p>
            <a:endParaRPr lang="nb-NO" dirty="0"/>
          </a:p>
        </p:txBody>
      </p:sp>
    </p:spTree>
    <p:extLst>
      <p:ext uri="{BB962C8B-B14F-4D97-AF65-F5344CB8AC3E}">
        <p14:creationId xmlns:p14="http://schemas.microsoft.com/office/powerpoint/2010/main" val="1065283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6000" b="-16000"/>
          </a:stretch>
        </a:blipFill>
        <a:effectLst/>
      </p:bgPr>
    </p:bg>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27EAD38A-0084-48B6-BD00-87AC432DD342}"/>
              </a:ext>
            </a:extLst>
          </p:cNvPr>
          <p:cNvSpPr>
            <a:spLocks noGrp="1"/>
          </p:cNvSpPr>
          <p:nvPr>
            <p:ph type="title"/>
          </p:nvPr>
        </p:nvSpPr>
        <p:spPr/>
        <p:txBody>
          <a:bodyPr>
            <a:noAutofit/>
          </a:bodyPr>
          <a:lstStyle/>
          <a:p>
            <a:r>
              <a:rPr lang="nb-NO" sz="2800" dirty="0">
                <a:highlight>
                  <a:srgbClr val="00FF00"/>
                </a:highlight>
              </a:rPr>
              <a:t>765.60 -  Tilbud til voksne med langvarige og/eller sammensatte tjenestebehov.</a:t>
            </a:r>
          </a:p>
        </p:txBody>
      </p:sp>
      <p:sp>
        <p:nvSpPr>
          <p:cNvPr id="5" name="Plassholder for innhold 4">
            <a:extLst>
              <a:ext uri="{FF2B5EF4-FFF2-40B4-BE49-F238E27FC236}">
                <a16:creationId xmlns:a16="http://schemas.microsoft.com/office/drawing/2014/main" id="{CAC2C425-AB64-46D4-A6CF-18BE9D7ECECC}"/>
              </a:ext>
            </a:extLst>
          </p:cNvPr>
          <p:cNvSpPr>
            <a:spLocks noGrp="1"/>
          </p:cNvSpPr>
          <p:nvPr>
            <p:ph idx="1"/>
          </p:nvPr>
        </p:nvSpPr>
        <p:spPr/>
        <p:txBody>
          <a:bodyPr>
            <a:normAutofit fontScale="47500" lnSpcReduction="20000"/>
          </a:bodyPr>
          <a:lstStyle/>
          <a:p>
            <a:r>
              <a:rPr lang="nb-NO" dirty="0"/>
              <a:t>Formål: å styrke tilbudet til brukere med store tjenestebehov gjennom å utvikle mer helhetlige og samtidige tjenester fra ulike sektorer og nivåer. Formålet rommet tidligere utvikling av tjenester til barn og unge, denne blir nå blitt erstattet av annen ordning, ses i </a:t>
            </a:r>
            <a:r>
              <a:rPr lang="nb-NO"/>
              <a:t>sammenheng med bla </a:t>
            </a:r>
            <a:r>
              <a:rPr lang="nb-NO" dirty="0"/>
              <a:t>barnevernsatsningen (41,3 stillinger i barnevern i Hedmark, utgjør </a:t>
            </a:r>
            <a:r>
              <a:rPr lang="nb-NO" dirty="0" err="1"/>
              <a:t>ca</a:t>
            </a:r>
            <a:r>
              <a:rPr lang="nb-NO" dirty="0"/>
              <a:t> 31 mill.))</a:t>
            </a:r>
          </a:p>
          <a:p>
            <a:pPr marL="0" indent="0">
              <a:buNone/>
            </a:pPr>
            <a:endParaRPr lang="nb-NO" dirty="0"/>
          </a:p>
          <a:p>
            <a:r>
              <a:rPr lang="nb-NO" dirty="0"/>
              <a:t>Bevilgning 2019:</a:t>
            </a:r>
          </a:p>
          <a:p>
            <a:r>
              <a:rPr lang="nb-NO" dirty="0"/>
              <a:t>Søknadsfrist </a:t>
            </a:r>
            <a:r>
              <a:rPr lang="nb-NO" dirty="0">
                <a:solidFill>
                  <a:srgbClr val="FF0000"/>
                </a:solidFill>
              </a:rPr>
              <a:t>1.3.2019</a:t>
            </a:r>
            <a:r>
              <a:rPr lang="nb-NO" dirty="0"/>
              <a:t> . Ordningen forvaltes av fylkesmannen. Kunngjøres </a:t>
            </a:r>
            <a:r>
              <a:rPr lang="nb-NO" dirty="0" err="1"/>
              <a:t>ca</a:t>
            </a:r>
            <a:r>
              <a:rPr lang="nb-NO" dirty="0"/>
              <a:t> 1. februar</a:t>
            </a:r>
          </a:p>
          <a:p>
            <a:r>
              <a:rPr lang="nb-NO" dirty="0"/>
              <a:t>Ordningen kan søkes av kommuner, helseforetak, statlige,  og fylkeskommunale bedrifter (sammen med kommune)</a:t>
            </a:r>
          </a:p>
          <a:p>
            <a:r>
              <a:rPr lang="nb-NO" dirty="0"/>
              <a:t>Helsedirektoratet utmåler en fordeling av midlene til Fylkesmannen basert på innsendt søknadsgrunnlag.</a:t>
            </a:r>
          </a:p>
          <a:p>
            <a:r>
              <a:rPr lang="nb-NO" dirty="0"/>
              <a:t>Tildeling/avslag på denne ordningen er ikke enkeltvedtak og det er derfor ikke klagerett  </a:t>
            </a:r>
            <a:r>
              <a:rPr lang="nb-NO" dirty="0" err="1"/>
              <a:t>jf</a:t>
            </a:r>
            <a:r>
              <a:rPr lang="nb-NO" dirty="0"/>
              <a:t> forvaltningsloven § 28.</a:t>
            </a:r>
          </a:p>
          <a:p>
            <a:pPr marL="0" indent="0">
              <a:buNone/>
            </a:pPr>
            <a:endParaRPr lang="nb-NO" dirty="0"/>
          </a:p>
          <a:p>
            <a:r>
              <a:rPr lang="nb-NO" dirty="0"/>
              <a:t>Ordningen åpner for dekking av andre utgifter enn årsverk.</a:t>
            </a:r>
          </a:p>
          <a:p>
            <a:endParaRPr lang="nb-NO" dirty="0"/>
          </a:p>
          <a:p>
            <a:r>
              <a:rPr lang="nb-NO" dirty="0">
                <a:highlight>
                  <a:srgbClr val="00FF00"/>
                </a:highlight>
              </a:rPr>
              <a:t>Prioriteres: etablering av rurale FACT team</a:t>
            </a:r>
          </a:p>
          <a:p>
            <a:r>
              <a:rPr lang="nb-NO" dirty="0"/>
              <a:t>NB: ordningen fases ikke ut som til kommunalt rusarbeid, </a:t>
            </a:r>
            <a:r>
              <a:rPr lang="nb-NO" dirty="0" err="1"/>
              <a:t>dvs</a:t>
            </a:r>
            <a:r>
              <a:rPr lang="nb-NO" dirty="0"/>
              <a:t> fortsetter etter 2020 – forutsetter politisk enighet om dette</a:t>
            </a:r>
          </a:p>
          <a:p>
            <a:endParaRPr lang="nb-NO" dirty="0"/>
          </a:p>
          <a:p>
            <a:r>
              <a:rPr lang="nb-NO" dirty="0"/>
              <a:t>Rapportering for 2018: rapporteringsskjema: </a:t>
            </a:r>
            <a:r>
              <a:rPr lang="nb-NO" dirty="0">
                <a:hlinkClick r:id="rId3"/>
              </a:rPr>
              <a:t>https://helsedirektoratet.no/Documents/Tilskudd/Rapporteringsskjema%20for%202018.doc</a:t>
            </a:r>
            <a:r>
              <a:rPr lang="nb-NO" dirty="0"/>
              <a:t> og sendt flere av dere. Ligger også på </a:t>
            </a:r>
            <a:r>
              <a:rPr lang="nb-NO" dirty="0">
                <a:hlinkClick r:id="rId4"/>
              </a:rPr>
              <a:t>www.helsedirektoratet.no</a:t>
            </a:r>
            <a:r>
              <a:rPr lang="nb-NO" dirty="0"/>
              <a:t>	under fanen tilskudd, pluss tittel på ordningen. </a:t>
            </a:r>
            <a:r>
              <a:rPr lang="nb-NO" b="1" dirty="0"/>
              <a:t>Rapporteringsfrist er 15.02.2019. regskapsfrist er 31.03 2019 men bes om å leveres, senest sammen med søknad for 2019</a:t>
            </a:r>
            <a:r>
              <a:rPr lang="nb-NO" dirty="0"/>
              <a:t>	</a:t>
            </a:r>
          </a:p>
        </p:txBody>
      </p:sp>
    </p:spTree>
    <p:extLst>
      <p:ext uri="{BB962C8B-B14F-4D97-AF65-F5344CB8AC3E}">
        <p14:creationId xmlns:p14="http://schemas.microsoft.com/office/powerpoint/2010/main" val="18898279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6000" b="-16000"/>
          </a:stretch>
        </a:blipFill>
        <a:effectLst/>
      </p:bgPr>
    </p:bg>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9863CC6E-B773-44FC-81A1-A900C97648FF}"/>
              </a:ext>
            </a:extLst>
          </p:cNvPr>
          <p:cNvSpPr>
            <a:spLocks noGrp="1"/>
          </p:cNvSpPr>
          <p:nvPr>
            <p:ph type="title"/>
          </p:nvPr>
        </p:nvSpPr>
        <p:spPr/>
        <p:txBody>
          <a:bodyPr>
            <a:normAutofit/>
          </a:bodyPr>
          <a:lstStyle/>
          <a:p>
            <a:r>
              <a:rPr lang="nb-NO" sz="3200" dirty="0">
                <a:highlight>
                  <a:srgbClr val="FF0000"/>
                </a:highlight>
              </a:rPr>
              <a:t>HUSK:</a:t>
            </a:r>
          </a:p>
        </p:txBody>
      </p:sp>
      <p:sp>
        <p:nvSpPr>
          <p:cNvPr id="5" name="Plassholder for innhold 4">
            <a:extLst>
              <a:ext uri="{FF2B5EF4-FFF2-40B4-BE49-F238E27FC236}">
                <a16:creationId xmlns:a16="http://schemas.microsoft.com/office/drawing/2014/main" id="{06ECEEC2-BB31-48F2-8F87-4DB0E483FC0C}"/>
              </a:ext>
            </a:extLst>
          </p:cNvPr>
          <p:cNvSpPr>
            <a:spLocks noGrp="1"/>
          </p:cNvSpPr>
          <p:nvPr>
            <p:ph idx="1"/>
          </p:nvPr>
        </p:nvSpPr>
        <p:spPr/>
        <p:txBody>
          <a:bodyPr>
            <a:normAutofit fontScale="92500" lnSpcReduction="10000"/>
          </a:bodyPr>
          <a:lstStyle/>
          <a:p>
            <a:r>
              <a:rPr lang="nb-NO" dirty="0"/>
              <a:t>Alle søknader </a:t>
            </a:r>
            <a:r>
              <a:rPr lang="nb-NO" u="sng" dirty="0"/>
              <a:t>skal</a:t>
            </a:r>
            <a:r>
              <a:rPr lang="nb-NO" dirty="0"/>
              <a:t> sendes Fylkesmannens postmottak, elektronisk eller pr. brev, gjerne med elektronisk kopi til saksbehandler.</a:t>
            </a:r>
          </a:p>
          <a:p>
            <a:pPr marL="0" indent="0">
              <a:buNone/>
            </a:pPr>
            <a:r>
              <a:rPr lang="nb-NO" dirty="0">
                <a:hlinkClick r:id="rId3"/>
              </a:rPr>
              <a:t> fminpost@fylkesmannen.no</a:t>
            </a:r>
            <a:r>
              <a:rPr lang="nb-NO" dirty="0"/>
              <a:t>	eller </a:t>
            </a:r>
          </a:p>
          <a:p>
            <a:pPr marL="0" indent="0">
              <a:buNone/>
            </a:pPr>
            <a:r>
              <a:rPr lang="nb-NO" dirty="0"/>
              <a:t>Fylkesmannen i Innlandet</a:t>
            </a:r>
          </a:p>
          <a:p>
            <a:pPr marL="0" indent="0">
              <a:buNone/>
            </a:pPr>
            <a:r>
              <a:rPr lang="nb-NO" dirty="0"/>
              <a:t>Postboks 987</a:t>
            </a:r>
          </a:p>
          <a:p>
            <a:pPr marL="0" indent="0">
              <a:buNone/>
            </a:pPr>
            <a:r>
              <a:rPr lang="nb-NO" dirty="0"/>
              <a:t>2604 Lillehammer</a:t>
            </a:r>
            <a:br>
              <a:rPr lang="nb-NO" dirty="0"/>
            </a:br>
            <a:br>
              <a:rPr lang="nb-NO" dirty="0"/>
            </a:br>
            <a:br>
              <a:rPr lang="nb-NO" dirty="0"/>
            </a:br>
            <a:r>
              <a:rPr lang="nb-NO" dirty="0"/>
              <a:t>Det er ikke lenger krav om revisorattestert regnskap for tildelinger i 2019, men regnskap skal leveres med rapporteringen signert av virksomhetens økonomiansvarlig, eks økonomisjef – kommunens økonomiavdelingen. </a:t>
            </a:r>
          </a:p>
        </p:txBody>
      </p:sp>
    </p:spTree>
    <p:extLst>
      <p:ext uri="{BB962C8B-B14F-4D97-AF65-F5344CB8AC3E}">
        <p14:creationId xmlns:p14="http://schemas.microsoft.com/office/powerpoint/2010/main" val="3409218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6000" b="-16000"/>
          </a:stretch>
        </a:blipFill>
        <a:effectLst/>
      </p:bgPr>
    </p:bg>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9863CC6E-B773-44FC-81A1-A900C97648FF}"/>
              </a:ext>
            </a:extLst>
          </p:cNvPr>
          <p:cNvSpPr>
            <a:spLocks noGrp="1"/>
          </p:cNvSpPr>
          <p:nvPr>
            <p:ph type="title"/>
          </p:nvPr>
        </p:nvSpPr>
        <p:spPr/>
        <p:txBody>
          <a:bodyPr>
            <a:normAutofit/>
          </a:bodyPr>
          <a:lstStyle/>
          <a:p>
            <a:endParaRPr lang="nb-NO" sz="3200" dirty="0">
              <a:highlight>
                <a:srgbClr val="00FFFF"/>
              </a:highlight>
            </a:endParaRPr>
          </a:p>
        </p:txBody>
      </p:sp>
      <p:sp>
        <p:nvSpPr>
          <p:cNvPr id="5" name="Plassholder for innhold 4">
            <a:extLst>
              <a:ext uri="{FF2B5EF4-FFF2-40B4-BE49-F238E27FC236}">
                <a16:creationId xmlns:a16="http://schemas.microsoft.com/office/drawing/2014/main" id="{06ECEEC2-BB31-48F2-8F87-4DB0E483FC0C}"/>
              </a:ext>
            </a:extLst>
          </p:cNvPr>
          <p:cNvSpPr>
            <a:spLocks noGrp="1"/>
          </p:cNvSpPr>
          <p:nvPr>
            <p:ph idx="1"/>
          </p:nvPr>
        </p:nvSpPr>
        <p:spPr/>
        <p:txBody>
          <a:bodyPr>
            <a:normAutofit/>
          </a:bodyPr>
          <a:lstStyle/>
          <a:p>
            <a:endParaRPr lang="nb-NO" dirty="0"/>
          </a:p>
        </p:txBody>
      </p:sp>
    </p:spTree>
    <p:extLst>
      <p:ext uri="{BB962C8B-B14F-4D97-AF65-F5344CB8AC3E}">
        <p14:creationId xmlns:p14="http://schemas.microsoft.com/office/powerpoint/2010/main" val="1459879942"/>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TotalTime>
  <Words>737</Words>
  <Application>Microsoft Office PowerPoint</Application>
  <PresentationFormat>Widescreen</PresentationFormat>
  <Paragraphs>78</Paragraphs>
  <Slides>9</Slides>
  <Notes>0</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9</vt:i4>
      </vt:variant>
    </vt:vector>
  </HeadingPairs>
  <TitlesOfParts>
    <vt:vector size="13" baseType="lpstr">
      <vt:lpstr>Arial</vt:lpstr>
      <vt:lpstr>Calibri</vt:lpstr>
      <vt:lpstr>Calibri Light</vt:lpstr>
      <vt:lpstr>Office-tema</vt:lpstr>
      <vt:lpstr>Søknadsverksted 18.01.2019</vt:lpstr>
      <vt:lpstr>Litt historie for Hedmark, målt i penger… Opptrappingsplanen for rusfeltet 2008 – 2012 og 2014-2020</vt:lpstr>
      <vt:lpstr>PowerPoint-presentasjon</vt:lpstr>
      <vt:lpstr>765.62 - Kommunalt rusarbeid</vt:lpstr>
      <vt:lpstr>kommunalt rusarbeid:</vt:lpstr>
      <vt:lpstr>Endringer – nytt for kommunalt rusarbeid </vt:lpstr>
      <vt:lpstr>765.60 -  Tilbud til voksne med langvarige og/eller sammensatte tjenestebehov.</vt:lpstr>
      <vt:lpstr>HUSK:</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Lindstad, Bente Nygaard</dc:creator>
  <cp:lastModifiedBy>Bækkevold, Arild</cp:lastModifiedBy>
  <cp:revision>22</cp:revision>
  <cp:lastPrinted>2019-01-18T06:19:17Z</cp:lastPrinted>
  <dcterms:created xsi:type="dcterms:W3CDTF">2019-01-04T09:30:11Z</dcterms:created>
  <dcterms:modified xsi:type="dcterms:W3CDTF">2019-01-18T06:53:39Z</dcterms:modified>
</cp:coreProperties>
</file>