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2" r:id="rId4"/>
    <p:sldId id="268" r:id="rId5"/>
    <p:sldId id="267" r:id="rId6"/>
    <p:sldId id="941" r:id="rId7"/>
    <p:sldId id="285" r:id="rId8"/>
    <p:sldId id="257" r:id="rId9"/>
    <p:sldId id="943" r:id="rId10"/>
    <p:sldId id="283" r:id="rId11"/>
    <p:sldId id="944" r:id="rId12"/>
    <p:sldId id="286" r:id="rId13"/>
    <p:sldId id="945" r:id="rId14"/>
    <p:sldId id="280" r:id="rId15"/>
    <p:sldId id="946" r:id="rId16"/>
    <p:sldId id="947" r:id="rId17"/>
    <p:sldId id="948" r:id="rId18"/>
    <p:sldId id="949" r:id="rId19"/>
    <p:sldId id="942" r:id="rId20"/>
  </p:sldIdLst>
  <p:sldSz cx="12192000" cy="6858000"/>
  <p:notesSz cx="6858000" cy="9144000"/>
  <p:custDataLst>
    <p:tags r:id="rId22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79318" autoAdjust="0"/>
  </p:normalViewPr>
  <p:slideViewPr>
    <p:cSldViewPr snapToGrid="0" snapToObjects="1">
      <p:cViewPr varScale="1">
        <p:scale>
          <a:sx n="103" d="100"/>
          <a:sy n="103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D9AC0-F14F-4914-90EB-8DD1CF584DDE}" type="datetimeFigureOut">
              <a:rPr lang="nb-NO" smtClean="0"/>
              <a:t>26.08.2022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1BC02-3DC4-4A4A-BF03-501FE5335A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43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2010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5819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1064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864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5469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079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1947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Målet i strategien er klar: </a:t>
            </a:r>
          </a:p>
          <a:p>
            <a:r>
              <a:rPr lang="nb-NO" b="1" dirty="0"/>
              <a:t>«Alle skal kunne skaffe seg og beholde en egnet bolig»</a:t>
            </a:r>
          </a:p>
          <a:p>
            <a:endParaRPr lang="nb-NO" dirty="0"/>
          </a:p>
          <a:p>
            <a:r>
              <a:rPr lang="nb-NO" dirty="0"/>
              <a:t>Ingen skal måtte gjøre seg fortjent eller kvalifisert til å få hjelp</a:t>
            </a:r>
          </a:p>
          <a:p>
            <a:r>
              <a:rPr lang="nb-NO" dirty="0"/>
              <a:t>Alle må bo, og med riktig hjelp kan alle bo</a:t>
            </a:r>
          </a:p>
          <a:p>
            <a:endParaRPr lang="nb-NO" dirty="0"/>
          </a:p>
          <a:p>
            <a:r>
              <a:rPr lang="nb-NO" dirty="0"/>
              <a:t>Som dere alle vet er vanskeligstilte på boligmarkedet ikke en bestemt gruppe i samfunnet, men et begrep som brukes om personer og familier som sliter med å få dekket boligbehovene sine. Vi definerer vanskeligstilte på boligmarkedet som dem som ikke selv er i stand til å skaffe seg eller beholde en egnet bolig, og som befinner seg i en eller flere av følgende situasjoner: </a:t>
            </a:r>
          </a:p>
          <a:p>
            <a:r>
              <a:rPr lang="nb-NO" dirty="0"/>
              <a:t>• er uten bolig </a:t>
            </a:r>
          </a:p>
          <a:p>
            <a:r>
              <a:rPr lang="nb-NO" dirty="0"/>
              <a:t>• står i fare for å miste boligen sin </a:t>
            </a:r>
          </a:p>
          <a:p>
            <a:r>
              <a:rPr lang="nb-NO" dirty="0"/>
              <a:t>• bor i uegnet bolig eller bomiljø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2339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5316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339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2162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1BC02-3DC4-4A4A-BF03-501FE5335AAB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688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BF4377-B634-8B48-B1B2-1CA8A521E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67" y="2607733"/>
            <a:ext cx="11116733" cy="969963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4975D75-3E16-5E4B-950F-FA9A142AE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867" y="3669772"/>
            <a:ext cx="11116733" cy="512762"/>
          </a:xfrm>
        </p:spPr>
        <p:txBody>
          <a:bodyPr/>
          <a:lstStyle>
            <a:lvl1pPr marL="0" indent="0" algn="ctr">
              <a:buNone/>
              <a:defRPr sz="2400" b="0" i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EB61A1-44AA-C54D-B55B-BCD7CE33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7AE7-10BB-4C4A-99ED-EFF47358E994}" type="datetimeFigureOut">
              <a:rPr lang="nb-NO" smtClean="0"/>
              <a:t>26.08.2022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706187-FABD-3840-8F88-C807F8DB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943F985-3CF7-9645-BCBC-473D41A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CED4-AEC9-A345-8A41-9362146FD3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9AA38D3-3236-014A-9F78-A90B5CC66938}"/>
              </a:ext>
            </a:extLst>
          </p:cNvPr>
          <p:cNvSpPr/>
          <p:nvPr userDrawn="1"/>
        </p:nvSpPr>
        <p:spPr>
          <a:xfrm>
            <a:off x="427566" y="745066"/>
            <a:ext cx="11421533" cy="21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0D3A885F-9B6B-9749-83F7-F497DF2A280A}"/>
              </a:ext>
            </a:extLst>
          </p:cNvPr>
          <p:cNvCxnSpPr>
            <a:cxnSpLocks/>
          </p:cNvCxnSpPr>
          <p:nvPr userDrawn="1"/>
        </p:nvCxnSpPr>
        <p:spPr>
          <a:xfrm>
            <a:off x="541867" y="3602038"/>
            <a:ext cx="1113366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238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AE7905DF-E5F6-2246-9367-A732DB40A3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BF4377-B634-8B48-B1B2-1CA8A521E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67" y="2607733"/>
            <a:ext cx="11116733" cy="969963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4975D75-3E16-5E4B-950F-FA9A142AE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867" y="3669772"/>
            <a:ext cx="11116733" cy="512762"/>
          </a:xfrm>
        </p:spPr>
        <p:txBody>
          <a:bodyPr/>
          <a:lstStyle>
            <a:lvl1pPr marL="0" indent="0" algn="ctr">
              <a:buNone/>
              <a:defRPr sz="2400" b="0" i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EB61A1-44AA-C54D-B55B-BCD7CE33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7AE7-10BB-4C4A-99ED-EFF47358E994}" type="datetimeFigureOut">
              <a:rPr lang="nb-NO" smtClean="0"/>
              <a:t>26.08.2022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706187-FABD-3840-8F88-C807F8DB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943F985-3CF7-9645-BCBC-473D41A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CED4-AEC9-A345-8A41-9362146FD3EE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0D3A885F-9B6B-9749-83F7-F497DF2A280A}"/>
              </a:ext>
            </a:extLst>
          </p:cNvPr>
          <p:cNvCxnSpPr>
            <a:cxnSpLocks/>
          </p:cNvCxnSpPr>
          <p:nvPr userDrawn="1"/>
        </p:nvCxnSpPr>
        <p:spPr>
          <a:xfrm>
            <a:off x="541867" y="3602038"/>
            <a:ext cx="1113366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7F58A31B-2461-0240-95D8-DBCCA2824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3917" y="6200714"/>
            <a:ext cx="1761616" cy="278674"/>
          </a:xfrm>
          <a:prstGeom prst="rect">
            <a:avLst/>
          </a:prstGeom>
        </p:spPr>
      </p:pic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EB67F449-AE2A-714B-83FA-A578F1773132}"/>
              </a:ext>
            </a:extLst>
          </p:cNvPr>
          <p:cNvCxnSpPr>
            <a:cxnSpLocks/>
          </p:cNvCxnSpPr>
          <p:nvPr userDrawn="1"/>
        </p:nvCxnSpPr>
        <p:spPr>
          <a:xfrm>
            <a:off x="524934" y="3609787"/>
            <a:ext cx="111336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8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klokke, måler&#10;&#10;Automatisk generert beskrivelse">
            <a:extLst>
              <a:ext uri="{FF2B5EF4-FFF2-40B4-BE49-F238E27FC236}">
                <a16:creationId xmlns:a16="http://schemas.microsoft.com/office/drawing/2014/main" id="{D5601D4A-5EAA-FD4F-A612-DA8476A29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5161" y="3941379"/>
            <a:ext cx="8006342" cy="1723203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E97F272-09AB-E24E-8BE4-A3E12249128C}"/>
              </a:ext>
            </a:extLst>
          </p:cNvPr>
          <p:cNvSpPr/>
          <p:nvPr userDrawn="1"/>
        </p:nvSpPr>
        <p:spPr>
          <a:xfrm>
            <a:off x="0" y="5640404"/>
            <a:ext cx="12192000" cy="12175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BF4377-B634-8B48-B1B2-1CA8A521E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67" y="1531776"/>
            <a:ext cx="11116733" cy="969963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4975D75-3E16-5E4B-950F-FA9A142AE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867" y="2722988"/>
            <a:ext cx="11116733" cy="512762"/>
          </a:xfrm>
        </p:spPr>
        <p:txBody>
          <a:bodyPr/>
          <a:lstStyle>
            <a:lvl1pPr marL="0" indent="0" algn="ctr">
              <a:buNone/>
              <a:defRPr sz="2400" b="0" i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EB61A1-44AA-C54D-B55B-BCD7CE33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7AE7-10BB-4C4A-99ED-EFF47358E994}" type="datetimeFigureOut">
              <a:rPr lang="nb-NO" smtClean="0"/>
              <a:t>26.08.2022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706187-FABD-3840-8F88-C807F8DB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943F985-3CF7-9645-BCBC-473D41A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CED4-AEC9-A345-8A41-9362146FD3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9AA38D3-3236-014A-9F78-A90B5CC66938}"/>
              </a:ext>
            </a:extLst>
          </p:cNvPr>
          <p:cNvSpPr/>
          <p:nvPr userDrawn="1"/>
        </p:nvSpPr>
        <p:spPr>
          <a:xfrm>
            <a:off x="427566" y="745066"/>
            <a:ext cx="11421533" cy="21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BDF84CB-ED2C-464B-A763-DE6AA3D1C7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917" y="6200714"/>
            <a:ext cx="1761616" cy="2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6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1ACB1E-0976-844C-8017-AFE72E16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2EE189-6F36-6144-9B0C-34B4A7D0D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CFF8CD3-2197-7448-AC3D-79BAF3FB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7AE7-10BB-4C4A-99ED-EFF47358E994}" type="datetimeFigureOut">
              <a:rPr lang="nb-NO" smtClean="0"/>
              <a:t>26.08.2022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264E78-C56D-624A-A86F-008ADE31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2B4793-23B7-204D-88DA-97EAC060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CED4-AEC9-A345-8A41-9362146FD3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56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8B05CA-54D7-4043-B84C-15439F83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474133"/>
            <a:ext cx="11133666" cy="4402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37CECC-8891-F545-BD2C-83314DF70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867" y="1236133"/>
            <a:ext cx="5334000" cy="4521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C5CA774-B716-564F-BD71-9D4D23854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3047" y="1236133"/>
            <a:ext cx="5357709" cy="4521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B891F53-C62C-ED42-B7F1-D8F551E1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7AE7-10BB-4C4A-99ED-EFF47358E994}" type="datetimeFigureOut">
              <a:rPr lang="nb-NO" smtClean="0"/>
              <a:t>26.08.2022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6A1B58D-381D-FF4A-8DEB-A21DAF020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9849E07-A318-514D-94AE-57095416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CED4-AEC9-A345-8A41-9362146FD3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938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F18D55-80B3-C14F-BDAB-19ED327E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E7B936B-A7B0-CA46-8499-07F37CCF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7AE7-10BB-4C4A-99ED-EFF47358E994}" type="datetimeFigureOut">
              <a:rPr lang="nb-NO" smtClean="0"/>
              <a:t>26.08.2022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C8579E9-7F36-654C-9A29-191E32F8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77E61B8-8BA4-5145-A7BC-A0201241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CED4-AEC9-A345-8A41-9362146FD3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657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6E09983-2690-3A46-8699-D7CFE6D4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7AE7-10BB-4C4A-99ED-EFF47358E994}" type="datetimeFigureOut">
              <a:rPr lang="nb-NO" smtClean="0"/>
              <a:t>26.08.2022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BECEA23-8B30-DF47-B463-7C6C12A9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0788885-A6C4-954F-8A68-A20012E1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CED4-AEC9-A345-8A41-9362146FD3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297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295FDD2-5ED6-2440-8223-B084DA2AC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30265" y="1236132"/>
            <a:ext cx="6525929" cy="4521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9F0142A-CD4E-4945-9CA7-E35A02189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7AE7-10BB-4C4A-99ED-EFF47358E994}" type="datetimeFigureOut">
              <a:rPr lang="nb-NO" smtClean="0"/>
              <a:t>26.08.2022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D9915BB-0A55-224D-8C99-3BD3B70F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7F9785A-EADD-8941-BA30-A7634087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CED4-AEC9-A345-8A41-9362146FD3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EBC19ECF-BE5C-234C-B1AF-EF679C99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474133"/>
            <a:ext cx="11133666" cy="4402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4B31A591-C8AA-1C4E-B8D0-A6571C74D0A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41867" y="1236133"/>
            <a:ext cx="4155261" cy="4521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6091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6BD3F4-6976-CF44-A811-57C5FF75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474133"/>
            <a:ext cx="11133666" cy="440265"/>
          </a:xfrm>
          <a:prstGeom prst="rect">
            <a:avLst/>
          </a:prstGeom>
        </p:spPr>
        <p:txBody>
          <a:bodyPr vert="horz" lIns="0" tIns="0" rIns="0" bIns="3600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6EA1412-31A1-BC46-B6F9-BDBFF7959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867" y="1236133"/>
            <a:ext cx="11133666" cy="4521200"/>
          </a:xfrm>
          <a:prstGeom prst="rect">
            <a:avLst/>
          </a:prstGeom>
        </p:spPr>
        <p:txBody>
          <a:bodyPr vert="horz" lIns="0" tIns="45720" rIns="0" bIns="72000" rtlCol="0">
            <a:normAutofit/>
          </a:bodyPr>
          <a:lstStyle/>
          <a:p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7E1076-9BB4-AF44-A9B2-E26AB2544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71462" y="6114263"/>
            <a:ext cx="1303867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2037AE7-10BB-4C4A-99ED-EFF47358E994}" type="datetimeFigureOut">
              <a:rPr lang="nb-NO" smtClean="0"/>
              <a:pPr/>
              <a:t>26.08.2022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A7AC78-96AE-3C40-838C-2DFC2DFF4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3946" y="6114263"/>
            <a:ext cx="4114800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29D417D-8C14-5947-93C4-ED145EA3E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867" y="6114263"/>
            <a:ext cx="491068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7A3CED4-AEC9-A345-8A41-9362146FD3E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4DF003C-03AA-FC41-9D56-3E0F2A9B0FC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917" y="6200714"/>
            <a:ext cx="1761616" cy="278674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299D8589-49B7-0F42-8A96-832AEFB5B69C}"/>
              </a:ext>
            </a:extLst>
          </p:cNvPr>
          <p:cNvCxnSpPr>
            <a:cxnSpLocks/>
          </p:cNvCxnSpPr>
          <p:nvPr userDrawn="1"/>
        </p:nvCxnSpPr>
        <p:spPr>
          <a:xfrm>
            <a:off x="541867" y="914398"/>
            <a:ext cx="1113366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97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52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veiviseren.no/forstaa-helheten/statlige-foringer-og-retningslinjer/strategier-statlige-prioriteringer/bolig-for-velfer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hyperlink" Target="https://veiviseren.no/forstaa-helheten/statlige-foringer-og-retningslinjer/strategier-statlige-prioriteringer/alle-trenger-et-trygt-hje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7.emf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5A32FF-4F9F-D84E-987D-1C88200EE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Veiviseren.no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18ACA55-5D40-5E41-AC51-26BD2FCE6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En helhetlig digital ressurs for alle som jobber med bolig og tjenester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522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8E8FB6-2685-425A-9EA6-7BEE5446C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Barn og unge skal ha gode boforhold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066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41D4CD-9DB5-4D68-BA87-C80338F1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Bokvalitet - bomiljø - trivsel - trygghet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AE1DCC8-0B2D-49CA-BA95-DEDDE6A5E18F}"/>
              </a:ext>
            </a:extLst>
          </p:cNvPr>
          <p:cNvSpPr txBox="1"/>
          <p:nvPr/>
        </p:nvSpPr>
        <p:spPr>
          <a:xfrm>
            <a:off x="9953959" y="6565259"/>
            <a:ext cx="1986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Illustrasjon: Veiviseren.no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6BCAC017-4B85-402F-8820-44B26F0A6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55700" y="2301875"/>
            <a:ext cx="9906000" cy="2390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64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EC8F72-A51F-4D09-9AFC-8A2AA3C8C9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Personer med nedsatt funksjonsevne skal på lik linje med andre kunne velge hvor og hvordan de bo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951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7F8B73-D1DB-4A20-996C-721AF266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Valgfrihet er viktig</a:t>
            </a:r>
          </a:p>
        </p:txBody>
      </p:sp>
      <p:pic>
        <p:nvPicPr>
          <p:cNvPr id="5" name="Plassholder for innhold 4" descr="Et bilde som inneholder person, utendørs, tre&#10;&#10;Automatisk generert beskrivelse">
            <a:extLst>
              <a:ext uri="{FF2B5EF4-FFF2-40B4-BE49-F238E27FC236}">
                <a16:creationId xmlns:a16="http://schemas.microsoft.com/office/drawing/2014/main" id="{D77EE303-2B2F-401A-8A45-4B162577C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17800" y="1236663"/>
            <a:ext cx="6781800" cy="4521200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624908B-D011-4FAB-A356-963F2FDF999F}"/>
              </a:ext>
            </a:extLst>
          </p:cNvPr>
          <p:cNvSpPr txBox="1"/>
          <p:nvPr/>
        </p:nvSpPr>
        <p:spPr>
          <a:xfrm>
            <a:off x="9888644" y="6581001"/>
            <a:ext cx="1986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Illustrasjon: </a:t>
            </a:r>
            <a:r>
              <a:rPr lang="nb-NO" sz="1200" dirty="0" err="1"/>
              <a:t>Colourbox</a:t>
            </a:r>
            <a:endParaRPr lang="nb-NO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448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859C6C-AE1A-48D6-B9FB-636B7925D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67" y="1924493"/>
            <a:ext cx="11116733" cy="1653203"/>
          </a:xfrm>
        </p:spPr>
        <p:txBody>
          <a:bodyPr>
            <a:noAutofit/>
          </a:bodyPr>
          <a:lstStyle/>
          <a:p>
            <a:br>
              <a:rPr lang="nb-NO" sz="6600" dirty="0"/>
            </a:br>
            <a:r>
              <a:rPr lang="nb-NO" dirty="0"/>
              <a:t>Strategiens mål og prioriterte innsatsområder</a:t>
            </a:r>
            <a:endParaRPr lang="nb-NO" sz="66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B9070E0-8B4E-49AD-B43B-D11EF64C3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867" y="3669771"/>
            <a:ext cx="11116733" cy="1816629"/>
          </a:xfrm>
        </p:spPr>
        <p:txBody>
          <a:bodyPr>
            <a:normAutofit/>
          </a:bodyPr>
          <a:lstStyle/>
          <a:p>
            <a:r>
              <a:rPr lang="nb-NO" dirty="0"/>
              <a:t>• Flere skal kunne eie egen bolig </a:t>
            </a:r>
          </a:p>
          <a:p>
            <a:r>
              <a:rPr lang="nb-NO" dirty="0"/>
              <a:t>• Leie skal være et trygt alternativ  </a:t>
            </a:r>
          </a:p>
          <a:p>
            <a:r>
              <a:rPr lang="nb-NO" dirty="0"/>
              <a:t>• Sosial bærekraft i boligpolitikken</a:t>
            </a:r>
          </a:p>
          <a:p>
            <a:r>
              <a:rPr lang="nb-NO" dirty="0"/>
              <a:t>• Tydelige roller, og nødvendig kunnskap og kompetanse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6268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3DB318-8E8A-4E78-B45C-0EF935BE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Eie bolig gir økonomisk trygghet</a:t>
            </a:r>
          </a:p>
        </p:txBody>
      </p:sp>
      <p:pic>
        <p:nvPicPr>
          <p:cNvPr id="5" name="Plassholder for innhold 4" descr="Et bilde som inneholder tekst, himmel, førstehjelpskrin&#10;&#10;Automatisk generert beskrivelse">
            <a:extLst>
              <a:ext uri="{FF2B5EF4-FFF2-40B4-BE49-F238E27FC236}">
                <a16:creationId xmlns:a16="http://schemas.microsoft.com/office/drawing/2014/main" id="{BE17C152-9727-45AB-AF08-2C8D3CDED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6571" y="1357961"/>
            <a:ext cx="4660046" cy="4521200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99D33E8-9104-4841-8919-D13380B61281}"/>
              </a:ext>
            </a:extLst>
          </p:cNvPr>
          <p:cNvSpPr txBox="1"/>
          <p:nvPr/>
        </p:nvSpPr>
        <p:spPr>
          <a:xfrm>
            <a:off x="9888644" y="6581001"/>
            <a:ext cx="1986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Illustrasjon: </a:t>
            </a:r>
            <a:r>
              <a:rPr lang="nb-NO" sz="1200" dirty="0" err="1"/>
              <a:t>Colourbox</a:t>
            </a:r>
            <a:endParaRPr lang="nb-NO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356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957701-0E4A-48D2-82E2-7280C39F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«Det må være greit å leie. Skammen må bort»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E525AAFA-2F8F-45C2-AF6E-0D34B0057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867" y="1615400"/>
            <a:ext cx="6289884" cy="4185632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04D87507-B423-4FBE-B2B9-043D75A2163D}"/>
              </a:ext>
            </a:extLst>
          </p:cNvPr>
          <p:cNvSpPr txBox="1"/>
          <p:nvPr/>
        </p:nvSpPr>
        <p:spPr>
          <a:xfrm>
            <a:off x="9888644" y="6581001"/>
            <a:ext cx="1986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Illustrasjon: </a:t>
            </a:r>
            <a:r>
              <a:rPr lang="nb-NO" sz="1200" dirty="0" err="1"/>
              <a:t>Colourbox</a:t>
            </a:r>
            <a:endParaRPr lang="nb-NO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912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E5FA3A-4491-47C5-9B59-7F85619D9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Planlegging viktigere enn før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2F925BD-8D8A-4E4C-9DC4-AADA7FEA0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328" y="1075516"/>
            <a:ext cx="9496876" cy="5344367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CFE8964-C12D-4F3F-969A-7BA8B690E09B}"/>
              </a:ext>
            </a:extLst>
          </p:cNvPr>
          <p:cNvSpPr txBox="1"/>
          <p:nvPr/>
        </p:nvSpPr>
        <p:spPr>
          <a:xfrm>
            <a:off x="9888644" y="6581001"/>
            <a:ext cx="1986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Illustrasjon: Veiviseren.no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550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B97BEE-F837-41B0-B4B6-28CB87BA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Statsforvalterens viktige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D5615D-4CA9-4389-9252-47CF7D8E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Samordningsrolle  </a:t>
            </a:r>
          </a:p>
          <a:p>
            <a:r>
              <a:rPr lang="nb-NO" dirty="0"/>
              <a:t>boligsosialt fagmiljø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DE2040D-E053-4A07-84A9-0B07A4CA1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750" y="1100667"/>
            <a:ext cx="5090698" cy="552234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97A25EE-85F3-470B-B138-E3A9B00B1A5D}"/>
              </a:ext>
            </a:extLst>
          </p:cNvPr>
          <p:cNvSpPr txBox="1"/>
          <p:nvPr/>
        </p:nvSpPr>
        <p:spPr>
          <a:xfrm>
            <a:off x="9888644" y="6581001"/>
            <a:ext cx="1986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Illustrasjon: Veiviseren.no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7618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F70CDF-72D3-41CB-A7E6-DD58D0C1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finnes i  Veiviseren i dag?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AE2B1B-C178-4FE5-9A0F-06DB2F2A3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58 arbeidsprosesser</a:t>
            </a:r>
          </a:p>
          <a:p>
            <a:r>
              <a:rPr lang="nb-NO" dirty="0"/>
              <a:t>33 underprosesser</a:t>
            </a:r>
          </a:p>
          <a:p>
            <a:r>
              <a:rPr lang="nb-NO" dirty="0"/>
              <a:t>16 kurs</a:t>
            </a:r>
          </a:p>
          <a:p>
            <a:r>
              <a:rPr lang="nb-NO" dirty="0"/>
              <a:t>320 forskningsrapporter</a:t>
            </a:r>
          </a:p>
          <a:p>
            <a:r>
              <a:rPr lang="nb-NO" dirty="0"/>
              <a:t>186 eksempler fra kommunene</a:t>
            </a:r>
          </a:p>
          <a:p>
            <a:r>
              <a:rPr lang="nb-NO" dirty="0"/>
              <a:t>39 lover og forskrifter</a:t>
            </a:r>
          </a:p>
          <a:p>
            <a:r>
              <a:rPr lang="nb-NO" dirty="0"/>
              <a:t>22 tilskuddsordninger</a:t>
            </a:r>
          </a:p>
          <a:p>
            <a:r>
              <a:rPr lang="nb-NO" dirty="0"/>
              <a:t>24 statlige føringer og retningslinjer</a:t>
            </a:r>
          </a:p>
          <a:p>
            <a:r>
              <a:rPr lang="nb-NO" dirty="0"/>
              <a:t>102 fagartikler</a:t>
            </a:r>
          </a:p>
        </p:txBody>
      </p:sp>
      <p:sp>
        <p:nvSpPr>
          <p:cNvPr id="4" name="Pil: høyre 3">
            <a:extLst>
              <a:ext uri="{FF2B5EF4-FFF2-40B4-BE49-F238E27FC236}">
                <a16:creationId xmlns:a16="http://schemas.microsoft.com/office/drawing/2014/main" id="{623661B3-2094-4031-9066-86466328B23C}"/>
              </a:ext>
            </a:extLst>
          </p:cNvPr>
          <p:cNvSpPr/>
          <p:nvPr/>
        </p:nvSpPr>
        <p:spPr>
          <a:xfrm>
            <a:off x="6755363" y="1959429"/>
            <a:ext cx="3956180" cy="2565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La oss ta en rundtur…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04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1C0BB1-2D9F-2242-BFED-694D22EC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bakgrunn om Veiviseren.no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959064-E813-6447-96B8-7969B623E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7" y="1236133"/>
            <a:ext cx="6285653" cy="4521200"/>
          </a:xfrm>
        </p:spPr>
        <p:txBody>
          <a:bodyPr/>
          <a:lstStyle/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ektefødt barn av den boligsosiale strategien «</a:t>
            </a:r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4"/>
              </a:rPr>
              <a:t>Bolig for velferd</a:t>
            </a:r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» 2014 – 2020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lansert på Boligsosial lederkonferanse 1.november 2016 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samfinansieres av direktoratene i fellesskap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forvaltes av seks direktorat i felleskap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Husbanken koordinerer arbeidet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pilot på samordning av statlige aktører i én digital løsning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D45152E-8903-4F72-90D9-200432390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1864">
            <a:off x="7771163" y="870584"/>
            <a:ext cx="2559364" cy="360702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CEDC8FF-DA36-4E1C-8F2D-C274FD0BA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65" y="5550457"/>
            <a:ext cx="9135460" cy="1370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81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5863BB-B974-4072-A83D-DE824838E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400594"/>
            <a:ext cx="11133666" cy="505097"/>
          </a:xfrm>
        </p:spPr>
        <p:txBody>
          <a:bodyPr>
            <a:normAutofit/>
          </a:bodyPr>
          <a:lstStyle/>
          <a:p>
            <a:r>
              <a:rPr lang="nb-NO" dirty="0"/>
              <a:t>Veiviseren.no 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C60345-8286-4DE7-9525-B789009A9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7" y="1236133"/>
            <a:ext cx="6231073" cy="4521200"/>
          </a:xfrm>
        </p:spPr>
        <p:txBody>
          <a:bodyPr/>
          <a:lstStyle/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bidrar </a:t>
            </a:r>
            <a:r>
              <a:rPr lang="nb-NO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til å heve kompetansen hos kommuner og samarbeidspartnere</a:t>
            </a:r>
          </a:p>
          <a:p>
            <a:r>
              <a:rPr lang="nb-NO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bidrar til en mer lik praksis overfor innbyggerne lokalt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</a:t>
            </a:r>
            <a:r>
              <a:rPr lang="nb-NO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idrar til å gjøre offentlig sektor mer transparent</a:t>
            </a:r>
          </a:p>
          <a:p>
            <a:r>
              <a:rPr lang="nb-NO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bidrar til å bygge opp under målsettingene i strategien</a:t>
            </a:r>
            <a:r>
              <a:rPr lang="nb-NO" dirty="0">
                <a:solidFill>
                  <a:srgbClr val="000000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  <a:r>
              <a:rPr lang="nb-NO" b="0" i="0" u="none" strike="noStrike" dirty="0">
                <a:solidFill>
                  <a:srgbClr val="6264A7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4" tooltip="https://veiviseren.no/forstaa-helheten/statlige-foringer-og-retningslinjer/strategier-statlige-prioriteringer/alle-trenger-et-trygt-hjem"/>
              </a:rPr>
              <a:t>«Alle trenger et trygt hjem» (2021 – 2024)</a:t>
            </a:r>
            <a:endParaRPr lang="nb-NO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nb-NO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14ED0EA-F1AB-47F0-A02F-49E5D5224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6258">
            <a:off x="8018328" y="917817"/>
            <a:ext cx="2826840" cy="3970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683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A22B954-61FA-4106-B100-BFED287A8ABF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A22B954-61FA-4106-B100-BFED287A8A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tel 4">
            <a:extLst>
              <a:ext uri="{FF2B5EF4-FFF2-40B4-BE49-F238E27FC236}">
                <a16:creationId xmlns:a16="http://schemas.microsoft.com/office/drawing/2014/main" id="{CF1F1F83-B4CC-4E5A-89EA-DFB613ED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Ambisjonene til Veiviseren.no 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90AB6B7-058C-4A1A-B833-FC3A0D6A6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7" y="1236133"/>
            <a:ext cx="11133666" cy="5145616"/>
          </a:xfrm>
        </p:spPr>
        <p:txBody>
          <a:bodyPr vert="horz" lIns="0" tIns="45720" rIns="0" bIns="72000" rtlCol="0" anchor="t">
            <a:normAutofit/>
          </a:bodyPr>
          <a:lstStyle/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Være den foretrukne digitale kunnskapsressursen for:</a:t>
            </a:r>
          </a:p>
          <a:p>
            <a:pPr lvl="1"/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å formidle gode bolig- og tjenestetilbud</a:t>
            </a:r>
          </a:p>
          <a:p>
            <a:pPr lvl="1"/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å formidle kunnskap om utsatte på boligmarkedet og spesielt de som er utsatte på leiemarkedet</a:t>
            </a:r>
          </a:p>
          <a:p>
            <a:pPr lvl="1"/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å formidle forskning på effekten av boligsosiale tiltak og virkemidler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/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å gi inspirasjon til gode bolig- og tjenestetilbud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/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formidling av direktoratenes virkemidler og innsatser på det boligsosiale området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/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formidling av digitale kompetansehevende tiltak</a:t>
            </a:r>
          </a:p>
          <a:p>
            <a:pPr marL="0" indent="0">
              <a:buNone/>
            </a:pPr>
            <a:endParaRPr lang="nb-NO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73214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162B43-449C-4C5C-A1BD-0A4B16E8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Målet er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9C45EDF-3E2E-4540-9EE8-21F301F7A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17" y="2395198"/>
            <a:ext cx="3281196" cy="206760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8A5A255-1F66-458B-920F-790709586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607" y="2395197"/>
            <a:ext cx="3232799" cy="206760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2F9D0F5D-F459-4675-8557-05BFA3A23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988" y="2395197"/>
            <a:ext cx="3082907" cy="217366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3E24E97-25D2-4F06-BC52-DE424B6CF86A}"/>
              </a:ext>
            </a:extLst>
          </p:cNvPr>
          <p:cNvSpPr txBox="1"/>
          <p:nvPr/>
        </p:nvSpPr>
        <p:spPr>
          <a:xfrm>
            <a:off x="494118" y="1154677"/>
            <a:ext cx="10989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nb-NO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å være en etterspurt, brukt, faglig etterrettelig og oppdatert digital ressurs for kommunene og andre på bolig- og tjenesteområdet</a:t>
            </a:r>
          </a:p>
          <a:p>
            <a:endParaRPr lang="nb-NO" sz="2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nb-NO" sz="2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08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983CD1D-06F9-4503-954D-3CC0D8A98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67" y="2328531"/>
            <a:ext cx="11116733" cy="1249166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/>
              <a:t>	«Alle trenger et trygt hjem»</a:t>
            </a:r>
            <a:br>
              <a:rPr lang="nb-NO" dirty="0"/>
            </a:br>
            <a:r>
              <a:rPr lang="nb-NO" dirty="0"/>
              <a:t>			(2021 – 2024)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D52A5D5-FAFC-4D16-83E1-19AA8820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310" y="880439"/>
            <a:ext cx="2286347" cy="2697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61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CC4259-0E25-45B0-A374-6E1F0DF3EC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Strategiens målgrupper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7D8BDD2-C127-4EC8-BB45-970A7708D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867" y="3669772"/>
            <a:ext cx="11116733" cy="2236506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Ingen skal være bostedsløse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Barn og unge skal ha gode boforhold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Personer med nedsatt funksjonsevne skal på lik linje med andre kunne velge hvor og hvordan de bor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90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484953-1EAE-264A-847E-E3E1A7DA99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Ingen skal være bostedsløse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0241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971EC3-5A90-47CD-BE99-C1AEFDE1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«Alle skal kunne skaffe seg og beholde en egnet bolig»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2FF3E7-D9BC-4698-BF04-C1554BEE3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Ingen skal måtte gjøre seg fortjent eller kvalifisert til å få hjelp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Alle må bo, og med riktig hjelp kan alle bo</a:t>
            </a:r>
          </a:p>
        </p:txBody>
      </p:sp>
      <p:pic>
        <p:nvPicPr>
          <p:cNvPr id="7" name="Bilde 6" descr="Et bilde som inneholder person, frukt&#10;&#10;Automatisk generert beskrivelse">
            <a:extLst>
              <a:ext uri="{FF2B5EF4-FFF2-40B4-BE49-F238E27FC236}">
                <a16:creationId xmlns:a16="http://schemas.microsoft.com/office/drawing/2014/main" id="{9BBA030C-2F9F-49D6-BB1E-CFF340965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074" y="2503119"/>
            <a:ext cx="5474166" cy="377477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19625BAB-6941-46EA-B3DF-C82F9DCA4931}"/>
              </a:ext>
            </a:extLst>
          </p:cNvPr>
          <p:cNvSpPr txBox="1"/>
          <p:nvPr/>
        </p:nvSpPr>
        <p:spPr>
          <a:xfrm>
            <a:off x="10205885" y="6581001"/>
            <a:ext cx="1986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Illustrasjon: </a:t>
            </a:r>
            <a:r>
              <a:rPr lang="nb-NO" sz="1200" dirty="0" err="1"/>
              <a:t>Colourbox</a:t>
            </a:r>
            <a:endParaRPr lang="nb-NO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7428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Veiviseren">
      <a:dk1>
        <a:srgbClr val="444444"/>
      </a:dk1>
      <a:lt1>
        <a:srgbClr val="FFFFFF"/>
      </a:lt1>
      <a:dk2>
        <a:srgbClr val="B5BFC3"/>
      </a:dk2>
      <a:lt2>
        <a:srgbClr val="E1E3E1"/>
      </a:lt2>
      <a:accent1>
        <a:srgbClr val="F3B91A"/>
      </a:accent1>
      <a:accent2>
        <a:srgbClr val="407E99"/>
      </a:accent2>
      <a:accent3>
        <a:srgbClr val="49A2AA"/>
      </a:accent3>
      <a:accent4>
        <a:srgbClr val="408559"/>
      </a:accent4>
      <a:accent5>
        <a:srgbClr val="82AD61"/>
      </a:accent5>
      <a:accent6>
        <a:srgbClr val="EB9B30"/>
      </a:accent6>
      <a:hlink>
        <a:srgbClr val="407E99"/>
      </a:hlink>
      <a:folHlink>
        <a:srgbClr val="28517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5472B2A3-2EB9-5A41-8042-31BCB8D6E1E0}" vid="{4CC933A4-19B2-9D4A-9600-03CC0F37CE0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Veiviseren</Template>
  <TotalTime>4798</TotalTime>
  <Words>593</Words>
  <Application>Microsoft Office PowerPoint</Application>
  <PresentationFormat>Widescreen</PresentationFormat>
  <Paragraphs>91</Paragraphs>
  <Slides>19</Slides>
  <Notes>12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6" baseType="lpstr">
      <vt:lpstr>Arial</vt:lpstr>
      <vt:lpstr>Calibri</vt:lpstr>
      <vt:lpstr>Open Sans</vt:lpstr>
      <vt:lpstr>Open Sans Light</vt:lpstr>
      <vt:lpstr>Wingdings</vt:lpstr>
      <vt:lpstr>Office-tema</vt:lpstr>
      <vt:lpstr>think-cell Slide</vt:lpstr>
      <vt:lpstr>Veiviseren.no</vt:lpstr>
      <vt:lpstr>Kort bakgrunn om Veiviseren.no </vt:lpstr>
      <vt:lpstr>Veiviseren.no  </vt:lpstr>
      <vt:lpstr>Ambisjonene til Veiviseren.no </vt:lpstr>
      <vt:lpstr>Målet er</vt:lpstr>
      <vt:lpstr> «Alle trenger et trygt hjem»    (2021 – 2024)</vt:lpstr>
      <vt:lpstr>Strategiens målgrupper</vt:lpstr>
      <vt:lpstr>Ingen skal være bostedsløse</vt:lpstr>
      <vt:lpstr>«Alle skal kunne skaffe seg og beholde en egnet bolig»</vt:lpstr>
      <vt:lpstr>Barn og unge skal ha gode boforhold</vt:lpstr>
      <vt:lpstr>Bokvalitet - bomiljø - trivsel - trygghet</vt:lpstr>
      <vt:lpstr>Personer med nedsatt funksjonsevne skal på lik linje med andre kunne velge hvor og hvordan de bo</vt:lpstr>
      <vt:lpstr>Valgfrihet er viktig</vt:lpstr>
      <vt:lpstr> Strategiens mål og prioriterte innsatsområder</vt:lpstr>
      <vt:lpstr>Eie bolig gir økonomisk trygghet</vt:lpstr>
      <vt:lpstr>«Det må være greit å leie. Skammen må bort»</vt:lpstr>
      <vt:lpstr>Planlegging viktigere enn før</vt:lpstr>
      <vt:lpstr>Statsforvalterens viktige oppgaver</vt:lpstr>
      <vt:lpstr>Hva finnes i  Veiviseren i dag?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Hanne Solberg</dc:creator>
  <cp:lastModifiedBy>Hanne Solberg</cp:lastModifiedBy>
  <cp:revision>62</cp:revision>
  <dcterms:created xsi:type="dcterms:W3CDTF">2020-02-25T08:41:04Z</dcterms:created>
  <dcterms:modified xsi:type="dcterms:W3CDTF">2022-08-26T09:44:13Z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01F41610-F7DD-46BE-AE2B-44903940A799</vt:lpwstr>
  </property>
  <property fmtid="{D5CDD505-2E9C-101B-9397-08002B2CF9AE}" pid="3" name="ArticulatePath">
    <vt:lpwstr>Presentasjon av Veiviseren.no kontormøte 20.12.22</vt:lpwstr>
  </property>
</Properties>
</file>