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304d9b1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304d9b1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Presentasjon av meg selv.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Nå ønsker jeg å presentere Kostverktøyet.no, som inneholder flere ulike verktøy som vi bruker på FLM Trondheim.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Kostverktøyet.no ble lansert i september 2016, og er laget for familier med overvekt, og helsepersonell som jobber med denne gruppen.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Per i dag har den mer enn 5000 brukere månedlig.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304d9b19b_0_250:notes"/>
          <p:cNvSpPr/>
          <p:nvPr>
            <p:ph idx="2" type="sldImg"/>
          </p:nvPr>
        </p:nvSpPr>
        <p:spPr>
          <a:xfrm>
            <a:off x="95585" y="685800"/>
            <a:ext cx="6670200" cy="343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304d9b19b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6304d9b19b_0_250:notes"/>
          <p:cNvSpPr txBox="1"/>
          <p:nvPr>
            <p:ph idx="12" type="sldNum"/>
          </p:nvPr>
        </p:nvSpPr>
        <p:spPr>
          <a:xfrm>
            <a:off x="3884064" y="8685335"/>
            <a:ext cx="297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304d9b19b_0_257:notes"/>
          <p:cNvSpPr/>
          <p:nvPr>
            <p:ph idx="2" type="sldImg"/>
          </p:nvPr>
        </p:nvSpPr>
        <p:spPr>
          <a:xfrm>
            <a:off x="95585" y="685800"/>
            <a:ext cx="6670200" cy="343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304d9b19b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6304d9b19b_0_257:notes"/>
          <p:cNvSpPr txBox="1"/>
          <p:nvPr>
            <p:ph idx="12" type="sldNum"/>
          </p:nvPr>
        </p:nvSpPr>
        <p:spPr>
          <a:xfrm>
            <a:off x="3884064" y="8685335"/>
            <a:ext cx="297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6304d9b19b_0_264:notes"/>
          <p:cNvSpPr/>
          <p:nvPr>
            <p:ph idx="2" type="sldImg"/>
          </p:nvPr>
        </p:nvSpPr>
        <p:spPr>
          <a:xfrm>
            <a:off x="95585" y="685800"/>
            <a:ext cx="6670200" cy="343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6304d9b19b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6304d9b19b_0_264:notes"/>
          <p:cNvSpPr txBox="1"/>
          <p:nvPr>
            <p:ph idx="12" type="sldNum"/>
          </p:nvPr>
        </p:nvSpPr>
        <p:spPr>
          <a:xfrm>
            <a:off x="3884064" y="8685335"/>
            <a:ext cx="297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42989f86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642989f86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304d9b19b_0_270:notes"/>
          <p:cNvSpPr/>
          <p:nvPr>
            <p:ph idx="2" type="sldImg"/>
          </p:nvPr>
        </p:nvSpPr>
        <p:spPr>
          <a:xfrm>
            <a:off x="95585" y="685800"/>
            <a:ext cx="6670200" cy="343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304d9b19b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6304d9b19b_0_270:notes"/>
          <p:cNvSpPr txBox="1"/>
          <p:nvPr>
            <p:ph idx="12" type="sldNum"/>
          </p:nvPr>
        </p:nvSpPr>
        <p:spPr>
          <a:xfrm>
            <a:off x="3884064" y="8685335"/>
            <a:ext cx="297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304d9b19b_0_276:notes"/>
          <p:cNvSpPr/>
          <p:nvPr>
            <p:ph idx="2" type="sldImg"/>
          </p:nvPr>
        </p:nvSpPr>
        <p:spPr>
          <a:xfrm>
            <a:off x="95585" y="685800"/>
            <a:ext cx="6670200" cy="343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6304d9b19b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6304d9b19b_0_276:notes"/>
          <p:cNvSpPr txBox="1"/>
          <p:nvPr>
            <p:ph idx="12" type="sldNum"/>
          </p:nvPr>
        </p:nvSpPr>
        <p:spPr>
          <a:xfrm>
            <a:off x="3884064" y="8685335"/>
            <a:ext cx="297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304d9b19b_0_282:notes"/>
          <p:cNvSpPr/>
          <p:nvPr>
            <p:ph idx="2" type="sldImg"/>
          </p:nvPr>
        </p:nvSpPr>
        <p:spPr>
          <a:xfrm>
            <a:off x="95585" y="685800"/>
            <a:ext cx="6670200" cy="343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304d9b19b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6304d9b19b_0_282:notes"/>
          <p:cNvSpPr txBox="1"/>
          <p:nvPr>
            <p:ph idx="12" type="sldNum"/>
          </p:nvPr>
        </p:nvSpPr>
        <p:spPr>
          <a:xfrm>
            <a:off x="3884064" y="8685335"/>
            <a:ext cx="297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304d9b19b_0_289:notes"/>
          <p:cNvSpPr/>
          <p:nvPr>
            <p:ph idx="2" type="sldImg"/>
          </p:nvPr>
        </p:nvSpPr>
        <p:spPr>
          <a:xfrm>
            <a:off x="95585" y="685800"/>
            <a:ext cx="6670200" cy="343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304d9b19b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6304d9b19b_0_289:notes"/>
          <p:cNvSpPr txBox="1"/>
          <p:nvPr>
            <p:ph idx="12" type="sldNum"/>
          </p:nvPr>
        </p:nvSpPr>
        <p:spPr>
          <a:xfrm>
            <a:off x="3884064" y="8685335"/>
            <a:ext cx="297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304d9b19b_0_295:notes"/>
          <p:cNvSpPr/>
          <p:nvPr>
            <p:ph idx="2" type="sldImg"/>
          </p:nvPr>
        </p:nvSpPr>
        <p:spPr>
          <a:xfrm>
            <a:off x="95585" y="685800"/>
            <a:ext cx="6670200" cy="343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6304d9b19b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6304d9b19b_0_295:notes"/>
          <p:cNvSpPr txBox="1"/>
          <p:nvPr>
            <p:ph idx="12" type="sldNum"/>
          </p:nvPr>
        </p:nvSpPr>
        <p:spPr>
          <a:xfrm>
            <a:off x="3884064" y="8685335"/>
            <a:ext cx="297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642989f86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642989f86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304d9b19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6304d9b19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6304d9b19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6304d9b19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304d9b19b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304d9b19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304d9b19b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6304d9b19b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6304d9b19b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6304d9b19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642989f86d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642989f86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42989f86d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642989f86d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304d9b19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6304d9b19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6e466d105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6e466d105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6304d9b19b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6304d9b19b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642989f86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642989f86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304d9b19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6304d9b19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6304d9b19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6304d9b19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Si litt om nettbasert selvhjelp.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42989f86d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42989f86d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304d9b19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6304d9b19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6304d9b19b_0_237:notes"/>
          <p:cNvSpPr/>
          <p:nvPr>
            <p:ph idx="2" type="sldImg"/>
          </p:nvPr>
        </p:nvSpPr>
        <p:spPr>
          <a:xfrm>
            <a:off x="95585" y="685800"/>
            <a:ext cx="6670200" cy="343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6304d9b19b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Vise noen eksempler på energitette matvarer. Bilder fra Kostverktøyet.no</a:t>
            </a:r>
            <a:endParaRPr/>
          </a:p>
        </p:txBody>
      </p:sp>
      <p:sp>
        <p:nvSpPr>
          <p:cNvPr id="120" name="Google Shape;120;g6304d9b19b_0_237:notes"/>
          <p:cNvSpPr txBox="1"/>
          <p:nvPr>
            <p:ph idx="12" type="sldNum"/>
          </p:nvPr>
        </p:nvSpPr>
        <p:spPr>
          <a:xfrm>
            <a:off x="3884064" y="8685335"/>
            <a:ext cx="297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42989f86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42989f86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304d9b19b_0_243:notes"/>
          <p:cNvSpPr/>
          <p:nvPr>
            <p:ph idx="2" type="sldImg"/>
          </p:nvPr>
        </p:nvSpPr>
        <p:spPr>
          <a:xfrm>
            <a:off x="95585" y="685800"/>
            <a:ext cx="6670200" cy="343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304d9b19b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6304d9b19b_0_243:notes"/>
          <p:cNvSpPr txBox="1"/>
          <p:nvPr>
            <p:ph idx="12" type="sldNum"/>
          </p:nvPr>
        </p:nvSpPr>
        <p:spPr>
          <a:xfrm>
            <a:off x="3884064" y="8685335"/>
            <a:ext cx="297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 og indholdsobjek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85800" y="457200"/>
            <a:ext cx="77724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3500" u="none" cap="none" strike="noStrike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3500" u="none" cap="none" strike="noStrike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3500" u="none" cap="none" strike="noStrike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3500" u="none" cap="none" strike="noStrike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3500" u="none" cap="none" strike="noStrike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3500" u="none" cap="none" strike="noStrike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3500" u="none" cap="none" strike="noStrike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3500" u="none" cap="none" strike="noStrike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3500" u="none" cap="none" strike="noStrike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85800" y="1200150"/>
            <a:ext cx="7772400" cy="3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6863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00758C"/>
              </a:buClr>
              <a:buSzPts val="378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1787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758C"/>
              </a:buClr>
              <a:buSzPts val="1625"/>
              <a:buFont typeface="Times"/>
              <a:buChar char="•"/>
              <a:def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spcBef>
                <a:spcPts val="440"/>
              </a:spcBef>
              <a:spcAft>
                <a:spcPts val="0"/>
              </a:spcAft>
              <a:buClr>
                <a:srgbClr val="00758C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spcBef>
                <a:spcPts val="380"/>
              </a:spcBef>
              <a:spcAft>
                <a:spcPts val="0"/>
              </a:spcAft>
              <a:buClr>
                <a:srgbClr val="00758C"/>
              </a:buClr>
              <a:buSzPts val="1900"/>
              <a:buFont typeface="Times"/>
              <a:buChar char="-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6550" lvl="4" marL="2286000" marR="0" rtl="0" algn="l">
              <a:spcBef>
                <a:spcPts val="340"/>
              </a:spcBef>
              <a:spcAft>
                <a:spcPts val="0"/>
              </a:spcAft>
              <a:buClr>
                <a:srgbClr val="00758C"/>
              </a:buClr>
              <a:buSzPts val="1700"/>
              <a:buFont typeface="Arial"/>
              <a:buChar char="-"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6550" lvl="5" marL="2743200" marR="0" rtl="0" algn="l">
              <a:spcBef>
                <a:spcPts val="340"/>
              </a:spcBef>
              <a:spcAft>
                <a:spcPts val="0"/>
              </a:spcAft>
              <a:buClr>
                <a:srgbClr val="00758C"/>
              </a:buClr>
              <a:buSzPts val="1700"/>
              <a:buFont typeface="Arial"/>
              <a:buChar char="-"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6550" lvl="6" marL="3200400" marR="0" rtl="0" algn="l">
              <a:spcBef>
                <a:spcPts val="340"/>
              </a:spcBef>
              <a:spcAft>
                <a:spcPts val="0"/>
              </a:spcAft>
              <a:buClr>
                <a:srgbClr val="00758C"/>
              </a:buClr>
              <a:buSzPts val="1700"/>
              <a:buFont typeface="Arial"/>
              <a:buChar char="-"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6550" lvl="7" marL="3657600" marR="0" rtl="0" algn="l">
              <a:spcBef>
                <a:spcPts val="340"/>
              </a:spcBef>
              <a:spcAft>
                <a:spcPts val="0"/>
              </a:spcAft>
              <a:buClr>
                <a:srgbClr val="00758C"/>
              </a:buClr>
              <a:buSzPts val="1700"/>
              <a:buFont typeface="Arial"/>
              <a:buChar char="-"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6550" lvl="8" marL="4114800" marR="0" rtl="0" algn="l">
              <a:spcBef>
                <a:spcPts val="340"/>
              </a:spcBef>
              <a:spcAft>
                <a:spcPts val="0"/>
              </a:spcAft>
              <a:buClr>
                <a:srgbClr val="00758C"/>
              </a:buClr>
              <a:buSzPts val="1700"/>
              <a:buFont typeface="Arial"/>
              <a:buChar char="-"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85800" y="4800600"/>
            <a:ext cx="914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600200" y="4800600"/>
            <a:ext cx="5486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100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305800" y="4800600"/>
            <a:ext cx="457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0042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| </a:t>
            </a:r>
            <a:fld id="{00000000-1234-1234-1234-123412341234}" type="slidenum">
              <a:rPr lang="no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7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24.png"/><Relationship Id="rId7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239550" y="3699725"/>
            <a:ext cx="8520600" cy="11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b="1" lang="no" sz="3600">
                <a:latin typeface="Calibri"/>
                <a:ea typeface="Calibri"/>
                <a:cs typeface="Calibri"/>
                <a:sym typeface="Calibri"/>
              </a:rPr>
              <a:t>www.kostverktoyet.no</a:t>
            </a:r>
            <a:endParaRPr sz="3600"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8225" y="2106625"/>
            <a:ext cx="2480628" cy="161597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83225"/>
            <a:ext cx="8520600" cy="11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3000"/>
              <a:t>Nettverkssamling</a:t>
            </a:r>
            <a:endParaRPr b="1" sz="3000"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no" sz="3000"/>
              <a:t>Friskliv, læring og mestring</a:t>
            </a:r>
            <a:endParaRPr b="1" sz="3000"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no"/>
              <a:t>Lillehammer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no"/>
              <a:t>29.01.2020</a:t>
            </a:r>
            <a:endParaRPr/>
          </a:p>
          <a:p>
            <a:pPr indent="0" lvl="0" marL="0" rtl="0" algn="l">
              <a:spcBef>
                <a:spcPts val="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3229" y="4621500"/>
            <a:ext cx="2922825" cy="36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5934" y="4545299"/>
            <a:ext cx="2597340" cy="42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685800" y="457200"/>
            <a:ext cx="7772400" cy="5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1 pakke nudler = 3,5 brødskiver</a:t>
            </a:r>
            <a:endParaRPr/>
          </a:p>
        </p:txBody>
      </p:sp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3725" y="1134200"/>
            <a:ext cx="5829296" cy="379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/>
          <p:nvPr>
            <p:ph type="title"/>
          </p:nvPr>
        </p:nvSpPr>
        <p:spPr>
          <a:xfrm>
            <a:off x="685800" y="457200"/>
            <a:ext cx="7772400" cy="5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1 Gigant is = 12 små saftis</a:t>
            </a:r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351" y="1167175"/>
            <a:ext cx="5829296" cy="3534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title"/>
          </p:nvPr>
        </p:nvSpPr>
        <p:spPr>
          <a:xfrm>
            <a:off x="685800" y="457200"/>
            <a:ext cx="7772400" cy="5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1 skål pommes frites = 4,5 skiver</a:t>
            </a:r>
            <a:endParaRPr/>
          </a:p>
        </p:txBody>
      </p:sp>
      <p:pic>
        <p:nvPicPr>
          <p:cNvPr id="157" name="Google Shape;15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1688" y="1211150"/>
            <a:ext cx="5364845" cy="350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685800" y="457200"/>
            <a:ext cx="7772400" cy="5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3000"/>
              <a:t>1 stor pommes frites = 16 poteter</a:t>
            </a:r>
            <a:endParaRPr sz="3000"/>
          </a:p>
        </p:txBody>
      </p:sp>
      <p:pic>
        <p:nvPicPr>
          <p:cNvPr id="163" name="Google Shape;16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7187" y="1176000"/>
            <a:ext cx="5549623" cy="369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>
            <p:ph type="title"/>
          </p:nvPr>
        </p:nvSpPr>
        <p:spPr>
          <a:xfrm>
            <a:off x="685800" y="457200"/>
            <a:ext cx="7772400" cy="5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200 gram sjokolade = 18 epler</a:t>
            </a:r>
            <a:endParaRPr/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7464" y="1156199"/>
            <a:ext cx="5509058" cy="3470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>
            <p:ph type="title"/>
          </p:nvPr>
        </p:nvSpPr>
        <p:spPr>
          <a:xfrm>
            <a:off x="685800" y="457200"/>
            <a:ext cx="8169000" cy="5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3000"/>
              <a:t>5 søte havrekjeks = 1 barneporsjon middag</a:t>
            </a:r>
            <a:endParaRPr sz="3000"/>
          </a:p>
        </p:txBody>
      </p:sp>
      <p:pic>
        <p:nvPicPr>
          <p:cNvPr id="177" name="Google Shape;1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9874" y="1101226"/>
            <a:ext cx="5400872" cy="3528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/>
          <p:nvPr>
            <p:ph type="title"/>
          </p:nvPr>
        </p:nvSpPr>
        <p:spPr>
          <a:xfrm>
            <a:off x="685800" y="457200"/>
            <a:ext cx="8270100" cy="5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3000"/>
              <a:t>1 teskje peanøttsmør = 6 skiver skinke</a:t>
            </a:r>
            <a:endParaRPr sz="3000"/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350" y="1145200"/>
            <a:ext cx="5829299" cy="3535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 txBox="1"/>
          <p:nvPr>
            <p:ph type="title"/>
          </p:nvPr>
        </p:nvSpPr>
        <p:spPr>
          <a:xfrm>
            <a:off x="201700" y="457200"/>
            <a:ext cx="8814600" cy="5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3000"/>
              <a:t>100 gram gelegodteri = 1 barneporsjon middag</a:t>
            </a:r>
            <a:endParaRPr sz="3000"/>
          </a:p>
        </p:txBody>
      </p:sp>
      <p:pic>
        <p:nvPicPr>
          <p:cNvPr id="191" name="Google Shape;1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7701" y="1112225"/>
            <a:ext cx="4910437" cy="3553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/>
          <p:nvPr>
            <p:ph type="title"/>
          </p:nvPr>
        </p:nvSpPr>
        <p:spPr>
          <a:xfrm>
            <a:off x="70600" y="457200"/>
            <a:ext cx="8915400" cy="5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1 beger yoghurt is = 8,5 grove skiver</a:t>
            </a: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1050" y="1160600"/>
            <a:ext cx="5352448" cy="3540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/>
          <p:nvPr>
            <p:ph type="title"/>
          </p:nvPr>
        </p:nvSpPr>
        <p:spPr>
          <a:xfrm>
            <a:off x="-125" y="457200"/>
            <a:ext cx="9144000" cy="5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3000"/>
              <a:t>2 grillpølser m/brød= 3,75 kyllingpølser m/lompe</a:t>
            </a:r>
            <a:endParaRPr sz="3000"/>
          </a:p>
        </p:txBody>
      </p:sp>
      <p:pic>
        <p:nvPicPr>
          <p:cNvPr id="204" name="Google Shape;2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0825" y="1104900"/>
            <a:ext cx="6313072" cy="379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522300" y="218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no" sz="4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Bidragsytere:</a:t>
            </a:r>
            <a:endParaRPr>
              <a:solidFill>
                <a:srgbClr val="4A86E8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4016" y="6126163"/>
            <a:ext cx="2578887" cy="58085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457200" y="959401"/>
            <a:ext cx="8229600" cy="41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3429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no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Prosjektansvarlig Rønnaug Ødegård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3429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no" sz="2400">
                <a:latin typeface="Calibri"/>
                <a:ea typeface="Calibri"/>
                <a:cs typeface="Calibri"/>
                <a:sym typeface="Calibri"/>
              </a:rPr>
              <a:t>Prosjektleder Tove Langlo Drilen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urson Marsteller logo.png" id="72" name="Google Shape;7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68243" y="5983288"/>
            <a:ext cx="1466435" cy="723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able AS logo.png" id="73" name="Google Shape;7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828" y="5784162"/>
            <a:ext cx="1545981" cy="92276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672375" y="1857950"/>
            <a:ext cx="3778800" cy="2706900"/>
          </a:xfrm>
          <a:prstGeom prst="rect">
            <a:avLst/>
          </a:prstGeom>
          <a:noFill/>
          <a:ln cap="flat" cmpd="sng" w="76200">
            <a:solidFill>
              <a:srgbClr val="4F81B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no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Referansegruppen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no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Betty Pettersen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no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Henriette Øyen/Guro Berge Smedshaug (Helsedirektoratet)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no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Lene Frost Andersen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no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Samira Lekhal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no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Rune Sandø</a:t>
            </a:r>
            <a:endParaRPr/>
          </a:p>
        </p:txBody>
      </p:sp>
      <p:sp>
        <p:nvSpPr>
          <p:cNvPr id="75" name="Google Shape;75;p15"/>
          <p:cNvSpPr txBox="1"/>
          <p:nvPr/>
        </p:nvSpPr>
        <p:spPr>
          <a:xfrm>
            <a:off x="4637507" y="1857946"/>
            <a:ext cx="3682200" cy="2706900"/>
          </a:xfrm>
          <a:prstGeom prst="rect">
            <a:avLst/>
          </a:prstGeom>
          <a:noFill/>
          <a:ln cap="flat" cmpd="sng" w="76200">
            <a:solidFill>
              <a:srgbClr val="4F81B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o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Arbeidsgruppen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no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Magnhild Pollestad/Janne Strømme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no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Annike Leivestad Mork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no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Monica Devle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no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Marianne Nøstberg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no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Linda Patricia Boyhan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8. november 2017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029" y="4697700"/>
            <a:ext cx="2922825" cy="36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87734" y="4621499"/>
            <a:ext cx="2597340" cy="42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o" sz="4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Mat</a:t>
            </a:r>
            <a:r>
              <a:rPr b="1" lang="no" sz="4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planer</a:t>
            </a:r>
            <a:endParaRPr>
              <a:solidFill>
                <a:srgbClr val="4A86E8"/>
              </a:solidFill>
            </a:endParaRPr>
          </a:p>
        </p:txBody>
      </p:sp>
      <p:pic>
        <p:nvPicPr>
          <p:cNvPr id="210" name="Google Shape;21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28" y="91436"/>
            <a:ext cx="2783524" cy="58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4750" y="115888"/>
            <a:ext cx="1499576" cy="97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/>
          <p:cNvPicPr preferRelativeResize="0"/>
          <p:nvPr/>
        </p:nvPicPr>
        <p:blipFill rotWithShape="1">
          <a:blip r:embed="rId5">
            <a:alphaModFix/>
          </a:blip>
          <a:srcRect b="4460" l="32498" r="33501" t="9761"/>
          <a:stretch/>
        </p:blipFill>
        <p:spPr>
          <a:xfrm>
            <a:off x="311699" y="1219200"/>
            <a:ext cx="2309549" cy="32777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3" name="Google Shape;213;p33"/>
          <p:cNvPicPr preferRelativeResize="0"/>
          <p:nvPr/>
        </p:nvPicPr>
        <p:blipFill rotWithShape="1">
          <a:blip r:embed="rId6">
            <a:alphaModFix/>
          </a:blip>
          <a:srcRect b="4685" l="32436" r="33340" t="9960"/>
          <a:stretch/>
        </p:blipFill>
        <p:spPr>
          <a:xfrm>
            <a:off x="2692800" y="1219200"/>
            <a:ext cx="2336458" cy="32777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4" name="Google Shape;214;p33"/>
          <p:cNvPicPr preferRelativeResize="0"/>
          <p:nvPr/>
        </p:nvPicPr>
        <p:blipFill rotWithShape="1">
          <a:blip r:embed="rId7">
            <a:alphaModFix/>
          </a:blip>
          <a:srcRect b="4213" l="32615" r="33236" t="10140"/>
          <a:stretch/>
        </p:blipFill>
        <p:spPr>
          <a:xfrm>
            <a:off x="5100800" y="1220950"/>
            <a:ext cx="2321976" cy="32759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no" sz="4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Kostsirkelen</a:t>
            </a:r>
            <a:endParaRPr sz="44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34"/>
          <p:cNvPicPr preferRelativeResize="0"/>
          <p:nvPr/>
        </p:nvPicPr>
        <p:blipFill rotWithShape="1">
          <a:blip r:embed="rId3">
            <a:alphaModFix/>
          </a:blip>
          <a:srcRect b="27385" l="18480" r="53047" t="30241"/>
          <a:stretch/>
        </p:blipFill>
        <p:spPr>
          <a:xfrm>
            <a:off x="2495799" y="1460400"/>
            <a:ext cx="3949500" cy="33060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21" name="Google Shape;22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828" y="91436"/>
            <a:ext cx="2783524" cy="58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24750" y="115888"/>
            <a:ext cx="1499576" cy="976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/>
          <p:nvPr>
            <p:ph type="title"/>
          </p:nvPr>
        </p:nvSpPr>
        <p:spPr>
          <a:xfrm>
            <a:off x="311700" y="31798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no" sz="4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Kokebok</a:t>
            </a:r>
            <a:endParaRPr b="1">
              <a:solidFill>
                <a:srgbClr val="4A86E8"/>
              </a:solidFill>
            </a:endParaRPr>
          </a:p>
        </p:txBody>
      </p:sp>
      <p:pic>
        <p:nvPicPr>
          <p:cNvPr id="228" name="Google Shape;22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28" y="91436"/>
            <a:ext cx="2783524" cy="58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4750" y="115888"/>
            <a:ext cx="1499576" cy="976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kjermbilde 2017-03-12 kl. 20.35.34.png" id="230" name="Google Shape;230;p35"/>
          <p:cNvPicPr preferRelativeResize="0"/>
          <p:nvPr/>
        </p:nvPicPr>
        <p:blipFill rotWithShape="1">
          <a:blip r:embed="rId5">
            <a:alphaModFix/>
          </a:blip>
          <a:srcRect b="4368" l="12154" r="10181" t="12110"/>
          <a:stretch/>
        </p:blipFill>
        <p:spPr>
          <a:xfrm>
            <a:off x="502173" y="1017207"/>
            <a:ext cx="5700575" cy="3837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no" sz="4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Faktaark og praktiske øvelser</a:t>
            </a:r>
            <a:endParaRPr>
              <a:solidFill>
                <a:srgbClr val="4A86E8"/>
              </a:solidFill>
            </a:endParaRPr>
          </a:p>
        </p:txBody>
      </p:sp>
      <p:pic>
        <p:nvPicPr>
          <p:cNvPr descr="Skjermbilde 2017-03-12 kl. 20.41.38.png" id="236" name="Google Shape;236;p36"/>
          <p:cNvPicPr preferRelativeResize="0"/>
          <p:nvPr/>
        </p:nvPicPr>
        <p:blipFill rotWithShape="1">
          <a:blip r:embed="rId3">
            <a:alphaModFix/>
          </a:blip>
          <a:srcRect b="1791" l="30005" r="30009" t="8643"/>
          <a:stretch/>
        </p:blipFill>
        <p:spPr>
          <a:xfrm>
            <a:off x="311700" y="1223775"/>
            <a:ext cx="2577600" cy="36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828" y="91436"/>
            <a:ext cx="2783524" cy="58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24750" y="115888"/>
            <a:ext cx="1499576" cy="97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6"/>
          <p:cNvPicPr preferRelativeResize="0"/>
          <p:nvPr/>
        </p:nvPicPr>
        <p:blipFill rotWithShape="1">
          <a:blip r:embed="rId6">
            <a:alphaModFix/>
          </a:blip>
          <a:srcRect b="5356" l="32606" r="33782" t="9209"/>
          <a:stretch/>
        </p:blipFill>
        <p:spPr>
          <a:xfrm>
            <a:off x="3035300" y="1152475"/>
            <a:ext cx="2652226" cy="379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6"/>
          <p:cNvPicPr preferRelativeResize="0"/>
          <p:nvPr/>
        </p:nvPicPr>
        <p:blipFill rotWithShape="1">
          <a:blip r:embed="rId7">
            <a:alphaModFix/>
          </a:blip>
          <a:srcRect b="5031" l="32795" r="33670" t="9395"/>
          <a:stretch/>
        </p:blipFill>
        <p:spPr>
          <a:xfrm>
            <a:off x="5833525" y="1186950"/>
            <a:ext cx="2614550" cy="375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7"/>
          <p:cNvPicPr preferRelativeResize="0"/>
          <p:nvPr/>
        </p:nvPicPr>
        <p:blipFill rotWithShape="1">
          <a:blip r:embed="rId3">
            <a:alphaModFix/>
          </a:blip>
          <a:srcRect b="30234" l="32628" r="33741" t="8648"/>
          <a:stretch/>
        </p:blipFill>
        <p:spPr>
          <a:xfrm>
            <a:off x="551700" y="94825"/>
            <a:ext cx="4651051" cy="47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7"/>
          <p:cNvPicPr preferRelativeResize="0"/>
          <p:nvPr/>
        </p:nvPicPr>
        <p:blipFill rotWithShape="1">
          <a:blip r:embed="rId4">
            <a:alphaModFix/>
          </a:blip>
          <a:srcRect b="6797" l="32920" r="34126" t="9183"/>
          <a:stretch/>
        </p:blipFill>
        <p:spPr>
          <a:xfrm>
            <a:off x="5730475" y="229225"/>
            <a:ext cx="2823451" cy="404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8"/>
          <p:cNvPicPr preferRelativeResize="0"/>
          <p:nvPr/>
        </p:nvPicPr>
        <p:blipFill rotWithShape="1">
          <a:blip r:embed="rId3">
            <a:alphaModFix/>
          </a:blip>
          <a:srcRect b="0" l="22207" r="21142" t="0"/>
          <a:stretch/>
        </p:blipFill>
        <p:spPr>
          <a:xfrm>
            <a:off x="982075" y="475225"/>
            <a:ext cx="2976899" cy="394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8"/>
          <p:cNvPicPr preferRelativeResize="0"/>
          <p:nvPr/>
        </p:nvPicPr>
        <p:blipFill rotWithShape="1">
          <a:blip r:embed="rId4">
            <a:alphaModFix/>
          </a:blip>
          <a:srcRect b="4901" l="32156" r="33373" t="8503"/>
          <a:stretch/>
        </p:blipFill>
        <p:spPr>
          <a:xfrm>
            <a:off x="4296500" y="411675"/>
            <a:ext cx="2867650" cy="40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9"/>
          <p:cNvSpPr txBox="1"/>
          <p:nvPr>
            <p:ph type="title"/>
          </p:nvPr>
        </p:nvSpPr>
        <p:spPr>
          <a:xfrm>
            <a:off x="311700" y="31798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no" sz="4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b="1" lang="no" sz="4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Samtaleverktøyet</a:t>
            </a:r>
            <a:endParaRPr>
              <a:solidFill>
                <a:srgbClr val="4A86E8"/>
              </a:solidFill>
            </a:endParaRPr>
          </a:p>
        </p:txBody>
      </p:sp>
      <p:pic>
        <p:nvPicPr>
          <p:cNvPr id="258" name="Google Shape;25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" y="11"/>
            <a:ext cx="2783524" cy="58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4750" y="115888"/>
            <a:ext cx="1499576" cy="97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9"/>
          <p:cNvPicPr preferRelativeResize="0"/>
          <p:nvPr/>
        </p:nvPicPr>
        <p:blipFill rotWithShape="1">
          <a:blip r:embed="rId5">
            <a:alphaModFix/>
          </a:blip>
          <a:srcRect b="35302" l="18824" r="18699" t="5336"/>
          <a:stretch/>
        </p:blipFill>
        <p:spPr>
          <a:xfrm>
            <a:off x="1375800" y="1152479"/>
            <a:ext cx="63924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/>
          <p:nvPr>
            <p:ph type="title"/>
          </p:nvPr>
        </p:nvSpPr>
        <p:spPr>
          <a:xfrm>
            <a:off x="4790500" y="263475"/>
            <a:ext cx="421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o">
                <a:solidFill>
                  <a:srgbClr val="4A86E8"/>
                </a:solidFill>
              </a:rPr>
              <a:t>KMI kalkulator</a:t>
            </a:r>
            <a:endParaRPr b="1">
              <a:solidFill>
                <a:srgbClr val="4A86E8"/>
              </a:solidFill>
            </a:endParaRPr>
          </a:p>
        </p:txBody>
      </p:sp>
      <p:pic>
        <p:nvPicPr>
          <p:cNvPr id="266" name="Google Shape;266;p40"/>
          <p:cNvPicPr preferRelativeResize="0"/>
          <p:nvPr/>
        </p:nvPicPr>
        <p:blipFill rotWithShape="1">
          <a:blip r:embed="rId3">
            <a:alphaModFix/>
          </a:blip>
          <a:srcRect b="7839" l="27683" r="27095" t="10588"/>
          <a:stretch/>
        </p:blipFill>
        <p:spPr>
          <a:xfrm>
            <a:off x="180600" y="223125"/>
            <a:ext cx="4555550" cy="46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0"/>
          <p:cNvPicPr preferRelativeResize="0"/>
          <p:nvPr/>
        </p:nvPicPr>
        <p:blipFill rotWithShape="1">
          <a:blip r:embed="rId4">
            <a:alphaModFix/>
          </a:blip>
          <a:srcRect b="12860" l="28582" r="29385" t="54366"/>
          <a:stretch/>
        </p:blipFill>
        <p:spPr>
          <a:xfrm>
            <a:off x="4714303" y="912375"/>
            <a:ext cx="4379074" cy="192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7975" y="3078625"/>
            <a:ext cx="2011726" cy="131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o">
                <a:solidFill>
                  <a:srgbClr val="4A86E8"/>
                </a:solidFill>
              </a:rPr>
              <a:t>    </a:t>
            </a:r>
            <a:r>
              <a:rPr b="1" lang="no" sz="3600">
                <a:solidFill>
                  <a:srgbClr val="4A86E8"/>
                </a:solidFill>
              </a:rPr>
              <a:t>Veien videre</a:t>
            </a:r>
            <a:endParaRPr b="1" sz="3600">
              <a:solidFill>
                <a:srgbClr val="4A86E8"/>
              </a:solidFill>
            </a:endParaRPr>
          </a:p>
        </p:txBody>
      </p:sp>
      <p:sp>
        <p:nvSpPr>
          <p:cNvPr id="274" name="Google Shape;274;p41"/>
          <p:cNvSpPr txBox="1"/>
          <p:nvPr>
            <p:ph idx="1" type="body"/>
          </p:nvPr>
        </p:nvSpPr>
        <p:spPr>
          <a:xfrm>
            <a:off x="311700" y="1152475"/>
            <a:ext cx="8520600" cy="3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no">
                <a:solidFill>
                  <a:srgbClr val="000000"/>
                </a:solidFill>
              </a:rPr>
              <a:t>Nettbasert Selvhjelp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no">
                <a:solidFill>
                  <a:srgbClr val="000000"/>
                </a:solidFill>
              </a:rPr>
              <a:t>Kostplaner for barn 0-4 år, samarbeid med “Til rett tid”.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no">
                <a:solidFill>
                  <a:srgbClr val="000000"/>
                </a:solidFill>
              </a:rPr>
              <a:t>Årlig oppdatering av alt innhold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no">
                <a:solidFill>
                  <a:srgbClr val="000000"/>
                </a:solidFill>
              </a:rPr>
              <a:t>Samarbeidsavtale med </a:t>
            </a:r>
            <a:r>
              <a:rPr lang="no">
                <a:solidFill>
                  <a:srgbClr val="000000"/>
                </a:solidFill>
              </a:rPr>
              <a:t>Trondheim kommune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no">
                <a:solidFill>
                  <a:srgbClr val="000000"/>
                </a:solidFill>
              </a:rPr>
              <a:t>Videreutvikling inn mot andre målgrupper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no">
                <a:solidFill>
                  <a:srgbClr val="000000"/>
                </a:solidFill>
              </a:rPr>
              <a:t>Potensiale</a:t>
            </a:r>
            <a:r>
              <a:rPr lang="no">
                <a:solidFill>
                  <a:srgbClr val="000000"/>
                </a:solidFill>
              </a:rPr>
              <a:t> for videreutvikling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no">
                <a:solidFill>
                  <a:srgbClr val="000000"/>
                </a:solidFill>
              </a:rPr>
              <a:t>Voksne/fedmekirurgi, psykisk utviklingshemmede, gravide, den generelle befolkningen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no">
                <a:solidFill>
                  <a:srgbClr val="000000"/>
                </a:solidFill>
              </a:rPr>
              <a:t>Innspill til nettsiden mottas med takk!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lang="no">
                <a:solidFill>
                  <a:srgbClr val="000000"/>
                </a:solidFill>
              </a:rPr>
              <a:t>tove.drilen@trondheim.kommune.no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275" name="Google Shape;27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429" y="4621500"/>
            <a:ext cx="2922825" cy="36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9134" y="4545299"/>
            <a:ext cx="2597340" cy="42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825" y="91426"/>
            <a:ext cx="2443950" cy="51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o"/>
              <a:t>Spørsmål?</a:t>
            </a:r>
            <a:endParaRPr b="1"/>
          </a:p>
        </p:txBody>
      </p:sp>
      <p:pic>
        <p:nvPicPr>
          <p:cNvPr id="283" name="Google Shape;28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850" y="1239725"/>
            <a:ext cx="6400800" cy="3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o" sz="44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Hensikt og målgruppe</a:t>
            </a:r>
            <a:endParaRPr>
              <a:solidFill>
                <a:srgbClr val="3C78D8"/>
              </a:solidFill>
            </a:endParaRPr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n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Hensikt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Bidra til en bedre og mer effektiv behandling av barnefedme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Bedre samhandling og kompetanseoverføring av klinisk ernæringskompetanse mellom 1. og 2. linjetjenesten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Tilby lett tilgjengelig og evidensbasert kostholdsinformasjon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n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Målgruppe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Familie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Helsepersonell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28" y="91436"/>
            <a:ext cx="2783524" cy="58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4750" y="115888"/>
            <a:ext cx="1499576" cy="97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429" y="4697700"/>
            <a:ext cx="2922825" cy="36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9134" y="4621499"/>
            <a:ext cx="2597340" cy="42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77200" y="579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no" sz="4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sz="44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28" y="91436"/>
            <a:ext cx="2783524" cy="58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4750" y="115888"/>
            <a:ext cx="1499576" cy="976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rson marsteller kopi.png" id="96" name="Google Shape;9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46252" y="6013975"/>
            <a:ext cx="1091927" cy="5205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_enable_mobil.png" id="97" name="Google Shape;97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48618" y="6013975"/>
            <a:ext cx="3175000" cy="52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7">
            <a:alphaModFix/>
          </a:blip>
          <a:srcRect b="18701" l="20147" r="20838" t="11388"/>
          <a:stretch/>
        </p:blipFill>
        <p:spPr>
          <a:xfrm>
            <a:off x="651025" y="1382499"/>
            <a:ext cx="5040125" cy="335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o"/>
              <a:t>Høydepunkter</a:t>
            </a:r>
            <a:endParaRPr b="1"/>
          </a:p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/>
              <a:t>Verktøy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no"/>
              <a:t>Bildebank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no"/>
              <a:t>Matplaner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no"/>
              <a:t>Smarte matvalg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no"/>
              <a:t>Kokebok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no"/>
              <a:t>Fakta og øvelser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/>
              <a:t>Samtaleverktøyet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/>
              <a:t>KMI kalkulator</a:t>
            </a:r>
            <a:endParaRPr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450" y="1380400"/>
            <a:ext cx="5010300" cy="283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3316450" y="3885075"/>
            <a:ext cx="12309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000">
                <a:solidFill>
                  <a:srgbClr val="FFFFFF"/>
                </a:solidFill>
              </a:rPr>
              <a:t>Kilde: nffb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171875" y="772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no" sz="4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Bildebank</a:t>
            </a:r>
            <a:endParaRPr b="1">
              <a:solidFill>
                <a:srgbClr val="4A86E8"/>
              </a:solidFill>
            </a:endParaRPr>
          </a:p>
        </p:txBody>
      </p:sp>
      <p:pic>
        <p:nvPicPr>
          <p:cNvPr id="112" name="Google Shape;112;p19"/>
          <p:cNvPicPr preferRelativeResize="0"/>
          <p:nvPr/>
        </p:nvPicPr>
        <p:blipFill rotWithShape="1">
          <a:blip r:embed="rId3">
            <a:alphaModFix/>
          </a:blip>
          <a:srcRect b="4228" l="18910" r="19871" t="5429"/>
          <a:stretch/>
        </p:blipFill>
        <p:spPr>
          <a:xfrm>
            <a:off x="106363" y="1785197"/>
            <a:ext cx="4886275" cy="306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3653" l="19230" r="26840" t="5238"/>
          <a:stretch/>
        </p:blipFill>
        <p:spPr>
          <a:xfrm>
            <a:off x="4804793" y="1249965"/>
            <a:ext cx="4339200" cy="30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378" y="39711"/>
            <a:ext cx="2783524" cy="58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24750" y="115888"/>
            <a:ext cx="1499576" cy="97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95525" y="632925"/>
            <a:ext cx="2109276" cy="158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685800" y="457200"/>
            <a:ext cx="7772400" cy="5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2400"/>
              <a:t>En donut = 2 grove brødskiver med magert pålegg</a:t>
            </a:r>
            <a:endParaRPr sz="2400"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7500" y="1255101"/>
            <a:ext cx="5387466" cy="325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type="title"/>
          </p:nvPr>
        </p:nvSpPr>
        <p:spPr>
          <a:xfrm>
            <a:off x="685800" y="457200"/>
            <a:ext cx="7772400" cy="5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Sukkerinnhold i Go` morgen</a:t>
            </a:r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586" y="1178125"/>
            <a:ext cx="6484829" cy="369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title"/>
          </p:nvPr>
        </p:nvSpPr>
        <p:spPr>
          <a:xfrm>
            <a:off x="685800" y="457200"/>
            <a:ext cx="7772400" cy="5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God morgen med nøtter = 3 skiver</a:t>
            </a:r>
            <a:endParaRPr/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6125" y="1112226"/>
            <a:ext cx="5829296" cy="3526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