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409" r:id="rId2"/>
    <p:sldId id="450" r:id="rId3"/>
    <p:sldId id="438" r:id="rId4"/>
    <p:sldId id="422" r:id="rId5"/>
    <p:sldId id="387" r:id="rId6"/>
    <p:sldId id="451" r:id="rId7"/>
    <p:sldId id="354" r:id="rId8"/>
    <p:sldId id="389" r:id="rId9"/>
    <p:sldId id="421" r:id="rId10"/>
    <p:sldId id="399" r:id="rId11"/>
    <p:sldId id="368" r:id="rId12"/>
    <p:sldId id="366" r:id="rId13"/>
    <p:sldId id="390" r:id="rId14"/>
    <p:sldId id="391" r:id="rId15"/>
    <p:sldId id="439" r:id="rId16"/>
    <p:sldId id="417" r:id="rId17"/>
    <p:sldId id="424" r:id="rId18"/>
    <p:sldId id="425" r:id="rId19"/>
    <p:sldId id="426" r:id="rId20"/>
    <p:sldId id="350" r:id="rId21"/>
    <p:sldId id="369" r:id="rId22"/>
    <p:sldId id="440" r:id="rId23"/>
    <p:sldId id="441" r:id="rId24"/>
    <p:sldId id="269" r:id="rId25"/>
    <p:sldId id="372" r:id="rId26"/>
    <p:sldId id="336" r:id="rId27"/>
    <p:sldId id="394" r:id="rId28"/>
    <p:sldId id="395" r:id="rId29"/>
    <p:sldId id="443" r:id="rId30"/>
    <p:sldId id="379" r:id="rId31"/>
    <p:sldId id="396" r:id="rId32"/>
    <p:sldId id="381" r:id="rId33"/>
    <p:sldId id="298" r:id="rId34"/>
    <p:sldId id="442" r:id="rId35"/>
    <p:sldId id="312" r:id="rId36"/>
    <p:sldId id="314" r:id="rId37"/>
    <p:sldId id="340" r:id="rId38"/>
    <p:sldId id="345" r:id="rId39"/>
    <p:sldId id="431" r:id="rId40"/>
    <p:sldId id="281" r:id="rId41"/>
    <p:sldId id="283" r:id="rId42"/>
    <p:sldId id="285" r:id="rId43"/>
    <p:sldId id="375" r:id="rId44"/>
    <p:sldId id="444" r:id="rId45"/>
    <p:sldId id="448" r:id="rId46"/>
    <p:sldId id="452" r:id="rId47"/>
    <p:sldId id="447" r:id="rId48"/>
    <p:sldId id="449" r:id="rId49"/>
    <p:sldId id="429" r:id="rId50"/>
    <p:sldId id="376" r:id="rId51"/>
    <p:sldId id="427" r:id="rId52"/>
  </p:sldIdLst>
  <p:sldSz cx="9144000" cy="6858000" type="screen4x3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542" autoAdjust="0"/>
  </p:normalViewPr>
  <p:slideViewPr>
    <p:cSldViewPr>
      <p:cViewPr varScale="1">
        <p:scale>
          <a:sx n="123" d="100"/>
          <a:sy n="123" d="100"/>
        </p:scale>
        <p:origin x="11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22226-990B-4E33-9407-BD2291AAF8BC}" type="datetimeFigureOut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86CCB-0665-4A2F-B748-702720E4414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65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878A3-F629-4813-8441-94B83EFBB5DA}" type="datetimeFigureOut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12808-BE01-4F78-804F-2392CE8859A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1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583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B8151-261E-496E-978D-7AE73EBAC1F1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9FC16-84E3-421C-AA43-2E76FB32C92A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9FC16-84E3-421C-AA43-2E76FB32C92A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795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9FC16-84E3-421C-AA43-2E76FB32C92A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91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2DBCA2-DC85-4980-8E1E-7D74E5B4DCD6}" type="slidenum">
              <a:rPr lang="nb-NO" altLang="nb-NO" smtClean="0"/>
              <a:pPr/>
              <a:t>17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12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738028-10B7-495B-B601-DE310FA94E6A}" type="slidenum">
              <a:rPr lang="nb-NO" altLang="nb-NO" smtClean="0"/>
              <a:pPr/>
              <a:t>18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222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508641-B636-4804-8583-813A430BBF54}" type="slidenum">
              <a:rPr lang="nb-NO" altLang="nb-NO" smtClean="0"/>
              <a:pPr/>
              <a:t>19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20</a:t>
            </a:fld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24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E080AD-EFF9-4CBA-8973-517C6D1F7836}" type="slidenum">
              <a:rPr lang="nb-NO" smtClean="0"/>
              <a:pPr/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24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710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376B13-5AC5-41B6-BA2B-E1AA848DD2AF}" type="slidenum">
              <a:rPr lang="nb-NO" altLang="nb-NO" smtClean="0"/>
              <a:pPr/>
              <a:t>2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963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9FBBE-A6BD-4901-A206-51304493B323}" type="slidenum">
              <a:rPr lang="nb-NO" smtClean="0"/>
              <a:pPr/>
              <a:t>25</a:t>
            </a:fld>
            <a:endParaRPr lang="nb-N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dirty="0"/>
          </a:p>
        </p:txBody>
      </p:sp>
      <p:sp>
        <p:nvSpPr>
          <p:cNvPr id="5017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08CC61-F29C-40FB-A2F6-C5D320479D0E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5F75F-0E2D-48B6-97B4-DA740F2EB8B0}" type="slidenum">
              <a:rPr lang="nb-NO" smtClean="0"/>
              <a:pPr/>
              <a:t>29</a:t>
            </a:fld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893A5-83EB-49BD-8A5B-90D52AA5D7BD}" type="slidenum">
              <a:rPr lang="nb-NO" smtClean="0"/>
              <a:pPr/>
              <a:t>31</a:t>
            </a:fld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5F75F-0E2D-48B6-97B4-DA740F2EB8B0}" type="slidenum">
              <a:rPr lang="nb-NO" smtClean="0"/>
              <a:pPr/>
              <a:t>32</a:t>
            </a:fld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33</a:t>
            </a:fld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34</a:t>
            </a:fld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35</a:t>
            </a:fld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903267-DC22-450F-8EF2-F02022866DB3}" type="slidenum">
              <a:rPr lang="nb-NO" smtClean="0"/>
              <a:pPr/>
              <a:t>36</a:t>
            </a:fld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37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608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C37A99E-C023-4B22-82DA-DAA3519C0135}" type="slidenum">
              <a:rPr lang="nb-NO" altLang="nb-NO" smtClean="0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nb-NO" altLang="nb-NO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53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38</a:t>
            </a:fld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83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C1CD8D5-2880-4E7E-82B9-D899C18BC3A3}" type="slidenum">
              <a:rPr lang="nb-NO" altLang="nb-NO" smtClean="0">
                <a:latin typeface="Arial" charset="0"/>
              </a:rPr>
              <a:pPr>
                <a:spcBef>
                  <a:spcPct val="0"/>
                </a:spcBef>
              </a:pPr>
              <a:t>39</a:t>
            </a:fld>
            <a:endParaRPr lang="nb-NO" altLang="nb-NO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A138-222D-49A5-8FC8-31103F86ECF0}" type="slidenum">
              <a:rPr lang="nb-NO" smtClean="0"/>
              <a:pPr/>
              <a:t>40</a:t>
            </a:fld>
            <a:endParaRPr lang="nb-NO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41</a:t>
            </a:fld>
            <a:endParaRPr lang="nb-NO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BA138-222D-49A5-8FC8-31103F86ECF0}" type="slidenum">
              <a:rPr lang="nb-NO" smtClean="0"/>
              <a:pPr/>
              <a:t>42</a:t>
            </a:fld>
            <a:endParaRPr lang="nb-NO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931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724A8F-3550-46F8-9D2F-10B05CC741AD}" type="slidenum">
              <a:rPr lang="nb-NO" smtClean="0"/>
              <a:pPr/>
              <a:t>43</a:t>
            </a:fld>
            <a:endParaRPr lang="nb-NO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491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E114A3-6BB0-4F4C-9A96-C64950A29C79}" type="slidenum">
              <a:rPr lang="nb-NO" altLang="nb-NO" smtClean="0"/>
              <a:pPr/>
              <a:t>44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2808-BE01-4F78-804F-2392CE8859AD}" type="slidenum">
              <a:rPr lang="nb-NO" smtClean="0"/>
              <a:pPr/>
              <a:t>45</a:t>
            </a:fld>
            <a:endParaRPr lang="nb-NO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018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83C300-7D83-4C4F-BCBC-56192FCC4FEC}" type="slidenum">
              <a:rPr lang="nb-NO" altLang="nb-NO" smtClean="0"/>
              <a:pPr/>
              <a:t>46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737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1E6C4E-CC8C-4131-9135-E51E5632ABD2}" type="slidenum">
              <a:rPr lang="nb-NO" altLang="nb-NO" smtClean="0"/>
              <a:pPr/>
              <a:t>49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120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D18FCC-A55B-496B-BA7E-DD41779BB004}" type="slidenum">
              <a:rPr lang="nb-NO" altLang="nb-NO" smtClean="0"/>
              <a:pPr/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3035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9FC16-84E3-421C-AA43-2E76FB32C92A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/>
          </a:p>
        </p:txBody>
      </p:sp>
      <p:sp>
        <p:nvSpPr>
          <p:cNvPr id="5325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6A737F-1FAA-4DDC-A237-B85BB72C39F4}" type="slidenum">
              <a:rPr lang="nb-NO" altLang="nb-NO" smtClean="0"/>
              <a:pPr/>
              <a:t>6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67F21-E1CF-475C-A82C-08847739F33F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B61D8F-A77B-4F8E-8B2F-0B67ADFF00C2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dirty="0"/>
          </a:p>
        </p:txBody>
      </p:sp>
      <p:sp>
        <p:nvSpPr>
          <p:cNvPr id="604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BF3BBC-893A-42AB-ADDC-998EE75509F2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74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/>
              <a:t>Klikk for å redigere undertittelstil i malen</a:t>
            </a:r>
            <a:endParaRPr kumimoji="0" lang="en-US"/>
          </a:p>
        </p:txBody>
      </p:sp>
      <p:sp>
        <p:nvSpPr>
          <p:cNvPr id="30" name="Plassholder for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431D-C911-4487-A51E-2794B82B5F77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27" name="Plassholder for lysbilde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1952-B069-49DA-B5BF-C4FF11B1DF69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3C8E8-8B95-49EF-8B69-6C43A5F2AB41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BD4B-33C1-464D-9B17-53557919B1F1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2979-184D-488E-82E1-B41AFA21042A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E6BD-FEB2-4ED2-98DC-AFA9DD71DA33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96F4-AEBF-49EF-8E4E-8F03F13718ED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28C-F6F3-49A4-8663-63D42ADE7BE7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/>
              <a:t>Klikk for å redigere tekststiler i malen</a:t>
            </a:r>
          </a:p>
          <a:p>
            <a:pPr lvl="1" eaLnBrk="1" latinLnBrk="0" hangingPunct="1"/>
            <a:r>
              <a:rPr lang="nb-NO"/>
              <a:t>Andre nivå</a:t>
            </a:r>
          </a:p>
          <a:p>
            <a:pPr lvl="2" eaLnBrk="1" latinLnBrk="0" hangingPunct="1"/>
            <a:r>
              <a:rPr lang="nb-NO"/>
              <a:t>Tredje nivå</a:t>
            </a:r>
          </a:p>
          <a:p>
            <a:pPr lvl="3" eaLnBrk="1" latinLnBrk="0" hangingPunct="1"/>
            <a:r>
              <a:rPr lang="nb-NO"/>
              <a:t>Fjerde nivå</a:t>
            </a:r>
          </a:p>
          <a:p>
            <a:pPr lvl="4" eaLnBrk="1" latinLnBrk="0" hangingPunct="1"/>
            <a:r>
              <a:rPr lang="nb-NO"/>
              <a:t>Femte nivå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133E-D02D-4F28-AD93-1CF3CA61CD40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nip og avrund ett hjørne i rektangel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vinklet trekan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481-B8A5-42EC-B93B-F22B01FBFFD7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/>
              <a:t>Klikk ikonet for å legge til et bilde</a:t>
            </a:r>
            <a:endParaRPr kumimoji="0" lang="en-US" dirty="0"/>
          </a:p>
        </p:txBody>
      </p:sp>
      <p:sp>
        <p:nvSpPr>
          <p:cNvPr id="10" name="Frihånds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ihånds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ihånds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lassholder for tit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b-NO"/>
              <a:t>Klikk for å redigere tittelstil</a:t>
            </a:r>
            <a:endParaRPr kumimoji="0" lang="en-US"/>
          </a:p>
        </p:txBody>
      </p:sp>
      <p:sp>
        <p:nvSpPr>
          <p:cNvPr id="30" name="Plassholder f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/>
              <a:t>Klikk for å redigere tekststiler i malen</a:t>
            </a:r>
          </a:p>
          <a:p>
            <a:pPr lvl="1" eaLnBrk="1" latinLnBrk="0" hangingPunct="1"/>
            <a:r>
              <a:rPr kumimoji="0" lang="nb-NO"/>
              <a:t>Andre nivå</a:t>
            </a:r>
          </a:p>
          <a:p>
            <a:pPr lvl="2" eaLnBrk="1" latinLnBrk="0" hangingPunct="1"/>
            <a:r>
              <a:rPr kumimoji="0" lang="nb-NO"/>
              <a:t>Tredje nivå</a:t>
            </a:r>
          </a:p>
          <a:p>
            <a:pPr lvl="3" eaLnBrk="1" latinLnBrk="0" hangingPunct="1"/>
            <a:r>
              <a:rPr kumimoji="0" lang="nb-NO"/>
              <a:t>Fjerde nivå</a:t>
            </a:r>
          </a:p>
          <a:p>
            <a:pPr lvl="4" eaLnBrk="1" latinLnBrk="0" hangingPunct="1"/>
            <a:r>
              <a:rPr kumimoji="0" lang="nb-NO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52EFE1-9B27-482B-AA3A-429E3A785711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nb-NO"/>
              <a:t>Emilie C.  Kinge</a:t>
            </a:r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EFB388-42AA-4DF2-851A-CCA4A06B24AA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" name="Grup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ihånds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ihånds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imgres?imgurl=http://hd.se/multimedia/dynamic/00269/Bild_17_png_269599d.jpg&amp;imgrefurl=http://hd.se/inrikes/2009/01/30/barnmisshandel-tycks-oeka/&amp;usg=__vjyOedxufvpVljXBdKqxgBB0hek=&amp;h=348&amp;w=506&amp;sz=25&amp;hl=no&amp;start=49&amp;zoom=1&amp;itbs=1&amp;tbnid=NeEYW75hQAPS2M:&amp;tbnh=90&amp;tbnw=131&amp;prev=/images?q=barn+som+gr%C3%A5ter&amp;start=36&amp;hl=no&amp;sa=N&amp;gbv=2&amp;ndsp=18&amp;biw=1345&amp;bih=572&amp;tbs=isch: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5008" y="548680"/>
            <a:ext cx="8928992" cy="1584176"/>
          </a:xfrm>
        </p:spPr>
        <p:txBody>
          <a:bodyPr>
            <a:noAutofit/>
          </a:bodyPr>
          <a:lstStyle/>
          <a:p>
            <a:pPr algn="l"/>
            <a:r>
              <a:rPr lang="nb-NO" sz="4400" dirty="0"/>
              <a:t>Samtaler med barn og foreldre i barnehage og skole.</a:t>
            </a:r>
            <a:br>
              <a:rPr lang="nb-NO" sz="4400" dirty="0"/>
            </a:br>
            <a:r>
              <a:rPr lang="nb-NO" sz="4400" dirty="0"/>
              <a:t>Nærvær eller metode?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352928" cy="482453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nb-NO" sz="12800" dirty="0"/>
              <a:t>               </a:t>
            </a:r>
          </a:p>
          <a:p>
            <a:pPr algn="ctr"/>
            <a:r>
              <a:rPr lang="nb-NO" sz="14400" dirty="0"/>
              <a:t>For </a:t>
            </a:r>
            <a:r>
              <a:rPr lang="nb-NO" sz="14400" dirty="0" err="1"/>
              <a:t>bhg</a:t>
            </a:r>
            <a:r>
              <a:rPr lang="nb-NO" sz="14400" dirty="0"/>
              <a:t>- og skoleansatte i Oppland og 					Hedmark  </a:t>
            </a:r>
            <a:r>
              <a:rPr lang="nb-NO" sz="14400" dirty="0">
                <a:latin typeface="+mj-lt"/>
              </a:rPr>
              <a:t>	</a:t>
            </a:r>
          </a:p>
          <a:p>
            <a:pPr algn="ctr"/>
            <a:r>
              <a:rPr lang="nb-NO" sz="14400" dirty="0">
                <a:latin typeface="+mj-lt"/>
              </a:rPr>
              <a:t>				    onsdag 13.02.2019</a:t>
            </a:r>
          </a:p>
          <a:p>
            <a:pPr algn="ctr"/>
            <a:r>
              <a:rPr lang="nb-NO" sz="14400" dirty="0">
                <a:latin typeface="+mj-lt"/>
              </a:rPr>
              <a:t>					</a:t>
            </a:r>
            <a:r>
              <a:rPr lang="nb-NO" sz="14400" dirty="0" err="1">
                <a:latin typeface="+mj-lt"/>
              </a:rPr>
              <a:t>Kl</a:t>
            </a:r>
            <a:r>
              <a:rPr lang="nb-NO" sz="14400" dirty="0">
                <a:latin typeface="+mj-lt"/>
              </a:rPr>
              <a:t> 09.30 – 15.00</a:t>
            </a:r>
          </a:p>
          <a:p>
            <a:pPr algn="ctr"/>
            <a:r>
              <a:rPr lang="nb-NO" sz="11200" dirty="0">
                <a:latin typeface="+mj-lt"/>
              </a:rPr>
              <a:t>				</a:t>
            </a:r>
          </a:p>
          <a:p>
            <a:pPr algn="ctr"/>
            <a:r>
              <a:rPr lang="nb-NO" sz="11200" dirty="0">
                <a:latin typeface="+mj-lt"/>
              </a:rPr>
              <a:t>					v/ Emilie Kinge</a:t>
            </a:r>
          </a:p>
          <a:p>
            <a:pPr algn="ctr"/>
            <a:r>
              <a:rPr lang="nb-NO" sz="11200" dirty="0">
                <a:latin typeface="+mj-lt"/>
              </a:rPr>
              <a:t>				         </a:t>
            </a:r>
            <a:r>
              <a:rPr lang="nb-NO" sz="11200" dirty="0" err="1">
                <a:latin typeface="+mj-lt"/>
              </a:rPr>
              <a:t>Tlf</a:t>
            </a:r>
            <a:r>
              <a:rPr lang="nb-NO" sz="11200" dirty="0">
                <a:latin typeface="+mj-lt"/>
              </a:rPr>
              <a:t> 92895413</a:t>
            </a:r>
          </a:p>
          <a:p>
            <a:pPr algn="ctr"/>
            <a:r>
              <a:rPr lang="nb-NO" sz="11200" dirty="0">
                <a:latin typeface="+mj-lt"/>
              </a:rPr>
              <a:t>				</a:t>
            </a:r>
            <a:r>
              <a:rPr lang="nb-NO" sz="8600" dirty="0">
                <a:latin typeface="+mj-lt"/>
              </a:rPr>
              <a:t>			         							   </a:t>
            </a:r>
            <a:r>
              <a:rPr lang="nb-NO" sz="8000" dirty="0">
                <a:latin typeface="+mj-lt"/>
              </a:rPr>
              <a:t>emilie_kinge@hotmail.com					www.emiliekinge.no</a:t>
            </a:r>
          </a:p>
          <a:p>
            <a:pPr algn="ctr"/>
            <a:r>
              <a:rPr lang="nb-NO" sz="3600" dirty="0">
                <a:latin typeface="+mj-lt"/>
              </a:rPr>
              <a:t>									</a:t>
            </a:r>
            <a:r>
              <a:rPr lang="nb-NO" sz="4000" dirty="0">
                <a:latin typeface="+mj-lt"/>
              </a:rPr>
              <a:t>’</a:t>
            </a:r>
            <a:br>
              <a:rPr lang="nb-NO" sz="4000" dirty="0">
                <a:latin typeface="+mj-lt"/>
              </a:rPr>
            </a:br>
            <a:r>
              <a:rPr lang="nb-NO" sz="4000" dirty="0">
                <a:latin typeface="+mj-lt"/>
              </a:rPr>
              <a:t>								</a:t>
            </a:r>
          </a:p>
          <a:p>
            <a:pPr algn="ctr"/>
            <a:r>
              <a:rPr lang="nb-NO" sz="4000" dirty="0">
                <a:latin typeface="+mj-lt"/>
              </a:rPr>
              <a:t>										</a:t>
            </a:r>
          </a:p>
          <a:p>
            <a:pPr algn="ctr"/>
            <a:endParaRPr lang="nb-NO" sz="4000" dirty="0">
              <a:latin typeface="+mj-lt"/>
            </a:endParaRPr>
          </a:p>
          <a:p>
            <a:pPr algn="ctr"/>
            <a:endParaRPr lang="nb-NO" sz="4000" dirty="0">
              <a:latin typeface="+mj-lt"/>
            </a:endParaRPr>
          </a:p>
          <a:p>
            <a:pPr algn="ctr"/>
            <a:endParaRPr lang="nb-NO" sz="4000" dirty="0">
              <a:latin typeface="+mj-lt"/>
            </a:endParaRPr>
          </a:p>
          <a:p>
            <a:pPr algn="ctr"/>
            <a:r>
              <a:rPr lang="nb-NO" sz="4000" dirty="0">
                <a:latin typeface="+mj-lt"/>
              </a:rPr>
              <a:t>’.</a:t>
            </a:r>
            <a:r>
              <a:rPr lang="nb-NO" sz="4000" dirty="0" err="1">
                <a:latin typeface="+mj-lt"/>
              </a:rPr>
              <a:t>emiliekinge.no.em</a:t>
            </a:r>
            <a:endParaRPr lang="nb-NO" sz="4000" dirty="0">
              <a:latin typeface="+mj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A5CC-18DE-47DA-A8AE-9A82BDCB3E70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1291208" y="6383627"/>
            <a:ext cx="3352800" cy="365125"/>
          </a:xfrm>
        </p:spPr>
        <p:txBody>
          <a:bodyPr/>
          <a:lstStyle/>
          <a:p>
            <a:r>
              <a:rPr lang="nb-NO" dirty="0"/>
              <a:t>Emilie C.  </a:t>
            </a:r>
            <a:r>
              <a:rPr lang="nb-NO" dirty="0" err="1"/>
              <a:t>Kinge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90080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68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nb-NO" sz="4000" dirty="0"/>
              <a:t>Om «å SE» og om å oppleve seg sett og</a:t>
            </a:r>
            <a:br>
              <a:rPr lang="nb-NO" sz="4000" dirty="0"/>
            </a:br>
            <a:r>
              <a:rPr lang="nb-NO" sz="4000" dirty="0"/>
              <a:t>å HØRE seg forstått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nb-NO" sz="3500" dirty="0">
                <a:latin typeface="+mj-lt"/>
              </a:rPr>
              <a:t>Om å bli sett i sine behov</a:t>
            </a:r>
          </a:p>
          <a:p>
            <a:pPr marL="0" indent="0">
              <a:buFontTx/>
              <a:buNone/>
              <a:defRPr/>
            </a:pPr>
            <a:r>
              <a:rPr lang="nb-NO" sz="3500" dirty="0">
                <a:latin typeface="+mj-lt"/>
              </a:rPr>
              <a:t>Og sett i sine bekymringer, </a:t>
            </a:r>
          </a:p>
          <a:p>
            <a:pPr marL="0" indent="0">
              <a:buFontTx/>
              <a:buNone/>
              <a:defRPr/>
            </a:pPr>
            <a:r>
              <a:rPr lang="nb-NO" sz="3500" dirty="0">
                <a:latin typeface="+mj-lt"/>
              </a:rPr>
              <a:t>  vansker og følelsesmessige tilstand.</a:t>
            </a:r>
          </a:p>
          <a:p>
            <a:pPr marL="0" indent="0">
              <a:buFontTx/>
              <a:buNone/>
              <a:defRPr/>
            </a:pPr>
            <a:r>
              <a:rPr lang="nb-NO" sz="3500" dirty="0">
                <a:latin typeface="+mj-lt"/>
              </a:rPr>
              <a:t>Om å bli sett bakenfor handlinger og    væremåte</a:t>
            </a:r>
          </a:p>
          <a:p>
            <a:pPr marL="0" indent="0">
              <a:buFontTx/>
              <a:buNone/>
              <a:defRPr/>
            </a:pPr>
            <a:r>
              <a:rPr lang="nb-NO" sz="3500" dirty="0">
                <a:latin typeface="+mj-lt"/>
              </a:rPr>
              <a:t>Om å bli sett for sine intensjoner og for sin</a:t>
            </a:r>
          </a:p>
          <a:p>
            <a:pPr>
              <a:buFontTx/>
              <a:buNone/>
              <a:defRPr/>
            </a:pPr>
            <a:r>
              <a:rPr lang="nb-NO" sz="3500" dirty="0">
                <a:latin typeface="+mj-lt"/>
              </a:rPr>
              <a:t>	innsats, - ikke bare for sine handlinger og prestasjoner</a:t>
            </a:r>
            <a:endParaRPr lang="nb-NO" dirty="0">
              <a:latin typeface="+mj-lt"/>
            </a:endParaRPr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</p:txBody>
      </p:sp>
      <p:sp>
        <p:nvSpPr>
          <p:cNvPr id="12292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A152FBB-9C0C-4285-93F1-D0E4865AC681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12293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011863" y="6245225"/>
            <a:ext cx="18002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73A33685-B093-4CE5-99C1-CE5D916A770A}" type="datetime1">
              <a:rPr lang="nb-NO" sz="1400"/>
              <a:pPr algn="r"/>
              <a:t>18. feb 2019</a:t>
            </a:fld>
            <a:endParaRPr lang="nb-NO" sz="1400"/>
          </a:p>
        </p:txBody>
      </p:sp>
      <p:sp>
        <p:nvSpPr>
          <p:cNvPr id="12294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3419475" y="6237288"/>
            <a:ext cx="3313113" cy="287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Emilie C.  Kinge</a:t>
            </a:r>
          </a:p>
        </p:txBody>
      </p:sp>
      <p:pic>
        <p:nvPicPr>
          <p:cNvPr id="12295" name="Picture 2" descr="http://t0.gstatic.com/images?q=tbn:ANd9GcRv7J6BYdRm1pn_hGGIfwOHUfMR1U3af_xL9vsh28cG7wpBzMb6egWMG_77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034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/>
              <a:t>Tilgjengelighet og </a:t>
            </a:r>
            <a:br>
              <a:rPr lang="nb-NO" dirty="0"/>
            </a:br>
            <a:r>
              <a:rPr lang="nb-NO" dirty="0"/>
              <a:t>tilstedeværelse…</a:t>
            </a:r>
            <a:endParaRPr lang="nb-NO" sz="2800" dirty="0"/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>
          <a:xfrm>
            <a:off x="179388" y="1556792"/>
            <a:ext cx="8064500" cy="4569371"/>
          </a:xfrm>
        </p:spPr>
        <p:txBody>
          <a:bodyPr>
            <a:normAutofit fontScale="77500" lnSpcReduction="20000"/>
          </a:bodyPr>
          <a:lstStyle/>
          <a:p>
            <a:pPr lvl="1">
              <a:buFontTx/>
              <a:buNone/>
            </a:pPr>
            <a:r>
              <a:rPr lang="nb-NO" sz="3600" dirty="0"/>
              <a:t>…er forutsetninger for «å se»</a:t>
            </a:r>
          </a:p>
          <a:p>
            <a:pPr lvl="1">
              <a:buFontTx/>
              <a:buNone/>
            </a:pPr>
            <a:endParaRPr lang="nb-NO" sz="3600" dirty="0"/>
          </a:p>
          <a:p>
            <a:pPr lvl="1">
              <a:buFontTx/>
              <a:buNone/>
            </a:pPr>
            <a:r>
              <a:rPr lang="nb-NO" sz="3600" dirty="0"/>
              <a:t>Barn og unge; </a:t>
            </a:r>
          </a:p>
          <a:p>
            <a:pPr lvl="1">
              <a:buFontTx/>
              <a:buNone/>
            </a:pPr>
            <a:endParaRPr lang="nb-NO" sz="2800" dirty="0"/>
          </a:p>
          <a:p>
            <a:pPr lvl="1">
              <a:buFontTx/>
              <a:buNone/>
            </a:pPr>
            <a:r>
              <a:rPr lang="nb-NO" sz="2800" dirty="0"/>
              <a:t>	- </a:t>
            </a:r>
            <a:r>
              <a:rPr lang="nb-NO" sz="3300" dirty="0"/>
              <a:t>trenger å vite at reaksjonene de har er normale</a:t>
            </a:r>
          </a:p>
          <a:p>
            <a:pPr lvl="1">
              <a:buFontTx/>
              <a:buNone/>
            </a:pPr>
            <a:r>
              <a:rPr lang="nb-NO" sz="3300" dirty="0"/>
              <a:t> </a:t>
            </a:r>
          </a:p>
          <a:p>
            <a:pPr lvl="1">
              <a:buFontTx/>
              <a:buNone/>
            </a:pPr>
            <a:r>
              <a:rPr lang="nb-NO" sz="3300" dirty="0"/>
              <a:t>	- trenger voksne som er aktive, tydelige og som 	tar  ansvar for å snakke om det som kan oppleves ubehagelig/vanskelig. </a:t>
            </a:r>
          </a:p>
          <a:p>
            <a:pPr lvl="1">
              <a:buFontTx/>
              <a:buNone/>
            </a:pPr>
            <a:endParaRPr lang="nb-NO" sz="3300" dirty="0"/>
          </a:p>
          <a:p>
            <a:pPr lvl="1">
              <a:buNone/>
            </a:pPr>
            <a:r>
              <a:rPr lang="nb-NO" sz="2800" dirty="0"/>
              <a:t>	</a:t>
            </a:r>
            <a:r>
              <a:rPr lang="nb-NO" altLang="nb-NO" sz="3300" i="1" dirty="0"/>
              <a:t>Om å skape en trygghetskultur som inviterer til kontakt/dialog</a:t>
            </a:r>
          </a:p>
          <a:p>
            <a:pPr lvl="1">
              <a:buFontTx/>
              <a:buNone/>
            </a:pPr>
            <a:endParaRPr lang="nb-NO" sz="2800" dirty="0"/>
          </a:p>
          <a:p>
            <a:pPr lvl="1">
              <a:buFontTx/>
              <a:buNone/>
            </a:pPr>
            <a:endParaRPr lang="nb-NO" sz="3200" i="1" dirty="0"/>
          </a:p>
        </p:txBody>
      </p:sp>
      <p:sp>
        <p:nvSpPr>
          <p:cNvPr id="14340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AB9ABB4-970E-4132-B647-D0D48C5BAA30}" type="datetime1">
              <a:rPr lang="nb-NO"/>
              <a:pPr/>
              <a:t>18. feb 2019</a:t>
            </a:fld>
            <a:endParaRPr lang="nb-NO"/>
          </a:p>
        </p:txBody>
      </p:sp>
      <p:sp>
        <p:nvSpPr>
          <p:cNvPr id="14341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771775" y="6092825"/>
            <a:ext cx="2520950" cy="628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Emilie C. Kinge</a:t>
            </a:r>
          </a:p>
        </p:txBody>
      </p:sp>
      <p:pic>
        <p:nvPicPr>
          <p:cNvPr id="6" name="Picture 6" descr="http://www.dalhartpolice.com/abusep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3762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33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3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sz="3600" dirty="0"/>
              <a:t> K. E. </a:t>
            </a:r>
            <a:r>
              <a:rPr lang="nb-NO" sz="3600" dirty="0" err="1"/>
              <a:t>Løgstrup</a:t>
            </a:r>
            <a:r>
              <a:rPr lang="nb-NO" sz="3600" dirty="0"/>
              <a:t>, 1991.</a:t>
            </a:r>
            <a:r>
              <a:rPr lang="nb-NO" sz="5400" dirty="0"/>
              <a:t> </a:t>
            </a:r>
            <a:br>
              <a:rPr lang="nb-NO" sz="5400" dirty="0"/>
            </a:br>
            <a:endParaRPr lang="nb-NO" dirty="0"/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>
          <a:xfrm>
            <a:off x="174041" y="1988840"/>
            <a:ext cx="8578850" cy="4389437"/>
          </a:xfrm>
        </p:spPr>
        <p:txBody>
          <a:bodyPr/>
          <a:lstStyle/>
          <a:p>
            <a:endParaRPr lang="nb-NO" sz="2000" i="1" dirty="0"/>
          </a:p>
          <a:p>
            <a:pPr>
              <a:buFontTx/>
              <a:buNone/>
            </a:pPr>
            <a:r>
              <a:rPr lang="nb-NO" sz="3200" dirty="0"/>
              <a:t>”Den enkelte har </a:t>
            </a:r>
            <a:r>
              <a:rPr lang="nb-NO" sz="3200" dirty="0" err="1"/>
              <a:t>aldrig</a:t>
            </a:r>
            <a:r>
              <a:rPr lang="nb-NO" sz="3200" dirty="0"/>
              <a:t> med et andet menneske at gjøre uten at han holder </a:t>
            </a:r>
            <a:r>
              <a:rPr lang="nb-NO" sz="3200" dirty="0" err="1"/>
              <a:t>noget</a:t>
            </a:r>
            <a:r>
              <a:rPr lang="nb-NO" sz="3200" dirty="0"/>
              <a:t> av hans liv i sin hånd. Det kan være meget lidt, en forbigående stemning, en </a:t>
            </a:r>
            <a:r>
              <a:rPr lang="nb-NO" sz="3200" dirty="0" err="1"/>
              <a:t>oplagthet</a:t>
            </a:r>
            <a:r>
              <a:rPr lang="nb-NO" sz="3200" dirty="0"/>
              <a:t>. Men det kan også være </a:t>
            </a:r>
            <a:r>
              <a:rPr lang="nb-NO" sz="3200" dirty="0" err="1"/>
              <a:t>forfærdende</a:t>
            </a:r>
            <a:r>
              <a:rPr lang="nb-NO" sz="3200" dirty="0"/>
              <a:t> meget, så det simpelthen står til den enkelte, om den andens liv lykkes eller </a:t>
            </a:r>
            <a:r>
              <a:rPr lang="nb-NO" sz="3200" dirty="0" err="1"/>
              <a:t>ej</a:t>
            </a:r>
            <a:r>
              <a:rPr lang="nb-NO" sz="3200" dirty="0"/>
              <a:t>”</a:t>
            </a:r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D167D37D-2C1A-41D3-8992-05E909E14912}" type="datetime1">
              <a:rPr lang="nb-NO" sz="1400"/>
              <a:pPr algn="r"/>
              <a:t>18. feb 2019</a:t>
            </a:fld>
            <a:endParaRPr lang="nb-NO" sz="1400"/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3203575" y="6092825"/>
            <a:ext cx="316865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Emilie Kinge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592"/>
            <a:ext cx="29527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6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Om å føle…..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7067128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b-NO" sz="4400" i="1" dirty="0" err="1">
                <a:latin typeface="+mj-lt"/>
              </a:rPr>
              <a:t>Nasse</a:t>
            </a:r>
            <a:r>
              <a:rPr lang="nb-NO" sz="4400" i="1" dirty="0">
                <a:latin typeface="+mj-lt"/>
              </a:rPr>
              <a:t> Nøff og Ole Brumm</a:t>
            </a:r>
          </a:p>
          <a:p>
            <a:pPr>
              <a:buNone/>
            </a:pPr>
            <a:r>
              <a:rPr lang="nb-NO" sz="4400" i="1" dirty="0">
                <a:latin typeface="+mj-lt"/>
              </a:rPr>
              <a:t>satt i gresset og tegnet.</a:t>
            </a:r>
          </a:p>
          <a:p>
            <a:pPr>
              <a:buNone/>
            </a:pPr>
            <a:r>
              <a:rPr lang="nb-NO" sz="4400" i="1" dirty="0">
                <a:latin typeface="+mj-lt"/>
              </a:rPr>
              <a:t>”Hvordan staves venn?”</a:t>
            </a:r>
          </a:p>
          <a:p>
            <a:pPr>
              <a:buNone/>
            </a:pPr>
            <a:r>
              <a:rPr lang="nb-NO" sz="4400" i="1" dirty="0">
                <a:latin typeface="+mj-lt"/>
              </a:rPr>
              <a:t>spurte </a:t>
            </a:r>
            <a:r>
              <a:rPr lang="nb-NO" sz="4400" i="1" dirty="0" err="1">
                <a:latin typeface="+mj-lt"/>
              </a:rPr>
              <a:t>Nasse</a:t>
            </a:r>
            <a:r>
              <a:rPr lang="nb-NO" sz="4400" i="1" dirty="0">
                <a:latin typeface="+mj-lt"/>
              </a:rPr>
              <a:t>. ”Jeg trenger</a:t>
            </a:r>
          </a:p>
          <a:p>
            <a:pPr>
              <a:buNone/>
            </a:pPr>
            <a:r>
              <a:rPr lang="nb-NO" sz="4400" i="1" dirty="0">
                <a:latin typeface="+mj-lt"/>
              </a:rPr>
              <a:t>ikke stave det. Jeg føler det.”</a:t>
            </a:r>
          </a:p>
          <a:p>
            <a:pPr>
              <a:buNone/>
            </a:pPr>
            <a:r>
              <a:rPr lang="nb-NO" sz="4400" i="1" dirty="0">
                <a:latin typeface="+mj-lt"/>
              </a:rPr>
              <a:t>svarte Brumm</a:t>
            </a:r>
            <a:endParaRPr lang="nb-NO" sz="4400" dirty="0">
              <a:latin typeface="+mj-lt"/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6531EE-A61F-44E3-8684-87917EADC51F}" type="datetime1">
              <a:rPr lang="nb-NO" smtClean="0"/>
              <a:pPr>
                <a:defRPr/>
              </a:pPr>
              <a:t>18. feb 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9265D-008E-40B1-BAC9-F0D6B1C2A23B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p:pic>
        <p:nvPicPr>
          <p:cNvPr id="52226" name="Picture 2" descr="http://4.bp.blogspot.com/_pR0BvPB7Bq8/R7Sfe0WS7CI/AAAAAAAAAC8/FMx08cXLFcI/s400/Ole_Brumm_118198c.jpg"/>
          <p:cNvPicPr>
            <a:picLocks noChangeAspect="1" noChangeArrowheads="1"/>
          </p:cNvPicPr>
          <p:nvPr/>
        </p:nvPicPr>
        <p:blipFill>
          <a:blip r:embed="rId3" cstate="print"/>
          <a:srcRect t="3160" r="2899"/>
          <a:stretch>
            <a:fillRect/>
          </a:stretch>
        </p:blipFill>
        <p:spPr bwMode="auto">
          <a:xfrm>
            <a:off x="7020272" y="1124744"/>
            <a:ext cx="1800200" cy="2206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71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Fra «The </a:t>
            </a:r>
            <a:r>
              <a:rPr lang="nb-NO" sz="2800" dirty="0" err="1"/>
              <a:t>Cab</a:t>
            </a:r>
            <a:r>
              <a:rPr lang="nb-NO" sz="2800" dirty="0"/>
              <a:t> Ride»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4400" dirty="0"/>
              <a:t>People may not remember exactly what you did, or what you said but they will always remember how you made them feel.</a:t>
            </a:r>
            <a:endParaRPr lang="nb-NO" sz="4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B2080-736F-4976-8489-A2BB62742849}" type="datetime1">
              <a:rPr lang="nb-NO" smtClean="0"/>
              <a:pPr>
                <a:defRPr/>
              </a:pPr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9265D-008E-40B1-BAC9-F0D6B1C2A23B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7" name="Picture 2" descr="C:\Users\Bruker\Pictures\2010\Tagmoor Hollow okt 2010\IMG_1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80831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95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Grunnleggende holdning i hjelpearbeid </a:t>
            </a:r>
            <a:r>
              <a:rPr lang="nb-NO" sz="3100" dirty="0"/>
              <a:t>(Carl Rogers)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Kongruens eller </a:t>
            </a:r>
            <a:r>
              <a:rPr lang="nb-NO" sz="3600" dirty="0" err="1"/>
              <a:t>genuinitet</a:t>
            </a:r>
            <a:r>
              <a:rPr lang="nb-NO" sz="3600" dirty="0"/>
              <a:t> (</a:t>
            </a:r>
            <a:r>
              <a:rPr lang="nb-NO" sz="3600" dirty="0" err="1"/>
              <a:t>congruence</a:t>
            </a:r>
            <a:r>
              <a:rPr lang="nb-NO" sz="3600" dirty="0"/>
              <a:t> or </a:t>
            </a:r>
            <a:r>
              <a:rPr lang="nb-NO" sz="3600" dirty="0" err="1"/>
              <a:t>genuinness</a:t>
            </a:r>
            <a:r>
              <a:rPr lang="nb-NO" sz="3600" dirty="0"/>
              <a:t>)</a:t>
            </a:r>
          </a:p>
          <a:p>
            <a:r>
              <a:rPr lang="nb-NO" sz="3600" dirty="0"/>
              <a:t>Ubetinget positiv aktelse (</a:t>
            </a:r>
            <a:r>
              <a:rPr lang="nb-NO" sz="3600" dirty="0" err="1"/>
              <a:t>unconditional</a:t>
            </a:r>
            <a:r>
              <a:rPr lang="nb-NO" sz="3600" dirty="0"/>
              <a:t> </a:t>
            </a:r>
            <a:r>
              <a:rPr lang="nb-NO" sz="3600" dirty="0" err="1"/>
              <a:t>regard</a:t>
            </a:r>
            <a:r>
              <a:rPr lang="nb-NO" sz="3600" dirty="0"/>
              <a:t> or a </a:t>
            </a:r>
            <a:r>
              <a:rPr lang="nb-NO" sz="3600" dirty="0" err="1"/>
              <a:t>complete</a:t>
            </a:r>
            <a:r>
              <a:rPr lang="nb-NO" sz="3600" dirty="0"/>
              <a:t> </a:t>
            </a:r>
            <a:r>
              <a:rPr lang="nb-NO" sz="3600" dirty="0" err="1"/>
              <a:t>acceptance</a:t>
            </a:r>
            <a:r>
              <a:rPr lang="nb-NO" sz="3600" dirty="0"/>
              <a:t>)</a:t>
            </a:r>
          </a:p>
          <a:p>
            <a:r>
              <a:rPr lang="nb-NO" sz="3600" dirty="0"/>
              <a:t>Empati (a </a:t>
            </a:r>
            <a:r>
              <a:rPr lang="nb-NO" sz="3600" dirty="0" err="1"/>
              <a:t>sensitively</a:t>
            </a:r>
            <a:r>
              <a:rPr lang="nb-NO" sz="3600" dirty="0"/>
              <a:t> </a:t>
            </a:r>
            <a:r>
              <a:rPr lang="nb-NO" sz="3600" dirty="0" err="1"/>
              <a:t>accuate</a:t>
            </a:r>
            <a:r>
              <a:rPr lang="nb-NO" sz="3600" dirty="0"/>
              <a:t> </a:t>
            </a:r>
            <a:r>
              <a:rPr lang="nb-NO" sz="3600" dirty="0" err="1"/>
              <a:t>empathic</a:t>
            </a:r>
            <a:r>
              <a:rPr lang="nb-NO" sz="3600" dirty="0"/>
              <a:t> </a:t>
            </a:r>
            <a:r>
              <a:rPr lang="nb-NO" sz="3600" dirty="0" err="1"/>
              <a:t>understanding</a:t>
            </a:r>
            <a:r>
              <a:rPr lang="nb-NO" sz="3600" dirty="0"/>
              <a:t>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FA572-7347-4E99-8DDE-2A7448CDA39D}" type="datetime1">
              <a:rPr lang="nb-NO" smtClean="0"/>
              <a:pPr>
                <a:defRPr/>
              </a:pPr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9265D-008E-40B1-BAC9-F0D6B1C2A23B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45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Autofit/>
          </a:bodyPr>
          <a:lstStyle/>
          <a:p>
            <a:r>
              <a:rPr lang="nb-NO" sz="4000" dirty="0">
                <a:solidFill>
                  <a:schemeClr val="tx1">
                    <a:lumMod val="95000"/>
                  </a:schemeClr>
                </a:solidFill>
              </a:rPr>
              <a:t>Om livskompetanse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tx1">
                    <a:lumMod val="95000"/>
                  </a:schemeClr>
                </a:solidFill>
              </a:rPr>
              <a:t>HVA ER DET VIKTIGSTE VI TRENGER NÅR LIVET GÅR OSS IMOT?</a:t>
            </a:r>
          </a:p>
          <a:p>
            <a:r>
              <a:rPr lang="nb-NO" dirty="0">
                <a:solidFill>
                  <a:schemeClr val="tx1">
                    <a:lumMod val="95000"/>
                  </a:schemeClr>
                </a:solidFill>
              </a:rPr>
              <a:t>Selvbilde</a:t>
            </a:r>
          </a:p>
          <a:p>
            <a:r>
              <a:rPr lang="nb-NO" dirty="0">
                <a:solidFill>
                  <a:schemeClr val="tx1">
                    <a:lumMod val="95000"/>
                  </a:schemeClr>
                </a:solidFill>
              </a:rPr>
              <a:t>Tillit. Vi trenger å stole på mennesker</a:t>
            </a:r>
          </a:p>
          <a:p>
            <a:r>
              <a:rPr lang="nb-NO" dirty="0">
                <a:solidFill>
                  <a:schemeClr val="tx1">
                    <a:lumMod val="95000"/>
                  </a:schemeClr>
                </a:solidFill>
              </a:rPr>
              <a:t>Håp og (framtids-)optimisme («ta vare på håpet som en skatt»</a:t>
            </a:r>
          </a:p>
          <a:p>
            <a:r>
              <a:rPr lang="nb-NO" dirty="0">
                <a:solidFill>
                  <a:schemeClr val="tx1">
                    <a:lumMod val="95000"/>
                  </a:schemeClr>
                </a:solidFill>
              </a:rPr>
              <a:t>Åpenhet</a:t>
            </a:r>
          </a:p>
          <a:p>
            <a:r>
              <a:rPr lang="nb-NO" dirty="0">
                <a:solidFill>
                  <a:schemeClr val="tx1">
                    <a:lumMod val="95000"/>
                  </a:schemeClr>
                </a:solidFill>
              </a:rPr>
              <a:t>Vilje</a:t>
            </a:r>
          </a:p>
          <a:p>
            <a:r>
              <a:rPr lang="nb-NO" dirty="0">
                <a:solidFill>
                  <a:schemeClr val="tx1">
                    <a:lumMod val="95000"/>
                  </a:schemeClr>
                </a:solidFill>
              </a:rPr>
              <a:t>Sosiale evner.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B2080-736F-4976-8489-A2BB62742849}" type="datetime1">
              <a:rPr lang="nb-NO" smtClean="0"/>
              <a:pPr>
                <a:defRPr/>
              </a:pPr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9265D-008E-40B1-BAC9-F0D6B1C2A23B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7" name="Picture 2" descr="http://t0.gstatic.com/images?q=tbn:ANd9GcTnagVZ9_NjhgHzZitRZmn-e049vvULoEb3pM1GzWJdyqavJvd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365104"/>
            <a:ext cx="2066528" cy="2349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44053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388" y="0"/>
            <a:ext cx="8507412" cy="908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5400" dirty="0"/>
              <a:t>Om følelsesbevissthet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27625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nb-NO" sz="4400" dirty="0"/>
          </a:p>
          <a:p>
            <a:pPr>
              <a:defRPr/>
            </a:pPr>
            <a:endParaRPr lang="nb-NO" sz="5200" dirty="0"/>
          </a:p>
          <a:p>
            <a:pPr>
              <a:defRPr/>
            </a:pPr>
            <a:r>
              <a:rPr lang="nb-NO" sz="5200" dirty="0"/>
              <a:t>Om å lære barn/unge til å</a:t>
            </a:r>
          </a:p>
          <a:p>
            <a:pPr lvl="1">
              <a:defRPr/>
            </a:pPr>
            <a:r>
              <a:rPr lang="nb-NO" sz="4800" dirty="0"/>
              <a:t>kjenne </a:t>
            </a:r>
            <a:r>
              <a:rPr lang="nb-NO" sz="4800" i="1" dirty="0"/>
              <a:t>til</a:t>
            </a:r>
            <a:r>
              <a:rPr lang="nb-NO" sz="4800" dirty="0"/>
              <a:t> følelser</a:t>
            </a:r>
          </a:p>
          <a:p>
            <a:pPr lvl="1">
              <a:defRPr/>
            </a:pPr>
            <a:r>
              <a:rPr lang="nb-NO" sz="4800" dirty="0"/>
              <a:t>gjenkjenne/kjenne </a:t>
            </a:r>
            <a:r>
              <a:rPr lang="nb-NO" sz="4800" i="1" dirty="0"/>
              <a:t>på</a:t>
            </a:r>
            <a:r>
              <a:rPr lang="nb-NO" sz="4800" dirty="0"/>
              <a:t> følelser</a:t>
            </a:r>
          </a:p>
          <a:p>
            <a:pPr lvl="1">
              <a:defRPr/>
            </a:pPr>
            <a:r>
              <a:rPr lang="nb-NO" sz="4800" dirty="0"/>
              <a:t>snakke </a:t>
            </a:r>
            <a:r>
              <a:rPr lang="nb-NO" sz="4800" i="1" dirty="0"/>
              <a:t>om</a:t>
            </a:r>
            <a:r>
              <a:rPr lang="nb-NO" sz="4800" dirty="0"/>
              <a:t> følelser</a:t>
            </a:r>
          </a:p>
          <a:p>
            <a:pPr lvl="3">
              <a:defRPr/>
            </a:pPr>
            <a:endParaRPr lang="nb-NO" dirty="0"/>
          </a:p>
        </p:txBody>
      </p:sp>
      <p:sp>
        <p:nvSpPr>
          <p:cNvPr id="10244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C673EB-6102-4106-96AF-1261C1E8B3C7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10245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sp>
        <p:nvSpPr>
          <p:cNvPr id="10246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2C3641-8298-4746-936B-95BAAD6031A2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nb-NO" altLang="nb-NO" sz="1400"/>
          </a:p>
        </p:txBody>
      </p:sp>
      <p:pic>
        <p:nvPicPr>
          <p:cNvPr id="8" name="Picture 2" descr="C:\Users\Bruker\Pictures\IMG_2252.JPG"/>
          <p:cNvPicPr>
            <a:picLocks noChangeAspect="1" noChangeArrowheads="1"/>
          </p:cNvPicPr>
          <p:nvPr/>
        </p:nvPicPr>
        <p:blipFill>
          <a:blip r:embed="rId3" cstate="print"/>
          <a:srcRect l="19444" r="27778"/>
          <a:stretch>
            <a:fillRect/>
          </a:stretch>
        </p:blipFill>
        <p:spPr bwMode="auto">
          <a:xfrm>
            <a:off x="6732240" y="116632"/>
            <a:ext cx="2102835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64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nb-NO" altLang="nb-NO"/>
              <a:t>To ulike oppmerksomhetsfokus: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b-NO" sz="4400" dirty="0">
                <a:latin typeface="+mj-lt"/>
              </a:rPr>
              <a:t>Nivå 1: Det rasjonelle, saklige, logiske og fornuftige nivået</a:t>
            </a:r>
          </a:p>
          <a:p>
            <a:pPr>
              <a:defRPr/>
            </a:pPr>
            <a:endParaRPr lang="nb-NO" sz="4400" dirty="0">
              <a:latin typeface="+mj-lt"/>
            </a:endParaRPr>
          </a:p>
          <a:p>
            <a:pPr>
              <a:defRPr/>
            </a:pPr>
            <a:r>
              <a:rPr lang="nb-NO" sz="4400" dirty="0">
                <a:latin typeface="+mj-lt"/>
              </a:rPr>
              <a:t>Nivå 2: Det </a:t>
            </a:r>
          </a:p>
          <a:p>
            <a:pPr>
              <a:buFontTx/>
              <a:buNone/>
              <a:defRPr/>
            </a:pPr>
            <a:r>
              <a:rPr lang="nb-NO" sz="4400" dirty="0">
                <a:latin typeface="+mj-lt"/>
              </a:rPr>
              <a:t>	emosjonelle -, følelses- </a:t>
            </a:r>
          </a:p>
          <a:p>
            <a:pPr>
              <a:buFontTx/>
              <a:buNone/>
              <a:defRPr/>
            </a:pPr>
            <a:r>
              <a:rPr lang="nb-NO" sz="4400" dirty="0">
                <a:latin typeface="+mj-lt"/>
              </a:rPr>
              <a:t>	og opplevelsesnivået</a:t>
            </a:r>
          </a:p>
          <a:p>
            <a:pPr>
              <a:buFontTx/>
              <a:buNone/>
              <a:defRPr/>
            </a:pPr>
            <a:endParaRPr lang="nb-NO" sz="4400" dirty="0">
              <a:latin typeface="+mj-lt"/>
            </a:endParaRPr>
          </a:p>
          <a:p>
            <a:r>
              <a:rPr lang="nb-NO" sz="4400" dirty="0"/>
              <a:t>Hvor har vi vår oppmerksomhet? Hva gjør vi når?</a:t>
            </a:r>
          </a:p>
          <a:p>
            <a:endParaRPr lang="nb-NO" sz="4400" dirty="0"/>
          </a:p>
          <a:p>
            <a:pPr>
              <a:buFontTx/>
              <a:buNone/>
              <a:defRPr/>
            </a:pPr>
            <a:endParaRPr lang="nb-NO" sz="4400" dirty="0">
              <a:latin typeface="+mj-lt"/>
            </a:endParaRPr>
          </a:p>
        </p:txBody>
      </p:sp>
      <p:sp>
        <p:nvSpPr>
          <p:cNvPr id="13316" name="Plassholder for bunntekst 6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sp>
        <p:nvSpPr>
          <p:cNvPr id="13317" name="Plassholder for dato 7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BFCD65D-F48E-4D24-8F92-8A008DF1A6AB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13318" name="Plassholder for lysbildenummer 9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4D36B0-E7B9-4FF7-B4AF-5E1CE5F955D4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nb-NO" altLang="nb-NO" sz="1400"/>
          </a:p>
        </p:txBody>
      </p:sp>
      <p:pic>
        <p:nvPicPr>
          <p:cNvPr id="13319" name="Picture 2" descr="http://d2jvhzhlbgeypa.cloudfront.net/wp-content/uploads/2011/07/vigelandmuseum_oslo-647x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096344" cy="22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3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r>
              <a:rPr lang="nb-NO" altLang="nb-NO"/>
              <a:t>Ulike fokus forts: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56187"/>
          </a:xfrm>
        </p:spPr>
        <p:txBody>
          <a:bodyPr>
            <a:normAutofit fontScale="85000" lnSpcReduction="10000"/>
          </a:bodyPr>
          <a:lstStyle/>
          <a:p>
            <a:pPr algn="ctr">
              <a:buFontTx/>
              <a:buNone/>
              <a:defRPr/>
            </a:pPr>
            <a:endParaRPr lang="nb-NO" b="1" dirty="0"/>
          </a:p>
          <a:p>
            <a:pPr>
              <a:buFontTx/>
              <a:buNone/>
              <a:defRPr/>
            </a:pPr>
            <a:r>
              <a:rPr lang="nb-NO" sz="4800" dirty="0">
                <a:latin typeface="+mj-lt"/>
              </a:rPr>
              <a:t>Er vi løsningsfokusert (</a:t>
            </a:r>
            <a:r>
              <a:rPr lang="nb-NO" sz="3500" dirty="0">
                <a:latin typeface="+mj-lt"/>
              </a:rPr>
              <a:t>gir råd, iverksetter tiltak som grenser, konsekvenser, sanksjoner </a:t>
            </a:r>
            <a:r>
              <a:rPr lang="nb-NO" sz="3500" dirty="0" err="1">
                <a:latin typeface="+mj-lt"/>
              </a:rPr>
              <a:t>osv</a:t>
            </a:r>
            <a:r>
              <a:rPr lang="nb-NO" sz="4800" dirty="0">
                <a:latin typeface="+mj-lt"/>
              </a:rPr>
              <a:t>)</a:t>
            </a:r>
          </a:p>
          <a:p>
            <a:pPr>
              <a:buFontTx/>
              <a:buNone/>
              <a:defRPr/>
            </a:pPr>
            <a:r>
              <a:rPr lang="nb-NO" sz="4800" dirty="0">
                <a:latin typeface="+mj-lt"/>
              </a:rPr>
              <a:t>			eller </a:t>
            </a:r>
          </a:p>
          <a:p>
            <a:pPr>
              <a:buFontTx/>
              <a:buNone/>
              <a:defRPr/>
            </a:pPr>
            <a:r>
              <a:rPr lang="nb-NO" sz="4800" dirty="0">
                <a:latin typeface="+mj-lt"/>
              </a:rPr>
              <a:t>Er vi behovsfokusert (</a:t>
            </a:r>
            <a:r>
              <a:rPr lang="nb-NO" sz="3800" dirty="0" err="1">
                <a:latin typeface="+mj-lt"/>
              </a:rPr>
              <a:t>dvs</a:t>
            </a:r>
            <a:r>
              <a:rPr lang="nb-NO" sz="3800" dirty="0">
                <a:latin typeface="+mj-lt"/>
              </a:rPr>
              <a:t> er opptatt av hva barn/unge trenger av oss</a:t>
            </a:r>
            <a:r>
              <a:rPr lang="nb-NO" sz="4800" dirty="0">
                <a:latin typeface="+mj-lt"/>
              </a:rPr>
              <a:t>)?</a:t>
            </a:r>
          </a:p>
          <a:p>
            <a:pPr>
              <a:buFontTx/>
              <a:buNone/>
              <a:defRPr/>
            </a:pPr>
            <a:endParaRPr lang="nb-NO" sz="3600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nb-NO" sz="3600" dirty="0">
                <a:latin typeface="+mj-lt"/>
              </a:rPr>
              <a:t>Og hva gjør vi når? Er det den andres eller mine egne behov som styrer?</a:t>
            </a:r>
          </a:p>
          <a:p>
            <a:pPr>
              <a:defRPr/>
            </a:pPr>
            <a:endParaRPr lang="nb-NO" dirty="0"/>
          </a:p>
        </p:txBody>
      </p:sp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582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Plassholder for bunntekst 7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sp>
        <p:nvSpPr>
          <p:cNvPr id="14342" name="Plassholder for dato 8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BF5754-9C2A-49F8-81FD-A429DE4023EE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14343" name="Plassholder for lysbildenummer 9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BB2516-1E8B-4CEB-AF89-532B5039038F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127032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46336"/>
            <a:ext cx="7869238" cy="1066439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nb-NO" sz="5400" dirty="0"/>
            </a:br>
            <a:br>
              <a:rPr lang="nb-NO" sz="5400" dirty="0"/>
            </a:br>
            <a:br>
              <a:rPr lang="nb-NO" sz="5400" dirty="0"/>
            </a:br>
            <a:br>
              <a:rPr lang="nb-NO" sz="5400" dirty="0"/>
            </a:br>
            <a:br>
              <a:rPr lang="nb-NO" sz="5400" dirty="0"/>
            </a:br>
            <a:br>
              <a:rPr lang="nb-NO" sz="5400" dirty="0"/>
            </a:br>
            <a:r>
              <a:rPr lang="nb-NO" sz="3200" dirty="0"/>
              <a:t>HVORDAN RUSTER VI BARN FOR FREMTIDEN?</a:t>
            </a:r>
            <a:br>
              <a:rPr lang="nb-NO" sz="3200" dirty="0"/>
            </a:br>
            <a:r>
              <a:rPr lang="nb-NO" sz="3200" dirty="0"/>
              <a:t> (Om livsmestring og livskompetanse)</a:t>
            </a:r>
            <a:br>
              <a:rPr lang="nb-NO" sz="3200" dirty="0"/>
            </a:br>
            <a:endParaRPr 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027974"/>
            <a:ext cx="8229600" cy="590418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endParaRPr lang="nb-NO" sz="96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Selvinnsikt og selvforståelse. </a:t>
            </a:r>
          </a:p>
          <a:p>
            <a:pPr marL="0" indent="0">
              <a:buFontTx/>
              <a:buNone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	Økt selvinnsikt/selvforståelse gir økt selvrespekt. </a:t>
            </a:r>
          </a:p>
          <a:p>
            <a:pPr marL="0" indent="0">
              <a:buFontTx/>
              <a:buNone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	Økt selvrespekt gir økt toleranse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Selvbilde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Om normalisering av følelser og reaksjonsmåter. Barn trenger å vite at reaksjonene de har er normale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Om voksne som er aktive, tydelige og som tar  ansvar for å snakke om det som kan oppleves ubehagelig/vanskelig.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b-NO" sz="9600" dirty="0">
                <a:latin typeface="Arial" panose="020B0604020202020204" pitchFamily="34" charset="0"/>
                <a:cs typeface="Arial" panose="020B0604020202020204" pitchFamily="34" charset="0"/>
              </a:rPr>
              <a:t> Hvordan kan vi oppnå større åpenhet i barnehagen/SFO/skolen om trivselstemaer, følelsestemaer, om barns opplevelser, tanker, forestillinger og behov ? </a:t>
            </a:r>
          </a:p>
          <a:p>
            <a:pPr>
              <a:defRPr/>
            </a:pPr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nb-NO" sz="8000" dirty="0"/>
          </a:p>
          <a:p>
            <a:pPr>
              <a:defRPr/>
            </a:pPr>
            <a:endParaRPr lang="nb-NO" sz="9600" dirty="0"/>
          </a:p>
          <a:p>
            <a:pPr>
              <a:defRPr/>
            </a:pPr>
            <a:endParaRPr lang="nb-NO" sz="9600" dirty="0"/>
          </a:p>
          <a:p>
            <a:pPr>
              <a:defRPr/>
            </a:pPr>
            <a:endParaRPr lang="nb-NO" sz="9600" dirty="0"/>
          </a:p>
          <a:p>
            <a:pPr>
              <a:defRPr/>
            </a:pPr>
            <a:endParaRPr lang="nb-NO" sz="2800" dirty="0"/>
          </a:p>
          <a:p>
            <a:pPr>
              <a:defRPr/>
            </a:pPr>
            <a:endParaRPr lang="nb-NO" sz="2800" dirty="0"/>
          </a:p>
          <a:p>
            <a:pPr>
              <a:defRPr/>
            </a:pPr>
            <a:endParaRPr lang="nb-NO" sz="2800" dirty="0"/>
          </a:p>
          <a:p>
            <a:pPr>
              <a:defRPr/>
            </a:pPr>
            <a:endParaRPr lang="nb-NO" sz="2800" dirty="0"/>
          </a:p>
          <a:p>
            <a:pPr>
              <a:defRPr/>
            </a:pPr>
            <a:endParaRPr lang="nb-NO" sz="2800" dirty="0"/>
          </a:p>
          <a:p>
            <a:pPr>
              <a:defRPr/>
            </a:pPr>
            <a:r>
              <a:rPr lang="nb-NO" sz="2800" dirty="0"/>
              <a:t> </a:t>
            </a:r>
          </a:p>
          <a:p>
            <a:pPr>
              <a:defRPr/>
            </a:pPr>
            <a:endParaRPr lang="nb-NO" sz="2800" dirty="0"/>
          </a:p>
          <a:p>
            <a:pPr>
              <a:defRPr/>
            </a:pPr>
            <a:endParaRPr lang="nb-NO" sz="2900" dirty="0"/>
          </a:p>
          <a:p>
            <a:pPr>
              <a:defRPr/>
            </a:pPr>
            <a:endParaRPr lang="nb-NO" dirty="0"/>
          </a:p>
        </p:txBody>
      </p:sp>
      <p:sp>
        <p:nvSpPr>
          <p:cNvPr id="3076" name="Plassholder for bunntekst 3"/>
          <p:cNvSpPr>
            <a:spLocks noGrp="1"/>
          </p:cNvSpPr>
          <p:nvPr>
            <p:ph type="ftr" sz="quarter" idx="4294967295"/>
          </p:nvPr>
        </p:nvSpPr>
        <p:spPr bwMode="auto">
          <a:xfrm>
            <a:off x="5137150" y="6415088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sp>
        <p:nvSpPr>
          <p:cNvPr id="3077" name="Plassholder for dato 4"/>
          <p:cNvSpPr>
            <a:spLocks noGrp="1"/>
          </p:cNvSpPr>
          <p:nvPr>
            <p:ph type="dt" sz="quarter" idx="4294967295"/>
          </p:nvPr>
        </p:nvSpPr>
        <p:spPr bwMode="auto">
          <a:xfrm>
            <a:off x="6300788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654F2-57E1-4316-B839-E19514683C07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3078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DFB60-80D1-48DB-B3DA-95DAA0541E34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nb-NO" altLang="nb-NO" sz="1400"/>
          </a:p>
        </p:txBody>
      </p:sp>
      <p:pic>
        <p:nvPicPr>
          <p:cNvPr id="3079" name="Picture 2" descr="http://pub.tv2.no/multimedia/TV2/archive/00747/barn-fattig-sumo_747358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115888"/>
            <a:ext cx="205105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023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Hva kan påvirke samtalen?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628800"/>
            <a:ext cx="7632848" cy="4695800"/>
          </a:xfrm>
        </p:spPr>
        <p:txBody>
          <a:bodyPr>
            <a:noAutofit/>
          </a:bodyPr>
          <a:lstStyle/>
          <a:p>
            <a:r>
              <a:rPr lang="nb-NO" sz="3600" dirty="0"/>
              <a:t>Egne holdninger, verdi- </a:t>
            </a:r>
          </a:p>
          <a:p>
            <a:pPr marL="0" indent="0">
              <a:buNone/>
            </a:pPr>
            <a:r>
              <a:rPr lang="nb-NO" sz="3600" dirty="0"/>
              <a:t>   og menneskesyn</a:t>
            </a:r>
          </a:p>
          <a:p>
            <a:r>
              <a:rPr lang="nb-NO" sz="3600" dirty="0"/>
              <a:t>Empati og anerkjennelse </a:t>
            </a:r>
          </a:p>
          <a:p>
            <a:pPr marL="0" indent="0">
              <a:buNone/>
            </a:pPr>
            <a:r>
              <a:rPr lang="nb-NO" sz="3600" dirty="0"/>
              <a:t>   vs. moralisme</a:t>
            </a:r>
          </a:p>
          <a:p>
            <a:r>
              <a:rPr lang="nb-NO" sz="3600" dirty="0"/>
              <a:t>Våre holdninger til oss selv og den andre: Subjekt-subjekt eller subjekt-objekt?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9" name="Picture 4" descr="http://t0.gstatic.com/images?q=tbn:NeEYW75hQAPS2M:http://hd.se/multimedia/dynamic/00269/Bild_17_png_269599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987725" cy="237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/>
              <a:t>Relasjonen…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endParaRPr lang="nb-NO" sz="4800"/>
          </a:p>
          <a:p>
            <a:pPr marL="0" indent="0">
              <a:buFontTx/>
              <a:buNone/>
            </a:pPr>
            <a:endParaRPr lang="nb-NO" sz="4400"/>
          </a:p>
          <a:p>
            <a:pPr marL="0" indent="0">
              <a:buFontTx/>
              <a:buNone/>
            </a:pPr>
            <a:r>
              <a:rPr lang="nb-NO" sz="4400"/>
              <a:t>…skal kunne tåle de vanskelige temaene. Barn sjekker ut: Er du trygg? Tåler du mine uttrykk og å høre min historie?</a:t>
            </a:r>
          </a:p>
        </p:txBody>
      </p:sp>
      <p:sp>
        <p:nvSpPr>
          <p:cNvPr id="15364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F22BFA7-6EAE-45FB-85CA-F70A68FB81F8}" type="datetime1">
              <a:rPr lang="nb-NO"/>
              <a:pPr/>
              <a:t>18. feb 2019</a:t>
            </a:fld>
            <a:endParaRPr lang="nb-NO"/>
          </a:p>
        </p:txBody>
      </p:sp>
      <p:sp>
        <p:nvSpPr>
          <p:cNvPr id="15365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916238" y="6165850"/>
            <a:ext cx="2735262" cy="555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Emilie C. Kinge</a:t>
            </a:r>
          </a:p>
        </p:txBody>
      </p:sp>
      <p:pic>
        <p:nvPicPr>
          <p:cNvPr id="15366" name="Picture 2" descr="http://www.ebooking.com/blog/no/wp-content/uploads/2012/03/vige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88913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81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b-NO" dirty="0"/>
              <a:t>Om anerkjennelse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20000"/>
          </a:bodyPr>
          <a:lstStyle/>
          <a:p>
            <a:r>
              <a:rPr lang="nb-NO" i="1" dirty="0"/>
              <a:t>Hva ER det vi skal anerkjenne? Og hva innebærer det? </a:t>
            </a:r>
          </a:p>
          <a:p>
            <a:endParaRPr lang="nb-NO" i="1" dirty="0"/>
          </a:p>
          <a:p>
            <a:r>
              <a:rPr lang="nb-NO" sz="3200" b="1" i="1" u="sng" dirty="0"/>
              <a:t>Akseptering:</a:t>
            </a:r>
            <a:r>
              <a:rPr lang="nb-NO" sz="3200" i="1" dirty="0"/>
              <a:t> </a:t>
            </a:r>
            <a:r>
              <a:rPr lang="nb-NO" sz="3200" dirty="0"/>
              <a:t>Unngå å dømme den andre 		                   moralsk.</a:t>
            </a:r>
          </a:p>
          <a:p>
            <a:r>
              <a:rPr lang="nb-NO" sz="3200" b="1" i="1" u="sng" dirty="0"/>
              <a:t>Toleranse</a:t>
            </a:r>
            <a:r>
              <a:rPr lang="nb-NO" sz="3200" i="1" u="sng" dirty="0"/>
              <a:t>:  </a:t>
            </a:r>
            <a:r>
              <a:rPr lang="nb-NO" sz="3200" dirty="0"/>
              <a:t>Å kunne tåle den andres væremåte.</a:t>
            </a:r>
          </a:p>
          <a:p>
            <a:r>
              <a:rPr lang="nb-NO" sz="3200" b="1" i="1" u="sng" dirty="0"/>
              <a:t>Bekreftelse</a:t>
            </a:r>
            <a:r>
              <a:rPr lang="nb-NO" sz="3200" i="1" u="sng" dirty="0"/>
              <a:t>:</a:t>
            </a:r>
            <a:r>
              <a:rPr lang="nb-NO" sz="3200" i="1" dirty="0"/>
              <a:t>   </a:t>
            </a:r>
            <a:r>
              <a:rPr lang="nb-NO" sz="3200" dirty="0"/>
              <a:t>Den andre blir ikke bare hørt,  	           men også forstått. Dette </a:t>
            </a:r>
            <a:r>
              <a:rPr lang="nb-NO" sz="3200" i="1" dirty="0"/>
              <a:t>gir</a:t>
            </a:r>
            <a:r>
              <a:rPr lang="nb-NO" sz="3200" dirty="0"/>
              <a:t> kraft (i 	          motsetning til;  ” å </a:t>
            </a:r>
            <a:r>
              <a:rPr lang="nb-NO" sz="3200" i="1" dirty="0"/>
              <a:t>ta  </a:t>
            </a:r>
            <a:r>
              <a:rPr lang="nb-NO" sz="3200" dirty="0"/>
              <a:t>kraft”, som 	    		</a:t>
            </a:r>
            <a:r>
              <a:rPr lang="nb-NO" sz="3200" dirty="0" err="1"/>
              <a:t>f.eks</a:t>
            </a:r>
            <a:r>
              <a:rPr lang="nb-NO" sz="3200" dirty="0"/>
              <a:t> ved: å bagatellisere, overhøre, 		vurdere/evaluere, alminneliggjøre.</a:t>
            </a:r>
          </a:p>
          <a:p>
            <a:r>
              <a:rPr lang="nb-NO" sz="3200" b="1" i="1" u="sng" dirty="0"/>
              <a:t>Lytting: </a:t>
            </a:r>
            <a:r>
              <a:rPr lang="nb-NO" sz="3200" dirty="0"/>
              <a:t>Ikke bare til ordene, men også til 	   		følelsene stemninger, underliggende 		undertoner. Fordrer vår sensitivitet til 		å kunne «lese» dette ordløse språket.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16.04.2018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81947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433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/>
              <a:t> </a:t>
            </a:r>
            <a:r>
              <a:rPr lang="nb-NO" sz="4000" dirty="0"/>
              <a:t>Søren Kierkegaard </a:t>
            </a:r>
            <a:r>
              <a:rPr lang="nb-NO" sz="3200" dirty="0"/>
              <a:t>(1859)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7532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endParaRPr lang="da-DK" sz="3100" dirty="0"/>
          </a:p>
          <a:p>
            <a:pPr>
              <a:defRPr/>
            </a:pPr>
            <a:r>
              <a:rPr lang="da-DK" sz="3100" dirty="0"/>
              <a:t>At man, naar det i Sandhed skal lykkes en at føre et Menneske hen til et bestemt Sted, først og fremmest maa passe paa at finde ham der, hvor han er, og begynde der.</a:t>
            </a:r>
          </a:p>
          <a:p>
            <a:pPr>
              <a:defRPr/>
            </a:pPr>
            <a:endParaRPr lang="da-DK" sz="3100" dirty="0"/>
          </a:p>
          <a:p>
            <a:pPr>
              <a:defRPr/>
            </a:pPr>
            <a:r>
              <a:rPr lang="da-DK" sz="3100" dirty="0"/>
              <a:t>Dette er Hemmeligheden i al Hjælpekunst.</a:t>
            </a:r>
          </a:p>
          <a:p>
            <a:pPr>
              <a:defRPr/>
            </a:pPr>
            <a:endParaRPr lang="da-DK" sz="3100" dirty="0"/>
          </a:p>
          <a:p>
            <a:pPr>
              <a:defRPr/>
            </a:pPr>
            <a:r>
              <a:rPr lang="da-DK" sz="3100" dirty="0"/>
              <a:t>Enhver, der ikke kan det, han er selv i en Indbildning, naar han mener at kunne hjælpe en Anden. </a:t>
            </a:r>
          </a:p>
          <a:p>
            <a:pPr>
              <a:defRPr/>
            </a:pPr>
            <a:endParaRPr lang="da-DK" sz="3100" dirty="0"/>
          </a:p>
          <a:p>
            <a:pPr>
              <a:defRPr/>
            </a:pPr>
            <a:r>
              <a:rPr lang="da-DK" sz="3100" dirty="0"/>
              <a:t>For i Sandhed at kunne hjælpe en Anden, maa jeg kunne forstaa mere end han – men dog vel først og fremmest forstaae det, han forstaar. Naar jeg ikke gjør det, saa hjælper min Mere-forstaaen ham slet ikke. Vil jeg alligevel gjøre min Mere-forstaaen gjældende, saa er det fordi jeg er forfængelig eller stolt, saa jeg i Grunden i stedet for at gavne ham egentligen vil beundres af ham. </a:t>
            </a:r>
            <a:r>
              <a:rPr lang="da-DK" sz="3100" i="1" dirty="0"/>
              <a:t>Men al sand Hjælpen begynder med en Ydmygelse. </a:t>
            </a:r>
            <a:r>
              <a:rPr lang="nb-NO" sz="3100" i="1" dirty="0"/>
              <a:t>Hjelperen må først og fremst ydmyke seg under den han vil hjelpe, og derved forstå at det å hjelpe ikke er å herske, men å tjene. Dersom du ikke kan begynne således med et menneske at han kan finne en sann lindring i å tale med deg om sin lidelse, så kan du heller ikke hjelpe ham. Han lukker seg for deg, han lukker seg inne i sitt 			innerste – og prek du så for ham</a:t>
            </a:r>
            <a:r>
              <a:rPr lang="nb-NO" sz="3100" dirty="0"/>
              <a:t>… </a:t>
            </a:r>
          </a:p>
          <a:p>
            <a:pPr marL="0" indent="0">
              <a:buFontTx/>
              <a:buNone/>
              <a:defRPr/>
            </a:pPr>
            <a:endParaRPr lang="da-DK" dirty="0"/>
          </a:p>
          <a:p>
            <a:pPr>
              <a:defRPr/>
            </a:pPr>
            <a:endParaRPr lang="nb-NO" dirty="0"/>
          </a:p>
        </p:txBody>
      </p:sp>
      <p:sp>
        <p:nvSpPr>
          <p:cNvPr id="36868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6FE2CBD-C61D-41CA-AAD3-09B9FC1B5AF4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36869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sp>
        <p:nvSpPr>
          <p:cNvPr id="36870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A7EC1B-4451-4F2C-B9F2-3D0E5A48B4CD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3723684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Empati.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Om innlevelse og kommunikasjon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nb-NO" sz="4400" dirty="0">
              <a:latin typeface="+mj-lt"/>
            </a:endParaRPr>
          </a:p>
          <a:p>
            <a:pPr>
              <a:buNone/>
            </a:pPr>
            <a:r>
              <a:rPr lang="nb-NO" sz="4400" dirty="0">
                <a:latin typeface="+mj-lt"/>
              </a:rPr>
              <a:t>Empati kan beskrives som:</a:t>
            </a:r>
          </a:p>
          <a:p>
            <a:pPr>
              <a:buNone/>
            </a:pPr>
            <a:endParaRPr lang="nb-NO" sz="4400" dirty="0">
              <a:latin typeface="+mj-lt"/>
            </a:endParaRPr>
          </a:p>
          <a:p>
            <a:pPr>
              <a:buNone/>
            </a:pPr>
            <a:r>
              <a:rPr lang="nb-NO" sz="4400" dirty="0">
                <a:latin typeface="+mj-lt"/>
              </a:rPr>
              <a:t>	1)  innlevelse</a:t>
            </a:r>
          </a:p>
          <a:p>
            <a:pPr>
              <a:buNone/>
            </a:pPr>
            <a:r>
              <a:rPr lang="nb-NO" sz="4400" dirty="0">
                <a:latin typeface="+mj-lt"/>
              </a:rPr>
              <a:t>				og </a:t>
            </a:r>
          </a:p>
          <a:p>
            <a:pPr>
              <a:buNone/>
            </a:pPr>
            <a:r>
              <a:rPr lang="nb-NO" sz="4400" dirty="0">
                <a:latin typeface="+mj-lt"/>
              </a:rPr>
              <a:t>	2) (empatisk) kommunikasjon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CA29-9AC7-4689-993B-3B8C7BE66AAE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24</a:t>
            </a:fld>
            <a:endParaRPr lang="nb-NO"/>
          </a:p>
        </p:txBody>
      </p:sp>
      <p:pic>
        <p:nvPicPr>
          <p:cNvPr id="7" name="Picture 2" descr="C:\Users\Eier\Pictures\2010\DSC_028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3672408" cy="24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>
          <a:xfrm>
            <a:off x="468313" y="332657"/>
            <a:ext cx="8229600" cy="936104"/>
          </a:xfrm>
        </p:spPr>
        <p:txBody>
          <a:bodyPr/>
          <a:lstStyle/>
          <a:p>
            <a:r>
              <a:rPr lang="nb-NO" dirty="0"/>
              <a:t>Det motsatte av </a:t>
            </a:r>
            <a:r>
              <a:rPr lang="nb-NO" b="1" dirty="0"/>
              <a:t>em</a:t>
            </a:r>
            <a:r>
              <a:rPr lang="nb-NO" dirty="0"/>
              <a:t>pati…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412776"/>
            <a:ext cx="8964613" cy="4968974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None/>
              <a:defRPr/>
            </a:pPr>
            <a:endParaRPr lang="nb-NO" sz="4000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nb-NO" sz="4000" dirty="0">
                <a:latin typeface="+mj-lt"/>
              </a:rPr>
              <a:t>   </a:t>
            </a:r>
            <a:r>
              <a:rPr lang="nb-NO" sz="7000" dirty="0">
                <a:latin typeface="+mj-lt"/>
              </a:rPr>
              <a:t>….kan sies å være</a:t>
            </a:r>
          </a:p>
          <a:p>
            <a:pPr>
              <a:buFontTx/>
              <a:buNone/>
              <a:defRPr/>
            </a:pPr>
            <a:endParaRPr lang="nb-NO" sz="5100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nb-NO" sz="8000" dirty="0">
                <a:latin typeface="+mj-lt"/>
              </a:rPr>
              <a:t>1) identifisering i betydningen</a:t>
            </a:r>
          </a:p>
          <a:p>
            <a:pPr>
              <a:buFontTx/>
              <a:buNone/>
              <a:defRPr/>
            </a:pPr>
            <a:r>
              <a:rPr lang="nb-NO" sz="8000" dirty="0">
                <a:latin typeface="+mj-lt"/>
              </a:rPr>
              <a:t>	  overidentifisering (</a:t>
            </a:r>
            <a:r>
              <a:rPr lang="nb-NO" sz="8000" b="1" dirty="0">
                <a:latin typeface="+mj-lt"/>
              </a:rPr>
              <a:t>sym</a:t>
            </a:r>
            <a:r>
              <a:rPr lang="nb-NO" sz="8000" dirty="0">
                <a:latin typeface="+mj-lt"/>
              </a:rPr>
              <a:t>pati)</a:t>
            </a:r>
          </a:p>
          <a:p>
            <a:pPr>
              <a:buFontTx/>
              <a:buNone/>
              <a:defRPr/>
            </a:pPr>
            <a:endParaRPr lang="nb-NO" sz="4000" i="1" dirty="0">
              <a:latin typeface="+mj-lt"/>
            </a:endParaRPr>
          </a:p>
          <a:p>
            <a:pPr>
              <a:buFontTx/>
              <a:buNone/>
              <a:defRPr/>
            </a:pPr>
            <a:r>
              <a:rPr lang="nb-NO" sz="4000" i="1" dirty="0">
                <a:latin typeface="+mj-lt"/>
              </a:rPr>
              <a:t>		</a:t>
            </a:r>
            <a:r>
              <a:rPr lang="nb-NO" sz="4500" i="1" dirty="0" err="1">
                <a:latin typeface="+mj-lt"/>
              </a:rPr>
              <a:t>EMpati</a:t>
            </a:r>
            <a:r>
              <a:rPr lang="nb-NO" sz="4500" i="1" dirty="0">
                <a:latin typeface="+mj-lt"/>
              </a:rPr>
              <a:t> betyr INN føling</a:t>
            </a:r>
          </a:p>
          <a:p>
            <a:pPr>
              <a:buFontTx/>
              <a:buNone/>
              <a:defRPr/>
            </a:pPr>
            <a:r>
              <a:rPr lang="nb-NO" sz="4500" i="1" dirty="0">
                <a:latin typeface="+mj-lt"/>
              </a:rPr>
              <a:t>		</a:t>
            </a:r>
            <a:r>
              <a:rPr lang="nb-NO" sz="4500" i="1" dirty="0" err="1">
                <a:latin typeface="+mj-lt"/>
              </a:rPr>
              <a:t>SYmpati</a:t>
            </a:r>
            <a:r>
              <a:rPr lang="nb-NO" sz="4500" i="1" dirty="0">
                <a:latin typeface="+mj-lt"/>
              </a:rPr>
              <a:t> betyr MED føling.</a:t>
            </a:r>
          </a:p>
          <a:p>
            <a:pPr>
              <a:buFontTx/>
              <a:buNone/>
              <a:defRPr/>
            </a:pPr>
            <a:r>
              <a:rPr lang="nb-NO" sz="4500" i="1" dirty="0">
                <a:latin typeface="+mj-lt"/>
              </a:rPr>
              <a:t>		(Noen mener derfor at </a:t>
            </a:r>
            <a:r>
              <a:rPr lang="nb-NO" sz="4500" b="1" i="1" dirty="0">
                <a:latin typeface="+mj-lt"/>
              </a:rPr>
              <a:t>med</a:t>
            </a:r>
            <a:r>
              <a:rPr lang="nb-NO" sz="4500" i="1" dirty="0">
                <a:latin typeface="+mj-lt"/>
              </a:rPr>
              <a:t>følelse er noe </a:t>
            </a:r>
          </a:p>
          <a:p>
            <a:pPr>
              <a:buFontTx/>
              <a:buNone/>
              <a:defRPr/>
            </a:pPr>
            <a:r>
              <a:rPr lang="nb-NO" sz="4500" i="1" dirty="0">
                <a:latin typeface="+mj-lt"/>
              </a:rPr>
              <a:t>		annet enn empati , og at den kan hindre vår </a:t>
            </a:r>
          </a:p>
          <a:p>
            <a:pPr>
              <a:buFontTx/>
              <a:buNone/>
              <a:defRPr/>
            </a:pPr>
            <a:r>
              <a:rPr lang="nb-NO" sz="4500" b="1" i="1" dirty="0">
                <a:latin typeface="+mj-lt"/>
              </a:rPr>
              <a:t>		inn</a:t>
            </a:r>
            <a:r>
              <a:rPr lang="nb-NO" sz="4500" i="1" dirty="0">
                <a:latin typeface="+mj-lt"/>
              </a:rPr>
              <a:t>levelse i andre ved at egne følelser styrer oss)</a:t>
            </a:r>
          </a:p>
          <a:p>
            <a:pPr>
              <a:buFontTx/>
              <a:buNone/>
              <a:defRPr/>
            </a:pPr>
            <a:r>
              <a:rPr lang="nb-NO" sz="4000" i="1" dirty="0">
                <a:latin typeface="+mj-lt"/>
              </a:rPr>
              <a:t>	</a:t>
            </a:r>
          </a:p>
          <a:p>
            <a:pPr>
              <a:buFontTx/>
              <a:buNone/>
              <a:defRPr/>
            </a:pPr>
            <a:r>
              <a:rPr lang="nb-NO" sz="8000" dirty="0">
                <a:latin typeface="+mj-lt"/>
              </a:rPr>
              <a:t>2) Argumentasjon</a:t>
            </a:r>
          </a:p>
        </p:txBody>
      </p:sp>
      <p:sp>
        <p:nvSpPr>
          <p:cNvPr id="22532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7524750" y="6245225"/>
            <a:ext cx="16192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C5642C4-6601-4A3F-A4D1-B3C4131D6B76}" type="datetime1">
              <a:rPr lang="nb-NO"/>
              <a:pPr/>
              <a:t>18. feb 2019</a:t>
            </a:fld>
            <a:endParaRPr lang="nb-NO"/>
          </a:p>
        </p:txBody>
      </p:sp>
      <p:sp>
        <p:nvSpPr>
          <p:cNvPr id="22533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700338" y="6165850"/>
            <a:ext cx="1814512" cy="555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Emilie C. Kinge</a:t>
            </a:r>
          </a:p>
        </p:txBody>
      </p:sp>
      <p:pic>
        <p:nvPicPr>
          <p:cNvPr id="22534" name="Picture 2" descr="C:\Users\Bruker\Pictures\CIMG0112.JPG"/>
          <p:cNvPicPr>
            <a:picLocks noChangeAspect="1" noChangeArrowheads="1"/>
          </p:cNvPicPr>
          <p:nvPr/>
        </p:nvPicPr>
        <p:blipFill>
          <a:blip r:embed="rId3" cstate="print"/>
          <a:srcRect l="18707" r="30928"/>
          <a:stretch>
            <a:fillRect/>
          </a:stretch>
        </p:blipFill>
        <p:spPr bwMode="auto">
          <a:xfrm>
            <a:off x="5614988" y="1773238"/>
            <a:ext cx="35290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967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tel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586440"/>
          </a:xfrm>
        </p:spPr>
        <p:txBody>
          <a:bodyPr/>
          <a:lstStyle/>
          <a:p>
            <a:pPr eaLnBrk="1" hangingPunct="1"/>
            <a:r>
              <a:rPr lang="nb-NO" dirty="0">
                <a:solidFill>
                  <a:schemeClr val="tx1"/>
                </a:solidFill>
              </a:rPr>
              <a:t>Om </a:t>
            </a:r>
            <a:r>
              <a:rPr lang="nb-NO" dirty="0" err="1">
                <a:solidFill>
                  <a:schemeClr val="tx1"/>
                </a:solidFill>
              </a:rPr>
              <a:t>mentalisering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1318"/>
            <a:ext cx="8229600" cy="4263281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b-NO" sz="3500" dirty="0">
                <a:latin typeface="+mj-lt"/>
              </a:rPr>
              <a:t>Samler begreper som empati/innlevelse, </a:t>
            </a:r>
          </a:p>
          <a:p>
            <a:pPr>
              <a:defRPr/>
            </a:pPr>
            <a:r>
              <a:rPr lang="nb-NO" sz="3500" dirty="0">
                <a:latin typeface="+mj-lt"/>
              </a:rPr>
              <a:t>Selvinnsikt (fordrer selvrefleksjon) = ”det er både deg, - </a:t>
            </a:r>
            <a:r>
              <a:rPr lang="nb-NO" sz="3500" i="1" dirty="0">
                <a:latin typeface="+mj-lt"/>
              </a:rPr>
              <a:t>og</a:t>
            </a:r>
            <a:r>
              <a:rPr lang="nb-NO" sz="3500" dirty="0">
                <a:latin typeface="+mj-lt"/>
              </a:rPr>
              <a:t> meg”.</a:t>
            </a:r>
            <a:r>
              <a:rPr lang="nb-NO" sz="3500" dirty="0"/>
              <a:t> (Hvordan virker jeg på deg)?</a:t>
            </a:r>
          </a:p>
          <a:p>
            <a:pPr>
              <a:defRPr/>
            </a:pPr>
            <a:r>
              <a:rPr lang="nb-NO" sz="3500" dirty="0">
                <a:latin typeface="+mj-lt"/>
              </a:rPr>
              <a:t>Om å se den andre innenfra og seg selv utenfra.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b-NO" sz="3500" dirty="0">
                <a:latin typeface="+mj-lt"/>
              </a:rPr>
              <a:t>Å sette skråsikkerheten i parentes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nb-NO" sz="3500" dirty="0">
                <a:latin typeface="+mj-lt"/>
              </a:rPr>
              <a:t>Vise genuin nysgjerrighet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nb-NO" sz="3500" dirty="0">
                <a:latin typeface="+mj-lt"/>
              </a:rPr>
              <a:t>							(</a:t>
            </a:r>
            <a:r>
              <a:rPr lang="nb-NO" sz="2200" dirty="0">
                <a:latin typeface="+mj-lt"/>
              </a:rPr>
              <a:t>Finn</a:t>
            </a:r>
            <a:r>
              <a:rPr lang="nb-NO" sz="3500" dirty="0">
                <a:latin typeface="+mj-lt"/>
              </a:rPr>
              <a:t> </a:t>
            </a:r>
            <a:r>
              <a:rPr lang="nb-NO" sz="2200" dirty="0" err="1">
                <a:latin typeface="+mj-lt"/>
              </a:rPr>
              <a:t>Skårderud</a:t>
            </a:r>
            <a:r>
              <a:rPr lang="nb-NO" sz="3200" dirty="0">
                <a:latin typeface="+mj-lt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b-NO" sz="3200" i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D7A3E8-637E-41BA-B208-C62C0C6AD487}" type="datetime1">
              <a:rPr lang="nb-NO"/>
              <a:pPr>
                <a:defRPr/>
              </a:pPr>
              <a:t>18. feb 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601B0-6A44-49AD-B62A-E68F570C0AF1}" type="slidenum">
              <a:rPr lang="nb-NO"/>
              <a:pPr>
                <a:defRPr/>
              </a:pPr>
              <a:t>26</a:t>
            </a:fld>
            <a:endParaRPr lang="nb-NO"/>
          </a:p>
        </p:txBody>
      </p:sp>
      <p:pic>
        <p:nvPicPr>
          <p:cNvPr id="7" name="Picture 2" descr="http://pub.tv2.no/multimedia/TV2/archive/00747/barn-fattig-sumo_747358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880320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nb-NO" sz="4400" dirty="0"/>
              <a:t>Hva hindrer </a:t>
            </a:r>
            <a:r>
              <a:rPr lang="nb-NO" sz="4400" i="1" dirty="0"/>
              <a:t>barnet</a:t>
            </a:r>
            <a:r>
              <a:rPr lang="nb-NO" sz="4400" dirty="0"/>
              <a:t> i å snakke med deg? </a:t>
            </a:r>
            <a:r>
              <a:rPr lang="nb-NO" sz="2400" dirty="0"/>
              <a:t>(Ø. </a:t>
            </a:r>
            <a:r>
              <a:rPr lang="nb-NO" sz="2400" dirty="0" err="1"/>
              <a:t>Aschjem</a:t>
            </a:r>
            <a:r>
              <a:rPr lang="nb-NO" sz="2400" dirty="0"/>
              <a:t>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Skam</a:t>
            </a:r>
          </a:p>
          <a:p>
            <a:r>
              <a:rPr lang="nb-NO" dirty="0"/>
              <a:t>Lojalitet </a:t>
            </a:r>
          </a:p>
          <a:p>
            <a:r>
              <a:rPr lang="nb-NO" dirty="0"/>
              <a:t>Vondt å fortelle </a:t>
            </a:r>
          </a:p>
          <a:p>
            <a:r>
              <a:rPr lang="nb-NO" dirty="0"/>
              <a:t>Mangler ord </a:t>
            </a:r>
          </a:p>
          <a:p>
            <a:r>
              <a:rPr lang="nb-NO" dirty="0"/>
              <a:t>Normalisering </a:t>
            </a:r>
          </a:p>
          <a:p>
            <a:r>
              <a:rPr lang="nb-NO" dirty="0"/>
              <a:t>Utrygg</a:t>
            </a:r>
          </a:p>
          <a:p>
            <a:r>
              <a:rPr lang="nb-NO" dirty="0"/>
              <a:t>Frykt </a:t>
            </a:r>
          </a:p>
          <a:p>
            <a:r>
              <a:rPr lang="nb-NO" dirty="0"/>
              <a:t>Trusler </a:t>
            </a:r>
          </a:p>
          <a:p>
            <a:r>
              <a:rPr lang="nb-NO" dirty="0"/>
              <a:t>Ingen tro på forandring; ”hjelper ikke” </a:t>
            </a:r>
          </a:p>
          <a:p>
            <a:r>
              <a:rPr lang="nb-NO" dirty="0"/>
              <a:t>Hjelp eller forhør? 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E6AD8-8897-4CEF-B64E-D4E78B2A1770}" type="datetime1">
              <a:rPr lang="nb-NO" smtClean="0"/>
              <a:pPr>
                <a:defRPr/>
              </a:pPr>
              <a:t>18. feb 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207266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nb-NO" dirty="0"/>
              <a:t>Hva hindrer deg i å snakke med barnet?</a:t>
            </a:r>
            <a:r>
              <a:rPr lang="nb-NO" sz="2000" dirty="0"/>
              <a:t> 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b-NO" dirty="0"/>
              <a:t>•Møte med egen sårbarhet i møte </a:t>
            </a:r>
          </a:p>
          <a:p>
            <a:pPr>
              <a:buNone/>
            </a:pPr>
            <a:r>
              <a:rPr lang="nb-NO" dirty="0"/>
              <a:t>      med barnet. </a:t>
            </a:r>
          </a:p>
          <a:p>
            <a:pPr>
              <a:buNone/>
            </a:pPr>
            <a:r>
              <a:rPr lang="nb-NO" dirty="0"/>
              <a:t>•Lojalitet/respekt overfor foreldre </a:t>
            </a:r>
          </a:p>
          <a:p>
            <a:pPr>
              <a:buNone/>
            </a:pPr>
            <a:r>
              <a:rPr lang="nb-NO" dirty="0"/>
              <a:t>•Mangel på kunnskap </a:t>
            </a:r>
          </a:p>
          <a:p>
            <a:pPr>
              <a:buNone/>
            </a:pPr>
            <a:r>
              <a:rPr lang="nb-NO" dirty="0"/>
              <a:t>•Angst for å blande seg i andres privatliv. </a:t>
            </a:r>
          </a:p>
          <a:p>
            <a:pPr>
              <a:buNone/>
            </a:pPr>
            <a:r>
              <a:rPr lang="nb-NO" dirty="0"/>
              <a:t>•Redsel for eventuelle konsekvenser/represalier. </a:t>
            </a:r>
          </a:p>
          <a:p>
            <a:pPr>
              <a:buNone/>
            </a:pPr>
            <a:r>
              <a:rPr lang="nb-NO" dirty="0"/>
              <a:t>•Frykt for å ta feil</a:t>
            </a:r>
          </a:p>
          <a:p>
            <a:pPr>
              <a:buNone/>
            </a:pPr>
            <a:endParaRPr lang="nb-NO" dirty="0"/>
          </a:p>
          <a:p>
            <a:pPr>
              <a:buNone/>
            </a:pPr>
            <a:r>
              <a:rPr lang="nb-NO" dirty="0"/>
              <a:t>Kanskje også frykt for å stille de «gale» spørsmålene og påføre barnet ekstra belastninger?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DDF922-B097-49A5-87C8-1114712E344A}" type="datetime1">
              <a:rPr lang="nb-NO" smtClean="0"/>
              <a:pPr>
                <a:defRPr/>
              </a:pPr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3199469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nb-NO" dirty="0"/>
              <a:t>Hvem snakker med barna?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r>
              <a:rPr lang="nb-NO" sz="4400" dirty="0"/>
              <a:t>Om tverretatlig samarbeid og utfyllende funksjoner.</a:t>
            </a:r>
          </a:p>
          <a:p>
            <a:r>
              <a:rPr lang="nb-NO" sz="4400" dirty="0"/>
              <a:t>Avklaring av samtalens hensikt.</a:t>
            </a:r>
          </a:p>
          <a:p>
            <a:r>
              <a:rPr lang="nb-NO" sz="4400" dirty="0"/>
              <a:t> Hvem er ”den rette” til å snakke med barnet? Hvilke begrunnelser og vurderinger gjøres?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1F729-3214-4D25-9D29-9A1B1693098C}" type="datetime1">
              <a:rPr lang="nb-NO" smtClean="0"/>
              <a:pPr>
                <a:defRPr/>
              </a:pPr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317695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nb-NO" dirty="0">
                <a:solidFill>
                  <a:schemeClr val="tx1">
                    <a:lumMod val="95000"/>
                  </a:schemeClr>
                </a:solidFill>
              </a:rPr>
              <a:t>Seminarets hensikt er bl.a. ;</a:t>
            </a:r>
            <a:endParaRPr lang="nb-NO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313" y="764704"/>
            <a:ext cx="8229600" cy="5616624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nb-NO" sz="39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nb-NO" sz="12800" dirty="0">
                <a:solidFill>
                  <a:schemeClr val="tx1">
                    <a:lumMod val="95000"/>
                  </a:schemeClr>
                </a:solidFill>
              </a:rPr>
              <a:t>å bidra til å skape en kultur med økt vekt på dialog og redusert behov for annen konflikthåndtering.</a:t>
            </a:r>
          </a:p>
          <a:p>
            <a:pPr>
              <a:defRPr/>
            </a:pPr>
            <a:endParaRPr lang="nb-NO" sz="128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nb-NO" sz="12800" dirty="0">
                <a:solidFill>
                  <a:schemeClr val="tx1">
                    <a:lumMod val="95000"/>
                  </a:schemeClr>
                </a:solidFill>
              </a:rPr>
              <a:t>å skape økt trygghet på hvordan samtaler med barn/unge kan gjennomføres</a:t>
            </a:r>
          </a:p>
          <a:p>
            <a:pPr>
              <a:defRPr/>
            </a:pPr>
            <a:endParaRPr lang="nb-NO" sz="128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defRPr/>
            </a:pPr>
            <a:r>
              <a:rPr lang="nb-NO" sz="12800" dirty="0"/>
              <a:t>Å stimulere til økt nysgjerrighet  og engasjement om barns/unges egne opplevelser</a:t>
            </a:r>
          </a:p>
          <a:p>
            <a:pPr>
              <a:defRPr/>
            </a:pPr>
            <a:endParaRPr lang="nb-NO" sz="12800" dirty="0"/>
          </a:p>
          <a:p>
            <a:pPr>
              <a:defRPr/>
            </a:pPr>
            <a:r>
              <a:rPr lang="nb-NO" sz="12800" dirty="0">
                <a:solidFill>
                  <a:schemeClr val="tx1">
                    <a:lumMod val="95000"/>
                  </a:schemeClr>
                </a:solidFill>
              </a:rPr>
              <a:t>Å gi påminnelse om den enkeltes betydning for (utsatte) barn/unge</a:t>
            </a:r>
          </a:p>
          <a:p>
            <a:pPr>
              <a:defRPr/>
            </a:pPr>
            <a:endParaRPr lang="nb-NO" sz="3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124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659563" y="6245225"/>
            <a:ext cx="24844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66E2AE-18BF-432C-9CE3-AD28773127C1}" type="datetime1">
              <a:rPr lang="nb-NO" altLang="nb-NO" sz="1800"/>
              <a:pPr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800"/>
          </a:p>
        </p:txBody>
      </p:sp>
      <p:sp>
        <p:nvSpPr>
          <p:cNvPr id="5125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6156176" y="5949280"/>
            <a:ext cx="4968552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           Emilie C. Kinge </a:t>
            </a:r>
          </a:p>
        </p:txBody>
      </p:sp>
    </p:spTree>
    <p:extLst>
      <p:ext uri="{BB962C8B-B14F-4D97-AF65-F5344CB8AC3E}">
        <p14:creationId xmlns:p14="http://schemas.microsoft.com/office/powerpoint/2010/main" val="4084824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nb-NO" sz="4400" dirty="0"/>
              <a:t>Hvem snakker med barna, forts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-900608" y="1052736"/>
            <a:ext cx="9144000" cy="5127848"/>
          </a:xfrm>
        </p:spPr>
        <p:txBody>
          <a:bodyPr>
            <a:normAutofit/>
          </a:bodyPr>
          <a:lstStyle/>
          <a:p>
            <a:pPr marL="1828800" lvl="3" indent="-457200"/>
            <a:r>
              <a:rPr lang="nb-NO" sz="3200" dirty="0"/>
              <a:t>Den kompetente  voksne</a:t>
            </a:r>
          </a:p>
          <a:p>
            <a:pPr marL="1828800" lvl="3" indent="-457200"/>
            <a:r>
              <a:rPr lang="nb-NO" sz="3200" dirty="0"/>
              <a:t>Den engasjerte og villige voksne</a:t>
            </a:r>
          </a:p>
          <a:p>
            <a:pPr marL="1828800" lvl="3" indent="-457200"/>
            <a:r>
              <a:rPr lang="nb-NO" sz="3200" dirty="0"/>
              <a:t>Den modige voksne</a:t>
            </a:r>
          </a:p>
          <a:p>
            <a:pPr marL="1828800" lvl="3" indent="-457200"/>
            <a:r>
              <a:rPr lang="nb-NO" sz="3200" dirty="0"/>
              <a:t>Den trygge voksne</a:t>
            </a:r>
          </a:p>
          <a:p>
            <a:pPr marL="1828800" lvl="3" indent="-457200"/>
            <a:r>
              <a:rPr lang="nb-NO" sz="3200" dirty="0"/>
              <a:t>Den sensitive voksne</a:t>
            </a:r>
          </a:p>
          <a:p>
            <a:pPr marL="1371600" lvl="3" indent="0">
              <a:buNone/>
            </a:pPr>
            <a:endParaRPr lang="nb-NO" sz="3200" dirty="0"/>
          </a:p>
        </p:txBody>
      </p:sp>
      <p:sp>
        <p:nvSpPr>
          <p:cNvPr id="4" name="Rektangel 3"/>
          <p:cNvSpPr/>
          <p:nvPr/>
        </p:nvSpPr>
        <p:spPr>
          <a:xfrm>
            <a:off x="179512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endParaRPr lang="nb-NO" sz="3200" dirty="0"/>
          </a:p>
          <a:p>
            <a:pPr lvl="3"/>
            <a:endParaRPr lang="nb-NO" sz="32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946-8110-4509-957E-4BCE74E75B6C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Kinge</a:t>
            </a:r>
          </a:p>
        </p:txBody>
      </p:sp>
      <p:pic>
        <p:nvPicPr>
          <p:cNvPr id="8" name="Picture 2" descr="C:\Users\Bruker\Pictures\00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3" t="3801" r="26437" b="72050"/>
          <a:stretch>
            <a:fillRect/>
          </a:stretch>
        </p:blipFill>
        <p:spPr bwMode="auto">
          <a:xfrm>
            <a:off x="4427984" y="3976464"/>
            <a:ext cx="4176464" cy="273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202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nb-NO" dirty="0"/>
              <a:t>Forutsetninger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10000"/>
          </a:bodyPr>
          <a:lstStyle/>
          <a:p>
            <a:r>
              <a:rPr lang="nb-NO" sz="4000" dirty="0"/>
              <a:t>Trygghet på egen verdi, rolle, funksjon og kompetanse</a:t>
            </a:r>
          </a:p>
          <a:p>
            <a:r>
              <a:rPr lang="nb-NO" sz="4000" dirty="0"/>
              <a:t>Redusert følelsestrykk. ”Vi er dårligere til å </a:t>
            </a:r>
            <a:r>
              <a:rPr lang="nb-NO" sz="4000" dirty="0" err="1"/>
              <a:t>mentalisere</a:t>
            </a:r>
            <a:r>
              <a:rPr lang="nb-NO" sz="4000" dirty="0"/>
              <a:t> (OG </a:t>
            </a:r>
            <a:r>
              <a:rPr lang="nb-NO" sz="4000" dirty="0" err="1"/>
              <a:t>empatisere</a:t>
            </a:r>
            <a:r>
              <a:rPr lang="nb-NO" sz="4000" dirty="0"/>
              <a:t>), og til å se og tenke klart, når følelsestrykket vårt er høyt”.</a:t>
            </a:r>
          </a:p>
          <a:p>
            <a:r>
              <a:rPr lang="nb-NO" sz="3900" dirty="0">
                <a:solidFill>
                  <a:schemeClr val="tx1">
                    <a:lumMod val="95000"/>
                  </a:schemeClr>
                </a:solidFill>
              </a:rPr>
              <a:t>Nysgjerrighet (fasitsvarene dreper nysgjerrigheten, undringen)</a:t>
            </a:r>
          </a:p>
          <a:p>
            <a:endParaRPr lang="nb-NO" sz="4000" dirty="0"/>
          </a:p>
          <a:p>
            <a:pPr lvl="1"/>
            <a:endParaRPr lang="nb-NO" sz="3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C643-4135-48C7-8C3F-4A05275B7B8B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1161856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nb-NO" dirty="0"/>
              <a:t>Lytte eller snakke?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endParaRPr lang="nb-NO" dirty="0"/>
          </a:p>
          <a:p>
            <a:endParaRPr lang="nb-NO" sz="3200" dirty="0"/>
          </a:p>
          <a:p>
            <a:endParaRPr lang="nb-NO" sz="3200" dirty="0"/>
          </a:p>
          <a:p>
            <a:r>
              <a:rPr lang="nb-NO" sz="3200" dirty="0"/>
              <a:t>Om å snakke så barn/unge lytter og lytte så barn/unge snakker</a:t>
            </a:r>
          </a:p>
          <a:p>
            <a:endParaRPr lang="nb-NO" sz="3200" dirty="0"/>
          </a:p>
          <a:p>
            <a:r>
              <a:rPr lang="nb-NO" sz="3200" dirty="0"/>
              <a:t>Det gjelder å finne balansen slik at man ikke blir underaktiv og samtalen dør ut, ei heller </a:t>
            </a:r>
            <a:r>
              <a:rPr lang="nb-NO" sz="3200" dirty="0" err="1"/>
              <a:t>overaktiv</a:t>
            </a:r>
            <a:r>
              <a:rPr lang="nb-NO" sz="3200" dirty="0"/>
              <a:t>, for da slukner barnets oppmerksomhet  </a:t>
            </a:r>
            <a:r>
              <a:rPr lang="nb-NO" sz="2400" dirty="0"/>
              <a:t>(Raundalen og Schultz 2008)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83A213-2BAE-4051-99AA-6073B0273A9E}" type="datetime1">
              <a:rPr lang="nb-NO" smtClean="0"/>
              <a:pPr>
                <a:defRPr/>
              </a:pPr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Kinge</a:t>
            </a:r>
          </a:p>
        </p:txBody>
      </p:sp>
      <p:pic>
        <p:nvPicPr>
          <p:cNvPr id="6" name="Picture 2" descr="http://t1.gstatic.com/images?q=tbn:ANd9GcSoPzARNxd-LFT_B1pWjt7zuoI2HP3Cb0vJLEHjhWrAlb1-ul8oNnIv4L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96" y="116632"/>
            <a:ext cx="223224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02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Om å lytte  </a:t>
            </a:r>
            <a:br>
              <a:rPr lang="nb-NO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nb-NO" sz="24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nb-NO" sz="2400" dirty="0">
                <a:solidFill>
                  <a:schemeClr val="tx1"/>
                </a:solidFill>
              </a:rPr>
              <a:t>Et dikt av en anonym engelsk poet, oversatt av psykiateren Søren </a:t>
            </a:r>
            <a:r>
              <a:rPr lang="nb-NO" sz="2400" dirty="0" err="1">
                <a:solidFill>
                  <a:schemeClr val="tx1"/>
                </a:solidFill>
              </a:rPr>
              <a:t>Buus</a:t>
            </a:r>
            <a:r>
              <a:rPr lang="nb-NO" sz="2400" dirty="0">
                <a:solidFill>
                  <a:schemeClr val="tx1"/>
                </a:solidFill>
              </a:rPr>
              <a:t> Jensen.)</a:t>
            </a:r>
            <a:br>
              <a:rPr lang="nb-NO" sz="2400" dirty="0">
                <a:solidFill>
                  <a:schemeClr val="tx1"/>
                </a:solidFill>
              </a:rPr>
            </a:b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hangingPunct="0">
              <a:buNone/>
            </a:pPr>
            <a:r>
              <a:rPr lang="nb-NO" sz="7200" dirty="0">
                <a:latin typeface="+mj-lt"/>
              </a:rPr>
              <a:t>Når jeg ber </a:t>
            </a:r>
            <a:r>
              <a:rPr lang="nb-NO" sz="7200" dirty="0" err="1">
                <a:latin typeface="+mj-lt"/>
              </a:rPr>
              <a:t>dig</a:t>
            </a:r>
            <a:r>
              <a:rPr lang="nb-NO" sz="7200" dirty="0">
                <a:latin typeface="+mj-lt"/>
              </a:rPr>
              <a:t> lytte til mig, og du </a:t>
            </a:r>
            <a:r>
              <a:rPr lang="nb-NO" sz="7200" dirty="0" err="1">
                <a:latin typeface="+mj-lt"/>
              </a:rPr>
              <a:t>begynder</a:t>
            </a:r>
            <a:r>
              <a:rPr lang="nb-NO" sz="7200" dirty="0">
                <a:latin typeface="+mj-lt"/>
              </a:rPr>
              <a:t> at </a:t>
            </a:r>
            <a:r>
              <a:rPr lang="nb-NO" sz="7200" dirty="0" err="1">
                <a:latin typeface="+mj-lt"/>
              </a:rPr>
              <a:t>give</a:t>
            </a:r>
            <a:r>
              <a:rPr lang="nb-NO" sz="7200" dirty="0">
                <a:latin typeface="+mj-lt"/>
              </a:rPr>
              <a:t> råd, </a:t>
            </a:r>
            <a:r>
              <a:rPr lang="nb-NO" sz="7200" dirty="0" err="1">
                <a:latin typeface="+mj-lt"/>
              </a:rPr>
              <a:t>gør</a:t>
            </a:r>
            <a:r>
              <a:rPr lang="nb-NO" sz="7200" dirty="0">
                <a:latin typeface="+mj-lt"/>
              </a:rPr>
              <a:t> du ikke, </a:t>
            </a:r>
            <a:r>
              <a:rPr lang="nb-NO" sz="7200" dirty="0" err="1">
                <a:latin typeface="+mj-lt"/>
              </a:rPr>
              <a:t>hvad</a:t>
            </a:r>
            <a:r>
              <a:rPr lang="nb-NO" sz="7200" dirty="0">
                <a:latin typeface="+mj-lt"/>
              </a:rPr>
              <a:t> jeg ber </a:t>
            </a:r>
            <a:r>
              <a:rPr lang="nb-NO" sz="7200" dirty="0" err="1">
                <a:latin typeface="+mj-lt"/>
              </a:rPr>
              <a:t>dig</a:t>
            </a:r>
            <a:endParaRPr lang="nb-NO" sz="7200" dirty="0">
              <a:latin typeface="+mj-lt"/>
            </a:endParaRPr>
          </a:p>
          <a:p>
            <a:pPr hangingPunct="0">
              <a:buNone/>
            </a:pPr>
            <a:r>
              <a:rPr lang="nb-NO" sz="7200" dirty="0">
                <a:latin typeface="+mj-lt"/>
              </a:rPr>
              <a:t>om.</a:t>
            </a:r>
          </a:p>
          <a:p>
            <a:pPr hangingPunct="0">
              <a:buNone/>
            </a:pPr>
            <a:endParaRPr lang="nb-NO" sz="7200" dirty="0">
              <a:latin typeface="+mj-lt"/>
            </a:endParaRPr>
          </a:p>
          <a:p>
            <a:pPr hangingPunct="0">
              <a:buNone/>
            </a:pPr>
            <a:r>
              <a:rPr lang="nb-NO" sz="7200" dirty="0">
                <a:latin typeface="+mj-lt"/>
              </a:rPr>
              <a:t>Når jeg ber </a:t>
            </a:r>
            <a:r>
              <a:rPr lang="nb-NO" sz="7200" dirty="0" err="1">
                <a:latin typeface="+mj-lt"/>
              </a:rPr>
              <a:t>dig</a:t>
            </a:r>
            <a:r>
              <a:rPr lang="nb-NO" sz="7200" dirty="0">
                <a:latin typeface="+mj-lt"/>
              </a:rPr>
              <a:t> lytte til mig, og du </a:t>
            </a:r>
            <a:r>
              <a:rPr lang="nb-NO" sz="7200" dirty="0" err="1">
                <a:latin typeface="+mj-lt"/>
              </a:rPr>
              <a:t>fortæller</a:t>
            </a:r>
            <a:r>
              <a:rPr lang="nb-NO" sz="7200" dirty="0">
                <a:latin typeface="+mj-lt"/>
              </a:rPr>
              <a:t> mig, hvorfor jeg ikke må føle, som jeg </a:t>
            </a:r>
            <a:r>
              <a:rPr lang="nb-NO" sz="7200" dirty="0" err="1">
                <a:latin typeface="+mj-lt"/>
              </a:rPr>
              <a:t>gør</a:t>
            </a:r>
            <a:r>
              <a:rPr lang="nb-NO" sz="7200" dirty="0">
                <a:latin typeface="+mj-lt"/>
              </a:rPr>
              <a:t>,</a:t>
            </a:r>
          </a:p>
          <a:p>
            <a:pPr hangingPunct="0">
              <a:buNone/>
            </a:pPr>
            <a:r>
              <a:rPr lang="nb-NO" sz="7200" dirty="0">
                <a:latin typeface="+mj-lt"/>
              </a:rPr>
              <a:t>så tramper du på mine følelser.</a:t>
            </a:r>
          </a:p>
          <a:p>
            <a:pPr hangingPunct="0">
              <a:buNone/>
            </a:pPr>
            <a:endParaRPr lang="nb-NO" sz="7200" dirty="0">
              <a:latin typeface="+mj-lt"/>
            </a:endParaRPr>
          </a:p>
          <a:p>
            <a:pPr hangingPunct="0">
              <a:buNone/>
            </a:pPr>
            <a:r>
              <a:rPr lang="nb-NO" sz="7200" dirty="0">
                <a:latin typeface="+mj-lt"/>
              </a:rPr>
              <a:t>Når jeg ber </a:t>
            </a:r>
            <a:r>
              <a:rPr lang="nb-NO" sz="7200" dirty="0" err="1">
                <a:latin typeface="+mj-lt"/>
              </a:rPr>
              <a:t>dig</a:t>
            </a:r>
            <a:r>
              <a:rPr lang="nb-NO" sz="7200" dirty="0">
                <a:latin typeface="+mj-lt"/>
              </a:rPr>
              <a:t> lytte til mig, og du synes, du bør </a:t>
            </a:r>
            <a:r>
              <a:rPr lang="nb-NO" sz="7200" dirty="0" err="1">
                <a:latin typeface="+mj-lt"/>
              </a:rPr>
              <a:t>gøre</a:t>
            </a:r>
            <a:r>
              <a:rPr lang="nb-NO" sz="7200" dirty="0">
                <a:latin typeface="+mj-lt"/>
              </a:rPr>
              <a:t> </a:t>
            </a:r>
            <a:r>
              <a:rPr lang="nb-NO" sz="7200" dirty="0" err="1">
                <a:latin typeface="+mj-lt"/>
              </a:rPr>
              <a:t>noget</a:t>
            </a:r>
            <a:r>
              <a:rPr lang="nb-NO" sz="7200" dirty="0">
                <a:latin typeface="+mj-lt"/>
              </a:rPr>
              <a:t> for at løse mine problemer,</a:t>
            </a:r>
          </a:p>
          <a:p>
            <a:pPr hangingPunct="0">
              <a:buNone/>
            </a:pPr>
            <a:r>
              <a:rPr lang="nb-NO" sz="7200" dirty="0">
                <a:latin typeface="+mj-lt"/>
              </a:rPr>
              <a:t>går du galt </a:t>
            </a:r>
            <a:r>
              <a:rPr lang="nb-NO" sz="7200" dirty="0" err="1">
                <a:latin typeface="+mj-lt"/>
              </a:rPr>
              <a:t>af</a:t>
            </a:r>
            <a:r>
              <a:rPr lang="nb-NO" sz="7200" dirty="0">
                <a:latin typeface="+mj-lt"/>
              </a:rPr>
              <a:t> mig, hvor </a:t>
            </a:r>
            <a:r>
              <a:rPr lang="nb-NO" sz="7200" dirty="0" err="1">
                <a:latin typeface="+mj-lt"/>
              </a:rPr>
              <a:t>mærkelig</a:t>
            </a:r>
            <a:r>
              <a:rPr lang="nb-NO" sz="7200" dirty="0">
                <a:latin typeface="+mj-lt"/>
              </a:rPr>
              <a:t> det end kan lyde.</a:t>
            </a:r>
          </a:p>
          <a:p>
            <a:pPr hangingPunct="0">
              <a:buNone/>
            </a:pPr>
            <a:endParaRPr lang="nb-NO" sz="7200" dirty="0">
              <a:latin typeface="+mj-lt"/>
            </a:endParaRPr>
          </a:p>
          <a:p>
            <a:pPr hangingPunct="0">
              <a:buNone/>
            </a:pPr>
            <a:r>
              <a:rPr lang="nb-NO" sz="7200" dirty="0" err="1">
                <a:latin typeface="+mj-lt"/>
              </a:rPr>
              <a:t>Måske</a:t>
            </a:r>
            <a:r>
              <a:rPr lang="nb-NO" sz="7200" dirty="0">
                <a:latin typeface="+mj-lt"/>
              </a:rPr>
              <a:t> er det derfor, at </a:t>
            </a:r>
            <a:r>
              <a:rPr lang="nb-NO" sz="7200" dirty="0" err="1">
                <a:latin typeface="+mj-lt"/>
              </a:rPr>
              <a:t>bøn</a:t>
            </a:r>
            <a:r>
              <a:rPr lang="nb-NO" sz="7200" dirty="0">
                <a:latin typeface="+mj-lt"/>
              </a:rPr>
              <a:t> er godt for </a:t>
            </a:r>
            <a:r>
              <a:rPr lang="nb-NO" sz="7200" dirty="0" err="1">
                <a:latin typeface="+mj-lt"/>
              </a:rPr>
              <a:t>nogle</a:t>
            </a:r>
            <a:r>
              <a:rPr lang="nb-NO" sz="7200" dirty="0">
                <a:latin typeface="+mj-lt"/>
              </a:rPr>
              <a:t> mennesker, fordi Gud er taus og ikke</a:t>
            </a:r>
          </a:p>
          <a:p>
            <a:pPr hangingPunct="0">
              <a:buNone/>
            </a:pPr>
            <a:r>
              <a:rPr lang="nb-NO" sz="7200" dirty="0">
                <a:latin typeface="+mj-lt"/>
              </a:rPr>
              <a:t>giver råd eller prøver at ordne tingene. Han lytter og tror på, at du selv kan klare det.</a:t>
            </a:r>
          </a:p>
          <a:p>
            <a:pPr hangingPunct="0">
              <a:buNone/>
            </a:pPr>
            <a:endParaRPr lang="nb-NO" sz="7200" dirty="0">
              <a:latin typeface="+mj-lt"/>
            </a:endParaRPr>
          </a:p>
          <a:p>
            <a:pPr hangingPunct="0">
              <a:buNone/>
            </a:pPr>
            <a:r>
              <a:rPr lang="nb-NO" sz="7200" dirty="0">
                <a:latin typeface="+mj-lt"/>
              </a:rPr>
              <a:t>Så </a:t>
            </a:r>
            <a:r>
              <a:rPr lang="nb-NO" sz="7200" dirty="0" err="1">
                <a:latin typeface="+mj-lt"/>
              </a:rPr>
              <a:t>lyt</a:t>
            </a:r>
            <a:r>
              <a:rPr lang="nb-NO" sz="7200" dirty="0">
                <a:latin typeface="+mj-lt"/>
              </a:rPr>
              <a:t> til mig, hør </a:t>
            </a:r>
            <a:r>
              <a:rPr lang="nb-NO" sz="7200" dirty="0" err="1">
                <a:latin typeface="+mj-lt"/>
              </a:rPr>
              <a:t>hvad</a:t>
            </a:r>
            <a:r>
              <a:rPr lang="nb-NO" sz="7200" dirty="0">
                <a:latin typeface="+mj-lt"/>
              </a:rPr>
              <a:t> jeg siger. Hvis du ønsker at tale til mig</a:t>
            </a:r>
          </a:p>
          <a:p>
            <a:pPr hangingPunct="0">
              <a:buNone/>
            </a:pPr>
            <a:r>
              <a:rPr lang="nb-NO" sz="7200" dirty="0">
                <a:latin typeface="+mj-lt"/>
              </a:rPr>
              <a:t>så vent </a:t>
            </a:r>
            <a:r>
              <a:rPr lang="nb-NO" sz="7200" dirty="0" err="1">
                <a:latin typeface="+mj-lt"/>
              </a:rPr>
              <a:t>lige</a:t>
            </a:r>
            <a:r>
              <a:rPr lang="nb-NO" sz="7200" dirty="0">
                <a:latin typeface="+mj-lt"/>
              </a:rPr>
              <a:t> – </a:t>
            </a:r>
            <a:r>
              <a:rPr lang="nb-NO" sz="7200" dirty="0" err="1">
                <a:latin typeface="+mj-lt"/>
              </a:rPr>
              <a:t>nogle</a:t>
            </a:r>
            <a:r>
              <a:rPr lang="nb-NO" sz="7200" dirty="0">
                <a:latin typeface="+mj-lt"/>
              </a:rPr>
              <a:t> minutter til det bliver din tur, og jeg lover </a:t>
            </a:r>
            <a:r>
              <a:rPr lang="nb-NO" sz="7200" dirty="0" err="1">
                <a:latin typeface="+mj-lt"/>
              </a:rPr>
              <a:t>dig</a:t>
            </a:r>
            <a:r>
              <a:rPr lang="nb-NO" sz="7200" dirty="0">
                <a:latin typeface="+mj-lt"/>
              </a:rPr>
              <a:t>, jeg skal høre på </a:t>
            </a:r>
            <a:r>
              <a:rPr lang="nb-NO" sz="7200" dirty="0" err="1">
                <a:latin typeface="+mj-lt"/>
              </a:rPr>
              <a:t>dig</a:t>
            </a:r>
            <a:r>
              <a:rPr lang="nb-NO" sz="7200" dirty="0">
                <a:latin typeface="+mj-lt"/>
              </a:rPr>
              <a:t>.</a:t>
            </a:r>
          </a:p>
          <a:p>
            <a:pPr hangingPunct="0"/>
            <a:endParaRPr lang="nb-NO" sz="4000" dirty="0">
              <a:latin typeface="+mj-lt"/>
            </a:endParaRPr>
          </a:p>
          <a:p>
            <a:pPr hangingPunct="0"/>
            <a:r>
              <a:rPr lang="nb-NO" sz="3500" dirty="0">
                <a:latin typeface="+mj-lt"/>
              </a:rPr>
              <a:t> </a:t>
            </a:r>
            <a:endParaRPr lang="nb-NO" sz="4000" dirty="0">
              <a:latin typeface="+mj-lt"/>
            </a:endParaRPr>
          </a:p>
          <a:p>
            <a:pPr>
              <a:buNone/>
            </a:pPr>
            <a:endParaRPr lang="nb-NO" sz="21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>
              <a:buNone/>
            </a:pPr>
            <a:endParaRPr lang="nb-NO" sz="21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endParaRPr lang="nb-NO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D6CC7-83D5-42A1-B944-A0161F201749}" type="datetime1">
              <a:rPr lang="nb-NO" smtClean="0"/>
              <a:pPr>
                <a:defRPr/>
              </a:pPr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9265D-008E-40B1-BAC9-F0D6B1C2A23B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91072"/>
          </a:xfrm>
        </p:spPr>
        <p:txBody>
          <a:bodyPr>
            <a:normAutofit/>
          </a:bodyPr>
          <a:lstStyle/>
          <a:p>
            <a:r>
              <a:rPr lang="nb-NO" sz="4000" dirty="0"/>
              <a:t>Dialogiske kommunikasjonsprinsipper</a:t>
            </a:r>
            <a:r>
              <a:rPr lang="nb-NO" sz="3200" dirty="0"/>
              <a:t> </a:t>
            </a:r>
            <a:br>
              <a:rPr lang="nb-NO" sz="3200" dirty="0"/>
            </a:br>
            <a:r>
              <a:rPr lang="nb-NO" sz="3200" dirty="0"/>
              <a:t>(Primærdialogen)			(</a:t>
            </a:r>
            <a:r>
              <a:rPr lang="nb-NO" sz="2400" dirty="0"/>
              <a:t>Haldor </a:t>
            </a:r>
            <a:r>
              <a:rPr lang="nb-NO" sz="2400" dirty="0" err="1"/>
              <a:t>Øvreeide</a:t>
            </a:r>
            <a:r>
              <a:rPr lang="nb-NO" sz="2400" dirty="0"/>
              <a:t>)</a:t>
            </a:r>
            <a:br>
              <a:rPr lang="nb-NO" sz="2400" dirty="0"/>
            </a:br>
            <a:endParaRPr lang="nb-NO" sz="2400" dirty="0"/>
          </a:p>
        </p:txBody>
      </p:sp>
      <p:sp>
        <p:nvSpPr>
          <p:cNvPr id="36867" name="Plassholder for innhold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nb-NO" sz="4000" dirty="0">
                <a:latin typeface="+mj-lt"/>
              </a:rPr>
              <a:t>1) Følge den andres initiativ</a:t>
            </a:r>
          </a:p>
          <a:p>
            <a:pPr>
              <a:buNone/>
            </a:pPr>
            <a:r>
              <a:rPr lang="nb-NO" sz="4000" dirty="0">
                <a:latin typeface="+mj-lt"/>
              </a:rPr>
              <a:t>2) Relevans/nytte</a:t>
            </a:r>
          </a:p>
          <a:p>
            <a:pPr>
              <a:buNone/>
            </a:pPr>
            <a:r>
              <a:rPr lang="nb-NO" sz="4000" dirty="0">
                <a:latin typeface="+mj-lt"/>
              </a:rPr>
              <a:t>3) Gi rom. Bekrefte. Anerkjenne den andre som subjekt </a:t>
            </a:r>
          </a:p>
          <a:p>
            <a:pPr>
              <a:buNone/>
            </a:pPr>
            <a:r>
              <a:rPr lang="nb-NO" sz="4000" dirty="0">
                <a:latin typeface="+mj-lt"/>
              </a:rPr>
              <a:t>4) Rytme /turtaking</a:t>
            </a:r>
          </a:p>
          <a:p>
            <a:pPr>
              <a:buNone/>
            </a:pPr>
            <a:r>
              <a:rPr lang="nb-NO" sz="4000" dirty="0">
                <a:latin typeface="+mj-lt"/>
              </a:rPr>
              <a:t>5)</a:t>
            </a:r>
            <a:r>
              <a:rPr lang="nb-NO" sz="4000" b="1" dirty="0">
                <a:latin typeface="+mj-lt"/>
              </a:rPr>
              <a:t> </a:t>
            </a:r>
            <a:r>
              <a:rPr lang="nb-NO" sz="4000" dirty="0">
                <a:latin typeface="+mj-lt"/>
              </a:rPr>
              <a:t>Ledelse/struktur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9EF46-C221-4CAA-B11F-C9B112BFC590}" type="datetime1">
              <a:rPr lang="nb-NO" smtClean="0"/>
              <a:pPr>
                <a:defRPr/>
              </a:pPr>
              <a:t>18. feb 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 Kinge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DC7D5-4619-4E18-9B18-57412730C23B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905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1"/>
                </a:solidFill>
              </a:rPr>
              <a:t>Dialog </a:t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sz="2200" dirty="0">
                <a:solidFill>
                  <a:schemeClr val="tx1"/>
                </a:solidFill>
              </a:rPr>
              <a:t>(Helge Svare, i ”den gode samtalen):</a:t>
            </a:r>
          </a:p>
        </p:txBody>
      </p:sp>
      <p:sp>
        <p:nvSpPr>
          <p:cNvPr id="31747" name="Plassholder for innhol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nb-NO" sz="4000" dirty="0">
                <a:latin typeface="+mj-lt"/>
              </a:rPr>
              <a:t>I en god dialog preges samtalen av:</a:t>
            </a:r>
          </a:p>
          <a:p>
            <a:r>
              <a:rPr lang="nb-NO" sz="4000" dirty="0">
                <a:latin typeface="+mj-lt"/>
              </a:rPr>
              <a:t>At vi har evne til å åpne oss, til å undre oss sammen, til å trekke i samme retning og til å være tydelige uten å bli dogmatiske.</a:t>
            </a:r>
          </a:p>
          <a:p>
            <a:r>
              <a:rPr lang="nb-NO" sz="4000" dirty="0">
                <a:latin typeface="+mj-lt"/>
              </a:rPr>
              <a:t>Stor ro</a:t>
            </a:r>
          </a:p>
          <a:p>
            <a:pPr>
              <a:buFont typeface="Arial" charset="0"/>
              <a:buNone/>
            </a:pPr>
            <a:r>
              <a:rPr lang="nb-NO" b="1" dirty="0">
                <a:latin typeface="+mj-lt"/>
              </a:rPr>
              <a:t> </a:t>
            </a:r>
            <a:endParaRPr lang="nb-NO" dirty="0">
              <a:latin typeface="+mj-lt"/>
            </a:endParaRP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482012-2D75-4E96-80AE-3EAB99FF3EB0}" type="datetime1">
              <a:rPr lang="nb-NO" smtClean="0"/>
              <a:pPr>
                <a:defRPr/>
              </a:pPr>
              <a:t>18. feb 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6CE2C-B2DC-44F3-94A5-B2CDD86281F9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p:pic>
        <p:nvPicPr>
          <p:cNvPr id="7" name="Picture 2" descr="http://t0.gstatic.com/images?q=tbn:ANd9GcTwG25LTKjedq_j6h7ILHbgcLyPPjs18jCWTdEvpi17SPvk26i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53136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Dialog forts.</a:t>
            </a:r>
          </a:p>
        </p:txBody>
      </p:sp>
      <p:sp>
        <p:nvSpPr>
          <p:cNvPr id="3379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3500" dirty="0">
                <a:latin typeface="+mj-lt"/>
              </a:rPr>
              <a:t>Dialogen gir oss innsikt ved at ordene vi bruker når vi snakker, er tanker. Å snakke er å tenke. Ordene får vekt ved at vi – og noen andre - lytter til dem.</a:t>
            </a:r>
          </a:p>
          <a:p>
            <a:r>
              <a:rPr lang="nb-NO" sz="3500" dirty="0">
                <a:latin typeface="+mj-lt"/>
              </a:rPr>
              <a:t>Innsikt har også å gjøre med åpenheten som skapes når man tillates å si noe som ennå ikke er ferdig tenkt, i en sammenheng der man også får tid og rom til å lete etter ordene.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95288" y="6237288"/>
            <a:ext cx="2133600" cy="365125"/>
          </a:xfrm>
        </p:spPr>
        <p:txBody>
          <a:bodyPr/>
          <a:lstStyle/>
          <a:p>
            <a:pPr>
              <a:defRPr/>
            </a:pPr>
            <a:fld id="{4BA5831A-B7D6-4E0C-9472-F294C00C63FB}" type="datetime1">
              <a:rPr lang="nb-NO" smtClean="0"/>
              <a:pPr>
                <a:defRPr/>
              </a:pPr>
              <a:t>18. feb 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C.  Kinge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27F9A-3936-498D-A766-ADEBC887757C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-531440"/>
            <a:ext cx="8229600" cy="1658448"/>
          </a:xfrm>
        </p:spPr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Dialogens idealer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6328" y="1491882"/>
            <a:ext cx="8229600" cy="5400600"/>
          </a:xfrm>
        </p:spPr>
        <p:txBody>
          <a:bodyPr>
            <a:normAutofit/>
          </a:bodyPr>
          <a:lstStyle/>
          <a:p>
            <a:pPr lvl="1"/>
            <a:r>
              <a:rPr lang="nb-NO" sz="3200" dirty="0"/>
              <a:t>Kunsten å lytte</a:t>
            </a:r>
          </a:p>
          <a:p>
            <a:pPr lvl="1"/>
            <a:r>
              <a:rPr lang="nb-NO" sz="3200" dirty="0"/>
              <a:t>Kunsten å stille (åpne) </a:t>
            </a:r>
          </a:p>
          <a:p>
            <a:pPr marL="393192" lvl="1" indent="0">
              <a:buNone/>
            </a:pPr>
            <a:r>
              <a:rPr lang="nb-NO" sz="3200" dirty="0"/>
              <a:t>     spørsmål til undring, utforsking og      	refleksjon </a:t>
            </a:r>
          </a:p>
          <a:p>
            <a:pPr lvl="1"/>
            <a:r>
              <a:rPr lang="nb-NO" sz="3200" dirty="0"/>
              <a:t>Sosial årvåkenhet. Hvilke følelser rører seg i den andre?</a:t>
            </a:r>
          </a:p>
          <a:p>
            <a:pPr lvl="1"/>
            <a:r>
              <a:rPr lang="nb-NO" sz="3200" dirty="0"/>
              <a:t>Oppriktighet. ærlighet.</a:t>
            </a:r>
          </a:p>
          <a:p>
            <a:pPr lvl="1"/>
            <a:r>
              <a:rPr lang="nb-NO" sz="3200" dirty="0"/>
              <a:t>Høflighet, takt og respekt.</a:t>
            </a:r>
          </a:p>
          <a:p>
            <a:pPr lvl="1"/>
            <a:r>
              <a:rPr lang="nb-NO" sz="3200" dirty="0"/>
              <a:t>Tro, håp og ydmykhet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37</a:t>
            </a:fld>
            <a:endParaRPr lang="nb-NO"/>
          </a:p>
        </p:txBody>
      </p:sp>
      <p:pic>
        <p:nvPicPr>
          <p:cNvPr id="7" name="Picture 2" descr="C:\Users\Bruker\Pictures\2010\Tagmoor Hollow okt 2010\IMG_2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6077"/>
            <a:ext cx="298782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Hva skal til for å opprette en dialogisk relasjon?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Fravær av ekspert</a:t>
            </a:r>
          </a:p>
          <a:p>
            <a:r>
              <a:rPr lang="nb-NO" sz="4000" dirty="0"/>
              <a:t>Fravær av makt</a:t>
            </a:r>
          </a:p>
          <a:p>
            <a:r>
              <a:rPr lang="nb-NO" sz="4000" dirty="0"/>
              <a:t>Fravær av autoritet</a:t>
            </a:r>
          </a:p>
          <a:p>
            <a:r>
              <a:rPr lang="nb-NO" sz="4000" dirty="0"/>
              <a:t>Fravær av objekt – subjekt</a:t>
            </a:r>
          </a:p>
          <a:p>
            <a:r>
              <a:rPr lang="nb-NO" sz="4000" dirty="0"/>
              <a:t>Nærvær av subjekt – </a:t>
            </a:r>
            <a:r>
              <a:rPr lang="nb-NO" sz="4000" dirty="0" err="1"/>
              <a:t>subjekt</a:t>
            </a:r>
            <a:r>
              <a:rPr lang="nb-NO" sz="4000" dirty="0"/>
              <a:t>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38</a:t>
            </a:fld>
            <a:endParaRPr lang="nb-NO"/>
          </a:p>
        </p:txBody>
      </p:sp>
      <p:pic>
        <p:nvPicPr>
          <p:cNvPr id="8" name="Picture 2" descr="http://www.svelvik.kommune.no/Global/Virksomhetene,sesong%20mm/Familie,barn/barn%20vok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4036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>
            <a:normAutofit fontScale="90000"/>
          </a:bodyPr>
          <a:lstStyle/>
          <a:p>
            <a:pPr algn="l"/>
            <a:r>
              <a:rPr lang="nb-NO" altLang="nb-NO" sz="3200"/>
              <a:t>Om å skape et klima som gir rom for </a:t>
            </a:r>
            <a:br>
              <a:rPr lang="nb-NO" altLang="nb-NO" sz="3200"/>
            </a:br>
            <a:r>
              <a:rPr lang="nb-NO" altLang="nb-NO" sz="3200"/>
              <a:t>ulikhet, mangfold og åpenhet</a:t>
            </a:r>
          </a:p>
        </p:txBody>
      </p:sp>
      <p:sp>
        <p:nvSpPr>
          <p:cNvPr id="13315" name="Plassholder for innhold 2"/>
          <p:cNvSpPr>
            <a:spLocks noGrp="1"/>
          </p:cNvSpPr>
          <p:nvPr>
            <p:ph idx="1"/>
          </p:nvPr>
        </p:nvSpPr>
        <p:spPr>
          <a:xfrm>
            <a:off x="107950" y="1125538"/>
            <a:ext cx="8589963" cy="48847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b-NO" sz="2800" dirty="0"/>
              <a:t>GENERELT:</a:t>
            </a:r>
          </a:p>
          <a:p>
            <a:pPr>
              <a:defRPr/>
            </a:pPr>
            <a:r>
              <a:rPr lang="nb-NO" sz="2800" dirty="0"/>
              <a:t>gjennom  å arbeide med/snakke om/reflektere og undre seg/utforske.. temaer som: ønsker, behov, følelser, ulike reaksjonsmåter, ulike tilstander </a:t>
            </a:r>
            <a:r>
              <a:rPr lang="nb-NO" sz="2800" dirty="0" err="1"/>
              <a:t>osv</a:t>
            </a:r>
            <a:r>
              <a:rPr lang="nb-NO" sz="2800" dirty="0"/>
              <a:t> </a:t>
            </a:r>
            <a:r>
              <a:rPr lang="nb-NO" sz="2800" i="1" dirty="0"/>
              <a:t>i ”fredstid”</a:t>
            </a:r>
          </a:p>
          <a:p>
            <a:pPr>
              <a:defRPr/>
            </a:pPr>
            <a:endParaRPr lang="nb-NO" sz="2800" dirty="0"/>
          </a:p>
          <a:p>
            <a:pPr marL="0" indent="0">
              <a:buFontTx/>
              <a:buNone/>
              <a:defRPr/>
            </a:pPr>
            <a:r>
              <a:rPr lang="nb-NO" sz="2800" dirty="0"/>
              <a:t>SPESIELT: </a:t>
            </a:r>
          </a:p>
          <a:p>
            <a:pPr>
              <a:defRPr/>
            </a:pPr>
            <a:r>
              <a:rPr lang="nb-NO" sz="2800" dirty="0"/>
              <a:t>Kan forenkle kontakten og dialogen og forkorte prosessen med å komme nær dem (barn/unge og/eller foreldre) som er spesielt utsatt</a:t>
            </a:r>
          </a:p>
        </p:txBody>
      </p:sp>
      <p:sp>
        <p:nvSpPr>
          <p:cNvPr id="20484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7669213" y="6245225"/>
            <a:ext cx="147478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94AC15-B204-46A0-83F7-E5DF9E244B6B}" type="datetime1">
              <a:rPr lang="nb-NO" altLang="nb-NO" sz="1800"/>
              <a:pPr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800"/>
          </a:p>
        </p:txBody>
      </p:sp>
      <p:sp>
        <p:nvSpPr>
          <p:cNvPr id="20485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3203575" y="6092825"/>
            <a:ext cx="23050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4035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20080"/>
          </a:xfrm>
        </p:spPr>
        <p:txBody>
          <a:bodyPr>
            <a:normAutofit fontScale="90000"/>
          </a:bodyPr>
          <a:lstStyle/>
          <a:p>
            <a:br>
              <a:rPr lang="nb-NO" sz="4000" i="1" dirty="0"/>
            </a:br>
            <a:r>
              <a:rPr lang="nb-NO" sz="3100" i="1" dirty="0"/>
              <a:t>Om å fange opp underliggende budskap. Forstå hva som motiverer til (uhensiktsmessig) atferd og reaksjonsmåter.</a:t>
            </a:r>
            <a:br>
              <a:rPr lang="nb-NO" sz="3100" i="1" dirty="0"/>
            </a:br>
            <a:endParaRPr lang="nb-NO" alt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3996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2800" dirty="0"/>
              <a:t>	HVORDAN?</a:t>
            </a:r>
          </a:p>
          <a:p>
            <a:pPr>
              <a:defRPr/>
            </a:pPr>
            <a:r>
              <a:rPr lang="nb-NO" sz="2800" dirty="0"/>
              <a:t>Empati og anerkjennelse  </a:t>
            </a:r>
            <a:r>
              <a:rPr lang="nb-NO" sz="2800" dirty="0" err="1"/>
              <a:t>vs</a:t>
            </a:r>
            <a:r>
              <a:rPr lang="nb-NO" sz="2800" dirty="0"/>
              <a:t> </a:t>
            </a:r>
            <a:r>
              <a:rPr lang="nb-NO" sz="2800" dirty="0" err="1"/>
              <a:t>atferdsmodifisering</a:t>
            </a:r>
            <a:r>
              <a:rPr lang="nb-NO" sz="2800" dirty="0"/>
              <a:t> (Når gjør vi hva?)</a:t>
            </a:r>
          </a:p>
          <a:p>
            <a:pPr>
              <a:defRPr/>
            </a:pPr>
            <a:r>
              <a:rPr lang="nb-NO" sz="2800" dirty="0"/>
              <a:t>Om Empati og Sympati</a:t>
            </a:r>
          </a:p>
          <a:p>
            <a:pPr>
              <a:defRPr/>
            </a:pPr>
            <a:r>
              <a:rPr lang="nb-NO" sz="2800" dirty="0"/>
              <a:t>Om Carl Rogers og terapeutisk holdning</a:t>
            </a:r>
          </a:p>
          <a:p>
            <a:pPr>
              <a:defRPr/>
            </a:pPr>
            <a:r>
              <a:rPr lang="nb-NO" sz="2800" dirty="0"/>
              <a:t>Om dialogen som samtaleform og om å være en samtale</a:t>
            </a:r>
            <a:r>
              <a:rPr lang="nb-NO" sz="2800" b="1" dirty="0"/>
              <a:t>partner</a:t>
            </a:r>
          </a:p>
          <a:p>
            <a:pPr lvl="1">
              <a:defRPr/>
            </a:pPr>
            <a:endParaRPr lang="nb-NO" sz="28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Det rasjonelle og emosjonelle  kommunikasjonsnivået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nb-NO" sz="2800" dirty="0"/>
              <a:t>Om behov </a:t>
            </a:r>
            <a:r>
              <a:rPr lang="nb-NO" sz="2800" dirty="0" err="1"/>
              <a:t>vs</a:t>
            </a:r>
            <a:r>
              <a:rPr lang="nb-NO" sz="2800" dirty="0"/>
              <a:t> løsninger og tiltak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nb-NO" sz="2800" b="1" dirty="0"/>
          </a:p>
        </p:txBody>
      </p:sp>
      <p:sp>
        <p:nvSpPr>
          <p:cNvPr id="4100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B94765A-82B1-433C-BCCB-3CE89DE926C5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4101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4716016" y="6492875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/>
              <a:t>                     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1801619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>
                <a:solidFill>
                  <a:schemeClr val="tx1"/>
                </a:solidFill>
              </a:rPr>
              <a:t>Samtalen </a:t>
            </a:r>
            <a:endParaRPr lang="nb-NO" sz="4400" dirty="0">
              <a:solidFill>
                <a:schemeClr val="tx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2656" y="1628800"/>
            <a:ext cx="901134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b-NO" b="1" cap="all" dirty="0"/>
          </a:p>
          <a:p>
            <a:r>
              <a:rPr lang="nb-NO" sz="3200" dirty="0">
                <a:latin typeface="+mj-lt"/>
              </a:rPr>
              <a:t>Unngå generelle spørsmål av typen. ”hvordan har du det?”,  ”hvordan har du hatt det siden sist? i SFO/skolen? helgen? ferien? osv. </a:t>
            </a:r>
          </a:p>
          <a:p>
            <a:r>
              <a:rPr lang="nb-NO" sz="3200" dirty="0">
                <a:latin typeface="+mj-lt"/>
              </a:rPr>
              <a:t>Invitere gjerne gjennom konkrete spørsmål som: </a:t>
            </a:r>
          </a:p>
          <a:p>
            <a:pPr>
              <a:buNone/>
            </a:pPr>
            <a:r>
              <a:rPr lang="nb-NO" sz="3200" dirty="0">
                <a:latin typeface="+mj-lt"/>
              </a:rPr>
              <a:t>	”hva skjedde da….”,  ”fortell”, ”hva skjer”, hva tenker du?”, hvordan opplevde du..”, ”kan du si noe mer”  fortell mer om det…” osv. 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21EA-AE47-4B71-849C-E7E17D8935B8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40</a:t>
            </a:fld>
            <a:endParaRPr lang="nb-NO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nb-NO" sz="5400" dirty="0">
                <a:solidFill>
                  <a:schemeClr val="bg1"/>
                </a:solidFill>
              </a:rPr>
            </a:br>
            <a:r>
              <a:rPr lang="nb-NO" sz="4400" dirty="0">
                <a:solidFill>
                  <a:schemeClr val="tx1"/>
                </a:solidFill>
              </a:rPr>
              <a:t>Prøv å stille spørsmål som retter seg mot: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nb-NO" sz="3200" dirty="0"/>
          </a:p>
          <a:p>
            <a:r>
              <a:rPr lang="nb-NO" sz="3200" dirty="0">
                <a:latin typeface="+mj-lt"/>
              </a:rPr>
              <a:t>…følelser, reaksjoner og </a:t>
            </a:r>
            <a:r>
              <a:rPr lang="nb-NO" sz="3200" dirty="0" err="1">
                <a:latin typeface="+mj-lt"/>
              </a:rPr>
              <a:t>opplevelser</a:t>
            </a:r>
            <a:r>
              <a:rPr lang="nb-NO" sz="3200" dirty="0">
                <a:latin typeface="+mj-lt"/>
              </a:rPr>
              <a:t> </a:t>
            </a:r>
          </a:p>
          <a:p>
            <a:r>
              <a:rPr lang="nb-NO" sz="3500" dirty="0">
                <a:latin typeface="+mj-lt"/>
              </a:rPr>
              <a:t>    undre seg spørsmål:</a:t>
            </a:r>
          </a:p>
          <a:p>
            <a:pPr>
              <a:buNone/>
            </a:pPr>
            <a:r>
              <a:rPr lang="nb-NO" sz="3500" dirty="0">
                <a:latin typeface="+mj-lt"/>
              </a:rPr>
              <a:t>		</a:t>
            </a:r>
            <a:r>
              <a:rPr lang="nb-NO" sz="3300" dirty="0">
                <a:latin typeface="+mj-lt"/>
              </a:rPr>
              <a:t>hva ville skje hvis du….</a:t>
            </a:r>
          </a:p>
          <a:p>
            <a:pPr>
              <a:buNone/>
            </a:pPr>
            <a:r>
              <a:rPr lang="nb-NO" sz="3300" dirty="0">
                <a:latin typeface="+mj-lt"/>
              </a:rPr>
              <a:t>		tenk deg at du….</a:t>
            </a:r>
          </a:p>
          <a:p>
            <a:pPr>
              <a:buNone/>
            </a:pPr>
            <a:r>
              <a:rPr lang="nb-NO" sz="3300" dirty="0">
                <a:latin typeface="+mj-lt"/>
              </a:rPr>
              <a:t>		hva skulle du ønske ville skje hvis…..</a:t>
            </a:r>
          </a:p>
          <a:p>
            <a:pPr lvl="1"/>
            <a:r>
              <a:rPr lang="nb-NO" sz="3100" dirty="0">
                <a:latin typeface="+mj-lt"/>
              </a:rPr>
              <a:t>   hva kunne du  ønske at vi voksne skal gjøre når… (hva tenker du hadde vært fint, lurt å gjøre når…) osv.</a:t>
            </a:r>
          </a:p>
          <a:p>
            <a:pPr>
              <a:buNone/>
            </a:pPr>
            <a:endParaRPr lang="nb-NO" sz="3300" dirty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endParaRPr lang="nb-NO" sz="3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73D-AE49-4E6F-BA6B-AAA7AA872E01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41</a:t>
            </a:fld>
            <a:endParaRPr lang="nb-NO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1"/>
                </a:solidFill>
              </a:rPr>
              <a:t>Setningsutfylling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3200" dirty="0">
                <a:latin typeface="+mj-lt"/>
              </a:rPr>
              <a:t>Det som gjør meg mest glad for tiden er...</a:t>
            </a:r>
          </a:p>
          <a:p>
            <a:r>
              <a:rPr lang="nb-NO" sz="3200" dirty="0">
                <a:latin typeface="+mj-lt"/>
              </a:rPr>
              <a:t>Det som gjør meg mest trist for tiden er...</a:t>
            </a:r>
          </a:p>
          <a:p>
            <a:r>
              <a:rPr lang="nb-NO" sz="3200" dirty="0">
                <a:latin typeface="+mj-lt"/>
              </a:rPr>
              <a:t>Det jeg savner mest i livet mitt nå er...</a:t>
            </a:r>
          </a:p>
          <a:p>
            <a:r>
              <a:rPr lang="nb-NO" sz="3200" dirty="0">
                <a:latin typeface="+mj-lt"/>
              </a:rPr>
              <a:t>Når jeg våkner om natten tenker jeg...</a:t>
            </a:r>
          </a:p>
          <a:p>
            <a:r>
              <a:rPr lang="nb-NO" sz="3200" dirty="0">
                <a:latin typeface="+mj-lt"/>
              </a:rPr>
              <a:t>Mitt høyeste ønske er....</a:t>
            </a:r>
            <a:r>
              <a:rPr lang="nb-NO" sz="3600" dirty="0">
                <a:latin typeface="+mj-lt"/>
              </a:rPr>
              <a:t>   </a:t>
            </a:r>
            <a:r>
              <a:rPr lang="nb-NO" sz="2000" dirty="0">
                <a:latin typeface="+mj-lt"/>
              </a:rPr>
              <a:t>(</a:t>
            </a:r>
            <a:r>
              <a:rPr lang="nb-NO" sz="2000" dirty="0" err="1">
                <a:latin typeface="+mj-lt"/>
              </a:rPr>
              <a:t>Raundalen</a:t>
            </a:r>
            <a:r>
              <a:rPr lang="nb-NO" sz="2000" dirty="0">
                <a:latin typeface="+mj-lt"/>
              </a:rPr>
              <a:t> og Schultz 2006)</a:t>
            </a:r>
          </a:p>
          <a:p>
            <a:r>
              <a:rPr lang="nb-NO" sz="3200" dirty="0">
                <a:latin typeface="+mj-lt"/>
              </a:rPr>
              <a:t>Du kan være redd, glad, trist, sint når…..</a:t>
            </a:r>
          </a:p>
          <a:p>
            <a:r>
              <a:rPr lang="nb-NO" sz="3200" dirty="0">
                <a:latin typeface="+mj-lt"/>
              </a:rPr>
              <a:t>Når du blir redd, glad, trist, sint kan det hende at du….</a:t>
            </a:r>
            <a:r>
              <a:rPr lang="nb-NO" sz="2000" dirty="0">
                <a:latin typeface="+mj-lt"/>
              </a:rPr>
              <a:t>. (</a:t>
            </a:r>
            <a:r>
              <a:rPr lang="nb-NO" sz="2000" dirty="0" err="1">
                <a:latin typeface="+mj-lt"/>
              </a:rPr>
              <a:t>Svatun</a:t>
            </a:r>
            <a:r>
              <a:rPr lang="nb-NO" sz="2000" dirty="0">
                <a:latin typeface="+mj-lt"/>
              </a:rPr>
              <a:t>  2007)</a:t>
            </a:r>
          </a:p>
          <a:p>
            <a:endParaRPr lang="nb-NO" sz="2000" dirty="0">
              <a:solidFill>
                <a:schemeClr val="bg1"/>
              </a:solidFill>
              <a:latin typeface="+mj-lt"/>
            </a:endParaRPr>
          </a:p>
          <a:p>
            <a:endParaRPr lang="nb-NO" sz="2000" dirty="0">
              <a:solidFill>
                <a:schemeClr val="bg1"/>
              </a:solidFill>
            </a:endParaRPr>
          </a:p>
          <a:p>
            <a:endParaRPr lang="nb-NO" sz="3200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0A5-0F28-4E09-9874-2BEC014BD9E8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42</a:t>
            </a:fld>
            <a:endParaRPr lang="nb-NO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/>
            <a:r>
              <a:rPr lang="nb-NO" sz="2800"/>
              <a:t>Fremmende kommunikasjon. Oppsummering</a:t>
            </a:r>
          </a:p>
        </p:txBody>
      </p:sp>
      <p:sp>
        <p:nvSpPr>
          <p:cNvPr id="48131" name="Plassholder for innhold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r>
              <a:rPr lang="nb-NO" sz="2800" dirty="0"/>
              <a:t>Anerkjennelse</a:t>
            </a:r>
          </a:p>
          <a:p>
            <a:r>
              <a:rPr lang="nb-NO" sz="2800" dirty="0" err="1"/>
              <a:t>Inntoning</a:t>
            </a:r>
            <a:endParaRPr lang="nb-NO" sz="2800" dirty="0"/>
          </a:p>
          <a:p>
            <a:r>
              <a:rPr lang="nb-NO" sz="2800" dirty="0"/>
              <a:t>Åpne </a:t>
            </a:r>
            <a:r>
              <a:rPr lang="nb-NO" sz="2800" dirty="0" err="1"/>
              <a:t>vs</a:t>
            </a:r>
            <a:r>
              <a:rPr lang="nb-NO" sz="2800" dirty="0"/>
              <a:t> lukkende spørsmål</a:t>
            </a:r>
          </a:p>
          <a:p>
            <a:r>
              <a:rPr lang="nb-NO" sz="2800" dirty="0"/>
              <a:t>Utforskende og  undrende spørsmål</a:t>
            </a:r>
          </a:p>
          <a:p>
            <a:r>
              <a:rPr lang="nb-NO" sz="2800" dirty="0"/>
              <a:t>Benevning og beskrivelser  </a:t>
            </a:r>
            <a:r>
              <a:rPr lang="nb-NO" sz="2800" dirty="0" err="1"/>
              <a:t>vs</a:t>
            </a:r>
            <a:r>
              <a:rPr lang="nb-NO" sz="2800" dirty="0"/>
              <a:t> spørsmål</a:t>
            </a:r>
          </a:p>
          <a:p>
            <a:r>
              <a:rPr lang="nb-NO" sz="2800" dirty="0"/>
              <a:t>Om å gjette seg inn</a:t>
            </a:r>
          </a:p>
          <a:p>
            <a:r>
              <a:rPr lang="nb-NO" sz="2800" dirty="0"/>
              <a:t>Gjentakelse av det barnet sier (som forsterkning og bekreftelse)</a:t>
            </a:r>
          </a:p>
          <a:p>
            <a:r>
              <a:rPr lang="nb-NO" sz="2800" dirty="0"/>
              <a:t>Setningsutfylling</a:t>
            </a:r>
          </a:p>
          <a:p>
            <a:r>
              <a:rPr lang="nb-NO" sz="2800" dirty="0"/>
              <a:t>Pauser</a:t>
            </a:r>
          </a:p>
          <a:p>
            <a:r>
              <a:rPr lang="nb-NO" sz="2800" dirty="0" err="1"/>
              <a:t>Metakommunikasjon</a:t>
            </a:r>
            <a:r>
              <a:rPr lang="nb-NO" sz="2800" dirty="0"/>
              <a:t>. Oppsummeringer.</a:t>
            </a:r>
          </a:p>
        </p:txBody>
      </p:sp>
      <p:sp>
        <p:nvSpPr>
          <p:cNvPr id="48132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F70FC94-B931-4B08-9C53-7F8D4C41EF3B}" type="datetime1">
              <a:rPr lang="nb-NO"/>
              <a:pPr/>
              <a:t>18. feb 2019</a:t>
            </a:fld>
            <a:endParaRPr lang="nb-NO"/>
          </a:p>
        </p:txBody>
      </p:sp>
      <p:sp>
        <p:nvSpPr>
          <p:cNvPr id="48133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3059113" y="6092825"/>
            <a:ext cx="3457575" cy="628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dirty="0"/>
              <a:t>Emilie C. Kinge</a:t>
            </a:r>
          </a:p>
        </p:txBody>
      </p:sp>
    </p:spTree>
    <p:extLst>
      <p:ext uri="{BB962C8B-B14F-4D97-AF65-F5344CB8AC3E}">
        <p14:creationId xmlns:p14="http://schemas.microsoft.com/office/powerpoint/2010/main" val="2347251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sz="3600" b="1" i="1" dirty="0"/>
              <a:t>Hvorfor er nær kontakt og god dialog med foreldre så avgjørende?</a:t>
            </a:r>
            <a:endParaRPr lang="nb-NO" sz="4000" dirty="0"/>
          </a:p>
        </p:txBody>
      </p:sp>
      <p:sp>
        <p:nvSpPr>
          <p:cNvPr id="7171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NB Barns lojalitet til foreldrene. </a:t>
            </a:r>
          </a:p>
          <a:p>
            <a:r>
              <a:rPr lang="nb-NO" altLang="nb-NO" dirty="0"/>
              <a:t>Forståelsen av barnet og hva barnet har behov for og trenger av oss, vil øke med hvor nært vi kommer foreldrene. ”Hvor er det skoen </a:t>
            </a:r>
            <a:r>
              <a:rPr lang="nb-NO" altLang="nb-NO" i="1" dirty="0"/>
              <a:t>egentlig </a:t>
            </a:r>
            <a:r>
              <a:rPr lang="nb-NO" altLang="nb-NO" dirty="0"/>
              <a:t>trykker?”</a:t>
            </a:r>
          </a:p>
          <a:p>
            <a:r>
              <a:rPr lang="nb-NO" altLang="nb-NO" dirty="0"/>
              <a:t>Forskning viser at elevers skoleprestasjoner og -resultater øker ved økt kontakt mellom skole og hjem.</a:t>
            </a:r>
            <a:endParaRPr lang="nb-NO" altLang="nb-NO" i="1" dirty="0"/>
          </a:p>
          <a:p>
            <a:pPr>
              <a:buFontTx/>
              <a:buNone/>
            </a:pPr>
            <a:endParaRPr lang="nb-NO" altLang="nb-NO" b="1" i="1" dirty="0"/>
          </a:p>
          <a:p>
            <a:endParaRPr lang="nb-NO" altLang="nb-NO" dirty="0"/>
          </a:p>
        </p:txBody>
      </p:sp>
      <p:sp>
        <p:nvSpPr>
          <p:cNvPr id="7172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B18B63-E2B8-418E-8FDF-7AA2D51984C7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7173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Kinge</a:t>
            </a:r>
          </a:p>
        </p:txBody>
      </p:sp>
      <p:sp>
        <p:nvSpPr>
          <p:cNvPr id="7174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97FF62-4C55-4ECD-8007-8259ABDD1337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2052426458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503040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chemeClr val="tx1"/>
                </a:solidFill>
              </a:rPr>
              <a:t>”Det må en hel landsby til for å oppdra et barn” (gammelt ordspråk)</a:t>
            </a:r>
            <a:br>
              <a:rPr lang="nb-NO" sz="3200" dirty="0">
                <a:solidFill>
                  <a:schemeClr val="tx1"/>
                </a:solidFill>
              </a:rPr>
            </a:b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89120"/>
          </a:xfrm>
        </p:spPr>
        <p:txBody>
          <a:bodyPr>
            <a:normAutofit/>
          </a:bodyPr>
          <a:lstStyle/>
          <a:p>
            <a:r>
              <a:rPr lang="nb-NO" sz="3200" dirty="0"/>
              <a:t>Hvordan kan vi alle bli gode bidragsytere i denne landsbyen?</a:t>
            </a:r>
          </a:p>
          <a:p>
            <a:r>
              <a:rPr lang="nb-NO" sz="3200" dirty="0"/>
              <a:t>Voksne som rollemodeller for barn. </a:t>
            </a:r>
          </a:p>
          <a:p>
            <a:r>
              <a:rPr lang="nb-NO" sz="3200" dirty="0"/>
              <a:t>Hvordan kan barnehage/skole og foreldre samarbeide om å skape et inkluderende miljø både i barnehagen og blant foreldre?</a:t>
            </a:r>
          </a:p>
          <a:p>
            <a:pPr eaLnBrk="1" hangingPunct="1">
              <a:buFont typeface="Arial" charset="0"/>
              <a:buNone/>
            </a:pPr>
            <a:endParaRPr lang="nb-NO" dirty="0"/>
          </a:p>
          <a:p>
            <a:pPr eaLnBrk="1" hangingPunct="1">
              <a:buFont typeface="Arial" charset="0"/>
              <a:buNone/>
            </a:pPr>
            <a:endParaRPr lang="nb-NO" dirty="0"/>
          </a:p>
          <a:p>
            <a:pPr eaLnBrk="1" hangingPunct="1">
              <a:buFont typeface="Arial" charset="0"/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DCE09-9836-40B3-8CAE-C7730DB4510A}" type="datetime1">
              <a:rPr lang="nb-NO" smtClean="0"/>
              <a:pPr>
                <a:defRPr/>
              </a:pPr>
              <a:t>18. feb 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Kinge</a:t>
            </a:r>
          </a:p>
        </p:txBody>
      </p:sp>
    </p:spTree>
    <p:extLst>
      <p:ext uri="{BB962C8B-B14F-4D97-AF65-F5344CB8AC3E}">
        <p14:creationId xmlns:p14="http://schemas.microsoft.com/office/powerpoint/2010/main" val="961685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Noen praktiske råd</a:t>
            </a:r>
          </a:p>
        </p:txBody>
      </p:sp>
      <p:sp>
        <p:nvSpPr>
          <p:cNvPr id="819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/>
              <a:t>Etabler god kontakt «i fredstid». Da blir det lettere å møte de vanskeligere tidene. </a:t>
            </a:r>
          </a:p>
          <a:p>
            <a:r>
              <a:rPr lang="nb-NO" altLang="nb-NO"/>
              <a:t>Skap klima for åpenhet om evt problemer i familien. Inviter til kontakt dersom det skulle oppstå vanskelige tider.</a:t>
            </a:r>
          </a:p>
          <a:p>
            <a:r>
              <a:rPr lang="nb-NO" altLang="nb-NO"/>
              <a:t>Søk kunnskap og kompetanse om menneskelige behov og reaksjoner, f.eks om våre forsvarsreaksjoner.</a:t>
            </a:r>
          </a:p>
        </p:txBody>
      </p:sp>
      <p:sp>
        <p:nvSpPr>
          <p:cNvPr id="8196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05FCADF-6639-420C-B83E-86854867DC62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8197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Kinge</a:t>
            </a:r>
          </a:p>
        </p:txBody>
      </p:sp>
      <p:sp>
        <p:nvSpPr>
          <p:cNvPr id="8198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9DBEA3-CE7B-4417-81DC-AC5CBD9A22AB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2640341888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80120"/>
          </a:xfrm>
        </p:spPr>
        <p:txBody>
          <a:bodyPr>
            <a:noAutofit/>
          </a:bodyPr>
          <a:lstStyle/>
          <a:p>
            <a:r>
              <a:rPr lang="nb-NO" sz="3600" b="1" dirty="0"/>
              <a:t>Oppsummeringsspørsmål til diskusjon</a:t>
            </a:r>
            <a:r>
              <a:rPr lang="nb-NO" sz="3600" dirty="0"/>
              <a:t>:</a:t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9600" dirty="0"/>
              <a:t>Våre verdier og  menneskesyn styrer vår kommunikasjon med andre mennesker, enten de er små eller store. Videre kan det være lett å være enige om at empati og anerkjennelse av den andre er viktige kvaliteter i mellommenneskelig kontakt. Men hva betyr dette egentlig i praksis? Og hvorfor endrer vi ofte verdier i kontakt med dem som utfordrer oss?</a:t>
            </a:r>
          </a:p>
          <a:p>
            <a:endParaRPr lang="nb-NO" sz="11200" dirty="0"/>
          </a:p>
          <a:p>
            <a:r>
              <a:rPr lang="nb-NO" sz="11200" dirty="0"/>
              <a:t>Hvordan kan barnehage/skole og foreldre samarbeide om å skape et klima/en kultur  i barnehagen/skolen som skaper trivsel og inkludering av alle?</a:t>
            </a:r>
          </a:p>
          <a:p>
            <a:pPr>
              <a:defRPr/>
            </a:pPr>
            <a:r>
              <a:rPr lang="nb-NO" sz="11200" dirty="0"/>
              <a:t>Hvorfor er barn/unge som utfordrer oss spesielt sårbare?</a:t>
            </a:r>
          </a:p>
          <a:p>
            <a:pPr>
              <a:defRPr/>
            </a:pPr>
            <a:r>
              <a:rPr lang="nb-NO" sz="11200" dirty="0"/>
              <a:t>Hvordan påvirkes vi av utfordrende atferd? </a:t>
            </a:r>
          </a:p>
          <a:p>
            <a:pPr>
              <a:defRPr/>
            </a:pPr>
            <a:r>
              <a:rPr lang="nb-NO" sz="11200" dirty="0"/>
              <a:t>I hvilke grad og på hvilken måte kan dette prege våre handlinger, reaksjonsmåter og valg av tiltak?</a:t>
            </a:r>
          </a:p>
          <a:p>
            <a:endParaRPr lang="nb-NO" sz="8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780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nb-NO" dirty="0"/>
              <a:t>…til diskusjon forts.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r>
              <a:rPr lang="nb-NO" sz="2800" dirty="0"/>
              <a:t>Hvordan skape den kulturen som gjør det trygt for barn, foreldre og ansatte å kunne snakke om egne sårbarheter og vansker. Dette kan gjøre det lettere å se andres.</a:t>
            </a:r>
          </a:p>
          <a:p>
            <a:r>
              <a:rPr lang="nb-NO" sz="2800" dirty="0"/>
              <a:t>Hvordan skape møteplasser for å kunne samarbeide tettere om dette temaet? (Eks 	idédugnader, ekstra foreldremøter, 	diskusjonskvelder </a:t>
            </a:r>
            <a:r>
              <a:rPr lang="nb-NO" sz="2800" dirty="0" err="1"/>
              <a:t>m.m</a:t>
            </a:r>
            <a:r>
              <a:rPr lang="nb-NO" sz="2800" dirty="0"/>
              <a:t>??)</a:t>
            </a:r>
          </a:p>
          <a:p>
            <a:r>
              <a:rPr lang="nb-NO" sz="2800" dirty="0"/>
              <a:t>Om tverrfaglig- og tverretatlig samarbeid og utfyllende </a:t>
            </a:r>
            <a:r>
              <a:rPr lang="nb-NO" sz="2800" dirty="0" err="1"/>
              <a:t>funkjsoner</a:t>
            </a:r>
            <a:r>
              <a:rPr lang="nb-NO" sz="2800" dirty="0"/>
              <a:t>. Hvem </a:t>
            </a:r>
            <a:r>
              <a:rPr lang="nb-NO" sz="2800"/>
              <a:t>gjør hva?</a:t>
            </a:r>
            <a:endParaRPr lang="nb-NO" sz="28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2862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 sz="2000" b="1"/>
              <a:t>Gunilla Wahlstrøm i ”Nikki, den umulige ungen”:</a:t>
            </a:r>
            <a:endParaRPr lang="nb-NO" altLang="nb-NO" sz="2000"/>
          </a:p>
        </p:txBody>
      </p:sp>
      <p:sp>
        <p:nvSpPr>
          <p:cNvPr id="37891" name="Plassholder for innhold 2"/>
          <p:cNvSpPr>
            <a:spLocks noGrp="1"/>
          </p:cNvSpPr>
          <p:nvPr>
            <p:ph idx="1"/>
          </p:nvPr>
        </p:nvSpPr>
        <p:spPr>
          <a:extLst/>
        </p:spPr>
        <p:txBody>
          <a:bodyPr>
            <a:normAutofit fontScale="70000" lnSpcReduction="20000"/>
          </a:bodyPr>
          <a:lstStyle/>
          <a:p>
            <a:pPr lvl="6">
              <a:defRPr/>
            </a:pPr>
            <a:endParaRPr lang="nb-NO" sz="3000" b="1" i="1" dirty="0"/>
          </a:p>
          <a:p>
            <a:pPr>
              <a:buFontTx/>
              <a:buNone/>
              <a:defRPr/>
            </a:pPr>
            <a:endParaRPr lang="nb-NO" sz="4000" b="1" dirty="0"/>
          </a:p>
          <a:p>
            <a:pPr>
              <a:buFontTx/>
              <a:buNone/>
              <a:defRPr/>
            </a:pPr>
            <a:r>
              <a:rPr lang="nb-NO" sz="4000" b="1" dirty="0"/>
              <a:t>”</a:t>
            </a:r>
            <a:r>
              <a:rPr lang="nb-NO" sz="4000" dirty="0"/>
              <a:t>Den dagen menneskene </a:t>
            </a:r>
          </a:p>
          <a:p>
            <a:pPr>
              <a:buFontTx/>
              <a:buNone/>
              <a:defRPr/>
            </a:pPr>
            <a:r>
              <a:rPr lang="nb-NO" sz="4000" dirty="0"/>
              <a:t>forstår at de ikke forstår, </a:t>
            </a:r>
          </a:p>
          <a:p>
            <a:pPr>
              <a:buFontTx/>
              <a:buNone/>
              <a:defRPr/>
            </a:pPr>
            <a:r>
              <a:rPr lang="nb-NO" sz="4000" dirty="0"/>
              <a:t>den dagen kan underet</a:t>
            </a:r>
          </a:p>
          <a:p>
            <a:pPr>
              <a:buFontTx/>
              <a:buNone/>
              <a:defRPr/>
            </a:pPr>
            <a:r>
              <a:rPr lang="nb-NO" sz="4000" dirty="0"/>
              <a:t> skje. Det er da hjertet og </a:t>
            </a:r>
          </a:p>
          <a:p>
            <a:pPr>
              <a:buFontTx/>
              <a:buNone/>
              <a:defRPr/>
            </a:pPr>
            <a:r>
              <a:rPr lang="nb-NO" sz="4000" dirty="0"/>
              <a:t>sinn kan åpnes og innsikten senke seg inn i </a:t>
            </a:r>
          </a:p>
          <a:p>
            <a:pPr>
              <a:buFontTx/>
              <a:buNone/>
              <a:defRPr/>
            </a:pPr>
            <a:r>
              <a:rPr lang="nb-NO" sz="4000" dirty="0"/>
              <a:t>enkeltmennesket.  </a:t>
            </a:r>
          </a:p>
          <a:p>
            <a:pPr>
              <a:buFontTx/>
              <a:buNone/>
              <a:defRPr/>
            </a:pPr>
            <a:r>
              <a:rPr lang="nb-NO" sz="4000" dirty="0"/>
              <a:t>Det er da den harde knoppen kan våge å folde </a:t>
            </a:r>
          </a:p>
          <a:p>
            <a:pPr>
              <a:buFontTx/>
              <a:buNone/>
              <a:defRPr/>
            </a:pPr>
            <a:r>
              <a:rPr lang="nb-NO" sz="4000" dirty="0"/>
              <a:t>seg ut i full blomst.”</a:t>
            </a:r>
            <a:endParaRPr lang="nb-NO" sz="2400" dirty="0"/>
          </a:p>
          <a:p>
            <a:pPr>
              <a:buFont typeface="Arial" charset="0"/>
              <a:buNone/>
              <a:defRPr/>
            </a:pPr>
            <a:endParaRPr lang="nb-NO" sz="2400" dirty="0"/>
          </a:p>
          <a:p>
            <a:pPr>
              <a:defRPr/>
            </a:pPr>
            <a:endParaRPr lang="nb-NO" dirty="0"/>
          </a:p>
        </p:txBody>
      </p:sp>
      <p:sp>
        <p:nvSpPr>
          <p:cNvPr id="37892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A6E94F-8228-4D1B-A742-68DE6D3CD3B9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37893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Kinge</a:t>
            </a:r>
          </a:p>
        </p:txBody>
      </p:sp>
      <p:sp>
        <p:nvSpPr>
          <p:cNvPr id="37894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E513AD-4D35-45DA-8CE3-AC1927F0FF36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nb-NO" altLang="nb-NO" sz="1400"/>
          </a:p>
        </p:txBody>
      </p:sp>
      <p:pic>
        <p:nvPicPr>
          <p:cNvPr id="37895" name="Picture 3" descr="C:\Users\Bruker\Pictures\Alan\IMG_16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34925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8026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dirty="0">
                <a:solidFill>
                  <a:schemeClr val="tx1"/>
                </a:solidFill>
              </a:rPr>
              <a:t>HVORFOR…..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0445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nb-NO" dirty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nb-NO" sz="3600" dirty="0"/>
              <a:t>…er det å bli sett og bekreftet en så viktig del av det å være menneske? Kanskje kan vi si det så enkelt som at gjennom andres verdsettelse får vi hjelp til å verdsette oss selv. Gjennom andres fastholdelse, hjelpes vi til å fastholde oss selv </a:t>
            </a:r>
            <a:r>
              <a:rPr lang="nb-NO" sz="2000" dirty="0"/>
              <a:t>(Brunstad 2005)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6C6BD-7E38-487F-82ED-1C817504C957}" type="datetime1">
              <a:rPr lang="nb-NO" smtClean="0"/>
              <a:pPr>
                <a:defRPr/>
              </a:pPr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Kinge</a:t>
            </a:r>
          </a:p>
        </p:txBody>
      </p:sp>
      <p:pic>
        <p:nvPicPr>
          <p:cNvPr id="6" name="Picture 2" descr="C:\Users\Bruker\Pictures\DSC_027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388843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44461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nb-NO" dirty="0"/>
              <a:t>Bjørn Eidsvåg</a:t>
            </a:r>
          </a:p>
        </p:txBody>
      </p:sp>
      <p:sp>
        <p:nvSpPr>
          <p:cNvPr id="49155" name="Plassholder for innhold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896569"/>
          </a:xfrm>
        </p:spPr>
        <p:txBody>
          <a:bodyPr>
            <a:normAutofit fontScale="25000" lnSpcReduction="20000"/>
          </a:bodyPr>
          <a:lstStyle/>
          <a:p>
            <a:br>
              <a:rPr lang="nb-NO" sz="1000" dirty="0"/>
            </a:br>
            <a:endParaRPr lang="nb-NO" sz="1000" dirty="0"/>
          </a:p>
          <a:p>
            <a:endParaRPr lang="nb-NO" sz="1000" dirty="0"/>
          </a:p>
          <a:p>
            <a:endParaRPr lang="nb-NO" sz="1000" dirty="0"/>
          </a:p>
          <a:p>
            <a:r>
              <a:rPr lang="nb-NO" sz="9600" dirty="0"/>
              <a:t>Me e </a:t>
            </a:r>
            <a:r>
              <a:rPr lang="nb-NO" sz="9600" dirty="0" err="1"/>
              <a:t>kver</a:t>
            </a:r>
            <a:r>
              <a:rPr lang="nb-NO" sz="9600" dirty="0"/>
              <a:t> og </a:t>
            </a:r>
            <a:r>
              <a:rPr lang="nb-NO" sz="9600" dirty="0" err="1"/>
              <a:t>ein</a:t>
            </a:r>
            <a:r>
              <a:rPr lang="nb-NO" sz="9600" dirty="0"/>
              <a:t> ei gåta</a:t>
            </a:r>
            <a:br>
              <a:rPr lang="nb-NO" sz="9600" dirty="0"/>
            </a:br>
            <a:r>
              <a:rPr lang="nb-NO" sz="9600" dirty="0"/>
              <a:t>et lite univers</a:t>
            </a:r>
            <a:br>
              <a:rPr lang="nb-NO" sz="9600" dirty="0"/>
            </a:br>
            <a:r>
              <a:rPr lang="nb-NO" sz="9600" dirty="0" err="1"/>
              <a:t>ikkje</a:t>
            </a:r>
            <a:r>
              <a:rPr lang="nb-NO" sz="9600" dirty="0"/>
              <a:t> lette </a:t>
            </a:r>
            <a:r>
              <a:rPr lang="nb-NO" sz="9600" dirty="0" err="1"/>
              <a:t>åbli</a:t>
            </a:r>
            <a:r>
              <a:rPr lang="nb-NO" sz="9600" dirty="0"/>
              <a:t> kloke på</a:t>
            </a:r>
            <a:br>
              <a:rPr lang="nb-NO" sz="9600" dirty="0"/>
            </a:br>
            <a:r>
              <a:rPr lang="nb-NO" sz="9600" dirty="0" err="1"/>
              <a:t>me</a:t>
            </a:r>
            <a:r>
              <a:rPr lang="nb-NO" sz="9600" dirty="0"/>
              <a:t> forsøke å forstå oss</a:t>
            </a:r>
            <a:br>
              <a:rPr lang="nb-NO" sz="9600" dirty="0"/>
            </a:br>
            <a:r>
              <a:rPr lang="nb-NO" sz="9600" dirty="0"/>
              <a:t>på kryss og på tvers</a:t>
            </a:r>
            <a:br>
              <a:rPr lang="nb-NO" sz="9600" dirty="0"/>
            </a:br>
            <a:r>
              <a:rPr lang="nb-NO" sz="9600" dirty="0"/>
              <a:t>men har veldig langt igjen å gå</a:t>
            </a:r>
          </a:p>
          <a:p>
            <a:endParaRPr lang="nb-NO" sz="9600" dirty="0"/>
          </a:p>
          <a:p>
            <a:r>
              <a:rPr lang="nb-NO" sz="9600" dirty="0"/>
              <a:t>Det e lurt å væra åpen og rause</a:t>
            </a:r>
            <a:br>
              <a:rPr lang="nb-NO" sz="9600" dirty="0"/>
            </a:br>
            <a:r>
              <a:rPr lang="nb-NO" sz="9600" dirty="0"/>
              <a:t>det </a:t>
            </a:r>
            <a:r>
              <a:rPr lang="nb-NO" sz="9600" dirty="0" err="1"/>
              <a:t>e'kje</a:t>
            </a:r>
            <a:r>
              <a:rPr lang="nb-NO" sz="9600" dirty="0"/>
              <a:t> smart å fella </a:t>
            </a:r>
            <a:r>
              <a:rPr lang="nb-NO" sz="9600" dirty="0" err="1"/>
              <a:t>dommar</a:t>
            </a:r>
            <a:r>
              <a:rPr lang="nb-NO" sz="9600" dirty="0"/>
              <a:t> for fort</a:t>
            </a:r>
            <a:br>
              <a:rPr lang="nb-NO" sz="9600" dirty="0"/>
            </a:br>
            <a:r>
              <a:rPr lang="nb-NO" sz="9600" dirty="0"/>
              <a:t>det kan vær </a:t>
            </a:r>
            <a:r>
              <a:rPr lang="nb-NO" sz="9600" dirty="0" err="1"/>
              <a:t>farverikt</a:t>
            </a:r>
            <a:r>
              <a:rPr lang="nb-NO" sz="9600" dirty="0"/>
              <a:t> og flott hos den tause</a:t>
            </a:r>
            <a:br>
              <a:rPr lang="nb-NO" sz="9600" dirty="0"/>
            </a:br>
            <a:r>
              <a:rPr lang="nb-NO" sz="9600" dirty="0"/>
              <a:t>og den "verste" vær av </a:t>
            </a:r>
            <a:r>
              <a:rPr lang="nb-NO" sz="9600" dirty="0" err="1"/>
              <a:t>flottaste</a:t>
            </a:r>
            <a:r>
              <a:rPr lang="nb-NO" sz="9600" dirty="0"/>
              <a:t> sort</a:t>
            </a:r>
            <a:br>
              <a:rPr lang="nb-NO" sz="9600" dirty="0"/>
            </a:br>
            <a:r>
              <a:rPr lang="nb-NO" sz="9600" dirty="0" err="1"/>
              <a:t>me</a:t>
            </a:r>
            <a:r>
              <a:rPr lang="nb-NO" sz="9600" dirty="0"/>
              <a:t> e alle mer enn </a:t>
            </a:r>
            <a:r>
              <a:rPr lang="nb-NO" sz="9600" dirty="0" err="1"/>
              <a:t>me</a:t>
            </a:r>
            <a:r>
              <a:rPr lang="nb-NO" sz="9600" dirty="0"/>
              <a:t> forstår</a:t>
            </a:r>
            <a:br>
              <a:rPr lang="nb-NO" sz="9600" dirty="0"/>
            </a:br>
            <a:r>
              <a:rPr lang="nb-NO" sz="9600" dirty="0" err="1"/>
              <a:t>me</a:t>
            </a:r>
            <a:r>
              <a:rPr lang="nb-NO" sz="9600" dirty="0"/>
              <a:t> ser </a:t>
            </a:r>
            <a:r>
              <a:rPr lang="nb-NO" sz="9600" dirty="0" err="1"/>
              <a:t>kunn</a:t>
            </a:r>
            <a:r>
              <a:rPr lang="nb-NO" sz="9600" dirty="0"/>
              <a:t> litt av det som foregår</a:t>
            </a:r>
            <a:br>
              <a:rPr lang="nb-NO" sz="9600" dirty="0"/>
            </a:br>
            <a:r>
              <a:rPr lang="nb-NO" sz="9600" dirty="0"/>
              <a:t>det e </a:t>
            </a:r>
            <a:r>
              <a:rPr lang="nb-NO" sz="9600" dirty="0" err="1"/>
              <a:t>spennande</a:t>
            </a:r>
            <a:r>
              <a:rPr lang="nb-NO" sz="9600" dirty="0"/>
              <a:t> det her:</a:t>
            </a:r>
            <a:br>
              <a:rPr lang="nb-NO" sz="7400" dirty="0"/>
            </a:br>
            <a:r>
              <a:rPr lang="nb-NO" sz="9600" dirty="0"/>
              <a:t>ingen e bare det </a:t>
            </a:r>
            <a:r>
              <a:rPr lang="nb-NO" sz="9600" dirty="0" err="1"/>
              <a:t>me</a:t>
            </a:r>
            <a:r>
              <a:rPr lang="nb-NO" sz="9600" dirty="0"/>
              <a:t> ser</a:t>
            </a:r>
            <a:br>
              <a:rPr lang="nb-NO" sz="9600" dirty="0"/>
            </a:br>
            <a:endParaRPr lang="nb-NO" sz="9600" dirty="0"/>
          </a:p>
          <a:p>
            <a:br>
              <a:rPr lang="nb-NO" sz="1600" dirty="0"/>
            </a:br>
            <a:endParaRPr lang="nb-NO" sz="1600" dirty="0"/>
          </a:p>
        </p:txBody>
      </p:sp>
      <p:sp>
        <p:nvSpPr>
          <p:cNvPr id="49156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D5AFF0F-43CE-486E-B658-512ECF77C80A}" type="slidenum">
              <a:rPr lang="nb-NO" smtClean="0"/>
              <a:pPr/>
              <a:t>50</a:t>
            </a:fld>
            <a:endParaRPr lang="nb-NO"/>
          </a:p>
        </p:txBody>
      </p:sp>
      <p:sp>
        <p:nvSpPr>
          <p:cNvPr id="49157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5738813" y="6237288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6BC5289-8AFA-4BF3-B82E-7D7F7222B44D}" type="datetime1">
              <a:rPr lang="nb-NO" sz="1400"/>
              <a:pPr algn="r"/>
              <a:t>18. feb 2019</a:t>
            </a:fld>
            <a:endParaRPr lang="nb-NO" sz="1400"/>
          </a:p>
        </p:txBody>
      </p:sp>
      <p:sp>
        <p:nvSpPr>
          <p:cNvPr id="49158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27313" y="6237288"/>
            <a:ext cx="3529012" cy="484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/>
              <a:t>                  Emilie C.  Kinge</a:t>
            </a:r>
          </a:p>
        </p:txBody>
      </p:sp>
      <p:pic>
        <p:nvPicPr>
          <p:cNvPr id="49159" name="Picture 3" descr="C:\Users\Eier\Pictures\2011\Ny mappe\Tagmoor okt 2011\IMG_3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1767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3293226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/>
              <a:t>Mine bøker:</a:t>
            </a:r>
          </a:p>
        </p:txBody>
      </p:sp>
      <p:sp>
        <p:nvSpPr>
          <p:cNvPr id="39939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D3988F-B2D4-493A-96AE-7700D091DEB8}" type="datetime1">
              <a:rPr lang="nb-NO" altLang="nb-NO" sz="1400"/>
              <a:pPr algn="r" eaLnBrk="1" hangingPunct="1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39940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sp>
        <p:nvSpPr>
          <p:cNvPr id="39941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876542-D873-4DFD-89C0-B5117ED14673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nb-NO" altLang="nb-NO" sz="1400"/>
          </a:p>
        </p:txBody>
      </p:sp>
      <p:pic>
        <p:nvPicPr>
          <p:cNvPr id="39942" name="Picture 6" descr="Utfordrende atferd i barneh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44688"/>
            <a:ext cx="1944688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8" descr="Hvor er hjelpen når den treng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341438"/>
            <a:ext cx="18716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Empati - nærvær eller metode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981075"/>
            <a:ext cx="1871663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4" descr="http://www.gyldendal.no/var/ezwebin_site/storage/images/gyldendal/faglitteratur/pedagogikk/barnehagelaererutdanning/barnesamtaler-2.-utgave/4501855-1-nor-NO/Barnesamtaler-2.-utgave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628775"/>
            <a:ext cx="2627313" cy="3922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6" descr="Tverretatlig samarbeid omkring ba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18272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95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altLang="nb-NO"/>
              <a:t>”Den ene” </a:t>
            </a:r>
            <a:r>
              <a:rPr lang="nb-NO" altLang="nb-NO" sz="2400">
                <a:cs typeface="Times New Roman" pitchFamily="18" charset="0"/>
              </a:rPr>
              <a:t>Finn Skårderud </a:t>
            </a:r>
            <a:r>
              <a:rPr lang="nb-NO" altLang="nb-NO" sz="1800">
                <a:cs typeface="Times New Roman" pitchFamily="18" charset="0"/>
              </a:rPr>
              <a:t>: </a:t>
            </a:r>
            <a:endParaRPr lang="nb-NO" altLang="nb-NO" sz="18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None/>
              <a:defRPr/>
            </a:pPr>
            <a:r>
              <a:rPr lang="nb-NO" sz="4100" dirty="0">
                <a:latin typeface="+mj-lt"/>
                <a:cs typeface="Times New Roman" pitchFamily="18" charset="0"/>
              </a:rPr>
              <a:t>Det kan være nok med ”den</a:t>
            </a:r>
          </a:p>
          <a:p>
            <a:pPr>
              <a:buFontTx/>
              <a:buNone/>
              <a:defRPr/>
            </a:pPr>
            <a:r>
              <a:rPr lang="nb-NO" sz="4100" dirty="0">
                <a:latin typeface="+mj-lt"/>
                <a:cs typeface="Times New Roman" pitchFamily="18" charset="0"/>
              </a:rPr>
              <a:t> ene” som ser og forstår. Men </a:t>
            </a:r>
          </a:p>
          <a:p>
            <a:pPr>
              <a:buFontTx/>
              <a:buNone/>
              <a:defRPr/>
            </a:pPr>
            <a:r>
              <a:rPr lang="nb-NO" sz="4100" dirty="0">
                <a:latin typeface="+mj-lt"/>
                <a:cs typeface="Times New Roman" pitchFamily="18" charset="0"/>
              </a:rPr>
              <a:t>det trengs minst én. Er det én som har vært </a:t>
            </a:r>
          </a:p>
          <a:p>
            <a:pPr>
              <a:buFontTx/>
              <a:buNone/>
              <a:defRPr/>
            </a:pPr>
            <a:r>
              <a:rPr lang="nb-NO" sz="4100" dirty="0">
                <a:latin typeface="+mj-lt"/>
                <a:cs typeface="Times New Roman" pitchFamily="18" charset="0"/>
              </a:rPr>
              <a:t>der og sett, kan det være nok til å </a:t>
            </a:r>
          </a:p>
          <a:p>
            <a:pPr>
              <a:buFontTx/>
              <a:buNone/>
              <a:defRPr/>
            </a:pPr>
            <a:r>
              <a:rPr lang="nb-NO" sz="4100" dirty="0">
                <a:latin typeface="+mj-lt"/>
                <a:cs typeface="Times New Roman" pitchFamily="18" charset="0"/>
              </a:rPr>
              <a:t>redde livet </a:t>
            </a:r>
          </a:p>
          <a:p>
            <a:pPr>
              <a:buFontTx/>
              <a:buNone/>
              <a:defRPr/>
            </a:pPr>
            <a:r>
              <a:rPr lang="nb-NO" sz="3400" dirty="0"/>
              <a:t>		</a:t>
            </a:r>
          </a:p>
          <a:p>
            <a:pPr>
              <a:buFontTx/>
              <a:buNone/>
              <a:defRPr/>
            </a:pPr>
            <a:r>
              <a:rPr lang="nb-NO" sz="3400" dirty="0"/>
              <a:t>”Den ene er den som ser forbi den dårlige atferden og </a:t>
            </a:r>
          </a:p>
          <a:p>
            <a:pPr>
              <a:buFontTx/>
              <a:buNone/>
              <a:defRPr/>
            </a:pPr>
            <a:r>
              <a:rPr lang="nb-NO" sz="3400" dirty="0"/>
              <a:t>mangelen på sjarme, og som tåler de dumme tingene. Det</a:t>
            </a:r>
          </a:p>
          <a:p>
            <a:pPr>
              <a:buFontTx/>
              <a:buNone/>
              <a:defRPr/>
            </a:pPr>
            <a:r>
              <a:rPr lang="nb-NO" sz="3400" dirty="0"/>
              <a:t>er den  ene som ser, men også som  tror på forandring. De gir seg</a:t>
            </a:r>
          </a:p>
          <a:p>
            <a:pPr>
              <a:buFontTx/>
              <a:buNone/>
              <a:defRPr/>
            </a:pPr>
            <a:r>
              <a:rPr lang="nb-NO" sz="3400" dirty="0"/>
              <a:t>ikke når  den unge er i ferd med å gi opp”.</a:t>
            </a:r>
          </a:p>
          <a:p>
            <a:pPr>
              <a:buFontTx/>
              <a:buNone/>
              <a:defRPr/>
            </a:pPr>
            <a:r>
              <a:rPr lang="nb-NO" sz="2200" dirty="0"/>
              <a:t>		</a:t>
            </a:r>
          </a:p>
          <a:p>
            <a:pPr>
              <a:buFontTx/>
              <a:buNone/>
              <a:defRPr/>
            </a:pPr>
            <a:endParaRPr lang="nb-NO" sz="2000" dirty="0"/>
          </a:p>
          <a:p>
            <a:pPr>
              <a:buFontTx/>
              <a:buNone/>
              <a:defRPr/>
            </a:pPr>
            <a:endParaRPr lang="nb-NO" sz="2000" dirty="0">
              <a:latin typeface="+mj-lt"/>
              <a:cs typeface="Times New Roman" pitchFamily="18" charset="0"/>
            </a:endParaRPr>
          </a:p>
        </p:txBody>
      </p:sp>
      <p:sp>
        <p:nvSpPr>
          <p:cNvPr id="9220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5795963" y="6237288"/>
            <a:ext cx="248443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283CE4-32F2-4A27-83EA-D849B1C32041}" type="datetime1">
              <a:rPr lang="nb-NO" altLang="nb-NO" sz="1800"/>
              <a:pPr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800"/>
          </a:p>
        </p:txBody>
      </p:sp>
      <p:sp>
        <p:nvSpPr>
          <p:cNvPr id="9221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3419475" y="6092825"/>
            <a:ext cx="29527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Kinge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5888"/>
            <a:ext cx="328453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32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motivasjon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3200" b="1" dirty="0"/>
              <a:t>”</a:t>
            </a:r>
            <a:r>
              <a:rPr lang="nb-NO" sz="3200" dirty="0"/>
              <a:t>Med andres anerkjennelse i ryggen er</a:t>
            </a:r>
          </a:p>
          <a:p>
            <a:pPr marL="0" indent="0">
              <a:buNone/>
            </a:pPr>
            <a:r>
              <a:rPr lang="nb-NO" sz="3200" dirty="0"/>
              <a:t> det utrolig hvor langt man kan strekke seg. Og motsatt; dersom støtten og anerkjennelsen uteblir, kan selv den minste oppgave oppleves som et ork. Det er i mange tilfeller ikke oppgavene eller utfordringene i seg selv som gjør det vanskelig for oss i livet, men heller fraværet av anerkjennelse og bekreftelse fra menneskene og miljøet rundt        				oss </a:t>
            </a:r>
            <a:r>
              <a:rPr lang="nb-NO" sz="2000" dirty="0"/>
              <a:t>(Brunstad 2005)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730E52-909C-4E47-912E-F68B4C8269A5}" type="datetime1">
              <a:rPr lang="nb-NO" smtClean="0"/>
              <a:pPr>
                <a:defRPr/>
              </a:pPr>
              <a:t>18. feb 2019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Emilie Kinge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9265D-008E-40B1-BAC9-F0D6B1C2A23B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7" name="Picture 5" descr="C:\Users\Emilie\AppData\Local\Temp\1000269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619672" cy="25202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Samtalenes ulike funksjoner. Eks: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fontScale="70000" lnSpcReduction="20000"/>
          </a:bodyPr>
          <a:lstStyle/>
          <a:p>
            <a:r>
              <a:rPr lang="nb-NO" sz="4000" dirty="0"/>
              <a:t>Hverdagssamtalen</a:t>
            </a:r>
          </a:p>
          <a:p>
            <a:r>
              <a:rPr lang="nb-NO" sz="4000" dirty="0"/>
              <a:t>Samtalen som tiltak </a:t>
            </a:r>
          </a:p>
          <a:p>
            <a:r>
              <a:rPr lang="nb-NO" sz="4000" dirty="0"/>
              <a:t>Medvirkningssamtale/elevsamtale</a:t>
            </a:r>
          </a:p>
          <a:p>
            <a:r>
              <a:rPr lang="nb-NO" sz="4000" dirty="0"/>
              <a:t>Avdekkingssamtale</a:t>
            </a:r>
          </a:p>
          <a:p>
            <a:r>
              <a:rPr lang="nb-NO" sz="4000" dirty="0"/>
              <a:t>Reflekterende gruppesamtaler</a:t>
            </a:r>
          </a:p>
          <a:p>
            <a:r>
              <a:rPr lang="nb-NO" sz="4000" dirty="0"/>
              <a:t>m.m.</a:t>
            </a:r>
          </a:p>
          <a:p>
            <a:pPr marL="0" indent="0">
              <a:buNone/>
            </a:pPr>
            <a:r>
              <a:rPr lang="nb-NO" sz="4000" dirty="0"/>
              <a:t>   </a:t>
            </a:r>
          </a:p>
          <a:p>
            <a:pPr marL="0" indent="0">
              <a:buNone/>
            </a:pPr>
            <a:r>
              <a:rPr lang="nb-NO" sz="4000" dirty="0"/>
              <a:t> Når gjør vi hva? </a:t>
            </a:r>
          </a:p>
          <a:p>
            <a:pPr marL="0" indent="0">
              <a:buNone/>
            </a:pPr>
            <a:r>
              <a:rPr lang="nb-NO" sz="4000" dirty="0"/>
              <a:t>    Hvorfor? Samtalens hensikt?</a:t>
            </a:r>
          </a:p>
          <a:p>
            <a:pPr marL="0" indent="0">
              <a:buNone/>
            </a:pPr>
            <a:r>
              <a:rPr lang="nb-NO" sz="4000" dirty="0"/>
              <a:t>    Hvordan?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4B4D4-AC10-4FF6-A238-937B75DF504D}" type="datetime1">
              <a:rPr lang="nb-NO" smtClean="0"/>
              <a:pPr/>
              <a:t>18. feb 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Emilie C.  Kinge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8" name="Picture 3" descr="C:\Users\Bruker\Pictures\IMG_2254.JPG"/>
          <p:cNvPicPr>
            <a:picLocks noChangeAspect="1" noChangeArrowheads="1"/>
          </p:cNvPicPr>
          <p:nvPr/>
        </p:nvPicPr>
        <p:blipFill>
          <a:blip r:embed="rId2" cstate="print"/>
          <a:srcRect l="8000" r="22000"/>
          <a:stretch>
            <a:fillRect/>
          </a:stretch>
        </p:blipFill>
        <p:spPr bwMode="auto">
          <a:xfrm>
            <a:off x="6156176" y="3356992"/>
            <a:ext cx="298782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98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63600"/>
          </a:xfrm>
        </p:spPr>
        <p:txBody>
          <a:bodyPr/>
          <a:lstStyle/>
          <a:p>
            <a:pPr algn="l"/>
            <a:r>
              <a:rPr lang="nb-NO" altLang="nb-NO"/>
              <a:t>Selvutvikling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750" y="2349500"/>
            <a:ext cx="8229600" cy="40322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nb-NO" sz="3600" dirty="0"/>
          </a:p>
          <a:p>
            <a:pPr>
              <a:defRPr/>
            </a:pPr>
            <a:r>
              <a:rPr lang="nb-NO" sz="3600" dirty="0"/>
              <a:t>For å forstå andre, og det som skjer i samspillet med andre, må en forstå seg selv.</a:t>
            </a:r>
          </a:p>
          <a:p>
            <a:pPr>
              <a:defRPr/>
            </a:pPr>
            <a:r>
              <a:rPr lang="nb-NO" sz="3600" dirty="0"/>
              <a:t>Å forstå seg selv, er avgjørende for hvordan en tenker om seg selv. Eget selvbilde</a:t>
            </a:r>
          </a:p>
        </p:txBody>
      </p:sp>
      <p:sp>
        <p:nvSpPr>
          <p:cNvPr id="9220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24800" y="6092825"/>
            <a:ext cx="762000" cy="6286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221E89-39AC-4901-AD00-0AFF2248154D}" type="slidenum">
              <a:rPr lang="nb-NO" altLang="nb-NO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nb-NO" altLang="nb-NO" sz="1400"/>
          </a:p>
        </p:txBody>
      </p:sp>
      <p:sp>
        <p:nvSpPr>
          <p:cNvPr id="9221" name="Plassholder for dato 3"/>
          <p:cNvSpPr>
            <a:spLocks noGrp="1"/>
          </p:cNvSpPr>
          <p:nvPr>
            <p:ph type="dt" sz="quarter" idx="4294967295"/>
          </p:nvPr>
        </p:nvSpPr>
        <p:spPr bwMode="auto">
          <a:xfrm>
            <a:off x="6227763" y="6265863"/>
            <a:ext cx="15843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7E6077A-7AEF-4C03-9377-2EE8B8260045}" type="datetime1">
              <a:rPr lang="nb-NO" altLang="nb-NO" sz="1400"/>
              <a:pPr algn="r">
                <a:spcBef>
                  <a:spcPct val="0"/>
                </a:spcBef>
                <a:buFontTx/>
                <a:buNone/>
              </a:pPr>
              <a:t>18. feb 2019</a:t>
            </a:fld>
            <a:endParaRPr lang="nb-NO" altLang="nb-NO" sz="1400"/>
          </a:p>
        </p:txBody>
      </p:sp>
      <p:sp>
        <p:nvSpPr>
          <p:cNvPr id="9222" name="Plassholder for bunntekst 4"/>
          <p:cNvSpPr>
            <a:spLocks noGrp="1"/>
          </p:cNvSpPr>
          <p:nvPr>
            <p:ph type="ftr" sz="quarter" idx="4294967295"/>
          </p:nvPr>
        </p:nvSpPr>
        <p:spPr bwMode="auto">
          <a:xfrm>
            <a:off x="2987675" y="6237288"/>
            <a:ext cx="4537075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Emilie C.  Kinge</a:t>
            </a:r>
          </a:p>
        </p:txBody>
      </p:sp>
      <p:pic>
        <p:nvPicPr>
          <p:cNvPr id="9223" name="Picture 2" descr="C:\Users\Bruker\Pictures\IMG_2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r="27779"/>
          <a:stretch>
            <a:fillRect/>
          </a:stretch>
        </p:blipFill>
        <p:spPr bwMode="auto">
          <a:xfrm>
            <a:off x="5832475" y="6350"/>
            <a:ext cx="23749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746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y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3762</TotalTime>
  <Words>2630</Words>
  <Application>Microsoft Office PowerPoint</Application>
  <PresentationFormat>Skjermfremvisning (4:3)</PresentationFormat>
  <Paragraphs>555</Paragraphs>
  <Slides>51</Slides>
  <Notes>39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51</vt:i4>
      </vt:variant>
    </vt:vector>
  </HeadingPairs>
  <TitlesOfParts>
    <vt:vector size="58" baseType="lpstr">
      <vt:lpstr>Arial</vt:lpstr>
      <vt:lpstr>Calibri</vt:lpstr>
      <vt:lpstr>Constantia</vt:lpstr>
      <vt:lpstr>Times New Roman</vt:lpstr>
      <vt:lpstr>Wingdings</vt:lpstr>
      <vt:lpstr>Wingdings 2</vt:lpstr>
      <vt:lpstr>Flyt</vt:lpstr>
      <vt:lpstr>Samtaler med barn og foreldre i barnehage og skole. Nærvær eller metode?</vt:lpstr>
      <vt:lpstr>      HVORDAN RUSTER VI BARN FOR FREMTIDEN?  (Om livsmestring og livskompetanse) </vt:lpstr>
      <vt:lpstr>Seminarets hensikt er bl.a. ;</vt:lpstr>
      <vt:lpstr> Om å fange opp underliggende budskap. Forstå hva som motiverer til (uhensiktsmessig) atferd og reaksjonsmåter. </vt:lpstr>
      <vt:lpstr>HVORFOR…..</vt:lpstr>
      <vt:lpstr>”Den ene” Finn Skårderud : </vt:lpstr>
      <vt:lpstr>Om motivasjon</vt:lpstr>
      <vt:lpstr>Samtalenes ulike funksjoner. Eks:</vt:lpstr>
      <vt:lpstr>Selvutvikling</vt:lpstr>
      <vt:lpstr>Om «å SE» og om å oppleve seg sett og å HØRE seg forstått</vt:lpstr>
      <vt:lpstr>Tilgjengelighet og  tilstedeværelse…</vt:lpstr>
      <vt:lpstr> K. E. Løgstrup, 1991.  </vt:lpstr>
      <vt:lpstr>Om å føle…..</vt:lpstr>
      <vt:lpstr>Fra «The Cab Ride»</vt:lpstr>
      <vt:lpstr>Grunnleggende holdning i hjelpearbeid (Carl Rogers)</vt:lpstr>
      <vt:lpstr>Om livskompetanse</vt:lpstr>
      <vt:lpstr>Om følelsesbevissthet</vt:lpstr>
      <vt:lpstr>To ulike oppmerksomhetsfokus:</vt:lpstr>
      <vt:lpstr>Ulike fokus forts: </vt:lpstr>
      <vt:lpstr>Hva kan påvirke samtalen?</vt:lpstr>
      <vt:lpstr>Relasjonen…</vt:lpstr>
      <vt:lpstr>Om anerkjennelse</vt:lpstr>
      <vt:lpstr> Søren Kierkegaard (1859)</vt:lpstr>
      <vt:lpstr>Empati. Om innlevelse og kommunikasjon</vt:lpstr>
      <vt:lpstr>Det motsatte av empati…</vt:lpstr>
      <vt:lpstr>Om mentalisering</vt:lpstr>
      <vt:lpstr>Hva hindrer barnet i å snakke med deg? (Ø. Aschjem)</vt:lpstr>
      <vt:lpstr>Hva hindrer deg i å snakke med barnet? </vt:lpstr>
      <vt:lpstr>Hvem snakker med barna?</vt:lpstr>
      <vt:lpstr>Hvem snakker med barna, forts</vt:lpstr>
      <vt:lpstr>Forutsetninger</vt:lpstr>
      <vt:lpstr>Lytte eller snakke?</vt:lpstr>
      <vt:lpstr>Om å lytte   (Et dikt av en anonym engelsk poet, oversatt av psykiateren Søren Buus Jensen.) </vt:lpstr>
      <vt:lpstr>Dialogiske kommunikasjonsprinsipper  (Primærdialogen)   (Haldor Øvreeide) </vt:lpstr>
      <vt:lpstr>Dialog  (Helge Svare, i ”den gode samtalen):</vt:lpstr>
      <vt:lpstr>Dialog forts.</vt:lpstr>
      <vt:lpstr>Dialogens idealer</vt:lpstr>
      <vt:lpstr>Hva skal til for å opprette en dialogisk relasjon?</vt:lpstr>
      <vt:lpstr>Om å skape et klima som gir rom for  ulikhet, mangfold og åpenhet</vt:lpstr>
      <vt:lpstr> Samtalen </vt:lpstr>
      <vt:lpstr> Prøv å stille spørsmål som retter seg mot:</vt:lpstr>
      <vt:lpstr>Setningsutfylling</vt:lpstr>
      <vt:lpstr>Fremmende kommunikasjon. Oppsummering</vt:lpstr>
      <vt:lpstr>Hvorfor er nær kontakt og god dialog med foreldre så avgjørende?</vt:lpstr>
      <vt:lpstr>”Det må en hel landsby til for å oppdra et barn” (gammelt ordspråk) </vt:lpstr>
      <vt:lpstr>Noen praktiske råd</vt:lpstr>
      <vt:lpstr>Oppsummeringsspørsmål til diskusjon: </vt:lpstr>
      <vt:lpstr>…til diskusjon forts.</vt:lpstr>
      <vt:lpstr>Gunilla Wahlstrøm i ”Nikki, den umulige ungen”:</vt:lpstr>
      <vt:lpstr>Bjørn Eidsvåg</vt:lpstr>
      <vt:lpstr>Mine bøker: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Samtaler med barn</dc:title>
  <dc:creator>Bruker</dc:creator>
  <cp:lastModifiedBy>Skrefsrud, Bente</cp:lastModifiedBy>
  <cp:revision>515</cp:revision>
  <cp:lastPrinted>2019-02-09T13:59:08Z</cp:lastPrinted>
  <dcterms:created xsi:type="dcterms:W3CDTF">2010-11-15T17:37:33Z</dcterms:created>
  <dcterms:modified xsi:type="dcterms:W3CDTF">2019-02-18T10:57:32Z</dcterms:modified>
</cp:coreProperties>
</file>