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1"/>
  </p:notesMasterIdLst>
  <p:sldIdLst>
    <p:sldId id="256" r:id="rId2"/>
    <p:sldId id="257" r:id="rId3"/>
    <p:sldId id="277" r:id="rId4"/>
    <p:sldId id="264" r:id="rId5"/>
    <p:sldId id="314" r:id="rId6"/>
    <p:sldId id="315" r:id="rId7"/>
    <p:sldId id="278" r:id="rId8"/>
    <p:sldId id="279" r:id="rId9"/>
    <p:sldId id="280" r:id="rId10"/>
    <p:sldId id="283" r:id="rId11"/>
    <p:sldId id="293" r:id="rId12"/>
    <p:sldId id="294" r:id="rId13"/>
    <p:sldId id="295" r:id="rId14"/>
    <p:sldId id="296" r:id="rId15"/>
    <p:sldId id="266" r:id="rId16"/>
    <p:sldId id="286" r:id="rId17"/>
    <p:sldId id="267" r:id="rId18"/>
    <p:sldId id="285" r:id="rId19"/>
    <p:sldId id="262" r:id="rId20"/>
    <p:sldId id="288" r:id="rId21"/>
    <p:sldId id="289" r:id="rId22"/>
    <p:sldId id="290" r:id="rId23"/>
    <p:sldId id="291" r:id="rId24"/>
    <p:sldId id="269" r:id="rId25"/>
    <p:sldId id="287" r:id="rId26"/>
    <p:sldId id="273" r:id="rId27"/>
    <p:sldId id="292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9" r:id="rId39"/>
    <p:sldId id="310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89" autoAdjust="0"/>
    <p:restoredTop sz="94660"/>
  </p:normalViewPr>
  <p:slideViewPr>
    <p:cSldViewPr snapToGrid="0">
      <p:cViewPr varScale="1">
        <p:scale>
          <a:sx n="71" d="100"/>
          <a:sy n="71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044E0-F38B-4733-945F-271DC0860357}" type="datetimeFigureOut">
              <a:rPr lang="nb-NO" smtClean="0"/>
              <a:t>06.03.2019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9DEDA-95E5-4CB8-A2DF-EBE49AC53B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5806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645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559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499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039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69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342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367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561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479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61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892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117F82-0FEA-4E60-AF85-CDE5B188FC3A}" type="slidenum">
              <a:rPr lang="nb-NO" smtClean="0"/>
              <a:t>‹#›</a:t>
            </a:fld>
            <a:endParaRPr lang="nb-NO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13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6600" dirty="0" smtClean="0"/>
              <a:t>Språk</a:t>
            </a:r>
            <a:br>
              <a:rPr lang="nb-NO" sz="6600" dirty="0" smtClean="0"/>
            </a:br>
            <a:r>
              <a:rPr lang="nb-NO" sz="6600" dirty="0" smtClean="0"/>
              <a:t>Gode rutinesituasjoner</a:t>
            </a:r>
            <a:br>
              <a:rPr lang="nb-NO" sz="6600" dirty="0" smtClean="0"/>
            </a:br>
            <a:r>
              <a:rPr lang="nb-NO" sz="6600" dirty="0" smtClean="0"/>
              <a:t>Lek</a:t>
            </a:r>
            <a:endParaRPr lang="nb-NO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May Britt Drugli</a:t>
            </a:r>
          </a:p>
          <a:p>
            <a:r>
              <a:rPr lang="nb-NO" dirty="0" smtClean="0"/>
              <a:t>Kultur for læring, 5/3-2019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00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Språkstimulerende ....,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79129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Ansatte snakker mest med språklig aktive barn = disse utvikler språket mest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Viktig å avdekke og involvere barn som sier lite, har dårlig språk!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God relasjon som grunnlag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Vekt på å involvere barna til å bruke språket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Ikke bare stille lukkede spørsmål eller instruere</a:t>
            </a: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41516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5: Språklige interaksjoner i barnehagehverdagen </a:t>
            </a:r>
            <a:r>
              <a:rPr lang="mr-IN" dirty="0" smtClean="0"/>
              <a:t>–</a:t>
            </a:r>
            <a:r>
              <a:rPr lang="nb-NO" dirty="0" smtClean="0"/>
              <a:t> 3-6 år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2561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Samtaler og lek </a:t>
            </a:r>
            <a:r>
              <a:rPr lang="mr-IN" sz="4400" dirty="0" smtClean="0"/>
              <a:t>–</a:t>
            </a:r>
            <a:r>
              <a:rPr lang="nb-NO" sz="4400" dirty="0" smtClean="0"/>
              <a:t> gode arenaer </a:t>
            </a:r>
          </a:p>
          <a:p>
            <a:pPr>
              <a:buFont typeface="Arial" charset="0"/>
              <a:buChar char="•"/>
            </a:pPr>
            <a:r>
              <a:rPr lang="nb-NO" sz="4400" dirty="0"/>
              <a:t>S</a:t>
            </a:r>
            <a:r>
              <a:rPr lang="nb-NO" sz="4400" dirty="0" smtClean="0"/>
              <a:t>amtaler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Vente på sin tur 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Den som snakker forventer en respons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Ikke avbryte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God lytter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Relatere eget innspill til det som er sagt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Strategier for å reparere samtaler</a:t>
            </a:r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>
              <a:buFont typeface="Arial" charset="0"/>
              <a:buChar char="•"/>
            </a:pPr>
            <a:endParaRPr lang="nb-NO" sz="4400" dirty="0" smtClean="0"/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707481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Språklige interaksjoner,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7005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Lek som arena for å lære språk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Mange erfaringer med å bruke språk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Fremmer språkutviklingen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Men: noen trenger støtte for å bli inkludert i god lek</a:t>
            </a:r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177282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6: Å lese bøker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6308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Gode bøker </a:t>
            </a:r>
            <a:r>
              <a:rPr lang="mr-IN" sz="4400" dirty="0" smtClean="0"/>
              <a:t>–</a:t>
            </a:r>
            <a:r>
              <a:rPr lang="nb-NO" sz="4400" dirty="0" smtClean="0"/>
              <a:t> rikere språk enn muntlig tale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Lesing av bøker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Fremmer språkutvikling</a:t>
            </a:r>
          </a:p>
          <a:p>
            <a:pPr lvl="2">
              <a:buFont typeface="Arial" charset="0"/>
              <a:buChar char="•"/>
            </a:pPr>
            <a:r>
              <a:rPr lang="nb-NO" sz="3800" dirty="0" smtClean="0"/>
              <a:t>Språkforståelse, språktilegnelse, språkets struktur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Kunnskap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Gode relasjoner</a:t>
            </a:r>
            <a:endParaRPr lang="nb-NO" sz="4200" dirty="0"/>
          </a:p>
          <a:p>
            <a:pPr>
              <a:buFont typeface="Arial" charset="0"/>
              <a:buChar char="•"/>
            </a:pPr>
            <a:r>
              <a:rPr lang="nb-NO" sz="4400" dirty="0" smtClean="0"/>
              <a:t>Små barn liker å lese den samme boken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Bør aktiveres </a:t>
            </a:r>
            <a:r>
              <a:rPr lang="nb-NO" sz="4200" dirty="0" err="1" smtClean="0"/>
              <a:t>feks</a:t>
            </a:r>
            <a:r>
              <a:rPr lang="nb-NO" sz="4200" dirty="0" smtClean="0"/>
              <a:t> ved å peke</a:t>
            </a:r>
          </a:p>
        </p:txBody>
      </p:sp>
    </p:spTree>
    <p:extLst>
      <p:ext uri="{BB962C8B-B14F-4D97-AF65-F5344CB8AC3E}">
        <p14:creationId xmlns:p14="http://schemas.microsoft.com/office/powerpoint/2010/main" val="2143981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lese bøker...,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0371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Bør lese for alle barn hver dag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Oppmuntre barn som ikke er opptatt av bøker </a:t>
            </a:r>
            <a:r>
              <a:rPr lang="mr-IN" sz="4400" dirty="0" smtClean="0"/>
              <a:t>–</a:t>
            </a:r>
            <a:r>
              <a:rPr lang="nb-NO" sz="4400" dirty="0" smtClean="0"/>
              <a:t> en til en, eller liten gruppe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Bygge på barnas interesser</a:t>
            </a:r>
          </a:p>
          <a:p>
            <a:pPr>
              <a:buFont typeface="Arial" charset="0"/>
              <a:buChar char="•"/>
            </a:pPr>
            <a:endParaRPr lang="nb-NO" sz="4400" dirty="0" smtClean="0"/>
          </a:p>
        </p:txBody>
      </p:sp>
    </p:spTree>
    <p:extLst>
      <p:ext uri="{BB962C8B-B14F-4D97-AF65-F5344CB8AC3E}">
        <p14:creationId xmlns:p14="http://schemas.microsoft.com/office/powerpoint/2010/main" val="1377620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GODE RUTINESITUASJONER</a:t>
            </a:r>
            <a:endParaRPr lang="nb-NO" dirty="0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Noen smakebiter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67136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Ulike typer situasjoner – ulike samspillsmuligheter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000" dirty="0" smtClean="0"/>
              <a:t>Bringesituasjonen </a:t>
            </a:r>
            <a:r>
              <a:rPr lang="nb-NO" sz="4000" dirty="0"/>
              <a:t>om </a:t>
            </a:r>
            <a:r>
              <a:rPr lang="nb-NO" sz="4000" dirty="0" smtClean="0"/>
              <a:t>morgenen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000" dirty="0" smtClean="0"/>
              <a:t>Måltid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000" dirty="0" smtClean="0"/>
              <a:t>Søvn og hvile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000" dirty="0" smtClean="0"/>
              <a:t>Garderobesituasjonen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000" dirty="0"/>
              <a:t>S</a:t>
            </a:r>
            <a:r>
              <a:rPr lang="nb-NO" sz="4000" dirty="0" smtClean="0"/>
              <a:t>kifte </a:t>
            </a:r>
            <a:r>
              <a:rPr lang="nb-NO" sz="4000" dirty="0"/>
              <a:t>bleie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000" dirty="0" smtClean="0"/>
              <a:t>Henting </a:t>
            </a:r>
            <a:r>
              <a:rPr lang="nb-NO" sz="4000" dirty="0"/>
              <a:t>om ettermiddagen</a:t>
            </a:r>
          </a:p>
          <a:p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2180" y="1974456"/>
            <a:ext cx="4992786" cy="4005557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>
                <a:solidFill>
                  <a:schemeClr val="accent2">
                    <a:lumMod val="75000"/>
                  </a:schemeClr>
                </a:solidFill>
              </a:rPr>
              <a:t>Hvordan løse oppgaven OG fremme godt samspill og positive opplevelser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>
                <a:solidFill>
                  <a:schemeClr val="accent2">
                    <a:lumMod val="75000"/>
                  </a:schemeClr>
                </a:solidFill>
              </a:rPr>
              <a:t>Felles holdninger og praksis – sentralt</a:t>
            </a:r>
            <a:endParaRPr lang="nb-NO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55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1 Teoretisk ramme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242246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nb-NO" sz="4800" dirty="0" smtClean="0"/>
              <a:t>Gode relasjoner grunnlag for positiv utvikling</a:t>
            </a:r>
          </a:p>
          <a:p>
            <a:pPr lvl="1">
              <a:buFont typeface="Arial" charset="0"/>
              <a:buChar char="•"/>
            </a:pPr>
            <a:r>
              <a:rPr lang="nb-NO" sz="4600" dirty="0"/>
              <a:t>A</a:t>
            </a:r>
            <a:r>
              <a:rPr lang="nb-NO" sz="4600" dirty="0" smtClean="0"/>
              <a:t>lle områder</a:t>
            </a:r>
          </a:p>
          <a:p>
            <a:pPr lvl="1">
              <a:buFont typeface="Arial" charset="0"/>
              <a:buChar char="•"/>
            </a:pPr>
            <a:r>
              <a:rPr lang="nb-NO" sz="4600" dirty="0" smtClean="0"/>
              <a:t>Bærebjelke i barnehagens arbeid</a:t>
            </a:r>
          </a:p>
          <a:p>
            <a:pPr>
              <a:buFont typeface="Arial" charset="0"/>
              <a:buChar char="•"/>
            </a:pPr>
            <a:endParaRPr lang="nb-NO" sz="4800" dirty="0" smtClean="0"/>
          </a:p>
          <a:p>
            <a:pPr lvl="1">
              <a:buFont typeface="Arial" charset="0"/>
              <a:buChar char="•"/>
            </a:pPr>
            <a:endParaRPr lang="nb-NO" sz="38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nb-NO" sz="4800" dirty="0" smtClean="0"/>
              <a:t>Støtter</a:t>
            </a:r>
          </a:p>
          <a:p>
            <a:pPr lvl="1">
              <a:buFont typeface="Arial" charset="0"/>
              <a:buChar char="•"/>
            </a:pPr>
            <a:r>
              <a:rPr lang="nb-NO" sz="4600" dirty="0" smtClean="0"/>
              <a:t>Emosjonell- og sosial utvikling</a:t>
            </a:r>
          </a:p>
          <a:p>
            <a:pPr lvl="1">
              <a:buFont typeface="Arial" charset="0"/>
              <a:buChar char="•"/>
            </a:pPr>
            <a:r>
              <a:rPr lang="nb-NO" sz="4600" dirty="0" smtClean="0"/>
              <a:t>Språkutvikling</a:t>
            </a:r>
          </a:p>
          <a:p>
            <a:pPr lvl="1">
              <a:buFont typeface="Arial" charset="0"/>
              <a:buChar char="•"/>
            </a:pPr>
            <a:r>
              <a:rPr lang="nb-NO" sz="4600" dirty="0" smtClean="0"/>
              <a:t>Læring</a:t>
            </a:r>
          </a:p>
          <a:p>
            <a:pPr lvl="1">
              <a:buFont typeface="Arial" charset="0"/>
              <a:buChar char="•"/>
            </a:pPr>
            <a:r>
              <a:rPr lang="nb-NO" sz="4600" dirty="0" smtClean="0"/>
              <a:t>Motstandskraft</a:t>
            </a:r>
          </a:p>
          <a:p>
            <a:pPr lvl="1">
              <a:buFont typeface="Arial" charset="0"/>
              <a:buChar char="•"/>
            </a:pPr>
            <a:endParaRPr lang="nb-NO" sz="4600" dirty="0"/>
          </a:p>
        </p:txBody>
      </p:sp>
    </p:spTree>
    <p:extLst>
      <p:ext uri="{BB962C8B-B14F-4D97-AF65-F5344CB8AC3E}">
        <p14:creationId xmlns:p14="http://schemas.microsoft.com/office/powerpoint/2010/main" val="1347576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Relasjoner </a:t>
            </a:r>
            <a:r>
              <a:rPr lang="mr-IN" dirty="0" smtClean="0"/>
              <a:t>–</a:t>
            </a:r>
            <a:r>
              <a:rPr lang="nb-NO" dirty="0" smtClean="0"/>
              <a:t> et felles ansvar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97279" y="1845733"/>
            <a:ext cx="4937760" cy="4458814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Ikke i et vakuum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Kollektiv kultur og gode relasjoner på alle plan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Tydelige verdier 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Trygghet </a:t>
            </a:r>
            <a:r>
              <a:rPr lang="mr-IN" sz="4200" dirty="0" smtClean="0"/>
              <a:t>–</a:t>
            </a:r>
            <a:r>
              <a:rPr lang="nb-NO" sz="4200" dirty="0" smtClean="0"/>
              <a:t> relasjoner kan være sårbart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nb-NO" sz="4400" dirty="0"/>
              <a:t>Subkulturer </a:t>
            </a:r>
            <a:r>
              <a:rPr lang="mr-IN" sz="4400" dirty="0"/>
              <a:t>–</a:t>
            </a:r>
            <a:r>
              <a:rPr lang="nb-NO" sz="4400" dirty="0"/>
              <a:t> kan </a:t>
            </a:r>
            <a:r>
              <a:rPr lang="nb-NO" sz="4400" dirty="0" smtClean="0"/>
              <a:t>oppstå</a:t>
            </a:r>
          </a:p>
          <a:p>
            <a:pPr lvl="1">
              <a:buFont typeface="Arial" charset="0"/>
              <a:buChar char="•"/>
            </a:pPr>
            <a:r>
              <a:rPr lang="nb-NO" sz="4200" dirty="0" err="1" smtClean="0"/>
              <a:t>Feks</a:t>
            </a:r>
            <a:r>
              <a:rPr lang="nb-NO" sz="4200" dirty="0" smtClean="0"/>
              <a:t> Hva er ”lov” å si om et barn</a:t>
            </a: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311986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2 Utviklingsfremmende samspill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2305878"/>
            <a:ext cx="10058400" cy="356321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800" dirty="0" smtClean="0"/>
              <a:t>Organisering (=ramme)</a:t>
            </a:r>
          </a:p>
          <a:p>
            <a:pPr>
              <a:buFont typeface="Arial" charset="0"/>
              <a:buChar char="•"/>
            </a:pPr>
            <a:r>
              <a:rPr lang="nb-NO" sz="4800" dirty="0" smtClean="0"/>
              <a:t>Emosjonell støtte</a:t>
            </a:r>
          </a:p>
          <a:p>
            <a:pPr>
              <a:buFont typeface="Arial" charset="0"/>
              <a:buChar char="•"/>
            </a:pPr>
            <a:r>
              <a:rPr lang="nb-NO" sz="4800" dirty="0" smtClean="0"/>
              <a:t>Støtte læring og språk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1929967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SPRÅK </a:t>
            </a:r>
            <a:endParaRPr lang="nb-NO" dirty="0"/>
          </a:p>
        </p:txBody>
      </p:sp>
      <p:sp>
        <p:nvSpPr>
          <p:cNvPr id="4" name="Undertit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Liv Gjems</a:t>
            </a:r>
          </a:p>
        </p:txBody>
      </p:sp>
    </p:spTree>
    <p:extLst>
      <p:ext uri="{BB962C8B-B14F-4D97-AF65-F5344CB8AC3E}">
        <p14:creationId xmlns:p14="http://schemas.microsoft.com/office/powerpoint/2010/main" val="1014782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Organisering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0695" y="2023009"/>
            <a:ext cx="4937760" cy="43777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/>
              <a:t>Særlige krav til </a:t>
            </a:r>
            <a:r>
              <a:rPr lang="nb-NO" sz="4400" dirty="0" smtClean="0">
                <a:solidFill>
                  <a:schemeClr val="accent2">
                    <a:lumMod val="75000"/>
                  </a:schemeClr>
                </a:solidFill>
              </a:rPr>
              <a:t>organisering og ledelse </a:t>
            </a:r>
            <a:r>
              <a:rPr lang="nb-NO" sz="4400" dirty="0" smtClean="0">
                <a:solidFill>
                  <a:schemeClr val="tx1"/>
                </a:solidFill>
              </a:rPr>
              <a:t>i rutinesituasjoner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Ramme for samspill </a:t>
            </a:r>
            <a:endParaRPr lang="nb-NO" sz="4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nb-NO"/>
          </a:p>
        </p:txBody>
      </p:sp>
      <p:pic>
        <p:nvPicPr>
          <p:cNvPr id="4" name="Picture 3" descr="Reasonably Well: A Real Photograph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851" y="2023009"/>
            <a:ext cx="4219772" cy="343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37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Organisering, forts</a:t>
            </a:r>
            <a:endParaRPr lang="nb-NO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2047285"/>
            <a:ext cx="10058400" cy="419976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/>
              <a:t>Ikke for lite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000" dirty="0" smtClean="0"/>
              <a:t>Usikkerhet, uro, venting, kaos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400" dirty="0"/>
              <a:t>I</a:t>
            </a:r>
            <a:r>
              <a:rPr lang="nb-NO" sz="4400" dirty="0" smtClean="0"/>
              <a:t>kke for mye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000" dirty="0" smtClean="0"/>
              <a:t>Instrumentell, korrigerende, lite rom for barna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/>
              <a:t>Finne den gode balansen</a:t>
            </a:r>
          </a:p>
        </p:txBody>
      </p:sp>
    </p:spTree>
    <p:extLst>
      <p:ext uri="{BB962C8B-B14F-4D97-AF65-F5344CB8AC3E}">
        <p14:creationId xmlns:p14="http://schemas.microsoft.com/office/powerpoint/2010/main" val="161342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021" y="286603"/>
            <a:ext cx="10385659" cy="1450757"/>
          </a:xfrm>
        </p:spPr>
        <p:txBody>
          <a:bodyPr/>
          <a:lstStyle/>
          <a:p>
            <a:r>
              <a:rPr lang="nb-NO" dirty="0" smtClean="0"/>
              <a:t>Organisering, forts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0020" y="1845733"/>
            <a:ext cx="5447899" cy="453100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/>
              <a:t>Gode og </a:t>
            </a:r>
            <a:r>
              <a:rPr lang="nb-NO" sz="4400" dirty="0">
                <a:solidFill>
                  <a:schemeClr val="accent2">
                    <a:lumMod val="75000"/>
                  </a:schemeClr>
                </a:solidFill>
              </a:rPr>
              <a:t>gjennomtenkte</a:t>
            </a:r>
            <a:r>
              <a:rPr lang="nb-NO" sz="4400" dirty="0"/>
              <a:t> rutiner </a:t>
            </a:r>
            <a:endParaRPr lang="nb-NO" sz="4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900" dirty="0" smtClean="0"/>
              <a:t>Felles praksis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900" dirty="0" smtClean="0"/>
              <a:t>«Velsmurt maskineri»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3900" dirty="0" smtClean="0"/>
              <a:t>Forutsigbarhet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3900" dirty="0" smtClean="0"/>
              <a:t>Ytre trygghet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3900" dirty="0" smtClean="0"/>
              <a:t>Mestring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3900" dirty="0" smtClean="0"/>
              <a:t>Trening på selvregulering</a:t>
            </a:r>
          </a:p>
          <a:p>
            <a:pPr lvl="2">
              <a:buFont typeface="Arial" panose="020B0604020202020204" pitchFamily="34" charset="0"/>
              <a:buChar char="•"/>
            </a:pPr>
            <a:endParaRPr lang="nb-NO" sz="3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b-NO" sz="4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b-NO" sz="4000" dirty="0"/>
          </a:p>
          <a:p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17919" y="1845734"/>
            <a:ext cx="5404585" cy="4531002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nb-NO" sz="4300" dirty="0"/>
              <a:t>Trygge </a:t>
            </a:r>
            <a:r>
              <a:rPr lang="nb-NO" sz="4300" smtClean="0"/>
              <a:t>og samkjørte voksne</a:t>
            </a:r>
            <a:endParaRPr lang="nb-NO" sz="43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300" dirty="0"/>
              <a:t>Er i forkant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300" dirty="0"/>
              <a:t>Mer tid til samspill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300" dirty="0"/>
              <a:t>Positiv ledelse = setter ord på det som skjer, skal skje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300" dirty="0"/>
              <a:t>Gode beskjeder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63421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Emosjonell støtte = gode relasjoner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3"/>
            <a:ext cx="9634889" cy="436256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/>
              <a:t>Sensitive voksne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Er tilstede – fysisk og psykisk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Fanger opp barnas uttrykk, atferd og behov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Gir gode og tilpassede responser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/>
              <a:t>Bekrefter følelser = sentralt for </a:t>
            </a:r>
            <a:r>
              <a:rPr lang="nb-NO" sz="4200" dirty="0" smtClean="0"/>
              <a:t>relasjoner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Gir støtte og hjelp ved behov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b-NO" sz="4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129912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Støtte læring og språk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959429"/>
            <a:ext cx="10058400" cy="4404049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800" dirty="0" smtClean="0"/>
              <a:t>Følge barnas oppmerksomhet/initiativ  = klar for læring</a:t>
            </a:r>
          </a:p>
          <a:p>
            <a:pPr>
              <a:buFont typeface="Arial" charset="0"/>
              <a:buChar char="•"/>
            </a:pPr>
            <a:r>
              <a:rPr lang="nb-NO" sz="4800" dirty="0" smtClean="0"/>
              <a:t>Utvide og berike det som skjer her og nå</a:t>
            </a:r>
          </a:p>
          <a:p>
            <a:pPr lvl="1">
              <a:buFont typeface="Arial" charset="0"/>
              <a:buChar char="•"/>
            </a:pPr>
            <a:r>
              <a:rPr lang="nb-NO" sz="4600" dirty="0" smtClean="0"/>
              <a:t>Læringsfremmende responser</a:t>
            </a:r>
          </a:p>
          <a:p>
            <a:pPr>
              <a:buFont typeface="Arial" charset="0"/>
              <a:buChar char="•"/>
            </a:pPr>
            <a:r>
              <a:rPr lang="nb-NO" sz="4800" dirty="0"/>
              <a:t>Støtte språkutvikling via åpne spørsmål, turtaking, introdusere nye ord, </a:t>
            </a:r>
            <a:endParaRPr lang="nb-NO" sz="4800" dirty="0" smtClean="0"/>
          </a:p>
          <a:p>
            <a:pPr>
              <a:buFont typeface="Arial" charset="0"/>
              <a:buChar char="•"/>
            </a:pPr>
            <a:r>
              <a:rPr lang="nb-NO" sz="4800" dirty="0" smtClean="0"/>
              <a:t>Støtte barnas dialog med hverandre</a:t>
            </a:r>
          </a:p>
        </p:txBody>
      </p:sp>
    </p:spTree>
    <p:extLst>
      <p:ext uri="{BB962C8B-B14F-4D97-AF65-F5344CB8AC3E}">
        <p14:creationId xmlns:p14="http://schemas.microsoft.com/office/powerpoint/2010/main" val="10873259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3:Her presenteres forskning på ulike rutinesituasjoner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74" y="2079653"/>
            <a:ext cx="5823283" cy="44174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600" dirty="0" smtClean="0"/>
              <a:t>Generelt – lite forskning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600" dirty="0" smtClean="0"/>
              <a:t>Ikke alltid så gode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b-NO" sz="4600" dirty="0" smtClean="0">
                <a:solidFill>
                  <a:schemeClr val="accent2">
                    <a:lumMod val="75000"/>
                  </a:schemeClr>
                </a:solidFill>
              </a:rPr>
              <a:t>Ansatte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600" dirty="0" smtClean="0"/>
              <a:t>Mindre sensitive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600" dirty="0" smtClean="0"/>
              <a:t>Mindre stimulering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nb-NO" sz="4600" dirty="0" smtClean="0"/>
              <a:t>Både </a:t>
            </a:r>
            <a:r>
              <a:rPr lang="nb-NO" sz="4600" dirty="0" err="1" smtClean="0"/>
              <a:t>mht</a:t>
            </a:r>
            <a:r>
              <a:rPr lang="nb-NO" sz="4600" dirty="0" smtClean="0"/>
              <a:t> språk og læring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600" dirty="0" smtClean="0"/>
              <a:t>Mindre nyanserte refleksjoner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4600" dirty="0" smtClean="0"/>
              <a:t>Mest fokus på det praktiske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nb-NO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557" y="1998733"/>
            <a:ext cx="4932947" cy="3870362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b-NO" sz="4400" dirty="0" smtClean="0"/>
              <a:t>Barna </a:t>
            </a:r>
            <a:r>
              <a:rPr lang="nb-NO" dirty="0" smtClean="0"/>
              <a:t>(</a:t>
            </a:r>
            <a:r>
              <a:rPr lang="nb-NO" dirty="0" err="1" smtClean="0"/>
              <a:t>Booren</a:t>
            </a:r>
            <a:r>
              <a:rPr lang="nb-NO" dirty="0" smtClean="0"/>
              <a:t> mfl., 2012; Nyland, 2004)</a:t>
            </a:r>
            <a:endParaRPr lang="nb-NO" sz="4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Mindre engasjerte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Mindre aktive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/>
              <a:t>Mindre selvstendige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b-NO" sz="4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nb-NO" sz="4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b-NO" sz="4200" dirty="0" smtClean="0">
                <a:solidFill>
                  <a:schemeClr val="accent2">
                    <a:lumMod val="75000"/>
                  </a:schemeClr>
                </a:solidFill>
              </a:rPr>
              <a:t>TROLIG STOR VARIASJON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nb-NO" sz="3800" dirty="0" smtClean="0">
                <a:solidFill>
                  <a:schemeClr val="accent2">
                    <a:lumMod val="75000"/>
                  </a:schemeClr>
                </a:solidFill>
              </a:rPr>
              <a:t>Mellom avdelinger/grupper og enkeltpersoner</a:t>
            </a:r>
          </a:p>
        </p:txBody>
      </p:sp>
    </p:spTree>
    <p:extLst>
      <p:ext uri="{BB962C8B-B14F-4D97-AF65-F5344CB8AC3E}">
        <p14:creationId xmlns:p14="http://schemas.microsoft.com/office/powerpoint/2010/main" val="1476808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4 Gode rutinesituasjoner 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18182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sz="4800" dirty="0" smtClean="0"/>
              <a:t>Rutinesituasjoner </a:t>
            </a:r>
            <a:r>
              <a:rPr lang="mr-IN" sz="4800" dirty="0" smtClean="0"/>
              <a:t>–</a:t>
            </a:r>
            <a:r>
              <a:rPr lang="nb-NO" sz="4800" dirty="0" smtClean="0"/>
              <a:t> tar mye tid</a:t>
            </a:r>
          </a:p>
          <a:p>
            <a:pPr>
              <a:buFont typeface="Arial" charset="0"/>
              <a:buChar char="•"/>
            </a:pPr>
            <a:r>
              <a:rPr lang="nb-NO" sz="4800" dirty="0" smtClean="0"/>
              <a:t>Bør ha god kvalitet</a:t>
            </a:r>
          </a:p>
          <a:p>
            <a:pPr>
              <a:buFont typeface="Arial" charset="0"/>
              <a:buChar char="•"/>
            </a:pPr>
            <a:r>
              <a:rPr lang="nb-NO" sz="4800" dirty="0" smtClean="0"/>
              <a:t>Forslag til gjennomføring basert på forskning og anerkjente samspillselementer + refleksjonsspørsmål</a:t>
            </a:r>
          </a:p>
        </p:txBody>
      </p:sp>
    </p:spTree>
    <p:extLst>
      <p:ext uri="{BB962C8B-B14F-4D97-AF65-F5344CB8AC3E}">
        <p14:creationId xmlns:p14="http://schemas.microsoft.com/office/powerpoint/2010/main" val="12380234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Lek og eksperimenterende virksomhet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Sarah </a:t>
            </a:r>
            <a:r>
              <a:rPr lang="nb-NO" dirty="0" err="1"/>
              <a:t>Damgaaerd</a:t>
            </a:r>
            <a:r>
              <a:rPr lang="nb-NO" dirty="0"/>
              <a:t> og Stig </a:t>
            </a:r>
            <a:r>
              <a:rPr lang="nb-NO" dirty="0" err="1"/>
              <a:t>Broström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3110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1: Innledning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2261937"/>
            <a:ext cx="10058400" cy="3657599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Barn og lek </a:t>
            </a:r>
            <a:r>
              <a:rPr lang="mr-IN" sz="4400" dirty="0" smtClean="0"/>
              <a:t>–</a:t>
            </a:r>
            <a:r>
              <a:rPr lang="nb-NO" sz="4400" dirty="0" smtClean="0"/>
              <a:t>to sider av samme sak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Lek viktig i seg selv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Lek en viktig pedagogisk aktivitet</a:t>
            </a:r>
          </a:p>
          <a:p>
            <a:pPr>
              <a:buFont typeface="Arial" charset="0"/>
              <a:buChar char="•"/>
            </a:pP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158906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2: Forskning og teori om lek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2213811"/>
            <a:ext cx="10058400" cy="409073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Enighet om at lek fremmer trivsel og utvikling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Ikke full enighet om lekens innhold/form</a:t>
            </a:r>
          </a:p>
          <a:p>
            <a:pPr lvl="1">
              <a:buFont typeface="Arial" charset="0"/>
              <a:buChar char="•"/>
            </a:pPr>
            <a:r>
              <a:rPr lang="nb-NO" sz="4200" dirty="0"/>
              <a:t>F</a:t>
            </a:r>
            <a:r>
              <a:rPr lang="nb-NO" sz="4200" dirty="0" smtClean="0"/>
              <a:t>ri lek </a:t>
            </a:r>
            <a:r>
              <a:rPr lang="nb-NO" sz="4200" dirty="0" err="1" smtClean="0"/>
              <a:t>vs</a:t>
            </a:r>
            <a:r>
              <a:rPr lang="nb-NO" sz="4200" dirty="0" smtClean="0"/>
              <a:t> pedagogstøttet </a:t>
            </a:r>
            <a:r>
              <a:rPr lang="nb-NO" sz="4000" dirty="0" smtClean="0"/>
              <a:t>lek?</a:t>
            </a:r>
          </a:p>
          <a:p>
            <a:pPr lvl="1">
              <a:buFont typeface="Arial" charset="0"/>
              <a:buChar char="•"/>
            </a:pPr>
            <a:r>
              <a:rPr lang="nb-NO" sz="4000" dirty="0" smtClean="0"/>
              <a:t>Lek og/eller læring?</a:t>
            </a: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166208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1 Språkets rolle i læring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0371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Språk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Vårt viktigste redskap for kontakt med andre + systematisere erfaringer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En effektiv måte å skape mening på, planlegge, forstå sammenhenger, dele opplevelser </a:t>
            </a:r>
            <a:r>
              <a:rPr lang="nb-NO" sz="4400" dirty="0" err="1" smtClean="0"/>
              <a:t>osv</a:t>
            </a:r>
            <a:endParaRPr lang="nb-NO" sz="4400" dirty="0" smtClean="0"/>
          </a:p>
          <a:p>
            <a:pPr>
              <a:buFont typeface="Arial" charset="0"/>
              <a:buChar char="•"/>
            </a:pPr>
            <a:r>
              <a:rPr lang="nb-NO" sz="4400" dirty="0"/>
              <a:t>Å lære språk = grunnlaget for å lære</a:t>
            </a:r>
          </a:p>
          <a:p>
            <a:pPr>
              <a:buFont typeface="Arial" charset="0"/>
              <a:buChar char="•"/>
            </a:pPr>
            <a:endParaRPr lang="nb-NO" sz="4400" dirty="0" smtClean="0"/>
          </a:p>
          <a:p>
            <a:pPr>
              <a:buFont typeface="Arial" charset="0"/>
              <a:buChar char="•"/>
            </a:pP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645877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Forskning....,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97279" y="2021305"/>
            <a:ext cx="4937760" cy="4331367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Kjennetegn ved lek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Kompleks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Prosessorientert og målrettet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Frivillig og spontan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Fri for utrygghet og trusler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Indre motivert</a:t>
            </a:r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217920" y="2021305"/>
            <a:ext cx="4937760" cy="4331368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charset="0"/>
              <a:buChar char="•"/>
            </a:pPr>
            <a:r>
              <a:rPr lang="nb-NO" sz="4800" dirty="0"/>
              <a:t>Subjektiv gjenspeiling av virkeligheten</a:t>
            </a:r>
          </a:p>
          <a:p>
            <a:pPr lvl="1">
              <a:buFont typeface="Arial" charset="0"/>
              <a:buChar char="•"/>
            </a:pPr>
            <a:r>
              <a:rPr lang="nb-NO" sz="4800" dirty="0"/>
              <a:t>Fiksjon, late-som</a:t>
            </a:r>
          </a:p>
          <a:p>
            <a:pPr lvl="1">
              <a:buFont typeface="Arial" charset="0"/>
              <a:buChar char="•"/>
            </a:pPr>
            <a:r>
              <a:rPr lang="nb-NO" sz="4800" dirty="0"/>
              <a:t>Kreativ</a:t>
            </a:r>
          </a:p>
          <a:p>
            <a:pPr lvl="1">
              <a:buFont typeface="Arial" charset="0"/>
              <a:buChar char="•"/>
            </a:pPr>
            <a:r>
              <a:rPr lang="nb-NO" sz="4800" dirty="0"/>
              <a:t>Barna er autonome og selvbestemmende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813791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Forskning..., forts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06940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Ulike former for lek</a:t>
            </a:r>
            <a:r>
              <a:rPr lang="nb-NO" sz="4200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nb-NO" sz="4200" dirty="0" smtClean="0"/>
              <a:t>Langsom progresjon </a:t>
            </a:r>
            <a:r>
              <a:rPr lang="mr-IN" sz="4200" dirty="0" smtClean="0"/>
              <a:t>–</a:t>
            </a:r>
            <a:r>
              <a:rPr lang="nb-NO" sz="4200" dirty="0" smtClean="0"/>
              <a:t> leken blir mer og mer kompleks</a:t>
            </a:r>
          </a:p>
          <a:p>
            <a:pPr>
              <a:buFont typeface="Arial" charset="0"/>
              <a:buChar char="•"/>
            </a:pPr>
            <a:r>
              <a:rPr lang="nb-NO" sz="4200" dirty="0" smtClean="0"/>
              <a:t>1-2 år: undersøker og leker med gjenstander</a:t>
            </a:r>
          </a:p>
          <a:p>
            <a:pPr>
              <a:buFont typeface="Arial" charset="0"/>
              <a:buChar char="•"/>
            </a:pPr>
            <a:r>
              <a:rPr lang="nb-NO" sz="4200" dirty="0" smtClean="0"/>
              <a:t>2 år: mer opptatt av nye handlinger </a:t>
            </a:r>
            <a:r>
              <a:rPr lang="mr-IN" sz="4200" dirty="0" smtClean="0"/>
              <a:t>–</a:t>
            </a:r>
            <a:r>
              <a:rPr lang="nb-NO" sz="4200" dirty="0" smtClean="0"/>
              <a:t> </a:t>
            </a:r>
            <a:r>
              <a:rPr lang="nb-NO" sz="4200" dirty="0" err="1" smtClean="0"/>
              <a:t>feks</a:t>
            </a:r>
            <a:r>
              <a:rPr lang="nb-NO" sz="4200" dirty="0" smtClean="0"/>
              <a:t> imiterer voksne </a:t>
            </a:r>
          </a:p>
          <a:p>
            <a:pPr>
              <a:buFont typeface="Arial" charset="0"/>
              <a:buChar char="•"/>
            </a:pPr>
            <a:r>
              <a:rPr lang="nb-NO" sz="4200" dirty="0" smtClean="0"/>
              <a:t>3-4 år: rollelek- går inn i rollen </a:t>
            </a:r>
          </a:p>
          <a:p>
            <a:pPr>
              <a:buFont typeface="Arial" charset="0"/>
              <a:buChar char="•"/>
            </a:pPr>
            <a:r>
              <a:rPr lang="nb-NO" sz="4200" dirty="0"/>
              <a:t>5</a:t>
            </a:r>
            <a:r>
              <a:rPr lang="nb-NO" sz="4200" dirty="0" smtClean="0"/>
              <a:t>-6 år: regler i rolleleken, fantasi, improvisasjon mm </a:t>
            </a:r>
          </a:p>
          <a:p>
            <a:pPr>
              <a:buFont typeface="Arial" charset="0"/>
              <a:buChar char="•"/>
            </a:pPr>
            <a:endParaRPr lang="nb-NO" sz="4200" dirty="0" smtClean="0"/>
          </a:p>
          <a:p>
            <a:pPr>
              <a:buFont typeface="Arial" charset="0"/>
              <a:buChar char="•"/>
            </a:pPr>
            <a:endParaRPr lang="nb-NO" sz="4400" dirty="0" smtClean="0"/>
          </a:p>
        </p:txBody>
      </p:sp>
    </p:spTree>
    <p:extLst>
      <p:ext uri="{BB962C8B-B14F-4D97-AF65-F5344CB8AC3E}">
        <p14:creationId xmlns:p14="http://schemas.microsoft.com/office/powerpoint/2010/main" val="1895365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3: Møte mellom lek og læring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725418"/>
            <a:ext cx="10058400" cy="4290371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I tillegg til frilek </a:t>
            </a:r>
            <a:r>
              <a:rPr lang="mr-IN" sz="4400" dirty="0" smtClean="0"/>
              <a:t>–</a:t>
            </a:r>
            <a:r>
              <a:rPr lang="nb-NO" sz="4400" dirty="0" smtClean="0"/>
              <a:t> også lekende pedagogikk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Lek kan fremme utvikling </a:t>
            </a:r>
            <a:r>
              <a:rPr lang="mr-IN" sz="4400" dirty="0" smtClean="0"/>
              <a:t>–</a:t>
            </a:r>
            <a:r>
              <a:rPr lang="nb-NO" sz="4400" dirty="0" smtClean="0"/>
              <a:t> men ikke automatisk</a:t>
            </a:r>
            <a:endParaRPr lang="nb-NO" sz="4200" dirty="0" smtClean="0"/>
          </a:p>
          <a:p>
            <a:pPr>
              <a:buFont typeface="Arial" charset="0"/>
              <a:buChar char="•"/>
            </a:pPr>
            <a:r>
              <a:rPr lang="nb-NO" sz="4200" dirty="0" smtClean="0"/>
              <a:t>Når leken bidrar til nye tanker og handlinger</a:t>
            </a:r>
          </a:p>
          <a:p>
            <a:pPr>
              <a:buFont typeface="Arial" charset="0"/>
              <a:buChar char="•"/>
            </a:pPr>
            <a:r>
              <a:rPr lang="nb-NO" sz="4200" dirty="0" smtClean="0"/>
              <a:t>Voksne kan bidra til å berike lek</a:t>
            </a:r>
          </a:p>
          <a:p>
            <a:pPr lvl="1">
              <a:buFont typeface="Arial" charset="0"/>
              <a:buChar char="•"/>
            </a:pPr>
            <a:r>
              <a:rPr lang="nb-NO" sz="3900" dirty="0" smtClean="0"/>
              <a:t>Barna skal lede an </a:t>
            </a:r>
            <a:r>
              <a:rPr lang="mr-IN" sz="3900" dirty="0" smtClean="0"/>
              <a:t>–</a:t>
            </a:r>
            <a:r>
              <a:rPr lang="nb-NO" sz="3900" dirty="0" smtClean="0"/>
              <a:t> stille seg til rådighet</a:t>
            </a:r>
          </a:p>
          <a:p>
            <a:pPr lvl="1">
              <a:buFont typeface="Arial" charset="0"/>
              <a:buChar char="•"/>
            </a:pPr>
            <a:r>
              <a:rPr lang="nb-NO" sz="3900" dirty="0" smtClean="0"/>
              <a:t>Sensitivitet nødvendig</a:t>
            </a:r>
          </a:p>
          <a:p>
            <a:pPr lvl="1">
              <a:buFont typeface="Arial" charset="0"/>
              <a:buChar char="•"/>
            </a:pPr>
            <a:r>
              <a:rPr lang="nb-NO" sz="3900" dirty="0" smtClean="0"/>
              <a:t>Kan skape en leke-læringsmiljø</a:t>
            </a:r>
          </a:p>
          <a:p>
            <a:pPr lvl="2">
              <a:buFont typeface="Arial" charset="0"/>
              <a:buChar char="•"/>
            </a:pPr>
            <a:endParaRPr lang="nb-NO" sz="3600" dirty="0" smtClean="0"/>
          </a:p>
          <a:p>
            <a:pPr>
              <a:buFont typeface="Arial" charset="0"/>
              <a:buChar char="•"/>
            </a:pPr>
            <a:endParaRPr lang="nb-NO" sz="4400" dirty="0" smtClean="0"/>
          </a:p>
        </p:txBody>
      </p:sp>
    </p:spTree>
    <p:extLst>
      <p:ext uri="{BB962C8B-B14F-4D97-AF65-F5344CB8AC3E}">
        <p14:creationId xmlns:p14="http://schemas.microsoft.com/office/powerpoint/2010/main" val="20518434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Møte mellom....,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8498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Voksne kan inkludere barn som står utenfor leken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Må ha god lekekompetanse for å støtte disse barna = gi dem en rolle i leken som fungerer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Kan inndra ulike materialer i leken </a:t>
            </a:r>
            <a:r>
              <a:rPr lang="mr-IN" sz="4400" dirty="0" smtClean="0"/>
              <a:t>–</a:t>
            </a:r>
            <a:r>
              <a:rPr lang="nb-NO" sz="4400" dirty="0" smtClean="0"/>
              <a:t> </a:t>
            </a:r>
            <a:r>
              <a:rPr lang="nb-NO" sz="4400" dirty="0" err="1" smtClean="0"/>
              <a:t>feks</a:t>
            </a:r>
            <a:r>
              <a:rPr lang="nb-NO" sz="4400" dirty="0" smtClean="0"/>
              <a:t> fremme lese-og matematiske ferdigheter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10400236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Del 4: Den eksperimenterende virksomhetens betydning for menneskets tenkning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0688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Følelser skaper bro mellom barnets indre og ytre verden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Leken fremmer følelser som aktiverer hjernen </a:t>
            </a:r>
            <a:r>
              <a:rPr lang="mr-IN" sz="4400" dirty="0" smtClean="0"/>
              <a:t>–</a:t>
            </a:r>
            <a:r>
              <a:rPr lang="nb-NO" sz="4400" dirty="0" smtClean="0"/>
              <a:t> bla tenkning</a:t>
            </a:r>
            <a:r>
              <a:rPr lang="nb-NO" sz="4200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Barnet vurderer det som erfares utfra indre følelser (er dette bra eller ikke?)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Aktivering av sanser (til flere til bedre) = fremmer hjernens utvikling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13079481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4 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err="1" smtClean="0"/>
              <a:t>Flow</a:t>
            </a:r>
            <a:r>
              <a:rPr lang="nb-NO" sz="4400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Særlig form for motivasjon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En tilstand av bla fordypning, nytelse, mening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Glemmer tid og sted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Lagres i hukommelsen </a:t>
            </a:r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042131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4...,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Kreativitet = selvoverskridelse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Starter med en nysgjerrighet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Vil undersøke nærmere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Finne en mulig løsning </a:t>
            </a:r>
            <a:r>
              <a:rPr lang="mr-IN" sz="4200" dirty="0" smtClean="0"/>
              <a:t>–</a:t>
            </a:r>
            <a:r>
              <a:rPr lang="nb-NO" sz="4200" dirty="0" smtClean="0"/>
              <a:t> tenke 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Komme frem til en ny ide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Prøve ut</a:t>
            </a:r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223041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4....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14434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Hvordan støtte barns kreativitet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Hva fanger deres nysgjerrighet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Still åpne spørsmål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Trekk inn andre barn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Observer hva de gjør </a:t>
            </a:r>
            <a:r>
              <a:rPr lang="mr-IN" sz="4200" dirty="0" smtClean="0"/>
              <a:t>–</a:t>
            </a:r>
            <a:r>
              <a:rPr lang="nb-NO" sz="4200" dirty="0" smtClean="0"/>
              <a:t> hvordan de undersøker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Støtt barna i å bruke sanser, kropp, materialer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La barna få tid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Lag et prosjekt basert på barnas interesse</a:t>
            </a:r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303106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5: Tilegnelse av verden på en lystbetont måte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6624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Lek og eksperimenterende virksomhet </a:t>
            </a:r>
            <a:r>
              <a:rPr lang="mr-IN" sz="4400" dirty="0" smtClean="0"/>
              <a:t>–</a:t>
            </a:r>
            <a:r>
              <a:rPr lang="nb-NO" sz="4400" dirty="0" smtClean="0"/>
              <a:t> barnets lyst er rettet mot selve aktiviteten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Tre erfaringsformer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Den sanselige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Den analytiske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Den estetiske (det potensielle rom)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Den sanselige og den estetiske får barnet til å se muligheter </a:t>
            </a:r>
            <a:r>
              <a:rPr lang="mr-IN" sz="4200" dirty="0" smtClean="0"/>
              <a:t>–</a:t>
            </a:r>
            <a:r>
              <a:rPr lang="nb-NO" sz="4200" dirty="0" smtClean="0"/>
              <a:t> ikke bare det </a:t>
            </a:r>
            <a:r>
              <a:rPr lang="nb-NO" sz="4200" dirty="0" err="1" smtClean="0"/>
              <a:t>objetive</a:t>
            </a:r>
            <a:r>
              <a:rPr lang="nb-NO" sz="4200" dirty="0" smtClean="0"/>
              <a:t>/fastlagte</a:t>
            </a:r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 lvl="1">
              <a:buFont typeface="Arial" charset="0"/>
              <a:buChar char="•"/>
            </a:pPr>
            <a:endParaRPr lang="nb-NO" sz="4200" dirty="0"/>
          </a:p>
        </p:txBody>
      </p:sp>
    </p:spTree>
    <p:extLst>
      <p:ext uri="{BB962C8B-B14F-4D97-AF65-F5344CB8AC3E}">
        <p14:creationId xmlns:p14="http://schemas.microsoft.com/office/powerpoint/2010/main" val="1189780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5...,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0371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Lek i naturen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Et viktig erfaringsrom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Lekemiljø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Miljøet betyr mye for lek og kreativitet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Hvordan utløses barnets utforskertrang?</a:t>
            </a:r>
            <a:endParaRPr lang="nb-NO" sz="3800" dirty="0" smtClean="0"/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>
              <a:buFont typeface="Arial" charset="0"/>
              <a:buChar char="•"/>
            </a:pP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191794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2: Barn i barnehagen - betydningen av å lære språk fra begynnelsen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2213810"/>
            <a:ext cx="10058400" cy="3874167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Språklæring 1-3 år = svært viktig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Nå legges grunnlaget</a:t>
            </a:r>
          </a:p>
          <a:p>
            <a:pPr>
              <a:buFont typeface="Arial" charset="0"/>
              <a:buChar char="•"/>
            </a:pPr>
            <a:r>
              <a:rPr lang="nb-NO" sz="4400" dirty="0"/>
              <a:t>Øver seg i tidlige ”</a:t>
            </a:r>
            <a:r>
              <a:rPr lang="nb-NO" sz="4400" dirty="0" err="1"/>
              <a:t>protosamtaler</a:t>
            </a:r>
            <a:r>
              <a:rPr lang="nb-NO" sz="4400" dirty="0" smtClean="0"/>
              <a:t>”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Stor variasjon i hvor mange ord ettåringer kjenner og forstår (og hvor mange de har hørt)</a:t>
            </a:r>
          </a:p>
        </p:txBody>
      </p:sp>
    </p:spTree>
    <p:extLst>
      <p:ext uri="{BB962C8B-B14F-4D97-AF65-F5344CB8AC3E}">
        <p14:creationId xmlns:p14="http://schemas.microsoft.com/office/powerpoint/2010/main" val="196991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2,forts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2213810"/>
            <a:ext cx="10058400" cy="365528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b-NO" sz="4800" dirty="0"/>
              <a:t>Ansatte </a:t>
            </a:r>
            <a:r>
              <a:rPr lang="nb-NO" sz="4800" dirty="0" smtClean="0"/>
              <a:t>bør bruke </a:t>
            </a:r>
            <a:r>
              <a:rPr lang="nb-NO" sz="4800" dirty="0"/>
              <a:t>ord på det som skjer + avvente svar</a:t>
            </a:r>
          </a:p>
          <a:p>
            <a:pPr lvl="1">
              <a:buFont typeface="Arial" charset="0"/>
              <a:buChar char="•"/>
            </a:pPr>
            <a:r>
              <a:rPr lang="nb-NO" sz="4800" dirty="0"/>
              <a:t>Alle typer situasjoner</a:t>
            </a:r>
          </a:p>
          <a:p>
            <a:pPr lvl="1">
              <a:buFont typeface="Arial" charset="0"/>
              <a:buChar char="•"/>
            </a:pPr>
            <a:r>
              <a:rPr lang="nb-NO" sz="4800" dirty="0"/>
              <a:t>Turtaking der barnet også er aktiv</a:t>
            </a:r>
          </a:p>
        </p:txBody>
      </p:sp>
    </p:spTree>
    <p:extLst>
      <p:ext uri="{BB962C8B-B14F-4D97-AF65-F5344CB8AC3E}">
        <p14:creationId xmlns:p14="http://schemas.microsoft.com/office/powerpoint/2010/main" val="1599383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2..,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58813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charset="0"/>
              <a:buChar char="•"/>
            </a:pPr>
            <a:r>
              <a:rPr lang="nb-NO" sz="5400" dirty="0"/>
              <a:t>Barnemålrettet tale</a:t>
            </a:r>
          </a:p>
          <a:p>
            <a:pPr lvl="2">
              <a:buFont typeface="Arial" charset="0"/>
              <a:buChar char="•"/>
            </a:pPr>
            <a:r>
              <a:rPr lang="nb-NO" sz="4800" dirty="0"/>
              <a:t>Snakke saktere, mer rytmisk, lengre pauser, mer variasjon i tonefall og enklere </a:t>
            </a:r>
            <a:r>
              <a:rPr lang="nb-NO" sz="4800" dirty="0" smtClean="0"/>
              <a:t>setninger</a:t>
            </a:r>
          </a:p>
          <a:p>
            <a:pPr lvl="1">
              <a:buFont typeface="Arial" charset="0"/>
              <a:buChar char="•"/>
            </a:pPr>
            <a:r>
              <a:rPr lang="nb-NO" sz="4800" dirty="0"/>
              <a:t>Ord som gjentas </a:t>
            </a:r>
            <a:r>
              <a:rPr lang="nb-NO" sz="4800" b="1" dirty="0"/>
              <a:t>ofte</a:t>
            </a:r>
            <a:r>
              <a:rPr lang="nb-NO" sz="4800" dirty="0"/>
              <a:t> og </a:t>
            </a:r>
            <a:r>
              <a:rPr lang="nb-NO" sz="4800" b="1" dirty="0"/>
              <a:t>tydelig</a:t>
            </a:r>
            <a:r>
              <a:rPr lang="nb-NO" sz="4800" dirty="0"/>
              <a:t> læres først</a:t>
            </a:r>
          </a:p>
          <a:p>
            <a:pPr lvl="2">
              <a:buFont typeface="Arial" charset="0"/>
              <a:buChar char="•"/>
            </a:pPr>
            <a:r>
              <a:rPr lang="nb-NO" sz="3800" dirty="0"/>
              <a:t>Ofte </a:t>
            </a:r>
            <a:r>
              <a:rPr lang="nb-NO" sz="3800" dirty="0" err="1"/>
              <a:t>MAmma</a:t>
            </a:r>
            <a:r>
              <a:rPr lang="nb-NO" sz="3800" dirty="0"/>
              <a:t>, </a:t>
            </a:r>
            <a:r>
              <a:rPr lang="nb-NO" sz="3800" dirty="0" err="1"/>
              <a:t>PAppa</a:t>
            </a:r>
            <a:r>
              <a:rPr lang="nb-NO" sz="3800" dirty="0"/>
              <a:t> </a:t>
            </a:r>
          </a:p>
          <a:p>
            <a:pPr lvl="2">
              <a:buFont typeface="Arial" charset="0"/>
              <a:buChar char="•"/>
            </a:pPr>
            <a:endParaRPr lang="nb-NO" sz="4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7602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3: Den første språkinnlæringsperioden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785487"/>
            <a:ext cx="10058400" cy="451906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sz="4400" smtClean="0"/>
              <a:t>Skal </a:t>
            </a:r>
            <a:r>
              <a:rPr lang="nb-NO" sz="4400" dirty="0" smtClean="0"/>
              <a:t>både lære ord og å kommunisere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Verbal og nonverbal kommunikasjon må henge sammen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Lærer språk ved å bruke det sammen med andre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Trenger mange ord og mye trening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Barnehagen kan kompensere</a:t>
            </a:r>
          </a:p>
          <a:p>
            <a:pPr>
              <a:buFont typeface="Arial" charset="0"/>
              <a:buChar char="•"/>
            </a:pPr>
            <a:endParaRPr lang="nb-NO" sz="4400" dirty="0" smtClean="0"/>
          </a:p>
          <a:p>
            <a:pPr>
              <a:buFont typeface="Arial" charset="0"/>
              <a:buChar char="•"/>
            </a:pPr>
            <a:endParaRPr lang="nb-NO" sz="4400" dirty="0" smtClean="0"/>
          </a:p>
          <a:p>
            <a:pPr>
              <a:buFont typeface="Arial" charset="0"/>
              <a:buChar char="•"/>
            </a:pP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918221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Den første ....., forts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1737359"/>
            <a:ext cx="10058400" cy="4807819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sz="3600" dirty="0" smtClean="0"/>
              <a:t>Hvordan lærer barn ord?</a:t>
            </a:r>
          </a:p>
          <a:p>
            <a:pPr lvl="1">
              <a:buFont typeface="Arial" charset="0"/>
              <a:buChar char="•"/>
            </a:pPr>
            <a:r>
              <a:rPr lang="nb-NO" sz="3600" dirty="0" smtClean="0"/>
              <a:t>Hører ofte</a:t>
            </a:r>
          </a:p>
          <a:p>
            <a:pPr lvl="1">
              <a:buFont typeface="Arial" charset="0"/>
              <a:buChar char="•"/>
            </a:pPr>
            <a:r>
              <a:rPr lang="nb-NO" sz="3600" dirty="0" smtClean="0"/>
              <a:t>Ord knyttet til det som engasjerer barna</a:t>
            </a:r>
          </a:p>
          <a:p>
            <a:pPr lvl="1">
              <a:buFont typeface="Arial" charset="0"/>
              <a:buChar char="•"/>
            </a:pPr>
            <a:r>
              <a:rPr lang="nb-NO" sz="3600" dirty="0" smtClean="0"/>
              <a:t>I samspill med </a:t>
            </a:r>
            <a:r>
              <a:rPr lang="nb-NO" sz="3600" dirty="0" err="1" smtClean="0"/>
              <a:t>responsive</a:t>
            </a:r>
            <a:r>
              <a:rPr lang="nb-NO" sz="3600" dirty="0" smtClean="0"/>
              <a:t> voksne</a:t>
            </a:r>
          </a:p>
          <a:p>
            <a:pPr lvl="2">
              <a:buFont typeface="Arial" charset="0"/>
              <a:buChar char="•"/>
            </a:pPr>
            <a:r>
              <a:rPr lang="nb-NO" sz="3600" dirty="0" smtClean="0"/>
              <a:t>Delt oppmerksomhet i nære relasjoner</a:t>
            </a:r>
          </a:p>
          <a:p>
            <a:pPr lvl="1">
              <a:buFont typeface="Arial" charset="0"/>
              <a:buChar char="•"/>
            </a:pPr>
            <a:r>
              <a:rPr lang="nb-NO" sz="3600" dirty="0" smtClean="0"/>
              <a:t>Meningsfulle = knytte til det barnet er opptatt av </a:t>
            </a:r>
            <a:r>
              <a:rPr lang="mr-IN" sz="3600" dirty="0" smtClean="0"/>
              <a:t>–</a:t>
            </a:r>
            <a:r>
              <a:rPr lang="nb-NO" sz="3600" dirty="0" smtClean="0"/>
              <a:t> </a:t>
            </a:r>
            <a:r>
              <a:rPr lang="nb-NO" sz="3600" dirty="0" err="1" smtClean="0"/>
              <a:t>feks</a:t>
            </a:r>
            <a:r>
              <a:rPr lang="nb-NO" sz="3600" dirty="0" smtClean="0"/>
              <a:t> lek</a:t>
            </a:r>
          </a:p>
          <a:p>
            <a:pPr lvl="1">
              <a:buFont typeface="Arial" charset="0"/>
              <a:buChar char="•"/>
            </a:pPr>
            <a:r>
              <a:rPr lang="nb-NO" sz="3600" dirty="0" smtClean="0"/>
              <a:t>Får informasjon om ordenes betydning</a:t>
            </a:r>
          </a:p>
          <a:p>
            <a:pPr lvl="1">
              <a:buFont typeface="Arial" charset="0"/>
              <a:buChar char="•"/>
            </a:pPr>
            <a:r>
              <a:rPr lang="nb-NO" sz="3600" dirty="0" smtClean="0"/>
              <a:t>Ord presenteres i setninger = lærer grammatikk</a:t>
            </a:r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 lvl="1">
              <a:buFont typeface="Arial" charset="0"/>
              <a:buChar char="•"/>
            </a:pPr>
            <a:endParaRPr lang="nb-NO" sz="4200" dirty="0" smtClean="0"/>
          </a:p>
          <a:p>
            <a:pPr lvl="2">
              <a:buFont typeface="Arial" charset="0"/>
              <a:buChar char="•"/>
            </a:pPr>
            <a:endParaRPr lang="nb-NO" sz="3800" dirty="0"/>
          </a:p>
        </p:txBody>
      </p:sp>
    </p:spTree>
    <p:extLst>
      <p:ext uri="{BB962C8B-B14F-4D97-AF65-F5344CB8AC3E}">
        <p14:creationId xmlns:p14="http://schemas.microsoft.com/office/powerpoint/2010/main" val="1849267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Del 4: Språkstimulerende miljøer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97280" y="2021305"/>
            <a:ext cx="10058400" cy="3871852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nb-NO" sz="4400" dirty="0" smtClean="0"/>
              <a:t>Ansatte bør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Snakke rolig og tydelig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Stiller (åpne) spørsmål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Lytter oppmerksomt til det de sier og svarer</a:t>
            </a:r>
          </a:p>
          <a:p>
            <a:pPr lvl="1">
              <a:buFont typeface="Arial" charset="0"/>
              <a:buChar char="•"/>
            </a:pPr>
            <a:r>
              <a:rPr lang="nb-NO" sz="4200" dirty="0" smtClean="0"/>
              <a:t>Tilpasse seg barnets mestringsnivå</a:t>
            </a:r>
          </a:p>
          <a:p>
            <a:pPr>
              <a:buFont typeface="Arial" charset="0"/>
              <a:buChar char="•"/>
            </a:pPr>
            <a:r>
              <a:rPr lang="nb-NO" sz="4400" dirty="0" smtClean="0"/>
              <a:t>Både støtter + er en god modell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168652429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1229</TotalTime>
  <Words>1319</Words>
  <Application>Microsoft Office PowerPoint</Application>
  <PresentationFormat>Widescreen</PresentationFormat>
  <Paragraphs>253</Paragraphs>
  <Slides>39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Mangal</vt:lpstr>
      <vt:lpstr>Retrospect</vt:lpstr>
      <vt:lpstr>Språk Gode rutinesituasjoner Lek</vt:lpstr>
      <vt:lpstr>SPRÅK </vt:lpstr>
      <vt:lpstr>Del 1 Språkets rolle i læring</vt:lpstr>
      <vt:lpstr>Del 2: Barn i barnehagen - betydningen av å lære språk fra begynnelsen</vt:lpstr>
      <vt:lpstr>Del 2,forts</vt:lpstr>
      <vt:lpstr>Del 2.., forts</vt:lpstr>
      <vt:lpstr>Del 3: Den første språkinnlæringsperioden</vt:lpstr>
      <vt:lpstr>Den første ....., forts</vt:lpstr>
      <vt:lpstr>Del 4: Språkstimulerende miljøer</vt:lpstr>
      <vt:lpstr>Språkstimulerende ...., forts</vt:lpstr>
      <vt:lpstr>Del 5: Språklige interaksjoner i barnehagehverdagen – 3-6 år</vt:lpstr>
      <vt:lpstr>Språklige interaksjoner, forts</vt:lpstr>
      <vt:lpstr>Del 6: Å lese bøker</vt:lpstr>
      <vt:lpstr>Å lese bøker..., forts</vt:lpstr>
      <vt:lpstr>GODE RUTINESITUASJONER</vt:lpstr>
      <vt:lpstr>Ulike typer situasjoner – ulike samspillsmuligheter</vt:lpstr>
      <vt:lpstr>Del 1 Teoretisk ramme</vt:lpstr>
      <vt:lpstr>Relasjoner – et felles ansvar</vt:lpstr>
      <vt:lpstr>Del 2 Utviklingsfremmende samspill</vt:lpstr>
      <vt:lpstr>Organisering</vt:lpstr>
      <vt:lpstr>Organisering, forts</vt:lpstr>
      <vt:lpstr>Organisering, forts</vt:lpstr>
      <vt:lpstr>Emosjonell støtte = gode relasjoner </vt:lpstr>
      <vt:lpstr>Støtte læring og språk</vt:lpstr>
      <vt:lpstr>Del 3:Her presenteres forskning på ulike rutinesituasjoner</vt:lpstr>
      <vt:lpstr>Del 4 Gode rutinesituasjoner  </vt:lpstr>
      <vt:lpstr>Lek og eksperimenterende virksomhet </vt:lpstr>
      <vt:lpstr>Del 1: Innledning</vt:lpstr>
      <vt:lpstr>Del 2: Forskning og teori om lek</vt:lpstr>
      <vt:lpstr>Forskning...., forts</vt:lpstr>
      <vt:lpstr>Forskning..., forts </vt:lpstr>
      <vt:lpstr>Del 3: Møte mellom lek og læring</vt:lpstr>
      <vt:lpstr>Møte mellom...., forts</vt:lpstr>
      <vt:lpstr>Del 4: Den eksperimenterende virksomhetens betydning for menneskets tenkning</vt:lpstr>
      <vt:lpstr>Del 4 ..., forts</vt:lpstr>
      <vt:lpstr>Del 4..., forts</vt:lpstr>
      <vt:lpstr>Del 4.... forts</vt:lpstr>
      <vt:lpstr>Del 5: Tilegnelse av verden på en lystbetont måte</vt:lpstr>
      <vt:lpstr>Del 5..., forts</vt:lpstr>
    </vt:vector>
  </TitlesOfParts>
  <Company>NTNU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 Britt Drugli</dc:creator>
  <cp:lastModifiedBy>Anne-Karin Sunnevåg</cp:lastModifiedBy>
  <cp:revision>55</cp:revision>
  <dcterms:created xsi:type="dcterms:W3CDTF">2019-02-19T14:58:29Z</dcterms:created>
  <dcterms:modified xsi:type="dcterms:W3CDTF">2019-03-06T14:15:13Z</dcterms:modified>
</cp:coreProperties>
</file>