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62" r:id="rId2"/>
    <p:sldMasterId id="2147483796" r:id="rId3"/>
  </p:sldMasterIdLst>
  <p:notesMasterIdLst>
    <p:notesMasterId r:id="rId42"/>
  </p:notesMasterIdLst>
  <p:sldIdLst>
    <p:sldId id="260" r:id="rId4"/>
    <p:sldId id="397" r:id="rId5"/>
    <p:sldId id="398" r:id="rId6"/>
    <p:sldId id="261" r:id="rId7"/>
    <p:sldId id="382" r:id="rId8"/>
    <p:sldId id="263" r:id="rId9"/>
    <p:sldId id="353" r:id="rId10"/>
    <p:sldId id="405" r:id="rId11"/>
    <p:sldId id="271" r:id="rId12"/>
    <p:sldId id="264" r:id="rId13"/>
    <p:sldId id="266" r:id="rId14"/>
    <p:sldId id="267" r:id="rId15"/>
    <p:sldId id="404" r:id="rId16"/>
    <p:sldId id="357" r:id="rId17"/>
    <p:sldId id="381" r:id="rId18"/>
    <p:sldId id="358" r:id="rId19"/>
    <p:sldId id="403" r:id="rId20"/>
    <p:sldId id="268" r:id="rId21"/>
    <p:sldId id="269" r:id="rId22"/>
    <p:sldId id="399" r:id="rId23"/>
    <p:sldId id="406" r:id="rId24"/>
    <p:sldId id="362" r:id="rId25"/>
    <p:sldId id="365" r:id="rId26"/>
    <p:sldId id="363" r:id="rId27"/>
    <p:sldId id="262" r:id="rId28"/>
    <p:sldId id="384" r:id="rId29"/>
    <p:sldId id="282" r:id="rId30"/>
    <p:sldId id="289" r:id="rId31"/>
    <p:sldId id="285" r:id="rId32"/>
    <p:sldId id="385" r:id="rId33"/>
    <p:sldId id="407" r:id="rId34"/>
    <p:sldId id="412" r:id="rId35"/>
    <p:sldId id="386" r:id="rId36"/>
    <p:sldId id="402" r:id="rId37"/>
    <p:sldId id="359" r:id="rId38"/>
    <p:sldId id="280" r:id="rId39"/>
    <p:sldId id="390" r:id="rId40"/>
    <p:sldId id="356" r:id="rId41"/>
  </p:sldIdLst>
  <p:sldSz cx="12192000" cy="6858000"/>
  <p:notesSz cx="6735763" cy="986631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EBEC"/>
    <a:srgbClr val="00244E"/>
    <a:srgbClr val="000000"/>
    <a:srgbClr val="7A942F"/>
    <a:srgbClr val="00AD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BD9067-05BF-4DDE-96E1-42DFFD029ED6}" v="63" dt="2023-03-26T20:37:21.962"/>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4310" autoAdjust="0"/>
    <p:restoredTop sz="96494" autoAdjust="0"/>
  </p:normalViewPr>
  <p:slideViewPr>
    <p:cSldViewPr snapToGrid="0">
      <p:cViewPr varScale="1">
        <p:scale>
          <a:sx n="113" d="100"/>
          <a:sy n="113" d="100"/>
        </p:scale>
        <p:origin x="101" y="269"/>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1" y="0"/>
            <a:ext cx="2918830" cy="495029"/>
          </a:xfrm>
          <a:prstGeom prst="rect">
            <a:avLst/>
          </a:prstGeom>
        </p:spPr>
        <p:txBody>
          <a:bodyPr vert="horz" lIns="92424" tIns="46212" rIns="92424" bIns="46212" rtlCol="0"/>
          <a:lstStyle>
            <a:lvl1pPr algn="l">
              <a:defRPr sz="1200"/>
            </a:lvl1pPr>
          </a:lstStyle>
          <a:p>
            <a:endParaRPr lang="nb-NO"/>
          </a:p>
        </p:txBody>
      </p:sp>
      <p:sp>
        <p:nvSpPr>
          <p:cNvPr id="3" name="Plassholder for dato 2"/>
          <p:cNvSpPr>
            <a:spLocks noGrp="1"/>
          </p:cNvSpPr>
          <p:nvPr>
            <p:ph type="dt" idx="1"/>
          </p:nvPr>
        </p:nvSpPr>
        <p:spPr>
          <a:xfrm>
            <a:off x="3815375" y="0"/>
            <a:ext cx="2918830" cy="495029"/>
          </a:xfrm>
          <a:prstGeom prst="rect">
            <a:avLst/>
          </a:prstGeom>
        </p:spPr>
        <p:txBody>
          <a:bodyPr vert="horz" lIns="92424" tIns="46212" rIns="92424" bIns="46212" rtlCol="0"/>
          <a:lstStyle>
            <a:lvl1pPr algn="r">
              <a:defRPr sz="1200"/>
            </a:lvl1pPr>
          </a:lstStyle>
          <a:p>
            <a:fld id="{484B0CA8-D4C0-4EDF-983C-013F20071413}" type="datetimeFigureOut">
              <a:rPr lang="nb-NO" smtClean="0"/>
              <a:t>09.10.2026</a:t>
            </a:fld>
            <a:endParaRPr lang="nb-NO"/>
          </a:p>
        </p:txBody>
      </p:sp>
      <p:sp>
        <p:nvSpPr>
          <p:cNvPr id="4" name="Plassholder for lysbilde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2424" tIns="46212" rIns="92424" bIns="46212" rtlCol="0" anchor="ctr"/>
          <a:lstStyle/>
          <a:p>
            <a:endParaRPr lang="nb-NO"/>
          </a:p>
        </p:txBody>
      </p:sp>
      <p:sp>
        <p:nvSpPr>
          <p:cNvPr id="5" name="Plassholder for notater 4"/>
          <p:cNvSpPr>
            <a:spLocks noGrp="1"/>
          </p:cNvSpPr>
          <p:nvPr>
            <p:ph type="body" sz="quarter" idx="3"/>
          </p:nvPr>
        </p:nvSpPr>
        <p:spPr>
          <a:xfrm>
            <a:off x="673577" y="4748163"/>
            <a:ext cx="5388610" cy="3884861"/>
          </a:xfrm>
          <a:prstGeom prst="rect">
            <a:avLst/>
          </a:prstGeom>
        </p:spPr>
        <p:txBody>
          <a:bodyPr vert="horz" lIns="92424" tIns="46212" rIns="92424" bIns="46212"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1" y="9371287"/>
            <a:ext cx="2918830" cy="495028"/>
          </a:xfrm>
          <a:prstGeom prst="rect">
            <a:avLst/>
          </a:prstGeom>
        </p:spPr>
        <p:txBody>
          <a:bodyPr vert="horz" lIns="92424" tIns="46212" rIns="92424" bIns="46212" rtlCol="0" anchor="b"/>
          <a:lstStyle>
            <a:lvl1pPr algn="l">
              <a:defRPr sz="1200"/>
            </a:lvl1pPr>
          </a:lstStyle>
          <a:p>
            <a:endParaRPr lang="nb-NO"/>
          </a:p>
        </p:txBody>
      </p:sp>
      <p:sp>
        <p:nvSpPr>
          <p:cNvPr id="7" name="Plassholder for lysbildenummer 6"/>
          <p:cNvSpPr>
            <a:spLocks noGrp="1"/>
          </p:cNvSpPr>
          <p:nvPr>
            <p:ph type="sldNum" sz="quarter" idx="5"/>
          </p:nvPr>
        </p:nvSpPr>
        <p:spPr>
          <a:xfrm>
            <a:off x="3815375" y="9371287"/>
            <a:ext cx="2918830" cy="495028"/>
          </a:xfrm>
          <a:prstGeom prst="rect">
            <a:avLst/>
          </a:prstGeom>
        </p:spPr>
        <p:txBody>
          <a:bodyPr vert="horz" lIns="92424" tIns="46212" rIns="92424" bIns="46212"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1</a:t>
            </a:fld>
            <a:endParaRPr lang="nb-NO"/>
          </a:p>
        </p:txBody>
      </p:sp>
    </p:spTree>
    <p:extLst>
      <p:ext uri="{BB962C8B-B14F-4D97-AF65-F5344CB8AC3E}">
        <p14:creationId xmlns:p14="http://schemas.microsoft.com/office/powerpoint/2010/main" val="164522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2</a:t>
            </a:fld>
            <a:endParaRPr lang="nb-NO"/>
          </a:p>
        </p:txBody>
      </p:sp>
    </p:spTree>
    <p:extLst>
      <p:ext uri="{BB962C8B-B14F-4D97-AF65-F5344CB8AC3E}">
        <p14:creationId xmlns:p14="http://schemas.microsoft.com/office/powerpoint/2010/main" val="4042521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3</a:t>
            </a:fld>
            <a:endParaRPr lang="nb-NO"/>
          </a:p>
        </p:txBody>
      </p:sp>
    </p:spTree>
    <p:extLst>
      <p:ext uri="{BB962C8B-B14F-4D97-AF65-F5344CB8AC3E}">
        <p14:creationId xmlns:p14="http://schemas.microsoft.com/office/powerpoint/2010/main" val="2404130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4</a:t>
            </a:fld>
            <a:endParaRPr lang="nb-NO"/>
          </a:p>
        </p:txBody>
      </p:sp>
    </p:spTree>
    <p:extLst>
      <p:ext uri="{BB962C8B-B14F-4D97-AF65-F5344CB8AC3E}">
        <p14:creationId xmlns:p14="http://schemas.microsoft.com/office/powerpoint/2010/main" val="3179351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5</a:t>
            </a:fld>
            <a:endParaRPr lang="nb-NO"/>
          </a:p>
        </p:txBody>
      </p:sp>
    </p:spTree>
    <p:extLst>
      <p:ext uri="{BB962C8B-B14F-4D97-AF65-F5344CB8AC3E}">
        <p14:creationId xmlns:p14="http://schemas.microsoft.com/office/powerpoint/2010/main" val="2737220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6</a:t>
            </a:fld>
            <a:endParaRPr lang="nb-NO"/>
          </a:p>
        </p:txBody>
      </p:sp>
    </p:spTree>
    <p:extLst>
      <p:ext uri="{BB962C8B-B14F-4D97-AF65-F5344CB8AC3E}">
        <p14:creationId xmlns:p14="http://schemas.microsoft.com/office/powerpoint/2010/main" val="1535408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7</a:t>
            </a:fld>
            <a:endParaRPr lang="nb-NO"/>
          </a:p>
        </p:txBody>
      </p:sp>
    </p:spTree>
    <p:extLst>
      <p:ext uri="{BB962C8B-B14F-4D97-AF65-F5344CB8AC3E}">
        <p14:creationId xmlns:p14="http://schemas.microsoft.com/office/powerpoint/2010/main" val="3521345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8</a:t>
            </a:fld>
            <a:endParaRPr lang="nb-NO"/>
          </a:p>
        </p:txBody>
      </p:sp>
    </p:spTree>
    <p:extLst>
      <p:ext uri="{BB962C8B-B14F-4D97-AF65-F5344CB8AC3E}">
        <p14:creationId xmlns:p14="http://schemas.microsoft.com/office/powerpoint/2010/main" val="4122335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9</a:t>
            </a:fld>
            <a:endParaRPr lang="nb-NO"/>
          </a:p>
        </p:txBody>
      </p:sp>
    </p:spTree>
    <p:extLst>
      <p:ext uri="{BB962C8B-B14F-4D97-AF65-F5344CB8AC3E}">
        <p14:creationId xmlns:p14="http://schemas.microsoft.com/office/powerpoint/2010/main" val="824282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10</a:t>
            </a:fld>
            <a:endParaRPr lang="nb-NO"/>
          </a:p>
        </p:txBody>
      </p:sp>
    </p:spTree>
    <p:extLst>
      <p:ext uri="{BB962C8B-B14F-4D97-AF65-F5344CB8AC3E}">
        <p14:creationId xmlns:p14="http://schemas.microsoft.com/office/powerpoint/2010/main" val="4034303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11</a:t>
            </a:fld>
            <a:endParaRPr lang="nb-NO"/>
          </a:p>
        </p:txBody>
      </p:sp>
    </p:spTree>
    <p:extLst>
      <p:ext uri="{BB962C8B-B14F-4D97-AF65-F5344CB8AC3E}">
        <p14:creationId xmlns:p14="http://schemas.microsoft.com/office/powerpoint/2010/main" val="4447532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12</a:t>
            </a:fld>
            <a:endParaRPr lang="nb-NO"/>
          </a:p>
        </p:txBody>
      </p:sp>
    </p:spTree>
    <p:extLst>
      <p:ext uri="{BB962C8B-B14F-4D97-AF65-F5344CB8AC3E}">
        <p14:creationId xmlns:p14="http://schemas.microsoft.com/office/powerpoint/2010/main" val="16165511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13</a:t>
            </a:fld>
            <a:endParaRPr lang="nb-NO"/>
          </a:p>
        </p:txBody>
      </p:sp>
    </p:spTree>
    <p:extLst>
      <p:ext uri="{BB962C8B-B14F-4D97-AF65-F5344CB8AC3E}">
        <p14:creationId xmlns:p14="http://schemas.microsoft.com/office/powerpoint/2010/main" val="3475104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14</a:t>
            </a:fld>
            <a:endParaRPr lang="nb-NO"/>
          </a:p>
        </p:txBody>
      </p:sp>
    </p:spTree>
    <p:extLst>
      <p:ext uri="{BB962C8B-B14F-4D97-AF65-F5344CB8AC3E}">
        <p14:creationId xmlns:p14="http://schemas.microsoft.com/office/powerpoint/2010/main" val="3441325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15</a:t>
            </a:fld>
            <a:endParaRPr lang="nb-NO"/>
          </a:p>
        </p:txBody>
      </p:sp>
    </p:spTree>
    <p:extLst>
      <p:ext uri="{BB962C8B-B14F-4D97-AF65-F5344CB8AC3E}">
        <p14:creationId xmlns:p14="http://schemas.microsoft.com/office/powerpoint/2010/main" val="10496175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16</a:t>
            </a:fld>
            <a:endParaRPr lang="nb-NO"/>
          </a:p>
        </p:txBody>
      </p:sp>
    </p:spTree>
    <p:extLst>
      <p:ext uri="{BB962C8B-B14F-4D97-AF65-F5344CB8AC3E}">
        <p14:creationId xmlns:p14="http://schemas.microsoft.com/office/powerpoint/2010/main" val="41830642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17</a:t>
            </a:fld>
            <a:endParaRPr lang="nb-NO"/>
          </a:p>
        </p:txBody>
      </p:sp>
    </p:spTree>
    <p:extLst>
      <p:ext uri="{BB962C8B-B14F-4D97-AF65-F5344CB8AC3E}">
        <p14:creationId xmlns:p14="http://schemas.microsoft.com/office/powerpoint/2010/main" val="25165893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18</a:t>
            </a:fld>
            <a:endParaRPr lang="nb-NO"/>
          </a:p>
        </p:txBody>
      </p:sp>
    </p:spTree>
    <p:extLst>
      <p:ext uri="{BB962C8B-B14F-4D97-AF65-F5344CB8AC3E}">
        <p14:creationId xmlns:p14="http://schemas.microsoft.com/office/powerpoint/2010/main" val="27532271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19</a:t>
            </a:fld>
            <a:endParaRPr lang="nb-NO"/>
          </a:p>
        </p:txBody>
      </p:sp>
    </p:spTree>
    <p:extLst>
      <p:ext uri="{BB962C8B-B14F-4D97-AF65-F5344CB8AC3E}">
        <p14:creationId xmlns:p14="http://schemas.microsoft.com/office/powerpoint/2010/main" val="3105498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20</a:t>
            </a:fld>
            <a:endParaRPr lang="nb-NO"/>
          </a:p>
        </p:txBody>
      </p:sp>
    </p:spTree>
    <p:extLst>
      <p:ext uri="{BB962C8B-B14F-4D97-AF65-F5344CB8AC3E}">
        <p14:creationId xmlns:p14="http://schemas.microsoft.com/office/powerpoint/2010/main" val="13520308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21</a:t>
            </a:fld>
            <a:endParaRPr lang="nb-NO"/>
          </a:p>
        </p:txBody>
      </p:sp>
    </p:spTree>
    <p:extLst>
      <p:ext uri="{BB962C8B-B14F-4D97-AF65-F5344CB8AC3E}">
        <p14:creationId xmlns:p14="http://schemas.microsoft.com/office/powerpoint/2010/main" val="2668558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22</a:t>
            </a:fld>
            <a:endParaRPr lang="nb-NO"/>
          </a:p>
        </p:txBody>
      </p:sp>
    </p:spTree>
    <p:extLst>
      <p:ext uri="{BB962C8B-B14F-4D97-AF65-F5344CB8AC3E}">
        <p14:creationId xmlns:p14="http://schemas.microsoft.com/office/powerpoint/2010/main" val="3578781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23</a:t>
            </a:fld>
            <a:endParaRPr lang="nb-NO"/>
          </a:p>
        </p:txBody>
      </p:sp>
    </p:spTree>
    <p:extLst>
      <p:ext uri="{BB962C8B-B14F-4D97-AF65-F5344CB8AC3E}">
        <p14:creationId xmlns:p14="http://schemas.microsoft.com/office/powerpoint/2010/main" val="8281386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24</a:t>
            </a:fld>
            <a:endParaRPr lang="nb-NO"/>
          </a:p>
        </p:txBody>
      </p:sp>
    </p:spTree>
    <p:extLst>
      <p:ext uri="{BB962C8B-B14F-4D97-AF65-F5344CB8AC3E}">
        <p14:creationId xmlns:p14="http://schemas.microsoft.com/office/powerpoint/2010/main" val="1237727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25</a:t>
            </a:fld>
            <a:endParaRPr lang="nb-NO"/>
          </a:p>
        </p:txBody>
      </p:sp>
    </p:spTree>
    <p:extLst>
      <p:ext uri="{BB962C8B-B14F-4D97-AF65-F5344CB8AC3E}">
        <p14:creationId xmlns:p14="http://schemas.microsoft.com/office/powerpoint/2010/main" val="35403027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26</a:t>
            </a:fld>
            <a:endParaRPr lang="nb-NO"/>
          </a:p>
        </p:txBody>
      </p:sp>
    </p:spTree>
    <p:extLst>
      <p:ext uri="{BB962C8B-B14F-4D97-AF65-F5344CB8AC3E}">
        <p14:creationId xmlns:p14="http://schemas.microsoft.com/office/powerpoint/2010/main" val="27649379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27</a:t>
            </a:fld>
            <a:endParaRPr lang="nb-NO"/>
          </a:p>
        </p:txBody>
      </p:sp>
    </p:spTree>
    <p:extLst>
      <p:ext uri="{BB962C8B-B14F-4D97-AF65-F5344CB8AC3E}">
        <p14:creationId xmlns:p14="http://schemas.microsoft.com/office/powerpoint/2010/main" val="21374738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28</a:t>
            </a:fld>
            <a:endParaRPr lang="nb-NO"/>
          </a:p>
        </p:txBody>
      </p:sp>
    </p:spTree>
    <p:extLst>
      <p:ext uri="{BB962C8B-B14F-4D97-AF65-F5344CB8AC3E}">
        <p14:creationId xmlns:p14="http://schemas.microsoft.com/office/powerpoint/2010/main" val="30428297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29</a:t>
            </a:fld>
            <a:endParaRPr lang="nb-NO"/>
          </a:p>
        </p:txBody>
      </p:sp>
    </p:spTree>
    <p:extLst>
      <p:ext uri="{BB962C8B-B14F-4D97-AF65-F5344CB8AC3E}">
        <p14:creationId xmlns:p14="http://schemas.microsoft.com/office/powerpoint/2010/main" val="34800289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30</a:t>
            </a:fld>
            <a:endParaRPr lang="nb-NO"/>
          </a:p>
        </p:txBody>
      </p:sp>
    </p:spTree>
    <p:extLst>
      <p:ext uri="{BB962C8B-B14F-4D97-AF65-F5344CB8AC3E}">
        <p14:creationId xmlns:p14="http://schemas.microsoft.com/office/powerpoint/2010/main" val="12055343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31</a:t>
            </a:fld>
            <a:endParaRPr lang="nb-NO"/>
          </a:p>
        </p:txBody>
      </p:sp>
    </p:spTree>
    <p:extLst>
      <p:ext uri="{BB962C8B-B14F-4D97-AF65-F5344CB8AC3E}">
        <p14:creationId xmlns:p14="http://schemas.microsoft.com/office/powerpoint/2010/main" val="33760063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81625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33</a:t>
            </a:fld>
            <a:endParaRPr lang="nb-NO"/>
          </a:p>
        </p:txBody>
      </p:sp>
    </p:spTree>
    <p:extLst>
      <p:ext uri="{BB962C8B-B14F-4D97-AF65-F5344CB8AC3E}">
        <p14:creationId xmlns:p14="http://schemas.microsoft.com/office/powerpoint/2010/main" val="2807210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34</a:t>
            </a:fld>
            <a:endParaRPr lang="nb-NO"/>
          </a:p>
        </p:txBody>
      </p:sp>
    </p:spTree>
    <p:extLst>
      <p:ext uri="{BB962C8B-B14F-4D97-AF65-F5344CB8AC3E}">
        <p14:creationId xmlns:p14="http://schemas.microsoft.com/office/powerpoint/2010/main" val="42147422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35</a:t>
            </a:fld>
            <a:endParaRPr lang="nb-NO"/>
          </a:p>
        </p:txBody>
      </p:sp>
    </p:spTree>
    <p:extLst>
      <p:ext uri="{BB962C8B-B14F-4D97-AF65-F5344CB8AC3E}">
        <p14:creationId xmlns:p14="http://schemas.microsoft.com/office/powerpoint/2010/main" val="17403821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36</a:t>
            </a:fld>
            <a:endParaRPr lang="nb-NO"/>
          </a:p>
        </p:txBody>
      </p:sp>
    </p:spTree>
    <p:extLst>
      <p:ext uri="{BB962C8B-B14F-4D97-AF65-F5344CB8AC3E}">
        <p14:creationId xmlns:p14="http://schemas.microsoft.com/office/powerpoint/2010/main" val="2440760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37</a:t>
            </a:fld>
            <a:endParaRPr lang="nb-NO"/>
          </a:p>
        </p:txBody>
      </p:sp>
    </p:spTree>
    <p:extLst>
      <p:ext uri="{BB962C8B-B14F-4D97-AF65-F5344CB8AC3E}">
        <p14:creationId xmlns:p14="http://schemas.microsoft.com/office/powerpoint/2010/main" val="33462742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7E4FB80-D5CD-4F8B-B310-9170DDB90797}" type="slidenum">
              <a:rPr lang="nb-NO" smtClean="0"/>
              <a:t>38</a:t>
            </a:fld>
            <a:endParaRPr lang="nb-NO"/>
          </a:p>
        </p:txBody>
      </p:sp>
    </p:spTree>
    <p:extLst>
      <p:ext uri="{BB962C8B-B14F-4D97-AF65-F5344CB8AC3E}">
        <p14:creationId xmlns:p14="http://schemas.microsoft.com/office/powerpoint/2010/main" val="22084618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2.xml"/><Relationship Id="rId4" Type="http://schemas.openxmlformats.org/officeDocument/2006/relationships/image" Target="../media/image21.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22.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23.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24.png"/></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3.xml"/><Relationship Id="rId4" Type="http://schemas.openxmlformats.org/officeDocument/2006/relationships/image" Target="../media/image14.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3.xml"/><Relationship Id="rId4" Type="http://schemas.openxmlformats.org/officeDocument/2006/relationships/image" Target="../media/image16.png"/></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00312B7A-81C4-4D54-B329-087A58EB94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22" name="Plassholder for dato 3">
            <a:extLst>
              <a:ext uri="{FF2B5EF4-FFF2-40B4-BE49-F238E27FC236}">
                <a16:creationId xmlns:a16="http://schemas.microsoft.com/office/drawing/2014/main" id="{E61A0069-77CB-4CBE-BA7B-A3D685364F9D}"/>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C404FBC3-6B15-4405-8FBC-A209FD067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22" name="Plassholder for dato 3">
            <a:extLst>
              <a:ext uri="{FF2B5EF4-FFF2-40B4-BE49-F238E27FC236}">
                <a16:creationId xmlns:a16="http://schemas.microsoft.com/office/drawing/2014/main" id="{87775E6B-E9FA-4672-A269-6BDABEFA187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0A34269E-E164-42A8-BCBD-A2FF6A0E04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4" name="Plassholder for dato 3">
            <a:extLst>
              <a:ext uri="{FF2B5EF4-FFF2-40B4-BE49-F238E27FC236}">
                <a16:creationId xmlns:a16="http://schemas.microsoft.com/office/drawing/2014/main" id="{598EFE57-85C1-47AC-901B-50FE5A882197}"/>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a:extLst>
              <a:ext uri="{FF2B5EF4-FFF2-40B4-BE49-F238E27FC236}">
                <a16:creationId xmlns:a16="http://schemas.microsoft.com/office/drawing/2014/main" id="{12B0D010-84EE-4BAB-86B8-8E2F3901692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22" name="Plassholder for dato 3">
            <a:extLst>
              <a:ext uri="{FF2B5EF4-FFF2-40B4-BE49-F238E27FC236}">
                <a16:creationId xmlns:a16="http://schemas.microsoft.com/office/drawing/2014/main" id="{2A06B02A-E871-46C5-8669-758D95CFFC5B}"/>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15" name="Plassholder for dato 3">
            <a:extLst>
              <a:ext uri="{FF2B5EF4-FFF2-40B4-BE49-F238E27FC236}">
                <a16:creationId xmlns:a16="http://schemas.microsoft.com/office/drawing/2014/main" id="{590A0205-A7E7-4285-AB08-6527F7C8679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a:extLst>
              <a:ext uri="{FF2B5EF4-FFF2-40B4-BE49-F238E27FC236}">
                <a16:creationId xmlns:a16="http://schemas.microsoft.com/office/drawing/2014/main" id="{55A44D97-1F9A-4245-97DB-B1718D3E83A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80963FE4-15FB-4A02-BF6F-86DA52DE81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1833998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93747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375074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6" name="Bilde 5">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93417" y="873125"/>
            <a:ext cx="8425283" cy="4329814"/>
          </a:xfrm>
          <a:prstGeom prst="rect">
            <a:avLst/>
          </a:prstGeom>
        </p:spPr>
      </p:pic>
    </p:spTree>
    <p:extLst>
      <p:ext uri="{BB962C8B-B14F-4D97-AF65-F5344CB8AC3E}">
        <p14:creationId xmlns:p14="http://schemas.microsoft.com/office/powerpoint/2010/main" val="30500396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11FD0BF-FAAF-4897-93DF-D0B00ABD5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3" name="Plassholder for lysbildenummer 5">
            <a:extLst>
              <a:ext uri="{FF2B5EF4-FFF2-40B4-BE49-F238E27FC236}">
                <a16:creationId xmlns:a16="http://schemas.microsoft.com/office/drawing/2014/main" id="{A4417D52-51C9-4726-B690-F70EB9F6655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4" name="TekstSylinder 13">
            <a:extLst>
              <a:ext uri="{FF2B5EF4-FFF2-40B4-BE49-F238E27FC236}">
                <a16:creationId xmlns:a16="http://schemas.microsoft.com/office/drawing/2014/main" id="{4CA72B0F-0B6D-4940-84F9-C4327226F03B}"/>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9" name="Rektangel 18">
            <a:extLst>
              <a:ext uri="{FF2B5EF4-FFF2-40B4-BE49-F238E27FC236}">
                <a16:creationId xmlns:a16="http://schemas.microsoft.com/office/drawing/2014/main" id="{065997F6-170A-4322-BCE3-1D9D100B314C}"/>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4" name="Bilde 3">
            <a:extLst>
              <a:ext uri="{FF2B5EF4-FFF2-40B4-BE49-F238E27FC236}">
                <a16:creationId xmlns:a16="http://schemas.microsoft.com/office/drawing/2014/main" id="{BD3391E9-6083-474A-AF9E-44F02AE91C4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9525" y="436909"/>
            <a:ext cx="10472949" cy="6160021"/>
          </a:xfrm>
          <a:prstGeom prst="rect">
            <a:avLst/>
          </a:prstGeom>
        </p:spPr>
      </p:pic>
    </p:spTree>
    <p:extLst>
      <p:ext uri="{BB962C8B-B14F-4D97-AF65-F5344CB8AC3E}">
        <p14:creationId xmlns:p14="http://schemas.microsoft.com/office/powerpoint/2010/main" val="301776542"/>
      </p:ext>
    </p:extLst>
  </p:cSld>
  <p:clrMapOvr>
    <a:masterClrMapping/>
  </p:clrMapOvr>
  <p:extLst>
    <p:ext uri="{DCECCB84-F9BA-43D5-87BE-67443E8EF086}">
      <p15:sldGuideLst xmlns:p15="http://schemas.microsoft.com/office/powerpoint/2012/main">
        <p15:guide id="1" orient="horz" pos="686"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19" name="Bilde 18">
            <a:extLst>
              <a:ext uri="{FF2B5EF4-FFF2-40B4-BE49-F238E27FC236}">
                <a16:creationId xmlns:a16="http://schemas.microsoft.com/office/drawing/2014/main" id="{C4ECA97A-E6CD-443F-B212-8A1120A993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pic>
        <p:nvPicPr>
          <p:cNvPr id="13" name="Bilde 12">
            <a:extLst>
              <a:ext uri="{FF2B5EF4-FFF2-40B4-BE49-F238E27FC236}">
                <a16:creationId xmlns:a16="http://schemas.microsoft.com/office/drawing/2014/main" id="{8F86FF03-7E94-4A5D-A789-8FA40021BB2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19" name="Bilde 18">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pic>
        <p:nvPicPr>
          <p:cNvPr id="14" name="Bilde 13">
            <a:extLst>
              <a:ext uri="{FF2B5EF4-FFF2-40B4-BE49-F238E27FC236}">
                <a16:creationId xmlns:a16="http://schemas.microsoft.com/office/drawing/2014/main" id="{5FF12AE2-FCFF-4B45-92E0-8C1188DCBA4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00146" y="5443778"/>
            <a:ext cx="3900854" cy="1181959"/>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5" name="Bilde 4">
            <a:extLst>
              <a:ext uri="{FF2B5EF4-FFF2-40B4-BE49-F238E27FC236}">
                <a16:creationId xmlns:a16="http://schemas.microsoft.com/office/drawing/2014/main" id="{18B79961-EC85-4F5E-8A2B-5233E13A6F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BC51FCA-1BA2-47B0-ADD7-5A54455D4249}"/>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7" name="Plassholder for lysbildenummer 5">
            <a:extLst>
              <a:ext uri="{FF2B5EF4-FFF2-40B4-BE49-F238E27FC236}">
                <a16:creationId xmlns:a16="http://schemas.microsoft.com/office/drawing/2014/main" id="{F6F22973-D61B-4BBA-88C0-3B1B9A27C63E}"/>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8" name="TekstSylinder 7">
            <a:extLst>
              <a:ext uri="{FF2B5EF4-FFF2-40B4-BE49-F238E27FC236}">
                <a16:creationId xmlns:a16="http://schemas.microsoft.com/office/drawing/2014/main" id="{56046B91-AEAB-45BF-BD3F-55FF7616AA0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9" name="Bilde 8">
            <a:extLst>
              <a:ext uri="{FF2B5EF4-FFF2-40B4-BE49-F238E27FC236}">
                <a16:creationId xmlns:a16="http://schemas.microsoft.com/office/drawing/2014/main" id="{0BD20E72-0719-42FD-9E31-8D508A92AE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39545861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0200790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00312B7A-81C4-4D54-B329-087A58EB94F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
        <p:nvSpPr>
          <p:cNvPr id="2" name="Tittel 1">
            <a:extLst>
              <a:ext uri="{FF2B5EF4-FFF2-40B4-BE49-F238E27FC236}">
                <a16:creationId xmlns:a16="http://schemas.microsoft.com/office/drawing/2014/main" id="{973202C7-C315-42CE-9322-9326A839C2C8}"/>
              </a:ext>
            </a:extLst>
          </p:cNvPr>
          <p:cNvSpPr>
            <a:spLocks noGrp="1"/>
          </p:cNvSpPr>
          <p:nvPr>
            <p:ph type="title"/>
          </p:nvPr>
        </p:nvSpPr>
        <p:spPr>
          <a:xfrm>
            <a:off x="838200" y="365125"/>
            <a:ext cx="10515600" cy="1325563"/>
          </a:xfrm>
          <a:prstGeom prst="rect">
            <a:avLst/>
          </a:prstGeom>
        </p:spPr>
        <p:txBody>
          <a:bodyPr/>
          <a:lstStyle/>
          <a:p>
            <a:r>
              <a:rPr lang="nb-NO"/>
              <a:t>Klikk for å redigere tittelstil</a:t>
            </a:r>
          </a:p>
        </p:txBody>
      </p:sp>
    </p:spTree>
    <p:extLst>
      <p:ext uri="{BB962C8B-B14F-4D97-AF65-F5344CB8AC3E}">
        <p14:creationId xmlns:p14="http://schemas.microsoft.com/office/powerpoint/2010/main" val="8774583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C404FBC3-6B15-4405-8FBC-A209FD06771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10248217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0A34269E-E164-42A8-BCBD-A2FF6A0E041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15791987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a:extLst>
              <a:ext uri="{FF2B5EF4-FFF2-40B4-BE49-F238E27FC236}">
                <a16:creationId xmlns:a16="http://schemas.microsoft.com/office/drawing/2014/main" id="{12B0D010-84EE-4BAB-86B8-8E2F3901692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17578124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14962084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a:extLst>
              <a:ext uri="{FF2B5EF4-FFF2-40B4-BE49-F238E27FC236}">
                <a16:creationId xmlns:a16="http://schemas.microsoft.com/office/drawing/2014/main" id="{55A44D97-1F9A-4245-97DB-B1718D3E83A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42792149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80963FE4-15FB-4A02-BF6F-86DA52DE81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18623141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1595397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46247462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5098827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24706059"/>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26751803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68468348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79572526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03515354"/>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21876044"/>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553861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2966848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Tree>
    <p:extLst>
      <p:ext uri="{BB962C8B-B14F-4D97-AF65-F5344CB8AC3E}">
        <p14:creationId xmlns:p14="http://schemas.microsoft.com/office/powerpoint/2010/main" val="3328151757"/>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Tree>
    <p:extLst>
      <p:ext uri="{BB962C8B-B14F-4D97-AF65-F5344CB8AC3E}">
        <p14:creationId xmlns:p14="http://schemas.microsoft.com/office/powerpoint/2010/main" val="2338714690"/>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Tree>
    <p:extLst>
      <p:ext uri="{BB962C8B-B14F-4D97-AF65-F5344CB8AC3E}">
        <p14:creationId xmlns:p14="http://schemas.microsoft.com/office/powerpoint/2010/main" val="2591128587"/>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2300152334"/>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77949436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6" name="Bilde 5">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493417" y="873125"/>
            <a:ext cx="8425282" cy="4329813"/>
          </a:xfrm>
          <a:prstGeom prst="rect">
            <a:avLst/>
          </a:prstGeom>
        </p:spPr>
      </p:pic>
    </p:spTree>
    <p:extLst>
      <p:ext uri="{BB962C8B-B14F-4D97-AF65-F5344CB8AC3E}">
        <p14:creationId xmlns:p14="http://schemas.microsoft.com/office/powerpoint/2010/main" val="283298213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11FD0BF-FAAF-4897-93DF-D0B00ABD5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3" name="Plassholder for lysbildenummer 5">
            <a:extLst>
              <a:ext uri="{FF2B5EF4-FFF2-40B4-BE49-F238E27FC236}">
                <a16:creationId xmlns:a16="http://schemas.microsoft.com/office/drawing/2014/main" id="{A4417D52-51C9-4726-B690-F70EB9F6655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4" name="TekstSylinder 13">
            <a:extLst>
              <a:ext uri="{FF2B5EF4-FFF2-40B4-BE49-F238E27FC236}">
                <a16:creationId xmlns:a16="http://schemas.microsoft.com/office/drawing/2014/main" id="{4CA72B0F-0B6D-4940-84F9-C4327226F03B}"/>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9" name="Rektangel 18">
            <a:extLst>
              <a:ext uri="{FF2B5EF4-FFF2-40B4-BE49-F238E27FC236}">
                <a16:creationId xmlns:a16="http://schemas.microsoft.com/office/drawing/2014/main" id="{065997F6-170A-4322-BCE3-1D9D100B314C}"/>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4" name="Bilde 3">
            <a:extLst>
              <a:ext uri="{FF2B5EF4-FFF2-40B4-BE49-F238E27FC236}">
                <a16:creationId xmlns:a16="http://schemas.microsoft.com/office/drawing/2014/main" id="{BD3391E9-6083-474A-AF9E-44F02AE91C4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861050" y="693764"/>
            <a:ext cx="10469899" cy="5646311"/>
          </a:xfrm>
          <a:prstGeom prst="rect">
            <a:avLst/>
          </a:prstGeom>
        </p:spPr>
      </p:pic>
    </p:spTree>
    <p:extLst>
      <p:ext uri="{BB962C8B-B14F-4D97-AF65-F5344CB8AC3E}">
        <p14:creationId xmlns:p14="http://schemas.microsoft.com/office/powerpoint/2010/main" val="3395656437"/>
      </p:ext>
    </p:extLst>
  </p:cSld>
  <p:clrMapOvr>
    <a:masterClrMapping/>
  </p:clrMapOvr>
  <p:extLst>
    <p:ext uri="{DCECCB84-F9BA-43D5-87BE-67443E8EF086}">
      <p15:sldGuideLst xmlns:p15="http://schemas.microsoft.com/office/powerpoint/2012/main">
        <p15:guide id="1" orient="horz" pos="686">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19" name="Bilde 18">
            <a:extLst>
              <a:ext uri="{FF2B5EF4-FFF2-40B4-BE49-F238E27FC236}">
                <a16:creationId xmlns:a16="http://schemas.microsoft.com/office/drawing/2014/main" id="{C4ECA97A-E6CD-443F-B212-8A1120A993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Tree>
    <p:extLst>
      <p:ext uri="{BB962C8B-B14F-4D97-AF65-F5344CB8AC3E}">
        <p14:creationId xmlns:p14="http://schemas.microsoft.com/office/powerpoint/2010/main" val="259435612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pic>
        <p:nvPicPr>
          <p:cNvPr id="13" name="Bilde 12">
            <a:extLst>
              <a:ext uri="{FF2B5EF4-FFF2-40B4-BE49-F238E27FC236}">
                <a16:creationId xmlns:a16="http://schemas.microsoft.com/office/drawing/2014/main" id="{8F86FF03-7E94-4A5D-A789-8FA40021BB2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Tree>
    <p:extLst>
      <p:ext uri="{BB962C8B-B14F-4D97-AF65-F5344CB8AC3E}">
        <p14:creationId xmlns:p14="http://schemas.microsoft.com/office/powerpoint/2010/main" val="310782226"/>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19" name="Bilde 18">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Tree>
    <p:extLst>
      <p:ext uri="{BB962C8B-B14F-4D97-AF65-F5344CB8AC3E}">
        <p14:creationId xmlns:p14="http://schemas.microsoft.com/office/powerpoint/2010/main" val="663651852"/>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pic>
        <p:nvPicPr>
          <p:cNvPr id="14" name="Bilde 13">
            <a:extLst>
              <a:ext uri="{FF2B5EF4-FFF2-40B4-BE49-F238E27FC236}">
                <a16:creationId xmlns:a16="http://schemas.microsoft.com/office/drawing/2014/main" id="{5FF12AE2-FCFF-4B45-92E0-8C1188DCBA4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200146" y="5443778"/>
            <a:ext cx="3900854" cy="1181958"/>
          </a:xfrm>
          <a:prstGeom prst="rect">
            <a:avLst/>
          </a:prstGeom>
        </p:spPr>
      </p:pic>
    </p:spTree>
    <p:extLst>
      <p:ext uri="{BB962C8B-B14F-4D97-AF65-F5344CB8AC3E}">
        <p14:creationId xmlns:p14="http://schemas.microsoft.com/office/powerpoint/2010/main" val="553137601"/>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p15:clr>
            <a:srgbClr val="FBAE40"/>
          </p15:clr>
        </p15:guide>
        <p15:guide id="4" pos="2933">
          <p15:clr>
            <a:srgbClr val="FBAE40"/>
          </p15:clr>
        </p15:guide>
        <p15:guide id="5" orient="horz" pos="4020">
          <p15:clr>
            <a:srgbClr val="FBAE40"/>
          </p15:clr>
        </p15:guide>
        <p15:guide id="6" pos="5654">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53306608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5" name="Bilde 4">
            <a:extLst>
              <a:ext uri="{FF2B5EF4-FFF2-40B4-BE49-F238E27FC236}">
                <a16:creationId xmlns:a16="http://schemas.microsoft.com/office/drawing/2014/main" id="{18B79961-EC85-4F5E-8A2B-5233E13A6F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08870921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BC51FCA-1BA2-47B0-ADD7-5A54455D4249}"/>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7" name="Plassholder for lysbildenummer 5">
            <a:extLst>
              <a:ext uri="{FF2B5EF4-FFF2-40B4-BE49-F238E27FC236}">
                <a16:creationId xmlns:a16="http://schemas.microsoft.com/office/drawing/2014/main" id="{F6F22973-D61B-4BBA-88C0-3B1B9A27C63E}"/>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8" name="TekstSylinder 7">
            <a:extLst>
              <a:ext uri="{FF2B5EF4-FFF2-40B4-BE49-F238E27FC236}">
                <a16:creationId xmlns:a16="http://schemas.microsoft.com/office/drawing/2014/main" id="{56046B91-AEAB-45BF-BD3F-55FF7616AA0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Oslo og Viken</a:t>
            </a:r>
          </a:p>
        </p:txBody>
      </p:sp>
      <p:pic>
        <p:nvPicPr>
          <p:cNvPr id="9" name="Bilde 8">
            <a:extLst>
              <a:ext uri="{FF2B5EF4-FFF2-40B4-BE49-F238E27FC236}">
                <a16:creationId xmlns:a16="http://schemas.microsoft.com/office/drawing/2014/main" id="{0BD20E72-0719-42FD-9E31-8D508A92AE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422303509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59615058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00312B7A-81C4-4D54-B329-087A58EB94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855544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22" name="Plassholder for dato 3">
            <a:extLst>
              <a:ext uri="{FF2B5EF4-FFF2-40B4-BE49-F238E27FC236}">
                <a16:creationId xmlns:a16="http://schemas.microsoft.com/office/drawing/2014/main" id="{E61A0069-77CB-4CBE-BA7B-A3D685364F9D}"/>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C404FBC3-6B15-4405-8FBC-A209FD067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4819611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22" name="Plassholder for dato 3">
            <a:extLst>
              <a:ext uri="{FF2B5EF4-FFF2-40B4-BE49-F238E27FC236}">
                <a16:creationId xmlns:a16="http://schemas.microsoft.com/office/drawing/2014/main" id="{87775E6B-E9FA-4672-A269-6BDABEFA187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0A34269E-E164-42A8-BCBD-A2FF6A0E04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87513147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4" name="Plassholder for dato 3">
            <a:extLst>
              <a:ext uri="{FF2B5EF4-FFF2-40B4-BE49-F238E27FC236}">
                <a16:creationId xmlns:a16="http://schemas.microsoft.com/office/drawing/2014/main" id="{598EFE57-85C1-47AC-901B-50FE5A882197}"/>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a:extLst>
              <a:ext uri="{FF2B5EF4-FFF2-40B4-BE49-F238E27FC236}">
                <a16:creationId xmlns:a16="http://schemas.microsoft.com/office/drawing/2014/main" id="{12B0D010-84EE-4BAB-86B8-8E2F3901692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119109919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22" name="Plassholder for dato 3">
            <a:extLst>
              <a:ext uri="{FF2B5EF4-FFF2-40B4-BE49-F238E27FC236}">
                <a16:creationId xmlns:a16="http://schemas.microsoft.com/office/drawing/2014/main" id="{2A06B02A-E871-46C5-8669-758D95CFFC5B}"/>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64687498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15" name="Plassholder for dato 3">
            <a:extLst>
              <a:ext uri="{FF2B5EF4-FFF2-40B4-BE49-F238E27FC236}">
                <a16:creationId xmlns:a16="http://schemas.microsoft.com/office/drawing/2014/main" id="{590A0205-A7E7-4285-AB08-6527F7C8679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a:extLst>
              <a:ext uri="{FF2B5EF4-FFF2-40B4-BE49-F238E27FC236}">
                <a16:creationId xmlns:a16="http://schemas.microsoft.com/office/drawing/2014/main" id="{55A44D97-1F9A-4245-97DB-B1718D3E83A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5065372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80963FE4-15FB-4A02-BF6F-86DA52DE81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670418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5887364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92301827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079169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61412701"/>
      </p:ext>
    </p:extLst>
  </p:cSld>
  <p:clrMapOvr>
    <a:overrideClrMapping bg1="lt1" tx1="dk1" bg2="lt2" tx2="dk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9772601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24057707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589965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461927569"/>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713433463"/>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6838931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14098598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Tree>
    <p:extLst>
      <p:ext uri="{BB962C8B-B14F-4D97-AF65-F5344CB8AC3E}">
        <p14:creationId xmlns:p14="http://schemas.microsoft.com/office/powerpoint/2010/main" val="3924615138"/>
      </p:ext>
    </p:extLst>
  </p:cSld>
  <p:clrMapOvr>
    <a:overrideClrMapping bg1="lt1" tx1="dk1" bg2="lt2" tx2="dk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Tree>
    <p:extLst>
      <p:ext uri="{BB962C8B-B14F-4D97-AF65-F5344CB8AC3E}">
        <p14:creationId xmlns:p14="http://schemas.microsoft.com/office/powerpoint/2010/main" val="1368234649"/>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Tree>
    <p:extLst>
      <p:ext uri="{BB962C8B-B14F-4D97-AF65-F5344CB8AC3E}">
        <p14:creationId xmlns:p14="http://schemas.microsoft.com/office/powerpoint/2010/main" val="1144197711"/>
      </p:ext>
    </p:extLst>
  </p:cSld>
  <p:clrMapOvr>
    <a:overrideClrMapping bg1="lt1" tx1="dk1" bg2="lt2" tx2="dk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688630872"/>
      </p:ext>
    </p:extLst>
  </p:cSld>
  <p:clrMapOvr>
    <a:overrideClrMapping bg1="lt1" tx1="dk1" bg2="lt2" tx2="dk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17464639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6" name="Bilde 5">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93417" y="873125"/>
            <a:ext cx="8425283" cy="4329814"/>
          </a:xfrm>
          <a:prstGeom prst="rect">
            <a:avLst/>
          </a:prstGeom>
        </p:spPr>
      </p:pic>
    </p:spTree>
    <p:extLst>
      <p:ext uri="{BB962C8B-B14F-4D97-AF65-F5344CB8AC3E}">
        <p14:creationId xmlns:p14="http://schemas.microsoft.com/office/powerpoint/2010/main" val="183342305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11FD0BF-FAAF-4897-93DF-D0B00ABD5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3" name="Plassholder for lysbildenummer 5">
            <a:extLst>
              <a:ext uri="{FF2B5EF4-FFF2-40B4-BE49-F238E27FC236}">
                <a16:creationId xmlns:a16="http://schemas.microsoft.com/office/drawing/2014/main" id="{A4417D52-51C9-4726-B690-F70EB9F6655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4" name="TekstSylinder 13">
            <a:extLst>
              <a:ext uri="{FF2B5EF4-FFF2-40B4-BE49-F238E27FC236}">
                <a16:creationId xmlns:a16="http://schemas.microsoft.com/office/drawing/2014/main" id="{4CA72B0F-0B6D-4940-84F9-C4327226F03B}"/>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9" name="Rektangel 18">
            <a:extLst>
              <a:ext uri="{FF2B5EF4-FFF2-40B4-BE49-F238E27FC236}">
                <a16:creationId xmlns:a16="http://schemas.microsoft.com/office/drawing/2014/main" id="{065997F6-170A-4322-BCE3-1D9D100B314C}"/>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4" name="Bilde 3">
            <a:extLst>
              <a:ext uri="{FF2B5EF4-FFF2-40B4-BE49-F238E27FC236}">
                <a16:creationId xmlns:a16="http://schemas.microsoft.com/office/drawing/2014/main" id="{BD3391E9-6083-474A-AF9E-44F02AE91C4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9525" y="436909"/>
            <a:ext cx="10472949" cy="6160021"/>
          </a:xfrm>
          <a:prstGeom prst="rect">
            <a:avLst/>
          </a:prstGeom>
        </p:spPr>
      </p:pic>
    </p:spTree>
    <p:extLst>
      <p:ext uri="{BB962C8B-B14F-4D97-AF65-F5344CB8AC3E}">
        <p14:creationId xmlns:p14="http://schemas.microsoft.com/office/powerpoint/2010/main" val="2754359238"/>
      </p:ext>
    </p:extLst>
  </p:cSld>
  <p:clrMapOvr>
    <a:masterClrMapping/>
  </p:clrMapOvr>
  <p:extLst>
    <p:ext uri="{DCECCB84-F9BA-43D5-87BE-67443E8EF086}">
      <p15:sldGuideLst xmlns:p15="http://schemas.microsoft.com/office/powerpoint/2012/main">
        <p15:guide id="1" orient="horz" pos="686">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19" name="Bilde 18">
            <a:extLst>
              <a:ext uri="{FF2B5EF4-FFF2-40B4-BE49-F238E27FC236}">
                <a16:creationId xmlns:a16="http://schemas.microsoft.com/office/drawing/2014/main" id="{C4ECA97A-E6CD-443F-B212-8A1120A993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1087366057"/>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pic>
        <p:nvPicPr>
          <p:cNvPr id="13" name="Bilde 12">
            <a:extLst>
              <a:ext uri="{FF2B5EF4-FFF2-40B4-BE49-F238E27FC236}">
                <a16:creationId xmlns:a16="http://schemas.microsoft.com/office/drawing/2014/main" id="{8F86FF03-7E94-4A5D-A789-8FA40021BB2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388233648"/>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19" name="Bilde 18">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1557003016"/>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pic>
        <p:nvPicPr>
          <p:cNvPr id="14" name="Bilde 13">
            <a:extLst>
              <a:ext uri="{FF2B5EF4-FFF2-40B4-BE49-F238E27FC236}">
                <a16:creationId xmlns:a16="http://schemas.microsoft.com/office/drawing/2014/main" id="{5FF12AE2-FCFF-4B45-92E0-8C1188DCBA4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00146" y="5443778"/>
            <a:ext cx="3900854" cy="1181959"/>
          </a:xfrm>
          <a:prstGeom prst="rect">
            <a:avLst/>
          </a:prstGeom>
        </p:spPr>
      </p:pic>
    </p:spTree>
    <p:extLst>
      <p:ext uri="{BB962C8B-B14F-4D97-AF65-F5344CB8AC3E}">
        <p14:creationId xmlns:p14="http://schemas.microsoft.com/office/powerpoint/2010/main" val="1358806428"/>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p15:clr>
            <a:srgbClr val="FBAE40"/>
          </p15:clr>
        </p15:guide>
        <p15:guide id="4" pos="2933">
          <p15:clr>
            <a:srgbClr val="FBAE40"/>
          </p15:clr>
        </p15:guide>
        <p15:guide id="5" orient="horz" pos="4020">
          <p15:clr>
            <a:srgbClr val="FBAE40"/>
          </p15:clr>
        </p15:guide>
        <p15:guide id="6" pos="5654">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7107222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5" name="Bilde 4">
            <a:extLst>
              <a:ext uri="{FF2B5EF4-FFF2-40B4-BE49-F238E27FC236}">
                <a16:creationId xmlns:a16="http://schemas.microsoft.com/office/drawing/2014/main" id="{18B79961-EC85-4F5E-8A2B-5233E13A6F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57868985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BC51FCA-1BA2-47B0-ADD7-5A54455D4249}"/>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7" name="Plassholder for lysbildenummer 5">
            <a:extLst>
              <a:ext uri="{FF2B5EF4-FFF2-40B4-BE49-F238E27FC236}">
                <a16:creationId xmlns:a16="http://schemas.microsoft.com/office/drawing/2014/main" id="{F6F22973-D61B-4BBA-88C0-3B1B9A27C63E}"/>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8" name="TekstSylinder 7">
            <a:extLst>
              <a:ext uri="{FF2B5EF4-FFF2-40B4-BE49-F238E27FC236}">
                <a16:creationId xmlns:a16="http://schemas.microsoft.com/office/drawing/2014/main" id="{56046B91-AEAB-45BF-BD3F-55FF7616AA0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9" name="Bilde 8">
            <a:extLst>
              <a:ext uri="{FF2B5EF4-FFF2-40B4-BE49-F238E27FC236}">
                <a16:creationId xmlns:a16="http://schemas.microsoft.com/office/drawing/2014/main" id="{0BD20E72-0719-42FD-9E31-8D508A92AE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33475570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66913476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34" Type="http://schemas.openxmlformats.org/officeDocument/2006/relationships/theme" Target="../theme/theme2.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33" Type="http://schemas.openxmlformats.org/officeDocument/2006/relationships/slideLayout" Target="../slideLayouts/slideLayout66.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slideLayout" Target="../slideLayouts/slideLayout62.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32" Type="http://schemas.openxmlformats.org/officeDocument/2006/relationships/slideLayout" Target="../slideLayouts/slideLayout65.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31" Type="http://schemas.openxmlformats.org/officeDocument/2006/relationships/slideLayout" Target="../slideLayouts/slideLayout64.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 Id="rId30" Type="http://schemas.openxmlformats.org/officeDocument/2006/relationships/slideLayout" Target="../slideLayouts/slideLayout63.xml"/><Relationship Id="rId8"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9.xml"/><Relationship Id="rId18" Type="http://schemas.openxmlformats.org/officeDocument/2006/relationships/slideLayout" Target="../slideLayouts/slideLayout84.xml"/><Relationship Id="rId26" Type="http://schemas.openxmlformats.org/officeDocument/2006/relationships/slideLayout" Target="../slideLayouts/slideLayout92.xml"/><Relationship Id="rId3" Type="http://schemas.openxmlformats.org/officeDocument/2006/relationships/slideLayout" Target="../slideLayouts/slideLayout69.xml"/><Relationship Id="rId21" Type="http://schemas.openxmlformats.org/officeDocument/2006/relationships/slideLayout" Target="../slideLayouts/slideLayout87.xml"/><Relationship Id="rId34" Type="http://schemas.openxmlformats.org/officeDocument/2006/relationships/theme" Target="../theme/theme3.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5" Type="http://schemas.openxmlformats.org/officeDocument/2006/relationships/slideLayout" Target="../slideLayouts/slideLayout91.xml"/><Relationship Id="rId33" Type="http://schemas.openxmlformats.org/officeDocument/2006/relationships/slideLayout" Target="../slideLayouts/slideLayout99.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29" Type="http://schemas.openxmlformats.org/officeDocument/2006/relationships/slideLayout" Target="../slideLayouts/slideLayout95.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24" Type="http://schemas.openxmlformats.org/officeDocument/2006/relationships/slideLayout" Target="../slideLayouts/slideLayout90.xml"/><Relationship Id="rId32" Type="http://schemas.openxmlformats.org/officeDocument/2006/relationships/slideLayout" Target="../slideLayouts/slideLayout98.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23" Type="http://schemas.openxmlformats.org/officeDocument/2006/relationships/slideLayout" Target="../slideLayouts/slideLayout89.xml"/><Relationship Id="rId28" Type="http://schemas.openxmlformats.org/officeDocument/2006/relationships/slideLayout" Target="../slideLayouts/slideLayout94.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31" Type="http://schemas.openxmlformats.org/officeDocument/2006/relationships/slideLayout" Target="../slideLayouts/slideLayout97.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 Id="rId22" Type="http://schemas.openxmlformats.org/officeDocument/2006/relationships/slideLayout" Target="../slideLayouts/slideLayout88.xml"/><Relationship Id="rId27" Type="http://schemas.openxmlformats.org/officeDocument/2006/relationships/slideLayout" Target="../slideLayouts/slideLayout93.xml"/><Relationship Id="rId30" Type="http://schemas.openxmlformats.org/officeDocument/2006/relationships/slideLayout" Target="../slideLayouts/slideLayout96.xml"/><Relationship Id="rId8" Type="http://schemas.openxmlformats.org/officeDocument/2006/relationships/slideLayout" Target="../slideLayouts/slideLayout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730" r:id="rId7"/>
    <p:sldLayoutId id="2147483664" r:id="rId8"/>
    <p:sldLayoutId id="2147483713" r:id="rId9"/>
    <p:sldLayoutId id="2147483685" r:id="rId10"/>
    <p:sldLayoutId id="2147483714" r:id="rId11"/>
    <p:sldLayoutId id="2147483702" r:id="rId12"/>
    <p:sldLayoutId id="2147483736" r:id="rId13"/>
    <p:sldLayoutId id="2147483733" r:id="rId14"/>
    <p:sldLayoutId id="2147483716" r:id="rId15"/>
    <p:sldLayoutId id="2147483707" r:id="rId16"/>
    <p:sldLayoutId id="2147483675" r:id="rId17"/>
    <p:sldLayoutId id="2147483706" r:id="rId18"/>
    <p:sldLayoutId id="2147483709" r:id="rId19"/>
    <p:sldLayoutId id="2147483711" r:id="rId20"/>
    <p:sldLayoutId id="2147483710" r:id="rId21"/>
    <p:sldLayoutId id="2147483712" r:id="rId22"/>
    <p:sldLayoutId id="2147483655" r:id="rId23"/>
    <p:sldLayoutId id="2147483705" r:id="rId24"/>
    <p:sldLayoutId id="2147483690" r:id="rId25"/>
    <p:sldLayoutId id="2147483759" r:id="rId26"/>
    <p:sldLayoutId id="2147483758" r:id="rId27"/>
    <p:sldLayoutId id="2147483757" r:id="rId28"/>
    <p:sldLayoutId id="2147483746" r:id="rId29"/>
    <p:sldLayoutId id="2147483718" r:id="rId30"/>
    <p:sldLayoutId id="2147483719" r:id="rId31"/>
    <p:sldLayoutId id="2147483760" r:id="rId32"/>
    <p:sldLayoutId id="2147483761" r:id="rId33"/>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378927181"/>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 id="2147483780" r:id="rId18"/>
    <p:sldLayoutId id="2147483781" r:id="rId19"/>
    <p:sldLayoutId id="2147483782" r:id="rId20"/>
    <p:sldLayoutId id="2147483783" r:id="rId21"/>
    <p:sldLayoutId id="2147483784" r:id="rId22"/>
    <p:sldLayoutId id="2147483785" r:id="rId23"/>
    <p:sldLayoutId id="2147483786" r:id="rId24"/>
    <p:sldLayoutId id="2147483787" r:id="rId25"/>
    <p:sldLayoutId id="2147483788" r:id="rId26"/>
    <p:sldLayoutId id="2147483789" r:id="rId27"/>
    <p:sldLayoutId id="2147483790" r:id="rId28"/>
    <p:sldLayoutId id="2147483791" r:id="rId29"/>
    <p:sldLayoutId id="2147483792" r:id="rId30"/>
    <p:sldLayoutId id="2147483793" r:id="rId31"/>
    <p:sldLayoutId id="2147483794" r:id="rId32"/>
    <p:sldLayoutId id="2147483795" r:id="rId33"/>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p15:clr>
            <a:srgbClr val="547EBF"/>
          </p15:clr>
        </p15:guide>
        <p15:guide id="2" pos="257">
          <p15:clr>
            <a:srgbClr val="F26B43"/>
          </p15:clr>
        </p15:guide>
        <p15:guide id="3" pos="665">
          <p15:clr>
            <a:srgbClr val="547EBF"/>
          </p15:clr>
        </p15:guide>
        <p15:guide id="4" orient="horz" pos="3974">
          <p15:clr>
            <a:srgbClr val="547EBF"/>
          </p15:clr>
        </p15:guide>
        <p15:guide id="5" pos="7015">
          <p15:clr>
            <a:srgbClr val="547EBF"/>
          </p15:clr>
        </p15:guide>
        <p15:guide id="6" orient="horz" pos="232">
          <p15:clr>
            <a:srgbClr val="F26B43"/>
          </p15:clr>
        </p15:guide>
        <p15:guide id="7" pos="7423">
          <p15:clr>
            <a:srgbClr val="F26B43"/>
          </p15:clr>
        </p15:guide>
        <p15:guide id="8" pos="7106">
          <p15:clr>
            <a:srgbClr val="F26B43"/>
          </p15:clr>
        </p15:guide>
        <p15:guide id="9" pos="3840">
          <p15:clr>
            <a:srgbClr val="FDE53C"/>
          </p15:clr>
        </p15:guide>
        <p15:guide id="11" orient="horz" pos="550">
          <p15:clr>
            <a:srgbClr val="F26B43"/>
          </p15:clr>
        </p15:guide>
        <p15:guide id="12" orient="horz" pos="4201">
          <p15:clr>
            <a:srgbClr val="F26B43"/>
          </p15:clr>
        </p15:guide>
        <p15:guide id="13" pos="2774">
          <p15:clr>
            <a:srgbClr val="F26B43"/>
          </p15:clr>
        </p15:guide>
        <p15:guide id="14" pos="4906">
          <p15:clr>
            <a:srgbClr val="F26B43"/>
          </p15:clr>
        </p15:guide>
        <p15:guide id="15" orient="horz" pos="2092">
          <p15:clr>
            <a:srgbClr val="F26B43"/>
          </p15:clr>
        </p15:guide>
        <p15:guide id="16" orient="horz" pos="272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187849082"/>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 id="2147483810" r:id="rId14"/>
    <p:sldLayoutId id="2147483811" r:id="rId15"/>
    <p:sldLayoutId id="2147483812" r:id="rId16"/>
    <p:sldLayoutId id="2147483813" r:id="rId17"/>
    <p:sldLayoutId id="2147483814" r:id="rId18"/>
    <p:sldLayoutId id="2147483815" r:id="rId19"/>
    <p:sldLayoutId id="2147483816" r:id="rId20"/>
    <p:sldLayoutId id="2147483817" r:id="rId21"/>
    <p:sldLayoutId id="2147483818" r:id="rId22"/>
    <p:sldLayoutId id="2147483819" r:id="rId23"/>
    <p:sldLayoutId id="2147483820" r:id="rId24"/>
    <p:sldLayoutId id="2147483821" r:id="rId25"/>
    <p:sldLayoutId id="2147483822" r:id="rId26"/>
    <p:sldLayoutId id="2147483823" r:id="rId27"/>
    <p:sldLayoutId id="2147483824" r:id="rId28"/>
    <p:sldLayoutId id="2147483825" r:id="rId29"/>
    <p:sldLayoutId id="2147483826" r:id="rId30"/>
    <p:sldLayoutId id="2147483827" r:id="rId31"/>
    <p:sldLayoutId id="2147483828" r:id="rId32"/>
    <p:sldLayoutId id="2147483829" r:id="rId33"/>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p15:clr>
            <a:srgbClr val="547EBF"/>
          </p15:clr>
        </p15:guide>
        <p15:guide id="2" pos="257">
          <p15:clr>
            <a:srgbClr val="F26B43"/>
          </p15:clr>
        </p15:guide>
        <p15:guide id="3" pos="665">
          <p15:clr>
            <a:srgbClr val="547EBF"/>
          </p15:clr>
        </p15:guide>
        <p15:guide id="4" orient="horz" pos="3974">
          <p15:clr>
            <a:srgbClr val="547EBF"/>
          </p15:clr>
        </p15:guide>
        <p15:guide id="5" pos="7015">
          <p15:clr>
            <a:srgbClr val="547EBF"/>
          </p15:clr>
        </p15:guide>
        <p15:guide id="6" orient="horz" pos="232">
          <p15:clr>
            <a:srgbClr val="F26B43"/>
          </p15:clr>
        </p15:guide>
        <p15:guide id="7" pos="7423">
          <p15:clr>
            <a:srgbClr val="F26B43"/>
          </p15:clr>
        </p15:guide>
        <p15:guide id="8" pos="7106">
          <p15:clr>
            <a:srgbClr val="F26B43"/>
          </p15:clr>
        </p15:guide>
        <p15:guide id="9" pos="3840">
          <p15:clr>
            <a:srgbClr val="FDE53C"/>
          </p15:clr>
        </p15:guide>
        <p15:guide id="11" orient="horz" pos="550">
          <p15:clr>
            <a:srgbClr val="F26B43"/>
          </p15:clr>
        </p15:guide>
        <p15:guide id="12" orient="horz" pos="4201">
          <p15:clr>
            <a:srgbClr val="F26B43"/>
          </p15:clr>
        </p15:guide>
        <p15:guide id="13" pos="2774">
          <p15:clr>
            <a:srgbClr val="F26B43"/>
          </p15:clr>
        </p15:guide>
        <p15:guide id="14" pos="4906">
          <p15:clr>
            <a:srgbClr val="F26B43"/>
          </p15:clr>
        </p15:guide>
        <p15:guide id="15" orient="horz" pos="2092">
          <p15:clr>
            <a:srgbClr val="F26B43"/>
          </p15:clr>
        </p15:guide>
        <p15:guide id="16" orient="horz" pos="272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hyperlink" Target="https://helsedirektoratet.no/retningslinjer/behandling-og-rehabilitering-av-rusmiddelproblemer-og-avhengighet" TargetMode="External"/><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3" Type="http://schemas.openxmlformats.org/officeDocument/2006/relationships/hyperlink" Target="https://www.helsedirektoratet.no/veiledere/vanedannende-legemidler" TargetMode="External"/><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3" Type="http://schemas.openxmlformats.org/officeDocument/2006/relationships/hyperlink" Target="http://www.p&#229;r&#248;rendesenteret.no/" TargetMode="External"/><Relationship Id="rId2" Type="http://schemas.openxmlformats.org/officeDocument/2006/relationships/notesSlide" Target="../notesSlides/notesSlide16.xml"/><Relationship Id="rId1" Type="http://schemas.openxmlformats.org/officeDocument/2006/relationships/slideLayout" Target="../slideLayouts/slideLayout32.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3" Type="http://schemas.openxmlformats.org/officeDocument/2006/relationships/hyperlink" Target="https://www.helsedirektoratet.no/veiledere/oppfolging-av-personer-med-store-og-sammensatte-behov" TargetMode="External"/><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5.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6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9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8.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98.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11.xm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C530143E-DFE8-4702-AAFE-4F834FE3755D}"/>
              </a:ext>
            </a:extLst>
          </p:cNvPr>
          <p:cNvSpPr>
            <a:spLocks noGrp="1"/>
          </p:cNvSpPr>
          <p:nvPr>
            <p:ph type="dt" sz="half" idx="2"/>
          </p:nvPr>
        </p:nvSpPr>
        <p:spPr/>
        <p:txBody>
          <a:bodyPr/>
          <a:lstStyle/>
          <a:p>
            <a:fld id="{20CAE16B-463B-4D9A-B532-D4D0B4862104}" type="datetime1">
              <a:rPr lang="nb-NO" smtClean="0"/>
              <a:pPr/>
              <a:t>09.10.2026</a:t>
            </a:fld>
            <a:endParaRPr lang="nb-NO"/>
          </a:p>
        </p:txBody>
      </p:sp>
      <p:sp>
        <p:nvSpPr>
          <p:cNvPr id="3" name="Plassholder for tekst 2">
            <a:extLst>
              <a:ext uri="{FF2B5EF4-FFF2-40B4-BE49-F238E27FC236}">
                <a16:creationId xmlns:a16="http://schemas.microsoft.com/office/drawing/2014/main" id="{F0CA76C0-E215-4788-AA4B-73F9078CE424}"/>
              </a:ext>
            </a:extLst>
          </p:cNvPr>
          <p:cNvSpPr>
            <a:spLocks noGrp="1"/>
          </p:cNvSpPr>
          <p:nvPr>
            <p:ph type="body" sz="quarter" idx="10"/>
          </p:nvPr>
        </p:nvSpPr>
        <p:spPr>
          <a:xfrm>
            <a:off x="171656" y="1037492"/>
            <a:ext cx="8258026" cy="1963886"/>
          </a:xfrm>
        </p:spPr>
        <p:txBody>
          <a:bodyPr/>
          <a:lstStyle/>
          <a:p>
            <a:pPr algn="ctr">
              <a:spcAft>
                <a:spcPts val="0"/>
              </a:spcAft>
            </a:pPr>
            <a:r>
              <a:rPr lang="nb-NO">
                <a:latin typeface="Calibri" panose="020F0502020204030204" pitchFamily="34" charset="0"/>
                <a:ea typeface="Calibri" panose="020F0502020204030204" pitchFamily="34" charset="0"/>
              </a:rPr>
              <a:t>Samhandling </a:t>
            </a:r>
            <a:r>
              <a:rPr lang="nb-NO" dirty="0">
                <a:latin typeface="Calibri" panose="020F0502020204030204" pitchFamily="34" charset="0"/>
                <a:ea typeface="Calibri" panose="020F0502020204030204" pitchFamily="34" charset="0"/>
              </a:rPr>
              <a:t>som fastlege</a:t>
            </a:r>
          </a:p>
          <a:p>
            <a:pPr algn="ctr"/>
            <a:endParaRPr lang="nb-NO" sz="2400" dirty="0"/>
          </a:p>
        </p:txBody>
      </p:sp>
      <p:sp>
        <p:nvSpPr>
          <p:cNvPr id="4" name="Plassholder for tekst 3">
            <a:extLst>
              <a:ext uri="{FF2B5EF4-FFF2-40B4-BE49-F238E27FC236}">
                <a16:creationId xmlns:a16="http://schemas.microsoft.com/office/drawing/2014/main" id="{2816DAB5-B3A2-433A-97E8-F7F1949400A2}"/>
              </a:ext>
            </a:extLst>
          </p:cNvPr>
          <p:cNvSpPr>
            <a:spLocks noGrp="1"/>
          </p:cNvSpPr>
          <p:nvPr>
            <p:ph type="body" sz="quarter" idx="11"/>
          </p:nvPr>
        </p:nvSpPr>
        <p:spPr>
          <a:xfrm>
            <a:off x="967088" y="3952087"/>
            <a:ext cx="5136285" cy="901268"/>
          </a:xfrm>
        </p:spPr>
        <p:txBody>
          <a:bodyPr/>
          <a:lstStyle/>
          <a:p>
            <a:r>
              <a:rPr lang="nb-NO" dirty="0"/>
              <a:t>Mette Hjermann, assisterende fylkeslege. </a:t>
            </a:r>
          </a:p>
          <a:p>
            <a:r>
              <a:rPr lang="nb-NO" dirty="0"/>
              <a:t>Tidligere fastlege og LIS i fysikalsk medisin og rehabilitering, </a:t>
            </a:r>
            <a:r>
              <a:rPr lang="nb-NO"/>
              <a:t>nå spesialist i </a:t>
            </a:r>
            <a:r>
              <a:rPr lang="nb-NO" dirty="0"/>
              <a:t>samfunnsmedisin. </a:t>
            </a:r>
          </a:p>
          <a:p>
            <a:endParaRPr lang="nb-NO" dirty="0"/>
          </a:p>
        </p:txBody>
      </p:sp>
      <p:sp>
        <p:nvSpPr>
          <p:cNvPr id="5" name="TekstSylinder 4">
            <a:extLst>
              <a:ext uri="{FF2B5EF4-FFF2-40B4-BE49-F238E27FC236}">
                <a16:creationId xmlns:a16="http://schemas.microsoft.com/office/drawing/2014/main" id="{092A1074-8BBC-4DDF-9490-98B355D5D1D6}"/>
              </a:ext>
            </a:extLst>
          </p:cNvPr>
          <p:cNvSpPr txBox="1"/>
          <p:nvPr/>
        </p:nvSpPr>
        <p:spPr>
          <a:xfrm>
            <a:off x="8335107" y="80399"/>
            <a:ext cx="3802467" cy="4493538"/>
          </a:xfrm>
          <a:prstGeom prst="rect">
            <a:avLst/>
          </a:prstGeom>
          <a:solidFill>
            <a:schemeClr val="accent1"/>
          </a:solidFill>
        </p:spPr>
        <p:txBody>
          <a:bodyPr wrap="square" rtlCol="0">
            <a:spAutoFit/>
          </a:bodyPr>
          <a:lstStyle/>
          <a:p>
            <a:r>
              <a:rPr lang="nb-NO" sz="1100" dirty="0"/>
              <a:t>Læringsmål: </a:t>
            </a:r>
          </a:p>
          <a:p>
            <a:r>
              <a:rPr lang="nn-NO" sz="1100" dirty="0"/>
              <a:t>53: Kunne identifisere og konkretisere individuelle behov for opplæring og legge til rette for </a:t>
            </a:r>
            <a:r>
              <a:rPr lang="nn-NO" sz="1100" b="1" dirty="0"/>
              <a:t>læring og </a:t>
            </a:r>
            <a:r>
              <a:rPr lang="nn-NO" sz="1100" b="1" dirty="0" err="1"/>
              <a:t>mestring</a:t>
            </a:r>
            <a:r>
              <a:rPr lang="nn-NO" sz="1100" dirty="0"/>
              <a:t>.</a:t>
            </a:r>
          </a:p>
          <a:p>
            <a:r>
              <a:rPr lang="nb-NO" sz="1100" dirty="0"/>
              <a:t>58: Ha kjennskap til prinsipper for å lage </a:t>
            </a:r>
            <a:r>
              <a:rPr lang="nb-NO" sz="1100" b="1" dirty="0"/>
              <a:t>standardiserte forløp </a:t>
            </a:r>
            <a:r>
              <a:rPr lang="nb-NO" sz="1100" dirty="0"/>
              <a:t>for pasienter med kortvarige tilstander og for pasienter med komplekse langvarige lidelser.</a:t>
            </a:r>
          </a:p>
          <a:p>
            <a:r>
              <a:rPr lang="nn-NO" sz="1100" dirty="0"/>
              <a:t>62: </a:t>
            </a:r>
            <a:r>
              <a:rPr lang="nb-NO" sz="1100" dirty="0"/>
              <a:t>Kunne reflektere over egen rolle og ansvar i et helhetlig helsevesen, og balansere rollen som pasientens hjelper med </a:t>
            </a:r>
            <a:r>
              <a:rPr lang="nb-NO" sz="1100" b="1" dirty="0"/>
              <a:t>rollen som portvokter og forvalter.</a:t>
            </a:r>
            <a:endParaRPr lang="nn-NO" sz="1100" b="1" dirty="0"/>
          </a:p>
          <a:p>
            <a:r>
              <a:rPr lang="nb-NO" sz="1100" dirty="0"/>
              <a:t>48 Kunne involvere pasienter, pårørende, brukerrepresentanter og framtidige brukere som aktive partnere på det nivå partnerne selv ønsker i et likeverdig samarbeid for å ivareta </a:t>
            </a:r>
            <a:r>
              <a:rPr lang="nb-NO" sz="1100" b="1" dirty="0"/>
              <a:t>brukermedvirkning på individnivå.</a:t>
            </a:r>
          </a:p>
          <a:p>
            <a:r>
              <a:rPr lang="nb-NO" sz="1100" dirty="0"/>
              <a:t>• 49 Kunne anerkjenne og anvende pasienters </a:t>
            </a:r>
            <a:r>
              <a:rPr lang="nb-NO" sz="1100" b="1" dirty="0"/>
              <a:t>erfaringskompetanse </a:t>
            </a:r>
            <a:r>
              <a:rPr lang="nb-NO" sz="1100" dirty="0"/>
              <a:t>på en slik måte at pasienten selv oppfatter seg verdsatt og respektert.</a:t>
            </a:r>
          </a:p>
          <a:p>
            <a:r>
              <a:rPr lang="nb-NO" sz="1100" dirty="0"/>
              <a:t>• 50 Kunne vise evne til å tilstrebe frivillighet og selvbestemmelse for pasientene og under veiledning kunne </a:t>
            </a:r>
            <a:r>
              <a:rPr lang="nb-NO" sz="1100" b="1" dirty="0"/>
              <a:t>involvere pasienten </a:t>
            </a:r>
            <a:r>
              <a:rPr lang="nb-NO" sz="1100" dirty="0"/>
              <a:t>mest mulig i prosessen når tvangsutøvelse vurderes nødvendig.</a:t>
            </a:r>
          </a:p>
          <a:p>
            <a:r>
              <a:rPr lang="nb-NO" sz="1100" dirty="0"/>
              <a:t> </a:t>
            </a:r>
          </a:p>
          <a:p>
            <a:endParaRPr lang="nb-NO" sz="1100" dirty="0"/>
          </a:p>
        </p:txBody>
      </p:sp>
      <p:sp>
        <p:nvSpPr>
          <p:cNvPr id="8" name="TekstSylinder 7">
            <a:extLst>
              <a:ext uri="{FF2B5EF4-FFF2-40B4-BE49-F238E27FC236}">
                <a16:creationId xmlns:a16="http://schemas.microsoft.com/office/drawing/2014/main" id="{DE9D815B-362D-27D9-C430-517AB69AA541}"/>
              </a:ext>
            </a:extLst>
          </p:cNvPr>
          <p:cNvSpPr txBox="1"/>
          <p:nvPr/>
        </p:nvSpPr>
        <p:spPr>
          <a:xfrm>
            <a:off x="967088" y="5702424"/>
            <a:ext cx="4084235" cy="615553"/>
          </a:xfrm>
          <a:prstGeom prst="rect">
            <a:avLst/>
          </a:prstGeom>
          <a:solidFill>
            <a:schemeClr val="bg1"/>
          </a:solidFill>
        </p:spPr>
        <p:txBody>
          <a:bodyPr wrap="square" rtlCol="0">
            <a:spAutoFit/>
          </a:bodyPr>
          <a:lstStyle/>
          <a:p>
            <a:r>
              <a:rPr lang="nb-NO" sz="2000" b="1" dirty="0"/>
              <a:t>Statsforvalteren </a:t>
            </a:r>
          </a:p>
          <a:p>
            <a:r>
              <a:rPr lang="nb-NO" sz="1400" dirty="0"/>
              <a:t>i Østfold, Buskerud, Oslo og Akershus</a:t>
            </a:r>
          </a:p>
        </p:txBody>
      </p:sp>
    </p:spTree>
    <p:extLst>
      <p:ext uri="{BB962C8B-B14F-4D97-AF65-F5344CB8AC3E}">
        <p14:creationId xmlns:p14="http://schemas.microsoft.com/office/powerpoint/2010/main" val="2701618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1E68EC78-621F-4F9D-AA40-6DFCFE8162BC}"/>
              </a:ext>
            </a:extLst>
          </p:cNvPr>
          <p:cNvSpPr>
            <a:spLocks noGrp="1"/>
          </p:cNvSpPr>
          <p:nvPr>
            <p:ph type="title"/>
          </p:nvPr>
        </p:nvSpPr>
        <p:spPr>
          <a:xfrm>
            <a:off x="1031875" y="255117"/>
            <a:ext cx="10080625" cy="1077209"/>
          </a:xfrm>
        </p:spPr>
        <p:txBody>
          <a:bodyPr/>
          <a:lstStyle/>
          <a:p>
            <a:pPr algn="ctr"/>
            <a:r>
              <a:rPr lang="nb-NO" dirty="0"/>
              <a:t>Verktøy for samhandling</a:t>
            </a:r>
          </a:p>
        </p:txBody>
      </p:sp>
      <p:sp>
        <p:nvSpPr>
          <p:cNvPr id="6" name="Plassholder for tekst 5">
            <a:extLst>
              <a:ext uri="{FF2B5EF4-FFF2-40B4-BE49-F238E27FC236}">
                <a16:creationId xmlns:a16="http://schemas.microsoft.com/office/drawing/2014/main" id="{279036FD-63E1-4D9E-A904-C22554700ED9}"/>
              </a:ext>
            </a:extLst>
          </p:cNvPr>
          <p:cNvSpPr>
            <a:spLocks noGrp="1"/>
          </p:cNvSpPr>
          <p:nvPr>
            <p:ph type="body" sz="quarter" idx="11"/>
          </p:nvPr>
        </p:nvSpPr>
        <p:spPr>
          <a:xfrm>
            <a:off x="2526887" y="2116841"/>
            <a:ext cx="5431546" cy="4144259"/>
          </a:xfrm>
        </p:spPr>
        <p:txBody>
          <a:bodyPr/>
          <a:lstStyle/>
          <a:p>
            <a:pPr marL="514350" indent="-514350">
              <a:buFont typeface="+mj-lt"/>
              <a:buAutoNum type="romanUcPeriod"/>
            </a:pPr>
            <a:r>
              <a:rPr lang="nb-NO" dirty="0"/>
              <a:t>Individnivå</a:t>
            </a:r>
          </a:p>
          <a:p>
            <a:pPr lvl="1" indent="0">
              <a:buNone/>
            </a:pPr>
            <a:r>
              <a:rPr lang="nb-NO" dirty="0"/>
              <a:t>Koordinerende enhet</a:t>
            </a:r>
          </a:p>
          <a:p>
            <a:pPr lvl="1" indent="0">
              <a:buNone/>
            </a:pPr>
            <a:r>
              <a:rPr lang="nb-NO" dirty="0"/>
              <a:t>Individuell plan, IP</a:t>
            </a:r>
          </a:p>
          <a:p>
            <a:pPr lvl="1" indent="0">
              <a:buNone/>
            </a:pPr>
            <a:r>
              <a:rPr lang="nb-NO" dirty="0"/>
              <a:t>Koordinator</a:t>
            </a:r>
          </a:p>
          <a:p>
            <a:pPr marL="457200" indent="-457200">
              <a:buFont typeface="+mj-lt"/>
              <a:buAutoNum type="romanUcPeriod"/>
            </a:pPr>
            <a:r>
              <a:rPr lang="nb-NO" dirty="0"/>
              <a:t>Gruppenivå</a:t>
            </a:r>
          </a:p>
          <a:p>
            <a:pPr lvl="1" indent="0">
              <a:buNone/>
            </a:pPr>
            <a:r>
              <a:rPr lang="nb-NO" dirty="0"/>
              <a:t>Tverrfaglige team</a:t>
            </a:r>
          </a:p>
          <a:p>
            <a:pPr lvl="1" indent="0">
              <a:buNone/>
            </a:pPr>
            <a:r>
              <a:rPr lang="nb-NO" dirty="0"/>
              <a:t>Standardiserte pasientforløp </a:t>
            </a:r>
          </a:p>
          <a:p>
            <a:pPr lvl="1" indent="0">
              <a:buNone/>
            </a:pPr>
            <a:r>
              <a:rPr lang="nb-NO" dirty="0"/>
              <a:t>Pakkeforløp</a:t>
            </a:r>
          </a:p>
          <a:p>
            <a:pPr lvl="1" indent="0">
              <a:buNone/>
            </a:pPr>
            <a:r>
              <a:rPr lang="nb-NO" dirty="0"/>
              <a:t>Helsefellesskap</a:t>
            </a:r>
          </a:p>
          <a:p>
            <a:pPr lvl="1" indent="0">
              <a:buNone/>
            </a:pPr>
            <a:endParaRPr lang="nb-NO" dirty="0"/>
          </a:p>
          <a:p>
            <a:pPr marL="457200" indent="-457200">
              <a:buFont typeface="+mj-lt"/>
              <a:buAutoNum type="romanUcPeriod"/>
            </a:pPr>
            <a:endParaRPr lang="nb-NO" dirty="0"/>
          </a:p>
        </p:txBody>
      </p:sp>
      <p:sp>
        <p:nvSpPr>
          <p:cNvPr id="2" name="Plassholder for dato 1">
            <a:extLst>
              <a:ext uri="{FF2B5EF4-FFF2-40B4-BE49-F238E27FC236}">
                <a16:creationId xmlns:a16="http://schemas.microsoft.com/office/drawing/2014/main" id="{8379CB1D-921D-4526-AEC8-9FD87F6F6159}"/>
              </a:ext>
            </a:extLst>
          </p:cNvPr>
          <p:cNvSpPr>
            <a:spLocks noGrp="1"/>
          </p:cNvSpPr>
          <p:nvPr>
            <p:ph type="dt" sz="half" idx="4294967295"/>
          </p:nvPr>
        </p:nvSpPr>
        <p:spPr>
          <a:xfrm>
            <a:off x="11112500" y="6261100"/>
            <a:ext cx="1079500" cy="234950"/>
          </a:xfrm>
          <a:prstGeom prst="rect">
            <a:avLst/>
          </a:prstGeom>
        </p:spPr>
        <p:txBody>
          <a:bodyPr/>
          <a:lstStyle/>
          <a:p>
            <a:fld id="{20CAE16B-463B-4D9A-B532-D4D0B4862104}" type="datetime1">
              <a:rPr lang="nb-NO" smtClean="0"/>
              <a:pPr/>
              <a:t>09.10.2026</a:t>
            </a:fld>
            <a:endParaRPr lang="nb-NO"/>
          </a:p>
        </p:txBody>
      </p:sp>
    </p:spTree>
    <p:extLst>
      <p:ext uri="{BB962C8B-B14F-4D97-AF65-F5344CB8AC3E}">
        <p14:creationId xmlns:p14="http://schemas.microsoft.com/office/powerpoint/2010/main" val="521150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027E06CB-FB9E-3F79-3DDD-C0EBE958F4BF}"/>
              </a:ext>
            </a:extLst>
          </p:cNvPr>
          <p:cNvSpPr>
            <a:spLocks noGrp="1"/>
          </p:cNvSpPr>
          <p:nvPr>
            <p:ph type="body" sz="quarter" idx="10"/>
          </p:nvPr>
        </p:nvSpPr>
        <p:spPr/>
        <p:txBody>
          <a:bodyPr/>
          <a:lstStyle/>
          <a:p>
            <a:endParaRPr lang="nb-NO"/>
          </a:p>
        </p:txBody>
      </p:sp>
      <p:sp>
        <p:nvSpPr>
          <p:cNvPr id="4" name="Plassholder for tekst 3">
            <a:extLst>
              <a:ext uri="{FF2B5EF4-FFF2-40B4-BE49-F238E27FC236}">
                <a16:creationId xmlns:a16="http://schemas.microsoft.com/office/drawing/2014/main" id="{47510A70-9E03-9C26-7C64-F0E31C019333}"/>
              </a:ext>
            </a:extLst>
          </p:cNvPr>
          <p:cNvSpPr>
            <a:spLocks noGrp="1"/>
          </p:cNvSpPr>
          <p:nvPr>
            <p:ph type="body" sz="quarter" idx="11"/>
          </p:nvPr>
        </p:nvSpPr>
        <p:spPr/>
        <p:txBody>
          <a:bodyPr/>
          <a:lstStyle/>
          <a:p>
            <a:endParaRPr lang="nb-NO"/>
          </a:p>
        </p:txBody>
      </p:sp>
      <p:sp>
        <p:nvSpPr>
          <p:cNvPr id="2" name="Tittel 1">
            <a:extLst>
              <a:ext uri="{FF2B5EF4-FFF2-40B4-BE49-F238E27FC236}">
                <a16:creationId xmlns:a16="http://schemas.microsoft.com/office/drawing/2014/main" id="{CFF32D03-E9DB-40BE-BCE2-D9F9B9E79CDA}"/>
              </a:ext>
            </a:extLst>
          </p:cNvPr>
          <p:cNvSpPr>
            <a:spLocks noGrp="1"/>
          </p:cNvSpPr>
          <p:nvPr>
            <p:ph type="title" idx="4294967295"/>
          </p:nvPr>
        </p:nvSpPr>
        <p:spPr>
          <a:xfrm>
            <a:off x="0" y="812800"/>
            <a:ext cx="10080625" cy="1138238"/>
          </a:xfrm>
          <a:prstGeom prst="rect">
            <a:avLst/>
          </a:prstGeom>
        </p:spPr>
        <p:txBody>
          <a:bodyPr/>
          <a:lstStyle/>
          <a:p>
            <a:pPr algn="ctr"/>
            <a:r>
              <a:rPr lang="nb-NO" dirty="0"/>
              <a:t>I. </a:t>
            </a:r>
            <a:br>
              <a:rPr lang="nb-NO" dirty="0"/>
            </a:br>
            <a:r>
              <a:rPr lang="nb-NO" dirty="0"/>
              <a:t>Verktøy for samhandling på individnivå</a:t>
            </a:r>
          </a:p>
        </p:txBody>
      </p:sp>
      <p:sp>
        <p:nvSpPr>
          <p:cNvPr id="6" name="TekstSylinder 5">
            <a:extLst>
              <a:ext uri="{FF2B5EF4-FFF2-40B4-BE49-F238E27FC236}">
                <a16:creationId xmlns:a16="http://schemas.microsoft.com/office/drawing/2014/main" id="{C816476A-F38E-0BB2-569F-B895EFCC3156}"/>
              </a:ext>
            </a:extLst>
          </p:cNvPr>
          <p:cNvSpPr txBox="1"/>
          <p:nvPr/>
        </p:nvSpPr>
        <p:spPr>
          <a:xfrm>
            <a:off x="967088" y="5737423"/>
            <a:ext cx="4084235" cy="615553"/>
          </a:xfrm>
          <a:prstGeom prst="rect">
            <a:avLst/>
          </a:prstGeom>
          <a:solidFill>
            <a:schemeClr val="bg1"/>
          </a:solidFill>
        </p:spPr>
        <p:txBody>
          <a:bodyPr wrap="square" rtlCol="0">
            <a:spAutoFit/>
          </a:bodyPr>
          <a:lstStyle/>
          <a:p>
            <a:r>
              <a:rPr lang="nb-NO" sz="2000" b="1" dirty="0"/>
              <a:t>Statsforvalteren </a:t>
            </a:r>
          </a:p>
          <a:p>
            <a:r>
              <a:rPr lang="nb-NO" sz="1400" dirty="0"/>
              <a:t>i Østfold, Buskerud, Oslo og Akershus</a:t>
            </a:r>
          </a:p>
        </p:txBody>
      </p:sp>
    </p:spTree>
    <p:extLst>
      <p:ext uri="{BB962C8B-B14F-4D97-AF65-F5344CB8AC3E}">
        <p14:creationId xmlns:p14="http://schemas.microsoft.com/office/powerpoint/2010/main" val="954973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3EE1EAFF-67F8-4AD6-B92F-F050B2B9A59F}"/>
              </a:ext>
            </a:extLst>
          </p:cNvPr>
          <p:cNvSpPr>
            <a:spLocks noGrp="1"/>
          </p:cNvSpPr>
          <p:nvPr>
            <p:ph type="title"/>
          </p:nvPr>
        </p:nvSpPr>
        <p:spPr/>
        <p:txBody>
          <a:bodyPr/>
          <a:lstStyle/>
          <a:p>
            <a:pPr algn="ctr"/>
            <a:r>
              <a:rPr lang="nb-NO" dirty="0"/>
              <a:t>Kasus </a:t>
            </a:r>
          </a:p>
        </p:txBody>
      </p:sp>
      <p:sp>
        <p:nvSpPr>
          <p:cNvPr id="6" name="Plassholder for tekst 5">
            <a:extLst>
              <a:ext uri="{FF2B5EF4-FFF2-40B4-BE49-F238E27FC236}">
                <a16:creationId xmlns:a16="http://schemas.microsoft.com/office/drawing/2014/main" id="{62031B79-EC39-4AA5-83F2-D77F5C47651E}"/>
              </a:ext>
            </a:extLst>
          </p:cNvPr>
          <p:cNvSpPr>
            <a:spLocks noGrp="1"/>
          </p:cNvSpPr>
          <p:nvPr>
            <p:ph type="body" sz="quarter" idx="11"/>
          </p:nvPr>
        </p:nvSpPr>
        <p:spPr>
          <a:xfrm>
            <a:off x="1057541" y="2164988"/>
            <a:ext cx="10078772" cy="4331062"/>
          </a:xfrm>
        </p:spPr>
        <p:txBody>
          <a:bodyPr/>
          <a:lstStyle/>
          <a:p>
            <a:pPr marL="342900" indent="-342900">
              <a:buFont typeface="Arial" panose="020B0604020202020204" pitchFamily="34" charset="0"/>
              <a:buChar char="•"/>
            </a:pPr>
            <a:r>
              <a:rPr lang="nb-NO" dirty="0"/>
              <a:t>25 år gammel mann som kommer til konsultasjonen med sin far. Har er muskuløs, har tatoveringer og ser «tøff og sterk ut». Han sier han ruser seg, men har nå endelig et ønske om å bli rusfri. Han har nettopp flyttet hjem til sine foreldre </a:t>
            </a:r>
            <a:r>
              <a:rPr lang="nb-NO" dirty="0" err="1"/>
              <a:t>pga</a:t>
            </a:r>
            <a:r>
              <a:rPr lang="nb-NO" dirty="0"/>
              <a:t> dette. Han er redd for å «bli tatt» av andre, det er flere som er ute etter han, og han har mange fiender ettersom han var tidligere «torpedo». Han sier det er lang ventetid hos LAR og klarer ikke å vente så lenge. Han ønsker medisiner fra deg som lege til nedtrapping, både opioider og benzodiazepiner, slik at han slipper å kjøpe på gata. Far kan være med å dele dem ut og passe på. Far og mor er stabile mennesker i full jobb.</a:t>
            </a:r>
          </a:p>
          <a:p>
            <a:pPr marL="342900" indent="-342900">
              <a:buFont typeface="Arial" panose="020B0604020202020204" pitchFamily="34" charset="0"/>
              <a:buChar char="•"/>
            </a:pPr>
            <a:r>
              <a:rPr lang="nb-NO" dirty="0"/>
              <a:t>Hva gjør du? </a:t>
            </a:r>
          </a:p>
          <a:p>
            <a:pPr marL="1028700" lvl="1" indent="-342900"/>
            <a:r>
              <a:rPr lang="nb-NO" dirty="0">
                <a:solidFill>
                  <a:schemeClr val="accent5">
                    <a:lumMod val="60000"/>
                    <a:lumOff val="40000"/>
                  </a:schemeClr>
                </a:solidFill>
              </a:rPr>
              <a:t>Selvrefleksjon i 2 min</a:t>
            </a:r>
          </a:p>
          <a:p>
            <a:pPr marL="1028700" lvl="1" indent="-342900"/>
            <a:r>
              <a:rPr lang="nb-NO" dirty="0">
                <a:solidFill>
                  <a:schemeClr val="accent5">
                    <a:lumMod val="60000"/>
                    <a:lumOff val="40000"/>
                  </a:schemeClr>
                </a:solidFill>
              </a:rPr>
              <a:t>Poll</a:t>
            </a:r>
          </a:p>
          <a:p>
            <a:pPr marL="1485900" lvl="2" indent="-342900"/>
            <a:r>
              <a:rPr lang="nb-NO" dirty="0">
                <a:solidFill>
                  <a:schemeClr val="accent5">
                    <a:lumMod val="60000"/>
                    <a:lumOff val="40000"/>
                  </a:schemeClr>
                </a:solidFill>
              </a:rPr>
              <a:t>Svar : 3</a:t>
            </a:r>
          </a:p>
          <a:p>
            <a:pPr marL="1028700" lvl="1" indent="-342900"/>
            <a:endParaRPr lang="nb-NO" dirty="0"/>
          </a:p>
          <a:p>
            <a:endParaRPr lang="nb-NO" dirty="0"/>
          </a:p>
        </p:txBody>
      </p:sp>
      <p:sp>
        <p:nvSpPr>
          <p:cNvPr id="2" name="Plassholder for dato 1">
            <a:extLst>
              <a:ext uri="{FF2B5EF4-FFF2-40B4-BE49-F238E27FC236}">
                <a16:creationId xmlns:a16="http://schemas.microsoft.com/office/drawing/2014/main" id="{53FBAC7E-CB57-42B0-82D5-0995ECFA6E54}"/>
              </a:ext>
            </a:extLst>
          </p:cNvPr>
          <p:cNvSpPr>
            <a:spLocks noGrp="1"/>
          </p:cNvSpPr>
          <p:nvPr>
            <p:ph type="dt" sz="half" idx="4294967295"/>
          </p:nvPr>
        </p:nvSpPr>
        <p:spPr>
          <a:xfrm>
            <a:off x="11112500" y="6261100"/>
            <a:ext cx="1079500" cy="234950"/>
          </a:xfrm>
          <a:prstGeom prst="rect">
            <a:avLst/>
          </a:prstGeom>
        </p:spPr>
        <p:txBody>
          <a:bodyPr/>
          <a:lstStyle/>
          <a:p>
            <a:fld id="{20CAE16B-463B-4D9A-B532-D4D0B4862104}" type="datetime1">
              <a:rPr lang="nb-NO" smtClean="0"/>
              <a:pPr/>
              <a:t>09.10.2026</a:t>
            </a:fld>
            <a:endParaRPr lang="nb-NO"/>
          </a:p>
        </p:txBody>
      </p:sp>
    </p:spTree>
    <p:extLst>
      <p:ext uri="{BB962C8B-B14F-4D97-AF65-F5344CB8AC3E}">
        <p14:creationId xmlns:p14="http://schemas.microsoft.com/office/powerpoint/2010/main" val="3716717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1000"/>
                                        <p:tgtEl>
                                          <p:spTgt spid="6">
                                            <p:txEl>
                                              <p:pRg st="1" end="1"/>
                                            </p:txEl>
                                          </p:spTgt>
                                        </p:tgtEl>
                                      </p:cBhvr>
                                    </p:animEffect>
                                    <p:anim calcmode="lin" valueType="num">
                                      <p:cBhvr>
                                        <p:cTn id="13"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1000"/>
                                        <p:tgtEl>
                                          <p:spTgt spid="6">
                                            <p:txEl>
                                              <p:pRg st="2" end="2"/>
                                            </p:txEl>
                                          </p:spTgt>
                                        </p:tgtEl>
                                      </p:cBhvr>
                                    </p:animEffect>
                                    <p:anim calcmode="lin" valueType="num">
                                      <p:cBhvr>
                                        <p:cTn id="1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1000"/>
                                        <p:tgtEl>
                                          <p:spTgt spid="6">
                                            <p:txEl>
                                              <p:pRg st="3" end="3"/>
                                            </p:txEl>
                                          </p:spTgt>
                                        </p:tgtEl>
                                      </p:cBhvr>
                                    </p:animEffect>
                                    <p:anim calcmode="lin" valueType="num">
                                      <p:cBhvr>
                                        <p:cTn id="23"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animEffect transition="in" filter="fade">
                                      <p:cBhvr>
                                        <p:cTn id="29" dur="1000"/>
                                        <p:tgtEl>
                                          <p:spTgt spid="6">
                                            <p:txEl>
                                              <p:pRg st="4" end="4"/>
                                            </p:txEl>
                                          </p:spTgt>
                                        </p:tgtEl>
                                      </p:cBhvr>
                                    </p:animEffect>
                                    <p:anim calcmode="lin" valueType="num">
                                      <p:cBhvr>
                                        <p:cTn id="30"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DEBAE86-DFDC-4083-ADD8-0E2AF5500FB2}"/>
              </a:ext>
            </a:extLst>
          </p:cNvPr>
          <p:cNvSpPr>
            <a:spLocks noGrp="1"/>
          </p:cNvSpPr>
          <p:nvPr>
            <p:ph type="title"/>
          </p:nvPr>
        </p:nvSpPr>
        <p:spPr/>
        <p:txBody>
          <a:bodyPr/>
          <a:lstStyle/>
          <a:p>
            <a:pPr algn="ctr"/>
            <a:r>
              <a:rPr lang="nb-NO" dirty="0"/>
              <a:t>Kasus 1</a:t>
            </a:r>
          </a:p>
        </p:txBody>
      </p:sp>
      <p:sp>
        <p:nvSpPr>
          <p:cNvPr id="3" name="Plassholder for tekst 2">
            <a:extLst>
              <a:ext uri="{FF2B5EF4-FFF2-40B4-BE49-F238E27FC236}">
                <a16:creationId xmlns:a16="http://schemas.microsoft.com/office/drawing/2014/main" id="{4A5FDFD8-D52B-40A7-9C08-A8B263771526}"/>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Noen som vil ta ordet?</a:t>
            </a:r>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3144550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790F2D-3385-42E5-9D15-5AF8024B90B2}"/>
              </a:ext>
            </a:extLst>
          </p:cNvPr>
          <p:cNvSpPr>
            <a:spLocks noGrp="1"/>
          </p:cNvSpPr>
          <p:nvPr>
            <p:ph type="title"/>
          </p:nvPr>
        </p:nvSpPr>
        <p:spPr/>
        <p:txBody>
          <a:bodyPr/>
          <a:lstStyle/>
          <a:p>
            <a:pPr algn="ctr"/>
            <a:r>
              <a:rPr lang="nb-NO" dirty="0"/>
              <a:t>Hva skal til for at han skal klare dette?</a:t>
            </a:r>
          </a:p>
        </p:txBody>
      </p:sp>
      <p:sp>
        <p:nvSpPr>
          <p:cNvPr id="3" name="Plassholder for tekst 2">
            <a:extLst>
              <a:ext uri="{FF2B5EF4-FFF2-40B4-BE49-F238E27FC236}">
                <a16:creationId xmlns:a16="http://schemas.microsoft.com/office/drawing/2014/main" id="{EF97182B-DBFD-402F-A16B-3E7B65C909F7}"/>
              </a:ext>
            </a:extLst>
          </p:cNvPr>
          <p:cNvSpPr>
            <a:spLocks noGrp="1"/>
          </p:cNvSpPr>
          <p:nvPr>
            <p:ph type="body" sz="quarter" idx="11"/>
          </p:nvPr>
        </p:nvSpPr>
        <p:spPr>
          <a:xfrm>
            <a:off x="189781" y="2164988"/>
            <a:ext cx="5757454" cy="4144259"/>
          </a:xfrm>
        </p:spPr>
        <p:txBody>
          <a:bodyPr/>
          <a:lstStyle/>
          <a:p>
            <a:pPr marL="342900" indent="-342900">
              <a:buFont typeface="Arial" panose="020B0604020202020204" pitchFamily="34" charset="0"/>
              <a:buChar char="•"/>
            </a:pPr>
            <a:r>
              <a:rPr lang="nb-NO" sz="1800" dirty="0"/>
              <a:t>Noen som bryr seg og følger han opp?</a:t>
            </a:r>
          </a:p>
          <a:p>
            <a:pPr marL="1028700" lvl="1" indent="-342900"/>
            <a:r>
              <a:rPr lang="nb-NO" sz="1600" dirty="0"/>
              <a:t>Ruskonsulenten i kommunen</a:t>
            </a:r>
          </a:p>
          <a:p>
            <a:pPr marL="342900" indent="-342900">
              <a:buFont typeface="Arial" panose="020B0604020202020204" pitchFamily="34" charset="0"/>
              <a:buChar char="•"/>
            </a:pPr>
            <a:r>
              <a:rPr lang="nb-NO" sz="1800" dirty="0"/>
              <a:t>Et sted å bo?</a:t>
            </a:r>
          </a:p>
          <a:p>
            <a:pPr marL="1028700" lvl="1" indent="-342900"/>
            <a:r>
              <a:rPr lang="nb-NO" sz="1600" dirty="0"/>
              <a:t>Boligkonsulenten i kommunen</a:t>
            </a:r>
          </a:p>
          <a:p>
            <a:pPr marL="342900" indent="-342900">
              <a:buFont typeface="Arial" panose="020B0604020202020204" pitchFamily="34" charset="0"/>
              <a:buChar char="•"/>
            </a:pPr>
            <a:r>
              <a:rPr lang="nb-NO" sz="1800" dirty="0"/>
              <a:t>Noe å gjøre / kjenne seg nyttig?</a:t>
            </a:r>
          </a:p>
          <a:p>
            <a:pPr marL="1028700" lvl="1" indent="-342900"/>
            <a:r>
              <a:rPr lang="nb-NO" sz="1600" dirty="0"/>
              <a:t>NAV arbeid?</a:t>
            </a:r>
          </a:p>
          <a:p>
            <a:pPr marL="1028700" lvl="1" indent="-342900"/>
            <a:r>
              <a:rPr lang="nb-NO" sz="1600" dirty="0"/>
              <a:t>Privat org. med statlig støtte?</a:t>
            </a:r>
          </a:p>
          <a:p>
            <a:pPr marL="1485900" lvl="2" indent="-342900"/>
            <a:r>
              <a:rPr lang="nb-NO" sz="1400" dirty="0"/>
              <a:t>Fontenehuset, Kirkens bymisjon..</a:t>
            </a:r>
          </a:p>
          <a:p>
            <a:pPr marL="342900" indent="-342900">
              <a:buFont typeface="Arial" panose="020B0604020202020204" pitchFamily="34" charset="0"/>
              <a:buChar char="•"/>
            </a:pPr>
            <a:r>
              <a:rPr lang="nb-NO" sz="1800" dirty="0"/>
              <a:t>Penger for å gjøre opp for seg?</a:t>
            </a:r>
          </a:p>
          <a:p>
            <a:pPr marL="1028700" lvl="1" indent="-342900"/>
            <a:r>
              <a:rPr lang="nb-NO" sz="1600" dirty="0"/>
              <a:t>NAV: direkte oppgjørs ordninger, gjelds ordninger, søke AAP, tvungen forvaltning, </a:t>
            </a:r>
          </a:p>
          <a:p>
            <a:pPr marL="1028700" lvl="1" indent="-342900"/>
            <a:r>
              <a:rPr lang="nb-NO" sz="1600" dirty="0"/>
              <a:t>verge?</a:t>
            </a:r>
          </a:p>
          <a:p>
            <a:pPr marL="342900" indent="-342900">
              <a:buFont typeface="Arial" panose="020B0604020202020204" pitchFamily="34" charset="0"/>
              <a:buChar char="•"/>
            </a:pPr>
            <a:endParaRPr lang="nb-NO" dirty="0"/>
          </a:p>
        </p:txBody>
      </p:sp>
      <p:sp>
        <p:nvSpPr>
          <p:cNvPr id="4" name="Plassholder for tekst 3">
            <a:extLst>
              <a:ext uri="{FF2B5EF4-FFF2-40B4-BE49-F238E27FC236}">
                <a16:creationId xmlns:a16="http://schemas.microsoft.com/office/drawing/2014/main" id="{CC122EC4-5C4D-4BF6-8EC2-4FFDF08C674E}"/>
              </a:ext>
            </a:extLst>
          </p:cNvPr>
          <p:cNvSpPr>
            <a:spLocks noGrp="1"/>
          </p:cNvSpPr>
          <p:nvPr>
            <p:ph type="body" sz="quarter" idx="12"/>
          </p:nvPr>
        </p:nvSpPr>
        <p:spPr/>
        <p:txBody>
          <a:bodyPr/>
          <a:lstStyle/>
          <a:p>
            <a:pPr marL="342900" indent="-342900">
              <a:buFont typeface="Arial" panose="020B0604020202020204" pitchFamily="34" charset="0"/>
              <a:buChar char="•"/>
            </a:pPr>
            <a:r>
              <a:rPr lang="nb-NO" sz="1800" dirty="0"/>
              <a:t>Tannstatus?</a:t>
            </a:r>
          </a:p>
          <a:p>
            <a:pPr marL="1028700" lvl="1" indent="-342900"/>
            <a:r>
              <a:rPr lang="nb-NO" sz="1600" dirty="0"/>
              <a:t>Fylkeskommunen gir gratis hjelp – ruskonsulent vet…</a:t>
            </a:r>
          </a:p>
          <a:p>
            <a:pPr marL="342900" indent="-342900">
              <a:buFont typeface="Arial" panose="020B0604020202020204" pitchFamily="34" charset="0"/>
              <a:buChar char="•"/>
            </a:pPr>
            <a:r>
              <a:rPr lang="nb-NO" sz="1800" dirty="0"/>
              <a:t>Noen til å forskrive medisiner?</a:t>
            </a:r>
          </a:p>
          <a:p>
            <a:pPr marL="1028700" lvl="1" indent="-342900"/>
            <a:r>
              <a:rPr lang="nb-NO" sz="1600" dirty="0"/>
              <a:t>Hva er riktige medisiner, hvordan følge dette opp? Fastlege / ruspoliklinikk</a:t>
            </a:r>
          </a:p>
          <a:p>
            <a:pPr marL="342900" indent="-342900">
              <a:buFont typeface="Arial" panose="020B0604020202020204" pitchFamily="34" charset="0"/>
              <a:buChar char="•"/>
            </a:pPr>
            <a:r>
              <a:rPr lang="nb-NO" sz="1800" dirty="0"/>
              <a:t>Helseplager (somatiske og psykiske)?</a:t>
            </a:r>
          </a:p>
          <a:p>
            <a:pPr marL="1028700" lvl="1" indent="-342900"/>
            <a:r>
              <a:rPr lang="nb-NO" sz="1800" dirty="0"/>
              <a:t>Følge opp dette – fastlegen?</a:t>
            </a:r>
          </a:p>
          <a:p>
            <a:pPr marL="228600"/>
            <a:endParaRPr lang="nb-NO" sz="1600" dirty="0"/>
          </a:p>
          <a:p>
            <a:endParaRPr lang="nb-NO" dirty="0"/>
          </a:p>
        </p:txBody>
      </p:sp>
      <p:sp>
        <p:nvSpPr>
          <p:cNvPr id="5" name="TekstSylinder 4">
            <a:extLst>
              <a:ext uri="{FF2B5EF4-FFF2-40B4-BE49-F238E27FC236}">
                <a16:creationId xmlns:a16="http://schemas.microsoft.com/office/drawing/2014/main" id="{9FC8D954-B843-4BD4-AA2C-C73C1DDEAD38}"/>
              </a:ext>
            </a:extLst>
          </p:cNvPr>
          <p:cNvSpPr txBox="1"/>
          <p:nvPr/>
        </p:nvSpPr>
        <p:spPr>
          <a:xfrm>
            <a:off x="2468881" y="3429000"/>
            <a:ext cx="5602460" cy="584775"/>
          </a:xfrm>
          <a:prstGeom prst="rect">
            <a:avLst/>
          </a:prstGeom>
          <a:solidFill>
            <a:schemeClr val="accent4">
              <a:lumMod val="40000"/>
              <a:lumOff val="60000"/>
            </a:schemeClr>
          </a:solidFill>
        </p:spPr>
        <p:txBody>
          <a:bodyPr wrap="square" rtlCol="0">
            <a:spAutoFit/>
          </a:bodyPr>
          <a:lstStyle/>
          <a:p>
            <a:r>
              <a:rPr lang="nb-NO" sz="3200" dirty="0"/>
              <a:t>Hvem skal holde i alt dette?</a:t>
            </a:r>
          </a:p>
        </p:txBody>
      </p:sp>
    </p:spTree>
    <p:extLst>
      <p:ext uri="{BB962C8B-B14F-4D97-AF65-F5344CB8AC3E}">
        <p14:creationId xmlns:p14="http://schemas.microsoft.com/office/powerpoint/2010/main" val="4146045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D9D168-A0B0-4728-BD3E-819A0118ACB6}"/>
              </a:ext>
            </a:extLst>
          </p:cNvPr>
          <p:cNvSpPr>
            <a:spLocks noGrp="1"/>
          </p:cNvSpPr>
          <p:nvPr>
            <p:ph type="title"/>
          </p:nvPr>
        </p:nvSpPr>
        <p:spPr>
          <a:xfrm>
            <a:off x="1055688" y="548753"/>
            <a:ext cx="10080625" cy="918235"/>
          </a:xfrm>
        </p:spPr>
        <p:txBody>
          <a:bodyPr/>
          <a:lstStyle/>
          <a:p>
            <a:pPr algn="ctr"/>
            <a:r>
              <a:rPr lang="nb-NO"/>
              <a:t>Hvordan organisere dette?</a:t>
            </a:r>
            <a:endParaRPr lang="nb-NO" dirty="0"/>
          </a:p>
        </p:txBody>
      </p:sp>
      <p:sp>
        <p:nvSpPr>
          <p:cNvPr id="3" name="Plassholder for tekst 2">
            <a:extLst>
              <a:ext uri="{FF2B5EF4-FFF2-40B4-BE49-F238E27FC236}">
                <a16:creationId xmlns:a16="http://schemas.microsoft.com/office/drawing/2014/main" id="{E1FC87C2-93E7-4A6A-AF71-545BB76DE293}"/>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Koordinerende enheten </a:t>
            </a:r>
            <a:r>
              <a:rPr lang="nb-NO" b="1" dirty="0"/>
              <a:t>skal</a:t>
            </a:r>
            <a:r>
              <a:rPr lang="nb-NO" dirty="0"/>
              <a:t> (</a:t>
            </a:r>
            <a:r>
              <a:rPr lang="nb-NO" dirty="0" err="1"/>
              <a:t>forHRIK</a:t>
            </a:r>
            <a:r>
              <a:rPr lang="nb-NO" dirty="0"/>
              <a:t> § 6 og HOL § 7.1 - 7.3)</a:t>
            </a:r>
          </a:p>
          <a:p>
            <a:pPr marL="1028700" lvl="1" indent="-342900"/>
            <a:r>
              <a:rPr lang="nb-NO" dirty="0"/>
              <a:t>finnes i alle kommuner</a:t>
            </a:r>
          </a:p>
          <a:p>
            <a:pPr marL="1028700" lvl="1" indent="-342900"/>
            <a:r>
              <a:rPr lang="nb-NO" dirty="0"/>
              <a:t>sikre helhetlig habilitering og rehabilitering</a:t>
            </a:r>
          </a:p>
          <a:p>
            <a:pPr marL="1028700" lvl="1" indent="-342900"/>
            <a:r>
              <a:rPr lang="nb-NO" dirty="0"/>
              <a:t>Overordnet ansvar for </a:t>
            </a:r>
          </a:p>
          <a:p>
            <a:pPr marL="1485900" lvl="2" indent="-342900"/>
            <a:r>
              <a:rPr lang="nb-NO" dirty="0"/>
              <a:t>IP – individuell plan </a:t>
            </a:r>
          </a:p>
          <a:p>
            <a:pPr marL="1943100" lvl="3" indent="-342900"/>
            <a:r>
              <a:rPr lang="nb-NO" dirty="0"/>
              <a:t>Motta meldinger</a:t>
            </a:r>
          </a:p>
          <a:p>
            <a:pPr marL="1943100" lvl="3" indent="-342900"/>
            <a:r>
              <a:rPr lang="nb-NO" dirty="0"/>
              <a:t>utarbeidet rutiner og prosedyrer</a:t>
            </a:r>
          </a:p>
          <a:p>
            <a:pPr marL="1485900" lvl="2" indent="-342900"/>
            <a:r>
              <a:rPr lang="nb-NO" dirty="0"/>
              <a:t>Koordinatorer</a:t>
            </a:r>
          </a:p>
          <a:p>
            <a:pPr marL="1943100" lvl="3" indent="-342900"/>
            <a:r>
              <a:rPr lang="nb-NO" dirty="0"/>
              <a:t>oppnevning </a:t>
            </a:r>
          </a:p>
          <a:p>
            <a:pPr marL="1943100" lvl="3" indent="-342900"/>
            <a:r>
              <a:rPr lang="nb-NO" dirty="0"/>
              <a:t>opplæring </a:t>
            </a:r>
          </a:p>
          <a:p>
            <a:pPr marL="1943100" lvl="3" indent="-342900"/>
            <a:r>
              <a:rPr lang="nb-NO" dirty="0"/>
              <a:t>veiledning </a:t>
            </a:r>
          </a:p>
        </p:txBody>
      </p:sp>
    </p:spTree>
    <p:extLst>
      <p:ext uri="{BB962C8B-B14F-4D97-AF65-F5344CB8AC3E}">
        <p14:creationId xmlns:p14="http://schemas.microsoft.com/office/powerpoint/2010/main" val="2537786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334DA05E-B52B-3F28-E956-445B40DC0854}"/>
              </a:ext>
            </a:extLst>
          </p:cNvPr>
          <p:cNvSpPr>
            <a:spLocks noGrp="1"/>
          </p:cNvSpPr>
          <p:nvPr>
            <p:ph type="title"/>
          </p:nvPr>
        </p:nvSpPr>
        <p:spPr>
          <a:xfrm>
            <a:off x="1055688" y="873125"/>
            <a:ext cx="10080625" cy="2469515"/>
          </a:xfrm>
        </p:spPr>
        <p:txBody>
          <a:bodyPr/>
          <a:lstStyle/>
          <a:p>
            <a:pPr algn="ctr"/>
            <a:r>
              <a:rPr lang="nb-NO" dirty="0"/>
              <a:t>Film:</a:t>
            </a:r>
            <a:br>
              <a:rPr lang="nb-NO" dirty="0"/>
            </a:br>
            <a:br>
              <a:rPr lang="nb-NO" dirty="0"/>
            </a:br>
            <a:r>
              <a:rPr lang="nb-NO" dirty="0"/>
              <a:t>Hva er IP og koordinator? </a:t>
            </a:r>
          </a:p>
        </p:txBody>
      </p:sp>
    </p:spTree>
    <p:extLst>
      <p:ext uri="{BB962C8B-B14F-4D97-AF65-F5344CB8AC3E}">
        <p14:creationId xmlns:p14="http://schemas.microsoft.com/office/powerpoint/2010/main" val="2270549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695B3A-ECD6-4E88-A49D-51688700857F}"/>
              </a:ext>
            </a:extLst>
          </p:cNvPr>
          <p:cNvSpPr>
            <a:spLocks noGrp="1"/>
          </p:cNvSpPr>
          <p:nvPr>
            <p:ph type="title"/>
          </p:nvPr>
        </p:nvSpPr>
        <p:spPr>
          <a:xfrm>
            <a:off x="1055688" y="128955"/>
            <a:ext cx="10080625" cy="1025768"/>
          </a:xfrm>
        </p:spPr>
        <p:txBody>
          <a:bodyPr/>
          <a:lstStyle/>
          <a:p>
            <a:pPr algn="ctr"/>
            <a:r>
              <a:rPr lang="nb-NO" dirty="0"/>
              <a:t>Hva er individuell plan, IP?</a:t>
            </a:r>
          </a:p>
        </p:txBody>
      </p:sp>
      <p:sp>
        <p:nvSpPr>
          <p:cNvPr id="3" name="Plassholder for tekst 2">
            <a:extLst>
              <a:ext uri="{FF2B5EF4-FFF2-40B4-BE49-F238E27FC236}">
                <a16:creationId xmlns:a16="http://schemas.microsoft.com/office/drawing/2014/main" id="{7D86ADE6-322D-4844-969F-75D14A7865C0}"/>
              </a:ext>
            </a:extLst>
          </p:cNvPr>
          <p:cNvSpPr>
            <a:spLocks noGrp="1"/>
          </p:cNvSpPr>
          <p:nvPr>
            <p:ph type="body" sz="quarter" idx="11"/>
          </p:nvPr>
        </p:nvSpPr>
        <p:spPr>
          <a:xfrm>
            <a:off x="1132690" y="2016370"/>
            <a:ext cx="10078772" cy="4794738"/>
          </a:xfrm>
        </p:spPr>
        <p:txBody>
          <a:bodyPr/>
          <a:lstStyle/>
          <a:p>
            <a:pPr marL="342900" indent="-342900">
              <a:buFont typeface="Arial" panose="020B0604020202020204" pitchFamily="34" charset="0"/>
              <a:buChar char="•"/>
            </a:pPr>
            <a:r>
              <a:rPr lang="nb-NO" dirty="0"/>
              <a:t>Behov for langvarige og koordinerte helse- og omsorgstjenester: plikt og rettighet</a:t>
            </a:r>
          </a:p>
          <a:p>
            <a:pPr marL="1028700" lvl="1" indent="-342900"/>
            <a:r>
              <a:rPr lang="nb-NO" sz="1000" dirty="0"/>
              <a:t>Lovpålagt: </a:t>
            </a:r>
            <a:r>
              <a:rPr lang="nb-NO" sz="1000" dirty="0" err="1"/>
              <a:t>Pasrl</a:t>
            </a:r>
            <a:r>
              <a:rPr lang="nb-NO" sz="1000" dirty="0"/>
              <a:t> § 2-5, HPL § 38 a, HOL § 7-1, </a:t>
            </a:r>
            <a:r>
              <a:rPr lang="nb-NO" sz="1000" dirty="0" err="1"/>
              <a:t>spesHL</a:t>
            </a:r>
            <a:r>
              <a:rPr lang="nb-NO" sz="1000" dirty="0"/>
              <a:t> § 2-5 , PHL § 4-1 og </a:t>
            </a:r>
            <a:r>
              <a:rPr lang="nb-NO" sz="1000" dirty="0" err="1"/>
              <a:t>forHRIK</a:t>
            </a:r>
            <a:r>
              <a:rPr lang="nb-NO" sz="1000" dirty="0"/>
              <a:t> § 16 -23 </a:t>
            </a:r>
            <a:endParaRPr lang="nb-NO" dirty="0"/>
          </a:p>
          <a:p>
            <a:pPr marL="342900" indent="-342900">
              <a:buFont typeface="Arial" panose="020B0604020202020204" pitchFamily="34" charset="0"/>
              <a:buChar char="•"/>
            </a:pPr>
            <a:r>
              <a:rPr lang="nb-NO" dirty="0"/>
              <a:t>For pasienten</a:t>
            </a:r>
          </a:p>
          <a:p>
            <a:pPr marL="1028700" lvl="1" indent="-342900"/>
            <a:r>
              <a:rPr lang="nb-NO" sz="1600" dirty="0"/>
              <a:t>Hvem er jeg og hva vil jeg?</a:t>
            </a:r>
          </a:p>
          <a:p>
            <a:pPr marL="1485900" lvl="2" indent="-342900"/>
            <a:r>
              <a:rPr lang="nb-NO" sz="1600" dirty="0"/>
              <a:t>Pasientens: mål, ressurser og behov for tjenester </a:t>
            </a:r>
          </a:p>
          <a:p>
            <a:pPr marL="1028700" lvl="1" indent="-342900"/>
            <a:r>
              <a:rPr lang="nb-NO" sz="1600" dirty="0"/>
              <a:t>Hvordan komme dit?</a:t>
            </a:r>
          </a:p>
          <a:p>
            <a:pPr marL="1485900" lvl="2" indent="-342900"/>
            <a:r>
              <a:rPr lang="nb-NO" sz="1600" dirty="0"/>
              <a:t>Hvem? personnavn og </a:t>
            </a:r>
            <a:r>
              <a:rPr lang="nb-NO" sz="1600" dirty="0" err="1"/>
              <a:t>tlf</a:t>
            </a:r>
            <a:r>
              <a:rPr lang="nb-NO" sz="1600" dirty="0"/>
              <a:t> til koordinator og alle bidragsytere</a:t>
            </a:r>
          </a:p>
          <a:p>
            <a:pPr marL="1485900" lvl="2" indent="-342900"/>
            <a:r>
              <a:rPr lang="nb-NO" sz="1600" dirty="0"/>
              <a:t>Hva? Tiltak, ansvar og bidrag.</a:t>
            </a:r>
          </a:p>
          <a:p>
            <a:pPr marL="1485900" lvl="2" indent="-342900"/>
            <a:r>
              <a:rPr lang="nb-NO" sz="1600" dirty="0"/>
              <a:t>Hvordan? Gjennomføring, tidsplan, evaluering</a:t>
            </a:r>
          </a:p>
          <a:p>
            <a:pPr marL="342900" indent="-342900">
              <a:buFont typeface="Arial" panose="020B0604020202020204" pitchFamily="34" charset="0"/>
              <a:buChar char="•"/>
            </a:pPr>
            <a:r>
              <a:rPr lang="nb-NO" dirty="0"/>
              <a:t>Legens verktøy: </a:t>
            </a:r>
          </a:p>
          <a:p>
            <a:pPr marL="1028700" lvl="1" indent="-342900"/>
            <a:r>
              <a:rPr lang="nb-NO" sz="1600" dirty="0"/>
              <a:t>En koordinator å forhold seg til som </a:t>
            </a:r>
          </a:p>
          <a:p>
            <a:pPr marL="1485900" lvl="2" indent="-342900"/>
            <a:r>
              <a:rPr lang="nb-NO" sz="1600" dirty="0"/>
              <a:t>innkaller til møter (ansvarsmøter)</a:t>
            </a:r>
          </a:p>
          <a:p>
            <a:pPr marL="1485900" lvl="2" indent="-342900"/>
            <a:r>
              <a:rPr lang="nb-NO" sz="1600" dirty="0"/>
              <a:t>oppdaterer IP</a:t>
            </a:r>
          </a:p>
          <a:p>
            <a:pPr marL="1485900" lvl="2" indent="-342900"/>
            <a:r>
              <a:rPr lang="nb-NO" sz="1600" dirty="0"/>
              <a:t>følger opp helheten</a:t>
            </a:r>
          </a:p>
          <a:p>
            <a:pPr marL="1028700" lvl="1" indent="-342900"/>
            <a:r>
              <a:rPr lang="nb-NO" sz="1600" dirty="0"/>
              <a:t>Gi medisinskfaglige innspill</a:t>
            </a:r>
          </a:p>
          <a:p>
            <a:pPr marL="342900" indent="-342900">
              <a:buFont typeface="Arial" panose="020B0604020202020204" pitchFamily="34" charset="0"/>
              <a:buChar char="•"/>
            </a:pPr>
            <a:endParaRPr lang="nb-NO" dirty="0"/>
          </a:p>
        </p:txBody>
      </p:sp>
      <p:pic>
        <p:nvPicPr>
          <p:cNvPr id="5" name="Bilde 4">
            <a:extLst>
              <a:ext uri="{FF2B5EF4-FFF2-40B4-BE49-F238E27FC236}">
                <a16:creationId xmlns:a16="http://schemas.microsoft.com/office/drawing/2014/main" id="{CFE08FDF-B157-4FE1-9F12-4D046FBB71BD}"/>
              </a:ext>
            </a:extLst>
          </p:cNvPr>
          <p:cNvPicPr>
            <a:picLocks noChangeAspect="1"/>
          </p:cNvPicPr>
          <p:nvPr/>
        </p:nvPicPr>
        <p:blipFill>
          <a:blip r:embed="rId3"/>
          <a:stretch>
            <a:fillRect/>
          </a:stretch>
        </p:blipFill>
        <p:spPr>
          <a:xfrm>
            <a:off x="8235656" y="4219103"/>
            <a:ext cx="3911715" cy="2592005"/>
          </a:xfrm>
          <a:prstGeom prst="rect">
            <a:avLst/>
          </a:prstGeom>
        </p:spPr>
      </p:pic>
    </p:spTree>
    <p:extLst>
      <p:ext uri="{BB962C8B-B14F-4D97-AF65-F5344CB8AC3E}">
        <p14:creationId xmlns:p14="http://schemas.microsoft.com/office/powerpoint/2010/main" val="2484262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D53DCD7-E226-4B40-98FA-298E20ED925A}"/>
              </a:ext>
            </a:extLst>
          </p:cNvPr>
          <p:cNvSpPr>
            <a:spLocks noGrp="1"/>
          </p:cNvSpPr>
          <p:nvPr>
            <p:ph type="title"/>
          </p:nvPr>
        </p:nvSpPr>
        <p:spPr/>
        <p:txBody>
          <a:bodyPr/>
          <a:lstStyle/>
          <a:p>
            <a:pPr algn="ctr"/>
            <a:r>
              <a:rPr lang="nb-NO" dirty="0"/>
              <a:t>LAR – hva er det?</a:t>
            </a:r>
          </a:p>
        </p:txBody>
      </p:sp>
      <p:sp>
        <p:nvSpPr>
          <p:cNvPr id="3" name="Plassholder for tekst 2">
            <a:extLst>
              <a:ext uri="{FF2B5EF4-FFF2-40B4-BE49-F238E27FC236}">
                <a16:creationId xmlns:a16="http://schemas.microsoft.com/office/drawing/2014/main" id="{D9DCAC2F-F938-43B9-86C1-99D127C2A07A}"/>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Legemiddel Assistert Rehabilitering. </a:t>
            </a:r>
          </a:p>
          <a:p>
            <a:pPr marL="1028700" lvl="1" indent="-342900"/>
            <a:r>
              <a:rPr lang="nb-NO" dirty="0" err="1"/>
              <a:t>Dvs</a:t>
            </a:r>
            <a:r>
              <a:rPr lang="nb-NO" dirty="0"/>
              <a:t> legemidlene (kun visse opioider) er en del av behandling og rehabilitering av rusmiddellidelser. </a:t>
            </a:r>
          </a:p>
          <a:p>
            <a:pPr marL="1028700" lvl="1" indent="-342900"/>
            <a:r>
              <a:rPr lang="nb-NO" dirty="0"/>
              <a:t>Veileder: </a:t>
            </a:r>
            <a:r>
              <a:rPr lang="nb-NO" dirty="0">
                <a:hlinkClick r:id="rId3"/>
              </a:rPr>
              <a:t>https://helsedirektoratet.no/retningslinjer/behandling-og-rehabilitering-av-rusmiddelproblemer-og-avhengighet</a:t>
            </a:r>
            <a:r>
              <a:rPr lang="nb-NO" dirty="0"/>
              <a:t>   </a:t>
            </a:r>
          </a:p>
          <a:p>
            <a:pPr marL="342900" indent="-342900">
              <a:buFont typeface="Arial" panose="020B0604020202020204" pitchFamily="34" charset="0"/>
              <a:buChar char="•"/>
            </a:pPr>
            <a:r>
              <a:rPr lang="nb-NO" dirty="0"/>
              <a:t>Mye mer enn medisiner… </a:t>
            </a:r>
          </a:p>
          <a:p>
            <a:pPr marL="342900" indent="-342900">
              <a:buFont typeface="Arial" panose="020B0604020202020204" pitchFamily="34" charset="0"/>
              <a:buChar char="•"/>
            </a:pPr>
            <a:r>
              <a:rPr lang="nb-NO" dirty="0"/>
              <a:t>Kan fastlege klare dette alene?</a:t>
            </a:r>
          </a:p>
          <a:p>
            <a:pPr marL="342900" indent="-342900">
              <a:buFont typeface="Arial" panose="020B0604020202020204" pitchFamily="34" charset="0"/>
              <a:buChar char="•"/>
            </a:pPr>
            <a:r>
              <a:rPr lang="nb-NO" dirty="0"/>
              <a:t>Kan spesialisthelsetjenesten klare dette alene?</a:t>
            </a:r>
          </a:p>
          <a:p>
            <a:pPr marL="342900" indent="-342900">
              <a:buFont typeface="Arial" panose="020B0604020202020204" pitchFamily="34" charset="0"/>
              <a:buChar char="•"/>
            </a:pPr>
            <a:r>
              <a:rPr lang="nb-NO" dirty="0"/>
              <a:t>Skal fastlegen være med på dette?</a:t>
            </a:r>
          </a:p>
          <a:p>
            <a:pPr marL="342900" indent="-342900">
              <a:buFont typeface="Arial" panose="020B0604020202020204" pitchFamily="34" charset="0"/>
              <a:buChar char="•"/>
            </a:pPr>
            <a:r>
              <a:rPr lang="nb-NO" dirty="0"/>
              <a:t>Hvordan organisere dette?</a:t>
            </a:r>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985220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67BC380-F6C4-4704-95EA-125C0417C021}"/>
              </a:ext>
            </a:extLst>
          </p:cNvPr>
          <p:cNvSpPr>
            <a:spLocks noGrp="1"/>
          </p:cNvSpPr>
          <p:nvPr>
            <p:ph type="title"/>
          </p:nvPr>
        </p:nvSpPr>
        <p:spPr/>
        <p:txBody>
          <a:bodyPr/>
          <a:lstStyle/>
          <a:p>
            <a:pPr algn="ctr"/>
            <a:r>
              <a:rPr lang="nb-NO" dirty="0"/>
              <a:t>Faglig indikasjon for benzodiazepiner v/rusmiddellidelse? </a:t>
            </a:r>
          </a:p>
        </p:txBody>
      </p:sp>
      <p:sp>
        <p:nvSpPr>
          <p:cNvPr id="3" name="Plassholder for tekst 2">
            <a:extLst>
              <a:ext uri="{FF2B5EF4-FFF2-40B4-BE49-F238E27FC236}">
                <a16:creationId xmlns:a16="http://schemas.microsoft.com/office/drawing/2014/main" id="{DC029F7D-0B35-467D-99BE-53357E22B2BA}"/>
              </a:ext>
            </a:extLst>
          </p:cNvPr>
          <p:cNvSpPr>
            <a:spLocks noGrp="1"/>
          </p:cNvSpPr>
          <p:nvPr>
            <p:ph type="body" sz="quarter" idx="11"/>
          </p:nvPr>
        </p:nvSpPr>
        <p:spPr>
          <a:xfrm>
            <a:off x="975560" y="2068079"/>
            <a:ext cx="10078772" cy="4357945"/>
          </a:xfrm>
        </p:spPr>
        <p:txBody>
          <a:bodyPr/>
          <a:lstStyle/>
          <a:p>
            <a:pPr marL="342900" indent="-342900">
              <a:buFont typeface="Arial" panose="020B0604020202020204" pitchFamily="34" charset="0"/>
              <a:buChar char="•"/>
            </a:pPr>
            <a:r>
              <a:rPr lang="nb-NO" dirty="0"/>
              <a:t>ROP retningslinjen:</a:t>
            </a:r>
          </a:p>
          <a:p>
            <a:pPr marL="1028700" lvl="1" indent="-342900"/>
            <a:r>
              <a:rPr lang="nb-NO" dirty="0"/>
              <a:t>Positiv effekt: </a:t>
            </a:r>
          </a:p>
          <a:p>
            <a:pPr marL="1485900" lvl="2" indent="-342900"/>
            <a:r>
              <a:rPr lang="nb-NO" dirty="0"/>
              <a:t>Ingen studier kan dokumentere dette</a:t>
            </a:r>
          </a:p>
          <a:p>
            <a:pPr marL="1028700" lvl="1" indent="-342900"/>
            <a:r>
              <a:rPr lang="nb-NO" dirty="0"/>
              <a:t>Negative effekter: </a:t>
            </a:r>
          </a:p>
          <a:p>
            <a:pPr marL="1485900" lvl="2" indent="-342900"/>
            <a:r>
              <a:rPr lang="nb-NO" dirty="0"/>
              <a:t>Dokumentert i kunnskapsoppsummeringen fra kunnskapssenteret.</a:t>
            </a:r>
          </a:p>
          <a:p>
            <a:pPr marL="1028700" lvl="1" indent="-342900"/>
            <a:r>
              <a:rPr lang="nb-NO" dirty="0"/>
              <a:t>Kun etter samarbeid fra spesialist</a:t>
            </a:r>
          </a:p>
          <a:p>
            <a:pPr marL="1485900" lvl="2" indent="-342900"/>
            <a:r>
              <a:rPr lang="nb-NO" dirty="0"/>
              <a:t>del av en planlagt og tverrfaglig nedtrapping med tett oppfølging </a:t>
            </a:r>
            <a:r>
              <a:rPr lang="nb-NO" dirty="0" err="1"/>
              <a:t>inkl</a:t>
            </a:r>
            <a:r>
              <a:rPr lang="nb-NO" dirty="0"/>
              <a:t> samtaler, urinprøver, IP ol</a:t>
            </a:r>
          </a:p>
          <a:p>
            <a:pPr marL="1028700" lvl="1" indent="-342900"/>
            <a:r>
              <a:rPr lang="nb-NO" dirty="0"/>
              <a:t>Substitusjonsbehandling med benzodiazepiner er ikke anbefalt i Norge, kun som eksperimentell behandling som del av et godkjent forskningsprosjekt.</a:t>
            </a:r>
          </a:p>
          <a:p>
            <a:pPr marL="342900" indent="-342900">
              <a:buFont typeface="Arial" panose="020B0604020202020204" pitchFamily="34" charset="0"/>
              <a:buChar char="•"/>
            </a:pPr>
            <a:r>
              <a:rPr lang="nb-NO" dirty="0"/>
              <a:t>Veileder for rekvirering av vanedannende legemidler</a:t>
            </a:r>
          </a:p>
          <a:p>
            <a:pPr marL="1028700" lvl="1" indent="-342900"/>
            <a:r>
              <a:rPr lang="nb-NO" dirty="0">
                <a:solidFill>
                  <a:srgbClr val="00ADBA"/>
                </a:solidFill>
                <a:hlinkClick r:id="rId3">
                  <a:extLst>
                    <a:ext uri="{A12FA001-AC4F-418D-AE19-62706E023703}">
                      <ahyp:hlinkClr xmlns:ahyp="http://schemas.microsoft.com/office/drawing/2018/hyperlinkcolor" val="tx"/>
                    </a:ext>
                  </a:extLst>
                </a:hlinkClick>
              </a:rPr>
              <a:t>https://www.helsedirektoratet.no/veiledere/vanedannende-legemidler</a:t>
            </a:r>
            <a:r>
              <a:rPr lang="nb-NO" dirty="0"/>
              <a:t> </a:t>
            </a:r>
          </a:p>
          <a:p>
            <a:pPr marL="1485900" lvl="2" indent="-342900"/>
            <a:endParaRPr lang="nb-NO" dirty="0"/>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1038243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tekst 4">
            <a:extLst>
              <a:ext uri="{FF2B5EF4-FFF2-40B4-BE49-F238E27FC236}">
                <a16:creationId xmlns:a16="http://schemas.microsoft.com/office/drawing/2014/main" id="{D2534ED5-BF33-470D-B262-0954585CC065}"/>
              </a:ext>
            </a:extLst>
          </p:cNvPr>
          <p:cNvSpPr txBox="1">
            <a:spLocks/>
          </p:cNvSpPr>
          <p:nvPr/>
        </p:nvSpPr>
        <p:spPr bwMode="auto">
          <a:xfrm>
            <a:off x="609600" y="108124"/>
            <a:ext cx="10972800" cy="57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marL="0" indent="0" algn="l" rtl="0" eaLnBrk="1" fontAlgn="base" hangingPunct="1">
              <a:spcBef>
                <a:spcPct val="20000"/>
              </a:spcBef>
              <a:spcAft>
                <a:spcPct val="0"/>
              </a:spcAft>
              <a:buNone/>
              <a:defRPr sz="2400" b="1">
                <a:solidFill>
                  <a:srgbClr val="00244E"/>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rtl="0" eaLnBrk="1" fontAlgn="base" hangingPunct="1">
              <a:spcBef>
                <a:spcPct val="20000"/>
              </a:spcBef>
              <a:spcAft>
                <a:spcPct val="0"/>
              </a:spcAft>
              <a:buNone/>
              <a:defRPr sz="2000" b="1">
                <a:solidFill>
                  <a:srgbClr val="00244E"/>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rtl="0" eaLnBrk="1" fontAlgn="base" hangingPunct="1">
              <a:spcBef>
                <a:spcPct val="20000"/>
              </a:spcBef>
              <a:spcAft>
                <a:spcPct val="0"/>
              </a:spcAft>
              <a:buNone/>
              <a:defRPr sz="1800" b="1">
                <a:solidFill>
                  <a:srgbClr val="00244E"/>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rtl="0" eaLnBrk="1" fontAlgn="base" hangingPunct="1">
              <a:spcBef>
                <a:spcPct val="20000"/>
              </a:spcBef>
              <a:spcAft>
                <a:spcPct val="0"/>
              </a:spcAft>
              <a:buNone/>
              <a:defRPr sz="1600" b="1">
                <a:solidFill>
                  <a:srgbClr val="00244E"/>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rtl="0" eaLnBrk="1" fontAlgn="base" hangingPunct="1">
              <a:spcBef>
                <a:spcPct val="20000"/>
              </a:spcBef>
              <a:spcAft>
                <a:spcPct val="0"/>
              </a:spcAft>
              <a:buNone/>
              <a:defRPr sz="1600" b="1">
                <a:solidFill>
                  <a:srgbClr val="00244E"/>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rtl="0" eaLnBrk="1" fontAlgn="base" hangingPunct="1">
              <a:spcBef>
                <a:spcPct val="20000"/>
              </a:spcBef>
              <a:spcAft>
                <a:spcPct val="0"/>
              </a:spcAft>
              <a:buNone/>
              <a:defRPr sz="1600" b="1">
                <a:solidFill>
                  <a:schemeClr val="tx1"/>
                </a:solidFill>
                <a:latin typeface="+mn-lt"/>
                <a:ea typeface="+mn-ea"/>
              </a:defRPr>
            </a:lvl6pPr>
            <a:lvl7pPr marL="2743200" indent="0" algn="l" rtl="0" eaLnBrk="1" fontAlgn="base" hangingPunct="1">
              <a:spcBef>
                <a:spcPct val="20000"/>
              </a:spcBef>
              <a:spcAft>
                <a:spcPct val="0"/>
              </a:spcAft>
              <a:buNone/>
              <a:defRPr sz="1600" b="1">
                <a:solidFill>
                  <a:schemeClr val="tx1"/>
                </a:solidFill>
                <a:latin typeface="+mn-lt"/>
                <a:ea typeface="+mn-ea"/>
              </a:defRPr>
            </a:lvl7pPr>
            <a:lvl8pPr marL="3200400" indent="0" algn="l" rtl="0" eaLnBrk="1" fontAlgn="base" hangingPunct="1">
              <a:spcBef>
                <a:spcPct val="20000"/>
              </a:spcBef>
              <a:spcAft>
                <a:spcPct val="0"/>
              </a:spcAft>
              <a:buNone/>
              <a:defRPr sz="1600" b="1">
                <a:solidFill>
                  <a:schemeClr val="tx1"/>
                </a:solidFill>
                <a:latin typeface="+mn-lt"/>
                <a:ea typeface="+mn-ea"/>
              </a:defRPr>
            </a:lvl8pPr>
            <a:lvl9pPr marL="3657600" indent="0" algn="l" rtl="0" eaLnBrk="1" fontAlgn="base" hangingPunct="1">
              <a:spcBef>
                <a:spcPct val="20000"/>
              </a:spcBef>
              <a:spcAft>
                <a:spcPct val="0"/>
              </a:spcAft>
              <a:buNone/>
              <a:defRPr sz="1600" b="1">
                <a:solidFill>
                  <a:schemeClr val="tx1"/>
                </a:solidFill>
                <a:latin typeface="+mn-lt"/>
                <a:ea typeface="+mn-ea"/>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nb-NO" sz="2400" b="1"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Mulige samarbeidspartnere? </a:t>
            </a:r>
            <a:endParaRPr kumimoji="0" lang="nb-NO" sz="2400" b="0" i="0" u="none" strike="noStrike" kern="0" cap="none" spc="0" normalizeH="0" baseline="0" noProof="0" dirty="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 name="Plassholder for innhold 2">
            <a:extLst>
              <a:ext uri="{FF2B5EF4-FFF2-40B4-BE49-F238E27FC236}">
                <a16:creationId xmlns:a16="http://schemas.microsoft.com/office/drawing/2014/main" id="{3F0634EF-72DE-40CC-A65F-94E885D492ED}"/>
              </a:ext>
            </a:extLst>
          </p:cNvPr>
          <p:cNvSpPr txBox="1">
            <a:spLocks/>
          </p:cNvSpPr>
          <p:nvPr/>
        </p:nvSpPr>
        <p:spPr bwMode="auto">
          <a:xfrm>
            <a:off x="609600" y="713063"/>
            <a:ext cx="5386917" cy="480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400">
                <a:solidFill>
                  <a:srgbClr val="00244E"/>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rtl="0" eaLnBrk="1" fontAlgn="base" hangingPunct="1">
              <a:spcBef>
                <a:spcPct val="20000"/>
              </a:spcBef>
              <a:spcAft>
                <a:spcPct val="0"/>
              </a:spcAft>
              <a:buChar char="–"/>
              <a:defRPr sz="2000">
                <a:solidFill>
                  <a:srgbClr val="00244E"/>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rtl="0" eaLnBrk="1" fontAlgn="base" hangingPunct="1">
              <a:spcBef>
                <a:spcPct val="20000"/>
              </a:spcBef>
              <a:spcAft>
                <a:spcPct val="0"/>
              </a:spcAft>
              <a:buChar char="•"/>
              <a:defRPr sz="1800">
                <a:solidFill>
                  <a:srgbClr val="00244E"/>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rtl="0" eaLnBrk="1" fontAlgn="base" hangingPunct="1">
              <a:spcBef>
                <a:spcPct val="20000"/>
              </a:spcBef>
              <a:spcAft>
                <a:spcPct val="0"/>
              </a:spcAft>
              <a:buChar char="–"/>
              <a:defRPr sz="1600">
                <a:solidFill>
                  <a:srgbClr val="00244E"/>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rtl="0" eaLnBrk="1" fontAlgn="base" hangingPunct="1">
              <a:spcBef>
                <a:spcPct val="20000"/>
              </a:spcBef>
              <a:spcAft>
                <a:spcPct val="0"/>
              </a:spcAft>
              <a:buChar char="»"/>
              <a:defRPr sz="1600">
                <a:solidFill>
                  <a:srgbClr val="00244E"/>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rtl="0" eaLnBrk="1" fontAlgn="base" hangingPunct="1">
              <a:spcBef>
                <a:spcPct val="20000"/>
              </a:spcBef>
              <a:spcAft>
                <a:spcPct val="0"/>
              </a:spcAft>
              <a:defRPr sz="1600">
                <a:solidFill>
                  <a:schemeClr val="tx1"/>
                </a:solidFill>
                <a:latin typeface="+mn-lt"/>
                <a:ea typeface="+mn-ea"/>
              </a:defRPr>
            </a:lvl6pPr>
            <a:lvl7pPr marL="2971800" indent="-228600" algn="l" rtl="0" eaLnBrk="1" fontAlgn="base" hangingPunct="1">
              <a:spcBef>
                <a:spcPct val="20000"/>
              </a:spcBef>
              <a:spcAft>
                <a:spcPct val="0"/>
              </a:spcAft>
              <a:defRPr sz="1600">
                <a:solidFill>
                  <a:schemeClr val="tx1"/>
                </a:solidFill>
                <a:latin typeface="+mn-lt"/>
                <a:ea typeface="+mn-ea"/>
              </a:defRPr>
            </a:lvl7pPr>
            <a:lvl8pPr marL="3429000" indent="-228600" algn="l" rtl="0" eaLnBrk="1" fontAlgn="base" hangingPunct="1">
              <a:spcBef>
                <a:spcPct val="20000"/>
              </a:spcBef>
              <a:spcAft>
                <a:spcPct val="0"/>
              </a:spcAft>
              <a:defRPr sz="1600">
                <a:solidFill>
                  <a:schemeClr val="tx1"/>
                </a:solidFill>
                <a:latin typeface="+mn-lt"/>
                <a:ea typeface="+mn-ea"/>
              </a:defRPr>
            </a:lvl8pPr>
            <a:lvl9pPr marL="3886200" indent="-228600" algn="l" rtl="0" eaLnBrk="1" fontAlgn="base" hangingPunct="1">
              <a:spcBef>
                <a:spcPct val="20000"/>
              </a:spcBef>
              <a:spcAft>
                <a:spcPct val="0"/>
              </a:spcAft>
              <a:defRPr sz="1600">
                <a:solidFill>
                  <a:schemeClr val="tx1"/>
                </a:solidFill>
                <a:latin typeface="+mn-lt"/>
                <a:ea typeface="+mn-ea"/>
              </a:defRPr>
            </a:lvl9pPr>
          </a:lstStyle>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Ruskonsulent?</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NAV sosial?</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Apoteket?</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Lab: urin?</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Ruspoliklinikken?</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Hjemmesykepleien?</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Psykiatrisk sykepleie?</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Bo veileder?</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Gjeldsrådgiver?</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NAV arbeid?</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Kreftsykepleier?</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Fysioterapeut?</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Ergoterapeut?</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Vernepleier?</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nb-NO" sz="1600" kern="0" dirty="0"/>
              <a:t>Logoped</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Syns og hørsels kontakt</a:t>
            </a:r>
          </a:p>
          <a:p>
            <a:pPr marL="457200" marR="0" lvl="1" indent="0" algn="l" defTabSz="914400" rtl="0" eaLnBrk="1" fontAlgn="base" latinLnBrk="0" hangingPunct="1">
              <a:lnSpc>
                <a:spcPct val="100000"/>
              </a:lnSpc>
              <a:spcBef>
                <a:spcPct val="20000"/>
              </a:spcBef>
              <a:spcAft>
                <a:spcPct val="0"/>
              </a:spcAft>
              <a:buClrTx/>
              <a:buSzTx/>
              <a:buFontTx/>
              <a:buNone/>
              <a:tabLst/>
              <a:defRPr/>
            </a:pPr>
            <a:endParaRPr kumimoji="0" lang="nb-NO" sz="20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 name="Plassholder for innhold 6">
            <a:extLst>
              <a:ext uri="{FF2B5EF4-FFF2-40B4-BE49-F238E27FC236}">
                <a16:creationId xmlns:a16="http://schemas.microsoft.com/office/drawing/2014/main" id="{B956D848-ECF1-4DF8-BAB8-601895EB9B77}"/>
              </a:ext>
            </a:extLst>
          </p:cNvPr>
          <p:cNvSpPr txBox="1">
            <a:spLocks/>
          </p:cNvSpPr>
          <p:nvPr/>
        </p:nvSpPr>
        <p:spPr bwMode="auto">
          <a:xfrm>
            <a:off x="5342021" y="713064"/>
            <a:ext cx="6849980" cy="4667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400">
                <a:solidFill>
                  <a:srgbClr val="00244E"/>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rtl="0" eaLnBrk="1" fontAlgn="base" hangingPunct="1">
              <a:spcBef>
                <a:spcPct val="20000"/>
              </a:spcBef>
              <a:spcAft>
                <a:spcPct val="0"/>
              </a:spcAft>
              <a:buChar char="–"/>
              <a:defRPr sz="2000">
                <a:solidFill>
                  <a:srgbClr val="00244E"/>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rtl="0" eaLnBrk="1" fontAlgn="base" hangingPunct="1">
              <a:spcBef>
                <a:spcPct val="20000"/>
              </a:spcBef>
              <a:spcAft>
                <a:spcPct val="0"/>
              </a:spcAft>
              <a:buChar char="•"/>
              <a:defRPr sz="1800">
                <a:solidFill>
                  <a:srgbClr val="00244E"/>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rtl="0" eaLnBrk="1" fontAlgn="base" hangingPunct="1">
              <a:spcBef>
                <a:spcPct val="20000"/>
              </a:spcBef>
              <a:spcAft>
                <a:spcPct val="0"/>
              </a:spcAft>
              <a:buChar char="–"/>
              <a:defRPr sz="1600">
                <a:solidFill>
                  <a:srgbClr val="00244E"/>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rtl="0" eaLnBrk="1" fontAlgn="base" hangingPunct="1">
              <a:spcBef>
                <a:spcPct val="20000"/>
              </a:spcBef>
              <a:spcAft>
                <a:spcPct val="0"/>
              </a:spcAft>
              <a:buChar char="»"/>
              <a:defRPr sz="1600">
                <a:solidFill>
                  <a:srgbClr val="00244E"/>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rtl="0" eaLnBrk="1" fontAlgn="base" hangingPunct="1">
              <a:spcBef>
                <a:spcPct val="20000"/>
              </a:spcBef>
              <a:spcAft>
                <a:spcPct val="0"/>
              </a:spcAft>
              <a:defRPr sz="1600">
                <a:solidFill>
                  <a:schemeClr val="tx1"/>
                </a:solidFill>
                <a:latin typeface="+mn-lt"/>
                <a:ea typeface="+mn-ea"/>
              </a:defRPr>
            </a:lvl6pPr>
            <a:lvl7pPr marL="2971800" indent="-228600" algn="l" rtl="0" eaLnBrk="1" fontAlgn="base" hangingPunct="1">
              <a:spcBef>
                <a:spcPct val="20000"/>
              </a:spcBef>
              <a:spcAft>
                <a:spcPct val="0"/>
              </a:spcAft>
              <a:defRPr sz="1600">
                <a:solidFill>
                  <a:schemeClr val="tx1"/>
                </a:solidFill>
                <a:latin typeface="+mn-lt"/>
                <a:ea typeface="+mn-ea"/>
              </a:defRPr>
            </a:lvl7pPr>
            <a:lvl8pPr marL="3429000" indent="-228600" algn="l" rtl="0" eaLnBrk="1" fontAlgn="base" hangingPunct="1">
              <a:spcBef>
                <a:spcPct val="20000"/>
              </a:spcBef>
              <a:spcAft>
                <a:spcPct val="0"/>
              </a:spcAft>
              <a:defRPr sz="1600">
                <a:solidFill>
                  <a:schemeClr val="tx1"/>
                </a:solidFill>
                <a:latin typeface="+mn-lt"/>
                <a:ea typeface="+mn-ea"/>
              </a:defRPr>
            </a:lvl8pPr>
            <a:lvl9pPr marL="3886200" indent="-228600" algn="l" rtl="0" eaLnBrk="1" fontAlgn="base" hangingPunct="1">
              <a:spcBef>
                <a:spcPct val="20000"/>
              </a:spcBef>
              <a:spcAft>
                <a:spcPct val="0"/>
              </a:spcAft>
              <a:defRPr sz="1600">
                <a:solidFill>
                  <a:schemeClr val="tx1"/>
                </a:solidFill>
                <a:latin typeface="+mn-lt"/>
                <a:ea typeface="+mn-ea"/>
              </a:defRPr>
            </a:lvl9pPr>
          </a:lstStyle>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Tildelingskontoret?</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En som har oversikt rundt pasienten? (</a:t>
            </a:r>
            <a:r>
              <a:rPr kumimoji="0" lang="nb-NO" sz="1600" b="0" i="0" u="none" strike="noStrike" kern="0" cap="none" spc="0" normalizeH="0" baseline="0" noProof="0" dirty="0" err="1">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fagspl</a:t>
            </a: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/pas</a:t>
            </a:r>
            <a:r>
              <a:rPr kumimoji="0" lang="nb-NO" sz="1600" b="0" i="0" u="none" strike="noStrike" kern="0" cap="none" spc="0" normalizeH="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 koordinator)</a:t>
            </a:r>
            <a:endPar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Oppsøkende tjenester? (rus, psyk,</a:t>
            </a:r>
            <a:r>
              <a:rPr kumimoji="0" lang="nb-NO" sz="1600" b="0" i="0" u="none" strike="noStrike" kern="0" cap="none" spc="0" normalizeH="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 demens, barn…)</a:t>
            </a:r>
            <a:endPar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«Aktiv på dagtid»?</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Frisklivssentralen?</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Lærings- og mestringssenteret?</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Pårørende?</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Frivillige organisasjoner?</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KAD plasser (somatikk og rus)? </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Helsehus/ korttidsplasser?</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Demensteam?</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Palliativt team?</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Fylkestannlege?</a:t>
            </a: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nb-NO" sz="1600" kern="0" dirty="0"/>
              <a:t>Hverdags rehabilitering?</a:t>
            </a:r>
            <a:endPar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Flere?</a:t>
            </a:r>
          </a:p>
          <a:p>
            <a:pPr marL="457200" marR="0" lvl="1" indent="0" algn="l" defTabSz="914400" rtl="0" eaLnBrk="1" fontAlgn="base" latinLnBrk="0" hangingPunct="1">
              <a:lnSpc>
                <a:spcPct val="100000"/>
              </a:lnSpc>
              <a:spcBef>
                <a:spcPct val="20000"/>
              </a:spcBef>
              <a:spcAft>
                <a:spcPct val="0"/>
              </a:spcAft>
              <a:buClrTx/>
              <a:buSzTx/>
              <a:buFontTx/>
              <a:buNone/>
              <a:tabLst/>
              <a:defRPr/>
            </a:pPr>
            <a:endParaRPr kumimoji="0" lang="nb-NO" sz="20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nb-NO" sz="24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 name="Plassholder for tekst 4">
            <a:extLst>
              <a:ext uri="{FF2B5EF4-FFF2-40B4-BE49-F238E27FC236}">
                <a16:creationId xmlns:a16="http://schemas.microsoft.com/office/drawing/2014/main" id="{0496EABF-2958-4E7C-B894-4A1E2EAAE9CC}"/>
              </a:ext>
            </a:extLst>
          </p:cNvPr>
          <p:cNvSpPr txBox="1">
            <a:spLocks/>
          </p:cNvSpPr>
          <p:nvPr/>
        </p:nvSpPr>
        <p:spPr bwMode="auto">
          <a:xfrm>
            <a:off x="191344" y="5791200"/>
            <a:ext cx="11809312" cy="95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marL="0" indent="0" algn="l" rtl="0" eaLnBrk="1" fontAlgn="base" hangingPunct="1">
              <a:spcBef>
                <a:spcPct val="20000"/>
              </a:spcBef>
              <a:spcAft>
                <a:spcPct val="0"/>
              </a:spcAft>
              <a:buNone/>
              <a:defRPr sz="2400" b="1">
                <a:solidFill>
                  <a:srgbClr val="00244E"/>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rtl="0" eaLnBrk="1" fontAlgn="base" hangingPunct="1">
              <a:spcBef>
                <a:spcPct val="20000"/>
              </a:spcBef>
              <a:spcAft>
                <a:spcPct val="0"/>
              </a:spcAft>
              <a:buNone/>
              <a:defRPr sz="2000" b="1">
                <a:solidFill>
                  <a:srgbClr val="00244E"/>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rtl="0" eaLnBrk="1" fontAlgn="base" hangingPunct="1">
              <a:spcBef>
                <a:spcPct val="20000"/>
              </a:spcBef>
              <a:spcAft>
                <a:spcPct val="0"/>
              </a:spcAft>
              <a:buNone/>
              <a:defRPr sz="1800" b="1">
                <a:solidFill>
                  <a:srgbClr val="00244E"/>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rtl="0" eaLnBrk="1" fontAlgn="base" hangingPunct="1">
              <a:spcBef>
                <a:spcPct val="20000"/>
              </a:spcBef>
              <a:spcAft>
                <a:spcPct val="0"/>
              </a:spcAft>
              <a:buNone/>
              <a:defRPr sz="1600" b="1">
                <a:solidFill>
                  <a:srgbClr val="00244E"/>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rtl="0" eaLnBrk="1" fontAlgn="base" hangingPunct="1">
              <a:spcBef>
                <a:spcPct val="20000"/>
              </a:spcBef>
              <a:spcAft>
                <a:spcPct val="0"/>
              </a:spcAft>
              <a:buNone/>
              <a:defRPr sz="1600" b="1">
                <a:solidFill>
                  <a:srgbClr val="00244E"/>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rtl="0" eaLnBrk="1" fontAlgn="base" hangingPunct="1">
              <a:spcBef>
                <a:spcPct val="20000"/>
              </a:spcBef>
              <a:spcAft>
                <a:spcPct val="0"/>
              </a:spcAft>
              <a:buNone/>
              <a:defRPr sz="1600" b="1">
                <a:solidFill>
                  <a:schemeClr val="tx1"/>
                </a:solidFill>
                <a:latin typeface="+mn-lt"/>
                <a:ea typeface="+mn-ea"/>
              </a:defRPr>
            </a:lvl6pPr>
            <a:lvl7pPr marL="2743200" indent="0" algn="l" rtl="0" eaLnBrk="1" fontAlgn="base" hangingPunct="1">
              <a:spcBef>
                <a:spcPct val="20000"/>
              </a:spcBef>
              <a:spcAft>
                <a:spcPct val="0"/>
              </a:spcAft>
              <a:buNone/>
              <a:defRPr sz="1600" b="1">
                <a:solidFill>
                  <a:schemeClr val="tx1"/>
                </a:solidFill>
                <a:latin typeface="+mn-lt"/>
                <a:ea typeface="+mn-ea"/>
              </a:defRPr>
            </a:lvl7pPr>
            <a:lvl8pPr marL="3200400" indent="0" algn="l" rtl="0" eaLnBrk="1" fontAlgn="base" hangingPunct="1">
              <a:spcBef>
                <a:spcPct val="20000"/>
              </a:spcBef>
              <a:spcAft>
                <a:spcPct val="0"/>
              </a:spcAft>
              <a:buNone/>
              <a:defRPr sz="1600" b="1">
                <a:solidFill>
                  <a:schemeClr val="tx1"/>
                </a:solidFill>
                <a:latin typeface="+mn-lt"/>
                <a:ea typeface="+mn-ea"/>
              </a:defRPr>
            </a:lvl8pPr>
            <a:lvl9pPr marL="3657600" indent="0" algn="l" rtl="0" eaLnBrk="1" fontAlgn="base" hangingPunct="1">
              <a:spcBef>
                <a:spcPct val="20000"/>
              </a:spcBef>
              <a:spcAft>
                <a:spcPct val="0"/>
              </a:spcAft>
              <a:buNone/>
              <a:defRPr sz="1600" b="1">
                <a:solidFill>
                  <a:schemeClr val="tx1"/>
                </a:solidFill>
                <a:latin typeface="+mn-lt"/>
                <a:ea typeface="+mn-ea"/>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nb-NO" sz="2000" b="1"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Husk helsepersonelloven § 25: </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nb-NO" sz="1600" b="0" i="0" u="none" strike="noStrike" kern="0" cap="none" spc="0" normalizeH="0" baseline="0" noProof="0" dirty="0">
                <a:ln>
                  <a:noFill/>
                </a:ln>
                <a:solidFill>
                  <a:srgbClr val="00244E"/>
                </a:solidFill>
                <a:effectLst/>
                <a:uLnTx/>
                <a:uFillTx/>
                <a:latin typeface="Open Sans" panose="020B0606030504020204" pitchFamily="34" charset="0"/>
                <a:ea typeface="Open Sans" panose="020B0606030504020204" pitchFamily="34" charset="0"/>
                <a:cs typeface="Open Sans" panose="020B0606030504020204" pitchFamily="34" charset="0"/>
              </a:rPr>
              <a:t>«Med mindre pasienten motsetter seg det, kan taushetsbelagte opplysninger gis til samarbeidende personell når dette er nødvendig for å kunne gi forsvarlig helsehjelp.»</a:t>
            </a:r>
          </a:p>
        </p:txBody>
      </p:sp>
      <p:sp>
        <p:nvSpPr>
          <p:cNvPr id="10" name="TekstSylinder 9">
            <a:extLst>
              <a:ext uri="{FF2B5EF4-FFF2-40B4-BE49-F238E27FC236}">
                <a16:creationId xmlns:a16="http://schemas.microsoft.com/office/drawing/2014/main" id="{BAF908B2-98EA-4FEE-A687-6D294CF61CC5}"/>
              </a:ext>
            </a:extLst>
          </p:cNvPr>
          <p:cNvSpPr txBox="1"/>
          <p:nvPr/>
        </p:nvSpPr>
        <p:spPr>
          <a:xfrm>
            <a:off x="2046514" y="5409399"/>
            <a:ext cx="9303657" cy="461665"/>
          </a:xfrm>
          <a:prstGeom prst="rect">
            <a:avLst/>
          </a:prstGeom>
          <a:noFill/>
        </p:spPr>
        <p:txBody>
          <a:bodyPr wrap="square" rtlCol="0">
            <a:spAutoFit/>
          </a:bodyPr>
          <a:lstStyle/>
          <a:p>
            <a:pPr algn="ctr"/>
            <a:r>
              <a:rPr lang="nb-NO" sz="2400" b="1" dirty="0"/>
              <a:t>Taushetsplikten til hinder for samarbeid? </a:t>
            </a:r>
          </a:p>
        </p:txBody>
      </p:sp>
    </p:spTree>
    <p:extLst>
      <p:ext uri="{BB962C8B-B14F-4D97-AF65-F5344CB8AC3E}">
        <p14:creationId xmlns:p14="http://schemas.microsoft.com/office/powerpoint/2010/main" val="3039403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4295DA3-9A2C-F8B3-4BF7-0E697957F98C}"/>
              </a:ext>
            </a:extLst>
          </p:cNvPr>
          <p:cNvSpPr>
            <a:spLocks noGrp="1"/>
          </p:cNvSpPr>
          <p:nvPr>
            <p:ph type="title"/>
          </p:nvPr>
        </p:nvSpPr>
        <p:spPr>
          <a:xfrm>
            <a:off x="1055688" y="873125"/>
            <a:ext cx="10080625" cy="1931035"/>
          </a:xfrm>
        </p:spPr>
        <p:txBody>
          <a:bodyPr/>
          <a:lstStyle/>
          <a:p>
            <a:pPr algn="ctr"/>
            <a:r>
              <a:rPr lang="nb-NO" dirty="0"/>
              <a:t>Film: </a:t>
            </a:r>
            <a:br>
              <a:rPr lang="nb-NO" dirty="0"/>
            </a:br>
            <a:br>
              <a:rPr lang="nb-NO" dirty="0"/>
            </a:br>
            <a:r>
              <a:rPr lang="nb-NO" dirty="0"/>
              <a:t>Hva er egentlig rusbehandling? </a:t>
            </a:r>
          </a:p>
        </p:txBody>
      </p:sp>
    </p:spTree>
    <p:extLst>
      <p:ext uri="{BB962C8B-B14F-4D97-AF65-F5344CB8AC3E}">
        <p14:creationId xmlns:p14="http://schemas.microsoft.com/office/powerpoint/2010/main" val="718737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775B8E0-8327-425B-942B-539EF0CF0B6D}"/>
              </a:ext>
            </a:extLst>
          </p:cNvPr>
          <p:cNvSpPr>
            <a:spLocks noGrp="1"/>
          </p:cNvSpPr>
          <p:nvPr>
            <p:ph type="title"/>
          </p:nvPr>
        </p:nvSpPr>
        <p:spPr/>
        <p:txBody>
          <a:bodyPr/>
          <a:lstStyle/>
          <a:p>
            <a:pPr algn="ctr"/>
            <a:r>
              <a:rPr lang="nb-NO" dirty="0"/>
              <a:t>«Motivert pasient»</a:t>
            </a:r>
          </a:p>
        </p:txBody>
      </p:sp>
      <p:sp>
        <p:nvSpPr>
          <p:cNvPr id="3" name="Plassholder for tekst 2">
            <a:extLst>
              <a:ext uri="{FF2B5EF4-FFF2-40B4-BE49-F238E27FC236}">
                <a16:creationId xmlns:a16="http://schemas.microsoft.com/office/drawing/2014/main" id="{217C05E7-C480-4EAC-9FE7-C228E8D8AFAE}"/>
              </a:ext>
            </a:extLst>
          </p:cNvPr>
          <p:cNvSpPr>
            <a:spLocks noGrp="1"/>
          </p:cNvSpPr>
          <p:nvPr>
            <p:ph type="body" sz="quarter" idx="11"/>
          </p:nvPr>
        </p:nvSpPr>
        <p:spPr>
          <a:xfrm>
            <a:off x="1057541" y="2164988"/>
            <a:ext cx="10078772" cy="4337412"/>
          </a:xfrm>
        </p:spPr>
        <p:txBody>
          <a:bodyPr/>
          <a:lstStyle/>
          <a:p>
            <a:pPr marL="342900" indent="-342900">
              <a:buFont typeface="Arial" panose="020B0604020202020204" pitchFamily="34" charset="0"/>
              <a:buChar char="•"/>
            </a:pPr>
            <a:r>
              <a:rPr lang="nb-NO" dirty="0"/>
              <a:t>Videoen nevner pasienten sin motivasjon som svært sentral. </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Hva betyr pasienten sine forventninger til hjelpeapparatet for motivasjonen?</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nb-NO" dirty="0">
                <a:solidFill>
                  <a:srgbClr val="00244E"/>
                </a:solidFill>
                <a:latin typeface="Open Sans Light"/>
              </a:rPr>
              <a:t>Har disse pasientene kunnskap om hva de kan forvente av dette kompliserte hjelpeapparatet?</a:t>
            </a:r>
            <a:endParaRPr kumimoji="0" lang="nb-NO" sz="2000" b="0" i="0" u="none" strike="noStrike" kern="1200" cap="none" spc="0" normalizeH="0" baseline="0" noProof="0" dirty="0">
              <a:ln>
                <a:noFill/>
              </a:ln>
              <a:solidFill>
                <a:srgbClr val="00244E"/>
              </a:solidFill>
              <a:effectLst/>
              <a:uLnTx/>
              <a:uFillTx/>
              <a:latin typeface="Open Sans Light"/>
              <a:ea typeface="+mn-ea"/>
              <a:cs typeface="+mn-cs"/>
            </a:endParaRP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Hva innebærer det for deg som utøvende lege?</a:t>
            </a:r>
          </a:p>
          <a:p>
            <a:pPr lvl="1" indent="0">
              <a:buNone/>
            </a:pPr>
            <a:endParaRPr lang="nb-NO" dirty="0"/>
          </a:p>
          <a:p>
            <a:pPr marL="342900" indent="-342900">
              <a:buFont typeface="Arial" panose="020B0604020202020204" pitchFamily="34" charset="0"/>
              <a:buChar char="•"/>
            </a:pPr>
            <a:r>
              <a:rPr lang="nb-NO" dirty="0">
                <a:solidFill>
                  <a:srgbClr val="FF0000"/>
                </a:solidFill>
              </a:rPr>
              <a:t>Egenrefleksjon i 2 min</a:t>
            </a:r>
          </a:p>
          <a:p>
            <a:pPr marL="1028700" lvl="1" indent="-342900"/>
            <a:r>
              <a:rPr lang="nb-NO" dirty="0"/>
              <a:t>vet ofte ikke nok om dette kompliserte hjelpeapparatet </a:t>
            </a:r>
          </a:p>
          <a:p>
            <a:pPr marL="1028700" lvl="1" indent="-342900"/>
            <a:r>
              <a:rPr lang="nb-NO" dirty="0"/>
              <a:t>forholdsmessige store forventninger til hva en person kan gjøre og gjennomføre</a:t>
            </a:r>
          </a:p>
          <a:p>
            <a:pPr marL="1028700" lvl="1" indent="-342900"/>
            <a:r>
              <a:rPr lang="nb-NO" dirty="0"/>
              <a:t>gjennattet ganger skuffet over manglende tiltak </a:t>
            </a:r>
          </a:p>
          <a:p>
            <a:pPr marL="1028700" lvl="1" indent="-342900"/>
            <a:r>
              <a:rPr lang="nb-NO" dirty="0"/>
              <a:t>mister slik motivasjonen</a:t>
            </a:r>
          </a:p>
          <a:p>
            <a:endParaRPr lang="nb-NO" dirty="0"/>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endParaRPr lang="nb-NO" dirty="0"/>
          </a:p>
          <a:p>
            <a:pPr marL="1485900" lvl="2" indent="-342900"/>
            <a:endParaRPr lang="nb-NO" dirty="0"/>
          </a:p>
          <a:p>
            <a:pPr lvl="1" indent="0">
              <a:buNone/>
            </a:pPr>
            <a:endParaRPr lang="nb-NO" dirty="0"/>
          </a:p>
        </p:txBody>
      </p:sp>
    </p:spTree>
    <p:extLst>
      <p:ext uri="{BB962C8B-B14F-4D97-AF65-F5344CB8AC3E}">
        <p14:creationId xmlns:p14="http://schemas.microsoft.com/office/powerpoint/2010/main" val="1557925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9FEE3D2-A495-4317-AA5C-DCE3EC5ADD33}"/>
              </a:ext>
            </a:extLst>
          </p:cNvPr>
          <p:cNvSpPr>
            <a:spLocks noGrp="1"/>
          </p:cNvSpPr>
          <p:nvPr>
            <p:ph type="title"/>
          </p:nvPr>
        </p:nvSpPr>
        <p:spPr>
          <a:xfrm>
            <a:off x="834971" y="122686"/>
            <a:ext cx="10080625" cy="1264680"/>
          </a:xfrm>
        </p:spPr>
        <p:txBody>
          <a:bodyPr/>
          <a:lstStyle/>
          <a:p>
            <a:pPr algn="ctr"/>
            <a:r>
              <a:rPr lang="nb-NO" dirty="0"/>
              <a:t>Motivert pasient </a:t>
            </a:r>
            <a:br>
              <a:rPr lang="nb-NO" dirty="0"/>
            </a:br>
            <a:r>
              <a:rPr lang="nb-NO" dirty="0"/>
              <a:t>– en kompetent pasient?</a:t>
            </a:r>
          </a:p>
        </p:txBody>
      </p:sp>
      <p:graphicFrame>
        <p:nvGraphicFramePr>
          <p:cNvPr id="4" name="Tabell 4">
            <a:extLst>
              <a:ext uri="{FF2B5EF4-FFF2-40B4-BE49-F238E27FC236}">
                <a16:creationId xmlns:a16="http://schemas.microsoft.com/office/drawing/2014/main" id="{77133F66-12F1-4D51-BD81-BCF1B8CE7007}"/>
              </a:ext>
            </a:extLst>
          </p:cNvPr>
          <p:cNvGraphicFramePr>
            <a:graphicFrameLocks noGrp="1"/>
          </p:cNvGraphicFramePr>
          <p:nvPr>
            <p:extLst>
              <p:ext uri="{D42A27DB-BD31-4B8C-83A1-F6EECF244321}">
                <p14:modId xmlns:p14="http://schemas.microsoft.com/office/powerpoint/2010/main" val="945268636"/>
              </p:ext>
            </p:extLst>
          </p:nvPr>
        </p:nvGraphicFramePr>
        <p:xfrm>
          <a:off x="964023" y="2720914"/>
          <a:ext cx="9822519" cy="3460145"/>
        </p:xfrm>
        <a:graphic>
          <a:graphicData uri="http://schemas.openxmlformats.org/drawingml/2006/table">
            <a:tbl>
              <a:tblPr firstRow="1" bandRow="1">
                <a:tableStyleId>{5C22544A-7EE6-4342-B048-85BDC9FD1C3A}</a:tableStyleId>
              </a:tblPr>
              <a:tblGrid>
                <a:gridCol w="4495897">
                  <a:extLst>
                    <a:ext uri="{9D8B030D-6E8A-4147-A177-3AD203B41FA5}">
                      <a16:colId xmlns:a16="http://schemas.microsoft.com/office/drawing/2014/main" val="627032598"/>
                    </a:ext>
                  </a:extLst>
                </a:gridCol>
                <a:gridCol w="5326622">
                  <a:extLst>
                    <a:ext uri="{9D8B030D-6E8A-4147-A177-3AD203B41FA5}">
                      <a16:colId xmlns:a16="http://schemas.microsoft.com/office/drawing/2014/main" val="476853622"/>
                    </a:ext>
                  </a:extLst>
                </a:gridCol>
              </a:tblGrid>
              <a:tr h="503755">
                <a:tc>
                  <a:txBody>
                    <a:bodyPr/>
                    <a:lstStyle/>
                    <a:p>
                      <a:r>
                        <a:rPr lang="nb-NO" dirty="0"/>
                        <a:t>For å få </a:t>
                      </a:r>
                      <a:r>
                        <a:rPr lang="nb-NO" dirty="0" err="1"/>
                        <a:t>helsehelp</a:t>
                      </a:r>
                      <a:r>
                        <a:rPr lang="nb-NO" dirty="0"/>
                        <a:t> må pasienten:</a:t>
                      </a:r>
                    </a:p>
                  </a:txBody>
                  <a:tcPr/>
                </a:tc>
                <a:tc>
                  <a:txBody>
                    <a:bodyPr/>
                    <a:lstStyle/>
                    <a:p>
                      <a:r>
                        <a:rPr lang="nb-NO" dirty="0"/>
                        <a:t>Krav til pasient</a:t>
                      </a:r>
                    </a:p>
                  </a:txBody>
                  <a:tcPr/>
                </a:tc>
                <a:extLst>
                  <a:ext uri="{0D108BD9-81ED-4DB2-BD59-A6C34878D82A}">
                    <a16:rowId xmlns:a16="http://schemas.microsoft.com/office/drawing/2014/main" val="914192288"/>
                  </a:ext>
                </a:extLst>
              </a:tr>
              <a:tr h="503755">
                <a:tc>
                  <a:txBody>
                    <a:bodyPr/>
                    <a:lstStyle/>
                    <a:p>
                      <a:r>
                        <a:rPr lang="nb-NO" dirty="0"/>
                        <a:t>Vite hvem som kan hjelpe med hva</a:t>
                      </a:r>
                    </a:p>
                  </a:txBody>
                  <a:tcPr/>
                </a:tc>
                <a:tc>
                  <a:txBody>
                    <a:bodyPr/>
                    <a:lstStyle/>
                    <a:p>
                      <a:r>
                        <a:rPr lang="nb-NO" dirty="0"/>
                        <a:t>Kunnskap om samfunnet, erfaring</a:t>
                      </a:r>
                    </a:p>
                  </a:txBody>
                  <a:tcPr/>
                </a:tc>
                <a:extLst>
                  <a:ext uri="{0D108BD9-81ED-4DB2-BD59-A6C34878D82A}">
                    <a16:rowId xmlns:a16="http://schemas.microsoft.com/office/drawing/2014/main" val="2622131848"/>
                  </a:ext>
                </a:extLst>
              </a:tr>
              <a:tr h="503755">
                <a:tc>
                  <a:txBody>
                    <a:bodyPr/>
                    <a:lstStyle/>
                    <a:p>
                      <a:r>
                        <a:rPr lang="nb-NO" dirty="0"/>
                        <a:t>Informert samtykke</a:t>
                      </a:r>
                    </a:p>
                  </a:txBody>
                  <a:tcPr/>
                </a:tc>
                <a:tc>
                  <a:txBody>
                    <a:bodyPr/>
                    <a:lstStyle/>
                    <a:p>
                      <a:r>
                        <a:rPr lang="nb-NO" dirty="0"/>
                        <a:t>Kunnskap om tilstand og behandling</a:t>
                      </a:r>
                    </a:p>
                  </a:txBody>
                  <a:tcPr/>
                </a:tc>
                <a:extLst>
                  <a:ext uri="{0D108BD9-81ED-4DB2-BD59-A6C34878D82A}">
                    <a16:rowId xmlns:a16="http://schemas.microsoft.com/office/drawing/2014/main" val="1867005312"/>
                  </a:ext>
                </a:extLst>
              </a:tr>
              <a:tr h="1079385">
                <a:tc>
                  <a:txBody>
                    <a:bodyPr/>
                    <a:lstStyle/>
                    <a:p>
                      <a:r>
                        <a:rPr lang="nb-NO" dirty="0"/>
                        <a:t>Møte opp og gjennomføre behandling</a:t>
                      </a:r>
                    </a:p>
                  </a:txBody>
                  <a:tcPr/>
                </a:tc>
                <a:tc>
                  <a:txBody>
                    <a:bodyPr/>
                    <a:lstStyle/>
                    <a:p>
                      <a:r>
                        <a:rPr lang="nb-NO" dirty="0"/>
                        <a:t>Motivasjon, kunnskap, erfaring, struktur, vilje, tillit, pårørende som støtter og hjelper, hukommelse, gjennomføringsevne ol</a:t>
                      </a:r>
                    </a:p>
                  </a:txBody>
                  <a:tcPr/>
                </a:tc>
                <a:extLst>
                  <a:ext uri="{0D108BD9-81ED-4DB2-BD59-A6C34878D82A}">
                    <a16:rowId xmlns:a16="http://schemas.microsoft.com/office/drawing/2014/main" val="2114948527"/>
                  </a:ext>
                </a:extLst>
              </a:tr>
              <a:tr h="869495">
                <a:tc>
                  <a:txBody>
                    <a:bodyPr/>
                    <a:lstStyle/>
                    <a:p>
                      <a:r>
                        <a:rPr lang="nb-NO" dirty="0"/>
                        <a:t>Delta på kartlegging for å finne rett tiltak</a:t>
                      </a:r>
                    </a:p>
                  </a:txBody>
                  <a:tcPr/>
                </a:tc>
                <a:tc>
                  <a:txBody>
                    <a:bodyPr/>
                    <a:lstStyle/>
                    <a:p>
                      <a:r>
                        <a:rPr lang="nb-NO" dirty="0"/>
                        <a:t>Samarbeid, tillit, struktur, hukommelse, kunnskap ol</a:t>
                      </a:r>
                    </a:p>
                  </a:txBody>
                  <a:tcPr/>
                </a:tc>
                <a:extLst>
                  <a:ext uri="{0D108BD9-81ED-4DB2-BD59-A6C34878D82A}">
                    <a16:rowId xmlns:a16="http://schemas.microsoft.com/office/drawing/2014/main" val="3601533196"/>
                  </a:ext>
                </a:extLst>
              </a:tr>
            </a:tbl>
          </a:graphicData>
        </a:graphic>
      </p:graphicFrame>
      <p:sp>
        <p:nvSpPr>
          <p:cNvPr id="7" name="TekstSylinder 6">
            <a:extLst>
              <a:ext uri="{FF2B5EF4-FFF2-40B4-BE49-F238E27FC236}">
                <a16:creationId xmlns:a16="http://schemas.microsoft.com/office/drawing/2014/main" id="{FE18D65E-2174-49B5-8D7A-D332E8B9C2A0}"/>
              </a:ext>
            </a:extLst>
          </p:cNvPr>
          <p:cNvSpPr txBox="1"/>
          <p:nvPr/>
        </p:nvSpPr>
        <p:spPr>
          <a:xfrm>
            <a:off x="746201" y="2239347"/>
            <a:ext cx="681383" cy="369332"/>
          </a:xfrm>
          <a:prstGeom prst="rect">
            <a:avLst/>
          </a:prstGeom>
          <a:noFill/>
        </p:spPr>
        <p:txBody>
          <a:bodyPr wrap="square" rtlCol="0">
            <a:spAutoFit/>
          </a:bodyPr>
          <a:lstStyle/>
          <a:p>
            <a:r>
              <a:rPr lang="nb-NO" dirty="0">
                <a:solidFill>
                  <a:schemeClr val="accent5">
                    <a:lumMod val="40000"/>
                    <a:lumOff val="60000"/>
                  </a:schemeClr>
                </a:solidFill>
              </a:rPr>
              <a:t>poll</a:t>
            </a:r>
          </a:p>
        </p:txBody>
      </p:sp>
      <p:sp>
        <p:nvSpPr>
          <p:cNvPr id="8" name="TekstSylinder 7">
            <a:extLst>
              <a:ext uri="{FF2B5EF4-FFF2-40B4-BE49-F238E27FC236}">
                <a16:creationId xmlns:a16="http://schemas.microsoft.com/office/drawing/2014/main" id="{58B7B4B9-0455-2AC7-626F-AA143032479F}"/>
              </a:ext>
            </a:extLst>
          </p:cNvPr>
          <p:cNvSpPr txBox="1"/>
          <p:nvPr/>
        </p:nvSpPr>
        <p:spPr>
          <a:xfrm>
            <a:off x="2892490" y="2239347"/>
            <a:ext cx="2183363" cy="369332"/>
          </a:xfrm>
          <a:prstGeom prst="rect">
            <a:avLst/>
          </a:prstGeom>
          <a:noFill/>
        </p:spPr>
        <p:txBody>
          <a:bodyPr wrap="square" rtlCol="0">
            <a:spAutoFit/>
          </a:bodyPr>
          <a:lstStyle/>
          <a:p>
            <a:r>
              <a:rPr lang="nb-NO" dirty="0"/>
              <a:t>Svar: alle</a:t>
            </a:r>
          </a:p>
        </p:txBody>
      </p:sp>
    </p:spTree>
    <p:extLst>
      <p:ext uri="{BB962C8B-B14F-4D97-AF65-F5344CB8AC3E}">
        <p14:creationId xmlns:p14="http://schemas.microsoft.com/office/powerpoint/2010/main" val="2596436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487A47F-AC73-4A51-AEB4-E4062E8D9CB1}"/>
              </a:ext>
            </a:extLst>
          </p:cNvPr>
          <p:cNvSpPr>
            <a:spLocks noGrp="1"/>
          </p:cNvSpPr>
          <p:nvPr>
            <p:ph type="title"/>
          </p:nvPr>
        </p:nvSpPr>
        <p:spPr/>
        <p:txBody>
          <a:bodyPr/>
          <a:lstStyle/>
          <a:p>
            <a:r>
              <a:rPr lang="nb-NO" dirty="0"/>
              <a:t>Hvordan få en «kompetent pasient»?</a:t>
            </a:r>
          </a:p>
        </p:txBody>
      </p:sp>
      <p:sp>
        <p:nvSpPr>
          <p:cNvPr id="3" name="Plassholder for tekst 2">
            <a:extLst>
              <a:ext uri="{FF2B5EF4-FFF2-40B4-BE49-F238E27FC236}">
                <a16:creationId xmlns:a16="http://schemas.microsoft.com/office/drawing/2014/main" id="{EE5B06F8-C597-474D-8091-32C6F745E3CA}"/>
              </a:ext>
            </a:extLst>
          </p:cNvPr>
          <p:cNvSpPr>
            <a:spLocks noGrp="1"/>
          </p:cNvSpPr>
          <p:nvPr>
            <p:ph type="body" sz="quarter" idx="11"/>
          </p:nvPr>
        </p:nvSpPr>
        <p:spPr>
          <a:xfrm>
            <a:off x="1057541" y="2164988"/>
            <a:ext cx="10078772" cy="4527125"/>
          </a:xfrm>
        </p:spPr>
        <p:txBody>
          <a:bodyPr/>
          <a:lstStyle/>
          <a:p>
            <a:pPr marL="342900" indent="-342900">
              <a:buFont typeface="Arial" panose="020B0604020202020204" pitchFamily="34" charset="0"/>
              <a:buChar char="•"/>
            </a:pPr>
            <a:r>
              <a:rPr lang="nb-NO" dirty="0"/>
              <a:t>Pasientens egne erfaringer</a:t>
            </a:r>
          </a:p>
          <a:p>
            <a:pPr marL="342900" indent="-342900">
              <a:buFont typeface="Arial" panose="020B0604020202020204" pitchFamily="34" charset="0"/>
              <a:buChar char="•"/>
            </a:pPr>
            <a:r>
              <a:rPr lang="nb-NO" dirty="0"/>
              <a:t>Informasjon til pasienten</a:t>
            </a:r>
          </a:p>
          <a:p>
            <a:pPr marL="342900" indent="-342900">
              <a:buFont typeface="Arial" panose="020B0604020202020204" pitchFamily="34" charset="0"/>
              <a:buChar char="•"/>
            </a:pPr>
            <a:r>
              <a:rPr lang="nb-NO" dirty="0"/>
              <a:t>Opplæring av pasienter og pårørende </a:t>
            </a:r>
          </a:p>
          <a:p>
            <a:pPr marL="1028700" lvl="1" indent="-342900"/>
            <a:r>
              <a:rPr lang="nb-NO" dirty="0"/>
              <a:t>Lovpålagt, </a:t>
            </a:r>
            <a:r>
              <a:rPr lang="nb-NO" sz="1400" dirty="0" err="1"/>
              <a:t>jf</a:t>
            </a:r>
            <a:r>
              <a:rPr lang="nb-NO" sz="1400" dirty="0"/>
              <a:t> HOL § 1-1, 3-3, 3-2 </a:t>
            </a:r>
            <a:r>
              <a:rPr lang="nb-NO" sz="1400" dirty="0" err="1"/>
              <a:t>pkt</a:t>
            </a:r>
            <a:r>
              <a:rPr lang="nb-NO" sz="1400" dirty="0"/>
              <a:t> 6b, SHL § 3-8 </a:t>
            </a:r>
            <a:r>
              <a:rPr lang="nb-NO" sz="1400" dirty="0" err="1"/>
              <a:t>pkt</a:t>
            </a:r>
            <a:r>
              <a:rPr lang="nb-NO" sz="1400" dirty="0"/>
              <a:t> 4, forsk. </a:t>
            </a:r>
            <a:r>
              <a:rPr lang="nb-NO" sz="1400" dirty="0" err="1"/>
              <a:t>Hab</a:t>
            </a:r>
            <a:r>
              <a:rPr lang="nb-NO" sz="1400" dirty="0"/>
              <a:t> § 13 </a:t>
            </a:r>
            <a:r>
              <a:rPr lang="nb-NO" sz="1400" dirty="0" err="1"/>
              <a:t>pkt</a:t>
            </a:r>
            <a:r>
              <a:rPr lang="nb-NO" sz="1400" dirty="0"/>
              <a:t> c</a:t>
            </a:r>
          </a:p>
          <a:p>
            <a:pPr marL="1028700" lvl="1" indent="-342900"/>
            <a:r>
              <a:rPr lang="nb-NO" dirty="0"/>
              <a:t>Lærings og mestringstilbud i alle helseforetak og kommune</a:t>
            </a:r>
          </a:p>
          <a:p>
            <a:pPr marL="1028700" lvl="1" indent="-342900"/>
            <a:r>
              <a:rPr lang="nb-NO" dirty="0"/>
              <a:t>Bli kjent i ditt område!</a:t>
            </a:r>
          </a:p>
          <a:p>
            <a:pPr marL="342900" indent="-342900">
              <a:buFont typeface="Arial" panose="020B0604020202020204" pitchFamily="34" charset="0"/>
              <a:buChar char="•"/>
            </a:pPr>
            <a:r>
              <a:rPr lang="nb-NO" dirty="0"/>
              <a:t>Pasientorganisasjoner</a:t>
            </a:r>
          </a:p>
          <a:p>
            <a:pPr marL="342900" indent="-342900">
              <a:buFont typeface="Arial" panose="020B0604020202020204" pitchFamily="34" charset="0"/>
              <a:buChar char="•"/>
            </a:pPr>
            <a:r>
              <a:rPr lang="nb-NO" dirty="0"/>
              <a:t>Internett – selektert info</a:t>
            </a:r>
          </a:p>
          <a:p>
            <a:pPr marL="1028700" lvl="1" indent="-342900"/>
            <a:r>
              <a:rPr lang="nb-NO" dirty="0" err="1"/>
              <a:t>HelseNorge</a:t>
            </a:r>
            <a:endParaRPr lang="nb-NO" dirty="0"/>
          </a:p>
          <a:p>
            <a:pPr marL="1028700" lvl="1" indent="-342900"/>
            <a:r>
              <a:rPr lang="nb-NO" dirty="0">
                <a:hlinkClick r:id="rId3"/>
              </a:rPr>
              <a:t>www.pårørendesenteret.no</a:t>
            </a:r>
            <a:r>
              <a:rPr lang="nb-NO" dirty="0"/>
              <a:t>  </a:t>
            </a:r>
          </a:p>
          <a:p>
            <a:pPr marL="1028700" lvl="1" indent="-342900"/>
            <a:endParaRPr lang="nb-NO" dirty="0"/>
          </a:p>
          <a:p>
            <a:pPr marL="342900" indent="-342900">
              <a:buFont typeface="Arial" panose="020B0604020202020204" pitchFamily="34" charset="0"/>
              <a:buChar char="•"/>
            </a:pPr>
            <a:r>
              <a:rPr lang="nb-NO" dirty="0"/>
              <a:t>….</a:t>
            </a:r>
          </a:p>
        </p:txBody>
      </p:sp>
      <p:pic>
        <p:nvPicPr>
          <p:cNvPr id="4" name="Bilde 3">
            <a:extLst>
              <a:ext uri="{FF2B5EF4-FFF2-40B4-BE49-F238E27FC236}">
                <a16:creationId xmlns:a16="http://schemas.microsoft.com/office/drawing/2014/main" id="{73A12FC3-D889-453C-9465-F4894079DAB0}"/>
              </a:ext>
            </a:extLst>
          </p:cNvPr>
          <p:cNvPicPr>
            <a:picLocks noChangeAspect="1"/>
          </p:cNvPicPr>
          <p:nvPr/>
        </p:nvPicPr>
        <p:blipFill>
          <a:blip r:embed="rId4"/>
          <a:stretch>
            <a:fillRect/>
          </a:stretch>
        </p:blipFill>
        <p:spPr>
          <a:xfrm>
            <a:off x="7430257" y="4254995"/>
            <a:ext cx="4761743" cy="2536744"/>
          </a:xfrm>
          <a:prstGeom prst="rect">
            <a:avLst/>
          </a:prstGeom>
        </p:spPr>
      </p:pic>
    </p:spTree>
    <p:extLst>
      <p:ext uri="{BB962C8B-B14F-4D97-AF65-F5344CB8AC3E}">
        <p14:creationId xmlns:p14="http://schemas.microsoft.com/office/powerpoint/2010/main" val="1238146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EC7231F-90A4-4F18-B083-D95EC9CBE673}"/>
              </a:ext>
            </a:extLst>
          </p:cNvPr>
          <p:cNvSpPr>
            <a:spLocks noGrp="1"/>
          </p:cNvSpPr>
          <p:nvPr>
            <p:ph type="title"/>
          </p:nvPr>
        </p:nvSpPr>
        <p:spPr/>
        <p:txBody>
          <a:bodyPr/>
          <a:lstStyle/>
          <a:p>
            <a:pPr algn="ctr"/>
            <a:r>
              <a:rPr lang="nb-NO" dirty="0"/>
              <a:t>Hva om pasienten ikke vil til spesialisthelsetjenesten? </a:t>
            </a:r>
          </a:p>
        </p:txBody>
      </p:sp>
      <p:sp>
        <p:nvSpPr>
          <p:cNvPr id="3" name="Plassholder for tekst 2">
            <a:extLst>
              <a:ext uri="{FF2B5EF4-FFF2-40B4-BE49-F238E27FC236}">
                <a16:creationId xmlns:a16="http://schemas.microsoft.com/office/drawing/2014/main" id="{C9B17C97-81FB-4C6C-BDF9-A24A6EC9A543}"/>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Situasjon: </a:t>
            </a:r>
          </a:p>
          <a:p>
            <a:pPr marL="1028700" lvl="1" indent="-342900"/>
            <a:r>
              <a:rPr lang="nb-NO" dirty="0"/>
              <a:t>pasienten ikke vil / ikke møter opp til avrusing, nedtrapping ol i </a:t>
            </a:r>
            <a:r>
              <a:rPr lang="nb-NO" dirty="0" err="1"/>
              <a:t>spes.</a:t>
            </a:r>
            <a:r>
              <a:rPr lang="nb-NO" dirty="0"/>
              <a:t> </a:t>
            </a:r>
            <a:r>
              <a:rPr lang="nb-NO" dirty="0" err="1"/>
              <a:t>helsetj</a:t>
            </a:r>
            <a:r>
              <a:rPr lang="nb-NO" dirty="0"/>
              <a:t>.?</a:t>
            </a:r>
          </a:p>
          <a:p>
            <a:pPr marL="342900" indent="-342900">
              <a:buFont typeface="Arial" panose="020B0604020202020204" pitchFamily="34" charset="0"/>
              <a:buChar char="•"/>
            </a:pPr>
            <a:r>
              <a:rPr lang="nb-NO" dirty="0"/>
              <a:t>Kontakt </a:t>
            </a:r>
            <a:r>
              <a:rPr lang="nb-NO" dirty="0" err="1"/>
              <a:t>spes.</a:t>
            </a:r>
            <a:r>
              <a:rPr lang="nb-NO" dirty="0"/>
              <a:t> </a:t>
            </a:r>
            <a:r>
              <a:rPr lang="nb-NO" dirty="0" err="1"/>
              <a:t>helsetj</a:t>
            </a:r>
            <a:r>
              <a:rPr lang="nb-NO" dirty="0"/>
              <a:t>. for råd og veiledning</a:t>
            </a:r>
          </a:p>
          <a:p>
            <a:pPr marL="1028700" lvl="1" indent="-342900"/>
            <a:r>
              <a:rPr lang="nb-NO" dirty="0"/>
              <a:t>SPL§ 6-3: Veiledningsplikt overfor den kommunale helse- og omsorgstjenesten</a:t>
            </a:r>
          </a:p>
          <a:p>
            <a:pPr marL="1485900" lvl="2" indent="-342900"/>
            <a:r>
              <a:rPr lang="nb-NO" dirty="0"/>
              <a:t>«Helsepersonell som er ansatt i statlige helseinstitusjoner som omfattes av denne loven, eller som mottar tilskudd fra regionale helseforetak til sin virksomhet, skal gi den kommunale helse- og omsorgstjenesten råd, veiledning og opplysninger om helsemessige forhold som er påkrevet for at den kommunale helse- og omsorgstjenesten skal kunne løse sine oppgaver etter lov og forskrift.»</a:t>
            </a:r>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3925568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8FC2C83-2737-4E40-9A6A-BAF43F42FA10}"/>
              </a:ext>
            </a:extLst>
          </p:cNvPr>
          <p:cNvSpPr>
            <a:spLocks noGrp="1"/>
          </p:cNvSpPr>
          <p:nvPr>
            <p:ph type="title"/>
          </p:nvPr>
        </p:nvSpPr>
        <p:spPr/>
        <p:txBody>
          <a:bodyPr/>
          <a:lstStyle/>
          <a:p>
            <a:pPr algn="ctr"/>
            <a:r>
              <a:rPr lang="nb-NO" dirty="0"/>
              <a:t>Bli kjent i din kommune!</a:t>
            </a:r>
          </a:p>
        </p:txBody>
      </p:sp>
      <p:sp>
        <p:nvSpPr>
          <p:cNvPr id="3" name="Plassholder for tekst 2">
            <a:extLst>
              <a:ext uri="{FF2B5EF4-FFF2-40B4-BE49-F238E27FC236}">
                <a16:creationId xmlns:a16="http://schemas.microsoft.com/office/drawing/2014/main" id="{0EDC12F8-E431-4B87-A0EC-C31E6C2F284B}"/>
              </a:ext>
            </a:extLst>
          </p:cNvPr>
          <p:cNvSpPr>
            <a:spLocks noGrp="1"/>
          </p:cNvSpPr>
          <p:nvPr>
            <p:ph type="body" sz="quarter" idx="11"/>
          </p:nvPr>
        </p:nvSpPr>
        <p:spPr>
          <a:xfrm>
            <a:off x="1057541" y="2164988"/>
            <a:ext cx="10078772" cy="4364765"/>
          </a:xfrm>
        </p:spPr>
        <p:txBody>
          <a:bodyPr/>
          <a:lstStyle/>
          <a:p>
            <a:pPr marL="342900" indent="-342900">
              <a:buFont typeface="Arial" panose="020B0604020202020204" pitchFamily="34" charset="0"/>
              <a:buChar char="•"/>
            </a:pPr>
            <a:r>
              <a:rPr lang="nb-NO" dirty="0"/>
              <a:t>Kommunen er «små selvstyrer»</a:t>
            </a:r>
          </a:p>
          <a:p>
            <a:pPr marL="1028700" lvl="1" indent="-342900"/>
            <a:r>
              <a:rPr lang="nb-NO" dirty="0"/>
              <a:t>Ulikt organiserte tjenester</a:t>
            </a:r>
          </a:p>
          <a:p>
            <a:pPr marL="1028700" lvl="1" indent="-342900"/>
            <a:r>
              <a:rPr lang="nb-NO" dirty="0"/>
              <a:t>Ulike navn på tjenestene</a:t>
            </a:r>
          </a:p>
          <a:p>
            <a:pPr marL="1028700" lvl="1" indent="-342900"/>
            <a:r>
              <a:rPr lang="nb-NO" dirty="0"/>
              <a:t>Ulike tilbud</a:t>
            </a:r>
          </a:p>
          <a:p>
            <a:pPr marL="342900" indent="-342900">
              <a:buFont typeface="Arial" panose="020B0604020202020204" pitchFamily="34" charset="0"/>
              <a:buChar char="•"/>
            </a:pPr>
            <a:r>
              <a:rPr lang="nb-NO" dirty="0"/>
              <a:t>Veileder kan orientere en del</a:t>
            </a:r>
          </a:p>
          <a:p>
            <a:pPr marL="342900" indent="-342900">
              <a:buFont typeface="Arial" panose="020B0604020202020204" pitchFamily="34" charset="0"/>
              <a:buChar char="•"/>
            </a:pPr>
            <a:r>
              <a:rPr lang="nb-NO" dirty="0"/>
              <a:t>Kommuneoverlegen kan orienter en del</a:t>
            </a:r>
          </a:p>
          <a:p>
            <a:pPr marL="342900" indent="-342900">
              <a:buFont typeface="Arial" panose="020B0604020202020204" pitchFamily="34" charset="0"/>
              <a:buChar char="•"/>
            </a:pPr>
            <a:r>
              <a:rPr lang="nb-NO" dirty="0"/>
              <a:t>Hospitere: </a:t>
            </a:r>
          </a:p>
          <a:p>
            <a:pPr marL="1028700" lvl="1" indent="-342900"/>
            <a:r>
              <a:rPr lang="nb-NO" dirty="0"/>
              <a:t>Spør kommuneoverlegen hvor det kan være mest nyttig for deg?</a:t>
            </a:r>
          </a:p>
          <a:p>
            <a:pPr marL="342900" indent="-342900">
              <a:buFont typeface="Arial" panose="020B0604020202020204" pitchFamily="34" charset="0"/>
              <a:buChar char="•"/>
            </a:pPr>
            <a:r>
              <a:rPr lang="nb-NO" dirty="0"/>
              <a:t>Kommunale fagdager</a:t>
            </a:r>
          </a:p>
          <a:p>
            <a:pPr marL="1028700" lvl="1" indent="-342900"/>
            <a:r>
              <a:rPr lang="nb-NO" dirty="0"/>
              <a:t>Bli slik kjent med et felt. </a:t>
            </a:r>
          </a:p>
          <a:p>
            <a:pPr marL="1028700" lvl="1" indent="-342900"/>
            <a:r>
              <a:rPr lang="nb-NO" dirty="0"/>
              <a:t>Informasjon: kommuneoverlege /nettsiden til kommunen</a:t>
            </a:r>
          </a:p>
        </p:txBody>
      </p:sp>
    </p:spTree>
    <p:extLst>
      <p:ext uri="{BB962C8B-B14F-4D97-AF65-F5344CB8AC3E}">
        <p14:creationId xmlns:p14="http://schemas.microsoft.com/office/powerpoint/2010/main" val="20198669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08F4C00-2FB2-4A08-9ABE-54D9F7ED91A4}"/>
              </a:ext>
            </a:extLst>
          </p:cNvPr>
          <p:cNvSpPr>
            <a:spLocks noGrp="1"/>
          </p:cNvSpPr>
          <p:nvPr>
            <p:ph type="title"/>
          </p:nvPr>
        </p:nvSpPr>
        <p:spPr/>
        <p:txBody>
          <a:bodyPr/>
          <a:lstStyle/>
          <a:p>
            <a:pPr algn="ctr"/>
            <a:r>
              <a:rPr lang="nb-NO" dirty="0"/>
              <a:t>Kommunale tjenester</a:t>
            </a:r>
          </a:p>
        </p:txBody>
      </p:sp>
      <p:sp>
        <p:nvSpPr>
          <p:cNvPr id="3" name="Plassholder for tekst 2">
            <a:extLst>
              <a:ext uri="{FF2B5EF4-FFF2-40B4-BE49-F238E27FC236}">
                <a16:creationId xmlns:a16="http://schemas.microsoft.com/office/drawing/2014/main" id="{734645BA-D3EC-4036-BE1F-202B2F531154}"/>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Henvisning?</a:t>
            </a:r>
          </a:p>
          <a:p>
            <a:pPr marL="1028700" lvl="1" indent="-342900"/>
            <a:r>
              <a:rPr lang="nb-NO" dirty="0"/>
              <a:t>Nei. </a:t>
            </a:r>
          </a:p>
          <a:p>
            <a:pPr marL="1028700" lvl="1" indent="-342900"/>
            <a:r>
              <a:rPr lang="nb-NO" dirty="0"/>
              <a:t>Pasienten søker, legen kan legge ved medisinskfaglig uttalelse. </a:t>
            </a:r>
          </a:p>
          <a:p>
            <a:pPr marL="1028700" lvl="1" indent="-342900"/>
            <a:r>
              <a:rPr lang="nb-NO" dirty="0"/>
              <a:t>Legen kan oppfordre til et kartleggingsbesøk av kommunen, som så hjelper med søknaden.</a:t>
            </a:r>
          </a:p>
          <a:p>
            <a:pPr marL="1028700" lvl="1" indent="-342900"/>
            <a:r>
              <a:rPr lang="nb-NO" dirty="0"/>
              <a:t>Kommunen fatter vedtak på tjenester, som pasienten kan klage på til Statsforvalteren.</a:t>
            </a:r>
          </a:p>
          <a:p>
            <a:pPr marL="342900" indent="-342900">
              <a:buFont typeface="Arial" panose="020B0604020202020204" pitchFamily="34" charset="0"/>
              <a:buChar char="•"/>
            </a:pPr>
            <a:r>
              <a:rPr lang="nb-NO" dirty="0"/>
              <a:t>«En dør inn» - koordinerende enhet.</a:t>
            </a:r>
          </a:p>
          <a:p>
            <a:pPr marL="1028700" lvl="1" indent="-342900"/>
            <a:r>
              <a:rPr lang="nb-NO" dirty="0"/>
              <a:t>forskriftsfestet</a:t>
            </a:r>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3826468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ABFFC86-4313-4899-BC6F-F7B6043C29E5}"/>
              </a:ext>
            </a:extLst>
          </p:cNvPr>
          <p:cNvSpPr>
            <a:spLocks noGrp="1"/>
          </p:cNvSpPr>
          <p:nvPr>
            <p:ph type="title"/>
          </p:nvPr>
        </p:nvSpPr>
        <p:spPr>
          <a:xfrm>
            <a:off x="1055688" y="1"/>
            <a:ext cx="10080625" cy="1950334"/>
          </a:xfrm>
        </p:spPr>
        <p:txBody>
          <a:bodyPr/>
          <a:lstStyle/>
          <a:p>
            <a:pPr algn="ctr"/>
            <a:r>
              <a:rPr lang="nb-NO" dirty="0"/>
              <a:t>II.</a:t>
            </a:r>
            <a:br>
              <a:rPr lang="nb-NO" dirty="0"/>
            </a:br>
            <a:r>
              <a:rPr lang="nb-NO" dirty="0"/>
              <a:t>Verktøy for samhandling på gruppenivå</a:t>
            </a:r>
            <a:br>
              <a:rPr lang="nb-NO" dirty="0"/>
            </a:br>
            <a:endParaRPr lang="nb-NO" dirty="0"/>
          </a:p>
        </p:txBody>
      </p:sp>
      <p:sp>
        <p:nvSpPr>
          <p:cNvPr id="3" name="Plassholder for tekst 2">
            <a:extLst>
              <a:ext uri="{FF2B5EF4-FFF2-40B4-BE49-F238E27FC236}">
                <a16:creationId xmlns:a16="http://schemas.microsoft.com/office/drawing/2014/main" id="{E688671C-C7FC-4E3C-B058-668F5F59F257}"/>
              </a:ext>
            </a:extLst>
          </p:cNvPr>
          <p:cNvSpPr>
            <a:spLocks noGrp="1"/>
          </p:cNvSpPr>
          <p:nvPr>
            <p:ph type="body" sz="quarter" idx="11"/>
          </p:nvPr>
        </p:nvSpPr>
        <p:spPr>
          <a:xfrm>
            <a:off x="1057541" y="2164988"/>
            <a:ext cx="10078772" cy="1719635"/>
          </a:xfrm>
        </p:spPr>
        <p:txBody>
          <a:bodyPr/>
          <a:lstStyle/>
          <a:p>
            <a:pPr marL="457200" indent="-457200">
              <a:buFont typeface="+mj-lt"/>
              <a:buAutoNum type="arabicPeriod"/>
            </a:pPr>
            <a:r>
              <a:rPr lang="nb-NO" dirty="0"/>
              <a:t>Tverrfaglige oppfølgingsteam</a:t>
            </a:r>
          </a:p>
          <a:p>
            <a:pPr marL="457200" indent="-457200">
              <a:buFont typeface="+mj-lt"/>
              <a:buAutoNum type="arabicPeriod"/>
            </a:pPr>
            <a:r>
              <a:rPr lang="nb-NO" dirty="0"/>
              <a:t>Standardiserte pasientforløp</a:t>
            </a:r>
          </a:p>
          <a:p>
            <a:pPr marL="457200" indent="-457200">
              <a:buFont typeface="+mj-lt"/>
              <a:buAutoNum type="arabicPeriod"/>
            </a:pPr>
            <a:r>
              <a:rPr lang="nb-NO" dirty="0"/>
              <a:t>Pakkeforløp</a:t>
            </a:r>
          </a:p>
          <a:p>
            <a:pPr marL="457200" indent="-457200">
              <a:buAutoNum type="arabicPeriod"/>
            </a:pPr>
            <a:endParaRPr lang="nb-NO" dirty="0"/>
          </a:p>
        </p:txBody>
      </p:sp>
    </p:spTree>
    <p:extLst>
      <p:ext uri="{BB962C8B-B14F-4D97-AF65-F5344CB8AC3E}">
        <p14:creationId xmlns:p14="http://schemas.microsoft.com/office/powerpoint/2010/main" val="1024376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E613885C-16EB-169B-AC99-8CED2D8ED5F9}"/>
              </a:ext>
            </a:extLst>
          </p:cNvPr>
          <p:cNvSpPr>
            <a:spLocks noGrp="1"/>
          </p:cNvSpPr>
          <p:nvPr>
            <p:ph type="title"/>
          </p:nvPr>
        </p:nvSpPr>
        <p:spPr>
          <a:xfrm>
            <a:off x="1055688" y="873125"/>
            <a:ext cx="10080625" cy="2317115"/>
          </a:xfrm>
        </p:spPr>
        <p:txBody>
          <a:bodyPr/>
          <a:lstStyle/>
          <a:p>
            <a:pPr algn="ctr"/>
            <a:r>
              <a:rPr lang="nb-NO" dirty="0"/>
              <a:t>Film: </a:t>
            </a:r>
            <a:br>
              <a:rPr lang="nb-NO" dirty="0"/>
            </a:br>
            <a:br>
              <a:rPr lang="nb-NO" dirty="0"/>
            </a:br>
            <a:r>
              <a:rPr lang="nb-NO" dirty="0"/>
              <a:t>Hva er </a:t>
            </a:r>
            <a:r>
              <a:rPr lang="nb-NO" dirty="0" err="1"/>
              <a:t>standariserte</a:t>
            </a:r>
            <a:r>
              <a:rPr lang="nb-NO" dirty="0"/>
              <a:t> pasientforløp?</a:t>
            </a:r>
          </a:p>
        </p:txBody>
      </p:sp>
    </p:spTree>
    <p:extLst>
      <p:ext uri="{BB962C8B-B14F-4D97-AF65-F5344CB8AC3E}">
        <p14:creationId xmlns:p14="http://schemas.microsoft.com/office/powerpoint/2010/main" val="14629819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42D75C2-9279-416D-9A8E-A5AE7FB63061}"/>
              </a:ext>
            </a:extLst>
          </p:cNvPr>
          <p:cNvSpPr>
            <a:spLocks noGrp="1"/>
          </p:cNvSpPr>
          <p:nvPr>
            <p:ph type="title"/>
          </p:nvPr>
        </p:nvSpPr>
        <p:spPr/>
        <p:txBody>
          <a:bodyPr/>
          <a:lstStyle/>
          <a:p>
            <a:pPr algn="ctr"/>
            <a:r>
              <a:rPr lang="nb-NO" dirty="0"/>
              <a:t>               IP                           standardiserte</a:t>
            </a:r>
            <a:br>
              <a:rPr lang="nb-NO" dirty="0"/>
            </a:br>
            <a:r>
              <a:rPr lang="nb-NO" dirty="0"/>
              <a:t>                                              pasientforløp</a:t>
            </a:r>
          </a:p>
        </p:txBody>
      </p:sp>
      <p:sp>
        <p:nvSpPr>
          <p:cNvPr id="7" name="Plassholder for tekst 6">
            <a:extLst>
              <a:ext uri="{FF2B5EF4-FFF2-40B4-BE49-F238E27FC236}">
                <a16:creationId xmlns:a16="http://schemas.microsoft.com/office/drawing/2014/main" id="{CDA7ECEC-2B80-4C6C-8DE9-8C53B4E39F9D}"/>
              </a:ext>
            </a:extLst>
          </p:cNvPr>
          <p:cNvSpPr>
            <a:spLocks noGrp="1"/>
          </p:cNvSpPr>
          <p:nvPr>
            <p:ph type="body" sz="quarter" idx="11"/>
          </p:nvPr>
        </p:nvSpPr>
        <p:spPr>
          <a:xfrm>
            <a:off x="1057541" y="2164989"/>
            <a:ext cx="4889693" cy="1008162"/>
          </a:xfrm>
        </p:spPr>
        <p:txBody>
          <a:bodyPr/>
          <a:lstStyle/>
          <a:p>
            <a:r>
              <a:rPr lang="nb-NO" dirty="0"/>
              <a:t>Plan for et individ</a:t>
            </a:r>
          </a:p>
        </p:txBody>
      </p:sp>
      <p:sp>
        <p:nvSpPr>
          <p:cNvPr id="8" name="Plassholder for tekst 7">
            <a:extLst>
              <a:ext uri="{FF2B5EF4-FFF2-40B4-BE49-F238E27FC236}">
                <a16:creationId xmlns:a16="http://schemas.microsoft.com/office/drawing/2014/main" id="{EBC32686-D9F1-4F7F-872C-37FFB2F9BDCD}"/>
              </a:ext>
            </a:extLst>
          </p:cNvPr>
          <p:cNvSpPr>
            <a:spLocks noGrp="1"/>
          </p:cNvSpPr>
          <p:nvPr>
            <p:ph type="body" sz="quarter" idx="12"/>
          </p:nvPr>
        </p:nvSpPr>
        <p:spPr>
          <a:xfrm>
            <a:off x="6244768" y="2158800"/>
            <a:ext cx="4881551" cy="1747502"/>
          </a:xfrm>
        </p:spPr>
        <p:txBody>
          <a:bodyPr/>
          <a:lstStyle/>
          <a:p>
            <a:r>
              <a:rPr lang="nb-NO" dirty="0"/>
              <a:t>Plan for brukergrupper hvor det er mulig å strukturere et utvalg standard sjekkpunkter, tiltak og tjenester langs en definert tidslinje</a:t>
            </a:r>
          </a:p>
          <a:p>
            <a:endParaRPr lang="nb-NO" dirty="0"/>
          </a:p>
          <a:p>
            <a:endParaRPr lang="nb-NO" dirty="0"/>
          </a:p>
          <a:p>
            <a:endParaRPr lang="nb-NO" dirty="0"/>
          </a:p>
          <a:p>
            <a:endParaRPr lang="nb-NO" dirty="0"/>
          </a:p>
        </p:txBody>
      </p:sp>
      <p:sp>
        <p:nvSpPr>
          <p:cNvPr id="9" name="TekstSylinder 8">
            <a:extLst>
              <a:ext uri="{FF2B5EF4-FFF2-40B4-BE49-F238E27FC236}">
                <a16:creationId xmlns:a16="http://schemas.microsoft.com/office/drawing/2014/main" id="{3AD88B8C-4AB2-497B-976E-4B8D5E4794D4}"/>
              </a:ext>
            </a:extLst>
          </p:cNvPr>
          <p:cNvSpPr txBox="1"/>
          <p:nvPr/>
        </p:nvSpPr>
        <p:spPr>
          <a:xfrm>
            <a:off x="411782" y="5984875"/>
            <a:ext cx="11457251" cy="369332"/>
          </a:xfrm>
          <a:prstGeom prst="rect">
            <a:avLst/>
          </a:prstGeom>
          <a:noFill/>
        </p:spPr>
        <p:txBody>
          <a:bodyPr wrap="square" rtlCol="0">
            <a:spAutoFit/>
          </a:bodyPr>
          <a:lstStyle/>
          <a:p>
            <a:r>
              <a:rPr lang="nb-NO" dirty="0">
                <a:hlinkClick r:id="rId3"/>
              </a:rPr>
              <a:t>https://www.helsedirektoratet.no/veiledere/oppfolging-av-personer-med-store-og-sammensatte-behov</a:t>
            </a:r>
            <a:r>
              <a:rPr lang="nb-NO" dirty="0"/>
              <a:t> </a:t>
            </a:r>
          </a:p>
        </p:txBody>
      </p:sp>
      <p:sp>
        <p:nvSpPr>
          <p:cNvPr id="10" name="TekstSylinder 9">
            <a:extLst>
              <a:ext uri="{FF2B5EF4-FFF2-40B4-BE49-F238E27FC236}">
                <a16:creationId xmlns:a16="http://schemas.microsoft.com/office/drawing/2014/main" id="{D425F3E3-CDAF-46EA-B9F6-F7C4B1F27B89}"/>
              </a:ext>
            </a:extLst>
          </p:cNvPr>
          <p:cNvSpPr txBox="1"/>
          <p:nvPr/>
        </p:nvSpPr>
        <p:spPr>
          <a:xfrm>
            <a:off x="3142872" y="4636602"/>
            <a:ext cx="3428526" cy="369332"/>
          </a:xfrm>
          <a:prstGeom prst="rect">
            <a:avLst/>
          </a:prstGeom>
          <a:solidFill>
            <a:schemeClr val="accent1">
              <a:lumMod val="40000"/>
              <a:lumOff val="60000"/>
            </a:schemeClr>
          </a:solidFill>
        </p:spPr>
        <p:txBody>
          <a:bodyPr wrap="square" rtlCol="0">
            <a:spAutoFit/>
          </a:bodyPr>
          <a:lstStyle/>
          <a:p>
            <a:r>
              <a:rPr lang="nb-NO"/>
              <a:t>Tverrfaglig oppfølgingsteam</a:t>
            </a:r>
            <a:endParaRPr lang="nb-NO" dirty="0"/>
          </a:p>
        </p:txBody>
      </p:sp>
      <p:cxnSp>
        <p:nvCxnSpPr>
          <p:cNvPr id="12" name="Rett pilkobling 11">
            <a:extLst>
              <a:ext uri="{FF2B5EF4-FFF2-40B4-BE49-F238E27FC236}">
                <a16:creationId xmlns:a16="http://schemas.microsoft.com/office/drawing/2014/main" id="{C120EB4B-6FEE-48A3-896D-95D9A5971F9E}"/>
              </a:ext>
            </a:extLst>
          </p:cNvPr>
          <p:cNvCxnSpPr>
            <a:cxnSpLocks/>
          </p:cNvCxnSpPr>
          <p:nvPr/>
        </p:nvCxnSpPr>
        <p:spPr>
          <a:xfrm flipH="1" flipV="1">
            <a:off x="2890387" y="2763672"/>
            <a:ext cx="1237730" cy="18729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Rett pilkobling 12">
            <a:extLst>
              <a:ext uri="{FF2B5EF4-FFF2-40B4-BE49-F238E27FC236}">
                <a16:creationId xmlns:a16="http://schemas.microsoft.com/office/drawing/2014/main" id="{741EB9C5-515D-454B-A79F-C87C68CBD778}"/>
              </a:ext>
            </a:extLst>
          </p:cNvPr>
          <p:cNvCxnSpPr>
            <a:cxnSpLocks/>
          </p:cNvCxnSpPr>
          <p:nvPr/>
        </p:nvCxnSpPr>
        <p:spPr>
          <a:xfrm flipV="1">
            <a:off x="5652447" y="3564995"/>
            <a:ext cx="666466" cy="10716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22698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8E9C01CE-3259-4035-9735-865C825BD361}"/>
              </a:ext>
            </a:extLst>
          </p:cNvPr>
          <p:cNvSpPr>
            <a:spLocks noGrp="1"/>
          </p:cNvSpPr>
          <p:nvPr>
            <p:ph type="title"/>
          </p:nvPr>
        </p:nvSpPr>
        <p:spPr>
          <a:xfrm>
            <a:off x="1055688" y="873125"/>
            <a:ext cx="10080625" cy="948851"/>
          </a:xfrm>
        </p:spPr>
        <p:txBody>
          <a:bodyPr/>
          <a:lstStyle/>
          <a:p>
            <a:pPr algn="ctr"/>
            <a:r>
              <a:rPr lang="nb-NO" dirty="0"/>
              <a:t>1. Tverrfaglig oppfølgingsteam </a:t>
            </a:r>
          </a:p>
        </p:txBody>
      </p:sp>
      <p:sp>
        <p:nvSpPr>
          <p:cNvPr id="5" name="Plassholder for tekst 4">
            <a:extLst>
              <a:ext uri="{FF2B5EF4-FFF2-40B4-BE49-F238E27FC236}">
                <a16:creationId xmlns:a16="http://schemas.microsoft.com/office/drawing/2014/main" id="{8CDC64AF-D5FA-45E1-B9C3-771B4F5D9DB6}"/>
              </a:ext>
            </a:extLst>
          </p:cNvPr>
          <p:cNvSpPr>
            <a:spLocks noGrp="1"/>
          </p:cNvSpPr>
          <p:nvPr>
            <p:ph type="body" sz="quarter" idx="11"/>
          </p:nvPr>
        </p:nvSpPr>
        <p:spPr>
          <a:xfrm>
            <a:off x="1057541" y="2001328"/>
            <a:ext cx="10078772" cy="4307919"/>
          </a:xfrm>
        </p:spPr>
        <p:txBody>
          <a:bodyPr/>
          <a:lstStyle/>
          <a:p>
            <a:pPr marL="342900" indent="-342900">
              <a:buFont typeface="Arial" panose="020B0604020202020204" pitchFamily="34" charset="0"/>
              <a:buChar char="•"/>
            </a:pPr>
            <a:r>
              <a:rPr lang="nb-NO" dirty="0"/>
              <a:t>Hva er dette?</a:t>
            </a:r>
          </a:p>
          <a:p>
            <a:pPr marL="1028700" lvl="1" indent="-342900"/>
            <a:r>
              <a:rPr lang="nb-NO" dirty="0"/>
              <a:t>Består av de som yter tjenester til vedkommende </a:t>
            </a:r>
          </a:p>
          <a:p>
            <a:pPr marL="1028700" lvl="1" indent="-342900"/>
            <a:r>
              <a:rPr lang="nb-NO" dirty="0"/>
              <a:t>Koordinator</a:t>
            </a:r>
          </a:p>
          <a:p>
            <a:pPr marL="1028700" lvl="1" indent="-342900"/>
            <a:r>
              <a:rPr lang="nb-NO" dirty="0"/>
              <a:t>Systematikk </a:t>
            </a:r>
          </a:p>
          <a:p>
            <a:pPr marL="1485900" lvl="2" indent="-342900"/>
            <a:r>
              <a:rPr lang="nb-NO" dirty="0"/>
              <a:t>samarbeid: tverrfaglig og med bruker </a:t>
            </a:r>
          </a:p>
          <a:p>
            <a:pPr marL="1485900" lvl="2" indent="-342900"/>
            <a:r>
              <a:rPr lang="nb-NO" dirty="0"/>
              <a:t>plan for evaluering av mål</a:t>
            </a:r>
          </a:p>
          <a:p>
            <a:pPr marL="342900" indent="-342900">
              <a:buFont typeface="Arial" panose="020B0604020202020204" pitchFamily="34" charset="0"/>
              <a:buChar char="•"/>
            </a:pPr>
            <a:r>
              <a:rPr lang="nb-NO" dirty="0"/>
              <a:t>Typer team i kommunen</a:t>
            </a:r>
          </a:p>
          <a:p>
            <a:pPr marL="1028700" lvl="1" indent="-342900"/>
            <a:r>
              <a:rPr lang="nb-NO" dirty="0"/>
              <a:t>Ansvarsgruppe: plangruppe med IP og koordinator: </a:t>
            </a:r>
          </a:p>
          <a:p>
            <a:pPr marL="1485900" lvl="2" indent="-342900"/>
            <a:r>
              <a:rPr lang="nb-NO" dirty="0"/>
              <a:t>Deltar ofte: hjemmetjenesten, fastlege, NAV, pårørende, pasient..</a:t>
            </a:r>
          </a:p>
          <a:p>
            <a:pPr marL="1028700" lvl="1" indent="-342900"/>
            <a:r>
              <a:rPr lang="nb-NO" dirty="0"/>
              <a:t>Rehabiliteringsteam, habiliteringsteam, demensteam, rusteam, ACT team, FACT team, innsatsteam, diabetesteam, psykisk helseteam, palliativt team,…</a:t>
            </a:r>
          </a:p>
          <a:p>
            <a:pPr marL="1028700" lvl="1" indent="-342900"/>
            <a:r>
              <a:rPr lang="nb-NO" dirty="0"/>
              <a:t>Finn ut hva din kommune har og bli kjent..</a:t>
            </a:r>
          </a:p>
          <a:p>
            <a:endParaRPr lang="nb-NO" dirty="0"/>
          </a:p>
        </p:txBody>
      </p:sp>
    </p:spTree>
    <p:extLst>
      <p:ext uri="{BB962C8B-B14F-4D97-AF65-F5344CB8AC3E}">
        <p14:creationId xmlns:p14="http://schemas.microsoft.com/office/powerpoint/2010/main" val="36028691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409EC04D-2480-434E-9598-5F5DF06BB8E4}"/>
              </a:ext>
            </a:extLst>
          </p:cNvPr>
          <p:cNvSpPr>
            <a:spLocks noGrp="1"/>
          </p:cNvSpPr>
          <p:nvPr>
            <p:ph type="title"/>
          </p:nvPr>
        </p:nvSpPr>
        <p:spPr/>
        <p:txBody>
          <a:bodyPr/>
          <a:lstStyle/>
          <a:p>
            <a:r>
              <a:rPr lang="nb-NO" dirty="0"/>
              <a:t>2. Standardiserte pasientforløp</a:t>
            </a:r>
          </a:p>
        </p:txBody>
      </p:sp>
      <p:sp>
        <p:nvSpPr>
          <p:cNvPr id="5" name="Plassholder for tekst 4">
            <a:extLst>
              <a:ext uri="{FF2B5EF4-FFF2-40B4-BE49-F238E27FC236}">
                <a16:creationId xmlns:a16="http://schemas.microsoft.com/office/drawing/2014/main" id="{43BB96E4-9183-4E9B-A9F1-02BFA9D19A04}"/>
              </a:ext>
            </a:extLst>
          </p:cNvPr>
          <p:cNvSpPr>
            <a:spLocks noGrp="1"/>
          </p:cNvSpPr>
          <p:nvPr>
            <p:ph type="body" sz="quarter" idx="11"/>
          </p:nvPr>
        </p:nvSpPr>
        <p:spPr>
          <a:xfrm>
            <a:off x="1057541" y="2164989"/>
            <a:ext cx="10078772" cy="2742678"/>
          </a:xfrm>
        </p:spPr>
        <p:txBody>
          <a:bodyPr/>
          <a:lstStyle/>
          <a:p>
            <a:pPr marL="342900" indent="-342900">
              <a:buFont typeface="Arial" panose="020B0604020202020204" pitchFamily="34" charset="0"/>
              <a:buChar char="•"/>
            </a:pPr>
            <a:r>
              <a:rPr lang="nb-NO" dirty="0"/>
              <a:t>«En helhetlig, sammenhengende beskrivelse av en eller flere pasienters kontakter med ulike deler av helsevesenet i løpet av en sykdomsperiode.»</a:t>
            </a:r>
          </a:p>
          <a:p>
            <a:pPr marL="342900" indent="-342900">
              <a:buFont typeface="Arial" panose="020B0604020202020204" pitchFamily="34" charset="0"/>
              <a:buChar char="•"/>
            </a:pPr>
            <a:r>
              <a:rPr lang="nb-NO" dirty="0"/>
              <a:t>Helhetlige pasientforløp skiller seg fra behandlingslinjer ved at de har en bredere tilnærming og går på tvers av nivåer og virksomheter. </a:t>
            </a:r>
          </a:p>
          <a:p>
            <a:pPr marL="342900" indent="-342900">
              <a:buFont typeface="Arial" panose="020B0604020202020204" pitchFamily="34" charset="0"/>
              <a:buChar char="•"/>
            </a:pPr>
            <a:r>
              <a:rPr lang="nb-NO" dirty="0"/>
              <a:t>Behandlingslinjer (spesialisthelsetjenesten)</a:t>
            </a:r>
          </a:p>
          <a:p>
            <a:pPr marL="1028700" lvl="1" indent="-342900"/>
            <a:r>
              <a:rPr lang="nb-NO" dirty="0"/>
              <a:t>«En dokumentert beskrivelse av et forventet pasientforløp for en definert diagnosegruppe, forankret i evidens og koblet til effektiv ressursutnyttelse og målbare resultater»</a:t>
            </a:r>
          </a:p>
        </p:txBody>
      </p:sp>
      <p:pic>
        <p:nvPicPr>
          <p:cNvPr id="7" name="Bilde 6">
            <a:extLst>
              <a:ext uri="{FF2B5EF4-FFF2-40B4-BE49-F238E27FC236}">
                <a16:creationId xmlns:a16="http://schemas.microsoft.com/office/drawing/2014/main" id="{6C60A0D1-19C0-4E64-A5E6-DB116C7EEBFF}"/>
              </a:ext>
            </a:extLst>
          </p:cNvPr>
          <p:cNvPicPr>
            <a:picLocks noChangeAspect="1"/>
          </p:cNvPicPr>
          <p:nvPr/>
        </p:nvPicPr>
        <p:blipFill>
          <a:blip r:embed="rId3"/>
          <a:stretch>
            <a:fillRect/>
          </a:stretch>
        </p:blipFill>
        <p:spPr>
          <a:xfrm>
            <a:off x="328009" y="4688182"/>
            <a:ext cx="11790087" cy="1986826"/>
          </a:xfrm>
          <a:prstGeom prst="rect">
            <a:avLst/>
          </a:prstGeom>
        </p:spPr>
      </p:pic>
    </p:spTree>
    <p:extLst>
      <p:ext uri="{BB962C8B-B14F-4D97-AF65-F5344CB8AC3E}">
        <p14:creationId xmlns:p14="http://schemas.microsoft.com/office/powerpoint/2010/main" val="20570812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F6670774-263D-4296-9689-11D632969675}"/>
              </a:ext>
            </a:extLst>
          </p:cNvPr>
          <p:cNvSpPr>
            <a:spLocks noGrp="1"/>
          </p:cNvSpPr>
          <p:nvPr>
            <p:ph type="title"/>
          </p:nvPr>
        </p:nvSpPr>
        <p:spPr/>
        <p:txBody>
          <a:bodyPr/>
          <a:lstStyle/>
          <a:p>
            <a:r>
              <a:rPr lang="nb-NO" dirty="0"/>
              <a:t>Pasientforløp – ulikt fokus</a:t>
            </a:r>
          </a:p>
        </p:txBody>
      </p:sp>
      <p:sp>
        <p:nvSpPr>
          <p:cNvPr id="5" name="Plassholder for tekst 4">
            <a:extLst>
              <a:ext uri="{FF2B5EF4-FFF2-40B4-BE49-F238E27FC236}">
                <a16:creationId xmlns:a16="http://schemas.microsoft.com/office/drawing/2014/main" id="{A37351D3-6187-482B-A68E-A278F3178D65}"/>
              </a:ext>
            </a:extLst>
          </p:cNvPr>
          <p:cNvSpPr>
            <a:spLocks noGrp="1"/>
          </p:cNvSpPr>
          <p:nvPr>
            <p:ph type="body" sz="quarter" idx="11"/>
          </p:nvPr>
        </p:nvSpPr>
        <p:spPr>
          <a:xfrm>
            <a:off x="374789" y="2360060"/>
            <a:ext cx="4889693" cy="4144259"/>
          </a:xfrm>
        </p:spPr>
        <p:txBody>
          <a:bodyPr/>
          <a:lstStyle/>
          <a:p>
            <a:pPr algn="ctr"/>
            <a:r>
              <a:rPr lang="nb-NO" b="1" dirty="0"/>
              <a:t>Sykehuset</a:t>
            </a:r>
          </a:p>
          <a:p>
            <a:pPr algn="ctr"/>
            <a:endParaRPr lang="nb-NO" b="1" dirty="0"/>
          </a:p>
          <a:p>
            <a:r>
              <a:rPr lang="nb-NO" b="1" dirty="0"/>
              <a:t>utviklet i forhold til faglige retningslinjer for enkeltdiagnoser</a:t>
            </a:r>
          </a:p>
          <a:p>
            <a:endParaRPr lang="nb-NO" b="1" dirty="0"/>
          </a:p>
          <a:p>
            <a:endParaRPr lang="nb-NO" b="1" dirty="0"/>
          </a:p>
          <a:p>
            <a:endParaRPr lang="nb-NO" b="1" dirty="0"/>
          </a:p>
          <a:p>
            <a:r>
              <a:rPr lang="nb-NO" b="1" dirty="0"/>
              <a:t>Pakkeforløp</a:t>
            </a:r>
          </a:p>
          <a:p>
            <a:endParaRPr lang="nb-NO" b="1" dirty="0"/>
          </a:p>
          <a:p>
            <a:endParaRPr lang="nb-NO" b="1" dirty="0"/>
          </a:p>
        </p:txBody>
      </p:sp>
      <p:sp>
        <p:nvSpPr>
          <p:cNvPr id="6" name="Plassholder for tekst 5">
            <a:extLst>
              <a:ext uri="{FF2B5EF4-FFF2-40B4-BE49-F238E27FC236}">
                <a16:creationId xmlns:a16="http://schemas.microsoft.com/office/drawing/2014/main" id="{6723D3F1-877E-4408-8015-448021FC1489}"/>
              </a:ext>
            </a:extLst>
          </p:cNvPr>
          <p:cNvSpPr>
            <a:spLocks noGrp="1"/>
          </p:cNvSpPr>
          <p:nvPr>
            <p:ph type="body" sz="quarter" idx="12"/>
          </p:nvPr>
        </p:nvSpPr>
        <p:spPr/>
        <p:txBody>
          <a:bodyPr/>
          <a:lstStyle/>
          <a:p>
            <a:pPr algn="ctr"/>
            <a:r>
              <a:rPr lang="nb-NO" b="1" dirty="0"/>
              <a:t>Kommunen</a:t>
            </a:r>
          </a:p>
          <a:p>
            <a:pPr algn="ctr"/>
            <a:endParaRPr lang="nb-NO" b="1" dirty="0"/>
          </a:p>
          <a:p>
            <a:r>
              <a:rPr lang="nb-NO" b="1" dirty="0"/>
              <a:t>legge til rette (medisinsk og funksjonelt) for at pasienten skal klare seg selv på best mulig måte</a:t>
            </a:r>
          </a:p>
          <a:p>
            <a:endParaRPr lang="nb-NO" b="1" dirty="0"/>
          </a:p>
          <a:p>
            <a:endParaRPr lang="nb-NO" b="1" dirty="0"/>
          </a:p>
          <a:p>
            <a:endParaRPr lang="nb-NO" b="1" dirty="0"/>
          </a:p>
          <a:p>
            <a:r>
              <a:rPr lang="nb-NO" b="1" dirty="0"/>
              <a:t>Standardiserte pasientforløp</a:t>
            </a:r>
          </a:p>
          <a:p>
            <a:endParaRPr lang="nb-NO" b="1" dirty="0"/>
          </a:p>
          <a:p>
            <a:endParaRPr lang="nb-NO" b="1" dirty="0"/>
          </a:p>
        </p:txBody>
      </p:sp>
    </p:spTree>
    <p:extLst>
      <p:ext uri="{BB962C8B-B14F-4D97-AF65-F5344CB8AC3E}">
        <p14:creationId xmlns:p14="http://schemas.microsoft.com/office/powerpoint/2010/main" val="2911185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0CF052C-86DD-4B54-B623-35E55406C40D}"/>
              </a:ext>
            </a:extLst>
          </p:cNvPr>
          <p:cNvSpPr>
            <a:spLocks noGrp="1"/>
          </p:cNvSpPr>
          <p:nvPr>
            <p:ph type="title"/>
          </p:nvPr>
        </p:nvSpPr>
        <p:spPr/>
        <p:txBody>
          <a:bodyPr/>
          <a:lstStyle/>
          <a:p>
            <a:pPr algn="ctr"/>
            <a:r>
              <a:rPr lang="nb-NO" dirty="0"/>
              <a:t>Eksempel: Pasientforløp etter fall og bruddskader i bydel Østensjø</a:t>
            </a:r>
          </a:p>
        </p:txBody>
      </p:sp>
      <p:sp>
        <p:nvSpPr>
          <p:cNvPr id="3" name="Plassholder for tekst 2">
            <a:extLst>
              <a:ext uri="{FF2B5EF4-FFF2-40B4-BE49-F238E27FC236}">
                <a16:creationId xmlns:a16="http://schemas.microsoft.com/office/drawing/2014/main" id="{3A400B0A-905A-4B8C-A687-3919589B8AA9}"/>
              </a:ext>
            </a:extLst>
          </p:cNvPr>
          <p:cNvSpPr>
            <a:spLocks noGrp="1"/>
          </p:cNvSpPr>
          <p:nvPr>
            <p:ph type="body" sz="quarter" idx="11"/>
          </p:nvPr>
        </p:nvSpPr>
        <p:spPr>
          <a:xfrm>
            <a:off x="445062" y="2164988"/>
            <a:ext cx="10691251" cy="4144259"/>
          </a:xfrm>
        </p:spPr>
        <p:txBody>
          <a:bodyPr/>
          <a:lstStyle/>
          <a:p>
            <a:pPr marL="1028700" lvl="1" indent="-342900"/>
            <a:endParaRPr lang="nb-NO" dirty="0"/>
          </a:p>
          <a:p>
            <a:pPr marL="1028700" lvl="1" indent="-342900"/>
            <a:endParaRPr lang="nb-NO" dirty="0"/>
          </a:p>
        </p:txBody>
      </p:sp>
      <p:sp>
        <p:nvSpPr>
          <p:cNvPr id="5" name="TekstSylinder 4">
            <a:extLst>
              <a:ext uri="{FF2B5EF4-FFF2-40B4-BE49-F238E27FC236}">
                <a16:creationId xmlns:a16="http://schemas.microsoft.com/office/drawing/2014/main" id="{2474BFF6-4F99-2F18-5D0A-35474BEF3D16}"/>
              </a:ext>
            </a:extLst>
          </p:cNvPr>
          <p:cNvSpPr txBox="1"/>
          <p:nvPr/>
        </p:nvSpPr>
        <p:spPr>
          <a:xfrm>
            <a:off x="760022" y="2403281"/>
            <a:ext cx="8698938" cy="3308598"/>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solidFill>
                  <a:srgbClr val="00244E"/>
                </a:solidFill>
                <a:effectLst/>
                <a:uLnTx/>
                <a:uFillTx/>
                <a:latin typeface="Open Sans Light"/>
                <a:ea typeface="+mn-ea"/>
                <a:cs typeface="+mn-cs"/>
              </a:rPr>
              <a:t>Østensjø ligger høyt på statistikken for hoftebrudd over 65 år. </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solidFill>
                  <a:srgbClr val="00244E"/>
                </a:solidFill>
                <a:effectLst/>
                <a:uLnTx/>
                <a:uFillTx/>
                <a:latin typeface="Open Sans Light"/>
                <a:ea typeface="+mn-ea"/>
                <a:cs typeface="+mn-cs"/>
              </a:rPr>
              <a:t>Mål </a:t>
            </a:r>
            <a:r>
              <a:rPr lang="nb-NO" sz="2800" dirty="0">
                <a:solidFill>
                  <a:srgbClr val="00244E"/>
                </a:solidFill>
                <a:latin typeface="Open Sans Light"/>
              </a:rPr>
              <a:t>for prosjektet: </a:t>
            </a:r>
          </a:p>
          <a:p>
            <a:pPr marL="800100" lvl="1" indent="-342900">
              <a:spcBef>
                <a:spcPts val="1000"/>
              </a:spcBef>
              <a:buFont typeface="Arial" panose="020B0604020202020204" pitchFamily="34" charset="0"/>
              <a:buChar char="•"/>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Forebygge fall, og bruddskader ved fall, hos eldre 65+</a:t>
            </a:r>
          </a:p>
          <a:p>
            <a:pPr marL="1485900" lvl="2" indent="-342900">
              <a:spcBef>
                <a:spcPts val="500"/>
              </a:spcBef>
              <a:buFont typeface="Arial" panose="020B0604020202020204" pitchFamily="34" charset="0"/>
              <a:buChar char="•"/>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Redusere unødvendig helsetap og funksjonsfall hos eldre </a:t>
            </a:r>
            <a:r>
              <a:rPr kumimoji="0" lang="nb-NO" sz="2000" b="0" i="0" u="none" strike="noStrike" kern="1200" cap="none" spc="0" normalizeH="0" baseline="0" noProof="0" dirty="0" err="1">
                <a:ln>
                  <a:noFill/>
                </a:ln>
                <a:solidFill>
                  <a:srgbClr val="00244E"/>
                </a:solidFill>
                <a:effectLst/>
                <a:uLnTx/>
                <a:uFillTx/>
                <a:latin typeface="Open Sans Light"/>
                <a:ea typeface="+mn-ea"/>
                <a:cs typeface="+mn-cs"/>
              </a:rPr>
              <a:t>pga</a:t>
            </a:r>
            <a:r>
              <a:rPr kumimoji="0" lang="nb-NO" sz="2000" b="0" i="0" u="none" strike="noStrike" kern="1200" cap="none" spc="0" normalizeH="0" baseline="0" noProof="0" dirty="0">
                <a:ln>
                  <a:noFill/>
                </a:ln>
                <a:solidFill>
                  <a:srgbClr val="00244E"/>
                </a:solidFill>
                <a:effectLst/>
                <a:uLnTx/>
                <a:uFillTx/>
                <a:latin typeface="Open Sans Light"/>
                <a:ea typeface="+mn-ea"/>
                <a:cs typeface="+mn-cs"/>
              </a:rPr>
              <a:t> fallskader</a:t>
            </a:r>
          </a:p>
          <a:p>
            <a:pPr marL="1485900" lvl="2" indent="-342900">
              <a:spcBef>
                <a:spcPts val="500"/>
              </a:spcBef>
              <a:buFont typeface="Arial" panose="020B0604020202020204" pitchFamily="34" charset="0"/>
              <a:buChar char="•"/>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Redusere offentlige utgifter til behandling, rehabilitering og pleie </a:t>
            </a:r>
            <a:r>
              <a:rPr kumimoji="0" lang="nb-NO" sz="2000" b="0" i="0" u="none" strike="noStrike" kern="1200" cap="none" spc="0" normalizeH="0" baseline="0" noProof="0" dirty="0" err="1">
                <a:ln>
                  <a:noFill/>
                </a:ln>
                <a:solidFill>
                  <a:srgbClr val="00244E"/>
                </a:solidFill>
                <a:effectLst/>
                <a:uLnTx/>
                <a:uFillTx/>
                <a:latin typeface="Open Sans Light"/>
                <a:ea typeface="+mn-ea"/>
                <a:cs typeface="+mn-cs"/>
              </a:rPr>
              <a:t>pga</a:t>
            </a:r>
            <a:r>
              <a:rPr kumimoji="0" lang="nb-NO" sz="2000" b="0" i="0" u="none" strike="noStrike" kern="1200" cap="none" spc="0" normalizeH="0" baseline="0" noProof="0" dirty="0">
                <a:ln>
                  <a:noFill/>
                </a:ln>
                <a:solidFill>
                  <a:srgbClr val="00244E"/>
                </a:solidFill>
                <a:effectLst/>
                <a:uLnTx/>
                <a:uFillTx/>
                <a:latin typeface="Open Sans Light"/>
                <a:ea typeface="+mn-ea"/>
                <a:cs typeface="+mn-cs"/>
              </a:rPr>
              <a:t> fallskader hos eldre</a:t>
            </a:r>
          </a:p>
        </p:txBody>
      </p:sp>
    </p:spTree>
    <p:extLst>
      <p:ext uri="{BB962C8B-B14F-4D97-AF65-F5344CB8AC3E}">
        <p14:creationId xmlns:p14="http://schemas.microsoft.com/office/powerpoint/2010/main" val="2138053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FE817B40-957D-4DDE-BE62-DFE8E13D85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584" y="471340"/>
            <a:ext cx="10482606" cy="5825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82287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12A4853-7511-4C52-B6DC-B359DF5F2B81}"/>
              </a:ext>
            </a:extLst>
          </p:cNvPr>
          <p:cNvSpPr>
            <a:spLocks noGrp="1"/>
          </p:cNvSpPr>
          <p:nvPr>
            <p:ph type="title"/>
          </p:nvPr>
        </p:nvSpPr>
        <p:spPr>
          <a:xfrm>
            <a:off x="1055688" y="873126"/>
            <a:ext cx="10080625" cy="757712"/>
          </a:xfrm>
        </p:spPr>
        <p:txBody>
          <a:bodyPr/>
          <a:lstStyle/>
          <a:p>
            <a:pPr algn="ctr"/>
            <a:r>
              <a:rPr lang="nb-NO" dirty="0"/>
              <a:t>Prosjektorganisering lokalt</a:t>
            </a:r>
          </a:p>
        </p:txBody>
      </p:sp>
      <p:sp>
        <p:nvSpPr>
          <p:cNvPr id="3" name="Plassholder for tekst 2">
            <a:extLst>
              <a:ext uri="{FF2B5EF4-FFF2-40B4-BE49-F238E27FC236}">
                <a16:creationId xmlns:a16="http://schemas.microsoft.com/office/drawing/2014/main" id="{338FDA6A-E187-461D-B25B-23DAA12241DB}"/>
              </a:ext>
            </a:extLst>
          </p:cNvPr>
          <p:cNvSpPr>
            <a:spLocks noGrp="1"/>
          </p:cNvSpPr>
          <p:nvPr>
            <p:ph type="body" sz="quarter" idx="11"/>
          </p:nvPr>
        </p:nvSpPr>
        <p:spPr>
          <a:xfrm>
            <a:off x="1057541" y="2164988"/>
            <a:ext cx="10078772" cy="5367028"/>
          </a:xfrm>
        </p:spPr>
        <p:txBody>
          <a:bodyPr/>
          <a:lstStyle/>
          <a:p>
            <a:pPr marL="342900" indent="-342900">
              <a:buFont typeface="Arial" panose="020B0604020202020204" pitchFamily="34" charset="0"/>
              <a:buChar char="•"/>
            </a:pPr>
            <a:r>
              <a:rPr lang="nb-NO" dirty="0"/>
              <a:t>Bredt sammensatt lokal prosjektgruppe:</a:t>
            </a:r>
          </a:p>
          <a:p>
            <a:pPr marL="1028700" lvl="1" indent="-342900"/>
            <a:r>
              <a:rPr lang="nb-NO" dirty="0"/>
              <a:t>Bydelsoverlege </a:t>
            </a:r>
          </a:p>
          <a:p>
            <a:pPr marL="1028700" lvl="1" indent="-342900"/>
            <a:r>
              <a:rPr lang="nb-NO" dirty="0"/>
              <a:t>Avdelingsledere fra tverrfaglige team</a:t>
            </a:r>
          </a:p>
          <a:p>
            <a:pPr marL="1028700" lvl="1" indent="-342900"/>
            <a:r>
              <a:rPr lang="nb-NO" dirty="0"/>
              <a:t>Avdelingsleder innsatsteam</a:t>
            </a:r>
          </a:p>
          <a:p>
            <a:pPr marL="1028700" lvl="1" indent="-342900"/>
            <a:r>
              <a:rPr lang="nb-NO" dirty="0"/>
              <a:t>Avdelingsleder lavterskel med representanter</a:t>
            </a:r>
          </a:p>
          <a:p>
            <a:pPr marL="1028700" lvl="1" indent="-342900"/>
            <a:r>
              <a:rPr lang="nb-NO" dirty="0"/>
              <a:t>Representant for tidligere Søknadskontor</a:t>
            </a:r>
          </a:p>
          <a:p>
            <a:pPr marL="1028700" lvl="1" indent="-342900"/>
            <a:r>
              <a:rPr lang="nb-NO" dirty="0" err="1"/>
              <a:t>Gerica</a:t>
            </a:r>
            <a:r>
              <a:rPr lang="nb-NO" dirty="0"/>
              <a:t> konsulent</a:t>
            </a:r>
          </a:p>
          <a:p>
            <a:pPr marL="342900" indent="-342900">
              <a:buFont typeface="Arial" panose="020B0604020202020204" pitchFamily="34" charset="0"/>
              <a:buChar char="•"/>
            </a:pPr>
            <a:r>
              <a:rPr lang="nb-NO" dirty="0"/>
              <a:t>Hva har vi gjort:</a:t>
            </a:r>
          </a:p>
          <a:p>
            <a:pPr marL="1028700" lvl="1" indent="-342900"/>
            <a:r>
              <a:rPr lang="nb-NO" dirty="0"/>
              <a:t>Utarbeidet lokale rutiner for håndtering av fallmeldinger</a:t>
            </a:r>
          </a:p>
          <a:p>
            <a:pPr marL="1028700" lvl="1" indent="-342900"/>
            <a:r>
              <a:rPr lang="nb-NO" dirty="0"/>
              <a:t>Implementering i tjenestene</a:t>
            </a:r>
          </a:p>
          <a:p>
            <a:pPr marL="1028700" lvl="1" indent="-342900"/>
            <a:r>
              <a:rPr lang="nb-NO" dirty="0"/>
              <a:t>Erfaringsutveksling</a:t>
            </a:r>
          </a:p>
          <a:p>
            <a:endParaRPr lang="nb-NO" dirty="0"/>
          </a:p>
        </p:txBody>
      </p:sp>
    </p:spTree>
    <p:extLst>
      <p:ext uri="{BB962C8B-B14F-4D97-AF65-F5344CB8AC3E}">
        <p14:creationId xmlns:p14="http://schemas.microsoft.com/office/powerpoint/2010/main" val="14427053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ssholder for innhold 4">
            <a:extLst>
              <a:ext uri="{FF2B5EF4-FFF2-40B4-BE49-F238E27FC236}">
                <a16:creationId xmlns:a16="http://schemas.microsoft.com/office/drawing/2014/main" id="{9B77EB3D-5064-4342-A0D5-789B960BE32C}"/>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348792" y="2073897"/>
            <a:ext cx="10787521" cy="4666268"/>
          </a:xfrm>
          <a:prstGeom prst="rect">
            <a:avLst/>
          </a:prstGeom>
          <a:noFill/>
          <a:ln>
            <a:noFill/>
          </a:ln>
        </p:spPr>
      </p:pic>
      <p:sp>
        <p:nvSpPr>
          <p:cNvPr id="3" name="Tittel 2">
            <a:extLst>
              <a:ext uri="{FF2B5EF4-FFF2-40B4-BE49-F238E27FC236}">
                <a16:creationId xmlns:a16="http://schemas.microsoft.com/office/drawing/2014/main" id="{CD282889-51E7-4571-B3B5-24537B585288}"/>
              </a:ext>
            </a:extLst>
          </p:cNvPr>
          <p:cNvSpPr>
            <a:spLocks noGrp="1"/>
          </p:cNvSpPr>
          <p:nvPr>
            <p:ph type="title"/>
          </p:nvPr>
        </p:nvSpPr>
        <p:spPr>
          <a:xfrm>
            <a:off x="1055688" y="548753"/>
            <a:ext cx="10080625" cy="902975"/>
          </a:xfrm>
        </p:spPr>
        <p:txBody>
          <a:bodyPr/>
          <a:lstStyle/>
          <a:p>
            <a:pPr algn="ctr"/>
            <a:r>
              <a:rPr lang="nb-NO" dirty="0"/>
              <a:t>Pasientforløpet</a:t>
            </a:r>
          </a:p>
        </p:txBody>
      </p:sp>
    </p:spTree>
    <p:extLst>
      <p:ext uri="{BB962C8B-B14F-4D97-AF65-F5344CB8AC3E}">
        <p14:creationId xmlns:p14="http://schemas.microsoft.com/office/powerpoint/2010/main" val="11407130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59553D-7480-4BA6-8EDE-4E2BA0993F77}"/>
              </a:ext>
            </a:extLst>
          </p:cNvPr>
          <p:cNvSpPr>
            <a:spLocks noGrp="1"/>
          </p:cNvSpPr>
          <p:nvPr>
            <p:ph type="title"/>
          </p:nvPr>
        </p:nvSpPr>
        <p:spPr/>
        <p:txBody>
          <a:bodyPr/>
          <a:lstStyle/>
          <a:p>
            <a:pPr algn="ctr"/>
            <a:r>
              <a:rPr lang="nb-NO" dirty="0"/>
              <a:t>3. Pakkeforløp</a:t>
            </a:r>
          </a:p>
        </p:txBody>
      </p:sp>
      <p:sp>
        <p:nvSpPr>
          <p:cNvPr id="5" name="Plassholder for tekst 4">
            <a:extLst>
              <a:ext uri="{FF2B5EF4-FFF2-40B4-BE49-F238E27FC236}">
                <a16:creationId xmlns:a16="http://schemas.microsoft.com/office/drawing/2014/main" id="{024E0021-BDD9-47CB-94BD-226735030F0C}"/>
              </a:ext>
            </a:extLst>
          </p:cNvPr>
          <p:cNvSpPr>
            <a:spLocks noGrp="1"/>
          </p:cNvSpPr>
          <p:nvPr>
            <p:ph type="body" sz="quarter" idx="11"/>
          </p:nvPr>
        </p:nvSpPr>
        <p:spPr>
          <a:xfrm>
            <a:off x="1057540" y="2164988"/>
            <a:ext cx="7261891" cy="3376830"/>
          </a:xfrm>
        </p:spPr>
        <p:txBody>
          <a:bodyPr/>
          <a:lstStyle/>
          <a:p>
            <a:pPr marL="571500" indent="-571500">
              <a:buFont typeface="Arial" panose="020B0604020202020204" pitchFamily="34" charset="0"/>
              <a:buChar char="•"/>
            </a:pPr>
            <a:r>
              <a:rPr lang="nb-NO" sz="2400" dirty="0"/>
              <a:t>Diagnosespesifikke</a:t>
            </a:r>
          </a:p>
          <a:p>
            <a:pPr marL="571500" indent="-571500">
              <a:buFont typeface="Arial" panose="020B0604020202020204" pitchFamily="34" charset="0"/>
              <a:buChar char="•"/>
            </a:pPr>
            <a:r>
              <a:rPr lang="nb-NO" sz="2400" dirty="0"/>
              <a:t>Nasjonale</a:t>
            </a:r>
          </a:p>
          <a:p>
            <a:pPr marL="571500" indent="-571500">
              <a:buFont typeface="Arial" panose="020B0604020202020204" pitchFamily="34" charset="0"/>
              <a:buChar char="•"/>
            </a:pPr>
            <a:r>
              <a:rPr lang="nb-NO" sz="2400" dirty="0"/>
              <a:t>Finnes 40, derav 29 på ulike kreftdiagnoser</a:t>
            </a:r>
          </a:p>
          <a:p>
            <a:pPr marL="571500" indent="-571500">
              <a:buFont typeface="Arial" panose="020B0604020202020204" pitchFamily="34" charset="0"/>
              <a:buChar char="•"/>
            </a:pPr>
            <a:r>
              <a:rPr lang="nb-NO" sz="2400" dirty="0"/>
              <a:t>En på utredning nå: ME</a:t>
            </a:r>
          </a:p>
          <a:p>
            <a:pPr marL="571500" indent="-571500">
              <a:buFont typeface="Arial" panose="020B0604020202020204" pitchFamily="34" charset="0"/>
              <a:buChar char="•"/>
            </a:pPr>
            <a:r>
              <a:rPr lang="nb-NO" sz="2400" dirty="0"/>
              <a:t>På rus og psykisk helse kalles de nasjonale pasientforløp fordi kommunehelsetjenesten også er involvert. </a:t>
            </a:r>
          </a:p>
          <a:p>
            <a:pPr marL="571500" indent="-571500">
              <a:buFont typeface="Arial" panose="020B0604020202020204" pitchFamily="34" charset="0"/>
              <a:buChar char="•"/>
            </a:pPr>
            <a:endParaRPr lang="nb-NO" sz="4000" dirty="0"/>
          </a:p>
          <a:p>
            <a:pPr marL="571500" indent="-571500">
              <a:buFont typeface="Arial" panose="020B0604020202020204" pitchFamily="34" charset="0"/>
              <a:buChar char="•"/>
            </a:pPr>
            <a:endParaRPr lang="nb-NO" sz="4000" dirty="0"/>
          </a:p>
        </p:txBody>
      </p:sp>
      <p:pic>
        <p:nvPicPr>
          <p:cNvPr id="7" name="Bilde 6">
            <a:extLst>
              <a:ext uri="{FF2B5EF4-FFF2-40B4-BE49-F238E27FC236}">
                <a16:creationId xmlns:a16="http://schemas.microsoft.com/office/drawing/2014/main" id="{788411D8-BA66-4A17-BEF5-96947CF58CF4}"/>
              </a:ext>
            </a:extLst>
          </p:cNvPr>
          <p:cNvPicPr>
            <a:picLocks noChangeAspect="1"/>
          </p:cNvPicPr>
          <p:nvPr/>
        </p:nvPicPr>
        <p:blipFill>
          <a:blip r:embed="rId3"/>
          <a:stretch>
            <a:fillRect/>
          </a:stretch>
        </p:blipFill>
        <p:spPr>
          <a:xfrm>
            <a:off x="8319432" y="4391246"/>
            <a:ext cx="3709203" cy="2345741"/>
          </a:xfrm>
          <a:prstGeom prst="rect">
            <a:avLst/>
          </a:prstGeom>
        </p:spPr>
      </p:pic>
    </p:spTree>
    <p:extLst>
      <p:ext uri="{BB962C8B-B14F-4D97-AF65-F5344CB8AC3E}">
        <p14:creationId xmlns:p14="http://schemas.microsoft.com/office/powerpoint/2010/main" val="25726600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137DA19-4CBC-18C8-8986-3FBDB8044D6E}"/>
              </a:ext>
            </a:extLst>
          </p:cNvPr>
          <p:cNvSpPr>
            <a:spLocks noGrp="1"/>
          </p:cNvSpPr>
          <p:nvPr>
            <p:ph type="title"/>
          </p:nvPr>
        </p:nvSpPr>
        <p:spPr/>
        <p:txBody>
          <a:bodyPr/>
          <a:lstStyle/>
          <a:p>
            <a:r>
              <a:rPr lang="nb-NO" dirty="0"/>
              <a:t>Mål for pakkeforløp</a:t>
            </a:r>
          </a:p>
        </p:txBody>
      </p:sp>
      <p:sp>
        <p:nvSpPr>
          <p:cNvPr id="3" name="Plassholder for tekst 2">
            <a:extLst>
              <a:ext uri="{FF2B5EF4-FFF2-40B4-BE49-F238E27FC236}">
                <a16:creationId xmlns:a16="http://schemas.microsoft.com/office/drawing/2014/main" id="{20270152-C642-342C-B161-91106099D912}"/>
              </a:ext>
            </a:extLst>
          </p:cNvPr>
          <p:cNvSpPr>
            <a:spLocks noGrp="1"/>
          </p:cNvSpPr>
          <p:nvPr>
            <p:ph type="body" sz="quarter" idx="11"/>
          </p:nvPr>
        </p:nvSpPr>
        <p:spPr/>
        <p:txBody>
          <a:bodyPr/>
          <a:lstStyle/>
          <a:p>
            <a:pPr marR="0" lvl="0" algn="l" defTabSz="914400" rtl="0" eaLnBrk="1" fontAlgn="auto" latinLnBrk="0" hangingPunct="1">
              <a:lnSpc>
                <a:spcPct val="100000"/>
              </a:lnSpc>
              <a:spcBef>
                <a:spcPts val="1000"/>
              </a:spcBef>
              <a:spcAft>
                <a:spcPts val="0"/>
              </a:spcAft>
              <a:buClrTx/>
              <a:buSzTx/>
              <a:tabLst/>
              <a:defRPr/>
            </a:pPr>
            <a:endParaRPr kumimoji="0" lang="nb-NO" sz="2000" b="0" i="0" u="none" strike="noStrike" kern="1200" cap="none" spc="0" normalizeH="0" baseline="0" noProof="0" dirty="0">
              <a:ln>
                <a:noFill/>
              </a:ln>
              <a:solidFill>
                <a:srgbClr val="00244E"/>
              </a:solidFill>
              <a:effectLst/>
              <a:uLnTx/>
              <a:uFillTx/>
              <a:latin typeface="Open Sans Light"/>
              <a:ea typeface="+mn-ea"/>
              <a:cs typeface="+mn-cs"/>
            </a:endParaRPr>
          </a:p>
          <a:p>
            <a:pPr marL="342900" indent="-342900">
              <a:spcBef>
                <a:spcPts val="500"/>
              </a:spcBef>
              <a:buFont typeface="Arial" panose="020B0604020202020204" pitchFamily="34" charset="0"/>
              <a:buChar char="•"/>
              <a:defRPr/>
            </a:pPr>
            <a:r>
              <a:rPr kumimoji="0" lang="nb-NO" b="0" i="0" u="none" strike="noStrike" kern="1200" cap="none" spc="0" normalizeH="0" baseline="0" noProof="0" dirty="0">
                <a:ln>
                  <a:noFill/>
                </a:ln>
                <a:solidFill>
                  <a:srgbClr val="00244E"/>
                </a:solidFill>
                <a:effectLst/>
                <a:uLnTx/>
                <a:uFillTx/>
                <a:latin typeface="Open Sans Light"/>
                <a:ea typeface="+mn-ea"/>
                <a:cs typeface="+mn-cs"/>
              </a:rPr>
              <a:t>økt brukermedvirkning og brukertilfredshet</a:t>
            </a:r>
          </a:p>
          <a:p>
            <a:pPr marL="342900" indent="-342900">
              <a:spcBef>
                <a:spcPts val="500"/>
              </a:spcBef>
              <a:buFont typeface="Arial" panose="020B0604020202020204" pitchFamily="34" charset="0"/>
              <a:buChar char="•"/>
              <a:defRPr/>
            </a:pPr>
            <a:r>
              <a:rPr kumimoji="0" lang="nb-NO" b="0" i="0" u="none" strike="noStrike" kern="1200" cap="none" spc="0" normalizeH="0" baseline="0" noProof="0" dirty="0">
                <a:ln>
                  <a:noFill/>
                </a:ln>
                <a:solidFill>
                  <a:srgbClr val="00244E"/>
                </a:solidFill>
                <a:effectLst/>
                <a:uLnTx/>
                <a:uFillTx/>
                <a:latin typeface="Open Sans Light"/>
                <a:ea typeface="+mn-ea"/>
                <a:cs typeface="+mn-cs"/>
              </a:rPr>
              <a:t>sammenhengende og koordinerte pasientforløp</a:t>
            </a:r>
          </a:p>
          <a:p>
            <a:pPr marL="342900" indent="-342900">
              <a:spcBef>
                <a:spcPts val="500"/>
              </a:spcBef>
              <a:buFont typeface="Arial" panose="020B0604020202020204" pitchFamily="34" charset="0"/>
              <a:buChar char="•"/>
              <a:defRPr/>
            </a:pPr>
            <a:r>
              <a:rPr kumimoji="0" lang="nb-NO" b="0" i="0" u="none" strike="noStrike" kern="1200" cap="none" spc="0" normalizeH="0" baseline="0" noProof="0" dirty="0">
                <a:ln>
                  <a:noFill/>
                </a:ln>
                <a:solidFill>
                  <a:srgbClr val="00244E"/>
                </a:solidFill>
                <a:effectLst/>
                <a:uLnTx/>
                <a:uFillTx/>
                <a:latin typeface="Open Sans Light"/>
                <a:ea typeface="+mn-ea"/>
                <a:cs typeface="+mn-cs"/>
              </a:rPr>
              <a:t>unngå unødig ventetid for utredning, behandling og oppfølging</a:t>
            </a:r>
          </a:p>
          <a:p>
            <a:pPr marL="342900" indent="-342900">
              <a:spcBef>
                <a:spcPts val="500"/>
              </a:spcBef>
              <a:buFont typeface="Arial" panose="020B0604020202020204" pitchFamily="34" charset="0"/>
              <a:buChar char="•"/>
              <a:defRPr/>
            </a:pPr>
            <a:r>
              <a:rPr kumimoji="0" lang="nb-NO" b="0" i="0" u="none" strike="noStrike" kern="1200" cap="none" spc="0" normalizeH="0" baseline="0" noProof="0" dirty="0">
                <a:ln>
                  <a:noFill/>
                </a:ln>
                <a:solidFill>
                  <a:srgbClr val="00244E"/>
                </a:solidFill>
                <a:effectLst/>
                <a:uLnTx/>
                <a:uFillTx/>
                <a:latin typeface="Open Sans Light"/>
                <a:ea typeface="+mn-ea"/>
                <a:cs typeface="+mn-cs"/>
              </a:rPr>
              <a:t>likeverdig tilbud til pasienter og pårørende uavhengig av hvor i landet de bor</a:t>
            </a:r>
          </a:p>
          <a:p>
            <a:pPr marL="342900" indent="-342900">
              <a:spcBef>
                <a:spcPts val="500"/>
              </a:spcBef>
              <a:buFont typeface="Arial" panose="020B0604020202020204" pitchFamily="34" charset="0"/>
              <a:buChar char="•"/>
              <a:defRPr/>
            </a:pPr>
            <a:r>
              <a:rPr kumimoji="0" lang="nb-NO" b="0" i="0" u="none" strike="noStrike" kern="1200" cap="none" spc="0" normalizeH="0" baseline="0" noProof="0" dirty="0">
                <a:ln>
                  <a:noFill/>
                </a:ln>
                <a:solidFill>
                  <a:srgbClr val="00244E"/>
                </a:solidFill>
                <a:effectLst/>
                <a:uLnTx/>
                <a:uFillTx/>
                <a:latin typeface="Open Sans Light"/>
                <a:ea typeface="+mn-ea"/>
                <a:cs typeface="+mn-cs"/>
              </a:rPr>
              <a:t>bedre ivaretakelse av somatisk helse og gode levevaner</a:t>
            </a:r>
          </a:p>
          <a:p>
            <a:endParaRPr lang="nb-NO" dirty="0"/>
          </a:p>
        </p:txBody>
      </p:sp>
    </p:spTree>
    <p:extLst>
      <p:ext uri="{BB962C8B-B14F-4D97-AF65-F5344CB8AC3E}">
        <p14:creationId xmlns:p14="http://schemas.microsoft.com/office/powerpoint/2010/main" val="18784031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E613885C-16EB-169B-AC99-8CED2D8ED5F9}"/>
              </a:ext>
            </a:extLst>
          </p:cNvPr>
          <p:cNvSpPr>
            <a:spLocks noGrp="1"/>
          </p:cNvSpPr>
          <p:nvPr>
            <p:ph type="title"/>
          </p:nvPr>
        </p:nvSpPr>
        <p:spPr>
          <a:xfrm>
            <a:off x="1055688" y="873125"/>
            <a:ext cx="10080625" cy="2317115"/>
          </a:xfrm>
        </p:spPr>
        <p:txBody>
          <a:bodyPr/>
          <a:lstStyle/>
          <a:p>
            <a:pPr algn="ctr"/>
            <a:r>
              <a:rPr lang="nb-NO" dirty="0"/>
              <a:t>Film: </a:t>
            </a:r>
            <a:br>
              <a:rPr lang="nb-NO" dirty="0"/>
            </a:br>
            <a:br>
              <a:rPr lang="nb-NO" dirty="0"/>
            </a:br>
            <a:r>
              <a:rPr lang="nb-NO" dirty="0"/>
              <a:t>Hva er pakkeforløp?</a:t>
            </a:r>
          </a:p>
        </p:txBody>
      </p:sp>
    </p:spTree>
    <p:extLst>
      <p:ext uri="{BB962C8B-B14F-4D97-AF65-F5344CB8AC3E}">
        <p14:creationId xmlns:p14="http://schemas.microsoft.com/office/powerpoint/2010/main" val="24986874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AE5EF7BA-B8AB-45F9-8100-D527479E88B1}"/>
              </a:ext>
            </a:extLst>
          </p:cNvPr>
          <p:cNvPicPr>
            <a:picLocks noChangeAspect="1"/>
          </p:cNvPicPr>
          <p:nvPr/>
        </p:nvPicPr>
        <p:blipFill rotWithShape="1">
          <a:blip r:embed="rId3"/>
          <a:srcRect b="2598"/>
          <a:stretch/>
        </p:blipFill>
        <p:spPr>
          <a:xfrm>
            <a:off x="20" y="10"/>
            <a:ext cx="12191980" cy="6857990"/>
          </a:xfrm>
          <a:prstGeom prst="rect">
            <a:avLst/>
          </a:prstGeom>
          <a:noFill/>
        </p:spPr>
      </p:pic>
      <p:pic>
        <p:nvPicPr>
          <p:cNvPr id="7" name="Bilde 6">
            <a:extLst>
              <a:ext uri="{FF2B5EF4-FFF2-40B4-BE49-F238E27FC236}">
                <a16:creationId xmlns:a16="http://schemas.microsoft.com/office/drawing/2014/main" id="{0AE3EAB4-1E71-4A02-A464-BEF66BA2E6C2}"/>
              </a:ext>
            </a:extLst>
          </p:cNvPr>
          <p:cNvPicPr>
            <a:picLocks noChangeAspect="1"/>
          </p:cNvPicPr>
          <p:nvPr/>
        </p:nvPicPr>
        <p:blipFill>
          <a:blip r:embed="rId4"/>
          <a:stretch>
            <a:fillRect/>
          </a:stretch>
        </p:blipFill>
        <p:spPr>
          <a:xfrm>
            <a:off x="0" y="20435"/>
            <a:ext cx="12192000" cy="6817129"/>
          </a:xfrm>
          <a:prstGeom prst="rect">
            <a:avLst/>
          </a:prstGeom>
        </p:spPr>
      </p:pic>
      <p:sp>
        <p:nvSpPr>
          <p:cNvPr id="2" name="Rektangel 1">
            <a:extLst>
              <a:ext uri="{FF2B5EF4-FFF2-40B4-BE49-F238E27FC236}">
                <a16:creationId xmlns:a16="http://schemas.microsoft.com/office/drawing/2014/main" id="{BD6056FC-1BC3-436D-BC91-B890142B1C76}"/>
              </a:ext>
            </a:extLst>
          </p:cNvPr>
          <p:cNvSpPr/>
          <p:nvPr/>
        </p:nvSpPr>
        <p:spPr>
          <a:xfrm>
            <a:off x="156754" y="4724400"/>
            <a:ext cx="1828800" cy="10101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t>Bruk pakkeforløp-veilederen </a:t>
            </a:r>
          </a:p>
          <a:p>
            <a:pPr algn="ctr"/>
            <a:r>
              <a:rPr lang="nb-NO" sz="1200" dirty="0"/>
              <a:t>ved utforming </a:t>
            </a:r>
          </a:p>
          <a:p>
            <a:pPr algn="ctr"/>
            <a:r>
              <a:rPr lang="nb-NO" sz="1200" dirty="0"/>
              <a:t>av henvisningen</a:t>
            </a:r>
          </a:p>
        </p:txBody>
      </p:sp>
      <p:cxnSp>
        <p:nvCxnSpPr>
          <p:cNvPr id="4" name="Rett pilkobling 3">
            <a:extLst>
              <a:ext uri="{FF2B5EF4-FFF2-40B4-BE49-F238E27FC236}">
                <a16:creationId xmlns:a16="http://schemas.microsoft.com/office/drawing/2014/main" id="{D4FA43EC-C0DF-4D04-B7F0-8D7A3296CE9D}"/>
              </a:ext>
            </a:extLst>
          </p:cNvPr>
          <p:cNvCxnSpPr/>
          <p:nvPr/>
        </p:nvCxnSpPr>
        <p:spPr>
          <a:xfrm flipV="1">
            <a:off x="1466850" y="4048125"/>
            <a:ext cx="142875" cy="676275"/>
          </a:xfrm>
          <a:prstGeom prst="straightConnector1">
            <a:avLst/>
          </a:prstGeom>
          <a:ln w="825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5709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59553D-7480-4BA6-8EDE-4E2BA0993F77}"/>
              </a:ext>
            </a:extLst>
          </p:cNvPr>
          <p:cNvSpPr>
            <a:spLocks noGrp="1"/>
          </p:cNvSpPr>
          <p:nvPr>
            <p:ph type="title"/>
          </p:nvPr>
        </p:nvSpPr>
        <p:spPr/>
        <p:txBody>
          <a:bodyPr/>
          <a:lstStyle/>
          <a:p>
            <a:pPr algn="ctr"/>
            <a:r>
              <a:rPr lang="nb-NO" dirty="0"/>
              <a:t> Mer om pakkeforløp</a:t>
            </a:r>
          </a:p>
        </p:txBody>
      </p:sp>
      <p:sp>
        <p:nvSpPr>
          <p:cNvPr id="3" name="Plassholder for tekst 2">
            <a:extLst>
              <a:ext uri="{FF2B5EF4-FFF2-40B4-BE49-F238E27FC236}">
                <a16:creationId xmlns:a16="http://schemas.microsoft.com/office/drawing/2014/main" id="{A900476F-A8CA-43F0-877F-FBD4B2207402}"/>
              </a:ext>
            </a:extLst>
          </p:cNvPr>
          <p:cNvSpPr>
            <a:spLocks noGrp="1"/>
          </p:cNvSpPr>
          <p:nvPr>
            <p:ph type="body" sz="quarter" idx="11"/>
          </p:nvPr>
        </p:nvSpPr>
        <p:spPr>
          <a:xfrm>
            <a:off x="1055688" y="2373689"/>
            <a:ext cx="10078772" cy="2864518"/>
          </a:xfrm>
        </p:spPr>
        <p:txBody>
          <a:bodyPr/>
          <a:lstStyle/>
          <a:p>
            <a:pPr marL="342900" indent="-342900">
              <a:buFont typeface="Arial" panose="020B0604020202020204" pitchFamily="34" charset="0"/>
              <a:buChar char="•"/>
            </a:pPr>
            <a:endParaRPr lang="nb-NO" i="1" dirty="0"/>
          </a:p>
          <a:p>
            <a:pPr marL="342900" indent="-342900">
              <a:buFont typeface="Arial" panose="020B0604020202020204" pitchFamily="34" charset="0"/>
              <a:buChar char="•"/>
            </a:pPr>
            <a:r>
              <a:rPr lang="nb-NO" i="1" dirty="0">
                <a:solidFill>
                  <a:schemeClr val="accent5">
                    <a:lumMod val="40000"/>
                    <a:lumOff val="60000"/>
                  </a:schemeClr>
                </a:solidFill>
              </a:rPr>
              <a:t>Poll</a:t>
            </a:r>
          </a:p>
          <a:p>
            <a:pPr marL="1028700" lvl="1" indent="-342900"/>
            <a:r>
              <a:rPr lang="nb-NO" i="1" dirty="0">
                <a:solidFill>
                  <a:schemeClr val="accent5">
                    <a:lumMod val="40000"/>
                    <a:lumOff val="60000"/>
                  </a:schemeClr>
                </a:solidFill>
              </a:rPr>
              <a:t>Svar: 3</a:t>
            </a:r>
          </a:p>
          <a:p>
            <a:pPr marL="342900" indent="-342900">
              <a:buFont typeface="Arial" panose="020B0604020202020204" pitchFamily="34" charset="0"/>
              <a:buChar char="•"/>
            </a:pPr>
            <a:r>
              <a:rPr lang="nb-NO" i="1" dirty="0"/>
              <a:t>«Veien inn, gjennom og ut av spesialisthelsetjenesten»</a:t>
            </a:r>
          </a:p>
          <a:p>
            <a:pPr marL="342900" indent="-342900">
              <a:buFont typeface="Arial" panose="020B0604020202020204" pitchFamily="34" charset="0"/>
              <a:buChar char="•"/>
            </a:pPr>
            <a:r>
              <a:rPr lang="nb-NO" dirty="0"/>
              <a:t>Forløpskoordinator i kommunen</a:t>
            </a:r>
          </a:p>
          <a:p>
            <a:pPr marL="342900" indent="-342900">
              <a:buFont typeface="Arial" panose="020B0604020202020204" pitchFamily="34" charset="0"/>
              <a:buChar char="•"/>
            </a:pPr>
            <a:r>
              <a:rPr lang="nb-NO" dirty="0"/>
              <a:t>Forløpskoordinator i spesialisthelsetjenesten</a:t>
            </a:r>
          </a:p>
          <a:p>
            <a:pPr marL="342900" indent="-342900">
              <a:buFont typeface="Arial" panose="020B0604020202020204" pitchFamily="34" charset="0"/>
              <a:buChar char="•"/>
            </a:pPr>
            <a:r>
              <a:rPr lang="nb-NO" dirty="0"/>
              <a:t>Brukermedvirkning</a:t>
            </a:r>
          </a:p>
        </p:txBody>
      </p:sp>
    </p:spTree>
    <p:extLst>
      <p:ext uri="{BB962C8B-B14F-4D97-AF65-F5344CB8AC3E}">
        <p14:creationId xmlns:p14="http://schemas.microsoft.com/office/powerpoint/2010/main" val="2379457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C222B2DF-91A9-4194-A429-DF4201EDC633}"/>
              </a:ext>
            </a:extLst>
          </p:cNvPr>
          <p:cNvSpPr>
            <a:spLocks noGrp="1"/>
          </p:cNvSpPr>
          <p:nvPr>
            <p:ph type="title"/>
          </p:nvPr>
        </p:nvSpPr>
        <p:spPr/>
        <p:txBody>
          <a:bodyPr/>
          <a:lstStyle/>
          <a:p>
            <a:pPr algn="ctr"/>
            <a:r>
              <a:rPr lang="nb-NO" dirty="0"/>
              <a:t>Oppsummering: </a:t>
            </a:r>
            <a:br>
              <a:rPr lang="nb-NO" dirty="0"/>
            </a:br>
            <a:r>
              <a:rPr lang="nb-NO" dirty="0"/>
              <a:t>Ulike verktøy for samhandling</a:t>
            </a:r>
          </a:p>
        </p:txBody>
      </p:sp>
      <p:sp>
        <p:nvSpPr>
          <p:cNvPr id="6" name="Plassholder for tekst 5">
            <a:extLst>
              <a:ext uri="{FF2B5EF4-FFF2-40B4-BE49-F238E27FC236}">
                <a16:creationId xmlns:a16="http://schemas.microsoft.com/office/drawing/2014/main" id="{5B3484F5-E248-406F-A1D2-6B998EED34C2}"/>
              </a:ext>
            </a:extLst>
          </p:cNvPr>
          <p:cNvSpPr>
            <a:spLocks noGrp="1"/>
          </p:cNvSpPr>
          <p:nvPr>
            <p:ph type="body" sz="quarter" idx="11"/>
          </p:nvPr>
        </p:nvSpPr>
        <p:spPr>
          <a:xfrm>
            <a:off x="1033728" y="2648693"/>
            <a:ext cx="5539350" cy="3197161"/>
          </a:xfrm>
        </p:spPr>
        <p:txBody>
          <a:bodyPr/>
          <a:lstStyle/>
          <a:p>
            <a:pPr marL="514350" indent="-514350">
              <a:buFont typeface="+mj-lt"/>
              <a:buAutoNum type="romanUcPeriod"/>
            </a:pPr>
            <a:r>
              <a:rPr lang="nb-NO" dirty="0"/>
              <a:t>Individnivå</a:t>
            </a:r>
          </a:p>
          <a:p>
            <a:pPr lvl="1" indent="0">
              <a:buNone/>
            </a:pPr>
            <a:r>
              <a:rPr lang="nb-NO" dirty="0"/>
              <a:t>Koordinerende enhet</a:t>
            </a:r>
          </a:p>
          <a:p>
            <a:pPr lvl="1" indent="0">
              <a:buNone/>
            </a:pPr>
            <a:r>
              <a:rPr lang="nb-NO" dirty="0"/>
              <a:t>Individuell plan, IP</a:t>
            </a:r>
          </a:p>
          <a:p>
            <a:pPr lvl="1" indent="0">
              <a:buNone/>
            </a:pPr>
            <a:r>
              <a:rPr lang="nb-NO" dirty="0"/>
              <a:t>Koordinator</a:t>
            </a:r>
          </a:p>
          <a:p>
            <a:pPr marL="457200" indent="-457200">
              <a:buFont typeface="+mj-lt"/>
              <a:buAutoNum type="romanUcPeriod"/>
            </a:pPr>
            <a:r>
              <a:rPr lang="nb-NO" dirty="0"/>
              <a:t>Gruppenivå</a:t>
            </a:r>
          </a:p>
          <a:p>
            <a:pPr lvl="1" indent="0">
              <a:buNone/>
            </a:pPr>
            <a:r>
              <a:rPr lang="nb-NO" dirty="0"/>
              <a:t>Tverrfaglige team</a:t>
            </a:r>
          </a:p>
          <a:p>
            <a:pPr lvl="1" indent="0">
              <a:buNone/>
            </a:pPr>
            <a:r>
              <a:rPr lang="nb-NO" dirty="0"/>
              <a:t>Standardiserte pasientforløp </a:t>
            </a:r>
          </a:p>
          <a:p>
            <a:pPr lvl="1" indent="0">
              <a:buNone/>
            </a:pPr>
            <a:r>
              <a:rPr lang="nb-NO" dirty="0"/>
              <a:t>Pakkeforløp</a:t>
            </a:r>
          </a:p>
          <a:p>
            <a:pPr marL="342900" indent="-342900">
              <a:buFont typeface="Arial" panose="020B0604020202020204" pitchFamily="34" charset="0"/>
              <a:buChar char="•"/>
            </a:pPr>
            <a:endParaRPr lang="nb-NO" dirty="0"/>
          </a:p>
        </p:txBody>
      </p:sp>
      <p:sp>
        <p:nvSpPr>
          <p:cNvPr id="2" name="Plassholder for dato 1">
            <a:extLst>
              <a:ext uri="{FF2B5EF4-FFF2-40B4-BE49-F238E27FC236}">
                <a16:creationId xmlns:a16="http://schemas.microsoft.com/office/drawing/2014/main" id="{D4B032FE-0A0A-4F20-953A-756C3F51AC44}"/>
              </a:ext>
            </a:extLst>
          </p:cNvPr>
          <p:cNvSpPr>
            <a:spLocks noGrp="1"/>
          </p:cNvSpPr>
          <p:nvPr>
            <p:ph type="dt" sz="half" idx="4294967295"/>
          </p:nvPr>
        </p:nvSpPr>
        <p:spPr>
          <a:xfrm>
            <a:off x="11112500" y="6261100"/>
            <a:ext cx="1079500" cy="234950"/>
          </a:xfrm>
          <a:prstGeom prst="rect">
            <a:avLst/>
          </a:prstGeom>
        </p:spPr>
        <p:txBody>
          <a:bodyPr/>
          <a:lstStyle/>
          <a:p>
            <a:fld id="{20CAE16B-463B-4D9A-B532-D4D0B4862104}" type="datetime1">
              <a:rPr lang="nb-NO" smtClean="0"/>
              <a:pPr/>
              <a:t>09.10.2026</a:t>
            </a:fld>
            <a:endParaRPr lang="nb-NO"/>
          </a:p>
        </p:txBody>
      </p:sp>
    </p:spTree>
    <p:extLst>
      <p:ext uri="{BB962C8B-B14F-4D97-AF65-F5344CB8AC3E}">
        <p14:creationId xmlns:p14="http://schemas.microsoft.com/office/powerpoint/2010/main" val="9038622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628A259-7F3D-4298-9553-B3D1B0EC21F6}"/>
              </a:ext>
            </a:extLst>
          </p:cNvPr>
          <p:cNvSpPr>
            <a:spLocks noGrp="1"/>
          </p:cNvSpPr>
          <p:nvPr>
            <p:ph type="title"/>
          </p:nvPr>
        </p:nvSpPr>
        <p:spPr/>
        <p:txBody>
          <a:bodyPr/>
          <a:lstStyle/>
          <a:p>
            <a:pPr algn="ctr"/>
            <a:r>
              <a:rPr lang="nb-NO" dirty="0"/>
              <a:t>LIS 1 tjeneste </a:t>
            </a:r>
            <a:br>
              <a:rPr lang="nb-NO" dirty="0"/>
            </a:br>
            <a:r>
              <a:rPr lang="nb-NO" dirty="0"/>
              <a:t>- en gyllen anledning!</a:t>
            </a:r>
          </a:p>
        </p:txBody>
      </p:sp>
      <p:sp>
        <p:nvSpPr>
          <p:cNvPr id="3" name="Plassholder for tekst 2">
            <a:extLst>
              <a:ext uri="{FF2B5EF4-FFF2-40B4-BE49-F238E27FC236}">
                <a16:creationId xmlns:a16="http://schemas.microsoft.com/office/drawing/2014/main" id="{D0BCA726-AE8D-44D6-B290-1387F7482C14}"/>
              </a:ext>
            </a:extLst>
          </p:cNvPr>
          <p:cNvSpPr>
            <a:spLocks noGrp="1"/>
          </p:cNvSpPr>
          <p:nvPr>
            <p:ph type="body" sz="quarter" idx="11"/>
          </p:nvPr>
        </p:nvSpPr>
        <p:spPr>
          <a:xfrm>
            <a:off x="223284" y="2115880"/>
            <a:ext cx="11968716" cy="4566044"/>
          </a:xfrm>
        </p:spPr>
        <p:txBody>
          <a:bodyPr/>
          <a:lstStyle/>
          <a:p>
            <a:pPr marL="342900" indent="-342900">
              <a:buFont typeface="Arial" panose="020B0604020202020204" pitchFamily="34" charset="0"/>
              <a:buChar char="•"/>
            </a:pPr>
            <a:r>
              <a:rPr lang="nb-NO" dirty="0"/>
              <a:t>Spør veileder om han har noe pasienten med behov for langvarige og koordinerte tjenester. </a:t>
            </a:r>
          </a:p>
          <a:p>
            <a:pPr marL="1028700" lvl="1" indent="-342900"/>
            <a:r>
              <a:rPr lang="nb-NO" dirty="0"/>
              <a:t>Psykisk utviklingshemning, CP, rus problemer, fibromyalgi, sjeldne sykdommer ol…</a:t>
            </a:r>
          </a:p>
          <a:p>
            <a:pPr marL="1485900" lvl="2" indent="-342900"/>
            <a:r>
              <a:rPr lang="nb-NO" dirty="0"/>
              <a:t>Innkall de til time, kartlegg og bli kjent med systemet rundt dem.</a:t>
            </a:r>
          </a:p>
          <a:p>
            <a:pPr marL="342900" indent="-342900">
              <a:buFont typeface="Arial" panose="020B0604020202020204" pitchFamily="34" charset="0"/>
              <a:buChar char="•"/>
            </a:pPr>
            <a:r>
              <a:rPr lang="nb-NO" dirty="0"/>
              <a:t>Snakk med kommuneoverlegen </a:t>
            </a:r>
          </a:p>
          <a:p>
            <a:pPr marL="1028700" lvl="1" indent="-342900"/>
            <a:r>
              <a:rPr lang="nb-NO" dirty="0"/>
              <a:t>Hvilket tilbud er i din kommune?</a:t>
            </a:r>
          </a:p>
          <a:p>
            <a:pPr marL="1028700" lvl="1" indent="-342900"/>
            <a:r>
              <a:rPr lang="nb-NO" dirty="0"/>
              <a:t>Hvordan er det organisert?</a:t>
            </a:r>
          </a:p>
          <a:p>
            <a:pPr marL="1028700" lvl="1" indent="-342900"/>
            <a:r>
              <a:rPr lang="nb-NO" dirty="0"/>
              <a:t>Hva fungerer bra /mindre bra i kommunen?</a:t>
            </a:r>
          </a:p>
          <a:p>
            <a:pPr marL="1028700" lvl="1" indent="-342900"/>
            <a:r>
              <a:rPr lang="nb-NO" dirty="0"/>
              <a:t>Hva er politiske satsningsområder?</a:t>
            </a:r>
          </a:p>
          <a:p>
            <a:pPr marL="1028700" lvl="1" indent="-342900"/>
            <a:r>
              <a:rPr lang="nb-NO" dirty="0"/>
              <a:t>Hvor bør du hospitere?</a:t>
            </a:r>
          </a:p>
          <a:p>
            <a:pPr marL="1028700" lvl="1" indent="-342900"/>
            <a:r>
              <a:rPr lang="nb-NO" dirty="0"/>
              <a:t>Hvilke standardiserte pasientforløp finnes i kommunen?</a:t>
            </a:r>
          </a:p>
          <a:p>
            <a:pPr marL="1028700" lvl="1" indent="-342900"/>
            <a:r>
              <a:rPr lang="nb-NO" dirty="0"/>
              <a:t>Hvilke tverrfaglige behandlingsteam finnes i kommunen din?</a:t>
            </a:r>
          </a:p>
          <a:p>
            <a:pPr marL="1028700" lvl="1" indent="-342900"/>
            <a:r>
              <a:rPr lang="nb-NO" dirty="0"/>
              <a:t>Hvilke lærings og mestringstilbud finnes i kommunen og helseforetaket? </a:t>
            </a:r>
          </a:p>
          <a:p>
            <a:pPr marL="1028700" lvl="1" indent="-342900"/>
            <a:endParaRPr lang="nb-NO" dirty="0"/>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2808284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3A6F85-8EDE-4622-8FEB-EF5FD92755FD}"/>
              </a:ext>
            </a:extLst>
          </p:cNvPr>
          <p:cNvSpPr>
            <a:spLocks noGrp="1"/>
          </p:cNvSpPr>
          <p:nvPr>
            <p:ph type="title"/>
          </p:nvPr>
        </p:nvSpPr>
        <p:spPr/>
        <p:txBody>
          <a:bodyPr/>
          <a:lstStyle/>
          <a:p>
            <a:r>
              <a:rPr lang="nb-NO" dirty="0"/>
              <a:t>Habilitering og rehabilitering - </a:t>
            </a:r>
          </a:p>
        </p:txBody>
      </p:sp>
      <p:sp>
        <p:nvSpPr>
          <p:cNvPr id="3" name="Plassholder for tekst 2">
            <a:extLst>
              <a:ext uri="{FF2B5EF4-FFF2-40B4-BE49-F238E27FC236}">
                <a16:creationId xmlns:a16="http://schemas.microsoft.com/office/drawing/2014/main" id="{CD3EF8CA-BC62-4094-B9E7-E45D8C6817A5}"/>
              </a:ext>
            </a:extLst>
          </p:cNvPr>
          <p:cNvSpPr>
            <a:spLocks noGrp="1"/>
          </p:cNvSpPr>
          <p:nvPr>
            <p:ph type="body" sz="quarter" idx="11"/>
          </p:nvPr>
        </p:nvSpPr>
        <p:spPr/>
        <p:txBody>
          <a:bodyPr/>
          <a:lstStyle/>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3600" b="0" i="0" u="none" strike="noStrike" kern="1200" cap="none" spc="0" normalizeH="0" baseline="0" noProof="0" dirty="0">
                <a:ln>
                  <a:noFill/>
                </a:ln>
                <a:solidFill>
                  <a:srgbClr val="00244E"/>
                </a:solidFill>
                <a:effectLst/>
                <a:uLnTx/>
                <a:uFillTx/>
                <a:latin typeface="Open Sans Light"/>
                <a:ea typeface="+mn-ea"/>
                <a:cs typeface="+mn-cs"/>
              </a:rPr>
              <a:t>Er dette noe fastlegen driver med?</a:t>
            </a:r>
          </a:p>
          <a:p>
            <a:pPr marL="1028700" lvl="1" indent="-342900">
              <a:spcBef>
                <a:spcPts val="1000"/>
              </a:spcBef>
              <a:defRPr/>
            </a:pPr>
            <a:r>
              <a:rPr lang="nb-NO" sz="3600" dirty="0">
                <a:solidFill>
                  <a:srgbClr val="00244E"/>
                </a:solidFill>
                <a:latin typeface="Open Sans Light"/>
              </a:rPr>
              <a:t>Ja!</a:t>
            </a:r>
          </a:p>
          <a:p>
            <a:pPr marL="1028700" lvl="1" indent="-342900">
              <a:spcBef>
                <a:spcPts val="1000"/>
              </a:spcBef>
              <a:defRPr/>
            </a:pPr>
            <a:r>
              <a:rPr kumimoji="0" lang="nb-NO" sz="3600" b="0" i="0" u="none" strike="noStrike" kern="1200" cap="none" spc="0" normalizeH="0" baseline="0" noProof="0" dirty="0">
                <a:ln>
                  <a:noFill/>
                </a:ln>
                <a:solidFill>
                  <a:srgbClr val="00244E"/>
                </a:solidFill>
                <a:effectLst/>
                <a:uLnTx/>
                <a:uFillTx/>
                <a:latin typeface="Open Sans Light"/>
                <a:ea typeface="+mn-ea"/>
                <a:cs typeface="+mn-cs"/>
              </a:rPr>
              <a:t>Men ikke alene!</a:t>
            </a:r>
          </a:p>
          <a:p>
            <a:endParaRPr lang="nb-NO" dirty="0"/>
          </a:p>
        </p:txBody>
      </p:sp>
    </p:spTree>
    <p:extLst>
      <p:ext uri="{BB962C8B-B14F-4D97-AF65-F5344CB8AC3E}">
        <p14:creationId xmlns:p14="http://schemas.microsoft.com/office/powerpoint/2010/main" val="896108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2E988E8E-0EF6-482F-99AA-7EDEE0B2C060}"/>
              </a:ext>
            </a:extLst>
          </p:cNvPr>
          <p:cNvSpPr>
            <a:spLocks noGrp="1"/>
          </p:cNvSpPr>
          <p:nvPr>
            <p:ph type="body" sz="quarter" idx="10"/>
          </p:nvPr>
        </p:nvSpPr>
        <p:spPr/>
        <p:txBody>
          <a:bodyPr/>
          <a:lstStyle/>
          <a:p>
            <a:pPr algn="ctr"/>
            <a:r>
              <a:rPr lang="nb-NO" dirty="0"/>
              <a:t>Lykke til!!!</a:t>
            </a:r>
          </a:p>
        </p:txBody>
      </p:sp>
      <p:sp>
        <p:nvSpPr>
          <p:cNvPr id="3" name="TekstSylinder 2">
            <a:extLst>
              <a:ext uri="{FF2B5EF4-FFF2-40B4-BE49-F238E27FC236}">
                <a16:creationId xmlns:a16="http://schemas.microsoft.com/office/drawing/2014/main" id="{329B33CF-9E17-FE72-B11C-9B16628BC155}"/>
              </a:ext>
            </a:extLst>
          </p:cNvPr>
          <p:cNvSpPr txBox="1"/>
          <p:nvPr/>
        </p:nvSpPr>
        <p:spPr>
          <a:xfrm>
            <a:off x="937593" y="5694056"/>
            <a:ext cx="4084235" cy="615553"/>
          </a:xfrm>
          <a:prstGeom prst="rect">
            <a:avLst/>
          </a:prstGeom>
          <a:solidFill>
            <a:schemeClr val="bg1"/>
          </a:solidFill>
        </p:spPr>
        <p:txBody>
          <a:bodyPr wrap="square" rtlCol="0">
            <a:spAutoFit/>
          </a:bodyPr>
          <a:lstStyle/>
          <a:p>
            <a:r>
              <a:rPr lang="nb-NO" sz="2000" b="1" dirty="0"/>
              <a:t>Statsforvalteren </a:t>
            </a:r>
          </a:p>
          <a:p>
            <a:r>
              <a:rPr lang="nb-NO" sz="1400" dirty="0"/>
              <a:t>i Østfold, Buskerud, Oslo og Akershus</a:t>
            </a:r>
          </a:p>
        </p:txBody>
      </p:sp>
    </p:spTree>
    <p:extLst>
      <p:ext uri="{BB962C8B-B14F-4D97-AF65-F5344CB8AC3E}">
        <p14:creationId xmlns:p14="http://schemas.microsoft.com/office/powerpoint/2010/main" val="541872840"/>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rsonvern" id="{7C4456EE-9D7C-4124-B8BD-CF93FDB7A1CD}" vid="{D5E45E7B-E50C-445A-9BA9-89B9C8388771}"/>
    </a:ext>
  </a:extLst>
</a:theme>
</file>

<file path=ppt/theme/theme2.xml><?xml version="1.0" encoding="utf-8"?>
<a:theme xmlns:a="http://schemas.openxmlformats.org/drawingml/2006/main" name="1_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C2541F81-AB5C-4889-A64C-AB2C23FFF943}" vid="{517F4D39-AE2E-4E50-84B5-BAD210911881}"/>
    </a:ext>
  </a:extLst>
</a:theme>
</file>

<file path=ppt/theme/theme3.xml><?xml version="1.0" encoding="utf-8"?>
<a:theme xmlns:a="http://schemas.openxmlformats.org/drawingml/2006/main" name="2_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urs for leger i samfunsmed" id="{4931905C-74E5-445F-98F1-9931790D9623}" vid="{327BA834-63B6-4FB4-87BC-3B855412CDD3}"/>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Personvern</Template>
  <TotalTime>3071</TotalTime>
  <Words>2140</Words>
  <Application>Microsoft Office PowerPoint</Application>
  <PresentationFormat>Widescreen</PresentationFormat>
  <Paragraphs>365</Paragraphs>
  <Slides>38</Slides>
  <Notes>38</Notes>
  <HiddenSlides>0</HiddenSlides>
  <MMClips>0</MMClips>
  <ScaleCrop>false</ScaleCrop>
  <HeadingPairs>
    <vt:vector size="6" baseType="variant">
      <vt:variant>
        <vt:lpstr>Brukte skrifter</vt:lpstr>
      </vt:variant>
      <vt:variant>
        <vt:i4>5</vt:i4>
      </vt:variant>
      <vt:variant>
        <vt:lpstr>Tema</vt:lpstr>
      </vt:variant>
      <vt:variant>
        <vt:i4>3</vt:i4>
      </vt:variant>
      <vt:variant>
        <vt:lpstr>Lysbildetitler</vt:lpstr>
      </vt:variant>
      <vt:variant>
        <vt:i4>38</vt:i4>
      </vt:variant>
    </vt:vector>
  </HeadingPairs>
  <TitlesOfParts>
    <vt:vector size="46" baseType="lpstr">
      <vt:lpstr>Arial</vt:lpstr>
      <vt:lpstr>Calibri</vt:lpstr>
      <vt:lpstr>Open Sans</vt:lpstr>
      <vt:lpstr>Open Sans Light</vt:lpstr>
      <vt:lpstr>Open Sans SemiBold</vt:lpstr>
      <vt:lpstr>Office-tema</vt:lpstr>
      <vt:lpstr>1_Office-tema</vt:lpstr>
      <vt:lpstr>2_Office-tema</vt:lpstr>
      <vt:lpstr>PowerPoint-presentasjon</vt:lpstr>
      <vt:lpstr>Verktøy for samhandling</vt:lpstr>
      <vt:lpstr>I.  Verktøy for samhandling på individnivå</vt:lpstr>
      <vt:lpstr>Kasus </vt:lpstr>
      <vt:lpstr>Kasus 1</vt:lpstr>
      <vt:lpstr>Hva skal til for at han skal klare dette?</vt:lpstr>
      <vt:lpstr>Hvordan organisere dette?</vt:lpstr>
      <vt:lpstr>Film:  Hva er IP og koordinator? </vt:lpstr>
      <vt:lpstr>Hva er individuell plan, IP?</vt:lpstr>
      <vt:lpstr>LAR – hva er det?</vt:lpstr>
      <vt:lpstr>Faglig indikasjon for benzodiazepiner v/rusmiddellidelse? </vt:lpstr>
      <vt:lpstr>PowerPoint-presentasjon</vt:lpstr>
      <vt:lpstr>Film:   Hva er egentlig rusbehandling? </vt:lpstr>
      <vt:lpstr>«Motivert pasient»</vt:lpstr>
      <vt:lpstr>Motivert pasient  – en kompetent pasient?</vt:lpstr>
      <vt:lpstr>Hvordan få en «kompetent pasient»?</vt:lpstr>
      <vt:lpstr>Hva om pasienten ikke vil til spesialisthelsetjenesten? </vt:lpstr>
      <vt:lpstr>Bli kjent i din kommune!</vt:lpstr>
      <vt:lpstr>Kommunale tjenester</vt:lpstr>
      <vt:lpstr>II. Verktøy for samhandling på gruppenivå </vt:lpstr>
      <vt:lpstr>Film:   Hva er standariserte pasientforløp?</vt:lpstr>
      <vt:lpstr>               IP                           standardiserte                                               pasientforløp</vt:lpstr>
      <vt:lpstr>1. Tverrfaglig oppfølgingsteam </vt:lpstr>
      <vt:lpstr>2. Standardiserte pasientforløp</vt:lpstr>
      <vt:lpstr>Pasientforløp – ulikt fokus</vt:lpstr>
      <vt:lpstr>Eksempel: Pasientforløp etter fall og bruddskader i bydel Østensjø</vt:lpstr>
      <vt:lpstr>PowerPoint-presentasjon</vt:lpstr>
      <vt:lpstr>Prosjektorganisering lokalt</vt:lpstr>
      <vt:lpstr>Pasientforløpet</vt:lpstr>
      <vt:lpstr>3. Pakkeforløp</vt:lpstr>
      <vt:lpstr>Mål for pakkeforløp</vt:lpstr>
      <vt:lpstr>Film:   Hva er pakkeforløp?</vt:lpstr>
      <vt:lpstr>PowerPoint-presentasjon</vt:lpstr>
      <vt:lpstr> Mer om pakkeforløp</vt:lpstr>
      <vt:lpstr>Oppsummering:  Ulike verktøy for samhandling</vt:lpstr>
      <vt:lpstr>LIS 1 tjeneste  - en gyllen anledning!</vt:lpstr>
      <vt:lpstr>Habilitering og rehabilitering - </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Hjermann, Mette Kristine</dc:creator>
  <cp:lastModifiedBy>Borgli, Kathinka Krogh</cp:lastModifiedBy>
  <cp:revision>130</cp:revision>
  <cp:lastPrinted>2023-11-08T07:56:29Z</cp:lastPrinted>
  <dcterms:created xsi:type="dcterms:W3CDTF">2019-10-23T17:18:47Z</dcterms:created>
  <dcterms:modified xsi:type="dcterms:W3CDTF">2026-10-09T12:48:50Z</dcterms:modified>
</cp:coreProperties>
</file>