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60" r:id="rId2"/>
    <p:sldId id="265" r:id="rId3"/>
    <p:sldId id="266" r:id="rId4"/>
    <p:sldId id="267" r:id="rId5"/>
    <p:sldId id="268" r:id="rId6"/>
    <p:sldId id="691" r:id="rId7"/>
    <p:sldId id="692" r:id="rId8"/>
    <p:sldId id="693" r:id="rId9"/>
    <p:sldId id="694" r:id="rId10"/>
    <p:sldId id="696" r:id="rId11"/>
    <p:sldId id="698" r:id="rId12"/>
    <p:sldId id="699" r:id="rId13"/>
    <p:sldId id="700" r:id="rId14"/>
    <p:sldId id="294" r:id="rId15"/>
    <p:sldId id="701" r:id="rId16"/>
    <p:sldId id="702" r:id="rId17"/>
    <p:sldId id="703" r:id="rId18"/>
    <p:sldId id="704" r:id="rId19"/>
    <p:sldId id="705" r:id="rId20"/>
    <p:sldId id="706" r:id="rId2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DBA"/>
    <a:srgbClr val="00244E"/>
    <a:srgbClr val="000000"/>
    <a:srgbClr val="7A942F"/>
    <a:srgbClr val="DBEB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404" autoAdjust="0"/>
  </p:normalViewPr>
  <p:slideViewPr>
    <p:cSldViewPr snapToGrid="0">
      <p:cViewPr varScale="1">
        <p:scale>
          <a:sx n="100" d="100"/>
          <a:sy n="100" d="100"/>
        </p:scale>
        <p:origin x="948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B0CA8-D4C0-4EDF-983C-013F20071413}" type="datetimeFigureOut">
              <a:rPr lang="nb-NO" smtClean="0"/>
              <a:t>13.10.2026</a:t>
            </a:fld>
            <a:endParaRPr lang="nb-NO" dirty="0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 dirty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E4FB80-D5CD-4F8B-B310-9170DDB90797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75288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87938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Fra 1. januar 2019 er det 10 fylkesmannsembeter.</a:t>
            </a:r>
          </a:p>
          <a:p>
            <a:endParaRPr lang="nb-NO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nye fylkesmannsembetene har samme inndeling som de nye regionene med unntak av Oslo og Viken.</a:t>
            </a:r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9875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0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ww.facebook.com/Vikenbonden/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png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 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138C16EE-710F-4022-B0C5-EA9C5CDBBD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8360EE4D-DFF5-4E20-B16B-DE5A691E1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12"/>
          <a:stretch/>
        </p:blipFill>
        <p:spPr>
          <a:xfrm>
            <a:off x="8867838" y="2759103"/>
            <a:ext cx="3324162" cy="3371354"/>
          </a:xfrm>
          <a:prstGeom prst="rect">
            <a:avLst/>
          </a:prstGeom>
        </p:spPr>
      </p:pic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A6A4735-2CFC-41E4-A5FE-C807F85015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9FF001B-633E-41C9-B008-C3077FC683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6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4" name="Bilde 3" descr="Logo Statsforvalteren i Østfold, Buskerud, Oslo og Akershus">
            <a:extLst>
              <a:ext uri="{FF2B5EF4-FFF2-40B4-BE49-F238E27FC236}">
                <a16:creationId xmlns:a16="http://schemas.microsoft.com/office/drawing/2014/main" id="{00312B7A-81C4-4D54-B329-087A58EB94F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1482"/>
            <a:ext cx="4816643" cy="1456478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8335B9FE-81B1-CE2B-3A48-807FFEA24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49880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20423A4E-76FC-4E24-A6E7-5F6F8037AB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783E95BF-0C76-4910-AB5A-AAAE3C045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050"/>
          <a:stretch/>
        </p:blipFill>
        <p:spPr>
          <a:xfrm>
            <a:off x="8881859" y="2791838"/>
            <a:ext cx="3310142" cy="3326296"/>
          </a:xfrm>
          <a:prstGeom prst="rect">
            <a:avLst/>
          </a:prstGeom>
          <a:noFill/>
        </p:spPr>
      </p:pic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2" name="Bilde 11" descr="Logo Statsforvalteren i Østfold, Buskerud, Oslo og Akershus">
            <a:extLst>
              <a:ext uri="{FF2B5EF4-FFF2-40B4-BE49-F238E27FC236}">
                <a16:creationId xmlns:a16="http://schemas.microsoft.com/office/drawing/2014/main" id="{C404FBC3-6B15-4405-8FBC-A209FD06771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1482"/>
            <a:ext cx="4816643" cy="1456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055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 1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A63243C1-A252-4053-8244-056467326F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05C17324-2AA0-4F49-99AF-369C8EC177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2249" b="11068"/>
          <a:stretch/>
        </p:blipFill>
        <p:spPr>
          <a:xfrm>
            <a:off x="8194355" y="1535030"/>
            <a:ext cx="3997640" cy="4747878"/>
          </a:xfrm>
          <a:prstGeom prst="rect">
            <a:avLst/>
          </a:prstGeom>
        </p:spPr>
      </p:pic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2" name="Bilde 11" descr="Logo Statsforvalteren i Østfold, Buskerud, Oslo og Akershus">
            <a:extLst>
              <a:ext uri="{FF2B5EF4-FFF2-40B4-BE49-F238E27FC236}">
                <a16:creationId xmlns:a16="http://schemas.microsoft.com/office/drawing/2014/main" id="{0A34269E-E164-42A8-BCBD-A2FF6A0E041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1482"/>
            <a:ext cx="4816643" cy="1456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355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dirty="0"/>
              <a:t>Klikk på ikonet i midten for å sette inn bilde som passer presentasjonens tema. </a:t>
            </a:r>
          </a:p>
          <a:p>
            <a:endParaRPr lang="nb-NO" dirty="0"/>
          </a:p>
          <a:p>
            <a:r>
              <a:rPr lang="nb-NO" dirty="0"/>
              <a:t>Hvis du ikke har et bilde som er relevant, kan du bruke en forsidemal uten bilde. 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3" name="Bilde 12" descr="Logo Statsforvalteren i Østfold, Buskerud, Oslo og Akershus">
            <a:extLst>
              <a:ext uri="{FF2B5EF4-FFF2-40B4-BE49-F238E27FC236}">
                <a16:creationId xmlns:a16="http://schemas.microsoft.com/office/drawing/2014/main" id="{12B0D010-84EE-4BAB-86B8-8E2F3901692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1482"/>
            <a:ext cx="4816643" cy="1456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639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592000"/>
            <a:ext cx="12192000" cy="262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42806100-589A-4BF8-8707-38D3F5B24D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0" y="1"/>
            <a:ext cx="5352000" cy="259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dirty="0"/>
              <a:t>Klikk på ikonet i midten for å sette</a:t>
            </a:r>
            <a:br>
              <a:rPr lang="nb-NO" dirty="0"/>
            </a:br>
            <a:r>
              <a:rPr lang="nb-NO" dirty="0"/>
              <a:t>inn et bilde i liggende format.</a:t>
            </a:r>
          </a:p>
          <a:p>
            <a:r>
              <a:rPr lang="nb-NO" dirty="0"/>
              <a:t>Denne forsidemalen må ha </a:t>
            </a:r>
            <a:br>
              <a:rPr lang="nb-NO" dirty="0"/>
            </a:br>
            <a:r>
              <a:rPr lang="nb-NO" dirty="0"/>
              <a:t>tre bilder, hvis ikke blir </a:t>
            </a:r>
            <a:br>
              <a:rPr lang="nb-NO" dirty="0"/>
            </a:br>
            <a:r>
              <a:rPr lang="nb-NO" dirty="0"/>
              <a:t>det tomrom.</a:t>
            </a:r>
          </a:p>
        </p:txBody>
      </p:sp>
      <p:sp>
        <p:nvSpPr>
          <p:cNvPr id="15" name="Plassholder for bilde 2">
            <a:extLst>
              <a:ext uri="{FF2B5EF4-FFF2-40B4-BE49-F238E27FC236}">
                <a16:creationId xmlns:a16="http://schemas.microsoft.com/office/drawing/2014/main" id="{CCCC7427-8045-4B95-9170-92E6EF6EB3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5352000" y="0"/>
            <a:ext cx="3420000" cy="259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dirty="0"/>
              <a:t>Klikk på ikonet for å sette inn  bilde 2</a:t>
            </a:r>
          </a:p>
        </p:txBody>
      </p:sp>
      <p:sp>
        <p:nvSpPr>
          <p:cNvPr id="14" name="Plassholder for bilde 2">
            <a:extLst>
              <a:ext uri="{FF2B5EF4-FFF2-40B4-BE49-F238E27FC236}">
                <a16:creationId xmlns:a16="http://schemas.microsoft.com/office/drawing/2014/main" id="{D878FE25-CFBD-48C8-99CE-16AC2905AC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772000" y="0"/>
            <a:ext cx="3420000" cy="259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dirty="0"/>
              <a:t>Klikk på ikonet for å sette inn bilde 3</a:t>
            </a:r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DBC048E8-BE31-4C00-999A-87E1E8D977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715" y="3173506"/>
            <a:ext cx="9847062" cy="1326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4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tre bilder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F086707E-73C6-42D7-8341-430749AEAD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2216" y="4520658"/>
            <a:ext cx="7715118" cy="699341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37C1F5E2-EAC2-40D9-8401-564CC1EA7F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7" name="Bilde 16" descr="Logo Statsforvalteren i Østfold, Buskerud, Oslo og Akershus">
            <a:extLst>
              <a:ext uri="{FF2B5EF4-FFF2-40B4-BE49-F238E27FC236}">
                <a16:creationId xmlns:a16="http://schemas.microsoft.com/office/drawing/2014/main" id="{AFCECF22-4434-43B2-9CC1-26097DE0128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1482"/>
            <a:ext cx="4816643" cy="1456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35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25F000E-37A8-4940-9530-AC41E4F29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52260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859" y="2728451"/>
            <a:ext cx="9904918" cy="927561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alpha val="40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54) </a:t>
            </a:r>
            <a:r>
              <a:rPr lang="nb-NO" dirty="0" err="1"/>
              <a:t>bildemal</a:t>
            </a:r>
            <a:endParaRPr lang="nb-NO" dirty="0"/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8BEBCF7A-C37A-4B02-B277-083E4CB6AD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52084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6788206-D5AB-41F9-80E6-8340542FB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8" name="Bilde 7" descr="Logo Statsforvalteren i Østfold, Buskerud, Oslo og Akershus">
            <a:extLst>
              <a:ext uri="{FF2B5EF4-FFF2-40B4-BE49-F238E27FC236}">
                <a16:creationId xmlns:a16="http://schemas.microsoft.com/office/drawing/2014/main" id="{55A44D97-1F9A-4245-97DB-B1718D3E83A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1482"/>
            <a:ext cx="4816643" cy="1456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573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Sjumilsste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C820F921-B1FB-4C7D-947B-927D22FBD2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224272"/>
          </a:xfrm>
          <a:prstGeom prst="rect">
            <a:avLst/>
          </a:prstGeom>
        </p:spPr>
      </p:pic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701" y="1122363"/>
            <a:ext cx="9829799" cy="2387600"/>
          </a:xfrm>
          <a:prstGeom prst="rect">
            <a:avLst/>
          </a:prstGeom>
          <a:effectLst>
            <a:outerShdw blurRad="50800" dist="38100" dir="2700000" algn="tl" rotWithShape="0">
              <a:schemeClr val="tx1">
                <a:alpha val="11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for Sjumilssteget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B4086AD-CE9C-4879-A5B8-BC4278632BE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45157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schemeClr val="bg1">
                <a:alpha val="25000"/>
              </a:scheme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accent4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3" name="Bilde 2" descr="Logo Sjumilssteget">
            <a:extLst>
              <a:ext uri="{FF2B5EF4-FFF2-40B4-BE49-F238E27FC236}">
                <a16:creationId xmlns:a16="http://schemas.microsoft.com/office/drawing/2014/main" id="{80963FE4-15FB-4A02-BF6F-86DA52DE81C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080" y="4463490"/>
            <a:ext cx="1580933" cy="521982"/>
          </a:xfrm>
          <a:prstGeom prst="rect">
            <a:avLst/>
          </a:prstGeom>
        </p:spPr>
      </p:pic>
      <p:pic>
        <p:nvPicPr>
          <p:cNvPr id="9" name="Bilde 8" descr="Logo Statsforvalteren i Østfold, Buskerud, Oslo og Akershus">
            <a:extLst>
              <a:ext uri="{FF2B5EF4-FFF2-40B4-BE49-F238E27FC236}">
                <a16:creationId xmlns:a16="http://schemas.microsoft.com/office/drawing/2014/main" id="{231B145F-CB43-4E87-9B39-53B6091C8E2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1482"/>
            <a:ext cx="4816643" cy="1456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998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Publikum bør slippe å lese alt som blir sagt.</a:t>
            </a:r>
          </a:p>
        </p:txBody>
      </p:sp>
      <p:sp>
        <p:nvSpPr>
          <p:cNvPr id="39" name="Plassholder for tekst 37">
            <a:extLst>
              <a:ext uri="{FF2B5EF4-FFF2-40B4-BE49-F238E27FC236}">
                <a16:creationId xmlns:a16="http://schemas.microsoft.com/office/drawing/2014/main" id="{2F115D20-C136-40E3-BA4F-92B43A3D70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9330268" y="6531150"/>
            <a:ext cx="24870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Østfold, Buskerud, Oslo og Akershus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7242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9DCA9C3-1058-E916-F0F9-14C74197CC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Publikum bør slippe å lese alt som blir sagt.</a:t>
            </a:r>
          </a:p>
        </p:txBody>
      </p:sp>
      <p:sp>
        <p:nvSpPr>
          <p:cNvPr id="12" name="Plassholder for tekst 37">
            <a:extLst>
              <a:ext uri="{FF2B5EF4-FFF2-40B4-BE49-F238E27FC236}">
                <a16:creationId xmlns:a16="http://schemas.microsoft.com/office/drawing/2014/main" id="{EE53005B-2098-4CDA-B68C-FAC23E6EDF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A2444269-856A-EADD-5D96-B896B8C05D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9330268" y="6531150"/>
            <a:ext cx="24870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Østfold, Buskerud, Oslo og Akershus</a:t>
            </a:r>
          </a:p>
        </p:txBody>
      </p:sp>
    </p:spTree>
    <p:extLst>
      <p:ext uri="{BB962C8B-B14F-4D97-AF65-F5344CB8AC3E}">
        <p14:creationId xmlns:p14="http://schemas.microsoft.com/office/powerpoint/2010/main" val="11612798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3A5EC604-EA98-6D3E-D206-DCD22BA753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9330268" y="6531150"/>
            <a:ext cx="24870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Østfold, Buskerud, Oslo og Akershus</a:t>
            </a:r>
          </a:p>
        </p:txBody>
      </p:sp>
    </p:spTree>
    <p:extLst>
      <p:ext uri="{BB962C8B-B14F-4D97-AF65-F5344CB8AC3E}">
        <p14:creationId xmlns:p14="http://schemas.microsoft.com/office/powerpoint/2010/main" val="20200790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lysbildenummer 5">
            <a:extLst>
              <a:ext uri="{FF2B5EF4-FFF2-40B4-BE49-F238E27FC236}">
                <a16:creationId xmlns:a16="http://schemas.microsoft.com/office/drawing/2014/main" id="{F6F22973-D61B-4BBA-88C0-3B1B9A27C6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5BC51FCA-1BA2-47B0-ADD7-5A54455D42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4" name="Plassholder for tittel 1">
            <a:extLst>
              <a:ext uri="{FF2B5EF4-FFF2-40B4-BE49-F238E27FC236}">
                <a16:creationId xmlns:a16="http://schemas.microsoft.com/office/drawing/2014/main" id="{527570CC-C1F5-4F3F-BF08-E44D828EC5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5" name="Plassholder for tekst 37">
            <a:extLst>
              <a:ext uri="{FF2B5EF4-FFF2-40B4-BE49-F238E27FC236}">
                <a16:creationId xmlns:a16="http://schemas.microsoft.com/office/drawing/2014/main" id="{C221EF52-3926-4556-A22E-E292FA64D2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0BD20E72-0719-42FD-9E31-8D508A92A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EEAEA287-2B13-3C1F-75D8-3A89718F54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9330268" y="6531150"/>
            <a:ext cx="24870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Østfold, Buskerud, Oslo og Akershus</a:t>
            </a:r>
          </a:p>
        </p:txBody>
      </p:sp>
    </p:spTree>
    <p:extLst>
      <p:ext uri="{BB962C8B-B14F-4D97-AF65-F5344CB8AC3E}">
        <p14:creationId xmlns:p14="http://schemas.microsoft.com/office/powerpoint/2010/main" val="39545861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fakta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ssholder for lysbildenummer 5">
            <a:extLst>
              <a:ext uri="{FF2B5EF4-FFF2-40B4-BE49-F238E27FC236}">
                <a16:creationId xmlns:a16="http://schemas.microsoft.com/office/drawing/2014/main" id="{1A68D441-1FE4-45DF-A9CA-628415C9F58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5" name="Plassholder for tittel 1">
            <a:extLst>
              <a:ext uri="{FF2B5EF4-FFF2-40B4-BE49-F238E27FC236}">
                <a16:creationId xmlns:a16="http://schemas.microsoft.com/office/drawing/2014/main" id="{86BEE725-2BED-4954-90BD-F58FC2EC92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2" y="873126"/>
            <a:ext cx="10080626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1" name="Plassholder for tekst 37">
            <a:extLst>
              <a:ext uri="{FF2B5EF4-FFF2-40B4-BE49-F238E27FC236}">
                <a16:creationId xmlns:a16="http://schemas.microsoft.com/office/drawing/2014/main" id="{709C256E-3453-444E-9DA4-926896843E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5688" y="2164467"/>
            <a:ext cx="6150591" cy="414425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lvl="0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92621" y="2164467"/>
            <a:ext cx="3643689" cy="4144258"/>
          </a:xfrm>
          <a:prstGeom prst="rect">
            <a:avLst/>
          </a:prstGeom>
          <a:solidFill>
            <a:srgbClr val="00244E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88275" y="2468281"/>
            <a:ext cx="3044826" cy="3516593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I </a:t>
            </a:r>
            <a:r>
              <a:rPr lang="nb-NO" dirty="0" err="1"/>
              <a:t>faktaboksen</a:t>
            </a:r>
            <a:r>
              <a:rPr lang="nb-NO" dirty="0"/>
              <a:t> kan du skrive viktig informasjon som hører til tema du snakker om. </a:t>
            </a:r>
            <a:br>
              <a:rPr lang="nb-NO" dirty="0"/>
            </a:br>
            <a:r>
              <a:rPr lang="nb-NO" dirty="0"/>
              <a:t>For eksempel en lovparagraf, statistikk eller en huskeliste med nyttige tips.</a:t>
            </a:r>
            <a:br>
              <a:rPr lang="nb-NO" dirty="0"/>
            </a:br>
            <a:r>
              <a:rPr lang="nb-NO" dirty="0"/>
              <a:t>Bruk stor bokstav og punktum i dersom det er hele setninger i hvert punkt.</a:t>
            </a:r>
            <a:br>
              <a:rPr lang="nb-NO" dirty="0"/>
            </a:br>
            <a:r>
              <a:rPr lang="nb-NO" dirty="0"/>
              <a:t>Skriv gjerne inn kilde for fakta, som for eksempel SSB.no.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92FA234-1C3D-4926-B19D-B4FC10AC7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2A96FD80-41EE-5A6E-2EBD-9D78F6C1A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9330268" y="6531150"/>
            <a:ext cx="24870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Østfold, Buskerud, Oslo og Akershus</a:t>
            </a:r>
          </a:p>
        </p:txBody>
      </p:sp>
    </p:spTree>
    <p:extLst>
      <p:ext uri="{BB962C8B-B14F-4D97-AF65-F5344CB8AC3E}">
        <p14:creationId xmlns:p14="http://schemas.microsoft.com/office/powerpoint/2010/main" val="4066616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e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7373CDF4-BFBE-4FCB-B38E-D0FBBDCBDAC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426144"/>
            <a:ext cx="5040306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2695388"/>
            <a:ext cx="5040306" cy="36133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</a:t>
            </a:r>
            <a:br>
              <a:rPr lang="nb-NO" dirty="0"/>
            </a:br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5552141" cy="680012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nb-NO" dirty="0"/>
              <a:t>Klikk på ikonet for å sette inn bilde som passer til det du skal snakke om. 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Har du ikke bilde som passer til tema, kan du bruke en malside uten bilde. </a:t>
            </a:r>
          </a:p>
          <a:p>
            <a:endParaRPr lang="nb-NO" dirty="0"/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7602988D-E292-4CF2-9D58-3DFB70E57FD5}"/>
              </a:ext>
            </a:extLst>
          </p:cNvPr>
          <p:cNvSpPr txBox="1"/>
          <p:nvPr userDrawn="1"/>
        </p:nvSpPr>
        <p:spPr>
          <a:xfrm>
            <a:off x="5899150" y="658731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2FA60F08-6BD9-4C46-909F-CA25100A03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39148" y="6600400"/>
            <a:ext cx="3267319" cy="130805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BD42D404-3A7D-4C6D-8B57-8F5A1BA61A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5F57D9B6-039B-A930-0992-2B3DF206E3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9330268" y="6531150"/>
            <a:ext cx="24870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Østfold, Buskerud, Oslo og Akershus</a:t>
            </a:r>
          </a:p>
        </p:txBody>
      </p:sp>
    </p:spTree>
    <p:extLst>
      <p:ext uri="{BB962C8B-B14F-4D97-AF65-F5344CB8AC3E}">
        <p14:creationId xmlns:p14="http://schemas.microsoft.com/office/powerpoint/2010/main" val="1920558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- innhold -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5688" y="2164466"/>
            <a:ext cx="10225087" cy="41442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19813" y="2486213"/>
            <a:ext cx="6400800" cy="358588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 </a:t>
            </a:r>
            <a:br>
              <a:rPr lang="nb-NO" dirty="0"/>
            </a:br>
            <a:r>
              <a:rPr lang="nb-NO" dirty="0"/>
              <a:t>Mye tekst vil gjøre at publikum leser, og ikke hører etter.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55687" y="2164466"/>
            <a:ext cx="3348037" cy="41442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Klikk på ikonet for å sette inn bilde som passer til tema. </a:t>
            </a:r>
            <a:br>
              <a:rPr lang="nb-NO" dirty="0"/>
            </a:br>
            <a:br>
              <a:rPr lang="nb-NO" dirty="0"/>
            </a:br>
            <a:r>
              <a:rPr lang="nb-NO" dirty="0"/>
              <a:t>Har du ikke relevant bilde, kan du bruke en malside uten bilde.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1055687" y="6398168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5" y="6411256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29F86442-67F8-4A18-AC07-0C59FEB11E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27" t="9539" r="78245" b="18819"/>
          <a:stretch/>
        </p:blipFill>
        <p:spPr>
          <a:xfrm>
            <a:off x="8663812" y="2164466"/>
            <a:ext cx="2616963" cy="4144259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D8434520-EF28-4BC6-8818-60978268EC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8C4C37EF-1088-EC28-D88E-2214DE7DEA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9330268" y="6531150"/>
            <a:ext cx="24870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Østfold, Buskerud, Oslo og Akershus</a:t>
            </a:r>
          </a:p>
        </p:txBody>
      </p:sp>
    </p:spTree>
    <p:extLst>
      <p:ext uri="{BB962C8B-B14F-4D97-AF65-F5344CB8AC3E}">
        <p14:creationId xmlns:p14="http://schemas.microsoft.com/office/powerpoint/2010/main" val="38382391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/Mellom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E33C9673-3931-4FE0-A4BD-4B8121B83A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4" t="17808" b="1715"/>
          <a:stretch/>
        </p:blipFill>
        <p:spPr>
          <a:xfrm>
            <a:off x="1065520" y="1256505"/>
            <a:ext cx="6370602" cy="4655325"/>
          </a:xfrm>
          <a:prstGeom prst="rect">
            <a:avLst/>
          </a:prstGeom>
        </p:spPr>
      </p:pic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18834" y="1859796"/>
            <a:ext cx="8880528" cy="344837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lang="da-DK" sz="3200" dirty="0" smtClean="0"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32) til for eksempel sitat, viktig poeng du vil vektlegge, </a:t>
            </a:r>
            <a:r>
              <a:rPr lang="nb-NO" dirty="0" err="1"/>
              <a:t>kapitteldeler</a:t>
            </a:r>
            <a:r>
              <a:rPr lang="nb-NO" dirty="0"/>
              <a:t> eller oppgavetekst.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6F6885A-585D-4728-96A3-6A74DFDE3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92D479D1-423B-C753-B2FA-2059A5B4DC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9330268" y="6531150"/>
            <a:ext cx="24870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Østfold, Buskerud, Oslo og Akershus</a:t>
            </a:r>
          </a:p>
        </p:txBody>
      </p:sp>
    </p:spTree>
    <p:extLst>
      <p:ext uri="{BB962C8B-B14F-4D97-AF65-F5344CB8AC3E}">
        <p14:creationId xmlns:p14="http://schemas.microsoft.com/office/powerpoint/2010/main" val="18450456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 +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F51B00-46F1-43BA-97E0-DC752D5D07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6" t="-26237" r="-1446" b="51249"/>
          <a:stretch/>
        </p:blipFill>
        <p:spPr>
          <a:xfrm>
            <a:off x="1055688" y="1586611"/>
            <a:ext cx="6935787" cy="4337825"/>
          </a:xfrm>
          <a:prstGeom prst="rect">
            <a:avLst/>
          </a:prstGeom>
        </p:spPr>
      </p:pic>
      <p:sp>
        <p:nvSpPr>
          <p:cNvPr id="13" name="Plassholder for tekst 37">
            <a:extLst>
              <a:ext uri="{FF2B5EF4-FFF2-40B4-BE49-F238E27FC236}">
                <a16:creationId xmlns:a16="http://schemas.microsoft.com/office/drawing/2014/main" id="{F8806A24-CB5B-4200-91AE-ACD183E19F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9120" y="1693386"/>
            <a:ext cx="5158129" cy="3715320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80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28) til for eksempel sitat eller viktig poeng du vil vektlegge.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76313" y="1244436"/>
            <a:ext cx="3960000" cy="46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Klikk på ikonet for å sette inn bilde som passer til tema. </a:t>
            </a:r>
            <a:br>
              <a:rPr lang="nb-NO" dirty="0"/>
            </a:br>
            <a:br>
              <a:rPr lang="nb-NO" dirty="0"/>
            </a:br>
            <a:r>
              <a:rPr lang="nb-NO" dirty="0"/>
              <a:t>Har du ikke relevant bilde, kan du bruke en malside uten bilde.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7178112" y="604224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18110" y="6055330"/>
            <a:ext cx="3718203" cy="150325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9EED7040-0B63-4900-BC21-A44A25535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8A568763-DC1C-9B0B-4743-AA0D7578E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9330268" y="6531150"/>
            <a:ext cx="24870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Østfold, Buskerud, Oslo og Akershus</a:t>
            </a:r>
          </a:p>
        </p:txBody>
      </p:sp>
    </p:spTree>
    <p:extLst>
      <p:ext uri="{BB962C8B-B14F-4D97-AF65-F5344CB8AC3E}">
        <p14:creationId xmlns:p14="http://schemas.microsoft.com/office/powerpoint/2010/main" val="19615328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kning x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ssholder for lysbildenummer 5">
            <a:extLst>
              <a:ext uri="{FF2B5EF4-FFF2-40B4-BE49-F238E27FC236}">
                <a16:creationId xmlns:a16="http://schemas.microsoft.com/office/drawing/2014/main" id="{62B7398D-EA06-494A-93CC-79FAB5A4B91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to bilder med tekst</a:t>
            </a:r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6"/>
            <a:ext cx="4845927" cy="272583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for på ikonet for å sette inn bilde 1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5687" y="5029201"/>
            <a:ext cx="4845928" cy="106631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521970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Du kan tilføye informasjon til bildet eller sammenlikne noe.</a:t>
            </a:r>
          </a:p>
        </p:txBody>
      </p:sp>
      <p:sp>
        <p:nvSpPr>
          <p:cNvPr id="34" name="Plassholder for bilde 21">
            <a:extLst>
              <a:ext uri="{FF2B5EF4-FFF2-40B4-BE49-F238E27FC236}">
                <a16:creationId xmlns:a16="http://schemas.microsoft.com/office/drawing/2014/main" id="{6F608E0E-4EAB-457C-A166-7D2B95128771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284034" y="2112866"/>
            <a:ext cx="4845928" cy="272583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på ikonet for å sette inn bilde 2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90383" y="5029201"/>
            <a:ext cx="4845929" cy="1058263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5" name="Plassholder for tekst 8">
            <a:extLst>
              <a:ext uri="{FF2B5EF4-FFF2-40B4-BE49-F238E27FC236}">
                <a16:creationId xmlns:a16="http://schemas.microsoft.com/office/drawing/2014/main" id="{39DF0B6E-B830-4C7D-A84C-DCEE2F4AB7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02377" y="521335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Du kan tilføye informasjon til bildet eller sammenlikne noe.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7316ECC6-698F-4C07-84A4-867F79EF57B8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7" name="Plassholder for tekst 3">
            <a:extLst>
              <a:ext uri="{FF2B5EF4-FFF2-40B4-BE49-F238E27FC236}">
                <a16:creationId xmlns:a16="http://schemas.microsoft.com/office/drawing/2014/main" id="{5D73572D-EBD9-4707-BB21-25F1FDB05D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601669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31A793CB-45EB-40DA-98ED-FFE0BC3AEE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A953F387-A1E3-DC86-3CE9-FD2238890B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9330268" y="6531150"/>
            <a:ext cx="24870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Østfold, Buskerud, Oslo og Akershus</a:t>
            </a:r>
          </a:p>
        </p:txBody>
      </p:sp>
    </p:spTree>
    <p:extLst>
      <p:ext uri="{BB962C8B-B14F-4D97-AF65-F5344CB8AC3E}">
        <p14:creationId xmlns:p14="http://schemas.microsoft.com/office/powerpoint/2010/main" val="1076656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kning x 3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ssholder for lysbildenummer 5">
            <a:extLst>
              <a:ext uri="{FF2B5EF4-FFF2-40B4-BE49-F238E27FC236}">
                <a16:creationId xmlns:a16="http://schemas.microsoft.com/office/drawing/2014/main" id="{3D7EBAB9-B4BE-490D-BF64-28601485CF4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tre bilder +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på ikonet for å sette</a:t>
            </a:r>
            <a:br>
              <a:rPr lang="nb-NO" dirty="0"/>
            </a:br>
            <a:r>
              <a:rPr lang="nb-NO" dirty="0"/>
              <a:t>inn bilde 1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5687" y="4265903"/>
            <a:ext cx="3168000" cy="1829609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4439670"/>
            <a:ext cx="2686050" cy="14248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og faktaboksene på denne </a:t>
            </a:r>
            <a:r>
              <a:rPr lang="nb-NO" dirty="0" err="1"/>
              <a:t>malsiden</a:t>
            </a:r>
            <a:r>
              <a:rPr lang="nb-NO" dirty="0"/>
              <a:t> kan brukes for å sammenlikne noe. For eksempel vise en utvikling.</a:t>
            </a:r>
          </a:p>
        </p:txBody>
      </p:sp>
      <p:sp>
        <p:nvSpPr>
          <p:cNvPr id="18" name="Plassholder for bilde 21">
            <a:extLst>
              <a:ext uri="{FF2B5EF4-FFF2-40B4-BE49-F238E27FC236}">
                <a16:creationId xmlns:a16="http://schemas.microsoft.com/office/drawing/2014/main" id="{021DA3E9-E13E-4C25-BA5D-6652BA1F0080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512000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på ikonet for å sette</a:t>
            </a:r>
            <a:br>
              <a:rPr lang="nb-NO" dirty="0"/>
            </a:br>
            <a:r>
              <a:rPr lang="nb-NO" dirty="0"/>
              <a:t>inn bilde 2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12000" y="4273951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52975" y="4447716"/>
            <a:ext cx="2686050" cy="14248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kan brukes til å illustrere tre viktige poeng. Kart, bilder og illustrasjoner kan settes inn.</a:t>
            </a:r>
          </a:p>
        </p:txBody>
      </p:sp>
      <p:sp>
        <p:nvSpPr>
          <p:cNvPr id="19" name="Plassholder for bilde 21">
            <a:extLst>
              <a:ext uri="{FF2B5EF4-FFF2-40B4-BE49-F238E27FC236}">
                <a16:creationId xmlns:a16="http://schemas.microsoft.com/office/drawing/2014/main" id="{C0F341BD-FA74-49C6-B4D5-F0BAC35B78C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949946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på ikonet for å sette</a:t>
            </a:r>
            <a:br>
              <a:rPr lang="nb-NO" dirty="0"/>
            </a:br>
            <a:r>
              <a:rPr lang="nb-NO" dirty="0"/>
              <a:t>inn bilde 3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68313" y="4265903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09288" y="4439668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Eksempler kan være naturtyper, arter, byer, brukergrupper, kommuner, områder, personer og så videre.</a:t>
            </a: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D5FD058-A83F-40A1-AB19-9459FCA3852E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41" name="Plassholder for tekst 3">
            <a:extLst>
              <a:ext uri="{FF2B5EF4-FFF2-40B4-BE49-F238E27FC236}">
                <a16:creationId xmlns:a16="http://schemas.microsoft.com/office/drawing/2014/main" id="{37B15E49-CE91-415B-989E-461A9908C9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198B4524-8164-42F2-A2DD-F74BF0073D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75C99A09-DE26-9D1A-99E7-931CF975DB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9330268" y="6531150"/>
            <a:ext cx="24870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Østfold, Buskerud, Oslo og Akershus</a:t>
            </a:r>
          </a:p>
        </p:txBody>
      </p:sp>
    </p:spTree>
    <p:extLst>
      <p:ext uri="{BB962C8B-B14F-4D97-AF65-F5344CB8AC3E}">
        <p14:creationId xmlns:p14="http://schemas.microsoft.com/office/powerpoint/2010/main" val="2187475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 x 3 felles tittel"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ssholder for lysbildenummer 5">
            <a:extLst>
              <a:ext uri="{FF2B5EF4-FFF2-40B4-BE49-F238E27FC236}">
                <a16:creationId xmlns:a16="http://schemas.microsoft.com/office/drawing/2014/main" id="{1AA4BDAA-AA79-4AF5-B9D8-BAA24CB9C67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292FB4A1-6110-4C3C-B391-BA8B33CB07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54" t="13140" r="-19292" b="13775"/>
          <a:stretch/>
        </p:blipFill>
        <p:spPr>
          <a:xfrm>
            <a:off x="0" y="-7374"/>
            <a:ext cx="2411361" cy="6799006"/>
          </a:xfrm>
          <a:prstGeom prst="rect">
            <a:avLst/>
          </a:prstGeom>
        </p:spPr>
      </p:pic>
      <p:sp>
        <p:nvSpPr>
          <p:cNvPr id="17" name="Plassholder for tekst 4">
            <a:extLst>
              <a:ext uri="{FF2B5EF4-FFF2-40B4-BE49-F238E27FC236}">
                <a16:creationId xmlns:a16="http://schemas.microsoft.com/office/drawing/2014/main" id="{037073BD-E598-4E5F-B1EE-F55681A71E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Felles overskrift (pkt. 36) for tre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5688" y="2211295"/>
            <a:ext cx="3201671" cy="4106808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500828"/>
            <a:ext cx="2605138" cy="35071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95164" y="2220673"/>
            <a:ext cx="3240000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510205"/>
            <a:ext cx="2599766" cy="349777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34642" y="2211296"/>
            <a:ext cx="3201671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500828"/>
            <a:ext cx="2601585" cy="3518366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951C16E4-6BB9-4C56-8466-324319806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E8DD5C4C-1924-07B8-7BD0-112592DF45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9330268" y="6531150"/>
            <a:ext cx="24870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Østfold, Buskerud, Oslo og Akershus</a:t>
            </a:r>
          </a:p>
        </p:txBody>
      </p:sp>
    </p:spTree>
    <p:extLst>
      <p:ext uri="{BB962C8B-B14F-4D97-AF65-F5344CB8AC3E}">
        <p14:creationId xmlns:p14="http://schemas.microsoft.com/office/powerpoint/2010/main" val="4937478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 x 3 egne titler"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1E3CFF66-C480-411E-8A1B-3508A0501D8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281FB71-5236-44BA-B16C-62F0FCCE3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98" t="28312" r="-1664" b="-957"/>
          <a:stretch/>
        </p:blipFill>
        <p:spPr>
          <a:xfrm>
            <a:off x="0" y="0"/>
            <a:ext cx="2359272" cy="6758071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5688" y="1104900"/>
            <a:ext cx="3201671" cy="520382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32D5A4-F404-48C4-93C4-712FCC6A162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57262" y="1397001"/>
            <a:ext cx="2605138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1</a:t>
            </a:r>
          </a:p>
        </p:txBody>
      </p:sp>
      <p:sp>
        <p:nvSpPr>
          <p:cNvPr id="27" name="Plassholder for tekst 8">
            <a:extLst>
              <a:ext uri="{FF2B5EF4-FFF2-40B4-BE49-F238E27FC236}">
                <a16:creationId xmlns:a16="http://schemas.microsoft.com/office/drawing/2014/main" id="{8EE39E4B-F344-4198-AF1B-CF3EDBD9825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725784"/>
            <a:ext cx="2605138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 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96330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5" name="Plassholder for tekst 2">
            <a:extLst>
              <a:ext uri="{FF2B5EF4-FFF2-40B4-BE49-F238E27FC236}">
                <a16:creationId xmlns:a16="http://schemas.microsoft.com/office/drawing/2014/main" id="{7092F267-7936-4D7E-AB24-A3C4C0705E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96116" y="1397002"/>
            <a:ext cx="2599767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2</a:t>
            </a:r>
          </a:p>
        </p:txBody>
      </p:sp>
      <p:sp>
        <p:nvSpPr>
          <p:cNvPr id="28" name="Plassholder for tekst 8">
            <a:extLst>
              <a:ext uri="{FF2B5EF4-FFF2-40B4-BE49-F238E27FC236}">
                <a16:creationId xmlns:a16="http://schemas.microsoft.com/office/drawing/2014/main" id="{C8765A32-4890-4C82-9997-A3C76276CF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725785"/>
            <a:ext cx="2599766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 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36973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7" name="Plassholder for tekst 2">
            <a:extLst>
              <a:ext uri="{FF2B5EF4-FFF2-40B4-BE49-F238E27FC236}">
                <a16:creationId xmlns:a16="http://schemas.microsoft.com/office/drawing/2014/main" id="{836D24B0-CE4C-45E9-88BA-428E6F489B6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33152" y="1397001"/>
            <a:ext cx="2601585" cy="1093651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3</a:t>
            </a:r>
          </a:p>
        </p:txBody>
      </p:sp>
      <p:sp>
        <p:nvSpPr>
          <p:cNvPr id="29" name="Plassholder for tekst 8">
            <a:extLst>
              <a:ext uri="{FF2B5EF4-FFF2-40B4-BE49-F238E27FC236}">
                <a16:creationId xmlns:a16="http://schemas.microsoft.com/office/drawing/2014/main" id="{DB84BA7C-C40C-4A30-8F56-CA34FC964BE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725784"/>
            <a:ext cx="2601585" cy="3293409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4D718755-CF9E-4429-B5B0-AD6F0FED9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D89D5EF5-F0D2-C783-3B92-A357E1D3A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9330268" y="6531150"/>
            <a:ext cx="24870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Østfold, Buskerud, Oslo og Akershus</a:t>
            </a:r>
          </a:p>
        </p:txBody>
      </p:sp>
    </p:spTree>
    <p:extLst>
      <p:ext uri="{BB962C8B-B14F-4D97-AF65-F5344CB8AC3E}">
        <p14:creationId xmlns:p14="http://schemas.microsoft.com/office/powerpoint/2010/main" val="33375074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side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D02C766E-7117-44E9-A6B7-128D5AA400B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E62D7BC0-0959-4646-A1B9-535C1C27A2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4492"/>
            <a:ext cx="12192000" cy="66240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bilde som dekker hele skjermen.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 og/eller eier av bildet skriver du i tekstfeltet nederst på malsiden.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5313A6B-DA5B-4674-A4E2-6AC10DC3ABC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0" name="Plassholder for tekst 3">
            <a:extLst>
              <a:ext uri="{FF2B5EF4-FFF2-40B4-BE49-F238E27FC236}">
                <a16:creationId xmlns:a16="http://schemas.microsoft.com/office/drawing/2014/main" id="{11FEC603-5563-416F-A5D9-6EF0FE508C3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703695"/>
            <a:ext cx="8155355" cy="137044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47AFA647-BAD8-A91E-3FCF-AD33EEECA2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9330268" y="6641221"/>
            <a:ext cx="24870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Østfold, Buskerud, Oslo og Akershus</a:t>
            </a:r>
          </a:p>
        </p:txBody>
      </p:sp>
    </p:spTree>
    <p:extLst>
      <p:ext uri="{BB962C8B-B14F-4D97-AF65-F5344CB8AC3E}">
        <p14:creationId xmlns:p14="http://schemas.microsoft.com/office/powerpoint/2010/main" val="3342277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E1820537-7188-44C7-AA4F-4F92BF8BCC3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malsiden.</a:t>
            </a:r>
          </a:p>
        </p:txBody>
      </p:sp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FAE01CCF-5656-4C51-9B8F-17B85B5040C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2.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malsiden.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4E7BE4E-EAD6-492B-B113-71C0E078FE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EE4EEDD-8338-4EB5-93FE-708D1B1BECE5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5" name="Plassholder for tekst 3">
            <a:extLst>
              <a:ext uri="{FF2B5EF4-FFF2-40B4-BE49-F238E27FC236}">
                <a16:creationId xmlns:a16="http://schemas.microsoft.com/office/drawing/2014/main" id="{85C68640-E0DE-4C9F-B22C-ECC94420924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703695"/>
            <a:ext cx="8155355" cy="137044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6165FF77-3AC9-9637-7277-E2D322A582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9330268" y="6641221"/>
            <a:ext cx="24870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Østfold, Buskerud, Oslo og Akershus</a:t>
            </a:r>
          </a:p>
        </p:txBody>
      </p:sp>
    </p:spTree>
    <p:extLst>
      <p:ext uri="{BB962C8B-B14F-4D97-AF65-F5344CB8AC3E}">
        <p14:creationId xmlns:p14="http://schemas.microsoft.com/office/powerpoint/2010/main" val="1681282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EB1C0BE0-2375-43E1-8190-E4D337FBC41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malsiden.</a:t>
            </a:r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1680" y="0"/>
            <a:ext cx="6096000" cy="339365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malsiden.</a:t>
            </a:r>
          </a:p>
        </p:txBody>
      </p:sp>
      <p:sp>
        <p:nvSpPr>
          <p:cNvPr id="11" name="Plassholder for bilde 3">
            <a:extLst>
              <a:ext uri="{FF2B5EF4-FFF2-40B4-BE49-F238E27FC236}">
                <a16:creationId xmlns:a16="http://schemas.microsoft.com/office/drawing/2014/main" id="{48FD7EA8-B8FA-491A-ADCE-CC85114557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3393651"/>
            <a:ext cx="6096000" cy="3221775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 Navn på fotograf(er) og/eller eier(e) av bildet skriver du i tekstfeltet nederst på malsiden.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DAED793-F6DF-4393-B5B7-00BD9C67A0D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6BB90A15-C6FD-4F5E-819D-6BE960B48C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E1C8271-B83B-4C8C-8EBE-CA752B627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6" name="Plassholder for tekst 3">
            <a:extLst>
              <a:ext uri="{FF2B5EF4-FFF2-40B4-BE49-F238E27FC236}">
                <a16:creationId xmlns:a16="http://schemas.microsoft.com/office/drawing/2014/main" id="{83F8A895-256D-4B52-B4C1-DF95A52888B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705599"/>
            <a:ext cx="8358556" cy="135139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DDCF7C70-3BB8-1FCE-759D-5A6E238F2C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9330268" y="6641217"/>
            <a:ext cx="24870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Østfold, Buskerud, Oslo og Akershus</a:t>
            </a:r>
          </a:p>
        </p:txBody>
      </p:sp>
    </p:spTree>
    <p:extLst>
      <p:ext uri="{BB962C8B-B14F-4D97-AF65-F5344CB8AC3E}">
        <p14:creationId xmlns:p14="http://schemas.microsoft.com/office/powerpoint/2010/main" val="9433239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40B944C6-3148-4102-8C55-F1412576CE3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597491D4-E5C2-4A3A-B7A7-D5E62BAAD7E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malsiden.</a:t>
            </a:r>
          </a:p>
        </p:txBody>
      </p:sp>
      <p:sp>
        <p:nvSpPr>
          <p:cNvPr id="21" name="Plassholder for bilde 3">
            <a:extLst>
              <a:ext uri="{FF2B5EF4-FFF2-40B4-BE49-F238E27FC236}">
                <a16:creationId xmlns:a16="http://schemas.microsoft.com/office/drawing/2014/main" id="{BB250A6E-8148-4714-866F-E5BB2DA4055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096000" y="-356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malsiden.</a:t>
            </a:r>
          </a:p>
        </p:txBody>
      </p:sp>
      <p:sp>
        <p:nvSpPr>
          <p:cNvPr id="14" name="Plassholder for bilde 3">
            <a:extLst>
              <a:ext uri="{FF2B5EF4-FFF2-40B4-BE49-F238E27FC236}">
                <a16:creationId xmlns:a16="http://schemas.microsoft.com/office/drawing/2014/main" id="{329942B5-7A94-4D27-9BF2-43A757EA223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30844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3.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malsiden.</a:t>
            </a:r>
          </a:p>
        </p:txBody>
      </p:sp>
      <p:sp>
        <p:nvSpPr>
          <p:cNvPr id="22" name="Plassholder for bilde 3">
            <a:extLst>
              <a:ext uri="{FF2B5EF4-FFF2-40B4-BE49-F238E27FC236}">
                <a16:creationId xmlns:a16="http://schemas.microsoft.com/office/drawing/2014/main" id="{2F9E4AE3-E1A0-448B-AE65-725785A1751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096000" y="3304879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4.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malsiden.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063328CC-F328-4150-9BA4-2367AC2BA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01A36E7F-ACC5-459A-91F0-51736B28EE6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85CE1348-486B-40A4-B506-EC57977010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703694"/>
            <a:ext cx="8304767" cy="138949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bildene).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4D9E235A-77C3-CA81-5E80-BF6247EFE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9330268" y="6641219"/>
            <a:ext cx="24870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Østfold, Buskerud, Oslo og Akershus</a:t>
            </a:r>
          </a:p>
        </p:txBody>
      </p:sp>
    </p:spTree>
    <p:extLst>
      <p:ext uri="{BB962C8B-B14F-4D97-AF65-F5344CB8AC3E}">
        <p14:creationId xmlns:p14="http://schemas.microsoft.com/office/powerpoint/2010/main" val="31098536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media 6">
            <a:extLst>
              <a:ext uri="{FF2B5EF4-FFF2-40B4-BE49-F238E27FC236}">
                <a16:creationId xmlns:a16="http://schemas.microsoft.com/office/drawing/2014/main" id="{135B5083-9455-45F9-A33C-53405C67A856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/>
            </a:lvl1pPr>
          </a:lstStyle>
          <a:p>
            <a:r>
              <a:rPr lang="nb-NO" dirty="0"/>
              <a:t>Klikk på ikonet for å sette inn video som ligger lagret på datamaskinen.</a:t>
            </a:r>
            <a:br>
              <a:rPr lang="nb-NO" dirty="0"/>
            </a:br>
            <a:r>
              <a:rPr lang="nb-NO" dirty="0"/>
              <a:t>Videoer fra nettet kan ikke settes inn.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NB. Når du setter inn video i presentasjon, blir filstørrelsen veldig stor.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Det er lurt at både presentasjon og videofil ligger lagret på samme datamaskin</a:t>
            </a:r>
            <a:br>
              <a:rPr lang="nb-NO" dirty="0"/>
            </a:br>
            <a:r>
              <a:rPr lang="nb-NO" dirty="0"/>
              <a:t> som presentasjonen spilles av på.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Last eventuelt presentasjonen over fra minnepinne til maskin.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Hvis ikke kan avspillingen gå veldig tregt eller hakke.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77877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sasjonskart uten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555B8594-3D12-4F0A-BC64-E01D0B48C44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b="17283"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2CA38F76-A1E7-EE1A-8851-F5B885CCE0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138053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Organisasjonskart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395EA75D-C669-4024-A4C7-7FF466D91B7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95290" y="974314"/>
            <a:ext cx="8421535" cy="4127434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2CA1C621-C11C-DC87-7293-BC6FB4B0B4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9330268" y="6531150"/>
            <a:ext cx="24870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Østfold, Buskerud, Oslo og Akershus</a:t>
            </a:r>
          </a:p>
        </p:txBody>
      </p:sp>
    </p:spTree>
    <p:extLst>
      <p:ext uri="{BB962C8B-B14F-4D97-AF65-F5344CB8AC3E}">
        <p14:creationId xmlns:p14="http://schemas.microsoft.com/office/powerpoint/2010/main" val="30500396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sasjonskart med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A4417D52-51C9-4726-B690-F70EB9F6655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11FD0BF-FAAF-4897-93DF-D0B00ABD54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b="17283"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sp>
        <p:nvSpPr>
          <p:cNvPr id="19" name="Rektangel 18">
            <a:extLst>
              <a:ext uri="{FF2B5EF4-FFF2-40B4-BE49-F238E27FC236}">
                <a16:creationId xmlns:a16="http://schemas.microsoft.com/office/drawing/2014/main" id="{065997F6-170A-4322-BCE3-1D9D100B3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757E35CC-58BA-4E57-8A6D-63A1968BBF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A3D53EE9-E6F1-4D59-B3A4-B3FBC0E204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-139011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Organisasjonskart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E88801BE-DC95-7C0B-B028-7DB6B6C52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9330268" y="6531150"/>
            <a:ext cx="24870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Østfold, Buskerud, Oslo og Akershus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56108179-2558-0AC2-0A4C-1A639223F3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9525" y="562350"/>
            <a:ext cx="10472949" cy="573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765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86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(mønster1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5302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pic>
        <p:nvPicPr>
          <p:cNvPr id="19" name="Bilde 18" descr="Logo Statsforvalteren i Østfold, Buskerud, Oslo og Akershus">
            <a:extLst>
              <a:ext uri="{FF2B5EF4-FFF2-40B4-BE49-F238E27FC236}">
                <a16:creationId xmlns:a16="http://schemas.microsoft.com/office/drawing/2014/main" id="{C4ECA97A-E6CD-443F-B212-8A1120A993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146" y="4695044"/>
            <a:ext cx="3900854" cy="1179558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sfos.no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statsforvalteren.no/os</a:t>
            </a: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87B7658-DA41-4D1E-81F6-F489F6F01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53" r="6209" b="15925"/>
          <a:stretch/>
        </p:blipFill>
        <p:spPr>
          <a:xfrm>
            <a:off x="4961603" y="-1"/>
            <a:ext cx="7230397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276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(mønster1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5302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pic>
        <p:nvPicPr>
          <p:cNvPr id="13" name="Bilde 12" descr="Logo Statsforvalteren i Østfold, Buskerud, Oslo og Akershus">
            <a:extLst>
              <a:ext uri="{FF2B5EF4-FFF2-40B4-BE49-F238E27FC236}">
                <a16:creationId xmlns:a16="http://schemas.microsoft.com/office/drawing/2014/main" id="{8F86FF03-7E94-4A5D-A789-8FA40021BB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146" y="4695044"/>
            <a:ext cx="3900854" cy="1179558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sfos.no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statsforvalteren.no/os</a:t>
            </a: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60EAC154-F940-43C5-A5CE-3FE67FF8AA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69"/>
          <a:stretch/>
        </p:blipFill>
        <p:spPr>
          <a:xfrm>
            <a:off x="5043433" y="283407"/>
            <a:ext cx="7148568" cy="6412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89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4876801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4390" y="873125"/>
            <a:ext cx="3449333" cy="25558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pic>
        <p:nvPicPr>
          <p:cNvPr id="19" name="Bilde 18" descr="Logo Statsforvalteren i Østfold, Buskerud, Oslo og Akershus">
            <a:extLst>
              <a:ext uri="{FF2B5EF4-FFF2-40B4-BE49-F238E27FC236}">
                <a16:creationId xmlns:a16="http://schemas.microsoft.com/office/drawing/2014/main" id="{C86F485D-915F-4273-A8A1-FE16466200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146" y="4695044"/>
            <a:ext cx="3900854" cy="1179558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sfos.no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statsforvalteren.no/os</a:t>
            </a: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A63ECB9-4EC1-46DE-8ABB-66086258A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76801" y="-58"/>
            <a:ext cx="7315200" cy="68580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ikonet for å sette inn bilde som passer til den avsluttende siden din. </a:t>
            </a:r>
            <a:br>
              <a:rPr lang="nb-NO" dirty="0"/>
            </a:br>
            <a:br>
              <a:rPr lang="nb-NO" dirty="0"/>
            </a:b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nb-NO" dirty="0"/>
            </a:br>
            <a:r>
              <a:rPr lang="nb-NO" dirty="0"/>
              <a:t>Har du ikke bilde som passer til tema, kan du bruke en malside uten bilde. </a:t>
            </a:r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E4FBD05-0A6D-4BD8-AE79-60648C6B1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48" t="11944" r="-1077" b="14626"/>
          <a:stretch/>
        </p:blipFill>
        <p:spPr>
          <a:xfrm>
            <a:off x="0" y="0"/>
            <a:ext cx="1113338" cy="6858057"/>
          </a:xfrm>
          <a:prstGeom prst="rect">
            <a:avLst/>
          </a:prstGeom>
        </p:spPr>
      </p:pic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57DB4D93-69C3-4C85-94B3-FB1CCCAD82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534401" y="6578104"/>
            <a:ext cx="3345074" cy="181967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</p:spTree>
    <p:extLst>
      <p:ext uri="{BB962C8B-B14F-4D97-AF65-F5344CB8AC3E}">
        <p14:creationId xmlns:p14="http://schemas.microsoft.com/office/powerpoint/2010/main" val="24154145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A2E25528-2AA2-40E4-A95C-B0AE2228958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951" y="0"/>
            <a:ext cx="12192000" cy="5222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på ikonet i midten for å sette inn et bilde på siste side i presentasjonen.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975475F7-94A4-43AB-AFCC-48725A695B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58650" y="5049866"/>
            <a:ext cx="3597487" cy="172253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222119"/>
            <a:ext cx="12192000" cy="15770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2" name="Plassholder for tekst 9">
            <a:extLst>
              <a:ext uri="{FF2B5EF4-FFF2-40B4-BE49-F238E27FC236}">
                <a16:creationId xmlns:a16="http://schemas.microsoft.com/office/drawing/2014/main" id="{DFDAE691-7AD4-4AEA-BE0D-C69BCF13134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8651" y="1036321"/>
            <a:ext cx="3591125" cy="3206924"/>
          </a:xfrm>
          <a:prstGeom prst="rect">
            <a:avLst/>
          </a:prstGeom>
          <a:solidFill>
            <a:srgbClr val="00244E">
              <a:alpha val="80000"/>
            </a:srgbClr>
          </a:solidFill>
        </p:spPr>
        <p:txBody>
          <a:bodyPr wrap="square" lIns="324000" tIns="216000" rIns="252000" bIns="216000" anchor="ctr"/>
          <a:lstStyle>
            <a:lvl1pPr marL="0" indent="0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9935EB5-EA56-40E3-885C-585EB177A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83" t="29196" r="74740" b="29790"/>
          <a:stretch/>
        </p:blipFill>
        <p:spPr>
          <a:xfrm>
            <a:off x="10380617" y="5222119"/>
            <a:ext cx="1811383" cy="1633799"/>
          </a:xfrm>
          <a:prstGeom prst="rect">
            <a:avLst/>
          </a:prstGeom>
        </p:spPr>
      </p:pic>
      <p:sp>
        <p:nvSpPr>
          <p:cNvPr id="27" name="Plassholder for tekst 3">
            <a:extLst>
              <a:ext uri="{FF2B5EF4-FFF2-40B4-BE49-F238E27FC236}">
                <a16:creationId xmlns:a16="http://schemas.microsoft.com/office/drawing/2014/main" id="{8F07D5BA-48CD-4347-935E-32784EC97C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81966" y="5749013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30" name="Plassholder for tekst 3">
            <a:extLst>
              <a:ext uri="{FF2B5EF4-FFF2-40B4-BE49-F238E27FC236}">
                <a16:creationId xmlns:a16="http://schemas.microsoft.com/office/drawing/2014/main" id="{C6543016-07DA-41FD-8B8E-DF591F27FF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968" y="5899925"/>
            <a:ext cx="2772630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4EE05753-9D49-4F8D-A32F-385E352349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81966" y="6050837"/>
            <a:ext cx="2772625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 her</a:t>
            </a:r>
          </a:p>
        </p:txBody>
      </p:sp>
      <p:sp>
        <p:nvSpPr>
          <p:cNvPr id="29" name="Plassholder for tekst 3">
            <a:extLst>
              <a:ext uri="{FF2B5EF4-FFF2-40B4-BE49-F238E27FC236}">
                <a16:creationId xmlns:a16="http://schemas.microsoft.com/office/drawing/2014/main" id="{08D8D5BA-DF3B-478D-823F-C82CE77B81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1963" y="6201750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telefonnummer</a:t>
            </a:r>
          </a:p>
        </p:txBody>
      </p:sp>
      <p:pic>
        <p:nvPicPr>
          <p:cNvPr id="14" name="Bilde 13" descr="Logo Statsforvalteren i Østfold, Buskerud, Oslo og Akershus">
            <a:extLst>
              <a:ext uri="{FF2B5EF4-FFF2-40B4-BE49-F238E27FC236}">
                <a16:creationId xmlns:a16="http://schemas.microsoft.com/office/drawing/2014/main" id="{5FF12AE2-FCFF-4B45-92E0-8C1188DCBA4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146" y="5444978"/>
            <a:ext cx="3900854" cy="1179558"/>
          </a:xfrm>
          <a:prstGeom prst="rect">
            <a:avLst/>
          </a:prstGeom>
        </p:spPr>
      </p:pic>
      <p:sp>
        <p:nvSpPr>
          <p:cNvPr id="32" name="TekstSylinder 31">
            <a:extLst>
              <a:ext uri="{FF2B5EF4-FFF2-40B4-BE49-F238E27FC236}">
                <a16:creationId xmlns:a16="http://schemas.microsoft.com/office/drawing/2014/main" id="{E831F85E-8785-4C6B-B398-C3BF356D2BB5}"/>
              </a:ext>
            </a:extLst>
          </p:cNvPr>
          <p:cNvSpPr txBox="1"/>
          <p:nvPr/>
        </p:nvSpPr>
        <p:spPr>
          <a:xfrm>
            <a:off x="8896396" y="5725022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sfos.no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statsforvalteren.no/os</a:t>
            </a: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69D4A491-9D7E-4D00-82ED-F7B6A546CC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697" y="5773492"/>
            <a:ext cx="138505" cy="138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0622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34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725" userDrawn="1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  <p15:guide id="6" pos="5654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LANDBRU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4876801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50B8721D-9AAD-4B09-898B-183BF4F42037}"/>
              </a:ext>
            </a:extLst>
          </p:cNvPr>
          <p:cNvSpPr txBox="1"/>
          <p:nvPr userDrawn="1"/>
        </p:nvSpPr>
        <p:spPr>
          <a:xfrm>
            <a:off x="954391" y="873125"/>
            <a:ext cx="361083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400" dirty="0">
                <a:solidFill>
                  <a:schemeClr val="bg1"/>
                </a:solidFill>
                <a:latin typeface="+mj-lt"/>
              </a:rPr>
              <a:t>Følg </a:t>
            </a:r>
            <a:r>
              <a:rPr lang="nb-NO" sz="2400" dirty="0">
                <a:latin typeface="+mj-lt"/>
                <a:hlinkClick r:id="rId2"/>
              </a:rPr>
              <a:t>Viken-bonden på Facebook</a:t>
            </a:r>
            <a:r>
              <a:rPr lang="nb-NO" sz="2400" dirty="0">
                <a:latin typeface="+mj-lt"/>
              </a:rPr>
              <a:t> </a:t>
            </a:r>
            <a:r>
              <a:rPr lang="nb-NO" sz="2400" dirty="0">
                <a:solidFill>
                  <a:schemeClr val="bg1"/>
                </a:solidFill>
                <a:latin typeface="+mj-lt"/>
              </a:rPr>
              <a:t>for å få aktuell informasjon om jordbruk og skogbruk fra Statsforvalteren.</a:t>
            </a:r>
          </a:p>
          <a:p>
            <a:endParaRPr lang="nb-NO" dirty="0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pic>
        <p:nvPicPr>
          <p:cNvPr id="19" name="Bilde 18" descr="Logo Statsforvalteren i Østfold, Buskerud, Oslo og Akershus">
            <a:extLst>
              <a:ext uri="{FF2B5EF4-FFF2-40B4-BE49-F238E27FC236}">
                <a16:creationId xmlns:a16="http://schemas.microsoft.com/office/drawing/2014/main" id="{C86F485D-915F-4273-A8A1-FE16466200A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146" y="4695044"/>
            <a:ext cx="3900854" cy="1179558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sfos.no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statsforvalteren.no/os</a:t>
            </a: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A63ECB9-4EC1-46DE-8ABB-66086258A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76801" y="-58"/>
            <a:ext cx="7315200" cy="68580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ikonet for å sette inn bilde som passer til den avsluttende siden din. </a:t>
            </a:r>
            <a:br>
              <a:rPr lang="nb-NO" dirty="0"/>
            </a:br>
            <a:br>
              <a:rPr lang="nb-NO" dirty="0"/>
            </a:b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nb-NO" dirty="0"/>
            </a:br>
            <a:r>
              <a:rPr lang="nb-NO" dirty="0"/>
              <a:t>Har du ikke bilde som passer til tema, kan du bruke en malside uten bilde. </a:t>
            </a:r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E4FBD05-0A6D-4BD8-AE79-60648C6B1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48" t="11944" r="-1077" b="14626"/>
          <a:stretch/>
        </p:blipFill>
        <p:spPr>
          <a:xfrm>
            <a:off x="0" y="-57"/>
            <a:ext cx="1113338" cy="6858057"/>
          </a:xfrm>
          <a:prstGeom prst="rect">
            <a:avLst/>
          </a:prstGeom>
        </p:spPr>
      </p:pic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57DB4D93-69C3-4C85-94B3-FB1CCCAD82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534401" y="6578104"/>
            <a:ext cx="3345074" cy="181967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</p:spTree>
    <p:extLst>
      <p:ext uri="{BB962C8B-B14F-4D97-AF65-F5344CB8AC3E}">
        <p14:creationId xmlns:p14="http://schemas.microsoft.com/office/powerpoint/2010/main" val="9403436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" name="Plassholder for tittel 1">
            <a:extLst>
              <a:ext uri="{FF2B5EF4-FFF2-40B4-BE49-F238E27FC236}">
                <a16:creationId xmlns:a16="http://schemas.microsoft.com/office/drawing/2014/main" id="{17806027-8FF1-4947-B5AA-FF6207357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 (pkt. 36) på </a:t>
            </a:r>
            <a:r>
              <a:rPr lang="nb-NO" dirty="0" err="1"/>
              <a:t>malside</a:t>
            </a:r>
            <a:r>
              <a:rPr lang="nb-NO" dirty="0"/>
              <a:t> med kun tittel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E5FA3954-742F-4DD6-A8DB-A675A20FB2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3FC04515-9A9C-95A1-F0EA-03B4874C32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9330268" y="6531150"/>
            <a:ext cx="24870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Østfold, Buskerud, Oslo og Akershus</a:t>
            </a:r>
          </a:p>
        </p:txBody>
      </p:sp>
    </p:spTree>
    <p:extLst>
      <p:ext uri="{BB962C8B-B14F-4D97-AF65-F5344CB8AC3E}">
        <p14:creationId xmlns:p14="http://schemas.microsoft.com/office/powerpoint/2010/main" val="1048285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ACDE66F6-3636-4218-8D66-77005AFAE89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8B79961-EC85-4F5E-8A2B-5233E13A6F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150C9E78-E645-5314-C3AE-8DC55D8390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9330268" y="6531150"/>
            <a:ext cx="24870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Østfold, Buskerud, Oslo og Akershus</a:t>
            </a:r>
          </a:p>
        </p:txBody>
      </p:sp>
    </p:spTree>
    <p:extLst>
      <p:ext uri="{BB962C8B-B14F-4D97-AF65-F5344CB8AC3E}">
        <p14:creationId xmlns:p14="http://schemas.microsoft.com/office/powerpoint/2010/main" val="27248005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tel og innhold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9720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364315CE-F722-474E-BD88-64FFBC8D5DBB}"/>
              </a:ext>
            </a:extLst>
          </p:cNvPr>
          <p:cNvSpPr/>
          <p:nvPr userDrawn="1"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25142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61" r:id="rId2"/>
    <p:sldLayoutId id="2147483666" r:id="rId3"/>
    <p:sldLayoutId id="2147483667" r:id="rId4"/>
    <p:sldLayoutId id="2147483669" r:id="rId5"/>
    <p:sldLayoutId id="2147483756" r:id="rId6"/>
    <p:sldLayoutId id="2147483730" r:id="rId7"/>
    <p:sldLayoutId id="2147483664" r:id="rId8"/>
    <p:sldLayoutId id="2147483713" r:id="rId9"/>
    <p:sldLayoutId id="2147483761" r:id="rId10"/>
    <p:sldLayoutId id="2147483760" r:id="rId11"/>
    <p:sldLayoutId id="2147483685" r:id="rId12"/>
    <p:sldLayoutId id="2147483714" r:id="rId13"/>
    <p:sldLayoutId id="2147483702" r:id="rId14"/>
    <p:sldLayoutId id="2147483736" r:id="rId15"/>
    <p:sldLayoutId id="2147483733" r:id="rId16"/>
    <p:sldLayoutId id="2147483716" r:id="rId17"/>
    <p:sldLayoutId id="2147483707" r:id="rId18"/>
    <p:sldLayoutId id="2147483675" r:id="rId19"/>
    <p:sldLayoutId id="2147483706" r:id="rId20"/>
    <p:sldLayoutId id="2147483709" r:id="rId21"/>
    <p:sldLayoutId id="2147483711" r:id="rId22"/>
    <p:sldLayoutId id="2147483710" r:id="rId23"/>
    <p:sldLayoutId id="2147483712" r:id="rId24"/>
    <p:sldLayoutId id="2147483655" r:id="rId25"/>
    <p:sldLayoutId id="2147483705" r:id="rId26"/>
    <p:sldLayoutId id="2147483690" r:id="rId27"/>
    <p:sldLayoutId id="2147483759" r:id="rId28"/>
    <p:sldLayoutId id="2147483758" r:id="rId29"/>
    <p:sldLayoutId id="2147483757" r:id="rId30"/>
    <p:sldLayoutId id="2147483746" r:id="rId31"/>
    <p:sldLayoutId id="2147483763" r:id="rId32"/>
    <p:sldLayoutId id="2147483718" r:id="rId33"/>
    <p:sldLayoutId id="2147483719" r:id="rId34"/>
    <p:sldLayoutId id="2147483764" r:id="rId35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n-lt"/>
          <a:ea typeface="Open Sans SemiBold" panose="020B0706030804020204" pitchFamily="34" charset="0"/>
          <a:cs typeface="Open Sans SemiBold" panose="020B07060308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6" userDrawn="1">
          <p15:clr>
            <a:srgbClr val="547EBF"/>
          </p15:clr>
        </p15:guide>
        <p15:guide id="2" pos="257" userDrawn="1">
          <p15:clr>
            <a:srgbClr val="F26B43"/>
          </p15:clr>
        </p15:guide>
        <p15:guide id="3" pos="665" userDrawn="1">
          <p15:clr>
            <a:srgbClr val="547EBF"/>
          </p15:clr>
        </p15:guide>
        <p15:guide id="4" orient="horz" pos="3974" userDrawn="1">
          <p15:clr>
            <a:srgbClr val="547EBF"/>
          </p15:clr>
        </p15:guide>
        <p15:guide id="5" pos="7015" userDrawn="1">
          <p15:clr>
            <a:srgbClr val="547EBF"/>
          </p15:clr>
        </p15:guide>
        <p15:guide id="6" orient="horz" pos="232" userDrawn="1">
          <p15:clr>
            <a:srgbClr val="F26B43"/>
          </p15:clr>
        </p15:guide>
        <p15:guide id="7" pos="7423" userDrawn="1">
          <p15:clr>
            <a:srgbClr val="F26B43"/>
          </p15:clr>
        </p15:guide>
        <p15:guide id="8" pos="7106" userDrawn="1">
          <p15:clr>
            <a:srgbClr val="F26B43"/>
          </p15:clr>
        </p15:guide>
        <p15:guide id="9" pos="3840" userDrawn="1">
          <p15:clr>
            <a:srgbClr val="FDE53C"/>
          </p15:clr>
        </p15:guide>
        <p15:guide id="11" orient="horz" pos="550" userDrawn="1">
          <p15:clr>
            <a:srgbClr val="F26B43"/>
          </p15:clr>
        </p15:guide>
        <p15:guide id="12" orient="horz" pos="4201" userDrawn="1">
          <p15:clr>
            <a:srgbClr val="F26B43"/>
          </p15:clr>
        </p15:guide>
        <p15:guide id="13" pos="2774" userDrawn="1">
          <p15:clr>
            <a:srgbClr val="F26B43"/>
          </p15:clr>
        </p15:guide>
        <p15:guide id="14" pos="4906" userDrawn="1">
          <p15:clr>
            <a:srgbClr val="F26B43"/>
          </p15:clr>
        </p15:guide>
        <p15:guide id="15" orient="horz" pos="2092" userDrawn="1">
          <p15:clr>
            <a:srgbClr val="F26B43"/>
          </p15:clr>
        </p15:guide>
        <p15:guide id="16" orient="horz" pos="272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hi.no/" TargetMode="External"/><Relationship Id="rId2" Type="http://schemas.openxmlformats.org/officeDocument/2006/relationships/hyperlink" Target="https://www.helsedirektoratet.no/" TargetMode="External"/><Relationship Id="rId1" Type="http://schemas.openxmlformats.org/officeDocument/2006/relationships/slideLayout" Target="../slideLayouts/slideLayout10.xml"/><Relationship Id="rId5" Type="http://schemas.openxmlformats.org/officeDocument/2006/relationships/hyperlink" Target="https://www.helsetilsynet.no/" TargetMode="External"/><Relationship Id="rId4" Type="http://schemas.openxmlformats.org/officeDocument/2006/relationships/hyperlink" Target="https://www.dmp.no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0CA76C0-E215-4788-AA4B-73F9078CE4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sz="4000" dirty="0"/>
              <a:t>Offentlig helsearbeid</a:t>
            </a:r>
            <a:br>
              <a:rPr lang="nb-NO" sz="4000" dirty="0"/>
            </a:br>
            <a:r>
              <a:rPr lang="nb-NO" sz="4000" dirty="0"/>
              <a:t> - helsetjenestene og den statlige helseforvaltningen i Norge</a:t>
            </a:r>
          </a:p>
          <a:p>
            <a:endParaRPr lang="nb-NO" sz="2800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816DAB5-B3A2-433A-97E8-F7F1949400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67088" y="3591426"/>
            <a:ext cx="5136285" cy="1397327"/>
          </a:xfrm>
        </p:spPr>
        <p:txBody>
          <a:bodyPr/>
          <a:lstStyle/>
          <a:p>
            <a:r>
              <a:rPr lang="nb-NO" sz="2000" dirty="0"/>
              <a:t>Statsforvalterens kurs for leger i spesialisering del 1 (LIS1) Høsten 2026</a:t>
            </a:r>
          </a:p>
          <a:p>
            <a:r>
              <a:rPr lang="nb-NO" sz="2000" dirty="0"/>
              <a:t>v/Seniorrådgiver Thor Wessel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01618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0EB90F7-2205-4F4E-27AC-5B460A504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800100"/>
            <a:ext cx="10080625" cy="1150234"/>
          </a:xfrm>
        </p:spPr>
        <p:txBody>
          <a:bodyPr/>
          <a:lstStyle/>
          <a:p>
            <a:r>
              <a:rPr lang="nb-NO" b="1" dirty="0">
                <a:solidFill>
                  <a:srgbClr val="C00000"/>
                </a:solidFill>
              </a:rPr>
              <a:t>Helsetjenesten</a:t>
            </a:r>
            <a:r>
              <a:rPr lang="nb-NO" sz="3200" b="1" dirty="0">
                <a:solidFill>
                  <a:srgbClr val="C00000"/>
                </a:solidFill>
              </a:rPr>
              <a:t> i Norge</a:t>
            </a:r>
            <a:br>
              <a:rPr lang="nb-NO" sz="3200" b="1" dirty="0">
                <a:solidFill>
                  <a:srgbClr val="C00000"/>
                </a:solidFill>
              </a:rPr>
            </a:b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857D3F8-A594-70E0-94AB-474E984CA12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z="2800" dirty="0"/>
              <a:t>Den samlede helsetjenesten i Norge består av to hoveddeler:</a:t>
            </a:r>
          </a:p>
          <a:p>
            <a:pPr>
              <a:defRPr/>
            </a:pPr>
            <a:endParaRPr lang="nb-NO" dirty="0"/>
          </a:p>
          <a:p>
            <a:pPr>
              <a:defRPr/>
            </a:pPr>
            <a:r>
              <a:rPr lang="nb-NO" sz="2800" dirty="0">
                <a:solidFill>
                  <a:srgbClr val="C00000"/>
                </a:solidFill>
              </a:rPr>
              <a:t>Helsetjenestene - tjenesteproduksjonen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de operative / utøvende helsetjenestene – offentlige og private</a:t>
            </a:r>
          </a:p>
          <a:p>
            <a:pPr>
              <a:defRPr/>
            </a:pPr>
            <a:r>
              <a:rPr lang="nb-NO" sz="2800" dirty="0">
                <a:solidFill>
                  <a:srgbClr val="C00000"/>
                </a:solidFill>
              </a:rPr>
              <a:t>Helseforvaltningen - offentlig myndighetsutøvelse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dirty="0"/>
              <a:t>de statlige og kommunale organene som styrer og kontrollerer de operative helsetjenestene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6399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B3D67DA-5251-0B50-E638-AC6110363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Helseforvaltningen - offentlig myndighetsutøvelse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2D6CC90-AD93-CB3A-E0CE-5F70C2BCB1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2733675"/>
            <a:ext cx="10078772" cy="3575572"/>
          </a:xfrm>
        </p:spPr>
        <p:txBody>
          <a:bodyPr/>
          <a:lstStyle/>
          <a:p>
            <a:pPr marL="342900" lvl="1" indent="-342900">
              <a:spcBef>
                <a:spcPts val="1000"/>
              </a:spcBef>
              <a:defRPr/>
            </a:pPr>
            <a:r>
              <a:rPr lang="nb-NO" sz="2600" dirty="0">
                <a:solidFill>
                  <a:srgbClr val="C00000"/>
                </a:solidFill>
              </a:rPr>
              <a:t>Statlig</a:t>
            </a:r>
          </a:p>
          <a:p>
            <a:pPr marL="800100" lvl="2" indent="-342900">
              <a:spcBef>
                <a:spcPts val="1000"/>
              </a:spcBef>
              <a:defRPr/>
            </a:pPr>
            <a:r>
              <a:rPr lang="nb-NO" sz="2200" i="1" dirty="0"/>
              <a:t>omtales her</a:t>
            </a:r>
          </a:p>
          <a:p>
            <a:pPr marL="342900" lvl="1" indent="-342900">
              <a:spcBef>
                <a:spcPts val="1000"/>
              </a:spcBef>
              <a:defRPr/>
            </a:pPr>
            <a:r>
              <a:rPr lang="nb-NO" sz="2600" dirty="0">
                <a:solidFill>
                  <a:srgbClr val="C00000"/>
                </a:solidFill>
              </a:rPr>
              <a:t>Kommunal</a:t>
            </a:r>
          </a:p>
          <a:p>
            <a:pPr marL="800100" lvl="2" indent="-342900">
              <a:spcBef>
                <a:spcPts val="1000"/>
              </a:spcBef>
              <a:defRPr/>
            </a:pPr>
            <a:r>
              <a:rPr lang="nb-NO" sz="2200" i="1" dirty="0"/>
              <a:t>omtales i senere forelesning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75165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E9FE88-39C3-BD89-509D-D1CF634BA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Statlig helseforvaltning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29FF9E6-82B8-3A66-56B9-2A7CB2BF3E2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2686050"/>
            <a:ext cx="10078772" cy="3623197"/>
          </a:xfrm>
        </p:spPr>
        <p:txBody>
          <a:bodyPr/>
          <a:lstStyle/>
          <a:p>
            <a:pPr>
              <a:defRPr/>
            </a:pPr>
            <a:r>
              <a:rPr lang="nb-NO" sz="2800" i="1" u="sng" dirty="0">
                <a:solidFill>
                  <a:srgbClr val="C00000"/>
                </a:solidFill>
              </a:rPr>
              <a:t>Sentralt / nasjonalt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nb-NO" sz="2800" dirty="0"/>
              <a:t>Helse- og omsorgsdepartementet (HOD)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nb-NO" sz="2800" dirty="0"/>
              <a:t>Diverse fagdirektorater og andre faglige organer</a:t>
            </a:r>
          </a:p>
          <a:p>
            <a:pPr>
              <a:defRPr/>
            </a:pPr>
            <a:r>
              <a:rPr lang="nb-NO" sz="2800" i="1" u="sng" dirty="0">
                <a:solidFill>
                  <a:srgbClr val="C00000"/>
                </a:solidFill>
              </a:rPr>
              <a:t>Regionalt / fylke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nb-NO" sz="2800" dirty="0"/>
              <a:t>Statsforvalteren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36856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B16671-1657-3A28-C1EC-5D5C28683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873125"/>
            <a:ext cx="10080625" cy="517525"/>
          </a:xfrm>
        </p:spPr>
        <p:txBody>
          <a:bodyPr/>
          <a:lstStyle/>
          <a:p>
            <a:r>
              <a:rPr lang="nb-NO" altLang="nb-NO" sz="2400" b="1" i="1" dirty="0"/>
              <a:t>Sentral statlig helseforvaltning (1)</a:t>
            </a:r>
            <a:endParaRPr lang="nb-NO" sz="2400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266E94E-55DE-5D07-3E0C-2DA42BA94B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1885950"/>
            <a:ext cx="10078772" cy="4423297"/>
          </a:xfrm>
        </p:spPr>
        <p:txBody>
          <a:bodyPr/>
          <a:lstStyle/>
          <a:p>
            <a:pPr>
              <a:defRPr/>
            </a:pPr>
            <a:r>
              <a:rPr lang="nb-NO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Helse- og omsorgsdepartementet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endParaRPr lang="nb-NO" dirty="0"/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nb-NO" dirty="0"/>
              <a:t>Øverste politiske forvaltningsmyndighet for både folkehelsearbeidet og helse- og omsorgstjenestene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nb-NO" dirty="0"/>
              <a:t>Styrer helsesektoren gjennom underordnede fagdirektorater og andre statlige fagorganer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34607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ktangel 9">
            <a:extLst>
              <a:ext uri="{FF2B5EF4-FFF2-40B4-BE49-F238E27FC236}">
                <a16:creationId xmlns:a16="http://schemas.microsoft.com/office/drawing/2014/main" id="{57D55BFA-56A0-4ADD-8A72-252C80A0B4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3376" y="4553952"/>
            <a:ext cx="4622333" cy="1760567"/>
          </a:xfrm>
          <a:prstGeom prst="rect">
            <a:avLst/>
          </a:prstGeom>
          <a:solidFill>
            <a:srgbClr val="A1B9E6"/>
          </a:solidFill>
          <a:ln w="19050" algn="ctr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ＭＳ Ｐゴシック" panose="020B0600070205080204" pitchFamily="34" charset="-128"/>
              </a:rPr>
              <a:t>Andre: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altLang="nb-NO" sz="8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charset="0"/>
              <a:ea typeface="ＭＳ Ｐゴシック" panose="020B0600070205080204" pitchFamily="34" charset="-128"/>
            </a:endParaRPr>
          </a:p>
          <a:p>
            <a:pPr marL="285750" marR="0" lvl="0" indent="-28575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ＭＳ Ｐゴシック" panose="020B0600070205080204" pitchFamily="34" charset="-128"/>
              </a:rPr>
              <a:t>Direktoratet for strålevern og atomsikkerhet</a:t>
            </a:r>
          </a:p>
          <a:p>
            <a:pPr marL="285750" marR="0" lvl="0" indent="-28575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ＭＳ Ｐゴシック" panose="020B0600070205080204" pitchFamily="34" charset="-128"/>
              </a:rPr>
              <a:t>Norsk pasientskadeerstatning (NPE)</a:t>
            </a:r>
          </a:p>
          <a:p>
            <a:pPr marL="285750" marR="0" lvl="0" indent="-28575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altLang="nb-NO" sz="2000" kern="0" dirty="0">
                <a:solidFill>
                  <a:srgbClr val="C00000"/>
                </a:solidFill>
                <a:latin typeface="Arial" charset="0"/>
                <a:ea typeface="ＭＳ Ｐゴシック" panose="020B0600070205080204" pitchFamily="34" charset="-128"/>
              </a:rPr>
              <a:t>………</a:t>
            </a:r>
            <a:endParaRPr kumimoji="0" lang="nb-NO" altLang="nb-NO" sz="20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charset="0"/>
              <a:ea typeface="ＭＳ Ｐゴシック" panose="020B0600070205080204" pitchFamily="34" charset="-128"/>
            </a:endParaRPr>
          </a:p>
        </p:txBody>
      </p:sp>
      <p:sp>
        <p:nvSpPr>
          <p:cNvPr id="14" name="Rektangel 7">
            <a:extLst>
              <a:ext uri="{FF2B5EF4-FFF2-40B4-BE49-F238E27FC236}">
                <a16:creationId xmlns:a16="http://schemas.microsoft.com/office/drawing/2014/main" id="{4C545BB0-D27C-407F-895D-580BF5E78E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9596" y="2537101"/>
            <a:ext cx="1946366" cy="1619390"/>
          </a:xfrm>
          <a:prstGeom prst="rect">
            <a:avLst/>
          </a:prstGeom>
          <a:solidFill>
            <a:srgbClr val="A1B9E6"/>
          </a:solidFill>
          <a:ln w="9525" algn="ctr">
            <a:solidFill>
              <a:srgbClr val="FFFFFF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nb-NO" altLang="nb-NO" sz="2000" kern="0" dirty="0">
                <a:solidFill>
                  <a:srgbClr val="C00000"/>
                </a:solidFill>
                <a:latin typeface="Arial" panose="020B0604020202020204" pitchFamily="34" charset="0"/>
              </a:rPr>
              <a:t>Direktoratet for medisinske produkter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altLang="nb-NO" sz="800" kern="0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600" b="0" i="0" u="none" strike="sng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</a:rPr>
              <a:t>Statens legemiddelverk</a:t>
            </a:r>
          </a:p>
        </p:txBody>
      </p:sp>
      <p:sp>
        <p:nvSpPr>
          <p:cNvPr id="11" name="Pil ned 15">
            <a:extLst>
              <a:ext uri="{FF2B5EF4-FFF2-40B4-BE49-F238E27FC236}">
                <a16:creationId xmlns:a16="http://schemas.microsoft.com/office/drawing/2014/main" id="{AD75DED9-11DB-400B-A926-0D963B3F07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80686" y="1941829"/>
            <a:ext cx="484187" cy="338137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A1B9E6"/>
          </a:solidFill>
          <a:ln w="9525" algn="ctr">
            <a:solidFill>
              <a:srgbClr val="FFFFFF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altLang="nb-NO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1" name="Rektangel 7">
            <a:extLst>
              <a:ext uri="{FF2B5EF4-FFF2-40B4-BE49-F238E27FC236}">
                <a16:creationId xmlns:a16="http://schemas.microsoft.com/office/drawing/2014/main" id="{836201F7-6889-4E7D-B37E-8402330BE6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1480" y="2537101"/>
            <a:ext cx="1672045" cy="1619390"/>
          </a:xfrm>
          <a:prstGeom prst="rect">
            <a:avLst/>
          </a:prstGeom>
          <a:solidFill>
            <a:srgbClr val="A1B9E6"/>
          </a:solidFill>
          <a:ln w="9525" algn="ctr">
            <a:solidFill>
              <a:srgbClr val="FFFFFF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altLang="nb-NO" sz="20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</a:rPr>
              <a:t>Folkehelse-instituttet</a:t>
            </a:r>
          </a:p>
        </p:txBody>
      </p:sp>
      <p:sp>
        <p:nvSpPr>
          <p:cNvPr id="12" name="Pil ned 15">
            <a:extLst>
              <a:ext uri="{FF2B5EF4-FFF2-40B4-BE49-F238E27FC236}">
                <a16:creationId xmlns:a16="http://schemas.microsoft.com/office/drawing/2014/main" id="{F4B111F5-D331-40C9-B912-3FF0C7C76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410" y="1941829"/>
            <a:ext cx="484187" cy="338137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A1B9E6"/>
          </a:solidFill>
          <a:ln w="9525" algn="ctr">
            <a:solidFill>
              <a:srgbClr val="FFFFFF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altLang="nb-NO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9" name="Rektangel 6">
            <a:extLst>
              <a:ext uri="{FF2B5EF4-FFF2-40B4-BE49-F238E27FC236}">
                <a16:creationId xmlns:a16="http://schemas.microsoft.com/office/drawing/2014/main" id="{B757D4E7-F683-49A4-972C-A44343C90A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3462" y="2537378"/>
            <a:ext cx="1777705" cy="1619113"/>
          </a:xfrm>
          <a:prstGeom prst="rect">
            <a:avLst/>
          </a:prstGeom>
          <a:solidFill>
            <a:srgbClr val="A1B9E6"/>
          </a:solidFill>
          <a:ln w="9525" algn="ctr">
            <a:solidFill>
              <a:srgbClr val="FFFFFF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altLang="nb-NO" sz="20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</a:rPr>
              <a:t>Helse-direktoratet</a:t>
            </a:r>
          </a:p>
        </p:txBody>
      </p:sp>
      <p:sp>
        <p:nvSpPr>
          <p:cNvPr id="10" name="Pil ned 14">
            <a:extLst>
              <a:ext uri="{FF2B5EF4-FFF2-40B4-BE49-F238E27FC236}">
                <a16:creationId xmlns:a16="http://schemas.microsoft.com/office/drawing/2014/main" id="{FFC6E6F2-20F3-4080-A026-BF8298D59E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9428" y="1941830"/>
            <a:ext cx="485775" cy="338137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A1B9E6"/>
          </a:solidFill>
          <a:ln w="9525" algn="ctr">
            <a:solidFill>
              <a:srgbClr val="FFFFFF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altLang="nb-NO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6" name="Rektangel 5">
            <a:extLst>
              <a:ext uri="{FF2B5EF4-FFF2-40B4-BE49-F238E27FC236}">
                <a16:creationId xmlns:a16="http://schemas.microsoft.com/office/drawing/2014/main" id="{592E6C00-A33D-4B55-8629-13D12FB71F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7607" y="2537378"/>
            <a:ext cx="1613263" cy="1619113"/>
          </a:xfrm>
          <a:prstGeom prst="rect">
            <a:avLst/>
          </a:prstGeom>
          <a:solidFill>
            <a:srgbClr val="A1B9E6"/>
          </a:solidFill>
          <a:ln w="9525" algn="ctr">
            <a:solidFill>
              <a:srgbClr val="FFFFFF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altLang="nb-NO" sz="20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</a:rPr>
              <a:t>Statens helsetilsyn</a:t>
            </a:r>
          </a:p>
        </p:txBody>
      </p:sp>
      <p:sp>
        <p:nvSpPr>
          <p:cNvPr id="8" name="Pil ned 17">
            <a:extLst>
              <a:ext uri="{FF2B5EF4-FFF2-40B4-BE49-F238E27FC236}">
                <a16:creationId xmlns:a16="http://schemas.microsoft.com/office/drawing/2014/main" id="{2FD48140-AE99-4F97-BDF0-68030B6E27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1352" y="1941831"/>
            <a:ext cx="485775" cy="338137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A1B9E6"/>
          </a:solidFill>
          <a:ln w="9525" algn="ctr">
            <a:solidFill>
              <a:srgbClr val="FFFFFF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altLang="nb-NO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6" name="Rektangel 4">
            <a:extLst>
              <a:ext uri="{FF2B5EF4-FFF2-40B4-BE49-F238E27FC236}">
                <a16:creationId xmlns:a16="http://schemas.microsoft.com/office/drawing/2014/main" id="{876E6E75-BDDF-410B-A933-4147846E3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1155032"/>
            <a:ext cx="10308590" cy="529389"/>
          </a:xfrm>
          <a:prstGeom prst="rect">
            <a:avLst/>
          </a:prstGeom>
          <a:solidFill>
            <a:srgbClr val="A1B9E6"/>
          </a:solidFill>
          <a:ln w="9525" algn="ctr">
            <a:solidFill>
              <a:srgbClr val="FFFFFF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3223E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</a:rPr>
              <a:t>Helse- og omsorgsdepartementet</a:t>
            </a: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29243E26-516B-4FCC-9B66-8E263A12D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549275"/>
            <a:ext cx="10080625" cy="348347"/>
          </a:xfrm>
        </p:spPr>
        <p:txBody>
          <a:bodyPr/>
          <a:lstStyle/>
          <a:p>
            <a:r>
              <a:rPr lang="nb-NO" altLang="nb-NO" sz="2000" b="1" i="1" dirty="0"/>
              <a:t>Sentral statlig helseforvaltning (2)</a:t>
            </a:r>
            <a:endParaRPr lang="nb-NO" sz="2000" b="1" i="1" dirty="0"/>
          </a:p>
        </p:txBody>
      </p:sp>
    </p:spTree>
    <p:extLst>
      <p:ext uri="{BB962C8B-B14F-4D97-AF65-F5344CB8AC3E}">
        <p14:creationId xmlns:p14="http://schemas.microsoft.com/office/powerpoint/2010/main" val="2622426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810"/>
    </mc:Choice>
    <mc:Fallback xmlns="">
      <p:transition spd="slow" advTm="9081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A1B06F8B-25B4-F003-2E1A-A39B419E4F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1285877"/>
            <a:ext cx="10078772" cy="5023372"/>
          </a:xfrm>
        </p:spPr>
        <p:txBody>
          <a:bodyPr/>
          <a:lstStyle/>
          <a:p>
            <a:pPr>
              <a:defRPr/>
            </a:pPr>
            <a:r>
              <a:rPr lang="nb-NO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Helsedirektoratet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2400" dirty="0"/>
              <a:t>Iverksette nasjonal politikk på helseområdet fra storting og regjering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2400" dirty="0"/>
              <a:t>Tolke lover og regelverk innenfor helsesektoren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2400" dirty="0"/>
              <a:t>Utarbeide nasjonale faglige retningslinjer, veiledningsmateriell og kurs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2400" dirty="0"/>
              <a:t>Forvalte e-helseoppgavene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2400" dirty="0"/>
              <a:t>Forvalte ulike tilskuddsordninger til kommunene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2400" dirty="0"/>
              <a:t>Helsepersonellforvaltning – utstede autorisasjoner og lisenser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2400" dirty="0"/>
              <a:t>Underliggende etat: HELFO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2400" dirty="0"/>
              <a:t>Nasjonal helseberedskap og kriseledelse av helsesektoren</a:t>
            </a:r>
            <a:endParaRPr lang="nb-NO" sz="2400" i="1" dirty="0"/>
          </a:p>
          <a:p>
            <a:pPr>
              <a:defRPr/>
            </a:pPr>
            <a:r>
              <a:rPr lang="nb-NO" sz="2400" i="1" dirty="0"/>
              <a:t>Oppgavene i det enkelte fylke utøves av Statsforvalteren</a:t>
            </a:r>
          </a:p>
          <a:p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6D6966E7-40D4-60AF-2725-E2DBEE26C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695326"/>
            <a:ext cx="10080625" cy="476250"/>
          </a:xfrm>
        </p:spPr>
        <p:txBody>
          <a:bodyPr/>
          <a:lstStyle/>
          <a:p>
            <a:r>
              <a:rPr lang="nb-NO" altLang="nb-NO" sz="2400" b="1" i="1" dirty="0"/>
              <a:t>Sentral statlig helseforvaltning (3)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4180509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81BC1368-1A6B-244F-8354-411A8740C95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1695450"/>
            <a:ext cx="10078772" cy="4613797"/>
          </a:xfrm>
        </p:spPr>
        <p:txBody>
          <a:bodyPr/>
          <a:lstStyle/>
          <a:p>
            <a:pPr>
              <a:defRPr/>
            </a:pPr>
            <a:r>
              <a:rPr lang="nb-NO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Folkehelseinstituttet (FHI)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nb-NO" sz="7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2400" dirty="0"/>
              <a:t>Nasjonalt kompetanseorgan på områdene smittevern, miljømedisin, epidemiologi, samt psykisk og fysisk helse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2400" dirty="0"/>
              <a:t>Gi råd og yte tjenester for å forbedre folkehelsen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2400" dirty="0"/>
              <a:t>Motta og registrere meldinger og varsler etter smittevernloven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2400" dirty="0"/>
              <a:t>Forvalte ulike helseregistre, herunder også Kreftregisteret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2400" dirty="0"/>
              <a:t>Ha beredskap mot akutte hendelser innen særlig smittevern og miljømedisin, og yte faglig støtte overfor kommunene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2400" dirty="0"/>
              <a:t>Gi faglig støtte til nasjonale helsemyndigheter</a:t>
            </a:r>
          </a:p>
          <a:p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CE5C788F-3645-8A3F-8AB8-3CCD576F4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873125"/>
            <a:ext cx="10080625" cy="441325"/>
          </a:xfrm>
        </p:spPr>
        <p:txBody>
          <a:bodyPr/>
          <a:lstStyle/>
          <a:p>
            <a:r>
              <a:rPr lang="nb-NO" altLang="nb-NO" sz="2400" b="1" i="1" dirty="0"/>
              <a:t>Sentral statlig helseforvaltning (4)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367544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3F6570EC-4A3F-D287-70F3-2AFF703F25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923926"/>
            <a:ext cx="10078772" cy="5385321"/>
          </a:xfrm>
        </p:spPr>
        <p:txBody>
          <a:bodyPr/>
          <a:lstStyle/>
          <a:p>
            <a:pPr>
              <a:defRPr/>
            </a:pPr>
            <a:r>
              <a:rPr lang="nb-NO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Direktoratet for medisinske produkter</a:t>
            </a:r>
          </a:p>
          <a:p>
            <a:pPr>
              <a:defRPr/>
            </a:pPr>
            <a:r>
              <a:rPr lang="nb-NO" sz="3200" b="1" strike="sngStrik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Statens legemiddelverk</a:t>
            </a:r>
            <a:endParaRPr lang="nb-NO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2400" dirty="0"/>
              <a:t>Godkjenning av legemidler og overvåkning av bivirkninger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2400" dirty="0"/>
              <a:t>Anskaffelsesansvar for vaksiner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2400" dirty="0"/>
              <a:t>Forvalte regelverk for medisinsk utstyr, inkludert elektromedisinsk utstyr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2400" dirty="0"/>
              <a:t>Ansvar for metodevurderinger for medisinske produkter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2400" dirty="0"/>
              <a:t>Fører tilsyn med apotekene og de som produserer eller importerer legemidler, og med blodbankene og blodprodukter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2400" dirty="0"/>
              <a:t>Informasjon og veiledning til leger, apotek og allmennheten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2400" dirty="0"/>
              <a:t>Internasjonale oppgaver (europeisk legemiddelsamarbeid)</a:t>
            </a:r>
          </a:p>
          <a:p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EDE18BD6-BFDE-77F1-1B1D-CDB935375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466726"/>
            <a:ext cx="10080625" cy="361950"/>
          </a:xfrm>
        </p:spPr>
        <p:txBody>
          <a:bodyPr/>
          <a:lstStyle/>
          <a:p>
            <a:r>
              <a:rPr lang="nb-NO" altLang="nb-NO" sz="2000" b="1" i="1" dirty="0"/>
              <a:t>Sentral statlig helseforvaltning (5)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25556864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8A1E8C6B-943C-422B-5564-8AA1F27BF29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37118" y="6702168"/>
            <a:ext cx="8047561" cy="155832"/>
          </a:xfrm>
        </p:spPr>
        <p:txBody>
          <a:bodyPr>
            <a:normAutofit/>
          </a:bodyPr>
          <a:lstStyle/>
          <a:p>
            <a:r>
              <a:rPr lang="nb-NO" dirty="0"/>
              <a:t>Rolf B. Winther</a:t>
            </a:r>
          </a:p>
        </p:txBody>
      </p:sp>
      <p:pic>
        <p:nvPicPr>
          <p:cNvPr id="7" name="Plassholder for bilde 6" descr="Bilde av to artikkelsider i Tidsskrift for Den norske legeforening nr. 4-24, som omtaler nytt om legemidler fra Direktoratet for medisinske produkter (tidligere Statens legemiddelverk).">
            <a:extLst>
              <a:ext uri="{FF2B5EF4-FFF2-40B4-BE49-F238E27FC236}">
                <a16:creationId xmlns:a16="http://schemas.microsoft.com/office/drawing/2014/main" id="{E3B95574-0B78-DA02-5B04-C30CE8AD1C8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569" y="155832"/>
            <a:ext cx="8374823" cy="6279848"/>
          </a:xfrm>
        </p:spPr>
      </p:pic>
    </p:spTree>
    <p:extLst>
      <p:ext uri="{BB962C8B-B14F-4D97-AF65-F5344CB8AC3E}">
        <p14:creationId xmlns:p14="http://schemas.microsoft.com/office/powerpoint/2010/main" val="1945216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FE122B-9E08-AFBB-4001-C92357AE5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873126"/>
            <a:ext cx="10080625" cy="355600"/>
          </a:xfrm>
        </p:spPr>
        <p:txBody>
          <a:bodyPr/>
          <a:lstStyle/>
          <a:p>
            <a:r>
              <a:rPr lang="nb-NO" altLang="nb-NO" sz="2000" b="1" i="1" dirty="0"/>
              <a:t>Sentral statlig helseforvaltning (6)</a:t>
            </a:r>
            <a:endParaRPr lang="nb-NO" sz="2000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73C5A8F-9B3B-C4FE-D16D-CF42277B7C2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1895476"/>
            <a:ext cx="10078772" cy="4413772"/>
          </a:xfrm>
        </p:spPr>
        <p:txBody>
          <a:bodyPr/>
          <a:lstStyle/>
          <a:p>
            <a:pPr>
              <a:defRPr/>
            </a:pPr>
            <a:r>
              <a:rPr lang="nb-NO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Statens helsetilsyn (Helsetilsynet)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dirty="0"/>
              <a:t>Har overordnet faglig tilsyn med helse- og omsorgstjenesten i landet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dirty="0"/>
              <a:t>Kan gi administrative reaksjoner overfor helsepersonell og virksomheter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dirty="0"/>
              <a:t>Har også tilsyn med barnevern og sosiale tjenester</a:t>
            </a:r>
          </a:p>
          <a:p>
            <a:pPr>
              <a:defRPr/>
            </a:pPr>
            <a:endParaRPr lang="nb-NO" dirty="0"/>
          </a:p>
          <a:p>
            <a:pPr>
              <a:defRPr/>
            </a:pPr>
            <a:r>
              <a:rPr lang="nb-NO" i="1" dirty="0"/>
              <a:t>Tilsynet i det enkelte fylke utøves av Statsforvalteren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491497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B8DD5D-0E04-8A02-1339-C62CF2B7C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Helsetilsynet</a:t>
            </a:r>
            <a:r>
              <a:rPr lang="nb-NO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administrative reaksjonsformer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5BDC436-931F-D544-1686-A1B3B7A460F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b="1" dirty="0">
                <a:solidFill>
                  <a:srgbClr val="333333"/>
                </a:solidFill>
              </a:rPr>
              <a:t>§ 56. </a:t>
            </a:r>
            <a:r>
              <a:rPr lang="nb-NO" b="1" i="1" dirty="0">
                <a:solidFill>
                  <a:srgbClr val="333333"/>
                </a:solidFill>
              </a:rPr>
              <a:t>Faglig pålegg til helsepersonell</a:t>
            </a:r>
            <a:endParaRPr lang="nb-NO" dirty="0">
              <a:solidFill>
                <a:srgbClr val="333333"/>
              </a:solidFill>
            </a:endParaRPr>
          </a:p>
          <a:p>
            <a:endParaRPr lang="nb-NO" sz="800" dirty="0"/>
          </a:p>
          <a:p>
            <a:r>
              <a:rPr lang="nb-NO" b="1" dirty="0">
                <a:solidFill>
                  <a:srgbClr val="333333"/>
                </a:solidFill>
              </a:rPr>
              <a:t>§ 57. </a:t>
            </a:r>
            <a:r>
              <a:rPr lang="nb-NO" b="1" i="1" dirty="0">
                <a:solidFill>
                  <a:srgbClr val="333333"/>
                </a:solidFill>
              </a:rPr>
              <a:t>Tilbakekall av autorisasjon, lisens eller spesialistgodkjenning</a:t>
            </a:r>
            <a:endParaRPr lang="nb-NO" dirty="0">
              <a:solidFill>
                <a:srgbClr val="333333"/>
              </a:solidFill>
            </a:endParaRPr>
          </a:p>
          <a:p>
            <a:endParaRPr lang="nb-NO" sz="800" dirty="0"/>
          </a:p>
          <a:p>
            <a:r>
              <a:rPr lang="nb-NO" b="1" dirty="0">
                <a:solidFill>
                  <a:srgbClr val="333333"/>
                </a:solidFill>
              </a:rPr>
              <a:t>§ 58. </a:t>
            </a:r>
            <a:r>
              <a:rPr lang="nb-NO" b="1" i="1" dirty="0">
                <a:solidFill>
                  <a:srgbClr val="333333"/>
                </a:solidFill>
              </a:rPr>
              <a:t>Begrenset suspensjon og full suspensjon av autorisasjon, lisens eller spesialistgodkjenning</a:t>
            </a:r>
            <a:endParaRPr lang="nb-NO" dirty="0">
              <a:solidFill>
                <a:srgbClr val="333333"/>
              </a:solidFill>
            </a:endParaRPr>
          </a:p>
          <a:p>
            <a:endParaRPr lang="nb-NO" sz="800" dirty="0"/>
          </a:p>
          <a:p>
            <a:r>
              <a:rPr lang="nb-NO" b="1" dirty="0">
                <a:solidFill>
                  <a:srgbClr val="333333"/>
                </a:solidFill>
              </a:rPr>
              <a:t>§ 59. </a:t>
            </a:r>
            <a:r>
              <a:rPr lang="nb-NO" b="1" i="1" dirty="0">
                <a:solidFill>
                  <a:srgbClr val="333333"/>
                </a:solidFill>
              </a:rPr>
              <a:t>Begrensning av autorisasjon</a:t>
            </a:r>
            <a:endParaRPr lang="nb-NO" dirty="0">
              <a:solidFill>
                <a:srgbClr val="333333"/>
              </a:solidFill>
            </a:endParaRPr>
          </a:p>
          <a:p>
            <a:endParaRPr lang="nb-NO" sz="800" dirty="0"/>
          </a:p>
          <a:p>
            <a:r>
              <a:rPr lang="nb-NO" b="1" dirty="0">
                <a:solidFill>
                  <a:srgbClr val="333333"/>
                </a:solidFill>
              </a:rPr>
              <a:t>§ 63. </a:t>
            </a:r>
            <a:r>
              <a:rPr lang="nb-NO" b="1" i="1" dirty="0">
                <a:solidFill>
                  <a:srgbClr val="333333"/>
                </a:solidFill>
              </a:rPr>
              <a:t>Tap av retten til å rekvirere legemidler i gruppe A og B</a:t>
            </a:r>
            <a:endParaRPr lang="nb-NO" dirty="0">
              <a:solidFill>
                <a:srgbClr val="333333"/>
              </a:solidFill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26616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87E193D-A51F-942E-DCAB-B39D74959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723900"/>
            <a:ext cx="10080625" cy="628650"/>
          </a:xfrm>
        </p:spPr>
        <p:txBody>
          <a:bodyPr/>
          <a:lstStyle/>
          <a:p>
            <a:r>
              <a:rPr lang="nb-NO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Statlig </a:t>
            </a:r>
            <a:r>
              <a:rPr lang="nb-NO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helseforvaltning</a:t>
            </a:r>
            <a:r>
              <a:rPr lang="nb-NO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nettadresser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76A1792-7580-56EA-2453-B96B5FDADC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1590674"/>
            <a:ext cx="10078772" cy="4718573"/>
          </a:xfrm>
        </p:spPr>
        <p:txBody>
          <a:bodyPr/>
          <a:lstStyle/>
          <a:p>
            <a:r>
              <a:rPr lang="nb-NO" b="1" dirty="0"/>
              <a:t>Helsedirektoratet:</a:t>
            </a:r>
          </a:p>
          <a:p>
            <a:r>
              <a:rPr lang="nb-NO" dirty="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https://www.helsedirektoratet.no/</a:t>
            </a:r>
            <a:endParaRPr lang="nb-NO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nb-NO" sz="900" dirty="0"/>
          </a:p>
          <a:p>
            <a:r>
              <a:rPr lang="nb-NO" b="1" dirty="0"/>
              <a:t>Folkehelseinstituttet:</a:t>
            </a:r>
          </a:p>
          <a:p>
            <a:r>
              <a:rPr lang="nb-NO" dirty="0">
                <a:solidFill>
                  <a:schemeClr val="tx1">
                    <a:lumMod val="50000"/>
                    <a:lumOff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https://www.fhi.no/</a:t>
            </a:r>
            <a:endParaRPr lang="nb-NO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nb-NO" sz="900" dirty="0"/>
          </a:p>
          <a:p>
            <a:r>
              <a:rPr lang="nb-NO" b="1" dirty="0"/>
              <a:t>Direktoratet for medisinske produkter </a:t>
            </a:r>
            <a:r>
              <a:rPr lang="nb-NO" b="1" strike="sngStrike" dirty="0"/>
              <a:t>/ Statens legemiddelverk </a:t>
            </a:r>
            <a:r>
              <a:rPr lang="nb-NO" b="1" dirty="0"/>
              <a:t>:</a:t>
            </a:r>
          </a:p>
          <a:p>
            <a:r>
              <a:rPr lang="nb-NO" dirty="0">
                <a:solidFill>
                  <a:schemeClr val="tx1">
                    <a:lumMod val="50000"/>
                    <a:lumOff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https://www.dmp.no/</a:t>
            </a:r>
            <a:endParaRPr lang="nb-NO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nb-NO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nb-NO" b="1" dirty="0"/>
              <a:t>Statens helsetilsyn (Helsetilsynet):</a:t>
            </a:r>
          </a:p>
          <a:p>
            <a:r>
              <a:rPr lang="nb-NO" dirty="0">
                <a:solidFill>
                  <a:schemeClr val="tx1">
                    <a:lumMod val="50000"/>
                    <a:lumOff val="50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https://www.helsetilsynet.no/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076564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Sylinder 6">
            <a:extLst>
              <a:ext uri="{FF2B5EF4-FFF2-40B4-BE49-F238E27FC236}">
                <a16:creationId xmlns:a16="http://schemas.microsoft.com/office/drawing/2014/main" id="{D7CE861D-09A9-4D79-8F23-E4CA1F1D604D}"/>
              </a:ext>
            </a:extLst>
          </p:cNvPr>
          <p:cNvSpPr txBox="1"/>
          <p:nvPr/>
        </p:nvSpPr>
        <p:spPr>
          <a:xfrm>
            <a:off x="4706224" y="5746459"/>
            <a:ext cx="64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i="1" dirty="0">
                <a:solidFill>
                  <a:srgbClr val="C00000"/>
                </a:solidFill>
              </a:rPr>
              <a:t>Fra 18 til 10 statsforvalterembeter og fra 19 til 11 fylker </a:t>
            </a:r>
          </a:p>
          <a:p>
            <a:r>
              <a:rPr lang="nb-NO" sz="1200" b="1" i="1" dirty="0">
                <a:solidFill>
                  <a:srgbClr val="C00000"/>
                </a:solidFill>
              </a:rPr>
              <a:t>Fra 01.01.24: Gjenoppretting av  7 fylker. Ny statsforvalterinndeling fortsetter, men Oslo og Viken byttet navn til Statsforvalteren i Østfold, Buskerud, Oslo og Akershus</a:t>
            </a:r>
            <a:endParaRPr lang="nb-NO" dirty="0">
              <a:solidFill>
                <a:srgbClr val="C00000"/>
              </a:solidFill>
            </a:endParaRPr>
          </a:p>
        </p:txBody>
      </p:sp>
      <p:sp>
        <p:nvSpPr>
          <p:cNvPr id="8" name="Plassholder for tekst 1" descr="Statsforvalterembetene med angivelse av hvilke tidligere fylker som hører inn under de enkelte embetene fra 2019.">
            <a:extLst>
              <a:ext uri="{FF2B5EF4-FFF2-40B4-BE49-F238E27FC236}">
                <a16:creationId xmlns:a16="http://schemas.microsoft.com/office/drawing/2014/main" id="{20B64C89-2CE3-4FB8-AC23-D95FA3D16239}"/>
              </a:ext>
            </a:extLst>
          </p:cNvPr>
          <p:cNvSpPr txBox="1">
            <a:spLocks/>
          </p:cNvSpPr>
          <p:nvPr/>
        </p:nvSpPr>
        <p:spPr>
          <a:xfrm>
            <a:off x="6589817" y="2706624"/>
            <a:ext cx="4112633" cy="264261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</a:pPr>
            <a:r>
              <a:rPr lang="nb-NO" sz="1400" dirty="0">
                <a:latin typeface="+mn-lt"/>
              </a:rPr>
              <a:t>Østfold, Buskerud, Oslo og Akershus </a:t>
            </a:r>
          </a:p>
          <a:p>
            <a:pPr>
              <a:spcBef>
                <a:spcPts val="300"/>
              </a:spcBef>
            </a:pPr>
            <a:r>
              <a:rPr lang="nb-NO" sz="1400" dirty="0">
                <a:latin typeface="+mn-lt"/>
              </a:rPr>
              <a:t>Innlandet </a:t>
            </a:r>
            <a:endParaRPr lang="nb-NO" sz="1400" i="1" dirty="0">
              <a:latin typeface="+mn-lt"/>
            </a:endParaRPr>
          </a:p>
          <a:p>
            <a:pPr>
              <a:spcBef>
                <a:spcPts val="300"/>
              </a:spcBef>
            </a:pPr>
            <a:r>
              <a:rPr lang="nb-NO" sz="1400" dirty="0">
                <a:latin typeface="+mn-lt"/>
              </a:rPr>
              <a:t>Vestfold og Telemark </a:t>
            </a:r>
            <a:endParaRPr lang="nb-NO" sz="1400" i="1" dirty="0">
              <a:latin typeface="+mn-lt"/>
            </a:endParaRPr>
          </a:p>
          <a:p>
            <a:pPr>
              <a:spcBef>
                <a:spcPts val="300"/>
              </a:spcBef>
            </a:pPr>
            <a:r>
              <a:rPr lang="nb-NO" sz="1400" dirty="0">
                <a:latin typeface="+mn-lt"/>
              </a:rPr>
              <a:t>Agder </a:t>
            </a:r>
            <a:endParaRPr lang="nb-NO" sz="1400" i="1" dirty="0">
              <a:latin typeface="+mn-lt"/>
            </a:endParaRPr>
          </a:p>
          <a:p>
            <a:pPr>
              <a:spcBef>
                <a:spcPts val="300"/>
              </a:spcBef>
            </a:pPr>
            <a:r>
              <a:rPr lang="nb-NO" sz="1400" dirty="0">
                <a:latin typeface="+mn-lt"/>
              </a:rPr>
              <a:t>Rogaland</a:t>
            </a:r>
          </a:p>
          <a:p>
            <a:pPr>
              <a:spcBef>
                <a:spcPts val="300"/>
              </a:spcBef>
            </a:pPr>
            <a:r>
              <a:rPr lang="nb-NO" sz="1400" dirty="0">
                <a:latin typeface="+mn-lt"/>
              </a:rPr>
              <a:t>Vestland </a:t>
            </a:r>
          </a:p>
          <a:p>
            <a:pPr>
              <a:spcBef>
                <a:spcPts val="300"/>
              </a:spcBef>
            </a:pPr>
            <a:r>
              <a:rPr lang="nb-NO" sz="1400" dirty="0">
                <a:latin typeface="+mn-lt"/>
              </a:rPr>
              <a:t>Møre og Romsdal</a:t>
            </a:r>
          </a:p>
          <a:p>
            <a:pPr>
              <a:spcBef>
                <a:spcPts val="300"/>
              </a:spcBef>
            </a:pPr>
            <a:r>
              <a:rPr lang="nb-NO" sz="1400" dirty="0">
                <a:latin typeface="+mn-lt"/>
              </a:rPr>
              <a:t>Trøndelag </a:t>
            </a:r>
            <a:endParaRPr lang="nb-NO" sz="1400" i="1" dirty="0">
              <a:latin typeface="+mn-lt"/>
            </a:endParaRPr>
          </a:p>
          <a:p>
            <a:pPr>
              <a:spcBef>
                <a:spcPts val="300"/>
              </a:spcBef>
            </a:pPr>
            <a:r>
              <a:rPr lang="nb-NO" sz="1400" dirty="0">
                <a:latin typeface="+mn-lt"/>
              </a:rPr>
              <a:t>Nordland</a:t>
            </a:r>
          </a:p>
          <a:p>
            <a:pPr>
              <a:spcBef>
                <a:spcPts val="300"/>
              </a:spcBef>
            </a:pPr>
            <a:r>
              <a:rPr lang="nb-NO" sz="1400" dirty="0">
                <a:latin typeface="+mn-lt"/>
              </a:rPr>
              <a:t>Troms og Finnmark </a:t>
            </a:r>
            <a:endParaRPr lang="nb-NO" sz="1400" i="1" dirty="0">
              <a:latin typeface="+mn-lt"/>
            </a:endParaRPr>
          </a:p>
        </p:txBody>
      </p:sp>
      <p:pic>
        <p:nvPicPr>
          <p:cNvPr id="10" name="Bilde 9" descr="Fargeangivelse tilhørende Norgeskart med inndeling etter statsforvalterembetene fra 2019.">
            <a:extLst>
              <a:ext uri="{FF2B5EF4-FFF2-40B4-BE49-F238E27FC236}">
                <a16:creationId xmlns:a16="http://schemas.microsoft.com/office/drawing/2014/main" id="{A828B064-6193-4289-A50B-E4271782E6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4" t="3599" r="79773" b="3932"/>
          <a:stretch/>
        </p:blipFill>
        <p:spPr>
          <a:xfrm>
            <a:off x="6139148" y="2706624"/>
            <a:ext cx="450669" cy="2578608"/>
          </a:xfrm>
          <a:prstGeom prst="rect">
            <a:avLst/>
          </a:prstGeom>
        </p:spPr>
      </p:pic>
      <p:pic>
        <p:nvPicPr>
          <p:cNvPr id="25" name="Bilde 24" descr="Norgeskart med inndeling etter statsforvalterembetene fra 2019.">
            <a:extLst>
              <a:ext uri="{FF2B5EF4-FFF2-40B4-BE49-F238E27FC236}">
                <a16:creationId xmlns:a16="http://schemas.microsoft.com/office/drawing/2014/main" id="{1E37312A-2153-4FE3-AF18-6831F8C90A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362" y="327170"/>
            <a:ext cx="4296522" cy="5963015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977CADA2-2161-4412-A3D6-C8CE55AB4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4647" y="397042"/>
            <a:ext cx="6215991" cy="1901909"/>
          </a:xfrm>
        </p:spPr>
        <p:txBody>
          <a:bodyPr/>
          <a:lstStyle/>
          <a:p>
            <a:r>
              <a:rPr lang="nb-NO" altLang="nb-NO" sz="3200" dirty="0">
                <a:solidFill>
                  <a:srgbClr val="C00000"/>
                </a:solidFill>
              </a:rPr>
              <a:t>Statsforvalteren</a:t>
            </a:r>
            <a:br>
              <a:rPr lang="nb-NO" altLang="nb-NO" sz="2500" dirty="0">
                <a:solidFill>
                  <a:srgbClr val="C00000"/>
                </a:solidFill>
              </a:rPr>
            </a:br>
            <a:br>
              <a:rPr lang="nb-NO" altLang="nb-NO" sz="2500" dirty="0">
                <a:solidFill>
                  <a:srgbClr val="C00000"/>
                </a:solidFill>
              </a:rPr>
            </a:br>
            <a:r>
              <a:rPr lang="nb-NO" altLang="nb-NO" sz="2500" dirty="0">
                <a:solidFill>
                  <a:srgbClr val="C00000"/>
                </a:solidFill>
              </a:rPr>
              <a:t>Solberg-regjeringens strukturreform for statsforvalterembetene og regionreform for fylkene (fra 2019 og 2020)</a:t>
            </a:r>
            <a:endParaRPr lang="nb-NO" sz="25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3921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C46E965-8130-511A-291D-AC99D637B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541" y="548754"/>
            <a:ext cx="10080625" cy="870472"/>
          </a:xfrm>
        </p:spPr>
        <p:txBody>
          <a:bodyPr/>
          <a:lstStyle/>
          <a:p>
            <a:r>
              <a:rPr lang="nb-NO" altLang="nb-NO" dirty="0">
                <a:solidFill>
                  <a:srgbClr val="C00000"/>
                </a:solidFill>
              </a:rPr>
              <a:t>Statsforvalterens roller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699D50A-9AA6-E5EA-239E-8E93FFBF66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1990726"/>
            <a:ext cx="10078772" cy="4318522"/>
          </a:xfrm>
        </p:spPr>
        <p:txBody>
          <a:bodyPr/>
          <a:lstStyle/>
          <a:p>
            <a:pPr>
              <a:defRPr/>
            </a:pPr>
            <a:r>
              <a:rPr lang="nb-NO" dirty="0"/>
              <a:t>Kongens og regjeringens øverste representant i fylket, og skal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dirty="0"/>
              <a:t>Følge opp vedtak, mål og retningslinjer fra Stortinget og regjeringen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dirty="0"/>
              <a:t>Utføre ulike forvaltningsoppgaver på vegne av departementer og direktorater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dirty="0"/>
              <a:t>Være klageorgan for mange kommunale vedtak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dirty="0"/>
              <a:t>Være tilsynsmyndighet på sentrale velferdsområder som forvaltes av kommunene (helse, sosial, barnevern, skole og barnehage)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dirty="0"/>
              <a:t>Koordinere beredskapsarbeidet i fylket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dirty="0"/>
              <a:t>Formidle kommunenes og fylkets behov til sentrale myndigheter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539499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6EA3A4F-D944-53A0-4B49-E8454571F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873126"/>
            <a:ext cx="10080625" cy="565149"/>
          </a:xfrm>
        </p:spPr>
        <p:txBody>
          <a:bodyPr/>
          <a:lstStyle/>
          <a:p>
            <a:r>
              <a:rPr lang="nb-NO" altLang="nb-NO" dirty="0">
                <a:solidFill>
                  <a:srgbClr val="C00000"/>
                </a:solidFill>
              </a:rPr>
              <a:t>Fagområder for Statsforvalteren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A8B9CB-48EE-26CC-8CF5-9292EE4970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0" y="1628775"/>
            <a:ext cx="10220059" cy="468047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dirty="0"/>
              <a:t>Helse- og omsorgstjenester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dirty="0"/>
              <a:t>Sosialtjenester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dirty="0"/>
              <a:t>Vergemål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dirty="0"/>
              <a:t>Barnevern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dirty="0"/>
              <a:t>Utdanning og barnehage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dirty="0"/>
              <a:t>Kommunal forvaltning innen areal, plan og bygg, kommuneøkonomi mv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dirty="0"/>
              <a:t>Klima og miljøvern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dirty="0"/>
              <a:t>Landbruk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dirty="0"/>
              <a:t>Samfunnssikkerhet og beredskap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555259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8980DA6-0E4F-0195-C31D-0E36B2472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873125"/>
            <a:ext cx="10080625" cy="555625"/>
          </a:xfrm>
        </p:spPr>
        <p:txBody>
          <a:bodyPr/>
          <a:lstStyle/>
          <a:p>
            <a:r>
              <a:rPr lang="nb-NO" altLang="nb-NO" dirty="0">
                <a:solidFill>
                  <a:srgbClr val="C00000"/>
                </a:solidFill>
              </a:rPr>
              <a:t>Statsforvalterens rolle i helseforvaltningen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A3566DD-6357-6150-A517-D08029F3006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1809750"/>
            <a:ext cx="10078772" cy="4499497"/>
          </a:xfrm>
        </p:spPr>
        <p:txBody>
          <a:bodyPr/>
          <a:lstStyle/>
          <a:p>
            <a:pPr>
              <a:defRPr/>
            </a:pPr>
            <a:r>
              <a:rPr lang="nb-NO" b="1" dirty="0"/>
              <a:t>Utøve statlig tilsyn, veiledning og styring overfor kommuner og fylke på helse- og omsorgstjenesteområdet</a:t>
            </a:r>
          </a:p>
          <a:p>
            <a:pPr>
              <a:defRPr/>
            </a:pPr>
            <a:endParaRPr lang="nb-NO" sz="800" dirty="0"/>
          </a:p>
          <a:p>
            <a:pPr>
              <a:defRPr/>
            </a:pPr>
            <a:r>
              <a:rPr lang="nb-NO" i="1" dirty="0"/>
              <a:t>Fagområdet for helse- og omsorg kan være litt forskjellig organisert i de ulike statsforvalterembetene, enten som egne fagavdelinger eller f.eks. som en enhet under et større virksomhetsområde (helse, sosial, barnevern, oppvekst)</a:t>
            </a:r>
          </a:p>
          <a:p>
            <a:pPr>
              <a:defRPr/>
            </a:pPr>
            <a:endParaRPr lang="nb-NO" sz="800" dirty="0"/>
          </a:p>
          <a:p>
            <a:pPr>
              <a:defRPr/>
            </a:pPr>
            <a:r>
              <a:rPr lang="nb-NO" dirty="0"/>
              <a:t>Fylkeslegen er ansvarlig leder for arbeidet med helse- og omsorgssakene hos Statsforvalteren </a:t>
            </a:r>
          </a:p>
          <a:p>
            <a:pPr>
              <a:defRPr/>
            </a:pPr>
            <a:endParaRPr lang="nb-NO" sz="8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dirty="0"/>
              <a:t>fagstab med leger, sykepleiere, annet helsepersonell og jurister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021762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9CF1491-D765-CE1E-4ED6-B5EC13F2B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409575"/>
            <a:ext cx="10080625" cy="771525"/>
          </a:xfrm>
        </p:spPr>
        <p:txBody>
          <a:bodyPr/>
          <a:lstStyle/>
          <a:p>
            <a:r>
              <a:rPr lang="nb-NO" altLang="nb-NO" sz="2400" b="1" dirty="0">
                <a:solidFill>
                  <a:srgbClr val="C00000"/>
                </a:solidFill>
              </a:rPr>
              <a:t>Statsforvalterens oppgaver innen ansvarsområdet for Helsedirektoratet</a:t>
            </a:r>
            <a:endParaRPr lang="nb-NO" sz="2400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F82680E-A631-EBA4-2DA1-859AF8331C5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1266826"/>
            <a:ext cx="10078772" cy="5042422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nb-NO" sz="2200" dirty="0"/>
              <a:t>Bidra til at statlig politikk på helse- og omsorgsområdet iverksettes i fylket</a:t>
            </a:r>
          </a:p>
          <a:p>
            <a:pPr lvl="1">
              <a:defRPr/>
            </a:pPr>
            <a:endParaRPr lang="nb-NO" sz="800" dirty="0"/>
          </a:p>
          <a:p>
            <a:pPr lvl="1">
              <a:defRPr/>
            </a:pPr>
            <a:r>
              <a:rPr lang="nb-NO" i="1" dirty="0"/>
              <a:t>Følge opp statlige handlingsplaner (bl.a. innen folkehelse, psykisk helse, </a:t>
            </a:r>
            <a:r>
              <a:rPr lang="nb-NO" i="1" dirty="0" err="1"/>
              <a:t>rusområdet</a:t>
            </a:r>
            <a:r>
              <a:rPr lang="nb-NO" i="1" dirty="0"/>
              <a:t>, omsorgsfeltet, habilitering og rehabilitering, fastlegeordningen) og andre satsningsområder (bl.a. kvalitetsutvikling i helse- og omsorgstjenestene)</a:t>
            </a:r>
          </a:p>
          <a:p>
            <a:pPr lvl="1">
              <a:defRPr/>
            </a:pPr>
            <a:endParaRPr lang="nb-NO" sz="800" dirty="0"/>
          </a:p>
          <a:p>
            <a:pPr lvl="1">
              <a:defRPr/>
            </a:pPr>
            <a:r>
              <a:rPr lang="nb-NO" i="1" dirty="0"/>
              <a:t>Informasjons- og opplæringsansvar knyttet til helselovgivningen og implementering av faglige veiledere og retningslinjer</a:t>
            </a: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nb-NO" sz="2200" dirty="0"/>
              <a:t>Forvaltningsoppgaver, blant annet</a:t>
            </a:r>
          </a:p>
          <a:p>
            <a:pPr lvl="1">
              <a:defRPr/>
            </a:pPr>
            <a:endParaRPr lang="nb-NO" sz="800" dirty="0"/>
          </a:p>
          <a:p>
            <a:pPr lvl="1">
              <a:defRPr/>
            </a:pPr>
            <a:r>
              <a:rPr lang="nb-NO" i="1" dirty="0"/>
              <a:t>Helsekrav førerkort</a:t>
            </a:r>
          </a:p>
          <a:p>
            <a:pPr lvl="1">
              <a:defRPr/>
            </a:pPr>
            <a:r>
              <a:rPr lang="nb-NO" i="1" dirty="0"/>
              <a:t>LIS1-tjenesten for leger og turnustjenesten for  fysioterapeuter</a:t>
            </a:r>
          </a:p>
          <a:p>
            <a:pPr lvl="1">
              <a:defRPr/>
            </a:pPr>
            <a:r>
              <a:rPr lang="nb-NO" i="1" dirty="0"/>
              <a:t>Tilskuddsforvaltning</a:t>
            </a:r>
          </a:p>
          <a:p>
            <a:pPr marL="457200" lvl="1" indent="0">
              <a:buNone/>
              <a:defRPr/>
            </a:pPr>
            <a:endParaRPr lang="nb-NO" sz="800" dirty="0"/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nb-NO" sz="2200" dirty="0"/>
              <a:t>Oppfølgning av helseberedskapen i kommuner og helseforetak, herunder smittevern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980379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E90427-6BFA-233D-EFEA-2325843C4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647701"/>
            <a:ext cx="10080625" cy="914399"/>
          </a:xfrm>
        </p:spPr>
        <p:txBody>
          <a:bodyPr/>
          <a:lstStyle/>
          <a:p>
            <a:r>
              <a:rPr lang="nb-NO" altLang="nb-NO" sz="2400" b="1" dirty="0">
                <a:solidFill>
                  <a:srgbClr val="C00000"/>
                </a:solidFill>
              </a:rPr>
              <a:t>Statsforvalterens oppgaver innen ansvarsområdet for Helsetilsynet</a:t>
            </a:r>
            <a:endParaRPr lang="nb-NO" sz="2400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F7FED27-ACEB-47C7-BF5F-E95134945E5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2085975"/>
            <a:ext cx="10078772" cy="4223272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nb-NO" dirty="0"/>
              <a:t>Føre tilsyn etter helsetilsynsloven med alle helse- og omsorgstjenester i fylket - både offentlige og private, inkludert helseforetakene</a:t>
            </a:r>
          </a:p>
          <a:p>
            <a:pPr>
              <a:defRPr/>
            </a:pPr>
            <a:endParaRPr lang="nb-NO" sz="800" dirty="0"/>
          </a:p>
          <a:p>
            <a:pPr lvl="1">
              <a:defRPr/>
            </a:pPr>
            <a:endParaRPr lang="nb-NO" sz="800" dirty="0"/>
          </a:p>
          <a:p>
            <a:pPr lvl="1">
              <a:defRPr/>
            </a:pPr>
            <a:r>
              <a:rPr lang="nb-NO" sz="2200" dirty="0"/>
              <a:t>Behandle klager og bekymringsmeldinger rettet mot helsepersonell og virksomheter som yter helsetjenester (</a:t>
            </a:r>
            <a:r>
              <a:rPr lang="nb-NO" sz="2200" b="1" u="sng" dirty="0"/>
              <a:t>hendelsesbasert tilsyn</a:t>
            </a:r>
            <a:r>
              <a:rPr lang="nb-NO" sz="2200" dirty="0"/>
              <a:t>)</a:t>
            </a:r>
          </a:p>
          <a:p>
            <a:pPr marL="457200" lvl="1" indent="0">
              <a:buNone/>
              <a:defRPr/>
            </a:pPr>
            <a:endParaRPr lang="nb-NO" sz="800" dirty="0"/>
          </a:p>
          <a:p>
            <a:pPr lvl="1">
              <a:defRPr/>
            </a:pPr>
            <a:r>
              <a:rPr lang="nb-NO" sz="2200" dirty="0"/>
              <a:t>Gjennomføre </a:t>
            </a:r>
            <a:r>
              <a:rPr lang="nb-NO" sz="2200" b="1" u="sng" dirty="0"/>
              <a:t>planlagte tilsyn</a:t>
            </a:r>
            <a:r>
              <a:rPr lang="nb-NO" sz="2200" dirty="0"/>
              <a:t> med virksomheter</a:t>
            </a:r>
          </a:p>
          <a:p>
            <a:pPr marL="457200" lvl="1" indent="0">
              <a:buNone/>
              <a:defRPr/>
            </a:pPr>
            <a:endParaRPr lang="nb-NO" sz="2200" dirty="0"/>
          </a:p>
          <a:p>
            <a:pPr lvl="1">
              <a:defRPr/>
            </a:pPr>
            <a:r>
              <a:rPr lang="nb-NO" sz="2200" dirty="0"/>
              <a:t>Behandle klagesaker etter pasient- og brukerrettighetsloven (</a:t>
            </a:r>
            <a:r>
              <a:rPr lang="nb-NO" sz="2200" b="1" u="sng" dirty="0"/>
              <a:t>rettighetsklager</a:t>
            </a:r>
            <a:r>
              <a:rPr lang="nb-NO" sz="2200" dirty="0"/>
              <a:t>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961297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426FAD-AD1A-23BA-CC89-8F2898CCE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873125"/>
            <a:ext cx="10080625" cy="822325"/>
          </a:xfrm>
        </p:spPr>
        <p:txBody>
          <a:bodyPr/>
          <a:lstStyle/>
          <a:p>
            <a:r>
              <a:rPr lang="nb-NO" dirty="0">
                <a:solidFill>
                  <a:srgbClr val="C00000"/>
                </a:solidFill>
              </a:rPr>
              <a:t>Slutt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6C495B6-8D86-7CB4-B43D-D6909C83B8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2333625"/>
            <a:ext cx="10078772" cy="3975622"/>
          </a:xfrm>
        </p:spPr>
        <p:txBody>
          <a:bodyPr/>
          <a:lstStyle/>
          <a:p>
            <a:r>
              <a:rPr lang="nb-NO" dirty="0"/>
              <a:t>Takk for oppmerksomheten!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504112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FM_designprofil_2018">
      <a:dk1>
        <a:srgbClr val="00244E"/>
      </a:dk1>
      <a:lt1>
        <a:sysClr val="window" lastClr="FFFFFF"/>
      </a:lt1>
      <a:dk2>
        <a:srgbClr val="00244E"/>
      </a:dk2>
      <a:lt2>
        <a:srgbClr val="E7E6E6"/>
      </a:lt2>
      <a:accent1>
        <a:srgbClr val="00ADBA"/>
      </a:accent1>
      <a:accent2>
        <a:srgbClr val="4C76BA"/>
      </a:accent2>
      <a:accent3>
        <a:srgbClr val="BFC2C0"/>
      </a:accent3>
      <a:accent4>
        <a:srgbClr val="F39200"/>
      </a:accent4>
      <a:accent5>
        <a:srgbClr val="C90B1C"/>
      </a:accent5>
      <a:accent6>
        <a:srgbClr val="87C0C4"/>
      </a:accent6>
      <a:hlink>
        <a:srgbClr val="00ADBA"/>
      </a:hlink>
      <a:folHlink>
        <a:srgbClr val="C90B1C"/>
      </a:folHlink>
    </a:clrScheme>
    <a:fontScheme name="FM_OpenSans">
      <a:majorFont>
        <a:latin typeface="Open Sans Light"/>
        <a:ea typeface=""/>
        <a:cs typeface=""/>
      </a:majorFont>
      <a:minorFont>
        <a:latin typeface="Open Sans"/>
        <a:ea typeface=""/>
        <a:cs typeface=""/>
      </a:minorFont>
    </a:fontScheme>
    <a:fmtScheme name="Røykfarget glass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1" id="{3B9D5876-DE37-4457-BF40-82B5CF26E188}" vid="{EF5BEE36-C605-4927-AFCD-1F13DCCE5147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SFOS PowerPoint Mal</Template>
  <TotalTime>84</TotalTime>
  <Words>967</Words>
  <Application>Microsoft Office PowerPoint</Application>
  <PresentationFormat>Widescreen</PresentationFormat>
  <Paragraphs>171</Paragraphs>
  <Slides>20</Slides>
  <Notes>2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20</vt:i4>
      </vt:variant>
    </vt:vector>
  </HeadingPairs>
  <TitlesOfParts>
    <vt:vector size="27" baseType="lpstr">
      <vt:lpstr>Arial</vt:lpstr>
      <vt:lpstr>Calibri</vt:lpstr>
      <vt:lpstr>Open Sans</vt:lpstr>
      <vt:lpstr>Open Sans Light</vt:lpstr>
      <vt:lpstr>Open Sans SemiBold</vt:lpstr>
      <vt:lpstr>Wingdings</vt:lpstr>
      <vt:lpstr>Office-tema</vt:lpstr>
      <vt:lpstr>PowerPoint-presentasjon</vt:lpstr>
      <vt:lpstr>Helsetjenesten i Norge </vt:lpstr>
      <vt:lpstr>Helseforvaltningen - offentlig myndighetsutøvelse</vt:lpstr>
      <vt:lpstr>Statlig helseforvaltning</vt:lpstr>
      <vt:lpstr>Sentral statlig helseforvaltning (1)</vt:lpstr>
      <vt:lpstr>Sentral statlig helseforvaltning (2)</vt:lpstr>
      <vt:lpstr>Sentral statlig helseforvaltning (3)</vt:lpstr>
      <vt:lpstr>Sentral statlig helseforvaltning (4)</vt:lpstr>
      <vt:lpstr>Sentral statlig helseforvaltning (5)</vt:lpstr>
      <vt:lpstr>PowerPoint-presentasjon</vt:lpstr>
      <vt:lpstr>Sentral statlig helseforvaltning (6)</vt:lpstr>
      <vt:lpstr>Helsetilsynet – administrative reaksjonsformer</vt:lpstr>
      <vt:lpstr>Statlig helseforvaltning – nettadresser</vt:lpstr>
      <vt:lpstr>Statsforvalteren  Solberg-regjeringens strukturreform for statsforvalterembetene og regionreform for fylkene (fra 2019 og 2020)</vt:lpstr>
      <vt:lpstr>Statsforvalterens roller</vt:lpstr>
      <vt:lpstr>Fagområder for Statsforvalteren</vt:lpstr>
      <vt:lpstr>Statsforvalterens rolle i helseforvaltningen</vt:lpstr>
      <vt:lpstr>Statsforvalterens oppgaver innen ansvarsområdet for Helsedirektoratet</vt:lpstr>
      <vt:lpstr>Statsforvalterens oppgaver innen ansvarsområdet for Helsetilsynet</vt:lpstr>
      <vt:lpstr>Slutt</vt:lpstr>
    </vt:vector>
  </TitlesOfParts>
  <Company>Statsforvalterens fellestjenester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Wessel, Thor</dc:creator>
  <cp:lastModifiedBy>Wessel, Thor</cp:lastModifiedBy>
  <cp:revision>18</cp:revision>
  <dcterms:created xsi:type="dcterms:W3CDTF">2026-10-13T07:55:45Z</dcterms:created>
  <dcterms:modified xsi:type="dcterms:W3CDTF">2026-10-13T09:29:12Z</dcterms:modified>
</cp:coreProperties>
</file>