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33"/>
  </p:notesMasterIdLst>
  <p:handoutMasterIdLst>
    <p:handoutMasterId r:id="rId34"/>
  </p:handoutMasterIdLst>
  <p:sldIdLst>
    <p:sldId id="675" r:id="rId2"/>
    <p:sldId id="927" r:id="rId3"/>
    <p:sldId id="920" r:id="rId4"/>
    <p:sldId id="733" r:id="rId5"/>
    <p:sldId id="731" r:id="rId6"/>
    <p:sldId id="921" r:id="rId7"/>
    <p:sldId id="814" r:id="rId8"/>
    <p:sldId id="860" r:id="rId9"/>
    <p:sldId id="764" r:id="rId10"/>
    <p:sldId id="923" r:id="rId11"/>
    <p:sldId id="857" r:id="rId12"/>
    <p:sldId id="922" r:id="rId13"/>
    <p:sldId id="906" r:id="rId14"/>
    <p:sldId id="924" r:id="rId15"/>
    <p:sldId id="861" r:id="rId16"/>
    <p:sldId id="768" r:id="rId17"/>
    <p:sldId id="859" r:id="rId18"/>
    <p:sldId id="838" r:id="rId19"/>
    <p:sldId id="782" r:id="rId20"/>
    <p:sldId id="840" r:id="rId21"/>
    <p:sldId id="929" r:id="rId22"/>
    <p:sldId id="853" r:id="rId23"/>
    <p:sldId id="863" r:id="rId24"/>
    <p:sldId id="866" r:id="rId25"/>
    <p:sldId id="930" r:id="rId26"/>
    <p:sldId id="931" r:id="rId27"/>
    <p:sldId id="913" r:id="rId28"/>
    <p:sldId id="914" r:id="rId29"/>
    <p:sldId id="918" r:id="rId30"/>
    <p:sldId id="915" r:id="rId31"/>
    <p:sldId id="916" r:id="rId32"/>
  </p:sldIdLst>
  <p:sldSz cx="9144000" cy="6858000" type="screen4x3"/>
  <p:notesSz cx="6858000" cy="9872663"/>
  <p:defaultTextStyle>
    <a:defPPr>
      <a:defRPr lang="nb-NO"/>
    </a:defPPr>
    <a:lvl1pPr algn="l" rtl="0" eaLnBrk="0" fontAlgn="base" hangingPunct="0">
      <a:spcBef>
        <a:spcPct val="0"/>
      </a:spcBef>
      <a:spcAft>
        <a:spcPct val="0"/>
      </a:spcAft>
      <a:defRPr sz="4400" kern="1200">
        <a:solidFill>
          <a:schemeClr val="tx1"/>
        </a:solidFill>
        <a:latin typeface="Verdana" panose="020B0604030504040204" pitchFamily="34" charset="0"/>
        <a:ea typeface="+mn-ea"/>
        <a:cs typeface="+mn-cs"/>
      </a:defRPr>
    </a:lvl1pPr>
    <a:lvl2pPr marL="457200" algn="l" rtl="0" eaLnBrk="0" fontAlgn="base" hangingPunct="0">
      <a:spcBef>
        <a:spcPct val="0"/>
      </a:spcBef>
      <a:spcAft>
        <a:spcPct val="0"/>
      </a:spcAft>
      <a:defRPr sz="4400" kern="1200">
        <a:solidFill>
          <a:schemeClr val="tx1"/>
        </a:solidFill>
        <a:latin typeface="Verdana" panose="020B0604030504040204" pitchFamily="34" charset="0"/>
        <a:ea typeface="+mn-ea"/>
        <a:cs typeface="+mn-cs"/>
      </a:defRPr>
    </a:lvl2pPr>
    <a:lvl3pPr marL="914400" algn="l" rtl="0" eaLnBrk="0" fontAlgn="base" hangingPunct="0">
      <a:spcBef>
        <a:spcPct val="0"/>
      </a:spcBef>
      <a:spcAft>
        <a:spcPct val="0"/>
      </a:spcAft>
      <a:defRPr sz="4400" kern="1200">
        <a:solidFill>
          <a:schemeClr val="tx1"/>
        </a:solidFill>
        <a:latin typeface="Verdana" panose="020B0604030504040204" pitchFamily="34" charset="0"/>
        <a:ea typeface="+mn-ea"/>
        <a:cs typeface="+mn-cs"/>
      </a:defRPr>
    </a:lvl3pPr>
    <a:lvl4pPr marL="1371600" algn="l" rtl="0" eaLnBrk="0" fontAlgn="base" hangingPunct="0">
      <a:spcBef>
        <a:spcPct val="0"/>
      </a:spcBef>
      <a:spcAft>
        <a:spcPct val="0"/>
      </a:spcAft>
      <a:defRPr sz="4400" kern="1200">
        <a:solidFill>
          <a:schemeClr val="tx1"/>
        </a:solidFill>
        <a:latin typeface="Verdana" panose="020B0604030504040204" pitchFamily="34" charset="0"/>
        <a:ea typeface="+mn-ea"/>
        <a:cs typeface="+mn-cs"/>
      </a:defRPr>
    </a:lvl4pPr>
    <a:lvl5pPr marL="1828800" algn="l" rtl="0" eaLnBrk="0" fontAlgn="base" hangingPunct="0">
      <a:spcBef>
        <a:spcPct val="0"/>
      </a:spcBef>
      <a:spcAft>
        <a:spcPct val="0"/>
      </a:spcAft>
      <a:defRPr sz="4400" kern="1200">
        <a:solidFill>
          <a:schemeClr val="tx1"/>
        </a:solidFill>
        <a:latin typeface="Verdana" panose="020B0604030504040204" pitchFamily="34" charset="0"/>
        <a:ea typeface="+mn-ea"/>
        <a:cs typeface="+mn-cs"/>
      </a:defRPr>
    </a:lvl5pPr>
    <a:lvl6pPr marL="2286000" algn="l" defTabSz="914400" rtl="0" eaLnBrk="1" latinLnBrk="0" hangingPunct="1">
      <a:defRPr sz="4400" kern="1200">
        <a:solidFill>
          <a:schemeClr val="tx1"/>
        </a:solidFill>
        <a:latin typeface="Verdana" panose="020B0604030504040204" pitchFamily="34" charset="0"/>
        <a:ea typeface="+mn-ea"/>
        <a:cs typeface="+mn-cs"/>
      </a:defRPr>
    </a:lvl6pPr>
    <a:lvl7pPr marL="2743200" algn="l" defTabSz="914400" rtl="0" eaLnBrk="1" latinLnBrk="0" hangingPunct="1">
      <a:defRPr sz="4400" kern="1200">
        <a:solidFill>
          <a:schemeClr val="tx1"/>
        </a:solidFill>
        <a:latin typeface="Verdana" panose="020B0604030504040204" pitchFamily="34" charset="0"/>
        <a:ea typeface="+mn-ea"/>
        <a:cs typeface="+mn-cs"/>
      </a:defRPr>
    </a:lvl7pPr>
    <a:lvl8pPr marL="3200400" algn="l" defTabSz="914400" rtl="0" eaLnBrk="1" latinLnBrk="0" hangingPunct="1">
      <a:defRPr sz="4400" kern="1200">
        <a:solidFill>
          <a:schemeClr val="tx1"/>
        </a:solidFill>
        <a:latin typeface="Verdana" panose="020B0604030504040204" pitchFamily="34" charset="0"/>
        <a:ea typeface="+mn-ea"/>
        <a:cs typeface="+mn-cs"/>
      </a:defRPr>
    </a:lvl8pPr>
    <a:lvl9pPr marL="3657600" algn="l" defTabSz="914400" rtl="0" eaLnBrk="1" latinLnBrk="0" hangingPunct="1">
      <a:defRPr sz="4400"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66CCFF"/>
    <a:srgbClr val="66FF66"/>
    <a:srgbClr val="FD2727"/>
    <a:srgbClr val="99CCFF"/>
    <a:srgbClr val="CCECFF"/>
    <a:srgbClr val="CECAC0"/>
    <a:srgbClr val="DCD9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900291-3A99-4920-9C59-D378BB2C26EE}" v="65" dt="2026-10-14T12:06:43.6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3495" autoAdjust="0"/>
  </p:normalViewPr>
  <p:slideViewPr>
    <p:cSldViewPr>
      <p:cViewPr varScale="1">
        <p:scale>
          <a:sx n="109" d="100"/>
          <a:sy n="109" d="100"/>
        </p:scale>
        <p:origin x="734" y="82"/>
      </p:cViewPr>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3762" name="Rectangle 2">
            <a:extLst>
              <a:ext uri="{FF2B5EF4-FFF2-40B4-BE49-F238E27FC236}">
                <a16:creationId xmlns:a16="http://schemas.microsoft.com/office/drawing/2014/main" id="{7D690F2B-D213-B2F0-47B5-17835848CEAC}"/>
              </a:ext>
            </a:extLst>
          </p:cNvPr>
          <p:cNvSpPr>
            <a:spLocks noGrp="1" noChangeArrowheads="1"/>
          </p:cNvSpPr>
          <p:nvPr>
            <p:ph type="hdr" sz="quarter"/>
          </p:nvPr>
        </p:nvSpPr>
        <p:spPr bwMode="auto">
          <a:xfrm>
            <a:off x="0" y="0"/>
            <a:ext cx="2973388" cy="493713"/>
          </a:xfrm>
          <a:prstGeom prst="rect">
            <a:avLst/>
          </a:prstGeom>
          <a:noFill/>
          <a:ln>
            <a:noFill/>
          </a:ln>
          <a:effectLst/>
        </p:spPr>
        <p:txBody>
          <a:bodyPr vert="horz" wrap="square" lIns="90731" tIns="45366" rIns="90731" bIns="45366" numCol="1" anchor="t" anchorCtr="0" compatLnSpc="1">
            <a:prstTxWarp prst="textNoShape">
              <a:avLst/>
            </a:prstTxWarp>
          </a:bodyPr>
          <a:lstStyle>
            <a:lvl1pPr defTabSz="906720" eaLnBrk="1" hangingPunct="1">
              <a:defRPr sz="1200">
                <a:latin typeface="Arial" charset="0"/>
              </a:defRPr>
            </a:lvl1pPr>
          </a:lstStyle>
          <a:p>
            <a:pPr>
              <a:defRPr/>
            </a:pPr>
            <a:endParaRPr lang="nb-NO"/>
          </a:p>
        </p:txBody>
      </p:sp>
      <p:sp>
        <p:nvSpPr>
          <p:cNvPr id="373763" name="Rectangle 3">
            <a:extLst>
              <a:ext uri="{FF2B5EF4-FFF2-40B4-BE49-F238E27FC236}">
                <a16:creationId xmlns:a16="http://schemas.microsoft.com/office/drawing/2014/main" id="{E6409DAD-AFF1-4FE2-BC1B-C3A52CAFACBD}"/>
              </a:ext>
            </a:extLst>
          </p:cNvPr>
          <p:cNvSpPr>
            <a:spLocks noGrp="1" noChangeArrowheads="1"/>
          </p:cNvSpPr>
          <p:nvPr>
            <p:ph type="dt" sz="quarter" idx="1"/>
          </p:nvPr>
        </p:nvSpPr>
        <p:spPr bwMode="auto">
          <a:xfrm>
            <a:off x="3883025" y="0"/>
            <a:ext cx="2973388" cy="493713"/>
          </a:xfrm>
          <a:prstGeom prst="rect">
            <a:avLst/>
          </a:prstGeom>
          <a:noFill/>
          <a:ln>
            <a:noFill/>
          </a:ln>
          <a:effectLst/>
        </p:spPr>
        <p:txBody>
          <a:bodyPr vert="horz" wrap="square" lIns="90731" tIns="45366" rIns="90731" bIns="45366" numCol="1" anchor="t" anchorCtr="0" compatLnSpc="1">
            <a:prstTxWarp prst="textNoShape">
              <a:avLst/>
            </a:prstTxWarp>
          </a:bodyPr>
          <a:lstStyle>
            <a:lvl1pPr algn="r" defTabSz="906720" eaLnBrk="1" hangingPunct="1">
              <a:defRPr sz="1200">
                <a:latin typeface="Arial" charset="0"/>
              </a:defRPr>
            </a:lvl1pPr>
          </a:lstStyle>
          <a:p>
            <a:pPr>
              <a:defRPr/>
            </a:pPr>
            <a:endParaRPr lang="nb-NO"/>
          </a:p>
        </p:txBody>
      </p:sp>
      <p:sp>
        <p:nvSpPr>
          <p:cNvPr id="373764" name="Rectangle 4">
            <a:extLst>
              <a:ext uri="{FF2B5EF4-FFF2-40B4-BE49-F238E27FC236}">
                <a16:creationId xmlns:a16="http://schemas.microsoft.com/office/drawing/2014/main" id="{B7F51B6B-9789-94D1-8FE3-8829B232841D}"/>
              </a:ext>
            </a:extLst>
          </p:cNvPr>
          <p:cNvSpPr>
            <a:spLocks noGrp="1" noChangeArrowheads="1"/>
          </p:cNvSpPr>
          <p:nvPr>
            <p:ph type="ftr" sz="quarter" idx="2"/>
          </p:nvPr>
        </p:nvSpPr>
        <p:spPr bwMode="auto">
          <a:xfrm>
            <a:off x="0" y="9377363"/>
            <a:ext cx="2973388" cy="493712"/>
          </a:xfrm>
          <a:prstGeom prst="rect">
            <a:avLst/>
          </a:prstGeom>
          <a:noFill/>
          <a:ln>
            <a:noFill/>
          </a:ln>
          <a:effectLst/>
        </p:spPr>
        <p:txBody>
          <a:bodyPr vert="horz" wrap="square" lIns="90731" tIns="45366" rIns="90731" bIns="45366" numCol="1" anchor="b" anchorCtr="0" compatLnSpc="1">
            <a:prstTxWarp prst="textNoShape">
              <a:avLst/>
            </a:prstTxWarp>
          </a:bodyPr>
          <a:lstStyle>
            <a:lvl1pPr defTabSz="906720" eaLnBrk="1" hangingPunct="1">
              <a:defRPr sz="1200">
                <a:latin typeface="Arial" charset="0"/>
              </a:defRPr>
            </a:lvl1pPr>
          </a:lstStyle>
          <a:p>
            <a:pPr>
              <a:defRPr/>
            </a:pPr>
            <a:endParaRPr lang="nb-NO"/>
          </a:p>
        </p:txBody>
      </p:sp>
      <p:sp>
        <p:nvSpPr>
          <p:cNvPr id="373765" name="Rectangle 5">
            <a:extLst>
              <a:ext uri="{FF2B5EF4-FFF2-40B4-BE49-F238E27FC236}">
                <a16:creationId xmlns:a16="http://schemas.microsoft.com/office/drawing/2014/main" id="{2413CDAF-B4F8-7359-7452-B126D9BE4CAE}"/>
              </a:ext>
            </a:extLst>
          </p:cNvPr>
          <p:cNvSpPr>
            <a:spLocks noGrp="1" noChangeArrowheads="1"/>
          </p:cNvSpPr>
          <p:nvPr>
            <p:ph type="sldNum" sz="quarter" idx="3"/>
          </p:nvPr>
        </p:nvSpPr>
        <p:spPr bwMode="auto">
          <a:xfrm>
            <a:off x="3883025" y="9377363"/>
            <a:ext cx="2973388" cy="493712"/>
          </a:xfrm>
          <a:prstGeom prst="rect">
            <a:avLst/>
          </a:prstGeom>
          <a:noFill/>
          <a:ln>
            <a:noFill/>
          </a:ln>
          <a:effectLst/>
        </p:spPr>
        <p:txBody>
          <a:bodyPr vert="horz" wrap="square" lIns="90731" tIns="45366" rIns="90731" bIns="45366" numCol="1" anchor="b" anchorCtr="0" compatLnSpc="1">
            <a:prstTxWarp prst="textNoShape">
              <a:avLst/>
            </a:prstTxWarp>
          </a:bodyPr>
          <a:lstStyle>
            <a:lvl1pPr algn="r" defTabSz="906463" eaLnBrk="1" hangingPunct="1">
              <a:defRPr sz="1200">
                <a:latin typeface="Arial" panose="020B0604020202020204" pitchFamily="34" charset="0"/>
              </a:defRPr>
            </a:lvl1pPr>
          </a:lstStyle>
          <a:p>
            <a:pPr>
              <a:defRPr/>
            </a:pPr>
            <a:fld id="{EB2181F0-CF9A-453A-AF92-F8B1019DAA3F}" type="slidenum">
              <a:rPr lang="nb-NO" altLang="nb-NO"/>
              <a:pPr>
                <a:defRPr/>
              </a:pPr>
              <a:t>‹#›</a:t>
            </a:fld>
            <a:endParaRPr lang="nb-NO" altLang="nb-NO"/>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5B8F3141-17AC-32A4-1B18-D7F80D602527}"/>
              </a:ext>
            </a:extLst>
          </p:cNvPr>
          <p:cNvSpPr>
            <a:spLocks noGrp="1" noChangeArrowheads="1"/>
          </p:cNvSpPr>
          <p:nvPr>
            <p:ph type="hdr" sz="quarter"/>
          </p:nvPr>
        </p:nvSpPr>
        <p:spPr bwMode="auto">
          <a:xfrm>
            <a:off x="0" y="0"/>
            <a:ext cx="2973388" cy="493713"/>
          </a:xfrm>
          <a:prstGeom prst="rect">
            <a:avLst/>
          </a:prstGeom>
          <a:noFill/>
          <a:ln>
            <a:noFill/>
          </a:ln>
          <a:effectLst/>
        </p:spPr>
        <p:txBody>
          <a:bodyPr vert="horz" wrap="square" lIns="90705" tIns="45353" rIns="90705" bIns="45353" numCol="1" anchor="t" anchorCtr="0" compatLnSpc="1">
            <a:prstTxWarp prst="textNoShape">
              <a:avLst/>
            </a:prstTxWarp>
          </a:bodyPr>
          <a:lstStyle>
            <a:lvl1pPr defTabSz="906720" eaLnBrk="1" hangingPunct="1">
              <a:defRPr sz="1200">
                <a:latin typeface="Arial" charset="0"/>
              </a:defRPr>
            </a:lvl1pPr>
          </a:lstStyle>
          <a:p>
            <a:pPr>
              <a:defRPr/>
            </a:pPr>
            <a:endParaRPr lang="nb-NO"/>
          </a:p>
        </p:txBody>
      </p:sp>
      <p:sp>
        <p:nvSpPr>
          <p:cNvPr id="57347" name="Rectangle 3">
            <a:extLst>
              <a:ext uri="{FF2B5EF4-FFF2-40B4-BE49-F238E27FC236}">
                <a16:creationId xmlns:a16="http://schemas.microsoft.com/office/drawing/2014/main" id="{C4004BC9-06B5-99A0-BA92-363D28E1B58C}"/>
              </a:ext>
            </a:extLst>
          </p:cNvPr>
          <p:cNvSpPr>
            <a:spLocks noGrp="1" noChangeArrowheads="1"/>
          </p:cNvSpPr>
          <p:nvPr>
            <p:ph type="dt" idx="1"/>
          </p:nvPr>
        </p:nvSpPr>
        <p:spPr bwMode="auto">
          <a:xfrm>
            <a:off x="3883025" y="0"/>
            <a:ext cx="2973388" cy="493713"/>
          </a:xfrm>
          <a:prstGeom prst="rect">
            <a:avLst/>
          </a:prstGeom>
          <a:noFill/>
          <a:ln>
            <a:noFill/>
          </a:ln>
          <a:effectLst/>
        </p:spPr>
        <p:txBody>
          <a:bodyPr vert="horz" wrap="square" lIns="90705" tIns="45353" rIns="90705" bIns="45353" numCol="1" anchor="t" anchorCtr="0" compatLnSpc="1">
            <a:prstTxWarp prst="textNoShape">
              <a:avLst/>
            </a:prstTxWarp>
          </a:bodyPr>
          <a:lstStyle>
            <a:lvl1pPr algn="r" defTabSz="906720" eaLnBrk="1" hangingPunct="1">
              <a:defRPr sz="1200">
                <a:latin typeface="Arial" charset="0"/>
              </a:defRPr>
            </a:lvl1pPr>
          </a:lstStyle>
          <a:p>
            <a:pPr>
              <a:defRPr/>
            </a:pPr>
            <a:endParaRPr lang="nb-NO"/>
          </a:p>
        </p:txBody>
      </p:sp>
      <p:sp>
        <p:nvSpPr>
          <p:cNvPr id="4100" name="Rectangle 4">
            <a:extLst>
              <a:ext uri="{FF2B5EF4-FFF2-40B4-BE49-F238E27FC236}">
                <a16:creationId xmlns:a16="http://schemas.microsoft.com/office/drawing/2014/main" id="{9893B9F5-6850-79FE-23E3-B1D3D96A8CC1}"/>
              </a:ext>
            </a:extLst>
          </p:cNvPr>
          <p:cNvSpPr>
            <a:spLocks noGrp="1" noRot="1" noChangeAspect="1" noChangeArrowheads="1" noTextEdit="1"/>
          </p:cNvSpPr>
          <p:nvPr>
            <p:ph type="sldImg" idx="2"/>
          </p:nvPr>
        </p:nvSpPr>
        <p:spPr bwMode="auto">
          <a:xfrm>
            <a:off x="960438" y="738188"/>
            <a:ext cx="4940300" cy="37052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7349" name="Rectangle 5">
            <a:extLst>
              <a:ext uri="{FF2B5EF4-FFF2-40B4-BE49-F238E27FC236}">
                <a16:creationId xmlns:a16="http://schemas.microsoft.com/office/drawing/2014/main" id="{F5AC68E9-ED5E-F831-52FB-133A42A13352}"/>
              </a:ext>
            </a:extLst>
          </p:cNvPr>
          <p:cNvSpPr>
            <a:spLocks noGrp="1" noChangeArrowheads="1"/>
          </p:cNvSpPr>
          <p:nvPr>
            <p:ph type="body" sz="quarter" idx="3"/>
          </p:nvPr>
        </p:nvSpPr>
        <p:spPr bwMode="auto">
          <a:xfrm>
            <a:off x="687388" y="4689475"/>
            <a:ext cx="5483225" cy="4445000"/>
          </a:xfrm>
          <a:prstGeom prst="rect">
            <a:avLst/>
          </a:prstGeom>
          <a:noFill/>
          <a:ln>
            <a:noFill/>
          </a:ln>
          <a:effectLst/>
        </p:spPr>
        <p:txBody>
          <a:bodyPr vert="horz" wrap="square" lIns="90705" tIns="45353" rIns="90705" bIns="45353" numCol="1" anchor="t" anchorCtr="0" compatLnSpc="1">
            <a:prstTxWarp prst="textNoShape">
              <a:avLst/>
            </a:prstTxWarp>
          </a:body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57350" name="Rectangle 6">
            <a:extLst>
              <a:ext uri="{FF2B5EF4-FFF2-40B4-BE49-F238E27FC236}">
                <a16:creationId xmlns:a16="http://schemas.microsoft.com/office/drawing/2014/main" id="{35D9E304-7599-CC93-CB9C-8B189E831828}"/>
              </a:ext>
            </a:extLst>
          </p:cNvPr>
          <p:cNvSpPr>
            <a:spLocks noGrp="1" noChangeArrowheads="1"/>
          </p:cNvSpPr>
          <p:nvPr>
            <p:ph type="ftr" sz="quarter" idx="4"/>
          </p:nvPr>
        </p:nvSpPr>
        <p:spPr bwMode="auto">
          <a:xfrm>
            <a:off x="0" y="9377363"/>
            <a:ext cx="2973388" cy="493712"/>
          </a:xfrm>
          <a:prstGeom prst="rect">
            <a:avLst/>
          </a:prstGeom>
          <a:noFill/>
          <a:ln>
            <a:noFill/>
          </a:ln>
          <a:effectLst/>
        </p:spPr>
        <p:txBody>
          <a:bodyPr vert="horz" wrap="square" lIns="90705" tIns="45353" rIns="90705" bIns="45353" numCol="1" anchor="b" anchorCtr="0" compatLnSpc="1">
            <a:prstTxWarp prst="textNoShape">
              <a:avLst/>
            </a:prstTxWarp>
          </a:bodyPr>
          <a:lstStyle>
            <a:lvl1pPr defTabSz="906720" eaLnBrk="1" hangingPunct="1">
              <a:defRPr sz="1200">
                <a:latin typeface="Arial" charset="0"/>
              </a:defRPr>
            </a:lvl1pPr>
          </a:lstStyle>
          <a:p>
            <a:pPr>
              <a:defRPr/>
            </a:pPr>
            <a:endParaRPr lang="nb-NO"/>
          </a:p>
        </p:txBody>
      </p:sp>
      <p:sp>
        <p:nvSpPr>
          <p:cNvPr id="57351" name="Rectangle 7">
            <a:extLst>
              <a:ext uri="{FF2B5EF4-FFF2-40B4-BE49-F238E27FC236}">
                <a16:creationId xmlns:a16="http://schemas.microsoft.com/office/drawing/2014/main" id="{242B55C6-5C43-7C77-02AA-75EE8A8DBB3F}"/>
              </a:ext>
            </a:extLst>
          </p:cNvPr>
          <p:cNvSpPr>
            <a:spLocks noGrp="1" noChangeArrowheads="1"/>
          </p:cNvSpPr>
          <p:nvPr>
            <p:ph type="sldNum" sz="quarter" idx="5"/>
          </p:nvPr>
        </p:nvSpPr>
        <p:spPr bwMode="auto">
          <a:xfrm>
            <a:off x="3883025" y="9377363"/>
            <a:ext cx="2973388" cy="493712"/>
          </a:xfrm>
          <a:prstGeom prst="rect">
            <a:avLst/>
          </a:prstGeom>
          <a:noFill/>
          <a:ln>
            <a:noFill/>
          </a:ln>
          <a:effectLst/>
        </p:spPr>
        <p:txBody>
          <a:bodyPr vert="horz" wrap="square" lIns="90705" tIns="45353" rIns="90705" bIns="45353" numCol="1" anchor="b" anchorCtr="0" compatLnSpc="1">
            <a:prstTxWarp prst="textNoShape">
              <a:avLst/>
            </a:prstTxWarp>
          </a:bodyPr>
          <a:lstStyle>
            <a:lvl1pPr algn="r" defTabSz="906463" eaLnBrk="1" hangingPunct="1">
              <a:defRPr sz="1200">
                <a:latin typeface="Arial" panose="020B0604020202020204" pitchFamily="34" charset="0"/>
              </a:defRPr>
            </a:lvl1pPr>
          </a:lstStyle>
          <a:p>
            <a:pPr>
              <a:defRPr/>
            </a:pPr>
            <a:fld id="{91207EC7-F92D-4F93-9B03-5C7DEDBB2580}" type="slidenum">
              <a:rPr lang="nb-NO" altLang="nb-NO"/>
              <a:pPr>
                <a:defRPr/>
              </a:pPr>
              <a:t>‹#›</a:t>
            </a:fld>
            <a:endParaRPr lang="nb-NO" altLang="nb-NO"/>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Plassholder for lysbilde 1">
            <a:extLst>
              <a:ext uri="{FF2B5EF4-FFF2-40B4-BE49-F238E27FC236}">
                <a16:creationId xmlns:a16="http://schemas.microsoft.com/office/drawing/2014/main" id="{F2A0561B-F94E-D0ED-CA07-FB61486C16FD}"/>
              </a:ext>
            </a:extLst>
          </p:cNvPr>
          <p:cNvSpPr>
            <a:spLocks noGrp="1" noRot="1" noChangeAspect="1" noChangeArrowheads="1" noTextEdit="1"/>
          </p:cNvSpPr>
          <p:nvPr>
            <p:ph type="sldImg"/>
          </p:nvPr>
        </p:nvSpPr>
        <p:spPr>
          <a:ln/>
        </p:spPr>
      </p:sp>
      <p:sp>
        <p:nvSpPr>
          <p:cNvPr id="21507" name="Plassholder for notater 2">
            <a:extLst>
              <a:ext uri="{FF2B5EF4-FFF2-40B4-BE49-F238E27FC236}">
                <a16:creationId xmlns:a16="http://schemas.microsoft.com/office/drawing/2014/main" id="{39296670-137F-E041-EB1D-F660D9B554F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a:latin typeface="Arial" panose="020B0604020202020204" pitchFamily="34" charset="0"/>
            </a:endParaRPr>
          </a:p>
        </p:txBody>
      </p:sp>
      <p:sp>
        <p:nvSpPr>
          <p:cNvPr id="21508" name="Plassholder for lysbildenummer 3">
            <a:extLst>
              <a:ext uri="{FF2B5EF4-FFF2-40B4-BE49-F238E27FC236}">
                <a16:creationId xmlns:a16="http://schemas.microsoft.com/office/drawing/2014/main" id="{BECDBFE5-9020-4793-6796-0A690FF86B8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6463">
              <a:defRPr sz="4400">
                <a:solidFill>
                  <a:schemeClr val="tx1"/>
                </a:solidFill>
                <a:latin typeface="Verdana" panose="020B0604030504040204" pitchFamily="34" charset="0"/>
              </a:defRPr>
            </a:lvl1pPr>
            <a:lvl2pPr marL="742950" indent="-285750" defTabSz="906463">
              <a:defRPr sz="4400">
                <a:solidFill>
                  <a:schemeClr val="tx1"/>
                </a:solidFill>
                <a:latin typeface="Verdana" panose="020B0604030504040204" pitchFamily="34" charset="0"/>
              </a:defRPr>
            </a:lvl2pPr>
            <a:lvl3pPr marL="1143000" indent="-228600" defTabSz="906463">
              <a:defRPr sz="4400">
                <a:solidFill>
                  <a:schemeClr val="tx1"/>
                </a:solidFill>
                <a:latin typeface="Verdana" panose="020B0604030504040204" pitchFamily="34" charset="0"/>
              </a:defRPr>
            </a:lvl3pPr>
            <a:lvl4pPr marL="1600200" indent="-228600" defTabSz="906463">
              <a:defRPr sz="4400">
                <a:solidFill>
                  <a:schemeClr val="tx1"/>
                </a:solidFill>
                <a:latin typeface="Verdana" panose="020B0604030504040204" pitchFamily="34" charset="0"/>
              </a:defRPr>
            </a:lvl4pPr>
            <a:lvl5pPr marL="2057400" indent="-228600" defTabSz="906463">
              <a:defRPr sz="4400">
                <a:solidFill>
                  <a:schemeClr val="tx1"/>
                </a:solidFill>
                <a:latin typeface="Verdana" panose="020B0604030504040204" pitchFamily="34" charset="0"/>
              </a:defRPr>
            </a:lvl5pPr>
            <a:lvl6pPr marL="2514600" indent="-228600" defTabSz="906463" eaLnBrk="0" fontAlgn="base" hangingPunct="0">
              <a:spcBef>
                <a:spcPct val="0"/>
              </a:spcBef>
              <a:spcAft>
                <a:spcPct val="0"/>
              </a:spcAft>
              <a:defRPr sz="4400">
                <a:solidFill>
                  <a:schemeClr val="tx1"/>
                </a:solidFill>
                <a:latin typeface="Verdana" panose="020B0604030504040204" pitchFamily="34" charset="0"/>
              </a:defRPr>
            </a:lvl6pPr>
            <a:lvl7pPr marL="2971800" indent="-228600" defTabSz="906463" eaLnBrk="0" fontAlgn="base" hangingPunct="0">
              <a:spcBef>
                <a:spcPct val="0"/>
              </a:spcBef>
              <a:spcAft>
                <a:spcPct val="0"/>
              </a:spcAft>
              <a:defRPr sz="4400">
                <a:solidFill>
                  <a:schemeClr val="tx1"/>
                </a:solidFill>
                <a:latin typeface="Verdana" panose="020B0604030504040204" pitchFamily="34" charset="0"/>
              </a:defRPr>
            </a:lvl7pPr>
            <a:lvl8pPr marL="3429000" indent="-228600" defTabSz="906463" eaLnBrk="0" fontAlgn="base" hangingPunct="0">
              <a:spcBef>
                <a:spcPct val="0"/>
              </a:spcBef>
              <a:spcAft>
                <a:spcPct val="0"/>
              </a:spcAft>
              <a:defRPr sz="4400">
                <a:solidFill>
                  <a:schemeClr val="tx1"/>
                </a:solidFill>
                <a:latin typeface="Verdana" panose="020B0604030504040204" pitchFamily="34" charset="0"/>
              </a:defRPr>
            </a:lvl8pPr>
            <a:lvl9pPr marL="3886200" indent="-228600" defTabSz="906463" eaLnBrk="0" fontAlgn="base" hangingPunct="0">
              <a:spcBef>
                <a:spcPct val="0"/>
              </a:spcBef>
              <a:spcAft>
                <a:spcPct val="0"/>
              </a:spcAft>
              <a:defRPr sz="4400">
                <a:solidFill>
                  <a:schemeClr val="tx1"/>
                </a:solidFill>
                <a:latin typeface="Verdana" panose="020B0604030504040204" pitchFamily="34" charset="0"/>
              </a:defRPr>
            </a:lvl9pPr>
          </a:lstStyle>
          <a:p>
            <a:fld id="{15F433D9-575C-4143-B41B-AC023CE918DE}" type="slidenum">
              <a:rPr lang="nb-NO" altLang="nb-NO" sz="1200" smtClean="0">
                <a:latin typeface="Arial" panose="020B0604020202020204" pitchFamily="34" charset="0"/>
              </a:rPr>
              <a:pPr/>
              <a:t>13</a:t>
            </a:fld>
            <a:endParaRPr lang="nb-NO" altLang="nb-NO" sz="120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Plassholder for lysbilde 1">
            <a:extLst>
              <a:ext uri="{FF2B5EF4-FFF2-40B4-BE49-F238E27FC236}">
                <a16:creationId xmlns:a16="http://schemas.microsoft.com/office/drawing/2014/main" id="{70C4193F-0A33-7CEC-5430-87F61BCF03BD}"/>
              </a:ext>
            </a:extLst>
          </p:cNvPr>
          <p:cNvSpPr>
            <a:spLocks noGrp="1" noRot="1" noChangeAspect="1" noChangeArrowheads="1" noTextEdit="1"/>
          </p:cNvSpPr>
          <p:nvPr>
            <p:ph type="sldImg"/>
          </p:nvPr>
        </p:nvSpPr>
        <p:spPr>
          <a:ln/>
        </p:spPr>
      </p:sp>
      <p:sp>
        <p:nvSpPr>
          <p:cNvPr id="27651" name="Plassholder for notater 2">
            <a:extLst>
              <a:ext uri="{FF2B5EF4-FFF2-40B4-BE49-F238E27FC236}">
                <a16:creationId xmlns:a16="http://schemas.microsoft.com/office/drawing/2014/main" id="{83204C1A-020C-521E-5004-833F9B061B6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altLang="nb-NO">
              <a:latin typeface="Arial" panose="020B0604020202020204" pitchFamily="34" charset="0"/>
            </a:endParaRPr>
          </a:p>
        </p:txBody>
      </p:sp>
      <p:sp>
        <p:nvSpPr>
          <p:cNvPr id="27652" name="Plassholder for lysbildenummer 3">
            <a:extLst>
              <a:ext uri="{FF2B5EF4-FFF2-40B4-BE49-F238E27FC236}">
                <a16:creationId xmlns:a16="http://schemas.microsoft.com/office/drawing/2014/main" id="{B9DCA63C-1D72-C1D9-E321-D1320D3F2818}"/>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06463">
              <a:defRPr sz="4400">
                <a:solidFill>
                  <a:schemeClr val="tx1"/>
                </a:solidFill>
                <a:latin typeface="Verdana" panose="020B0604030504040204" pitchFamily="34" charset="0"/>
              </a:defRPr>
            </a:lvl1pPr>
            <a:lvl2pPr marL="742950" indent="-285750" defTabSz="906463">
              <a:defRPr sz="4400">
                <a:solidFill>
                  <a:schemeClr val="tx1"/>
                </a:solidFill>
                <a:latin typeface="Verdana" panose="020B0604030504040204" pitchFamily="34" charset="0"/>
              </a:defRPr>
            </a:lvl2pPr>
            <a:lvl3pPr marL="1143000" indent="-228600" defTabSz="906463">
              <a:defRPr sz="4400">
                <a:solidFill>
                  <a:schemeClr val="tx1"/>
                </a:solidFill>
                <a:latin typeface="Verdana" panose="020B0604030504040204" pitchFamily="34" charset="0"/>
              </a:defRPr>
            </a:lvl3pPr>
            <a:lvl4pPr marL="1600200" indent="-228600" defTabSz="906463">
              <a:defRPr sz="4400">
                <a:solidFill>
                  <a:schemeClr val="tx1"/>
                </a:solidFill>
                <a:latin typeface="Verdana" panose="020B0604030504040204" pitchFamily="34" charset="0"/>
              </a:defRPr>
            </a:lvl4pPr>
            <a:lvl5pPr marL="2057400" indent="-228600" defTabSz="906463">
              <a:defRPr sz="4400">
                <a:solidFill>
                  <a:schemeClr val="tx1"/>
                </a:solidFill>
                <a:latin typeface="Verdana" panose="020B0604030504040204" pitchFamily="34" charset="0"/>
              </a:defRPr>
            </a:lvl5pPr>
            <a:lvl6pPr marL="2514600" indent="-228600" defTabSz="906463" eaLnBrk="0" fontAlgn="base" hangingPunct="0">
              <a:spcBef>
                <a:spcPct val="0"/>
              </a:spcBef>
              <a:spcAft>
                <a:spcPct val="0"/>
              </a:spcAft>
              <a:defRPr sz="4400">
                <a:solidFill>
                  <a:schemeClr val="tx1"/>
                </a:solidFill>
                <a:latin typeface="Verdana" panose="020B0604030504040204" pitchFamily="34" charset="0"/>
              </a:defRPr>
            </a:lvl6pPr>
            <a:lvl7pPr marL="2971800" indent="-228600" defTabSz="906463" eaLnBrk="0" fontAlgn="base" hangingPunct="0">
              <a:spcBef>
                <a:spcPct val="0"/>
              </a:spcBef>
              <a:spcAft>
                <a:spcPct val="0"/>
              </a:spcAft>
              <a:defRPr sz="4400">
                <a:solidFill>
                  <a:schemeClr val="tx1"/>
                </a:solidFill>
                <a:latin typeface="Verdana" panose="020B0604030504040204" pitchFamily="34" charset="0"/>
              </a:defRPr>
            </a:lvl7pPr>
            <a:lvl8pPr marL="3429000" indent="-228600" defTabSz="906463" eaLnBrk="0" fontAlgn="base" hangingPunct="0">
              <a:spcBef>
                <a:spcPct val="0"/>
              </a:spcBef>
              <a:spcAft>
                <a:spcPct val="0"/>
              </a:spcAft>
              <a:defRPr sz="4400">
                <a:solidFill>
                  <a:schemeClr val="tx1"/>
                </a:solidFill>
                <a:latin typeface="Verdana" panose="020B0604030504040204" pitchFamily="34" charset="0"/>
              </a:defRPr>
            </a:lvl8pPr>
            <a:lvl9pPr marL="3886200" indent="-228600" defTabSz="906463" eaLnBrk="0" fontAlgn="base" hangingPunct="0">
              <a:spcBef>
                <a:spcPct val="0"/>
              </a:spcBef>
              <a:spcAft>
                <a:spcPct val="0"/>
              </a:spcAft>
              <a:defRPr sz="4400">
                <a:solidFill>
                  <a:schemeClr val="tx1"/>
                </a:solidFill>
                <a:latin typeface="Verdana" panose="020B0604030504040204" pitchFamily="34" charset="0"/>
              </a:defRPr>
            </a:lvl9pPr>
          </a:lstStyle>
          <a:p>
            <a:fld id="{1B66CFB2-5E01-417D-B00C-85C9D4B01460}" type="slidenum">
              <a:rPr lang="nb-NO" altLang="nb-NO" sz="1200" smtClean="0">
                <a:latin typeface="Arial" panose="020B0604020202020204" pitchFamily="34" charset="0"/>
              </a:rPr>
              <a:pPr/>
              <a:t>18</a:t>
            </a:fld>
            <a:endParaRPr lang="nb-NO" altLang="nb-NO" sz="120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C27F706-26EF-6703-9DE0-EB66AFA5A839}"/>
              </a:ext>
            </a:extLst>
          </p:cNvPr>
          <p:cNvSpPr>
            <a:spLocks noChangeArrowheads="1"/>
          </p:cNvSpPr>
          <p:nvPr/>
        </p:nvSpPr>
        <p:spPr bwMode="auto">
          <a:xfrm>
            <a:off x="250825" y="2781300"/>
            <a:ext cx="8893175" cy="3740150"/>
          </a:xfrm>
          <a:prstGeom prst="rect">
            <a:avLst/>
          </a:prstGeom>
          <a:solidFill>
            <a:schemeClr val="accent1"/>
          </a:solidFill>
          <a:ln>
            <a:noFill/>
          </a:ln>
          <a:effectLst/>
        </p:spPr>
        <p:txBody>
          <a:bodyPr wrap="none" anchor="ctr"/>
          <a:lstStyle>
            <a:lvl1pPr eaLnBrk="0" hangingPunct="0">
              <a:defRPr sz="4400">
                <a:solidFill>
                  <a:schemeClr val="tx1"/>
                </a:solidFill>
                <a:latin typeface="Verdana" pitchFamily="34" charset="0"/>
              </a:defRPr>
            </a:lvl1pPr>
            <a:lvl2pPr marL="742950" indent="-285750" eaLnBrk="0" hangingPunct="0">
              <a:defRPr sz="4400">
                <a:solidFill>
                  <a:schemeClr val="tx1"/>
                </a:solidFill>
                <a:latin typeface="Verdana" pitchFamily="34" charset="0"/>
              </a:defRPr>
            </a:lvl2pPr>
            <a:lvl3pPr marL="1143000" indent="-228600" eaLnBrk="0" hangingPunct="0">
              <a:defRPr sz="4400">
                <a:solidFill>
                  <a:schemeClr val="tx1"/>
                </a:solidFill>
                <a:latin typeface="Verdana" pitchFamily="34" charset="0"/>
              </a:defRPr>
            </a:lvl3pPr>
            <a:lvl4pPr marL="1600200" indent="-228600" eaLnBrk="0" hangingPunct="0">
              <a:defRPr sz="4400">
                <a:solidFill>
                  <a:schemeClr val="tx1"/>
                </a:solidFill>
                <a:latin typeface="Verdana" pitchFamily="34" charset="0"/>
              </a:defRPr>
            </a:lvl4pPr>
            <a:lvl5pPr marL="2057400" indent="-228600" eaLnBrk="0" hangingPunct="0">
              <a:defRPr sz="4400">
                <a:solidFill>
                  <a:schemeClr val="tx1"/>
                </a:solidFill>
                <a:latin typeface="Verdana" pitchFamily="34" charset="0"/>
              </a:defRPr>
            </a:lvl5pPr>
            <a:lvl6pPr marL="2514600" indent="-228600" eaLnBrk="0" fontAlgn="base" hangingPunct="0">
              <a:spcBef>
                <a:spcPct val="0"/>
              </a:spcBef>
              <a:spcAft>
                <a:spcPct val="0"/>
              </a:spcAft>
              <a:defRPr sz="4400">
                <a:solidFill>
                  <a:schemeClr val="tx1"/>
                </a:solidFill>
                <a:latin typeface="Verdana" pitchFamily="34" charset="0"/>
              </a:defRPr>
            </a:lvl6pPr>
            <a:lvl7pPr marL="2971800" indent="-228600" eaLnBrk="0" fontAlgn="base" hangingPunct="0">
              <a:spcBef>
                <a:spcPct val="0"/>
              </a:spcBef>
              <a:spcAft>
                <a:spcPct val="0"/>
              </a:spcAft>
              <a:defRPr sz="4400">
                <a:solidFill>
                  <a:schemeClr val="tx1"/>
                </a:solidFill>
                <a:latin typeface="Verdana" pitchFamily="34" charset="0"/>
              </a:defRPr>
            </a:lvl7pPr>
            <a:lvl8pPr marL="3429000" indent="-228600" eaLnBrk="0" fontAlgn="base" hangingPunct="0">
              <a:spcBef>
                <a:spcPct val="0"/>
              </a:spcBef>
              <a:spcAft>
                <a:spcPct val="0"/>
              </a:spcAft>
              <a:defRPr sz="4400">
                <a:solidFill>
                  <a:schemeClr val="tx1"/>
                </a:solidFill>
                <a:latin typeface="Verdana" pitchFamily="34" charset="0"/>
              </a:defRPr>
            </a:lvl8pPr>
            <a:lvl9pPr marL="3886200" indent="-228600" eaLnBrk="0" fontAlgn="base" hangingPunct="0">
              <a:spcBef>
                <a:spcPct val="0"/>
              </a:spcBef>
              <a:spcAft>
                <a:spcPct val="0"/>
              </a:spcAft>
              <a:defRPr sz="4400">
                <a:solidFill>
                  <a:schemeClr val="tx1"/>
                </a:solidFill>
                <a:latin typeface="Verdana" pitchFamily="34" charset="0"/>
              </a:defRPr>
            </a:lvl9pPr>
          </a:lstStyle>
          <a:p>
            <a:pPr eaLnBrk="1" hangingPunct="1">
              <a:defRPr/>
            </a:pPr>
            <a:endParaRPr lang="nb-NO" altLang="nb-NO"/>
          </a:p>
        </p:txBody>
      </p:sp>
      <p:pic>
        <p:nvPicPr>
          <p:cNvPr id="3" name="Picture 3" descr="Stiplet_linje_mork_gray">
            <a:extLst>
              <a:ext uri="{FF2B5EF4-FFF2-40B4-BE49-F238E27FC236}">
                <a16:creationId xmlns:a16="http://schemas.microsoft.com/office/drawing/2014/main" id="{7AF7FA48-2FD3-E356-8FAC-4ADA6A9062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312863"/>
            <a:ext cx="8893175" cy="1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descr="nav_pos_logo_RGB">
            <a:extLst>
              <a:ext uri="{FF2B5EF4-FFF2-40B4-BE49-F238E27FC236}">
                <a16:creationId xmlns:a16="http://schemas.microsoft.com/office/drawing/2014/main" id="{56F5E0C7-4024-CB08-E9AB-123FDB4AD7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4138" y="0"/>
            <a:ext cx="1439862"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Stiplet_linje_mork_gray">
            <a:extLst>
              <a:ext uri="{FF2B5EF4-FFF2-40B4-BE49-F238E27FC236}">
                <a16:creationId xmlns:a16="http://schemas.microsoft.com/office/drawing/2014/main" id="{F86919CF-135E-A55A-691C-477F0A3820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3644900"/>
            <a:ext cx="8893175" cy="1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Rectangle 4"/>
          <p:cNvSpPr>
            <a:spLocks noGrp="1" noChangeArrowheads="1"/>
          </p:cNvSpPr>
          <p:nvPr>
            <p:ph type="subTitle" idx="1"/>
          </p:nvPr>
        </p:nvSpPr>
        <p:spPr>
          <a:xfrm>
            <a:off x="530225" y="1014413"/>
            <a:ext cx="6400800" cy="360362"/>
          </a:xfrm>
        </p:spPr>
        <p:txBody>
          <a:bodyPr/>
          <a:lstStyle>
            <a:lvl1pPr marL="0" indent="0">
              <a:buFont typeface="Wingdings" pitchFamily="2" charset="2"/>
              <a:buNone/>
              <a:defRPr sz="1800" b="0">
                <a:solidFill>
                  <a:schemeClr val="tx2"/>
                </a:solidFill>
                <a:latin typeface="Times New Roman" pitchFamily="18" charset="0"/>
              </a:defRPr>
            </a:lvl1pPr>
          </a:lstStyle>
          <a:p>
            <a:pPr lvl="0"/>
            <a:r>
              <a:rPr lang="nb-NO" noProof="0"/>
              <a:t>Klikk for å redigere undertittelstil i malen</a:t>
            </a:r>
          </a:p>
        </p:txBody>
      </p:sp>
      <p:sp>
        <p:nvSpPr>
          <p:cNvPr id="33799" name="Rectangle 7"/>
          <p:cNvSpPr>
            <a:spLocks noGrp="1" noChangeArrowheads="1"/>
          </p:cNvSpPr>
          <p:nvPr>
            <p:ph type="ctrTitle"/>
          </p:nvPr>
        </p:nvSpPr>
        <p:spPr>
          <a:xfrm>
            <a:off x="539750" y="3286125"/>
            <a:ext cx="8362950" cy="647700"/>
          </a:xfrm>
        </p:spPr>
        <p:txBody>
          <a:bodyPr anchor="t"/>
          <a:lstStyle>
            <a:lvl1pPr>
              <a:defRPr>
                <a:solidFill>
                  <a:schemeClr val="tx1"/>
                </a:solidFill>
              </a:defRPr>
            </a:lvl1pPr>
          </a:lstStyle>
          <a:p>
            <a:pPr lvl="0"/>
            <a:r>
              <a:rPr lang="nb-NO" noProof="0"/>
              <a:t>Klikk for å redigere tittelstil</a:t>
            </a:r>
          </a:p>
        </p:txBody>
      </p:sp>
    </p:spTree>
    <p:extLst>
      <p:ext uri="{BB962C8B-B14F-4D97-AF65-F5344CB8AC3E}">
        <p14:creationId xmlns:p14="http://schemas.microsoft.com/office/powerpoint/2010/main" val="2014435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498670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Tree>
    <p:extLst>
      <p:ext uri="{BB962C8B-B14F-4D97-AF65-F5344CB8AC3E}">
        <p14:creationId xmlns:p14="http://schemas.microsoft.com/office/powerpoint/2010/main" val="1879402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457200" y="1773238"/>
            <a:ext cx="4110038"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719638" y="1773238"/>
            <a:ext cx="4110037"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296276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523930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3883769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8439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213996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Klikk på ikonet for å legge til et bilde</a:t>
            </a:r>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Tree>
    <p:extLst>
      <p:ext uri="{BB962C8B-B14F-4D97-AF65-F5344CB8AC3E}">
        <p14:creationId xmlns:p14="http://schemas.microsoft.com/office/powerpoint/2010/main" val="803084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074737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734175" y="257175"/>
            <a:ext cx="2095500" cy="6015038"/>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447675" y="257175"/>
            <a:ext cx="6134100" cy="60150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60731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tel, tekst og innhold">
    <p:spTree>
      <p:nvGrpSpPr>
        <p:cNvPr id="1" name=""/>
        <p:cNvGrpSpPr/>
        <p:nvPr/>
      </p:nvGrpSpPr>
      <p:grpSpPr>
        <a:xfrm>
          <a:off x="0" y="0"/>
          <a:ext cx="0" cy="0"/>
          <a:chOff x="0" y="0"/>
          <a:chExt cx="0" cy="0"/>
        </a:xfrm>
      </p:grpSpPr>
      <p:sp>
        <p:nvSpPr>
          <p:cNvPr id="2" name="Tittel 1"/>
          <p:cNvSpPr>
            <a:spLocks noGrp="1"/>
          </p:cNvSpPr>
          <p:nvPr>
            <p:ph type="title"/>
          </p:nvPr>
        </p:nvSpPr>
        <p:spPr>
          <a:xfrm>
            <a:off x="447675" y="257175"/>
            <a:ext cx="7256463" cy="1136650"/>
          </a:xfrm>
        </p:spPr>
        <p:txBody>
          <a:bodyPr/>
          <a:lstStyle/>
          <a:p>
            <a:r>
              <a:rPr lang="nb-NO"/>
              <a:t>Klikk for å redigere tittelstil</a:t>
            </a:r>
          </a:p>
        </p:txBody>
      </p:sp>
      <p:sp>
        <p:nvSpPr>
          <p:cNvPr id="3" name="Plassholder for tekst 2"/>
          <p:cNvSpPr>
            <a:spLocks noGrp="1"/>
          </p:cNvSpPr>
          <p:nvPr>
            <p:ph type="body" sz="half" idx="1"/>
          </p:nvPr>
        </p:nvSpPr>
        <p:spPr>
          <a:xfrm>
            <a:off x="457200" y="1773238"/>
            <a:ext cx="4110038" cy="449897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719638" y="1773238"/>
            <a:ext cx="4110037" cy="449897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055967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Innhold">
    <p:spTree>
      <p:nvGrpSpPr>
        <p:cNvPr id="1" name=""/>
        <p:cNvGrpSpPr/>
        <p:nvPr/>
      </p:nvGrpSpPr>
      <p:grpSpPr>
        <a:xfrm>
          <a:off x="0" y="0"/>
          <a:ext cx="0" cy="0"/>
          <a:chOff x="0" y="0"/>
          <a:chExt cx="0" cy="0"/>
        </a:xfrm>
      </p:grpSpPr>
      <p:sp>
        <p:nvSpPr>
          <p:cNvPr id="2" name="Plassholder for innhold 1"/>
          <p:cNvSpPr>
            <a:spLocks noGrp="1"/>
          </p:cNvSpPr>
          <p:nvPr>
            <p:ph/>
          </p:nvPr>
        </p:nvSpPr>
        <p:spPr>
          <a:xfrm>
            <a:off x="447675" y="257175"/>
            <a:ext cx="8382000" cy="60150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9190886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reserve="1">
  <p:cSld name="Tittel og diagram">
    <p:spTree>
      <p:nvGrpSpPr>
        <p:cNvPr id="1" name=""/>
        <p:cNvGrpSpPr/>
        <p:nvPr/>
      </p:nvGrpSpPr>
      <p:grpSpPr>
        <a:xfrm>
          <a:off x="0" y="0"/>
          <a:ext cx="0" cy="0"/>
          <a:chOff x="0" y="0"/>
          <a:chExt cx="0" cy="0"/>
        </a:xfrm>
      </p:grpSpPr>
      <p:sp>
        <p:nvSpPr>
          <p:cNvPr id="2" name="Tittel 1"/>
          <p:cNvSpPr>
            <a:spLocks noGrp="1"/>
          </p:cNvSpPr>
          <p:nvPr>
            <p:ph type="title"/>
          </p:nvPr>
        </p:nvSpPr>
        <p:spPr>
          <a:xfrm>
            <a:off x="447675" y="257175"/>
            <a:ext cx="7256463" cy="1136650"/>
          </a:xfrm>
        </p:spPr>
        <p:txBody>
          <a:bodyPr/>
          <a:lstStyle/>
          <a:p>
            <a:r>
              <a:rPr lang="nb-NO"/>
              <a:t>Klikk for å redigere tittelstil</a:t>
            </a:r>
          </a:p>
        </p:txBody>
      </p:sp>
      <p:sp>
        <p:nvSpPr>
          <p:cNvPr id="3" name="Plassholder for diagram 2"/>
          <p:cNvSpPr>
            <a:spLocks noGrp="1"/>
          </p:cNvSpPr>
          <p:nvPr>
            <p:ph type="chart" idx="1"/>
          </p:nvPr>
        </p:nvSpPr>
        <p:spPr>
          <a:xfrm>
            <a:off x="457200" y="1773238"/>
            <a:ext cx="8372475" cy="4498975"/>
          </a:xfrm>
        </p:spPr>
        <p:txBody>
          <a:bodyPr/>
          <a:lstStyle/>
          <a:p>
            <a:pPr lvl="0"/>
            <a:r>
              <a:rPr lang="nb-NO" noProof="0"/>
              <a:t>Klikk ikonet for å legge til et diagram</a:t>
            </a:r>
          </a:p>
        </p:txBody>
      </p:sp>
    </p:spTree>
    <p:extLst>
      <p:ext uri="{BB962C8B-B14F-4D97-AF65-F5344CB8AC3E}">
        <p14:creationId xmlns:p14="http://schemas.microsoft.com/office/powerpoint/2010/main" val="18930965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Tittel og tabell">
    <p:spTree>
      <p:nvGrpSpPr>
        <p:cNvPr id="1" name=""/>
        <p:cNvGrpSpPr/>
        <p:nvPr/>
      </p:nvGrpSpPr>
      <p:grpSpPr>
        <a:xfrm>
          <a:off x="0" y="0"/>
          <a:ext cx="0" cy="0"/>
          <a:chOff x="0" y="0"/>
          <a:chExt cx="0" cy="0"/>
        </a:xfrm>
      </p:grpSpPr>
      <p:sp>
        <p:nvSpPr>
          <p:cNvPr id="2" name="Tittel 1"/>
          <p:cNvSpPr>
            <a:spLocks noGrp="1"/>
          </p:cNvSpPr>
          <p:nvPr>
            <p:ph type="title"/>
          </p:nvPr>
        </p:nvSpPr>
        <p:spPr>
          <a:xfrm>
            <a:off x="447675" y="257175"/>
            <a:ext cx="7256463" cy="1136650"/>
          </a:xfrm>
        </p:spPr>
        <p:txBody>
          <a:bodyPr/>
          <a:lstStyle/>
          <a:p>
            <a:r>
              <a:rPr lang="nb-NO"/>
              <a:t>Klikk for å redigere tittelstil</a:t>
            </a:r>
          </a:p>
        </p:txBody>
      </p:sp>
      <p:sp>
        <p:nvSpPr>
          <p:cNvPr id="3" name="Plassholder for tabell 2"/>
          <p:cNvSpPr>
            <a:spLocks noGrp="1"/>
          </p:cNvSpPr>
          <p:nvPr>
            <p:ph type="tbl" idx="1"/>
          </p:nvPr>
        </p:nvSpPr>
        <p:spPr>
          <a:xfrm>
            <a:off x="457200" y="1773238"/>
            <a:ext cx="8372475" cy="4498975"/>
          </a:xfrm>
        </p:spPr>
        <p:txBody>
          <a:bodyPr/>
          <a:lstStyle/>
          <a:p>
            <a:pPr lvl="0"/>
            <a:r>
              <a:rPr lang="nb-NO" noProof="0"/>
              <a:t>Klikk ikonet for å legge til en tabell</a:t>
            </a:r>
          </a:p>
        </p:txBody>
      </p:sp>
    </p:spTree>
    <p:extLst>
      <p:ext uri="{BB962C8B-B14F-4D97-AF65-F5344CB8AC3E}">
        <p14:creationId xmlns:p14="http://schemas.microsoft.com/office/powerpoint/2010/main" val="916382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descr="Stiplet_linje_mork_gray">
            <a:extLst>
              <a:ext uri="{FF2B5EF4-FFF2-40B4-BE49-F238E27FC236}">
                <a16:creationId xmlns:a16="http://schemas.microsoft.com/office/drawing/2014/main" id="{D545137A-CDC8-0E27-1A57-09BD44947E1C}"/>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50825" y="568325"/>
            <a:ext cx="8893175" cy="1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nav_pos_logo_RGB">
            <a:extLst>
              <a:ext uri="{FF2B5EF4-FFF2-40B4-BE49-F238E27FC236}">
                <a16:creationId xmlns:a16="http://schemas.microsoft.com/office/drawing/2014/main" id="{1035DAA7-8950-9BFE-5DD4-4F63E616B41B}"/>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240713" y="239713"/>
            <a:ext cx="70167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4">
            <a:extLst>
              <a:ext uri="{FF2B5EF4-FFF2-40B4-BE49-F238E27FC236}">
                <a16:creationId xmlns:a16="http://schemas.microsoft.com/office/drawing/2014/main" id="{82B6513C-06E6-F1DF-B174-721349A15CCD}"/>
              </a:ext>
            </a:extLst>
          </p:cNvPr>
          <p:cNvSpPr>
            <a:spLocks noGrp="1" noChangeArrowheads="1"/>
          </p:cNvSpPr>
          <p:nvPr>
            <p:ph type="body" idx="1"/>
          </p:nvPr>
        </p:nvSpPr>
        <p:spPr bwMode="auto">
          <a:xfrm>
            <a:off x="457200" y="1773238"/>
            <a:ext cx="8372475" cy="449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b-NO" altLang="nb-NO"/>
              <a:t>Klikk for å redigere tekststiler i malen</a:t>
            </a:r>
          </a:p>
          <a:p>
            <a:pPr lvl="1"/>
            <a:r>
              <a:rPr lang="nb-NO" altLang="nb-NO"/>
              <a:t>Andre nivå</a:t>
            </a:r>
          </a:p>
          <a:p>
            <a:pPr lvl="2"/>
            <a:r>
              <a:rPr lang="nb-NO" altLang="nb-NO"/>
              <a:t>Tredje nivå</a:t>
            </a:r>
          </a:p>
        </p:txBody>
      </p:sp>
      <p:sp>
        <p:nvSpPr>
          <p:cNvPr id="1029" name="Rectangle 5">
            <a:extLst>
              <a:ext uri="{FF2B5EF4-FFF2-40B4-BE49-F238E27FC236}">
                <a16:creationId xmlns:a16="http://schemas.microsoft.com/office/drawing/2014/main" id="{9F9848CD-386A-42B1-98A7-B2F3D8CCFA64}"/>
              </a:ext>
            </a:extLst>
          </p:cNvPr>
          <p:cNvSpPr>
            <a:spLocks noGrp="1" noChangeArrowheads="1"/>
          </p:cNvSpPr>
          <p:nvPr>
            <p:ph type="title"/>
          </p:nvPr>
        </p:nvSpPr>
        <p:spPr bwMode="auto">
          <a:xfrm>
            <a:off x="447675" y="257175"/>
            <a:ext cx="7256463" cy="113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nb-NO" altLang="nb-NO"/>
              <a:t>Klikk for å redigere tittelstil</a:t>
            </a:r>
          </a:p>
        </p:txBody>
      </p:sp>
      <p:sp>
        <p:nvSpPr>
          <p:cNvPr id="1030" name="Text Box 7">
            <a:extLst>
              <a:ext uri="{FF2B5EF4-FFF2-40B4-BE49-F238E27FC236}">
                <a16:creationId xmlns:a16="http://schemas.microsoft.com/office/drawing/2014/main" id="{F09ECB78-8C41-23AE-2E22-EA248BE8A491}"/>
              </a:ext>
            </a:extLst>
          </p:cNvPr>
          <p:cNvSpPr txBox="1">
            <a:spLocks noChangeArrowheads="1"/>
          </p:cNvSpPr>
          <p:nvPr/>
        </p:nvSpPr>
        <p:spPr bwMode="auto">
          <a:xfrm>
            <a:off x="8194675" y="6524625"/>
            <a:ext cx="541338" cy="214313"/>
          </a:xfrm>
          <a:prstGeom prst="rect">
            <a:avLst/>
          </a:prstGeom>
          <a:noFill/>
          <a:ln>
            <a:noFill/>
          </a:ln>
          <a:effectLst/>
        </p:spPr>
        <p:txBody>
          <a:bodyPr wrap="none">
            <a:spAutoFit/>
          </a:bodyPr>
          <a:lstStyle>
            <a:lvl1pPr>
              <a:defRPr sz="4400">
                <a:solidFill>
                  <a:schemeClr val="tx1"/>
                </a:solidFill>
                <a:latin typeface="Verdana" panose="020B0604030504040204" pitchFamily="34" charset="0"/>
              </a:defRPr>
            </a:lvl1pPr>
            <a:lvl2pPr marL="742950" indent="-285750">
              <a:defRPr sz="4400">
                <a:solidFill>
                  <a:schemeClr val="tx1"/>
                </a:solidFill>
                <a:latin typeface="Verdana" panose="020B0604030504040204" pitchFamily="34" charset="0"/>
              </a:defRPr>
            </a:lvl2pPr>
            <a:lvl3pPr marL="1143000" indent="-228600">
              <a:defRPr sz="4400">
                <a:solidFill>
                  <a:schemeClr val="tx1"/>
                </a:solidFill>
                <a:latin typeface="Verdana" panose="020B0604030504040204" pitchFamily="34" charset="0"/>
              </a:defRPr>
            </a:lvl3pPr>
            <a:lvl4pPr marL="1600200" indent="-228600">
              <a:defRPr sz="4400">
                <a:solidFill>
                  <a:schemeClr val="tx1"/>
                </a:solidFill>
                <a:latin typeface="Verdana" panose="020B0604030504040204" pitchFamily="34" charset="0"/>
              </a:defRPr>
            </a:lvl4pPr>
            <a:lvl5pPr marL="2057400" indent="-228600">
              <a:defRPr sz="4400">
                <a:solidFill>
                  <a:schemeClr val="tx1"/>
                </a:solidFill>
                <a:latin typeface="Verdana" panose="020B0604030504040204" pitchFamily="34" charset="0"/>
              </a:defRPr>
            </a:lvl5pPr>
            <a:lvl6pPr marL="2514600" indent="-228600" eaLnBrk="0" fontAlgn="base" hangingPunct="0">
              <a:spcBef>
                <a:spcPct val="0"/>
              </a:spcBef>
              <a:spcAft>
                <a:spcPct val="0"/>
              </a:spcAft>
              <a:defRPr sz="4400">
                <a:solidFill>
                  <a:schemeClr val="tx1"/>
                </a:solidFill>
                <a:latin typeface="Verdana" panose="020B0604030504040204" pitchFamily="34" charset="0"/>
              </a:defRPr>
            </a:lvl6pPr>
            <a:lvl7pPr marL="2971800" indent="-228600" eaLnBrk="0" fontAlgn="base" hangingPunct="0">
              <a:spcBef>
                <a:spcPct val="0"/>
              </a:spcBef>
              <a:spcAft>
                <a:spcPct val="0"/>
              </a:spcAft>
              <a:defRPr sz="4400">
                <a:solidFill>
                  <a:schemeClr val="tx1"/>
                </a:solidFill>
                <a:latin typeface="Verdana" panose="020B0604030504040204" pitchFamily="34" charset="0"/>
              </a:defRPr>
            </a:lvl7pPr>
            <a:lvl8pPr marL="3429000" indent="-228600" eaLnBrk="0" fontAlgn="base" hangingPunct="0">
              <a:spcBef>
                <a:spcPct val="0"/>
              </a:spcBef>
              <a:spcAft>
                <a:spcPct val="0"/>
              </a:spcAft>
              <a:defRPr sz="4400">
                <a:solidFill>
                  <a:schemeClr val="tx1"/>
                </a:solidFill>
                <a:latin typeface="Verdana" panose="020B0604030504040204" pitchFamily="34" charset="0"/>
              </a:defRPr>
            </a:lvl8pPr>
            <a:lvl9pPr marL="3886200" indent="-228600" eaLnBrk="0" fontAlgn="base" hangingPunct="0">
              <a:spcBef>
                <a:spcPct val="0"/>
              </a:spcBef>
              <a:spcAft>
                <a:spcPct val="0"/>
              </a:spcAft>
              <a:defRPr sz="4400">
                <a:solidFill>
                  <a:schemeClr val="tx1"/>
                </a:solidFill>
                <a:latin typeface="Verdana" panose="020B0604030504040204" pitchFamily="34" charset="0"/>
              </a:defRPr>
            </a:lvl9pPr>
          </a:lstStyle>
          <a:p>
            <a:pPr algn="r" eaLnBrk="1" hangingPunct="1">
              <a:defRPr/>
            </a:pPr>
            <a:r>
              <a:rPr lang="nb-NO" altLang="nb-NO" sz="800">
                <a:solidFill>
                  <a:schemeClr val="tx2"/>
                </a:solidFill>
                <a:latin typeface="Arial" panose="020B0604020202020204" pitchFamily="34" charset="0"/>
              </a:rPr>
              <a:t>Side </a:t>
            </a:r>
            <a:fld id="{1FAE959F-CB11-40A3-96EA-90F8E5E4186A}" type="slidenum">
              <a:rPr lang="nb-NO" altLang="nb-NO" sz="800" smtClean="0">
                <a:solidFill>
                  <a:schemeClr val="tx2"/>
                </a:solidFill>
                <a:latin typeface="Arial" panose="020B0604020202020204" pitchFamily="34" charset="0"/>
              </a:rPr>
              <a:pPr algn="r" eaLnBrk="1" hangingPunct="1">
                <a:defRPr/>
              </a:pPr>
              <a:t>‹#›</a:t>
            </a:fld>
            <a:endParaRPr lang="nb-NO" altLang="nb-NO" sz="800">
              <a:solidFill>
                <a:schemeClr val="tx2"/>
              </a:solidFill>
              <a:latin typeface="Arial" panose="020B0604020202020204" pitchFamily="34" charset="0"/>
            </a:endParaRPr>
          </a:p>
        </p:txBody>
      </p:sp>
      <p:pic>
        <p:nvPicPr>
          <p:cNvPr id="1031" name="Picture 8" descr="Stiplet_linje_mork_gray">
            <a:extLst>
              <a:ext uri="{FF2B5EF4-FFF2-40B4-BE49-F238E27FC236}">
                <a16:creationId xmlns:a16="http://schemas.microsoft.com/office/drawing/2014/main" id="{69BE0164-0553-417D-FAA6-A0A24FC12AC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50825" y="1314450"/>
            <a:ext cx="8893175" cy="1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9" descr="Stiplet_linje_mork_gray">
            <a:extLst>
              <a:ext uri="{FF2B5EF4-FFF2-40B4-BE49-F238E27FC236}">
                <a16:creationId xmlns:a16="http://schemas.microsoft.com/office/drawing/2014/main" id="{33DB9954-8A1A-FBA2-9249-E9BCF9F3AD36}"/>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47650" y="6505575"/>
            <a:ext cx="8893175" cy="1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23" r:id="rId1"/>
    <p:sldLayoutId id="2147484409" r:id="rId2"/>
    <p:sldLayoutId id="2147484410" r:id="rId3"/>
    <p:sldLayoutId id="2147484411" r:id="rId4"/>
    <p:sldLayoutId id="2147484412" r:id="rId5"/>
    <p:sldLayoutId id="2147484413" r:id="rId6"/>
    <p:sldLayoutId id="2147484414" r:id="rId7"/>
    <p:sldLayoutId id="2147484415" r:id="rId8"/>
    <p:sldLayoutId id="2147484416" r:id="rId9"/>
    <p:sldLayoutId id="2147484417" r:id="rId10"/>
    <p:sldLayoutId id="2147484418" r:id="rId11"/>
    <p:sldLayoutId id="2147484419" r:id="rId12"/>
    <p:sldLayoutId id="2147484420" r:id="rId13"/>
    <p:sldLayoutId id="2147484421" r:id="rId14"/>
    <p:sldLayoutId id="2147484422" r:id="rId15"/>
  </p:sldLayoutIdLst>
  <p:txStyles>
    <p:titleStyle>
      <a:lvl1pPr algn="l" rtl="0" eaLnBrk="1" fontAlgn="base" hangingPunct="1">
        <a:lnSpc>
          <a:spcPct val="80000"/>
        </a:lnSpc>
        <a:spcBef>
          <a:spcPct val="0"/>
        </a:spcBef>
        <a:spcAft>
          <a:spcPct val="0"/>
        </a:spcAft>
        <a:defRPr sz="2800" b="1">
          <a:solidFill>
            <a:schemeClr val="tx2"/>
          </a:solidFill>
          <a:latin typeface="+mj-lt"/>
          <a:ea typeface="+mj-ea"/>
          <a:cs typeface="+mj-cs"/>
        </a:defRPr>
      </a:lvl1pPr>
      <a:lvl2pPr algn="l" rtl="0" eaLnBrk="1" fontAlgn="base" hangingPunct="1">
        <a:lnSpc>
          <a:spcPct val="80000"/>
        </a:lnSpc>
        <a:spcBef>
          <a:spcPct val="0"/>
        </a:spcBef>
        <a:spcAft>
          <a:spcPct val="0"/>
        </a:spcAft>
        <a:defRPr sz="2800" b="1">
          <a:solidFill>
            <a:schemeClr val="tx2"/>
          </a:solidFill>
          <a:latin typeface="Arial" charset="0"/>
        </a:defRPr>
      </a:lvl2pPr>
      <a:lvl3pPr algn="l" rtl="0" eaLnBrk="1" fontAlgn="base" hangingPunct="1">
        <a:lnSpc>
          <a:spcPct val="80000"/>
        </a:lnSpc>
        <a:spcBef>
          <a:spcPct val="0"/>
        </a:spcBef>
        <a:spcAft>
          <a:spcPct val="0"/>
        </a:spcAft>
        <a:defRPr sz="2800" b="1">
          <a:solidFill>
            <a:schemeClr val="tx2"/>
          </a:solidFill>
          <a:latin typeface="Arial" charset="0"/>
        </a:defRPr>
      </a:lvl3pPr>
      <a:lvl4pPr algn="l" rtl="0" eaLnBrk="1" fontAlgn="base" hangingPunct="1">
        <a:lnSpc>
          <a:spcPct val="80000"/>
        </a:lnSpc>
        <a:spcBef>
          <a:spcPct val="0"/>
        </a:spcBef>
        <a:spcAft>
          <a:spcPct val="0"/>
        </a:spcAft>
        <a:defRPr sz="2800" b="1">
          <a:solidFill>
            <a:schemeClr val="tx2"/>
          </a:solidFill>
          <a:latin typeface="Arial" charset="0"/>
        </a:defRPr>
      </a:lvl4pPr>
      <a:lvl5pPr algn="l" rtl="0" eaLnBrk="1" fontAlgn="base" hangingPunct="1">
        <a:lnSpc>
          <a:spcPct val="80000"/>
        </a:lnSpc>
        <a:spcBef>
          <a:spcPct val="0"/>
        </a:spcBef>
        <a:spcAft>
          <a:spcPct val="0"/>
        </a:spcAft>
        <a:defRPr sz="2800" b="1">
          <a:solidFill>
            <a:schemeClr val="tx2"/>
          </a:solidFill>
          <a:latin typeface="Arial" charset="0"/>
        </a:defRPr>
      </a:lvl5pPr>
      <a:lvl6pPr marL="457200" algn="l" rtl="0" eaLnBrk="1" fontAlgn="base" hangingPunct="1">
        <a:lnSpc>
          <a:spcPct val="80000"/>
        </a:lnSpc>
        <a:spcBef>
          <a:spcPct val="0"/>
        </a:spcBef>
        <a:spcAft>
          <a:spcPct val="0"/>
        </a:spcAft>
        <a:defRPr sz="2800" b="1">
          <a:solidFill>
            <a:schemeClr val="tx2"/>
          </a:solidFill>
          <a:latin typeface="Arial" charset="0"/>
        </a:defRPr>
      </a:lvl6pPr>
      <a:lvl7pPr marL="914400" algn="l" rtl="0" eaLnBrk="1" fontAlgn="base" hangingPunct="1">
        <a:lnSpc>
          <a:spcPct val="80000"/>
        </a:lnSpc>
        <a:spcBef>
          <a:spcPct val="0"/>
        </a:spcBef>
        <a:spcAft>
          <a:spcPct val="0"/>
        </a:spcAft>
        <a:defRPr sz="2800" b="1">
          <a:solidFill>
            <a:schemeClr val="tx2"/>
          </a:solidFill>
          <a:latin typeface="Arial" charset="0"/>
        </a:defRPr>
      </a:lvl7pPr>
      <a:lvl8pPr marL="1371600" algn="l" rtl="0" eaLnBrk="1" fontAlgn="base" hangingPunct="1">
        <a:lnSpc>
          <a:spcPct val="80000"/>
        </a:lnSpc>
        <a:spcBef>
          <a:spcPct val="0"/>
        </a:spcBef>
        <a:spcAft>
          <a:spcPct val="0"/>
        </a:spcAft>
        <a:defRPr sz="2800" b="1">
          <a:solidFill>
            <a:schemeClr val="tx2"/>
          </a:solidFill>
          <a:latin typeface="Arial" charset="0"/>
        </a:defRPr>
      </a:lvl8pPr>
      <a:lvl9pPr marL="1828800" algn="l" rtl="0" eaLnBrk="1" fontAlgn="base" hangingPunct="1">
        <a:lnSpc>
          <a:spcPct val="80000"/>
        </a:lnSpc>
        <a:spcBef>
          <a:spcPct val="0"/>
        </a:spcBef>
        <a:spcAft>
          <a:spcPct val="0"/>
        </a:spcAft>
        <a:defRPr sz="2800" b="1">
          <a:solidFill>
            <a:schemeClr val="tx2"/>
          </a:solidFill>
          <a:latin typeface="Arial" charset="0"/>
        </a:defRPr>
      </a:lvl9pPr>
    </p:titleStyle>
    <p:bodyStyle>
      <a:lvl1pPr marL="269875" indent="-269875" algn="l" rtl="0" eaLnBrk="1" fontAlgn="base" hangingPunct="1">
        <a:spcBef>
          <a:spcPct val="50000"/>
        </a:spcBef>
        <a:spcAft>
          <a:spcPct val="0"/>
        </a:spcAft>
        <a:buSzPct val="85000"/>
        <a:buFont typeface="Wingdings" panose="05000000000000000000" pitchFamily="2" charset="2"/>
        <a:buChar char="§"/>
        <a:defRPr sz="2200" b="1">
          <a:solidFill>
            <a:schemeClr val="tx1"/>
          </a:solidFill>
          <a:latin typeface="+mn-lt"/>
          <a:ea typeface="+mn-ea"/>
          <a:cs typeface="+mn-cs"/>
        </a:defRPr>
      </a:lvl1pPr>
      <a:lvl2pPr marL="625475" indent="-176213" algn="l" rtl="0" eaLnBrk="1" fontAlgn="base" hangingPunct="1">
        <a:spcBef>
          <a:spcPct val="0"/>
        </a:spcBef>
        <a:spcAft>
          <a:spcPct val="0"/>
        </a:spcAft>
        <a:buSzPct val="85000"/>
        <a:buFont typeface="Arial" panose="020B0604020202020204" pitchFamily="34" charset="0"/>
        <a:buChar char="–"/>
        <a:defRPr b="1">
          <a:solidFill>
            <a:schemeClr val="tx1"/>
          </a:solidFill>
          <a:latin typeface="+mn-lt"/>
        </a:defRPr>
      </a:lvl2pPr>
      <a:lvl3pPr marL="989013" indent="-184150" algn="l" rtl="0" eaLnBrk="1" fontAlgn="base" hangingPunct="1">
        <a:spcBef>
          <a:spcPct val="0"/>
        </a:spcBef>
        <a:spcAft>
          <a:spcPct val="0"/>
        </a:spcAft>
        <a:buSzPct val="85000"/>
        <a:buFont typeface="Arial" panose="020B0604020202020204" pitchFamily="34" charset="0"/>
        <a:buChar char="–"/>
        <a:defRPr sz="1600" b="1">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vidaestudiantemed.blogspot.com/" TargetMode="External"/><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no.phongnhaexplorer.com/nor/lov-og-rett/kan-arbeidsgiver-nekte-a-forskuttere-sykepenger.html" TargetMode="External"/><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pixabay.com/da/glad-gl%C3%A6delig-mand-gl%C3%A6de-menneske-821752/" TargetMode="External"/><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samfunnprep.no/no/articles/sykestipend-student"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pixnio.com/es/objetos/juguetes/oso-peluche/osito-de-peluche-vendaje-enfermo" TargetMode="External"/><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lovdata.no/nav/rundskriv/r08-00" TargetMode="External"/><Relationship Id="rId2" Type="http://schemas.openxmlformats.org/officeDocument/2006/relationships/hyperlink" Target="https://lovdata.no/dokument/NL/lov/1997-02-28-19/KAPITTEL_4-4#%C2%A78-1"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vectors/passenger-car-automotive-car-150155/" TargetMode="External"/><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helsedirektoratet.no/veiledere/sykmelderveileder"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nav.no/no/nav-og-samfunn/statistikk/sykefravar-statistikk/relatert-informasjon/statistikkverktoy-for-sykmeldere"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maken.wikiwijs.nl/73799" TargetMode="External"/><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hyperlink" Target="https://lovdata.no/nav/rundskriv/r11-00" TargetMode="External"/><Relationship Id="rId2" Type="http://schemas.openxmlformats.org/officeDocument/2006/relationships/hyperlink" Target="https://lovdata.no/dokument/NL/lov/1997-02-28-19/kap11#kap11"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maken.wikiwijs.nl/73798/Vraag_naar_arbeid___KGT_4" TargetMode="External"/><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lovdata.no/nav/rundskriv/v1-21-04"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piqsels.com/sv/public-domain-photo-zbctc" TargetMode="External"/><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dinside.dagbladet.no/okonomi/store-forskjeller-helt-utrolig/85193557" TargetMode="External"/><Relationship Id="rId2" Type="http://schemas.openxmlformats.org/officeDocument/2006/relationships/image" Target="../media/image14.jpg"/><Relationship Id="rId1" Type="http://schemas.openxmlformats.org/officeDocument/2006/relationships/slideLayout" Target="../slideLayouts/slideLayout4.xml"/><Relationship Id="rId5" Type="http://schemas.openxmlformats.org/officeDocument/2006/relationships/hyperlink" Target="https://www.sclera.be/fr/picto/search?searchField=kine" TargetMode="Externa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lovdata.no/nav/rundskriv/r12-00" TargetMode="External"/><Relationship Id="rId2" Type="http://schemas.openxmlformats.org/officeDocument/2006/relationships/hyperlink" Target="https://lovdata.no/nav/folketrygdloven/kap12"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EE65D501-C9FF-3BB2-E49A-F98DA8F96538}"/>
              </a:ext>
            </a:extLst>
          </p:cNvPr>
          <p:cNvSpPr>
            <a:spLocks noGrp="1" noChangeArrowheads="1"/>
          </p:cNvSpPr>
          <p:nvPr>
            <p:ph type="title"/>
          </p:nvPr>
        </p:nvSpPr>
        <p:spPr>
          <a:xfrm>
            <a:off x="447675" y="257175"/>
            <a:ext cx="7256463" cy="1136650"/>
          </a:xfrm>
        </p:spPr>
        <p:txBody>
          <a:bodyPr wrap="square" anchor="b">
            <a:normAutofit/>
          </a:bodyPr>
          <a:lstStyle/>
          <a:p>
            <a:pPr defTabSz="808038" eaLnBrk="1" hangingPunct="1"/>
            <a:r>
              <a:rPr lang="nb-NO" altLang="nb-NO" dirty="0"/>
              <a:t>Folketrygdloven og legens arbeid overfor Nav</a:t>
            </a:r>
            <a:endParaRPr lang="en-US" altLang="nb-NO" dirty="0"/>
          </a:p>
        </p:txBody>
      </p:sp>
      <p:sp>
        <p:nvSpPr>
          <p:cNvPr id="6147" name="Rectangle 3">
            <a:extLst>
              <a:ext uri="{FF2B5EF4-FFF2-40B4-BE49-F238E27FC236}">
                <a16:creationId xmlns:a16="http://schemas.microsoft.com/office/drawing/2014/main" id="{6B3F3811-76BF-5ECB-4818-74014F8367C4}"/>
              </a:ext>
            </a:extLst>
          </p:cNvPr>
          <p:cNvSpPr>
            <a:spLocks noGrp="1" noChangeArrowheads="1"/>
          </p:cNvSpPr>
          <p:nvPr>
            <p:ph type="body" sz="half" idx="1"/>
          </p:nvPr>
        </p:nvSpPr>
        <p:spPr>
          <a:xfrm>
            <a:off x="457200" y="1773239"/>
            <a:ext cx="4110038" cy="3743994"/>
          </a:xfrm>
        </p:spPr>
        <p:txBody>
          <a:bodyPr wrap="square">
            <a:normAutofit/>
          </a:bodyPr>
          <a:lstStyle/>
          <a:p>
            <a:pPr defTabSz="808038" eaLnBrk="1" hangingPunct="1"/>
            <a:r>
              <a:rPr lang="en-US" altLang="nb-NO" dirty="0"/>
              <a:t>Shabrin Ali</a:t>
            </a:r>
          </a:p>
          <a:p>
            <a:pPr defTabSz="808038" eaLnBrk="1" hangingPunct="1"/>
            <a:r>
              <a:rPr lang="en-US" altLang="nb-NO" dirty="0" err="1"/>
              <a:t>Rådgivende</a:t>
            </a:r>
            <a:r>
              <a:rPr lang="en-US" altLang="nb-NO" dirty="0"/>
              <a:t> </a:t>
            </a:r>
            <a:r>
              <a:rPr lang="en-US" altLang="nb-NO" dirty="0" err="1"/>
              <a:t>overlege</a:t>
            </a:r>
            <a:endParaRPr lang="en-US" altLang="nb-NO" dirty="0"/>
          </a:p>
          <a:p>
            <a:pPr defTabSz="808038" eaLnBrk="1" hangingPunct="1"/>
            <a:r>
              <a:rPr lang="nb-NO" altLang="nb-NO" dirty="0"/>
              <a:t>Nav Vest-Viken</a:t>
            </a:r>
          </a:p>
          <a:p>
            <a:pPr defTabSz="808038" eaLnBrk="1" hangingPunct="1"/>
            <a:r>
              <a:rPr lang="nb-NO" altLang="nb-NO" dirty="0"/>
              <a:t>Ca. 150 ROL </a:t>
            </a:r>
          </a:p>
          <a:p>
            <a:pPr defTabSz="808038" eaLnBrk="1" hangingPunct="1"/>
            <a:r>
              <a:rPr lang="nb-NO" altLang="nb-NO" dirty="0"/>
              <a:t>8 ROL i Vest-Viken (Buskerud, Asker og Bærum)</a:t>
            </a:r>
          </a:p>
          <a:p>
            <a:pPr defTabSz="808038" eaLnBrk="1" hangingPunct="1"/>
            <a:r>
              <a:rPr lang="nb-NO" altLang="nb-NO" dirty="0"/>
              <a:t>Ulike spesialiteter</a:t>
            </a:r>
          </a:p>
        </p:txBody>
      </p:sp>
      <p:pic>
        <p:nvPicPr>
          <p:cNvPr id="3" name="Bilde 2">
            <a:extLst>
              <a:ext uri="{FF2B5EF4-FFF2-40B4-BE49-F238E27FC236}">
                <a16:creationId xmlns:a16="http://schemas.microsoft.com/office/drawing/2014/main" id="{E9F3AFC0-1CC2-5077-71FF-418414A9424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9021" r="-1" b="-1"/>
          <a:stretch>
            <a:fillRect/>
          </a:stretch>
        </p:blipFill>
        <p:spPr>
          <a:xfrm>
            <a:off x="4719638" y="1773238"/>
            <a:ext cx="4110037" cy="4498975"/>
          </a:xfrm>
          <a:prstGeom prst="rect">
            <a:avLst/>
          </a:prstGeom>
          <a:noFill/>
        </p:spPr>
      </p:pic>
      <p:sp>
        <p:nvSpPr>
          <p:cNvPr id="4" name="TekstSylinder 3">
            <a:extLst>
              <a:ext uri="{FF2B5EF4-FFF2-40B4-BE49-F238E27FC236}">
                <a16:creationId xmlns:a16="http://schemas.microsoft.com/office/drawing/2014/main" id="{07A88E6D-815F-C43F-DD19-090218BD8AC1}"/>
              </a:ext>
            </a:extLst>
          </p:cNvPr>
          <p:cNvSpPr txBox="1"/>
          <p:nvPr/>
        </p:nvSpPr>
        <p:spPr>
          <a:xfrm>
            <a:off x="8644945" y="6072158"/>
            <a:ext cx="184730" cy="200055"/>
          </a:xfrm>
          <a:prstGeom prst="rect">
            <a:avLst/>
          </a:prstGeom>
          <a:solidFill>
            <a:srgbClr val="000000"/>
          </a:solidFill>
        </p:spPr>
        <p:txBody>
          <a:bodyPr wrap="none" rtlCol="0">
            <a:spAutoFit/>
          </a:bodyPr>
          <a:lstStyle/>
          <a:p>
            <a:pPr algn="r">
              <a:spcAft>
                <a:spcPts val="600"/>
              </a:spcAft>
            </a:pPr>
            <a:endParaRPr lang="nb-NO" sz="700" dirty="0">
              <a:solidFill>
                <a:srgbClr val="FFFFFF"/>
              </a:solidFill>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tel 1">
            <a:extLst>
              <a:ext uri="{FF2B5EF4-FFF2-40B4-BE49-F238E27FC236}">
                <a16:creationId xmlns:a16="http://schemas.microsoft.com/office/drawing/2014/main" id="{613EAE91-EC85-006B-0047-43D67DAF44C6}"/>
              </a:ext>
            </a:extLst>
          </p:cNvPr>
          <p:cNvSpPr>
            <a:spLocks noGrp="1" noChangeArrowheads="1"/>
          </p:cNvSpPr>
          <p:nvPr>
            <p:ph type="title"/>
          </p:nvPr>
        </p:nvSpPr>
        <p:spPr/>
        <p:txBody>
          <a:bodyPr/>
          <a:lstStyle/>
          <a:p>
            <a:r>
              <a:rPr lang="nb-NO" altLang="nb-NO"/>
              <a:t>Norge</a:t>
            </a:r>
          </a:p>
        </p:txBody>
      </p:sp>
      <p:sp>
        <p:nvSpPr>
          <p:cNvPr id="7171" name="Plassholder for innhold 2">
            <a:extLst>
              <a:ext uri="{FF2B5EF4-FFF2-40B4-BE49-F238E27FC236}">
                <a16:creationId xmlns:a16="http://schemas.microsoft.com/office/drawing/2014/main" id="{D2E509B9-F740-D059-5158-E1C056B86996}"/>
              </a:ext>
            </a:extLst>
          </p:cNvPr>
          <p:cNvSpPr>
            <a:spLocks noGrp="1" noChangeArrowheads="1"/>
          </p:cNvSpPr>
          <p:nvPr>
            <p:ph idx="1"/>
          </p:nvPr>
        </p:nvSpPr>
        <p:spPr/>
        <p:txBody>
          <a:bodyPr/>
          <a:lstStyle/>
          <a:p>
            <a:endParaRPr lang="nb-NO" altLang="nb-NO"/>
          </a:p>
        </p:txBody>
      </p:sp>
      <p:pic>
        <p:nvPicPr>
          <p:cNvPr id="7172" name="Picture 2">
            <a:extLst>
              <a:ext uri="{FF2B5EF4-FFF2-40B4-BE49-F238E27FC236}">
                <a16:creationId xmlns:a16="http://schemas.microsoft.com/office/drawing/2014/main" id="{BF5CEC7F-4D54-0E5C-EBB5-3AECE760A3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23938"/>
            <a:ext cx="8686800" cy="481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tel 1">
            <a:extLst>
              <a:ext uri="{FF2B5EF4-FFF2-40B4-BE49-F238E27FC236}">
                <a16:creationId xmlns:a16="http://schemas.microsoft.com/office/drawing/2014/main" id="{FB97B2B2-4429-659E-2654-FD8EE9517289}"/>
              </a:ext>
            </a:extLst>
          </p:cNvPr>
          <p:cNvSpPr>
            <a:spLocks noGrp="1" noChangeArrowheads="1"/>
          </p:cNvSpPr>
          <p:nvPr>
            <p:ph type="title"/>
          </p:nvPr>
        </p:nvSpPr>
        <p:spPr/>
        <p:txBody>
          <a:bodyPr/>
          <a:lstStyle/>
          <a:p>
            <a:r>
              <a:rPr lang="nb-NO" altLang="nb-NO"/>
              <a:t>FOLKETRYGDLOVEN</a:t>
            </a:r>
            <a:br>
              <a:rPr lang="nb-NO" altLang="nb-NO"/>
            </a:br>
            <a:r>
              <a:rPr lang="nb-NO" altLang="nb-NO"/>
              <a:t>§ 1-1 Formål</a:t>
            </a:r>
          </a:p>
        </p:txBody>
      </p:sp>
      <p:sp>
        <p:nvSpPr>
          <p:cNvPr id="8195" name="Plassholder for innhold 2">
            <a:extLst>
              <a:ext uri="{FF2B5EF4-FFF2-40B4-BE49-F238E27FC236}">
                <a16:creationId xmlns:a16="http://schemas.microsoft.com/office/drawing/2014/main" id="{271891CC-883E-ADA2-CACB-69E4BCE707AB}"/>
              </a:ext>
            </a:extLst>
          </p:cNvPr>
          <p:cNvSpPr>
            <a:spLocks noGrp="1" noChangeArrowheads="1"/>
          </p:cNvSpPr>
          <p:nvPr>
            <p:ph idx="1"/>
          </p:nvPr>
        </p:nvSpPr>
        <p:spPr/>
        <p:txBody>
          <a:bodyPr/>
          <a:lstStyle/>
          <a:p>
            <a:r>
              <a:rPr lang="nb-NO" altLang="nb-NO"/>
              <a:t>Folketrygdens formål er å gi </a:t>
            </a:r>
            <a:r>
              <a:rPr lang="nb-NO" altLang="nb-NO">
                <a:solidFill>
                  <a:srgbClr val="FF0000"/>
                </a:solidFill>
              </a:rPr>
              <a:t>økonomisk trygghet</a:t>
            </a:r>
            <a:r>
              <a:rPr lang="nb-NO" altLang="nb-NO"/>
              <a:t> ved å sikre inntekt og </a:t>
            </a:r>
            <a:r>
              <a:rPr lang="nb-NO" altLang="nb-NO">
                <a:solidFill>
                  <a:srgbClr val="FF0000"/>
                </a:solidFill>
              </a:rPr>
              <a:t>kompensere for særlige utgifter </a:t>
            </a:r>
            <a:r>
              <a:rPr lang="nb-NO" altLang="nb-NO"/>
              <a:t>ved arbeidsløshet, svangerskap og fødsel, aleneomsorg for barn, sykdom og skade, uførhet, alderdom og dødsfall.</a:t>
            </a:r>
          </a:p>
          <a:p>
            <a:endParaRPr lang="nb-NO" altLang="nb-NO"/>
          </a:p>
          <a:p>
            <a:r>
              <a:rPr lang="nb-NO" altLang="nb-NO"/>
              <a:t>Folketrygden skal bidra til </a:t>
            </a:r>
            <a:r>
              <a:rPr lang="nb-NO" altLang="nb-NO">
                <a:solidFill>
                  <a:srgbClr val="FF0000"/>
                </a:solidFill>
              </a:rPr>
              <a:t>utjevning av inntekt </a:t>
            </a:r>
            <a:r>
              <a:rPr lang="nb-NO" altLang="nb-NO"/>
              <a:t>og levekår over den enkeltes livsløp og mellom grupper av personer.</a:t>
            </a:r>
          </a:p>
          <a:p>
            <a:endParaRPr lang="nb-NO" altLang="nb-NO"/>
          </a:p>
          <a:p>
            <a:r>
              <a:rPr lang="nb-NO" altLang="nb-NO"/>
              <a:t>Folketrygden skal bidra til </a:t>
            </a:r>
            <a:r>
              <a:rPr lang="nb-NO" altLang="nb-NO">
                <a:solidFill>
                  <a:srgbClr val="FF0000"/>
                </a:solidFill>
              </a:rPr>
              <a:t>hjelp til selvhjelp</a:t>
            </a:r>
            <a:r>
              <a:rPr lang="nb-NO" altLang="nb-NO"/>
              <a:t> med sikte på at den enkelte skal kunne forsørge seg selv og klare seg selv best mulig til daglig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6E64A283-8431-E321-F982-ABB27D6713EC}"/>
              </a:ext>
            </a:extLst>
          </p:cNvPr>
          <p:cNvSpPr>
            <a:spLocks noGrp="1" noChangeArrowheads="1"/>
          </p:cNvSpPr>
          <p:nvPr>
            <p:ph type="title"/>
          </p:nvPr>
        </p:nvSpPr>
        <p:spPr>
          <a:xfrm>
            <a:off x="447675" y="257175"/>
            <a:ext cx="7256463" cy="1136650"/>
          </a:xfrm>
        </p:spPr>
        <p:txBody>
          <a:bodyPr wrap="square" anchor="b">
            <a:normAutofit/>
          </a:bodyPr>
          <a:lstStyle/>
          <a:p>
            <a:pPr eaLnBrk="1" hangingPunct="1"/>
            <a:r>
              <a:rPr lang="nb-NO" altLang="nb-NO" dirty="0"/>
              <a:t>Når spør Nav etter helsevurderinger?</a:t>
            </a:r>
          </a:p>
        </p:txBody>
      </p:sp>
      <p:sp>
        <p:nvSpPr>
          <p:cNvPr id="9219" name="Rectangle 3">
            <a:extLst>
              <a:ext uri="{FF2B5EF4-FFF2-40B4-BE49-F238E27FC236}">
                <a16:creationId xmlns:a16="http://schemas.microsoft.com/office/drawing/2014/main" id="{0D5A57FD-FBC4-C619-81C3-8AE007FA3A3E}"/>
              </a:ext>
            </a:extLst>
          </p:cNvPr>
          <p:cNvSpPr>
            <a:spLocks noGrp="1" noChangeArrowheads="1"/>
          </p:cNvSpPr>
          <p:nvPr>
            <p:ph sz="half" idx="1"/>
          </p:nvPr>
        </p:nvSpPr>
        <p:spPr>
          <a:xfrm>
            <a:off x="457200" y="1773238"/>
            <a:ext cx="4574946" cy="4498975"/>
          </a:xfrm>
        </p:spPr>
        <p:txBody>
          <a:bodyPr wrap="square">
            <a:normAutofit/>
          </a:bodyPr>
          <a:lstStyle/>
          <a:p>
            <a:pPr eaLnBrk="1" hangingPunct="1">
              <a:lnSpc>
                <a:spcPct val="90000"/>
              </a:lnSpc>
            </a:pPr>
            <a:r>
              <a:rPr lang="nb-NO" altLang="nb-NO" sz="2400" dirty="0"/>
              <a:t>Sykepenger</a:t>
            </a:r>
          </a:p>
          <a:p>
            <a:pPr eaLnBrk="1" hangingPunct="1">
              <a:lnSpc>
                <a:spcPct val="90000"/>
              </a:lnSpc>
            </a:pPr>
            <a:r>
              <a:rPr lang="nb-NO" altLang="nb-NO" sz="2400" dirty="0"/>
              <a:t>Arbeidsavklaringspenger</a:t>
            </a:r>
          </a:p>
          <a:p>
            <a:pPr eaLnBrk="1" hangingPunct="1">
              <a:lnSpc>
                <a:spcPct val="90000"/>
              </a:lnSpc>
            </a:pPr>
            <a:r>
              <a:rPr lang="nb-NO" altLang="nb-NO" sz="2400" dirty="0"/>
              <a:t>Uføretrygd</a:t>
            </a:r>
          </a:p>
          <a:p>
            <a:pPr eaLnBrk="1" hangingPunct="1">
              <a:lnSpc>
                <a:spcPct val="90000"/>
              </a:lnSpc>
            </a:pPr>
            <a:endParaRPr lang="nb-NO" altLang="nb-NO" sz="2400" dirty="0"/>
          </a:p>
          <a:p>
            <a:pPr eaLnBrk="1" hangingPunct="1">
              <a:lnSpc>
                <a:spcPct val="90000"/>
              </a:lnSpc>
            </a:pPr>
            <a:r>
              <a:rPr lang="nb-NO" altLang="nb-NO" sz="2400" dirty="0"/>
              <a:t>Pleiepenger</a:t>
            </a:r>
          </a:p>
          <a:p>
            <a:pPr eaLnBrk="1" hangingPunct="1">
              <a:lnSpc>
                <a:spcPct val="90000"/>
              </a:lnSpc>
            </a:pPr>
            <a:r>
              <a:rPr lang="nb-NO" altLang="nb-NO" sz="2400" dirty="0"/>
              <a:t>Hjelpemidler</a:t>
            </a:r>
          </a:p>
          <a:p>
            <a:pPr eaLnBrk="1" hangingPunct="1">
              <a:lnSpc>
                <a:spcPct val="90000"/>
              </a:lnSpc>
            </a:pPr>
            <a:r>
              <a:rPr lang="nb-NO" altLang="nb-NO" sz="2400" dirty="0"/>
              <a:t>Grunn- og hjelpestønad</a:t>
            </a:r>
          </a:p>
          <a:p>
            <a:pPr eaLnBrk="1" hangingPunct="1">
              <a:lnSpc>
                <a:spcPct val="90000"/>
              </a:lnSpc>
            </a:pPr>
            <a:r>
              <a:rPr lang="nb-NO" altLang="nb-NO" sz="2400" dirty="0"/>
              <a:t>Yrkesskade og -sykdom </a:t>
            </a:r>
          </a:p>
        </p:txBody>
      </p:sp>
      <p:pic>
        <p:nvPicPr>
          <p:cNvPr id="3" name="Bilde 2">
            <a:extLst>
              <a:ext uri="{FF2B5EF4-FFF2-40B4-BE49-F238E27FC236}">
                <a16:creationId xmlns:a16="http://schemas.microsoft.com/office/drawing/2014/main" id="{F6580537-C3FD-166A-9FC2-C704DF9FEDA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032146" y="2924944"/>
            <a:ext cx="3797529" cy="2392443"/>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0323560D-D113-3BBD-DA93-740855E3D50B}"/>
              </a:ext>
            </a:extLst>
          </p:cNvPr>
          <p:cNvSpPr>
            <a:spLocks noGrp="1" noChangeArrowheads="1"/>
          </p:cNvSpPr>
          <p:nvPr>
            <p:ph type="title"/>
          </p:nvPr>
        </p:nvSpPr>
        <p:spPr/>
        <p:txBody>
          <a:bodyPr/>
          <a:lstStyle/>
          <a:p>
            <a:pPr eaLnBrk="1" hangingPunct="1"/>
            <a:r>
              <a:rPr lang="nb-NO" altLang="nb-NO" dirty="0"/>
              <a:t>Nav ber om medisinsk dokumentasjon</a:t>
            </a:r>
          </a:p>
        </p:txBody>
      </p:sp>
      <p:sp>
        <p:nvSpPr>
          <p:cNvPr id="8195" name="Rectangle 3">
            <a:extLst>
              <a:ext uri="{FF2B5EF4-FFF2-40B4-BE49-F238E27FC236}">
                <a16:creationId xmlns:a16="http://schemas.microsoft.com/office/drawing/2014/main" id="{FFE09370-2090-85B0-6419-30E7BE3B3C2E}"/>
              </a:ext>
            </a:extLst>
          </p:cNvPr>
          <p:cNvSpPr>
            <a:spLocks noGrp="1" noChangeArrowheads="1"/>
          </p:cNvSpPr>
          <p:nvPr>
            <p:ph type="body" idx="1"/>
          </p:nvPr>
        </p:nvSpPr>
        <p:spPr/>
        <p:txBody>
          <a:bodyPr/>
          <a:lstStyle/>
          <a:p>
            <a:pPr eaLnBrk="1" hangingPunct="1">
              <a:defRPr/>
            </a:pPr>
            <a:endParaRPr lang="nb-NO" altLang="nb-NO" dirty="0"/>
          </a:p>
          <a:p>
            <a:pPr eaLnBrk="1" hangingPunct="1">
              <a:defRPr/>
            </a:pPr>
            <a:r>
              <a:rPr lang="nb-NO" altLang="nb-NO" dirty="0"/>
              <a:t>Dokumentasjon av sykehistorie, utredning og behandling</a:t>
            </a:r>
          </a:p>
          <a:p>
            <a:pPr eaLnBrk="1" hangingPunct="1">
              <a:defRPr/>
            </a:pPr>
            <a:endParaRPr lang="nb-NO" altLang="nb-NO" dirty="0"/>
          </a:p>
          <a:p>
            <a:pPr eaLnBrk="1" hangingPunct="1">
              <a:defRPr/>
            </a:pPr>
            <a:r>
              <a:rPr lang="nb-NO" altLang="nb-NO" dirty="0"/>
              <a:t>Funksjons- og arbeidsevnevurderinger</a:t>
            </a:r>
          </a:p>
          <a:p>
            <a:pPr eaLnBrk="1" hangingPunct="1">
              <a:defRPr/>
            </a:pPr>
            <a:endParaRPr lang="nb-NO" altLang="nb-NO" dirty="0"/>
          </a:p>
          <a:p>
            <a:pPr eaLnBrk="1" hangingPunct="1">
              <a:defRPr/>
            </a:pPr>
            <a:r>
              <a:rPr lang="nb-NO" altLang="nb-NO" dirty="0"/>
              <a:t>Andre vurderinger av årsaksforhold</a:t>
            </a:r>
          </a:p>
          <a:p>
            <a:pPr marL="449262" lvl="1" indent="0" eaLnBrk="1" hangingPunct="1">
              <a:buFont typeface="Arial" charset="0"/>
              <a:buNone/>
              <a:defRPr/>
            </a:pPr>
            <a:r>
              <a:rPr lang="nb-NO" altLang="nb-NO" dirty="0"/>
              <a:t>(For eksempel: yrkessykdom og –skade)</a:t>
            </a:r>
          </a:p>
          <a:p>
            <a:pPr lvl="1" eaLnBrk="1" hangingPunct="1">
              <a:buFont typeface="Arial" charset="0"/>
              <a:buChar char="–"/>
              <a:defRPr/>
            </a:pPr>
            <a:endParaRPr lang="nb-NO" altLang="nb-NO" dirty="0"/>
          </a:p>
          <a:p>
            <a:pPr eaLnBrk="1" hangingPunct="1">
              <a:defRPr/>
            </a:pPr>
            <a:endParaRPr lang="nb-NO" altLang="nb-NO"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F9CEA1A4-E65A-7BD9-0868-35220887EF09}"/>
              </a:ext>
            </a:extLst>
          </p:cNvPr>
          <p:cNvSpPr>
            <a:spLocks noGrp="1" noChangeArrowheads="1"/>
          </p:cNvSpPr>
          <p:nvPr>
            <p:ph type="title"/>
          </p:nvPr>
        </p:nvSpPr>
        <p:spPr>
          <a:xfrm>
            <a:off x="395288" y="765175"/>
            <a:ext cx="7635875" cy="609600"/>
          </a:xfrm>
        </p:spPr>
        <p:txBody>
          <a:bodyPr/>
          <a:lstStyle/>
          <a:p>
            <a:pPr defTabSz="808038" eaLnBrk="1" hangingPunct="1"/>
            <a:r>
              <a:rPr lang="nb-NO" altLang="nb-NO"/>
              <a:t>§ 21-4 Innhenting av opplysninger og uttalelser</a:t>
            </a:r>
            <a:endParaRPr lang="en-US" altLang="nb-NO"/>
          </a:p>
        </p:txBody>
      </p:sp>
      <p:sp>
        <p:nvSpPr>
          <p:cNvPr id="11267" name="Rectangle 3">
            <a:extLst>
              <a:ext uri="{FF2B5EF4-FFF2-40B4-BE49-F238E27FC236}">
                <a16:creationId xmlns:a16="http://schemas.microsoft.com/office/drawing/2014/main" id="{2EBF2534-1FEC-B280-0BB0-197186B0C614}"/>
              </a:ext>
            </a:extLst>
          </p:cNvPr>
          <p:cNvSpPr>
            <a:spLocks noGrp="1" noChangeArrowheads="1"/>
          </p:cNvSpPr>
          <p:nvPr>
            <p:ph type="body" idx="1"/>
          </p:nvPr>
        </p:nvSpPr>
        <p:spPr>
          <a:xfrm>
            <a:off x="1090613" y="1484313"/>
            <a:ext cx="7239000" cy="4713287"/>
          </a:xfrm>
        </p:spPr>
        <p:txBody>
          <a:bodyPr/>
          <a:lstStyle/>
          <a:p>
            <a:pPr marL="311150" indent="-311150" defTabSz="808038" eaLnBrk="1" hangingPunct="1">
              <a:lnSpc>
                <a:spcPct val="80000"/>
              </a:lnSpc>
            </a:pPr>
            <a:r>
              <a:rPr lang="nb-NO" altLang="nb-NO" sz="2000" dirty="0"/>
              <a:t>Ved behandling av krav om ytelser eller kontroll av løpende ytelser og tidligere utbetalte ytelser etter denne loven har Arbeids- og velferdsetaten rett til å </a:t>
            </a:r>
            <a:r>
              <a:rPr lang="nb-NO" altLang="nb-NO" sz="2000" dirty="0">
                <a:solidFill>
                  <a:srgbClr val="FF0000"/>
                </a:solidFill>
              </a:rPr>
              <a:t>innhente nødvendige opplysninger fra behandlingspersonell</a:t>
            </a:r>
            <a:r>
              <a:rPr lang="nb-NO" altLang="nb-NO" sz="2000" dirty="0"/>
              <a:t> og andre som yter tjenester for trygdens regning. </a:t>
            </a:r>
          </a:p>
          <a:p>
            <a:pPr marL="311150" indent="-311150" defTabSz="808038" eaLnBrk="1" hangingPunct="1">
              <a:lnSpc>
                <a:spcPct val="80000"/>
              </a:lnSpc>
            </a:pPr>
            <a:r>
              <a:rPr lang="nb-NO" altLang="nb-NO" sz="2000" dirty="0"/>
              <a:t>De som gir behandling eller yter tjenester for trygdens regning, </a:t>
            </a:r>
            <a:r>
              <a:rPr lang="nb-NO" altLang="nb-NO" sz="2000" dirty="0">
                <a:solidFill>
                  <a:srgbClr val="FF0000"/>
                </a:solidFill>
              </a:rPr>
              <a:t>plikter etter krav fra Arbeids- og velferdsetaten å gi de erklæringer og uttalelser som er nødvendige for at etaten skal kunne vurdere rettigheter og plikter etter denne loven</a:t>
            </a:r>
            <a:r>
              <a:rPr lang="nb-NO" altLang="nb-NO" sz="2000" dirty="0"/>
              <a:t>. Det samme gjelder andre særskilt sakkyndige. I en legeerklæring om sykefravær plikter legen å opplyse om en sykdom eller en skade kan ha sammenheng med arbeidssituasjonen. </a:t>
            </a:r>
          </a:p>
          <a:p>
            <a:pPr marL="311150" indent="-311150" defTabSz="808038" eaLnBrk="1" hangingPunct="1">
              <a:lnSpc>
                <a:spcPct val="80000"/>
              </a:lnSpc>
            </a:pPr>
            <a:r>
              <a:rPr lang="nb-NO" altLang="nb-NO" sz="2000" dirty="0"/>
              <a:t>De som blir pålagt å gi opplysninger, erklæringer og uttalelser, plikter å gjøre dette uten ugrunnet opphold og uten hinder av taushetsplikt. </a:t>
            </a:r>
            <a:endParaRPr lang="en-US" altLang="nb-NO"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3675898C-70E8-A343-12EA-02F7C7443274}"/>
              </a:ext>
            </a:extLst>
          </p:cNvPr>
          <p:cNvSpPr>
            <a:spLocks noGrp="1" noChangeArrowheads="1"/>
          </p:cNvSpPr>
          <p:nvPr>
            <p:ph type="title"/>
          </p:nvPr>
        </p:nvSpPr>
        <p:spPr>
          <a:xfrm>
            <a:off x="447675" y="257175"/>
            <a:ext cx="7256463" cy="1136650"/>
          </a:xfrm>
        </p:spPr>
        <p:txBody>
          <a:bodyPr wrap="square" anchor="b">
            <a:normAutofit/>
          </a:bodyPr>
          <a:lstStyle/>
          <a:p>
            <a:pPr defTabSz="808038" eaLnBrk="1" hangingPunct="1"/>
            <a:r>
              <a:rPr lang="en-US" altLang="nb-NO"/>
              <a:t>§ 8-8 Medlemmets medvirkning</a:t>
            </a:r>
          </a:p>
        </p:txBody>
      </p:sp>
      <p:sp>
        <p:nvSpPr>
          <p:cNvPr id="12291" name="Rectangle 3">
            <a:extLst>
              <a:ext uri="{FF2B5EF4-FFF2-40B4-BE49-F238E27FC236}">
                <a16:creationId xmlns:a16="http://schemas.microsoft.com/office/drawing/2014/main" id="{D29DC321-0AA6-C62A-DEBD-2073E3A09CD7}"/>
              </a:ext>
            </a:extLst>
          </p:cNvPr>
          <p:cNvSpPr>
            <a:spLocks noGrp="1" noChangeArrowheads="1"/>
          </p:cNvSpPr>
          <p:nvPr>
            <p:ph sz="half" idx="1"/>
          </p:nvPr>
        </p:nvSpPr>
        <p:spPr>
          <a:xfrm>
            <a:off x="457200" y="1773238"/>
            <a:ext cx="4110038" cy="4498975"/>
          </a:xfrm>
        </p:spPr>
        <p:txBody>
          <a:bodyPr wrap="square">
            <a:normAutofit/>
          </a:bodyPr>
          <a:lstStyle/>
          <a:p>
            <a:pPr marL="0" indent="0" defTabSz="808038" eaLnBrk="1" hangingPunct="1">
              <a:buFont typeface="Wingdings" panose="05000000000000000000" pitchFamily="2" charset="2"/>
              <a:buNone/>
            </a:pPr>
            <a:r>
              <a:rPr lang="nb-NO" altLang="nb-NO" sz="2600"/>
              <a:t>Medlemmet har plikt til å gi opplysninger til arbeidsgiveren og Arbeids- og velferdsetaten om egen funksjonsevne og bidra til at hensiktsmessige tiltak for å tilrettelegge arbeidet og utprøving av funksjonsevnen blir utredet og iverksatt</a:t>
            </a:r>
            <a:endParaRPr lang="en-US" altLang="nb-NO" sz="2600"/>
          </a:p>
        </p:txBody>
      </p:sp>
      <p:pic>
        <p:nvPicPr>
          <p:cNvPr id="3" name="Bilde 2">
            <a:extLst>
              <a:ext uri="{FF2B5EF4-FFF2-40B4-BE49-F238E27FC236}">
                <a16:creationId xmlns:a16="http://schemas.microsoft.com/office/drawing/2014/main" id="{1B585439-3C0C-7236-F275-5E1FF7F40D1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719638" y="1967707"/>
            <a:ext cx="4110037" cy="4110037"/>
          </a:xfrm>
          <a:prstGeom prst="rect">
            <a:avLst/>
          </a:prstGeom>
          <a:noFill/>
        </p:spPr>
      </p:pic>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51031EF8-D75F-F0AF-BAB1-718ECAC5881A}"/>
              </a:ext>
            </a:extLst>
          </p:cNvPr>
          <p:cNvSpPr>
            <a:spLocks noGrp="1" noChangeArrowheads="1"/>
          </p:cNvSpPr>
          <p:nvPr>
            <p:ph type="title"/>
          </p:nvPr>
        </p:nvSpPr>
        <p:spPr>
          <a:xfrm>
            <a:off x="447675" y="257175"/>
            <a:ext cx="7256463" cy="1136650"/>
          </a:xfrm>
        </p:spPr>
        <p:txBody>
          <a:bodyPr wrap="square" anchor="b">
            <a:normAutofit/>
          </a:bodyPr>
          <a:lstStyle/>
          <a:p>
            <a:pPr defTabSz="808038" eaLnBrk="1" hangingPunct="1"/>
            <a:r>
              <a:rPr lang="nb-NO" altLang="nb-NO"/>
              <a:t>Sykepenger</a:t>
            </a:r>
            <a:endParaRPr lang="en-US" altLang="nb-NO"/>
          </a:p>
        </p:txBody>
      </p:sp>
      <p:pic>
        <p:nvPicPr>
          <p:cNvPr id="3" name="Bilde 2">
            <a:extLst>
              <a:ext uri="{FF2B5EF4-FFF2-40B4-BE49-F238E27FC236}">
                <a16:creationId xmlns:a16="http://schemas.microsoft.com/office/drawing/2014/main" id="{C0ADEB8A-FA34-9D51-BFA8-4625ED539D6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44348" y="1773238"/>
            <a:ext cx="7998178" cy="4498975"/>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A07C82B6-ABF6-27F7-16E6-48E6A9085597}"/>
              </a:ext>
            </a:extLst>
          </p:cNvPr>
          <p:cNvSpPr>
            <a:spLocks noGrp="1" noChangeArrowheads="1"/>
          </p:cNvSpPr>
          <p:nvPr>
            <p:ph type="title"/>
          </p:nvPr>
        </p:nvSpPr>
        <p:spPr>
          <a:xfrm>
            <a:off x="447675" y="257175"/>
            <a:ext cx="7256463" cy="1136650"/>
          </a:xfrm>
        </p:spPr>
        <p:txBody>
          <a:bodyPr wrap="square" anchor="b">
            <a:normAutofit/>
          </a:bodyPr>
          <a:lstStyle/>
          <a:p>
            <a:pPr eaLnBrk="1" hangingPunct="1"/>
            <a:r>
              <a:rPr lang="nb-NO" altLang="nb-NO"/>
              <a:t>§ 8-4 Arbeidsuførhet</a:t>
            </a:r>
          </a:p>
        </p:txBody>
      </p:sp>
      <p:sp>
        <p:nvSpPr>
          <p:cNvPr id="17411" name="Rectangle 3">
            <a:extLst>
              <a:ext uri="{FF2B5EF4-FFF2-40B4-BE49-F238E27FC236}">
                <a16:creationId xmlns:a16="http://schemas.microsoft.com/office/drawing/2014/main" id="{F112972D-984B-B6DF-CD70-14E7F8353A9B}"/>
              </a:ext>
            </a:extLst>
          </p:cNvPr>
          <p:cNvSpPr>
            <a:spLocks noGrp="1" noChangeArrowheads="1"/>
          </p:cNvSpPr>
          <p:nvPr>
            <p:ph sz="half" idx="1"/>
          </p:nvPr>
        </p:nvSpPr>
        <p:spPr>
          <a:xfrm>
            <a:off x="457200" y="1773238"/>
            <a:ext cx="8579296" cy="4498975"/>
          </a:xfrm>
        </p:spPr>
        <p:txBody>
          <a:bodyPr wrap="square">
            <a:noAutofit/>
          </a:bodyPr>
          <a:lstStyle/>
          <a:p>
            <a:pPr marL="457200" indent="-457200" eaLnBrk="1" hangingPunct="1">
              <a:lnSpc>
                <a:spcPct val="90000"/>
              </a:lnSpc>
              <a:buFont typeface="+mj-lt"/>
              <a:buAutoNum type="arabicPeriod"/>
              <a:defRPr/>
            </a:pPr>
            <a:r>
              <a:rPr lang="nb-NO" altLang="nb-NO" sz="2000" dirty="0"/>
              <a:t>Sykepenger ytes til den som er arbeidsufør på grunn av en funksjonsnedsettelse som klart skyldes sykdom eller skade. Arbeidsuførhet som skyldes sosiale eller økonomiske problemer o.l., gir ikke rett til sykepenger. </a:t>
            </a:r>
          </a:p>
          <a:p>
            <a:pPr marL="457200" indent="-457200" eaLnBrk="1" hangingPunct="1">
              <a:lnSpc>
                <a:spcPct val="90000"/>
              </a:lnSpc>
              <a:buFont typeface="+mj-lt"/>
              <a:buAutoNum type="arabicPeriod"/>
              <a:defRPr/>
            </a:pPr>
            <a:endParaRPr lang="nb-NO" altLang="nb-NO" sz="2000" dirty="0"/>
          </a:p>
          <a:p>
            <a:pPr marL="457200" indent="-457200" eaLnBrk="1" hangingPunct="1">
              <a:lnSpc>
                <a:spcPct val="90000"/>
              </a:lnSpc>
              <a:buFont typeface="+mj-lt"/>
              <a:buAutoNum type="arabicPeriod"/>
              <a:defRPr/>
            </a:pPr>
            <a:r>
              <a:rPr lang="nb-NO" altLang="nb-NO" sz="2000" dirty="0"/>
              <a:t>For å få rett til sykepenger skal medlemmet så tidlig som mulig og senest innen 8 uker, prøve seg i arbeidsrelatert aktivitet  unntatt når medisinske grunner klart er til hinder for slik aktivitet</a:t>
            </a:r>
          </a:p>
          <a:p>
            <a:pPr marL="906462" lvl="1" indent="-457200">
              <a:lnSpc>
                <a:spcPct val="90000"/>
              </a:lnSpc>
              <a:buFont typeface="+mj-lt"/>
              <a:buAutoNum type="arabicPeriod"/>
              <a:defRPr/>
            </a:pPr>
            <a:endParaRPr lang="nb-NO" altLang="nb-NO" sz="2000" dirty="0"/>
          </a:p>
          <a:p>
            <a:pPr marL="449262" lvl="1" indent="0">
              <a:lnSpc>
                <a:spcPct val="90000"/>
              </a:lnSpc>
              <a:buFont typeface="Arial" charset="0"/>
              <a:buNone/>
              <a:defRPr/>
            </a:pPr>
            <a:r>
              <a:rPr lang="nb-NO" altLang="nb-NO" sz="2000" dirty="0"/>
              <a:t>Det kan unntaksvis likevel ytes sykepenger utover 8 uker dersom arbeidsrelaterte aktiviteter ikke kan gjennomføres på arbeidsplassen.</a:t>
            </a:r>
          </a:p>
        </p:txBody>
      </p:sp>
      <p:pic>
        <p:nvPicPr>
          <p:cNvPr id="3" name="Bilde 2">
            <a:extLst>
              <a:ext uri="{FF2B5EF4-FFF2-40B4-BE49-F238E27FC236}">
                <a16:creationId xmlns:a16="http://schemas.microsoft.com/office/drawing/2014/main" id="{6324D53F-3ECA-FC76-6906-A0BE83CB715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5141" r="20863" b="2"/>
          <a:stretch>
            <a:fillRect/>
          </a:stretch>
        </p:blipFill>
        <p:spPr>
          <a:xfrm>
            <a:off x="7164288" y="5157192"/>
            <a:ext cx="1737395" cy="1224137"/>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tel 1">
            <a:extLst>
              <a:ext uri="{FF2B5EF4-FFF2-40B4-BE49-F238E27FC236}">
                <a16:creationId xmlns:a16="http://schemas.microsoft.com/office/drawing/2014/main" id="{1A886F5E-A0B2-7D27-AF86-303F1CAA28B4}"/>
              </a:ext>
            </a:extLst>
          </p:cNvPr>
          <p:cNvSpPr>
            <a:spLocks noGrp="1" noChangeArrowheads="1"/>
          </p:cNvSpPr>
          <p:nvPr>
            <p:ph type="title"/>
          </p:nvPr>
        </p:nvSpPr>
        <p:spPr/>
        <p:txBody>
          <a:bodyPr/>
          <a:lstStyle/>
          <a:p>
            <a:r>
              <a:rPr lang="nb-NO" altLang="nb-NO"/>
              <a:t>§ 8-7 Dokumentasjon av arbeidsuførhet</a:t>
            </a:r>
          </a:p>
        </p:txBody>
      </p:sp>
      <p:sp>
        <p:nvSpPr>
          <p:cNvPr id="3" name="Plassholder for innhold 2">
            <a:extLst>
              <a:ext uri="{FF2B5EF4-FFF2-40B4-BE49-F238E27FC236}">
                <a16:creationId xmlns:a16="http://schemas.microsoft.com/office/drawing/2014/main" id="{35E9EA05-EF0E-87C2-275A-12E346BA12BF}"/>
              </a:ext>
            </a:extLst>
          </p:cNvPr>
          <p:cNvSpPr>
            <a:spLocks noGrp="1"/>
          </p:cNvSpPr>
          <p:nvPr>
            <p:ph idx="1"/>
          </p:nvPr>
        </p:nvSpPr>
        <p:spPr>
          <a:xfrm>
            <a:off x="447676" y="1393825"/>
            <a:ext cx="8444804" cy="5347543"/>
          </a:xfrm>
        </p:spPr>
        <p:txBody>
          <a:bodyPr/>
          <a:lstStyle/>
          <a:p>
            <a:pPr marL="0" indent="0" eaLnBrk="1" hangingPunct="1">
              <a:lnSpc>
                <a:spcPct val="90000"/>
              </a:lnSpc>
              <a:buFont typeface="Wingdings" panose="05000000000000000000" pitchFamily="2" charset="2"/>
              <a:buNone/>
              <a:defRPr/>
            </a:pPr>
            <a:r>
              <a:rPr lang="nb-NO" altLang="nb-NO" sz="2400" dirty="0"/>
              <a:t>For at medlemmet skal få rett til sykepenger, må arbeidsuførheten dokumenteres med legeerklæring. </a:t>
            </a:r>
          </a:p>
          <a:p>
            <a:pPr marL="0" indent="0" eaLnBrk="1" hangingPunct="1">
              <a:lnSpc>
                <a:spcPct val="90000"/>
              </a:lnSpc>
              <a:buNone/>
              <a:defRPr/>
            </a:pPr>
            <a:r>
              <a:rPr lang="nb-NO" altLang="nb-NO" sz="2400" dirty="0">
                <a:solidFill>
                  <a:srgbClr val="FF0033"/>
                </a:solidFill>
              </a:rPr>
              <a:t>Vurderingen av arbeidsuførheten skal ta utgangspunkt i en funksjonsvurdering. </a:t>
            </a:r>
          </a:p>
          <a:p>
            <a:pPr marL="342900" indent="-342900">
              <a:defRPr/>
            </a:pPr>
            <a:r>
              <a:rPr lang="nb-NO" sz="2400" dirty="0">
                <a:hlinkClick r:id="rId2"/>
              </a:rPr>
              <a:t>Lov om folketrygd (folketrygdloven) - Kapittel 8. Sykepenger – Lovdata</a:t>
            </a:r>
            <a:r>
              <a:rPr lang="nb-NO" sz="2400" dirty="0"/>
              <a:t> </a:t>
            </a:r>
          </a:p>
          <a:p>
            <a:pPr marL="342900" indent="-342900">
              <a:defRPr/>
            </a:pPr>
            <a:r>
              <a:rPr lang="nb-NO" sz="1800" dirty="0"/>
              <a:t>§ 8-4.</a:t>
            </a:r>
            <a:r>
              <a:rPr lang="nb-NO" sz="1800" i="1" dirty="0"/>
              <a:t>Arbeidsuførhet</a:t>
            </a:r>
            <a:endParaRPr lang="nb-NO" sz="1800" b="0" dirty="0"/>
          </a:p>
          <a:p>
            <a:pPr marL="342900" indent="-342900">
              <a:defRPr/>
            </a:pPr>
            <a:r>
              <a:rPr lang="nb-NO" sz="1800" dirty="0"/>
              <a:t>§ 8-5.</a:t>
            </a:r>
            <a:r>
              <a:rPr lang="nb-NO" sz="1800" i="1" dirty="0"/>
              <a:t>Sykepenger ved friskmelding til arbeidsformidling</a:t>
            </a:r>
            <a:endParaRPr lang="nb-NO" sz="1800" b="0" dirty="0"/>
          </a:p>
          <a:p>
            <a:pPr marL="342900" indent="-342900">
              <a:defRPr/>
            </a:pPr>
            <a:r>
              <a:rPr lang="nb-NO" sz="1800" dirty="0"/>
              <a:t>§ 8-6.</a:t>
            </a:r>
            <a:r>
              <a:rPr lang="nb-NO" sz="1800" i="1" dirty="0"/>
              <a:t>Gradert sykmelding</a:t>
            </a:r>
          </a:p>
          <a:p>
            <a:pPr marL="342900" indent="-342900">
              <a:defRPr/>
            </a:pPr>
            <a:r>
              <a:rPr lang="nb-NO" sz="1800" dirty="0"/>
              <a:t>§ 8-7.</a:t>
            </a:r>
            <a:r>
              <a:rPr lang="nb-NO" sz="1800" i="1" dirty="0"/>
              <a:t>Dokumentasjon av arbeidsuførhet </a:t>
            </a:r>
          </a:p>
          <a:p>
            <a:pPr marL="342900" indent="-342900">
              <a:defRPr/>
            </a:pPr>
            <a:r>
              <a:rPr lang="nb-NO" sz="2400" dirty="0">
                <a:hlinkClick r:id="rId3"/>
              </a:rPr>
              <a:t>Rundskriv til </a:t>
            </a:r>
            <a:r>
              <a:rPr lang="nb-NO" sz="2400" dirty="0" err="1">
                <a:hlinkClick r:id="rId3"/>
              </a:rPr>
              <a:t>ftrl</a:t>
            </a:r>
            <a:r>
              <a:rPr lang="nb-NO" sz="2400" dirty="0">
                <a:hlinkClick r:id="rId3"/>
              </a:rPr>
              <a:t> </a:t>
            </a:r>
            <a:r>
              <a:rPr lang="nb-NO" sz="2400" dirty="0" err="1">
                <a:hlinkClick r:id="rId3"/>
              </a:rPr>
              <a:t>kap</a:t>
            </a:r>
            <a:r>
              <a:rPr lang="nb-NO" sz="2400" dirty="0">
                <a:hlinkClick r:id="rId3"/>
              </a:rPr>
              <a:t> 8 – Sykepenger – Lovdata</a:t>
            </a:r>
            <a:r>
              <a:rPr lang="nb-NO" sz="2400" dirty="0"/>
              <a:t> </a:t>
            </a:r>
          </a:p>
          <a:p>
            <a:pPr marL="342900" indent="-342900">
              <a:defRPr/>
            </a:pPr>
            <a:r>
              <a:rPr lang="nb-NO" dirty="0"/>
              <a:t>§ 8-7. Dokumentasjon av arbeidsuførhet</a:t>
            </a:r>
          </a:p>
          <a:p>
            <a:pPr marL="342900" indent="-342900">
              <a:defRPr/>
            </a:pPr>
            <a:endParaRPr lang="nb-NO" sz="2400" b="0" dirty="0"/>
          </a:p>
          <a:p>
            <a:pPr marL="342900" indent="-342900">
              <a:defRPr/>
            </a:pPr>
            <a:endParaRPr lang="nb-NO" sz="1800" b="0" dirty="0"/>
          </a:p>
          <a:p>
            <a:pPr marL="342900" indent="-342900">
              <a:defRPr/>
            </a:pPr>
            <a:endParaRPr lang="nb-NO" altLang="nb-NO" sz="2400" dirty="0"/>
          </a:p>
          <a:p>
            <a:pPr>
              <a:defRPr/>
            </a:pPr>
            <a:endParaRPr lang="nb-NO" dirty="0"/>
          </a:p>
        </p:txBody>
      </p:sp>
      <p:sp>
        <p:nvSpPr>
          <p:cNvPr id="15364" name="Rektangel 3">
            <a:extLst>
              <a:ext uri="{FF2B5EF4-FFF2-40B4-BE49-F238E27FC236}">
                <a16:creationId xmlns:a16="http://schemas.microsoft.com/office/drawing/2014/main" id="{6E35E3F3-5C33-EA94-7636-015F632A3D61}"/>
              </a:ext>
            </a:extLst>
          </p:cNvPr>
          <p:cNvSpPr>
            <a:spLocks noChangeArrowheads="1"/>
          </p:cNvSpPr>
          <p:nvPr/>
        </p:nvSpPr>
        <p:spPr bwMode="auto">
          <a:xfrm>
            <a:off x="2286000" y="-3930650"/>
            <a:ext cx="4572000" cy="186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50000"/>
              </a:spcBef>
              <a:buSzPct val="85000"/>
              <a:buFont typeface="Wingdings" panose="05000000000000000000" pitchFamily="2" charset="2"/>
              <a:buChar char="§"/>
              <a:defRPr sz="2200" b="1">
                <a:solidFill>
                  <a:schemeClr val="tx1"/>
                </a:solidFill>
                <a:latin typeface="Arial" panose="020B0604020202020204" pitchFamily="34" charset="0"/>
              </a:defRPr>
            </a:lvl1pPr>
            <a:lvl2pPr marL="742950" indent="-285750">
              <a:buSzPct val="85000"/>
              <a:buFont typeface="Arial" panose="020B0604020202020204" pitchFamily="34" charset="0"/>
              <a:buChar char="–"/>
              <a:defRPr b="1">
                <a:solidFill>
                  <a:schemeClr val="tx1"/>
                </a:solidFill>
                <a:latin typeface="Arial" panose="020B0604020202020204" pitchFamily="34" charset="0"/>
              </a:defRPr>
            </a:lvl2pPr>
            <a:lvl3pPr marL="1143000" indent="-228600">
              <a:buSzPct val="85000"/>
              <a:buFont typeface="Arial" panose="020B0604020202020204" pitchFamily="34" charset="0"/>
              <a:buChar char="–"/>
              <a:defRPr sz="1600" b="1">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0000"/>
              </a:lnSpc>
              <a:spcBef>
                <a:spcPct val="0"/>
              </a:spcBef>
              <a:buSzTx/>
              <a:buFontTx/>
              <a:buNone/>
            </a:pPr>
            <a:r>
              <a:rPr lang="nb-NO" altLang="nb-NO" sz="1600" b="0">
                <a:latin typeface="Verdana" panose="020B0604030504040204" pitchFamily="34" charset="0"/>
              </a:rPr>
              <a:t>§ 8-7. </a:t>
            </a:r>
            <a:r>
              <a:rPr lang="nb-NO" altLang="nb-NO" sz="1600" b="0" i="1">
                <a:latin typeface="Verdana" panose="020B0604030504040204" pitchFamily="34" charset="0"/>
              </a:rPr>
              <a:t>Dokumentasjon av arbeidsuførhet</a:t>
            </a:r>
            <a:r>
              <a:rPr lang="nb-NO" altLang="nb-NO" sz="1600" b="0">
                <a:latin typeface="Verdana" panose="020B0604030504040204" pitchFamily="34" charset="0"/>
              </a:rPr>
              <a:t>       </a:t>
            </a:r>
          </a:p>
          <a:p>
            <a:pPr eaLnBrk="1" hangingPunct="1">
              <a:lnSpc>
                <a:spcPct val="90000"/>
              </a:lnSpc>
              <a:spcBef>
                <a:spcPct val="0"/>
              </a:spcBef>
              <a:buSzTx/>
              <a:buFontTx/>
              <a:buNone/>
            </a:pPr>
            <a:r>
              <a:rPr lang="nb-NO" altLang="nb-NO" sz="1600" b="0">
                <a:latin typeface="Verdana" panose="020B0604030504040204" pitchFamily="34" charset="0"/>
              </a:rPr>
              <a:t> For at medlemmet skal få rett til sykepenger, må arbeidsuførheten dokumenteres med legeerklæring. </a:t>
            </a:r>
          </a:p>
          <a:p>
            <a:pPr eaLnBrk="1" hangingPunct="1">
              <a:lnSpc>
                <a:spcPct val="90000"/>
              </a:lnSpc>
              <a:spcBef>
                <a:spcPct val="0"/>
              </a:spcBef>
              <a:buSzTx/>
              <a:buFontTx/>
              <a:buNone/>
            </a:pPr>
            <a:r>
              <a:rPr lang="nb-NO" altLang="nb-NO" sz="1600" b="0">
                <a:latin typeface="Verdana" panose="020B0604030504040204" pitchFamily="34" charset="0"/>
              </a:rPr>
              <a:t>       </a:t>
            </a:r>
            <a:r>
              <a:rPr lang="nb-NO" altLang="nb-NO" sz="1600" b="0">
                <a:solidFill>
                  <a:srgbClr val="FF0033"/>
                </a:solidFill>
                <a:latin typeface="Verdana" panose="020B0604030504040204" pitchFamily="34" charset="0"/>
              </a:rPr>
              <a:t>Vurderingen av arbeidsuførheten skal ta utgangspunkt i en funksjonsvurdering.</a:t>
            </a:r>
            <a:endParaRPr lang="nb-NO" altLang="nb-NO" sz="1600" b="0">
              <a:latin typeface="Verdana" panose="020B060403050404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tel 1">
            <a:extLst>
              <a:ext uri="{FF2B5EF4-FFF2-40B4-BE49-F238E27FC236}">
                <a16:creationId xmlns:a16="http://schemas.microsoft.com/office/drawing/2014/main" id="{527DB481-6EC8-132C-313B-E8C0B528BDC2}"/>
              </a:ext>
            </a:extLst>
          </p:cNvPr>
          <p:cNvSpPr>
            <a:spLocks noGrp="1" noChangeArrowheads="1"/>
          </p:cNvSpPr>
          <p:nvPr>
            <p:ph type="title"/>
          </p:nvPr>
        </p:nvSpPr>
        <p:spPr/>
        <p:txBody>
          <a:bodyPr/>
          <a:lstStyle/>
          <a:p>
            <a:r>
              <a:rPr lang="nb-NO" altLang="nb-NO" dirty="0"/>
              <a:t>Sykepenger</a:t>
            </a:r>
          </a:p>
        </p:txBody>
      </p:sp>
      <p:sp>
        <p:nvSpPr>
          <p:cNvPr id="16387" name="Plassholder for innhold 2">
            <a:extLst>
              <a:ext uri="{FF2B5EF4-FFF2-40B4-BE49-F238E27FC236}">
                <a16:creationId xmlns:a16="http://schemas.microsoft.com/office/drawing/2014/main" id="{C0CDB88F-FD59-A60F-1A9D-7FA7549D7CE1}"/>
              </a:ext>
            </a:extLst>
          </p:cNvPr>
          <p:cNvSpPr>
            <a:spLocks noGrp="1" noChangeArrowheads="1"/>
          </p:cNvSpPr>
          <p:nvPr>
            <p:ph idx="1"/>
          </p:nvPr>
        </p:nvSpPr>
        <p:spPr/>
        <p:txBody>
          <a:bodyPr/>
          <a:lstStyle/>
          <a:p>
            <a:r>
              <a:rPr lang="nb-NO" altLang="nb-NO" dirty="0"/>
              <a:t>1 år – 52 uker</a:t>
            </a:r>
          </a:p>
          <a:p>
            <a:r>
              <a:rPr lang="nb-NO" altLang="nb-NO" dirty="0"/>
              <a:t>Etter 67 år – 60 dager</a:t>
            </a:r>
          </a:p>
          <a:p>
            <a:pPr marL="342900" lvl="0" indent="-342900" fontAlgn="t">
              <a:lnSpc>
                <a:spcPct val="100000"/>
              </a:lnSpc>
              <a:buFont typeface="Arial" panose="020B0604020202020204" pitchFamily="34" charset="0"/>
              <a:buChar char="•"/>
            </a:pPr>
            <a:r>
              <a:rPr lang="nb-NO" altLang="nb-NO" dirty="0"/>
              <a:t>100 % lønn opp til 6 G (</a:t>
            </a:r>
            <a:r>
              <a:rPr lang="nb-NO" dirty="0"/>
              <a:t>1G =136 549 kr, 6 G = 819 294 kr)</a:t>
            </a:r>
            <a:endParaRPr lang="nb-NO" altLang="nb-NO" dirty="0"/>
          </a:p>
          <a:p>
            <a:r>
              <a:rPr lang="nb-NO" altLang="nb-NO" dirty="0"/>
              <a:t>Gradering 10-90 %</a:t>
            </a:r>
          </a:p>
          <a:p>
            <a:r>
              <a:rPr lang="nb-NO" altLang="nb-NO" dirty="0"/>
              <a:t>Egenmelding inntil 16 dager (</a:t>
            </a:r>
            <a:r>
              <a:rPr lang="nb-NO" b="0" dirty="0"/>
              <a:t>3 dager om gangen, opptil 4 ganger per år. Mange har utvidet ordning med 24 dager per år, 2 </a:t>
            </a:r>
            <a:r>
              <a:rPr lang="nb-NO" b="0" dirty="0" err="1"/>
              <a:t>mnd</a:t>
            </a:r>
            <a:r>
              <a:rPr lang="nb-NO" b="0" dirty="0"/>
              <a:t> ansettelse). Bruk?</a:t>
            </a:r>
            <a:endParaRPr lang="nb-NO" altLang="nb-NO" dirty="0"/>
          </a:p>
          <a:p>
            <a:r>
              <a:rPr lang="nb-NO" altLang="nb-NO" dirty="0"/>
              <a:t>Sykmelding der etter</a:t>
            </a:r>
          </a:p>
          <a:p>
            <a:r>
              <a:rPr lang="nb-NO" altLang="nb-NO" dirty="0"/>
              <a:t>Arbeidsgiver betaler de 16 første dagene av et sykefravær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tel 1">
            <a:extLst>
              <a:ext uri="{FF2B5EF4-FFF2-40B4-BE49-F238E27FC236}">
                <a16:creationId xmlns:a16="http://schemas.microsoft.com/office/drawing/2014/main" id="{9D457804-E8D6-569D-320D-FB4F20033554}"/>
              </a:ext>
            </a:extLst>
          </p:cNvPr>
          <p:cNvSpPr>
            <a:spLocks noGrp="1" noChangeArrowheads="1"/>
          </p:cNvSpPr>
          <p:nvPr>
            <p:ph type="title"/>
          </p:nvPr>
        </p:nvSpPr>
        <p:spPr>
          <a:xfrm>
            <a:off x="447675" y="257175"/>
            <a:ext cx="7256463" cy="1136650"/>
          </a:xfrm>
        </p:spPr>
        <p:txBody>
          <a:bodyPr wrap="square" anchor="b">
            <a:normAutofit/>
          </a:bodyPr>
          <a:lstStyle/>
          <a:p>
            <a:r>
              <a:rPr lang="nb-NO" altLang="nb-NO"/>
              <a:t>Ulike former for sykmelding</a:t>
            </a:r>
          </a:p>
        </p:txBody>
      </p:sp>
      <p:sp>
        <p:nvSpPr>
          <p:cNvPr id="17411" name="Plassholder for innhold 2">
            <a:extLst>
              <a:ext uri="{FF2B5EF4-FFF2-40B4-BE49-F238E27FC236}">
                <a16:creationId xmlns:a16="http://schemas.microsoft.com/office/drawing/2014/main" id="{D01FD5F5-A01F-3366-DBF8-3645A05A44C0}"/>
              </a:ext>
            </a:extLst>
          </p:cNvPr>
          <p:cNvSpPr>
            <a:spLocks noGrp="1" noChangeArrowheads="1"/>
          </p:cNvSpPr>
          <p:nvPr>
            <p:ph sz="half" idx="1"/>
          </p:nvPr>
        </p:nvSpPr>
        <p:spPr>
          <a:xfrm>
            <a:off x="457200" y="1773238"/>
            <a:ext cx="6779096" cy="4498975"/>
          </a:xfrm>
        </p:spPr>
        <p:txBody>
          <a:bodyPr wrap="square">
            <a:normAutofit/>
          </a:bodyPr>
          <a:lstStyle/>
          <a:p>
            <a:pPr>
              <a:lnSpc>
                <a:spcPct val="90000"/>
              </a:lnSpc>
            </a:pPr>
            <a:r>
              <a:rPr lang="nb-NO" altLang="nb-NO" sz="2000" dirty="0"/>
              <a:t>Egenmelding</a:t>
            </a:r>
          </a:p>
          <a:p>
            <a:pPr>
              <a:lnSpc>
                <a:spcPct val="90000"/>
              </a:lnSpc>
            </a:pPr>
            <a:r>
              <a:rPr lang="nb-NO" altLang="nb-NO" sz="2000" dirty="0"/>
              <a:t>Gradert sykmelding</a:t>
            </a:r>
          </a:p>
          <a:p>
            <a:pPr>
              <a:lnSpc>
                <a:spcPct val="90000"/>
              </a:lnSpc>
            </a:pPr>
            <a:r>
              <a:rPr lang="nb-NO" altLang="nb-NO" sz="2000" dirty="0"/>
              <a:t>Avventende sykmelding</a:t>
            </a:r>
          </a:p>
          <a:p>
            <a:pPr>
              <a:lnSpc>
                <a:spcPct val="90000"/>
              </a:lnSpc>
            </a:pPr>
            <a:r>
              <a:rPr lang="nb-NO" altLang="nb-NO" sz="2000" dirty="0"/>
              <a:t>Full sykmelding</a:t>
            </a:r>
          </a:p>
          <a:p>
            <a:pPr>
              <a:lnSpc>
                <a:spcPct val="90000"/>
              </a:lnSpc>
            </a:pPr>
            <a:r>
              <a:rPr lang="nb-NO" altLang="nb-NO" sz="2000" dirty="0"/>
              <a:t>Sykmelding for enkeltstående behandlingsdager</a:t>
            </a:r>
          </a:p>
          <a:p>
            <a:pPr>
              <a:lnSpc>
                <a:spcPct val="90000"/>
              </a:lnSpc>
            </a:pPr>
            <a:r>
              <a:rPr lang="nb-NO" altLang="nb-NO" sz="2000" dirty="0"/>
              <a:t>Friskmelding til arbeidsformidling (lav terskel)</a:t>
            </a:r>
          </a:p>
          <a:p>
            <a:pPr>
              <a:lnSpc>
                <a:spcPct val="90000"/>
              </a:lnSpc>
            </a:pPr>
            <a:r>
              <a:rPr lang="nb-NO" altLang="nb-NO" sz="2000" dirty="0"/>
              <a:t>Reisetilskudd isteden for sykepenger</a:t>
            </a:r>
          </a:p>
        </p:txBody>
      </p:sp>
      <p:pic>
        <p:nvPicPr>
          <p:cNvPr id="3" name="Bilde 2">
            <a:extLst>
              <a:ext uri="{FF2B5EF4-FFF2-40B4-BE49-F238E27FC236}">
                <a16:creationId xmlns:a16="http://schemas.microsoft.com/office/drawing/2014/main" id="{F1524B0B-0410-6AED-1CDC-A5BF450F0DF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414617" y="4365104"/>
            <a:ext cx="1415058" cy="75705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tel 1">
            <a:extLst>
              <a:ext uri="{FF2B5EF4-FFF2-40B4-BE49-F238E27FC236}">
                <a16:creationId xmlns:a16="http://schemas.microsoft.com/office/drawing/2014/main" id="{16CB6EF5-4B3A-AB26-104F-2D302C810051}"/>
              </a:ext>
            </a:extLst>
          </p:cNvPr>
          <p:cNvSpPr>
            <a:spLocks noGrp="1" noChangeArrowheads="1"/>
          </p:cNvSpPr>
          <p:nvPr>
            <p:ph type="title"/>
          </p:nvPr>
        </p:nvSpPr>
        <p:spPr/>
        <p:txBody>
          <a:bodyPr/>
          <a:lstStyle/>
          <a:p>
            <a:r>
              <a:rPr lang="nb-NO" altLang="nb-NO"/>
              <a:t>Nyttig verktøy – Helsedirektoratet</a:t>
            </a:r>
          </a:p>
        </p:txBody>
      </p:sp>
      <p:sp>
        <p:nvSpPr>
          <p:cNvPr id="38915" name="Plassholder for innhold 2">
            <a:extLst>
              <a:ext uri="{FF2B5EF4-FFF2-40B4-BE49-F238E27FC236}">
                <a16:creationId xmlns:a16="http://schemas.microsoft.com/office/drawing/2014/main" id="{79B09426-403B-6104-DE68-1FAE33A1CD59}"/>
              </a:ext>
            </a:extLst>
          </p:cNvPr>
          <p:cNvSpPr>
            <a:spLocks noGrp="1"/>
          </p:cNvSpPr>
          <p:nvPr>
            <p:ph idx="1"/>
          </p:nvPr>
        </p:nvSpPr>
        <p:spPr/>
        <p:txBody>
          <a:bodyPr/>
          <a:lstStyle/>
          <a:p>
            <a:pPr marL="0" indent="0">
              <a:buFont typeface="Wingdings" panose="05000000000000000000" pitchFamily="2" charset="2"/>
              <a:buNone/>
              <a:defRPr/>
            </a:pPr>
            <a:endParaRPr lang="nb-NO" altLang="nb-NO" dirty="0"/>
          </a:p>
          <a:p>
            <a:pPr>
              <a:defRPr/>
            </a:pPr>
            <a:r>
              <a:rPr lang="nb-NO" altLang="nb-NO" b="0" dirty="0"/>
              <a:t>Sykemelderveileder </a:t>
            </a:r>
          </a:p>
          <a:p>
            <a:pPr>
              <a:defRPr/>
            </a:pPr>
            <a:r>
              <a:rPr lang="nb-NO" dirty="0" err="1">
                <a:hlinkClick r:id="rId3"/>
              </a:rPr>
              <a:t>Sykmelderveileder</a:t>
            </a:r>
            <a:r>
              <a:rPr lang="nb-NO" dirty="0">
                <a:hlinkClick r:id="rId3"/>
              </a:rPr>
              <a:t> – Helsedirektoratet</a:t>
            </a:r>
            <a:r>
              <a:rPr lang="nb-NO" dirty="0"/>
              <a:t> </a:t>
            </a:r>
            <a:endParaRPr lang="nb-NO" b="0" dirty="0"/>
          </a:p>
          <a:p>
            <a:pPr>
              <a:defRPr/>
            </a:pPr>
            <a:r>
              <a:rPr lang="nb-NO" b="0" dirty="0"/>
              <a:t>Diagnosespesifikke anbefalinger for sykmeldinger</a:t>
            </a:r>
          </a:p>
          <a:p>
            <a:pPr>
              <a:defRPr/>
            </a:pPr>
            <a:endParaRPr lang="nb-NO" b="0" dirty="0"/>
          </a:p>
          <a:p>
            <a:pPr>
              <a:defRPr/>
            </a:pPr>
            <a:r>
              <a:rPr lang="nb-NO" altLang="nb-NO" b="0" dirty="0"/>
              <a:t>Statistikk for </a:t>
            </a:r>
            <a:r>
              <a:rPr lang="nb-NO" altLang="nb-NO" b="0" dirty="0" err="1"/>
              <a:t>sykmeldere</a:t>
            </a:r>
            <a:r>
              <a:rPr lang="nb-NO" altLang="nb-NO" b="0" dirty="0"/>
              <a:t> </a:t>
            </a:r>
          </a:p>
          <a:p>
            <a:pPr>
              <a:defRPr/>
            </a:pPr>
            <a:r>
              <a:rPr lang="nb-NO" dirty="0">
                <a:hlinkClick r:id="rId4"/>
              </a:rPr>
              <a:t>Statistikkverktøy for </a:t>
            </a:r>
            <a:r>
              <a:rPr lang="nb-NO" dirty="0" err="1">
                <a:hlinkClick r:id="rId4"/>
              </a:rPr>
              <a:t>sykmeldere</a:t>
            </a:r>
            <a:r>
              <a:rPr lang="nb-NO" dirty="0">
                <a:hlinkClick r:id="rId4"/>
              </a:rPr>
              <a:t> - nav.no</a:t>
            </a:r>
            <a:endParaRPr lang="nb-NO" altLang="nb-NO" b="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tel 1">
            <a:extLst>
              <a:ext uri="{FF2B5EF4-FFF2-40B4-BE49-F238E27FC236}">
                <a16:creationId xmlns:a16="http://schemas.microsoft.com/office/drawing/2014/main" id="{77B88B49-3DE9-6329-95D9-D64CB253E76A}"/>
              </a:ext>
            </a:extLst>
          </p:cNvPr>
          <p:cNvSpPr>
            <a:spLocks noGrp="1" noChangeArrowheads="1"/>
          </p:cNvSpPr>
          <p:nvPr>
            <p:ph type="title"/>
          </p:nvPr>
        </p:nvSpPr>
        <p:spPr/>
        <p:txBody>
          <a:bodyPr/>
          <a:lstStyle/>
          <a:p>
            <a:r>
              <a:rPr lang="nb-NO" altLang="nb-NO"/>
              <a:t>«Summeoppgave»</a:t>
            </a:r>
          </a:p>
        </p:txBody>
      </p:sp>
      <p:sp>
        <p:nvSpPr>
          <p:cNvPr id="3" name="Plassholder for innhold 2">
            <a:extLst>
              <a:ext uri="{FF2B5EF4-FFF2-40B4-BE49-F238E27FC236}">
                <a16:creationId xmlns:a16="http://schemas.microsoft.com/office/drawing/2014/main" id="{1960175B-D3EE-5D2D-C3DC-092C2F8CAAB2}"/>
              </a:ext>
            </a:extLst>
          </p:cNvPr>
          <p:cNvSpPr>
            <a:spLocks noGrp="1"/>
          </p:cNvSpPr>
          <p:nvPr>
            <p:ph idx="1"/>
          </p:nvPr>
        </p:nvSpPr>
        <p:spPr/>
        <p:txBody>
          <a:bodyPr/>
          <a:lstStyle/>
          <a:p>
            <a:pPr>
              <a:defRPr/>
            </a:pPr>
            <a:r>
              <a:rPr lang="nb-NO" sz="1800" dirty="0"/>
              <a:t>Kari er 25 år.</a:t>
            </a:r>
          </a:p>
          <a:p>
            <a:pPr>
              <a:defRPr/>
            </a:pPr>
            <a:r>
              <a:rPr lang="nb-NO" sz="1800" dirty="0"/>
              <a:t>Hun arbeider i en butikk.</a:t>
            </a:r>
          </a:p>
          <a:p>
            <a:pPr>
              <a:defRPr/>
            </a:pPr>
            <a:r>
              <a:rPr lang="nb-NO" sz="1800" dirty="0"/>
              <a:t>Hun forteller at det er vanskelige arbeidsforhold. Hun har nettopp vært i et møte der arbeidsgiver har gitt uttrykk for at hun ikke utfører sitt arbeid på en tilfredsstillende måte.</a:t>
            </a:r>
          </a:p>
          <a:p>
            <a:pPr>
              <a:defRPr/>
            </a:pPr>
            <a:r>
              <a:rPr lang="nb-NO" sz="1800" dirty="0"/>
              <a:t>Hun går direkte til fastlegen og beskriver at hun er lei seg, sover dårlig og har problemer med å konsentrere seg.</a:t>
            </a:r>
          </a:p>
          <a:p>
            <a:pPr>
              <a:defRPr/>
            </a:pPr>
            <a:r>
              <a:rPr lang="nb-NO" sz="1800" dirty="0"/>
              <a:t>Hun ber om en sykmelding.</a:t>
            </a:r>
          </a:p>
          <a:p>
            <a:pPr>
              <a:defRPr/>
            </a:pPr>
            <a:endParaRPr lang="nb-NO" sz="1800" dirty="0"/>
          </a:p>
          <a:p>
            <a:pPr marL="0" indent="0">
              <a:buFont typeface="Wingdings" panose="05000000000000000000" pitchFamily="2" charset="2"/>
              <a:buNone/>
              <a:defRPr/>
            </a:pPr>
            <a:r>
              <a:rPr lang="nb-NO" sz="1800" dirty="0"/>
              <a:t>Hvordan håndterer du dette som fastlege?</a:t>
            </a:r>
          </a:p>
          <a:p>
            <a:pPr marL="0" indent="0">
              <a:buFont typeface="Wingdings" panose="05000000000000000000" pitchFamily="2" charset="2"/>
              <a:buNone/>
              <a:defRPr/>
            </a:pPr>
            <a:r>
              <a:rPr lang="nb-NO" sz="1800" dirty="0"/>
              <a:t>Er vilkårene for sykmelding oppfylt?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F793EF32-B2FD-DF22-1DA3-9D4D5CC90652}"/>
              </a:ext>
            </a:extLst>
          </p:cNvPr>
          <p:cNvSpPr>
            <a:spLocks noGrp="1" noChangeArrowheads="1"/>
          </p:cNvSpPr>
          <p:nvPr>
            <p:ph type="title"/>
          </p:nvPr>
        </p:nvSpPr>
        <p:spPr>
          <a:xfrm>
            <a:off x="457200" y="273050"/>
            <a:ext cx="5626968" cy="851694"/>
          </a:xfrm>
        </p:spPr>
        <p:txBody>
          <a:bodyPr wrap="square" anchor="b">
            <a:normAutofit/>
          </a:bodyPr>
          <a:lstStyle/>
          <a:p>
            <a:r>
              <a:rPr lang="nb-NO" altLang="nb-NO" sz="2800" dirty="0"/>
              <a:t>Arbeidsavklaringspenger</a:t>
            </a:r>
            <a:endParaRPr lang="en-US" altLang="nb-NO" sz="2800" dirty="0"/>
          </a:p>
        </p:txBody>
      </p:sp>
      <p:pic>
        <p:nvPicPr>
          <p:cNvPr id="3" name="Bilde 2">
            <a:extLst>
              <a:ext uri="{FF2B5EF4-FFF2-40B4-BE49-F238E27FC236}">
                <a16:creationId xmlns:a16="http://schemas.microsoft.com/office/drawing/2014/main" id="{4D890C94-B001-844D-0CC8-A61356643A4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630" r="9035" b="-2"/>
          <a:stretch>
            <a:fillRect/>
          </a:stretch>
        </p:blipFill>
        <p:spPr>
          <a:xfrm>
            <a:off x="3059832" y="1435100"/>
            <a:ext cx="5626968" cy="4691063"/>
          </a:xfrm>
          <a:prstGeom prst="rect">
            <a:avLst/>
          </a:prstGeom>
          <a:noFill/>
        </p:spPr>
      </p:pic>
      <p:sp>
        <p:nvSpPr>
          <p:cNvPr id="4" name="TekstSylinder 3">
            <a:extLst>
              <a:ext uri="{FF2B5EF4-FFF2-40B4-BE49-F238E27FC236}">
                <a16:creationId xmlns:a16="http://schemas.microsoft.com/office/drawing/2014/main" id="{F781F2F2-58AE-86E2-7A16-3FC0A6F50203}"/>
              </a:ext>
            </a:extLst>
          </p:cNvPr>
          <p:cNvSpPr txBox="1"/>
          <p:nvPr/>
        </p:nvSpPr>
        <p:spPr>
          <a:xfrm>
            <a:off x="6155376" y="5926108"/>
            <a:ext cx="2531424" cy="200055"/>
          </a:xfrm>
          <a:prstGeom prst="rect">
            <a:avLst/>
          </a:prstGeom>
          <a:solidFill>
            <a:srgbClr val="000000"/>
          </a:solidFill>
        </p:spPr>
        <p:txBody>
          <a:bodyPr wrap="square" rtlCol="0">
            <a:spAutoFit/>
          </a:bodyPr>
          <a:lstStyle/>
          <a:p>
            <a:pPr algn="r">
              <a:spcAft>
                <a:spcPts val="600"/>
              </a:spcAft>
            </a:pPr>
            <a:endParaRPr lang="nb-NO" sz="700" dirty="0">
              <a:solidFill>
                <a:srgbClr val="FFFFFF"/>
              </a:solidFill>
              <a:latin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200BFE57-2D76-25EA-5B95-B9BCA073B645}"/>
              </a:ext>
            </a:extLst>
          </p:cNvPr>
          <p:cNvSpPr>
            <a:spLocks noGrp="1" noChangeArrowheads="1"/>
          </p:cNvSpPr>
          <p:nvPr>
            <p:ph type="title"/>
          </p:nvPr>
        </p:nvSpPr>
        <p:spPr/>
        <p:txBody>
          <a:bodyPr/>
          <a:lstStyle/>
          <a:p>
            <a:pPr eaLnBrk="1" hangingPunct="1"/>
            <a:r>
              <a:rPr lang="nb-NO" altLang="nb-NO" sz="2400"/>
              <a:t>§ 11-5 Nedsatt arbeidsevne</a:t>
            </a:r>
          </a:p>
        </p:txBody>
      </p:sp>
      <p:sp>
        <p:nvSpPr>
          <p:cNvPr id="24579" name="Rectangle 3">
            <a:extLst>
              <a:ext uri="{FF2B5EF4-FFF2-40B4-BE49-F238E27FC236}">
                <a16:creationId xmlns:a16="http://schemas.microsoft.com/office/drawing/2014/main" id="{903C7FF4-F2C2-35EA-30FB-3F5CDC387239}"/>
              </a:ext>
            </a:extLst>
          </p:cNvPr>
          <p:cNvSpPr>
            <a:spLocks noGrp="1" noChangeArrowheads="1"/>
          </p:cNvSpPr>
          <p:nvPr>
            <p:ph type="body" idx="1"/>
          </p:nvPr>
        </p:nvSpPr>
        <p:spPr/>
        <p:txBody>
          <a:bodyPr/>
          <a:lstStyle/>
          <a:p>
            <a:pPr marL="447675" lvl="1" indent="0" eaLnBrk="1" hangingPunct="1">
              <a:buFont typeface="Arial" panose="020B0604020202020204" pitchFamily="34" charset="0"/>
              <a:buNone/>
            </a:pPr>
            <a:endParaRPr lang="nb-NO" altLang="nb-NO" dirty="0"/>
          </a:p>
          <a:p>
            <a:pPr marL="447675" lvl="1" indent="0" eaLnBrk="1" hangingPunct="1">
              <a:buFont typeface="Arial" panose="020B0604020202020204" pitchFamily="34" charset="0"/>
              <a:buNone/>
            </a:pPr>
            <a:endParaRPr lang="nb-NO" altLang="nb-NO" dirty="0"/>
          </a:p>
          <a:p>
            <a:pPr marL="447675" lvl="1" indent="0" eaLnBrk="1" hangingPunct="1">
              <a:buFont typeface="Arial" panose="020B0604020202020204" pitchFamily="34" charset="0"/>
              <a:buNone/>
            </a:pPr>
            <a:r>
              <a:rPr lang="nb-NO" altLang="nb-NO" dirty="0"/>
              <a:t>Det er et vilkår for rett til ytelser etter dette kapitlet at medlemmet på grunn av </a:t>
            </a:r>
            <a:r>
              <a:rPr lang="nb-NO" altLang="nb-NO" dirty="0">
                <a:solidFill>
                  <a:srgbClr val="FF0000"/>
                </a:solidFill>
              </a:rPr>
              <a:t>sykdom, skade eller lyte </a:t>
            </a:r>
            <a:r>
              <a:rPr lang="nb-NO" altLang="nb-NO" dirty="0"/>
              <a:t>har fått arbeidsevnen nedsatt i en slik grad at vedkommende </a:t>
            </a:r>
            <a:r>
              <a:rPr lang="nb-NO" altLang="nb-NO" dirty="0">
                <a:solidFill>
                  <a:srgbClr val="FF0000"/>
                </a:solidFill>
              </a:rPr>
              <a:t>hindres i å beholde eller skaffe seg inntektsgivende arbeid. </a:t>
            </a:r>
          </a:p>
          <a:p>
            <a:pPr marL="447675" lvl="1" indent="0" eaLnBrk="1" hangingPunct="1">
              <a:buFont typeface="Arial" panose="020B0604020202020204" pitchFamily="34" charset="0"/>
              <a:buNone/>
            </a:pPr>
            <a:endParaRPr lang="nb-NO" altLang="nb-NO" dirty="0">
              <a:solidFill>
                <a:srgbClr val="FF0000"/>
              </a:solidFill>
            </a:endParaRPr>
          </a:p>
          <a:p>
            <a:pPr marL="447675" lvl="1" indent="0" eaLnBrk="1" hangingPunct="1">
              <a:buFont typeface="Arial" panose="020B0604020202020204" pitchFamily="34" charset="0"/>
              <a:buNone/>
            </a:pPr>
            <a:r>
              <a:rPr lang="nb-NO" altLang="nb-NO" dirty="0">
                <a:solidFill>
                  <a:srgbClr val="FF0000"/>
                </a:solidFill>
              </a:rPr>
              <a:t>Medisinsk vesentlig nedsatt funksjonsevne til ethvert arbeid. </a:t>
            </a:r>
          </a:p>
          <a:p>
            <a:pPr marL="447675" lvl="1" indent="0" eaLnBrk="1" hangingPunct="1">
              <a:buFont typeface="Arial" panose="020B0604020202020204" pitchFamily="34" charset="0"/>
              <a:buNone/>
            </a:pPr>
            <a:endParaRPr lang="nb-NO" altLang="nb-NO" dirty="0">
              <a:solidFill>
                <a:srgbClr val="FF0000"/>
              </a:solidFill>
            </a:endParaRPr>
          </a:p>
          <a:p>
            <a:pPr marL="447675" lvl="1" indent="0">
              <a:buNone/>
            </a:pPr>
            <a:r>
              <a:rPr lang="nb-NO" dirty="0">
                <a:hlinkClick r:id="rId2"/>
              </a:rPr>
              <a:t>Lov om folketrygd (folketrygdloven) - Kapittel 11. Arbeidsavklaringspenger – Lovdata</a:t>
            </a:r>
            <a:r>
              <a:rPr lang="nb-NO" dirty="0"/>
              <a:t> </a:t>
            </a:r>
          </a:p>
          <a:p>
            <a:pPr marL="447675" lvl="1" indent="0">
              <a:buNone/>
            </a:pPr>
            <a:endParaRPr lang="nb-NO" altLang="nb-NO" dirty="0">
              <a:solidFill>
                <a:srgbClr val="FF0000"/>
              </a:solidFill>
            </a:endParaRPr>
          </a:p>
          <a:p>
            <a:pPr marL="447675" lvl="1" indent="0">
              <a:buNone/>
            </a:pPr>
            <a:r>
              <a:rPr lang="nb-NO" dirty="0">
                <a:hlinkClick r:id="rId3"/>
              </a:rPr>
              <a:t>Rundskriv til </a:t>
            </a:r>
            <a:r>
              <a:rPr lang="nb-NO" dirty="0" err="1">
                <a:hlinkClick r:id="rId3"/>
              </a:rPr>
              <a:t>ftrl</a:t>
            </a:r>
            <a:r>
              <a:rPr lang="nb-NO" dirty="0">
                <a:hlinkClick r:id="rId3"/>
              </a:rPr>
              <a:t> kap. 11 – Arbeidsavklaringspenger – Lovdata</a:t>
            </a:r>
            <a:r>
              <a:rPr lang="nb-NO" dirty="0"/>
              <a:t> </a:t>
            </a:r>
            <a:endParaRPr lang="nb-NO" altLang="nb-NO" dirty="0">
              <a:solidFill>
                <a:srgbClr val="FF0000"/>
              </a:solidFill>
            </a:endParaRPr>
          </a:p>
          <a:p>
            <a:pPr marL="447675" lvl="1" indent="0" eaLnBrk="1" hangingPunct="1">
              <a:buFont typeface="Arial" panose="020B0604020202020204" pitchFamily="34" charset="0"/>
              <a:buNone/>
            </a:pPr>
            <a:endParaRPr lang="nb-NO" altLang="nb-NO"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tel 1">
            <a:extLst>
              <a:ext uri="{FF2B5EF4-FFF2-40B4-BE49-F238E27FC236}">
                <a16:creationId xmlns:a16="http://schemas.microsoft.com/office/drawing/2014/main" id="{CEB3188B-50CF-8F49-EECE-C2522213C5AD}"/>
              </a:ext>
            </a:extLst>
          </p:cNvPr>
          <p:cNvSpPr>
            <a:spLocks noGrp="1" noChangeArrowheads="1"/>
          </p:cNvSpPr>
          <p:nvPr>
            <p:ph type="title"/>
          </p:nvPr>
        </p:nvSpPr>
        <p:spPr>
          <a:xfrm>
            <a:off x="447675" y="257175"/>
            <a:ext cx="7256463" cy="1136650"/>
          </a:xfrm>
        </p:spPr>
        <p:txBody>
          <a:bodyPr wrap="square" anchor="b">
            <a:normAutofit/>
          </a:bodyPr>
          <a:lstStyle/>
          <a:p>
            <a:r>
              <a:rPr lang="nb-NO" altLang="nb-NO"/>
              <a:t>Arbeidsavklaringspenger</a:t>
            </a:r>
          </a:p>
        </p:txBody>
      </p:sp>
      <p:sp>
        <p:nvSpPr>
          <p:cNvPr id="25603" name="Plassholder for innhold 2">
            <a:extLst>
              <a:ext uri="{FF2B5EF4-FFF2-40B4-BE49-F238E27FC236}">
                <a16:creationId xmlns:a16="http://schemas.microsoft.com/office/drawing/2014/main" id="{751F2E77-C6E2-CBF6-CE3C-1C2E2202F675}"/>
              </a:ext>
            </a:extLst>
          </p:cNvPr>
          <p:cNvSpPr>
            <a:spLocks noGrp="1" noChangeArrowheads="1"/>
          </p:cNvSpPr>
          <p:nvPr>
            <p:ph sz="half" idx="1"/>
          </p:nvPr>
        </p:nvSpPr>
        <p:spPr>
          <a:xfrm>
            <a:off x="447675" y="1700808"/>
            <a:ext cx="8507288" cy="4498975"/>
          </a:xfrm>
        </p:spPr>
        <p:txBody>
          <a:bodyPr wrap="square">
            <a:normAutofit/>
          </a:bodyPr>
          <a:lstStyle/>
          <a:p>
            <a:pPr>
              <a:lnSpc>
                <a:spcPct val="90000"/>
              </a:lnSpc>
            </a:pPr>
            <a:r>
              <a:rPr lang="nb-NO" altLang="nb-NO" sz="1800" dirty="0"/>
              <a:t>1-3 år (gis et år av gangen)</a:t>
            </a:r>
          </a:p>
          <a:p>
            <a:pPr>
              <a:lnSpc>
                <a:spcPct val="90000"/>
              </a:lnSpc>
            </a:pPr>
            <a:r>
              <a:rPr lang="nb-NO" altLang="nb-NO" sz="1800" dirty="0" err="1"/>
              <a:t>Ca</a:t>
            </a:r>
            <a:r>
              <a:rPr lang="nb-NO" altLang="nb-NO" sz="1800" dirty="0"/>
              <a:t> 65 % av tidligere lønn </a:t>
            </a:r>
          </a:p>
          <a:p>
            <a:pPr>
              <a:lnSpc>
                <a:spcPct val="90000"/>
              </a:lnSpc>
            </a:pPr>
            <a:r>
              <a:rPr lang="nb-NO" altLang="nb-NO" sz="1800" dirty="0"/>
              <a:t>Innsatsbehovet vurderes</a:t>
            </a:r>
          </a:p>
          <a:p>
            <a:pPr>
              <a:lnSpc>
                <a:spcPct val="90000"/>
              </a:lnSpc>
            </a:pPr>
            <a:r>
              <a:rPr lang="nb-NO" altLang="nb-NO" sz="1800" dirty="0"/>
              <a:t>Arbeidsevnevurdering</a:t>
            </a:r>
          </a:p>
          <a:p>
            <a:pPr marL="0" indent="0">
              <a:lnSpc>
                <a:spcPct val="90000"/>
              </a:lnSpc>
              <a:buNone/>
            </a:pPr>
            <a:endParaRPr lang="nb-NO" altLang="nb-NO" sz="1800" dirty="0"/>
          </a:p>
          <a:p>
            <a:pPr>
              <a:lnSpc>
                <a:spcPct val="90000"/>
              </a:lnSpc>
            </a:pPr>
            <a:r>
              <a:rPr lang="nb-NO" altLang="nb-NO" sz="1800" dirty="0"/>
              <a:t>Erstattet tidligere rehabilitering, attføring og tidsbegrenset uførestønad i 2010</a:t>
            </a:r>
          </a:p>
          <a:p>
            <a:pPr>
              <a:lnSpc>
                <a:spcPct val="90000"/>
              </a:lnSpc>
            </a:pPr>
            <a:r>
              <a:rPr lang="nb-NO" altLang="nb-NO" sz="1800" dirty="0" err="1"/>
              <a:t>Ca</a:t>
            </a:r>
            <a:r>
              <a:rPr lang="nb-NO" altLang="nb-NO" sz="1800" dirty="0"/>
              <a:t> 65 % kommer fra sykepenger, resten fra kvalifiseringsprogrammet (KVP), arbeidsledighet mv. </a:t>
            </a:r>
          </a:p>
          <a:p>
            <a:pPr>
              <a:lnSpc>
                <a:spcPct val="90000"/>
              </a:lnSpc>
            </a:pPr>
            <a:r>
              <a:rPr lang="nb-NO" altLang="nb-NO" sz="1800" dirty="0"/>
              <a:t>KVP - </a:t>
            </a:r>
            <a:r>
              <a:rPr lang="nb-NO" sz="1800" dirty="0"/>
              <a:t>KVP (kvalifiseringsprogrammet):</a:t>
            </a:r>
            <a:r>
              <a:rPr lang="nb-NO" sz="1800" b="0" dirty="0"/>
              <a:t> Et Nav-program for personer med vesentlig nedsatt arbeids- og inntektsevne, med mål om å komme i arbeid. Ikke sykdom. </a:t>
            </a:r>
            <a:endParaRPr lang="nb-NO" altLang="nb-NO" sz="1800" dirty="0"/>
          </a:p>
        </p:txBody>
      </p:sp>
      <p:pic>
        <p:nvPicPr>
          <p:cNvPr id="3" name="Bilde 2">
            <a:extLst>
              <a:ext uri="{FF2B5EF4-FFF2-40B4-BE49-F238E27FC236}">
                <a16:creationId xmlns:a16="http://schemas.microsoft.com/office/drawing/2014/main" id="{6FD62C4F-31FC-B54D-8F0A-51DEF25E99A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773" r="4873" b="1"/>
          <a:stretch>
            <a:fillRect/>
          </a:stretch>
        </p:blipFill>
        <p:spPr>
          <a:xfrm>
            <a:off x="7164288" y="1773239"/>
            <a:ext cx="1665387" cy="182298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tel 1">
            <a:extLst>
              <a:ext uri="{FF2B5EF4-FFF2-40B4-BE49-F238E27FC236}">
                <a16:creationId xmlns:a16="http://schemas.microsoft.com/office/drawing/2014/main" id="{8C3078E3-A2A1-94CA-79D0-4618446BBA48}"/>
              </a:ext>
            </a:extLst>
          </p:cNvPr>
          <p:cNvSpPr>
            <a:spLocks noGrp="1" noChangeArrowheads="1"/>
          </p:cNvSpPr>
          <p:nvPr>
            <p:ph type="title"/>
          </p:nvPr>
        </p:nvSpPr>
        <p:spPr/>
        <p:txBody>
          <a:bodyPr/>
          <a:lstStyle/>
          <a:p>
            <a:r>
              <a:rPr lang="nb-NO" altLang="nb-NO"/>
              <a:t>Legeerklæring ved arbeidsuførhet</a:t>
            </a:r>
          </a:p>
        </p:txBody>
      </p:sp>
      <p:sp>
        <p:nvSpPr>
          <p:cNvPr id="26627" name="Plassholder for innhold 3">
            <a:extLst>
              <a:ext uri="{FF2B5EF4-FFF2-40B4-BE49-F238E27FC236}">
                <a16:creationId xmlns:a16="http://schemas.microsoft.com/office/drawing/2014/main" id="{C2E32D3A-00FB-A0E5-7CFA-EA8E72427688}"/>
              </a:ext>
            </a:extLst>
          </p:cNvPr>
          <p:cNvSpPr>
            <a:spLocks noGrp="1" noChangeArrowheads="1"/>
          </p:cNvSpPr>
          <p:nvPr>
            <p:ph idx="1"/>
          </p:nvPr>
        </p:nvSpPr>
        <p:spPr/>
        <p:txBody>
          <a:bodyPr/>
          <a:lstStyle/>
          <a:p>
            <a:r>
              <a:rPr lang="nb-NO" altLang="nb-NO" sz="2400" b="0" dirty="0"/>
              <a:t>Etterspørres ved alle helserelaterte ytelser</a:t>
            </a:r>
          </a:p>
          <a:p>
            <a:r>
              <a:rPr lang="nb-NO" altLang="nb-NO" sz="2400" b="0" dirty="0"/>
              <a:t>Eldre blankett som trenger revisjon/er under revisjon</a:t>
            </a:r>
          </a:p>
          <a:p>
            <a:r>
              <a:rPr lang="nb-NO" altLang="nb-NO" sz="2400" b="0" dirty="0"/>
              <a:t>Fokus på </a:t>
            </a:r>
            <a:r>
              <a:rPr lang="nb-NO" altLang="nb-NO" sz="2400" dirty="0"/>
              <a:t>diagnose</a:t>
            </a:r>
            <a:r>
              <a:rPr lang="nb-NO" altLang="nb-NO" sz="2400" b="0" dirty="0"/>
              <a:t> og </a:t>
            </a:r>
            <a:r>
              <a:rPr lang="nb-NO" altLang="nb-NO" sz="2400" dirty="0"/>
              <a:t>funksjonsvurdering</a:t>
            </a:r>
          </a:p>
          <a:p>
            <a:r>
              <a:rPr lang="nb-NO" altLang="nb-NO" sz="2400" b="0" dirty="0"/>
              <a:t>Revurdering av symptom diagnose</a:t>
            </a:r>
          </a:p>
          <a:p>
            <a:r>
              <a:rPr lang="nb-NO" altLang="nb-NO" sz="2400" b="0" dirty="0"/>
              <a:t>Grunnlag for vurdering av om det medisinske vilkår er oppfylt </a:t>
            </a:r>
          </a:p>
          <a:p>
            <a:r>
              <a:rPr lang="nb-NO" altLang="nb-NO" sz="2400" b="0" dirty="0"/>
              <a:t>L40 (</a:t>
            </a:r>
            <a:r>
              <a:rPr lang="nb-NO" b="0" dirty="0"/>
              <a:t>1039 kr)</a:t>
            </a:r>
            <a:endParaRPr lang="nb-NO" altLang="nb-NO" sz="2400" b="0" dirty="0"/>
          </a:p>
          <a:p>
            <a:pPr marL="0" indent="0">
              <a:buNone/>
            </a:pPr>
            <a:r>
              <a:rPr lang="nb-NO" sz="2400" dirty="0">
                <a:hlinkClick r:id="rId3"/>
              </a:rPr>
              <a:t>Vedlegg 1 til </a:t>
            </a:r>
            <a:r>
              <a:rPr lang="nb-NO" sz="2400" dirty="0" err="1">
                <a:hlinkClick r:id="rId3"/>
              </a:rPr>
              <a:t>ftrl</a:t>
            </a:r>
            <a:r>
              <a:rPr lang="nb-NO" sz="2400" dirty="0">
                <a:hlinkClick r:id="rId3"/>
              </a:rPr>
              <a:t> § 21-4: Honorartakster for legeerklæringer m.m. (L-takster) - Lovdata</a:t>
            </a:r>
            <a:endParaRPr lang="nb-NO" altLang="nb-NO" sz="2400" b="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2EAAB431-56D6-FA51-6462-65ABFC897F26}"/>
              </a:ext>
            </a:extLst>
          </p:cNvPr>
          <p:cNvSpPr>
            <a:spLocks noGrp="1" noChangeArrowheads="1"/>
          </p:cNvSpPr>
          <p:nvPr>
            <p:ph type="title"/>
          </p:nvPr>
        </p:nvSpPr>
        <p:spPr>
          <a:xfrm>
            <a:off x="447675" y="257175"/>
            <a:ext cx="7256463" cy="1136650"/>
          </a:xfrm>
        </p:spPr>
        <p:txBody>
          <a:bodyPr wrap="square" anchor="b">
            <a:normAutofit/>
          </a:bodyPr>
          <a:lstStyle/>
          <a:p>
            <a:pPr eaLnBrk="1" hangingPunct="1"/>
            <a:r>
              <a:rPr lang="nb-NO" altLang="nb-NO"/>
              <a:t>Hva forventes av en funksjonsvurdering</a:t>
            </a:r>
          </a:p>
        </p:txBody>
      </p:sp>
      <p:sp>
        <p:nvSpPr>
          <p:cNvPr id="28675" name="Rectangle 3">
            <a:extLst>
              <a:ext uri="{FF2B5EF4-FFF2-40B4-BE49-F238E27FC236}">
                <a16:creationId xmlns:a16="http://schemas.microsoft.com/office/drawing/2014/main" id="{09C754FE-DBE9-4C5A-F26D-7B6A1C8449DA}"/>
              </a:ext>
            </a:extLst>
          </p:cNvPr>
          <p:cNvSpPr>
            <a:spLocks noGrp="1" noChangeArrowheads="1"/>
          </p:cNvSpPr>
          <p:nvPr>
            <p:ph sz="half" idx="1"/>
          </p:nvPr>
        </p:nvSpPr>
        <p:spPr>
          <a:xfrm>
            <a:off x="457200" y="1773238"/>
            <a:ext cx="5482952" cy="4498975"/>
          </a:xfrm>
        </p:spPr>
        <p:txBody>
          <a:bodyPr wrap="square">
            <a:normAutofit/>
          </a:bodyPr>
          <a:lstStyle/>
          <a:p>
            <a:pPr eaLnBrk="1" hangingPunct="1">
              <a:lnSpc>
                <a:spcPct val="90000"/>
              </a:lnSpc>
            </a:pPr>
            <a:r>
              <a:rPr lang="nb-NO" altLang="nb-NO" sz="1800" dirty="0"/>
              <a:t>Beskrivelse av funksjonsevnen</a:t>
            </a:r>
          </a:p>
          <a:p>
            <a:pPr eaLnBrk="1" hangingPunct="1">
              <a:lnSpc>
                <a:spcPct val="90000"/>
              </a:lnSpc>
            </a:pPr>
            <a:r>
              <a:rPr lang="nb-NO" altLang="nb-NO" sz="1800" dirty="0"/>
              <a:t>Årsaker til nedsatt funksjonsevne? Medisinske?</a:t>
            </a:r>
          </a:p>
          <a:p>
            <a:pPr eaLnBrk="1" hangingPunct="1">
              <a:lnSpc>
                <a:spcPct val="90000"/>
              </a:lnSpc>
            </a:pPr>
            <a:r>
              <a:rPr lang="nb-NO" altLang="nb-NO" sz="1800" dirty="0"/>
              <a:t>Vurdering i forhold til arbeidskrav, enten på en konkret arbeidsplass, eller i forhold til ethvert egnet arbeid</a:t>
            </a:r>
          </a:p>
          <a:p>
            <a:pPr eaLnBrk="1" hangingPunct="1">
              <a:lnSpc>
                <a:spcPct val="90000"/>
              </a:lnSpc>
            </a:pPr>
            <a:r>
              <a:rPr lang="nb-NO" altLang="nb-NO" sz="1800" dirty="0"/>
              <a:t>Gradering i forhold til arbeidet eller arbeidsmarkedet </a:t>
            </a:r>
          </a:p>
          <a:p>
            <a:pPr eaLnBrk="1" hangingPunct="1">
              <a:lnSpc>
                <a:spcPct val="90000"/>
              </a:lnSpc>
            </a:pPr>
            <a:endParaRPr lang="nb-NO" altLang="nb-NO" sz="1800" dirty="0"/>
          </a:p>
          <a:p>
            <a:pPr>
              <a:lnSpc>
                <a:spcPct val="90000"/>
              </a:lnSpc>
            </a:pPr>
            <a:r>
              <a:rPr lang="nb-NO" sz="1800" b="0" dirty="0"/>
              <a:t>Etter ca. 12 uker vurderes arbeidsuførheten i økende grad opp mot ethvert passende arbeid, ikke bare brukerens vanlige arbeid.</a:t>
            </a:r>
          </a:p>
          <a:p>
            <a:pPr eaLnBrk="1" hangingPunct="1">
              <a:lnSpc>
                <a:spcPct val="90000"/>
              </a:lnSpc>
            </a:pPr>
            <a:endParaRPr lang="nb-NO" altLang="nb-NO" sz="1800" dirty="0"/>
          </a:p>
          <a:p>
            <a:pPr eaLnBrk="1" hangingPunct="1">
              <a:lnSpc>
                <a:spcPct val="90000"/>
              </a:lnSpc>
            </a:pPr>
            <a:endParaRPr lang="nb-NO" altLang="nb-NO" sz="1800" dirty="0"/>
          </a:p>
        </p:txBody>
      </p:sp>
      <p:pic>
        <p:nvPicPr>
          <p:cNvPr id="3" name="Bilde 2">
            <a:extLst>
              <a:ext uri="{FF2B5EF4-FFF2-40B4-BE49-F238E27FC236}">
                <a16:creationId xmlns:a16="http://schemas.microsoft.com/office/drawing/2014/main" id="{F58E3700-296B-42A5-D3C1-22C5F2E27BC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32030" r="6761" b="-1"/>
          <a:stretch>
            <a:fillRect/>
          </a:stretch>
        </p:blipFill>
        <p:spPr>
          <a:xfrm>
            <a:off x="5724128" y="1776686"/>
            <a:ext cx="3127211" cy="2736304"/>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tel 1">
            <a:extLst>
              <a:ext uri="{FF2B5EF4-FFF2-40B4-BE49-F238E27FC236}">
                <a16:creationId xmlns:a16="http://schemas.microsoft.com/office/drawing/2014/main" id="{C9DFF92B-BF78-0903-C164-DE88FA7DD5AC}"/>
              </a:ext>
            </a:extLst>
          </p:cNvPr>
          <p:cNvSpPr>
            <a:spLocks noGrp="1" noChangeArrowheads="1"/>
          </p:cNvSpPr>
          <p:nvPr>
            <p:ph type="title"/>
          </p:nvPr>
        </p:nvSpPr>
        <p:spPr>
          <a:xfrm>
            <a:off x="447675" y="257175"/>
            <a:ext cx="7256463" cy="1136650"/>
          </a:xfrm>
        </p:spPr>
        <p:txBody>
          <a:bodyPr wrap="square" anchor="b">
            <a:normAutofit/>
          </a:bodyPr>
          <a:lstStyle/>
          <a:p>
            <a:r>
              <a:rPr lang="nb-NO" altLang="nb-NO"/>
              <a:t>Medisinsk rådgivning</a:t>
            </a:r>
          </a:p>
        </p:txBody>
      </p:sp>
      <p:sp>
        <p:nvSpPr>
          <p:cNvPr id="29699" name="Plassholder for innhold 2">
            <a:extLst>
              <a:ext uri="{FF2B5EF4-FFF2-40B4-BE49-F238E27FC236}">
                <a16:creationId xmlns:a16="http://schemas.microsoft.com/office/drawing/2014/main" id="{56F166FC-661E-86D4-1207-03EB833C34BC}"/>
              </a:ext>
            </a:extLst>
          </p:cNvPr>
          <p:cNvSpPr>
            <a:spLocks noGrp="1" noChangeArrowheads="1"/>
          </p:cNvSpPr>
          <p:nvPr>
            <p:ph sz="half" idx="1"/>
          </p:nvPr>
        </p:nvSpPr>
        <p:spPr>
          <a:xfrm>
            <a:off x="457200" y="1773238"/>
            <a:ext cx="5266928" cy="4498975"/>
          </a:xfrm>
        </p:spPr>
        <p:txBody>
          <a:bodyPr wrap="square">
            <a:normAutofit/>
          </a:bodyPr>
          <a:lstStyle/>
          <a:p>
            <a:pPr>
              <a:lnSpc>
                <a:spcPct val="90000"/>
              </a:lnSpc>
            </a:pPr>
            <a:r>
              <a:rPr lang="nb-NO" altLang="nb-NO" sz="2400" b="0" dirty="0"/>
              <a:t>Veileder innhenter råd fra Navs rådgivende lege </a:t>
            </a:r>
            <a:r>
              <a:rPr lang="nb-NO" altLang="nb-NO" sz="2400" b="0" dirty="0" err="1"/>
              <a:t>f.eks</a:t>
            </a:r>
            <a:r>
              <a:rPr lang="nb-NO" altLang="nb-NO" sz="2400" b="0" dirty="0"/>
              <a:t> når det er uklart om:</a:t>
            </a:r>
          </a:p>
          <a:p>
            <a:pPr>
              <a:lnSpc>
                <a:spcPct val="90000"/>
              </a:lnSpc>
            </a:pPr>
            <a:endParaRPr lang="nb-NO" altLang="nb-NO" sz="2400" b="0" dirty="0"/>
          </a:p>
          <a:p>
            <a:pPr lvl="1">
              <a:lnSpc>
                <a:spcPct val="90000"/>
              </a:lnSpc>
            </a:pPr>
            <a:r>
              <a:rPr lang="nb-NO" altLang="nb-NO" b="0" dirty="0"/>
              <a:t>den medisinske dokumentasjonen er tilstrekkelig</a:t>
            </a:r>
          </a:p>
          <a:p>
            <a:pPr lvl="1">
              <a:lnSpc>
                <a:spcPct val="90000"/>
              </a:lnSpc>
            </a:pPr>
            <a:r>
              <a:rPr lang="nb-NO" altLang="nb-NO" b="0" dirty="0"/>
              <a:t>all hensiktsmessig behandling er prøvd</a:t>
            </a:r>
          </a:p>
          <a:p>
            <a:pPr lvl="1">
              <a:lnSpc>
                <a:spcPct val="90000"/>
              </a:lnSpc>
            </a:pPr>
            <a:r>
              <a:rPr lang="nb-NO" altLang="nb-NO" b="0" dirty="0"/>
              <a:t>det er medisinske forsvarlig å gjennomføre arbeidsrettede tiltak</a:t>
            </a:r>
          </a:p>
          <a:p>
            <a:pPr lvl="1">
              <a:lnSpc>
                <a:spcPct val="90000"/>
              </a:lnSpc>
            </a:pPr>
            <a:endParaRPr lang="nb-NO" altLang="nb-NO" b="0" dirty="0"/>
          </a:p>
        </p:txBody>
      </p:sp>
      <p:pic>
        <p:nvPicPr>
          <p:cNvPr id="3" name="Bilde 2">
            <a:extLst>
              <a:ext uri="{FF2B5EF4-FFF2-40B4-BE49-F238E27FC236}">
                <a16:creationId xmlns:a16="http://schemas.microsoft.com/office/drawing/2014/main" id="{E2E11D70-64B4-0D09-E339-17924A554F5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724128" y="3867149"/>
            <a:ext cx="3105547" cy="2405063"/>
          </a:xfrm>
          <a:prstGeom prst="rect">
            <a:avLst/>
          </a:prstGeom>
          <a:noFill/>
        </p:spPr>
      </p:pic>
      <p:pic>
        <p:nvPicPr>
          <p:cNvPr id="5" name="Bilde 4">
            <a:extLst>
              <a:ext uri="{FF2B5EF4-FFF2-40B4-BE49-F238E27FC236}">
                <a16:creationId xmlns:a16="http://schemas.microsoft.com/office/drawing/2014/main" id="{4E9C07CA-80F2-24E7-E54D-B1481807608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796135" y="1628800"/>
            <a:ext cx="3033539" cy="208823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tel 1">
            <a:extLst>
              <a:ext uri="{FF2B5EF4-FFF2-40B4-BE49-F238E27FC236}">
                <a16:creationId xmlns:a16="http://schemas.microsoft.com/office/drawing/2014/main" id="{85CFC0BA-218A-5F8F-FF4E-3ABE4AFFB61F}"/>
              </a:ext>
            </a:extLst>
          </p:cNvPr>
          <p:cNvSpPr>
            <a:spLocks noGrp="1" noChangeArrowheads="1"/>
          </p:cNvSpPr>
          <p:nvPr>
            <p:ph type="title"/>
          </p:nvPr>
        </p:nvSpPr>
        <p:spPr/>
        <p:txBody>
          <a:bodyPr/>
          <a:lstStyle/>
          <a:p>
            <a:r>
              <a:rPr lang="nb-NO" altLang="nb-NO"/>
              <a:t>«Summeoppgave»:</a:t>
            </a:r>
          </a:p>
        </p:txBody>
      </p:sp>
      <p:sp>
        <p:nvSpPr>
          <p:cNvPr id="30723" name="Plassholder for innhold 2">
            <a:extLst>
              <a:ext uri="{FF2B5EF4-FFF2-40B4-BE49-F238E27FC236}">
                <a16:creationId xmlns:a16="http://schemas.microsoft.com/office/drawing/2014/main" id="{C7BDDD69-CCF3-89F7-A23A-0C5493E22158}"/>
              </a:ext>
            </a:extLst>
          </p:cNvPr>
          <p:cNvSpPr>
            <a:spLocks noGrp="1" noChangeArrowheads="1"/>
          </p:cNvSpPr>
          <p:nvPr>
            <p:ph idx="1"/>
          </p:nvPr>
        </p:nvSpPr>
        <p:spPr/>
        <p:txBody>
          <a:bodyPr/>
          <a:lstStyle/>
          <a:p>
            <a:r>
              <a:rPr lang="nb-NO" altLang="nb-NO" dirty="0"/>
              <a:t>Rolf er 46 år.</a:t>
            </a:r>
          </a:p>
          <a:p>
            <a:r>
              <a:rPr lang="nb-NO" altLang="nb-NO" dirty="0"/>
              <a:t>Utdannet tømrer og har arbeidet som dette siden han var 18 år</a:t>
            </a:r>
          </a:p>
          <a:p>
            <a:r>
              <a:rPr lang="nb-NO" altLang="nb-NO" dirty="0"/>
              <a:t>Nå vært sykmeldt i 12 </a:t>
            </a:r>
            <a:r>
              <a:rPr lang="nb-NO" altLang="nb-NO" dirty="0" err="1"/>
              <a:t>mnd</a:t>
            </a:r>
            <a:r>
              <a:rPr lang="nb-NO" altLang="nb-NO" dirty="0"/>
              <a:t> </a:t>
            </a:r>
            <a:r>
              <a:rPr lang="nb-NO" altLang="nb-NO" dirty="0" err="1"/>
              <a:t>pga</a:t>
            </a:r>
            <a:r>
              <a:rPr lang="nb-NO" altLang="nb-NO" dirty="0"/>
              <a:t> «</a:t>
            </a:r>
            <a:r>
              <a:rPr lang="nb-NO" altLang="nb-NO" dirty="0" err="1"/>
              <a:t>frozen</a:t>
            </a:r>
            <a:r>
              <a:rPr lang="nb-NO" altLang="nb-NO" dirty="0"/>
              <a:t> </a:t>
            </a:r>
            <a:r>
              <a:rPr lang="nb-NO" altLang="nb-NO" dirty="0" err="1"/>
              <a:t>shoulder</a:t>
            </a:r>
            <a:r>
              <a:rPr lang="nb-NO" altLang="nb-NO" dirty="0"/>
              <a:t>» hø skulder. Han er høyrehendt.</a:t>
            </a:r>
          </a:p>
          <a:p>
            <a:r>
              <a:rPr lang="nb-NO" altLang="nb-NO" dirty="0"/>
              <a:t>Han vil søke AAP.</a:t>
            </a:r>
          </a:p>
          <a:p>
            <a:endParaRPr lang="nb-NO" altLang="nb-NO" dirty="0"/>
          </a:p>
          <a:p>
            <a:r>
              <a:rPr lang="nb-NO" altLang="nb-NO" dirty="0"/>
              <a:t>Hvordan håndterer du dette som fastlege?</a:t>
            </a:r>
          </a:p>
          <a:p>
            <a:endParaRPr lang="nb-NO" altLang="nb-NO" dirty="0"/>
          </a:p>
          <a:p>
            <a:endParaRPr lang="nb-NO" altLang="nb-NO" dirty="0"/>
          </a:p>
          <a:p>
            <a:endParaRPr lang="nb-NO" altLang="nb-NO" dirty="0"/>
          </a:p>
          <a:p>
            <a:endParaRPr lang="nb-NO" altLang="nb-NO"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tel 3">
            <a:extLst>
              <a:ext uri="{FF2B5EF4-FFF2-40B4-BE49-F238E27FC236}">
                <a16:creationId xmlns:a16="http://schemas.microsoft.com/office/drawing/2014/main" id="{18884391-2C34-97EA-9B57-33CD848A399E}"/>
              </a:ext>
            </a:extLst>
          </p:cNvPr>
          <p:cNvSpPr>
            <a:spLocks noGrp="1" noChangeArrowheads="1"/>
          </p:cNvSpPr>
          <p:nvPr>
            <p:ph type="title"/>
          </p:nvPr>
        </p:nvSpPr>
        <p:spPr>
          <a:xfrm>
            <a:off x="447675" y="257175"/>
            <a:ext cx="7256463" cy="1136650"/>
          </a:xfrm>
        </p:spPr>
        <p:txBody>
          <a:bodyPr wrap="square" anchor="b">
            <a:normAutofit/>
          </a:bodyPr>
          <a:lstStyle/>
          <a:p>
            <a:r>
              <a:rPr lang="nb-NO" altLang="nb-NO" dirty="0"/>
              <a:t>Uføretrygd</a:t>
            </a:r>
            <a:br>
              <a:rPr lang="nb-NO" altLang="nb-NO" dirty="0"/>
            </a:br>
            <a:endParaRPr lang="nb-NO" altLang="nb-NO"/>
          </a:p>
        </p:txBody>
      </p:sp>
      <p:pic>
        <p:nvPicPr>
          <p:cNvPr id="3" name="Bilde 2">
            <a:extLst>
              <a:ext uri="{FF2B5EF4-FFF2-40B4-BE49-F238E27FC236}">
                <a16:creationId xmlns:a16="http://schemas.microsoft.com/office/drawing/2014/main" id="{1703B6E2-59DE-91AC-3465-042400EAA140}"/>
              </a:ext>
            </a:extLst>
          </p:cNvPr>
          <p:cNvPicPr>
            <a:picLocks noChangeAspect="1"/>
          </p:cNvPicPr>
          <p:nvPr/>
        </p:nvPicPr>
        <p:blipFill>
          <a:blip r:embed="rId2"/>
          <a:stretch>
            <a:fillRect/>
          </a:stretch>
        </p:blipFill>
        <p:spPr>
          <a:xfrm>
            <a:off x="457200" y="1835416"/>
            <a:ext cx="8372475" cy="4374618"/>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tel 1">
            <a:extLst>
              <a:ext uri="{FF2B5EF4-FFF2-40B4-BE49-F238E27FC236}">
                <a16:creationId xmlns:a16="http://schemas.microsoft.com/office/drawing/2014/main" id="{929EFBCA-922E-D3C8-5594-BAE8F18AC344}"/>
              </a:ext>
            </a:extLst>
          </p:cNvPr>
          <p:cNvSpPr>
            <a:spLocks noGrp="1" noChangeArrowheads="1"/>
          </p:cNvSpPr>
          <p:nvPr>
            <p:ph type="title"/>
          </p:nvPr>
        </p:nvSpPr>
        <p:spPr/>
        <p:txBody>
          <a:bodyPr/>
          <a:lstStyle/>
          <a:p>
            <a:r>
              <a:rPr lang="nb-NO" altLang="nb-NO"/>
              <a:t>Uføretrygd</a:t>
            </a:r>
          </a:p>
        </p:txBody>
      </p:sp>
      <p:sp>
        <p:nvSpPr>
          <p:cNvPr id="32771" name="Plassholder for innhold 2">
            <a:extLst>
              <a:ext uri="{FF2B5EF4-FFF2-40B4-BE49-F238E27FC236}">
                <a16:creationId xmlns:a16="http://schemas.microsoft.com/office/drawing/2014/main" id="{9D27D49E-6F0E-26E8-02C5-A1BE2FBA5588}"/>
              </a:ext>
            </a:extLst>
          </p:cNvPr>
          <p:cNvSpPr>
            <a:spLocks noGrp="1" noChangeArrowheads="1"/>
          </p:cNvSpPr>
          <p:nvPr>
            <p:ph idx="1"/>
          </p:nvPr>
        </p:nvSpPr>
        <p:spPr/>
        <p:txBody>
          <a:bodyPr/>
          <a:lstStyle/>
          <a:p>
            <a:r>
              <a:rPr lang="nb-NO" altLang="nb-NO" dirty="0"/>
              <a:t>Varig ytelse</a:t>
            </a:r>
          </a:p>
          <a:p>
            <a:r>
              <a:rPr lang="nb-NO" altLang="nb-NO" dirty="0"/>
              <a:t>Kan være gradert, men minst 50 %</a:t>
            </a:r>
          </a:p>
          <a:p>
            <a:r>
              <a:rPr lang="nb-NO" altLang="nb-NO" dirty="0" err="1"/>
              <a:t>Ca</a:t>
            </a:r>
            <a:r>
              <a:rPr lang="nb-NO" altLang="nb-NO" dirty="0"/>
              <a:t> 70 % (66 %) av tidligere lønn</a:t>
            </a:r>
          </a:p>
          <a:p>
            <a:endParaRPr lang="nb-NO" altLang="nb-NO" dirty="0"/>
          </a:p>
          <a:p>
            <a:endParaRPr lang="nb-NO" altLang="nb-NO" dirty="0"/>
          </a:p>
          <a:p>
            <a:r>
              <a:rPr lang="nb-NO" dirty="0">
                <a:hlinkClick r:id="rId2"/>
              </a:rPr>
              <a:t>Lov om folketrygd (folketrygdloven) – Lovdata</a:t>
            </a:r>
            <a:r>
              <a:rPr lang="nb-NO" dirty="0"/>
              <a:t> </a:t>
            </a:r>
          </a:p>
          <a:p>
            <a:r>
              <a:rPr lang="nb-NO" dirty="0">
                <a:hlinkClick r:id="rId3"/>
              </a:rPr>
              <a:t>Rundskriv til </a:t>
            </a:r>
            <a:r>
              <a:rPr lang="nb-NO" dirty="0" err="1">
                <a:hlinkClick r:id="rId3"/>
              </a:rPr>
              <a:t>ftrl</a:t>
            </a:r>
            <a:r>
              <a:rPr lang="nb-NO" dirty="0">
                <a:hlinkClick r:id="rId3"/>
              </a:rPr>
              <a:t> </a:t>
            </a:r>
            <a:r>
              <a:rPr lang="nb-NO" dirty="0" err="1">
                <a:hlinkClick r:id="rId3"/>
              </a:rPr>
              <a:t>kap</a:t>
            </a:r>
            <a:r>
              <a:rPr lang="nb-NO" dirty="0">
                <a:hlinkClick r:id="rId3"/>
              </a:rPr>
              <a:t> 12 – Uføretrygd – Lovdata</a:t>
            </a:r>
            <a:r>
              <a:rPr lang="nb-NO" dirty="0"/>
              <a:t> </a:t>
            </a:r>
            <a:endParaRPr lang="nb-NO" altLang="nb-NO"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tel 1">
            <a:extLst>
              <a:ext uri="{FF2B5EF4-FFF2-40B4-BE49-F238E27FC236}">
                <a16:creationId xmlns:a16="http://schemas.microsoft.com/office/drawing/2014/main" id="{B782EC7F-23D7-575D-2BF2-39E004EFE261}"/>
              </a:ext>
            </a:extLst>
          </p:cNvPr>
          <p:cNvSpPr>
            <a:spLocks noGrp="1" noChangeArrowheads="1"/>
          </p:cNvSpPr>
          <p:nvPr>
            <p:ph type="title"/>
          </p:nvPr>
        </p:nvSpPr>
        <p:spPr/>
        <p:txBody>
          <a:bodyPr/>
          <a:lstStyle/>
          <a:p>
            <a:r>
              <a:rPr lang="nb-NO" altLang="nb-NO"/>
              <a:t>Lovteksten (Ftl Kap 12)</a:t>
            </a:r>
          </a:p>
        </p:txBody>
      </p:sp>
      <p:sp>
        <p:nvSpPr>
          <p:cNvPr id="33795" name="Plassholder for innhold 2">
            <a:extLst>
              <a:ext uri="{FF2B5EF4-FFF2-40B4-BE49-F238E27FC236}">
                <a16:creationId xmlns:a16="http://schemas.microsoft.com/office/drawing/2014/main" id="{B020C2C9-480C-4868-6D2D-16472C361BFB}"/>
              </a:ext>
            </a:extLst>
          </p:cNvPr>
          <p:cNvSpPr>
            <a:spLocks noGrp="1" noChangeArrowheads="1"/>
          </p:cNvSpPr>
          <p:nvPr>
            <p:ph idx="1"/>
          </p:nvPr>
        </p:nvSpPr>
        <p:spPr>
          <a:xfrm>
            <a:off x="468313" y="1773238"/>
            <a:ext cx="8372475" cy="4498975"/>
          </a:xfrm>
        </p:spPr>
        <p:txBody>
          <a:bodyPr/>
          <a:lstStyle/>
          <a:p>
            <a:r>
              <a:rPr lang="nb-NO" altLang="nb-NO"/>
              <a:t>Det er et vilkår for rett til ytelser etter dette kapitlet at vedkommende har </a:t>
            </a:r>
            <a:r>
              <a:rPr lang="nb-NO" altLang="nb-NO">
                <a:solidFill>
                  <a:srgbClr val="FF0000"/>
                </a:solidFill>
              </a:rPr>
              <a:t>varig sykdom, skade eller lyte</a:t>
            </a:r>
            <a:r>
              <a:rPr lang="nb-NO" altLang="nb-NO"/>
              <a:t>. Når det skal avgjøres om det foreligger sykdom, legges det til grunn </a:t>
            </a:r>
            <a:r>
              <a:rPr lang="nb-NO" altLang="nb-NO">
                <a:solidFill>
                  <a:srgbClr val="FF0000"/>
                </a:solidFill>
              </a:rPr>
              <a:t>et sykdomsbegrep som er vitenskapelig basert og alminnelig anerkjent i medisinsk praksis. </a:t>
            </a:r>
          </a:p>
          <a:p>
            <a:r>
              <a:rPr lang="nb-NO" altLang="nb-NO"/>
              <a:t>Den medisinske lidelsen må ha medført en </a:t>
            </a:r>
            <a:r>
              <a:rPr lang="nb-NO" altLang="nb-NO">
                <a:solidFill>
                  <a:srgbClr val="FF0000"/>
                </a:solidFill>
              </a:rPr>
              <a:t>varig funksjonsnedsettelse</a:t>
            </a:r>
            <a:r>
              <a:rPr lang="nb-NO" altLang="nb-NO"/>
              <a:t> av en slik art og grad at den utgjør </a:t>
            </a:r>
            <a:r>
              <a:rPr lang="nb-NO" altLang="nb-NO">
                <a:solidFill>
                  <a:srgbClr val="FF0000"/>
                </a:solidFill>
              </a:rPr>
              <a:t>hovedårsaken</a:t>
            </a:r>
            <a:r>
              <a:rPr lang="nb-NO" altLang="nb-NO"/>
              <a:t> til nedsettelsen av inntektsevnen/arbeidsevnen.</a:t>
            </a:r>
          </a:p>
          <a:p>
            <a:r>
              <a:rPr lang="nb-NO" altLang="nb-NO"/>
              <a:t>Sykdom </a:t>
            </a:r>
            <a:r>
              <a:rPr lang="nb-NO" altLang="nb-NO">
                <a:sym typeface="Wingdings" panose="05000000000000000000" pitchFamily="2" charset="2"/>
              </a:rPr>
              <a:t> Funksjonstap  Tap av arbeidsevne</a:t>
            </a:r>
            <a:endParaRPr lang="nb-NO" altLang="nb-NO"/>
          </a:p>
          <a:p>
            <a:endParaRPr lang="nb-NO" altLang="nb-NO"/>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tel 1">
            <a:extLst>
              <a:ext uri="{FF2B5EF4-FFF2-40B4-BE49-F238E27FC236}">
                <a16:creationId xmlns:a16="http://schemas.microsoft.com/office/drawing/2014/main" id="{7F0174A4-3C8D-DF7C-1A29-90632FD3F2A6}"/>
              </a:ext>
            </a:extLst>
          </p:cNvPr>
          <p:cNvSpPr>
            <a:spLocks noGrp="1" noChangeArrowheads="1"/>
          </p:cNvSpPr>
          <p:nvPr>
            <p:ph type="title"/>
          </p:nvPr>
        </p:nvSpPr>
        <p:spPr/>
        <p:txBody>
          <a:bodyPr/>
          <a:lstStyle/>
          <a:p>
            <a:r>
              <a:rPr lang="nb-NO" altLang="nb-NO"/>
              <a:t>«Summeoppgave»</a:t>
            </a:r>
          </a:p>
        </p:txBody>
      </p:sp>
      <p:sp>
        <p:nvSpPr>
          <p:cNvPr id="3" name="Plassholder for innhold 2">
            <a:extLst>
              <a:ext uri="{FF2B5EF4-FFF2-40B4-BE49-F238E27FC236}">
                <a16:creationId xmlns:a16="http://schemas.microsoft.com/office/drawing/2014/main" id="{7577448B-96B0-A73F-0099-58A203EEB975}"/>
              </a:ext>
            </a:extLst>
          </p:cNvPr>
          <p:cNvSpPr>
            <a:spLocks noGrp="1"/>
          </p:cNvSpPr>
          <p:nvPr>
            <p:ph idx="1"/>
          </p:nvPr>
        </p:nvSpPr>
        <p:spPr/>
        <p:txBody>
          <a:bodyPr/>
          <a:lstStyle/>
          <a:p>
            <a:pPr>
              <a:defRPr/>
            </a:pPr>
            <a:r>
              <a:rPr lang="nb-NO" dirty="0"/>
              <a:t>Kari er 58 år.</a:t>
            </a:r>
          </a:p>
          <a:p>
            <a:pPr>
              <a:defRPr/>
            </a:pPr>
            <a:r>
              <a:rPr lang="nb-NO" dirty="0"/>
              <a:t>Hun er utdannet helsefagarbeider. </a:t>
            </a:r>
          </a:p>
          <a:p>
            <a:pPr>
              <a:defRPr/>
            </a:pPr>
            <a:r>
              <a:rPr lang="nb-NO" dirty="0"/>
              <a:t>Arbeidet 60% stilling før hun ble syk</a:t>
            </a:r>
          </a:p>
          <a:p>
            <a:pPr>
              <a:defRPr/>
            </a:pPr>
            <a:r>
              <a:rPr lang="nb-NO" dirty="0"/>
              <a:t>Hun fikk for 9 </a:t>
            </a:r>
            <a:r>
              <a:rPr lang="nb-NO" dirty="0" err="1"/>
              <a:t>mnd</a:t>
            </a:r>
            <a:r>
              <a:rPr lang="nb-NO" dirty="0"/>
              <a:t> siden en akutt hjerneblødning. Dette har medført noe redusert førlighet på den ene siden og noe balanseproblemer.</a:t>
            </a:r>
          </a:p>
          <a:p>
            <a:pPr>
              <a:defRPr/>
            </a:pPr>
            <a:r>
              <a:rPr lang="nb-NO" dirty="0"/>
              <a:t>Hun ønsker å søke uføretrygd.</a:t>
            </a:r>
          </a:p>
          <a:p>
            <a:pPr marL="0" indent="0">
              <a:buFont typeface="Wingdings" panose="05000000000000000000" pitchFamily="2" charset="2"/>
              <a:buNone/>
              <a:defRPr/>
            </a:pPr>
            <a:endParaRPr lang="nb-NO" dirty="0"/>
          </a:p>
          <a:p>
            <a:pPr marL="0" indent="0">
              <a:buFont typeface="Wingdings" panose="05000000000000000000" pitchFamily="2" charset="2"/>
              <a:buNone/>
              <a:defRPr/>
            </a:pPr>
            <a:r>
              <a:rPr lang="nb-NO" dirty="0"/>
              <a:t>Hvordan håndterer du dette som fastlege?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tel 1">
            <a:extLst>
              <a:ext uri="{FF2B5EF4-FFF2-40B4-BE49-F238E27FC236}">
                <a16:creationId xmlns:a16="http://schemas.microsoft.com/office/drawing/2014/main" id="{E5620C3A-786A-F46B-C8CB-0E28C7D2A780}"/>
              </a:ext>
            </a:extLst>
          </p:cNvPr>
          <p:cNvSpPr>
            <a:spLocks noGrp="1" noChangeArrowheads="1"/>
          </p:cNvSpPr>
          <p:nvPr>
            <p:ph type="title"/>
          </p:nvPr>
        </p:nvSpPr>
        <p:spPr/>
        <p:txBody>
          <a:bodyPr/>
          <a:lstStyle/>
          <a:p>
            <a:r>
              <a:rPr lang="nb-NO" altLang="nb-NO"/>
              <a:t>Husk:</a:t>
            </a:r>
            <a:br>
              <a:rPr lang="nb-NO" altLang="nb-NO"/>
            </a:br>
            <a:endParaRPr lang="nb-NO" altLang="nb-NO"/>
          </a:p>
        </p:txBody>
      </p:sp>
      <p:sp>
        <p:nvSpPr>
          <p:cNvPr id="3" name="Plassholder for innhold 2">
            <a:extLst>
              <a:ext uri="{FF2B5EF4-FFF2-40B4-BE49-F238E27FC236}">
                <a16:creationId xmlns:a16="http://schemas.microsoft.com/office/drawing/2014/main" id="{C8DC913F-9092-6961-0D4D-EFD18378DB6F}"/>
              </a:ext>
            </a:extLst>
          </p:cNvPr>
          <p:cNvSpPr>
            <a:spLocks noGrp="1"/>
          </p:cNvSpPr>
          <p:nvPr>
            <p:ph idx="1"/>
          </p:nvPr>
        </p:nvSpPr>
        <p:spPr/>
        <p:txBody>
          <a:bodyPr/>
          <a:lstStyle/>
          <a:p>
            <a:pPr>
              <a:defRPr/>
            </a:pPr>
            <a:r>
              <a:rPr lang="nb-NO" dirty="0"/>
              <a:t>Legeerklæring ved arbeidsuførhet:</a:t>
            </a:r>
          </a:p>
          <a:p>
            <a:pPr>
              <a:defRPr/>
            </a:pPr>
            <a:endParaRPr lang="nb-NO" dirty="0"/>
          </a:p>
          <a:p>
            <a:pPr marL="0" indent="0">
              <a:buFont typeface="Wingdings" panose="05000000000000000000" pitchFamily="2" charset="2"/>
              <a:buNone/>
              <a:defRPr/>
            </a:pPr>
            <a:r>
              <a:rPr lang="nb-NO" dirty="0"/>
              <a:t>Vær:</a:t>
            </a:r>
          </a:p>
          <a:p>
            <a:pPr>
              <a:defRPr/>
            </a:pPr>
            <a:r>
              <a:rPr lang="nb-NO" dirty="0"/>
              <a:t>Objektiv</a:t>
            </a:r>
          </a:p>
          <a:p>
            <a:pPr>
              <a:defRPr/>
            </a:pPr>
            <a:r>
              <a:rPr lang="nb-NO" dirty="0"/>
              <a:t>Nøyaktig </a:t>
            </a:r>
          </a:p>
          <a:p>
            <a:pPr>
              <a:defRPr/>
            </a:pPr>
            <a:r>
              <a:rPr lang="nb-NO" dirty="0"/>
              <a:t>Varsom </a:t>
            </a:r>
          </a:p>
          <a:p>
            <a:pPr>
              <a:defRPr/>
            </a:pPr>
            <a:endParaRPr lang="nb-NO" dirty="0"/>
          </a:p>
          <a:p>
            <a:pPr>
              <a:defRPr/>
            </a:pPr>
            <a:r>
              <a:rPr lang="nb-NO" dirty="0"/>
              <a:t>Bruk Folketrygdloven som oppslagsverk. </a:t>
            </a:r>
          </a:p>
        </p:txBody>
      </p:sp>
      <p:pic>
        <p:nvPicPr>
          <p:cNvPr id="4" name="Bilde 3">
            <a:extLst>
              <a:ext uri="{FF2B5EF4-FFF2-40B4-BE49-F238E27FC236}">
                <a16:creationId xmlns:a16="http://schemas.microsoft.com/office/drawing/2014/main" id="{3B42D446-B893-F17A-726D-702B539600F0}"/>
              </a:ext>
            </a:extLst>
          </p:cNvPr>
          <p:cNvPicPr>
            <a:picLocks noChangeAspect="1"/>
          </p:cNvPicPr>
          <p:nvPr/>
        </p:nvPicPr>
        <p:blipFill>
          <a:blip r:embed="rId2"/>
          <a:stretch>
            <a:fillRect/>
          </a:stretch>
        </p:blipFill>
        <p:spPr>
          <a:xfrm>
            <a:off x="4114800" y="3000375"/>
            <a:ext cx="2041376" cy="191379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tel 1">
            <a:extLst>
              <a:ext uri="{FF2B5EF4-FFF2-40B4-BE49-F238E27FC236}">
                <a16:creationId xmlns:a16="http://schemas.microsoft.com/office/drawing/2014/main" id="{13356871-69F3-AF5E-4331-DCDC92829A92}"/>
              </a:ext>
            </a:extLst>
          </p:cNvPr>
          <p:cNvSpPr>
            <a:spLocks noGrp="1" noChangeArrowheads="1"/>
          </p:cNvSpPr>
          <p:nvPr>
            <p:ph type="title"/>
          </p:nvPr>
        </p:nvSpPr>
        <p:spPr/>
        <p:txBody>
          <a:bodyPr/>
          <a:lstStyle/>
          <a:p>
            <a:r>
              <a:rPr lang="nb-NO" altLang="nb-NO"/>
              <a:t>§ 6-3 Grunnstønad</a:t>
            </a:r>
          </a:p>
        </p:txBody>
      </p:sp>
      <p:sp>
        <p:nvSpPr>
          <p:cNvPr id="3" name="Plassholder for innhold 2">
            <a:extLst>
              <a:ext uri="{FF2B5EF4-FFF2-40B4-BE49-F238E27FC236}">
                <a16:creationId xmlns:a16="http://schemas.microsoft.com/office/drawing/2014/main" id="{4559D878-3B72-64FD-9C21-31B40D7292D8}"/>
              </a:ext>
            </a:extLst>
          </p:cNvPr>
          <p:cNvSpPr>
            <a:spLocks noGrp="1"/>
          </p:cNvSpPr>
          <p:nvPr>
            <p:ph idx="1"/>
          </p:nvPr>
        </p:nvSpPr>
        <p:spPr>
          <a:xfrm>
            <a:off x="457200" y="1412875"/>
            <a:ext cx="8372475" cy="4859338"/>
          </a:xfrm>
        </p:spPr>
        <p:txBody>
          <a:bodyPr/>
          <a:lstStyle/>
          <a:p>
            <a:pPr marL="0" indent="0">
              <a:buFont typeface="Wingdings" panose="05000000000000000000" pitchFamily="2" charset="2"/>
              <a:buNone/>
              <a:defRPr/>
            </a:pPr>
            <a:r>
              <a:rPr lang="nb-NO" sz="1600" dirty="0"/>
              <a:t>Grunnstønad ytes til et medlem som på grunn av varig sykdom, skade eller lyte, har </a:t>
            </a:r>
            <a:r>
              <a:rPr lang="nb-NO" sz="1600" dirty="0">
                <a:solidFill>
                  <a:srgbClr val="FF0000"/>
                </a:solidFill>
              </a:rPr>
              <a:t>nødvendige ekstrautgifter</a:t>
            </a:r>
          </a:p>
          <a:p>
            <a:pPr>
              <a:defRPr/>
            </a:pPr>
            <a:r>
              <a:rPr lang="nb-NO" sz="1600" dirty="0"/>
              <a:t>a)	til drift av tekniske hjelpemidler</a:t>
            </a:r>
          </a:p>
          <a:p>
            <a:pPr>
              <a:defRPr/>
            </a:pPr>
            <a:r>
              <a:rPr lang="nb-NO" sz="1600" dirty="0"/>
              <a:t>b)	til transport, herunder drift av medlemmets bil</a:t>
            </a:r>
          </a:p>
          <a:p>
            <a:pPr>
              <a:defRPr/>
            </a:pPr>
            <a:r>
              <a:rPr lang="nb-NO" sz="1600" dirty="0"/>
              <a:t>c)	til hold av førerhund</a:t>
            </a:r>
          </a:p>
          <a:p>
            <a:pPr>
              <a:defRPr/>
            </a:pPr>
            <a:r>
              <a:rPr lang="nb-NO" sz="1600" dirty="0"/>
              <a:t>d)	til teksttelefon og i særlige tilfeller til vanlig telefon</a:t>
            </a:r>
          </a:p>
          <a:p>
            <a:pPr>
              <a:defRPr/>
            </a:pPr>
            <a:r>
              <a:rPr lang="nb-NO" sz="1600" dirty="0"/>
              <a:t>e)	ved bruk av proteser, støttebandasje o.l.</a:t>
            </a:r>
          </a:p>
          <a:p>
            <a:pPr>
              <a:defRPr/>
            </a:pPr>
            <a:r>
              <a:rPr lang="nb-NO" sz="1600" dirty="0"/>
              <a:t>f)	på grunn av fordyret kosthold ved nødvendig spesialdiett som er vitenskapelig dokumentert og alminnelig anerkjent i medisinsk praksis for den aktuelle diagnosen</a:t>
            </a:r>
          </a:p>
          <a:p>
            <a:pPr>
              <a:defRPr/>
            </a:pPr>
            <a:r>
              <a:rPr lang="nb-NO" sz="1600" dirty="0"/>
              <a:t>g)	som følge av slitasje på klær og sengetøy</a:t>
            </a:r>
          </a:p>
          <a:p>
            <a:pPr>
              <a:defRPr/>
            </a:pPr>
            <a:r>
              <a:rPr lang="nb-NO" sz="1600" dirty="0"/>
              <a:t>h)	til hold av servicehund gitt med hjemmel i forskrift</a:t>
            </a:r>
          </a:p>
          <a:p>
            <a:pPr>
              <a:defRPr/>
            </a:pPr>
            <a:endParaRPr lang="nb-NO" sz="1600" dirty="0"/>
          </a:p>
          <a:p>
            <a:pPr>
              <a:defRPr/>
            </a:pPr>
            <a:r>
              <a:rPr lang="nb-NO" sz="1600" dirty="0"/>
              <a:t>Grunnstønad til dekning av utgifter til transport ytes bare når vilkårene for rett til stønad er oppfylt </a:t>
            </a:r>
            <a:r>
              <a:rPr lang="nb-NO" sz="1600" dirty="0">
                <a:solidFill>
                  <a:srgbClr val="FF0000"/>
                </a:solidFill>
              </a:rPr>
              <a:t>før fylte 70 år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tel 1">
            <a:extLst>
              <a:ext uri="{FF2B5EF4-FFF2-40B4-BE49-F238E27FC236}">
                <a16:creationId xmlns:a16="http://schemas.microsoft.com/office/drawing/2014/main" id="{928E7498-AC40-87FA-400A-1EE02DD6DEBB}"/>
              </a:ext>
            </a:extLst>
          </p:cNvPr>
          <p:cNvSpPr>
            <a:spLocks noGrp="1" noChangeArrowheads="1"/>
          </p:cNvSpPr>
          <p:nvPr>
            <p:ph type="title"/>
          </p:nvPr>
        </p:nvSpPr>
        <p:spPr/>
        <p:txBody>
          <a:bodyPr/>
          <a:lstStyle/>
          <a:p>
            <a:r>
              <a:rPr lang="nb-NO" altLang="nb-NO"/>
              <a:t>§ 6-4 Hjelpestønad</a:t>
            </a:r>
          </a:p>
        </p:txBody>
      </p:sp>
      <p:sp>
        <p:nvSpPr>
          <p:cNvPr id="3" name="Plassholder for innhold 2">
            <a:extLst>
              <a:ext uri="{FF2B5EF4-FFF2-40B4-BE49-F238E27FC236}">
                <a16:creationId xmlns:a16="http://schemas.microsoft.com/office/drawing/2014/main" id="{A5F6CF96-0E42-B6FE-B495-52A9BF8836BB}"/>
              </a:ext>
            </a:extLst>
          </p:cNvPr>
          <p:cNvSpPr>
            <a:spLocks noGrp="1"/>
          </p:cNvSpPr>
          <p:nvPr>
            <p:ph idx="1"/>
          </p:nvPr>
        </p:nvSpPr>
        <p:spPr>
          <a:xfrm>
            <a:off x="457200" y="1412875"/>
            <a:ext cx="8372475" cy="4859338"/>
          </a:xfrm>
        </p:spPr>
        <p:txBody>
          <a:bodyPr/>
          <a:lstStyle/>
          <a:p>
            <a:pPr marL="0" indent="0">
              <a:buFont typeface="Wingdings" panose="05000000000000000000" pitchFamily="2" charset="2"/>
              <a:buNone/>
              <a:defRPr/>
            </a:pPr>
            <a:r>
              <a:rPr lang="nb-NO" sz="1400" dirty="0"/>
              <a:t>Hjelpestønad ytes til et medlem som på grunn av varig sykdom, skade eller lyte, har behov for </a:t>
            </a:r>
            <a:r>
              <a:rPr lang="nb-NO" sz="1400" dirty="0">
                <a:solidFill>
                  <a:srgbClr val="FF0000"/>
                </a:solidFill>
              </a:rPr>
              <a:t>særskilt tilsyn og pleie</a:t>
            </a:r>
            <a:r>
              <a:rPr lang="nb-NO" sz="1400" dirty="0"/>
              <a:t>. Hjelpestønad gis bare dersom det foreligger et privat pleieforhold. Likestilt med et privat pleieforhold er tilsyn og pleie av et barn som er plassert i et fosterhjem etter barnevernloven​1 § 4-14.</a:t>
            </a:r>
          </a:p>
          <a:p>
            <a:pPr>
              <a:defRPr/>
            </a:pPr>
            <a:endParaRPr lang="nb-NO" sz="1400" dirty="0"/>
          </a:p>
          <a:p>
            <a:pPr marL="0" indent="0">
              <a:buFont typeface="Wingdings" panose="05000000000000000000" pitchFamily="2" charset="2"/>
              <a:buNone/>
              <a:defRPr/>
            </a:pPr>
            <a:r>
              <a:rPr lang="nb-NO" sz="1400" dirty="0"/>
              <a:t>Det er et vilkår for rett til hjelpestønad at hjelpebehovet har et omfang som kan svare til et vederlag på minst samme nivå som den fastsatte satsen for hjelpestønad.</a:t>
            </a:r>
          </a:p>
          <a:p>
            <a:pPr>
              <a:defRPr/>
            </a:pPr>
            <a:endParaRPr lang="nb-NO" sz="1400" dirty="0"/>
          </a:p>
          <a:p>
            <a:pPr marL="0" indent="0">
              <a:buFont typeface="Wingdings" panose="05000000000000000000" pitchFamily="2" charset="2"/>
              <a:buNone/>
              <a:defRPr/>
            </a:pPr>
            <a:r>
              <a:rPr lang="nb-NO" sz="1400" dirty="0"/>
              <a:t>Hjelpestønad til et barn gis bare for omsorgs- og pleiebehov som friske barn i samme alder ikke har.</a:t>
            </a:r>
          </a:p>
          <a:p>
            <a:pPr>
              <a:defRPr/>
            </a:pPr>
            <a:endParaRPr lang="nb-NO" sz="1400" dirty="0"/>
          </a:p>
          <a:p>
            <a:pPr marL="0" indent="0">
              <a:buFont typeface="Wingdings" panose="05000000000000000000" pitchFamily="2" charset="2"/>
              <a:buNone/>
              <a:defRPr/>
            </a:pPr>
            <a:r>
              <a:rPr lang="nb-NO" sz="1400" dirty="0"/>
              <a:t>En person som er blind eller har så dårlig syn at vedkommende ikke kan rettlede seg ved hjelp av synet, anses for å fylle vilkårene for rett til hjelpestønad.</a:t>
            </a:r>
          </a:p>
          <a:p>
            <a:pPr>
              <a:defRPr/>
            </a:pPr>
            <a:endParaRPr lang="nb-NO" sz="1400" dirty="0"/>
          </a:p>
          <a:p>
            <a:pPr marL="0" indent="0">
              <a:buFont typeface="Wingdings" panose="05000000000000000000" pitchFamily="2" charset="2"/>
              <a:buNone/>
              <a:defRPr/>
            </a:pPr>
            <a:r>
              <a:rPr lang="nb-NO" sz="1400" dirty="0"/>
              <a:t>Dersom det kan være adgang til både hjelpestønad og kommunal omsorgsstønad,​2 anvendes hjelpestønad først. Kommunen kan ta hensyn til hjelpestønaden ved tildeling og utmåling av omsorgsstønaden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tel 1">
            <a:extLst>
              <a:ext uri="{FF2B5EF4-FFF2-40B4-BE49-F238E27FC236}">
                <a16:creationId xmlns:a16="http://schemas.microsoft.com/office/drawing/2014/main" id="{509FAD90-3673-D3C5-4642-1B3A7674FC22}"/>
              </a:ext>
            </a:extLst>
          </p:cNvPr>
          <p:cNvSpPr>
            <a:spLocks noGrp="1" noChangeArrowheads="1"/>
          </p:cNvSpPr>
          <p:nvPr>
            <p:ph type="title"/>
          </p:nvPr>
        </p:nvSpPr>
        <p:spPr/>
        <p:txBody>
          <a:bodyPr/>
          <a:lstStyle/>
          <a:p>
            <a:r>
              <a:rPr lang="nb-NO" altLang="nb-NO"/>
              <a:t>§ 10-7 Stønadsformer</a:t>
            </a:r>
          </a:p>
        </p:txBody>
      </p:sp>
      <p:sp>
        <p:nvSpPr>
          <p:cNvPr id="44035" name="Plassholder for innhold 2">
            <a:extLst>
              <a:ext uri="{FF2B5EF4-FFF2-40B4-BE49-F238E27FC236}">
                <a16:creationId xmlns:a16="http://schemas.microsoft.com/office/drawing/2014/main" id="{19514808-0DA8-D58D-6307-C960BC48D4F4}"/>
              </a:ext>
            </a:extLst>
          </p:cNvPr>
          <p:cNvSpPr>
            <a:spLocks noGrp="1" noChangeArrowheads="1"/>
          </p:cNvSpPr>
          <p:nvPr>
            <p:ph idx="1"/>
          </p:nvPr>
        </p:nvSpPr>
        <p:spPr>
          <a:xfrm>
            <a:off x="457200" y="1341438"/>
            <a:ext cx="8372475" cy="4930775"/>
          </a:xfrm>
        </p:spPr>
        <p:txBody>
          <a:bodyPr/>
          <a:lstStyle/>
          <a:p>
            <a:r>
              <a:rPr lang="nb-NO" altLang="nb-NO" sz="1400"/>
              <a:t>Et medlem​1 som fyller vilkårene i § 10-5 eller § 10-6, kan få stønad i form av utlån av, tilskott til eller lån til</a:t>
            </a:r>
          </a:p>
          <a:p>
            <a:r>
              <a:rPr lang="nb-NO" altLang="nb-NO" sz="1400"/>
              <a:t>a)	hjelpemidler, herunder skolehjelpemidler med unntak av læremidler,</a:t>
            </a:r>
          </a:p>
          <a:p>
            <a:r>
              <a:rPr lang="nb-NO" altLang="nb-NO" sz="1400"/>
              <a:t>b)	høreapparat,</a:t>
            </a:r>
          </a:p>
          <a:p>
            <a:r>
              <a:rPr lang="nb-NO" altLang="nb-NO" sz="1400"/>
              <a:t>c)	grunnmønster til søm av klær,</a:t>
            </a:r>
          </a:p>
          <a:p>
            <a:r>
              <a:rPr lang="nb-NO" altLang="nb-NO" sz="1400"/>
              <a:t>d)	førerhund,</a:t>
            </a:r>
          </a:p>
          <a:p>
            <a:r>
              <a:rPr lang="nb-NO" altLang="nb-NO" sz="1400"/>
              <a:t>e)	lese- og sekretærhjelp for blinde og svaksynte,</a:t>
            </a:r>
          </a:p>
          <a:p>
            <a:r>
              <a:rPr lang="nb-NO" altLang="nb-NO" sz="1400"/>
              <a:t>f)	tolkehjelp for hørselshemmede,</a:t>
            </a:r>
          </a:p>
          <a:p>
            <a:r>
              <a:rPr lang="nb-NO" altLang="nb-NO" sz="1400"/>
              <a:t>g)	tolke- og ledsagerhjelp for døvblinde,</a:t>
            </a:r>
          </a:p>
          <a:p>
            <a:r>
              <a:rPr lang="nb-NO" altLang="nb-NO" sz="1400"/>
              <a:t>h)	motorkjøretøy eller annet transportmiddel,</a:t>
            </a:r>
          </a:p>
          <a:p>
            <a:r>
              <a:rPr lang="nb-NO" altLang="nb-NO" sz="1400"/>
              <a:t>i)	anskaffelse, vedlikehold og fornyelse av nødvendige og hensiktsmessige ortopediske hjelpemidler, brystproteser, ansiktsdefektproteser, øyeproteser og parykker.</a:t>
            </a:r>
          </a:p>
          <a:p>
            <a:r>
              <a:rPr lang="nb-NO" altLang="nb-NO" sz="1400"/>
              <a:t>Til et medlem som fyller vilkårene i § 10-5, kan det også ytes stønad til ombygging av maskiner og tilrettelegging av fysisk miljø på arbeidsplassen.</a:t>
            </a:r>
          </a:p>
          <a:p>
            <a:r>
              <a:rPr lang="nb-NO" altLang="nb-NO" sz="1400"/>
              <a:t>Til et medlem som fyller vilkårene i § 10-6, kan det også ytes tilskott til opplæringstiltak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tel 1">
            <a:extLst>
              <a:ext uri="{FF2B5EF4-FFF2-40B4-BE49-F238E27FC236}">
                <a16:creationId xmlns:a16="http://schemas.microsoft.com/office/drawing/2014/main" id="{9394DDBA-FA69-CDAA-25EC-9DB26711E864}"/>
              </a:ext>
            </a:extLst>
          </p:cNvPr>
          <p:cNvSpPr>
            <a:spLocks noGrp="1" noChangeArrowheads="1"/>
          </p:cNvSpPr>
          <p:nvPr>
            <p:ph type="title"/>
          </p:nvPr>
        </p:nvSpPr>
        <p:spPr/>
        <p:txBody>
          <a:bodyPr/>
          <a:lstStyle/>
          <a:p>
            <a:r>
              <a:rPr lang="nb-NO" altLang="nb-NO"/>
              <a:t>§ 13-3 Yrkesskade</a:t>
            </a:r>
          </a:p>
        </p:txBody>
      </p:sp>
      <p:sp>
        <p:nvSpPr>
          <p:cNvPr id="45059" name="Plassholder for innhold 2">
            <a:extLst>
              <a:ext uri="{FF2B5EF4-FFF2-40B4-BE49-F238E27FC236}">
                <a16:creationId xmlns:a16="http://schemas.microsoft.com/office/drawing/2014/main" id="{AACEA29D-EBFF-5D67-DA7A-73654D22ED8E}"/>
              </a:ext>
            </a:extLst>
          </p:cNvPr>
          <p:cNvSpPr>
            <a:spLocks noGrp="1" noChangeArrowheads="1"/>
          </p:cNvSpPr>
          <p:nvPr>
            <p:ph idx="1"/>
          </p:nvPr>
        </p:nvSpPr>
        <p:spPr>
          <a:xfrm>
            <a:off x="457200" y="1412875"/>
            <a:ext cx="8372475" cy="4859338"/>
          </a:xfrm>
        </p:spPr>
        <p:txBody>
          <a:bodyPr/>
          <a:lstStyle/>
          <a:p>
            <a:r>
              <a:rPr lang="nb-NO" altLang="nb-NO" sz="1600"/>
              <a:t>Med yrkesskade menes en personskade, en sykdom eller et dødsfall som skyldes en arbeidsulykke som skjer mens medlemmet er yrkesskadedekket, se §§ 13-6 til 13-13.</a:t>
            </a:r>
          </a:p>
          <a:p>
            <a:endParaRPr lang="nb-NO" altLang="nb-NO" sz="1600"/>
          </a:p>
          <a:p>
            <a:r>
              <a:rPr lang="nb-NO" altLang="nb-NO" sz="1600"/>
              <a:t>Som arbeidsulykke regnes en plutselig eller uventet ytre hending som medlemmet har vært utsatt for i arbeidet. Som arbeidsulykke regnes også en konkret tidsbegrenset ytre hending som medfører en påkjenning eller belastning som er usedvanlig i forhold til det som er normalt i vedkommende arbeid.</a:t>
            </a:r>
          </a:p>
          <a:p>
            <a:endParaRPr lang="nb-NO" altLang="nb-NO" sz="1600"/>
          </a:p>
          <a:p>
            <a:r>
              <a:rPr lang="nb-NO" altLang="nb-NO" sz="1600"/>
              <a:t>Belastningslidelser som over tid har utviklet seg i muskel-/skjelett-systemet, regnes ikke som yrkesskade. Det samme gjelder lidelser som har utviklet seg som følge av psykiske påkjenninger eller belastninger over tid.</a:t>
            </a:r>
          </a:p>
          <a:p>
            <a:endParaRPr lang="nb-NO" altLang="nb-NO" sz="1600"/>
          </a:p>
          <a:p>
            <a:r>
              <a:rPr lang="nb-NO" altLang="nb-NO" sz="1600"/>
              <a:t>Som personskade regnes også skade på protese og støttebandasje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tel 1">
            <a:extLst>
              <a:ext uri="{FF2B5EF4-FFF2-40B4-BE49-F238E27FC236}">
                <a16:creationId xmlns:a16="http://schemas.microsoft.com/office/drawing/2014/main" id="{DB21CFE3-9C7D-A370-332B-3B23D1F4D3B0}"/>
              </a:ext>
            </a:extLst>
          </p:cNvPr>
          <p:cNvSpPr>
            <a:spLocks noGrp="1" noChangeArrowheads="1"/>
          </p:cNvSpPr>
          <p:nvPr>
            <p:ph type="title"/>
          </p:nvPr>
        </p:nvSpPr>
        <p:spPr/>
        <p:txBody>
          <a:bodyPr/>
          <a:lstStyle/>
          <a:p>
            <a:r>
              <a:rPr lang="nb-NO" altLang="nb-NO"/>
              <a:t>§ 13-4 Yrkessykdommer som likestilles med yrkesskade</a:t>
            </a:r>
          </a:p>
        </p:txBody>
      </p:sp>
      <p:sp>
        <p:nvSpPr>
          <p:cNvPr id="3" name="Plassholder for innhold 2">
            <a:extLst>
              <a:ext uri="{FF2B5EF4-FFF2-40B4-BE49-F238E27FC236}">
                <a16:creationId xmlns:a16="http://schemas.microsoft.com/office/drawing/2014/main" id="{814043CD-0996-DBB3-92DA-92D9BACF8460}"/>
              </a:ext>
            </a:extLst>
          </p:cNvPr>
          <p:cNvSpPr>
            <a:spLocks noGrp="1"/>
          </p:cNvSpPr>
          <p:nvPr>
            <p:ph idx="1"/>
          </p:nvPr>
        </p:nvSpPr>
        <p:spPr/>
        <p:txBody>
          <a:bodyPr/>
          <a:lstStyle/>
          <a:p>
            <a:pPr marL="0" indent="0">
              <a:buFont typeface="Wingdings" panose="05000000000000000000" pitchFamily="2" charset="2"/>
              <a:buNone/>
              <a:defRPr/>
            </a:pPr>
            <a:r>
              <a:rPr lang="nb-NO" sz="1400" dirty="0"/>
              <a:t>Visse yrkessykdommer som skyldes påvirkning i arbeid, klimasykdommer og epidemiske sykdommer skal likestilles med yrkesskade. Departementet​ gir forskrifter om hvilke sykdommer som skal likestilles med yrkesskade.</a:t>
            </a:r>
          </a:p>
          <a:p>
            <a:pPr>
              <a:defRPr/>
            </a:pPr>
            <a:endParaRPr lang="nb-NO" sz="1400" dirty="0"/>
          </a:p>
          <a:p>
            <a:pPr marL="0" indent="0">
              <a:buFont typeface="Wingdings" panose="05000000000000000000" pitchFamily="2" charset="2"/>
              <a:buNone/>
              <a:defRPr/>
            </a:pPr>
            <a:r>
              <a:rPr lang="nb-NO" sz="1400" dirty="0"/>
              <a:t>Sykdom som angitt i forskriftene skal godkjennes som yrkesskade dersom:</a:t>
            </a:r>
          </a:p>
          <a:p>
            <a:pPr>
              <a:defRPr/>
            </a:pPr>
            <a:endParaRPr lang="nb-NO" sz="1400" dirty="0"/>
          </a:p>
          <a:p>
            <a:pPr>
              <a:defRPr/>
            </a:pPr>
            <a:r>
              <a:rPr lang="nb-NO" sz="1400" dirty="0"/>
              <a:t>a)	sykdomsbildet er karakteristisk og i samsvar med det som den aktuelle påvirkningen kan framkalle,</a:t>
            </a:r>
          </a:p>
          <a:p>
            <a:pPr>
              <a:defRPr/>
            </a:pPr>
            <a:r>
              <a:rPr lang="nb-NO" sz="1400" dirty="0"/>
              <a:t>b)	vedkommende i tid og konsentrasjon har vært utsatt for den aktuelle påvirkningen i en slik grad at det er en rimelig sammenheng mellom påvirkningen og det aktuelle sykdomsbildet,</a:t>
            </a:r>
          </a:p>
          <a:p>
            <a:pPr>
              <a:defRPr/>
            </a:pPr>
            <a:r>
              <a:rPr lang="nb-NO" sz="1400" dirty="0"/>
              <a:t>c)	symptomene har oppstått i rimelig tid etter påvirkningen, og</a:t>
            </a:r>
          </a:p>
          <a:p>
            <a:pPr>
              <a:defRPr/>
            </a:pPr>
            <a:r>
              <a:rPr lang="nb-NO" sz="1400" dirty="0"/>
              <a:t>d)	det ikke er mer sannsynlig at en annen sykdom eller påvirkning er årsak til symptomene.</a:t>
            </a:r>
          </a:p>
          <a:p>
            <a:pPr marL="0" indent="0">
              <a:buFont typeface="Wingdings" panose="05000000000000000000" pitchFamily="2" charset="2"/>
              <a:buNone/>
              <a:defRPr/>
            </a:pPr>
            <a:r>
              <a:rPr lang="nb-NO" sz="1400" dirty="0"/>
              <a:t>Det er et vilkår at påvirkningen som nevnt i bokstav b har skjedd mens vedkommende var yrkesskadedekket, se §§ 13-6 til 13-13</a:t>
            </a:r>
          </a:p>
        </p:txBody>
      </p:sp>
    </p:spTree>
  </p:cSld>
  <p:clrMapOvr>
    <a:masterClrMapping/>
  </p:clrMapOvr>
</p:sld>
</file>

<file path=ppt/theme/theme1.xml><?xml version="1.0" encoding="utf-8"?>
<a:theme xmlns:a="http://schemas.openxmlformats.org/drawingml/2006/main" name="NAV liggende">
  <a:themeElements>
    <a:clrScheme name="">
      <a:dk1>
        <a:srgbClr val="675C53"/>
      </a:dk1>
      <a:lt1>
        <a:srgbClr val="FFFFFF"/>
      </a:lt1>
      <a:dk2>
        <a:srgbClr val="C30000"/>
      </a:dk2>
      <a:lt2>
        <a:srgbClr val="A59D95"/>
      </a:lt2>
      <a:accent1>
        <a:srgbClr val="E0DED8"/>
      </a:accent1>
      <a:accent2>
        <a:srgbClr val="005B82"/>
      </a:accent2>
      <a:accent3>
        <a:srgbClr val="FFFFFF"/>
      </a:accent3>
      <a:accent4>
        <a:srgbClr val="574D46"/>
      </a:accent4>
      <a:accent5>
        <a:srgbClr val="EDECE9"/>
      </a:accent5>
      <a:accent6>
        <a:srgbClr val="005275"/>
      </a:accent6>
      <a:hlink>
        <a:srgbClr val="E98300"/>
      </a:hlink>
      <a:folHlink>
        <a:srgbClr val="A2AD00"/>
      </a:folHlink>
    </a:clrScheme>
    <a:fontScheme name="NAV liggen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AV liggen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AV liggen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AV liggen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AV liggen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AV liggen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AV liggen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AV liggen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AV liggen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AV liggen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AV liggen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AV liggen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AV liggen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NAV liggende 13">
        <a:dk1>
          <a:srgbClr val="675C53"/>
        </a:dk1>
        <a:lt1>
          <a:srgbClr val="FFFFFF"/>
        </a:lt1>
        <a:dk2>
          <a:srgbClr val="BD3632"/>
        </a:dk2>
        <a:lt2>
          <a:srgbClr val="988F86"/>
        </a:lt2>
        <a:accent1>
          <a:srgbClr val="B7B1A9"/>
        </a:accent1>
        <a:accent2>
          <a:srgbClr val="65CFE9"/>
        </a:accent2>
        <a:accent3>
          <a:srgbClr val="FFFFFF"/>
        </a:accent3>
        <a:accent4>
          <a:srgbClr val="574D46"/>
        </a:accent4>
        <a:accent5>
          <a:srgbClr val="D8D5D1"/>
        </a:accent5>
        <a:accent6>
          <a:srgbClr val="5BBBD3"/>
        </a:accent6>
        <a:hlink>
          <a:srgbClr val="C7E9F2"/>
        </a:hlink>
        <a:folHlink>
          <a:srgbClr val="000000"/>
        </a:folHlink>
      </a:clrScheme>
      <a:clrMap bg1="lt1" tx1="dk1" bg2="lt2" tx2="dk2" accent1="accent1" accent2="accent2" accent3="accent3" accent4="accent4" accent5="accent5" accent6="accent6" hlink="hlink" folHlink="folHlink"/>
    </a:extraClrScheme>
    <a:extraClrScheme>
      <a:clrScheme name="NAV liggende 14">
        <a:dk1>
          <a:srgbClr val="675C53"/>
        </a:dk1>
        <a:lt1>
          <a:srgbClr val="FFFFFF"/>
        </a:lt1>
        <a:dk2>
          <a:srgbClr val="BD3632"/>
        </a:dk2>
        <a:lt2>
          <a:srgbClr val="988F86"/>
        </a:lt2>
        <a:accent1>
          <a:srgbClr val="B7B1A9"/>
        </a:accent1>
        <a:accent2>
          <a:srgbClr val="65CFE9"/>
        </a:accent2>
        <a:accent3>
          <a:srgbClr val="FFFFFF"/>
        </a:accent3>
        <a:accent4>
          <a:srgbClr val="574D46"/>
        </a:accent4>
        <a:accent5>
          <a:srgbClr val="D8D5D1"/>
        </a:accent5>
        <a:accent6>
          <a:srgbClr val="5BBBD3"/>
        </a:accent6>
        <a:hlink>
          <a:srgbClr val="C7E9F2"/>
        </a:hlink>
        <a:folHlink>
          <a:srgbClr val="E0DED8"/>
        </a:folHlink>
      </a:clrScheme>
      <a:clrMap bg1="lt1" tx1="dk1" bg2="lt2" tx2="dk2" accent1="accent1" accent2="accent2" accent3="accent3" accent4="accent4" accent5="accent5" accent6="accent6" hlink="hlink" folHlink="folHlink"/>
    </a:extraClrScheme>
    <a:extraClrScheme>
      <a:clrScheme name="NAV liggende 15">
        <a:dk1>
          <a:srgbClr val="675C53"/>
        </a:dk1>
        <a:lt1>
          <a:srgbClr val="FFFFFF"/>
        </a:lt1>
        <a:dk2>
          <a:srgbClr val="CD202C"/>
        </a:dk2>
        <a:lt2>
          <a:srgbClr val="988F86"/>
        </a:lt2>
        <a:accent1>
          <a:srgbClr val="B7B1A9"/>
        </a:accent1>
        <a:accent2>
          <a:srgbClr val="65CFE9"/>
        </a:accent2>
        <a:accent3>
          <a:srgbClr val="FFFFFF"/>
        </a:accent3>
        <a:accent4>
          <a:srgbClr val="574D46"/>
        </a:accent4>
        <a:accent5>
          <a:srgbClr val="D8D5D1"/>
        </a:accent5>
        <a:accent6>
          <a:srgbClr val="5BBBD3"/>
        </a:accent6>
        <a:hlink>
          <a:srgbClr val="C7E9F2"/>
        </a:hlink>
        <a:folHlink>
          <a:srgbClr val="E0DED8"/>
        </a:folHlink>
      </a:clrScheme>
      <a:clrMap bg1="lt1" tx1="dk1" bg2="lt2" tx2="dk2" accent1="accent1" accent2="accent2" accent3="accent3" accent4="accent4" accent5="accent5" accent6="accent6" hlink="hlink" folHlink="folHlink"/>
    </a:extraClrScheme>
    <a:extraClrScheme>
      <a:clrScheme name="NAV liggende 16">
        <a:dk1>
          <a:srgbClr val="675C53"/>
        </a:dk1>
        <a:lt1>
          <a:srgbClr val="FFFFFF"/>
        </a:lt1>
        <a:dk2>
          <a:srgbClr val="C30000"/>
        </a:dk2>
        <a:lt2>
          <a:srgbClr val="988F86"/>
        </a:lt2>
        <a:accent1>
          <a:srgbClr val="B7B1A9"/>
        </a:accent1>
        <a:accent2>
          <a:srgbClr val="00A9E0"/>
        </a:accent2>
        <a:accent3>
          <a:srgbClr val="FFFFFF"/>
        </a:accent3>
        <a:accent4>
          <a:srgbClr val="574D46"/>
        </a:accent4>
        <a:accent5>
          <a:srgbClr val="D8D5D1"/>
        </a:accent5>
        <a:accent6>
          <a:srgbClr val="0099CB"/>
        </a:accent6>
        <a:hlink>
          <a:srgbClr val="E98300"/>
        </a:hlink>
        <a:folHlink>
          <a:srgbClr val="A2AD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Folketrygdloven og legens arvbeid overfor NAV 2021  -  Skrivebeskyttet  -  Kompatibilitetsmodus" id="{F4F883C4-69F3-4AFD-9866-A4D7340CBE30}" vid="{4CCF1EC7-EFF8-49C1-B6AD-9FEFF79F09F4}"/>
    </a:ext>
  </a:ext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965a312-34dd-4258-beee-a5d14aedd2a1}" enabled="1" method="Privileged" siteId="{62366534-1ec3-4962-8869-9b5535279d0b}" removed="0"/>
</clbl:labelList>
</file>

<file path=docProps/app.xml><?xml version="1.0" encoding="utf-8"?>
<Properties xmlns="http://schemas.openxmlformats.org/officeDocument/2006/extended-properties" xmlns:vt="http://schemas.openxmlformats.org/officeDocument/2006/docPropsVTypes">
  <Template>Folketrygdloven og legens arvbeid overfor NAV 2021</Template>
  <TotalTime>183</TotalTime>
  <Words>2076</Words>
  <Application>Microsoft Office PowerPoint</Application>
  <PresentationFormat>Skjermfremvisning (4:3)</PresentationFormat>
  <Paragraphs>227</Paragraphs>
  <Slides>31</Slides>
  <Notes>2</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31</vt:i4>
      </vt:variant>
    </vt:vector>
  </HeadingPairs>
  <TitlesOfParts>
    <vt:vector size="36" baseType="lpstr">
      <vt:lpstr>Arial</vt:lpstr>
      <vt:lpstr>Times New Roman</vt:lpstr>
      <vt:lpstr>Verdana</vt:lpstr>
      <vt:lpstr>Wingdings</vt:lpstr>
      <vt:lpstr>NAV liggende</vt:lpstr>
      <vt:lpstr>Folketrygdloven og legens arbeid overfor Nav</vt:lpstr>
      <vt:lpstr>Norge</vt:lpstr>
      <vt:lpstr>FOLKETRYGDLOVEN § 1-1 Formål</vt:lpstr>
      <vt:lpstr>Når spør Nav etter helsevurderinger?</vt:lpstr>
      <vt:lpstr>Nav ber om medisinsk dokumentasjon</vt:lpstr>
      <vt:lpstr>§ 21-4 Innhenting av opplysninger og uttalelser</vt:lpstr>
      <vt:lpstr>§ 8-8 Medlemmets medvirkning</vt:lpstr>
      <vt:lpstr>Sykepenger</vt:lpstr>
      <vt:lpstr>§ 8-4 Arbeidsuførhet</vt:lpstr>
      <vt:lpstr>§ 8-7 Dokumentasjon av arbeidsuførhet</vt:lpstr>
      <vt:lpstr>Sykepenger</vt:lpstr>
      <vt:lpstr>Ulike former for sykmelding</vt:lpstr>
      <vt:lpstr>Nyttig verktøy – Helsedirektoratet</vt:lpstr>
      <vt:lpstr>«Summeoppgave»</vt:lpstr>
      <vt:lpstr>Arbeidsavklaringspenger</vt:lpstr>
      <vt:lpstr>§ 11-5 Nedsatt arbeidsevne</vt:lpstr>
      <vt:lpstr>Arbeidsavklaringspenger</vt:lpstr>
      <vt:lpstr>Legeerklæring ved arbeidsuførhet</vt:lpstr>
      <vt:lpstr>Hva forventes av en funksjonsvurdering</vt:lpstr>
      <vt:lpstr>Medisinsk rådgivning</vt:lpstr>
      <vt:lpstr>«Summeoppgave»:</vt:lpstr>
      <vt:lpstr>Uføretrygd </vt:lpstr>
      <vt:lpstr>Uføretrygd</vt:lpstr>
      <vt:lpstr>Lovteksten (Ftl Kap 12)</vt:lpstr>
      <vt:lpstr>«Summeoppgave»</vt:lpstr>
      <vt:lpstr>Husk: </vt:lpstr>
      <vt:lpstr>§ 6-3 Grunnstønad</vt:lpstr>
      <vt:lpstr>§ 6-4 Hjelpestønad</vt:lpstr>
      <vt:lpstr>§ 10-7 Stønadsformer</vt:lpstr>
      <vt:lpstr>§ 13-3 Yrkesskade</vt:lpstr>
      <vt:lpstr>§ 13-4 Yrkessykdommer som likestilles med yrkesskade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Folketrygdloven og legens arbeid overfor NAV</dc:title>
  <dc:creator>Henriksen, Live</dc:creator>
  <cp:lastModifiedBy>Younus, Sanita</cp:lastModifiedBy>
  <cp:revision>2</cp:revision>
  <cp:lastPrinted>2019-10-24T11:46:18Z</cp:lastPrinted>
  <dcterms:created xsi:type="dcterms:W3CDTF">2022-10-10T06:14:37Z</dcterms:created>
  <dcterms:modified xsi:type="dcterms:W3CDTF">2026-10-16T07:52:48Z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3491420-1ae2-4120-89e6-e6f668f067e2_Enabled">
    <vt:lpwstr>true</vt:lpwstr>
  </property>
  <property fmtid="{D5CDD505-2E9C-101B-9397-08002B2CF9AE}" pid="3" name="MSIP_Label_d3491420-1ae2-4120-89e6-e6f668f067e2_SetDate">
    <vt:lpwstr>2020-10-13T07:43:13Z</vt:lpwstr>
  </property>
  <property fmtid="{D5CDD505-2E9C-101B-9397-08002B2CF9AE}" pid="4" name="MSIP_Label_d3491420-1ae2-4120-89e6-e6f668f067e2_Method">
    <vt:lpwstr>Standard</vt:lpwstr>
  </property>
  <property fmtid="{D5CDD505-2E9C-101B-9397-08002B2CF9AE}" pid="5" name="MSIP_Label_d3491420-1ae2-4120-89e6-e6f668f067e2_Name">
    <vt:lpwstr>d3491420-1ae2-4120-89e6-e6f668f067e2</vt:lpwstr>
  </property>
  <property fmtid="{D5CDD505-2E9C-101B-9397-08002B2CF9AE}" pid="6" name="MSIP_Label_d3491420-1ae2-4120-89e6-e6f668f067e2_SiteId">
    <vt:lpwstr>62366534-1ec3-4962-8869-9b5535279d0b</vt:lpwstr>
  </property>
  <property fmtid="{D5CDD505-2E9C-101B-9397-08002B2CF9AE}" pid="7" name="MSIP_Label_d3491420-1ae2-4120-89e6-e6f668f067e2_ActionId">
    <vt:lpwstr>a9062829-c78e-495b-9583-15267ab6c883</vt:lpwstr>
  </property>
  <property fmtid="{D5CDD505-2E9C-101B-9397-08002B2CF9AE}" pid="8" name="MSIP_Label_d3491420-1ae2-4120-89e6-e6f668f067e2_ContentBits">
    <vt:lpwstr>0</vt:lpwstr>
  </property>
</Properties>
</file>