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2" r:id="rId7"/>
    <p:sldId id="260" r:id="rId8"/>
    <p:sldId id="263" r:id="rId9"/>
    <p:sldId id="269" r:id="rId10"/>
    <p:sldId id="265" r:id="rId11"/>
    <p:sldId id="264" r:id="rId12"/>
    <p:sldId id="270" r:id="rId13"/>
    <p:sldId id="267" r:id="rId14"/>
    <p:sldId id="268" r:id="rId15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42" d="100"/>
          <a:sy n="142" d="100"/>
        </p:scale>
        <p:origin x="-75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95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19.02.2019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VELKOMMEN!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35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 smtClean="0"/>
              <a:t>Langedalen </a:t>
            </a:r>
            <a:r>
              <a:rPr lang="nb-NO" sz="900" dirty="0" smtClean="0"/>
              <a:t>(Indre Arna) er privateid skog. Bestanden består av tett plantet gran i bratt terreng som snart er hogstmoden. Vegnettet er ikke etablert, men planlagt (hovedplan veg). Flatehogst vil føre til erosjon, utvasking og sterk reduksjon av skogen sin evne til å redusere avrenning. Langedalen er et velegnet referanseområde for et voksende problem på Vestlandet - eldre granbestand, lite variasjon, økende fare for vindfall og høsting som stort sett skjer som flatehogst.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Forvaltning av skogeiendommene er opp til hver enkelt skogeier (så lenge man holder seg innenfor gjeldende lovverk), gjerne i samråd med skogsamvirket/ skogeierandelslaget man tilhører (f.eks.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Vestskog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SA). Har man stor(e) skogeiendom(mer) kan det være fornuftig å ansette en egen skogforvalter (men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opp til hver enkelt skogeier). 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Skogeiere er - hver og én - ansvarlige for å forvalte sin egen skog i tråd med Lov om skogbruk. Skogeierens forvalteransvar er beskrevet i lovens § 4.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8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Løser oppgavene på best mulig måte innenfor gjeldende budsjetter.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40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Jan Ove Strand, Bymiljøetaten: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det vanlig med slike hendelser?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lærte dere?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det mer fokus på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naturfare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nå? Og, i så tilfelle hvorfor?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arbeider man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ift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folks reaksjon på ras og flatehogst.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75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64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19.02.2019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 smtClean="0">
                <a:solidFill>
                  <a:schemeClr val="bg1"/>
                </a:solidFill>
              </a:rPr>
              <a:t>KOMPETENT     |     ÅPEN     |     PÅLITELIG     |     SAMFUNNSENGASJERT</a:t>
            </a:r>
            <a:endParaRPr lang="nb-NO" sz="1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4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.no/nyheter/brannvesenet/ras/steinras-fra-lovstakken/s/5-8-88056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Frokostmøte – skogens funksjon i bratt terreng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20.02.2019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Forvaltning av kommuneskogen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5568"/>
            <a:ext cx="7886700" cy="3296775"/>
          </a:xfrm>
        </p:spPr>
        <p:txBody>
          <a:bodyPr>
            <a:normAutofit/>
          </a:bodyPr>
          <a:lstStyle/>
          <a:p>
            <a:r>
              <a:rPr lang="nb-NO" dirty="0"/>
              <a:t>Bymiljøetaten har ikke hatt egen skogforvalter siden </a:t>
            </a:r>
            <a:r>
              <a:rPr lang="nb-NO" dirty="0" smtClean="0"/>
              <a:t>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kapasitetsutfordringer.</a:t>
            </a:r>
            <a:endParaRPr lang="nb-NO" dirty="0"/>
          </a:p>
          <a:p>
            <a:r>
              <a:rPr lang="nb-NO" b="1" dirty="0"/>
              <a:t>Parkseksjonen</a:t>
            </a:r>
            <a:r>
              <a:rPr lang="nb-NO" dirty="0"/>
              <a:t> har ansvaret for driftsrelaterte oppgavene knyttet til kommuneskogen.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kompetanse til å følge opp det driften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kapasiteten er begrenset, men kommunen har til tider leid inn konsulenthjelp for oppfølging av driftssaker.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driftssaker har de siste årene dreid seg om opprydding etter vindfall, dvs. å leie inn skogsentreprenør. </a:t>
            </a:r>
          </a:p>
          <a:p>
            <a:r>
              <a:rPr lang="nb-NO" dirty="0"/>
              <a:t>I tillegg har BME fulgt opp med planting på arealene som er ryddet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(</a:t>
            </a:r>
            <a:r>
              <a:rPr lang="nb-NO" dirty="0" err="1"/>
              <a:t>jfm</a:t>
            </a:r>
            <a:r>
              <a:rPr lang="nb-NO" dirty="0"/>
              <a:t>. Skogloven).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35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Forvaltning av </a:t>
            </a:r>
            <a:r>
              <a:rPr lang="nb-NO" dirty="0" smtClean="0"/>
              <a:t>kommuneskogen forts.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09472"/>
            <a:ext cx="7886700" cy="330287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Mangler en </a:t>
            </a:r>
            <a:r>
              <a:rPr lang="nb-NO" b="1" dirty="0"/>
              <a:t>forvaltningsplan</a:t>
            </a:r>
            <a:r>
              <a:rPr lang="nb-NO" dirty="0"/>
              <a:t> som kan følge opp og belyse følgende tema for skogens funksjon: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Friluftsliv (inkl. bruk til jakt, opplæringsjakt, uteundervisning o.l.)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nb-NO" dirty="0"/>
              <a:t>Biologisk mangfold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nb-NO" dirty="0" err="1"/>
              <a:t>Skogverdier</a:t>
            </a:r>
            <a:r>
              <a:rPr lang="nb-NO" dirty="0"/>
              <a:t> (økonomisk)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nb-NO" dirty="0" err="1"/>
              <a:t>Vernskog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Ønskelig å bruke mer ressurser på forvaltning av den kommunale skogen og skogforvaltning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Behov for å tydeliggjøre ansvaret på bymiljøetaten (skillet mellom forvaltning og drift). </a:t>
            </a:r>
            <a:endParaRPr lang="nb-NO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b="1" i="1" dirty="0" smtClean="0"/>
              <a:t>Ønskelig å forvalte skogen på </a:t>
            </a:r>
            <a:r>
              <a:rPr lang="nb-NO" b="1" i="1" dirty="0"/>
              <a:t>en ansvarlig og bærekraftig </a:t>
            </a:r>
            <a:r>
              <a:rPr lang="nb-NO" b="1" i="1" dirty="0" smtClean="0"/>
              <a:t>måte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b="1" i="1" dirty="0" smtClean="0"/>
              <a:t>med </a:t>
            </a:r>
            <a:r>
              <a:rPr lang="nb-NO" b="1" i="1" dirty="0"/>
              <a:t>tanke på skogen som økonomisk nyttbar ressurs </a:t>
            </a:r>
            <a:endParaRPr lang="nb-NO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b="1" i="1" dirty="0" smtClean="0"/>
              <a:t>som </a:t>
            </a:r>
            <a:r>
              <a:rPr lang="nb-NO" b="1" i="1" dirty="0"/>
              <a:t>«tilbyder» av andre </a:t>
            </a:r>
            <a:r>
              <a:rPr lang="nb-NO" b="1" i="1" dirty="0" smtClean="0"/>
              <a:t>økosystemtjenester</a:t>
            </a:r>
            <a:r>
              <a:rPr lang="nb-NO" b="1" i="1" dirty="0"/>
              <a:t> </a:t>
            </a:r>
            <a:endParaRPr lang="nb-NO" b="1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7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Vedtak fra 1977</a:t>
            </a:r>
            <a:endParaRPr lang="nb-NO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510988" y="1163171"/>
            <a:ext cx="4242547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 smtClean="0"/>
              <a:t>Opprettet skogråd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Styre for de kommunale skogene</a:t>
            </a:r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r>
              <a:rPr lang="nb-NO" dirty="0" smtClean="0"/>
              <a:t>MÅLSETNING: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Legge til rette for friluftsliv, med rik og </a:t>
            </a:r>
          </a:p>
          <a:p>
            <a:r>
              <a:rPr lang="nb-NO" dirty="0"/>
              <a:t> </a:t>
            </a:r>
            <a:r>
              <a:rPr lang="nb-NO" dirty="0" smtClean="0"/>
              <a:t>     variert naturopplevelse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Pleie skogen på en biologisk, faglig og økonomisk forsvarlig måte, inkl. aktivt naturvern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Tilpasse driften til krav fra VA-etaten,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Sikre drikkevannskildene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Legge til rette for allsidig plante- og dyreliv, </a:t>
            </a:r>
          </a:p>
          <a:p>
            <a:r>
              <a:rPr lang="nb-NO" dirty="0" smtClean="0"/>
              <a:t>      samt fiske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 smtClean="0"/>
              <a:t>Ved interessekonflikt: hensyn til naturvern, friluftsliv, vannforsyning, dyreliv og fiske gå foran økonomisk avkastning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6" y="869859"/>
            <a:ext cx="4194362" cy="319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0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vi leve med </a:t>
            </a:r>
            <a:r>
              <a:rPr lang="nb-NO" dirty="0" err="1"/>
              <a:t>naturfare</a:t>
            </a:r>
            <a:r>
              <a:rPr lang="nb-NO" dirty="0"/>
              <a:t>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3499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«Store </a:t>
            </a:r>
            <a:r>
              <a:rPr lang="nb-NO" b="1" dirty="0"/>
              <a:t>steiner dundret ned mot </a:t>
            </a:r>
            <a:r>
              <a:rPr lang="nb-NO" b="1" dirty="0" err="1" smtClean="0"/>
              <a:t>Løvstien</a:t>
            </a:r>
            <a:r>
              <a:rPr lang="nb-NO" b="1" dirty="0" smtClean="0"/>
              <a:t>» - 16.9.18</a:t>
            </a:r>
            <a:endParaRPr lang="nb-NO" b="1" dirty="0"/>
          </a:p>
          <a:p>
            <a:r>
              <a:rPr lang="nb-NO" dirty="0" smtClean="0"/>
              <a:t>Ras ovenfor </a:t>
            </a:r>
            <a:r>
              <a:rPr lang="nb-NO" dirty="0"/>
              <a:t>turveien </a:t>
            </a:r>
            <a:r>
              <a:rPr lang="nb-NO" dirty="0" err="1"/>
              <a:t>Løvstien</a:t>
            </a:r>
            <a:r>
              <a:rPr lang="nb-NO" dirty="0"/>
              <a:t>, like ovenfor </a:t>
            </a:r>
            <a:r>
              <a:rPr lang="nb-NO" dirty="0" err="1"/>
              <a:t>Grønnlien</a:t>
            </a:r>
            <a:r>
              <a:rPr lang="nb-NO" dirty="0"/>
              <a:t>. </a:t>
            </a:r>
            <a:endParaRPr lang="nb-NO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err="1" smtClean="0"/>
              <a:t>Grønnlien</a:t>
            </a:r>
            <a:r>
              <a:rPr lang="nb-NO" dirty="0" smtClean="0"/>
              <a:t> </a:t>
            </a:r>
            <a:r>
              <a:rPr lang="nb-NO" dirty="0"/>
              <a:t>er en av de øverste gatene under Løvstakken.</a:t>
            </a:r>
          </a:p>
          <a:p>
            <a:r>
              <a:rPr lang="nb-NO" dirty="0"/>
              <a:t>Alle nødetatene rykket </a:t>
            </a:r>
            <a:r>
              <a:rPr lang="nb-NO" dirty="0" smtClean="0"/>
              <a:t>ut</a:t>
            </a:r>
            <a:r>
              <a:rPr lang="nb-NO" dirty="0"/>
              <a:t>.</a:t>
            </a:r>
          </a:p>
          <a:p>
            <a:r>
              <a:rPr lang="nb-NO" i="1" dirty="0" smtClean="0"/>
              <a:t>«De </a:t>
            </a:r>
            <a:r>
              <a:rPr lang="nb-NO" i="1" dirty="0"/>
              <a:t>første meldingene var </a:t>
            </a:r>
            <a:r>
              <a:rPr lang="nb-NO" b="1" i="1" dirty="0"/>
              <a:t>dramatiske</a:t>
            </a:r>
            <a:r>
              <a:rPr lang="nb-NO" i="1" dirty="0"/>
              <a:t> fra folk som hadde sett dette på avstand. De hadde sett røykskyen, og hørt smell. Det ser ut som det er en steinblokk som har løsnet i fjellsiden, og det ligger grus og pukk i </a:t>
            </a:r>
            <a:r>
              <a:rPr lang="nb-NO" i="1" dirty="0" err="1" smtClean="0"/>
              <a:t>Løvstien</a:t>
            </a:r>
            <a:r>
              <a:rPr lang="nb-NO" i="1" dirty="0" smtClean="0"/>
              <a:t>.» </a:t>
            </a:r>
          </a:p>
          <a:p>
            <a:r>
              <a:rPr lang="nb-NO" dirty="0" smtClean="0"/>
              <a:t>Kommunen etablerte vaktlag (fra Bymiljøetaten). </a:t>
            </a:r>
            <a:endParaRPr lang="nb-NO" dirty="0"/>
          </a:p>
          <a:p>
            <a:r>
              <a:rPr lang="nb-NO" i="1" dirty="0" smtClean="0"/>
              <a:t>«De </a:t>
            </a:r>
            <a:r>
              <a:rPr lang="nb-NO" i="1" dirty="0"/>
              <a:t>vil følge med i rasområdet, og </a:t>
            </a:r>
            <a:r>
              <a:rPr lang="nb-NO" b="1" i="1" dirty="0"/>
              <a:t>sikre at folk </a:t>
            </a:r>
            <a:r>
              <a:rPr lang="nb-NO" i="1" dirty="0"/>
              <a:t>ikke går innenfor området som er avsperret. Frem til området er bekreftet som trygt, oppfordres folk til å respektere sperringer, og holde seg unna </a:t>
            </a:r>
            <a:r>
              <a:rPr lang="nb-NO" i="1" dirty="0" smtClean="0"/>
              <a:t>området.»</a:t>
            </a:r>
            <a:endParaRPr lang="nb-NO" i="1" dirty="0"/>
          </a:p>
          <a:p>
            <a:r>
              <a:rPr lang="nb-NO" dirty="0"/>
              <a:t>Geolog </a:t>
            </a:r>
            <a:r>
              <a:rPr lang="nb-NO" dirty="0" smtClean="0"/>
              <a:t>undersøkte </a:t>
            </a:r>
            <a:r>
              <a:rPr lang="nb-NO" dirty="0"/>
              <a:t>rasområdet </a:t>
            </a:r>
            <a:r>
              <a:rPr lang="nb-NO" dirty="0" smtClean="0"/>
              <a:t>i ettertid for </a:t>
            </a:r>
            <a:r>
              <a:rPr lang="nb-NO" dirty="0"/>
              <a:t>å vurdere faren for nye ras. </a:t>
            </a:r>
          </a:p>
          <a:p>
            <a:r>
              <a:rPr lang="nb-NO" dirty="0"/>
              <a:t>Området hvor raset har </a:t>
            </a:r>
            <a:r>
              <a:rPr lang="nb-NO" dirty="0" smtClean="0"/>
              <a:t>gikk </a:t>
            </a:r>
            <a:r>
              <a:rPr lang="nb-NO" dirty="0"/>
              <a:t>er utpekt som et risikoområde, og det er bygget en voll ovenfor </a:t>
            </a:r>
            <a:r>
              <a:rPr lang="nb-NO" dirty="0" err="1"/>
              <a:t>Løvstien</a:t>
            </a:r>
            <a:r>
              <a:rPr lang="nb-NO" dirty="0"/>
              <a:t> som nettopp skal ta imot eventuelle ras.</a:t>
            </a:r>
          </a:p>
          <a:p>
            <a:r>
              <a:rPr lang="nb-NO" dirty="0" smtClean="0"/>
              <a:t>Raset </a:t>
            </a:r>
            <a:r>
              <a:rPr lang="nb-NO" dirty="0"/>
              <a:t>ble stoppet av denne </a:t>
            </a:r>
            <a:r>
              <a:rPr lang="nb-NO" dirty="0" smtClean="0"/>
              <a:t>vollen</a:t>
            </a:r>
          </a:p>
          <a:p>
            <a:pPr marL="0" indent="0" algn="r">
              <a:buNone/>
            </a:pPr>
            <a:r>
              <a:rPr lang="nb-NO" sz="1300" dirty="0"/>
              <a:t>Kilde</a:t>
            </a:r>
            <a:r>
              <a:rPr lang="nb-NO" sz="1300" dirty="0" smtClean="0"/>
              <a:t>: </a:t>
            </a:r>
            <a:r>
              <a:rPr lang="nb-NO" sz="1300" dirty="0" smtClean="0">
                <a:hlinkClick r:id="rId3"/>
              </a:rPr>
              <a:t>https</a:t>
            </a:r>
            <a:r>
              <a:rPr lang="nb-NO" sz="1300" dirty="0">
                <a:hlinkClick r:id="rId3"/>
              </a:rPr>
              <a:t>://</a:t>
            </a:r>
            <a:r>
              <a:rPr lang="nb-NO" sz="1300" dirty="0" smtClean="0">
                <a:hlinkClick r:id="rId3"/>
              </a:rPr>
              <a:t>www.ba.no/nyheter/brannvesenet/ras/steinras-fra-lovstakken/s/5-8-880567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37" y="150876"/>
            <a:ext cx="2438526" cy="17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041136" y="1604956"/>
            <a:ext cx="138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bg1"/>
                </a:solidFill>
              </a:rPr>
              <a:t>Bilde: BT, 17.9.18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Kunnskapsbasert hogst –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er det mulig å </a:t>
            </a:r>
            <a:r>
              <a:rPr lang="nb-NO" dirty="0" smtClean="0"/>
              <a:t>utnytte </a:t>
            </a:r>
            <a:r>
              <a:rPr lang="nb-NO" dirty="0"/>
              <a:t>ressursene bedre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Økt fokus på skog og skogens mange funksjoner</a:t>
            </a:r>
          </a:p>
          <a:p>
            <a:r>
              <a:rPr lang="nb-NO" dirty="0" smtClean="0"/>
              <a:t>Skjøtsel med fokus på </a:t>
            </a:r>
            <a:r>
              <a:rPr lang="nb-NO" dirty="0" err="1" smtClean="0"/>
              <a:t>naturfare</a:t>
            </a:r>
            <a:endParaRPr lang="nb-NO" dirty="0" smtClean="0"/>
          </a:p>
          <a:p>
            <a:r>
              <a:rPr lang="nb-NO" dirty="0" smtClean="0"/>
              <a:t>Ser først på utvalgte områder i Bergen kommune</a:t>
            </a:r>
          </a:p>
          <a:p>
            <a:endParaRPr lang="nb-NO" sz="1000" dirty="0" smtClean="0"/>
          </a:p>
          <a:p>
            <a:r>
              <a:rPr lang="nb-NO" dirty="0" smtClean="0"/>
              <a:t>Forebyggende tiltak i skogen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Praktiske </a:t>
            </a:r>
            <a:r>
              <a:rPr lang="nb-NO" dirty="0"/>
              <a:t>forsøk,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skånsomme hogstmetoder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naturlig </a:t>
            </a:r>
            <a:r>
              <a:rPr lang="nb-NO" dirty="0" smtClean="0"/>
              <a:t>forynging</a:t>
            </a:r>
          </a:p>
          <a:p>
            <a:pPr marL="0" indent="0">
              <a:buNone/>
            </a:pPr>
            <a:endParaRPr lang="nb-NO" sz="1100" dirty="0" smtClean="0"/>
          </a:p>
          <a:p>
            <a:r>
              <a:rPr lang="nb-NO" dirty="0" smtClean="0"/>
              <a:t>Billigere enn tradisjonell rassikring</a:t>
            </a:r>
          </a:p>
          <a:p>
            <a:r>
              <a:rPr lang="nb-NO" dirty="0" smtClean="0"/>
              <a:t>Ny </a:t>
            </a:r>
            <a:r>
              <a:rPr lang="nb-NO" dirty="0"/>
              <a:t>forskning, nye initiativ</a:t>
            </a:r>
          </a:p>
          <a:p>
            <a:pPr lvl="1"/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72" y="1292353"/>
            <a:ext cx="2304767" cy="30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Prosjektet «</a:t>
            </a:r>
            <a:r>
              <a:rPr lang="nb-NO" i="1" dirty="0" smtClean="0"/>
              <a:t>Integrert </a:t>
            </a:r>
            <a:r>
              <a:rPr lang="nb-NO" i="1" dirty="0"/>
              <a:t>skogforvaltning og klimatiltak i risikoområder for </a:t>
            </a:r>
            <a:r>
              <a:rPr lang="nb-NO" i="1" dirty="0" smtClean="0"/>
              <a:t>naturskade»</a:t>
            </a:r>
          </a:p>
          <a:p>
            <a:pPr lvl="1"/>
            <a:r>
              <a:rPr lang="nb-NO" i="1" dirty="0" smtClean="0"/>
              <a:t>Offentlig prosjektrom</a:t>
            </a:r>
          </a:p>
          <a:p>
            <a:r>
              <a:rPr lang="nb-NO" i="1" dirty="0" smtClean="0"/>
              <a:t> </a:t>
            </a:r>
            <a:r>
              <a:rPr lang="nb-NO" dirty="0" err="1" smtClean="0"/>
              <a:t>Skogforvalting</a:t>
            </a:r>
            <a:r>
              <a:rPr lang="nb-NO" dirty="0" smtClean="0"/>
              <a:t> i Bergen kommune</a:t>
            </a:r>
          </a:p>
          <a:p>
            <a:r>
              <a:rPr lang="nb-NO" dirty="0"/>
              <a:t>Hvordan kan vi leve med </a:t>
            </a:r>
            <a:r>
              <a:rPr lang="nb-NO" dirty="0" err="1"/>
              <a:t>naturfare</a:t>
            </a:r>
            <a:r>
              <a:rPr lang="nb-NO" dirty="0"/>
              <a:t>? </a:t>
            </a:r>
            <a:endParaRPr lang="nb-NO" dirty="0" smtClean="0"/>
          </a:p>
          <a:p>
            <a:pPr lvl="1"/>
            <a:r>
              <a:rPr lang="nb-NO" i="1" dirty="0"/>
              <a:t>Kunnskapsbasert hogst – </a:t>
            </a:r>
            <a:r>
              <a:rPr lang="nb-NO" i="1" dirty="0" smtClean="0"/>
              <a:t>er det mulig å </a:t>
            </a:r>
            <a:r>
              <a:rPr lang="nb-NO" i="1" dirty="0"/>
              <a:t>utnytte ressursene bedre?</a:t>
            </a:r>
            <a:endParaRPr lang="nb-NO" i="1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9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0425" y="414069"/>
            <a:ext cx="5148643" cy="1048657"/>
          </a:xfrm>
        </p:spPr>
        <p:txBody>
          <a:bodyPr/>
          <a:lstStyle/>
          <a:p>
            <a:r>
              <a:rPr lang="nb-NO" dirty="0" smtClean="0"/>
              <a:t>PROSJEKTET: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 </a:t>
            </a:r>
            <a:r>
              <a:rPr lang="nb-NO" sz="2000" b="1" i="1" dirty="0"/>
              <a:t>Integrert skogforvaltning og klimatiltak i risikoområder for naturskade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63924" y="1535502"/>
            <a:ext cx="6789763" cy="293298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b-NO" sz="1400" dirty="0" smtClean="0"/>
              <a:t>Prosjektet </a:t>
            </a:r>
            <a:r>
              <a:rPr lang="nb-NO" sz="1400" dirty="0"/>
              <a:t>tar utgangspunkt i skogens funksjon som beskyttelse mot naturskader, spesielt i en tid med varslede klimaendringer. </a:t>
            </a:r>
            <a:endParaRPr lang="nb-NO" sz="1400" dirty="0" smtClean="0"/>
          </a:p>
          <a:p>
            <a:pPr algn="l">
              <a:lnSpc>
                <a:spcPct val="100000"/>
              </a:lnSpc>
            </a:pPr>
            <a:r>
              <a:rPr lang="nb-NO" sz="1400" dirty="0" smtClean="0"/>
              <a:t>Utgangspunkt i skogens rolle </a:t>
            </a:r>
            <a:r>
              <a:rPr lang="nb-NO" sz="1400" dirty="0"/>
              <a:t>som vern mot vær og vind for annen skog, dyrket mark, bebyggelse og veier. I enkelte områder er det spesielt viktig å sikre at skogens </a:t>
            </a:r>
            <a:r>
              <a:rPr lang="nb-NO" sz="1400" dirty="0" err="1"/>
              <a:t>vernfunksjon</a:t>
            </a:r>
            <a:r>
              <a:rPr lang="nb-NO" sz="1400" dirty="0"/>
              <a:t> opprettholdes. En slik </a:t>
            </a:r>
            <a:r>
              <a:rPr lang="nb-NO" sz="1400" dirty="0" smtClean="0"/>
              <a:t>vern-funksjon </a:t>
            </a:r>
            <a:r>
              <a:rPr lang="nb-NO" sz="1400" dirty="0"/>
              <a:t>kan og bør derfor </a:t>
            </a:r>
            <a:r>
              <a:rPr lang="nb-NO" sz="1400" i="1" dirty="0"/>
              <a:t>integreres i framtidig arealforvaltning, og videreutvikles innenfor dagens skogforvaltning</a:t>
            </a:r>
            <a:r>
              <a:rPr lang="nb-NO" sz="1400" dirty="0" smtClean="0"/>
              <a:t>.</a:t>
            </a:r>
            <a:endParaRPr lang="nb-NO" sz="1400" dirty="0"/>
          </a:p>
          <a:p>
            <a:pPr algn="l">
              <a:lnSpc>
                <a:spcPct val="100000"/>
              </a:lnSpc>
            </a:pPr>
            <a:r>
              <a:rPr lang="nb-NO" sz="1400" dirty="0" smtClean="0"/>
              <a:t>Landbruksdirektoratet uttaler </a:t>
            </a:r>
            <a:r>
              <a:rPr lang="nb-NO" sz="1400" i="1" dirty="0" smtClean="0"/>
              <a:t>«</a:t>
            </a:r>
            <a:r>
              <a:rPr lang="nb-NO" sz="1400" i="1" dirty="0"/>
              <a:t>Bruk og stell av skogen utført på riktig måte vil kunne gi bedre vern-effekt enn å ikke gjøre noe i skogen. Spesielt kan dette gjelde ras- og flomutsatte områder hvor en </a:t>
            </a:r>
            <a:r>
              <a:rPr lang="nb-NO" sz="1400" i="1" dirty="0" err="1"/>
              <a:t>fleraldret</a:t>
            </a:r>
            <a:r>
              <a:rPr lang="nb-NO" sz="1400" i="1" dirty="0"/>
              <a:t>, sjiktet skog vil kunne gi optimal effekt. Slik skog krever imidlertid aktivt stell</a:t>
            </a:r>
            <a:r>
              <a:rPr lang="nb-NO" sz="1400" i="1" dirty="0" smtClean="0"/>
              <a:t>.»</a:t>
            </a:r>
            <a:endParaRPr lang="nb-NO" sz="1400" i="1" dirty="0"/>
          </a:p>
          <a:p>
            <a:pPr algn="l">
              <a:lnSpc>
                <a:spcPct val="100000"/>
              </a:lnSpc>
            </a:pPr>
            <a:r>
              <a:rPr lang="nb-NO" sz="1400" dirty="0" smtClean="0"/>
              <a:t>Dagens </a:t>
            </a:r>
            <a:r>
              <a:rPr lang="nb-NO" sz="1400" dirty="0"/>
              <a:t>forvaltning har et nokså tydelig lovverk med tanke på klimatilpasning innen urban arealplanlegging, mens skogbruk og naturforvaltning i liten grad er tematisert. </a:t>
            </a:r>
          </a:p>
        </p:txBody>
      </p:sp>
    </p:spTree>
    <p:extLst>
      <p:ext uri="{BB962C8B-B14F-4D97-AF65-F5344CB8AC3E}">
        <p14:creationId xmlns:p14="http://schemas.microsoft.com/office/powerpoint/2010/main" val="14204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060704"/>
            <a:ext cx="7886700" cy="33516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nb-NO" dirty="0" smtClean="0"/>
              <a:t>Gi </a:t>
            </a:r>
            <a:r>
              <a:rPr lang="nb-NO" dirty="0"/>
              <a:t>oversikt over mulige forebyggende tiltak og finne nødvendig løsninger (minimumsløsning) for å redusere </a:t>
            </a:r>
            <a:r>
              <a:rPr lang="nb-NO" dirty="0" err="1"/>
              <a:t>naturfare</a:t>
            </a:r>
            <a:r>
              <a:rPr lang="nb-NO" dirty="0"/>
              <a:t> i områder der skog har </a:t>
            </a:r>
            <a:r>
              <a:rPr lang="nb-NO" dirty="0" smtClean="0"/>
              <a:t>betydning </a:t>
            </a:r>
            <a:r>
              <a:rPr lang="nb-NO" dirty="0"/>
              <a:t>som beskyttelse (</a:t>
            </a:r>
            <a:r>
              <a:rPr lang="nb-NO" dirty="0" err="1" smtClean="0"/>
              <a:t>vernskog</a:t>
            </a:r>
            <a:r>
              <a:rPr lang="nb-NO" dirty="0" smtClean="0"/>
              <a:t>).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nb-NO" dirty="0" smtClean="0"/>
              <a:t>Sette skog </a:t>
            </a:r>
            <a:r>
              <a:rPr lang="nb-NO" dirty="0"/>
              <a:t>i en samfunnsøkonomisk relasjon, øke risikoforståing og vise fram synergier knyttet til skogforvaltning.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nb-NO" dirty="0" smtClean="0"/>
              <a:t>Se </a:t>
            </a:r>
            <a:r>
              <a:rPr lang="nb-NO" dirty="0"/>
              <a:t>på behovet for endring av skogforvaltningsmetoder.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Prosjektet </a:t>
            </a:r>
            <a:r>
              <a:rPr lang="nb-NO" dirty="0"/>
              <a:t>vil bl.a.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- </a:t>
            </a:r>
            <a:r>
              <a:rPr lang="nb-NO" dirty="0"/>
              <a:t>kartlegge eventuelle motstridende interesser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- </a:t>
            </a:r>
            <a:r>
              <a:rPr lang="nb-NO" dirty="0"/>
              <a:t>kartlegge mulige økonomiske interesser for skogeieren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- </a:t>
            </a:r>
            <a:r>
              <a:rPr lang="nb-NO" dirty="0"/>
              <a:t>vurdere forskjellige </a:t>
            </a:r>
            <a:r>
              <a:rPr lang="nb-NO" dirty="0" err="1"/>
              <a:t>vernskog</a:t>
            </a:r>
            <a:r>
              <a:rPr lang="nb-NO" dirty="0"/>
              <a:t> tiltak, hver for seg og samlet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- </a:t>
            </a:r>
            <a:r>
              <a:rPr lang="nb-NO" dirty="0"/>
              <a:t>kartlegge synergier mht. andre tiltak og prosjekt i kommunen, som f.eks. satsing på bruk av tre ved bygging og renovering av </a:t>
            </a:r>
            <a:r>
              <a:rPr lang="nb-NO" dirty="0" smtClean="0"/>
              <a:t>bygg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906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PROSJEKTORGANISERING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3786" y="1113611"/>
            <a:ext cx="7886700" cy="3042700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Fylkesmannen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Bergen kommune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i="1" dirty="0" smtClean="0"/>
              <a:t>Intern </a:t>
            </a:r>
            <a:r>
              <a:rPr lang="nb-NO" i="1" dirty="0"/>
              <a:t>koordinator 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BBU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i="1" dirty="0" smtClean="0"/>
              <a:t> 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i="1" dirty="0" smtClean="0"/>
              <a:t>Prosjektmedarbeidere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Etat </a:t>
            </a:r>
            <a:r>
              <a:rPr lang="nb-NO" dirty="0"/>
              <a:t>for landbruk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Plan og bygningsetaten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Bymiljøetaten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VA-etaten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Seksjon </a:t>
            </a:r>
            <a:r>
              <a:rPr lang="nb-NO" dirty="0"/>
              <a:t>for samfunnssikkerhet og beredskap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Klimaseksjonen </a:t>
            </a:r>
            <a:endParaRPr lang="nb-NO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i="1" dirty="0" smtClean="0"/>
              <a:t>Aktuelle referansegrupper</a:t>
            </a:r>
            <a:r>
              <a:rPr lang="nb-NO" dirty="0" smtClean="0"/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Byfjellsrådet </a:t>
            </a:r>
            <a:r>
              <a:rPr lang="nb-NO" dirty="0"/>
              <a:t>i </a:t>
            </a:r>
            <a:r>
              <a:rPr lang="nb-NO" dirty="0" smtClean="0"/>
              <a:t>Bergen,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Bergens </a:t>
            </a:r>
            <a:r>
              <a:rPr lang="nb-NO" dirty="0"/>
              <a:t>Skog- og </a:t>
            </a:r>
            <a:r>
              <a:rPr lang="nb-NO" dirty="0" err="1"/>
              <a:t>Træplantningsselskap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b="1" dirty="0" smtClean="0"/>
              <a:t>Samarbeidspartnere 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Hordaland fylkeskommune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Fylkesmannen i Hordaland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Landbruksdirektoratet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Norges vassdrags- og energidirektorat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Skogbrukets Kursinstitutt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Bergen Skog- og treplantingsselskap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Bergen arkitekthøyskole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 smtClean="0"/>
              <a:t>NIBIO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8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137160"/>
            <a:ext cx="93853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761744" y="2859024"/>
            <a:ext cx="1109472" cy="18409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403">
            <a:off x="3803968" y="919639"/>
            <a:ext cx="11398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tt pil 7"/>
          <p:cNvCxnSpPr/>
          <p:nvPr/>
        </p:nvCxnSpPr>
        <p:spPr>
          <a:xfrm>
            <a:off x="6362700" y="1371600"/>
            <a:ext cx="15240" cy="9677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1218" y="169074"/>
            <a:ext cx="7886700" cy="828104"/>
          </a:xfrm>
        </p:spPr>
        <p:txBody>
          <a:bodyPr/>
          <a:lstStyle/>
          <a:p>
            <a:r>
              <a:rPr lang="nb-NO" dirty="0" smtClean="0"/>
              <a:t>PILOTOMRÅDENE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2074" y="1097280"/>
            <a:ext cx="7886700" cy="3497580"/>
          </a:xfrm>
        </p:spPr>
        <p:txBody>
          <a:bodyPr>
            <a:noAutofit/>
          </a:bodyPr>
          <a:lstStyle/>
          <a:p>
            <a:r>
              <a:rPr lang="nb-NO" dirty="0" smtClean="0"/>
              <a:t>I </a:t>
            </a:r>
            <a:r>
              <a:rPr lang="nb-NO" dirty="0"/>
              <a:t>område </a:t>
            </a:r>
            <a:r>
              <a:rPr lang="nb-NO" b="1" dirty="0" smtClean="0"/>
              <a:t>Løvstakken</a:t>
            </a:r>
            <a:r>
              <a:rPr lang="nb-NO" dirty="0" smtClean="0"/>
              <a:t> </a:t>
            </a:r>
            <a:r>
              <a:rPr lang="nb-NO" dirty="0"/>
              <a:t>er fokus avrenning, erosjon og hogst tett på byen. Framtidig sammensetting av treslag og bestandsstruktur er her avgjørende for å øke skogens tilpassingsevne, mens en ivaretar en vern-funksjon. </a:t>
            </a:r>
            <a:r>
              <a:rPr lang="nb-NO" dirty="0" smtClean="0"/>
              <a:t>Det </a:t>
            </a:r>
            <a:r>
              <a:rPr lang="nb-NO" dirty="0"/>
              <a:t>har vært utfordringer knyttet til hogst, erosjon og nye vannføringsveier har medført skade i område nedenfor. </a:t>
            </a:r>
          </a:p>
          <a:p>
            <a:r>
              <a:rPr lang="nb-NO" b="1" dirty="0" err="1"/>
              <a:t>Svartediket</a:t>
            </a:r>
            <a:r>
              <a:rPr lang="nb-NO" b="1" dirty="0"/>
              <a:t> </a:t>
            </a:r>
            <a:r>
              <a:rPr lang="nb-NO" dirty="0"/>
              <a:t>er Bergens største drikkevannskilde og dalen langs vatnet er et aktivt brukt turområde med mange ulike kulturminner. Kvaliteten på drikkevannet står her i sentrum for all skogbruksaktivitet, dvs. minst mulig avrenning ved hogst og et konsept for naturlig forynging er ønskelig. I </a:t>
            </a:r>
            <a:r>
              <a:rPr lang="nb-NO" dirty="0" err="1"/>
              <a:t>Svartediksdalen</a:t>
            </a:r>
            <a:r>
              <a:rPr lang="nb-NO" dirty="0"/>
              <a:t> er det etablert prøveflater for </a:t>
            </a:r>
            <a:r>
              <a:rPr lang="nb-NO" dirty="0" smtClean="0"/>
              <a:t>tynning. </a:t>
            </a:r>
            <a:r>
              <a:rPr lang="nb-NO" dirty="0"/>
              <a:t>Disse bestandene er velegnet med tanke på kost-nytte-vurderingen siden en har detaljerte tall for gjennomførte tiltak, forandring av bestandsstruktur, etablert naturlig forynging osv. </a:t>
            </a:r>
          </a:p>
        </p:txBody>
      </p:sp>
    </p:spTree>
    <p:extLst>
      <p:ext uri="{BB962C8B-B14F-4D97-AF65-F5344CB8AC3E}">
        <p14:creationId xmlns:p14="http://schemas.microsoft.com/office/powerpoint/2010/main" val="21871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Skog i Bergen kommune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8704" y="1048512"/>
            <a:ext cx="8216646" cy="35173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1400" dirty="0"/>
              <a:t>Bergen kommune er både </a:t>
            </a:r>
            <a:r>
              <a:rPr lang="nb-NO" sz="1400" b="1" dirty="0"/>
              <a:t>tilbyder</a:t>
            </a:r>
            <a:r>
              <a:rPr lang="nb-NO" sz="1400" dirty="0"/>
              <a:t> av kommunale tjenester (f.eks. landbruksrådgivning, skogbruksrådgivning) og </a:t>
            </a:r>
            <a:r>
              <a:rPr lang="nb-NO" sz="1400" b="1" dirty="0"/>
              <a:t>skogeier</a:t>
            </a:r>
            <a:r>
              <a:rPr lang="nb-NO" sz="1400" dirty="0"/>
              <a:t> med forvalteransvar for kommuneskogen.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sz="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1400" dirty="0" smtClean="0"/>
              <a:t>Skogen </a:t>
            </a:r>
            <a:r>
              <a:rPr lang="nb-NO" sz="1400" dirty="0"/>
              <a:t>er en viktig ressurs i </a:t>
            </a:r>
            <a:r>
              <a:rPr lang="nb-NO" sz="1400" dirty="0" smtClean="0"/>
              <a:t>Bergen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 smtClean="0"/>
              <a:t>svært </a:t>
            </a:r>
            <a:r>
              <a:rPr lang="nb-NO" dirty="0"/>
              <a:t>mye skog som skal avvirkes de kommende årene. </a:t>
            </a:r>
            <a:endParaRPr lang="nb-NO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 smtClean="0"/>
              <a:t>en fjerdedel av </a:t>
            </a:r>
            <a:r>
              <a:rPr lang="nb-NO" dirty="0"/>
              <a:t>alt skogareal, det vil si ca. 50 000 dekar, er </a:t>
            </a:r>
            <a:r>
              <a:rPr lang="nb-NO" dirty="0" smtClean="0"/>
              <a:t>planteskog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 smtClean="0"/>
              <a:t>taksering </a:t>
            </a:r>
            <a:r>
              <a:rPr lang="nb-NO" dirty="0"/>
              <a:t>fra 1997 angir 600 000 m</a:t>
            </a:r>
            <a:r>
              <a:rPr lang="nb-NO" baseline="30000" dirty="0"/>
              <a:t>3</a:t>
            </a:r>
            <a:r>
              <a:rPr lang="nb-NO" dirty="0"/>
              <a:t> stående skog i kommunen. Med tilveksten er tallet langt høyere nå. </a:t>
            </a:r>
            <a:endParaRPr lang="nb-NO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 smtClean="0"/>
              <a:t>stort </a:t>
            </a:r>
            <a:r>
              <a:rPr lang="nb-NO" dirty="0"/>
              <a:t>behov for planlegging og oppfølging av foryngelse etter hogst. </a:t>
            </a:r>
            <a:endParaRPr lang="nb-NO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nb-NO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u="sng" dirty="0"/>
              <a:t>Ansvaret er fordelt i </a:t>
            </a:r>
            <a:r>
              <a:rPr lang="nb-NO" u="sng" dirty="0" smtClean="0"/>
              <a:t>kommunen: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	</a:t>
            </a:r>
            <a:r>
              <a:rPr lang="nb-NO" dirty="0" smtClean="0"/>
              <a:t>Etat for landbruk – skogrådgivning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	</a:t>
            </a:r>
            <a:r>
              <a:rPr lang="nb-NO" dirty="0" smtClean="0"/>
              <a:t>Bymiljøetaten – forvaltning av egen skog (kommuneskog)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nb-NO" u="sng" dirty="0" smtClean="0"/>
          </a:p>
        </p:txBody>
      </p:sp>
    </p:spTree>
    <p:extLst>
      <p:ext uri="{BB962C8B-B14F-4D97-AF65-F5344CB8AC3E}">
        <p14:creationId xmlns:p14="http://schemas.microsoft.com/office/powerpoint/2010/main" val="17535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Skogrådgivning i Bergen kommune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1400" b="1" dirty="0" smtClean="0"/>
              <a:t>Etat </a:t>
            </a:r>
            <a:r>
              <a:rPr lang="nb-NO" sz="1400" b="1" dirty="0"/>
              <a:t>for landbruk </a:t>
            </a:r>
            <a:r>
              <a:rPr lang="nb-NO" sz="1400" dirty="0"/>
              <a:t>har en egen skogrådgiver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/>
              <a:t>godkjenning og oppfølging av </a:t>
            </a:r>
            <a:r>
              <a:rPr lang="nb-NO" dirty="0" smtClean="0"/>
              <a:t>skogsveier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 smtClean="0"/>
              <a:t>oppfølging </a:t>
            </a:r>
            <a:r>
              <a:rPr lang="nb-NO" dirty="0"/>
              <a:t>av </a:t>
            </a:r>
            <a:r>
              <a:rPr lang="nb-NO" dirty="0" smtClean="0"/>
              <a:t>skogkultur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dirty="0" smtClean="0"/>
              <a:t>næringsutvikling </a:t>
            </a:r>
            <a:r>
              <a:rPr lang="nb-NO" dirty="0"/>
              <a:t>i </a:t>
            </a:r>
            <a:r>
              <a:rPr lang="nb-NO" dirty="0" smtClean="0"/>
              <a:t>skogbruket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nb-NO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dirty="0"/>
              <a:t>U</a:t>
            </a:r>
            <a:r>
              <a:rPr lang="nb-NO" dirty="0" smtClean="0"/>
              <a:t>tarbeider </a:t>
            </a:r>
            <a:r>
              <a:rPr lang="nb-NO" dirty="0"/>
              <a:t>bl.a. skogplan,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sz="1600" dirty="0"/>
              <a:t>målsettinger/strategiplan for skogbruket generelt i </a:t>
            </a:r>
            <a:r>
              <a:rPr lang="nb-NO" sz="1600" dirty="0" smtClean="0"/>
              <a:t>Bergen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sz="1600" dirty="0" smtClean="0"/>
              <a:t>klar </a:t>
            </a:r>
            <a:r>
              <a:rPr lang="nb-NO" sz="1600" dirty="0"/>
              <a:t>til </a:t>
            </a:r>
            <a:r>
              <a:rPr lang="nb-NO" sz="1600" dirty="0" smtClean="0"/>
              <a:t>påske</a:t>
            </a:r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24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PPT_norsk</Template>
  <TotalTime>343</TotalTime>
  <Words>1263</Words>
  <Application>Microsoft Office PowerPoint</Application>
  <PresentationFormat>Egendefinert</PresentationFormat>
  <Paragraphs>153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PPT_norsk</vt:lpstr>
      <vt:lpstr>Frokostmøte – skogens funksjon i bratt terreng</vt:lpstr>
      <vt:lpstr>DISPOSISJON</vt:lpstr>
      <vt:lpstr>PROSJEKTET:  Integrert skogforvaltning og klimatiltak i risikoområder for naturskade </vt:lpstr>
      <vt:lpstr>PROSJEKTMÅL</vt:lpstr>
      <vt:lpstr>PROSJEKTORGANISERING</vt:lpstr>
      <vt:lpstr>PowerPoint-presentasjon</vt:lpstr>
      <vt:lpstr>PILOTOMRÅDENE</vt:lpstr>
      <vt:lpstr>Skog i Bergen kommune</vt:lpstr>
      <vt:lpstr>Skogrådgivning i Bergen kommune</vt:lpstr>
      <vt:lpstr>Forvaltning av kommuneskogen</vt:lpstr>
      <vt:lpstr>Forvaltning av kommuneskogen forts.</vt:lpstr>
      <vt:lpstr>Vedtak fra 1977</vt:lpstr>
      <vt:lpstr>Hvordan kan vi leve med naturfare? </vt:lpstr>
      <vt:lpstr>Kunnskapsbasert hogst –  er det mulig å utnytte ressursene bedre?</vt:lpstr>
    </vt:vector>
  </TitlesOfParts>
  <Company>Bergen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Solberg Anfinsen, Marius</dc:creator>
  <cp:lastModifiedBy>Tvedt, Karen</cp:lastModifiedBy>
  <cp:revision>21</cp:revision>
  <dcterms:created xsi:type="dcterms:W3CDTF">2016-01-27T10:13:08Z</dcterms:created>
  <dcterms:modified xsi:type="dcterms:W3CDTF">2019-02-19T20:43:31Z</dcterms:modified>
</cp:coreProperties>
</file>