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1241" r:id="rId2"/>
    <p:sldId id="1194" r:id="rId3"/>
    <p:sldId id="1211" r:id="rId4"/>
    <p:sldId id="973" r:id="rId5"/>
    <p:sldId id="1193" r:id="rId6"/>
    <p:sldId id="1198" r:id="rId7"/>
    <p:sldId id="1195" r:id="rId8"/>
    <p:sldId id="1283" r:id="rId9"/>
    <p:sldId id="1190" r:id="rId10"/>
    <p:sldId id="1281" r:id="rId11"/>
    <p:sldId id="1200" r:id="rId12"/>
    <p:sldId id="1158" r:id="rId13"/>
    <p:sldId id="1060" r:id="rId14"/>
    <p:sldId id="1061" r:id="rId15"/>
    <p:sldId id="1063" r:id="rId16"/>
    <p:sldId id="1064" r:id="rId17"/>
    <p:sldId id="1065" r:id="rId18"/>
    <p:sldId id="1067" r:id="rId19"/>
    <p:sldId id="1059" r:id="rId20"/>
    <p:sldId id="1136" r:id="rId21"/>
    <p:sldId id="1142" r:id="rId22"/>
    <p:sldId id="1205" r:id="rId23"/>
    <p:sldId id="1269" r:id="rId24"/>
    <p:sldId id="1233" r:id="rId25"/>
    <p:sldId id="1273" r:id="rId26"/>
    <p:sldId id="1260" r:id="rId27"/>
    <p:sldId id="1248" r:id="rId28"/>
    <p:sldId id="1249" r:id="rId29"/>
    <p:sldId id="1250" r:id="rId30"/>
    <p:sldId id="1276" r:id="rId31"/>
    <p:sldId id="1261" r:id="rId32"/>
    <p:sldId id="1275" r:id="rId33"/>
    <p:sldId id="1207" r:id="rId34"/>
    <p:sldId id="1244" r:id="rId35"/>
    <p:sldId id="1245" r:id="rId36"/>
    <p:sldId id="1263" r:id="rId37"/>
    <p:sldId id="1274" r:id="rId38"/>
    <p:sldId id="1259" r:id="rId39"/>
    <p:sldId id="1257" r:id="rId40"/>
    <p:sldId id="1240" r:id="rId41"/>
    <p:sldId id="1272" r:id="rId42"/>
    <p:sldId id="1277" r:id="rId43"/>
    <p:sldId id="1242" r:id="rId44"/>
    <p:sldId id="1246" r:id="rId45"/>
    <p:sldId id="1284" r:id="rId46"/>
    <p:sldId id="1278" r:id="rId47"/>
    <p:sldId id="1271" r:id="rId48"/>
    <p:sldId id="1280" r:id="rId49"/>
    <p:sldId id="1254" r:id="rId50"/>
    <p:sldId id="1251" r:id="rId51"/>
    <p:sldId id="1256" r:id="rId52"/>
    <p:sldId id="1208" r:id="rId53"/>
    <p:sldId id="1172" r:id="rId54"/>
    <p:sldId id="1173" r:id="rId55"/>
    <p:sldId id="1222" r:id="rId56"/>
    <p:sldId id="1223" r:id="rId57"/>
    <p:sldId id="1188" r:id="rId58"/>
  </p:sldIdLst>
  <p:sldSz cx="12192000" cy="6858000"/>
  <p:notesSz cx="6797675" cy="9926638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inar Aasnaess" initials="SA" lastIdx="4" clrIdx="0">
    <p:extLst>
      <p:ext uri="{19B8F6BF-5375-455C-9EA6-DF929625EA0E}">
        <p15:presenceInfo xmlns:p15="http://schemas.microsoft.com/office/powerpoint/2012/main" userId="S-1-5-21-3111936637-3149504404-1132250793-22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6F4"/>
    <a:srgbClr val="CAC9C5"/>
    <a:srgbClr val="000203"/>
    <a:srgbClr val="D51F00"/>
    <a:srgbClr val="26258B"/>
    <a:srgbClr val="4E391A"/>
    <a:srgbClr val="800000"/>
    <a:srgbClr val="FF7C80"/>
    <a:srgbClr val="848AC8"/>
    <a:srgbClr val="F4E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89BB18-2369-42C2-B05D-1C3DEE65DF3B}" v="292" dt="2022-03-21T11:28:13.521"/>
    <p1510:client id="{92609FAD-8496-405D-9700-18B6022350FC}" v="1" dt="2022-03-21T15:58:38.8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69" autoAdjust="0"/>
    <p:restoredTop sz="96517" autoAdjust="0"/>
  </p:normalViewPr>
  <p:slideViewPr>
    <p:cSldViewPr snapToGrid="0" snapToObjects="1">
      <p:cViewPr varScale="1">
        <p:scale>
          <a:sx n="67" d="100"/>
          <a:sy n="67" d="100"/>
        </p:scale>
        <p:origin x="292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ål Molander" userId="5b1fad12-f57d-4bb0-b68e-e56896652173" providerId="ADAL" clId="{92609FAD-8496-405D-9700-18B6022350FC}"/>
    <pc:docChg chg="delSld">
      <pc:chgData name="Pål Molander" userId="5b1fad12-f57d-4bb0-b68e-e56896652173" providerId="ADAL" clId="{92609FAD-8496-405D-9700-18B6022350FC}" dt="2022-03-21T15:59:10.539" v="3" actId="47"/>
      <pc:docMkLst>
        <pc:docMk/>
      </pc:docMkLst>
      <pc:sldChg chg="del">
        <pc:chgData name="Pål Molander" userId="5b1fad12-f57d-4bb0-b68e-e56896652173" providerId="ADAL" clId="{92609FAD-8496-405D-9700-18B6022350FC}" dt="2022-03-21T15:59:10.539" v="3" actId="47"/>
        <pc:sldMkLst>
          <pc:docMk/>
          <pc:sldMk cId="586499061" sldId="1137"/>
        </pc:sldMkLst>
      </pc:sldChg>
      <pc:sldChg chg="del">
        <pc:chgData name="Pål Molander" userId="5b1fad12-f57d-4bb0-b68e-e56896652173" providerId="ADAL" clId="{92609FAD-8496-405D-9700-18B6022350FC}" dt="2022-03-21T15:59:02.915" v="2" actId="47"/>
        <pc:sldMkLst>
          <pc:docMk/>
          <pc:sldMk cId="3886022361" sldId="1262"/>
        </pc:sldMkLst>
      </pc:sldChg>
      <pc:sldChg chg="del">
        <pc:chgData name="Pål Molander" userId="5b1fad12-f57d-4bb0-b68e-e56896652173" providerId="ADAL" clId="{92609FAD-8496-405D-9700-18B6022350FC}" dt="2022-03-21T15:59:00.990" v="1" actId="47"/>
        <pc:sldMkLst>
          <pc:docMk/>
          <pc:sldMk cId="816267099" sldId="1270"/>
        </pc:sldMkLst>
      </pc:sldChg>
      <pc:sldChg chg="del">
        <pc:chgData name="Pål Molander" userId="5b1fad12-f57d-4bb0-b68e-e56896652173" providerId="ADAL" clId="{92609FAD-8496-405D-9700-18B6022350FC}" dt="2022-03-21T15:58:56.705" v="0" actId="47"/>
        <pc:sldMkLst>
          <pc:docMk/>
          <pc:sldMk cId="2344661447" sldId="1286"/>
        </pc:sldMkLst>
      </pc:sldChg>
    </pc:docChg>
  </pc:docChgLst>
  <pc:docChgLst>
    <pc:chgData name="Pål Molander" userId="5b1fad12-f57d-4bb0-b68e-e56896652173" providerId="ADAL" clId="{5989BB18-2369-42C2-B05D-1C3DEE65DF3B}"/>
    <pc:docChg chg="undo custSel addSld delSld modSld sldOrd">
      <pc:chgData name="Pål Molander" userId="5b1fad12-f57d-4bb0-b68e-e56896652173" providerId="ADAL" clId="{5989BB18-2369-42C2-B05D-1C3DEE65DF3B}" dt="2022-03-21T11:40:33.782" v="506" actId="47"/>
      <pc:docMkLst>
        <pc:docMk/>
      </pc:docMkLst>
      <pc:sldChg chg="del">
        <pc:chgData name="Pål Molander" userId="5b1fad12-f57d-4bb0-b68e-e56896652173" providerId="ADAL" clId="{5989BB18-2369-42C2-B05D-1C3DEE65DF3B}" dt="2022-03-21T10:33:19.371" v="48" actId="47"/>
        <pc:sldMkLst>
          <pc:docMk/>
          <pc:sldMk cId="602252433" sldId="995"/>
        </pc:sldMkLst>
      </pc:sldChg>
      <pc:sldChg chg="del">
        <pc:chgData name="Pål Molander" userId="5b1fad12-f57d-4bb0-b68e-e56896652173" providerId="ADAL" clId="{5989BB18-2369-42C2-B05D-1C3DEE65DF3B}" dt="2022-03-21T11:06:44.442" v="51" actId="47"/>
        <pc:sldMkLst>
          <pc:docMk/>
          <pc:sldMk cId="699689459" sldId="1164"/>
        </pc:sldMkLst>
      </pc:sldChg>
      <pc:sldChg chg="modSp mod modAnim">
        <pc:chgData name="Pål Molander" userId="5b1fad12-f57d-4bb0-b68e-e56896652173" providerId="ADAL" clId="{5989BB18-2369-42C2-B05D-1C3DEE65DF3B}" dt="2022-03-21T11:28:13.520" v="505" actId="20577"/>
        <pc:sldMkLst>
          <pc:docMk/>
          <pc:sldMk cId="2586783518" sldId="1188"/>
        </pc:sldMkLst>
        <pc:spChg chg="mod">
          <ac:chgData name="Pål Molander" userId="5b1fad12-f57d-4bb0-b68e-e56896652173" providerId="ADAL" clId="{5989BB18-2369-42C2-B05D-1C3DEE65DF3B}" dt="2022-03-21T11:15:11.867" v="283" actId="1076"/>
          <ac:spMkLst>
            <pc:docMk/>
            <pc:sldMk cId="2586783518" sldId="1188"/>
            <ac:spMk id="2" creationId="{00000000-0000-0000-0000-000000000000}"/>
          </ac:spMkLst>
        </pc:spChg>
        <pc:spChg chg="mod">
          <ac:chgData name="Pål Molander" userId="5b1fad12-f57d-4bb0-b68e-e56896652173" providerId="ADAL" clId="{5989BB18-2369-42C2-B05D-1C3DEE65DF3B}" dt="2022-03-21T11:28:13.520" v="505" actId="20577"/>
          <ac:spMkLst>
            <pc:docMk/>
            <pc:sldMk cId="2586783518" sldId="1188"/>
            <ac:spMk id="3" creationId="{00000000-0000-0000-0000-000000000000}"/>
          </ac:spMkLst>
        </pc:spChg>
      </pc:sldChg>
      <pc:sldChg chg="ord">
        <pc:chgData name="Pål Molander" userId="5b1fad12-f57d-4bb0-b68e-e56896652173" providerId="ADAL" clId="{5989BB18-2369-42C2-B05D-1C3DEE65DF3B}" dt="2022-03-21T11:06:03.098" v="50"/>
        <pc:sldMkLst>
          <pc:docMk/>
          <pc:sldMk cId="3693604165" sldId="1190"/>
        </pc:sldMkLst>
      </pc:sldChg>
      <pc:sldChg chg="modSp mod">
        <pc:chgData name="Pål Molander" userId="5b1fad12-f57d-4bb0-b68e-e56896652173" providerId="ADAL" clId="{5989BB18-2369-42C2-B05D-1C3DEE65DF3B}" dt="2022-03-21T11:10:53.494" v="60" actId="20577"/>
        <pc:sldMkLst>
          <pc:docMk/>
          <pc:sldMk cId="3467564726" sldId="1200"/>
        </pc:sldMkLst>
        <pc:spChg chg="mod">
          <ac:chgData name="Pål Molander" userId="5b1fad12-f57d-4bb0-b68e-e56896652173" providerId="ADAL" clId="{5989BB18-2369-42C2-B05D-1C3DEE65DF3B}" dt="2022-03-21T11:10:53.494" v="60" actId="20577"/>
          <ac:spMkLst>
            <pc:docMk/>
            <pc:sldMk cId="3467564726" sldId="1200"/>
            <ac:spMk id="2" creationId="{9F6F2F45-B47F-4DCB-B156-BADBC1D67D18}"/>
          </ac:spMkLst>
        </pc:spChg>
      </pc:sldChg>
      <pc:sldChg chg="ord">
        <pc:chgData name="Pål Molander" userId="5b1fad12-f57d-4bb0-b68e-e56896652173" providerId="ADAL" clId="{5989BB18-2369-42C2-B05D-1C3DEE65DF3B}" dt="2022-03-21T11:07:19.550" v="53"/>
        <pc:sldMkLst>
          <pc:docMk/>
          <pc:sldMk cId="3407170402" sldId="1211"/>
        </pc:sldMkLst>
      </pc:sldChg>
      <pc:sldChg chg="modSp mod">
        <pc:chgData name="Pål Molander" userId="5b1fad12-f57d-4bb0-b68e-e56896652173" providerId="ADAL" clId="{5989BB18-2369-42C2-B05D-1C3DEE65DF3B}" dt="2022-03-21T10:25:23.193" v="47" actId="20577"/>
        <pc:sldMkLst>
          <pc:docMk/>
          <pc:sldMk cId="1667819328" sldId="1241"/>
        </pc:sldMkLst>
        <pc:spChg chg="mod">
          <ac:chgData name="Pål Molander" userId="5b1fad12-f57d-4bb0-b68e-e56896652173" providerId="ADAL" clId="{5989BB18-2369-42C2-B05D-1C3DEE65DF3B}" dt="2022-03-21T10:25:23.193" v="47" actId="20577"/>
          <ac:spMkLst>
            <pc:docMk/>
            <pc:sldMk cId="1667819328" sldId="1241"/>
            <ac:spMk id="4" creationId="{00000000-0000-0000-0000-000000000000}"/>
          </ac:spMkLst>
        </pc:spChg>
      </pc:sldChg>
      <pc:sldChg chg="addSp modSp mod modAnim">
        <pc:chgData name="Pål Molander" userId="5b1fad12-f57d-4bb0-b68e-e56896652173" providerId="ADAL" clId="{5989BB18-2369-42C2-B05D-1C3DEE65DF3B}" dt="2022-03-21T11:18:15.695" v="330"/>
        <pc:sldMkLst>
          <pc:docMk/>
          <pc:sldMk cId="2293175090" sldId="1275"/>
        </pc:sldMkLst>
        <pc:spChg chg="add mod">
          <ac:chgData name="Pål Molander" userId="5b1fad12-f57d-4bb0-b68e-e56896652173" providerId="ADAL" clId="{5989BB18-2369-42C2-B05D-1C3DEE65DF3B}" dt="2022-03-21T11:17:41.426" v="323" actId="1076"/>
          <ac:spMkLst>
            <pc:docMk/>
            <pc:sldMk cId="2293175090" sldId="1275"/>
            <ac:spMk id="3" creationId="{7859191B-D7F1-460E-83C5-79BC3BC4FD3C}"/>
          </ac:spMkLst>
        </pc:spChg>
        <pc:picChg chg="mod">
          <ac:chgData name="Pål Molander" userId="5b1fad12-f57d-4bb0-b68e-e56896652173" providerId="ADAL" clId="{5989BB18-2369-42C2-B05D-1C3DEE65DF3B}" dt="2022-03-21T11:17:20.669" v="322" actId="1076"/>
          <ac:picMkLst>
            <pc:docMk/>
            <pc:sldMk cId="2293175090" sldId="1275"/>
            <ac:picMk id="5" creationId="{BD154853-8A8A-4C9E-B2BD-CB229C66A9F8}"/>
          </ac:picMkLst>
        </pc:picChg>
      </pc:sldChg>
      <pc:sldChg chg="ord">
        <pc:chgData name="Pål Molander" userId="5b1fad12-f57d-4bb0-b68e-e56896652173" providerId="ADAL" clId="{5989BB18-2369-42C2-B05D-1C3DEE65DF3B}" dt="2022-03-21T11:06:03.098" v="50"/>
        <pc:sldMkLst>
          <pc:docMk/>
          <pc:sldMk cId="711776369" sldId="1281"/>
        </pc:sldMkLst>
      </pc:sldChg>
      <pc:sldChg chg="addSp delSp modSp new del mod modAnim">
        <pc:chgData name="Pål Molander" userId="5b1fad12-f57d-4bb0-b68e-e56896652173" providerId="ADAL" clId="{5989BB18-2369-42C2-B05D-1C3DEE65DF3B}" dt="2022-03-21T11:10:41.484" v="58" actId="47"/>
        <pc:sldMkLst>
          <pc:docMk/>
          <pc:sldMk cId="2923450839" sldId="1282"/>
        </pc:sldMkLst>
        <pc:spChg chg="del">
          <ac:chgData name="Pål Molander" userId="5b1fad12-f57d-4bb0-b68e-e56896652173" providerId="ADAL" clId="{5989BB18-2369-42C2-B05D-1C3DEE65DF3B}" dt="2022-03-21T11:09:35.835" v="56"/>
          <ac:spMkLst>
            <pc:docMk/>
            <pc:sldMk cId="2923450839" sldId="1282"/>
            <ac:spMk id="5" creationId="{78BDC34B-2694-4783-B559-B3D797B239FB}"/>
          </ac:spMkLst>
        </pc:spChg>
        <pc:picChg chg="add del mod">
          <ac:chgData name="Pål Molander" userId="5b1fad12-f57d-4bb0-b68e-e56896652173" providerId="ADAL" clId="{5989BB18-2369-42C2-B05D-1C3DEE65DF3B}" dt="2022-03-21T11:10:30.869" v="57" actId="21"/>
          <ac:picMkLst>
            <pc:docMk/>
            <pc:sldMk cId="2923450839" sldId="1282"/>
            <ac:picMk id="4" creationId="{3C386FC6-94ED-4B3B-90F4-6BD43D2C102B}"/>
          </ac:picMkLst>
        </pc:picChg>
      </pc:sldChg>
      <pc:sldChg chg="addSp delSp modSp new mod ord modAnim">
        <pc:chgData name="Pål Molander" userId="5b1fad12-f57d-4bb0-b68e-e56896652173" providerId="ADAL" clId="{5989BB18-2369-42C2-B05D-1C3DEE65DF3B}" dt="2022-03-21T11:26:08.357" v="470"/>
        <pc:sldMkLst>
          <pc:docMk/>
          <pc:sldMk cId="2411469102" sldId="1284"/>
        </pc:sldMkLst>
        <pc:spChg chg="del">
          <ac:chgData name="Pål Molander" userId="5b1fad12-f57d-4bb0-b68e-e56896652173" providerId="ADAL" clId="{5989BB18-2369-42C2-B05D-1C3DEE65DF3B}" dt="2022-03-21T11:18:49.567" v="332" actId="478"/>
          <ac:spMkLst>
            <pc:docMk/>
            <pc:sldMk cId="2411469102" sldId="1284"/>
            <ac:spMk id="2" creationId="{3521789E-BA60-427D-A9AF-2C0531EFD7A2}"/>
          </ac:spMkLst>
        </pc:spChg>
        <pc:spChg chg="del">
          <ac:chgData name="Pål Molander" userId="5b1fad12-f57d-4bb0-b68e-e56896652173" providerId="ADAL" clId="{5989BB18-2369-42C2-B05D-1C3DEE65DF3B}" dt="2022-03-21T11:18:49.567" v="332" actId="478"/>
          <ac:spMkLst>
            <pc:docMk/>
            <pc:sldMk cId="2411469102" sldId="1284"/>
            <ac:spMk id="3" creationId="{7D794303-A74F-4C2C-BE8C-5215675F645E}"/>
          </ac:spMkLst>
        </pc:spChg>
        <pc:spChg chg="add mod">
          <ac:chgData name="Pål Molander" userId="5b1fad12-f57d-4bb0-b68e-e56896652173" providerId="ADAL" clId="{5989BB18-2369-42C2-B05D-1C3DEE65DF3B}" dt="2022-03-21T11:24:07.857" v="452" actId="403"/>
          <ac:spMkLst>
            <pc:docMk/>
            <pc:sldMk cId="2411469102" sldId="1284"/>
            <ac:spMk id="4" creationId="{766A5FE9-2A47-4598-B975-35102EF8A611}"/>
          </ac:spMkLst>
        </pc:spChg>
        <pc:spChg chg="add mod">
          <ac:chgData name="Pål Molander" userId="5b1fad12-f57d-4bb0-b68e-e56896652173" providerId="ADAL" clId="{5989BB18-2369-42C2-B05D-1C3DEE65DF3B}" dt="2022-03-21T11:24:03.650" v="451" actId="403"/>
          <ac:spMkLst>
            <pc:docMk/>
            <pc:sldMk cId="2411469102" sldId="1284"/>
            <ac:spMk id="5" creationId="{3ECA8FC3-4A09-4015-BCD1-96E7C51297FE}"/>
          </ac:spMkLst>
        </pc:spChg>
      </pc:sldChg>
      <pc:sldChg chg="new del">
        <pc:chgData name="Pål Molander" userId="5b1fad12-f57d-4bb0-b68e-e56896652173" providerId="ADAL" clId="{5989BB18-2369-42C2-B05D-1C3DEE65DF3B}" dt="2022-03-21T11:40:33.782" v="506" actId="47"/>
        <pc:sldMkLst>
          <pc:docMk/>
          <pc:sldMk cId="252285444" sldId="128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6400" cy="498008"/>
          </a:xfrm>
          <a:prstGeom prst="rect">
            <a:avLst/>
          </a:prstGeom>
        </p:spPr>
        <p:txBody>
          <a:bodyPr vert="horz" lIns="91704" tIns="45851" rIns="91704" bIns="45851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691" y="3"/>
            <a:ext cx="2946400" cy="498008"/>
          </a:xfrm>
          <a:prstGeom prst="rect">
            <a:avLst/>
          </a:prstGeom>
        </p:spPr>
        <p:txBody>
          <a:bodyPr vert="horz" lIns="91704" tIns="45851" rIns="91704" bIns="45851" rtlCol="0"/>
          <a:lstStyle>
            <a:lvl1pPr algn="r">
              <a:defRPr sz="1200"/>
            </a:lvl1pPr>
          </a:lstStyle>
          <a:p>
            <a:fld id="{A3CEFDDC-3F1B-4D72-9911-CEC4B281C2E3}" type="datetimeFigureOut">
              <a:rPr lang="nb-NO" smtClean="0"/>
              <a:pPr/>
              <a:t>21.03.2022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2" y="9428630"/>
            <a:ext cx="2946400" cy="498008"/>
          </a:xfrm>
          <a:prstGeom prst="rect">
            <a:avLst/>
          </a:prstGeom>
        </p:spPr>
        <p:txBody>
          <a:bodyPr vert="horz" lIns="91704" tIns="45851" rIns="91704" bIns="45851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691" y="9428630"/>
            <a:ext cx="2946400" cy="498008"/>
          </a:xfrm>
          <a:prstGeom prst="rect">
            <a:avLst/>
          </a:prstGeom>
        </p:spPr>
        <p:txBody>
          <a:bodyPr vert="horz" lIns="91704" tIns="45851" rIns="91704" bIns="45851" rtlCol="0" anchor="b"/>
          <a:lstStyle>
            <a:lvl1pPr algn="r">
              <a:defRPr sz="1200"/>
            </a:lvl1pPr>
          </a:lstStyle>
          <a:p>
            <a:fld id="{6820521F-2288-48B4-B8A0-BE61177348F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6023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704" tIns="45851" rIns="91704" bIns="45851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704" tIns="45851" rIns="91704" bIns="45851" rtlCol="0"/>
          <a:lstStyle>
            <a:lvl1pPr algn="r">
              <a:defRPr sz="1200"/>
            </a:lvl1pPr>
          </a:lstStyle>
          <a:p>
            <a:fld id="{A9589DFD-9098-4872-8E5A-E636A7AFF676}" type="datetimeFigureOut">
              <a:rPr lang="nb-NO" smtClean="0"/>
              <a:pPr/>
              <a:t>21.03.2022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4" tIns="45851" rIns="91704" bIns="45851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704" tIns="45851" rIns="91704" bIns="45851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2" y="9428586"/>
            <a:ext cx="2945659" cy="498055"/>
          </a:xfrm>
          <a:prstGeom prst="rect">
            <a:avLst/>
          </a:prstGeom>
        </p:spPr>
        <p:txBody>
          <a:bodyPr vert="horz" lIns="91704" tIns="45851" rIns="91704" bIns="45851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6"/>
            <a:ext cx="2945659" cy="498055"/>
          </a:xfrm>
          <a:prstGeom prst="rect">
            <a:avLst/>
          </a:prstGeom>
        </p:spPr>
        <p:txBody>
          <a:bodyPr vert="horz" lIns="91704" tIns="45851" rIns="91704" bIns="45851" rtlCol="0" anchor="b"/>
          <a:lstStyle>
            <a:lvl1pPr algn="r">
              <a:defRPr sz="1200"/>
            </a:lvl1pPr>
          </a:lstStyle>
          <a:p>
            <a:fld id="{F00D0A3D-9A65-4F2E-8036-D0F3527AD9D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927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2427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3328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5277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7020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8704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9917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51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6490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57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9162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6045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0659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7803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2420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688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3437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70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4543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09602" y="392545"/>
            <a:ext cx="8896671" cy="768830"/>
          </a:xfrm>
        </p:spPr>
        <p:txBody>
          <a:bodyPr lIns="252000" t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1" y="1253836"/>
            <a:ext cx="8896671" cy="616528"/>
          </a:xfrm>
        </p:spPr>
        <p:txBody>
          <a:bodyPr lIns="288000" rIns="108000" anchor="ctr" anchorCtr="0"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80A32F-405F-6A48-A2D2-29D0E15D1F15}" type="datetimeFigureOut">
              <a:rPr lang="nb-NO" smtClean="0"/>
              <a:pPr/>
              <a:t>21.03.2022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107D76-AA41-D143-973C-FE8DE29B2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 descr="Stami - PPT-0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5" y="5438314"/>
            <a:ext cx="2142836" cy="78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82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A32F-405F-6A48-A2D2-29D0E15D1F15}" type="datetimeFigureOut">
              <a:rPr lang="nb-NO" smtClean="0"/>
              <a:pPr/>
              <a:t>21.03.2022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1340299" cy="365125"/>
          </a:xfrm>
        </p:spPr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fld id="{28107D76-AA41-D143-973C-FE8DE29B2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 descr="Stami - PPT-0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5" y="6356350"/>
            <a:ext cx="100148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21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A32F-405F-6A48-A2D2-29D0E15D1F15}" type="datetimeFigureOut">
              <a:rPr lang="nb-NO" smtClean="0"/>
              <a:pPr/>
              <a:t>21.03.2022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1340299" cy="365125"/>
          </a:xfrm>
        </p:spPr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fld id="{28107D76-AA41-D143-973C-FE8DE29B2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 descr="Stami - PPT-0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5" y="6356350"/>
            <a:ext cx="100148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27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A32F-405F-6A48-A2D2-29D0E15D1F15}" type="datetimeFigureOut">
              <a:rPr lang="nb-NO" smtClean="0"/>
              <a:pPr/>
              <a:t>21.03.2022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1340299" cy="365125"/>
          </a:xfrm>
        </p:spPr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fld id="{28107D76-AA41-D143-973C-FE8DE29B2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 descr="Stami - PPT-0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5" y="6356350"/>
            <a:ext cx="1001485" cy="365125"/>
          </a:xfrm>
          <a:prstGeom prst="rect">
            <a:avLst/>
          </a:prstGeom>
        </p:spPr>
      </p:pic>
      <p:sp>
        <p:nvSpPr>
          <p:cNvPr id="9" name="Plassholder for bilde 2"/>
          <p:cNvSpPr>
            <a:spLocks noGrp="1"/>
          </p:cNvSpPr>
          <p:nvPr>
            <p:ph type="pic" idx="1"/>
          </p:nvPr>
        </p:nvSpPr>
        <p:spPr>
          <a:xfrm>
            <a:off x="609600" y="612775"/>
            <a:ext cx="10972800" cy="55448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6585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221251" y="274639"/>
            <a:ext cx="7414748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 rot="5400000">
            <a:off x="200174" y="621267"/>
            <a:ext cx="1180089" cy="486833"/>
          </a:xfrm>
        </p:spPr>
        <p:txBody>
          <a:bodyPr/>
          <a:lstStyle/>
          <a:p>
            <a:fld id="{8280A32F-405F-6A48-A2D2-29D0E15D1F15}" type="datetimeFigureOut">
              <a:rPr lang="nb-NO" smtClean="0"/>
              <a:pPr/>
              <a:t>21.03.2022</a:t>
            </a:fld>
            <a:r>
              <a:rPr lang="nb-NO" dirty="0"/>
              <a:t>r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 rot="5400000">
            <a:off x="-660468" y="2793377"/>
            <a:ext cx="2895600" cy="486833"/>
          </a:xfr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 rot="5400000">
            <a:off x="287608" y="4877523"/>
            <a:ext cx="1005224" cy="486833"/>
          </a:xfrm>
        </p:spPr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fld id="{28107D76-AA41-D143-973C-FE8DE29B2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 descr="Stami - PPT-0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663" y="5979920"/>
            <a:ext cx="751114" cy="48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93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lutningsfoil 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09602" y="392545"/>
            <a:ext cx="8896671" cy="768830"/>
          </a:xfrm>
        </p:spPr>
        <p:txBody>
          <a:bodyPr lIns="252000" tIns="0" bIns="0"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1" y="1253836"/>
            <a:ext cx="8896671" cy="616528"/>
          </a:xfrm>
        </p:spPr>
        <p:txBody>
          <a:bodyPr lIns="288000" rIns="108000" anchor="ctr" anchorCtr="0"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fld id="{8280A32F-405F-6A48-A2D2-29D0E15D1F15}" type="datetimeFigureOut">
              <a:rPr lang="nb-NO" smtClean="0"/>
              <a:pPr/>
              <a:t>21.03.2022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fld id="{28107D76-AA41-D143-973C-FE8DE29B2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4542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80A32F-405F-6A48-A2D2-29D0E15D1F15}" type="datetimeFigureOut">
              <a:rPr lang="nb-NO" smtClean="0"/>
              <a:pPr/>
              <a:t>21.03.2022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107D76-AA41-D143-973C-FE8DE29B2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 descr="Stami - PPT-0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5" y="5438314"/>
            <a:ext cx="2142836" cy="781608"/>
          </a:xfrm>
          <a:prstGeom prst="rect">
            <a:avLst/>
          </a:prstGeom>
        </p:spPr>
      </p:pic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609603" y="3448242"/>
            <a:ext cx="8896671" cy="768830"/>
          </a:xfrm>
        </p:spPr>
        <p:txBody>
          <a:bodyPr lIns="252000" t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609602" y="4309533"/>
            <a:ext cx="8896671" cy="616528"/>
          </a:xfrm>
        </p:spPr>
        <p:txBody>
          <a:bodyPr lIns="288000" rIns="108000" anchor="ctr" anchorCtr="0"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02272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bil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119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fld id="{8280A32F-405F-6A48-A2D2-29D0E15D1F15}" type="datetimeFigureOut">
              <a:rPr lang="nb-NO" smtClean="0"/>
              <a:pPr/>
              <a:t>21.03.2022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fld id="{28107D76-AA41-D143-973C-FE8DE29B2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 descr="Stami - PPT-0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376" y="5638800"/>
            <a:ext cx="1564025" cy="570218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609603" y="4309533"/>
            <a:ext cx="8896671" cy="768830"/>
          </a:xfrm>
        </p:spPr>
        <p:txBody>
          <a:bodyPr lIns="252000" tIns="0" bIns="0"/>
          <a:lstStyle>
            <a:lvl1pPr algn="l">
              <a:defRPr>
                <a:solidFill>
                  <a:srgbClr val="1C296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609602" y="5170824"/>
            <a:ext cx="8896671" cy="616528"/>
          </a:xfrm>
        </p:spPr>
        <p:txBody>
          <a:bodyPr lIns="288000" rIns="108000" anchor="ctr" anchorCtr="0">
            <a:normAutofit/>
          </a:bodyPr>
          <a:lstStyle>
            <a:lvl1pPr marL="0" indent="0" algn="l">
              <a:buNone/>
              <a:defRPr sz="2400">
                <a:solidFill>
                  <a:srgbClr val="1C29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02272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fld id="{8280A32F-405F-6A48-A2D2-29D0E15D1F15}" type="datetimeFigureOut">
              <a:rPr lang="nb-NO" smtClean="0"/>
              <a:pPr/>
              <a:t>21.03.2022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1340299" cy="365125"/>
          </a:xfrm>
        </p:spPr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fld id="{28107D76-AA41-D143-973C-FE8DE29B2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 descr="Stami - PPT-0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5" y="6356350"/>
            <a:ext cx="100148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7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A32F-405F-6A48-A2D2-29D0E15D1F15}" type="datetimeFigureOut">
              <a:rPr lang="nb-NO" smtClean="0"/>
              <a:pPr/>
              <a:t>21.03.2022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1340299" cy="365125"/>
          </a:xfrm>
        </p:spPr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fld id="{28107D76-AA41-D143-973C-FE8DE29B2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 descr="Stami - PPT-0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5" y="6356350"/>
            <a:ext cx="100148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12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A32F-405F-6A48-A2D2-29D0E15D1F15}" type="datetimeFigureOut">
              <a:rPr lang="nb-NO" smtClean="0"/>
              <a:pPr/>
              <a:t>21.03.2022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1340299" cy="365125"/>
          </a:xfrm>
        </p:spPr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fld id="{28107D76-AA41-D143-973C-FE8DE29B2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 descr="Stami - PPT-0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5" y="6356350"/>
            <a:ext cx="100148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3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A32F-405F-6A48-A2D2-29D0E15D1F15}" type="datetimeFigureOut">
              <a:rPr lang="nb-NO" smtClean="0"/>
              <a:pPr/>
              <a:t>21.03.2022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1340299" cy="365125"/>
          </a:xfrm>
        </p:spPr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fld id="{28107D76-AA41-D143-973C-FE8DE29B2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 descr="Stami - PPT-0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5" y="6356350"/>
            <a:ext cx="100148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77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A32F-405F-6A48-A2D2-29D0E15D1F15}" type="datetimeFigureOut">
              <a:rPr lang="nb-NO" smtClean="0"/>
              <a:pPr/>
              <a:t>21.03.2022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1340299" cy="365125"/>
          </a:xfrm>
        </p:spPr>
        <p:txBody>
          <a:bodyPr/>
          <a:lstStyle>
            <a:lvl1pPr>
              <a:defRPr>
                <a:solidFill>
                  <a:srgbClr val="1C2962"/>
                </a:solidFill>
              </a:defRPr>
            </a:lvl1pPr>
          </a:lstStyle>
          <a:p>
            <a:fld id="{28107D76-AA41-D143-973C-FE8DE29B2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6" name="Bilde 5" descr="Stami - PPT-0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5" y="6356350"/>
            <a:ext cx="100148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</a:t>
            </a:r>
            <a:r>
              <a:rPr lang="nb-NO" dirty="0" err="1"/>
              <a:t>redigaere</a:t>
            </a:r>
            <a:r>
              <a:rPr lang="nb-NO" dirty="0"/>
              <a:t>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C2962"/>
                </a:solidFill>
              </a:defRPr>
            </a:lvl1pPr>
          </a:lstStyle>
          <a:p>
            <a:fld id="{8280A32F-405F-6A48-A2D2-29D0E15D1F15}" type="datetimeFigureOut">
              <a:rPr lang="nb-NO" smtClean="0"/>
              <a:pPr/>
              <a:t>21.03.2022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C296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C2962"/>
                </a:solidFill>
              </a:defRPr>
            </a:lvl1pPr>
          </a:lstStyle>
          <a:p>
            <a:fld id="{28107D76-AA41-D143-973C-FE8DE29B2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93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1" r:id="rId4"/>
    <p:sldLayoutId id="214748365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1C296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C296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C296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C296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C296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png"/><Relationship Id="rId15" Type="http://schemas.openxmlformats.org/officeDocument/2006/relationships/image" Target="../media/image92.sv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1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>
          <a:xfrm>
            <a:off x="789545" y="1529384"/>
            <a:ext cx="11205028" cy="768830"/>
          </a:xfrm>
          <a:prstGeom prst="rect">
            <a:avLst/>
          </a:prstGeom>
        </p:spPr>
        <p:txBody>
          <a:bodyPr vert="horz" lIns="252000" tIns="0" rIns="91440" bIns="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endParaRPr lang="nn-NO" sz="4400" dirty="0">
              <a:solidFill>
                <a:srgbClr val="1C2962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1800"/>
              </a:spcAft>
              <a:defRPr/>
            </a:pPr>
            <a:r>
              <a:rPr lang="nb-NO" sz="360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rPr>
              <a:t>Den nye arbeidshverdagen – fremtidas arbeidsliv</a:t>
            </a:r>
          </a:p>
          <a:p>
            <a:pPr>
              <a:spcBef>
                <a:spcPct val="0"/>
              </a:spcBef>
              <a:spcAft>
                <a:spcPts val="1800"/>
              </a:spcAft>
              <a:defRPr/>
            </a:pPr>
            <a:endParaRPr lang="nn-NO" sz="2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Undertittel 2"/>
          <p:cNvSpPr txBox="1">
            <a:spLocks/>
          </p:cNvSpPr>
          <p:nvPr/>
        </p:nvSpPr>
        <p:spPr>
          <a:xfrm>
            <a:off x="967476" y="3793591"/>
            <a:ext cx="6974695" cy="2381460"/>
          </a:xfrm>
          <a:prstGeom prst="rect">
            <a:avLst/>
          </a:prstGeom>
        </p:spPr>
        <p:txBody>
          <a:bodyPr vert="horz" lIns="288000" tIns="45720" rIns="108000" bIns="45720" rtlCol="0" anchor="ctr" anchorCtr="0">
            <a:noAutofit/>
          </a:bodyPr>
          <a:lstStyle/>
          <a:p>
            <a:pPr>
              <a:spcBef>
                <a:spcPct val="20000"/>
              </a:spcBef>
              <a:defRPr/>
            </a:pPr>
            <a:endParaRPr lang="nn-NO" sz="2800" dirty="0">
              <a:solidFill>
                <a:srgbClr val="1C2962"/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nn-NO" sz="2400" dirty="0">
                <a:solidFill>
                  <a:srgbClr val="1C2962"/>
                </a:solidFill>
              </a:rPr>
              <a:t>Pål Molander </a:t>
            </a:r>
          </a:p>
          <a:p>
            <a:pPr>
              <a:spcBef>
                <a:spcPct val="20000"/>
              </a:spcBef>
              <a:defRPr/>
            </a:pPr>
            <a:r>
              <a:rPr lang="nn-NO" sz="1600" dirty="0">
                <a:solidFill>
                  <a:srgbClr val="1C2962"/>
                </a:solidFill>
              </a:rPr>
              <a:t>Direktør</a:t>
            </a:r>
          </a:p>
          <a:p>
            <a:pPr>
              <a:spcBef>
                <a:spcPct val="20000"/>
              </a:spcBef>
              <a:defRPr/>
            </a:pPr>
            <a:r>
              <a:rPr lang="nn-NO" sz="1600" dirty="0">
                <a:solidFill>
                  <a:srgbClr val="1C2962"/>
                </a:solidFill>
              </a:rPr>
              <a:t>PhD, MSc, professor</a:t>
            </a:r>
          </a:p>
          <a:p>
            <a:pPr>
              <a:spcBef>
                <a:spcPct val="20000"/>
              </a:spcBef>
              <a:defRPr/>
            </a:pPr>
            <a:endParaRPr lang="nn-NO" sz="1400" dirty="0">
              <a:solidFill>
                <a:srgbClr val="1C2962"/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nn-NO" sz="3200" dirty="0">
                <a:solidFill>
                  <a:srgbClr val="1C2962"/>
                </a:solidFill>
              </a:rPr>
              <a:t>Statens arbeidsmiljøinstitutt (STAMI)</a:t>
            </a:r>
          </a:p>
          <a:p>
            <a:pPr>
              <a:spcBef>
                <a:spcPct val="20000"/>
              </a:spcBef>
              <a:defRPr/>
            </a:pPr>
            <a:endParaRPr lang="nn-NO" sz="2400" dirty="0">
              <a:solidFill>
                <a:srgbClr val="1C2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19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1A219C-4875-4487-AB1E-DDA539B63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15" y="603506"/>
            <a:ext cx="3204022" cy="4518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Righ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186" y="989244"/>
            <a:ext cx="3263731" cy="4414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Righ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775" y="1422209"/>
            <a:ext cx="3204022" cy="451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Righ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723341-BFAA-40CA-99BA-55ECEECDA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655" y="1778639"/>
            <a:ext cx="3263731" cy="459152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1177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F2F45-B47F-4DCB-B156-BADBC1D67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8"/>
            <a:ext cx="11267975" cy="1143000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Hva</a:t>
            </a:r>
            <a:r>
              <a:rPr lang="en-GB" dirty="0"/>
              <a:t> er vi </a:t>
            </a:r>
            <a:r>
              <a:rPr lang="en-GB" dirty="0" err="1"/>
              <a:t>opptatte</a:t>
            </a:r>
            <a:r>
              <a:rPr lang="en-GB" dirty="0"/>
              <a:t> </a:t>
            </a:r>
            <a:r>
              <a:rPr lang="en-GB" dirty="0" err="1"/>
              <a:t>vedrørende</a:t>
            </a:r>
            <a:r>
              <a:rPr lang="en-GB" dirty="0"/>
              <a:t> </a:t>
            </a:r>
            <a:r>
              <a:rPr lang="en-GB" dirty="0" err="1"/>
              <a:t>fremtidens</a:t>
            </a:r>
            <a:r>
              <a:rPr lang="en-GB" dirty="0"/>
              <a:t> </a:t>
            </a:r>
            <a:r>
              <a:rPr lang="en-GB" dirty="0" err="1"/>
              <a:t>arbeidsliv</a:t>
            </a:r>
            <a:r>
              <a:rPr lang="en-GB" dirty="0"/>
              <a:t>?</a:t>
            </a:r>
            <a:endParaRPr lang="nb-NO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DF930D-A3F0-4424-B482-4BCFBD099E77}"/>
              </a:ext>
            </a:extLst>
          </p:cNvPr>
          <p:cNvGrpSpPr/>
          <p:nvPr/>
        </p:nvGrpSpPr>
        <p:grpSpPr>
          <a:xfrm>
            <a:off x="6444916" y="1625737"/>
            <a:ext cx="4258187" cy="4601454"/>
            <a:chOff x="5867400" y="1600200"/>
            <a:chExt cx="4258187" cy="4601454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98144F5B-451D-4051-8431-C0601D5E2EC1}"/>
                </a:ext>
              </a:extLst>
            </p:cNvPr>
            <p:cNvSpPr txBox="1">
              <a:spLocks/>
            </p:cNvSpPr>
            <p:nvPr/>
          </p:nvSpPr>
          <p:spPr>
            <a:xfrm>
              <a:off x="5867400" y="1600200"/>
              <a:ext cx="4181475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rgbClr val="1C296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rgbClr val="1C296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rgbClr val="1C296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1C296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1C296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 err="1"/>
                <a:t>Hjemmekontor</a:t>
              </a:r>
              <a:r>
                <a:rPr lang="en-GB" dirty="0"/>
                <a:t>?</a:t>
              </a:r>
              <a:endParaRPr lang="nb-NO" dirty="0"/>
            </a:p>
          </p:txBody>
        </p:sp>
        <p:pic>
          <p:nvPicPr>
            <p:cNvPr id="6" name="Bilde 4">
              <a:extLst>
                <a:ext uri="{FF2B5EF4-FFF2-40B4-BE49-F238E27FC236}">
                  <a16:creationId xmlns:a16="http://schemas.microsoft.com/office/drawing/2014/main" id="{E66F2B1E-7963-4271-B6B3-0DBD208D1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4112" y="2641539"/>
              <a:ext cx="4181475" cy="356011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F8C429-8F72-48D6-B139-858078F2BD2A}"/>
              </a:ext>
            </a:extLst>
          </p:cNvPr>
          <p:cNvGrpSpPr/>
          <p:nvPr/>
        </p:nvGrpSpPr>
        <p:grpSpPr>
          <a:xfrm>
            <a:off x="725906" y="1677109"/>
            <a:ext cx="4364612" cy="4582880"/>
            <a:chOff x="725906" y="1677109"/>
            <a:chExt cx="4364612" cy="45828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CC1866-089B-4FCB-9A51-C06552FF6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159" y="2667076"/>
              <a:ext cx="4268359" cy="3592913"/>
            </a:xfrm>
            <a:prstGeom prst="rect">
              <a:avLst/>
            </a:prstGeom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05A2F684-9D51-4EBF-8EA1-2891B5B01319}"/>
                </a:ext>
              </a:extLst>
            </p:cNvPr>
            <p:cNvSpPr txBox="1">
              <a:spLocks/>
            </p:cNvSpPr>
            <p:nvPr/>
          </p:nvSpPr>
          <p:spPr>
            <a:xfrm>
              <a:off x="725906" y="1677109"/>
              <a:ext cx="4181475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rgbClr val="1C296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rgbClr val="1C296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rgbClr val="1C296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1C296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1C296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 err="1"/>
                <a:t>Yrker</a:t>
              </a:r>
              <a:r>
                <a:rPr lang="en-GB" dirty="0"/>
                <a:t> </a:t>
              </a:r>
              <a:r>
                <a:rPr lang="en-GB" dirty="0" err="1"/>
                <a:t>som</a:t>
              </a:r>
              <a:r>
                <a:rPr lang="en-GB" dirty="0"/>
                <a:t> </a:t>
              </a:r>
              <a:r>
                <a:rPr lang="en-GB" dirty="0" err="1"/>
                <a:t>forsvinner</a:t>
              </a:r>
              <a:r>
                <a:rPr lang="en-GB" dirty="0"/>
                <a:t>?</a:t>
              </a:r>
              <a:endParaRPr lang="nb-NO" dirty="0"/>
            </a:p>
          </p:txBody>
        </p:sp>
      </p:grpSp>
    </p:spTree>
    <p:extLst>
      <p:ext uri="{BB962C8B-B14F-4D97-AF65-F5344CB8AC3E}">
        <p14:creationId xmlns:p14="http://schemas.microsoft.com/office/powerpoint/2010/main" val="34675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humbnails-visually.netdna-ssl.com/mckinsey-global-institute-12-disruptive-technologies_5277d72d35513_w15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69" y="2344790"/>
            <a:ext cx="6024274" cy="37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an være et bilde av Pål Molander, dress og yttertøy">
            <a:extLst>
              <a:ext uri="{FF2B5EF4-FFF2-40B4-BE49-F238E27FC236}">
                <a16:creationId xmlns:a16="http://schemas.microsoft.com/office/drawing/2014/main" id="{7B8C85F1-C1B2-4DE0-8DF8-38C0E9FFA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9" y="3161371"/>
            <a:ext cx="1346935" cy="13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FE15A3E-5FF6-4BE7-80EA-42ABBD0D99CE}"/>
              </a:ext>
            </a:extLst>
          </p:cNvPr>
          <p:cNvSpPr/>
          <p:nvPr/>
        </p:nvSpPr>
        <p:spPr>
          <a:xfrm>
            <a:off x="775225" y="4952740"/>
            <a:ext cx="1616498" cy="1390871"/>
          </a:xfrm>
          <a:prstGeom prst="wedgeRoundRectCallout">
            <a:avLst>
              <a:gd name="adj1" fmla="val -45436"/>
              <a:gd name="adj2" fmla="val -14298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Nye </a:t>
            </a:r>
            <a:r>
              <a:rPr lang="en-GB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teknologier</a:t>
            </a:r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en-GB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som</a:t>
            </a:r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GB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vil</a:t>
            </a:r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GB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prege</a:t>
            </a:r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GB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fremtidens</a:t>
            </a:r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GB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arbeidsliv</a:t>
            </a:r>
            <a:endParaRPr lang="nb-NO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6A0C7898-EEF0-459B-B202-E064BD8C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927" y="274638"/>
            <a:ext cx="1015906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/>
              <a:t>Hva burde prege debatten om fremtidens arbeidsliv mer ?</a:t>
            </a:r>
          </a:p>
        </p:txBody>
      </p:sp>
    </p:spTree>
    <p:extLst>
      <p:ext uri="{BB962C8B-B14F-4D97-AF65-F5344CB8AC3E}">
        <p14:creationId xmlns:p14="http://schemas.microsoft.com/office/powerpoint/2010/main" val="170074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Er det noe nytt at yrker blir borte?</a:t>
            </a:r>
          </a:p>
        </p:txBody>
      </p:sp>
      <p:grpSp>
        <p:nvGrpSpPr>
          <p:cNvPr id="6" name="Gruppe 5"/>
          <p:cNvGrpSpPr/>
          <p:nvPr/>
        </p:nvGrpSpPr>
        <p:grpSpPr>
          <a:xfrm>
            <a:off x="9943861" y="5338570"/>
            <a:ext cx="2046009" cy="832871"/>
            <a:chOff x="7575563" y="3755899"/>
            <a:chExt cx="2046009" cy="832871"/>
          </a:xfrm>
        </p:grpSpPr>
        <p:pic>
          <p:nvPicPr>
            <p:cNvPr id="4" name="Bild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61709" y="3755899"/>
              <a:ext cx="1835217" cy="529402"/>
            </a:xfrm>
            <a:prstGeom prst="rect">
              <a:avLst/>
            </a:prstGeom>
          </p:spPr>
        </p:pic>
        <p:sp>
          <p:nvSpPr>
            <p:cNvPr id="5" name="TekstSylinder 4"/>
            <p:cNvSpPr txBox="1"/>
            <p:nvPr/>
          </p:nvSpPr>
          <p:spPr>
            <a:xfrm>
              <a:off x="7575563" y="4219438"/>
              <a:ext cx="2046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www.historienet.no</a:t>
              </a:r>
            </a:p>
          </p:txBody>
        </p:sp>
      </p:grpSp>
      <p:grpSp>
        <p:nvGrpSpPr>
          <p:cNvPr id="7" name="Gruppe 6"/>
          <p:cNvGrpSpPr/>
          <p:nvPr/>
        </p:nvGrpSpPr>
        <p:grpSpPr>
          <a:xfrm>
            <a:off x="686000" y="1556866"/>
            <a:ext cx="6688080" cy="4198140"/>
            <a:chOff x="1581150" y="344984"/>
            <a:chExt cx="6688080" cy="4198140"/>
          </a:xfrm>
        </p:grpSpPr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1150" y="1114425"/>
              <a:ext cx="6688080" cy="3428699"/>
            </a:xfrm>
            <a:prstGeom prst="rect">
              <a:avLst/>
            </a:prstGeom>
          </p:spPr>
        </p:pic>
        <p:sp>
          <p:nvSpPr>
            <p:cNvPr id="9" name="TekstSylinder 8"/>
            <p:cNvSpPr txBox="1"/>
            <p:nvPr/>
          </p:nvSpPr>
          <p:spPr>
            <a:xfrm>
              <a:off x="1581150" y="344984"/>
              <a:ext cx="33541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4400" dirty="0"/>
                <a:t>Kjegleguttene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353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3251239" y="1417638"/>
            <a:ext cx="5120929" cy="5014291"/>
            <a:chOff x="3205162" y="188443"/>
            <a:chExt cx="5781675" cy="5783732"/>
          </a:xfrm>
        </p:grpSpPr>
        <p:sp>
          <p:nvSpPr>
            <p:cNvPr id="5" name="Rektangel 4"/>
            <p:cNvSpPr/>
            <p:nvPr/>
          </p:nvSpPr>
          <p:spPr>
            <a:xfrm>
              <a:off x="4644788" y="188443"/>
              <a:ext cx="173015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4400" dirty="0"/>
                <a:t>Vekker</a:t>
              </a:r>
            </a:p>
          </p:txBody>
        </p:sp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5162" y="885825"/>
              <a:ext cx="5781675" cy="5086350"/>
            </a:xfrm>
            <a:prstGeom prst="rect">
              <a:avLst/>
            </a:prstGeom>
          </p:spPr>
        </p:pic>
      </p:grp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 dirty="0"/>
              <a:t>Er det noe nytt at yrker blir borte?</a:t>
            </a:r>
          </a:p>
        </p:txBody>
      </p:sp>
    </p:spTree>
    <p:extLst>
      <p:ext uri="{BB962C8B-B14F-4D97-AF65-F5344CB8AC3E}">
        <p14:creationId xmlns:p14="http://schemas.microsoft.com/office/powerpoint/2010/main" val="410412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2" y="2004139"/>
            <a:ext cx="5184866" cy="4127153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 dirty="0"/>
              <a:t>Er det noe nytt at yrker blir borte?</a:t>
            </a:r>
          </a:p>
        </p:txBody>
      </p:sp>
      <p:sp>
        <p:nvSpPr>
          <p:cNvPr id="7" name="Rektangel 6"/>
          <p:cNvSpPr/>
          <p:nvPr/>
        </p:nvSpPr>
        <p:spPr>
          <a:xfrm>
            <a:off x="6783445" y="2007059"/>
            <a:ext cx="3463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4000" dirty="0"/>
              <a:t>Støvsugerselger</a:t>
            </a:r>
          </a:p>
        </p:txBody>
      </p:sp>
    </p:spTree>
    <p:extLst>
      <p:ext uri="{BB962C8B-B14F-4D97-AF65-F5344CB8AC3E}">
        <p14:creationId xmlns:p14="http://schemas.microsoft.com/office/powerpoint/2010/main" val="3521100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2687145" y="1855583"/>
            <a:ext cx="6247654" cy="4282011"/>
            <a:chOff x="3952875" y="1454646"/>
            <a:chExt cx="6247654" cy="4282011"/>
          </a:xfrm>
        </p:grpSpPr>
        <p:pic>
          <p:nvPicPr>
            <p:cNvPr id="5" name="Bild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2875" y="2224087"/>
              <a:ext cx="6247654" cy="3512570"/>
            </a:xfrm>
            <a:prstGeom prst="rect">
              <a:avLst/>
            </a:prstGeom>
          </p:spPr>
        </p:pic>
        <p:sp>
          <p:nvSpPr>
            <p:cNvPr id="6" name="Rektangel 5"/>
            <p:cNvSpPr/>
            <p:nvPr/>
          </p:nvSpPr>
          <p:spPr>
            <a:xfrm>
              <a:off x="5680129" y="1454646"/>
              <a:ext cx="35972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b-NO" sz="4400" dirty="0"/>
                <a:t>Melkemann</a:t>
              </a:r>
            </a:p>
          </p:txBody>
        </p:sp>
      </p:grp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 dirty="0"/>
              <a:t>Er det noe nytt at yrker blir borte?</a:t>
            </a:r>
          </a:p>
        </p:txBody>
      </p:sp>
    </p:spTree>
    <p:extLst>
      <p:ext uri="{BB962C8B-B14F-4D97-AF65-F5344CB8AC3E}">
        <p14:creationId xmlns:p14="http://schemas.microsoft.com/office/powerpoint/2010/main" val="59722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Gammel kjenning i ny forkledning?</a:t>
            </a:r>
          </a:p>
        </p:txBody>
      </p:sp>
      <p:grpSp>
        <p:nvGrpSpPr>
          <p:cNvPr id="5" name="Gruppe 4"/>
          <p:cNvGrpSpPr/>
          <p:nvPr/>
        </p:nvGrpSpPr>
        <p:grpSpPr>
          <a:xfrm>
            <a:off x="2625213" y="1598400"/>
            <a:ext cx="6247654" cy="4282011"/>
            <a:chOff x="3952875" y="1454646"/>
            <a:chExt cx="6247654" cy="4282011"/>
          </a:xfrm>
        </p:grpSpPr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2875" y="2224087"/>
              <a:ext cx="6247654" cy="3512570"/>
            </a:xfrm>
            <a:prstGeom prst="rect">
              <a:avLst/>
            </a:prstGeom>
          </p:spPr>
        </p:pic>
        <p:sp>
          <p:nvSpPr>
            <p:cNvPr id="7" name="Rektangel 6"/>
            <p:cNvSpPr/>
            <p:nvPr/>
          </p:nvSpPr>
          <p:spPr>
            <a:xfrm>
              <a:off x="5680129" y="1454646"/>
              <a:ext cx="35972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b-NO" sz="4400" dirty="0"/>
                <a:t>Melkemann</a:t>
              </a:r>
            </a:p>
          </p:txBody>
        </p:sp>
      </p:grp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52" y="1786475"/>
            <a:ext cx="6479036" cy="4319357"/>
          </a:xfrm>
          <a:prstGeom prst="rect">
            <a:avLst/>
          </a:prstGeom>
        </p:spPr>
      </p:pic>
      <p:grpSp>
        <p:nvGrpSpPr>
          <p:cNvPr id="8" name="Gruppe 7"/>
          <p:cNvGrpSpPr/>
          <p:nvPr/>
        </p:nvGrpSpPr>
        <p:grpSpPr>
          <a:xfrm>
            <a:off x="10636712" y="1782468"/>
            <a:ext cx="4670854" cy="3138883"/>
            <a:chOff x="1491049" y="1939743"/>
            <a:chExt cx="4670854" cy="3138883"/>
          </a:xfrm>
        </p:grpSpPr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049" y="2451271"/>
              <a:ext cx="4670854" cy="2627355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553064" y="1215084"/>
              <a:ext cx="1023055" cy="2472373"/>
            </a:xfrm>
            <a:prstGeom prst="rect">
              <a:avLst/>
            </a:prstGeom>
          </p:spPr>
        </p:pic>
      </p:grpSp>
      <p:pic>
        <p:nvPicPr>
          <p:cNvPr id="11" name="Bil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5636" y="1621069"/>
            <a:ext cx="4511930" cy="346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6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69909 -0.00486 L -0.69909 -0.00486 " pathEditMode="relative" ptsTypes="AAA">
                                      <p:cBhvr>
                                        <p:cTn id="1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909 -0.00464 L -1.07057 0.00277 L -1.07057 0.00277 L -1.07057 0.00277 " pathEditMode="relative" ptsTypes="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59336 -0.00394 L -0.59336 -0.00394 " pathEditMode="relative" ptsTypes="AAA">
                                      <p:cBhvr>
                                        <p:cTn id="27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 dirty="0"/>
              <a:t>Er det noe nytt at yrker blir borte?</a:t>
            </a:r>
          </a:p>
        </p:txBody>
      </p:sp>
      <p:sp>
        <p:nvSpPr>
          <p:cNvPr id="6" name="Rektangel 5"/>
          <p:cNvSpPr/>
          <p:nvPr/>
        </p:nvSpPr>
        <p:spPr>
          <a:xfrm>
            <a:off x="6510898" y="3279992"/>
            <a:ext cx="3881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4000" dirty="0"/>
              <a:t>HR-medarbeider?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99" y="1449533"/>
            <a:ext cx="4190790" cy="530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82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72" y="1924872"/>
            <a:ext cx="2833816" cy="425426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30" y="2012506"/>
            <a:ext cx="1352550" cy="371475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949" y="1924873"/>
            <a:ext cx="4549418" cy="4254266"/>
          </a:xfrm>
          <a:prstGeom prst="rect">
            <a:avLst/>
          </a:prstGeom>
        </p:spPr>
      </p:pic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522971" y="967657"/>
            <a:ext cx="11344977" cy="1143000"/>
          </a:xfrm>
        </p:spPr>
        <p:txBody>
          <a:bodyPr>
            <a:noAutofit/>
          </a:bodyPr>
          <a:lstStyle/>
          <a:p>
            <a:r>
              <a:rPr lang="nb-NO" dirty="0"/>
              <a:t>Er det nytt med frykt for at yrker blir borte?</a:t>
            </a:r>
            <a:br>
              <a:rPr lang="nb-NO" dirty="0"/>
            </a:br>
            <a:r>
              <a:rPr lang="nb-NO" sz="3200" dirty="0" err="1"/>
              <a:t>Ludittene</a:t>
            </a:r>
            <a:r>
              <a:rPr lang="nb-NO" dirty="0"/>
              <a:t> </a:t>
            </a:r>
            <a:r>
              <a:rPr lang="nb-NO" sz="1800" dirty="0"/>
              <a:t>(1811-1814 i England)</a:t>
            </a:r>
            <a:br>
              <a:rPr lang="nb-NO" sz="1800" dirty="0"/>
            </a:br>
            <a:endParaRPr lang="nb-NO" sz="4000" dirty="0"/>
          </a:p>
        </p:txBody>
      </p:sp>
      <p:sp>
        <p:nvSpPr>
          <p:cNvPr id="2" name="Rektangel 1"/>
          <p:cNvSpPr/>
          <p:nvPr/>
        </p:nvSpPr>
        <p:spPr>
          <a:xfrm>
            <a:off x="522972" y="6266771"/>
            <a:ext cx="8181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Protesterte mot automatiseringen i spesielt tekstilindustrien som truet deres jobber</a:t>
            </a:r>
          </a:p>
        </p:txBody>
      </p:sp>
    </p:spTree>
    <p:extLst>
      <p:ext uri="{BB962C8B-B14F-4D97-AF65-F5344CB8AC3E}">
        <p14:creationId xmlns:p14="http://schemas.microsoft.com/office/powerpoint/2010/main" val="2907813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365" y="879915"/>
            <a:ext cx="5367386" cy="5289082"/>
          </a:xfrm>
          <a:prstGeom prst="rect">
            <a:avLst/>
          </a:prstGeom>
        </p:spPr>
      </p:pic>
      <p:sp>
        <p:nvSpPr>
          <p:cNvPr id="6" name="NORSKE (U)FORENLIGE DILEMMAER"/>
          <p:cNvSpPr txBox="1"/>
          <p:nvPr/>
        </p:nvSpPr>
        <p:spPr>
          <a:xfrm>
            <a:off x="1895329" y="140660"/>
            <a:ext cx="51361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90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endParaRPr sz="4500" dirty="0">
              <a:solidFill>
                <a:schemeClr val="tx2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444" y="1740686"/>
            <a:ext cx="3835194" cy="3900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255645-EA79-4D4A-8FD8-AF16121E7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5673">
            <a:off x="1549917" y="2289369"/>
            <a:ext cx="2145350" cy="28026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322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 viktig poeng…..</a:t>
            </a:r>
          </a:p>
        </p:txBody>
      </p:sp>
      <p:grpSp>
        <p:nvGrpSpPr>
          <p:cNvPr id="8" name="Gruppe 7"/>
          <p:cNvGrpSpPr/>
          <p:nvPr/>
        </p:nvGrpSpPr>
        <p:grpSpPr>
          <a:xfrm>
            <a:off x="836527" y="1931209"/>
            <a:ext cx="4281820" cy="3828765"/>
            <a:chOff x="6843561" y="2502568"/>
            <a:chExt cx="4707004" cy="4355432"/>
          </a:xfrm>
        </p:grpSpPr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3561" y="2502568"/>
              <a:ext cx="4581626" cy="834672"/>
            </a:xfrm>
            <a:prstGeom prst="rect">
              <a:avLst/>
            </a:prstGeom>
          </p:spPr>
        </p:pic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3561" y="3284283"/>
              <a:ext cx="4707004" cy="3573717"/>
            </a:xfrm>
            <a:prstGeom prst="rect">
              <a:avLst/>
            </a:prstGeom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030" y="1931209"/>
            <a:ext cx="4957011" cy="371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98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F8EDE389-A539-490D-98C0-B20E6FEE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 dirty="0"/>
              <a:t>Og så var det hjemmekontor da…..</a:t>
            </a:r>
          </a:p>
        </p:txBody>
      </p:sp>
      <p:pic>
        <p:nvPicPr>
          <p:cNvPr id="8" name="Bilde 2">
            <a:extLst>
              <a:ext uri="{FF2B5EF4-FFF2-40B4-BE49-F238E27FC236}">
                <a16:creationId xmlns:a16="http://schemas.microsoft.com/office/drawing/2014/main" id="{138D597A-4396-462C-BD58-71AF476E8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393" y="1552714"/>
            <a:ext cx="7829214" cy="45017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080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F2F45-B47F-4DCB-B156-BADBC1D67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06" y="0"/>
            <a:ext cx="11267975" cy="1143000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Hva</a:t>
            </a:r>
            <a:r>
              <a:rPr lang="en-GB" dirty="0"/>
              <a:t> er </a:t>
            </a:r>
            <a:r>
              <a:rPr lang="en-GB" dirty="0" err="1"/>
              <a:t>trukket</a:t>
            </a:r>
            <a:r>
              <a:rPr lang="en-GB" dirty="0"/>
              <a:t> </a:t>
            </a:r>
            <a:r>
              <a:rPr lang="en-GB" dirty="0" err="1"/>
              <a:t>frem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positivt</a:t>
            </a:r>
            <a:r>
              <a:rPr lang="en-GB" dirty="0"/>
              <a:t> med </a:t>
            </a:r>
            <a:r>
              <a:rPr lang="en-GB" dirty="0" err="1"/>
              <a:t>fjernarbeid</a:t>
            </a:r>
            <a:r>
              <a:rPr lang="en-GB" dirty="0"/>
              <a:t>?</a:t>
            </a:r>
            <a:endParaRPr lang="nb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5A2F684-9D51-4EBF-8EA1-2891B5B01319}"/>
              </a:ext>
            </a:extLst>
          </p:cNvPr>
          <p:cNvSpPr txBox="1">
            <a:spLocks/>
          </p:cNvSpPr>
          <p:nvPr/>
        </p:nvSpPr>
        <p:spPr>
          <a:xfrm>
            <a:off x="725906" y="1417638"/>
            <a:ext cx="11005177" cy="48493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1C296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1C29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C29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C29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C29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9600" dirty="0" err="1"/>
              <a:t>Miljøhensyn</a:t>
            </a:r>
            <a:endParaRPr lang="en-GB" sz="9600" dirty="0"/>
          </a:p>
          <a:p>
            <a:pPr lvl="1">
              <a:spcAft>
                <a:spcPts val="600"/>
              </a:spcAft>
            </a:pPr>
            <a:r>
              <a:rPr lang="en-GB" sz="8000" dirty="0" err="1"/>
              <a:t>Reise</a:t>
            </a:r>
            <a:r>
              <a:rPr lang="en-GB" sz="8000" dirty="0"/>
              <a:t> og </a:t>
            </a:r>
            <a:r>
              <a:rPr lang="en-GB" sz="8000" dirty="0" err="1"/>
              <a:t>enøk</a:t>
            </a:r>
            <a:endParaRPr lang="en-GB" sz="8000" dirty="0"/>
          </a:p>
          <a:p>
            <a:pPr>
              <a:spcAft>
                <a:spcPts val="600"/>
              </a:spcAft>
            </a:pPr>
            <a:r>
              <a:rPr lang="en-GB" sz="9600" dirty="0" err="1"/>
              <a:t>Samferdsel</a:t>
            </a:r>
            <a:endParaRPr lang="en-GB" sz="9600" dirty="0"/>
          </a:p>
          <a:p>
            <a:pPr lvl="1">
              <a:spcAft>
                <a:spcPts val="600"/>
              </a:spcAft>
            </a:pPr>
            <a:r>
              <a:rPr lang="en-GB" sz="8000" dirty="0" err="1"/>
              <a:t>Mindre</a:t>
            </a:r>
            <a:r>
              <a:rPr lang="en-GB" sz="8000" dirty="0"/>
              <a:t> </a:t>
            </a:r>
            <a:r>
              <a:rPr lang="en-GB" sz="8000" dirty="0" err="1"/>
              <a:t>behov</a:t>
            </a:r>
            <a:r>
              <a:rPr lang="en-GB" sz="8000" dirty="0"/>
              <a:t> for </a:t>
            </a:r>
            <a:r>
              <a:rPr lang="en-GB" sz="8000" dirty="0" err="1"/>
              <a:t>veier</a:t>
            </a:r>
            <a:r>
              <a:rPr lang="en-GB" sz="8000" dirty="0"/>
              <a:t> og </a:t>
            </a:r>
            <a:r>
              <a:rPr lang="en-GB" sz="8000" dirty="0" err="1"/>
              <a:t>kollektivtransport</a:t>
            </a:r>
            <a:endParaRPr lang="en-GB" sz="8000" dirty="0"/>
          </a:p>
          <a:p>
            <a:pPr>
              <a:spcAft>
                <a:spcPts val="600"/>
              </a:spcAft>
            </a:pPr>
            <a:r>
              <a:rPr lang="en-GB" sz="9600" dirty="0" err="1"/>
              <a:t>Distriktspolitikk</a:t>
            </a:r>
            <a:endParaRPr lang="en-GB" sz="9600" dirty="0"/>
          </a:p>
          <a:p>
            <a:pPr lvl="1">
              <a:spcAft>
                <a:spcPts val="600"/>
              </a:spcAft>
            </a:pPr>
            <a:r>
              <a:rPr lang="en-GB" sz="8000" dirty="0" err="1"/>
              <a:t>Jobb</a:t>
            </a:r>
            <a:r>
              <a:rPr lang="en-GB" sz="8000" dirty="0"/>
              <a:t> </a:t>
            </a:r>
            <a:r>
              <a:rPr lang="en-GB" sz="8000" dirty="0" err="1"/>
              <a:t>hvor</a:t>
            </a:r>
            <a:r>
              <a:rPr lang="en-GB" sz="8000" dirty="0"/>
              <a:t> du </a:t>
            </a:r>
            <a:r>
              <a:rPr lang="en-GB" sz="8000" dirty="0" err="1"/>
              <a:t>vil</a:t>
            </a:r>
            <a:r>
              <a:rPr lang="en-GB" sz="8000" dirty="0"/>
              <a:t> </a:t>
            </a:r>
            <a:r>
              <a:rPr lang="en-GB" sz="8000" dirty="0" err="1"/>
              <a:t>i</a:t>
            </a:r>
            <a:r>
              <a:rPr lang="en-GB" sz="8000" dirty="0"/>
              <a:t> </a:t>
            </a:r>
            <a:r>
              <a:rPr lang="en-GB" sz="8000" dirty="0" err="1"/>
              <a:t>landet</a:t>
            </a:r>
            <a:endParaRPr lang="en-GB" sz="8000" dirty="0"/>
          </a:p>
          <a:p>
            <a:pPr>
              <a:spcAft>
                <a:spcPts val="600"/>
              </a:spcAft>
            </a:pPr>
            <a:r>
              <a:rPr lang="en-GB" sz="9600" dirty="0" err="1"/>
              <a:t>Presumtive</a:t>
            </a:r>
            <a:r>
              <a:rPr lang="en-GB" sz="9600" dirty="0"/>
              <a:t> </a:t>
            </a:r>
            <a:r>
              <a:rPr lang="en-GB" sz="9600" dirty="0" err="1"/>
              <a:t>besparelser</a:t>
            </a:r>
            <a:r>
              <a:rPr lang="en-GB" sz="9600" dirty="0"/>
              <a:t> for </a:t>
            </a:r>
            <a:r>
              <a:rPr lang="en-GB" sz="9600" dirty="0" err="1"/>
              <a:t>virksomhetene</a:t>
            </a:r>
            <a:endParaRPr lang="en-GB" sz="9600" dirty="0"/>
          </a:p>
          <a:p>
            <a:pPr lvl="1">
              <a:spcAft>
                <a:spcPts val="600"/>
              </a:spcAft>
            </a:pPr>
            <a:r>
              <a:rPr lang="en-GB" sz="8000" dirty="0" err="1"/>
              <a:t>Mindre</a:t>
            </a:r>
            <a:r>
              <a:rPr lang="en-GB" sz="8000" dirty="0"/>
              <a:t> </a:t>
            </a:r>
            <a:r>
              <a:rPr lang="en-GB" sz="8000" dirty="0" err="1"/>
              <a:t>kontorarealer</a:t>
            </a:r>
            <a:r>
              <a:rPr lang="en-GB" sz="8000" dirty="0"/>
              <a:t> og </a:t>
            </a:r>
            <a:r>
              <a:rPr lang="en-GB" sz="8000" dirty="0" err="1"/>
              <a:t>driftskostander</a:t>
            </a:r>
            <a:endParaRPr lang="en-GB" sz="8000" dirty="0"/>
          </a:p>
          <a:p>
            <a:pPr>
              <a:spcAft>
                <a:spcPts val="600"/>
              </a:spcAft>
            </a:pPr>
            <a:r>
              <a:rPr lang="en-GB" sz="9600" dirty="0" err="1"/>
              <a:t>Egne</a:t>
            </a:r>
            <a:r>
              <a:rPr lang="en-GB" sz="9600" dirty="0"/>
              <a:t> </a:t>
            </a:r>
            <a:r>
              <a:rPr lang="en-GB" sz="9600" dirty="0" err="1"/>
              <a:t>vurderinger</a:t>
            </a:r>
            <a:r>
              <a:rPr lang="en-GB" sz="9600" dirty="0"/>
              <a:t> om </a:t>
            </a:r>
            <a:r>
              <a:rPr lang="en-GB" sz="9600" dirty="0" err="1"/>
              <a:t>økt</a:t>
            </a:r>
            <a:r>
              <a:rPr lang="en-GB" sz="9600" dirty="0"/>
              <a:t> </a:t>
            </a:r>
            <a:r>
              <a:rPr lang="en-GB" sz="9600" dirty="0" err="1"/>
              <a:t>effektiviet</a:t>
            </a:r>
            <a:r>
              <a:rPr lang="en-GB" sz="9600" dirty="0"/>
              <a:t>/</a:t>
            </a:r>
            <a:r>
              <a:rPr lang="en-GB" sz="9600" dirty="0" err="1"/>
              <a:t>produktivitet</a:t>
            </a:r>
            <a:endParaRPr lang="en-GB" sz="9600" dirty="0"/>
          </a:p>
          <a:p>
            <a:pPr>
              <a:spcAft>
                <a:spcPts val="600"/>
              </a:spcAft>
            </a:pPr>
            <a:r>
              <a:rPr lang="en-GB" sz="9600" dirty="0" err="1"/>
              <a:t>Arbeidstageres</a:t>
            </a:r>
            <a:r>
              <a:rPr lang="en-GB" sz="9600" dirty="0"/>
              <a:t> </a:t>
            </a:r>
            <a:r>
              <a:rPr lang="en-GB" sz="9600" dirty="0" err="1"/>
              <a:t>forventninger</a:t>
            </a:r>
            <a:r>
              <a:rPr lang="en-GB" sz="9600" dirty="0"/>
              <a:t> om </a:t>
            </a:r>
            <a:r>
              <a:rPr lang="en-GB" sz="9600" dirty="0" err="1"/>
              <a:t>økt</a:t>
            </a:r>
            <a:r>
              <a:rPr lang="en-GB" sz="9600" dirty="0"/>
              <a:t> </a:t>
            </a:r>
            <a:r>
              <a:rPr lang="en-GB" sz="9600" dirty="0" err="1"/>
              <a:t>autonomi</a:t>
            </a:r>
            <a:r>
              <a:rPr lang="en-GB" sz="9600" dirty="0"/>
              <a:t> og </a:t>
            </a:r>
            <a:r>
              <a:rPr lang="en-GB" sz="9600" dirty="0" err="1"/>
              <a:t>ønsker</a:t>
            </a:r>
            <a:r>
              <a:rPr lang="en-GB" sz="9600" dirty="0"/>
              <a:t> om </a:t>
            </a:r>
            <a:r>
              <a:rPr lang="en-GB" sz="9600" dirty="0" err="1"/>
              <a:t>bedre</a:t>
            </a:r>
            <a:r>
              <a:rPr lang="en-GB" sz="9600" dirty="0"/>
              <a:t> </a:t>
            </a:r>
            <a:r>
              <a:rPr lang="en-GB" sz="9600" dirty="0" err="1"/>
              <a:t>balanserte</a:t>
            </a:r>
            <a:r>
              <a:rPr lang="en-GB" sz="9600" dirty="0"/>
              <a:t> liv</a:t>
            </a:r>
          </a:p>
          <a:p>
            <a:pPr>
              <a:spcAft>
                <a:spcPts val="600"/>
              </a:spcAft>
            </a:pPr>
            <a:r>
              <a:rPr lang="en-GB" sz="9600" dirty="0" err="1"/>
              <a:t>Ønsker</a:t>
            </a:r>
            <a:r>
              <a:rPr lang="en-GB" sz="9600" dirty="0"/>
              <a:t> om å </a:t>
            </a:r>
            <a:r>
              <a:rPr lang="en-GB" sz="9600" dirty="0" err="1"/>
              <a:t>være</a:t>
            </a:r>
            <a:r>
              <a:rPr lang="en-GB" sz="9600" dirty="0"/>
              <a:t> </a:t>
            </a:r>
            <a:r>
              <a:rPr lang="en-GB" sz="9600" dirty="0" err="1"/>
              <a:t>en</a:t>
            </a:r>
            <a:r>
              <a:rPr lang="en-GB" sz="9600" dirty="0"/>
              <a:t> </a:t>
            </a:r>
            <a:r>
              <a:rPr lang="en-GB" sz="9600" dirty="0" err="1"/>
              <a:t>modere</a:t>
            </a:r>
            <a:r>
              <a:rPr lang="en-GB" sz="9600" dirty="0"/>
              <a:t> og </a:t>
            </a:r>
            <a:r>
              <a:rPr lang="en-GB" sz="9600" dirty="0" err="1"/>
              <a:t>attraktiv</a:t>
            </a:r>
            <a:r>
              <a:rPr lang="en-GB" sz="9600" dirty="0"/>
              <a:t> </a:t>
            </a:r>
            <a:r>
              <a:rPr lang="en-GB" sz="9600" dirty="0" err="1"/>
              <a:t>arbeidsgiver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6120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EE31F70-3EE4-4A9B-85DD-5C115C6F3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" r="23795" b="-1"/>
          <a:stretch/>
        </p:blipFill>
        <p:spPr bwMode="auto">
          <a:xfrm>
            <a:off x="123845" y="-31267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5A8379E-A1C2-452F-B0E0-F7E3ABB92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07" y="10"/>
            <a:ext cx="6795436" cy="679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BCDDEC-F033-4464-909F-8BF82DB59A79}"/>
              </a:ext>
            </a:extLst>
          </p:cNvPr>
          <p:cNvSpPr/>
          <p:nvPr/>
        </p:nvSpPr>
        <p:spPr>
          <a:xfrm>
            <a:off x="7102943" y="2514953"/>
            <a:ext cx="4169731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Selvledelse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Tillitsbasert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ledelse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Livsbalanse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Fleksibilitet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Lite </a:t>
            </a:r>
            <a:r>
              <a:rPr lang="en-US" sz="3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forstyrrelser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Effektivitet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Digitalisering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658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6411CE1-5B35-4295-BE62-D0EC45291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516700-FC59-40EA-9BCE-9ED178378DC1}"/>
              </a:ext>
            </a:extLst>
          </p:cNvPr>
          <p:cNvSpPr txBox="1"/>
          <p:nvPr/>
        </p:nvSpPr>
        <p:spPr>
          <a:xfrm>
            <a:off x="9258300" y="5372100"/>
            <a:ext cx="251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David Bowie 1947 - 2016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56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0EE63A4-98E9-4EAD-B273-DC98E7B05F21}"/>
              </a:ext>
            </a:extLst>
          </p:cNvPr>
          <p:cNvGrpSpPr/>
          <p:nvPr/>
        </p:nvGrpSpPr>
        <p:grpSpPr>
          <a:xfrm>
            <a:off x="0" y="0"/>
            <a:ext cx="12200857" cy="6858000"/>
            <a:chOff x="0" y="0"/>
            <a:chExt cx="12200857" cy="6858000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BAEE588A-ED8C-4688-871A-9868AB1DC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200857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617EF1-8D99-48D9-AE24-331F2DE0F4DE}"/>
                </a:ext>
              </a:extLst>
            </p:cNvPr>
            <p:cNvSpPr/>
            <p:nvPr/>
          </p:nvSpPr>
          <p:spPr>
            <a:xfrm>
              <a:off x="7421526" y="5954233"/>
              <a:ext cx="1658679" cy="6273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4249458-FCCC-4025-B58F-1309ACE6B7A5}"/>
              </a:ext>
            </a:extLst>
          </p:cNvPr>
          <p:cNvSpPr txBox="1"/>
          <p:nvPr/>
        </p:nvSpPr>
        <p:spPr>
          <a:xfrm>
            <a:off x="7751135" y="3625703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1896 - 1948</a:t>
            </a:r>
            <a:endParaRPr lang="nb-NO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9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A65A607-F700-460C-829A-3BD12E2E8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5" y="0"/>
            <a:ext cx="1220874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EEAB39-1783-4AC5-8E68-595EA2A5B476}"/>
              </a:ext>
            </a:extLst>
          </p:cNvPr>
          <p:cNvSpPr txBox="1"/>
          <p:nvPr/>
        </p:nvSpPr>
        <p:spPr>
          <a:xfrm>
            <a:off x="99580" y="352425"/>
            <a:ext cx="66631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26258B"/>
                </a:solidFill>
                <a:latin typeface="Britannic Bold" panose="020B0903060703020204" pitchFamily="34" charset="0"/>
              </a:rPr>
              <a:t>You miss 100% of the shots you don’t take</a:t>
            </a:r>
            <a:endParaRPr lang="nb-NO" sz="5400" b="1" dirty="0">
              <a:solidFill>
                <a:srgbClr val="26258B"/>
              </a:solidFill>
              <a:latin typeface="Britannic Bold" panose="020B09030607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ECC1A-7CFD-4E07-AC53-1121A23C2236}"/>
              </a:ext>
            </a:extLst>
          </p:cNvPr>
          <p:cNvSpPr txBox="1"/>
          <p:nvPr/>
        </p:nvSpPr>
        <p:spPr>
          <a:xfrm>
            <a:off x="9020175" y="6210300"/>
            <a:ext cx="229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D51F00"/>
                </a:solidFill>
              </a:rPr>
              <a:t>Wayne Gretzky 1961 - </a:t>
            </a:r>
            <a:endParaRPr lang="nb-NO" dirty="0">
              <a:solidFill>
                <a:srgbClr val="D51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59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BE05DB4-665A-487E-975B-BE3071BE5673}"/>
              </a:ext>
            </a:extLst>
          </p:cNvPr>
          <p:cNvGrpSpPr/>
          <p:nvPr/>
        </p:nvGrpSpPr>
        <p:grpSpPr>
          <a:xfrm>
            <a:off x="1892595" y="0"/>
            <a:ext cx="7761768" cy="6858000"/>
            <a:chOff x="2605087" y="209550"/>
            <a:chExt cx="6981825" cy="64389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5AF81A-9C70-4F70-AE48-089F155C9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5087" y="209550"/>
              <a:ext cx="6981825" cy="64389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9DBB3C-4B84-46B1-82B5-5198B19C0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1268" y="5804269"/>
              <a:ext cx="1314450" cy="4381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342DD8-D437-44B0-B89C-9FED6C245E3C}"/>
                </a:ext>
              </a:extLst>
            </p:cNvPr>
            <p:cNvSpPr txBox="1"/>
            <p:nvPr/>
          </p:nvSpPr>
          <p:spPr>
            <a:xfrm>
              <a:off x="3009142" y="6242419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GB" sz="1600" b="1">
                  <a:solidFill>
                    <a:schemeClr val="bg1"/>
                  </a:solidFill>
                </a:rPr>
                <a:t>2013</a:t>
              </a:r>
              <a:endParaRPr lang="nb-NO" sz="16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33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CD9812-BA77-4F13-BF14-A724E62DE1D6}"/>
              </a:ext>
            </a:extLst>
          </p:cNvPr>
          <p:cNvGrpSpPr/>
          <p:nvPr/>
        </p:nvGrpSpPr>
        <p:grpSpPr>
          <a:xfrm>
            <a:off x="754912" y="332069"/>
            <a:ext cx="11174818" cy="6422065"/>
            <a:chOff x="321733" y="321733"/>
            <a:chExt cx="11548534" cy="62145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630A1C-D9DE-4B67-B190-5F959B3F1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78" r="-1" b="29456"/>
            <a:stretch/>
          </p:blipFill>
          <p:spPr>
            <a:xfrm>
              <a:off x="321733" y="321733"/>
              <a:ext cx="11548534" cy="62145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ED5018-3A42-4526-8E99-9BD3B48CA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59973" y="5953125"/>
              <a:ext cx="2190750" cy="438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416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75094E-9B97-49A0-91F1-09161CF34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6131"/>
            <a:ext cx="12192000" cy="29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44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36B77-5BF9-49A8-A1DB-061CD208B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Hvem</a:t>
            </a:r>
            <a:r>
              <a:rPr lang="en-GB" dirty="0"/>
              <a:t> er </a:t>
            </a:r>
            <a:r>
              <a:rPr lang="en-GB" dirty="0" err="1"/>
              <a:t>fremtidens</a:t>
            </a:r>
            <a:r>
              <a:rPr lang="en-GB" dirty="0"/>
              <a:t> </a:t>
            </a:r>
            <a:r>
              <a:rPr lang="en-GB" dirty="0" err="1"/>
              <a:t>arbeidstaker</a:t>
            </a:r>
            <a:r>
              <a:rPr lang="en-GB" dirty="0"/>
              <a:t>?</a:t>
            </a:r>
            <a:endParaRPr lang="nb-NO" dirty="0"/>
          </a:p>
        </p:txBody>
      </p:sp>
      <p:pic>
        <p:nvPicPr>
          <p:cNvPr id="2050" name="Picture 2" descr="Digital transformasjon over natta! | Asker kommune">
            <a:extLst>
              <a:ext uri="{FF2B5EF4-FFF2-40B4-BE49-F238E27FC236}">
                <a16:creationId xmlns:a16="http://schemas.microsoft.com/office/drawing/2014/main" id="{13118F6F-EE89-4B6F-91F2-D19EBAD9D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55" y="1524196"/>
            <a:ext cx="7434945" cy="446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0BBCF7-58C9-4472-94BB-338DD21F1330}"/>
              </a:ext>
            </a:extLst>
          </p:cNvPr>
          <p:cNvGrpSpPr/>
          <p:nvPr/>
        </p:nvGrpSpPr>
        <p:grpSpPr>
          <a:xfrm>
            <a:off x="2275855" y="1524196"/>
            <a:ext cx="7751805" cy="4998299"/>
            <a:chOff x="3299855" y="2649303"/>
            <a:chExt cx="7751805" cy="4998299"/>
          </a:xfrm>
        </p:grpSpPr>
        <p:pic>
          <p:nvPicPr>
            <p:cNvPr id="2052" name="Picture 4" descr="OPPDATERTE FOLKETAL ETTER NY REGION- OG KOMMUNESTRUKTUR – KOR MANGE ER I  RISIKOGRUPPA KNYTT TIL KORONAVIRUSET I ULIKE KOMMUNAR? –  Samhandlingsbarometeret">
              <a:extLst>
                <a:ext uri="{FF2B5EF4-FFF2-40B4-BE49-F238E27FC236}">
                  <a16:creationId xmlns:a16="http://schemas.microsoft.com/office/drawing/2014/main" id="{16AF2DE9-0A11-4C9C-BFDA-8500DFF6B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9855" y="2649303"/>
              <a:ext cx="7751805" cy="4998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5C7E633A-A63D-4A11-904A-77CA642F314B}"/>
                </a:ext>
              </a:extLst>
            </p:cNvPr>
            <p:cNvSpPr txBox="1">
              <a:spLocks/>
            </p:cNvSpPr>
            <p:nvPr/>
          </p:nvSpPr>
          <p:spPr>
            <a:xfrm>
              <a:off x="5108355" y="4429897"/>
              <a:ext cx="3949147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11500" b="1" dirty="0" err="1">
                  <a:solidFill>
                    <a:schemeClr val="bg1"/>
                  </a:solidFill>
                </a:rPr>
                <a:t>Flest</a:t>
              </a:r>
              <a:r>
                <a:rPr lang="en-GB" sz="11500" b="1" dirty="0">
                  <a:solidFill>
                    <a:schemeClr val="bg1"/>
                  </a:solidFill>
                </a:rPr>
                <a:t> </a:t>
              </a:r>
              <a:r>
                <a:rPr lang="en-GB" sz="11500" b="1" dirty="0" err="1">
                  <a:solidFill>
                    <a:schemeClr val="bg1"/>
                  </a:solidFill>
                </a:rPr>
                <a:t>mulig</a:t>
              </a:r>
              <a:endParaRPr lang="nb-NO" sz="115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17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A5C1BA-C828-445B-9048-920A95E872EF}"/>
              </a:ext>
            </a:extLst>
          </p:cNvPr>
          <p:cNvGrpSpPr/>
          <p:nvPr/>
        </p:nvGrpSpPr>
        <p:grpSpPr>
          <a:xfrm>
            <a:off x="2500461" y="0"/>
            <a:ext cx="7191078" cy="6858000"/>
            <a:chOff x="2500461" y="0"/>
            <a:chExt cx="7191078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2D0F6D-AE83-454C-ACCF-541FF5A21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0461" y="0"/>
              <a:ext cx="7191078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3E4190-897C-4E91-BCAB-1C4AD02BF068}"/>
                </a:ext>
              </a:extLst>
            </p:cNvPr>
            <p:cNvSpPr/>
            <p:nvPr/>
          </p:nvSpPr>
          <p:spPr>
            <a:xfrm>
              <a:off x="8085725" y="228600"/>
              <a:ext cx="914400" cy="5802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175413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F6F0-7905-4DA3-AE1D-F80034043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Omtale</a:t>
            </a:r>
            <a:r>
              <a:rPr lang="en-GB" dirty="0"/>
              <a:t> av </a:t>
            </a:r>
            <a:r>
              <a:rPr lang="en-GB" dirty="0" err="1"/>
              <a:t>fjernarbeid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offentligheten</a:t>
            </a:r>
            <a:endParaRPr lang="nb-NO" dirty="0"/>
          </a:p>
        </p:txBody>
      </p:sp>
      <p:pic>
        <p:nvPicPr>
          <p:cNvPr id="5" name="Graphic 4" descr="Weights Uneven outline">
            <a:extLst>
              <a:ext uri="{FF2B5EF4-FFF2-40B4-BE49-F238E27FC236}">
                <a16:creationId xmlns:a16="http://schemas.microsoft.com/office/drawing/2014/main" id="{EBEB0064-E0C4-46A9-8442-AE027FC20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2381" y="1137083"/>
            <a:ext cx="5936674" cy="59366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588F7-2804-4EE7-AEEE-F90DF06670F6}"/>
              </a:ext>
            </a:extLst>
          </p:cNvPr>
          <p:cNvSpPr txBox="1"/>
          <p:nvPr/>
        </p:nvSpPr>
        <p:spPr>
          <a:xfrm>
            <a:off x="6187786" y="3153641"/>
            <a:ext cx="74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Risiko</a:t>
            </a:r>
            <a:endParaRPr lang="nb-NO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B36F8-E2D4-47ED-AF29-5C22257E5036}"/>
              </a:ext>
            </a:extLst>
          </p:cNvPr>
          <p:cNvSpPr txBox="1"/>
          <p:nvPr/>
        </p:nvSpPr>
        <p:spPr>
          <a:xfrm>
            <a:off x="9022362" y="4258541"/>
            <a:ext cx="1573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Gull</a:t>
            </a:r>
          </a:p>
          <a:p>
            <a:pPr algn="ctr"/>
            <a:r>
              <a:rPr lang="en-GB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Grønne</a:t>
            </a:r>
            <a:r>
              <a:rPr lang="en-GB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skoger</a:t>
            </a:r>
            <a:endParaRPr lang="nb-NO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104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0366F-54C2-41F0-9847-7FCF7E97D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Hvorfor</a:t>
            </a:r>
            <a:r>
              <a:rPr lang="en-GB" dirty="0"/>
              <a:t> liker mange </a:t>
            </a:r>
            <a:r>
              <a:rPr lang="en-GB" dirty="0" err="1"/>
              <a:t>hjemmekontor</a:t>
            </a:r>
            <a:r>
              <a:rPr lang="en-GB" dirty="0"/>
              <a:t>?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154853-8A8A-4C9E-B2BD-CB229C66A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891" y="1417638"/>
            <a:ext cx="5932662" cy="50421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59191B-D7F1-460E-83C5-79BC3BC4FD3C}"/>
              </a:ext>
            </a:extLst>
          </p:cNvPr>
          <p:cNvSpPr/>
          <p:nvPr/>
        </p:nvSpPr>
        <p:spPr>
          <a:xfrm>
            <a:off x="3172916" y="4177010"/>
            <a:ext cx="53226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Fordi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alternativet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er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verre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317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93DD4A-6D82-4F87-B861-B7BF7911E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45" y="5905886"/>
            <a:ext cx="1269485" cy="952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2BEAE-8EDB-41A4-83C2-7D671DA50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233" y="5903279"/>
            <a:ext cx="1243891" cy="952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7AFB4-3927-4B60-BE5B-DF3D38082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Hjemmekontor</a:t>
            </a:r>
            <a:r>
              <a:rPr lang="en-GB" dirty="0"/>
              <a:t>/</a:t>
            </a:r>
            <a:r>
              <a:rPr lang="en-GB" dirty="0" err="1"/>
              <a:t>fjernarbeid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/>
              <a:t>Krav og/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ressurs</a:t>
            </a:r>
            <a:r>
              <a:rPr lang="en-GB" dirty="0"/>
              <a:t>?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EC18B-05F1-4C3C-8B24-021571F5E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32037"/>
            <a:ext cx="5612780" cy="4525963"/>
          </a:xfrm>
        </p:spPr>
        <p:txBody>
          <a:bodyPr/>
          <a:lstStyle/>
          <a:p>
            <a:r>
              <a:rPr lang="en-GB" dirty="0" err="1"/>
              <a:t>Autonomi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anomi</a:t>
            </a:r>
            <a:r>
              <a:rPr lang="en-GB" dirty="0"/>
              <a:t>?</a:t>
            </a:r>
          </a:p>
          <a:p>
            <a:r>
              <a:rPr lang="en-GB" dirty="0" err="1"/>
              <a:t>Selvledelse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isolasjon</a:t>
            </a:r>
            <a:r>
              <a:rPr lang="en-GB" dirty="0"/>
              <a:t>?</a:t>
            </a:r>
          </a:p>
          <a:p>
            <a:r>
              <a:rPr lang="en-GB" dirty="0" err="1"/>
              <a:t>Bemyndigelse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laissez-faire-</a:t>
            </a:r>
            <a:r>
              <a:rPr lang="en-GB" dirty="0" err="1"/>
              <a:t>ledelse</a:t>
            </a:r>
            <a:r>
              <a:rPr lang="en-GB" dirty="0"/>
              <a:t>?</a:t>
            </a:r>
          </a:p>
          <a:p>
            <a:r>
              <a:rPr lang="en-GB" dirty="0"/>
              <a:t>Arbeid/</a:t>
            </a:r>
            <a:r>
              <a:rPr lang="en-GB" dirty="0" err="1"/>
              <a:t>privatliv-balanse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ubalanse</a:t>
            </a:r>
            <a:r>
              <a:rPr lang="en-GB" dirty="0"/>
              <a:t>?</a:t>
            </a:r>
            <a:endParaRPr lang="nb-NO" dirty="0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19CCC3F3-1833-4C83-BA6F-1384E7474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357" y="0"/>
            <a:ext cx="5028643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7EA240BE-83F6-445C-99F1-6BAE4468F93D}"/>
              </a:ext>
            </a:extLst>
          </p:cNvPr>
          <p:cNvSpPr/>
          <p:nvPr/>
        </p:nvSpPr>
        <p:spPr>
          <a:xfrm>
            <a:off x="965185" y="6225361"/>
            <a:ext cx="4901609" cy="393405"/>
          </a:xfrm>
          <a:prstGeom prst="left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F1D7B468-9751-41FB-8D4D-B655D168A24A}"/>
              </a:ext>
            </a:extLst>
          </p:cNvPr>
          <p:cNvSpPr/>
          <p:nvPr/>
        </p:nvSpPr>
        <p:spPr>
          <a:xfrm flipV="1">
            <a:off x="3429888" y="5986127"/>
            <a:ext cx="106326" cy="43061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398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-0.18021 0.003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21 0.00347 L 0.17474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74 0.00347 L -2.08333E-7 1.11111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32" presetClass="emph" presetSubtype="0" repeatCount="indefinite" fill="hold" grpId="3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2" grpId="4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ompanystories.no/wp-content/uploads/2011/03/thumbs-up-300x1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728" y="78287"/>
            <a:ext cx="285750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91" y="1429970"/>
            <a:ext cx="6622344" cy="513748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782" y="2566637"/>
            <a:ext cx="4307233" cy="36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06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spaniaidag.no/wp-content/uploads/2015/10/thumbs-down1-850x4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297" y="135772"/>
            <a:ext cx="2712285" cy="13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ilde 4"/>
          <p:cNvSpPr txBox="1">
            <a:spLocks/>
          </p:cNvSpPr>
          <p:nvPr/>
        </p:nvSpPr>
        <p:spPr>
          <a:xfrm>
            <a:off x="7655532" y="3467798"/>
            <a:ext cx="2214335" cy="3495231"/>
          </a:xfrm>
          <a:prstGeom prst="rect">
            <a:avLst/>
          </a:prstGeom>
          <a:noFill/>
          <a:ln>
            <a:noFill/>
          </a:ln>
        </p:spPr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73" y="1830378"/>
            <a:ext cx="4814014" cy="4700594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158" y="1903706"/>
            <a:ext cx="4447066" cy="418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8BCB3-FA28-49C6-AE5B-334528FC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Hva</a:t>
            </a:r>
            <a:r>
              <a:rPr lang="en-GB" dirty="0"/>
              <a:t> </a:t>
            </a:r>
            <a:r>
              <a:rPr lang="en-GB" dirty="0" err="1"/>
              <a:t>sier</a:t>
            </a:r>
            <a:r>
              <a:rPr lang="en-GB" dirty="0"/>
              <a:t> </a:t>
            </a:r>
            <a:r>
              <a:rPr lang="en-GB" dirty="0" err="1"/>
              <a:t>lederne</a:t>
            </a:r>
            <a:r>
              <a:rPr lang="en-GB" dirty="0"/>
              <a:t>?: </a:t>
            </a:r>
            <a:r>
              <a:rPr lang="en-GB" dirty="0" err="1"/>
              <a:t>Njaaaa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E86A12-8CBA-47B3-BBC2-EB2BEEFBE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649" y="1309648"/>
            <a:ext cx="6224262" cy="5176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B483D5-3C72-4CF7-A3D4-1255E0120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649" y="1328474"/>
            <a:ext cx="6224262" cy="5464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8180D1-2D84-4DD0-A20E-BF5B69321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649" y="1309647"/>
            <a:ext cx="6224262" cy="542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8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5245C-5E9C-4297-BE69-2A7187540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Fjernarbeid</a:t>
            </a:r>
            <a:r>
              <a:rPr lang="en-GB" dirty="0"/>
              <a:t> og </a:t>
            </a:r>
            <a:r>
              <a:rPr lang="en-GB" dirty="0" err="1"/>
              <a:t>hybridarbeid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belønningsmekanisme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6CB2-3890-445D-8141-5745DC355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63971"/>
            <a:ext cx="10972800" cy="4352191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Ønske om å vise tillit og møte </a:t>
            </a:r>
            <a:r>
              <a:rPr lang="en-GB" dirty="0" err="1"/>
              <a:t>forventninger</a:t>
            </a:r>
            <a:r>
              <a:rPr lang="en-GB" dirty="0"/>
              <a:t> fra (mange av) de </a:t>
            </a:r>
            <a:r>
              <a:rPr lang="en-GB" dirty="0" err="1"/>
              <a:t>ansatte</a:t>
            </a:r>
            <a:endParaRPr lang="en-GB" dirty="0"/>
          </a:p>
          <a:p>
            <a:pPr lvl="1"/>
            <a:r>
              <a:rPr lang="nb-NO" dirty="0"/>
              <a:t>Frykt for å ikke klare å rekruttere ansatte</a:t>
            </a:r>
          </a:p>
          <a:p>
            <a:pPr lvl="1"/>
            <a:r>
              <a:rPr lang="nb-NO" dirty="0"/>
              <a:t>Frykt for å miste ansatte</a:t>
            </a:r>
          </a:p>
          <a:p>
            <a:pPr lvl="2"/>
            <a:r>
              <a:rPr lang="nb-NO" dirty="0"/>
              <a:t>Jobbengasjement? </a:t>
            </a:r>
            <a:r>
              <a:rPr lang="nb-NO" dirty="0">
                <a:sym typeface="Symbol" panose="05050102010706020507" pitchFamily="18" charset="2"/>
              </a:rPr>
              <a:t> Turn-over?</a:t>
            </a:r>
            <a:endParaRPr lang="nb-NO" dirty="0"/>
          </a:p>
          <a:p>
            <a:r>
              <a:rPr lang="nb-NO" dirty="0"/>
              <a:t>Arbeidsmiljø?</a:t>
            </a:r>
          </a:p>
          <a:p>
            <a:r>
              <a:rPr lang="nb-NO" dirty="0"/>
              <a:t>Indre eller ytre motivasjon?</a:t>
            </a:r>
          </a:p>
          <a:p>
            <a:r>
              <a:rPr lang="nb-NO" dirty="0"/>
              <a:t>Produktivitet og effektivitet?</a:t>
            </a:r>
          </a:p>
          <a:p>
            <a:pPr lvl="1"/>
            <a:r>
              <a:rPr lang="nb-NO" dirty="0"/>
              <a:t>Hva med logistikken?</a:t>
            </a:r>
          </a:p>
        </p:txBody>
      </p:sp>
    </p:spTree>
    <p:extLst>
      <p:ext uri="{BB962C8B-B14F-4D97-AF65-F5344CB8AC3E}">
        <p14:creationId xmlns:p14="http://schemas.microsoft.com/office/powerpoint/2010/main" val="3561226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mote Work Revolution">
            <a:extLst>
              <a:ext uri="{FF2B5EF4-FFF2-40B4-BE49-F238E27FC236}">
                <a16:creationId xmlns:a16="http://schemas.microsoft.com/office/drawing/2014/main" id="{BE7D45A4-4D1C-46A5-BAC5-0AFC4CF7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7" y="1828800"/>
            <a:ext cx="1990505" cy="3010515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mote">
            <a:extLst>
              <a:ext uri="{FF2B5EF4-FFF2-40B4-BE49-F238E27FC236}">
                <a16:creationId xmlns:a16="http://schemas.microsoft.com/office/drawing/2014/main" id="{180AA40E-C2CF-4A80-83C7-2F428FBFC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21" y="1828800"/>
            <a:ext cx="1881187" cy="3009899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orking Remotely: Secrets to Success for Employees on Distributed Teams:  Douglas, Teresa, Gordon, Holly, Webber, Mike: 9781506254333: Amazon.com:  Books">
            <a:extLst>
              <a:ext uri="{FF2B5EF4-FFF2-40B4-BE49-F238E27FC236}">
                <a16:creationId xmlns:a16="http://schemas.microsoft.com/office/drawing/2014/main" id="{4A35FA38-5972-4CCB-80C0-8B2BC106D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403" y="1820297"/>
            <a:ext cx="1881187" cy="3018402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You at Work: Doing Your Best Work Remotely">
            <a:extLst>
              <a:ext uri="{FF2B5EF4-FFF2-40B4-BE49-F238E27FC236}">
                <a16:creationId xmlns:a16="http://schemas.microsoft.com/office/drawing/2014/main" id="{5DDC1628-4D7A-48FC-AFEF-261D5C589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047" y="1806413"/>
            <a:ext cx="2317333" cy="2999593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Work Together Anywhere: A Handbook on Working Remotely—Successfully—for  Individuals, Teams, and Managers: Sutherland, Lisette, Janene-Nelson,  Kirsten, Appelo, Jurgen: 9789082854121: Amazon.com: Books">
            <a:extLst>
              <a:ext uri="{FF2B5EF4-FFF2-40B4-BE49-F238E27FC236}">
                <a16:creationId xmlns:a16="http://schemas.microsoft.com/office/drawing/2014/main" id="{70F6B30A-7111-4A07-90C8-B4C4BF39A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110" y="1839720"/>
            <a:ext cx="1996094" cy="2999595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Art of Working Remotely av Scott Dawson">
            <a:extLst>
              <a:ext uri="{FF2B5EF4-FFF2-40B4-BE49-F238E27FC236}">
                <a16:creationId xmlns:a16="http://schemas.microsoft.com/office/drawing/2014/main" id="{2B084CCE-EC1B-47FF-A5EA-FD20D354C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896" y="1934579"/>
            <a:ext cx="1969313" cy="2904736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E3716FE8-0953-4145-ACF9-E5B1340D7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24" y="1839721"/>
            <a:ext cx="2007744" cy="2999594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BAD013A-CF7A-47B5-9E30-4EDFD5E2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09" y="1840891"/>
            <a:ext cx="2000952" cy="2998424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D6B8977B-11A0-4F3F-A76D-76AD338B8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88" y="1840891"/>
            <a:ext cx="1883920" cy="300343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593F7F4A-37DE-4CF5-B1D8-F3A4B787D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881" y="1844734"/>
            <a:ext cx="1875498" cy="2999595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Amazon.com: How to Work from Home and Actually Get Sh*t Done: 50 Tips for  Leaders and Professionals to Work Remotely and Outperform the Office eBook  : Spraggs, Cynthia D.: Kindle Store">
            <a:extLst>
              <a:ext uri="{FF2B5EF4-FFF2-40B4-BE49-F238E27FC236}">
                <a16:creationId xmlns:a16="http://schemas.microsoft.com/office/drawing/2014/main" id="{ECF42CA2-F5A3-474C-9096-687F8325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787" y="1855293"/>
            <a:ext cx="1766885" cy="2999595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Glasses with solid fill">
            <a:extLst>
              <a:ext uri="{FF2B5EF4-FFF2-40B4-BE49-F238E27FC236}">
                <a16:creationId xmlns:a16="http://schemas.microsoft.com/office/drawing/2014/main" id="{6F160A87-8281-4BF3-A180-4F43D2964C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174731">
            <a:off x="3060813" y="162516"/>
            <a:ext cx="6532968" cy="65329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0021917-07A5-443A-9316-D5DBD991A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 err="1"/>
              <a:t>Enkelt</a:t>
            </a:r>
            <a:r>
              <a:rPr lang="en-GB" dirty="0"/>
              <a:t>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8825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7C6CC-45DC-4120-ACFD-11AB7BC91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Hva</a:t>
            </a:r>
            <a:r>
              <a:rPr lang="en-GB" dirty="0"/>
              <a:t> </a:t>
            </a:r>
            <a:r>
              <a:rPr lang="en-GB" dirty="0" err="1"/>
              <a:t>blir</a:t>
            </a:r>
            <a:r>
              <a:rPr lang="en-GB" dirty="0"/>
              <a:t> av mange </a:t>
            </a:r>
            <a:r>
              <a:rPr lang="en-GB" dirty="0" err="1"/>
              <a:t>pekt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løsningen</a:t>
            </a:r>
            <a:r>
              <a:rPr lang="en-GB" dirty="0"/>
              <a:t>?</a:t>
            </a:r>
            <a:endParaRPr lang="nb-NO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30A7E91-06C5-4135-A673-1F183E70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1" y="1580978"/>
            <a:ext cx="7137057" cy="47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30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 txBox="1">
            <a:spLocks/>
          </p:cNvSpPr>
          <p:nvPr/>
        </p:nvSpPr>
        <p:spPr>
          <a:xfrm>
            <a:off x="609600" y="2042964"/>
            <a:ext cx="4299284" cy="27022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1C296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1C29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C29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C29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C29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/>
              <a:t>Må legge til rette for:</a:t>
            </a:r>
          </a:p>
          <a:p>
            <a:endParaRPr lang="nb-NO" dirty="0"/>
          </a:p>
          <a:p>
            <a:r>
              <a:rPr lang="nb-NO" dirty="0"/>
              <a:t>Lavere frafall fra arbeidslivet </a:t>
            </a:r>
          </a:p>
          <a:p>
            <a:r>
              <a:rPr lang="nb-NO" dirty="0"/>
              <a:t>Forlengede yrkeskarrierer</a:t>
            </a:r>
          </a:p>
          <a:p>
            <a:r>
              <a:rPr lang="nb-NO" dirty="0"/>
              <a:t>Reduksjon av utenforskapet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944">
            <a:off x="8495842" y="99829"/>
            <a:ext cx="3424388" cy="2714454"/>
          </a:xfrm>
          <a:prstGeom prst="rect">
            <a:avLst/>
          </a:prstGeom>
        </p:spPr>
      </p:pic>
      <p:sp>
        <p:nvSpPr>
          <p:cNvPr id="5" name="Frihåndsform 4"/>
          <p:cNvSpPr/>
          <p:nvPr/>
        </p:nvSpPr>
        <p:spPr>
          <a:xfrm>
            <a:off x="7573373" y="3805679"/>
            <a:ext cx="2489279" cy="2489279"/>
          </a:xfrm>
          <a:custGeom>
            <a:avLst/>
            <a:gdLst>
              <a:gd name="connsiteX0" fmla="*/ 1766901 w 2489279"/>
              <a:gd name="connsiteY0" fmla="*/ 396887 h 2489279"/>
              <a:gd name="connsiteX1" fmla="*/ 1960527 w 2489279"/>
              <a:gd name="connsiteY1" fmla="*/ 234406 h 2489279"/>
              <a:gd name="connsiteX2" fmla="*/ 2115212 w 2489279"/>
              <a:gd name="connsiteY2" fmla="*/ 364203 h 2489279"/>
              <a:gd name="connsiteX3" fmla="*/ 1988823 w 2489279"/>
              <a:gd name="connsiteY3" fmla="*/ 583102 h 2489279"/>
              <a:gd name="connsiteX4" fmla="*/ 2189640 w 2489279"/>
              <a:gd name="connsiteY4" fmla="*/ 930927 h 2489279"/>
              <a:gd name="connsiteX5" fmla="*/ 2442407 w 2489279"/>
              <a:gd name="connsiteY5" fmla="*/ 930920 h 2489279"/>
              <a:gd name="connsiteX6" fmla="*/ 2477471 w 2489279"/>
              <a:gd name="connsiteY6" fmla="*/ 1129779 h 2489279"/>
              <a:gd name="connsiteX7" fmla="*/ 2239946 w 2489279"/>
              <a:gd name="connsiteY7" fmla="*/ 1216224 h 2489279"/>
              <a:gd name="connsiteX8" fmla="*/ 2170203 w 2489279"/>
              <a:gd name="connsiteY8" fmla="*/ 1611756 h 2489279"/>
              <a:gd name="connsiteX9" fmla="*/ 2363838 w 2489279"/>
              <a:gd name="connsiteY9" fmla="*/ 1774226 h 2489279"/>
              <a:gd name="connsiteX10" fmla="*/ 2262874 w 2489279"/>
              <a:gd name="connsiteY10" fmla="*/ 1949100 h 2489279"/>
              <a:gd name="connsiteX11" fmla="*/ 2025353 w 2489279"/>
              <a:gd name="connsiteY11" fmla="*/ 1862643 h 2489279"/>
              <a:gd name="connsiteX12" fmla="*/ 1717684 w 2489279"/>
              <a:gd name="connsiteY12" fmla="*/ 2120808 h 2489279"/>
              <a:gd name="connsiteX13" fmla="*/ 1761583 w 2489279"/>
              <a:gd name="connsiteY13" fmla="*/ 2369733 h 2489279"/>
              <a:gd name="connsiteX14" fmla="*/ 1571834 w 2489279"/>
              <a:gd name="connsiteY14" fmla="*/ 2438796 h 2489279"/>
              <a:gd name="connsiteX15" fmla="*/ 1445456 w 2489279"/>
              <a:gd name="connsiteY15" fmla="*/ 2219890 h 2489279"/>
              <a:gd name="connsiteX16" fmla="*/ 1043823 w 2489279"/>
              <a:gd name="connsiteY16" fmla="*/ 2219890 h 2489279"/>
              <a:gd name="connsiteX17" fmla="*/ 917445 w 2489279"/>
              <a:gd name="connsiteY17" fmla="*/ 2438796 h 2489279"/>
              <a:gd name="connsiteX18" fmla="*/ 727696 w 2489279"/>
              <a:gd name="connsiteY18" fmla="*/ 2369733 h 2489279"/>
              <a:gd name="connsiteX19" fmla="*/ 771595 w 2489279"/>
              <a:gd name="connsiteY19" fmla="*/ 2120807 h 2489279"/>
              <a:gd name="connsiteX20" fmla="*/ 463926 w 2489279"/>
              <a:gd name="connsiteY20" fmla="*/ 1862642 h 2489279"/>
              <a:gd name="connsiteX21" fmla="*/ 226405 w 2489279"/>
              <a:gd name="connsiteY21" fmla="*/ 1949100 h 2489279"/>
              <a:gd name="connsiteX22" fmla="*/ 125441 w 2489279"/>
              <a:gd name="connsiteY22" fmla="*/ 1774226 h 2489279"/>
              <a:gd name="connsiteX23" fmla="*/ 319076 w 2489279"/>
              <a:gd name="connsiteY23" fmla="*/ 1611756 h 2489279"/>
              <a:gd name="connsiteX24" fmla="*/ 249333 w 2489279"/>
              <a:gd name="connsiteY24" fmla="*/ 1216224 h 2489279"/>
              <a:gd name="connsiteX25" fmla="*/ 11808 w 2489279"/>
              <a:gd name="connsiteY25" fmla="*/ 1129779 h 2489279"/>
              <a:gd name="connsiteX26" fmla="*/ 46872 w 2489279"/>
              <a:gd name="connsiteY26" fmla="*/ 930920 h 2489279"/>
              <a:gd name="connsiteX27" fmla="*/ 299639 w 2489279"/>
              <a:gd name="connsiteY27" fmla="*/ 930926 h 2489279"/>
              <a:gd name="connsiteX28" fmla="*/ 500456 w 2489279"/>
              <a:gd name="connsiteY28" fmla="*/ 583101 h 2489279"/>
              <a:gd name="connsiteX29" fmla="*/ 374067 w 2489279"/>
              <a:gd name="connsiteY29" fmla="*/ 364203 h 2489279"/>
              <a:gd name="connsiteX30" fmla="*/ 528752 w 2489279"/>
              <a:gd name="connsiteY30" fmla="*/ 234406 h 2489279"/>
              <a:gd name="connsiteX31" fmla="*/ 722378 w 2489279"/>
              <a:gd name="connsiteY31" fmla="*/ 396887 h 2489279"/>
              <a:gd name="connsiteX32" fmla="*/ 1099790 w 2489279"/>
              <a:gd name="connsiteY32" fmla="*/ 259520 h 2489279"/>
              <a:gd name="connsiteX33" fmla="*/ 1143676 w 2489279"/>
              <a:gd name="connsiteY33" fmla="*/ 10592 h 2489279"/>
              <a:gd name="connsiteX34" fmla="*/ 1345603 w 2489279"/>
              <a:gd name="connsiteY34" fmla="*/ 10592 h 2489279"/>
              <a:gd name="connsiteX35" fmla="*/ 1389489 w 2489279"/>
              <a:gd name="connsiteY35" fmla="*/ 259520 h 2489279"/>
              <a:gd name="connsiteX36" fmla="*/ 1766901 w 2489279"/>
              <a:gd name="connsiteY36" fmla="*/ 396887 h 248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489279" h="2489279">
                <a:moveTo>
                  <a:pt x="1766901" y="396887"/>
                </a:moveTo>
                <a:lnTo>
                  <a:pt x="1960527" y="234406"/>
                </a:lnTo>
                <a:lnTo>
                  <a:pt x="2115212" y="364203"/>
                </a:lnTo>
                <a:lnTo>
                  <a:pt x="1988823" y="583102"/>
                </a:lnTo>
                <a:cubicBezTo>
                  <a:pt x="2078693" y="684199"/>
                  <a:pt x="2147022" y="802548"/>
                  <a:pt x="2189640" y="930927"/>
                </a:cubicBezTo>
                <a:lnTo>
                  <a:pt x="2442407" y="930920"/>
                </a:lnTo>
                <a:lnTo>
                  <a:pt x="2477471" y="1129779"/>
                </a:lnTo>
                <a:lnTo>
                  <a:pt x="2239946" y="1216224"/>
                </a:lnTo>
                <a:cubicBezTo>
                  <a:pt x="2243806" y="1351437"/>
                  <a:pt x="2220076" y="1486018"/>
                  <a:pt x="2170203" y="1611756"/>
                </a:cubicBezTo>
                <a:lnTo>
                  <a:pt x="2363838" y="1774226"/>
                </a:lnTo>
                <a:lnTo>
                  <a:pt x="2262874" y="1949100"/>
                </a:lnTo>
                <a:lnTo>
                  <a:pt x="2025353" y="1862643"/>
                </a:lnTo>
                <a:cubicBezTo>
                  <a:pt x="1941397" y="1968703"/>
                  <a:pt x="1836712" y="2056545"/>
                  <a:pt x="1717684" y="2120808"/>
                </a:cubicBezTo>
                <a:lnTo>
                  <a:pt x="1761583" y="2369733"/>
                </a:lnTo>
                <a:lnTo>
                  <a:pt x="1571834" y="2438796"/>
                </a:lnTo>
                <a:lnTo>
                  <a:pt x="1445456" y="2219890"/>
                </a:lnTo>
                <a:cubicBezTo>
                  <a:pt x="1312968" y="2247171"/>
                  <a:pt x="1176311" y="2247171"/>
                  <a:pt x="1043823" y="2219890"/>
                </a:cubicBezTo>
                <a:lnTo>
                  <a:pt x="917445" y="2438796"/>
                </a:lnTo>
                <a:lnTo>
                  <a:pt x="727696" y="2369733"/>
                </a:lnTo>
                <a:lnTo>
                  <a:pt x="771595" y="2120807"/>
                </a:lnTo>
                <a:cubicBezTo>
                  <a:pt x="652567" y="2056544"/>
                  <a:pt x="547882" y="1968702"/>
                  <a:pt x="463926" y="1862642"/>
                </a:cubicBezTo>
                <a:lnTo>
                  <a:pt x="226405" y="1949100"/>
                </a:lnTo>
                <a:lnTo>
                  <a:pt x="125441" y="1774226"/>
                </a:lnTo>
                <a:lnTo>
                  <a:pt x="319076" y="1611756"/>
                </a:lnTo>
                <a:cubicBezTo>
                  <a:pt x="269203" y="1486018"/>
                  <a:pt x="245473" y="1351437"/>
                  <a:pt x="249333" y="1216224"/>
                </a:cubicBezTo>
                <a:lnTo>
                  <a:pt x="11808" y="1129779"/>
                </a:lnTo>
                <a:lnTo>
                  <a:pt x="46872" y="930920"/>
                </a:lnTo>
                <a:lnTo>
                  <a:pt x="299639" y="930926"/>
                </a:lnTo>
                <a:cubicBezTo>
                  <a:pt x="342257" y="802548"/>
                  <a:pt x="410586" y="684199"/>
                  <a:pt x="500456" y="583101"/>
                </a:cubicBezTo>
                <a:lnTo>
                  <a:pt x="374067" y="364203"/>
                </a:lnTo>
                <a:lnTo>
                  <a:pt x="528752" y="234406"/>
                </a:lnTo>
                <a:lnTo>
                  <a:pt x="722378" y="396887"/>
                </a:lnTo>
                <a:cubicBezTo>
                  <a:pt x="837545" y="325938"/>
                  <a:pt x="965961" y="279198"/>
                  <a:pt x="1099790" y="259520"/>
                </a:cubicBezTo>
                <a:lnTo>
                  <a:pt x="1143676" y="10592"/>
                </a:lnTo>
                <a:lnTo>
                  <a:pt x="1345603" y="10592"/>
                </a:lnTo>
                <a:lnTo>
                  <a:pt x="1389489" y="259520"/>
                </a:lnTo>
                <a:cubicBezTo>
                  <a:pt x="1523318" y="279198"/>
                  <a:pt x="1651734" y="325937"/>
                  <a:pt x="1766901" y="396887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966" tIns="599612" rIns="516966" bIns="64314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1300" kern="1200" dirty="0"/>
              <a:t>Hindre frafall og uførhet</a:t>
            </a:r>
          </a:p>
        </p:txBody>
      </p:sp>
      <p:sp>
        <p:nvSpPr>
          <p:cNvPr id="6" name="Frihåndsform 5"/>
          <p:cNvSpPr/>
          <p:nvPr/>
        </p:nvSpPr>
        <p:spPr>
          <a:xfrm>
            <a:off x="6125065" y="3217304"/>
            <a:ext cx="1810385" cy="1810385"/>
          </a:xfrm>
          <a:custGeom>
            <a:avLst/>
            <a:gdLst>
              <a:gd name="connsiteX0" fmla="*/ 1354615 w 1810385"/>
              <a:gd name="connsiteY0" fmla="*/ 458525 h 1810385"/>
              <a:gd name="connsiteX1" fmla="*/ 1621708 w 1810385"/>
              <a:gd name="connsiteY1" fmla="*/ 378028 h 1810385"/>
              <a:gd name="connsiteX2" fmla="*/ 1719988 w 1810385"/>
              <a:gd name="connsiteY2" fmla="*/ 548254 h 1810385"/>
              <a:gd name="connsiteX3" fmla="*/ 1516730 w 1810385"/>
              <a:gd name="connsiteY3" fmla="*/ 739315 h 1810385"/>
              <a:gd name="connsiteX4" fmla="*/ 1516730 w 1810385"/>
              <a:gd name="connsiteY4" fmla="*/ 1071070 h 1810385"/>
              <a:gd name="connsiteX5" fmla="*/ 1719988 w 1810385"/>
              <a:gd name="connsiteY5" fmla="*/ 1262131 h 1810385"/>
              <a:gd name="connsiteX6" fmla="*/ 1621708 w 1810385"/>
              <a:gd name="connsiteY6" fmla="*/ 1432357 h 1810385"/>
              <a:gd name="connsiteX7" fmla="*/ 1354615 w 1810385"/>
              <a:gd name="connsiteY7" fmla="*/ 1351860 h 1810385"/>
              <a:gd name="connsiteX8" fmla="*/ 1067307 w 1810385"/>
              <a:gd name="connsiteY8" fmla="*/ 1517738 h 1810385"/>
              <a:gd name="connsiteX9" fmla="*/ 1003473 w 1810385"/>
              <a:gd name="connsiteY9" fmla="*/ 1789296 h 1810385"/>
              <a:gd name="connsiteX10" fmla="*/ 806912 w 1810385"/>
              <a:gd name="connsiteY10" fmla="*/ 1789296 h 1810385"/>
              <a:gd name="connsiteX11" fmla="*/ 743078 w 1810385"/>
              <a:gd name="connsiteY11" fmla="*/ 1517738 h 1810385"/>
              <a:gd name="connsiteX12" fmla="*/ 455770 w 1810385"/>
              <a:gd name="connsiteY12" fmla="*/ 1351860 h 1810385"/>
              <a:gd name="connsiteX13" fmla="*/ 188677 w 1810385"/>
              <a:gd name="connsiteY13" fmla="*/ 1432357 h 1810385"/>
              <a:gd name="connsiteX14" fmla="*/ 90397 w 1810385"/>
              <a:gd name="connsiteY14" fmla="*/ 1262131 h 1810385"/>
              <a:gd name="connsiteX15" fmla="*/ 293655 w 1810385"/>
              <a:gd name="connsiteY15" fmla="*/ 1071070 h 1810385"/>
              <a:gd name="connsiteX16" fmla="*/ 293655 w 1810385"/>
              <a:gd name="connsiteY16" fmla="*/ 739315 h 1810385"/>
              <a:gd name="connsiteX17" fmla="*/ 90397 w 1810385"/>
              <a:gd name="connsiteY17" fmla="*/ 548254 h 1810385"/>
              <a:gd name="connsiteX18" fmla="*/ 188677 w 1810385"/>
              <a:gd name="connsiteY18" fmla="*/ 378028 h 1810385"/>
              <a:gd name="connsiteX19" fmla="*/ 455770 w 1810385"/>
              <a:gd name="connsiteY19" fmla="*/ 458525 h 1810385"/>
              <a:gd name="connsiteX20" fmla="*/ 743078 w 1810385"/>
              <a:gd name="connsiteY20" fmla="*/ 292647 h 1810385"/>
              <a:gd name="connsiteX21" fmla="*/ 806912 w 1810385"/>
              <a:gd name="connsiteY21" fmla="*/ 21089 h 1810385"/>
              <a:gd name="connsiteX22" fmla="*/ 1003473 w 1810385"/>
              <a:gd name="connsiteY22" fmla="*/ 21089 h 1810385"/>
              <a:gd name="connsiteX23" fmla="*/ 1067307 w 1810385"/>
              <a:gd name="connsiteY23" fmla="*/ 292647 h 1810385"/>
              <a:gd name="connsiteX24" fmla="*/ 1354615 w 1810385"/>
              <a:gd name="connsiteY24" fmla="*/ 458525 h 181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10385" h="1810385">
                <a:moveTo>
                  <a:pt x="1354615" y="458525"/>
                </a:moveTo>
                <a:lnTo>
                  <a:pt x="1621708" y="378028"/>
                </a:lnTo>
                <a:lnTo>
                  <a:pt x="1719988" y="548254"/>
                </a:lnTo>
                <a:lnTo>
                  <a:pt x="1516730" y="739315"/>
                </a:lnTo>
                <a:cubicBezTo>
                  <a:pt x="1546193" y="847937"/>
                  <a:pt x="1546193" y="962448"/>
                  <a:pt x="1516730" y="1071070"/>
                </a:cubicBezTo>
                <a:lnTo>
                  <a:pt x="1719988" y="1262131"/>
                </a:lnTo>
                <a:lnTo>
                  <a:pt x="1621708" y="1432357"/>
                </a:lnTo>
                <a:lnTo>
                  <a:pt x="1354615" y="1351860"/>
                </a:lnTo>
                <a:cubicBezTo>
                  <a:pt x="1275277" y="1431687"/>
                  <a:pt x="1176108" y="1488942"/>
                  <a:pt x="1067307" y="1517738"/>
                </a:cubicBezTo>
                <a:lnTo>
                  <a:pt x="1003473" y="1789296"/>
                </a:lnTo>
                <a:lnTo>
                  <a:pt x="806912" y="1789296"/>
                </a:lnTo>
                <a:lnTo>
                  <a:pt x="743078" y="1517738"/>
                </a:lnTo>
                <a:cubicBezTo>
                  <a:pt x="634276" y="1488943"/>
                  <a:pt x="535108" y="1431688"/>
                  <a:pt x="455770" y="1351860"/>
                </a:cubicBezTo>
                <a:lnTo>
                  <a:pt x="188677" y="1432357"/>
                </a:lnTo>
                <a:lnTo>
                  <a:pt x="90397" y="1262131"/>
                </a:lnTo>
                <a:lnTo>
                  <a:pt x="293655" y="1071070"/>
                </a:lnTo>
                <a:cubicBezTo>
                  <a:pt x="264192" y="962448"/>
                  <a:pt x="264192" y="847937"/>
                  <a:pt x="293655" y="739315"/>
                </a:cubicBezTo>
                <a:lnTo>
                  <a:pt x="90397" y="548254"/>
                </a:lnTo>
                <a:lnTo>
                  <a:pt x="188677" y="378028"/>
                </a:lnTo>
                <a:lnTo>
                  <a:pt x="455770" y="458525"/>
                </a:lnTo>
                <a:cubicBezTo>
                  <a:pt x="535108" y="378698"/>
                  <a:pt x="634277" y="321443"/>
                  <a:pt x="743078" y="292647"/>
                </a:cubicBezTo>
                <a:lnTo>
                  <a:pt x="806912" y="21089"/>
                </a:lnTo>
                <a:lnTo>
                  <a:pt x="1003473" y="21089"/>
                </a:lnTo>
                <a:lnTo>
                  <a:pt x="1067307" y="292647"/>
                </a:lnTo>
                <a:cubicBezTo>
                  <a:pt x="1176109" y="321442"/>
                  <a:pt x="1275277" y="378697"/>
                  <a:pt x="1354615" y="4585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2280" tIns="475035" rIns="472280" bIns="47503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1300" kern="1200" dirty="0"/>
              <a:t>Fremme inkludering</a:t>
            </a:r>
          </a:p>
        </p:txBody>
      </p:sp>
      <p:sp>
        <p:nvSpPr>
          <p:cNvPr id="7" name="Frihåndsform 6"/>
          <p:cNvSpPr/>
          <p:nvPr/>
        </p:nvSpPr>
        <p:spPr>
          <a:xfrm>
            <a:off x="6939738" y="1768995"/>
            <a:ext cx="2172463" cy="2172463"/>
          </a:xfrm>
          <a:custGeom>
            <a:avLst/>
            <a:gdLst>
              <a:gd name="connsiteX0" fmla="*/ 1327246 w 1773807"/>
              <a:gd name="connsiteY0" fmla="*/ 449260 h 1773807"/>
              <a:gd name="connsiteX1" fmla="*/ 1588942 w 1773807"/>
              <a:gd name="connsiteY1" fmla="*/ 370390 h 1773807"/>
              <a:gd name="connsiteX2" fmla="*/ 1685237 w 1773807"/>
              <a:gd name="connsiteY2" fmla="*/ 537177 h 1773807"/>
              <a:gd name="connsiteX3" fmla="*/ 1486085 w 1773807"/>
              <a:gd name="connsiteY3" fmla="*/ 724378 h 1773807"/>
              <a:gd name="connsiteX4" fmla="*/ 1486085 w 1773807"/>
              <a:gd name="connsiteY4" fmla="*/ 1049430 h 1773807"/>
              <a:gd name="connsiteX5" fmla="*/ 1685237 w 1773807"/>
              <a:gd name="connsiteY5" fmla="*/ 1236630 h 1773807"/>
              <a:gd name="connsiteX6" fmla="*/ 1588942 w 1773807"/>
              <a:gd name="connsiteY6" fmla="*/ 1403417 h 1773807"/>
              <a:gd name="connsiteX7" fmla="*/ 1327246 w 1773807"/>
              <a:gd name="connsiteY7" fmla="*/ 1324547 h 1773807"/>
              <a:gd name="connsiteX8" fmla="*/ 1045743 w 1773807"/>
              <a:gd name="connsiteY8" fmla="*/ 1487073 h 1773807"/>
              <a:gd name="connsiteX9" fmla="*/ 983198 w 1773807"/>
              <a:gd name="connsiteY9" fmla="*/ 1753144 h 1773807"/>
              <a:gd name="connsiteX10" fmla="*/ 790609 w 1773807"/>
              <a:gd name="connsiteY10" fmla="*/ 1753144 h 1773807"/>
              <a:gd name="connsiteX11" fmla="*/ 728064 w 1773807"/>
              <a:gd name="connsiteY11" fmla="*/ 1487073 h 1773807"/>
              <a:gd name="connsiteX12" fmla="*/ 446561 w 1773807"/>
              <a:gd name="connsiteY12" fmla="*/ 1324547 h 1773807"/>
              <a:gd name="connsiteX13" fmla="*/ 184865 w 1773807"/>
              <a:gd name="connsiteY13" fmla="*/ 1403417 h 1773807"/>
              <a:gd name="connsiteX14" fmla="*/ 88570 w 1773807"/>
              <a:gd name="connsiteY14" fmla="*/ 1236630 h 1773807"/>
              <a:gd name="connsiteX15" fmla="*/ 287722 w 1773807"/>
              <a:gd name="connsiteY15" fmla="*/ 1049429 h 1773807"/>
              <a:gd name="connsiteX16" fmla="*/ 287722 w 1773807"/>
              <a:gd name="connsiteY16" fmla="*/ 724377 h 1773807"/>
              <a:gd name="connsiteX17" fmla="*/ 88570 w 1773807"/>
              <a:gd name="connsiteY17" fmla="*/ 537177 h 1773807"/>
              <a:gd name="connsiteX18" fmla="*/ 184865 w 1773807"/>
              <a:gd name="connsiteY18" fmla="*/ 370390 h 1773807"/>
              <a:gd name="connsiteX19" fmla="*/ 446561 w 1773807"/>
              <a:gd name="connsiteY19" fmla="*/ 449260 h 1773807"/>
              <a:gd name="connsiteX20" fmla="*/ 728064 w 1773807"/>
              <a:gd name="connsiteY20" fmla="*/ 286734 h 1773807"/>
              <a:gd name="connsiteX21" fmla="*/ 790609 w 1773807"/>
              <a:gd name="connsiteY21" fmla="*/ 20663 h 1773807"/>
              <a:gd name="connsiteX22" fmla="*/ 983198 w 1773807"/>
              <a:gd name="connsiteY22" fmla="*/ 20663 h 1773807"/>
              <a:gd name="connsiteX23" fmla="*/ 1045743 w 1773807"/>
              <a:gd name="connsiteY23" fmla="*/ 286734 h 1773807"/>
              <a:gd name="connsiteX24" fmla="*/ 1327246 w 1773807"/>
              <a:gd name="connsiteY24" fmla="*/ 449260 h 177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73807" h="1773807">
                <a:moveTo>
                  <a:pt x="1141705" y="448690"/>
                </a:moveTo>
                <a:lnTo>
                  <a:pt x="1331431" y="331184"/>
                </a:lnTo>
                <a:lnTo>
                  <a:pt x="1442623" y="442376"/>
                </a:lnTo>
                <a:lnTo>
                  <a:pt x="1325117" y="632102"/>
                </a:lnTo>
                <a:cubicBezTo>
                  <a:pt x="1370375" y="709938"/>
                  <a:pt x="1394085" y="798425"/>
                  <a:pt x="1393808" y="888462"/>
                </a:cubicBezTo>
                <a:lnTo>
                  <a:pt x="1590435" y="994016"/>
                </a:lnTo>
                <a:lnTo>
                  <a:pt x="1549735" y="1145906"/>
                </a:lnTo>
                <a:lnTo>
                  <a:pt x="1326675" y="1139006"/>
                </a:lnTo>
                <a:cubicBezTo>
                  <a:pt x="1281896" y="1217119"/>
                  <a:pt x="1217120" y="1281896"/>
                  <a:pt x="1139007" y="1326675"/>
                </a:cubicBezTo>
                <a:lnTo>
                  <a:pt x="1145906" y="1549736"/>
                </a:lnTo>
                <a:lnTo>
                  <a:pt x="994016" y="1590435"/>
                </a:lnTo>
                <a:lnTo>
                  <a:pt x="888461" y="1393809"/>
                </a:lnTo>
                <a:cubicBezTo>
                  <a:pt x="798424" y="1394086"/>
                  <a:pt x="709938" y="1370376"/>
                  <a:pt x="632102" y="1325117"/>
                </a:cubicBezTo>
                <a:lnTo>
                  <a:pt x="442376" y="1442623"/>
                </a:lnTo>
                <a:lnTo>
                  <a:pt x="331184" y="1331431"/>
                </a:lnTo>
                <a:lnTo>
                  <a:pt x="448690" y="1141705"/>
                </a:lnTo>
                <a:cubicBezTo>
                  <a:pt x="403432" y="1063869"/>
                  <a:pt x="379722" y="975382"/>
                  <a:pt x="379999" y="885345"/>
                </a:cubicBezTo>
                <a:lnTo>
                  <a:pt x="183372" y="779791"/>
                </a:lnTo>
                <a:lnTo>
                  <a:pt x="224072" y="627901"/>
                </a:lnTo>
                <a:lnTo>
                  <a:pt x="447132" y="634801"/>
                </a:lnTo>
                <a:cubicBezTo>
                  <a:pt x="491911" y="556688"/>
                  <a:pt x="556687" y="491911"/>
                  <a:pt x="634800" y="447132"/>
                </a:cubicBezTo>
                <a:lnTo>
                  <a:pt x="627901" y="224071"/>
                </a:lnTo>
                <a:lnTo>
                  <a:pt x="779791" y="183372"/>
                </a:lnTo>
                <a:lnTo>
                  <a:pt x="885346" y="379998"/>
                </a:lnTo>
                <a:cubicBezTo>
                  <a:pt x="975383" y="379721"/>
                  <a:pt x="1063869" y="403431"/>
                  <a:pt x="1141705" y="44869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4886" tIns="604886" rIns="604886" bIns="60488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1300" kern="1200" dirty="0"/>
              <a:t>Forlengede yrkeskarrierer</a:t>
            </a:r>
          </a:p>
        </p:txBody>
      </p:sp>
      <p:sp>
        <p:nvSpPr>
          <p:cNvPr id="11" name="Sirkelformet pil 10"/>
          <p:cNvSpPr/>
          <p:nvPr/>
        </p:nvSpPr>
        <p:spPr>
          <a:xfrm>
            <a:off x="7385618" y="3427970"/>
            <a:ext cx="3186277" cy="3186277"/>
          </a:xfrm>
          <a:prstGeom prst="circularArrow">
            <a:avLst>
              <a:gd name="adj1" fmla="val 4687"/>
              <a:gd name="adj2" fmla="val 299029"/>
              <a:gd name="adj3" fmla="val 2523572"/>
              <a:gd name="adj4" fmla="val 15845412"/>
              <a:gd name="adj5" fmla="val 546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igur 12"/>
          <p:cNvSpPr/>
          <p:nvPr/>
        </p:nvSpPr>
        <p:spPr>
          <a:xfrm>
            <a:off x="5804449" y="2815311"/>
            <a:ext cx="2315030" cy="2315030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Sirkelformet pil 13"/>
          <p:cNvSpPr/>
          <p:nvPr/>
        </p:nvSpPr>
        <p:spPr>
          <a:xfrm>
            <a:off x="6728766" y="1578370"/>
            <a:ext cx="2496068" cy="2496068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Høyre klammeparentes 9"/>
          <p:cNvSpPr/>
          <p:nvPr/>
        </p:nvSpPr>
        <p:spPr>
          <a:xfrm rot="5400000">
            <a:off x="2625464" y="2102739"/>
            <a:ext cx="267555" cy="4126032"/>
          </a:xfrm>
          <a:prstGeom prst="rightBrace">
            <a:avLst>
              <a:gd name="adj1" fmla="val 8333"/>
              <a:gd name="adj2" fmla="val 49533"/>
            </a:avLst>
          </a:prstGeom>
          <a:ln>
            <a:solidFill>
              <a:srgbClr val="1C29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TekstSylinder 11"/>
          <p:cNvSpPr txBox="1"/>
          <p:nvPr/>
        </p:nvSpPr>
        <p:spPr>
          <a:xfrm>
            <a:off x="759078" y="4550611"/>
            <a:ext cx="40003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600" dirty="0">
                <a:solidFill>
                  <a:schemeClr val="tx2"/>
                </a:solidFill>
              </a:rPr>
              <a:t>Økt sysselsetting </a:t>
            </a:r>
          </a:p>
          <a:p>
            <a:pPr algn="ctr"/>
            <a:r>
              <a:rPr lang="nb-NO" sz="3600" dirty="0">
                <a:solidFill>
                  <a:schemeClr val="tx2"/>
                </a:solidFill>
              </a:rPr>
              <a:t>og </a:t>
            </a:r>
          </a:p>
          <a:p>
            <a:pPr algn="ctr"/>
            <a:r>
              <a:rPr lang="nb-NO" sz="3600" dirty="0">
                <a:solidFill>
                  <a:schemeClr val="tx2"/>
                </a:solidFill>
              </a:rPr>
              <a:t>arbeidsproduktivitet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Arbeidsmiljø viktig for arbeidslinja</a:t>
            </a:r>
          </a:p>
        </p:txBody>
      </p:sp>
    </p:spTree>
    <p:extLst>
      <p:ext uri="{BB962C8B-B14F-4D97-AF65-F5344CB8AC3E}">
        <p14:creationId xmlns:p14="http://schemas.microsoft.com/office/powerpoint/2010/main" val="30863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1800000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52C8-6C09-4E2B-A88F-B6B6F409A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Autonomi</a:t>
            </a:r>
            <a:r>
              <a:rPr lang="en-GB" dirty="0"/>
              <a:t> er bra!</a:t>
            </a:r>
            <a:endParaRPr lang="nb-NO" dirty="0"/>
          </a:p>
        </p:txBody>
      </p:sp>
      <p:grpSp>
        <p:nvGrpSpPr>
          <p:cNvPr id="5" name="Grupper">
            <a:extLst>
              <a:ext uri="{FF2B5EF4-FFF2-40B4-BE49-F238E27FC236}">
                <a16:creationId xmlns:a16="http://schemas.microsoft.com/office/drawing/2014/main" id="{1AB50E9A-2BDC-4DE5-80A1-A49D9307CBEA}"/>
              </a:ext>
            </a:extLst>
          </p:cNvPr>
          <p:cNvGrpSpPr/>
          <p:nvPr/>
        </p:nvGrpSpPr>
        <p:grpSpPr>
          <a:xfrm>
            <a:off x="2700034" y="1696637"/>
            <a:ext cx="6791927" cy="4975267"/>
            <a:chOff x="0" y="0"/>
            <a:chExt cx="13583853" cy="9950532"/>
          </a:xfrm>
        </p:grpSpPr>
        <p:sp>
          <p:nvSpPr>
            <p:cNvPr id="6" name="Linje">
              <a:extLst>
                <a:ext uri="{FF2B5EF4-FFF2-40B4-BE49-F238E27FC236}">
                  <a16:creationId xmlns:a16="http://schemas.microsoft.com/office/drawing/2014/main" id="{FA5E04A7-FCF6-44F3-894A-04FD6BF94C34}"/>
                </a:ext>
              </a:extLst>
            </p:cNvPr>
            <p:cNvSpPr/>
            <p:nvPr/>
          </p:nvSpPr>
          <p:spPr>
            <a:xfrm flipV="1">
              <a:off x="6791927" y="-1"/>
              <a:ext cx="1" cy="99505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" name="Linje">
              <a:extLst>
                <a:ext uri="{FF2B5EF4-FFF2-40B4-BE49-F238E27FC236}">
                  <a16:creationId xmlns:a16="http://schemas.microsoft.com/office/drawing/2014/main" id="{D3330B3E-6422-457E-8CDC-972627B8175B}"/>
                </a:ext>
              </a:extLst>
            </p:cNvPr>
            <p:cNvSpPr/>
            <p:nvPr/>
          </p:nvSpPr>
          <p:spPr>
            <a:xfrm>
              <a:off x="0" y="4975265"/>
              <a:ext cx="1358385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8" name="Autonomi">
            <a:extLst>
              <a:ext uri="{FF2B5EF4-FFF2-40B4-BE49-F238E27FC236}">
                <a16:creationId xmlns:a16="http://schemas.microsoft.com/office/drawing/2014/main" id="{FE185FB6-9D5E-49B4-BF9A-372876D0BA10}"/>
              </a:ext>
            </a:extLst>
          </p:cNvPr>
          <p:cNvSpPr txBox="1"/>
          <p:nvPr/>
        </p:nvSpPr>
        <p:spPr>
          <a:xfrm>
            <a:off x="5570345" y="1304239"/>
            <a:ext cx="11349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2000" dirty="0" err="1"/>
              <a:t>Autonomi</a:t>
            </a:r>
            <a:endParaRPr sz="2000" dirty="0"/>
          </a:p>
        </p:txBody>
      </p:sp>
      <p:sp>
        <p:nvSpPr>
          <p:cNvPr id="9" name="Krav">
            <a:extLst>
              <a:ext uri="{FF2B5EF4-FFF2-40B4-BE49-F238E27FC236}">
                <a16:creationId xmlns:a16="http://schemas.microsoft.com/office/drawing/2014/main" id="{42C771B6-D3BD-440F-A712-F964B5A52C02}"/>
              </a:ext>
            </a:extLst>
          </p:cNvPr>
          <p:cNvSpPr txBox="1"/>
          <p:nvPr/>
        </p:nvSpPr>
        <p:spPr>
          <a:xfrm>
            <a:off x="9608818" y="4004734"/>
            <a:ext cx="57868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2000" dirty="0" err="1"/>
              <a:t>Krav</a:t>
            </a:r>
            <a:endParaRPr sz="2000" dirty="0"/>
          </a:p>
        </p:txBody>
      </p:sp>
      <p:pic>
        <p:nvPicPr>
          <p:cNvPr id="10" name="Bilde" descr="Bilde">
            <a:extLst>
              <a:ext uri="{FF2B5EF4-FFF2-40B4-BE49-F238E27FC236}">
                <a16:creationId xmlns:a16="http://schemas.microsoft.com/office/drawing/2014/main" id="{2B96B1AB-7C1D-4088-8EDE-CA8670806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928" y="3276066"/>
            <a:ext cx="1660137" cy="163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e" descr="Bilde">
            <a:extLst>
              <a:ext uri="{FF2B5EF4-FFF2-40B4-BE49-F238E27FC236}">
                <a16:creationId xmlns:a16="http://schemas.microsoft.com/office/drawing/2014/main" id="{122CF713-C3BB-4E7C-A28C-F102AC92C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929" y="3276066"/>
            <a:ext cx="1660138" cy="16301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70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21042 -0.245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8" grpId="0" animBg="1" advAuto="0"/>
      <p:bldP spid="9" grpId="0" animBg="1" advAuto="0"/>
      <p:bldP spid="11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CD69A-EE4B-4689-9F12-43EBC7D20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280" y="-27545"/>
            <a:ext cx="487591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BC92D7-3B7E-4B3E-A18C-E45D7410F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716" y="3793900"/>
            <a:ext cx="2797064" cy="1840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2EDFE-87AB-48AE-8DBF-0475DB019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895" y="5634075"/>
            <a:ext cx="2808000" cy="12239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FC5BF6-FC38-41C7-8311-764CCA9D2B0B}"/>
              </a:ext>
            </a:extLst>
          </p:cNvPr>
          <p:cNvSpPr/>
          <p:nvPr/>
        </p:nvSpPr>
        <p:spPr>
          <a:xfrm>
            <a:off x="3789345" y="3401455"/>
            <a:ext cx="241200" cy="2232619"/>
          </a:xfrm>
          <a:prstGeom prst="rect">
            <a:avLst/>
          </a:prstGeom>
          <a:solidFill>
            <a:srgbClr val="4E391A"/>
          </a:solidFill>
          <a:ln>
            <a:solidFill>
              <a:srgbClr val="4E39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669A6C-5C48-45D2-B97E-2FBB86DAA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966" y="456294"/>
            <a:ext cx="3506090" cy="1516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5F3794D-85D2-41D7-B672-D72F52FBC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20" y="297839"/>
            <a:ext cx="5945436" cy="628745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Kan </a:t>
            </a:r>
            <a:r>
              <a:rPr lang="en-GB" sz="2800" dirty="0" err="1"/>
              <a:t>autonomi-treet</a:t>
            </a:r>
            <a:r>
              <a:rPr lang="en-GB" sz="2800" dirty="0"/>
              <a:t> </a:t>
            </a:r>
            <a:r>
              <a:rPr lang="en-GB" sz="2800" dirty="0" err="1"/>
              <a:t>vokse</a:t>
            </a:r>
            <a:r>
              <a:rPr lang="en-GB" sz="2800" dirty="0"/>
              <a:t> inn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himmelen</a:t>
            </a:r>
            <a:r>
              <a:rPr lang="en-GB" sz="2800" dirty="0"/>
              <a:t>?</a:t>
            </a:r>
            <a:endParaRPr lang="nb-NO" sz="2800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4C7D2D0-1590-4450-8EFC-D0EB5C80DE3A}"/>
              </a:ext>
            </a:extLst>
          </p:cNvPr>
          <p:cNvGrpSpPr/>
          <p:nvPr/>
        </p:nvGrpSpPr>
        <p:grpSpPr>
          <a:xfrm>
            <a:off x="5866387" y="1464487"/>
            <a:ext cx="5648325" cy="4781550"/>
            <a:chOff x="2070564" y="1952625"/>
            <a:chExt cx="5648325" cy="478155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0D4A608-9FBA-42A6-ACAF-5E75AC038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70564" y="1952625"/>
              <a:ext cx="5648325" cy="4781550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3A062C1-4268-4096-A980-2562587C427C}"/>
                </a:ext>
              </a:extLst>
            </p:cNvPr>
            <p:cNvGrpSpPr/>
            <p:nvPr/>
          </p:nvGrpSpPr>
          <p:grpSpPr>
            <a:xfrm>
              <a:off x="5795044" y="2322522"/>
              <a:ext cx="1923845" cy="1884521"/>
              <a:chOff x="9359344" y="1382234"/>
              <a:chExt cx="1923845" cy="1884521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B31474B-83AC-4644-8691-192D32143838}"/>
                  </a:ext>
                </a:extLst>
              </p:cNvPr>
              <p:cNvSpPr/>
              <p:nvPr/>
            </p:nvSpPr>
            <p:spPr>
              <a:xfrm>
                <a:off x="10035827" y="2011511"/>
                <a:ext cx="1247362" cy="1255244"/>
              </a:xfrm>
              <a:custGeom>
                <a:avLst/>
                <a:gdLst>
                  <a:gd name="connsiteX0" fmla="*/ 1073888 w 1247362"/>
                  <a:gd name="connsiteY0" fmla="*/ 63795 h 1255244"/>
                  <a:gd name="connsiteX1" fmla="*/ 1020726 w 1247362"/>
                  <a:gd name="connsiteY1" fmla="*/ 42530 h 1255244"/>
                  <a:gd name="connsiteX2" fmla="*/ 978195 w 1247362"/>
                  <a:gd name="connsiteY2" fmla="*/ 21265 h 1255244"/>
                  <a:gd name="connsiteX3" fmla="*/ 882502 w 1247362"/>
                  <a:gd name="connsiteY3" fmla="*/ 0 h 1255244"/>
                  <a:gd name="connsiteX4" fmla="*/ 308344 w 1247362"/>
                  <a:gd name="connsiteY4" fmla="*/ 42530 h 1255244"/>
                  <a:gd name="connsiteX5" fmla="*/ 255181 w 1247362"/>
                  <a:gd name="connsiteY5" fmla="*/ 74428 h 1255244"/>
                  <a:gd name="connsiteX6" fmla="*/ 159488 w 1247362"/>
                  <a:gd name="connsiteY6" fmla="*/ 106325 h 1255244"/>
                  <a:gd name="connsiteX7" fmla="*/ 116958 w 1247362"/>
                  <a:gd name="connsiteY7" fmla="*/ 138223 h 1255244"/>
                  <a:gd name="connsiteX8" fmla="*/ 106326 w 1247362"/>
                  <a:gd name="connsiteY8" fmla="*/ 223283 h 1255244"/>
                  <a:gd name="connsiteX9" fmla="*/ 85060 w 1247362"/>
                  <a:gd name="connsiteY9" fmla="*/ 340242 h 1255244"/>
                  <a:gd name="connsiteX10" fmla="*/ 74428 w 1247362"/>
                  <a:gd name="connsiteY10" fmla="*/ 425302 h 1255244"/>
                  <a:gd name="connsiteX11" fmla="*/ 63795 w 1247362"/>
                  <a:gd name="connsiteY11" fmla="*/ 457200 h 1255244"/>
                  <a:gd name="connsiteX12" fmla="*/ 53163 w 1247362"/>
                  <a:gd name="connsiteY12" fmla="*/ 499730 h 1255244"/>
                  <a:gd name="connsiteX13" fmla="*/ 21265 w 1247362"/>
                  <a:gd name="connsiteY13" fmla="*/ 595423 h 1255244"/>
                  <a:gd name="connsiteX14" fmla="*/ 0 w 1247362"/>
                  <a:gd name="connsiteY14" fmla="*/ 659218 h 1255244"/>
                  <a:gd name="connsiteX15" fmla="*/ 10633 w 1247362"/>
                  <a:gd name="connsiteY15" fmla="*/ 744279 h 1255244"/>
                  <a:gd name="connsiteX16" fmla="*/ 31898 w 1247362"/>
                  <a:gd name="connsiteY16" fmla="*/ 808074 h 1255244"/>
                  <a:gd name="connsiteX17" fmla="*/ 42530 w 1247362"/>
                  <a:gd name="connsiteY17" fmla="*/ 903767 h 1255244"/>
                  <a:gd name="connsiteX18" fmla="*/ 74428 w 1247362"/>
                  <a:gd name="connsiteY18" fmla="*/ 946297 h 1255244"/>
                  <a:gd name="connsiteX19" fmla="*/ 63795 w 1247362"/>
                  <a:gd name="connsiteY19" fmla="*/ 1052623 h 1255244"/>
                  <a:gd name="connsiteX20" fmla="*/ 74428 w 1247362"/>
                  <a:gd name="connsiteY20" fmla="*/ 1084521 h 1255244"/>
                  <a:gd name="connsiteX21" fmla="*/ 106326 w 1247362"/>
                  <a:gd name="connsiteY21" fmla="*/ 1095153 h 1255244"/>
                  <a:gd name="connsiteX22" fmla="*/ 191386 w 1247362"/>
                  <a:gd name="connsiteY22" fmla="*/ 1127051 h 1255244"/>
                  <a:gd name="connsiteX23" fmla="*/ 255181 w 1247362"/>
                  <a:gd name="connsiteY23" fmla="*/ 1148316 h 1255244"/>
                  <a:gd name="connsiteX24" fmla="*/ 287079 w 1247362"/>
                  <a:gd name="connsiteY24" fmla="*/ 1158949 h 1255244"/>
                  <a:gd name="connsiteX25" fmla="*/ 372140 w 1247362"/>
                  <a:gd name="connsiteY25" fmla="*/ 1169581 h 1255244"/>
                  <a:gd name="connsiteX26" fmla="*/ 531628 w 1247362"/>
                  <a:gd name="connsiteY26" fmla="*/ 1190846 h 1255244"/>
                  <a:gd name="connsiteX27" fmla="*/ 574158 w 1247362"/>
                  <a:gd name="connsiteY27" fmla="*/ 1212111 h 1255244"/>
                  <a:gd name="connsiteX28" fmla="*/ 648586 w 1247362"/>
                  <a:gd name="connsiteY28" fmla="*/ 1233376 h 1255244"/>
                  <a:gd name="connsiteX29" fmla="*/ 691116 w 1247362"/>
                  <a:gd name="connsiteY29" fmla="*/ 1254642 h 1255244"/>
                  <a:gd name="connsiteX30" fmla="*/ 925033 w 1247362"/>
                  <a:gd name="connsiteY30" fmla="*/ 1222744 h 1255244"/>
                  <a:gd name="connsiteX31" fmla="*/ 956930 w 1247362"/>
                  <a:gd name="connsiteY31" fmla="*/ 1084521 h 1255244"/>
                  <a:gd name="connsiteX32" fmla="*/ 1063256 w 1247362"/>
                  <a:gd name="connsiteY32" fmla="*/ 1020725 h 1255244"/>
                  <a:gd name="connsiteX33" fmla="*/ 1105786 w 1247362"/>
                  <a:gd name="connsiteY33" fmla="*/ 967562 h 1255244"/>
                  <a:gd name="connsiteX34" fmla="*/ 1158949 w 1247362"/>
                  <a:gd name="connsiteY34" fmla="*/ 914400 h 1255244"/>
                  <a:gd name="connsiteX35" fmla="*/ 1180214 w 1247362"/>
                  <a:gd name="connsiteY35" fmla="*/ 871869 h 1255244"/>
                  <a:gd name="connsiteX36" fmla="*/ 1190846 w 1247362"/>
                  <a:gd name="connsiteY36" fmla="*/ 829339 h 1255244"/>
                  <a:gd name="connsiteX37" fmla="*/ 1233377 w 1247362"/>
                  <a:gd name="connsiteY37" fmla="*/ 744279 h 1255244"/>
                  <a:gd name="connsiteX38" fmla="*/ 1233377 w 1247362"/>
                  <a:gd name="connsiteY38" fmla="*/ 542260 h 1255244"/>
                  <a:gd name="connsiteX39" fmla="*/ 1222744 w 1247362"/>
                  <a:gd name="connsiteY39" fmla="*/ 446567 h 1255244"/>
                  <a:gd name="connsiteX40" fmla="*/ 1212112 w 1247362"/>
                  <a:gd name="connsiteY40" fmla="*/ 414669 h 1255244"/>
                  <a:gd name="connsiteX41" fmla="*/ 1190846 w 1247362"/>
                  <a:gd name="connsiteY41" fmla="*/ 329609 h 1255244"/>
                  <a:gd name="connsiteX42" fmla="*/ 1158949 w 1247362"/>
                  <a:gd name="connsiteY42" fmla="*/ 191386 h 1255244"/>
                  <a:gd name="connsiteX43" fmla="*/ 1127051 w 1247362"/>
                  <a:gd name="connsiteY43" fmla="*/ 159488 h 1255244"/>
                  <a:gd name="connsiteX44" fmla="*/ 1105786 w 1247362"/>
                  <a:gd name="connsiteY44" fmla="*/ 127590 h 1255244"/>
                  <a:gd name="connsiteX45" fmla="*/ 1073888 w 1247362"/>
                  <a:gd name="connsiteY45" fmla="*/ 63795 h 1255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247362" h="1255244">
                    <a:moveTo>
                      <a:pt x="1073888" y="63795"/>
                    </a:moveTo>
                    <a:cubicBezTo>
                      <a:pt x="1059711" y="49618"/>
                      <a:pt x="1038167" y="50281"/>
                      <a:pt x="1020726" y="42530"/>
                    </a:cubicBezTo>
                    <a:cubicBezTo>
                      <a:pt x="1006242" y="36093"/>
                      <a:pt x="993344" y="25926"/>
                      <a:pt x="978195" y="21265"/>
                    </a:cubicBezTo>
                    <a:cubicBezTo>
                      <a:pt x="946964" y="11656"/>
                      <a:pt x="914400" y="7088"/>
                      <a:pt x="882502" y="0"/>
                    </a:cubicBezTo>
                    <a:cubicBezTo>
                      <a:pt x="688125" y="6074"/>
                      <a:pt x="498979" y="166"/>
                      <a:pt x="308344" y="42530"/>
                    </a:cubicBezTo>
                    <a:cubicBezTo>
                      <a:pt x="288170" y="47013"/>
                      <a:pt x="274176" y="66287"/>
                      <a:pt x="255181" y="74428"/>
                    </a:cubicBezTo>
                    <a:cubicBezTo>
                      <a:pt x="224277" y="87673"/>
                      <a:pt x="191386" y="95693"/>
                      <a:pt x="159488" y="106325"/>
                    </a:cubicBezTo>
                    <a:cubicBezTo>
                      <a:pt x="145311" y="116958"/>
                      <a:pt x="124291" y="122090"/>
                      <a:pt x="116958" y="138223"/>
                    </a:cubicBezTo>
                    <a:cubicBezTo>
                      <a:pt x="105134" y="164236"/>
                      <a:pt x="110102" y="194960"/>
                      <a:pt x="106326" y="223283"/>
                    </a:cubicBezTo>
                    <a:cubicBezTo>
                      <a:pt x="95442" y="304916"/>
                      <a:pt x="100713" y="277632"/>
                      <a:pt x="85060" y="340242"/>
                    </a:cubicBezTo>
                    <a:cubicBezTo>
                      <a:pt x="81516" y="368595"/>
                      <a:pt x="79539" y="397189"/>
                      <a:pt x="74428" y="425302"/>
                    </a:cubicBezTo>
                    <a:cubicBezTo>
                      <a:pt x="72423" y="436329"/>
                      <a:pt x="66874" y="446423"/>
                      <a:pt x="63795" y="457200"/>
                    </a:cubicBezTo>
                    <a:cubicBezTo>
                      <a:pt x="59781" y="471251"/>
                      <a:pt x="57460" y="485763"/>
                      <a:pt x="53163" y="499730"/>
                    </a:cubicBezTo>
                    <a:cubicBezTo>
                      <a:pt x="43275" y="531866"/>
                      <a:pt x="31898" y="563525"/>
                      <a:pt x="21265" y="595423"/>
                    </a:cubicBezTo>
                    <a:lnTo>
                      <a:pt x="0" y="659218"/>
                    </a:lnTo>
                    <a:cubicBezTo>
                      <a:pt x="3544" y="687572"/>
                      <a:pt x="4646" y="716339"/>
                      <a:pt x="10633" y="744279"/>
                    </a:cubicBezTo>
                    <a:cubicBezTo>
                      <a:pt x="15330" y="766197"/>
                      <a:pt x="31898" y="808074"/>
                      <a:pt x="31898" y="808074"/>
                    </a:cubicBezTo>
                    <a:cubicBezTo>
                      <a:pt x="35442" y="839972"/>
                      <a:pt x="33092" y="873092"/>
                      <a:pt x="42530" y="903767"/>
                    </a:cubicBezTo>
                    <a:cubicBezTo>
                      <a:pt x="47741" y="920704"/>
                      <a:pt x="71922" y="928754"/>
                      <a:pt x="74428" y="946297"/>
                    </a:cubicBezTo>
                    <a:cubicBezTo>
                      <a:pt x="79465" y="981558"/>
                      <a:pt x="67339" y="1017181"/>
                      <a:pt x="63795" y="1052623"/>
                    </a:cubicBezTo>
                    <a:cubicBezTo>
                      <a:pt x="67339" y="1063256"/>
                      <a:pt x="66503" y="1076596"/>
                      <a:pt x="74428" y="1084521"/>
                    </a:cubicBezTo>
                    <a:cubicBezTo>
                      <a:pt x="82353" y="1092446"/>
                      <a:pt x="96301" y="1090141"/>
                      <a:pt x="106326" y="1095153"/>
                    </a:cubicBezTo>
                    <a:cubicBezTo>
                      <a:pt x="202547" y="1143263"/>
                      <a:pt x="55988" y="1090124"/>
                      <a:pt x="191386" y="1127051"/>
                    </a:cubicBezTo>
                    <a:cubicBezTo>
                      <a:pt x="213011" y="1132949"/>
                      <a:pt x="233916" y="1141228"/>
                      <a:pt x="255181" y="1148316"/>
                    </a:cubicBezTo>
                    <a:cubicBezTo>
                      <a:pt x="265814" y="1151860"/>
                      <a:pt x="275958" y="1157559"/>
                      <a:pt x="287079" y="1158949"/>
                    </a:cubicBezTo>
                    <a:lnTo>
                      <a:pt x="372140" y="1169581"/>
                    </a:lnTo>
                    <a:cubicBezTo>
                      <a:pt x="470548" y="1202386"/>
                      <a:pt x="293770" y="1146249"/>
                      <a:pt x="531628" y="1190846"/>
                    </a:cubicBezTo>
                    <a:cubicBezTo>
                      <a:pt x="547207" y="1193767"/>
                      <a:pt x="559590" y="1205867"/>
                      <a:pt x="574158" y="1212111"/>
                    </a:cubicBezTo>
                    <a:cubicBezTo>
                      <a:pt x="595517" y="1221265"/>
                      <a:pt x="626998" y="1227979"/>
                      <a:pt x="648586" y="1233376"/>
                    </a:cubicBezTo>
                    <a:cubicBezTo>
                      <a:pt x="662763" y="1240465"/>
                      <a:pt x="675297" y="1253653"/>
                      <a:pt x="691116" y="1254642"/>
                    </a:cubicBezTo>
                    <a:cubicBezTo>
                      <a:pt x="763828" y="1259187"/>
                      <a:pt x="853840" y="1236983"/>
                      <a:pt x="925033" y="1222744"/>
                    </a:cubicBezTo>
                    <a:cubicBezTo>
                      <a:pt x="929078" y="1198476"/>
                      <a:pt x="942703" y="1101909"/>
                      <a:pt x="956930" y="1084521"/>
                    </a:cubicBezTo>
                    <a:cubicBezTo>
                      <a:pt x="978735" y="1057870"/>
                      <a:pt x="1036078" y="1047903"/>
                      <a:pt x="1063256" y="1020725"/>
                    </a:cubicBezTo>
                    <a:cubicBezTo>
                      <a:pt x="1079303" y="1004678"/>
                      <a:pt x="1090605" y="984430"/>
                      <a:pt x="1105786" y="967562"/>
                    </a:cubicBezTo>
                    <a:cubicBezTo>
                      <a:pt x="1122551" y="948934"/>
                      <a:pt x="1141228" y="932121"/>
                      <a:pt x="1158949" y="914400"/>
                    </a:cubicBezTo>
                    <a:cubicBezTo>
                      <a:pt x="1166037" y="900223"/>
                      <a:pt x="1174649" y="886710"/>
                      <a:pt x="1180214" y="871869"/>
                    </a:cubicBezTo>
                    <a:cubicBezTo>
                      <a:pt x="1185345" y="858186"/>
                      <a:pt x="1185226" y="842828"/>
                      <a:pt x="1190846" y="829339"/>
                    </a:cubicBezTo>
                    <a:cubicBezTo>
                      <a:pt x="1203038" y="800077"/>
                      <a:pt x="1219200" y="772632"/>
                      <a:pt x="1233377" y="744279"/>
                    </a:cubicBezTo>
                    <a:cubicBezTo>
                      <a:pt x="1256334" y="652446"/>
                      <a:pt x="1247157" y="707624"/>
                      <a:pt x="1233377" y="542260"/>
                    </a:cubicBezTo>
                    <a:cubicBezTo>
                      <a:pt x="1230712" y="510277"/>
                      <a:pt x="1228020" y="478224"/>
                      <a:pt x="1222744" y="446567"/>
                    </a:cubicBezTo>
                    <a:cubicBezTo>
                      <a:pt x="1220901" y="435512"/>
                      <a:pt x="1215061" y="425482"/>
                      <a:pt x="1212112" y="414669"/>
                    </a:cubicBezTo>
                    <a:cubicBezTo>
                      <a:pt x="1204422" y="386473"/>
                      <a:pt x="1190846" y="329609"/>
                      <a:pt x="1190846" y="329609"/>
                    </a:cubicBezTo>
                    <a:cubicBezTo>
                      <a:pt x="1182840" y="249548"/>
                      <a:pt x="1198574" y="238935"/>
                      <a:pt x="1158949" y="191386"/>
                    </a:cubicBezTo>
                    <a:cubicBezTo>
                      <a:pt x="1149323" y="179834"/>
                      <a:pt x="1136677" y="171040"/>
                      <a:pt x="1127051" y="159488"/>
                    </a:cubicBezTo>
                    <a:cubicBezTo>
                      <a:pt x="1118870" y="149671"/>
                      <a:pt x="1113214" y="137989"/>
                      <a:pt x="1105786" y="127590"/>
                    </a:cubicBezTo>
                    <a:cubicBezTo>
                      <a:pt x="1095486" y="113170"/>
                      <a:pt x="1088065" y="77972"/>
                      <a:pt x="1073888" y="6379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5495431-3267-4F8A-887A-95D0537B7E2D}"/>
                  </a:ext>
                </a:extLst>
              </p:cNvPr>
              <p:cNvGrpSpPr/>
              <p:nvPr/>
            </p:nvGrpSpPr>
            <p:grpSpPr>
              <a:xfrm>
                <a:off x="9359344" y="1382234"/>
                <a:ext cx="495728" cy="940288"/>
                <a:chOff x="8254773" y="2163622"/>
                <a:chExt cx="379195" cy="699183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DCC15BBE-8995-4D4A-AF91-E96F989DFD3B}"/>
                    </a:ext>
                  </a:extLst>
                </p:cNvPr>
                <p:cNvGrpSpPr/>
                <p:nvPr/>
              </p:nvGrpSpPr>
              <p:grpSpPr>
                <a:xfrm>
                  <a:off x="8254773" y="2163622"/>
                  <a:ext cx="42105" cy="699183"/>
                  <a:chOff x="7378262" y="599090"/>
                  <a:chExt cx="72000" cy="1038952"/>
                </a:xfrm>
              </p:grpSpPr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3942D5F5-E191-485E-9A6A-9A41806CE36B}"/>
                      </a:ext>
                    </a:extLst>
                  </p:cNvPr>
                  <p:cNvSpPr/>
                  <p:nvPr/>
                </p:nvSpPr>
                <p:spPr>
                  <a:xfrm>
                    <a:off x="7378262" y="599090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3D40D238-C566-48AB-BBE2-FED3CBE0A227}"/>
                      </a:ext>
                    </a:extLst>
                  </p:cNvPr>
                  <p:cNvCxnSpPr/>
                  <p:nvPr/>
                </p:nvCxnSpPr>
                <p:spPr>
                  <a:xfrm>
                    <a:off x="7416000" y="671090"/>
                    <a:ext cx="0" cy="966952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8574B5DE-6CDE-459F-9D60-B5A49C0CA8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296878" y="2224651"/>
                  <a:ext cx="337090" cy="243147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60" name="Content Placeholder 37" descr="A person dancing in front of a flag&#10;&#10;Description automatically generated with low confidence">
            <a:extLst>
              <a:ext uri="{FF2B5EF4-FFF2-40B4-BE49-F238E27FC236}">
                <a16:creationId xmlns:a16="http://schemas.microsoft.com/office/drawing/2014/main" id="{56C81CF5-89BA-493E-BA90-18A2AD00F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9720" y="1899547"/>
            <a:ext cx="939157" cy="179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-0.04491 L 2.91667E-6 -0.294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29491 L 2.91667E-6 1.4814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74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18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8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0949 L 0.00235 0.00949 C 0.00612 0.01042 0.0099 0.01111 0.01368 0.0125 C 0.01446 0.01273 0.0155 0.01296 0.01628 0.01412 C 0.01706 0.01528 0.01732 0.01736 0.01797 0.01875 C 0.01967 0.02199 0.02149 0.02477 0.02318 0.02801 L 0.02839 0.03727 L 0.03112 0.0419 C 0.03164 0.04606 0.03269 0.05 0.03282 0.0544 C 0.03373 0.11389 0.03086 0.09213 0.03542 0.12106 C 0.03568 0.12662 0.03607 0.13241 0.03633 0.13796 C 0.03659 0.14467 0.03659 0.15162 0.03711 0.1581 C 0.03816 0.1706 0.04024 0.17847 0.04245 0.19074 C 0.04401 0.20023 0.04219 0.19398 0.04506 0.20162 C 0.04532 0.20417 0.04545 0.20694 0.04584 0.20926 C 0.04636 0.21157 0.04727 0.21319 0.04766 0.21551 C 0.04844 0.22153 0.04883 0.22801 0.04935 0.23426 C 0.04961 0.26412 0.04922 0.29421 0.05026 0.32407 C 0.05039 0.32847 0.05222 0.33217 0.05287 0.33634 C 0.05339 0.33958 0.05313 0.34282 0.05378 0.34583 C 0.05495 0.35208 0.05704 0.35787 0.05808 0.36435 C 0.05899 0.36944 0.0599 0.37454 0.06068 0.37986 C 0.06107 0.38241 0.0612 0.38495 0.06159 0.3875 C 0.06211 0.3912 0.06276 0.39491 0.06329 0.39838 C 0.06368 0.40255 0.06394 0.40671 0.0642 0.41088 C 0.06446 0.41597 0.06459 0.4213 0.06511 0.42639 C 0.06537 0.42963 0.06758 0.43773 0.06771 0.4419 C 0.06784 0.44745 0.06771 0.45324 0.06771 0.45903 L 0.06771 0.45903 L 0.06771 0.45903 " pathEditMode="relative" ptsTypes="AAAAAAAAAAAAAAAAAAAAAAAAAAAAAA">
                                      <p:cBhvr>
                                        <p:cTn id="3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70837-A5C1-4ED4-87C5-DF0AB367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Norske </a:t>
            </a:r>
            <a:r>
              <a:rPr lang="en-GB" dirty="0" err="1"/>
              <a:t>aktiviteter</a:t>
            </a:r>
            <a:r>
              <a:rPr lang="en-GB" dirty="0"/>
              <a:t> av </a:t>
            </a:r>
            <a:r>
              <a:rPr lang="en-GB" dirty="0" err="1"/>
              <a:t>spesiell</a:t>
            </a:r>
            <a:r>
              <a:rPr lang="en-GB" dirty="0"/>
              <a:t> interesse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83872-3513-468E-B110-F86F2CC44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Kunnskapsoppsummering</a:t>
            </a:r>
            <a:r>
              <a:rPr lang="en-GB" dirty="0"/>
              <a:t> </a:t>
            </a:r>
            <a:r>
              <a:rPr lang="en-GB" dirty="0" err="1"/>
              <a:t>internasjonal</a:t>
            </a:r>
            <a:r>
              <a:rPr lang="en-GB" dirty="0"/>
              <a:t> </a:t>
            </a:r>
            <a:r>
              <a:rPr lang="en-GB" dirty="0" err="1"/>
              <a:t>litteratur</a:t>
            </a:r>
            <a:endParaRPr lang="en-GB" dirty="0"/>
          </a:p>
          <a:p>
            <a:r>
              <a:rPr lang="en-GB" dirty="0" err="1"/>
              <a:t>Kartleggingsprosjekt</a:t>
            </a:r>
            <a:r>
              <a:rPr lang="en-GB" dirty="0"/>
              <a:t> </a:t>
            </a:r>
            <a:r>
              <a:rPr lang="en-GB" dirty="0" err="1"/>
              <a:t>initiert</a:t>
            </a:r>
            <a:r>
              <a:rPr lang="en-GB" dirty="0"/>
              <a:t> av </a:t>
            </a:r>
            <a:r>
              <a:rPr lang="en-GB" dirty="0" err="1"/>
              <a:t>arbeids</a:t>
            </a:r>
            <a:r>
              <a:rPr lang="en-GB" dirty="0"/>
              <a:t>- og </a:t>
            </a:r>
            <a:r>
              <a:rPr lang="en-GB" dirty="0" err="1"/>
              <a:t>inkluderingsdepartementet</a:t>
            </a:r>
            <a:r>
              <a:rPr lang="en-GB" dirty="0"/>
              <a:t> (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oversikt</a:t>
            </a:r>
            <a:r>
              <a:rPr lang="en-GB" dirty="0"/>
              <a:t> over </a:t>
            </a:r>
            <a:r>
              <a:rPr lang="en-GB" dirty="0" err="1"/>
              <a:t>sidyuasjonen</a:t>
            </a:r>
            <a:r>
              <a:rPr lang="en-GB" dirty="0"/>
              <a:t> under </a:t>
            </a:r>
            <a:r>
              <a:rPr lang="en-GB" dirty="0" err="1"/>
              <a:t>pandememien</a:t>
            </a:r>
            <a:r>
              <a:rPr lang="en-GB" dirty="0"/>
              <a:t>)</a:t>
            </a:r>
          </a:p>
          <a:p>
            <a:pPr lvl="1"/>
            <a:r>
              <a:rPr lang="en-GB" dirty="0" err="1"/>
              <a:t>Samme</a:t>
            </a:r>
            <a:r>
              <a:rPr lang="en-GB" dirty="0"/>
              <a:t> </a:t>
            </a:r>
            <a:r>
              <a:rPr lang="en-GB" dirty="0" err="1"/>
              <a:t>miljø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fått</a:t>
            </a:r>
            <a:r>
              <a:rPr lang="en-GB" dirty="0"/>
              <a:t> </a:t>
            </a:r>
            <a:r>
              <a:rPr lang="en-GB" dirty="0" err="1"/>
              <a:t>støtte</a:t>
            </a:r>
            <a:r>
              <a:rPr lang="en-GB" dirty="0"/>
              <a:t> fra </a:t>
            </a:r>
            <a:r>
              <a:rPr lang="en-GB" dirty="0" err="1"/>
              <a:t>Forskningsrådet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et </a:t>
            </a:r>
            <a:r>
              <a:rPr lang="en-GB" dirty="0" err="1"/>
              <a:t>oppfølgende</a:t>
            </a:r>
            <a:r>
              <a:rPr lang="en-GB" dirty="0"/>
              <a:t> </a:t>
            </a:r>
            <a:r>
              <a:rPr lang="en-GB" dirty="0" err="1"/>
              <a:t>forskningsprosjekt</a:t>
            </a:r>
            <a:r>
              <a:rPr lang="en-GB" dirty="0"/>
              <a:t> med basis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samme</a:t>
            </a:r>
            <a:r>
              <a:rPr lang="en-GB" dirty="0"/>
              <a:t> </a:t>
            </a:r>
            <a:r>
              <a:rPr lang="en-GB" dirty="0" err="1"/>
              <a:t>datasett</a:t>
            </a:r>
            <a:r>
              <a:rPr lang="en-GB" dirty="0"/>
              <a:t> og nye </a:t>
            </a:r>
            <a:r>
              <a:rPr lang="en-GB" dirty="0" err="1"/>
              <a:t>kartleggingsrunder</a:t>
            </a:r>
            <a:endParaRPr lang="en-GB" dirty="0"/>
          </a:p>
          <a:p>
            <a:r>
              <a:rPr lang="en-GB" dirty="0" err="1"/>
              <a:t>Lov</a:t>
            </a:r>
            <a:r>
              <a:rPr lang="en-GB" dirty="0"/>
              <a:t>- og </a:t>
            </a:r>
            <a:r>
              <a:rPr lang="en-GB" dirty="0" err="1"/>
              <a:t>regelverksfornyelsesarbeid</a:t>
            </a:r>
            <a:endParaRPr lang="en-GB" dirty="0"/>
          </a:p>
          <a:p>
            <a:pPr lvl="1"/>
            <a:r>
              <a:rPr lang="en-GB" dirty="0" err="1"/>
              <a:t>Forskrift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0170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0F0FA68-8A45-4CE9-9E43-36582BADBE96}"/>
              </a:ext>
            </a:extLst>
          </p:cNvPr>
          <p:cNvGrpSpPr/>
          <p:nvPr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1026" name="Picture 2" descr="IN FOCUS: Thinking out of the cubicle - what lies ahead for hybrid working?">
              <a:extLst>
                <a:ext uri="{FF2B5EF4-FFF2-40B4-BE49-F238E27FC236}">
                  <a16:creationId xmlns:a16="http://schemas.microsoft.com/office/drawing/2014/main" id="{8B64BA10-1DD8-40A2-940F-857A5E7935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3"/>
            <a:stretch/>
          </p:blipFill>
          <p:spPr bwMode="auto">
            <a:xfrm>
              <a:off x="20" y="10"/>
              <a:ext cx="12191980" cy="685799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B30254-E96C-43B7-86F3-E828E2DBC9F0}"/>
                </a:ext>
              </a:extLst>
            </p:cNvPr>
            <p:cNvSpPr/>
            <p:nvPr/>
          </p:nvSpPr>
          <p:spPr>
            <a:xfrm>
              <a:off x="11440391" y="6089073"/>
              <a:ext cx="654627" cy="685800"/>
            </a:xfrm>
            <a:prstGeom prst="rect">
              <a:avLst/>
            </a:prstGeom>
            <a:solidFill>
              <a:srgbClr val="5B4959"/>
            </a:solidFill>
            <a:ln>
              <a:solidFill>
                <a:srgbClr val="5B4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3" name="Graphic 2" descr="Question Mark with solid fill">
            <a:extLst>
              <a:ext uri="{FF2B5EF4-FFF2-40B4-BE49-F238E27FC236}">
                <a16:creationId xmlns:a16="http://schemas.microsoft.com/office/drawing/2014/main" id="{B438D3FA-9CD4-420A-AC26-6A210E807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3821" y="1905000"/>
            <a:ext cx="1884381" cy="188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D89279-D5A2-48F9-9EEC-CB7287E85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47" y="847724"/>
            <a:ext cx="4121524" cy="5305425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852AD1-0FD8-4CFD-ABCC-D90D7029D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617" y="847724"/>
            <a:ext cx="6079958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err="1"/>
              <a:t>Hovedfunn</a:t>
            </a:r>
            <a:r>
              <a:rPr lang="en-GB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/>
              <a:t>Lite </a:t>
            </a:r>
            <a:r>
              <a:rPr lang="en-GB" sz="2400" dirty="0" err="1"/>
              <a:t>studert</a:t>
            </a:r>
            <a:endParaRPr lang="en-GB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/>
              <a:t>De </a:t>
            </a:r>
            <a:r>
              <a:rPr lang="en-GB" sz="2000" dirty="0" err="1"/>
              <a:t>viktigste</a:t>
            </a:r>
            <a:r>
              <a:rPr lang="en-GB" sz="2000" dirty="0"/>
              <a:t> </a:t>
            </a:r>
            <a:r>
              <a:rPr lang="en-GB" sz="2000" dirty="0" err="1"/>
              <a:t>arbeidsmiljøfaktorene</a:t>
            </a:r>
            <a:r>
              <a:rPr lang="en-GB" sz="2000" dirty="0"/>
              <a:t> </a:t>
            </a:r>
            <a:r>
              <a:rPr lang="en-GB" sz="2000" dirty="0" err="1"/>
              <a:t>ikke</a:t>
            </a:r>
            <a:r>
              <a:rPr lang="en-GB" sz="2000" dirty="0"/>
              <a:t> </a:t>
            </a:r>
            <a:r>
              <a:rPr lang="en-GB" sz="2000" dirty="0" err="1"/>
              <a:t>undersøkt</a:t>
            </a:r>
            <a:endParaRPr lang="en-GB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 err="1"/>
              <a:t>Gjennomgående</a:t>
            </a:r>
            <a:r>
              <a:rPr lang="en-GB" sz="2000" dirty="0"/>
              <a:t> </a:t>
            </a:r>
            <a:r>
              <a:rPr lang="en-GB" sz="2000" dirty="0" err="1"/>
              <a:t>lav</a:t>
            </a:r>
            <a:r>
              <a:rPr lang="en-GB" sz="2000" dirty="0"/>
              <a:t> </a:t>
            </a:r>
            <a:r>
              <a:rPr lang="en-GB" sz="2000" dirty="0" err="1"/>
              <a:t>studiekvalitet</a:t>
            </a:r>
            <a:endParaRPr lang="en-GB" sz="2000" dirty="0"/>
          </a:p>
          <a:p>
            <a:pPr marL="457200" lvl="1" indent="0">
              <a:buNone/>
            </a:pPr>
            <a:endParaRPr lang="en-GB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 err="1"/>
              <a:t>Gir</a:t>
            </a:r>
            <a:r>
              <a:rPr lang="en-GB" sz="2400" dirty="0"/>
              <a:t> </a:t>
            </a:r>
            <a:r>
              <a:rPr lang="en-GB" sz="2400" dirty="0" err="1"/>
              <a:t>jobb-privatlivutfordringer</a:t>
            </a:r>
            <a:endParaRPr lang="en-GB" sz="2400" dirty="0"/>
          </a:p>
          <a:p>
            <a:pPr>
              <a:buFont typeface="Wingdings" panose="05000000000000000000" pitchFamily="2" charset="2"/>
              <a:buChar char="ü"/>
            </a:pPr>
            <a:endParaRPr lang="en-GB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 err="1"/>
              <a:t>Noen</a:t>
            </a:r>
            <a:r>
              <a:rPr lang="en-GB" sz="2400" dirty="0"/>
              <a:t> positive </a:t>
            </a:r>
            <a:r>
              <a:rPr lang="en-GB" sz="2400" dirty="0" err="1"/>
              <a:t>funn</a:t>
            </a:r>
            <a:r>
              <a:rPr lang="en-GB" sz="2400" dirty="0"/>
              <a:t> </a:t>
            </a:r>
            <a:r>
              <a:rPr lang="en-GB" sz="2400" dirty="0" err="1"/>
              <a:t>knyttet</a:t>
            </a:r>
            <a:r>
              <a:rPr lang="en-GB" sz="2400" dirty="0"/>
              <a:t> </a:t>
            </a:r>
            <a:r>
              <a:rPr lang="en-GB" sz="2400" dirty="0" err="1"/>
              <a:t>til</a:t>
            </a:r>
            <a:r>
              <a:rPr lang="en-GB" sz="2400" dirty="0"/>
              <a:t> </a:t>
            </a:r>
            <a:r>
              <a:rPr lang="en-GB" sz="2400" dirty="0" err="1"/>
              <a:t>produktivitet</a:t>
            </a:r>
            <a:r>
              <a:rPr lang="en-GB" sz="2400" dirty="0"/>
              <a:t> og </a:t>
            </a:r>
            <a:r>
              <a:rPr lang="en-GB" sz="2400" dirty="0" err="1"/>
              <a:t>arbeidsmiljø</a:t>
            </a:r>
            <a:r>
              <a:rPr lang="en-GB" sz="2400" dirty="0"/>
              <a:t> </a:t>
            </a:r>
            <a:r>
              <a:rPr lang="en-GB" sz="2400" dirty="0" err="1"/>
              <a:t>hvis</a:t>
            </a:r>
            <a:r>
              <a:rPr lang="en-GB" sz="2400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 err="1"/>
              <a:t>Konsentrasjonskrevende</a:t>
            </a:r>
            <a:r>
              <a:rPr lang="en-GB" sz="2000" dirty="0"/>
              <a:t> </a:t>
            </a:r>
            <a:r>
              <a:rPr lang="en-GB" sz="2000" dirty="0" err="1"/>
              <a:t>arbeid</a:t>
            </a:r>
            <a:r>
              <a:rPr lang="en-GB" sz="2000" dirty="0"/>
              <a:t> </a:t>
            </a:r>
            <a:r>
              <a:rPr lang="en-GB" sz="2000" dirty="0" err="1"/>
              <a:t>uten</a:t>
            </a:r>
            <a:r>
              <a:rPr lang="en-GB" sz="2000" dirty="0"/>
              <a:t> </a:t>
            </a:r>
            <a:r>
              <a:rPr lang="en-GB" sz="2000" dirty="0" err="1"/>
              <a:t>særlige</a:t>
            </a:r>
            <a:r>
              <a:rPr lang="en-GB" sz="2000" dirty="0"/>
              <a:t> </a:t>
            </a:r>
            <a:r>
              <a:rPr lang="en-GB" sz="2000" dirty="0" err="1"/>
              <a:t>krav</a:t>
            </a:r>
            <a:r>
              <a:rPr lang="en-GB" sz="2000" dirty="0"/>
              <a:t> </a:t>
            </a:r>
            <a:r>
              <a:rPr lang="en-GB" sz="2000" dirty="0" err="1"/>
              <a:t>til</a:t>
            </a:r>
            <a:r>
              <a:rPr lang="en-GB" sz="2000" dirty="0"/>
              <a:t> </a:t>
            </a:r>
            <a:r>
              <a:rPr lang="en-GB" sz="2000" dirty="0" err="1"/>
              <a:t>samhandling</a:t>
            </a:r>
            <a:endParaRPr lang="en-GB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 err="1"/>
              <a:t>Ikke</a:t>
            </a:r>
            <a:r>
              <a:rPr lang="en-GB" sz="2000" dirty="0"/>
              <a:t> for stor </a:t>
            </a:r>
            <a:r>
              <a:rPr lang="en-GB" sz="2000" dirty="0" err="1"/>
              <a:t>mengde</a:t>
            </a:r>
            <a:endParaRPr lang="en-GB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 err="1"/>
              <a:t>Frivillig</a:t>
            </a:r>
            <a:endParaRPr lang="en-GB" sz="2000" dirty="0"/>
          </a:p>
          <a:p>
            <a:pPr>
              <a:buFont typeface="Wingdings" panose="05000000000000000000" pitchFamily="2" charset="2"/>
              <a:buChar char="ü"/>
            </a:pPr>
            <a:endParaRPr lang="nb-NO" dirty="0"/>
          </a:p>
        </p:txBody>
      </p:sp>
      <p:pic>
        <p:nvPicPr>
          <p:cNvPr id="7" name="Graphic 6" descr="Back with solid fill">
            <a:extLst>
              <a:ext uri="{FF2B5EF4-FFF2-40B4-BE49-F238E27FC236}">
                <a16:creationId xmlns:a16="http://schemas.microsoft.com/office/drawing/2014/main" id="{81EB4D70-8778-4AB1-98C3-0C526A61E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13896" flipV="1">
            <a:off x="8449341" y="5308506"/>
            <a:ext cx="1357938" cy="417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1AE136-D600-4144-8F2B-6B357B532B52}"/>
              </a:ext>
            </a:extLst>
          </p:cNvPr>
          <p:cNvSpPr txBox="1"/>
          <p:nvPr/>
        </p:nvSpPr>
        <p:spPr>
          <a:xfrm>
            <a:off x="5006787" y="5829983"/>
            <a:ext cx="5967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accent5"/>
                </a:solidFill>
              </a:rPr>
              <a:t>God </a:t>
            </a:r>
            <a:r>
              <a:rPr lang="en-GB" sz="3600" dirty="0" err="1">
                <a:solidFill>
                  <a:schemeClr val="accent5"/>
                </a:solidFill>
              </a:rPr>
              <a:t>grunn</a:t>
            </a:r>
            <a:r>
              <a:rPr lang="en-GB" sz="3600" dirty="0">
                <a:solidFill>
                  <a:schemeClr val="accent5"/>
                </a:solidFill>
              </a:rPr>
              <a:t> </a:t>
            </a:r>
            <a:r>
              <a:rPr lang="en-GB" sz="3600" dirty="0" err="1">
                <a:solidFill>
                  <a:schemeClr val="accent5"/>
                </a:solidFill>
              </a:rPr>
              <a:t>til</a:t>
            </a:r>
            <a:r>
              <a:rPr lang="en-GB" sz="3600" dirty="0">
                <a:solidFill>
                  <a:schemeClr val="accent5"/>
                </a:solidFill>
              </a:rPr>
              <a:t> å </a:t>
            </a:r>
            <a:r>
              <a:rPr lang="en-GB" sz="3600" dirty="0" err="1">
                <a:solidFill>
                  <a:schemeClr val="accent5"/>
                </a:solidFill>
              </a:rPr>
              <a:t>trå</a:t>
            </a:r>
            <a:r>
              <a:rPr lang="en-GB" sz="3600" dirty="0">
                <a:solidFill>
                  <a:schemeClr val="accent5"/>
                </a:solidFill>
              </a:rPr>
              <a:t> </a:t>
            </a:r>
            <a:r>
              <a:rPr lang="en-GB" sz="3600" dirty="0" err="1">
                <a:solidFill>
                  <a:schemeClr val="accent5"/>
                </a:solidFill>
              </a:rPr>
              <a:t>litt</a:t>
            </a:r>
            <a:r>
              <a:rPr lang="en-GB" sz="3600" dirty="0">
                <a:solidFill>
                  <a:schemeClr val="accent5"/>
                </a:solidFill>
              </a:rPr>
              <a:t> </a:t>
            </a:r>
            <a:r>
              <a:rPr lang="en-GB" sz="3600" dirty="0" err="1">
                <a:solidFill>
                  <a:schemeClr val="accent5"/>
                </a:solidFill>
              </a:rPr>
              <a:t>forsiktig</a:t>
            </a:r>
            <a:r>
              <a:rPr lang="en-GB" sz="3600" dirty="0">
                <a:solidFill>
                  <a:schemeClr val="accent5"/>
                </a:solidFill>
              </a:rPr>
              <a:t>!</a:t>
            </a:r>
            <a:endParaRPr lang="nb-NO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6A5FE9-2A47-4598-B975-35102EF8A611}"/>
              </a:ext>
            </a:extLst>
          </p:cNvPr>
          <p:cNvSpPr/>
          <p:nvPr/>
        </p:nvSpPr>
        <p:spPr>
          <a:xfrm>
            <a:off x="-1" y="0"/>
            <a:ext cx="6120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3600" dirty="0"/>
              <a:t>Det er </a:t>
            </a:r>
            <a:r>
              <a:rPr lang="en-GB" sz="3600" dirty="0" err="1"/>
              <a:t>sjelden</a:t>
            </a:r>
            <a:r>
              <a:rPr lang="en-GB" sz="3600" dirty="0"/>
              <a:t> </a:t>
            </a:r>
            <a:r>
              <a:rPr lang="en-GB" sz="3600" dirty="0" err="1"/>
              <a:t>helt</a:t>
            </a:r>
            <a:endParaRPr lang="nb-NO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CA8FC3-4A09-4015-BCD1-96E7C51297FE}"/>
              </a:ext>
            </a:extLst>
          </p:cNvPr>
          <p:cNvSpPr/>
          <p:nvPr/>
        </p:nvSpPr>
        <p:spPr>
          <a:xfrm>
            <a:off x="6072000" y="0"/>
            <a:ext cx="6120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dirty="0" err="1">
                <a:solidFill>
                  <a:schemeClr val="tx1"/>
                </a:solidFill>
              </a:rPr>
              <a:t>svart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r>
              <a:rPr lang="en-GB" sz="3600" dirty="0" err="1">
                <a:solidFill>
                  <a:schemeClr val="tx1"/>
                </a:solidFill>
              </a:rPr>
              <a:t>eller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r>
              <a:rPr lang="en-GB" sz="3600" dirty="0" err="1">
                <a:solidFill>
                  <a:schemeClr val="tx1"/>
                </a:solidFill>
              </a:rPr>
              <a:t>hvitt</a:t>
            </a:r>
            <a:endParaRPr lang="nb-NO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6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6DA225-A037-427A-BEE3-483894FE0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152567" cy="6858000"/>
          </a:xfrm>
          <a:prstGeom prst="rect">
            <a:avLst/>
          </a:prstGeom>
        </p:spPr>
      </p:pic>
      <p:pic>
        <p:nvPicPr>
          <p:cNvPr id="6" name="Graphic 5" descr="Clock outline">
            <a:extLst>
              <a:ext uri="{FF2B5EF4-FFF2-40B4-BE49-F238E27FC236}">
                <a16:creationId xmlns:a16="http://schemas.microsoft.com/office/drawing/2014/main" id="{971AF8B0-8734-40C5-8C76-B199A0804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62554" y="2514600"/>
            <a:ext cx="2587336" cy="258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7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7C6CC-45DC-4120-ACFD-11AB7BC91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Har vi </a:t>
            </a:r>
            <a:r>
              <a:rPr lang="en-GB" dirty="0" err="1"/>
              <a:t>vært</a:t>
            </a:r>
            <a:r>
              <a:rPr lang="en-GB" dirty="0"/>
              <a:t> </a:t>
            </a:r>
            <a:r>
              <a:rPr lang="en-GB" dirty="0" err="1"/>
              <a:t>bevisste</a:t>
            </a:r>
            <a:r>
              <a:rPr lang="en-GB" dirty="0"/>
              <a:t> </a:t>
            </a:r>
            <a:r>
              <a:rPr lang="en-GB" dirty="0" err="1"/>
              <a:t>nok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?</a:t>
            </a:r>
            <a:endParaRPr lang="nb-NO" dirty="0"/>
          </a:p>
        </p:txBody>
      </p:sp>
      <p:pic>
        <p:nvPicPr>
          <p:cNvPr id="4" name="Picture 2" descr="Bilderesultater for bank">
            <a:extLst>
              <a:ext uri="{FF2B5EF4-FFF2-40B4-BE49-F238E27FC236}">
                <a16:creationId xmlns:a16="http://schemas.microsoft.com/office/drawing/2014/main" id="{CB43602E-FDF8-4301-B6F8-E4AE6FBD0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70" y="1548384"/>
            <a:ext cx="5739358" cy="493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Young businessman thumb down">
            <a:extLst>
              <a:ext uri="{FF2B5EF4-FFF2-40B4-BE49-F238E27FC236}">
                <a16:creationId xmlns:a16="http://schemas.microsoft.com/office/drawing/2014/main" id="{64F64688-BA06-4195-8CA9-62361F15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8177" y="1860737"/>
            <a:ext cx="1340858" cy="3686175"/>
          </a:xfrm>
          <a:prstGeom prst="rect">
            <a:avLst/>
          </a:prstGeom>
        </p:spPr>
      </p:pic>
      <p:pic>
        <p:nvPicPr>
          <p:cNvPr id="24" name="Picture 23" descr="Elderly woman thumbs up">
            <a:extLst>
              <a:ext uri="{FF2B5EF4-FFF2-40B4-BE49-F238E27FC236}">
                <a16:creationId xmlns:a16="http://schemas.microsoft.com/office/drawing/2014/main" id="{66778D14-1F18-45CC-AC86-7A5F33655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342" y="1860737"/>
            <a:ext cx="1611321" cy="374188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682AA2F-2231-4A70-8667-15EDC622F9EC}"/>
              </a:ext>
            </a:extLst>
          </p:cNvPr>
          <p:cNvSpPr/>
          <p:nvPr/>
        </p:nvSpPr>
        <p:spPr>
          <a:xfrm rot="1503397">
            <a:off x="675193" y="3866307"/>
            <a:ext cx="50139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Kulturell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kapital</a:t>
            </a:r>
            <a:endParaRPr lang="nb-NO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915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ADB999-9D0F-4E20-980A-1B45693C7B36}"/>
              </a:ext>
            </a:extLst>
          </p:cNvPr>
          <p:cNvSpPr/>
          <p:nvPr/>
        </p:nvSpPr>
        <p:spPr>
          <a:xfrm>
            <a:off x="10306050" y="6248400"/>
            <a:ext cx="1438275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A3A97C5-98DC-4C97-B35A-8F7A9136A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470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17A7DF-5258-45E3-B3E6-55D1F51867EF}"/>
              </a:ext>
            </a:extLst>
          </p:cNvPr>
          <p:cNvSpPr/>
          <p:nvPr/>
        </p:nvSpPr>
        <p:spPr>
          <a:xfrm>
            <a:off x="-1905" y="495300"/>
            <a:ext cx="10848975" cy="6362700"/>
          </a:xfrm>
          <a:custGeom>
            <a:avLst/>
            <a:gdLst>
              <a:gd name="connsiteX0" fmla="*/ 0 w 10848975"/>
              <a:gd name="connsiteY0" fmla="*/ 3381375 h 6362700"/>
              <a:gd name="connsiteX1" fmla="*/ 0 w 10848975"/>
              <a:gd name="connsiteY1" fmla="*/ 9525 h 6362700"/>
              <a:gd name="connsiteX2" fmla="*/ 752475 w 10848975"/>
              <a:gd name="connsiteY2" fmla="*/ 0 h 6362700"/>
              <a:gd name="connsiteX3" fmla="*/ 6343650 w 10848975"/>
              <a:gd name="connsiteY3" fmla="*/ 2447925 h 6362700"/>
              <a:gd name="connsiteX4" fmla="*/ 7077075 w 10848975"/>
              <a:gd name="connsiteY4" fmla="*/ 2343150 h 6362700"/>
              <a:gd name="connsiteX5" fmla="*/ 8229600 w 10848975"/>
              <a:gd name="connsiteY5" fmla="*/ 2695575 h 6362700"/>
              <a:gd name="connsiteX6" fmla="*/ 9420225 w 10848975"/>
              <a:gd name="connsiteY6" fmla="*/ 2581275 h 6362700"/>
              <a:gd name="connsiteX7" fmla="*/ 9677400 w 10848975"/>
              <a:gd name="connsiteY7" fmla="*/ 1219200 h 6362700"/>
              <a:gd name="connsiteX8" fmla="*/ 10563225 w 10848975"/>
              <a:gd name="connsiteY8" fmla="*/ 38100 h 6362700"/>
              <a:gd name="connsiteX9" fmla="*/ 10839450 w 10848975"/>
              <a:gd name="connsiteY9" fmla="*/ 47625 h 6362700"/>
              <a:gd name="connsiteX10" fmla="*/ 10848975 w 10848975"/>
              <a:gd name="connsiteY10" fmla="*/ 6362700 h 6362700"/>
              <a:gd name="connsiteX11" fmla="*/ 0 w 10848975"/>
              <a:gd name="connsiteY11" fmla="*/ 6362700 h 6362700"/>
              <a:gd name="connsiteX12" fmla="*/ 0 w 10848975"/>
              <a:gd name="connsiteY12" fmla="*/ 3381375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48975" h="6362700">
                <a:moveTo>
                  <a:pt x="0" y="3381375"/>
                </a:moveTo>
                <a:lnTo>
                  <a:pt x="0" y="9525"/>
                </a:lnTo>
                <a:lnTo>
                  <a:pt x="752475" y="0"/>
                </a:lnTo>
                <a:lnTo>
                  <a:pt x="6343650" y="2447925"/>
                </a:lnTo>
                <a:lnTo>
                  <a:pt x="7077075" y="2343150"/>
                </a:lnTo>
                <a:lnTo>
                  <a:pt x="8229600" y="2695575"/>
                </a:lnTo>
                <a:lnTo>
                  <a:pt x="9420225" y="2581275"/>
                </a:lnTo>
                <a:lnTo>
                  <a:pt x="9677400" y="1219200"/>
                </a:lnTo>
                <a:lnTo>
                  <a:pt x="10563225" y="38100"/>
                </a:lnTo>
                <a:lnTo>
                  <a:pt x="10839450" y="47625"/>
                </a:lnTo>
                <a:lnTo>
                  <a:pt x="10848975" y="6362700"/>
                </a:lnTo>
                <a:lnTo>
                  <a:pt x="0" y="6362700"/>
                </a:lnTo>
                <a:lnTo>
                  <a:pt x="0" y="338137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6E773B-D59B-4218-AAD9-91D80A3F25A9}"/>
              </a:ext>
            </a:extLst>
          </p:cNvPr>
          <p:cNvSpPr/>
          <p:nvPr/>
        </p:nvSpPr>
        <p:spPr>
          <a:xfrm rot="1754812">
            <a:off x="402778" y="2483241"/>
            <a:ext cx="4876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Arealreduksjon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  <p:pic>
        <p:nvPicPr>
          <p:cNvPr id="13" name="Picture 2" descr="Cylindrical silo GG 40-60 with effective volume 74 m3 - G&amp;amp;G filtration">
            <a:extLst>
              <a:ext uri="{FF2B5EF4-FFF2-40B4-BE49-F238E27FC236}">
                <a16:creationId xmlns:a16="http://schemas.microsoft.com/office/drawing/2014/main" id="{1B442398-A8EB-460E-AC42-70BDFA145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299" y="3946206"/>
            <a:ext cx="2616285" cy="28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ylindrical silo GG 40-60 with effective volume 74 m3 - G&amp;amp;G filtration">
            <a:extLst>
              <a:ext uri="{FF2B5EF4-FFF2-40B4-BE49-F238E27FC236}">
                <a16:creationId xmlns:a16="http://schemas.microsoft.com/office/drawing/2014/main" id="{C7D48AA2-88CB-4F31-A7E4-F2F23D23B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065" y="3946206"/>
            <a:ext cx="2616285" cy="28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ylindrical silo GG 40-60 with effective volume 74 m3 - G&amp;amp;G filtration">
            <a:extLst>
              <a:ext uri="{FF2B5EF4-FFF2-40B4-BE49-F238E27FC236}">
                <a16:creationId xmlns:a16="http://schemas.microsoft.com/office/drawing/2014/main" id="{35F743A1-C576-4E2F-91EA-95353B09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301" y="3946206"/>
            <a:ext cx="2616285" cy="28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ylindrical silo GG 40-60 with effective volume 74 m3 - G&amp;amp;G filtration">
            <a:extLst>
              <a:ext uri="{FF2B5EF4-FFF2-40B4-BE49-F238E27FC236}">
                <a16:creationId xmlns:a16="http://schemas.microsoft.com/office/drawing/2014/main" id="{790CD34E-A90B-46A5-B507-46141F058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617" y="3946206"/>
            <a:ext cx="2616285" cy="28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8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urniture, seat, indoor, floor&#10;&#10;Description automatically generated">
            <a:extLst>
              <a:ext uri="{FF2B5EF4-FFF2-40B4-BE49-F238E27FC236}">
                <a16:creationId xmlns:a16="http://schemas.microsoft.com/office/drawing/2014/main" id="{CD0EE0A5-31FD-41C3-8721-1808CBCD4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849" y="2085605"/>
            <a:ext cx="1644732" cy="1644732"/>
          </a:xfrm>
          <a:prstGeom prst="rect">
            <a:avLst/>
          </a:prstGeom>
        </p:spPr>
      </p:pic>
      <p:pic>
        <p:nvPicPr>
          <p:cNvPr id="7" name="Picture 6" descr="A picture containing furniture, seat, indoor, floor&#10;&#10;Description automatically generated">
            <a:extLst>
              <a:ext uri="{FF2B5EF4-FFF2-40B4-BE49-F238E27FC236}">
                <a16:creationId xmlns:a16="http://schemas.microsoft.com/office/drawing/2014/main" id="{B62E97D6-AC8B-4D07-BAFD-E60B3E725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179" y="1660567"/>
            <a:ext cx="1644732" cy="1644732"/>
          </a:xfrm>
          <a:prstGeom prst="rect">
            <a:avLst/>
          </a:prstGeom>
        </p:spPr>
      </p:pic>
      <p:pic>
        <p:nvPicPr>
          <p:cNvPr id="8" name="Picture 7" descr="A picture containing furniture, seat, indoor, floor&#10;&#10;Description automatically generated">
            <a:extLst>
              <a:ext uri="{FF2B5EF4-FFF2-40B4-BE49-F238E27FC236}">
                <a16:creationId xmlns:a16="http://schemas.microsoft.com/office/drawing/2014/main" id="{35EC9F3B-D0EB-4135-95ED-495542654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752" y="4713514"/>
            <a:ext cx="1644732" cy="1644732"/>
          </a:xfrm>
          <a:prstGeom prst="rect">
            <a:avLst/>
          </a:prstGeom>
        </p:spPr>
      </p:pic>
      <p:pic>
        <p:nvPicPr>
          <p:cNvPr id="9" name="Picture 8" descr="A picture containing furniture, seat, indoor, floor&#10;&#10;Description automatically generated">
            <a:extLst>
              <a:ext uri="{FF2B5EF4-FFF2-40B4-BE49-F238E27FC236}">
                <a16:creationId xmlns:a16="http://schemas.microsoft.com/office/drawing/2014/main" id="{12A47359-E94F-47BA-B9F0-DFF644B3F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519" y="3069772"/>
            <a:ext cx="1644732" cy="1644732"/>
          </a:xfrm>
          <a:prstGeom prst="rect">
            <a:avLst/>
          </a:prstGeom>
        </p:spPr>
      </p:pic>
      <p:pic>
        <p:nvPicPr>
          <p:cNvPr id="10" name="Picture 9" descr="A picture containing furniture, seat, indoor, floor&#10;&#10;Description automatically generated">
            <a:extLst>
              <a:ext uri="{FF2B5EF4-FFF2-40B4-BE49-F238E27FC236}">
                <a16:creationId xmlns:a16="http://schemas.microsoft.com/office/drawing/2014/main" id="{E39F5DD8-AD06-4B5D-8330-FC553BE2C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873" y="499754"/>
            <a:ext cx="1644732" cy="1644732"/>
          </a:xfrm>
          <a:prstGeom prst="rect">
            <a:avLst/>
          </a:prstGeom>
        </p:spPr>
      </p:pic>
      <p:pic>
        <p:nvPicPr>
          <p:cNvPr id="11" name="Picture 10" descr="A picture containing furniture, seat, indoor, floor&#10;&#10;Description automatically generated">
            <a:extLst>
              <a:ext uri="{FF2B5EF4-FFF2-40B4-BE49-F238E27FC236}">
                <a16:creationId xmlns:a16="http://schemas.microsoft.com/office/drawing/2014/main" id="{DDA80E70-B5F3-490C-AA5A-5B01EB480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725" y="3668486"/>
            <a:ext cx="1644732" cy="1644732"/>
          </a:xfrm>
          <a:prstGeom prst="rect">
            <a:avLst/>
          </a:prstGeom>
        </p:spPr>
      </p:pic>
      <p:pic>
        <p:nvPicPr>
          <p:cNvPr id="12" name="Picture 11" descr="A picture containing furniture, seat, indoor, floor&#10;&#10;Description automatically generated">
            <a:extLst>
              <a:ext uri="{FF2B5EF4-FFF2-40B4-BE49-F238E27FC236}">
                <a16:creationId xmlns:a16="http://schemas.microsoft.com/office/drawing/2014/main" id="{C75BF54F-B57D-48A1-A66D-0A4B362A1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606" y="902526"/>
            <a:ext cx="1644732" cy="1644732"/>
          </a:xfrm>
          <a:prstGeom prst="rect">
            <a:avLst/>
          </a:prstGeom>
        </p:spPr>
      </p:pic>
      <p:pic>
        <p:nvPicPr>
          <p:cNvPr id="13" name="Picture 12" descr="A picture containing furniture, seat, indoor, floor&#10;&#10;Description automatically generated">
            <a:extLst>
              <a:ext uri="{FF2B5EF4-FFF2-40B4-BE49-F238E27FC236}">
                <a16:creationId xmlns:a16="http://schemas.microsoft.com/office/drawing/2014/main" id="{260762AA-C600-42AC-98F5-A95F72C19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125" y="2541320"/>
            <a:ext cx="1644732" cy="1644732"/>
          </a:xfrm>
          <a:prstGeom prst="rect">
            <a:avLst/>
          </a:prstGeom>
        </p:spPr>
      </p:pic>
      <p:pic>
        <p:nvPicPr>
          <p:cNvPr id="14" name="Picture 13" descr="A picture containing furniture, seat, indoor, floor&#10;&#10;Description automatically generated">
            <a:extLst>
              <a:ext uri="{FF2B5EF4-FFF2-40B4-BE49-F238E27FC236}">
                <a16:creationId xmlns:a16="http://schemas.microsoft.com/office/drawing/2014/main" id="{6FC070D9-E348-4F70-8755-7BA04E5EC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545" y="1414154"/>
            <a:ext cx="1644732" cy="16447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EC6177-B7AB-4BDC-9F27-59C6584766F8}"/>
              </a:ext>
            </a:extLst>
          </p:cNvPr>
          <p:cNvSpPr txBox="1"/>
          <p:nvPr/>
        </p:nvSpPr>
        <p:spPr>
          <a:xfrm>
            <a:off x="3466930" y="1920263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nb-NO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81CC3A-B367-4A3E-99FD-F85FB0E3A20A}"/>
              </a:ext>
            </a:extLst>
          </p:cNvPr>
          <p:cNvSpPr txBox="1"/>
          <p:nvPr/>
        </p:nvSpPr>
        <p:spPr>
          <a:xfrm>
            <a:off x="5041763" y="2061283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nb-NO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F0E881-DE04-44E7-9230-04E86D674457}"/>
              </a:ext>
            </a:extLst>
          </p:cNvPr>
          <p:cNvSpPr txBox="1"/>
          <p:nvPr/>
        </p:nvSpPr>
        <p:spPr>
          <a:xfrm>
            <a:off x="3712374" y="3340772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nb-NO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CA0462-3979-4814-8A42-F3CB48894DBE}"/>
              </a:ext>
            </a:extLst>
          </p:cNvPr>
          <p:cNvSpPr txBox="1"/>
          <p:nvPr/>
        </p:nvSpPr>
        <p:spPr>
          <a:xfrm>
            <a:off x="4495311" y="2619831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nb-NO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EE52A0-1D08-415A-93CD-8A299E112C9A}"/>
              </a:ext>
            </a:extLst>
          </p:cNvPr>
          <p:cNvSpPr txBox="1"/>
          <p:nvPr/>
        </p:nvSpPr>
        <p:spPr>
          <a:xfrm>
            <a:off x="4469750" y="1478715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nb-NO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457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" descr="Bilde">
            <a:extLst>
              <a:ext uri="{FF2B5EF4-FFF2-40B4-BE49-F238E27FC236}">
                <a16:creationId xmlns:a16="http://schemas.microsoft.com/office/drawing/2014/main" id="{7AB13E80-DA95-4B45-8F7F-B29410DB6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0000">
            <a:off x="5181431" y="1941183"/>
            <a:ext cx="2010503" cy="283536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UTFORDRINGER">
            <a:extLst>
              <a:ext uri="{FF2B5EF4-FFF2-40B4-BE49-F238E27FC236}">
                <a16:creationId xmlns:a16="http://schemas.microsoft.com/office/drawing/2014/main" id="{E4F6868E-C9E2-4A83-BA02-59D29EDA3512}"/>
              </a:ext>
            </a:extLst>
          </p:cNvPr>
          <p:cNvSpPr txBox="1"/>
          <p:nvPr/>
        </p:nvSpPr>
        <p:spPr>
          <a:xfrm>
            <a:off x="4300316" y="2946151"/>
            <a:ext cx="3460884" cy="45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6000" b="0">
                <a:solidFill>
                  <a:srgbClr val="324E86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rPr sz="3300" dirty="0"/>
              <a:t>UTFORDRIN</a:t>
            </a:r>
            <a:r>
              <a:rPr lang="en-GB" sz="3300" dirty="0"/>
              <a:t>G</a:t>
            </a:r>
            <a:r>
              <a:rPr sz="3300" dirty="0"/>
              <a:t>ER</a:t>
            </a:r>
          </a:p>
        </p:txBody>
      </p:sp>
      <p:sp>
        <p:nvSpPr>
          <p:cNvPr id="6" name="Teknologi-…">
            <a:extLst>
              <a:ext uri="{FF2B5EF4-FFF2-40B4-BE49-F238E27FC236}">
                <a16:creationId xmlns:a16="http://schemas.microsoft.com/office/drawing/2014/main" id="{7B1B24A0-992F-40A5-B868-770A2D662ABF}"/>
              </a:ext>
            </a:extLst>
          </p:cNvPr>
          <p:cNvSpPr txBox="1"/>
          <p:nvPr/>
        </p:nvSpPr>
        <p:spPr>
          <a:xfrm>
            <a:off x="6887073" y="595666"/>
            <a:ext cx="1679947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lnSpc>
                <a:spcPct val="80000"/>
              </a:lnSpc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 err="1"/>
              <a:t>Teknologi</a:t>
            </a:r>
            <a:r>
              <a:rPr dirty="0"/>
              <a:t>-</a:t>
            </a:r>
          </a:p>
          <a:p>
            <a:pPr algn="l">
              <a:lnSpc>
                <a:spcPct val="80000"/>
              </a:lnSpc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 err="1"/>
              <a:t>paradigmeskifte</a:t>
            </a:r>
            <a:endParaRPr dirty="0"/>
          </a:p>
        </p:txBody>
      </p:sp>
      <p:sp>
        <p:nvSpPr>
          <p:cNvPr id="7" name="Integrering">
            <a:extLst>
              <a:ext uri="{FF2B5EF4-FFF2-40B4-BE49-F238E27FC236}">
                <a16:creationId xmlns:a16="http://schemas.microsoft.com/office/drawing/2014/main" id="{53E04FF7-48D5-4CBB-B2BA-7BC4E0A69B5A}"/>
              </a:ext>
            </a:extLst>
          </p:cNvPr>
          <p:cNvSpPr txBox="1"/>
          <p:nvPr/>
        </p:nvSpPr>
        <p:spPr>
          <a:xfrm>
            <a:off x="8831961" y="1615793"/>
            <a:ext cx="2762801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en-GB" dirty="0" err="1"/>
              <a:t>Utenforskap</a:t>
            </a:r>
            <a:r>
              <a:rPr lang="en-GB" dirty="0"/>
              <a:t>, </a:t>
            </a:r>
            <a:r>
              <a:rPr lang="en-GB" dirty="0" err="1"/>
              <a:t>inkludering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integrering</a:t>
            </a:r>
            <a:endParaRPr dirty="0"/>
          </a:p>
        </p:txBody>
      </p:sp>
      <p:sp>
        <p:nvSpPr>
          <p:cNvPr id="8" name="Uførhet og sykefravær">
            <a:extLst>
              <a:ext uri="{FF2B5EF4-FFF2-40B4-BE49-F238E27FC236}">
                <a16:creationId xmlns:a16="http://schemas.microsoft.com/office/drawing/2014/main" id="{7F276CBF-7926-4B32-B736-FECAC8BC3445}"/>
              </a:ext>
            </a:extLst>
          </p:cNvPr>
          <p:cNvSpPr txBox="1"/>
          <p:nvPr/>
        </p:nvSpPr>
        <p:spPr>
          <a:xfrm>
            <a:off x="9176814" y="3696271"/>
            <a:ext cx="2285947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en-GB" dirty="0" err="1"/>
              <a:t>Sykefravær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uførhet</a:t>
            </a:r>
            <a:r>
              <a:rPr lang="en-GB" dirty="0"/>
              <a:t> </a:t>
            </a:r>
            <a:endParaRPr dirty="0"/>
          </a:p>
        </p:txBody>
      </p:sp>
      <p:sp>
        <p:nvSpPr>
          <p:cNvPr id="9" name="Globalisering">
            <a:extLst>
              <a:ext uri="{FF2B5EF4-FFF2-40B4-BE49-F238E27FC236}">
                <a16:creationId xmlns:a16="http://schemas.microsoft.com/office/drawing/2014/main" id="{EB8686D6-9714-484E-BB17-BEA651FC9AD3}"/>
              </a:ext>
            </a:extLst>
          </p:cNvPr>
          <p:cNvSpPr txBox="1"/>
          <p:nvPr/>
        </p:nvSpPr>
        <p:spPr>
          <a:xfrm>
            <a:off x="8053676" y="5339772"/>
            <a:ext cx="3563796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 err="1"/>
              <a:t>Globalisering</a:t>
            </a:r>
            <a:r>
              <a:rPr lang="en-GB" dirty="0"/>
              <a:t> …..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proteksjonisme</a:t>
            </a:r>
            <a:endParaRPr dirty="0"/>
          </a:p>
        </p:txBody>
      </p:sp>
      <p:sp>
        <p:nvSpPr>
          <p:cNvPr id="10" name="Grønt skifte">
            <a:extLst>
              <a:ext uri="{FF2B5EF4-FFF2-40B4-BE49-F238E27FC236}">
                <a16:creationId xmlns:a16="http://schemas.microsoft.com/office/drawing/2014/main" id="{B63B7025-2A0A-4460-BE03-AF157169616E}"/>
              </a:ext>
            </a:extLst>
          </p:cNvPr>
          <p:cNvSpPr txBox="1"/>
          <p:nvPr/>
        </p:nvSpPr>
        <p:spPr>
          <a:xfrm>
            <a:off x="2091211" y="1754292"/>
            <a:ext cx="1243931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 err="1"/>
              <a:t>Grønt</a:t>
            </a:r>
            <a:r>
              <a:rPr dirty="0"/>
              <a:t> </a:t>
            </a:r>
            <a:r>
              <a:rPr dirty="0" err="1"/>
              <a:t>skifte</a:t>
            </a:r>
            <a:endParaRPr dirty="0"/>
          </a:p>
        </p:txBody>
      </p:sp>
      <p:sp>
        <p:nvSpPr>
          <p:cNvPr id="11" name="Fremtidig pensjons-…">
            <a:extLst>
              <a:ext uri="{FF2B5EF4-FFF2-40B4-BE49-F238E27FC236}">
                <a16:creationId xmlns:a16="http://schemas.microsoft.com/office/drawing/2014/main" id="{8E4984BB-5C29-409A-BD60-4CE3B22D8348}"/>
              </a:ext>
            </a:extLst>
          </p:cNvPr>
          <p:cNvSpPr txBox="1"/>
          <p:nvPr/>
        </p:nvSpPr>
        <p:spPr>
          <a:xfrm>
            <a:off x="733856" y="3497362"/>
            <a:ext cx="2077492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 err="1"/>
              <a:t>Fremtidig</a:t>
            </a:r>
            <a:r>
              <a:rPr dirty="0"/>
              <a:t> </a:t>
            </a:r>
            <a:r>
              <a:rPr dirty="0" err="1"/>
              <a:t>pensjons</a:t>
            </a:r>
            <a:r>
              <a:rPr dirty="0"/>
              <a:t>-</a:t>
            </a:r>
          </a:p>
          <a:p>
            <a:pPr algn="r"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 err="1"/>
              <a:t>utfordring</a:t>
            </a:r>
            <a:endParaRPr dirty="0"/>
          </a:p>
        </p:txBody>
      </p:sp>
      <p:sp>
        <p:nvSpPr>
          <p:cNvPr id="12" name="Arbeidslivskriminalitet">
            <a:extLst>
              <a:ext uri="{FF2B5EF4-FFF2-40B4-BE49-F238E27FC236}">
                <a16:creationId xmlns:a16="http://schemas.microsoft.com/office/drawing/2014/main" id="{D7BF2E72-1BAF-46FF-B578-27336152BCB8}"/>
              </a:ext>
            </a:extLst>
          </p:cNvPr>
          <p:cNvSpPr txBox="1"/>
          <p:nvPr/>
        </p:nvSpPr>
        <p:spPr>
          <a:xfrm>
            <a:off x="1738389" y="5333422"/>
            <a:ext cx="2269853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 err="1"/>
              <a:t>Arbeidslivskriminalitet</a:t>
            </a:r>
            <a:endParaRPr dirty="0"/>
          </a:p>
        </p:txBody>
      </p:sp>
      <p:grpSp>
        <p:nvGrpSpPr>
          <p:cNvPr id="13" name="Grupper">
            <a:extLst>
              <a:ext uri="{FF2B5EF4-FFF2-40B4-BE49-F238E27FC236}">
                <a16:creationId xmlns:a16="http://schemas.microsoft.com/office/drawing/2014/main" id="{6FF31166-2414-4516-B382-FE977EC4D5B7}"/>
              </a:ext>
            </a:extLst>
          </p:cNvPr>
          <p:cNvGrpSpPr/>
          <p:nvPr/>
        </p:nvGrpSpPr>
        <p:grpSpPr>
          <a:xfrm>
            <a:off x="3411079" y="1195571"/>
            <a:ext cx="1445736" cy="1445736"/>
            <a:chOff x="0" y="0"/>
            <a:chExt cx="2891471" cy="2891471"/>
          </a:xfrm>
        </p:grpSpPr>
        <p:sp>
          <p:nvSpPr>
            <p:cNvPr id="14" name="Sirkel">
              <a:extLst>
                <a:ext uri="{FF2B5EF4-FFF2-40B4-BE49-F238E27FC236}">
                  <a16:creationId xmlns:a16="http://schemas.microsoft.com/office/drawing/2014/main" id="{013C57FE-8052-4DC6-863E-5C5A86063BD6}"/>
                </a:ext>
              </a:extLst>
            </p:cNvPr>
            <p:cNvSpPr/>
            <p:nvPr/>
          </p:nvSpPr>
          <p:spPr>
            <a:xfrm>
              <a:off x="0" y="0"/>
              <a:ext cx="2891472" cy="2891472"/>
            </a:xfrm>
            <a:prstGeom prst="ellipse">
              <a:avLst/>
            </a:prstGeom>
            <a:solidFill>
              <a:srgbClr val="46383E"/>
            </a:solidFill>
            <a:ln w="50800" cap="flat">
              <a:solidFill>
                <a:srgbClr val="FF661E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15" name="Bilde" descr="Bilde">
              <a:extLst>
                <a:ext uri="{FF2B5EF4-FFF2-40B4-BE49-F238E27FC236}">
                  <a16:creationId xmlns:a16="http://schemas.microsoft.com/office/drawing/2014/main" id="{C046C22C-2E49-4B98-952D-5A8960CE2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565" y="521022"/>
              <a:ext cx="1746342" cy="17545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" name="Grupper">
            <a:extLst>
              <a:ext uri="{FF2B5EF4-FFF2-40B4-BE49-F238E27FC236}">
                <a16:creationId xmlns:a16="http://schemas.microsoft.com/office/drawing/2014/main" id="{56F5B107-7E89-4A4F-BB85-2CC5584BEB18}"/>
              </a:ext>
            </a:extLst>
          </p:cNvPr>
          <p:cNvGrpSpPr/>
          <p:nvPr/>
        </p:nvGrpSpPr>
        <p:grpSpPr>
          <a:xfrm>
            <a:off x="2913803" y="3137550"/>
            <a:ext cx="1445737" cy="1445737"/>
            <a:chOff x="0" y="0"/>
            <a:chExt cx="2891472" cy="2891472"/>
          </a:xfrm>
        </p:grpSpPr>
        <p:sp>
          <p:nvSpPr>
            <p:cNvPr id="17" name="Sirkel">
              <a:extLst>
                <a:ext uri="{FF2B5EF4-FFF2-40B4-BE49-F238E27FC236}">
                  <a16:creationId xmlns:a16="http://schemas.microsoft.com/office/drawing/2014/main" id="{6AA0B1F8-D780-4C25-BD90-034DDBD52E33}"/>
                </a:ext>
              </a:extLst>
            </p:cNvPr>
            <p:cNvSpPr/>
            <p:nvPr/>
          </p:nvSpPr>
          <p:spPr>
            <a:xfrm>
              <a:off x="0" y="0"/>
              <a:ext cx="2891472" cy="2891472"/>
            </a:xfrm>
            <a:prstGeom prst="ellipse">
              <a:avLst/>
            </a:prstGeom>
            <a:solidFill>
              <a:srgbClr val="46383E"/>
            </a:solidFill>
            <a:ln w="50800" cap="flat">
              <a:solidFill>
                <a:srgbClr val="FF661E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grpSp>
          <p:nvGrpSpPr>
            <p:cNvPr id="18" name="Grupper">
              <a:extLst>
                <a:ext uri="{FF2B5EF4-FFF2-40B4-BE49-F238E27FC236}">
                  <a16:creationId xmlns:a16="http://schemas.microsoft.com/office/drawing/2014/main" id="{47EBD933-3974-4F3E-9B55-5B8A22445A6B}"/>
                </a:ext>
              </a:extLst>
            </p:cNvPr>
            <p:cNvGrpSpPr/>
            <p:nvPr/>
          </p:nvGrpSpPr>
          <p:grpSpPr>
            <a:xfrm>
              <a:off x="679780" y="194404"/>
              <a:ext cx="1568544" cy="2271656"/>
              <a:chOff x="0" y="-3311"/>
              <a:chExt cx="1568542" cy="2271655"/>
            </a:xfrm>
          </p:grpSpPr>
          <p:sp>
            <p:nvSpPr>
              <p:cNvPr id="19" name="$">
                <a:extLst>
                  <a:ext uri="{FF2B5EF4-FFF2-40B4-BE49-F238E27FC236}">
                    <a16:creationId xmlns:a16="http://schemas.microsoft.com/office/drawing/2014/main" id="{4DE7BF01-9AB0-4BA6-8764-47F89729DEB4}"/>
                  </a:ext>
                </a:extLst>
              </p:cNvPr>
              <p:cNvSpPr txBox="1"/>
              <p:nvPr/>
            </p:nvSpPr>
            <p:spPr>
              <a:xfrm>
                <a:off x="502585" y="-3311"/>
                <a:ext cx="493723" cy="1025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>
                  <a:defRPr sz="6000">
                    <a:solidFill>
                      <a:srgbClr val="FF661E"/>
                    </a:solidFill>
                  </a:defRPr>
                </a:lvl1pPr>
              </a:lstStyle>
              <a:p>
                <a:r>
                  <a:rPr sz="3000"/>
                  <a:t>$</a:t>
                </a:r>
              </a:p>
            </p:txBody>
          </p:sp>
          <p:pic>
            <p:nvPicPr>
              <p:cNvPr id="20" name="Bilde" descr="Bilde">
                <a:extLst>
                  <a:ext uri="{FF2B5EF4-FFF2-40B4-BE49-F238E27FC236}">
                    <a16:creationId xmlns:a16="http://schemas.microsoft.com/office/drawing/2014/main" id="{B472C3E5-7DA3-4A1F-A498-026465D16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11061"/>
                <a:ext cx="1568542" cy="16572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" name="Linje">
                <a:extLst>
                  <a:ext uri="{FF2B5EF4-FFF2-40B4-BE49-F238E27FC236}">
                    <a16:creationId xmlns:a16="http://schemas.microsoft.com/office/drawing/2014/main" id="{29112DAA-7979-47E2-9395-8ED1532676FD}"/>
                  </a:ext>
                </a:extLst>
              </p:cNvPr>
              <p:cNvSpPr/>
              <p:nvPr/>
            </p:nvSpPr>
            <p:spPr>
              <a:xfrm flipV="1">
                <a:off x="765955" y="199081"/>
                <a:ext cx="1" cy="900382"/>
              </a:xfrm>
              <a:prstGeom prst="line">
                <a:avLst/>
              </a:prstGeom>
              <a:noFill/>
              <a:ln w="63500" cap="flat">
                <a:solidFill>
                  <a:srgbClr val="FF661E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</p:grpSp>
      </p:grpSp>
      <p:grpSp>
        <p:nvGrpSpPr>
          <p:cNvPr id="22" name="Grupper">
            <a:extLst>
              <a:ext uri="{FF2B5EF4-FFF2-40B4-BE49-F238E27FC236}">
                <a16:creationId xmlns:a16="http://schemas.microsoft.com/office/drawing/2014/main" id="{E64EF45F-77B7-4ABB-8C18-E88C20C9C689}"/>
              </a:ext>
            </a:extLst>
          </p:cNvPr>
          <p:cNvGrpSpPr/>
          <p:nvPr/>
        </p:nvGrpSpPr>
        <p:grpSpPr>
          <a:xfrm>
            <a:off x="5293137" y="308668"/>
            <a:ext cx="1445737" cy="1445736"/>
            <a:chOff x="0" y="0"/>
            <a:chExt cx="2891471" cy="2891471"/>
          </a:xfrm>
        </p:grpSpPr>
        <p:sp>
          <p:nvSpPr>
            <p:cNvPr id="23" name="Sirkel">
              <a:extLst>
                <a:ext uri="{FF2B5EF4-FFF2-40B4-BE49-F238E27FC236}">
                  <a16:creationId xmlns:a16="http://schemas.microsoft.com/office/drawing/2014/main" id="{4C028937-DE78-422B-8747-AD4475211131}"/>
                </a:ext>
              </a:extLst>
            </p:cNvPr>
            <p:cNvSpPr/>
            <p:nvPr/>
          </p:nvSpPr>
          <p:spPr>
            <a:xfrm>
              <a:off x="0" y="0"/>
              <a:ext cx="2891472" cy="2891472"/>
            </a:xfrm>
            <a:prstGeom prst="ellipse">
              <a:avLst/>
            </a:prstGeom>
            <a:solidFill>
              <a:srgbClr val="46383E"/>
            </a:solidFill>
            <a:ln w="50800" cap="flat">
              <a:solidFill>
                <a:srgbClr val="FF661E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24" name="Bilde" descr="Bilde">
              <a:extLst>
                <a:ext uri="{FF2B5EF4-FFF2-40B4-BE49-F238E27FC236}">
                  <a16:creationId xmlns:a16="http://schemas.microsoft.com/office/drawing/2014/main" id="{C618AAC7-00EB-4F4F-8744-F8CD88355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565" y="617400"/>
              <a:ext cx="1746341" cy="1561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" name="Grupper">
            <a:extLst>
              <a:ext uri="{FF2B5EF4-FFF2-40B4-BE49-F238E27FC236}">
                <a16:creationId xmlns:a16="http://schemas.microsoft.com/office/drawing/2014/main" id="{19676B3E-9D3D-409D-8AD2-C84CEC12041E}"/>
              </a:ext>
            </a:extLst>
          </p:cNvPr>
          <p:cNvGrpSpPr/>
          <p:nvPr/>
        </p:nvGrpSpPr>
        <p:grpSpPr>
          <a:xfrm>
            <a:off x="7247810" y="1133224"/>
            <a:ext cx="1445737" cy="1445736"/>
            <a:chOff x="0" y="0"/>
            <a:chExt cx="2891471" cy="2891471"/>
          </a:xfrm>
        </p:grpSpPr>
        <p:sp>
          <p:nvSpPr>
            <p:cNvPr id="26" name="Sirkel">
              <a:extLst>
                <a:ext uri="{FF2B5EF4-FFF2-40B4-BE49-F238E27FC236}">
                  <a16:creationId xmlns:a16="http://schemas.microsoft.com/office/drawing/2014/main" id="{E259BB84-EA29-4ADE-9CFF-7A5C5511767C}"/>
                </a:ext>
              </a:extLst>
            </p:cNvPr>
            <p:cNvSpPr/>
            <p:nvPr/>
          </p:nvSpPr>
          <p:spPr>
            <a:xfrm>
              <a:off x="0" y="0"/>
              <a:ext cx="2891472" cy="2891472"/>
            </a:xfrm>
            <a:prstGeom prst="ellipse">
              <a:avLst/>
            </a:prstGeom>
            <a:solidFill>
              <a:srgbClr val="46383E"/>
            </a:solidFill>
            <a:ln w="50800" cap="flat">
              <a:solidFill>
                <a:srgbClr val="FF661E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27" name="Bilde" descr="Bilde">
              <a:extLst>
                <a:ext uri="{FF2B5EF4-FFF2-40B4-BE49-F238E27FC236}">
                  <a16:creationId xmlns:a16="http://schemas.microsoft.com/office/drawing/2014/main" id="{B0180756-34BF-4D0A-BA75-52D856118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826" y="721608"/>
              <a:ext cx="2093298" cy="1448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" name="Grupper">
            <a:extLst>
              <a:ext uri="{FF2B5EF4-FFF2-40B4-BE49-F238E27FC236}">
                <a16:creationId xmlns:a16="http://schemas.microsoft.com/office/drawing/2014/main" id="{004F8A08-FC8B-48DD-BDF7-D875E267A98D}"/>
              </a:ext>
            </a:extLst>
          </p:cNvPr>
          <p:cNvGrpSpPr/>
          <p:nvPr/>
        </p:nvGrpSpPr>
        <p:grpSpPr>
          <a:xfrm>
            <a:off x="7661850" y="3137550"/>
            <a:ext cx="1445736" cy="1445736"/>
            <a:chOff x="0" y="0"/>
            <a:chExt cx="2891471" cy="2891471"/>
          </a:xfrm>
        </p:grpSpPr>
        <p:sp>
          <p:nvSpPr>
            <p:cNvPr id="29" name="Sirkel">
              <a:extLst>
                <a:ext uri="{FF2B5EF4-FFF2-40B4-BE49-F238E27FC236}">
                  <a16:creationId xmlns:a16="http://schemas.microsoft.com/office/drawing/2014/main" id="{64FFBD5D-6F8C-4098-B4B2-1B486DAC875E}"/>
                </a:ext>
              </a:extLst>
            </p:cNvPr>
            <p:cNvSpPr/>
            <p:nvPr/>
          </p:nvSpPr>
          <p:spPr>
            <a:xfrm>
              <a:off x="0" y="0"/>
              <a:ext cx="2891472" cy="2891472"/>
            </a:xfrm>
            <a:prstGeom prst="ellipse">
              <a:avLst/>
            </a:prstGeom>
            <a:solidFill>
              <a:srgbClr val="46383E"/>
            </a:solidFill>
            <a:ln w="50800" cap="flat">
              <a:solidFill>
                <a:srgbClr val="FF661E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30" name="Bilde" descr="Bilde">
              <a:extLst>
                <a:ext uri="{FF2B5EF4-FFF2-40B4-BE49-F238E27FC236}">
                  <a16:creationId xmlns:a16="http://schemas.microsoft.com/office/drawing/2014/main" id="{92B1723B-99D8-48EF-B622-1A7A39DA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104" y="517936"/>
              <a:ext cx="1492473" cy="1855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" name="Grupper">
            <a:extLst>
              <a:ext uri="{FF2B5EF4-FFF2-40B4-BE49-F238E27FC236}">
                <a16:creationId xmlns:a16="http://schemas.microsoft.com/office/drawing/2014/main" id="{308091F5-69BC-4DDE-82D3-7B7282E007D5}"/>
              </a:ext>
            </a:extLst>
          </p:cNvPr>
          <p:cNvGrpSpPr/>
          <p:nvPr/>
        </p:nvGrpSpPr>
        <p:grpSpPr>
          <a:xfrm>
            <a:off x="6525946" y="4774701"/>
            <a:ext cx="1445737" cy="1445736"/>
            <a:chOff x="0" y="0"/>
            <a:chExt cx="2891471" cy="2891471"/>
          </a:xfrm>
        </p:grpSpPr>
        <p:sp>
          <p:nvSpPr>
            <p:cNvPr id="32" name="Sirkel">
              <a:extLst>
                <a:ext uri="{FF2B5EF4-FFF2-40B4-BE49-F238E27FC236}">
                  <a16:creationId xmlns:a16="http://schemas.microsoft.com/office/drawing/2014/main" id="{444B0190-3C8C-4C55-BCE5-FD806C483B3A}"/>
                </a:ext>
              </a:extLst>
            </p:cNvPr>
            <p:cNvSpPr/>
            <p:nvPr/>
          </p:nvSpPr>
          <p:spPr>
            <a:xfrm>
              <a:off x="0" y="0"/>
              <a:ext cx="2891472" cy="2891472"/>
            </a:xfrm>
            <a:prstGeom prst="ellipse">
              <a:avLst/>
            </a:prstGeom>
            <a:solidFill>
              <a:srgbClr val="46383E"/>
            </a:solidFill>
            <a:ln w="50800" cap="flat">
              <a:solidFill>
                <a:srgbClr val="FF661E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33" name="Bilde" descr="Bilde">
              <a:extLst>
                <a:ext uri="{FF2B5EF4-FFF2-40B4-BE49-F238E27FC236}">
                  <a16:creationId xmlns:a16="http://schemas.microsoft.com/office/drawing/2014/main" id="{1E71F2C0-50BE-46E8-9F82-74B113F52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9272" y="489271"/>
              <a:ext cx="1912929" cy="1912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" name="Grupper">
            <a:extLst>
              <a:ext uri="{FF2B5EF4-FFF2-40B4-BE49-F238E27FC236}">
                <a16:creationId xmlns:a16="http://schemas.microsoft.com/office/drawing/2014/main" id="{3313BC1A-7538-4427-AAD9-712F59CF3A59}"/>
              </a:ext>
            </a:extLst>
          </p:cNvPr>
          <p:cNvGrpSpPr/>
          <p:nvPr/>
        </p:nvGrpSpPr>
        <p:grpSpPr>
          <a:xfrm>
            <a:off x="4199463" y="4755388"/>
            <a:ext cx="1445737" cy="1445736"/>
            <a:chOff x="0" y="0"/>
            <a:chExt cx="2891471" cy="2891471"/>
          </a:xfrm>
        </p:grpSpPr>
        <p:sp>
          <p:nvSpPr>
            <p:cNvPr id="35" name="Sirkel">
              <a:extLst>
                <a:ext uri="{FF2B5EF4-FFF2-40B4-BE49-F238E27FC236}">
                  <a16:creationId xmlns:a16="http://schemas.microsoft.com/office/drawing/2014/main" id="{F8DAA38B-16D5-4375-BF21-B1DFF663E88B}"/>
                </a:ext>
              </a:extLst>
            </p:cNvPr>
            <p:cNvSpPr/>
            <p:nvPr/>
          </p:nvSpPr>
          <p:spPr>
            <a:xfrm>
              <a:off x="0" y="0"/>
              <a:ext cx="2891472" cy="2891472"/>
            </a:xfrm>
            <a:prstGeom prst="ellipse">
              <a:avLst/>
            </a:prstGeom>
            <a:solidFill>
              <a:srgbClr val="46383E"/>
            </a:solidFill>
            <a:ln w="50800" cap="flat">
              <a:solidFill>
                <a:srgbClr val="FF661E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36" name="Bilde" descr="Bilde">
              <a:extLst>
                <a:ext uri="{FF2B5EF4-FFF2-40B4-BE49-F238E27FC236}">
                  <a16:creationId xmlns:a16="http://schemas.microsoft.com/office/drawing/2014/main" id="{33F92805-0D45-431B-8321-DFC8CC2E4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4511" y="325846"/>
              <a:ext cx="1462449" cy="1974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" name="Grupper">
            <a:extLst>
              <a:ext uri="{FF2B5EF4-FFF2-40B4-BE49-F238E27FC236}">
                <a16:creationId xmlns:a16="http://schemas.microsoft.com/office/drawing/2014/main" id="{41A4AE9D-2AE5-4E5F-B73D-C56610BA6A54}"/>
              </a:ext>
            </a:extLst>
          </p:cNvPr>
          <p:cNvGrpSpPr/>
          <p:nvPr/>
        </p:nvGrpSpPr>
        <p:grpSpPr>
          <a:xfrm>
            <a:off x="4461994" y="1868856"/>
            <a:ext cx="3130629" cy="3034211"/>
            <a:chOff x="0" y="0"/>
            <a:chExt cx="6261256" cy="6068419"/>
          </a:xfrm>
        </p:grpSpPr>
        <p:sp>
          <p:nvSpPr>
            <p:cNvPr id="38" name="Pil">
              <a:extLst>
                <a:ext uri="{FF2B5EF4-FFF2-40B4-BE49-F238E27FC236}">
                  <a16:creationId xmlns:a16="http://schemas.microsoft.com/office/drawing/2014/main" id="{5A4E33AA-4EB6-4F5B-96F4-0F88024ECD63}"/>
                </a:ext>
              </a:extLst>
            </p:cNvPr>
            <p:cNvSpPr/>
            <p:nvPr/>
          </p:nvSpPr>
          <p:spPr>
            <a:xfrm rot="16200000" flipH="1">
              <a:off x="2473022" y="0"/>
              <a:ext cx="1270001" cy="1270000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FF651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39" name="Pil">
              <a:extLst>
                <a:ext uri="{FF2B5EF4-FFF2-40B4-BE49-F238E27FC236}">
                  <a16:creationId xmlns:a16="http://schemas.microsoft.com/office/drawing/2014/main" id="{2B7E579C-6BAD-4E8E-97B6-C730F0A89601}"/>
                </a:ext>
              </a:extLst>
            </p:cNvPr>
            <p:cNvSpPr/>
            <p:nvPr/>
          </p:nvSpPr>
          <p:spPr>
            <a:xfrm rot="13260000" flipH="1">
              <a:off x="687520" y="795631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FF651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40" name="Pil">
              <a:extLst>
                <a:ext uri="{FF2B5EF4-FFF2-40B4-BE49-F238E27FC236}">
                  <a16:creationId xmlns:a16="http://schemas.microsoft.com/office/drawing/2014/main" id="{CFC9BDCB-8FC6-4621-855A-9A41C2E0232F}"/>
                </a:ext>
              </a:extLst>
            </p:cNvPr>
            <p:cNvSpPr/>
            <p:nvPr/>
          </p:nvSpPr>
          <p:spPr>
            <a:xfrm rot="20866445">
              <a:off x="120070" y="2929732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FF651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41" name="Pil">
              <a:extLst>
                <a:ext uri="{FF2B5EF4-FFF2-40B4-BE49-F238E27FC236}">
                  <a16:creationId xmlns:a16="http://schemas.microsoft.com/office/drawing/2014/main" id="{D989D344-26DD-4400-A887-86F06E73AC3D}"/>
                </a:ext>
              </a:extLst>
            </p:cNvPr>
            <p:cNvSpPr/>
            <p:nvPr/>
          </p:nvSpPr>
          <p:spPr>
            <a:xfrm rot="18180000">
              <a:off x="1246069" y="4555018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FF651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42" name="Pil">
              <a:extLst>
                <a:ext uri="{FF2B5EF4-FFF2-40B4-BE49-F238E27FC236}">
                  <a16:creationId xmlns:a16="http://schemas.microsoft.com/office/drawing/2014/main" id="{C1C1561A-A810-4264-824A-38C277DCAB79}"/>
                </a:ext>
              </a:extLst>
            </p:cNvPr>
            <p:cNvSpPr/>
            <p:nvPr/>
          </p:nvSpPr>
          <p:spPr>
            <a:xfrm rot="8340000">
              <a:off x="4303735" y="795631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FF651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43" name="Pil">
              <a:extLst>
                <a:ext uri="{FF2B5EF4-FFF2-40B4-BE49-F238E27FC236}">
                  <a16:creationId xmlns:a16="http://schemas.microsoft.com/office/drawing/2014/main" id="{E9685F78-7A1E-4012-AD60-B877A853C6EC}"/>
                </a:ext>
              </a:extLst>
            </p:cNvPr>
            <p:cNvSpPr/>
            <p:nvPr/>
          </p:nvSpPr>
          <p:spPr>
            <a:xfrm rot="733555" flipH="1">
              <a:off x="4871186" y="2929732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FF651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44" name="Pil">
              <a:extLst>
                <a:ext uri="{FF2B5EF4-FFF2-40B4-BE49-F238E27FC236}">
                  <a16:creationId xmlns:a16="http://schemas.microsoft.com/office/drawing/2014/main" id="{2B7016BA-DDA5-4E8B-8F2E-70DEAAC4D1AA}"/>
                </a:ext>
              </a:extLst>
            </p:cNvPr>
            <p:cNvSpPr/>
            <p:nvPr/>
          </p:nvSpPr>
          <p:spPr>
            <a:xfrm rot="3420000" flipH="1">
              <a:off x="3745186" y="4555018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FF651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</p:grpSp>
      <p:pic>
        <p:nvPicPr>
          <p:cNvPr id="45" name="Bilde 43">
            <a:extLst>
              <a:ext uri="{FF2B5EF4-FFF2-40B4-BE49-F238E27FC236}">
                <a16:creationId xmlns:a16="http://schemas.microsoft.com/office/drawing/2014/main" id="{5E299D37-F15A-4E9B-AB45-5938C4B75B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04" y="1869428"/>
            <a:ext cx="4316681" cy="308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6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94FD719-BD89-47EE-84AE-FC74D82F8592}"/>
              </a:ext>
            </a:extLst>
          </p:cNvPr>
          <p:cNvGrpSpPr/>
          <p:nvPr/>
        </p:nvGrpSpPr>
        <p:grpSpPr>
          <a:xfrm>
            <a:off x="0" y="0"/>
            <a:ext cx="12192000" cy="6467475"/>
            <a:chOff x="0" y="0"/>
            <a:chExt cx="12192000" cy="64674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1F37B7-876C-4A6E-B98B-AA8B94FD6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14425" cy="3905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E32736-24CC-40D5-98DD-4F6EF78D8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0525"/>
              <a:ext cx="12192000" cy="22668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45C2D3-711D-4F91-AFA6-98023A1EC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545280"/>
              <a:ext cx="12192000" cy="28875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FAC395-49BA-411C-93A1-04DDB3A8A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1755" y="4381500"/>
              <a:ext cx="7219950" cy="2085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6694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634DF-415E-43A9-8935-EF539F506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Hva</a:t>
            </a:r>
            <a:r>
              <a:rPr lang="en-GB" dirty="0"/>
              <a:t> er </a:t>
            </a:r>
            <a:r>
              <a:rPr lang="en-GB" i="1" dirty="0" err="1"/>
              <a:t>egentlig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hybrid </a:t>
            </a:r>
            <a:r>
              <a:rPr lang="en-GB" dirty="0" err="1">
                <a:solidFill>
                  <a:srgbClr val="002060"/>
                </a:solidFill>
              </a:rPr>
              <a:t>arbeidssituasjon</a:t>
            </a:r>
            <a:r>
              <a:rPr lang="en-GB" dirty="0"/>
              <a:t>?</a:t>
            </a:r>
            <a:endParaRPr lang="nb-NO" dirty="0"/>
          </a:p>
        </p:txBody>
      </p:sp>
      <p:pic>
        <p:nvPicPr>
          <p:cNvPr id="4098" name="Picture 2" descr="hybrid-office-Perkins&amp;Will">
            <a:extLst>
              <a:ext uri="{FF2B5EF4-FFF2-40B4-BE49-F238E27FC236}">
                <a16:creationId xmlns:a16="http://schemas.microsoft.com/office/drawing/2014/main" id="{547A3577-C40C-4CB9-B7F7-C05A79BD8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4" y="1960023"/>
            <a:ext cx="5856909" cy="390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C3E56A-DC0B-48B3-82E5-058E4D86DA02}"/>
              </a:ext>
            </a:extLst>
          </p:cNvPr>
          <p:cNvSpPr txBox="1"/>
          <p:nvPr/>
        </p:nvSpPr>
        <p:spPr>
          <a:xfrm>
            <a:off x="7017489" y="2573498"/>
            <a:ext cx="48271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 err="1">
                <a:solidFill>
                  <a:srgbClr val="002060"/>
                </a:solidFill>
              </a:rPr>
              <a:t>Konsentrasjonskrevende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arbeid</a:t>
            </a:r>
            <a:endParaRPr lang="en-GB" sz="24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 err="1">
                <a:solidFill>
                  <a:srgbClr val="002060"/>
                </a:solidFill>
              </a:rPr>
              <a:t>Digitale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møter</a:t>
            </a:r>
            <a:endParaRPr lang="en-GB" sz="24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 err="1">
                <a:solidFill>
                  <a:srgbClr val="002060"/>
                </a:solidFill>
              </a:rPr>
              <a:t>Fysiske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møter</a:t>
            </a:r>
            <a:endParaRPr lang="en-GB" sz="24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 err="1">
                <a:solidFill>
                  <a:srgbClr val="002060"/>
                </a:solidFill>
              </a:rPr>
              <a:t>Fysiske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arbeidsmøter</a:t>
            </a:r>
            <a:endParaRPr lang="en-GB" sz="24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 err="1">
                <a:solidFill>
                  <a:srgbClr val="002060"/>
                </a:solidFill>
              </a:rPr>
              <a:t>Sosiale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settinger</a:t>
            </a:r>
            <a:endParaRPr lang="nb-NO" sz="2400" dirty="0">
              <a:solidFill>
                <a:srgbClr val="002060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6468073-B322-4EAF-8EBE-2F7457C5AD97}"/>
              </a:ext>
            </a:extLst>
          </p:cNvPr>
          <p:cNvSpPr/>
          <p:nvPr/>
        </p:nvSpPr>
        <p:spPr>
          <a:xfrm>
            <a:off x="7178369" y="2732462"/>
            <a:ext cx="117987" cy="103238"/>
          </a:xfrm>
          <a:custGeom>
            <a:avLst/>
            <a:gdLst>
              <a:gd name="connsiteX0" fmla="*/ 0 w 317090"/>
              <a:gd name="connsiteY0" fmla="*/ 191729 h 420329"/>
              <a:gd name="connsiteX1" fmla="*/ 0 w 317090"/>
              <a:gd name="connsiteY1" fmla="*/ 191729 h 420329"/>
              <a:gd name="connsiteX2" fmla="*/ 58993 w 317090"/>
              <a:gd name="connsiteY2" fmla="*/ 243349 h 420329"/>
              <a:gd name="connsiteX3" fmla="*/ 66368 w 317090"/>
              <a:gd name="connsiteY3" fmla="*/ 272845 h 420329"/>
              <a:gd name="connsiteX4" fmla="*/ 88490 w 317090"/>
              <a:gd name="connsiteY4" fmla="*/ 317091 h 420329"/>
              <a:gd name="connsiteX5" fmla="*/ 103239 w 317090"/>
              <a:gd name="connsiteY5" fmla="*/ 383458 h 420329"/>
              <a:gd name="connsiteX6" fmla="*/ 110613 w 317090"/>
              <a:gd name="connsiteY6" fmla="*/ 420329 h 420329"/>
              <a:gd name="connsiteX7" fmla="*/ 125361 w 317090"/>
              <a:gd name="connsiteY7" fmla="*/ 331839 h 420329"/>
              <a:gd name="connsiteX8" fmla="*/ 154858 w 317090"/>
              <a:gd name="connsiteY8" fmla="*/ 243349 h 420329"/>
              <a:gd name="connsiteX9" fmla="*/ 206477 w 317090"/>
              <a:gd name="connsiteY9" fmla="*/ 125362 h 420329"/>
              <a:gd name="connsiteX10" fmla="*/ 280219 w 317090"/>
              <a:gd name="connsiteY10" fmla="*/ 44245 h 420329"/>
              <a:gd name="connsiteX11" fmla="*/ 317090 w 317090"/>
              <a:gd name="connsiteY11" fmla="*/ 0 h 420329"/>
              <a:gd name="connsiteX12" fmla="*/ 317090 w 317090"/>
              <a:gd name="connsiteY12" fmla="*/ 0 h 42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7090" h="420329">
                <a:moveTo>
                  <a:pt x="0" y="191729"/>
                </a:moveTo>
                <a:lnTo>
                  <a:pt x="0" y="191729"/>
                </a:lnTo>
                <a:cubicBezTo>
                  <a:pt x="19664" y="208936"/>
                  <a:pt x="42447" y="223126"/>
                  <a:pt x="58993" y="243349"/>
                </a:cubicBezTo>
                <a:cubicBezTo>
                  <a:pt x="65411" y="251193"/>
                  <a:pt x="62604" y="263435"/>
                  <a:pt x="66368" y="272845"/>
                </a:cubicBezTo>
                <a:cubicBezTo>
                  <a:pt x="72492" y="288155"/>
                  <a:pt x="81116" y="302342"/>
                  <a:pt x="88490" y="317091"/>
                </a:cubicBezTo>
                <a:cubicBezTo>
                  <a:pt x="110730" y="428297"/>
                  <a:pt x="82410" y="289732"/>
                  <a:pt x="103239" y="383458"/>
                </a:cubicBezTo>
                <a:cubicBezTo>
                  <a:pt x="105958" y="395693"/>
                  <a:pt x="108155" y="408039"/>
                  <a:pt x="110613" y="420329"/>
                </a:cubicBezTo>
                <a:cubicBezTo>
                  <a:pt x="113114" y="402825"/>
                  <a:pt x="119371" y="352205"/>
                  <a:pt x="125361" y="331839"/>
                </a:cubicBezTo>
                <a:cubicBezTo>
                  <a:pt x="134134" y="302010"/>
                  <a:pt x="143941" y="272462"/>
                  <a:pt x="154858" y="243349"/>
                </a:cubicBezTo>
                <a:cubicBezTo>
                  <a:pt x="173554" y="193492"/>
                  <a:pt x="179257" y="172025"/>
                  <a:pt x="206477" y="125362"/>
                </a:cubicBezTo>
                <a:cubicBezTo>
                  <a:pt x="223613" y="95986"/>
                  <a:pt x="258690" y="65774"/>
                  <a:pt x="280219" y="44245"/>
                </a:cubicBezTo>
                <a:cubicBezTo>
                  <a:pt x="313604" y="10860"/>
                  <a:pt x="303497" y="27187"/>
                  <a:pt x="317090" y="0"/>
                </a:cubicBezTo>
                <a:lnTo>
                  <a:pt x="317090" y="0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E67692-7D1C-438C-BA66-E33ACB0C94B4}"/>
              </a:ext>
            </a:extLst>
          </p:cNvPr>
          <p:cNvSpPr/>
          <p:nvPr/>
        </p:nvSpPr>
        <p:spPr>
          <a:xfrm>
            <a:off x="7178369" y="3081758"/>
            <a:ext cx="117987" cy="103238"/>
          </a:xfrm>
          <a:custGeom>
            <a:avLst/>
            <a:gdLst>
              <a:gd name="connsiteX0" fmla="*/ 0 w 317090"/>
              <a:gd name="connsiteY0" fmla="*/ 191729 h 420329"/>
              <a:gd name="connsiteX1" fmla="*/ 0 w 317090"/>
              <a:gd name="connsiteY1" fmla="*/ 191729 h 420329"/>
              <a:gd name="connsiteX2" fmla="*/ 58993 w 317090"/>
              <a:gd name="connsiteY2" fmla="*/ 243349 h 420329"/>
              <a:gd name="connsiteX3" fmla="*/ 66368 w 317090"/>
              <a:gd name="connsiteY3" fmla="*/ 272845 h 420329"/>
              <a:gd name="connsiteX4" fmla="*/ 88490 w 317090"/>
              <a:gd name="connsiteY4" fmla="*/ 317091 h 420329"/>
              <a:gd name="connsiteX5" fmla="*/ 103239 w 317090"/>
              <a:gd name="connsiteY5" fmla="*/ 383458 h 420329"/>
              <a:gd name="connsiteX6" fmla="*/ 110613 w 317090"/>
              <a:gd name="connsiteY6" fmla="*/ 420329 h 420329"/>
              <a:gd name="connsiteX7" fmla="*/ 125361 w 317090"/>
              <a:gd name="connsiteY7" fmla="*/ 331839 h 420329"/>
              <a:gd name="connsiteX8" fmla="*/ 154858 w 317090"/>
              <a:gd name="connsiteY8" fmla="*/ 243349 h 420329"/>
              <a:gd name="connsiteX9" fmla="*/ 206477 w 317090"/>
              <a:gd name="connsiteY9" fmla="*/ 125362 h 420329"/>
              <a:gd name="connsiteX10" fmla="*/ 280219 w 317090"/>
              <a:gd name="connsiteY10" fmla="*/ 44245 h 420329"/>
              <a:gd name="connsiteX11" fmla="*/ 317090 w 317090"/>
              <a:gd name="connsiteY11" fmla="*/ 0 h 420329"/>
              <a:gd name="connsiteX12" fmla="*/ 317090 w 317090"/>
              <a:gd name="connsiteY12" fmla="*/ 0 h 42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7090" h="420329">
                <a:moveTo>
                  <a:pt x="0" y="191729"/>
                </a:moveTo>
                <a:lnTo>
                  <a:pt x="0" y="191729"/>
                </a:lnTo>
                <a:cubicBezTo>
                  <a:pt x="19664" y="208936"/>
                  <a:pt x="42447" y="223126"/>
                  <a:pt x="58993" y="243349"/>
                </a:cubicBezTo>
                <a:cubicBezTo>
                  <a:pt x="65411" y="251193"/>
                  <a:pt x="62604" y="263435"/>
                  <a:pt x="66368" y="272845"/>
                </a:cubicBezTo>
                <a:cubicBezTo>
                  <a:pt x="72492" y="288155"/>
                  <a:pt x="81116" y="302342"/>
                  <a:pt x="88490" y="317091"/>
                </a:cubicBezTo>
                <a:cubicBezTo>
                  <a:pt x="110730" y="428297"/>
                  <a:pt x="82410" y="289732"/>
                  <a:pt x="103239" y="383458"/>
                </a:cubicBezTo>
                <a:cubicBezTo>
                  <a:pt x="105958" y="395693"/>
                  <a:pt x="108155" y="408039"/>
                  <a:pt x="110613" y="420329"/>
                </a:cubicBezTo>
                <a:cubicBezTo>
                  <a:pt x="113114" y="402825"/>
                  <a:pt x="119371" y="352205"/>
                  <a:pt x="125361" y="331839"/>
                </a:cubicBezTo>
                <a:cubicBezTo>
                  <a:pt x="134134" y="302010"/>
                  <a:pt x="143941" y="272462"/>
                  <a:pt x="154858" y="243349"/>
                </a:cubicBezTo>
                <a:cubicBezTo>
                  <a:pt x="173554" y="193492"/>
                  <a:pt x="179257" y="172025"/>
                  <a:pt x="206477" y="125362"/>
                </a:cubicBezTo>
                <a:cubicBezTo>
                  <a:pt x="223613" y="95986"/>
                  <a:pt x="258690" y="65774"/>
                  <a:pt x="280219" y="44245"/>
                </a:cubicBezTo>
                <a:cubicBezTo>
                  <a:pt x="313604" y="10860"/>
                  <a:pt x="303497" y="27187"/>
                  <a:pt x="317090" y="0"/>
                </a:cubicBezTo>
                <a:lnTo>
                  <a:pt x="317090" y="0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31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mph" presetSubtype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9" presetClass="emph" presetSubtype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Programmer male outline">
            <a:extLst>
              <a:ext uri="{FF2B5EF4-FFF2-40B4-BE49-F238E27FC236}">
                <a16:creationId xmlns:a16="http://schemas.microsoft.com/office/drawing/2014/main" id="{8D602F4C-6ECD-4727-A4A6-3A35AF699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4602" y="1418587"/>
            <a:ext cx="4084954" cy="4084954"/>
          </a:xfrm>
          <a:prstGeom prst="rect">
            <a:avLst/>
          </a:prstGeom>
          <a:effectLst/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EF40CA-5B8A-458E-BF41-A5C361B74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25044" y="1354458"/>
            <a:ext cx="3343104" cy="4149083"/>
          </a:xfr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5E068036-088B-498A-83F8-4591666D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26" y="1001278"/>
            <a:ext cx="6886833" cy="4529052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accent5"/>
                </a:solidFill>
              </a:rPr>
              <a:t>Status 2022:</a:t>
            </a:r>
            <a:br>
              <a:rPr lang="nb-NO" dirty="0">
                <a:solidFill>
                  <a:schemeClr val="accent5"/>
                </a:solidFill>
              </a:rPr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vi husket å løfte blikket?</a:t>
            </a:r>
          </a:p>
        </p:txBody>
      </p:sp>
      <p:pic>
        <p:nvPicPr>
          <p:cNvPr id="7" name="Graphic 6" descr="Magnifying glass outline">
            <a:extLst>
              <a:ext uri="{FF2B5EF4-FFF2-40B4-BE49-F238E27FC236}">
                <a16:creationId xmlns:a16="http://schemas.microsoft.com/office/drawing/2014/main" id="{14CB9182-4792-4612-BAD1-41E68B3A3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3686" y="1229878"/>
            <a:ext cx="3608822" cy="360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67" y="1092472"/>
            <a:ext cx="6190033" cy="521869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075" y="1092472"/>
            <a:ext cx="4983667" cy="527072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344" y="1811450"/>
            <a:ext cx="6525619" cy="81446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0E72800-7A25-4BE7-A34C-917E8DB25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67" y="79030"/>
            <a:ext cx="10972800" cy="1143000"/>
          </a:xfrm>
        </p:spPr>
        <p:txBody>
          <a:bodyPr/>
          <a:lstStyle/>
          <a:p>
            <a:r>
              <a:rPr lang="en-GB" dirty="0" err="1"/>
              <a:t>Hva</a:t>
            </a:r>
            <a:r>
              <a:rPr lang="en-GB" dirty="0"/>
              <a:t> med…..?</a:t>
            </a:r>
            <a:endParaRPr lang="nb-NO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5EC32D-255B-4B03-A505-6A8504D2FDF3}"/>
              </a:ext>
            </a:extLst>
          </p:cNvPr>
          <p:cNvSpPr/>
          <p:nvPr/>
        </p:nvSpPr>
        <p:spPr>
          <a:xfrm rot="20115131">
            <a:off x="3850358" y="4192373"/>
            <a:ext cx="8148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Det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organiserte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arbeidslivet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327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jønnsperspektiv lar vente på s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779" y="1739011"/>
            <a:ext cx="4625080" cy="464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1962FC-21C0-436E-8207-8CE2A3D9E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GB" dirty="0" err="1"/>
              <a:t>Hva</a:t>
            </a:r>
            <a:r>
              <a:rPr lang="en-GB" dirty="0"/>
              <a:t> med…..?</a:t>
            </a:r>
            <a:endParaRPr lang="nb-N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0B93CF-076F-48CF-A251-86D662D736BB}"/>
              </a:ext>
            </a:extLst>
          </p:cNvPr>
          <p:cNvSpPr/>
          <p:nvPr/>
        </p:nvSpPr>
        <p:spPr>
          <a:xfrm rot="20115131">
            <a:off x="3489824" y="4777272"/>
            <a:ext cx="5732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Kjønnsperspektivet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910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4A022D-E01B-45A8-9DAC-0D9AA9C1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GB" dirty="0" err="1"/>
              <a:t>Hva</a:t>
            </a:r>
            <a:r>
              <a:rPr lang="en-GB" dirty="0"/>
              <a:t> med…..?</a:t>
            </a:r>
            <a:endParaRPr lang="nb-NO" dirty="0"/>
          </a:p>
        </p:txBody>
      </p:sp>
      <p:pic>
        <p:nvPicPr>
          <p:cNvPr id="1026" name="Picture 2" descr="Bergen kommune - Ti tips til god arbeidsinkludering">
            <a:extLst>
              <a:ext uri="{FF2B5EF4-FFF2-40B4-BE49-F238E27FC236}">
                <a16:creationId xmlns:a16="http://schemas.microsoft.com/office/drawing/2014/main" id="{489516CE-C7E0-4F01-A715-D3E04CCCF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2922" y="1600201"/>
            <a:ext cx="8046156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789FED-C2D6-4CCE-9E4F-FE4284C5AE5B}"/>
              </a:ext>
            </a:extLst>
          </p:cNvPr>
          <p:cNvSpPr/>
          <p:nvPr/>
        </p:nvSpPr>
        <p:spPr>
          <a:xfrm rot="20284264">
            <a:off x="5316883" y="4641001"/>
            <a:ext cx="3451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Inkludering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9687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0A0621A-D785-4FD3-965F-5BDCB1E7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GB" dirty="0" err="1"/>
              <a:t>Hva</a:t>
            </a:r>
            <a:r>
              <a:rPr lang="en-GB" dirty="0"/>
              <a:t> med…..?</a:t>
            </a:r>
            <a:endParaRPr lang="nb-NO" dirty="0"/>
          </a:p>
        </p:txBody>
      </p:sp>
      <p:pic>
        <p:nvPicPr>
          <p:cNvPr id="2050" name="Picture 2" descr="LEGO Hospital Paramedic Nurse Star Of Life Minifigure &amp;amp; Scissors &amp;amp; Syringe  Gift">
            <a:extLst>
              <a:ext uri="{FF2B5EF4-FFF2-40B4-BE49-F238E27FC236}">
                <a16:creationId xmlns:a16="http://schemas.microsoft.com/office/drawing/2014/main" id="{A8E52C00-9CFD-441F-8E47-52361377A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3018" y="1600201"/>
            <a:ext cx="4525963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16CEA6-3FCA-4E76-AD7F-1381F637CADB}"/>
              </a:ext>
            </a:extLst>
          </p:cNvPr>
          <p:cNvSpPr/>
          <p:nvPr/>
        </p:nvSpPr>
        <p:spPr>
          <a:xfrm rot="20115131">
            <a:off x="2270787" y="4146150"/>
            <a:ext cx="82313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Rekruttering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til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viktige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yrker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742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Work from home Wi-Fi with solid fill">
            <a:extLst>
              <a:ext uri="{FF2B5EF4-FFF2-40B4-BE49-F238E27FC236}">
                <a16:creationId xmlns:a16="http://schemas.microsoft.com/office/drawing/2014/main" id="{53EECC79-6377-497E-A240-3AC4F9184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5076" y="1258228"/>
            <a:ext cx="5601848" cy="560184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115228"/>
            <a:ext cx="10972800" cy="1143000"/>
          </a:xfrm>
        </p:spPr>
        <p:txBody>
          <a:bodyPr/>
          <a:lstStyle/>
          <a:p>
            <a:r>
              <a:rPr lang="nb-NO" i="1" dirty="0"/>
              <a:t>Take-home-message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599" y="1050364"/>
            <a:ext cx="11439525" cy="454940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nb-NO" sz="2400" dirty="0"/>
              <a:t>Arbeidsmiljø vil bli viktigere fremover</a:t>
            </a:r>
          </a:p>
          <a:p>
            <a:pPr lvl="1">
              <a:spcBef>
                <a:spcPts val="600"/>
              </a:spcBef>
            </a:pPr>
            <a:r>
              <a:rPr lang="nb-NO" sz="2000" dirty="0"/>
              <a:t>Fremtidens arbeidsliv skape rom for flest mulig</a:t>
            </a:r>
          </a:p>
          <a:p>
            <a:pPr>
              <a:spcBef>
                <a:spcPts val="1800"/>
              </a:spcBef>
            </a:pPr>
            <a:r>
              <a:rPr lang="nb-NO" sz="2400" dirty="0"/>
              <a:t>Mange yrker vil endres</a:t>
            </a:r>
          </a:p>
          <a:p>
            <a:pPr lvl="1">
              <a:spcBef>
                <a:spcPts val="600"/>
              </a:spcBef>
            </a:pPr>
            <a:r>
              <a:rPr lang="nb-NO" sz="2000" dirty="0"/>
              <a:t>Få blir helt borte</a:t>
            </a:r>
          </a:p>
          <a:p>
            <a:pPr>
              <a:spcBef>
                <a:spcPts val="1800"/>
              </a:spcBef>
            </a:pPr>
            <a:r>
              <a:rPr lang="nb-NO" sz="2400" dirty="0"/>
              <a:t>Fjernarbeid og hybridarbeid vil sannsynligvis være omfangsrikt fremover</a:t>
            </a:r>
          </a:p>
          <a:p>
            <a:pPr lvl="1"/>
            <a:r>
              <a:rPr lang="nb-NO" sz="2000" dirty="0"/>
              <a:t>Ikke gitt at det nødvendigvis alltid er positivt</a:t>
            </a:r>
          </a:p>
          <a:p>
            <a:pPr lvl="2"/>
            <a:r>
              <a:rPr lang="nb-NO" sz="1800" dirty="0"/>
              <a:t>For den enkelte ansatte, virksomheten eller samfunnet</a:t>
            </a:r>
          </a:p>
          <a:p>
            <a:pPr lvl="2"/>
            <a:r>
              <a:rPr lang="nb-NO" sz="1800" dirty="0"/>
              <a:t>Samfunns- og arbeidslivsperspektive utover samferdsel-/miljøaspekter lite diskutert så langt</a:t>
            </a:r>
          </a:p>
          <a:p>
            <a:pPr lvl="3"/>
            <a:r>
              <a:rPr lang="nb-NO" sz="1400" dirty="0"/>
              <a:t>Stor usikkerhet knyttet til eksempelvis produktivitet</a:t>
            </a:r>
          </a:p>
          <a:p>
            <a:pPr>
              <a:spcBef>
                <a:spcPts val="1800"/>
              </a:spcBef>
            </a:pPr>
            <a:r>
              <a:rPr lang="nb-NO" sz="2400" dirty="0"/>
              <a:t>Den kunnskapsbaserte tilnærmingen til effektivt fjernarbeid krever fornuftig vekting av:</a:t>
            </a:r>
          </a:p>
          <a:p>
            <a:pPr lvl="1"/>
            <a:r>
              <a:rPr lang="nb-NO" sz="2000" dirty="0"/>
              <a:t>Mengde, type oppgaver og (reell) frivillighet</a:t>
            </a:r>
          </a:p>
          <a:p>
            <a:pPr lvl="1"/>
            <a:r>
              <a:rPr lang="nb-NO" sz="2000" dirty="0"/>
              <a:t>Vi må skape kunnskap underveis</a:t>
            </a:r>
          </a:p>
          <a:p>
            <a:pPr lvl="2"/>
            <a:r>
              <a:rPr lang="nb-NO" sz="1600" dirty="0"/>
              <a:t>Krevende med polarisering </a:t>
            </a:r>
            <a:r>
              <a:rPr lang="nb-NO" sz="1600" dirty="0">
                <a:sym typeface="Symbol" panose="05050102010706020507" pitchFamily="18" charset="2"/>
              </a:rPr>
              <a:t> fare for forhåndskonkludering (bl.a. m.h.p. produktivitet)</a:t>
            </a:r>
            <a:endParaRPr lang="nb-NO" sz="1600" dirty="0"/>
          </a:p>
          <a:p>
            <a:pPr marL="457200" lvl="1" indent="0">
              <a:buNone/>
            </a:pPr>
            <a:endParaRPr lang="nb-NO" sz="500" dirty="0"/>
          </a:p>
        </p:txBody>
      </p:sp>
    </p:spTree>
    <p:extLst>
      <p:ext uri="{BB962C8B-B14F-4D97-AF65-F5344CB8AC3E}">
        <p14:creationId xmlns:p14="http://schemas.microsoft.com/office/powerpoint/2010/main" val="258678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4743" y="293677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/>
              <a:t>Arbeidsmiljø og produktivitet i omstillingstider</a:t>
            </a:r>
            <a:br>
              <a:rPr lang="nb-NO" dirty="0"/>
            </a:br>
            <a:r>
              <a:rPr lang="nb-NO" dirty="0"/>
              <a:t>- </a:t>
            </a:r>
            <a:r>
              <a:rPr lang="nb-NO" sz="3600" dirty="0"/>
              <a:t>Effekt av organisasjonsendringer på kort og mellomlang sikt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FBEC9C-364A-451E-A3A2-8B3CDE45E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007" y="2034868"/>
            <a:ext cx="8963025" cy="4448175"/>
          </a:xfrm>
          <a:prstGeom prst="rect">
            <a:avLst/>
          </a:prstGeom>
        </p:spPr>
      </p:pic>
      <p:pic>
        <p:nvPicPr>
          <p:cNvPr id="8" name="Graphic 7" descr="Connections with solid fill">
            <a:extLst>
              <a:ext uri="{FF2B5EF4-FFF2-40B4-BE49-F238E27FC236}">
                <a16:creationId xmlns:a16="http://schemas.microsoft.com/office/drawing/2014/main" id="{16B42840-EB0C-47D6-98CC-D46D3E6C0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52111" y="2383971"/>
            <a:ext cx="1531917" cy="153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3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1BB5F7-104F-4F38-8CA3-7C83B492CE02}"/>
              </a:ext>
            </a:extLst>
          </p:cNvPr>
          <p:cNvCxnSpPr>
            <a:cxnSpLocks/>
          </p:cNvCxnSpPr>
          <p:nvPr/>
        </p:nvCxnSpPr>
        <p:spPr>
          <a:xfrm>
            <a:off x="693234" y="4921876"/>
            <a:ext cx="1080553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stack of gold coins&#10;&#10;Description automatically generated with low confidence">
            <a:extLst>
              <a:ext uri="{FF2B5EF4-FFF2-40B4-BE49-F238E27FC236}">
                <a16:creationId xmlns:a16="http://schemas.microsoft.com/office/drawing/2014/main" id="{B829DE29-593B-4F23-93E8-9223D0996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242" y="4531583"/>
            <a:ext cx="3130017" cy="2344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209256-7EC9-4284-8A3B-5A08881E4601}"/>
              </a:ext>
            </a:extLst>
          </p:cNvPr>
          <p:cNvSpPr txBox="1"/>
          <p:nvPr/>
        </p:nvSpPr>
        <p:spPr>
          <a:xfrm>
            <a:off x="234175" y="466026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0</a:t>
            </a:r>
            <a:endParaRPr lang="nb-NO" sz="2800" dirty="0"/>
          </a:p>
        </p:txBody>
      </p:sp>
      <p:pic>
        <p:nvPicPr>
          <p:cNvPr id="16" name="Picture 15" descr="A stack of gold coins&#10;&#10;Description automatically generated with low confidence">
            <a:extLst>
              <a:ext uri="{FF2B5EF4-FFF2-40B4-BE49-F238E27FC236}">
                <a16:creationId xmlns:a16="http://schemas.microsoft.com/office/drawing/2014/main" id="{B9EAB410-E3A9-4802-B00C-3C6CF1E88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242" y="2927206"/>
            <a:ext cx="3130017" cy="2344544"/>
          </a:xfrm>
          <a:prstGeom prst="rect">
            <a:avLst/>
          </a:prstGeom>
        </p:spPr>
      </p:pic>
      <p:pic>
        <p:nvPicPr>
          <p:cNvPr id="17" name="Picture 16" descr="A stack of gold coins&#10;&#10;Description automatically generated with low confidence">
            <a:extLst>
              <a:ext uri="{FF2B5EF4-FFF2-40B4-BE49-F238E27FC236}">
                <a16:creationId xmlns:a16="http://schemas.microsoft.com/office/drawing/2014/main" id="{2E1DE2D9-BC59-4A40-946D-A7634CCB6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242" y="1324224"/>
            <a:ext cx="3130017" cy="2344544"/>
          </a:xfrm>
          <a:prstGeom prst="rect">
            <a:avLst/>
          </a:prstGeom>
        </p:spPr>
      </p:pic>
      <p:pic>
        <p:nvPicPr>
          <p:cNvPr id="20" name="Graphic 19" descr="Flying Money outline">
            <a:extLst>
              <a:ext uri="{FF2B5EF4-FFF2-40B4-BE49-F238E27FC236}">
                <a16:creationId xmlns:a16="http://schemas.microsoft.com/office/drawing/2014/main" id="{F8A5BA6B-5669-4B3A-9988-7A6B3FD0B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9284" y="1106797"/>
            <a:ext cx="914400" cy="914400"/>
          </a:xfrm>
          <a:prstGeom prst="rect">
            <a:avLst/>
          </a:prstGeom>
        </p:spPr>
      </p:pic>
      <p:pic>
        <p:nvPicPr>
          <p:cNvPr id="21" name="Graphic 20" descr="Flying Money outline">
            <a:extLst>
              <a:ext uri="{FF2B5EF4-FFF2-40B4-BE49-F238E27FC236}">
                <a16:creationId xmlns:a16="http://schemas.microsoft.com/office/drawing/2014/main" id="{CC5DAE83-B4B4-4322-BE87-5AA14111D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3772" y="304444"/>
            <a:ext cx="914400" cy="914400"/>
          </a:xfrm>
          <a:prstGeom prst="rect">
            <a:avLst/>
          </a:prstGeom>
        </p:spPr>
      </p:pic>
      <p:pic>
        <p:nvPicPr>
          <p:cNvPr id="22" name="Graphic 21" descr="Flying Money outline">
            <a:extLst>
              <a:ext uri="{FF2B5EF4-FFF2-40B4-BE49-F238E27FC236}">
                <a16:creationId xmlns:a16="http://schemas.microsoft.com/office/drawing/2014/main" id="{6FD966E8-2289-4C44-87F3-72C2D01F8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7100" y="1218844"/>
            <a:ext cx="914400" cy="914400"/>
          </a:xfrm>
          <a:prstGeom prst="rect">
            <a:avLst/>
          </a:prstGeom>
        </p:spPr>
      </p:pic>
      <p:pic>
        <p:nvPicPr>
          <p:cNvPr id="23" name="Graphic 22" descr="Flying Money outline">
            <a:extLst>
              <a:ext uri="{FF2B5EF4-FFF2-40B4-BE49-F238E27FC236}">
                <a16:creationId xmlns:a16="http://schemas.microsoft.com/office/drawing/2014/main" id="{C9B7D656-86E0-44DE-83D3-93C803D60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2333" y="516525"/>
            <a:ext cx="914400" cy="914400"/>
          </a:xfrm>
          <a:prstGeom prst="rect">
            <a:avLst/>
          </a:prstGeom>
        </p:spPr>
      </p:pic>
      <p:pic>
        <p:nvPicPr>
          <p:cNvPr id="24" name="Graphic 23" descr="Flying Money outline">
            <a:extLst>
              <a:ext uri="{FF2B5EF4-FFF2-40B4-BE49-F238E27FC236}">
                <a16:creationId xmlns:a16="http://schemas.microsoft.com/office/drawing/2014/main" id="{47E3D9CD-B530-4C9B-8AE2-D91B61B0B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1717" y="9113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5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491" y="0"/>
            <a:ext cx="5334000" cy="67745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11443E-FB9D-4826-A73A-E55E99024FAD}"/>
              </a:ext>
            </a:extLst>
          </p:cNvPr>
          <p:cNvSpPr/>
          <p:nvPr/>
        </p:nvSpPr>
        <p:spPr>
          <a:xfrm>
            <a:off x="1194194" y="2453888"/>
            <a:ext cx="4581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Arbeid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gir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helse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44320D-388C-4CAD-B4C1-73E49411776E}"/>
              </a:ext>
            </a:extLst>
          </p:cNvPr>
          <p:cNvSpPr/>
          <p:nvPr/>
        </p:nvSpPr>
        <p:spPr>
          <a:xfrm>
            <a:off x="629136" y="3480782"/>
            <a:ext cx="57118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……men </a:t>
            </a:r>
            <a:r>
              <a:rPr lang="en-US" sz="2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kun</a:t>
            </a:r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hvis</a:t>
            </a:r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du </a:t>
            </a:r>
            <a:r>
              <a:rPr lang="en-US" sz="2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har</a:t>
            </a:r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et </a:t>
            </a:r>
            <a:r>
              <a:rPr lang="en-US" sz="2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godt</a:t>
            </a:r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arbeidsmiljø</a:t>
            </a:r>
            <a:endParaRPr lang="en-US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041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an være et bilde av Pål Molander, dress og yttertøy">
            <a:extLst>
              <a:ext uri="{FF2B5EF4-FFF2-40B4-BE49-F238E27FC236}">
                <a16:creationId xmlns:a16="http://schemas.microsoft.com/office/drawing/2014/main" id="{61079E88-6F4C-4010-A520-9A149233B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71500"/>
            <a:ext cx="58483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AB4C35E-FAA8-4900-8A22-DBF62B241672}"/>
              </a:ext>
            </a:extLst>
          </p:cNvPr>
          <p:cNvSpPr/>
          <p:nvPr/>
        </p:nvSpPr>
        <p:spPr>
          <a:xfrm>
            <a:off x="334538" y="1371600"/>
            <a:ext cx="5575609" cy="2698595"/>
          </a:xfrm>
          <a:prstGeom prst="cloudCallout">
            <a:avLst>
              <a:gd name="adj1" fmla="val 75967"/>
              <a:gd name="adj2" fmla="val -53616"/>
            </a:avLst>
          </a:prstGeom>
          <a:gradFill flip="none" rotWithShape="1">
            <a:gsLst>
              <a:gs pos="100000">
                <a:schemeClr val="bg1">
                  <a:lumMod val="65000"/>
                </a:schemeClr>
              </a:gs>
              <a:gs pos="100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/>
              <a:t>Arbeidsmiljø</a:t>
            </a:r>
            <a:r>
              <a:rPr lang="en-GB" sz="3600" dirty="0"/>
              <a:t> </a:t>
            </a:r>
            <a:r>
              <a:rPr lang="en-GB" sz="3600" dirty="0" err="1"/>
              <a:t>vil</a:t>
            </a:r>
            <a:r>
              <a:rPr lang="en-GB" sz="3600" dirty="0"/>
              <a:t> </a:t>
            </a:r>
            <a:r>
              <a:rPr lang="en-GB" sz="3600" dirty="0" err="1"/>
              <a:t>bli</a:t>
            </a:r>
            <a:r>
              <a:rPr lang="en-GB" sz="3600" dirty="0"/>
              <a:t> </a:t>
            </a:r>
            <a:r>
              <a:rPr lang="en-GB" sz="3600" dirty="0" err="1"/>
              <a:t>viktigere</a:t>
            </a:r>
            <a:r>
              <a:rPr lang="en-GB" sz="3600" dirty="0"/>
              <a:t> </a:t>
            </a:r>
            <a:r>
              <a:rPr lang="en-GB" sz="3600" dirty="0" err="1"/>
              <a:t>fremover</a:t>
            </a:r>
            <a:r>
              <a:rPr lang="en-GB" sz="3600" dirty="0"/>
              <a:t>!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3693604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TAMI">
      <a:dk1>
        <a:srgbClr val="000000"/>
      </a:dk1>
      <a:lt1>
        <a:srgbClr val="FFFFFF"/>
      </a:lt1>
      <a:dk2>
        <a:srgbClr val="1C2962"/>
      </a:dk2>
      <a:lt2>
        <a:srgbClr val="99D5F0"/>
      </a:lt2>
      <a:accent1>
        <a:srgbClr val="43ABE6"/>
      </a:accent1>
      <a:accent2>
        <a:srgbClr val="1C2962"/>
      </a:accent2>
      <a:accent3>
        <a:srgbClr val="942D83"/>
      </a:accent3>
      <a:accent4>
        <a:srgbClr val="EEAD1A"/>
      </a:accent4>
      <a:accent5>
        <a:srgbClr val="45992C"/>
      </a:accent5>
      <a:accent6>
        <a:srgbClr val="DEE285"/>
      </a:accent6>
      <a:hlink>
        <a:srgbClr val="FFFFFF"/>
      </a:hlink>
      <a:folHlink>
        <a:srgbClr val="E9E8E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65934</TotalTime>
  <Words>762</Words>
  <Application>Microsoft Office PowerPoint</Application>
  <PresentationFormat>Widescreen</PresentationFormat>
  <Paragraphs>184</Paragraphs>
  <Slides>57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Arial</vt:lpstr>
      <vt:lpstr>Britannic Bold</vt:lpstr>
      <vt:lpstr>Calibri</vt:lpstr>
      <vt:lpstr>Helvetica Neue Black Condensed</vt:lpstr>
      <vt:lpstr>Helvetica Neue Light</vt:lpstr>
      <vt:lpstr>Helvetica Neue Thin</vt:lpstr>
      <vt:lpstr>Wingdings</vt:lpstr>
      <vt:lpstr>Office-tema</vt:lpstr>
      <vt:lpstr>PowerPoint Presentation</vt:lpstr>
      <vt:lpstr>PowerPoint Presentation</vt:lpstr>
      <vt:lpstr>Hvem er fremtidens arbeidstaker?</vt:lpstr>
      <vt:lpstr>Arbeidsmiljø viktig for arbeidslinja</vt:lpstr>
      <vt:lpstr>PowerPoint Presentation</vt:lpstr>
      <vt:lpstr>Arbeidsmiljø og produktivitet i omstillingstider - Effekt av organisasjonsendringer på kort og mellomlang sikt</vt:lpstr>
      <vt:lpstr>PowerPoint Presentation</vt:lpstr>
      <vt:lpstr>PowerPoint Presentation</vt:lpstr>
      <vt:lpstr>PowerPoint Presentation</vt:lpstr>
      <vt:lpstr>PowerPoint Presentation</vt:lpstr>
      <vt:lpstr>Hva er vi opptatte vedrørende fremtidens arbeidsliv?</vt:lpstr>
      <vt:lpstr>Hva burde prege debatten om fremtidens arbeidsliv mer ?</vt:lpstr>
      <vt:lpstr>Er det noe nytt at yrker blir borte?</vt:lpstr>
      <vt:lpstr>Er det noe nytt at yrker blir borte?</vt:lpstr>
      <vt:lpstr>Er det noe nytt at yrker blir borte?</vt:lpstr>
      <vt:lpstr>Er det noe nytt at yrker blir borte?</vt:lpstr>
      <vt:lpstr>Gammel kjenning i ny forkledning?</vt:lpstr>
      <vt:lpstr>Er det noe nytt at yrker blir borte?</vt:lpstr>
      <vt:lpstr>Er det nytt med frykt for at yrker blir borte? Ludittene (1811-1814 i England) </vt:lpstr>
      <vt:lpstr>Et viktig poeng…..</vt:lpstr>
      <vt:lpstr>Og så var det hjemmekontor da…..</vt:lpstr>
      <vt:lpstr>Hva er trukket frem som positivt med fjernarbeid?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Omtale av fjernarbeid i offentligheten</vt:lpstr>
      <vt:lpstr>Hvorfor liker mange hjemmekontor?</vt:lpstr>
      <vt:lpstr>Hjemmekontor/fjernarbeid:  Krav og/eller ressurs?</vt:lpstr>
      <vt:lpstr>PowerPoint Presentation</vt:lpstr>
      <vt:lpstr>PowerPoint Presentation</vt:lpstr>
      <vt:lpstr>Hva sier lederne?: Njaaaa</vt:lpstr>
      <vt:lpstr>Fjernarbeid og hybridarbeid som belønningsmekanisme</vt:lpstr>
      <vt:lpstr>Enkelt?</vt:lpstr>
      <vt:lpstr>Hva blir av mange pekt på som løsningen?</vt:lpstr>
      <vt:lpstr>Autonomi er bra!</vt:lpstr>
      <vt:lpstr>Kan autonomi-treet vokse inn i himmelen?</vt:lpstr>
      <vt:lpstr>Norske aktiviteter av spesiell interesse</vt:lpstr>
      <vt:lpstr>PowerPoint Presentation</vt:lpstr>
      <vt:lpstr>PowerPoint Presentation</vt:lpstr>
      <vt:lpstr>PowerPoint Presentation</vt:lpstr>
      <vt:lpstr>PowerPoint Presentation</vt:lpstr>
      <vt:lpstr> Har vi vært bevisste nok på dette?</vt:lpstr>
      <vt:lpstr>PowerPoint Presentation</vt:lpstr>
      <vt:lpstr>PowerPoint Presentation</vt:lpstr>
      <vt:lpstr>PowerPoint Presentation</vt:lpstr>
      <vt:lpstr>Hva er egentlig en hybrid arbeidssituasjon?</vt:lpstr>
      <vt:lpstr>Status 2022:     Har vi husket å løfte blikket?</vt:lpstr>
      <vt:lpstr>Hva med…..?</vt:lpstr>
      <vt:lpstr>Hva med…..?</vt:lpstr>
      <vt:lpstr>Hva med…..?</vt:lpstr>
      <vt:lpstr>Hva med…..?</vt:lpstr>
      <vt:lpstr>Take-home-message</vt:lpstr>
    </vt:vector>
  </TitlesOfParts>
  <Company>Melkeveien Designkontor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MHWirth</dc:creator>
  <cp:lastModifiedBy>Pål Molander</cp:lastModifiedBy>
  <cp:revision>620</cp:revision>
  <cp:lastPrinted>2021-09-07T14:09:19Z</cp:lastPrinted>
  <dcterms:created xsi:type="dcterms:W3CDTF">2014-10-30T09:30:32Z</dcterms:created>
  <dcterms:modified xsi:type="dcterms:W3CDTF">2022-03-21T15:59:17Z</dcterms:modified>
</cp:coreProperties>
</file>