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5" r:id="rId3"/>
    <p:sldId id="264" r:id="rId4"/>
    <p:sldId id="258" r:id="rId5"/>
    <p:sldId id="266" r:id="rId6"/>
    <p:sldId id="263" r:id="rId7"/>
    <p:sldId id="267" r:id="rId8"/>
    <p:sldId id="260" r:id="rId9"/>
    <p:sldId id="270" r:id="rId10"/>
    <p:sldId id="261" r:id="rId11"/>
    <p:sldId id="268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334" userDrawn="1">
          <p15:clr>
            <a:srgbClr val="A4A3A4"/>
          </p15:clr>
        </p15:guide>
        <p15:guide id="3" orient="horz" pos="1395" userDrawn="1">
          <p15:clr>
            <a:srgbClr val="A4A3A4"/>
          </p15:clr>
        </p15:guide>
        <p15:guide id="4" orient="horz" pos="3935" userDrawn="1">
          <p15:clr>
            <a:srgbClr val="A4A3A4"/>
          </p15:clr>
        </p15:guide>
        <p15:guide id="5" pos="447" userDrawn="1">
          <p15:clr>
            <a:srgbClr val="A4A3A4"/>
          </p15:clr>
        </p15:guide>
        <p15:guide id="6" pos="2557" userDrawn="1">
          <p15:clr>
            <a:srgbClr val="A4A3A4"/>
          </p15:clr>
        </p15:guide>
        <p15:guide id="7" pos="71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B6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27" autoAdjust="0"/>
  </p:normalViewPr>
  <p:slideViewPr>
    <p:cSldViewPr>
      <p:cViewPr varScale="1">
        <p:scale>
          <a:sx n="69" d="100"/>
          <a:sy n="69" d="100"/>
        </p:scale>
        <p:origin x="448" y="44"/>
      </p:cViewPr>
      <p:guideLst>
        <p:guide orient="horz" pos="1207"/>
        <p:guide orient="horz" pos="334"/>
        <p:guide orient="horz" pos="1395"/>
        <p:guide orient="horz" pos="3935"/>
        <p:guide pos="447"/>
        <p:guide pos="2557"/>
        <p:guide pos="7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6E22-24D9-4F05-83DD-DFA1D9014C50}" type="datetimeFigureOut">
              <a:rPr lang="nb-NO" smtClean="0"/>
              <a:t>22.03.2022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1DC83-0CB4-4CFA-9ABB-CA7F0ABCB3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12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8836-D6FE-4734-AD2F-452AA9DE3694}" type="datetimeFigureOut">
              <a:rPr lang="nb-NO" smtClean="0"/>
              <a:t>22.03.2022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1917-3419-4DE3-9AD0-7D28BBCDC0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67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https://kartverket.no/globalassets/om-kartverket/arsmeldinger-og-strategiske-dokument/arsrapport2020_final_96lowres.pdf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Fire divisjoner: Landdivisjonen, sjødivisjonen, eiendomsdivisjonen og geodesidivisjonen.</a:t>
            </a:r>
            <a:endParaRPr lang="nb-NO" dirty="0" smtClean="0"/>
          </a:p>
          <a:p>
            <a:r>
              <a:rPr lang="nb-NO" dirty="0" smtClean="0"/>
              <a:t>Kartverket </a:t>
            </a:r>
            <a:r>
              <a:rPr lang="nb-NO" baseline="0" dirty="0" smtClean="0"/>
              <a:t>består av 11 fylkeskartkontor: Bergen, Bodø, Hamar, Kristiansand, Molde, Oslo, Skien, Steinkjer, Stavanger, Trondheim, Tromsø og Vadsø.  </a:t>
            </a:r>
          </a:p>
          <a:p>
            <a:r>
              <a:rPr lang="nb-NO" baseline="0" dirty="0" smtClean="0"/>
              <a:t>Hovedkontoret er Hønefoss. </a:t>
            </a:r>
          </a:p>
          <a:p>
            <a:r>
              <a:rPr lang="nb-NO" baseline="0" dirty="0" smtClean="0"/>
              <a:t>Sjødivisjonen holder til i Stavanger.</a:t>
            </a:r>
          </a:p>
          <a:p>
            <a:r>
              <a:rPr lang="nb-NO" baseline="0" dirty="0" smtClean="0"/>
              <a:t>Kundesenteret holder til i Ullensvang.</a:t>
            </a:r>
          </a:p>
          <a:p>
            <a:r>
              <a:rPr lang="nb-NO" baseline="0" dirty="0" smtClean="0"/>
              <a:t>Vi har også et jordobservatorium i Ny-Ålesund på Svalbard.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449B-49F5-3C4D-8212-7213E250F7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nb-NO" dirty="0" smtClean="0"/>
              <a:t>Innsamling, forvaltning og formidling av data skjer i nært samarbeid med kommuner,</a:t>
            </a:r>
            <a:r>
              <a:rPr lang="nb-NO" baseline="0" dirty="0" smtClean="0"/>
              <a:t> fylkesetater, nasjonale offentlige etater, gjennom forvaltningssamarbeidet Norge Digitalt. Som nasjonal </a:t>
            </a:r>
            <a:r>
              <a:rPr lang="nb-NO" baseline="0" dirty="0" err="1" smtClean="0"/>
              <a:t>geodatakoordinator</a:t>
            </a:r>
            <a:r>
              <a:rPr lang="nb-NO" baseline="0" dirty="0" smtClean="0"/>
              <a:t> leder og samordner Kartverket med den nasjonale infrastrukturen i Norge. </a:t>
            </a:r>
          </a:p>
          <a:p>
            <a:pPr>
              <a:buFont typeface="Arial" pitchFamily="34" charset="0"/>
              <a:buNone/>
            </a:pPr>
            <a:endParaRPr lang="nb-NO" baseline="0" dirty="0" smtClean="0"/>
          </a:p>
          <a:p>
            <a:pPr>
              <a:buFont typeface="Arial" pitchFamily="34" charset="0"/>
              <a:buNone/>
            </a:pPr>
            <a:r>
              <a:rPr lang="nb-NO" baseline="0" dirty="0" smtClean="0"/>
              <a:t>Kartverket har et nasjonalt ansvar for geografisk informasjon, drifter det nasjonale eiendomsregisteret og utfører all tinglysning i Norge. </a:t>
            </a:r>
            <a:endParaRPr lang="nb-NO" baseline="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449B-49F5-3C4D-8212-7213E250F7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DC05E-0482-4BD4-8BFA-F32553F5EB8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8016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et ledd i nå målene i Kartverkets strategi, er det nødvendig med et kompetanseløft blant våre ledere og ansatte. Det er et stort sprik i den digitale modenheten og et behov for en mer omforent forståelse av nye teknologiske- og metodiske begreper. Det er også et behov for å skape en kultur hvor innovasjon og endringsvilje står sentralt.</a:t>
            </a:r>
            <a:b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 i fra disse behovene er det tatt en rekke ulike initiativer i form av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webinarer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foredrag og seminarer. Vi har sett behovet for å koordinere disse initiativene og foreslår å samle denne kunnskapsformidlingen under en felles paraply som vi kaller «Finn Fram». Hensikten er å hjelpe våre medarbeidere med vår digitale transformasjon og til å finne fram i det digitale landskapet på motiverende og attraktiv måte.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Reisen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DC05E-0482-4BD4-8BFA-F32553F5EB8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53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4181" y="547691"/>
            <a:ext cx="7003635" cy="136914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303185" y="2204864"/>
            <a:ext cx="7029448" cy="4392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 i="1">
                <a:solidFill>
                  <a:srgbClr val="4A4A4A"/>
                </a:solidFill>
                <a:effectLst/>
              </a:defRPr>
            </a:lvl1pPr>
          </a:lstStyle>
          <a:p>
            <a:pPr lvl="0"/>
            <a:r>
              <a:rPr lang="nb-NO" noProof="0" smtClean="0"/>
              <a:t>Rediger tekststiler i malen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746377"/>
            <a:ext cx="12192000" cy="4017964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 dirty="0"/>
          </a:p>
        </p:txBody>
      </p:sp>
      <p:pic>
        <p:nvPicPr>
          <p:cNvPr id="8" name="Bilde 7" descr="Kartverket logo" titl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39" y="547690"/>
            <a:ext cx="1859341" cy="1476373"/>
          </a:xfrm>
          <a:prstGeom prst="rect">
            <a:avLst/>
          </a:prstGeom>
        </p:spPr>
      </p:pic>
      <p:pic>
        <p:nvPicPr>
          <p:cNvPr id="6" name="Bilde 5" descr="Kartverket logo" titl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ut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539750"/>
            <a:ext cx="10570633" cy="5697538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6" name="Bilde 5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547691"/>
            <a:ext cx="10565816" cy="134461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2185988"/>
            <a:ext cx="10570633" cy="40513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762001" y="547690"/>
            <a:ext cx="10570633" cy="5689598"/>
          </a:xfrm>
        </p:spPr>
        <p:txBody>
          <a:bodyPr anchor="ctr">
            <a:normAutofit/>
          </a:bodyPr>
          <a:lstStyle>
            <a:lvl1pPr algn="ctr">
              <a:defRPr sz="960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4" name="Picture 3" descr="Kartverket logo" titl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5" y="6303219"/>
            <a:ext cx="257707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1" y="547690"/>
            <a:ext cx="10565815" cy="5689598"/>
          </a:xfrm>
        </p:spPr>
        <p:txBody>
          <a:bodyPr anchor="ctr">
            <a:normAutofit/>
          </a:bodyPr>
          <a:lstStyle>
            <a:lvl1pPr algn="ctr">
              <a:defRPr sz="960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5" name="Picture 4" descr="Kartverket logo" titl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5" y="6303219"/>
            <a:ext cx="257707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Kartverket logo" title="Logo 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-445"/>
          <a:stretch/>
        </p:blipFill>
        <p:spPr>
          <a:xfrm>
            <a:off x="187215" y="6303219"/>
            <a:ext cx="257707" cy="356616"/>
          </a:xfrm>
          <a:prstGeom prst="rect">
            <a:avLst/>
          </a:prstGeom>
        </p:spPr>
      </p:pic>
      <p:sp>
        <p:nvSpPr>
          <p:cNvPr id="6" name="Plassholder for media 5"/>
          <p:cNvSpPr>
            <a:spLocks noGrp="1"/>
          </p:cNvSpPr>
          <p:nvPr>
            <p:ph type="media" sz="quarter" idx="10"/>
          </p:nvPr>
        </p:nvSpPr>
        <p:spPr>
          <a:xfrm>
            <a:off x="762000" y="547688"/>
            <a:ext cx="10566400" cy="5689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media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0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BECB-748B-49C2-A88E-802FF177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1709738"/>
            <a:ext cx="9891713" cy="2491559"/>
          </a:xfrm>
        </p:spPr>
        <p:txBody>
          <a:bodyPr lIns="0"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5EAD8-2665-434B-8298-1C5980B61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88" y="4589463"/>
            <a:ext cx="9891712" cy="151923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Rectangle 9" descr="TagShape">
            <a:extLst>
              <a:ext uri="{FF2B5EF4-FFF2-40B4-BE49-F238E27FC236}">
                <a16:creationId xmlns:a16="http://schemas.microsoft.com/office/drawing/2014/main" id="{5C003406-02F2-498F-B465-34F370DFC03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A9C7-AC97-49C2-827F-42892C77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FD1-D483-4CD7-9E9B-398DF404F7EB}" type="datetime1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2BF6F-359B-4C55-8A98-3A068D82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74261-43CE-4CE8-9801-0581BBC0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EC55-BC2B-4EBF-80C0-1330C20D5D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1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TagShape">
            <a:extLst>
              <a:ext uri="{FF2B5EF4-FFF2-40B4-BE49-F238E27FC236}">
                <a16:creationId xmlns:a16="http://schemas.microsoft.com/office/drawing/2014/main" id="{871BC544-5C23-4E23-9BB3-298BC2FA5DD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2FEC3-2E4A-41FD-AE69-CE36BEE2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53DF-D571-4101-B549-AA54348A5FBC}" type="datetime1">
              <a:rPr lang="en-GB" smtClean="0"/>
              <a:t>22/03/2022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ABBF5-516F-4007-AC11-AFCB73D3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61F96-7B03-41BF-8953-D8EF95AA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EC55-BC2B-4EBF-80C0-1330C20D5D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75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 plass til 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/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pic>
        <p:nvPicPr>
          <p:cNvPr id="5" name="Bilde 4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92"/>
            <a:ext cx="1009996" cy="3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4" y="538164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3185" y="2204864"/>
            <a:ext cx="7029448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1"/>
          </p:nvPr>
        </p:nvSpPr>
        <p:spPr>
          <a:xfrm>
            <a:off x="762001" y="2204864"/>
            <a:ext cx="3316817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8" name="Bilde 7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3312584" cy="1352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185" y="539750"/>
            <a:ext cx="7036455" cy="5697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185989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8" name="Bilde 7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6234" y="538164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204864"/>
            <a:ext cx="10570633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7" name="Bilde 6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185989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6" name="Bilde 5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  <p:sp>
        <p:nvSpPr>
          <p:cNvPr id="4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271434" y="2185948"/>
            <a:ext cx="7061975" cy="4051340"/>
          </a:xfrm>
          <a:prstGeom prst="rect">
            <a:avLst/>
          </a:prstGeom>
          <a:ln w="635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15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1" y="2185989"/>
            <a:ext cx="10570633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767999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pic>
        <p:nvPicPr>
          <p:cNvPr id="6" name="Bilde 5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92"/>
            <a:ext cx="1009996" cy="3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5222" y="2185988"/>
            <a:ext cx="7027412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1" y="2185989"/>
            <a:ext cx="3316817" cy="4051299"/>
          </a:xfrm>
          <a:prstGeom prst="rect">
            <a:avLst/>
          </a:prstGeom>
          <a:ln w="88900" cap="flat">
            <a:noFill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9" name="Bilde 8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2"/>
            <a:ext cx="12191999" cy="87585"/>
          </a:xfrm>
          <a:prstGeom prst="rect">
            <a:avLst/>
          </a:prstGeom>
          <a:gradFill flip="none" rotWithShape="1">
            <a:gsLst>
              <a:gs pos="100000">
                <a:srgbClr val="9CC52D"/>
              </a:gs>
              <a:gs pos="0">
                <a:srgbClr val="008B3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324181" y="547690"/>
            <a:ext cx="7003635" cy="2027428"/>
          </a:xfrm>
          <a:prstGeom prst="rect">
            <a:avLst/>
          </a:prstGeom>
          <a:ln>
            <a:noFill/>
          </a:ln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2" y="6754822"/>
            <a:ext cx="12191999" cy="103179"/>
          </a:xfrm>
          <a:prstGeom prst="rect">
            <a:avLst/>
          </a:prstGeom>
          <a:gradFill flip="none" rotWithShape="1">
            <a:gsLst>
              <a:gs pos="0">
                <a:srgbClr val="0092C9"/>
              </a:gs>
              <a:gs pos="100000">
                <a:srgbClr val="19224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68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b="1" i="0" kern="1200" spc="-100">
          <a:solidFill>
            <a:srgbClr val="4C4D4A"/>
          </a:solidFill>
          <a:effectLst>
            <a:outerShdw blurRad="12700" dist="12700" dir="5400000" algn="tl" rotWithShape="0">
              <a:schemeClr val="bg1"/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76767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76767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6767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6767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7676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svg"/><Relationship Id="rId5" Type="http://schemas.openxmlformats.org/officeDocument/2006/relationships/image" Target="../media/image21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19736" y="476672"/>
            <a:ext cx="8112136" cy="1554958"/>
          </a:xfrm>
        </p:spPr>
        <p:txBody>
          <a:bodyPr/>
          <a:lstStyle/>
          <a:p>
            <a:r>
              <a:rPr lang="nb-NO" sz="3600" dirty="0" smtClean="0"/>
              <a:t>Kompetansetiltak og veiledning ved digitalisering og omstilling</a:t>
            </a:r>
            <a:endParaRPr lang="nb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4261080" y="2198577"/>
            <a:ext cx="7029448" cy="439298"/>
          </a:xfrm>
        </p:spPr>
        <p:txBody>
          <a:bodyPr/>
          <a:lstStyle/>
          <a:p>
            <a:r>
              <a:rPr lang="nb-NO" dirty="0" smtClean="0"/>
              <a:t>Anne Kristin Frivold, Samarbeidskonferansen </a:t>
            </a:r>
            <a:r>
              <a:rPr lang="nb-NO" dirty="0" smtClean="0"/>
              <a:t>23. </a:t>
            </a:r>
            <a:r>
              <a:rPr lang="nb-NO" dirty="0" smtClean="0"/>
              <a:t>mars 2022</a:t>
            </a:r>
            <a:endParaRPr lang="nb-NO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9" b="206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Erfaringer underveis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762001" y="1484784"/>
            <a:ext cx="3533799" cy="4752504"/>
          </a:xfrm>
        </p:spPr>
        <p:txBody>
          <a:bodyPr/>
          <a:lstStyle/>
          <a:p>
            <a:r>
              <a:rPr lang="nb-NO" dirty="0" smtClean="0"/>
              <a:t>Blir kortsiktig perspektiv</a:t>
            </a:r>
          </a:p>
          <a:p>
            <a:r>
              <a:rPr lang="nb-NO" dirty="0" smtClean="0"/>
              <a:t>Innkjøpsreglene – ting tar tid</a:t>
            </a:r>
          </a:p>
          <a:p>
            <a:r>
              <a:rPr lang="nb-NO" dirty="0" smtClean="0"/>
              <a:t>Vanskelig å skulle både planlegge og gjennomføre innen tidsfristen</a:t>
            </a:r>
          </a:p>
          <a:p>
            <a:r>
              <a:rPr lang="nb-NO" dirty="0" smtClean="0"/>
              <a:t>Vanskelig at en del av pengene ble låst til før jul, kunne ellers ha satt i gang flere tiltak tidligere</a:t>
            </a:r>
          </a:p>
          <a:p>
            <a:r>
              <a:rPr lang="nb-NO" dirty="0" smtClean="0"/>
              <a:t>Utfordring at pengene for 2022 plutselig ble utbetalt i </a:t>
            </a:r>
            <a:r>
              <a:rPr lang="nb-NO" dirty="0" err="1" smtClean="0"/>
              <a:t>des</a:t>
            </a:r>
            <a:r>
              <a:rPr lang="nb-NO" dirty="0" smtClean="0"/>
              <a:t> 2021</a:t>
            </a:r>
          </a:p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450951"/>
            <a:ext cx="7101072" cy="473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3E6C216-EE15-4EDC-9315-C4A97B49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44" y="836712"/>
            <a:ext cx="7350484" cy="54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B88320-2A8F-4426-BB04-F3787C3F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357" y="3015939"/>
            <a:ext cx="2300643" cy="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innhold 2"/>
          <p:cNvSpPr txBox="1">
            <a:spLocks/>
          </p:cNvSpPr>
          <p:nvPr/>
        </p:nvSpPr>
        <p:spPr>
          <a:xfrm>
            <a:off x="626301" y="1587578"/>
            <a:ext cx="3811885" cy="470315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>
                <a:solidFill>
                  <a:schemeClr val="tx1"/>
                </a:solidFill>
              </a:rPr>
              <a:t>Vi er på en </a:t>
            </a:r>
            <a:r>
              <a:rPr lang="nb-NO" sz="1800" b="1" dirty="0">
                <a:solidFill>
                  <a:schemeClr val="tx1"/>
                </a:solidFill>
              </a:rPr>
              <a:t>reise</a:t>
            </a:r>
            <a:r>
              <a:rPr lang="nb-NO" sz="1800" dirty="0">
                <a:solidFill>
                  <a:schemeClr val="tx1"/>
                </a:solidFill>
              </a:rPr>
              <a:t>…</a:t>
            </a:r>
          </a:p>
          <a:p>
            <a:r>
              <a:rPr lang="nb-NO" sz="1800" dirty="0">
                <a:solidFill>
                  <a:schemeClr val="tx1"/>
                </a:solidFill>
              </a:rPr>
              <a:t>… fra papirkart til digital tvilling</a:t>
            </a:r>
          </a:p>
          <a:p>
            <a:endParaRPr lang="nb-NO" sz="1800" dirty="0">
              <a:solidFill>
                <a:schemeClr val="tx1"/>
              </a:solidFill>
            </a:endParaRPr>
          </a:p>
          <a:p>
            <a:r>
              <a:rPr lang="nb-NO" sz="1800" dirty="0">
                <a:solidFill>
                  <a:schemeClr val="tx1"/>
                </a:solidFill>
              </a:rPr>
              <a:t>Vi legger ut på reisen </a:t>
            </a:r>
            <a:r>
              <a:rPr lang="nb-NO" sz="1800" b="1" dirty="0" smtClean="0">
                <a:solidFill>
                  <a:schemeClr val="tx1"/>
                </a:solidFill>
              </a:rPr>
              <a:t>sammen!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endParaRPr lang="nb-NO" sz="1800" dirty="0">
              <a:solidFill>
                <a:schemeClr val="tx1"/>
              </a:solidFill>
            </a:endParaRPr>
          </a:p>
          <a:p>
            <a:r>
              <a:rPr lang="nb-NO" sz="1800" b="0" i="0" kern="1200" dirty="0">
                <a:solidFill>
                  <a:schemeClr val="tx1"/>
                </a:solidFill>
                <a:effectLst/>
              </a:rPr>
              <a:t>Du velger selv ruten for reisen, men sammen skal vi nå destinasjonen som er økt kompetanse og en morsom arbeidshverdag. </a:t>
            </a:r>
          </a:p>
          <a:p>
            <a:r>
              <a:rPr lang="nb-NO" sz="1800" dirty="0" smtClean="0">
                <a:solidFill>
                  <a:schemeClr val="tx1"/>
                </a:solidFill>
              </a:rPr>
              <a:t>Vi </a:t>
            </a:r>
            <a:r>
              <a:rPr lang="nb-NO" sz="1800" dirty="0">
                <a:solidFill>
                  <a:schemeClr val="tx1"/>
                </a:solidFill>
              </a:rPr>
              <a:t>vil hjelpe deg å </a:t>
            </a:r>
            <a:r>
              <a:rPr lang="nb-NO" sz="1800" b="1" dirty="0">
                <a:solidFill>
                  <a:schemeClr val="tx1"/>
                </a:solidFill>
              </a:rPr>
              <a:t>finne fram</a:t>
            </a:r>
            <a:r>
              <a:rPr lang="nb-NO" sz="1800" dirty="0">
                <a:solidFill>
                  <a:schemeClr val="tx1"/>
                </a:solidFill>
              </a:rPr>
              <a:t> på veien</a:t>
            </a:r>
          </a:p>
          <a:p>
            <a:endParaRPr lang="nb-NO" sz="1800" dirty="0"/>
          </a:p>
          <a:p>
            <a:r>
              <a:rPr lang="nb-NO" sz="2000" i="0" kern="1200" dirty="0">
                <a:solidFill>
                  <a:schemeClr val="tx1"/>
                </a:solidFill>
                <a:effectLst/>
              </a:rPr>
              <a:t>Er </a:t>
            </a:r>
            <a:r>
              <a:rPr lang="nb-NO" sz="2000" b="1" i="0" kern="1200" dirty="0">
                <a:solidFill>
                  <a:schemeClr val="tx1"/>
                </a:solidFill>
                <a:effectLst/>
              </a:rPr>
              <a:t>du</a:t>
            </a:r>
            <a:r>
              <a:rPr lang="nb-NO" sz="2000" i="0" kern="1200" dirty="0">
                <a:solidFill>
                  <a:schemeClr val="tx1"/>
                </a:solidFill>
                <a:effectLst/>
              </a:rPr>
              <a:t> med?</a:t>
            </a: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15902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effectLst/>
              </a:rPr>
              <a:t>Kort om </a:t>
            </a:r>
            <a:br>
              <a:rPr lang="nb-NO" dirty="0" smtClean="0">
                <a:effectLst/>
              </a:rPr>
            </a:br>
            <a:r>
              <a:rPr lang="nb-NO" dirty="0" smtClean="0">
                <a:effectLst/>
              </a:rPr>
              <a:t>Kartverket</a:t>
            </a:r>
            <a:br>
              <a:rPr lang="nb-NO" dirty="0" smtClean="0">
                <a:effectLst/>
              </a:rPr>
            </a:br>
            <a:endParaRPr lang="nb-NO" dirty="0">
              <a:effectLst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>
          <a:xfrm>
            <a:off x="762001" y="2204864"/>
            <a:ext cx="7062191" cy="4032424"/>
          </a:xfrm>
        </p:spPr>
        <p:txBody>
          <a:bodyPr/>
          <a:lstStyle/>
          <a:p>
            <a:r>
              <a:rPr lang="nb-NO" sz="2000" dirty="0"/>
              <a:t>15 </a:t>
            </a:r>
            <a:r>
              <a:rPr lang="nb-NO" sz="2000" dirty="0" smtClean="0"/>
              <a:t>kontorsteder</a:t>
            </a:r>
          </a:p>
          <a:p>
            <a:r>
              <a:rPr lang="nb-NO" sz="2000" dirty="0" smtClean="0"/>
              <a:t>830 </a:t>
            </a:r>
            <a:r>
              <a:rPr lang="nb-NO" sz="2000" dirty="0"/>
              <a:t>ansatte pr </a:t>
            </a:r>
            <a:r>
              <a:rPr lang="nb-NO" sz="2000" dirty="0" smtClean="0"/>
              <a:t>31.12.21 </a:t>
            </a:r>
            <a:br>
              <a:rPr lang="nb-NO" sz="2000" dirty="0" smtClean="0"/>
            </a:br>
            <a:endParaRPr lang="nb-NO" sz="2000" dirty="0" smtClean="0"/>
          </a:p>
          <a:p>
            <a:r>
              <a:rPr lang="nb-NO" sz="2000" dirty="0" smtClean="0"/>
              <a:t>Sikkerhet </a:t>
            </a:r>
            <a:r>
              <a:rPr lang="nb-NO" sz="2000" dirty="0"/>
              <a:t>og samfunnsberedskap på 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land </a:t>
            </a:r>
            <a:r>
              <a:rPr lang="nb-NO" sz="2000" dirty="0"/>
              <a:t>og til </a:t>
            </a:r>
            <a:r>
              <a:rPr lang="nb-NO" sz="2000" dirty="0" smtClean="0"/>
              <a:t>sjøs</a:t>
            </a:r>
          </a:p>
          <a:p>
            <a:r>
              <a:rPr lang="nb-NO" sz="2000" dirty="0" smtClean="0"/>
              <a:t>Bedre bilnavigasjon</a:t>
            </a:r>
          </a:p>
          <a:p>
            <a:r>
              <a:rPr lang="nb-NO" sz="2000" dirty="0" smtClean="0"/>
              <a:t>Sikrer </a:t>
            </a:r>
            <a:r>
              <a:rPr lang="nb-NO" sz="2000" dirty="0"/>
              <a:t>rettigheter i eiendom og 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velfungerende eiendomsmarked</a:t>
            </a:r>
          </a:p>
          <a:p>
            <a:r>
              <a:rPr lang="nb-NO" sz="2000" dirty="0" smtClean="0"/>
              <a:t>Bedre </a:t>
            </a:r>
            <a:r>
              <a:rPr lang="nb-NO" sz="2000" dirty="0"/>
              <a:t>areal- og samfunnsplanlegging</a:t>
            </a:r>
          </a:p>
          <a:p>
            <a:pPr marL="0" indent="0">
              <a:buNone/>
            </a:pPr>
            <a:r>
              <a:rPr lang="nb-NO" sz="2000" dirty="0"/>
              <a:t/>
            </a:r>
            <a:br>
              <a:rPr lang="nb-NO" sz="2000" dirty="0"/>
            </a:br>
            <a:endParaRPr lang="nb-NO" sz="20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16632"/>
            <a:ext cx="528185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Overordnet oppgave </a:t>
            </a:r>
          </a:p>
        </p:txBody>
      </p:sp>
      <p:pic>
        <p:nvPicPr>
          <p:cNvPr id="4" name="Bilde 3" descr="Mann sitter foran PC-skjerm som viser terregnmodell. Foto: Grete Wolden/Kartverket" title="Forval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0"/>
          <a:stretch>
            <a:fillRect/>
          </a:stretch>
        </p:blipFill>
        <p:spPr>
          <a:xfrm>
            <a:off x="4800678" y="1891127"/>
            <a:ext cx="2496064" cy="4344988"/>
          </a:xfrm>
          <a:prstGeom prst="rect">
            <a:avLst/>
          </a:prstGeom>
          <a:ln w="3175">
            <a:noFill/>
          </a:ln>
        </p:spPr>
      </p:pic>
      <p:pic>
        <p:nvPicPr>
          <p:cNvPr id="5" name="Picture 3" descr="Utsnitt av flere land- og sjøkart. Kilde: Kartverket" title="Kartutsnit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6423" y="1891127"/>
            <a:ext cx="2497053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ly kartlegger terreng med laser. Illustrasjon." title="Laserkartlegge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96315" y="1891127"/>
            <a:ext cx="2486798" cy="146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artøy dybdekartlegger havbunnen med multistråleekkolodd. Illustrasjon: NOAA" title="Dybdekartlegger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95501" y="4688217"/>
            <a:ext cx="2489851" cy="15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Sylinder 8"/>
          <p:cNvSpPr txBox="1"/>
          <p:nvPr/>
        </p:nvSpPr>
        <p:spPr>
          <a:xfrm>
            <a:off x="2095501" y="1508840"/>
            <a:ext cx="248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rgbClr val="676767"/>
                </a:solidFill>
              </a:rPr>
              <a:t>Samle inn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801709" y="1510163"/>
            <a:ext cx="248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rgbClr val="676767"/>
                </a:solidFill>
              </a:rPr>
              <a:t>Forvalte</a:t>
            </a:r>
            <a:endParaRPr lang="nb-NO" sz="1600" dirty="0">
              <a:solidFill>
                <a:srgbClr val="676767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7529685" y="1510163"/>
            <a:ext cx="248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rgbClr val="676767"/>
                </a:solidFill>
              </a:rPr>
              <a:t>Formidle</a:t>
            </a:r>
          </a:p>
        </p:txBody>
      </p:sp>
      <p:pic>
        <p:nvPicPr>
          <p:cNvPr id="12" name="Picture 2" descr="VLBI-antenne. Foto." title="Antenne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95501" y="3378401"/>
            <a:ext cx="2489877" cy="128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/>
        </p:nvSpPr>
        <p:spPr>
          <a:xfrm>
            <a:off x="4124325" y="5940091"/>
            <a:ext cx="38481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b="1" dirty="0">
                <a:solidFill>
                  <a:srgbClr val="676767"/>
                </a:solidFill>
              </a:rPr>
              <a:t>Bidra til at data blir brukt</a:t>
            </a:r>
          </a:p>
        </p:txBody>
      </p:sp>
    </p:spTree>
    <p:extLst>
      <p:ext uri="{BB962C8B-B14F-4D97-AF65-F5344CB8AC3E}">
        <p14:creationId xmlns:p14="http://schemas.microsoft.com/office/powerpoint/2010/main" val="27157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 for prosjektet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407368" y="1700808"/>
            <a:ext cx="6120679" cy="4320480"/>
          </a:xfrm>
        </p:spPr>
        <p:txBody>
          <a:bodyPr/>
          <a:lstStyle/>
          <a:p>
            <a:r>
              <a:rPr lang="nb-NO" sz="2000" dirty="0"/>
              <a:t>Vi opplever en digital revolusjon knyttet til nye kilder til stedfestede data, mengden av data, nye kartproduksjonsteknologier, brukertilfeller, forretningsmodeller og brukerkrav</a:t>
            </a:r>
            <a:r>
              <a:rPr lang="nb-NO" sz="2000" dirty="0" smtClean="0"/>
              <a:t>.</a:t>
            </a:r>
            <a:br>
              <a:rPr lang="nb-NO" sz="2000" dirty="0" smtClean="0"/>
            </a:br>
            <a:endParaRPr lang="nb-NO" sz="2000" dirty="0"/>
          </a:p>
          <a:p>
            <a:r>
              <a:rPr lang="nb-NO" sz="2000" dirty="0" smtClean="0"/>
              <a:t>Teknologiske </a:t>
            </a:r>
            <a:r>
              <a:rPr lang="nb-NO" sz="2000" dirty="0"/>
              <a:t>fremskritt åpner for nye muligheter. Det er mulig å samle inn, forvalte og vedlikeholde data sikrere og enklere, men da må vi endre måten vi arbeider på.  </a:t>
            </a: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/>
          </a:p>
          <a:p>
            <a:r>
              <a:rPr lang="nb-NO" sz="2000" dirty="0" smtClean="0"/>
              <a:t>Brukeren </a:t>
            </a:r>
            <a:r>
              <a:rPr lang="nb-NO" sz="2000" dirty="0"/>
              <a:t>skal være i sentrum. </a:t>
            </a:r>
          </a:p>
          <a:p>
            <a:pPr marL="0" indent="0">
              <a:buNone/>
            </a:pPr>
            <a:r>
              <a:rPr lang="nb-NO" sz="2000" dirty="0" smtClean="0"/>
              <a:t> </a:t>
            </a:r>
          </a:p>
        </p:txBody>
      </p:sp>
      <p:pic>
        <p:nvPicPr>
          <p:cNvPr id="6" name="Plassholder for innhold 3" descr="Mann viser nettjenesten Se eiendom på en smarttelefon. Foto: Per Anders Bjørklund" title="Se eiendom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/>
          <a:stretch/>
        </p:blipFill>
        <p:spPr>
          <a:xfrm>
            <a:off x="6744072" y="2060848"/>
            <a:ext cx="5045819" cy="310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7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6234" y="538165"/>
            <a:ext cx="10558284" cy="94662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Hvordan møte den nye arbeidshverdagen?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594576" y="1916832"/>
            <a:ext cx="6198095" cy="4248472"/>
          </a:xfrm>
        </p:spPr>
        <p:txBody>
          <a:bodyPr/>
          <a:lstStyle/>
          <a:p>
            <a:r>
              <a:rPr lang="nb-NO" dirty="0" smtClean="0"/>
              <a:t>Vi </a:t>
            </a:r>
            <a:r>
              <a:rPr lang="nb-NO" dirty="0"/>
              <a:t>må jobbe på nye måter mot brukere og </a:t>
            </a:r>
            <a:r>
              <a:rPr lang="nb-NO" dirty="0" smtClean="0"/>
              <a:t>samarbeidspartnere</a:t>
            </a:r>
          </a:p>
          <a:p>
            <a:r>
              <a:rPr lang="nb-NO" dirty="0"/>
              <a:t>V</a:t>
            </a:r>
            <a:r>
              <a:rPr lang="nb-NO" dirty="0" smtClean="0"/>
              <a:t>i </a:t>
            </a:r>
            <a:r>
              <a:rPr lang="nb-NO" dirty="0"/>
              <a:t>skal øke </a:t>
            </a:r>
            <a:r>
              <a:rPr lang="nb-NO" dirty="0" smtClean="0"/>
              <a:t>digitaliseringsgraden </a:t>
            </a:r>
            <a:endParaRPr lang="nb-NO" dirty="0"/>
          </a:p>
          <a:p>
            <a:r>
              <a:rPr lang="nb-NO" dirty="0" smtClean="0"/>
              <a:t>Vi </a:t>
            </a:r>
            <a:r>
              <a:rPr lang="nb-NO" dirty="0"/>
              <a:t>skal ta bruk ny </a:t>
            </a:r>
            <a:r>
              <a:rPr lang="nb-NO" dirty="0" smtClean="0"/>
              <a:t>teknologi </a:t>
            </a:r>
            <a:endParaRPr lang="nb-NO" dirty="0"/>
          </a:p>
          <a:p>
            <a:r>
              <a:rPr lang="nb-NO" dirty="0" smtClean="0"/>
              <a:t>Det vil bli bortfall </a:t>
            </a:r>
            <a:r>
              <a:rPr lang="nb-NO" dirty="0"/>
              <a:t>av </a:t>
            </a:r>
            <a:r>
              <a:rPr lang="nb-NO" dirty="0" smtClean="0"/>
              <a:t>en del manuelle oppgaver</a:t>
            </a:r>
          </a:p>
          <a:p>
            <a:r>
              <a:rPr lang="nb-NO" dirty="0" smtClean="0"/>
              <a:t>Utvikle kompetanse innen blant annet:</a:t>
            </a:r>
          </a:p>
          <a:p>
            <a:pPr lvl="1"/>
            <a:r>
              <a:rPr lang="nb-NO" dirty="0" smtClean="0"/>
              <a:t>Forretningsutvikling</a:t>
            </a:r>
          </a:p>
          <a:p>
            <a:pPr lvl="1"/>
            <a:r>
              <a:rPr lang="nb-NO" dirty="0" smtClean="0"/>
              <a:t>Samarbeidskompetanse</a:t>
            </a:r>
          </a:p>
          <a:p>
            <a:pPr lvl="1"/>
            <a:r>
              <a:rPr lang="nb-NO" dirty="0"/>
              <a:t>E</a:t>
            </a:r>
            <a:r>
              <a:rPr lang="nb-NO" dirty="0" smtClean="0"/>
              <a:t>ndringskompetanse</a:t>
            </a:r>
          </a:p>
          <a:p>
            <a:pPr lvl="1"/>
            <a:r>
              <a:rPr lang="nb-NO" dirty="0" smtClean="0"/>
              <a:t>Modellering</a:t>
            </a:r>
          </a:p>
          <a:p>
            <a:pPr lvl="1"/>
            <a:r>
              <a:rPr lang="nb-NO" dirty="0"/>
              <a:t>A</a:t>
            </a:r>
            <a:r>
              <a:rPr lang="nb-NO" dirty="0" smtClean="0"/>
              <a:t>nalyse</a:t>
            </a:r>
            <a:r>
              <a:rPr lang="nb-NO" dirty="0"/>
              <a:t>, kunstig intelligens m fl. </a:t>
            </a:r>
            <a:endParaRPr lang="nb-NO" dirty="0" smtClean="0"/>
          </a:p>
          <a:p>
            <a:pPr lvl="1"/>
            <a:r>
              <a:rPr lang="nb-NO" dirty="0" smtClean="0"/>
              <a:t>Produktteam</a:t>
            </a:r>
            <a:endParaRPr lang="nb-NO" dirty="0"/>
          </a:p>
        </p:txBody>
      </p:sp>
      <p:pic>
        <p:nvPicPr>
          <p:cNvPr id="1028" name="Picture 4" descr="Hvem er vi? *Hva gjør vi? *Hvordan stod det til i tidligere tider? *Hva er  forventingene? *En titt inn i glasskulen Metropolis' kavalkade. - ppt laste  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4" y="1988840"/>
            <a:ext cx="478110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 for prosjektet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479376" y="1889674"/>
            <a:ext cx="6126087" cy="4032424"/>
          </a:xfrm>
        </p:spPr>
        <p:txBody>
          <a:bodyPr/>
          <a:lstStyle/>
          <a:p>
            <a:pPr lvl="0"/>
            <a:r>
              <a:rPr lang="nb-NO" sz="2000" dirty="0"/>
              <a:t>Få</a:t>
            </a:r>
            <a:r>
              <a:rPr lang="nb-NO" sz="2000" dirty="0" smtClean="0"/>
              <a:t> </a:t>
            </a:r>
            <a:r>
              <a:rPr lang="nb-NO" sz="2000" dirty="0"/>
              <a:t>medarbeiderne med på den digitale reisen gjennom økt </a:t>
            </a:r>
            <a:r>
              <a:rPr lang="nb-NO" sz="2000" dirty="0" smtClean="0"/>
              <a:t>kompetanse</a:t>
            </a:r>
            <a:br>
              <a:rPr lang="nb-NO" sz="2000" dirty="0" smtClean="0"/>
            </a:br>
            <a:endParaRPr lang="nb-NO" sz="2000" dirty="0"/>
          </a:p>
          <a:p>
            <a:pPr lvl="0"/>
            <a:r>
              <a:rPr lang="nb-NO" sz="2000" dirty="0"/>
              <a:t>Redusere sykefravær pga manglende mestringsfølelse og helseskadende stress </a:t>
            </a: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/>
          </a:p>
          <a:p>
            <a:pPr lvl="0"/>
            <a:r>
              <a:rPr lang="nb-NO" sz="2000" dirty="0"/>
              <a:t>Hindre dårlig selvbilde og dårlig psykisk helse </a:t>
            </a:r>
            <a:endParaRPr lang="nb-NO" sz="2000" dirty="0" smtClean="0"/>
          </a:p>
          <a:p>
            <a:pPr lvl="0"/>
            <a:endParaRPr lang="nb-NO" sz="2000" dirty="0"/>
          </a:p>
          <a:p>
            <a:pPr lvl="0"/>
            <a:r>
              <a:rPr lang="nb-NO" sz="2000" dirty="0"/>
              <a:t>Redusere sannsynligheten for utstøting og at flere unødvendig går over på trygdeytelser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892301"/>
            <a:ext cx="4683773" cy="35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Tillitsvalgte med i hele prosessen fra søknad til gjennomføring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911424" y="2287780"/>
            <a:ext cx="4752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Det har vært med noen fra de tillitsvalgte under hele prosessen. De har vært med på alle møter og i alle beslutninger, både når det gjelder søknad og bruk av de tariffestede midlene.</a:t>
            </a:r>
          </a:p>
          <a:p>
            <a:endParaRPr lang="nb-NO" sz="2000" dirty="0"/>
          </a:p>
          <a:p>
            <a:r>
              <a:rPr lang="nb-NO" sz="2000" dirty="0" smtClean="0"/>
              <a:t>Arbeidsgruppen har vært sammensatt av ansatte fra hele organisasjonen – blitt utvidet litt ved behov.</a:t>
            </a:r>
            <a:endParaRPr lang="nb-NO" sz="20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132717"/>
            <a:ext cx="480053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har vi gjort så langt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753885" y="1412776"/>
            <a:ext cx="10570633" cy="4968552"/>
          </a:xfrm>
        </p:spPr>
        <p:txBody>
          <a:bodyPr/>
          <a:lstStyle/>
          <a:p>
            <a:r>
              <a:rPr lang="nb-NO" dirty="0" smtClean="0"/>
              <a:t>Analysert kompetansegap der hvor vi ser det blir store endringer</a:t>
            </a:r>
          </a:p>
          <a:p>
            <a:r>
              <a:rPr lang="nb-NO" dirty="0" smtClean="0"/>
              <a:t>Begynt arbeidet med å definere nivåer - basis, avansert og ekspert</a:t>
            </a:r>
          </a:p>
          <a:p>
            <a:r>
              <a:rPr lang="nb-NO" dirty="0" smtClean="0"/>
              <a:t>Startet med kompetanseoppbygging der det haster mest</a:t>
            </a:r>
          </a:p>
          <a:p>
            <a:r>
              <a:rPr lang="nb-NO" dirty="0" smtClean="0"/>
              <a:t>Utviklet helhetlig rammeverk for digitalt kompetanseløft</a:t>
            </a:r>
          </a:p>
          <a:p>
            <a:r>
              <a:rPr lang="nb-NO" dirty="0" smtClean="0"/>
              <a:t>Gjennomført blant annet følgende kurs/kompetanseheving:</a:t>
            </a:r>
          </a:p>
          <a:p>
            <a:pPr lvl="1"/>
            <a:r>
              <a:rPr lang="nb-NO" dirty="0" smtClean="0"/>
              <a:t>Produkteier</a:t>
            </a:r>
          </a:p>
          <a:p>
            <a:pPr lvl="1"/>
            <a:r>
              <a:rPr lang="nb-NO" dirty="0" err="1" smtClean="0"/>
              <a:t>Scrummaster</a:t>
            </a:r>
            <a:endParaRPr lang="nb-NO" dirty="0" smtClean="0"/>
          </a:p>
          <a:p>
            <a:pPr lvl="1"/>
            <a:r>
              <a:rPr lang="nb-NO" dirty="0" smtClean="0"/>
              <a:t>Digital samhandling, pilot og gjennomføring</a:t>
            </a:r>
          </a:p>
          <a:p>
            <a:pPr lvl="1"/>
            <a:r>
              <a:rPr lang="nb-NO" dirty="0" smtClean="0"/>
              <a:t>Trygghet under endring</a:t>
            </a:r>
          </a:p>
          <a:p>
            <a:pPr lvl="1"/>
            <a:r>
              <a:rPr lang="nb-NO" dirty="0" err="1" smtClean="0"/>
              <a:t>DevOps</a:t>
            </a:r>
            <a:endParaRPr lang="nb-NO" dirty="0" smtClean="0"/>
          </a:p>
          <a:p>
            <a:pPr lvl="1"/>
            <a:r>
              <a:rPr lang="nb-NO" dirty="0" err="1" smtClean="0"/>
              <a:t>Confluence</a:t>
            </a:r>
            <a:r>
              <a:rPr lang="nb-NO" dirty="0" smtClean="0"/>
              <a:t> og </a:t>
            </a:r>
            <a:r>
              <a:rPr lang="nb-NO" dirty="0" err="1" smtClean="0"/>
              <a:t>Jira</a:t>
            </a:r>
            <a:endParaRPr lang="nb-NO" dirty="0" smtClean="0"/>
          </a:p>
          <a:p>
            <a:pPr lvl="1"/>
            <a:r>
              <a:rPr lang="nb-NO" dirty="0" smtClean="0"/>
              <a:t>Power BI</a:t>
            </a:r>
          </a:p>
          <a:p>
            <a:pPr lvl="1"/>
            <a:r>
              <a:rPr lang="nb-NO" dirty="0"/>
              <a:t>Design </a:t>
            </a:r>
            <a:r>
              <a:rPr lang="nb-NO" dirty="0" err="1"/>
              <a:t>thinking</a:t>
            </a:r>
            <a:r>
              <a:rPr lang="nb-NO" dirty="0"/>
              <a:t> </a:t>
            </a:r>
          </a:p>
          <a:p>
            <a:pPr lvl="1"/>
            <a:r>
              <a:rPr lang="nb-NO" dirty="0" smtClean="0"/>
              <a:t>Tjenestedesign</a:t>
            </a:r>
          </a:p>
          <a:p>
            <a:pPr lvl="1"/>
            <a:r>
              <a:rPr lang="nb-NO" dirty="0" smtClean="0"/>
              <a:t>Innovasjon 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212976"/>
            <a:ext cx="507188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3557229-709A-4F8B-9501-8B9DEC57F43F}"/>
              </a:ext>
            </a:extLst>
          </p:cNvPr>
          <p:cNvSpPr/>
          <p:nvPr/>
        </p:nvSpPr>
        <p:spPr>
          <a:xfrm>
            <a:off x="623829" y="2373141"/>
            <a:ext cx="3327725" cy="4144634"/>
          </a:xfrm>
          <a:prstGeom prst="rect">
            <a:avLst/>
          </a:prstGeom>
          <a:solidFill>
            <a:schemeClr val="bg2">
              <a:lumMod val="9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D084ECBC-6998-49C1-B0D1-1FEAC982916E}"/>
              </a:ext>
            </a:extLst>
          </p:cNvPr>
          <p:cNvSpPr/>
          <p:nvPr/>
        </p:nvSpPr>
        <p:spPr>
          <a:xfrm>
            <a:off x="8250267" y="2373141"/>
            <a:ext cx="3327725" cy="4144634"/>
          </a:xfrm>
          <a:prstGeom prst="rect">
            <a:avLst/>
          </a:prstGeom>
          <a:solidFill>
            <a:schemeClr val="bg2">
              <a:lumMod val="9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C23DC598-0309-45E4-94B5-9C88978CFC03}"/>
              </a:ext>
            </a:extLst>
          </p:cNvPr>
          <p:cNvSpPr/>
          <p:nvPr/>
        </p:nvSpPr>
        <p:spPr>
          <a:xfrm>
            <a:off x="4437048" y="2373141"/>
            <a:ext cx="3327725" cy="4144634"/>
          </a:xfrm>
          <a:prstGeom prst="rect">
            <a:avLst/>
          </a:prstGeom>
          <a:solidFill>
            <a:schemeClr val="bg2">
              <a:lumMod val="9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4E57A53E-7122-43C0-B7CD-E13EC30E7839}"/>
              </a:ext>
            </a:extLst>
          </p:cNvPr>
          <p:cNvSpPr txBox="1"/>
          <p:nvPr/>
        </p:nvSpPr>
        <p:spPr>
          <a:xfrm>
            <a:off x="5038884" y="3384232"/>
            <a:ext cx="215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Begrepsordbok oppdatert</a:t>
            </a:r>
          </a:p>
          <a:p>
            <a:r>
              <a:rPr lang="nb-NO" sz="800" b="1"/>
              <a:t>13. mai</a:t>
            </a:r>
          </a:p>
        </p:txBody>
      </p:sp>
      <p:sp>
        <p:nvSpPr>
          <p:cNvPr id="8" name="Pil: femkant 7">
            <a:extLst>
              <a:ext uri="{FF2B5EF4-FFF2-40B4-BE49-F238E27FC236}">
                <a16:creationId xmlns:a16="http://schemas.microsoft.com/office/drawing/2014/main" id="{3D2ED798-F5AE-4C7D-97B3-9060061D7DFA}"/>
              </a:ext>
            </a:extLst>
          </p:cNvPr>
          <p:cNvSpPr/>
          <p:nvPr/>
        </p:nvSpPr>
        <p:spPr>
          <a:xfrm>
            <a:off x="623829" y="1734102"/>
            <a:ext cx="11174594" cy="48463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3DCD3BE-0C0E-4C22-B8F3-05980163E5C2}"/>
              </a:ext>
            </a:extLst>
          </p:cNvPr>
          <p:cNvSpPr txBox="1"/>
          <p:nvPr/>
        </p:nvSpPr>
        <p:spPr>
          <a:xfrm>
            <a:off x="863029" y="1806261"/>
            <a:ext cx="167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April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3FFC6B9-49ED-49AB-A406-B5C9E887F982}"/>
              </a:ext>
            </a:extLst>
          </p:cNvPr>
          <p:cNvSpPr txBox="1"/>
          <p:nvPr/>
        </p:nvSpPr>
        <p:spPr>
          <a:xfrm>
            <a:off x="4437048" y="1815408"/>
            <a:ext cx="167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Mai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E3E95081-9196-4096-8852-1F690C26192D}"/>
              </a:ext>
            </a:extLst>
          </p:cNvPr>
          <p:cNvSpPr txBox="1"/>
          <p:nvPr/>
        </p:nvSpPr>
        <p:spPr>
          <a:xfrm>
            <a:off x="8284203" y="1821871"/>
            <a:ext cx="167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Juni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2F8497F5-D7C5-4913-9919-A80302ABAC95}"/>
              </a:ext>
            </a:extLst>
          </p:cNvPr>
          <p:cNvSpPr txBox="1"/>
          <p:nvPr/>
        </p:nvSpPr>
        <p:spPr>
          <a:xfrm>
            <a:off x="1204470" y="2483779"/>
            <a:ext cx="235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Torsdagstreff </a:t>
            </a:r>
            <a:br>
              <a:rPr lang="nb-NO" sz="1000"/>
            </a:br>
            <a:r>
              <a:rPr lang="nb-NO" sz="1000"/>
              <a:t>Digital tvilling</a:t>
            </a:r>
          </a:p>
          <a:p>
            <a:r>
              <a:rPr lang="nb-NO" sz="800" b="1"/>
              <a:t>7.April 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E450DEC6-0383-48DD-8759-43FBEF13BC73}"/>
              </a:ext>
            </a:extLst>
          </p:cNvPr>
          <p:cNvSpPr txBox="1"/>
          <p:nvPr/>
        </p:nvSpPr>
        <p:spPr>
          <a:xfrm>
            <a:off x="5038884" y="4074449"/>
            <a:ext cx="24661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Kurs</a:t>
            </a:r>
          </a:p>
          <a:p>
            <a:r>
              <a:rPr lang="nb-NO" sz="1000"/>
              <a:t>Business </a:t>
            </a:r>
            <a:r>
              <a:rPr lang="nb-NO" sz="1000" err="1"/>
              <a:t>Analyst</a:t>
            </a:r>
            <a:r>
              <a:rPr lang="nb-NO" sz="1000"/>
              <a:t>: Problemløsning</a:t>
            </a:r>
          </a:p>
          <a:p>
            <a:r>
              <a:rPr lang="nb-NO" sz="800" b="1"/>
              <a:t>16. mai</a:t>
            </a:r>
            <a:r>
              <a:rPr lang="nb-NO" sz="1000" b="1"/>
              <a:t/>
            </a:r>
            <a:br>
              <a:rPr lang="nb-NO" sz="1000" b="1"/>
            </a:br>
            <a:r>
              <a:rPr lang="nb-NO" sz="1000" b="1"/>
              <a:t>   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8D3BA47E-2CB9-47B0-B9E4-FADFE22AC357}"/>
              </a:ext>
            </a:extLst>
          </p:cNvPr>
          <p:cNvSpPr txBox="1"/>
          <p:nvPr/>
        </p:nvSpPr>
        <p:spPr>
          <a:xfrm>
            <a:off x="5038884" y="5569025"/>
            <a:ext cx="2466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Kurs for ledere</a:t>
            </a:r>
          </a:p>
          <a:p>
            <a:r>
              <a:rPr lang="nb-NO" sz="1000"/>
              <a:t>Endringsledelse</a:t>
            </a:r>
          </a:p>
          <a:p>
            <a:r>
              <a:rPr lang="nb-NO" sz="800" b="1"/>
              <a:t>31. mai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DC403D91-6E70-439C-943D-7399637B4FFF}"/>
              </a:ext>
            </a:extLst>
          </p:cNvPr>
          <p:cNvSpPr txBox="1"/>
          <p:nvPr/>
        </p:nvSpPr>
        <p:spPr>
          <a:xfrm>
            <a:off x="8794395" y="2483779"/>
            <a:ext cx="235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Kurs</a:t>
            </a:r>
          </a:p>
          <a:p>
            <a:r>
              <a:rPr lang="nb-NO" sz="1000"/>
              <a:t>Skyløsninger</a:t>
            </a:r>
          </a:p>
          <a:p>
            <a:r>
              <a:rPr lang="nb-NO" sz="800" b="1"/>
              <a:t>6. juni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9054343F-89D9-46F3-89C7-437508338AAF}"/>
              </a:ext>
            </a:extLst>
          </p:cNvPr>
          <p:cNvSpPr txBox="1"/>
          <p:nvPr/>
        </p:nvSpPr>
        <p:spPr>
          <a:xfrm>
            <a:off x="8794395" y="3230344"/>
            <a:ext cx="232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Økosystemer</a:t>
            </a:r>
          </a:p>
          <a:p>
            <a:r>
              <a:rPr lang="nb-NO" sz="1000"/>
              <a:t>Digitale trender</a:t>
            </a:r>
          </a:p>
          <a:p>
            <a:r>
              <a:rPr lang="nb-NO" sz="800" b="1"/>
              <a:t>13. juni</a:t>
            </a:r>
            <a:endParaRPr lang="nb-NO" sz="700" b="1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453DA0C4-1F80-4094-A617-F6CBE1047F56}"/>
              </a:ext>
            </a:extLst>
          </p:cNvPr>
          <p:cNvSpPr txBox="1"/>
          <p:nvPr/>
        </p:nvSpPr>
        <p:spPr>
          <a:xfrm>
            <a:off x="5038884" y="2483779"/>
            <a:ext cx="235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Torsdagstreff </a:t>
            </a:r>
            <a:br>
              <a:rPr lang="nb-NO" sz="1000"/>
            </a:br>
            <a:r>
              <a:rPr lang="nb-NO" sz="1000"/>
              <a:t>Skytjenester</a:t>
            </a:r>
          </a:p>
          <a:p>
            <a:r>
              <a:rPr lang="nb-NO" sz="800" b="1"/>
              <a:t>12. mai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B9C092D8-61D0-4D51-BFB0-0FDA17F7AAD7}"/>
              </a:ext>
            </a:extLst>
          </p:cNvPr>
          <p:cNvSpPr txBox="1"/>
          <p:nvPr/>
        </p:nvSpPr>
        <p:spPr>
          <a:xfrm>
            <a:off x="5038884" y="4893342"/>
            <a:ext cx="235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Torsdagstreff </a:t>
            </a:r>
            <a:br>
              <a:rPr lang="nb-NO" sz="1000"/>
            </a:br>
            <a:r>
              <a:rPr lang="nb-NO" sz="1000"/>
              <a:t>AI</a:t>
            </a:r>
          </a:p>
          <a:p>
            <a:r>
              <a:rPr lang="nb-NO" sz="800" b="1"/>
              <a:t>19.mai</a:t>
            </a:r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6BE34DFB-9703-40D3-A421-C9B9E8765278}"/>
              </a:ext>
            </a:extLst>
          </p:cNvPr>
          <p:cNvSpPr txBox="1"/>
          <p:nvPr/>
        </p:nvSpPr>
        <p:spPr>
          <a:xfrm>
            <a:off x="8794395" y="4074449"/>
            <a:ext cx="235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Torsdagstreff </a:t>
            </a:r>
          </a:p>
          <a:p>
            <a:r>
              <a:rPr lang="nb-NO" sz="1000"/>
              <a:t>Marine Grunnkart</a:t>
            </a:r>
          </a:p>
          <a:p>
            <a:r>
              <a:rPr lang="nb-NO" sz="800" b="1"/>
              <a:t>16. juni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CB48CAF4-46BC-4816-AF02-05C352B4B4CB}"/>
              </a:ext>
            </a:extLst>
          </p:cNvPr>
          <p:cNvSpPr txBox="1"/>
          <p:nvPr/>
        </p:nvSpPr>
        <p:spPr>
          <a:xfrm>
            <a:off x="1204470" y="3230344"/>
            <a:ext cx="23511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Kurs</a:t>
            </a:r>
          </a:p>
          <a:p>
            <a:r>
              <a:rPr lang="nb-NO" sz="1000"/>
              <a:t>Tjenestedesign</a:t>
            </a:r>
          </a:p>
          <a:p>
            <a:r>
              <a:rPr lang="nb-NO" sz="800" b="1"/>
              <a:t>13. april</a:t>
            </a:r>
          </a:p>
          <a:p>
            <a:endParaRPr lang="nb-NO" sz="1000"/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000BE7E4-3AAA-4CC2-A362-09C8FB389DC8}"/>
              </a:ext>
            </a:extLst>
          </p:cNvPr>
          <p:cNvSpPr txBox="1"/>
          <p:nvPr/>
        </p:nvSpPr>
        <p:spPr>
          <a:xfrm>
            <a:off x="1204470" y="4074449"/>
            <a:ext cx="244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Kurs</a:t>
            </a:r>
          </a:p>
          <a:p>
            <a:r>
              <a:rPr lang="nb-NO" sz="1000"/>
              <a:t>Business </a:t>
            </a:r>
            <a:r>
              <a:rPr lang="nb-NO" sz="1000" err="1"/>
              <a:t>Analyst</a:t>
            </a:r>
            <a:r>
              <a:rPr lang="nb-NO" sz="1000"/>
              <a:t>: Problemformulering</a:t>
            </a:r>
          </a:p>
          <a:p>
            <a:r>
              <a:rPr lang="nb-NO" sz="800" b="1"/>
              <a:t>18. april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59633F00-A149-46B5-88C3-A59FFA1D004D}"/>
              </a:ext>
            </a:extLst>
          </p:cNvPr>
          <p:cNvSpPr txBox="1"/>
          <p:nvPr/>
        </p:nvSpPr>
        <p:spPr>
          <a:xfrm>
            <a:off x="1204470" y="4893342"/>
            <a:ext cx="244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Kurs</a:t>
            </a:r>
          </a:p>
          <a:p>
            <a:r>
              <a:rPr lang="nb-NO" sz="1000"/>
              <a:t>Business </a:t>
            </a:r>
            <a:r>
              <a:rPr lang="nb-NO" sz="1000" err="1"/>
              <a:t>Analyst</a:t>
            </a:r>
            <a:r>
              <a:rPr lang="nb-NO" sz="1000"/>
              <a:t>: Analyse</a:t>
            </a:r>
          </a:p>
          <a:p>
            <a:r>
              <a:rPr lang="nb-NO" sz="800" b="1"/>
              <a:t>29 april</a:t>
            </a:r>
          </a:p>
        </p:txBody>
      </p:sp>
      <p:sp>
        <p:nvSpPr>
          <p:cNvPr id="69" name="TekstSylinder 68">
            <a:extLst>
              <a:ext uri="{FF2B5EF4-FFF2-40B4-BE49-F238E27FC236}">
                <a16:creationId xmlns:a16="http://schemas.microsoft.com/office/drawing/2014/main" id="{472CD80C-8357-4567-A77A-9DE4E1E3A515}"/>
              </a:ext>
            </a:extLst>
          </p:cNvPr>
          <p:cNvSpPr txBox="1"/>
          <p:nvPr/>
        </p:nvSpPr>
        <p:spPr>
          <a:xfrm>
            <a:off x="8794395" y="4893342"/>
            <a:ext cx="232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Kurs</a:t>
            </a:r>
          </a:p>
          <a:p>
            <a:r>
              <a:rPr lang="nb-NO" sz="1000"/>
              <a:t>Effektive tverrfaglige team</a:t>
            </a:r>
          </a:p>
          <a:p>
            <a:r>
              <a:rPr lang="nb-NO" sz="800" b="1"/>
              <a:t>23. juni</a:t>
            </a:r>
            <a:endParaRPr lang="nb-NO" sz="700" b="1"/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94FE3222-9B1E-44D0-B267-E88E17CD19D9}"/>
              </a:ext>
            </a:extLst>
          </p:cNvPr>
          <p:cNvSpPr txBox="1"/>
          <p:nvPr/>
        </p:nvSpPr>
        <p:spPr>
          <a:xfrm>
            <a:off x="613992" y="404018"/>
            <a:ext cx="11026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 smtClean="0">
                <a:latin typeface="+mj-lt"/>
              </a:rPr>
              <a:t>Planer for de neste månedene</a:t>
            </a:r>
            <a:endParaRPr lang="nb-NO" sz="4400" dirty="0">
              <a:latin typeface="+mj-lt"/>
            </a:endParaRPr>
          </a:p>
        </p:txBody>
      </p:sp>
      <p:pic>
        <p:nvPicPr>
          <p:cNvPr id="6" name="Grafikk 5" descr="Gruppe idédugnad kontur">
            <a:extLst>
              <a:ext uri="{FF2B5EF4-FFF2-40B4-BE49-F238E27FC236}">
                <a16:creationId xmlns:a16="http://schemas.microsoft.com/office/drawing/2014/main" id="{C2F3A434-287B-48ED-8E7E-D9970DEDA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54941" y="3367247"/>
            <a:ext cx="393415" cy="393415"/>
          </a:xfrm>
          <a:prstGeom prst="rect">
            <a:avLst/>
          </a:prstGeom>
        </p:spPr>
      </p:pic>
      <p:pic>
        <p:nvPicPr>
          <p:cNvPr id="12" name="Grafikk 11" descr="Dans kontur">
            <a:extLst>
              <a:ext uri="{FF2B5EF4-FFF2-40B4-BE49-F238E27FC236}">
                <a16:creationId xmlns:a16="http://schemas.microsoft.com/office/drawing/2014/main" id="{C44A8605-C85A-4C75-B2E1-984097DCDD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0859" y="2604873"/>
            <a:ext cx="393415" cy="393415"/>
          </a:xfrm>
          <a:prstGeom prst="rect">
            <a:avLst/>
          </a:prstGeom>
        </p:spPr>
      </p:pic>
      <p:pic>
        <p:nvPicPr>
          <p:cNvPr id="52" name="Grafikk 51" descr="Dans kontur">
            <a:extLst>
              <a:ext uri="{FF2B5EF4-FFF2-40B4-BE49-F238E27FC236}">
                <a16:creationId xmlns:a16="http://schemas.microsoft.com/office/drawing/2014/main" id="{03C2D8EA-1592-428B-BD25-ED4313CC1F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50870" y="2604873"/>
            <a:ext cx="393415" cy="393415"/>
          </a:xfrm>
          <a:prstGeom prst="rect">
            <a:avLst/>
          </a:prstGeom>
        </p:spPr>
      </p:pic>
      <p:pic>
        <p:nvPicPr>
          <p:cNvPr id="58" name="Grafikk 57" descr="Historiefortelling kontur">
            <a:extLst>
              <a:ext uri="{FF2B5EF4-FFF2-40B4-BE49-F238E27FC236}">
                <a16:creationId xmlns:a16="http://schemas.microsoft.com/office/drawing/2014/main" id="{7B901EE3-7123-49E0-A1BB-75D65B58D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50870" y="3367247"/>
            <a:ext cx="393415" cy="393415"/>
          </a:xfrm>
          <a:prstGeom prst="rect">
            <a:avLst/>
          </a:prstGeom>
        </p:spPr>
      </p:pic>
      <p:pic>
        <p:nvPicPr>
          <p:cNvPr id="5" name="Grafikk 4" descr="Idémyldring kontur">
            <a:extLst>
              <a:ext uri="{FF2B5EF4-FFF2-40B4-BE49-F238E27FC236}">
                <a16:creationId xmlns:a16="http://schemas.microsoft.com/office/drawing/2014/main" id="{C408F607-9747-4C58-A8ED-3281D10089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7991" y="3367247"/>
            <a:ext cx="392400" cy="392400"/>
          </a:xfrm>
          <a:prstGeom prst="rect">
            <a:avLst/>
          </a:prstGeom>
        </p:spPr>
      </p:pic>
      <p:pic>
        <p:nvPicPr>
          <p:cNvPr id="61" name="Grafikk 60" descr="Idémyldring kontur">
            <a:extLst>
              <a:ext uri="{FF2B5EF4-FFF2-40B4-BE49-F238E27FC236}">
                <a16:creationId xmlns:a16="http://schemas.microsoft.com/office/drawing/2014/main" id="{5DE85852-9B5A-4914-B6EE-181DF93B52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7991" y="4128606"/>
            <a:ext cx="392400" cy="392400"/>
          </a:xfrm>
          <a:prstGeom prst="rect">
            <a:avLst/>
          </a:prstGeom>
        </p:spPr>
      </p:pic>
      <p:pic>
        <p:nvPicPr>
          <p:cNvPr id="62" name="Grafikk 61" descr="Idémyldring kontur">
            <a:extLst>
              <a:ext uri="{FF2B5EF4-FFF2-40B4-BE49-F238E27FC236}">
                <a16:creationId xmlns:a16="http://schemas.microsoft.com/office/drawing/2014/main" id="{293CAF3F-B2CD-4021-9641-8072208801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7991" y="4889966"/>
            <a:ext cx="392400" cy="392400"/>
          </a:xfrm>
          <a:prstGeom prst="rect">
            <a:avLst/>
          </a:prstGeom>
        </p:spPr>
      </p:pic>
      <p:pic>
        <p:nvPicPr>
          <p:cNvPr id="63" name="Grafikk 62" descr="Idémyldring kontur">
            <a:extLst>
              <a:ext uri="{FF2B5EF4-FFF2-40B4-BE49-F238E27FC236}">
                <a16:creationId xmlns:a16="http://schemas.microsoft.com/office/drawing/2014/main" id="{889F9618-72F5-4722-A25F-95418BAC0C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51885" y="4128606"/>
            <a:ext cx="392400" cy="392400"/>
          </a:xfrm>
          <a:prstGeom prst="rect">
            <a:avLst/>
          </a:prstGeom>
        </p:spPr>
      </p:pic>
      <p:pic>
        <p:nvPicPr>
          <p:cNvPr id="68" name="Grafikk 67" descr="Dans kontur">
            <a:extLst>
              <a:ext uri="{FF2B5EF4-FFF2-40B4-BE49-F238E27FC236}">
                <a16:creationId xmlns:a16="http://schemas.microsoft.com/office/drawing/2014/main" id="{33956255-DD07-4275-9220-75E05608A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50870" y="4888951"/>
            <a:ext cx="393415" cy="393415"/>
          </a:xfrm>
          <a:prstGeom prst="rect">
            <a:avLst/>
          </a:prstGeom>
        </p:spPr>
      </p:pic>
      <p:pic>
        <p:nvPicPr>
          <p:cNvPr id="70" name="Grafikk 69" descr="Idémyldring kontur">
            <a:extLst>
              <a:ext uri="{FF2B5EF4-FFF2-40B4-BE49-F238E27FC236}">
                <a16:creationId xmlns:a16="http://schemas.microsoft.com/office/drawing/2014/main" id="{D5CC4E18-2145-463A-846D-08B451362A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51885" y="5649295"/>
            <a:ext cx="392400" cy="392400"/>
          </a:xfrm>
          <a:prstGeom prst="rect">
            <a:avLst/>
          </a:prstGeom>
        </p:spPr>
      </p:pic>
      <p:pic>
        <p:nvPicPr>
          <p:cNvPr id="71" name="Grafikk 70" descr="Idémyldring kontur">
            <a:extLst>
              <a:ext uri="{FF2B5EF4-FFF2-40B4-BE49-F238E27FC236}">
                <a16:creationId xmlns:a16="http://schemas.microsoft.com/office/drawing/2014/main" id="{671E1B60-2FC7-4A61-B3D7-4D294843A3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361961" y="2605888"/>
            <a:ext cx="392400" cy="392400"/>
          </a:xfrm>
          <a:prstGeom prst="rect">
            <a:avLst/>
          </a:prstGeom>
        </p:spPr>
      </p:pic>
      <p:pic>
        <p:nvPicPr>
          <p:cNvPr id="72" name="Grafikk 71" descr="Dans kontur">
            <a:extLst>
              <a:ext uri="{FF2B5EF4-FFF2-40B4-BE49-F238E27FC236}">
                <a16:creationId xmlns:a16="http://schemas.microsoft.com/office/drawing/2014/main" id="{9485F7F3-D958-40E2-A4FE-5F8D2273B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24331" y="4128606"/>
            <a:ext cx="393415" cy="393415"/>
          </a:xfrm>
          <a:prstGeom prst="rect">
            <a:avLst/>
          </a:prstGeom>
        </p:spPr>
      </p:pic>
      <p:pic>
        <p:nvPicPr>
          <p:cNvPr id="73" name="Grafikk 72" descr="Idémyldring kontur">
            <a:extLst>
              <a:ext uri="{FF2B5EF4-FFF2-40B4-BE49-F238E27FC236}">
                <a16:creationId xmlns:a16="http://schemas.microsoft.com/office/drawing/2014/main" id="{526A88F5-8BAC-4C0C-AF01-FB224E5D09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324331" y="4888951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81578"/>
      </p:ext>
    </p:extLst>
  </p:cSld>
  <p:clrMapOvr>
    <a:masterClrMapping/>
  </p:clrMapOvr>
</p:sld>
</file>

<file path=ppt/theme/theme1.xml><?xml version="1.0" encoding="utf-8"?>
<a:theme xmlns:a="http://schemas.openxmlformats.org/drawingml/2006/main" name="Kartverket_ppt-mal">
  <a:themeElements>
    <a:clrScheme name="Kartverk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00736"/>
      </a:accent1>
      <a:accent2>
        <a:srgbClr val="DD5D26"/>
      </a:accent2>
      <a:accent3>
        <a:srgbClr val="EC9E25"/>
      </a:accent3>
      <a:accent4>
        <a:srgbClr val="6D3B7D"/>
      </a:accent4>
      <a:accent5>
        <a:srgbClr val="6F7371"/>
      </a:accent5>
      <a:accent6>
        <a:srgbClr val="5781A8"/>
      </a:accent6>
      <a:hlink>
        <a:srgbClr val="9CC52D"/>
      </a:hlink>
      <a:folHlink>
        <a:srgbClr val="0092C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96000">
              <a:srgbClr val="F4F1F1"/>
            </a:gs>
            <a:gs pos="100000">
              <a:srgbClr val="EDEBE8"/>
            </a:gs>
          </a:gsLst>
          <a:path path="rect">
            <a:fillToRect r="100000" b="100000"/>
          </a:path>
          <a:tileRect l="-100000" t="-100000"/>
        </a:gradFill>
        <a:ln>
          <a:solidFill>
            <a:srgbClr val="D2CFC9">
              <a:alpha val="52000"/>
            </a:srgbClr>
          </a:solidFill>
        </a:ln>
        <a:effectLst/>
      </a:spPr>
      <a:bodyPr rtlCol="0" anchor="ctr"/>
      <a:lstStyle>
        <a:defPPr algn="ctr">
          <a:defRPr dirty="0">
            <a:solidFill>
              <a:schemeClr val="tx1"/>
            </a:solidFill>
            <a:latin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rtverket norsk mal 16-9 format.potm" id="{78385C30-EB80-4CCC-B0D1-DECDE397B4BD}" vid="{206F4E9F-2FA6-44A1-AEB8-A62DDDDFFDA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Kartverket norsk mal 16-9 format</Template>
  <TotalTime>0</TotalTime>
  <Words>822</Words>
  <Application>Microsoft Office PowerPoint</Application>
  <PresentationFormat>Widescreen</PresentationFormat>
  <Paragraphs>133</Paragraphs>
  <Slides>11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Kartverket_ppt-mal</vt:lpstr>
      <vt:lpstr>Kompetansetiltak og veiledning ved digitalisering og omstilling</vt:lpstr>
      <vt:lpstr>Kort om  Kartverket </vt:lpstr>
      <vt:lpstr>Overordnet oppgave </vt:lpstr>
      <vt:lpstr>Bakgrunn for prosjektet</vt:lpstr>
      <vt:lpstr>Hvordan møte den nye arbeidshverdagen?</vt:lpstr>
      <vt:lpstr>Mål for prosjektet</vt:lpstr>
      <vt:lpstr>Tillitsvalgte med i hele prosessen fra søknad til gjennomføring</vt:lpstr>
      <vt:lpstr>Hva har vi gjort så langt</vt:lpstr>
      <vt:lpstr>PowerPoint-presentasjon</vt:lpstr>
      <vt:lpstr>Erfaringer underveis</vt:lpstr>
      <vt:lpstr>PowerPoint-presentasjon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2022-03-09T12:49:06Z</dcterms:created>
  <dcterms:modified xsi:type="dcterms:W3CDTF">2022-03-22T17:24:19Z</dcterms:modified>
</cp:coreProperties>
</file>