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79" r:id="rId9"/>
    <p:sldId id="269" r:id="rId10"/>
    <p:sldId id="270" r:id="rId11"/>
    <p:sldId id="315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409" r:id="rId21"/>
    <p:sldId id="438" r:id="rId22"/>
    <p:sldId id="443" r:id="rId23"/>
    <p:sldId id="437" r:id="rId24"/>
    <p:sldId id="286" r:id="rId25"/>
    <p:sldId id="288" r:id="rId26"/>
    <p:sldId id="289" r:id="rId27"/>
    <p:sldId id="317" r:id="rId28"/>
    <p:sldId id="318" r:id="rId29"/>
    <p:sldId id="319" r:id="rId30"/>
    <p:sldId id="328" r:id="rId31"/>
    <p:sldId id="291" r:id="rId32"/>
    <p:sldId id="292" r:id="rId33"/>
    <p:sldId id="294" r:id="rId34"/>
    <p:sldId id="297" r:id="rId35"/>
    <p:sldId id="358" r:id="rId36"/>
    <p:sldId id="284" r:id="rId37"/>
    <p:sldId id="441" r:id="rId38"/>
    <p:sldId id="309" r:id="rId39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34"/>
    </p:cViewPr>
  </p:sorterViewPr>
  <p:notesViewPr>
    <p:cSldViewPr snapToGrid="0">
      <p:cViewPr varScale="1">
        <p:scale>
          <a:sx n="49" d="100"/>
          <a:sy n="49" d="100"/>
        </p:scale>
        <p:origin x="290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2E3E521-1B97-41C5-BAB3-77CD43B78613}" type="datetimeFigureOut">
              <a:rPr lang="nb-NO" smtClean="0"/>
              <a:t>22.03.2022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49ED4C2-DA36-4E17-98A9-89A1F05F81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787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821506"/>
            <a:ext cx="6658707" cy="4908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249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5" y="4821505"/>
            <a:ext cx="6705600" cy="49672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93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747847"/>
            <a:ext cx="6693877" cy="515815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515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821505"/>
            <a:ext cx="6682153" cy="48969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641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5" y="4821506"/>
            <a:ext cx="6646984" cy="4955540"/>
          </a:xfrm>
        </p:spPr>
        <p:txBody>
          <a:bodyPr/>
          <a:lstStyle/>
          <a:p>
            <a:pPr marL="93252" indent="-93252">
              <a:spcAft>
                <a:spcPts val="641"/>
              </a:spcAft>
              <a:buFont typeface="Arial" pitchFamily="34" charset="0"/>
              <a:buChar char="•"/>
            </a:pP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247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821505"/>
            <a:ext cx="6682153" cy="49672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71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771292"/>
            <a:ext cx="6682153" cy="498230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215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05508" y="4633913"/>
            <a:ext cx="6693877" cy="538479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617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5" y="4821506"/>
            <a:ext cx="6705600" cy="495554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671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747847"/>
            <a:ext cx="6693877" cy="527086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89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5" y="4724399"/>
            <a:ext cx="6705600" cy="529431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58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05508" y="4633913"/>
            <a:ext cx="6693877" cy="511968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725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4B5CF-6BFC-45CE-882F-274EC71DBE0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772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4B5CF-6BFC-45CE-882F-274EC71DBE0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872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4B5CF-6BFC-45CE-882F-274EC71DBE0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2285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4B5CF-6BFC-45CE-882F-274EC71DBE0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231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82062" y="4821506"/>
            <a:ext cx="6705600" cy="493209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772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05508" y="4736123"/>
            <a:ext cx="6693877" cy="508781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070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82062" y="4821506"/>
            <a:ext cx="6693876" cy="493209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870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05508" y="4736123"/>
            <a:ext cx="6693877" cy="50760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430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747846"/>
            <a:ext cx="6682153" cy="5029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088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90660" y="4821505"/>
            <a:ext cx="6597002" cy="494381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98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05508" y="4821505"/>
            <a:ext cx="6670430" cy="48148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824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724400"/>
            <a:ext cx="6693877" cy="4041974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400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177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05508" y="4821505"/>
            <a:ext cx="6670430" cy="48969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072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05508" y="4759569"/>
            <a:ext cx="6670430" cy="499403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33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05508" y="4747846"/>
            <a:ext cx="6693877" cy="498230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821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4" y="4633913"/>
            <a:ext cx="6792785" cy="53848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897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0172A2FA-620A-4FE7-B2FC-3F26C469DC4A}" type="slidenum">
              <a:rPr lang="nb-NO" smtClean="0"/>
              <a:pPr defTabSz="919163"/>
              <a:t>35</a:t>
            </a:fld>
            <a:endParaRPr lang="nb-NO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163" y="739775"/>
            <a:ext cx="6483350" cy="3648075"/>
          </a:xfrm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387255"/>
            <a:ext cx="6797674" cy="5328592"/>
          </a:xfrm>
          <a:noFill/>
          <a:ln/>
        </p:spPr>
        <p:txBody>
          <a:bodyPr lIns="94964" tIns="46678" rIns="94964" bIns="46678"/>
          <a:lstStyle/>
          <a:p>
            <a:pPr marL="85725" indent="-85725">
              <a:buFontTx/>
              <a:buChar char="•"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027495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5" y="4724400"/>
            <a:ext cx="6705600" cy="511126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5940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 heftet, medbestemmelsen ved omstillinger og omstillingsavtale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ED4C2-DA36-4E17-98A9-89A1F05F8138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114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6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82062" y="4633913"/>
            <a:ext cx="6682153" cy="518211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55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82062" y="4821506"/>
            <a:ext cx="6705600" cy="4955540"/>
          </a:xfrm>
        </p:spPr>
        <p:txBody>
          <a:bodyPr/>
          <a:lstStyle/>
          <a:p>
            <a:pPr>
              <a:spcAft>
                <a:spcPts val="641"/>
              </a:spcAft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59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82062" y="4724400"/>
            <a:ext cx="6705600" cy="511126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80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5" y="4724401"/>
            <a:ext cx="6705599" cy="508781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39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82062" y="4747845"/>
            <a:ext cx="6705600" cy="527086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87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93786" y="4821505"/>
            <a:ext cx="6705600" cy="49672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D4C2-DA36-4E17-98A9-89A1F05F813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48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73CA-ECD7-47A7-8C41-F0FE8AD1A341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7C49-2385-4EA0-81B7-8038E9E2567B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F056-8E41-410B-9882-96CC4DB7F22A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464F-997B-4EBF-A83C-3680D9D2DF4B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E44A-1341-4809-B3E7-A366188E9515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CCA3-1EB3-45EE-BBC2-5BAA57EC00DA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60A3-A968-43F5-8F67-2935E4DD0EC5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24E3-A6A4-475D-8A18-2CCB78EB6C78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61F-A98C-4266-BF5A-0A0BA3E21E6E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0CFA0-78A4-4FAD-A11D-5CF225CEC2A8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85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1F0ED887-BDE6-4AE2-A46A-06E7F19FCC22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5246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515B-67C9-4D4D-ABE5-7E9630DE8D2C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773D-C967-480D-972E-6BB5C166547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F706-08FC-4B34-AE2D-2E5655713B91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3C0B-1C43-4DD0-ADEB-ACB851E69238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46B9-F00D-4AD0-A5D4-236469513B19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E948-D598-4F81-B4B6-9339408FA302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C6A-E27A-452E-957E-1796A518DABA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95B5-D63F-4155-BB6A-F007548F8B50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F686B3-33FC-4831-920A-98F568317E38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o.wikipedia.org/wiki/Norsk_Tjenestemannslag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o.wikipedia.org/wiki/Delta_(fagforbund)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s://no.wikipedia.org/wiki/Hovedorganisasjonen_for_universitets-_og_h%C3%B8yskoleutdannede" TargetMode="External"/><Relationship Id="rId4" Type="http://schemas.openxmlformats.org/officeDocument/2006/relationships/hyperlink" Target="http://no.wikipedia.org/wiki/akademikerne" TargetMode="External"/><Relationship Id="rId9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7F507A-C058-47A6-8A68-4DE882F8F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2" y="1300785"/>
            <a:ext cx="9739745" cy="2509213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Hovedavtale og partssamarbeid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6A26AA-7C9B-4739-B058-506FF3A5B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563" y="3809998"/>
            <a:ext cx="9060873" cy="1567220"/>
          </a:xfrm>
        </p:spPr>
        <p:txBody>
          <a:bodyPr/>
          <a:lstStyle/>
          <a:p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b-NO" sz="1600" dirty="0">
                <a:solidFill>
                  <a:schemeClr val="accent1">
                    <a:lumMod val="50000"/>
                  </a:schemeClr>
                </a:solidFill>
              </a:rPr>
              <a:t>v/</a:t>
            </a:r>
            <a:r>
              <a:rPr lang="nb-NO" sz="1600" cap="none" dirty="0">
                <a:solidFill>
                  <a:schemeClr val="accent1">
                    <a:lumMod val="50000"/>
                  </a:schemeClr>
                </a:solidFill>
              </a:rPr>
              <a:t>Henriette Jevnaker (LO Stat) og Martin Kjellsen (KDD)</a:t>
            </a:r>
          </a:p>
          <a:p>
            <a:r>
              <a:rPr lang="nb-NO" sz="1600" cap="none" dirty="0">
                <a:solidFill>
                  <a:schemeClr val="accent1">
                    <a:lumMod val="50000"/>
                  </a:schemeClr>
                </a:solidFill>
              </a:rPr>
              <a:t>Bergen 22. mars 2022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61BEF1-20EC-4447-971C-08E367C3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254AE-C4CD-426D-A6E8-7FA13B0F88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53434-A0C7-4A81-8EB0-D460DAD9BB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219E974-F43A-4B5F-8F3C-782492B7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21119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Skille bedriftsdemokrati og politisk demokrati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6EF1BC-DE32-47EC-A878-2750AAE593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92036"/>
            <a:ext cx="5588626" cy="42672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ct val="30000"/>
              </a:spcBef>
              <a:spcAft>
                <a:spcPts val="12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Medbestemmelsen gjelder ikke politiske beslutninger, men forhold som har med arbeidssituasjonen å gjøre, jf. HA § 1 nr. 2 og § 3. </a:t>
            </a:r>
          </a:p>
          <a:p>
            <a:pPr lvl="0">
              <a:lnSpc>
                <a:spcPct val="11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u="sng" cap="none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Gjennomføringen</a:t>
            </a:r>
            <a:r>
              <a:rPr lang="nb-NO" sz="2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av politiske beslutninger er det som hovedregel medbestemmelse på, men også den kan være politisk styrt eller prioritert.</a:t>
            </a:r>
          </a:p>
          <a:p>
            <a:pPr lvl="0" algn="ctr">
              <a:lnSpc>
                <a:spcPct val="110000"/>
              </a:lnSpc>
              <a:spcBef>
                <a:spcPct val="30000"/>
              </a:spcBef>
              <a:spcAft>
                <a:spcPts val="600"/>
              </a:spcAft>
              <a:buClr>
                <a:srgbClr val="A5A5A5"/>
              </a:buClr>
            </a:pPr>
            <a:r>
              <a:rPr lang="nb-NO" sz="2400" b="1" cap="none">
                <a:solidFill>
                  <a:srgbClr val="FF0000"/>
                </a:solidFill>
                <a:latin typeface="Calibri" panose="020F0502020204030204"/>
              </a:rPr>
              <a:t>§ 1 nr. 2 og § 3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58E478-6364-41DD-8AD5-7CAB6FB4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40C128-CA7F-4174-BD62-A3D68F44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Politiske beslutninger - § 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803C28-EF44-4F60-9058-FB4BB841D7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6621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Hovedavtalen </a:t>
            </a:r>
            <a:r>
              <a:rPr lang="nb-NO" sz="26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gjelder ikke</a:t>
            </a: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:</a:t>
            </a:r>
          </a:p>
          <a:p>
            <a:pPr marL="541338" lvl="0" indent="-3222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Politiske beslutninger ("</a:t>
            </a:r>
            <a:r>
              <a:rPr lang="nb-NO" sz="2600" b="1" cap="none" dirty="0">
                <a:solidFill>
                  <a:srgbClr val="C00000"/>
                </a:solidFill>
                <a:latin typeface="Calibri" panose="020F0502020204030204"/>
              </a:rPr>
              <a:t>politikk</a:t>
            </a: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") – unntak når virksomheten   uttaler seg.</a:t>
            </a:r>
          </a:p>
          <a:p>
            <a:pPr marL="541338" lvl="0" indent="-3222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Beslutninger som treffes på grunnlag av lov, forskrift, stortingsvedtak og Kgl. Res. ("</a:t>
            </a:r>
            <a:r>
              <a:rPr lang="nb-NO" sz="2600" b="1" cap="none" dirty="0">
                <a:solidFill>
                  <a:srgbClr val="C00000"/>
                </a:solidFill>
                <a:latin typeface="Calibri" panose="020F0502020204030204"/>
              </a:rPr>
              <a:t>fag</a:t>
            </a: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")</a:t>
            </a:r>
          </a:p>
          <a:p>
            <a:pPr marL="541338" lvl="0" indent="-3222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Beslutninger som i hovedsak gjelder virksomhetens samfunnsmessige rolle ("</a:t>
            </a:r>
            <a:r>
              <a:rPr lang="nb-NO" sz="2600" b="1" cap="none" dirty="0">
                <a:solidFill>
                  <a:srgbClr val="C00000"/>
                </a:solidFill>
                <a:latin typeface="Calibri" panose="020F0502020204030204"/>
              </a:rPr>
              <a:t>publikum</a:t>
            </a: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")</a:t>
            </a:r>
          </a:p>
          <a:p>
            <a:pPr marL="541338" lvl="0" indent="-322263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Det er som utgangspunkt medbestemmelse på </a:t>
            </a:r>
            <a:r>
              <a:rPr lang="nb-NO" sz="2600" b="1" cap="none" dirty="0">
                <a:solidFill>
                  <a:srgbClr val="C00000"/>
                </a:solidFill>
                <a:latin typeface="Calibri" panose="020F0502020204030204"/>
              </a:rPr>
              <a:t>gjennomføringen</a:t>
            </a: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av politiske beslutninger</a:t>
            </a:r>
          </a:p>
          <a:p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E1E022-3B63-4010-84C5-C590D5DC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B3B8B6-CCF4-4ECC-829A-9F0CF0B6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60901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Redskap ved omstilling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EAF068-CB50-46C2-8869-992FB84C1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87236"/>
            <a:ext cx="7870008" cy="4862946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Statsforvaltningen er i (kontinuerlig) omstilling, og partene ser HA som et redskap for omstilling, effektivisering og fornyelse av statlig sektor.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Omstillingsarbeid krever ledere og tillitsvalgte med en god og felles, strategisk kunnskap, slik at de kan formidle omstillingsbehov og endringsmåter slik at det blir forstått og akseptert av de ansatte. 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Dette er viktig for å skape trygghet ved omstilling.</a:t>
            </a:r>
          </a:p>
          <a:p>
            <a:pPr marL="269875" lvl="0" indent="-2698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A5A5A5"/>
              </a:buClr>
              <a:buNone/>
            </a:pPr>
            <a:r>
              <a:rPr lang="nb-NO" sz="2400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					</a:t>
            </a: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§ 1 nr. 4.</a:t>
            </a:r>
            <a:endParaRPr lang="nb-NO" sz="2400" b="1" dirty="0"/>
          </a:p>
        </p:txBody>
      </p:sp>
      <p:pic>
        <p:nvPicPr>
          <p:cNvPr id="4" name="Bilde 3" descr="Portal:Trains/Selected picture/2006 archive - Wikipedia, the free ...">
            <a:extLst>
              <a:ext uri="{FF2B5EF4-FFF2-40B4-BE49-F238E27FC236}">
                <a16:creationId xmlns:a16="http://schemas.microsoft.com/office/drawing/2014/main" id="{BA2F7B62-F239-45A0-AA32-8803C439F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3" y="2292647"/>
            <a:ext cx="2980507" cy="3974009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0F261A-823E-476B-A27B-F7F3A3E3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D21326-BE13-4D13-892A-D97B3DFA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5592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Likeverdige parter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8591BD-754E-442A-A2F6-39D6EB5CA1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22764"/>
            <a:ext cx="11278226" cy="435032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0070C0"/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HA setter som mål at arbeidsgiver og tillitsvalgte møtes som likeverdige parter med vilje til å finne løsninger. 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Det er partenes felles ansvar å utvikle en god, åpen og løsningsorientert samarbeidskultur. 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Partene må møte med nødvendige </a:t>
            </a:r>
          </a:p>
          <a:p>
            <a:pPr marL="261938" lvl="0" indent="1588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None/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fullmakter, kvalifikasjoner og holdninger.</a:t>
            </a:r>
          </a:p>
          <a:p>
            <a:pPr marL="261938" lvl="0" indent="1588">
              <a:lnSpc>
                <a:spcPct val="90000"/>
              </a:lnSpc>
              <a:spcBef>
                <a:spcPct val="30000"/>
              </a:spcBef>
              <a:buClr>
                <a:srgbClr val="5B9BD5">
                  <a:lumMod val="50000"/>
                </a:srgbClr>
              </a:buClr>
              <a:buNone/>
            </a:pPr>
            <a:r>
              <a:rPr lang="nb-NO" sz="2800" b="1" cap="none" dirty="0">
                <a:solidFill>
                  <a:srgbClr val="FF0000"/>
                </a:solidFill>
                <a:latin typeface="Calibri" panose="020F0502020204030204"/>
              </a:rPr>
              <a:t>			</a:t>
            </a:r>
            <a:r>
              <a:rPr lang="nb-NO" sz="2400" b="1" cap="none" dirty="0">
                <a:solidFill>
                  <a:srgbClr val="FF0000"/>
                </a:solidFill>
                <a:latin typeface="Calibri" panose="020F0502020204030204"/>
              </a:rPr>
              <a:t>§ 1 nr. 5</a:t>
            </a:r>
          </a:p>
          <a:p>
            <a:endParaRPr lang="nb-NO" dirty="0"/>
          </a:p>
        </p:txBody>
      </p:sp>
      <p:pic>
        <p:nvPicPr>
          <p:cNvPr id="4" name="Bilde 3" descr="&lt;strong&gt;Møte&lt;/strong&gt;">
            <a:extLst>
              <a:ext uri="{FF2B5EF4-FFF2-40B4-BE49-F238E27FC236}">
                <a16:creationId xmlns:a16="http://schemas.microsoft.com/office/drawing/2014/main" id="{AAB268DA-53F7-45C4-8800-977400711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58" y="3768439"/>
            <a:ext cx="3873368" cy="2230266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9AD197-197F-49AF-9583-6F96D6F0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Midlertidig ansatt - Norsk Journalistlag">
            <a:extLst>
              <a:ext uri="{FF2B5EF4-FFF2-40B4-BE49-F238E27FC236}">
                <a16:creationId xmlns:a16="http://schemas.microsoft.com/office/drawing/2014/main" id="{99A13424-C1E6-43B0-8FAF-F7AAC8499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" r="-2" b="4321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F1AB8F0-A001-4B9C-97E3-98A0C2A3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Hvem utøver medbestemmelsen?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DF2F2-997B-4378-888A-7983E682BB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4106279"/>
          </a:xfrm>
        </p:spPr>
        <p:txBody>
          <a:bodyPr>
            <a:normAutofit/>
          </a:bodyPr>
          <a:lstStyle/>
          <a:p>
            <a:pPr lvl="0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Retten til medbestemmelse utøves gjennom de tillitsvalgte.</a:t>
            </a:r>
          </a:p>
          <a:p>
            <a:pPr lvl="0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Medvirkningen til den enkelte ansatte nevnes bare i beskjeden grad</a:t>
            </a:r>
            <a:r>
              <a:rPr lang="nb-NO" sz="22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.</a:t>
            </a:r>
          </a:p>
          <a:p>
            <a:pPr lvl="0">
              <a:spcBef>
                <a:spcPct val="30000"/>
              </a:spcBef>
              <a:buClr>
                <a:srgbClr val="A5A5A5"/>
              </a:buClr>
            </a:pPr>
            <a:endParaRPr lang="nb-NO" sz="2200" cap="none" dirty="0">
              <a:latin typeface="Calibri" panose="020F0502020204030204"/>
            </a:endParaRPr>
          </a:p>
          <a:p>
            <a:pPr marL="0" lvl="0" indent="0" algn="ctr">
              <a:spcBef>
                <a:spcPct val="30000"/>
              </a:spcBef>
              <a:buClr>
                <a:srgbClr val="A5A5A5"/>
              </a:buClr>
              <a:buNone/>
            </a:pPr>
            <a:r>
              <a:rPr lang="nb-NO" sz="2200" b="1" cap="none" dirty="0">
                <a:solidFill>
                  <a:srgbClr val="FF0000"/>
                </a:solidFill>
                <a:latin typeface="Calibri" panose="020F0502020204030204"/>
              </a:rPr>
              <a:t>§ 1 nr. 6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F02A96-601C-48A3-A1A0-77B8EDB0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E98012-9F94-4338-9646-CC4BA8D69500}"/>
              </a:ext>
            </a:extLst>
          </p:cNvPr>
          <p:cNvSpPr txBox="1">
            <a:spLocks/>
          </p:cNvSpPr>
          <p:nvPr/>
        </p:nvSpPr>
        <p:spPr>
          <a:xfrm>
            <a:off x="2171700" y="337416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all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ea typeface="+mj-ea"/>
                <a:cs typeface="+mj-cs"/>
              </a:rPr>
              <a:t>Vervet som tillitsvalgt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7CF7DB-0395-49B9-87C1-83ECBBB4AED3}"/>
              </a:ext>
            </a:extLst>
          </p:cNvPr>
          <p:cNvSpPr txBox="1">
            <a:spLocks/>
          </p:cNvSpPr>
          <p:nvPr/>
        </p:nvSpPr>
        <p:spPr>
          <a:xfrm>
            <a:off x="1409700" y="1797916"/>
            <a:ext cx="1038409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Vervet er et ledd i en demokratisering av arbeidslivet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Vervet likestilles med vanlig tjeneste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 kompetanse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A5A5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A5A5A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1 nr. 7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A5A5A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A6D5749-4DF6-4A64-A5B1-784F2246B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71574" y="4969353"/>
            <a:ext cx="1554109" cy="11799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C0AB0AE-5C99-4EA8-ABC3-47891E643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53956" y="4969353"/>
            <a:ext cx="2453866" cy="11799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563D191-5553-4586-9752-C076F8A56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02427" y="4951070"/>
            <a:ext cx="1487778" cy="117990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C30AD52-9710-425D-8C6B-3FA994F895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742503" y="4413898"/>
            <a:ext cx="1299892" cy="173535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B943779-3F68-44F8-8425-E6438335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61BD72-590E-40CB-9653-D5557ACE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82574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Utøvelse av ledelse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7C3141-DB3B-4311-AD17-AECC89021A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01092"/>
            <a:ext cx="10363826" cy="399010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Ledere på alle nivåer skal utøve en støttende og involverende ledelsesform og bidra til å løse konflikter.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Legge til rette for kreative læringsmiljøer og reell medbestemmelse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Ta de ansatte med i beslutningsprosesser som berører de ansattes arbeidssituasjon. </a:t>
            </a:r>
          </a:p>
          <a:p>
            <a:pPr marL="269875" lvl="0" indent="-2698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Sørge for å gi de tillitsvalgte gode arbeidsvilkår</a:t>
            </a:r>
          </a:p>
          <a:p>
            <a:pPr marL="0" lvl="0" indent="0" algn="ctr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A5A5A5"/>
              </a:buClr>
              <a:buNone/>
            </a:pPr>
            <a:r>
              <a:rPr lang="nb-NO" sz="2400" b="1" cap="none" dirty="0">
                <a:solidFill>
                  <a:srgbClr val="FF0000"/>
                </a:solidFill>
                <a:latin typeface="Calibri" panose="020F0502020204030204"/>
              </a:rPr>
              <a:t>§ 1 nr. 8</a:t>
            </a:r>
            <a:endParaRPr lang="nb-N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C4BB7A-B258-4A89-9F70-CA2FA467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C8B6C12-BE49-45C7-8E88-D16FE2E628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tilpasset &lt;strong&gt;opplæring&lt;/strong&gt; i følge opplæringsloven 1 3 har alle elever ...">
            <a:extLst>
              <a:ext uri="{FF2B5EF4-FFF2-40B4-BE49-F238E27FC236}">
                <a16:creationId xmlns:a16="http://schemas.microsoft.com/office/drawing/2014/main" id="{21DA4120-E6E3-48A0-8132-639A72501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78" y="2505456"/>
            <a:ext cx="3106057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9D3FC01C-4EFD-4868-8317-4C9F86931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417E9A5-CAE1-4A47-BB34-EEF03209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Oppfølging og opplæring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82B3E2-D7DC-4597-8259-BC63A29769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756617"/>
          </a:xfrm>
        </p:spPr>
        <p:txBody>
          <a:bodyPr>
            <a:normAutofit/>
          </a:bodyPr>
          <a:lstStyle/>
          <a:p>
            <a:pPr lvl="0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Partene i den enkelte virksomhet har både et felles og et eget ansvar for å sørge for en kontinuerlig oppfølging og opplæring av såvel ledere som tillitsvalgte.</a:t>
            </a:r>
          </a:p>
          <a:p>
            <a:pPr lvl="0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Siktemålet er å få en felles forståelse av HA's formål og intensjoner.</a:t>
            </a:r>
          </a:p>
          <a:p>
            <a:pPr lvl="0" algn="ctr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FF0000"/>
                </a:solidFill>
                <a:latin typeface="Calibri" panose="020F0502020204030204"/>
              </a:rPr>
              <a:t>§ 1 nr. 12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8D26094-67A2-4A46-876B-80C8CD6B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8B6C12-BE49-45C7-8E88-D16FE2E628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4543969-564E-4BD2-B96E-4962717BC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95" y="2505456"/>
            <a:ext cx="2935224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3FC01C-4EFD-4868-8317-4C9F86931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2BECE36-E2C8-496C-9828-BD3012DB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5486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Evaluering av medbestemmelsen - §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530973-F5BD-4D29-816C-64C56FA703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3" y="1884218"/>
            <a:ext cx="6883131" cy="4184073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Minst ett årlig evalueringsmøte med erfarings-diskusjoner om praktiseringen av HA og tilpasningsavtalen. </a:t>
            </a:r>
          </a:p>
          <a:p>
            <a:pPr lvl="0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Møtet skal skje i fellesskap mellom partene på samme samarbeidsarena.</a:t>
            </a:r>
          </a:p>
          <a:p>
            <a:pPr lvl="0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Arbeidsgiver har ansvar for å kalle inn til møte og føre referat.</a:t>
            </a:r>
          </a:p>
          <a:p>
            <a:pPr lvl="0">
              <a:spcBef>
                <a:spcPct val="30000"/>
              </a:spcBef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Den øverste arbeidsgiverrepresentant for virksomheten eller driftsenheten forutsettes å delta. </a:t>
            </a:r>
          </a:p>
          <a:p>
            <a:endParaRPr lang="nb-NO" sz="19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582504-1082-4312-8291-9FB7AA2C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254AE-C4CD-426D-A6E8-7FA13B0F88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Kostenlose Illustration: Puzzle, Zusammenarbeit, Gemeinsam ...">
            <a:extLst>
              <a:ext uri="{FF2B5EF4-FFF2-40B4-BE49-F238E27FC236}">
                <a16:creationId xmlns:a16="http://schemas.microsoft.com/office/drawing/2014/main" id="{C60A2FA6-2FA8-416C-ACC1-F2F091904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81" y="2367091"/>
            <a:ext cx="3424107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53434-A0C7-4A81-8EB0-D460DAD9BB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A67A33-D2EA-4252-941D-91D62AC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Tilpasningsavtalen - § 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808A5F-1788-43D2-993C-8EE870350B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833390" cy="342410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Den enkelte virksomhet skal inngå en egen tilpasningsavtale til HA, tilpasset virksomhetens og de ansattes behov.</a:t>
            </a:r>
          </a:p>
          <a:p>
            <a:pPr marL="342900" lvl="0" indent="-342900"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Reell medbestemmelse på et så tidlig tidspunkt som mulig skal være ett av siktemålene.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4AA224-2855-4B62-999A-C1B7FA86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776504-AE51-49C0-B323-424C062E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Hva skal vi snakke om?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0C556C-CBC9-4B02-BCD6-D1B4437B26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47563"/>
          </a:xfrm>
        </p:spPr>
        <p:txBody>
          <a:bodyPr>
            <a:normAutofit/>
          </a:bodyPr>
          <a:lstStyle/>
          <a:p>
            <a:r>
              <a:rPr lang="nb-NO" sz="2600" cap="none" dirty="0">
                <a:solidFill>
                  <a:schemeClr val="accent1">
                    <a:lumMod val="50000"/>
                  </a:schemeClr>
                </a:solidFill>
              </a:rPr>
              <a:t>Hvorfor har vi en hovedavtale i staten?</a:t>
            </a:r>
          </a:p>
          <a:p>
            <a:r>
              <a:rPr lang="nb-NO" sz="2600" cap="none" dirty="0">
                <a:solidFill>
                  <a:schemeClr val="accent1">
                    <a:lumMod val="50000"/>
                  </a:schemeClr>
                </a:solidFill>
              </a:rPr>
              <a:t>Formål og intensjoner – styringsrett og medbestemmelse</a:t>
            </a:r>
          </a:p>
          <a:p>
            <a:r>
              <a:rPr lang="nb-NO" sz="2600" cap="none" dirty="0">
                <a:solidFill>
                  <a:schemeClr val="accent1">
                    <a:lumMod val="50000"/>
                  </a:schemeClr>
                </a:solidFill>
              </a:rPr>
              <a:t>Tilpasningsavtalen</a:t>
            </a:r>
          </a:p>
          <a:p>
            <a:r>
              <a:rPr lang="nb-NO" sz="2600" cap="none" dirty="0">
                <a:solidFill>
                  <a:schemeClr val="accent1">
                    <a:lumMod val="50000"/>
                  </a:schemeClr>
                </a:solidFill>
              </a:rPr>
              <a:t>Partsforholdene</a:t>
            </a:r>
          </a:p>
          <a:p>
            <a:r>
              <a:rPr lang="nb-NO" sz="2600" cap="none" dirty="0">
                <a:solidFill>
                  <a:schemeClr val="accent1">
                    <a:lumMod val="50000"/>
                  </a:schemeClr>
                </a:solidFill>
              </a:rPr>
              <a:t>Medbestemmelse ved </a:t>
            </a:r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omstilling</a:t>
            </a:r>
            <a:r>
              <a:rPr lang="nb-NO" sz="2600" cap="none" dirty="0">
                <a:solidFill>
                  <a:schemeClr val="accent1">
                    <a:lumMod val="50000"/>
                  </a:schemeClr>
                </a:solidFill>
              </a:rPr>
              <a:t> og omorganisering</a:t>
            </a:r>
          </a:p>
          <a:p>
            <a:r>
              <a:rPr lang="nb-NO" sz="2600" cap="none" dirty="0">
                <a:solidFill>
                  <a:schemeClr val="accent1">
                    <a:lumMod val="50000"/>
                  </a:schemeClr>
                </a:solidFill>
              </a:rPr>
              <a:t>Saksbehandlingsregler</a:t>
            </a:r>
          </a:p>
          <a:p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1F60686-EEB1-4DB7-850D-BBED40DA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F1EDFB-392A-4B9F-B004-F5E64242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Staten, likt og ulikt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C410C41-0E4C-4646-A054-8AF82F4EE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6099" y="4029419"/>
            <a:ext cx="1718631" cy="892366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96CDBFA-EB39-4B08-8606-F3F5B0C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20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AC54063-069C-4DBC-9555-24FFAC09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947" y="882379"/>
            <a:ext cx="1255923" cy="116228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684741D-8E83-4DDC-A35A-BF09399D2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37" y="2307411"/>
            <a:ext cx="1983952" cy="112249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736E40A-D1BD-4372-BDCD-BB0912615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55" y="1495138"/>
            <a:ext cx="1894901" cy="39109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E5E6D19-897B-45A2-996A-2CF060468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3104" y="1867005"/>
            <a:ext cx="1662625" cy="423969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0AE9617-CC4D-4FDE-9D7F-1D28BCF10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053" y="3980729"/>
            <a:ext cx="1379802" cy="581218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9A602F3-113C-4E4C-A51B-74126ED40E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751" y="2892873"/>
            <a:ext cx="1514942" cy="951457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86C2B724-7808-4EFA-9F0F-969B886751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1762" y="5134636"/>
            <a:ext cx="1074161" cy="102940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3FC9C669-87D8-4A31-859F-5451A3E20B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3985" y="3429000"/>
            <a:ext cx="1432193" cy="1046602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3F73AD9-CCAF-4C8C-AEF9-89AD5B0CB3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366037" y="2126094"/>
            <a:ext cx="1175848" cy="1162280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8418ADA9-FA01-4364-8C62-A8B08A187C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78835" y="5134636"/>
            <a:ext cx="1432192" cy="107414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20F6D69E-9591-4B67-B8C2-01E447FC15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6572" y="2033097"/>
            <a:ext cx="1389287" cy="826956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4BFA76E4-37B7-4A4B-A4D2-9A2C621FA7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3314" y="2467972"/>
            <a:ext cx="1145754" cy="1801258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620B2798-F8AB-4DAB-8F10-BA2AA81491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3024" y="4605883"/>
            <a:ext cx="1570126" cy="1570126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B7B86EC4-382E-4EF8-943F-7B51BF08C8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89795" y="4204627"/>
            <a:ext cx="2444278" cy="714639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4B98DBD5-6BED-45B4-8AD4-35AA39B7BF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58407" y="3274810"/>
            <a:ext cx="3062689" cy="754655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B52EA642-98F3-4420-B268-AB4CFBF4C7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33312" y="1923890"/>
            <a:ext cx="1844980" cy="1122499"/>
          </a:xfrm>
          <a:prstGeom prst="rect">
            <a:avLst/>
          </a:prstGeom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731718B6-F464-4621-91FA-9503A9C137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09890" y="5305744"/>
            <a:ext cx="1586429" cy="11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vedavtalen i staten – et godt virkemiddel for samarbeid, medbestemmelse og utvikling?">
            <a:extLst>
              <a:ext uri="{FF2B5EF4-FFF2-40B4-BE49-F238E27FC236}">
                <a16:creationId xmlns:a16="http://schemas.microsoft.com/office/drawing/2014/main" id="{D793B54C-DED6-4704-9A83-FF84D66A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5625" y="1375634"/>
            <a:ext cx="2912575" cy="41067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50A51FE-3CDF-4A9A-9268-EE16F3A2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</p:spPr>
        <p:txBody>
          <a:bodyPr anchor="ctr">
            <a:normAutofit/>
          </a:bodyPr>
          <a:lstStyle/>
          <a:p>
            <a:r>
              <a:rPr lang="nb-NO" b="1" dirty="0" err="1"/>
              <a:t>Fafo</a:t>
            </a:r>
            <a:r>
              <a:rPr lang="nb-NO" b="1" dirty="0"/>
              <a:t>-rapport 2020:28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D78024-6450-43A3-8C54-D8F084867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67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Tilpasningsavtale inngått i bare 7 av 10 virksomheter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Dårlig kunnskap om tilpasningsavtalen.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Årsak og virkning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3CD892-ADE5-4AD3-A3A7-A85A274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BF60C1B-21D4-425B-89C8-B0A7AB09A1E4}" type="slidenum">
              <a:rPr lang="nb-NO" smtClean="0"/>
              <a:pPr>
                <a:spcAft>
                  <a:spcPts val="600"/>
                </a:spcAft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2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1B674B-8A41-4DA8-A9BB-200D175E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Tilpasningsavtale – HA § 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8A0AC9-67BC-42A3-824A-FE6653E4B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virksomheter skal ha egen tilpasningsavtale</a:t>
            </a:r>
          </a:p>
          <a:p>
            <a:r>
              <a:rPr lang="nb-NO" dirty="0"/>
              <a:t>Tilpasningsavtalen skal legge vekt på ordninger som gir de ansatte (gjennom deres organisasjoner):</a:t>
            </a:r>
          </a:p>
          <a:p>
            <a:r>
              <a:rPr lang="nb-NO" dirty="0"/>
              <a:t>Muligheter for </a:t>
            </a:r>
            <a:r>
              <a:rPr lang="nb-NO" b="1" dirty="0"/>
              <a:t>reell medbestemmelse</a:t>
            </a:r>
          </a:p>
          <a:p>
            <a:r>
              <a:rPr lang="nb-NO" dirty="0"/>
              <a:t>På de </a:t>
            </a:r>
            <a:r>
              <a:rPr lang="nb-NO" b="1" dirty="0"/>
              <a:t>forskjellige nivåer </a:t>
            </a:r>
            <a:r>
              <a:rPr lang="nb-NO" dirty="0"/>
              <a:t>i virksomheten</a:t>
            </a:r>
          </a:p>
          <a:p>
            <a:r>
              <a:rPr lang="nb-NO" dirty="0"/>
              <a:t>Delta </a:t>
            </a:r>
            <a:r>
              <a:rPr lang="nb-NO" b="1" dirty="0"/>
              <a:t>så tidlig som praktisk mulig </a:t>
            </a:r>
            <a:r>
              <a:rPr lang="nb-NO" dirty="0"/>
              <a:t>i beslutningsprosessen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9140F0-C154-430E-841F-0726336D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22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6EDCB27-6F99-4082-BFF8-762FA66A8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1B2568-146F-4A6E-9806-8A0509B8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Tilpasningsavtale – innhold (HA § 7)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7867D1-CC5D-4524-A709-97688C61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062" y="1825625"/>
            <a:ext cx="9000000" cy="4351338"/>
          </a:xfrm>
        </p:spPr>
        <p:txBody>
          <a:bodyPr/>
          <a:lstStyle/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Inndeling av virksomheten i:</a:t>
            </a:r>
          </a:p>
          <a:p>
            <a:pPr marL="0" indent="0">
              <a:buNone/>
            </a:pPr>
            <a:endParaRPr lang="nb-NO" sz="2800" dirty="0"/>
          </a:p>
          <a:p>
            <a:pPr lvl="1">
              <a:buFontTx/>
              <a:buChar char="-"/>
            </a:pPr>
            <a:r>
              <a:rPr lang="nb-NO" sz="2800" dirty="0"/>
              <a:t>virksomhetsområde</a:t>
            </a:r>
          </a:p>
          <a:p>
            <a:pPr lvl="1">
              <a:buFontTx/>
              <a:buChar char="-"/>
            </a:pPr>
            <a:r>
              <a:rPr lang="nb-NO" sz="2800" dirty="0"/>
              <a:t>driftsenheter</a:t>
            </a:r>
          </a:p>
          <a:p>
            <a:pPr lvl="1">
              <a:buFontTx/>
              <a:buChar char="-"/>
            </a:pPr>
            <a:r>
              <a:rPr lang="nb-NO" sz="2800" dirty="0"/>
              <a:t>arbeidsområder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8282DCF-A4F1-4E8B-B219-7397795F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23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CE86922-62B6-40A7-AD01-6CF96030F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8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EB3B01-1966-49C3-822B-A8ABA47D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91628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Arbeidsgiverpart - § 13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900A4E-99C3-4281-8C11-FA8FDD524E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48692"/>
            <a:ext cx="10495754" cy="459079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§ 13 – Det administrative ledd som har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ansvaret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for behandling av saker etter HA eller tilpasningsavtalen.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Forhandlinger føres av det nivå som har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myndighet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til å slutte avtale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Nødvendig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fullmakt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til å forplikte arbeidsgiver v/forhandlinger, jf. § 19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Saker som skal behandles i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styrer/kollegiale styringsorgan 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medfører de samme rettigheter og plikter for partene som ellers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En sak kan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ikke tvisteløses 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etter § 24 eller andre tvisteløsningsregler dersom organet alene er tillagt myndighet til å fatte beslutning i saken – såkalt "eksklusiv kompetanse"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Direktør/leder bør ha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fullmakt fra styringsorganet 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til å drøfte/forhandle</a:t>
            </a:r>
          </a:p>
          <a:p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23BACC-F7B5-4318-8048-A1B75068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31ADAE-99B3-426A-8F80-8B8DA18C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99447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Arbeidstakerpart - § 14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5D1B97-B9E4-4879-A66C-D389FC0F50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828800"/>
            <a:ext cx="10474663" cy="4696691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De organisasjoner som organiserer minst 10 % av de ansatte i vedkommende berørte virksomhet, driftsenhet eller arbeidsområde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Primærorganisasjoner under samme HS kan slå sammen sine medlemstall for å oppnå minst 10 %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HS som har medlemmer i virksomheten, driftsenheten eller arbeidsområdet der primærorganisasjonen(e) ikke fyller kravet til 10 %, kan peke ut én representant med rettigheter etter tilpasningsavtalen. Må ha minst 2 medlemmer på virksomhetsnivå.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§ 14 c) gir ikke rett til assistanse etter § 38 og ikke selvstendig grunnlag for tjenestefri etter § 39 nr. 1</a:t>
            </a:r>
          </a:p>
          <a:p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700092-8656-4817-AA7D-B0911FA1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C31ECEC-5B73-49AF-B8C6-57EE71BD4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1" y="346386"/>
            <a:ext cx="8869817" cy="6165228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E32492A-D8EC-4D1B-B67C-B49FC62B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9026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Informasjon - § 17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913774" y="1711234"/>
            <a:ext cx="10363826" cy="4702629"/>
          </a:xfrm>
        </p:spPr>
        <p:txBody>
          <a:bodyPr>
            <a:normAutofit/>
          </a:bodyPr>
          <a:lstStyle/>
          <a:p>
            <a:pPr>
              <a:spcBef>
                <a:spcPts val="36"/>
              </a:spcBef>
              <a:spcAft>
                <a:spcPts val="600"/>
              </a:spcAft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Arbeidsgiver skal ta initiativet til å gi informasjon om alle drøftings- og informasjonssakene.</a:t>
            </a:r>
          </a:p>
          <a:p>
            <a:pPr>
              <a:spcBef>
                <a:spcPts val="36"/>
              </a:spcBef>
              <a:spcAft>
                <a:spcPts val="600"/>
              </a:spcAft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Informasjonen skal gis </a:t>
            </a:r>
            <a:r>
              <a:rPr lang="nb-NO" sz="2400" b="1" u="sng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så tidlig som mulig</a:t>
            </a: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36"/>
              </a:spcBef>
              <a:spcAft>
                <a:spcPts val="600"/>
              </a:spcAft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tillegg gi informasjon om regnskap og økonomi, vedtak av betydning (for arbeidssituasjonen), hvem som ansettes/slutter og pol. beslutninger.</a:t>
            </a:r>
          </a:p>
          <a:p>
            <a:pPr>
              <a:spcBef>
                <a:spcPts val="36"/>
              </a:spcBef>
              <a:spcAft>
                <a:spcPts val="600"/>
              </a:spcAft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Tilpasningsavtalen fastsetter hvordan informasjonen skal gis.</a:t>
            </a:r>
          </a:p>
          <a:p>
            <a:pPr>
              <a:spcBef>
                <a:spcPts val="36"/>
              </a:spcBef>
              <a:spcAft>
                <a:spcPts val="600"/>
              </a:spcAft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Tillitsvalgte skal gi arbeidsgiver informasjon om behandles i organisasjonen og som det er av betydning for arbeidsgiver å bli informert om.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6AA525-7B2E-4D35-AA81-60893E15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7F25AD-6782-47DD-A0CC-919F87B6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47047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Drøftinger – de gode argumenters arena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2DEDFE-C6B8-4B8D-9E18-5C54FA6CD3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85109"/>
            <a:ext cx="10363826" cy="502919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defRPr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Tillitsvalgte skal inviteres til å drøfte alle saker som påvirker de ansattes arbeidsforhold.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defRPr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Se listen over drøftingstemaene i § 18 nr. 1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defRPr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Tillitsvalgte skal ivareta de ansatte interesser i drøftingssaker.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defRPr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Opplyse saken best mulig før arbeidsgiver fatter beslutning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defRPr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Begge parter kan kreve drøftinger om </a:t>
            </a:r>
            <a:r>
              <a:rPr lang="nb-NO" sz="2400" b="1" u="sng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andre forhold </a:t>
            </a: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av betydning for de ansattes arbeidssituasjon - § 18 nr.2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4A7EAC-8BA3-4AAF-9485-B384AB7F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8B6C12-BE49-45C7-8E88-D16FE2E628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Fichier d'origine ‎ (Fichier SVG, résolution de 48 × 48 pixels ...">
            <a:extLst>
              <a:ext uri="{FF2B5EF4-FFF2-40B4-BE49-F238E27FC236}">
                <a16:creationId xmlns:a16="http://schemas.microsoft.com/office/drawing/2014/main" id="{8D1018A7-A031-4439-9120-5288C56AE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95" y="2505456"/>
            <a:ext cx="2935224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3FC01C-4EFD-4868-8317-4C9F86931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91F867A-92D5-42CE-9372-EBAA6094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Referat fra drøfting - § 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026870-6239-4993-8FE2-F01DC2B796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3" y="2367092"/>
            <a:ext cx="6869277" cy="3424107"/>
          </a:xfrm>
        </p:spPr>
        <p:txBody>
          <a:bodyPr>
            <a:normAutofit/>
          </a:bodyPr>
          <a:lstStyle/>
          <a:p>
            <a:pPr lvl="0"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Etter drøftinger setter arbeidsgiver opp referat</a:t>
            </a:r>
          </a:p>
          <a:p>
            <a:pPr lvl="0"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Kortfattet referat med partenes synspunkter</a:t>
            </a:r>
          </a:p>
          <a:p>
            <a:pPr lvl="0"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Referatet skal godkjennes – </a:t>
            </a:r>
            <a:r>
              <a:rPr lang="nb-NO" sz="2400" b="1" u="sng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ikke</a:t>
            </a: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undertegnes av partene</a:t>
            </a:r>
          </a:p>
          <a:p>
            <a:pPr lvl="0"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Er det truffet beslutning i saken skal den referatføres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4F3F73-9971-45E3-BF8C-69306849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9A6D1B-66A8-4458-855F-03B92BBE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Hvorfor har vi en hovedavtale i staten?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B0A3FE-F666-4EA9-A36C-D645F89819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Grunnloven § 110 sier:</a:t>
            </a:r>
          </a:p>
          <a:p>
            <a:pPr marL="179388" indent="0">
              <a:buNone/>
            </a:pPr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«Nærmere bestemmelser om ansattes medbestemmelsesrett på sin arbeidsplass fastsettes ved </a:t>
            </a:r>
            <a:r>
              <a:rPr lang="nb-NO" sz="2400" cap="none" dirty="0">
                <a:solidFill>
                  <a:srgbClr val="FF0000"/>
                </a:solidFill>
              </a:rPr>
              <a:t>lov.</a:t>
            </a:r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263525" indent="-246063"/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I statsforvaltningen er partenes medbestemmelsesrett fastsatt i </a:t>
            </a:r>
            <a:r>
              <a:rPr lang="nb-NO" sz="2400" cap="none" dirty="0">
                <a:solidFill>
                  <a:srgbClr val="FF0000"/>
                </a:solidFill>
              </a:rPr>
              <a:t>tariffavtale</a:t>
            </a:r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, noe som Grl. § 110 åpner for. </a:t>
            </a:r>
          </a:p>
          <a:p>
            <a:pPr marL="263525" indent="-246063"/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Hovedavtalen spiller en sentral rolle i demokratiseringen av arbeidslivet.</a:t>
            </a:r>
          </a:p>
          <a:p>
            <a:pPr marL="0" indent="0">
              <a:buNone/>
            </a:pP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6A14D1B-7C8C-42C2-9B2F-26049012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172550-170C-4ACA-A5EC-250AB795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9026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Forhandlinger - § 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760347-A539-471D-BBDF-5ADC95F7B8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685109"/>
            <a:ext cx="10555415" cy="493775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2400" b="1" u="sng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Rammene</a:t>
            </a: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forhandlinger - § 19 nr. 1 a – c; innenfor myndighetsområdet, budsjettvedtak/budsjettfullmakter og i samsvar med de instrukser og prioriteringer som fagdepartementet fastlegger / som virksomheten selv treffer etter fullmakt.</a:t>
            </a:r>
          </a:p>
          <a:p>
            <a:pPr>
              <a:spcAft>
                <a:spcPts val="600"/>
              </a:spcAft>
            </a:pPr>
            <a:r>
              <a:rPr lang="nb-NO" sz="2400" b="1" u="sng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Arbeidsgiver</a:t>
            </a: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plikter å ta sakene opp til forhandlinger.</a:t>
            </a:r>
          </a:p>
          <a:p>
            <a:pPr>
              <a:spcAft>
                <a:spcPts val="600"/>
              </a:spcAft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er en uttømmende liste </a:t>
            </a:r>
            <a:r>
              <a:rPr lang="nb-NO" sz="2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 forhandlingstemaer, </a:t>
            </a: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§ 19 nr. 2 a – f. </a:t>
            </a:r>
          </a:p>
          <a:p>
            <a:pPr>
              <a:spcAft>
                <a:spcPts val="600"/>
              </a:spcAft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Organisasjonene har </a:t>
            </a:r>
            <a:r>
              <a:rPr lang="nb-NO" sz="2400" b="1" u="sng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uttalerett</a:t>
            </a: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saker som etter nr. 1 ikke er forhandlings-gjenstand.</a:t>
            </a:r>
          </a:p>
          <a:p>
            <a:endParaRPr lang="nb-NO" sz="24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DB9B55-4B07-494E-9CF9-4005EFA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A70ED3-3A7B-4486-B7FD-174958E9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9973"/>
            <a:ext cx="10364451" cy="1154864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Forhandling – mulighet for tvisteløsning</a:t>
            </a:r>
            <a:br>
              <a:rPr lang="nb-NO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§ 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E37957-6BFC-4756-B15A-90A8CD4E0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34837"/>
            <a:ext cx="10363826" cy="490450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Organisasjonskart skal forhandles mellom partene lokalt når:</a:t>
            </a:r>
          </a:p>
          <a:p>
            <a:pPr marL="835025" lvl="1" indent="-4572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Organisasjonskartet endres</a:t>
            </a:r>
          </a:p>
          <a:p>
            <a:pPr marL="835025" lvl="1" indent="-4572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Endringen er ment å vare mer enn 6 måneder</a:t>
            </a:r>
          </a:p>
          <a:p>
            <a:pPr marL="835025" lvl="1" indent="-4572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Endringen medfører omdisponering personale og/eller utstyr</a:t>
            </a:r>
          </a:p>
          <a:p>
            <a:pPr marL="441643" lvl="0" indent="-3429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Bemanningsøkning</a:t>
            </a:r>
          </a:p>
          <a:p>
            <a:pPr marL="441643" lvl="0" indent="-3429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Velferdstiltak og fordeling av velferdsmidler</a:t>
            </a:r>
          </a:p>
          <a:p>
            <a:pPr marL="441643" lvl="0" indent="-3429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Personalreglement</a:t>
            </a:r>
          </a:p>
          <a:p>
            <a:pPr marL="441643" lvl="0" indent="-342900" defTabSz="900113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Disponering av arealer til arbeidslokaler, </a:t>
            </a:r>
          </a:p>
          <a:p>
            <a:pPr marL="442913" lvl="0" indent="0" defTabSz="900113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None/>
            </a:pPr>
            <a:r>
              <a:rPr lang="nb-NO" sz="2400" b="1" cap="none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spiserom mv.</a:t>
            </a:r>
          </a:p>
          <a:p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7" descr="C:\Users\joso_FF\AppData\Local\Microsoft\Windows\Temporary Internet Files\Content.IE5\MSA8FWWR\meeting-152506_640[1].png">
            <a:extLst>
              <a:ext uri="{FF2B5EF4-FFF2-40B4-BE49-F238E27FC236}">
                <a16:creationId xmlns:a16="http://schemas.microsoft.com/office/drawing/2014/main" id="{17E14BCA-4B03-4DF7-897B-5AFB278E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73" y="3888579"/>
            <a:ext cx="3054927" cy="24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B7B1CDB-6F2A-4B3C-907A-F07B8459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96011EC5-5231-440B-8D31-5B274B17501F}"/>
              </a:ext>
            </a:extLst>
          </p:cNvPr>
          <p:cNvSpPr txBox="1">
            <a:spLocks/>
          </p:cNvSpPr>
          <p:nvPr/>
        </p:nvSpPr>
        <p:spPr>
          <a:xfrm>
            <a:off x="914162" y="901705"/>
            <a:ext cx="112746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600" dirty="0">
                <a:solidFill>
                  <a:srgbClr val="5B9BD5">
                    <a:lumMod val="75000"/>
                  </a:srgbClr>
                </a:solidFill>
                <a:latin typeface="+mn-lt"/>
              </a:rPr>
              <a:t>Hva er endring på organisasjonskartet ?</a:t>
            </a:r>
          </a:p>
        </p:txBody>
      </p:sp>
      <p:sp>
        <p:nvSpPr>
          <p:cNvPr id="5" name="Avrundet rektangel 11">
            <a:extLst>
              <a:ext uri="{FF2B5EF4-FFF2-40B4-BE49-F238E27FC236}">
                <a16:creationId xmlns:a16="http://schemas.microsoft.com/office/drawing/2014/main" id="{6FF59C90-D589-431C-8D70-6FF3294949CD}"/>
              </a:ext>
            </a:extLst>
          </p:cNvPr>
          <p:cNvSpPr/>
          <p:nvPr/>
        </p:nvSpPr>
        <p:spPr bwMode="auto">
          <a:xfrm>
            <a:off x="3786558" y="3915222"/>
            <a:ext cx="1929137" cy="610318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Adm. dir.</a:t>
            </a:r>
          </a:p>
        </p:txBody>
      </p:sp>
      <p:sp>
        <p:nvSpPr>
          <p:cNvPr id="6" name="Avrundet rektangel 12">
            <a:extLst>
              <a:ext uri="{FF2B5EF4-FFF2-40B4-BE49-F238E27FC236}">
                <a16:creationId xmlns:a16="http://schemas.microsoft.com/office/drawing/2014/main" id="{D39B7BF1-0681-4089-A345-AD20EB360214}"/>
              </a:ext>
            </a:extLst>
          </p:cNvPr>
          <p:cNvSpPr/>
          <p:nvPr/>
        </p:nvSpPr>
        <p:spPr bwMode="auto">
          <a:xfrm>
            <a:off x="993268" y="3931990"/>
            <a:ext cx="1631758" cy="576808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Fag dir.</a:t>
            </a:r>
          </a:p>
        </p:txBody>
      </p:sp>
      <p:sp>
        <p:nvSpPr>
          <p:cNvPr id="7" name="Avrundet rektangel 13">
            <a:extLst>
              <a:ext uri="{FF2B5EF4-FFF2-40B4-BE49-F238E27FC236}">
                <a16:creationId xmlns:a16="http://schemas.microsoft.com/office/drawing/2014/main" id="{91D7CFF2-75E8-43BB-A51E-5A20F6FEACD1}"/>
              </a:ext>
            </a:extLst>
          </p:cNvPr>
          <p:cNvSpPr/>
          <p:nvPr/>
        </p:nvSpPr>
        <p:spPr bwMode="auto">
          <a:xfrm>
            <a:off x="4045186" y="5139867"/>
            <a:ext cx="1602825" cy="631861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Avdeling for innovasjon</a:t>
            </a:r>
          </a:p>
        </p:txBody>
      </p:sp>
      <p:sp>
        <p:nvSpPr>
          <p:cNvPr id="8" name="Avrundet rektangel 14">
            <a:extLst>
              <a:ext uri="{FF2B5EF4-FFF2-40B4-BE49-F238E27FC236}">
                <a16:creationId xmlns:a16="http://schemas.microsoft.com/office/drawing/2014/main" id="{777F3B24-D564-4257-AE4E-35A7ABDD2FA0}"/>
              </a:ext>
            </a:extLst>
          </p:cNvPr>
          <p:cNvSpPr/>
          <p:nvPr/>
        </p:nvSpPr>
        <p:spPr bwMode="auto">
          <a:xfrm>
            <a:off x="2254987" y="5136047"/>
            <a:ext cx="1418293" cy="635681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Avdeling for utdanning</a:t>
            </a:r>
          </a:p>
        </p:txBody>
      </p:sp>
      <p:sp>
        <p:nvSpPr>
          <p:cNvPr id="9" name="Avrundet rektangel 15">
            <a:extLst>
              <a:ext uri="{FF2B5EF4-FFF2-40B4-BE49-F238E27FC236}">
                <a16:creationId xmlns:a16="http://schemas.microsoft.com/office/drawing/2014/main" id="{42BCC83F-3BB8-49FB-9528-EC24A3F0E0D4}"/>
              </a:ext>
            </a:extLst>
          </p:cNvPr>
          <p:cNvSpPr/>
          <p:nvPr/>
        </p:nvSpPr>
        <p:spPr bwMode="auto">
          <a:xfrm>
            <a:off x="480970" y="5116995"/>
            <a:ext cx="1343799" cy="654733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Avdeling for Forskning</a:t>
            </a:r>
          </a:p>
        </p:txBody>
      </p:sp>
      <p:sp>
        <p:nvSpPr>
          <p:cNvPr id="10" name="Avrundet rektangel 20">
            <a:extLst>
              <a:ext uri="{FF2B5EF4-FFF2-40B4-BE49-F238E27FC236}">
                <a16:creationId xmlns:a16="http://schemas.microsoft.com/office/drawing/2014/main" id="{8010105F-D2C6-4C18-92EF-A16FD34334BE}"/>
              </a:ext>
            </a:extLst>
          </p:cNvPr>
          <p:cNvSpPr/>
          <p:nvPr/>
        </p:nvSpPr>
        <p:spPr bwMode="auto">
          <a:xfrm>
            <a:off x="2133972" y="2566718"/>
            <a:ext cx="2154668" cy="852264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Direktøren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for det hele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C37A817B-02F4-4AFD-9BC7-D086A7634E2E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3211305" y="3418982"/>
            <a:ext cx="1" cy="360040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E40DF0B-3B67-429E-AE01-FA13F7F1E674}"/>
              </a:ext>
            </a:extLst>
          </p:cNvPr>
          <p:cNvCxnSpPr/>
          <p:nvPr/>
        </p:nvCxnSpPr>
        <p:spPr bwMode="auto">
          <a:xfrm>
            <a:off x="1809147" y="3789040"/>
            <a:ext cx="2749496" cy="0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2AC9CC39-19CE-4066-95CE-6E885B3FCC38}"/>
              </a:ext>
            </a:extLst>
          </p:cNvPr>
          <p:cNvCxnSpPr/>
          <p:nvPr/>
        </p:nvCxnSpPr>
        <p:spPr bwMode="auto">
          <a:xfrm>
            <a:off x="4558642" y="3789040"/>
            <a:ext cx="0" cy="142950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7EEAB049-F8AB-4AB6-B0C6-9AA09ED58319}"/>
              </a:ext>
            </a:extLst>
          </p:cNvPr>
          <p:cNvCxnSpPr/>
          <p:nvPr/>
        </p:nvCxnSpPr>
        <p:spPr bwMode="auto">
          <a:xfrm>
            <a:off x="1809146" y="3789040"/>
            <a:ext cx="0" cy="126182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6DCC417-292E-4AAC-993D-F28298B0D587}"/>
              </a:ext>
            </a:extLst>
          </p:cNvPr>
          <p:cNvCxnSpPr/>
          <p:nvPr/>
        </p:nvCxnSpPr>
        <p:spPr bwMode="auto">
          <a:xfrm>
            <a:off x="1809146" y="4525542"/>
            <a:ext cx="0" cy="271611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F70C8E80-22BC-4A8D-894D-DFE31D8A350B}"/>
              </a:ext>
            </a:extLst>
          </p:cNvPr>
          <p:cNvCxnSpPr/>
          <p:nvPr/>
        </p:nvCxnSpPr>
        <p:spPr bwMode="auto">
          <a:xfrm>
            <a:off x="993269" y="4797152"/>
            <a:ext cx="3853331" cy="0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294DCD67-E88D-4267-BA30-C6FDEE0AAC5D}"/>
              </a:ext>
            </a:extLst>
          </p:cNvPr>
          <p:cNvCxnSpPr>
            <a:endCxn id="8" idx="0"/>
          </p:cNvCxnSpPr>
          <p:nvPr/>
        </p:nvCxnSpPr>
        <p:spPr bwMode="auto">
          <a:xfrm>
            <a:off x="2964133" y="4797152"/>
            <a:ext cx="1" cy="338895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0475A09-3326-40A5-AEA7-398D0B33AF49}"/>
              </a:ext>
            </a:extLst>
          </p:cNvPr>
          <p:cNvCxnSpPr>
            <a:endCxn id="7" idx="0"/>
          </p:cNvCxnSpPr>
          <p:nvPr/>
        </p:nvCxnSpPr>
        <p:spPr bwMode="auto">
          <a:xfrm>
            <a:off x="4846599" y="4797152"/>
            <a:ext cx="0" cy="342715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E3898048-A79F-4EB4-94B4-36C589F6E70D}"/>
              </a:ext>
            </a:extLst>
          </p:cNvPr>
          <p:cNvCxnSpPr/>
          <p:nvPr/>
        </p:nvCxnSpPr>
        <p:spPr bwMode="auto">
          <a:xfrm>
            <a:off x="993268" y="4797152"/>
            <a:ext cx="0" cy="338894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vrundet rektangel 53">
            <a:extLst>
              <a:ext uri="{FF2B5EF4-FFF2-40B4-BE49-F238E27FC236}">
                <a16:creationId xmlns:a16="http://schemas.microsoft.com/office/drawing/2014/main" id="{09859817-D8F0-4160-B71D-777D0680F7AE}"/>
              </a:ext>
            </a:extLst>
          </p:cNvPr>
          <p:cNvSpPr/>
          <p:nvPr/>
        </p:nvSpPr>
        <p:spPr bwMode="auto">
          <a:xfrm>
            <a:off x="7534197" y="2600772"/>
            <a:ext cx="2154668" cy="852264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Direktøren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for det hele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0A1BE09E-4D8A-4067-83CF-9A3AB24BC13F}"/>
              </a:ext>
            </a:extLst>
          </p:cNvPr>
          <p:cNvCxnSpPr>
            <a:stCxn id="20" idx="2"/>
          </p:cNvCxnSpPr>
          <p:nvPr/>
        </p:nvCxnSpPr>
        <p:spPr bwMode="auto">
          <a:xfrm>
            <a:off x="8611531" y="3453036"/>
            <a:ext cx="0" cy="767358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D9434DD-C7BE-4E3C-BEA4-DBA6C02C59D9}"/>
              </a:ext>
            </a:extLst>
          </p:cNvPr>
          <p:cNvCxnSpPr/>
          <p:nvPr/>
        </p:nvCxnSpPr>
        <p:spPr bwMode="auto">
          <a:xfrm>
            <a:off x="6574341" y="4220394"/>
            <a:ext cx="4511326" cy="0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6884D748-BC3C-4F58-B8D2-DB0A9E67E1A7}"/>
              </a:ext>
            </a:extLst>
          </p:cNvPr>
          <p:cNvCxnSpPr/>
          <p:nvPr/>
        </p:nvCxnSpPr>
        <p:spPr bwMode="auto">
          <a:xfrm>
            <a:off x="8611532" y="3789040"/>
            <a:ext cx="1610265" cy="0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vrundet rektangel 61">
            <a:extLst>
              <a:ext uri="{FF2B5EF4-FFF2-40B4-BE49-F238E27FC236}">
                <a16:creationId xmlns:a16="http://schemas.microsoft.com/office/drawing/2014/main" id="{FE8FD35F-0BC9-4447-A343-DA7B67A9E3BD}"/>
              </a:ext>
            </a:extLst>
          </p:cNvPr>
          <p:cNvSpPr/>
          <p:nvPr/>
        </p:nvSpPr>
        <p:spPr bwMode="auto">
          <a:xfrm>
            <a:off x="10145549" y="3453036"/>
            <a:ext cx="1055842" cy="504820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Stab</a:t>
            </a:r>
          </a:p>
        </p:txBody>
      </p:sp>
      <p:sp>
        <p:nvSpPr>
          <p:cNvPr id="25" name="Avrundet rektangel 62">
            <a:extLst>
              <a:ext uri="{FF2B5EF4-FFF2-40B4-BE49-F238E27FC236}">
                <a16:creationId xmlns:a16="http://schemas.microsoft.com/office/drawing/2014/main" id="{A4D93CEC-0172-429E-B22B-7B16ACF6D5F1}"/>
              </a:ext>
            </a:extLst>
          </p:cNvPr>
          <p:cNvSpPr/>
          <p:nvPr/>
        </p:nvSpPr>
        <p:spPr bwMode="auto">
          <a:xfrm>
            <a:off x="8843262" y="4508798"/>
            <a:ext cx="1378534" cy="627246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Avdeling for  Innovasjon</a:t>
            </a:r>
          </a:p>
        </p:txBody>
      </p:sp>
      <p:sp>
        <p:nvSpPr>
          <p:cNvPr id="26" name="Avrundet rektangel 63">
            <a:extLst>
              <a:ext uri="{FF2B5EF4-FFF2-40B4-BE49-F238E27FC236}">
                <a16:creationId xmlns:a16="http://schemas.microsoft.com/office/drawing/2014/main" id="{90E2531D-C654-448F-A795-CE06E6DDDEA3}"/>
              </a:ext>
            </a:extLst>
          </p:cNvPr>
          <p:cNvSpPr/>
          <p:nvPr/>
        </p:nvSpPr>
        <p:spPr bwMode="auto">
          <a:xfrm>
            <a:off x="7438212" y="4508797"/>
            <a:ext cx="1343799" cy="627247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Avdeling for Utdanning</a:t>
            </a:r>
          </a:p>
        </p:txBody>
      </p:sp>
      <p:sp>
        <p:nvSpPr>
          <p:cNvPr id="27" name="Avrundet rektangel 64">
            <a:extLst>
              <a:ext uri="{FF2B5EF4-FFF2-40B4-BE49-F238E27FC236}">
                <a16:creationId xmlns:a16="http://schemas.microsoft.com/office/drawing/2014/main" id="{14FE21D1-B17F-449D-ABF8-9A44DDB3A4D7}"/>
              </a:ext>
            </a:extLst>
          </p:cNvPr>
          <p:cNvSpPr/>
          <p:nvPr/>
        </p:nvSpPr>
        <p:spPr bwMode="auto">
          <a:xfrm>
            <a:off x="5998427" y="4525540"/>
            <a:ext cx="1343799" cy="610503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Avdeling for Forskning</a:t>
            </a:r>
          </a:p>
        </p:txBody>
      </p:sp>
      <p:sp>
        <p:nvSpPr>
          <p:cNvPr id="28" name="Avrundet rektangel 66">
            <a:extLst>
              <a:ext uri="{FF2B5EF4-FFF2-40B4-BE49-F238E27FC236}">
                <a16:creationId xmlns:a16="http://schemas.microsoft.com/office/drawing/2014/main" id="{40B0C8CF-AC3F-4908-A586-6495CC3FB122}"/>
              </a:ext>
            </a:extLst>
          </p:cNvPr>
          <p:cNvSpPr/>
          <p:nvPr/>
        </p:nvSpPr>
        <p:spPr bwMode="auto">
          <a:xfrm>
            <a:off x="10317782" y="4525540"/>
            <a:ext cx="1631756" cy="627246"/>
          </a:xfrm>
          <a:prstGeom prst="roundRect">
            <a:avLst/>
          </a:prstGeom>
          <a:solidFill>
            <a:sysClr val="windowText" lastClr="000000">
              <a:lumMod val="10000"/>
              <a:lumOff val="90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"/>
              </a:rPr>
              <a:t>Avdeling for Internasjonalt</a:t>
            </a:r>
          </a:p>
        </p:txBody>
      </p: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E4BD4A45-38F6-4233-8112-2656FA864890}"/>
              </a:ext>
            </a:extLst>
          </p:cNvPr>
          <p:cNvCxnSpPr/>
          <p:nvPr/>
        </p:nvCxnSpPr>
        <p:spPr bwMode="auto">
          <a:xfrm>
            <a:off x="6574341" y="4220394"/>
            <a:ext cx="0" cy="288404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074C2DD5-617F-4F71-83E6-0CA91A36118F}"/>
              </a:ext>
            </a:extLst>
          </p:cNvPr>
          <p:cNvCxnSpPr/>
          <p:nvPr/>
        </p:nvCxnSpPr>
        <p:spPr bwMode="auto">
          <a:xfrm>
            <a:off x="8014126" y="4228592"/>
            <a:ext cx="0" cy="288404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5A89123D-E292-49B1-822E-EF4365FD1C4B}"/>
              </a:ext>
            </a:extLst>
          </p:cNvPr>
          <p:cNvCxnSpPr/>
          <p:nvPr/>
        </p:nvCxnSpPr>
        <p:spPr bwMode="auto">
          <a:xfrm>
            <a:off x="9416663" y="4220394"/>
            <a:ext cx="0" cy="288404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165A963B-7AE8-4B9D-A868-884445463B86}"/>
              </a:ext>
            </a:extLst>
          </p:cNvPr>
          <p:cNvCxnSpPr/>
          <p:nvPr/>
        </p:nvCxnSpPr>
        <p:spPr bwMode="auto">
          <a:xfrm>
            <a:off x="11070424" y="4237137"/>
            <a:ext cx="0" cy="288404"/>
          </a:xfrm>
          <a:prstGeom prst="line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CC38E2A6-F444-45A8-A563-AC4054DDABEF}"/>
              </a:ext>
            </a:extLst>
          </p:cNvPr>
          <p:cNvSpPr txBox="1"/>
          <p:nvPr/>
        </p:nvSpPr>
        <p:spPr>
          <a:xfrm>
            <a:off x="993269" y="2060849"/>
            <a:ext cx="641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nb-NO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Før</a:t>
            </a:r>
            <a:r>
              <a:rPr lang="nb-NO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49067-8D7A-43E5-A415-67F307BD2EFD}"/>
              </a:ext>
            </a:extLst>
          </p:cNvPr>
          <p:cNvSpPr txBox="1"/>
          <p:nvPr/>
        </p:nvSpPr>
        <p:spPr>
          <a:xfrm>
            <a:off x="6283921" y="2118048"/>
            <a:ext cx="813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nb-NO" sz="2200" b="1" dirty="0">
                <a:solidFill>
                  <a:srgbClr val="FF0000"/>
                </a:solidFill>
                <a:latin typeface="Calibri" panose="020F0502020204030204"/>
              </a:rPr>
              <a:t>Etter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B4A6D298-9862-434A-ACB3-CC5AAD11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F312E-C42C-4851-B43B-1A961A21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2356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Frister - § 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B108B9-F108-4E83-9641-9B1F8E686F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1272" y="1690256"/>
            <a:ext cx="10792691" cy="411479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8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Forhandlinger eller drøftinger skal være påbegynt senest to uker etter at krav er satt frem, men partene kan bli enige om annen frist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8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Én uke etter at drøftinger / forhandlinger er påbegynt kan de kreves avsluttet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8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Partene må overholde de administrative frister som er satt for saker under Del 1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8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Arbeidsgiver skal sørge for at tillitsvalgte får rimelig tid til å sette seg inn i sakene, jf. § 17 nr. 1 og 2.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BA4A8C-8424-466C-95B2-3B06D165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A2365F-27CC-4CA4-AF27-A70C4D7D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80792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Protokoll fra forhandlinger - § 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B18709-A541-4ADA-A038-20E1FDD326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7964"/>
            <a:ext cx="10363826" cy="475210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4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Det skal føres protokoll fra forhandlinger, som skal inneholde:</a:t>
            </a:r>
          </a:p>
          <a:p>
            <a:pPr marL="53975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Tid og sted for møtet</a:t>
            </a:r>
          </a:p>
          <a:p>
            <a:pPr marL="53975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Navn på partene og deres representanter</a:t>
            </a:r>
          </a:p>
          <a:p>
            <a:pPr marL="53975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Hvilke dokumenter som ble lagt frem</a:t>
            </a:r>
          </a:p>
          <a:p>
            <a:pPr marL="53975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Resultatet av forhandlingene</a:t>
            </a:r>
          </a:p>
          <a:p>
            <a:pPr marL="354013" lvl="0" indent="-342900">
              <a:lnSpc>
                <a:spcPts val="2400"/>
              </a:lnSpc>
              <a:spcBef>
                <a:spcPts val="1200"/>
              </a:spcBef>
              <a:spcAft>
                <a:spcPts val="4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Partenes forhandlere kan for eget vedkommende kreve at det tas inn protokolltilførsler m/begrunnelse og forutsetninger for deres standpunkter. Protokolltilførsler skal være krevet i møtet.</a:t>
            </a:r>
          </a:p>
          <a:p>
            <a:pPr marL="354013" lvl="0" indent="-342900">
              <a:lnSpc>
                <a:spcPts val="2400"/>
              </a:lnSpc>
              <a:spcBef>
                <a:spcPts val="1200"/>
              </a:spcBef>
              <a:spcAft>
                <a:spcPts val="4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Med mindre partene er enige om noe annet settes protokollen opp og undertegnes i møtet.</a:t>
            </a:r>
          </a:p>
          <a:p>
            <a:pPr marL="354013" lvl="0" indent="-342900">
              <a:lnSpc>
                <a:spcPts val="2400"/>
              </a:lnSpc>
              <a:spcBef>
                <a:spcPts val="1200"/>
              </a:spcBef>
              <a:spcAft>
                <a:spcPts val="4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Hver av partene får sitt eksemplar</a:t>
            </a:r>
            <a:endParaRPr lang="nb-NO" sz="2400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541914-D3BA-457B-A984-AD0B4AB7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026"/>
          <p:cNvSpPr>
            <a:spLocks noChangeArrowheads="1"/>
          </p:cNvSpPr>
          <p:nvPr/>
        </p:nvSpPr>
        <p:spPr bwMode="auto">
          <a:xfrm>
            <a:off x="1887538" y="3108326"/>
            <a:ext cx="2861874" cy="29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nb-NO" b="1" u="sng" dirty="0">
                <a:solidFill>
                  <a:srgbClr val="C00000"/>
                </a:solidFill>
              </a:rPr>
              <a:t>Rettstvist</a:t>
            </a:r>
            <a:endParaRPr lang="nb-NO" b="1" dirty="0">
              <a:solidFill>
                <a:srgbClr val="C00000"/>
              </a:solidFill>
            </a:endParaRPr>
          </a:p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(Tolking av eksisterende</a:t>
            </a:r>
          </a:p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avtale, dvs.</a:t>
            </a:r>
          </a:p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hva som </a:t>
            </a:r>
            <a:r>
              <a:rPr lang="nb-NO" b="1" u="sng" dirty="0">
                <a:solidFill>
                  <a:srgbClr val="002060"/>
                </a:solidFill>
              </a:rPr>
              <a:t>ER</a:t>
            </a:r>
            <a:r>
              <a:rPr lang="nb-NO" b="1" dirty="0">
                <a:solidFill>
                  <a:srgbClr val="002060"/>
                </a:solidFill>
              </a:rPr>
              <a:t> rett)</a:t>
            </a:r>
          </a:p>
          <a:p>
            <a:pPr defTabSz="762000">
              <a:defRPr/>
            </a:pPr>
            <a:endParaRPr lang="nb-NO" b="1" dirty="0"/>
          </a:p>
          <a:p>
            <a:pPr defTabSz="762000">
              <a:defRPr/>
            </a:pPr>
            <a:endParaRPr lang="nb-NO" b="1" dirty="0"/>
          </a:p>
          <a:p>
            <a:pPr defTabSz="762000">
              <a:defRPr/>
            </a:pPr>
            <a:endParaRPr lang="nb-NO" sz="2000" b="1" dirty="0">
              <a:solidFill>
                <a:srgbClr val="C00000"/>
              </a:solidFill>
            </a:endParaRPr>
          </a:p>
          <a:p>
            <a:pPr defTabSz="762000">
              <a:defRPr/>
            </a:pPr>
            <a:r>
              <a:rPr lang="nb-NO" sz="2000" b="1" dirty="0">
                <a:solidFill>
                  <a:srgbClr val="C00000"/>
                </a:solidFill>
              </a:rPr>
              <a:t>ARBEIDSRETTEN</a:t>
            </a:r>
          </a:p>
          <a:p>
            <a:pPr defTabSz="762000">
              <a:defRPr/>
            </a:pPr>
            <a:r>
              <a:rPr lang="nb-NO" sz="2000" b="1" dirty="0">
                <a:solidFill>
                  <a:srgbClr val="002060"/>
                </a:solidFill>
              </a:rPr>
              <a:t>(hvis ikke noe annet</a:t>
            </a:r>
          </a:p>
          <a:p>
            <a:pPr defTabSz="762000">
              <a:defRPr/>
            </a:pPr>
            <a:r>
              <a:rPr lang="nb-NO" sz="2000" b="1" dirty="0">
                <a:solidFill>
                  <a:srgbClr val="002060"/>
                </a:solidFill>
              </a:rPr>
              <a:t>blir avtalt)</a:t>
            </a:r>
          </a:p>
        </p:txBody>
      </p:sp>
      <p:sp>
        <p:nvSpPr>
          <p:cNvPr id="381955" name="Rectangle 1027"/>
          <p:cNvSpPr>
            <a:spLocks noChangeArrowheads="1"/>
          </p:cNvSpPr>
          <p:nvPr/>
        </p:nvSpPr>
        <p:spPr bwMode="auto">
          <a:xfrm>
            <a:off x="5164139" y="3108325"/>
            <a:ext cx="2778005" cy="326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nb-NO" b="1" u="sng" dirty="0">
                <a:solidFill>
                  <a:srgbClr val="C00000"/>
                </a:solidFill>
              </a:rPr>
              <a:t>Interessetvist</a:t>
            </a:r>
            <a:endParaRPr lang="nb-NO" b="1" dirty="0">
              <a:solidFill>
                <a:srgbClr val="C00000"/>
              </a:solidFill>
            </a:endParaRPr>
          </a:p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(Inngåelse av ny eller </a:t>
            </a:r>
          </a:p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revisjon av gammel </a:t>
            </a:r>
          </a:p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avtale, dvs.</a:t>
            </a:r>
          </a:p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hva som skal </a:t>
            </a:r>
            <a:r>
              <a:rPr lang="nb-NO" b="1" u="sng" dirty="0">
                <a:solidFill>
                  <a:srgbClr val="002060"/>
                </a:solidFill>
              </a:rPr>
              <a:t>BLI</a:t>
            </a:r>
            <a:endParaRPr lang="nb-NO" b="1" dirty="0">
              <a:solidFill>
                <a:srgbClr val="002060"/>
              </a:solidFill>
            </a:endParaRPr>
          </a:p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rett)</a:t>
            </a:r>
          </a:p>
          <a:p>
            <a:pPr defTabSz="762000">
              <a:defRPr/>
            </a:pPr>
            <a:endParaRPr lang="nb-NO" b="1" dirty="0"/>
          </a:p>
          <a:p>
            <a:pPr defTabSz="762000">
              <a:defRPr/>
            </a:pPr>
            <a:r>
              <a:rPr lang="nb-NO" sz="2000" b="1" dirty="0">
                <a:solidFill>
                  <a:srgbClr val="C00000"/>
                </a:solidFill>
              </a:rPr>
              <a:t>VOLDGIFT</a:t>
            </a:r>
          </a:p>
          <a:p>
            <a:pPr defTabSz="762000">
              <a:defRPr/>
            </a:pPr>
            <a:r>
              <a:rPr lang="nb-NO" sz="2000" b="1" dirty="0">
                <a:solidFill>
                  <a:srgbClr val="002060"/>
                </a:solidFill>
              </a:rPr>
              <a:t>(Statens lønnsutvalg,</a:t>
            </a:r>
          </a:p>
          <a:p>
            <a:pPr defTabSz="762000">
              <a:defRPr/>
            </a:pPr>
            <a:r>
              <a:rPr lang="nb-NO" sz="2000" b="1" dirty="0">
                <a:solidFill>
                  <a:srgbClr val="002060"/>
                </a:solidFill>
              </a:rPr>
              <a:t>Særskilt nemnd,</a:t>
            </a:r>
          </a:p>
          <a:p>
            <a:pPr defTabSz="762000">
              <a:defRPr/>
            </a:pPr>
            <a:r>
              <a:rPr lang="nb-NO" sz="2000" b="1" dirty="0">
                <a:solidFill>
                  <a:srgbClr val="002060"/>
                </a:solidFill>
              </a:rPr>
              <a:t>HA-nemnd</a:t>
            </a:r>
            <a:r>
              <a:rPr lang="nb-NO" sz="2000" b="1" dirty="0"/>
              <a:t>)</a:t>
            </a:r>
          </a:p>
        </p:txBody>
      </p:sp>
      <p:sp>
        <p:nvSpPr>
          <p:cNvPr id="381957" name="Rectangle 1029"/>
          <p:cNvSpPr>
            <a:spLocks noChangeArrowheads="1"/>
          </p:cNvSpPr>
          <p:nvPr/>
        </p:nvSpPr>
        <p:spPr bwMode="auto">
          <a:xfrm>
            <a:off x="3667125" y="214314"/>
            <a:ext cx="40005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nb-NO" b="1" dirty="0">
                <a:solidFill>
                  <a:srgbClr val="002060"/>
                </a:solidFill>
              </a:rPr>
              <a:t>FORHANDLINGER</a:t>
            </a:r>
          </a:p>
          <a:p>
            <a:pPr algn="ctr" defTabSz="762000">
              <a:defRPr/>
            </a:pPr>
            <a:endParaRPr lang="nb-NO" b="1" dirty="0"/>
          </a:p>
          <a:p>
            <a:pPr algn="ctr" defTabSz="762000">
              <a:defRPr/>
            </a:pPr>
            <a:endParaRPr lang="nb-NO" b="1" dirty="0"/>
          </a:p>
          <a:p>
            <a:pPr defTabSz="762000">
              <a:defRPr/>
            </a:pPr>
            <a:r>
              <a:rPr lang="nb-NO" b="1" dirty="0">
                <a:solidFill>
                  <a:srgbClr val="3366FF"/>
                </a:solidFill>
              </a:rPr>
              <a:t>      </a:t>
            </a:r>
            <a:r>
              <a:rPr lang="nb-NO" b="1" dirty="0">
                <a:solidFill>
                  <a:srgbClr val="3333FF"/>
                </a:solidFill>
              </a:rPr>
              <a:t>Protokoll  </a:t>
            </a:r>
            <a:endParaRPr lang="nb-NO" sz="2000" b="1" dirty="0">
              <a:solidFill>
                <a:srgbClr val="3333FF"/>
              </a:solidFill>
            </a:endParaRPr>
          </a:p>
          <a:p>
            <a:pPr defTabSz="762000">
              <a:defRPr/>
            </a:pPr>
            <a:endParaRPr lang="nb-NO" b="1" dirty="0">
              <a:solidFill>
                <a:srgbClr val="3366FF"/>
              </a:solidFill>
            </a:endParaRPr>
          </a:p>
          <a:p>
            <a:pPr defTabSz="762000">
              <a:defRPr/>
            </a:pPr>
            <a:endParaRPr lang="nb-NO" b="1" dirty="0">
              <a:solidFill>
                <a:srgbClr val="3366FF"/>
              </a:solidFill>
            </a:endParaRPr>
          </a:p>
          <a:p>
            <a:pPr defTabSz="762000">
              <a:defRPr/>
            </a:pPr>
            <a:r>
              <a:rPr lang="nb-NO" sz="2000" b="1" dirty="0">
                <a:solidFill>
                  <a:srgbClr val="C00000"/>
                </a:solidFill>
              </a:rPr>
              <a:t>Uenighet</a:t>
            </a:r>
          </a:p>
        </p:txBody>
      </p:sp>
      <p:sp>
        <p:nvSpPr>
          <p:cNvPr id="381958" name="Rectangle 1030"/>
          <p:cNvSpPr>
            <a:spLocks noChangeArrowheads="1"/>
          </p:cNvSpPr>
          <p:nvPr/>
        </p:nvSpPr>
        <p:spPr bwMode="auto">
          <a:xfrm>
            <a:off x="8448335" y="214313"/>
            <a:ext cx="1712007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nb-NO" b="1" dirty="0">
                <a:solidFill>
                  <a:srgbClr val="C00000"/>
                </a:solidFill>
              </a:rPr>
              <a:t>DRØFTINGER</a:t>
            </a:r>
          </a:p>
          <a:p>
            <a:pPr algn="ctr" defTabSz="762000">
              <a:defRPr/>
            </a:pPr>
            <a:endParaRPr lang="nb-NO" b="1" dirty="0"/>
          </a:p>
          <a:p>
            <a:pPr algn="ctr" defTabSz="762000">
              <a:defRPr/>
            </a:pPr>
            <a:endParaRPr lang="nb-NO" b="1" dirty="0"/>
          </a:p>
          <a:p>
            <a:pPr algn="ctr" defTabSz="762000">
              <a:defRPr/>
            </a:pPr>
            <a:r>
              <a:rPr lang="nb-NO" b="1" dirty="0">
                <a:solidFill>
                  <a:srgbClr val="C00000"/>
                </a:solidFill>
              </a:rPr>
              <a:t>Referat</a:t>
            </a:r>
          </a:p>
          <a:p>
            <a:pPr algn="ctr" defTabSz="762000">
              <a:defRPr/>
            </a:pPr>
            <a:endParaRPr lang="nb-NO" b="1" dirty="0">
              <a:solidFill>
                <a:srgbClr val="C00000"/>
              </a:solidFill>
            </a:endParaRPr>
          </a:p>
          <a:p>
            <a:pPr algn="ctr" defTabSz="762000">
              <a:defRPr/>
            </a:pPr>
            <a:endParaRPr lang="nb-NO" b="1" dirty="0"/>
          </a:p>
          <a:p>
            <a:pPr algn="ctr" defTabSz="762000">
              <a:defRPr/>
            </a:pPr>
            <a:endParaRPr lang="nb-NO" b="1" u="sng" dirty="0"/>
          </a:p>
        </p:txBody>
      </p:sp>
      <p:sp>
        <p:nvSpPr>
          <p:cNvPr id="2054" name="Line 1031"/>
          <p:cNvSpPr>
            <a:spLocks noChangeShapeType="1"/>
          </p:cNvSpPr>
          <p:nvPr/>
        </p:nvSpPr>
        <p:spPr bwMode="auto">
          <a:xfrm>
            <a:off x="9239250" y="714375"/>
            <a:ext cx="0" cy="5715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b-NO"/>
          </a:p>
        </p:txBody>
      </p:sp>
      <p:sp>
        <p:nvSpPr>
          <p:cNvPr id="39945" name="Line 1033"/>
          <p:cNvSpPr>
            <a:spLocks noChangeShapeType="1"/>
          </p:cNvSpPr>
          <p:nvPr/>
        </p:nvSpPr>
        <p:spPr bwMode="auto">
          <a:xfrm>
            <a:off x="4810125" y="642939"/>
            <a:ext cx="0" cy="642937"/>
          </a:xfrm>
          <a:prstGeom prst="line">
            <a:avLst/>
          </a:prstGeom>
          <a:ln>
            <a:solidFill>
              <a:srgbClr val="D5463B"/>
            </a:solidFill>
            <a:headEnd type="none" w="sm" len="sm"/>
            <a:tailEnd type="stealth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9946" name="Line 1034"/>
          <p:cNvSpPr>
            <a:spLocks noChangeShapeType="1"/>
          </p:cNvSpPr>
          <p:nvPr/>
        </p:nvSpPr>
        <p:spPr bwMode="auto">
          <a:xfrm flipH="1">
            <a:off x="4381501" y="1714501"/>
            <a:ext cx="428625" cy="785813"/>
          </a:xfrm>
          <a:prstGeom prst="line">
            <a:avLst/>
          </a:prstGeom>
          <a:ln>
            <a:solidFill>
              <a:srgbClr val="D5463B"/>
            </a:solidFill>
            <a:headEnd type="none" w="sm" len="sm"/>
            <a:tailEnd type="stealth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057" name="Line 1036"/>
          <p:cNvSpPr>
            <a:spLocks noChangeShapeType="1"/>
          </p:cNvSpPr>
          <p:nvPr/>
        </p:nvSpPr>
        <p:spPr bwMode="auto">
          <a:xfrm>
            <a:off x="2809875" y="4429125"/>
            <a:ext cx="0" cy="9286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b-NO"/>
          </a:p>
        </p:txBody>
      </p:sp>
      <p:sp>
        <p:nvSpPr>
          <p:cNvPr id="2058" name="Line 1038"/>
          <p:cNvSpPr>
            <a:spLocks noChangeShapeType="1"/>
          </p:cNvSpPr>
          <p:nvPr/>
        </p:nvSpPr>
        <p:spPr bwMode="auto">
          <a:xfrm>
            <a:off x="6096000" y="4857750"/>
            <a:ext cx="0" cy="3571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b-NO"/>
          </a:p>
        </p:txBody>
      </p:sp>
      <p:sp>
        <p:nvSpPr>
          <p:cNvPr id="2059" name="Line 1041"/>
          <p:cNvSpPr>
            <a:spLocks noChangeShapeType="1"/>
          </p:cNvSpPr>
          <p:nvPr/>
        </p:nvSpPr>
        <p:spPr bwMode="auto">
          <a:xfrm flipH="1">
            <a:off x="3309938" y="2928939"/>
            <a:ext cx="749300" cy="3571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b-N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0" name="Line 1042"/>
          <p:cNvSpPr>
            <a:spLocks noChangeShapeType="1"/>
          </p:cNvSpPr>
          <p:nvPr/>
        </p:nvSpPr>
        <p:spPr bwMode="auto">
          <a:xfrm>
            <a:off x="4524376" y="2928939"/>
            <a:ext cx="677863" cy="3825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none" w="sm" len="sm"/>
            <a:tailEnd type="stealth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nb-NO"/>
          </a:p>
        </p:txBody>
      </p:sp>
      <p:sp>
        <p:nvSpPr>
          <p:cNvPr id="20" name="TekstSylinder 19"/>
          <p:cNvSpPr txBox="1"/>
          <p:nvPr/>
        </p:nvSpPr>
        <p:spPr>
          <a:xfrm>
            <a:off x="8310564" y="2786063"/>
            <a:ext cx="1857375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b-NO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Iverksetting</a:t>
            </a:r>
          </a:p>
        </p:txBody>
      </p:sp>
      <p:sp>
        <p:nvSpPr>
          <p:cNvPr id="21" name="Line 1034"/>
          <p:cNvSpPr>
            <a:spLocks noChangeShapeType="1"/>
          </p:cNvSpPr>
          <p:nvPr/>
        </p:nvSpPr>
        <p:spPr bwMode="auto">
          <a:xfrm>
            <a:off x="5524501" y="1643063"/>
            <a:ext cx="1000125" cy="500062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6453189" y="2071688"/>
            <a:ext cx="1285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Enighet</a:t>
            </a:r>
          </a:p>
        </p:txBody>
      </p:sp>
      <p:sp>
        <p:nvSpPr>
          <p:cNvPr id="23" name="Line 1034"/>
          <p:cNvSpPr>
            <a:spLocks noChangeShapeType="1"/>
          </p:cNvSpPr>
          <p:nvPr/>
        </p:nvSpPr>
        <p:spPr bwMode="auto">
          <a:xfrm>
            <a:off x="7239001" y="2428875"/>
            <a:ext cx="1000125" cy="571500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4" name="Line 1031"/>
          <p:cNvSpPr>
            <a:spLocks noChangeShapeType="1"/>
          </p:cNvSpPr>
          <p:nvPr/>
        </p:nvSpPr>
        <p:spPr bwMode="auto">
          <a:xfrm>
            <a:off x="9239250" y="1785939"/>
            <a:ext cx="0" cy="928687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5" name="Line 1034"/>
          <p:cNvSpPr>
            <a:spLocks noChangeShapeType="1"/>
          </p:cNvSpPr>
          <p:nvPr/>
        </p:nvSpPr>
        <p:spPr bwMode="auto">
          <a:xfrm flipV="1">
            <a:off x="6738939" y="3357563"/>
            <a:ext cx="2143125" cy="2000250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1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1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81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1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81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81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7" grpId="0" animBg="1"/>
      <p:bldP spid="2058" grpId="0" animBg="1"/>
      <p:bldP spid="2059" grpId="0" animBg="1"/>
      <p:bldP spid="2060" grpId="0" animBg="1"/>
      <p:bldP spid="20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C8DA2B-C854-47BC-85B1-3BF8DA92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88610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Medbestemmelse ved omstilling - § 11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7A15A4-7A38-493A-B987-4CDE8AE51E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7964"/>
            <a:ext cx="10363826" cy="4521518"/>
          </a:xfr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Arbeidssituasjonen til arbeidstakere i flere virksomheter blir vesentlig berørt – det inngås egen avtale om utøving av medbestemmelsen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Det aktuelle fagdepartementet og de berørte tjenestemannsorganisasjonene inngår avtalen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Virksomheter under flere departementer berørt – KDD/HS inngår avtale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Avtalen skal avklare partsforholdene. I tillegg praktiske løsninger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Ordinære medbestemmelsessaker behandles fortløpende i hver virksomhet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6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KDD i samråd med HS'ene kan gi nærmere retningslinjer for med-bestemmelse ved omstilling – jf. "Personalpolitikk ved omstillingsprosesser"</a:t>
            </a:r>
          </a:p>
          <a:p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58652A-92CC-4CDE-A2EA-C57220FC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3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4D4D1C-2411-48F2-B7E2-779F59D4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9A30287-005B-49BD-AF5E-3908B1CD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7F71F75-630A-4BCF-87DC-EDFBBCF567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23060" y="618517"/>
            <a:ext cx="3977640" cy="513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08601E66-68EB-44B3-B2EF-B1ADD5CFE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18516"/>
            <a:ext cx="3722370" cy="516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821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5FF21E0-D209-4321-8EA9-6352BAA2D994}"/>
              </a:ext>
            </a:extLst>
          </p:cNvPr>
          <p:cNvSpPr txBox="1"/>
          <p:nvPr/>
        </p:nvSpPr>
        <p:spPr>
          <a:xfrm>
            <a:off x="3740727" y="2687782"/>
            <a:ext cx="51123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chemeClr val="accent1">
                    <a:lumMod val="50000"/>
                  </a:schemeClr>
                </a:solidFill>
              </a:rPr>
              <a:t>Takk for oss og lykke til</a:t>
            </a:r>
          </a:p>
          <a:p>
            <a:pPr algn="ctr"/>
            <a:r>
              <a:rPr lang="nb-NO" sz="3600" dirty="0">
                <a:solidFill>
                  <a:schemeClr val="accent1">
                    <a:lumMod val="50000"/>
                  </a:schemeClr>
                </a:solidFill>
              </a:rPr>
              <a:t>med samarbeidet!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6590021-E6B0-4028-855B-F23FB792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6B806C-2E78-4ACF-A17B-E1B6CFCAAA23}"/>
              </a:ext>
            </a:extLst>
          </p:cNvPr>
          <p:cNvSpPr txBox="1">
            <a:spLocks/>
          </p:cNvSpPr>
          <p:nvPr/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small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Statlige medvirkningssystemer</a:t>
            </a:r>
          </a:p>
        </p:txBody>
      </p:sp>
      <p:sp>
        <p:nvSpPr>
          <p:cNvPr id="5" name="Likebent trekant 4">
            <a:extLst>
              <a:ext uri="{FF2B5EF4-FFF2-40B4-BE49-F238E27FC236}">
                <a16:creationId xmlns:a16="http://schemas.microsoft.com/office/drawing/2014/main" id="{230DBF61-C3F9-48EF-8911-732044CB89DA}"/>
              </a:ext>
            </a:extLst>
          </p:cNvPr>
          <p:cNvSpPr/>
          <p:nvPr/>
        </p:nvSpPr>
        <p:spPr>
          <a:xfrm>
            <a:off x="4509656" y="2258291"/>
            <a:ext cx="1711035" cy="1170709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09E85D-DF49-4C65-BEC8-840127A6FC9B}"/>
              </a:ext>
            </a:extLst>
          </p:cNvPr>
          <p:cNvSpPr/>
          <p:nvPr/>
        </p:nvSpPr>
        <p:spPr>
          <a:xfrm flipH="1">
            <a:off x="5674822" y="2258291"/>
            <a:ext cx="1294013" cy="1234125"/>
          </a:xfrm>
          <a:prstGeom prst="ellipse">
            <a:avLst/>
          </a:prstGeom>
          <a:solidFill>
            <a:srgbClr val="70AD47"/>
          </a:soli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: de øverste hjørnene er knepet sammen 6">
            <a:extLst>
              <a:ext uri="{FF2B5EF4-FFF2-40B4-BE49-F238E27FC236}">
                <a16:creationId xmlns:a16="http://schemas.microsoft.com/office/drawing/2014/main" id="{DAEC014D-CFC3-4D1E-B6FF-3A20646D8300}"/>
              </a:ext>
            </a:extLst>
          </p:cNvPr>
          <p:cNvSpPr/>
          <p:nvPr/>
        </p:nvSpPr>
        <p:spPr>
          <a:xfrm>
            <a:off x="4509656" y="3325091"/>
            <a:ext cx="1461654" cy="969818"/>
          </a:xfrm>
          <a:prstGeom prst="snip2SameRect">
            <a:avLst/>
          </a:prstGeom>
          <a:solidFill>
            <a:srgbClr val="5B9BD5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arallellogram 7">
            <a:extLst>
              <a:ext uri="{FF2B5EF4-FFF2-40B4-BE49-F238E27FC236}">
                <a16:creationId xmlns:a16="http://schemas.microsoft.com/office/drawing/2014/main" id="{56AFF10E-099E-4617-B5EA-7C92FEE51003}"/>
              </a:ext>
            </a:extLst>
          </p:cNvPr>
          <p:cNvSpPr/>
          <p:nvPr/>
        </p:nvSpPr>
        <p:spPr>
          <a:xfrm>
            <a:off x="5507182" y="3325091"/>
            <a:ext cx="1461654" cy="969818"/>
          </a:xfrm>
          <a:prstGeom prst="parallelogram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700BA48-561A-4ACC-B5FB-6DDDD0157D72}"/>
              </a:ext>
            </a:extLst>
          </p:cNvPr>
          <p:cNvSpPr txBox="1"/>
          <p:nvPr/>
        </p:nvSpPr>
        <p:spPr>
          <a:xfrm>
            <a:off x="2299858" y="2381980"/>
            <a:ext cx="1711035" cy="923330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Lønn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tjeneste-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t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vistloven + HA Del 3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BE2E998-241D-4530-982C-D956BABCE5C9}"/>
              </a:ext>
            </a:extLst>
          </p:cNvPr>
          <p:cNvSpPr txBox="1"/>
          <p:nvPr/>
        </p:nvSpPr>
        <p:spPr>
          <a:xfrm>
            <a:off x="2324100" y="3347105"/>
            <a:ext cx="1686793" cy="923330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Rekruttering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Statsansatte-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l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oven.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8D31306-3FF9-4BC7-B0F4-70F8958F206A}"/>
              </a:ext>
            </a:extLst>
          </p:cNvPr>
          <p:cNvSpPr txBox="1"/>
          <p:nvPr/>
        </p:nvSpPr>
        <p:spPr>
          <a:xfrm>
            <a:off x="7468987" y="2508032"/>
            <a:ext cx="2161309" cy="646331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Medbestemmelse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Hovedavtalen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254638-3850-4316-9A4D-EA7D99086631}"/>
              </a:ext>
            </a:extLst>
          </p:cNvPr>
          <p:cNvSpPr txBox="1"/>
          <p:nvPr/>
        </p:nvSpPr>
        <p:spPr>
          <a:xfrm>
            <a:off x="7468987" y="3408218"/>
            <a:ext cx="2161309" cy="646331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Arbeidsmiljøloven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AMU + Verneombud</a:t>
            </a:r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3635D3E1-ABC2-4536-947B-D9E59CE46E1A}"/>
              </a:ext>
            </a:extLst>
          </p:cNvPr>
          <p:cNvSpPr/>
          <p:nvPr/>
        </p:nvSpPr>
        <p:spPr>
          <a:xfrm flipV="1">
            <a:off x="4178533" y="2646653"/>
            <a:ext cx="519545" cy="22167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211A4E85-DA91-48C0-B800-D0668616FC57}"/>
              </a:ext>
            </a:extLst>
          </p:cNvPr>
          <p:cNvSpPr/>
          <p:nvPr/>
        </p:nvSpPr>
        <p:spPr>
          <a:xfrm>
            <a:off x="4092634" y="3663510"/>
            <a:ext cx="369917" cy="190996"/>
          </a:xfrm>
          <a:prstGeom prst="rightArrow">
            <a:avLst/>
          </a:prstGeom>
          <a:solidFill>
            <a:srgbClr val="5B9BD5">
              <a:lumMod val="50000"/>
            </a:srgbClr>
          </a:soli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l: venstre 14">
            <a:extLst>
              <a:ext uri="{FF2B5EF4-FFF2-40B4-BE49-F238E27FC236}">
                <a16:creationId xmlns:a16="http://schemas.microsoft.com/office/drawing/2014/main" id="{93ADF712-DB5C-495F-A6FD-A2D4D197DE8F}"/>
              </a:ext>
            </a:extLst>
          </p:cNvPr>
          <p:cNvSpPr/>
          <p:nvPr/>
        </p:nvSpPr>
        <p:spPr>
          <a:xfrm>
            <a:off x="6968835" y="2646654"/>
            <a:ext cx="417022" cy="221670"/>
          </a:xfrm>
          <a:prstGeom prst="leftArrow">
            <a:avLst/>
          </a:prstGeom>
          <a:solidFill>
            <a:srgbClr val="5B9BD5">
              <a:lumMod val="50000"/>
            </a:srgbClr>
          </a:soli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l: venstre 15">
            <a:extLst>
              <a:ext uri="{FF2B5EF4-FFF2-40B4-BE49-F238E27FC236}">
                <a16:creationId xmlns:a16="http://schemas.microsoft.com/office/drawing/2014/main" id="{4A3BA1ED-B13B-4456-AE64-9CDC68F63F95}"/>
              </a:ext>
            </a:extLst>
          </p:cNvPr>
          <p:cNvSpPr/>
          <p:nvPr/>
        </p:nvSpPr>
        <p:spPr>
          <a:xfrm>
            <a:off x="6968835" y="3530459"/>
            <a:ext cx="417022" cy="221670"/>
          </a:xfrm>
          <a:prstGeom prst="leftArrow">
            <a:avLst/>
          </a:prstGeom>
          <a:solidFill>
            <a:srgbClr val="5B9BD5">
              <a:lumMod val="50000"/>
            </a:srgbClr>
          </a:soli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56FE611-0534-4986-96B5-56CB57ED150D}"/>
              </a:ext>
            </a:extLst>
          </p:cNvPr>
          <p:cNvSpPr txBox="1"/>
          <p:nvPr/>
        </p:nvSpPr>
        <p:spPr>
          <a:xfrm>
            <a:off x="2424545" y="4415182"/>
            <a:ext cx="7315200" cy="1200329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Forvaltningsloven</a:t>
            </a: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og </a:t>
            </a: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offentleglova</a:t>
            </a: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m/forskrifter supplerer – spesielt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Lov om statsansatte.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Partsforhold og prosedyrer varierer mellom disse systemene.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02338FB-7826-4ADB-B43A-672FFB83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DBFB8F-1117-4AA5-A8CD-1ECC9ADD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5592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Arbeidsgivers styringsrett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A796A7-54B1-44E8-9461-1834EE38B4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4945"/>
            <a:ext cx="10363826" cy="4724400"/>
          </a:xfrm>
        </p:spPr>
        <p:txBody>
          <a:bodyPr>
            <a:noAutofit/>
          </a:bodyPr>
          <a:lstStyle/>
          <a:p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Styringsretten følger av arbeidsgivers alminnelige organiserings- og instruksjonsmyndighet og kan defineres som retten til:</a:t>
            </a:r>
          </a:p>
          <a:p>
            <a:pPr marL="44291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Å ansette og si opp arbeidstakere</a:t>
            </a:r>
          </a:p>
          <a:p>
            <a:pPr marL="44291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Organisere, lede, fordele og kontrollere arbeidet; dvs. hvem som skal gjøre hva, når, hvordan og med riktig kvalitet.</a:t>
            </a:r>
          </a:p>
          <a:p>
            <a:pPr marL="44291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Medbestemmelse og styringsrett er nødvendige forutsetninger for et fruktbart samarbeidsgrunnlag – sentralt som lokalt.</a:t>
            </a:r>
          </a:p>
          <a:p>
            <a:pPr marL="44291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nb-NO" sz="2400" cap="none" dirty="0">
                <a:solidFill>
                  <a:schemeClr val="accent1">
                    <a:lumMod val="50000"/>
                  </a:schemeClr>
                </a:solidFill>
              </a:rPr>
              <a:t>Arbeidsgiver har en styringsplikt og er ansvarlig for at virksomheten fyller sin funksjon og sine forpliktelser innenfor budsjett og politiske vedtak.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DE6BD1-FEF7-4F89-9A31-10C4982B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2BF48-0A9B-4B27-8A60-A00A5047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26844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Styringsretten og dens begrensninger</a:t>
            </a:r>
          </a:p>
        </p:txBody>
      </p:sp>
      <p:sp>
        <p:nvSpPr>
          <p:cNvPr id="3" name="Tikant 2">
            <a:extLst>
              <a:ext uri="{FF2B5EF4-FFF2-40B4-BE49-F238E27FC236}">
                <a16:creationId xmlns:a16="http://schemas.microsoft.com/office/drawing/2014/main" id="{EC1B4881-E3F3-4D23-9F1F-0F965F73A309}"/>
              </a:ext>
            </a:extLst>
          </p:cNvPr>
          <p:cNvSpPr/>
          <p:nvPr/>
        </p:nvSpPr>
        <p:spPr>
          <a:xfrm>
            <a:off x="4031673" y="2214693"/>
            <a:ext cx="3906982" cy="3507233"/>
          </a:xfrm>
          <a:prstGeom prst="dec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D70736A-7B9A-436B-B914-75905AA54067}"/>
              </a:ext>
            </a:extLst>
          </p:cNvPr>
          <p:cNvSpPr txBox="1"/>
          <p:nvPr/>
        </p:nvSpPr>
        <p:spPr>
          <a:xfrm>
            <a:off x="4869873" y="1995731"/>
            <a:ext cx="22305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Grunnloven § 110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D28B939-015A-469B-9A85-E6C930552A38}"/>
              </a:ext>
            </a:extLst>
          </p:cNvPr>
          <p:cNvSpPr txBox="1"/>
          <p:nvPr/>
        </p:nvSpPr>
        <p:spPr>
          <a:xfrm>
            <a:off x="3699164" y="2365063"/>
            <a:ext cx="200890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Arbeidsmiljøloven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702891B-2678-401C-A850-65473B855664}"/>
              </a:ext>
            </a:extLst>
          </p:cNvPr>
          <p:cNvSpPr txBox="1"/>
          <p:nvPr/>
        </p:nvSpPr>
        <p:spPr>
          <a:xfrm>
            <a:off x="3477491" y="2734395"/>
            <a:ext cx="188421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Statsansatteloven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23C993D-AE59-4F6E-9648-1EAA6273E07D}"/>
              </a:ext>
            </a:extLst>
          </p:cNvPr>
          <p:cNvSpPr txBox="1"/>
          <p:nvPr/>
        </p:nvSpPr>
        <p:spPr>
          <a:xfrm>
            <a:off x="3477490" y="3103727"/>
            <a:ext cx="145472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Ferieloven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87FB6CC-AEDD-4601-AD3C-17015FB640D0}"/>
              </a:ext>
            </a:extLst>
          </p:cNvPr>
          <p:cNvSpPr txBox="1"/>
          <p:nvPr/>
        </p:nvSpPr>
        <p:spPr>
          <a:xfrm>
            <a:off x="3144982" y="3473059"/>
            <a:ext cx="178723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Folketrygdloven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82B3901-C211-4309-9A6D-FE23B4AFA03D}"/>
              </a:ext>
            </a:extLst>
          </p:cNvPr>
          <p:cNvSpPr txBox="1"/>
          <p:nvPr/>
        </p:nvSpPr>
        <p:spPr>
          <a:xfrm>
            <a:off x="2881745" y="3842391"/>
            <a:ext cx="19881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Forvaltningsloven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0FCC18B-057D-487E-8D47-30191BD3A151}"/>
              </a:ext>
            </a:extLst>
          </p:cNvPr>
          <p:cNvSpPr txBox="1"/>
          <p:nvPr/>
        </p:nvSpPr>
        <p:spPr>
          <a:xfrm>
            <a:off x="3144981" y="4211723"/>
            <a:ext cx="17248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Offentleglova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1937969-E3DB-430C-B24E-7CF4AD00F3AB}"/>
              </a:ext>
            </a:extLst>
          </p:cNvPr>
          <p:cNvSpPr txBox="1"/>
          <p:nvPr/>
        </p:nvSpPr>
        <p:spPr>
          <a:xfrm>
            <a:off x="2701635" y="4581055"/>
            <a:ext cx="256309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Diskrimineringslovgivn.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00DEE62-27DD-4416-9FEE-8047D4D27653}"/>
              </a:ext>
            </a:extLst>
          </p:cNvPr>
          <p:cNvSpPr txBox="1"/>
          <p:nvPr/>
        </p:nvSpPr>
        <p:spPr>
          <a:xfrm>
            <a:off x="1025236" y="1803211"/>
            <a:ext cx="25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accent1">
                    <a:lumMod val="50000"/>
                  </a:schemeClr>
                </a:solidFill>
              </a:rPr>
              <a:t>Lover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 – ikke lovstridig: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26A4056-2ECB-4FB9-B4CD-C3A3B987B2CD}"/>
              </a:ext>
            </a:extLst>
          </p:cNvPr>
          <p:cNvSpPr txBox="1"/>
          <p:nvPr/>
        </p:nvSpPr>
        <p:spPr>
          <a:xfrm>
            <a:off x="7744691" y="1855920"/>
            <a:ext cx="325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Avtaler </a:t>
            </a:r>
            <a:r>
              <a:rPr lang="nb-NO" b="1" dirty="0">
                <a:solidFill>
                  <a:srgbClr val="FF0000"/>
                </a:solidFill>
              </a:rPr>
              <a:t>– ikke avtalestridig: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789224D-8305-4607-B54D-FCA5F84F61DE}"/>
              </a:ext>
            </a:extLst>
          </p:cNvPr>
          <p:cNvSpPr txBox="1"/>
          <p:nvPr/>
        </p:nvSpPr>
        <p:spPr>
          <a:xfrm>
            <a:off x="6428509" y="2365063"/>
            <a:ext cx="2348346" cy="369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Hovedtariffavtalen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E1FC93E-B1CD-4A91-A423-C0B0AEBB5C08}"/>
              </a:ext>
            </a:extLst>
          </p:cNvPr>
          <p:cNvSpPr txBox="1"/>
          <p:nvPr/>
        </p:nvSpPr>
        <p:spPr>
          <a:xfrm>
            <a:off x="7038111" y="2734394"/>
            <a:ext cx="1738744" cy="369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Hovedavtalen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94B2C7F-0052-4757-B300-DABEC59204BC}"/>
              </a:ext>
            </a:extLst>
          </p:cNvPr>
          <p:cNvSpPr txBox="1"/>
          <p:nvPr/>
        </p:nvSpPr>
        <p:spPr>
          <a:xfrm>
            <a:off x="7038112" y="3103725"/>
            <a:ext cx="2050472" cy="369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Sentrale særavtaler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96E8E87-2962-4075-ACED-32D2609B1956}"/>
              </a:ext>
            </a:extLst>
          </p:cNvPr>
          <p:cNvSpPr txBox="1"/>
          <p:nvPr/>
        </p:nvSpPr>
        <p:spPr>
          <a:xfrm>
            <a:off x="7038111" y="3473056"/>
            <a:ext cx="123305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IA-avtalen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A92EF3F-D97A-4041-9F57-A0C776213D62}"/>
              </a:ext>
            </a:extLst>
          </p:cNvPr>
          <p:cNvSpPr txBox="1"/>
          <p:nvPr/>
        </p:nvSpPr>
        <p:spPr>
          <a:xfrm>
            <a:off x="6830291" y="3842388"/>
            <a:ext cx="2798618" cy="369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Individuelle arbeidsavtaler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512C2E4-D861-415A-8240-E621AE3E1145}"/>
              </a:ext>
            </a:extLst>
          </p:cNvPr>
          <p:cNvSpPr txBox="1"/>
          <p:nvPr/>
        </p:nvSpPr>
        <p:spPr>
          <a:xfrm>
            <a:off x="6830291" y="4211719"/>
            <a:ext cx="19465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Lokale særavtaler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34CF607-852D-4DB4-8F0A-C09927DAD241}"/>
              </a:ext>
            </a:extLst>
          </p:cNvPr>
          <p:cNvSpPr txBox="1"/>
          <p:nvPr/>
        </p:nvSpPr>
        <p:spPr>
          <a:xfrm>
            <a:off x="6691747" y="4581051"/>
            <a:ext cx="2576946" cy="369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Tilpasningsavtalen til HA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9BF4889C-7BEB-4EDE-9650-6BDE9A79670B}"/>
              </a:ext>
            </a:extLst>
          </p:cNvPr>
          <p:cNvSpPr txBox="1"/>
          <p:nvPr/>
        </p:nvSpPr>
        <p:spPr>
          <a:xfrm>
            <a:off x="2074714" y="5668225"/>
            <a:ext cx="166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Saklighet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93B77EE-98B5-4935-B350-4D5F883AF0C8}"/>
              </a:ext>
            </a:extLst>
          </p:cNvPr>
          <p:cNvSpPr txBox="1"/>
          <p:nvPr/>
        </p:nvSpPr>
        <p:spPr>
          <a:xfrm>
            <a:off x="4364181" y="5729780"/>
            <a:ext cx="90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Etikk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BB8A279F-CA19-480E-854A-F73C0831C232}"/>
              </a:ext>
            </a:extLst>
          </p:cNvPr>
          <p:cNvSpPr txBox="1"/>
          <p:nvPr/>
        </p:nvSpPr>
        <p:spPr>
          <a:xfrm>
            <a:off x="6452755" y="5739679"/>
            <a:ext cx="142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Politikk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4292F145-925C-42F1-ADBB-51224CC50CFF}"/>
              </a:ext>
            </a:extLst>
          </p:cNvPr>
          <p:cNvSpPr txBox="1"/>
          <p:nvPr/>
        </p:nvSpPr>
        <p:spPr>
          <a:xfrm>
            <a:off x="8063348" y="5739679"/>
            <a:ext cx="2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Proporsjonalitet</a:t>
            </a:r>
          </a:p>
        </p:txBody>
      </p: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0A27DCF3-6E4B-4815-AF81-403E6FA0C74F}"/>
              </a:ext>
            </a:extLst>
          </p:cNvPr>
          <p:cNvCxnSpPr>
            <a:stCxn id="22" idx="0"/>
          </p:cNvCxnSpPr>
          <p:nvPr/>
        </p:nvCxnSpPr>
        <p:spPr>
          <a:xfrm flipV="1">
            <a:off x="2905988" y="5153891"/>
            <a:ext cx="1458193" cy="514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3D3481B3-AD12-4CD4-9C02-80AF020C3E6B}"/>
              </a:ext>
            </a:extLst>
          </p:cNvPr>
          <p:cNvCxnSpPr>
            <a:cxnSpLocks/>
          </p:cNvCxnSpPr>
          <p:nvPr/>
        </p:nvCxnSpPr>
        <p:spPr>
          <a:xfrm flipV="1">
            <a:off x="4824844" y="5372100"/>
            <a:ext cx="62345" cy="455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pilkobling 32">
            <a:extLst>
              <a:ext uri="{FF2B5EF4-FFF2-40B4-BE49-F238E27FC236}">
                <a16:creationId xmlns:a16="http://schemas.microsoft.com/office/drawing/2014/main" id="{6A845CD8-6841-4A4E-B51C-B32669F80E56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7100456" y="5411059"/>
            <a:ext cx="62346" cy="3286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3BED1303-F23D-4439-84A4-CE07FF60DD45}"/>
              </a:ext>
            </a:extLst>
          </p:cNvPr>
          <p:cNvCxnSpPr/>
          <p:nvPr/>
        </p:nvCxnSpPr>
        <p:spPr>
          <a:xfrm flipH="1" flipV="1">
            <a:off x="7602682" y="5153891"/>
            <a:ext cx="1510150" cy="673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59CF2E-D04F-486F-AF52-AB1F22FB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E0CB6-0954-4859-8BEC-E5D20CCB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Hovedavtalen i staten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5F78FF-8AA3-47D6-BC45-AA0E0549D9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Løper ut 31. desember 2022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Avtalen går tilbake til 1980 og har som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system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vært uendret siden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Forhandlingsordning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– HA skiller seg fra de øvrige hovedavtaler i Norge ved å gi organisasjonene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forhandlingsrett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i noen saker vedrørende </a:t>
            </a:r>
            <a:r>
              <a:rPr lang="nb-NO" sz="2400" b="1" u="sng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den daglige drift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. 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 tillegg har organisasjonene rett til informasjon og drøfting, jf. §§ 17 – 19.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2BD9D0D-A521-49C9-A5D2-238C3EA1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DF29A3-21EF-466F-B18E-4B915F9A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04247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Virkeområdet - § 3</a:t>
            </a:r>
          </a:p>
        </p:txBody>
      </p:sp>
      <p:pic>
        <p:nvPicPr>
          <p:cNvPr id="4" name="Plassholder for innhold 3" descr="Ideeën, gedachten... beschouwend over onderwijs: Samenwerken werkt!">
            <a:extLst>
              <a:ext uri="{FF2B5EF4-FFF2-40B4-BE49-F238E27FC236}">
                <a16:creationId xmlns:a16="http://schemas.microsoft.com/office/drawing/2014/main" id="{31492FCD-2F93-4F5D-BFAB-66DF303FBA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74" y="2629880"/>
            <a:ext cx="3424237" cy="342423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6AEAA6E-F7D7-4D1B-83A4-B790C8138999}"/>
              </a:ext>
            </a:extLst>
          </p:cNvPr>
          <p:cNvSpPr/>
          <p:nvPr/>
        </p:nvSpPr>
        <p:spPr>
          <a:xfrm>
            <a:off x="1537195" y="2629880"/>
            <a:ext cx="6096000" cy="26499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nb-NO" sz="24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Hovedavtalen gjelder:</a:t>
            </a:r>
            <a:r>
              <a:rPr lang="nb-NO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marL="228600" lvl="0" indent="-228600" defTabSz="9144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arbeidssituasjonen -</a:t>
            </a:r>
          </a:p>
          <a:p>
            <a:pPr marL="228600" lvl="0" indent="-228600" defTabSz="9144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for arbeidstakere som kommer inn under tjtvl. </a:t>
            </a:r>
          </a:p>
          <a:p>
            <a:pPr marL="228600" lvl="0" indent="-228600" defTabSz="91440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utøvelse av ledelse og samarbeid i den enkelte virksomhet.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B9349BC-06BE-4C62-8537-85F6F511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928E17-63DE-4719-9B2C-F8EBD037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93410"/>
          </a:xfrm>
        </p:spPr>
        <p:txBody>
          <a:bodyPr/>
          <a:lstStyle/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Formålet med hovedavtalen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7606F4-D915-4388-A20A-3999D9EEB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19745"/>
            <a:ext cx="10363826" cy="399010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å </a:t>
            </a: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skape et best mulig samarbeidsgrunnlag 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mellom partene på alle nivåer i virksomhetene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å gi et grunnlag for </a:t>
            </a: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reell medbestemmelse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å gi arbeidstakerne reell innflytelse på </a:t>
            </a: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organisering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av arbeidsplassen og </a:t>
            </a: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arbeidsmetodene</a:t>
            </a:r>
            <a:endParaRPr lang="nb-NO" sz="2400" b="1" cap="none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å være et redskap for å </a:t>
            </a: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utvikle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ledelse, medbestemmelse og arbeidsmiljø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</a:pP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Å gi </a:t>
            </a:r>
            <a:r>
              <a:rPr lang="nb-NO" sz="2400" b="1" cap="none" dirty="0">
                <a:solidFill>
                  <a:srgbClr val="C00000"/>
                </a:solidFill>
                <a:latin typeface="Calibri" panose="020F0502020204030204"/>
              </a:rPr>
              <a:t>faglig og personlig utvikling </a:t>
            </a:r>
            <a:r>
              <a:rPr lang="nb-NO" sz="2400" b="1" cap="none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og tilrettelegging for å nyttiggjøre seg arbeidstakernes kunnskaper</a:t>
            </a:r>
            <a:endParaRPr lang="nb-NO" sz="2400" b="1" cap="none" dirty="0">
              <a:solidFill>
                <a:srgbClr val="C00000"/>
              </a:solidFill>
              <a:latin typeface="Calibri" panose="020F0502020204030204"/>
            </a:endParaRPr>
          </a:p>
          <a:p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89C87B-EC83-4809-A3BE-7DB8C025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åp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1988</Words>
  <Application>Microsoft Office PowerPoint</Application>
  <PresentationFormat>Widescreen</PresentationFormat>
  <Paragraphs>339</Paragraphs>
  <Slides>38</Slides>
  <Notes>38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46" baseType="lpstr">
      <vt:lpstr>Arial</vt:lpstr>
      <vt:lpstr>Calibri</vt:lpstr>
      <vt:lpstr>Open Sans</vt:lpstr>
      <vt:lpstr>Times</vt:lpstr>
      <vt:lpstr>Times New Roman</vt:lpstr>
      <vt:lpstr>Tw Cen MT</vt:lpstr>
      <vt:lpstr>Wingdings</vt:lpstr>
      <vt:lpstr>Dråpe</vt:lpstr>
      <vt:lpstr>Hovedavtale og partssamarbeid</vt:lpstr>
      <vt:lpstr>Hva skal vi snakke om?</vt:lpstr>
      <vt:lpstr>Hvorfor har vi en hovedavtale i staten?</vt:lpstr>
      <vt:lpstr>PowerPoint-presentasjon</vt:lpstr>
      <vt:lpstr>Arbeidsgivers styringsrett</vt:lpstr>
      <vt:lpstr>Styringsretten og dens begrensninger</vt:lpstr>
      <vt:lpstr>Hovedavtalen i staten</vt:lpstr>
      <vt:lpstr>Virkeområdet - § 3</vt:lpstr>
      <vt:lpstr>Formålet med hovedavtalen</vt:lpstr>
      <vt:lpstr>Skille bedriftsdemokrati og politisk demokrati</vt:lpstr>
      <vt:lpstr>Politiske beslutninger - § 5</vt:lpstr>
      <vt:lpstr>Redskap ved omstilling</vt:lpstr>
      <vt:lpstr>Likeverdige parter</vt:lpstr>
      <vt:lpstr>Hvem utøver medbestemmelsen?</vt:lpstr>
      <vt:lpstr>PowerPoint-presentasjon</vt:lpstr>
      <vt:lpstr>Utøvelse av ledelse</vt:lpstr>
      <vt:lpstr>Oppfølging og opplæring</vt:lpstr>
      <vt:lpstr>Evaluering av medbestemmelsen - § 2</vt:lpstr>
      <vt:lpstr>Tilpasningsavtalen - § 6</vt:lpstr>
      <vt:lpstr>Staten, likt og ulikt</vt:lpstr>
      <vt:lpstr>Fafo-rapport 2020:28</vt:lpstr>
      <vt:lpstr>Tilpasningsavtale – HA § 6</vt:lpstr>
      <vt:lpstr>Tilpasningsavtale – innhold (HA § 7)</vt:lpstr>
      <vt:lpstr>Arbeidsgiverpart - § 13</vt:lpstr>
      <vt:lpstr>Arbeidstakerpart - § 14</vt:lpstr>
      <vt:lpstr>PowerPoint-presentasjon</vt:lpstr>
      <vt:lpstr>Informasjon - § 17</vt:lpstr>
      <vt:lpstr>Drøftinger – de gode argumenters arena</vt:lpstr>
      <vt:lpstr>Referat fra drøfting - § 21</vt:lpstr>
      <vt:lpstr>Forhandlinger - § 19</vt:lpstr>
      <vt:lpstr>Forhandling – mulighet for tvisteløsning § 24</vt:lpstr>
      <vt:lpstr>PowerPoint-presentasjon</vt:lpstr>
      <vt:lpstr>Frister - § 20</vt:lpstr>
      <vt:lpstr>Protokoll fra forhandlinger - § 23</vt:lpstr>
      <vt:lpstr>PowerPoint-presentasjon</vt:lpstr>
      <vt:lpstr>Medbestemmelse ved omstilling - § 11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 og medbestemmelse</dc:title>
  <dc:creator>Erling Thormod Narum</dc:creator>
  <cp:lastModifiedBy>Kjellsen Martin</cp:lastModifiedBy>
  <cp:revision>141</cp:revision>
  <cp:lastPrinted>2019-01-22T09:58:12Z</cp:lastPrinted>
  <dcterms:created xsi:type="dcterms:W3CDTF">2018-05-02T07:27:29Z</dcterms:created>
  <dcterms:modified xsi:type="dcterms:W3CDTF">2022-03-22T10:00:52Z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a0defb-d95a-4801-9cac-afdefc91cdbd_Enabled">
    <vt:lpwstr>true</vt:lpwstr>
  </property>
  <property fmtid="{D5CDD505-2E9C-101B-9397-08002B2CF9AE}" pid="3" name="MSIP_Label_b7a0defb-d95a-4801-9cac-afdefc91cdbd_SetDate">
    <vt:lpwstr>2022-03-10T17:31:14Z</vt:lpwstr>
  </property>
  <property fmtid="{D5CDD505-2E9C-101B-9397-08002B2CF9AE}" pid="4" name="MSIP_Label_b7a0defb-d95a-4801-9cac-afdefc91cdbd_Method">
    <vt:lpwstr>Standard</vt:lpwstr>
  </property>
  <property fmtid="{D5CDD505-2E9C-101B-9397-08002B2CF9AE}" pid="5" name="MSIP_Label_b7a0defb-d95a-4801-9cac-afdefc91cdbd_Name">
    <vt:lpwstr>Intern (KDD)</vt:lpwstr>
  </property>
  <property fmtid="{D5CDD505-2E9C-101B-9397-08002B2CF9AE}" pid="6" name="MSIP_Label_b7a0defb-d95a-4801-9cac-afdefc91cdbd_SiteId">
    <vt:lpwstr>f696e186-1c3b-44cd-bf76-5ace0e7007bd</vt:lpwstr>
  </property>
  <property fmtid="{D5CDD505-2E9C-101B-9397-08002B2CF9AE}" pid="7" name="MSIP_Label_b7a0defb-d95a-4801-9cac-afdefc91cdbd_ActionId">
    <vt:lpwstr>19ef412b-ed48-4044-a3bf-18c1728e7c9b</vt:lpwstr>
  </property>
  <property fmtid="{D5CDD505-2E9C-101B-9397-08002B2CF9AE}" pid="8" name="MSIP_Label_b7a0defb-d95a-4801-9cac-afdefc91cdbd_ContentBits">
    <vt:lpwstr>0</vt:lpwstr>
  </property>
</Properties>
</file>