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0" r:id="rId3"/>
    <p:sldId id="262" r:id="rId4"/>
    <p:sldId id="263" r:id="rId5"/>
    <p:sldId id="264" r:id="rId6"/>
    <p:sldId id="267" r:id="rId7"/>
    <p:sldId id="265" r:id="rId8"/>
    <p:sldId id="266" r:id="rId9"/>
    <p:sldId id="259" r:id="rId10"/>
    <p:sldId id="258" r:id="rId11"/>
    <p:sldId id="268" r:id="rId12"/>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81316" autoAdjust="0"/>
  </p:normalViewPr>
  <p:slideViewPr>
    <p:cSldViewPr snapToGrid="0">
      <p:cViewPr varScale="1">
        <p:scale>
          <a:sx n="93" d="100"/>
          <a:sy n="93" d="100"/>
        </p:scale>
        <p:origin x="33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2FA07E-D253-4769-B9D6-BD10A19CE4B2}" type="datetimeFigureOut">
              <a:rPr lang="nb-NO" smtClean="0"/>
              <a:t>16.11.2021</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782AC4-6820-4E5C-934D-CAAF50025226}" type="slidenum">
              <a:rPr lang="nb-NO" smtClean="0"/>
              <a:t>‹#›</a:t>
            </a:fld>
            <a:endParaRPr lang="nb-NO"/>
          </a:p>
        </p:txBody>
      </p:sp>
    </p:spTree>
    <p:extLst>
      <p:ext uri="{BB962C8B-B14F-4D97-AF65-F5344CB8AC3E}">
        <p14:creationId xmlns:p14="http://schemas.microsoft.com/office/powerpoint/2010/main" val="3269130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lovdata.no/lov/1977-06-10-82"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lovdata.no/lov/1977-06-10-82/%C2%A74"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lovdata.no/lov/2000-11-24-82/%C2%A72"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lovdata.no/dokument/LF/forskrift/2019-04-04-569?q=vannskuter#shareModal" TargetMode="External"/><Relationship Id="rId5" Type="http://schemas.openxmlformats.org/officeDocument/2006/relationships/hyperlink" Target="https://lovdata.no/forskrift/2019-04-04-569/%C2%A74" TargetMode="External"/><Relationship Id="rId4" Type="http://schemas.openxmlformats.org/officeDocument/2006/relationships/hyperlink" Target="https://lovdata.no/lov/1977-06-10-82/%C2%A74"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0" i="0" u="none" strike="noStrike" baseline="0" dirty="0">
                <a:solidFill>
                  <a:srgbClr val="000000"/>
                </a:solidFill>
                <a:latin typeface="Times New Roman" panose="02020603050405020304" pitchFamily="18" charset="0"/>
              </a:rPr>
              <a:t>Det innebærer at det ikke lenger finnes en nasjonalt fastsatt særregulering for bruk av vannscootere. Det som nå gjelder nasjonalt for bruk av vannscooter er de generelle reglene for bruk av fartøy.</a:t>
            </a:r>
            <a:endParaRPr lang="nb-NO" dirty="0"/>
          </a:p>
        </p:txBody>
      </p:sp>
      <p:sp>
        <p:nvSpPr>
          <p:cNvPr id="4" name="Plassholder for lysbildenummer 3"/>
          <p:cNvSpPr>
            <a:spLocks noGrp="1"/>
          </p:cNvSpPr>
          <p:nvPr>
            <p:ph type="sldNum" sz="quarter" idx="5"/>
          </p:nvPr>
        </p:nvSpPr>
        <p:spPr/>
        <p:txBody>
          <a:bodyPr/>
          <a:lstStyle/>
          <a:p>
            <a:fld id="{CC782AC4-6820-4E5C-934D-CAAF50025226}" type="slidenum">
              <a:rPr lang="nb-NO" smtClean="0"/>
              <a:t>2</a:t>
            </a:fld>
            <a:endParaRPr lang="nb-NO"/>
          </a:p>
        </p:txBody>
      </p:sp>
    </p:spTree>
    <p:extLst>
      <p:ext uri="{BB962C8B-B14F-4D97-AF65-F5344CB8AC3E}">
        <p14:creationId xmlns:p14="http://schemas.microsoft.com/office/powerpoint/2010/main" val="1905798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0" i="0" dirty="0">
                <a:solidFill>
                  <a:srgbClr val="333333"/>
                </a:solidFill>
                <a:effectLst/>
                <a:latin typeface="Helvetica Neue"/>
              </a:rPr>
              <a:t>Fastsatt av Tana kommunestyre 4. april 2019 med hjemmel i </a:t>
            </a:r>
            <a:r>
              <a:rPr lang="nb-NO" b="0" i="0" u="none" strike="noStrike" dirty="0">
                <a:solidFill>
                  <a:srgbClr val="DB142C"/>
                </a:solidFill>
                <a:effectLst/>
                <a:latin typeface="Helvetica Neue"/>
                <a:hlinkClick r:id="rId3"/>
              </a:rPr>
              <a:t>lov 10. juni 1977 nr. 82</a:t>
            </a:r>
            <a:r>
              <a:rPr lang="nb-NO" b="0" i="0" dirty="0">
                <a:solidFill>
                  <a:srgbClr val="333333"/>
                </a:solidFill>
                <a:effectLst/>
                <a:latin typeface="Helvetica Neue"/>
              </a:rPr>
              <a:t> om motorferdsel i utmark og vassdrag (motorferdselloven) </a:t>
            </a:r>
            <a:r>
              <a:rPr lang="nb-NO" b="0" i="0" u="none" strike="noStrike" dirty="0">
                <a:solidFill>
                  <a:srgbClr val="DB142C"/>
                </a:solidFill>
                <a:effectLst/>
                <a:latin typeface="Helvetica Neue"/>
                <a:hlinkClick r:id="rId4"/>
              </a:rPr>
              <a:t>§ 4</a:t>
            </a:r>
            <a:r>
              <a:rPr lang="nb-NO" b="0" i="0" dirty="0">
                <a:solidFill>
                  <a:srgbClr val="333333"/>
                </a:solidFill>
                <a:effectLst/>
                <a:latin typeface="Helvetica Neue"/>
              </a:rPr>
              <a:t>.</a:t>
            </a:r>
          </a:p>
          <a:p>
            <a:r>
              <a:rPr lang="nb-NO" b="0" i="0" dirty="0">
                <a:solidFill>
                  <a:srgbClr val="333333"/>
                </a:solidFill>
                <a:effectLst/>
                <a:latin typeface="Helvetica Neue"/>
              </a:rPr>
              <a:t>Formålet: verne om naturmiljøet, forebygge konflikt med tradisjonelt fiske og friluftsliv og redusere fare for vannbåren smitte til vassdrag i Tana kommune.</a:t>
            </a:r>
          </a:p>
          <a:p>
            <a:r>
              <a:rPr lang="nb-NO" b="0" i="0" dirty="0">
                <a:solidFill>
                  <a:srgbClr val="333333"/>
                </a:solidFill>
                <a:effectLst/>
                <a:latin typeface="Helvetica Neue"/>
              </a:rPr>
              <a:t>Forskriften gjelder for åpne (ikke islagte) vassdrag i Tana kommune.</a:t>
            </a:r>
          </a:p>
          <a:p>
            <a:r>
              <a:rPr lang="nb-NO" dirty="0"/>
              <a:t>Gjelder alle farkoster drevet med </a:t>
            </a:r>
            <a:r>
              <a:rPr lang="nb-NO" dirty="0" err="1"/>
              <a:t>vannjetaggregat</a:t>
            </a:r>
            <a:r>
              <a:rPr lang="nb-NO" dirty="0"/>
              <a:t> og </a:t>
            </a:r>
            <a:r>
              <a:rPr lang="nb-NO" b="0" i="0" dirty="0">
                <a:solidFill>
                  <a:srgbClr val="333333"/>
                </a:solidFill>
                <a:effectLst/>
                <a:latin typeface="Helvetica Neue"/>
              </a:rPr>
              <a:t>snøskuter som kjøres på åpne (ikke islagte) vann og vassdrag.</a:t>
            </a:r>
          </a:p>
          <a:p>
            <a:r>
              <a:rPr lang="nb-NO" dirty="0"/>
              <a:t>Unntak: </a:t>
            </a:r>
            <a:r>
              <a:rPr lang="nb-NO" dirty="0" err="1"/>
              <a:t>vannjetaggregat</a:t>
            </a:r>
            <a:r>
              <a:rPr lang="nb-NO" dirty="0"/>
              <a:t> i påhengsmotor på elvebåt. </a:t>
            </a:r>
          </a:p>
          <a:p>
            <a:r>
              <a:rPr lang="nb-NO" dirty="0"/>
              <a:t>Ingen henvendelser til Tana kommune om vannskuterkjøring etter at forskriften ble innført.</a:t>
            </a:r>
          </a:p>
          <a:p>
            <a:r>
              <a:rPr lang="nb-NO" dirty="0"/>
              <a:t>Tanavassdragets fiskeforvaltning som har ikke sett vannskutere i Tanavassdraget siden vannskuterforskriften ble innført. </a:t>
            </a:r>
          </a:p>
          <a:p>
            <a:r>
              <a:rPr lang="nb-NO" dirty="0"/>
              <a:t>Politi: ingen henvendelser i 2021</a:t>
            </a:r>
          </a:p>
        </p:txBody>
      </p:sp>
      <p:sp>
        <p:nvSpPr>
          <p:cNvPr id="4" name="Plassholder for lysbildenummer 3"/>
          <p:cNvSpPr>
            <a:spLocks noGrp="1"/>
          </p:cNvSpPr>
          <p:nvPr>
            <p:ph type="sldNum" sz="quarter" idx="5"/>
          </p:nvPr>
        </p:nvSpPr>
        <p:spPr/>
        <p:txBody>
          <a:bodyPr/>
          <a:lstStyle/>
          <a:p>
            <a:fld id="{CC782AC4-6820-4E5C-934D-CAAF50025226}" type="slidenum">
              <a:rPr lang="nb-NO" smtClean="0"/>
              <a:t>9</a:t>
            </a:fld>
            <a:endParaRPr lang="nb-NO"/>
          </a:p>
        </p:txBody>
      </p:sp>
    </p:spTree>
    <p:extLst>
      <p:ext uri="{BB962C8B-B14F-4D97-AF65-F5344CB8AC3E}">
        <p14:creationId xmlns:p14="http://schemas.microsoft.com/office/powerpoint/2010/main" val="429050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indent="0">
              <a:buNone/>
            </a:pPr>
            <a:r>
              <a:rPr lang="nb-NO" b="1" i="0" dirty="0">
                <a:solidFill>
                  <a:srgbClr val="4A0D17"/>
                </a:solidFill>
                <a:effectLst/>
                <a:latin typeface="Helvetica Neue"/>
              </a:rPr>
              <a:t>Forskrift om bruk av </a:t>
            </a:r>
            <a:r>
              <a:rPr lang="nb-NO" b="1" i="0" dirty="0" err="1">
                <a:solidFill>
                  <a:srgbClr val="4A0D17"/>
                </a:solidFill>
                <a:effectLst/>
                <a:latin typeface="Helvetica Neue"/>
              </a:rPr>
              <a:t>vannjetaggregat</a:t>
            </a:r>
            <a:r>
              <a:rPr lang="nb-NO" b="1" i="0" dirty="0">
                <a:solidFill>
                  <a:srgbClr val="4A0D17"/>
                </a:solidFill>
                <a:effectLst/>
                <a:latin typeface="Helvetica Neue"/>
              </a:rPr>
              <a:t> (vannskuter) på vassdrag, Tana kommune, Finnmark</a:t>
            </a:r>
          </a:p>
          <a:p>
            <a:pPr marL="0" indent="0" algn="l">
              <a:buNone/>
            </a:pPr>
            <a:r>
              <a:rPr lang="nb-NO" b="1" i="0" dirty="0">
                <a:solidFill>
                  <a:srgbClr val="333333"/>
                </a:solidFill>
                <a:effectLst/>
                <a:latin typeface="Helvetica Neue"/>
              </a:rPr>
              <a:t>§ 1.</a:t>
            </a:r>
            <a:r>
              <a:rPr lang="nb-NO" b="1" i="1" dirty="0">
                <a:solidFill>
                  <a:srgbClr val="333333"/>
                </a:solidFill>
                <a:effectLst/>
                <a:latin typeface="Helvetica Neue"/>
              </a:rPr>
              <a:t>(Formål)</a:t>
            </a:r>
            <a:endParaRPr lang="nb-NO" b="0" i="0" dirty="0">
              <a:solidFill>
                <a:srgbClr val="333333"/>
              </a:solidFill>
              <a:effectLst/>
              <a:latin typeface="Helvetica Neue"/>
            </a:endParaRPr>
          </a:p>
          <a:p>
            <a:pPr marL="0" indent="0" algn="l">
              <a:buNone/>
            </a:pPr>
            <a:r>
              <a:rPr lang="nb-NO" b="0" i="0" dirty="0">
                <a:solidFill>
                  <a:srgbClr val="333333"/>
                </a:solidFill>
                <a:effectLst/>
                <a:latin typeface="Helvetica Neue"/>
              </a:rPr>
              <a:t>Formålet med denne forskrift er ut fra et samfunnsmessig helhetssyn å regulere motorferdsel i vann og vassdrag med sikte på å verne om naturmiljøet, forebygge konflikt med tradisjonelt fiske og friluftsliv og redusere fare for vannbåren smitte til vassdrag i Tana kommune.</a:t>
            </a:r>
          </a:p>
          <a:p>
            <a:pPr marL="0" indent="0" algn="l">
              <a:buNone/>
            </a:pPr>
            <a:r>
              <a:rPr lang="nb-NO" b="1" i="0" dirty="0">
                <a:solidFill>
                  <a:srgbClr val="333333"/>
                </a:solidFill>
                <a:effectLst/>
                <a:latin typeface="Helvetica Neue"/>
              </a:rPr>
              <a:t>§ 2.</a:t>
            </a:r>
            <a:r>
              <a:rPr lang="nb-NO" b="1" i="1" dirty="0">
                <a:solidFill>
                  <a:srgbClr val="333333"/>
                </a:solidFill>
                <a:effectLst/>
                <a:latin typeface="Helvetica Neue"/>
              </a:rPr>
              <a:t>(Virkeområde)</a:t>
            </a:r>
            <a:endParaRPr lang="nb-NO" b="0" i="0" dirty="0">
              <a:solidFill>
                <a:srgbClr val="333333"/>
              </a:solidFill>
              <a:effectLst/>
              <a:latin typeface="Helvetica Neue"/>
            </a:endParaRPr>
          </a:p>
          <a:p>
            <a:pPr marL="0" indent="0" algn="l">
              <a:buNone/>
            </a:pPr>
            <a:r>
              <a:rPr lang="nb-NO" b="0" i="0" dirty="0">
                <a:solidFill>
                  <a:srgbClr val="333333"/>
                </a:solidFill>
                <a:effectLst/>
                <a:latin typeface="Helvetica Neue"/>
              </a:rPr>
              <a:t>Forskriften gjelder for åpne (ikke islagte) vassdrag i Tana kommune. I Tanavassdraget gjelder forskriften til grense mot sjø. I vassdrag med riksgrense gjelder forskriften kun på norsk territorium.</a:t>
            </a:r>
          </a:p>
          <a:p>
            <a:pPr marL="0" indent="0" algn="l">
              <a:buNone/>
            </a:pPr>
            <a:r>
              <a:rPr lang="nb-NO" b="1" i="0" dirty="0">
                <a:solidFill>
                  <a:srgbClr val="333333"/>
                </a:solidFill>
                <a:effectLst/>
                <a:latin typeface="Helvetica Neue"/>
              </a:rPr>
              <a:t>§ 3.</a:t>
            </a:r>
            <a:r>
              <a:rPr lang="nb-NO" b="1" i="1" dirty="0">
                <a:solidFill>
                  <a:srgbClr val="333333"/>
                </a:solidFill>
                <a:effectLst/>
                <a:latin typeface="Helvetica Neue"/>
              </a:rPr>
              <a:t>(Definisjoner)</a:t>
            </a:r>
            <a:endParaRPr lang="nb-NO" b="0" i="0" dirty="0">
              <a:solidFill>
                <a:srgbClr val="333333"/>
              </a:solidFill>
              <a:effectLst/>
              <a:latin typeface="Helvetica Neue"/>
            </a:endParaRPr>
          </a:p>
          <a:p>
            <a:pPr marL="0" indent="0" algn="l">
              <a:buNone/>
            </a:pPr>
            <a:r>
              <a:rPr lang="nb-NO" b="0" i="0" dirty="0">
                <a:solidFill>
                  <a:srgbClr val="333333"/>
                </a:solidFill>
                <a:effectLst/>
                <a:latin typeface="Helvetica Neue"/>
              </a:rPr>
              <a:t>I denne forskrift forstås med: </a:t>
            </a:r>
          </a:p>
          <a:p>
            <a:pPr marL="0" indent="0" algn="l">
              <a:buNone/>
            </a:pPr>
            <a:r>
              <a:rPr lang="nb-NO" b="0" i="1" dirty="0">
                <a:solidFill>
                  <a:srgbClr val="333333"/>
                </a:solidFill>
                <a:effectLst/>
                <a:latin typeface="Helvetica Neue"/>
              </a:rPr>
              <a:t>Vassdrag:</a:t>
            </a:r>
            <a:r>
              <a:rPr lang="nb-NO" b="0" i="0" dirty="0">
                <a:solidFill>
                  <a:srgbClr val="333333"/>
                </a:solidFill>
                <a:effectLst/>
                <a:latin typeface="Helvetica Neue"/>
              </a:rPr>
              <a:t> Åpne elver, bekker og innsjøer som ikke er islagte jf. </a:t>
            </a:r>
            <a:r>
              <a:rPr lang="nb-NO" b="0" i="0" u="none" strike="noStrike" dirty="0">
                <a:solidFill>
                  <a:srgbClr val="DB142C"/>
                </a:solidFill>
                <a:effectLst/>
                <a:latin typeface="Helvetica Neue"/>
                <a:hlinkClick r:id="rId3"/>
              </a:rPr>
              <a:t>vannressursloven § 2</a:t>
            </a:r>
            <a:r>
              <a:rPr lang="nb-NO" b="0" i="0" dirty="0">
                <a:solidFill>
                  <a:srgbClr val="333333"/>
                </a:solidFill>
                <a:effectLst/>
                <a:latin typeface="Helvetica Neue"/>
              </a:rPr>
              <a:t>. </a:t>
            </a:r>
          </a:p>
          <a:p>
            <a:pPr marL="0" indent="0" algn="l">
              <a:buNone/>
            </a:pPr>
            <a:r>
              <a:rPr lang="nb-NO" b="0" i="1" dirty="0">
                <a:solidFill>
                  <a:srgbClr val="333333"/>
                </a:solidFill>
                <a:effectLst/>
                <a:latin typeface="Helvetica Neue"/>
              </a:rPr>
              <a:t>Elvebåt:</a:t>
            </a:r>
            <a:r>
              <a:rPr lang="nb-NO" b="0" i="0" dirty="0">
                <a:solidFill>
                  <a:srgbClr val="333333"/>
                </a:solidFill>
                <a:effectLst/>
                <a:latin typeface="Helvetica Neue"/>
              </a:rPr>
              <a:t> Båt av type som er tradisjonelt brukt i Tanavassdraget. Forholdet mellom lengde og bredde må minst være 3:1.</a:t>
            </a:r>
          </a:p>
          <a:p>
            <a:pPr marL="0" indent="0" algn="l">
              <a:buNone/>
            </a:pPr>
            <a:r>
              <a:rPr lang="nb-NO" b="1" i="0" dirty="0">
                <a:solidFill>
                  <a:srgbClr val="333333"/>
                </a:solidFill>
                <a:effectLst/>
                <a:latin typeface="Helvetica Neue"/>
              </a:rPr>
              <a:t>§ 4.</a:t>
            </a:r>
            <a:r>
              <a:rPr lang="nb-NO" b="1" i="1" dirty="0">
                <a:solidFill>
                  <a:srgbClr val="333333"/>
                </a:solidFill>
                <a:effectLst/>
                <a:latin typeface="Helvetica Neue"/>
              </a:rPr>
              <a:t>(Forbud mot </a:t>
            </a:r>
            <a:r>
              <a:rPr lang="nb-NO" b="1" i="1" dirty="0" err="1">
                <a:solidFill>
                  <a:srgbClr val="333333"/>
                </a:solidFill>
                <a:effectLst/>
                <a:latin typeface="Helvetica Neue"/>
              </a:rPr>
              <a:t>vannjetaggregat</a:t>
            </a:r>
            <a:r>
              <a:rPr lang="nb-NO" b="1" i="1" dirty="0">
                <a:solidFill>
                  <a:srgbClr val="333333"/>
                </a:solidFill>
                <a:effectLst/>
                <a:latin typeface="Helvetica Neue"/>
              </a:rPr>
              <a:t> i vassdrag)</a:t>
            </a:r>
            <a:endParaRPr lang="nb-NO" b="0" i="0" dirty="0">
              <a:solidFill>
                <a:srgbClr val="333333"/>
              </a:solidFill>
              <a:effectLst/>
              <a:latin typeface="Helvetica Neue"/>
            </a:endParaRPr>
          </a:p>
          <a:p>
            <a:pPr marL="0" indent="0" algn="l">
              <a:buNone/>
            </a:pPr>
            <a:r>
              <a:rPr lang="nb-NO" b="0" i="0" dirty="0">
                <a:solidFill>
                  <a:srgbClr val="333333"/>
                </a:solidFill>
                <a:effectLst/>
                <a:latin typeface="Helvetica Neue"/>
              </a:rPr>
              <a:t>Det er ikke tillatt å bruke farkost som drives med </a:t>
            </a:r>
            <a:r>
              <a:rPr lang="nb-NO" b="0" i="0" dirty="0" err="1">
                <a:solidFill>
                  <a:srgbClr val="333333"/>
                </a:solidFill>
                <a:effectLst/>
                <a:latin typeface="Helvetica Neue"/>
              </a:rPr>
              <a:t>vannjetaggregat</a:t>
            </a:r>
            <a:r>
              <a:rPr lang="nb-NO" b="0" i="0" dirty="0">
                <a:solidFill>
                  <a:srgbClr val="333333"/>
                </a:solidFill>
                <a:effectLst/>
                <a:latin typeface="Helvetica Neue"/>
              </a:rPr>
              <a:t> på vann og vassdrag i Tana kommune. Forbudet gjelder også snøskuter som kjøres på åpne (ikke islagte) vann og vassdrag.</a:t>
            </a:r>
          </a:p>
          <a:p>
            <a:pPr marL="0" indent="0" algn="l">
              <a:buNone/>
            </a:pPr>
            <a:r>
              <a:rPr lang="nb-NO" b="0" i="0" dirty="0">
                <a:solidFill>
                  <a:srgbClr val="333333"/>
                </a:solidFill>
                <a:effectLst/>
                <a:latin typeface="Helvetica Neue"/>
              </a:rPr>
              <a:t>Forbud i medhold av denne forskriften er likevel ikke til hinder for motorferdsel etter </a:t>
            </a:r>
            <a:r>
              <a:rPr lang="nb-NO" b="0" i="0" u="none" strike="noStrike" dirty="0">
                <a:solidFill>
                  <a:srgbClr val="DB142C"/>
                </a:solidFill>
                <a:effectLst/>
                <a:latin typeface="Helvetica Neue"/>
                <a:hlinkClick r:id="rId4"/>
              </a:rPr>
              <a:t>motorferdselloven § 4</a:t>
            </a:r>
            <a:r>
              <a:rPr lang="nb-NO" b="0" i="0" dirty="0">
                <a:solidFill>
                  <a:srgbClr val="333333"/>
                </a:solidFill>
                <a:effectLst/>
                <a:latin typeface="Helvetica Neue"/>
              </a:rPr>
              <a:t> første ledd bokstav a–f.</a:t>
            </a:r>
          </a:p>
          <a:p>
            <a:pPr marL="0" indent="0" algn="l">
              <a:buNone/>
            </a:pPr>
            <a:r>
              <a:rPr lang="nb-NO" b="1" i="0" dirty="0">
                <a:solidFill>
                  <a:srgbClr val="333333"/>
                </a:solidFill>
                <a:effectLst/>
                <a:latin typeface="Helvetica Neue"/>
              </a:rPr>
              <a:t>§ 5.</a:t>
            </a:r>
            <a:r>
              <a:rPr lang="nb-NO" b="1" i="1" dirty="0">
                <a:solidFill>
                  <a:srgbClr val="333333"/>
                </a:solidFill>
                <a:effectLst/>
                <a:latin typeface="Helvetica Neue"/>
              </a:rPr>
              <a:t>(Unntak)</a:t>
            </a:r>
            <a:endParaRPr lang="nb-NO" b="0" i="0" dirty="0">
              <a:solidFill>
                <a:srgbClr val="333333"/>
              </a:solidFill>
              <a:effectLst/>
              <a:latin typeface="Helvetica Neue"/>
            </a:endParaRPr>
          </a:p>
          <a:p>
            <a:pPr marL="0" indent="0" algn="l">
              <a:buNone/>
            </a:pPr>
            <a:r>
              <a:rPr lang="nb-NO" b="0" i="0" dirty="0">
                <a:solidFill>
                  <a:srgbClr val="333333"/>
                </a:solidFill>
                <a:effectLst/>
                <a:latin typeface="Helvetica Neue"/>
              </a:rPr>
              <a:t>Unntatt fra </a:t>
            </a:r>
            <a:r>
              <a:rPr lang="nb-NO" b="0" i="0" u="none" strike="noStrike" dirty="0">
                <a:solidFill>
                  <a:srgbClr val="DB142C"/>
                </a:solidFill>
                <a:effectLst/>
                <a:latin typeface="Helvetica Neue"/>
                <a:hlinkClick r:id="rId5"/>
              </a:rPr>
              <a:t>§ 4</a:t>
            </a:r>
            <a:r>
              <a:rPr lang="nb-NO" b="0" i="0" dirty="0">
                <a:solidFill>
                  <a:srgbClr val="333333"/>
                </a:solidFill>
                <a:effectLst/>
                <a:latin typeface="Helvetica Neue"/>
              </a:rPr>
              <a:t> er </a:t>
            </a:r>
            <a:r>
              <a:rPr lang="nb-NO" b="0" i="0" dirty="0" err="1">
                <a:solidFill>
                  <a:srgbClr val="333333"/>
                </a:solidFill>
                <a:effectLst/>
                <a:latin typeface="Helvetica Neue"/>
              </a:rPr>
              <a:t>vannjetaggregat</a:t>
            </a:r>
            <a:r>
              <a:rPr lang="nb-NO" b="0" i="0" dirty="0">
                <a:solidFill>
                  <a:srgbClr val="333333"/>
                </a:solidFill>
                <a:effectLst/>
                <a:latin typeface="Helvetica Neue"/>
              </a:rPr>
              <a:t> i utenbords påhengsmotor som brukes på elvebåt.</a:t>
            </a:r>
          </a:p>
          <a:p>
            <a:pPr marL="0" indent="0" algn="l">
              <a:buNone/>
            </a:pPr>
            <a:r>
              <a:rPr lang="nb-NO" b="1" i="0" dirty="0">
                <a:solidFill>
                  <a:srgbClr val="333333"/>
                </a:solidFill>
                <a:effectLst/>
                <a:latin typeface="Helvetica Neue"/>
              </a:rPr>
              <a:t>§ 6.</a:t>
            </a:r>
            <a:r>
              <a:rPr lang="nb-NO" b="1" i="1" dirty="0">
                <a:solidFill>
                  <a:srgbClr val="333333"/>
                </a:solidFill>
                <a:effectLst/>
                <a:latin typeface="Helvetica Neue"/>
              </a:rPr>
              <a:t>(Dispensasjon)</a:t>
            </a:r>
            <a:endParaRPr lang="nb-NO" b="0" i="0" dirty="0">
              <a:solidFill>
                <a:srgbClr val="333333"/>
              </a:solidFill>
              <a:effectLst/>
              <a:latin typeface="Helvetica Neue"/>
            </a:endParaRPr>
          </a:p>
          <a:p>
            <a:pPr marL="0" indent="0" algn="l">
              <a:buNone/>
            </a:pPr>
            <a:r>
              <a:rPr lang="nb-NO" b="0" i="0" dirty="0">
                <a:solidFill>
                  <a:srgbClr val="333333"/>
                </a:solidFill>
                <a:effectLst/>
                <a:latin typeface="Helvetica Neue"/>
              </a:rPr>
              <a:t>Det er ikke anledning til å søke dispensasjon.</a:t>
            </a:r>
          </a:p>
          <a:p>
            <a:pPr marL="0" indent="0" algn="l">
              <a:buNone/>
            </a:pPr>
            <a:r>
              <a:rPr lang="nb-NO" b="0" i="0" u="none" strike="noStrike" dirty="0">
                <a:solidFill>
                  <a:srgbClr val="999999"/>
                </a:solidFill>
                <a:effectLst/>
                <a:latin typeface="SSStandard"/>
                <a:hlinkClick r:id="rId6"/>
              </a:rPr>
              <a:t>🔗</a:t>
            </a:r>
            <a:endParaRPr lang="nb-NO" b="0" i="0" dirty="0">
              <a:solidFill>
                <a:srgbClr val="333333"/>
              </a:solidFill>
              <a:effectLst/>
              <a:latin typeface="Helvetica Neue"/>
            </a:endParaRPr>
          </a:p>
          <a:p>
            <a:pPr marL="0" indent="0" algn="l">
              <a:buNone/>
            </a:pPr>
            <a:r>
              <a:rPr lang="nb-NO" b="1" i="0" dirty="0">
                <a:solidFill>
                  <a:srgbClr val="333333"/>
                </a:solidFill>
                <a:effectLst/>
                <a:latin typeface="Helvetica Neue"/>
              </a:rPr>
              <a:t>§ 7.</a:t>
            </a:r>
            <a:r>
              <a:rPr lang="nb-NO" b="1" i="1" dirty="0">
                <a:solidFill>
                  <a:srgbClr val="333333"/>
                </a:solidFill>
                <a:effectLst/>
                <a:latin typeface="Helvetica Neue"/>
              </a:rPr>
              <a:t>(Ikrafttreden)</a:t>
            </a:r>
            <a:endParaRPr lang="nb-NO" b="0" i="0" dirty="0">
              <a:solidFill>
                <a:srgbClr val="333333"/>
              </a:solidFill>
              <a:effectLst/>
              <a:latin typeface="Helvetica Neue"/>
            </a:endParaRPr>
          </a:p>
          <a:p>
            <a:pPr marL="0" indent="0" algn="l">
              <a:buNone/>
            </a:pPr>
            <a:r>
              <a:rPr lang="nb-NO" b="0" i="0" dirty="0">
                <a:solidFill>
                  <a:srgbClr val="333333"/>
                </a:solidFill>
                <a:effectLst/>
                <a:latin typeface="Helvetica Neue"/>
              </a:rPr>
              <a:t>Forskriften trer i kraft straks. (04.042019)</a:t>
            </a:r>
          </a:p>
          <a:p>
            <a:endParaRPr lang="nb-NO" dirty="0"/>
          </a:p>
        </p:txBody>
      </p:sp>
      <p:sp>
        <p:nvSpPr>
          <p:cNvPr id="4" name="Plassholder for lysbildenummer 3"/>
          <p:cNvSpPr>
            <a:spLocks noGrp="1"/>
          </p:cNvSpPr>
          <p:nvPr>
            <p:ph type="sldNum" sz="quarter" idx="5"/>
          </p:nvPr>
        </p:nvSpPr>
        <p:spPr/>
        <p:txBody>
          <a:bodyPr/>
          <a:lstStyle/>
          <a:p>
            <a:fld id="{CC782AC4-6820-4E5C-934D-CAAF50025226}" type="slidenum">
              <a:rPr lang="nb-NO" smtClean="0"/>
              <a:t>10</a:t>
            </a:fld>
            <a:endParaRPr lang="nb-NO"/>
          </a:p>
        </p:txBody>
      </p:sp>
    </p:spTree>
    <p:extLst>
      <p:ext uri="{BB962C8B-B14F-4D97-AF65-F5344CB8AC3E}">
        <p14:creationId xmlns:p14="http://schemas.microsoft.com/office/powerpoint/2010/main" val="534042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0785215-0068-4ED6-B044-3269C1CB447D}"/>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97E5B170-4712-4439-9044-D52399715C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91CDE982-6A6B-476C-A8F8-B8CA6117DDA6}"/>
              </a:ext>
            </a:extLst>
          </p:cNvPr>
          <p:cNvSpPr>
            <a:spLocks noGrp="1"/>
          </p:cNvSpPr>
          <p:nvPr>
            <p:ph type="dt" sz="half" idx="10"/>
          </p:nvPr>
        </p:nvSpPr>
        <p:spPr/>
        <p:txBody>
          <a:bodyPr/>
          <a:lstStyle/>
          <a:p>
            <a:fld id="{525149EA-DBF2-4F1D-9BE7-CE1DF3D2E53B}" type="datetimeFigureOut">
              <a:rPr lang="nb-NO" smtClean="0"/>
              <a:t>16.11.2021</a:t>
            </a:fld>
            <a:endParaRPr lang="nb-NO"/>
          </a:p>
        </p:txBody>
      </p:sp>
      <p:sp>
        <p:nvSpPr>
          <p:cNvPr id="5" name="Plassholder for bunntekst 4">
            <a:extLst>
              <a:ext uri="{FF2B5EF4-FFF2-40B4-BE49-F238E27FC236}">
                <a16:creationId xmlns:a16="http://schemas.microsoft.com/office/drawing/2014/main" id="{92E99057-C685-45DD-869C-F9AA47B0AAAC}"/>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EEA329C6-BD11-4CB0-B2AC-3ED8FE843407}"/>
              </a:ext>
            </a:extLst>
          </p:cNvPr>
          <p:cNvSpPr>
            <a:spLocks noGrp="1"/>
          </p:cNvSpPr>
          <p:nvPr>
            <p:ph type="sldNum" sz="quarter" idx="12"/>
          </p:nvPr>
        </p:nvSpPr>
        <p:spPr/>
        <p:txBody>
          <a:bodyPr/>
          <a:lstStyle/>
          <a:p>
            <a:fld id="{132F5963-AEF9-4775-89A6-0A015438C64B}" type="slidenum">
              <a:rPr lang="nb-NO" smtClean="0"/>
              <a:t>‹#›</a:t>
            </a:fld>
            <a:endParaRPr lang="nb-NO"/>
          </a:p>
        </p:txBody>
      </p:sp>
    </p:spTree>
    <p:extLst>
      <p:ext uri="{BB962C8B-B14F-4D97-AF65-F5344CB8AC3E}">
        <p14:creationId xmlns:p14="http://schemas.microsoft.com/office/powerpoint/2010/main" val="4064671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CD7A13F-0166-4658-B2A3-EA1B8281A688}"/>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5604EAC5-E832-4B25-869F-53A7C5082297}"/>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563E2236-B854-461C-A31E-CD0C2183D227}"/>
              </a:ext>
            </a:extLst>
          </p:cNvPr>
          <p:cNvSpPr>
            <a:spLocks noGrp="1"/>
          </p:cNvSpPr>
          <p:nvPr>
            <p:ph type="dt" sz="half" idx="10"/>
          </p:nvPr>
        </p:nvSpPr>
        <p:spPr/>
        <p:txBody>
          <a:bodyPr/>
          <a:lstStyle/>
          <a:p>
            <a:fld id="{525149EA-DBF2-4F1D-9BE7-CE1DF3D2E53B}" type="datetimeFigureOut">
              <a:rPr lang="nb-NO" smtClean="0"/>
              <a:t>16.11.2021</a:t>
            </a:fld>
            <a:endParaRPr lang="nb-NO"/>
          </a:p>
        </p:txBody>
      </p:sp>
      <p:sp>
        <p:nvSpPr>
          <p:cNvPr id="5" name="Plassholder for bunntekst 4">
            <a:extLst>
              <a:ext uri="{FF2B5EF4-FFF2-40B4-BE49-F238E27FC236}">
                <a16:creationId xmlns:a16="http://schemas.microsoft.com/office/drawing/2014/main" id="{93DE0798-4BE7-450F-8E63-648E91C51A4F}"/>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2B72B8E1-D686-4451-861C-28BE90926335}"/>
              </a:ext>
            </a:extLst>
          </p:cNvPr>
          <p:cNvSpPr>
            <a:spLocks noGrp="1"/>
          </p:cNvSpPr>
          <p:nvPr>
            <p:ph type="sldNum" sz="quarter" idx="12"/>
          </p:nvPr>
        </p:nvSpPr>
        <p:spPr/>
        <p:txBody>
          <a:bodyPr/>
          <a:lstStyle/>
          <a:p>
            <a:fld id="{132F5963-AEF9-4775-89A6-0A015438C64B}" type="slidenum">
              <a:rPr lang="nb-NO" smtClean="0"/>
              <a:t>‹#›</a:t>
            </a:fld>
            <a:endParaRPr lang="nb-NO"/>
          </a:p>
        </p:txBody>
      </p:sp>
    </p:spTree>
    <p:extLst>
      <p:ext uri="{BB962C8B-B14F-4D97-AF65-F5344CB8AC3E}">
        <p14:creationId xmlns:p14="http://schemas.microsoft.com/office/powerpoint/2010/main" val="1998637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BBF47418-2F55-4CA4-AA41-19A5685A134D}"/>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82CBB987-CA86-400E-A9F1-C84BBE8E122A}"/>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EB35C095-8F63-412A-BA18-6CEE40B39383}"/>
              </a:ext>
            </a:extLst>
          </p:cNvPr>
          <p:cNvSpPr>
            <a:spLocks noGrp="1"/>
          </p:cNvSpPr>
          <p:nvPr>
            <p:ph type="dt" sz="half" idx="10"/>
          </p:nvPr>
        </p:nvSpPr>
        <p:spPr/>
        <p:txBody>
          <a:bodyPr/>
          <a:lstStyle/>
          <a:p>
            <a:fld id="{525149EA-DBF2-4F1D-9BE7-CE1DF3D2E53B}" type="datetimeFigureOut">
              <a:rPr lang="nb-NO" smtClean="0"/>
              <a:t>16.11.2021</a:t>
            </a:fld>
            <a:endParaRPr lang="nb-NO"/>
          </a:p>
        </p:txBody>
      </p:sp>
      <p:sp>
        <p:nvSpPr>
          <p:cNvPr id="5" name="Plassholder for bunntekst 4">
            <a:extLst>
              <a:ext uri="{FF2B5EF4-FFF2-40B4-BE49-F238E27FC236}">
                <a16:creationId xmlns:a16="http://schemas.microsoft.com/office/drawing/2014/main" id="{37C39CA5-9E58-493C-93B6-D5625B0041A8}"/>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A5485937-0DE6-420D-91C1-E8154139F2DD}"/>
              </a:ext>
            </a:extLst>
          </p:cNvPr>
          <p:cNvSpPr>
            <a:spLocks noGrp="1"/>
          </p:cNvSpPr>
          <p:nvPr>
            <p:ph type="sldNum" sz="quarter" idx="12"/>
          </p:nvPr>
        </p:nvSpPr>
        <p:spPr/>
        <p:txBody>
          <a:bodyPr/>
          <a:lstStyle/>
          <a:p>
            <a:fld id="{132F5963-AEF9-4775-89A6-0A015438C64B}" type="slidenum">
              <a:rPr lang="nb-NO" smtClean="0"/>
              <a:t>‹#›</a:t>
            </a:fld>
            <a:endParaRPr lang="nb-NO"/>
          </a:p>
        </p:txBody>
      </p:sp>
    </p:spTree>
    <p:extLst>
      <p:ext uri="{BB962C8B-B14F-4D97-AF65-F5344CB8AC3E}">
        <p14:creationId xmlns:p14="http://schemas.microsoft.com/office/powerpoint/2010/main" val="412937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D33B132-E858-4BAA-9766-11D88D5D66FF}"/>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638BF212-AF7D-4990-9DE9-73ECE497E779}"/>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E7A33267-3AE5-4004-ABD4-CFA01B11E11A}"/>
              </a:ext>
            </a:extLst>
          </p:cNvPr>
          <p:cNvSpPr>
            <a:spLocks noGrp="1"/>
          </p:cNvSpPr>
          <p:nvPr>
            <p:ph type="dt" sz="half" idx="10"/>
          </p:nvPr>
        </p:nvSpPr>
        <p:spPr/>
        <p:txBody>
          <a:bodyPr/>
          <a:lstStyle/>
          <a:p>
            <a:fld id="{525149EA-DBF2-4F1D-9BE7-CE1DF3D2E53B}" type="datetimeFigureOut">
              <a:rPr lang="nb-NO" smtClean="0"/>
              <a:t>16.11.2021</a:t>
            </a:fld>
            <a:endParaRPr lang="nb-NO"/>
          </a:p>
        </p:txBody>
      </p:sp>
      <p:sp>
        <p:nvSpPr>
          <p:cNvPr id="5" name="Plassholder for bunntekst 4">
            <a:extLst>
              <a:ext uri="{FF2B5EF4-FFF2-40B4-BE49-F238E27FC236}">
                <a16:creationId xmlns:a16="http://schemas.microsoft.com/office/drawing/2014/main" id="{E19DD5E5-8173-49B3-AA1F-03B10312F4B5}"/>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6A3EA98B-6169-4E6E-B3D7-44B54AC357C6}"/>
              </a:ext>
            </a:extLst>
          </p:cNvPr>
          <p:cNvSpPr>
            <a:spLocks noGrp="1"/>
          </p:cNvSpPr>
          <p:nvPr>
            <p:ph type="sldNum" sz="quarter" idx="12"/>
          </p:nvPr>
        </p:nvSpPr>
        <p:spPr/>
        <p:txBody>
          <a:bodyPr/>
          <a:lstStyle/>
          <a:p>
            <a:fld id="{132F5963-AEF9-4775-89A6-0A015438C64B}" type="slidenum">
              <a:rPr lang="nb-NO" smtClean="0"/>
              <a:t>‹#›</a:t>
            </a:fld>
            <a:endParaRPr lang="nb-NO"/>
          </a:p>
        </p:txBody>
      </p:sp>
    </p:spTree>
    <p:extLst>
      <p:ext uri="{BB962C8B-B14F-4D97-AF65-F5344CB8AC3E}">
        <p14:creationId xmlns:p14="http://schemas.microsoft.com/office/powerpoint/2010/main" val="2213626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3F74F8D-4D08-4FA8-98A2-7CE4CDDD76B3}"/>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ECAC2713-D690-4F23-876D-41874ED173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C1729ED9-3B4A-4F32-8867-8E01A4383FE4}"/>
              </a:ext>
            </a:extLst>
          </p:cNvPr>
          <p:cNvSpPr>
            <a:spLocks noGrp="1"/>
          </p:cNvSpPr>
          <p:nvPr>
            <p:ph type="dt" sz="half" idx="10"/>
          </p:nvPr>
        </p:nvSpPr>
        <p:spPr/>
        <p:txBody>
          <a:bodyPr/>
          <a:lstStyle/>
          <a:p>
            <a:fld id="{525149EA-DBF2-4F1D-9BE7-CE1DF3D2E53B}" type="datetimeFigureOut">
              <a:rPr lang="nb-NO" smtClean="0"/>
              <a:t>16.11.2021</a:t>
            </a:fld>
            <a:endParaRPr lang="nb-NO"/>
          </a:p>
        </p:txBody>
      </p:sp>
      <p:sp>
        <p:nvSpPr>
          <p:cNvPr id="5" name="Plassholder for bunntekst 4">
            <a:extLst>
              <a:ext uri="{FF2B5EF4-FFF2-40B4-BE49-F238E27FC236}">
                <a16:creationId xmlns:a16="http://schemas.microsoft.com/office/drawing/2014/main" id="{DF9A5AFE-2CBA-4F3B-851D-88263FC1EA41}"/>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01C664C-70B2-4FDD-A508-FF148C247A89}"/>
              </a:ext>
            </a:extLst>
          </p:cNvPr>
          <p:cNvSpPr>
            <a:spLocks noGrp="1"/>
          </p:cNvSpPr>
          <p:nvPr>
            <p:ph type="sldNum" sz="quarter" idx="12"/>
          </p:nvPr>
        </p:nvSpPr>
        <p:spPr/>
        <p:txBody>
          <a:bodyPr/>
          <a:lstStyle/>
          <a:p>
            <a:fld id="{132F5963-AEF9-4775-89A6-0A015438C64B}" type="slidenum">
              <a:rPr lang="nb-NO" smtClean="0"/>
              <a:t>‹#›</a:t>
            </a:fld>
            <a:endParaRPr lang="nb-NO"/>
          </a:p>
        </p:txBody>
      </p:sp>
    </p:spTree>
    <p:extLst>
      <p:ext uri="{BB962C8B-B14F-4D97-AF65-F5344CB8AC3E}">
        <p14:creationId xmlns:p14="http://schemas.microsoft.com/office/powerpoint/2010/main" val="50094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09031BD-B9DE-4279-A098-B308FCD73C18}"/>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56913FCC-2E03-4FB7-9370-109E0483B13D}"/>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8F57BF68-9637-47AB-88AF-5239BD68D187}"/>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D71623C2-9686-41E2-B0C9-22653AE18A7F}"/>
              </a:ext>
            </a:extLst>
          </p:cNvPr>
          <p:cNvSpPr>
            <a:spLocks noGrp="1"/>
          </p:cNvSpPr>
          <p:nvPr>
            <p:ph type="dt" sz="half" idx="10"/>
          </p:nvPr>
        </p:nvSpPr>
        <p:spPr/>
        <p:txBody>
          <a:bodyPr/>
          <a:lstStyle/>
          <a:p>
            <a:fld id="{525149EA-DBF2-4F1D-9BE7-CE1DF3D2E53B}" type="datetimeFigureOut">
              <a:rPr lang="nb-NO" smtClean="0"/>
              <a:t>16.11.2021</a:t>
            </a:fld>
            <a:endParaRPr lang="nb-NO"/>
          </a:p>
        </p:txBody>
      </p:sp>
      <p:sp>
        <p:nvSpPr>
          <p:cNvPr id="6" name="Plassholder for bunntekst 5">
            <a:extLst>
              <a:ext uri="{FF2B5EF4-FFF2-40B4-BE49-F238E27FC236}">
                <a16:creationId xmlns:a16="http://schemas.microsoft.com/office/drawing/2014/main" id="{6298868B-880E-4634-A1D5-9E943C045DF6}"/>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5E62D869-48BC-466D-B068-8D75690C3C8B}"/>
              </a:ext>
            </a:extLst>
          </p:cNvPr>
          <p:cNvSpPr>
            <a:spLocks noGrp="1"/>
          </p:cNvSpPr>
          <p:nvPr>
            <p:ph type="sldNum" sz="quarter" idx="12"/>
          </p:nvPr>
        </p:nvSpPr>
        <p:spPr/>
        <p:txBody>
          <a:bodyPr/>
          <a:lstStyle/>
          <a:p>
            <a:fld id="{132F5963-AEF9-4775-89A6-0A015438C64B}" type="slidenum">
              <a:rPr lang="nb-NO" smtClean="0"/>
              <a:t>‹#›</a:t>
            </a:fld>
            <a:endParaRPr lang="nb-NO"/>
          </a:p>
        </p:txBody>
      </p:sp>
    </p:spTree>
    <p:extLst>
      <p:ext uri="{BB962C8B-B14F-4D97-AF65-F5344CB8AC3E}">
        <p14:creationId xmlns:p14="http://schemas.microsoft.com/office/powerpoint/2010/main" val="240445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9CFB020-2D91-4BB5-A6B7-3995F244D814}"/>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063229D6-7862-4056-A8B1-63ACF18E18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E2D28816-5A38-4A04-8186-154610AD9DED}"/>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86372F7D-9239-4CCA-99C5-90E2D37D5C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D312F2E8-BF2B-41B4-9693-6BB5716A77D4}"/>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CCA18A71-06BA-43F7-921F-DE9ADDAB7B28}"/>
              </a:ext>
            </a:extLst>
          </p:cNvPr>
          <p:cNvSpPr>
            <a:spLocks noGrp="1"/>
          </p:cNvSpPr>
          <p:nvPr>
            <p:ph type="dt" sz="half" idx="10"/>
          </p:nvPr>
        </p:nvSpPr>
        <p:spPr/>
        <p:txBody>
          <a:bodyPr/>
          <a:lstStyle/>
          <a:p>
            <a:fld id="{525149EA-DBF2-4F1D-9BE7-CE1DF3D2E53B}" type="datetimeFigureOut">
              <a:rPr lang="nb-NO" smtClean="0"/>
              <a:t>16.11.2021</a:t>
            </a:fld>
            <a:endParaRPr lang="nb-NO"/>
          </a:p>
        </p:txBody>
      </p:sp>
      <p:sp>
        <p:nvSpPr>
          <p:cNvPr id="8" name="Plassholder for bunntekst 7">
            <a:extLst>
              <a:ext uri="{FF2B5EF4-FFF2-40B4-BE49-F238E27FC236}">
                <a16:creationId xmlns:a16="http://schemas.microsoft.com/office/drawing/2014/main" id="{9A5EC84E-085D-4456-A7B2-501D9F90F27A}"/>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10E853C8-93B6-45A0-AA63-74CF29E51B23}"/>
              </a:ext>
            </a:extLst>
          </p:cNvPr>
          <p:cNvSpPr>
            <a:spLocks noGrp="1"/>
          </p:cNvSpPr>
          <p:nvPr>
            <p:ph type="sldNum" sz="quarter" idx="12"/>
          </p:nvPr>
        </p:nvSpPr>
        <p:spPr/>
        <p:txBody>
          <a:bodyPr/>
          <a:lstStyle/>
          <a:p>
            <a:fld id="{132F5963-AEF9-4775-89A6-0A015438C64B}" type="slidenum">
              <a:rPr lang="nb-NO" smtClean="0"/>
              <a:t>‹#›</a:t>
            </a:fld>
            <a:endParaRPr lang="nb-NO"/>
          </a:p>
        </p:txBody>
      </p:sp>
    </p:spTree>
    <p:extLst>
      <p:ext uri="{BB962C8B-B14F-4D97-AF65-F5344CB8AC3E}">
        <p14:creationId xmlns:p14="http://schemas.microsoft.com/office/powerpoint/2010/main" val="4015885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4D02065-D3C7-4D55-AEFB-1EDEFF091715}"/>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C14C6AB9-138A-4C34-ABB7-73B039BC724E}"/>
              </a:ext>
            </a:extLst>
          </p:cNvPr>
          <p:cNvSpPr>
            <a:spLocks noGrp="1"/>
          </p:cNvSpPr>
          <p:nvPr>
            <p:ph type="dt" sz="half" idx="10"/>
          </p:nvPr>
        </p:nvSpPr>
        <p:spPr/>
        <p:txBody>
          <a:bodyPr/>
          <a:lstStyle/>
          <a:p>
            <a:fld id="{525149EA-DBF2-4F1D-9BE7-CE1DF3D2E53B}" type="datetimeFigureOut">
              <a:rPr lang="nb-NO" smtClean="0"/>
              <a:t>16.11.2021</a:t>
            </a:fld>
            <a:endParaRPr lang="nb-NO"/>
          </a:p>
        </p:txBody>
      </p:sp>
      <p:sp>
        <p:nvSpPr>
          <p:cNvPr id="4" name="Plassholder for bunntekst 3">
            <a:extLst>
              <a:ext uri="{FF2B5EF4-FFF2-40B4-BE49-F238E27FC236}">
                <a16:creationId xmlns:a16="http://schemas.microsoft.com/office/drawing/2014/main" id="{A43FFBFA-E4F5-4F12-9E15-48BD36A02D3E}"/>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CB71CD40-F592-4D89-B892-53E6B7E4441B}"/>
              </a:ext>
            </a:extLst>
          </p:cNvPr>
          <p:cNvSpPr>
            <a:spLocks noGrp="1"/>
          </p:cNvSpPr>
          <p:nvPr>
            <p:ph type="sldNum" sz="quarter" idx="12"/>
          </p:nvPr>
        </p:nvSpPr>
        <p:spPr/>
        <p:txBody>
          <a:bodyPr/>
          <a:lstStyle/>
          <a:p>
            <a:fld id="{132F5963-AEF9-4775-89A6-0A015438C64B}" type="slidenum">
              <a:rPr lang="nb-NO" smtClean="0"/>
              <a:t>‹#›</a:t>
            </a:fld>
            <a:endParaRPr lang="nb-NO"/>
          </a:p>
        </p:txBody>
      </p:sp>
    </p:spTree>
    <p:extLst>
      <p:ext uri="{BB962C8B-B14F-4D97-AF65-F5344CB8AC3E}">
        <p14:creationId xmlns:p14="http://schemas.microsoft.com/office/powerpoint/2010/main" val="335736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ADC36FA9-94FA-4079-8AE9-6AC3B8E49D39}"/>
              </a:ext>
            </a:extLst>
          </p:cNvPr>
          <p:cNvSpPr>
            <a:spLocks noGrp="1"/>
          </p:cNvSpPr>
          <p:nvPr>
            <p:ph type="dt" sz="half" idx="10"/>
          </p:nvPr>
        </p:nvSpPr>
        <p:spPr/>
        <p:txBody>
          <a:bodyPr/>
          <a:lstStyle/>
          <a:p>
            <a:fld id="{525149EA-DBF2-4F1D-9BE7-CE1DF3D2E53B}" type="datetimeFigureOut">
              <a:rPr lang="nb-NO" smtClean="0"/>
              <a:t>16.11.2021</a:t>
            </a:fld>
            <a:endParaRPr lang="nb-NO"/>
          </a:p>
        </p:txBody>
      </p:sp>
      <p:sp>
        <p:nvSpPr>
          <p:cNvPr id="3" name="Plassholder for bunntekst 2">
            <a:extLst>
              <a:ext uri="{FF2B5EF4-FFF2-40B4-BE49-F238E27FC236}">
                <a16:creationId xmlns:a16="http://schemas.microsoft.com/office/drawing/2014/main" id="{698D295A-FD85-4C8D-BD30-58837E8A9D7A}"/>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856905C7-00F5-40A0-BE87-17D77B1E139E}"/>
              </a:ext>
            </a:extLst>
          </p:cNvPr>
          <p:cNvSpPr>
            <a:spLocks noGrp="1"/>
          </p:cNvSpPr>
          <p:nvPr>
            <p:ph type="sldNum" sz="quarter" idx="12"/>
          </p:nvPr>
        </p:nvSpPr>
        <p:spPr/>
        <p:txBody>
          <a:bodyPr/>
          <a:lstStyle/>
          <a:p>
            <a:fld id="{132F5963-AEF9-4775-89A6-0A015438C64B}" type="slidenum">
              <a:rPr lang="nb-NO" smtClean="0"/>
              <a:t>‹#›</a:t>
            </a:fld>
            <a:endParaRPr lang="nb-NO"/>
          </a:p>
        </p:txBody>
      </p:sp>
    </p:spTree>
    <p:extLst>
      <p:ext uri="{BB962C8B-B14F-4D97-AF65-F5344CB8AC3E}">
        <p14:creationId xmlns:p14="http://schemas.microsoft.com/office/powerpoint/2010/main" val="4164547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95653B2-79FB-4F56-8729-3869C0DEAC34}"/>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288747C0-2EF1-4B4C-A55E-7FC935AC62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294979EA-A5CE-496E-99B9-0CB3132E40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254B409A-FD22-40D5-A80F-25A906E7C3BE}"/>
              </a:ext>
            </a:extLst>
          </p:cNvPr>
          <p:cNvSpPr>
            <a:spLocks noGrp="1"/>
          </p:cNvSpPr>
          <p:nvPr>
            <p:ph type="dt" sz="half" idx="10"/>
          </p:nvPr>
        </p:nvSpPr>
        <p:spPr/>
        <p:txBody>
          <a:bodyPr/>
          <a:lstStyle/>
          <a:p>
            <a:fld id="{525149EA-DBF2-4F1D-9BE7-CE1DF3D2E53B}" type="datetimeFigureOut">
              <a:rPr lang="nb-NO" smtClean="0"/>
              <a:t>16.11.2021</a:t>
            </a:fld>
            <a:endParaRPr lang="nb-NO"/>
          </a:p>
        </p:txBody>
      </p:sp>
      <p:sp>
        <p:nvSpPr>
          <p:cNvPr id="6" name="Plassholder for bunntekst 5">
            <a:extLst>
              <a:ext uri="{FF2B5EF4-FFF2-40B4-BE49-F238E27FC236}">
                <a16:creationId xmlns:a16="http://schemas.microsoft.com/office/drawing/2014/main" id="{B18554C7-EB4A-407B-B279-284EB0AA7E98}"/>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74E58B2C-9390-4957-8A07-1D0E2C7D4A0C}"/>
              </a:ext>
            </a:extLst>
          </p:cNvPr>
          <p:cNvSpPr>
            <a:spLocks noGrp="1"/>
          </p:cNvSpPr>
          <p:nvPr>
            <p:ph type="sldNum" sz="quarter" idx="12"/>
          </p:nvPr>
        </p:nvSpPr>
        <p:spPr/>
        <p:txBody>
          <a:bodyPr/>
          <a:lstStyle/>
          <a:p>
            <a:fld id="{132F5963-AEF9-4775-89A6-0A015438C64B}" type="slidenum">
              <a:rPr lang="nb-NO" smtClean="0"/>
              <a:t>‹#›</a:t>
            </a:fld>
            <a:endParaRPr lang="nb-NO"/>
          </a:p>
        </p:txBody>
      </p:sp>
    </p:spTree>
    <p:extLst>
      <p:ext uri="{BB962C8B-B14F-4D97-AF65-F5344CB8AC3E}">
        <p14:creationId xmlns:p14="http://schemas.microsoft.com/office/powerpoint/2010/main" val="3839057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0869AB2-D278-4E83-8C76-81E0F4A6734A}"/>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E9BDCF54-6FD9-418F-A2C4-AC99A9F065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2A4AFEE2-458D-4215-8977-035A97C9CD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76DB59AE-564B-4802-AA7B-53AA7BB4562E}"/>
              </a:ext>
            </a:extLst>
          </p:cNvPr>
          <p:cNvSpPr>
            <a:spLocks noGrp="1"/>
          </p:cNvSpPr>
          <p:nvPr>
            <p:ph type="dt" sz="half" idx="10"/>
          </p:nvPr>
        </p:nvSpPr>
        <p:spPr/>
        <p:txBody>
          <a:bodyPr/>
          <a:lstStyle/>
          <a:p>
            <a:fld id="{525149EA-DBF2-4F1D-9BE7-CE1DF3D2E53B}" type="datetimeFigureOut">
              <a:rPr lang="nb-NO" smtClean="0"/>
              <a:t>16.11.2021</a:t>
            </a:fld>
            <a:endParaRPr lang="nb-NO"/>
          </a:p>
        </p:txBody>
      </p:sp>
      <p:sp>
        <p:nvSpPr>
          <p:cNvPr id="6" name="Plassholder for bunntekst 5">
            <a:extLst>
              <a:ext uri="{FF2B5EF4-FFF2-40B4-BE49-F238E27FC236}">
                <a16:creationId xmlns:a16="http://schemas.microsoft.com/office/drawing/2014/main" id="{453A7950-C786-4340-A3DB-49F2B29CC7E7}"/>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16823DA5-49C6-4216-A8F3-6902742677E0}"/>
              </a:ext>
            </a:extLst>
          </p:cNvPr>
          <p:cNvSpPr>
            <a:spLocks noGrp="1"/>
          </p:cNvSpPr>
          <p:nvPr>
            <p:ph type="sldNum" sz="quarter" idx="12"/>
          </p:nvPr>
        </p:nvSpPr>
        <p:spPr/>
        <p:txBody>
          <a:bodyPr/>
          <a:lstStyle/>
          <a:p>
            <a:fld id="{132F5963-AEF9-4775-89A6-0A015438C64B}" type="slidenum">
              <a:rPr lang="nb-NO" smtClean="0"/>
              <a:t>‹#›</a:t>
            </a:fld>
            <a:endParaRPr lang="nb-NO"/>
          </a:p>
        </p:txBody>
      </p:sp>
    </p:spTree>
    <p:extLst>
      <p:ext uri="{BB962C8B-B14F-4D97-AF65-F5344CB8AC3E}">
        <p14:creationId xmlns:p14="http://schemas.microsoft.com/office/powerpoint/2010/main" val="907150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0E6C336C-ECC4-4929-9062-E4A116CFEF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DEE72551-AF48-48F9-9D2F-894FCFD44B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E96082C2-7B9D-4138-8581-76634B7D6D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5149EA-DBF2-4F1D-9BE7-CE1DF3D2E53B}" type="datetimeFigureOut">
              <a:rPr lang="nb-NO" smtClean="0"/>
              <a:t>16.11.2021</a:t>
            </a:fld>
            <a:endParaRPr lang="nb-NO"/>
          </a:p>
        </p:txBody>
      </p:sp>
      <p:sp>
        <p:nvSpPr>
          <p:cNvPr id="5" name="Plassholder for bunntekst 4">
            <a:extLst>
              <a:ext uri="{FF2B5EF4-FFF2-40B4-BE49-F238E27FC236}">
                <a16:creationId xmlns:a16="http://schemas.microsoft.com/office/drawing/2014/main" id="{5155A785-C2D1-4B3E-A115-49BC4E535E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64E308A1-BE9F-491D-9BCD-CFF6D37BE3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5963-AEF9-4775-89A6-0A015438C64B}" type="slidenum">
              <a:rPr lang="nb-NO" smtClean="0"/>
              <a:t>‹#›</a:t>
            </a:fld>
            <a:endParaRPr lang="nb-NO"/>
          </a:p>
        </p:txBody>
      </p:sp>
    </p:spTree>
    <p:extLst>
      <p:ext uri="{BB962C8B-B14F-4D97-AF65-F5344CB8AC3E}">
        <p14:creationId xmlns:p14="http://schemas.microsoft.com/office/powerpoint/2010/main" val="2356591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lovdata.no/lov/1977-06-10-82" TargetMode="External"/><Relationship Id="rId7" Type="http://schemas.openxmlformats.org/officeDocument/2006/relationships/hyperlink" Target="https://lovdata.no/dokument/LF/forskrift/2019-04-04-569?q=vannskuter#shareModa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lovdata.no/forskrift/2019-04-04-569/%C2%A74" TargetMode="External"/><Relationship Id="rId5" Type="http://schemas.openxmlformats.org/officeDocument/2006/relationships/hyperlink" Target="https://lovdata.no/lov/2000-11-24-82/%C2%A72" TargetMode="External"/><Relationship Id="rId4" Type="http://schemas.openxmlformats.org/officeDocument/2006/relationships/hyperlink" Target="https://lovdata.no/lov/1977-06-10-82/%C2%A7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6F089EA-37ED-40CE-8DF3-57BF9C51588C}"/>
              </a:ext>
            </a:extLst>
          </p:cNvPr>
          <p:cNvSpPr>
            <a:spLocks noGrp="1"/>
          </p:cNvSpPr>
          <p:nvPr>
            <p:ph type="ctrTitle"/>
          </p:nvPr>
        </p:nvSpPr>
        <p:spPr/>
        <p:txBody>
          <a:bodyPr>
            <a:normAutofit/>
          </a:bodyPr>
          <a:lstStyle/>
          <a:p>
            <a:r>
              <a:rPr lang="nb-NO" dirty="0"/>
              <a:t>Kurs motorferdsel i utmark: Retningslinjer og forskrifter</a:t>
            </a:r>
          </a:p>
        </p:txBody>
      </p:sp>
      <p:sp>
        <p:nvSpPr>
          <p:cNvPr id="3" name="Undertittel 2">
            <a:extLst>
              <a:ext uri="{FF2B5EF4-FFF2-40B4-BE49-F238E27FC236}">
                <a16:creationId xmlns:a16="http://schemas.microsoft.com/office/drawing/2014/main" id="{2AB1CA83-53B8-46C3-973B-355E5C7023CF}"/>
              </a:ext>
            </a:extLst>
          </p:cNvPr>
          <p:cNvSpPr>
            <a:spLocks noGrp="1"/>
          </p:cNvSpPr>
          <p:nvPr>
            <p:ph type="subTitle" idx="1"/>
          </p:nvPr>
        </p:nvSpPr>
        <p:spPr/>
        <p:txBody>
          <a:bodyPr>
            <a:normAutofit/>
          </a:bodyPr>
          <a:lstStyle/>
          <a:p>
            <a:r>
              <a:rPr lang="nb-NO" sz="3600" dirty="0"/>
              <a:t>Vannskuterforskriften i Tana kommune</a:t>
            </a:r>
          </a:p>
        </p:txBody>
      </p:sp>
    </p:spTree>
    <p:extLst>
      <p:ext uri="{BB962C8B-B14F-4D97-AF65-F5344CB8AC3E}">
        <p14:creationId xmlns:p14="http://schemas.microsoft.com/office/powerpoint/2010/main" val="3169359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2CC9AD6-09CD-4CC7-8B23-D3608074F27F}"/>
              </a:ext>
            </a:extLst>
          </p:cNvPr>
          <p:cNvSpPr>
            <a:spLocks noGrp="1"/>
          </p:cNvSpPr>
          <p:nvPr>
            <p:ph type="title"/>
          </p:nvPr>
        </p:nvSpPr>
        <p:spPr>
          <a:xfrm>
            <a:off x="838200" y="422787"/>
            <a:ext cx="10515600" cy="1071716"/>
          </a:xfrm>
        </p:spPr>
        <p:txBody>
          <a:bodyPr>
            <a:normAutofit fontScale="90000"/>
          </a:bodyPr>
          <a:lstStyle/>
          <a:p>
            <a:br>
              <a:rPr lang="nb-NO" sz="1800" dirty="0">
                <a:effectLst/>
                <a:latin typeface="Calibri" panose="020F0502020204030204" pitchFamily="34" charset="0"/>
                <a:ea typeface="Calibri" panose="020F0502020204030204" pitchFamily="34" charset="0"/>
                <a:cs typeface="Times New Roman" panose="02020603050405020304" pitchFamily="18" charset="0"/>
              </a:rPr>
            </a:br>
            <a:br>
              <a:rPr lang="nb-NO" sz="1800" dirty="0">
                <a:effectLst/>
                <a:latin typeface="Calibri" panose="020F0502020204030204" pitchFamily="34" charset="0"/>
                <a:ea typeface="Calibri" panose="020F0502020204030204" pitchFamily="34" charset="0"/>
                <a:cs typeface="Times New Roman" panose="02020603050405020304" pitchFamily="18" charset="0"/>
              </a:rPr>
            </a:br>
            <a:r>
              <a:rPr lang="nb-NO" sz="3600" b="1" dirty="0">
                <a:effectLst/>
                <a:latin typeface="Calibri" panose="020F0502020204030204" pitchFamily="34" charset="0"/>
                <a:ea typeface="Calibri" panose="020F0502020204030204" pitchFamily="34" charset="0"/>
                <a:cs typeface="Times New Roman" panose="02020603050405020304" pitchFamily="18" charset="0"/>
              </a:rPr>
              <a:t>Forskrift om bruk av </a:t>
            </a:r>
            <a:r>
              <a:rPr lang="nb-NO" sz="3600" b="1" dirty="0" err="1">
                <a:effectLst/>
                <a:latin typeface="Calibri" panose="020F0502020204030204" pitchFamily="34" charset="0"/>
                <a:ea typeface="Calibri" panose="020F0502020204030204" pitchFamily="34" charset="0"/>
                <a:cs typeface="Times New Roman" panose="02020603050405020304" pitchFamily="18" charset="0"/>
              </a:rPr>
              <a:t>vannjetaggregat</a:t>
            </a:r>
            <a:r>
              <a:rPr lang="nb-NO" sz="3600" b="1" dirty="0">
                <a:effectLst/>
                <a:latin typeface="Calibri" panose="020F0502020204030204" pitchFamily="34" charset="0"/>
                <a:ea typeface="Calibri" panose="020F0502020204030204" pitchFamily="34" charset="0"/>
                <a:cs typeface="Times New Roman" panose="02020603050405020304" pitchFamily="18" charset="0"/>
              </a:rPr>
              <a:t> (vannskuter) på vassdrag, Tana kommune, Finnmark</a:t>
            </a:r>
            <a:br>
              <a:rPr lang="nb-NO" sz="2700" dirty="0">
                <a:effectLst/>
                <a:latin typeface="Calibri" panose="020F0502020204030204" pitchFamily="34" charset="0"/>
                <a:ea typeface="Calibri" panose="020F0502020204030204" pitchFamily="34" charset="0"/>
                <a:cs typeface="Times New Roman" panose="02020603050405020304" pitchFamily="18" charset="0"/>
              </a:rPr>
            </a:br>
            <a:endParaRPr lang="nb-NO" dirty="0"/>
          </a:p>
        </p:txBody>
      </p:sp>
      <p:sp>
        <p:nvSpPr>
          <p:cNvPr id="3" name="Plassholder for innhold 2">
            <a:extLst>
              <a:ext uri="{FF2B5EF4-FFF2-40B4-BE49-F238E27FC236}">
                <a16:creationId xmlns:a16="http://schemas.microsoft.com/office/drawing/2014/main" id="{8081C205-0B06-4C0A-81AB-AB9E0A4DC653}"/>
              </a:ext>
            </a:extLst>
          </p:cNvPr>
          <p:cNvSpPr>
            <a:spLocks noGrp="1"/>
          </p:cNvSpPr>
          <p:nvPr>
            <p:ph idx="1"/>
          </p:nvPr>
        </p:nvSpPr>
        <p:spPr>
          <a:xfrm>
            <a:off x="838200" y="1681316"/>
            <a:ext cx="10515600" cy="4495647"/>
          </a:xfrm>
        </p:spPr>
        <p:txBody>
          <a:bodyPr>
            <a:normAutofit fontScale="92500"/>
          </a:bodyPr>
          <a:lstStyle/>
          <a:p>
            <a:r>
              <a:rPr lang="nb-NO" b="0" i="0" dirty="0">
                <a:solidFill>
                  <a:srgbClr val="333333"/>
                </a:solidFill>
                <a:effectLst/>
                <a:latin typeface="Helvetica Neue"/>
              </a:rPr>
              <a:t>Forskrift for Karasjok kommune ble underkjent av Fylkesmannen.</a:t>
            </a:r>
          </a:p>
          <a:p>
            <a:r>
              <a:rPr lang="nb-NO" b="0" i="0" dirty="0">
                <a:solidFill>
                  <a:srgbClr val="333333"/>
                </a:solidFill>
                <a:effectLst/>
                <a:latin typeface="Helvetica Neue"/>
              </a:rPr>
              <a:t>Forskrift på Finsk siden ble underkjent av domstol.</a:t>
            </a:r>
          </a:p>
          <a:p>
            <a:r>
              <a:rPr lang="nb-NO" dirty="0"/>
              <a:t>Ingen henvendelser til Tana kommune om vannskuterkjøring etter at forskriften ble innført.</a:t>
            </a:r>
          </a:p>
          <a:p>
            <a:r>
              <a:rPr lang="nb-NO" dirty="0"/>
              <a:t>Tanavassdragets fiskeforvaltning som har ikke sett vannskutere i Tanavassdraget siden vannskuterforskriften ble innført. </a:t>
            </a:r>
          </a:p>
          <a:p>
            <a:r>
              <a:rPr lang="nb-NO" dirty="0"/>
              <a:t>Politi: ingen henvendelser i 2021.</a:t>
            </a:r>
          </a:p>
          <a:p>
            <a:r>
              <a:rPr lang="nb-NO" dirty="0"/>
              <a:t>Tana kommunes forskrift bidrar til mindre vannskuterferdsel lenger opp i </a:t>
            </a:r>
            <a:r>
              <a:rPr lang="nb-NO" dirty="0" err="1"/>
              <a:t>vasdraget</a:t>
            </a:r>
            <a:r>
              <a:rPr lang="nb-NO" dirty="0"/>
              <a:t>. </a:t>
            </a:r>
          </a:p>
          <a:p>
            <a:r>
              <a:rPr lang="nb-NO" dirty="0"/>
              <a:t>Attraktivt å kjøre fra munningen og gjennom storfossen til </a:t>
            </a:r>
            <a:r>
              <a:rPr lang="nb-NO" dirty="0" err="1"/>
              <a:t>karasjok</a:t>
            </a:r>
            <a:r>
              <a:rPr lang="nb-NO" dirty="0"/>
              <a:t>.</a:t>
            </a:r>
          </a:p>
        </p:txBody>
      </p:sp>
    </p:spTree>
    <p:extLst>
      <p:ext uri="{BB962C8B-B14F-4D97-AF65-F5344CB8AC3E}">
        <p14:creationId xmlns:p14="http://schemas.microsoft.com/office/powerpoint/2010/main" val="3137011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2B249B4-0792-4647-A166-87215E111D13}"/>
              </a:ext>
            </a:extLst>
          </p:cNvPr>
          <p:cNvSpPr>
            <a:spLocks noGrp="1"/>
          </p:cNvSpPr>
          <p:nvPr>
            <p:ph type="title"/>
          </p:nvPr>
        </p:nvSpPr>
        <p:spPr/>
        <p:txBody>
          <a:bodyPr/>
          <a:lstStyle/>
          <a:p>
            <a:r>
              <a:rPr lang="nb-NO" dirty="0"/>
              <a:t>Norges vannskuterforbund</a:t>
            </a:r>
            <a:br>
              <a:rPr lang="nb-NO" dirty="0"/>
            </a:br>
            <a:endParaRPr lang="nb-NO" dirty="0"/>
          </a:p>
        </p:txBody>
      </p:sp>
      <p:sp>
        <p:nvSpPr>
          <p:cNvPr id="3" name="Plassholder for innhold 2">
            <a:extLst>
              <a:ext uri="{FF2B5EF4-FFF2-40B4-BE49-F238E27FC236}">
                <a16:creationId xmlns:a16="http://schemas.microsoft.com/office/drawing/2014/main" id="{E5DFF825-7002-477C-9A2E-26A35AAB6C95}"/>
              </a:ext>
            </a:extLst>
          </p:cNvPr>
          <p:cNvSpPr>
            <a:spLocks noGrp="1"/>
          </p:cNvSpPr>
          <p:nvPr>
            <p:ph idx="1"/>
          </p:nvPr>
        </p:nvSpPr>
        <p:spPr/>
        <p:txBody>
          <a:bodyPr/>
          <a:lstStyle/>
          <a:p>
            <a:r>
              <a:rPr lang="nb-NO" sz="1800" b="0" i="0" u="none" strike="noStrike" baseline="0" dirty="0">
                <a:solidFill>
                  <a:srgbClr val="000000"/>
                </a:solidFill>
                <a:latin typeface="Times New Roman" panose="02020603050405020304" pitchFamily="18" charset="0"/>
              </a:rPr>
              <a:t>Melding fra Norges vannskuterforbund om forsinket innspill.</a:t>
            </a:r>
          </a:p>
          <a:p>
            <a:r>
              <a:rPr lang="nb-NO" sz="1800" dirty="0">
                <a:solidFill>
                  <a:srgbClr val="000000"/>
                </a:solidFill>
                <a:latin typeface="Times New Roman" panose="02020603050405020304" pitchFamily="18" charset="0"/>
              </a:rPr>
              <a:t>Ventet på svar fra kystverket på spørsmål om Havne- og farvannsloven.</a:t>
            </a:r>
          </a:p>
          <a:p>
            <a:r>
              <a:rPr lang="nb-NO" sz="1800" dirty="0" err="1">
                <a:solidFill>
                  <a:srgbClr val="000000"/>
                </a:solidFill>
                <a:latin typeface="Times New Roman" panose="02020603050405020304" pitchFamily="18" charset="0"/>
              </a:rPr>
              <a:t>Sente</a:t>
            </a:r>
            <a:r>
              <a:rPr lang="nb-NO" sz="1800" dirty="0">
                <a:solidFill>
                  <a:srgbClr val="000000"/>
                </a:solidFill>
                <a:latin typeface="Times New Roman" panose="02020603050405020304" pitchFamily="18" charset="0"/>
              </a:rPr>
              <a:t> ikke innspill i høringen – ingen saksbehandling med kommentar til innspill.</a:t>
            </a:r>
          </a:p>
          <a:p>
            <a:r>
              <a:rPr lang="nb-NO" sz="1800" dirty="0">
                <a:solidFill>
                  <a:srgbClr val="000000"/>
                </a:solidFill>
                <a:latin typeface="Times New Roman" panose="02020603050405020304" pitchFamily="18" charset="0"/>
              </a:rPr>
              <a:t>Sendte et 19 sider langt brev til politikere kvelden før sak kom opp i kommunestyret.</a:t>
            </a:r>
          </a:p>
          <a:p>
            <a:r>
              <a:rPr lang="nb-NO" sz="1800" dirty="0">
                <a:solidFill>
                  <a:srgbClr val="000000"/>
                </a:solidFill>
                <a:latin typeface="Times New Roman" panose="02020603050405020304" pitchFamily="18" charset="0"/>
              </a:rPr>
              <a:t>Problematiserte særlig at Havne- og farvannsloven ikke er brukt.</a:t>
            </a:r>
          </a:p>
          <a:p>
            <a:r>
              <a:rPr lang="nb-NO" sz="1800" dirty="0">
                <a:solidFill>
                  <a:srgbClr val="000000"/>
                </a:solidFill>
                <a:latin typeface="Times New Roman" panose="02020603050405020304" pitchFamily="18" charset="0"/>
              </a:rPr>
              <a:t>Leserinnlegg</a:t>
            </a:r>
          </a:p>
          <a:p>
            <a:r>
              <a:rPr lang="nb-NO" sz="1800" dirty="0">
                <a:solidFill>
                  <a:srgbClr val="000000"/>
                </a:solidFill>
                <a:latin typeface="Times New Roman" panose="02020603050405020304" pitchFamily="18" charset="0"/>
              </a:rPr>
              <a:t>Negativ omtale av saksbehandler og kommune.</a:t>
            </a:r>
            <a:endParaRPr lang="nb-NO" dirty="0"/>
          </a:p>
        </p:txBody>
      </p:sp>
    </p:spTree>
    <p:extLst>
      <p:ext uri="{BB962C8B-B14F-4D97-AF65-F5344CB8AC3E}">
        <p14:creationId xmlns:p14="http://schemas.microsoft.com/office/powerpoint/2010/main" val="3857851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E18D4FF-E43F-4E7E-B5B9-38D0A7CF8FB5}"/>
              </a:ext>
            </a:extLst>
          </p:cNvPr>
          <p:cNvSpPr>
            <a:spLocks noGrp="1"/>
          </p:cNvSpPr>
          <p:nvPr>
            <p:ph type="title"/>
          </p:nvPr>
        </p:nvSpPr>
        <p:spPr/>
        <p:txBody>
          <a:bodyPr>
            <a:normAutofit/>
          </a:bodyPr>
          <a:lstStyle/>
          <a:p>
            <a:r>
              <a:rPr lang="nb-NO" sz="2800" b="1" dirty="0">
                <a:effectLst/>
                <a:latin typeface="Calibri" panose="020F0502020204030204" pitchFamily="34" charset="0"/>
                <a:ea typeface="Calibri" panose="020F0502020204030204" pitchFamily="34" charset="0"/>
                <a:cs typeface="Times New Roman" panose="02020603050405020304" pitchFamily="18" charset="0"/>
              </a:rPr>
              <a:t>Forskrift om bruk av </a:t>
            </a:r>
            <a:r>
              <a:rPr lang="nb-NO" sz="2800" b="1" dirty="0" err="1">
                <a:effectLst/>
                <a:latin typeface="Calibri" panose="020F0502020204030204" pitchFamily="34" charset="0"/>
                <a:ea typeface="Calibri" panose="020F0502020204030204" pitchFamily="34" charset="0"/>
                <a:cs typeface="Times New Roman" panose="02020603050405020304" pitchFamily="18" charset="0"/>
              </a:rPr>
              <a:t>vannjetaggregat</a:t>
            </a:r>
            <a:r>
              <a:rPr lang="nb-NO" sz="2800" b="1" dirty="0">
                <a:effectLst/>
                <a:latin typeface="Calibri" panose="020F0502020204030204" pitchFamily="34" charset="0"/>
                <a:ea typeface="Calibri" panose="020F0502020204030204" pitchFamily="34" charset="0"/>
                <a:cs typeface="Times New Roman" panose="02020603050405020304" pitchFamily="18" charset="0"/>
              </a:rPr>
              <a:t> (vannskuter) på vassdrag, Tana kommune, Finnmark</a:t>
            </a:r>
            <a:endParaRPr lang="nb-NO" sz="2800" dirty="0"/>
          </a:p>
        </p:txBody>
      </p:sp>
      <p:sp>
        <p:nvSpPr>
          <p:cNvPr id="3" name="Plassholder for innhold 2">
            <a:extLst>
              <a:ext uri="{FF2B5EF4-FFF2-40B4-BE49-F238E27FC236}">
                <a16:creationId xmlns:a16="http://schemas.microsoft.com/office/drawing/2014/main" id="{6747679E-D24F-4AFB-9B91-0353160255C6}"/>
              </a:ext>
            </a:extLst>
          </p:cNvPr>
          <p:cNvSpPr>
            <a:spLocks noGrp="1"/>
          </p:cNvSpPr>
          <p:nvPr>
            <p:ph idx="1"/>
          </p:nvPr>
        </p:nvSpPr>
        <p:spPr/>
        <p:txBody>
          <a:bodyPr/>
          <a:lstStyle/>
          <a:p>
            <a:pPr algn="l"/>
            <a:endParaRPr lang="nb-NO" sz="1800" b="0" i="0" u="none" strike="noStrike" baseline="0" dirty="0">
              <a:solidFill>
                <a:srgbClr val="000000"/>
              </a:solidFill>
              <a:latin typeface="Times New Roman" panose="02020603050405020304" pitchFamily="18" charset="0"/>
            </a:endParaRPr>
          </a:p>
          <a:p>
            <a:r>
              <a:rPr lang="nb-NO" sz="1800" b="0" i="0" u="none" strike="noStrike" baseline="0" dirty="0">
                <a:solidFill>
                  <a:srgbClr val="000000"/>
                </a:solidFill>
                <a:latin typeface="Times New Roman" panose="02020603050405020304" pitchFamily="18" charset="0"/>
              </a:rPr>
              <a:t>Vannscooterforskriften ble opphevet fra 1. Mai 2017. Kommunene ble gitt ansvaret for å regulere bruken av vannscootere i sammenheng med regulering av andre fartøy slik at de lokale interessene blir ivaretatt (høringsbrev 2017). </a:t>
            </a:r>
          </a:p>
          <a:p>
            <a:r>
              <a:rPr lang="nb-NO" sz="1800" b="0" i="0" u="none" strike="noStrike" baseline="0" dirty="0">
                <a:solidFill>
                  <a:srgbClr val="000000"/>
                </a:solidFill>
                <a:latin typeface="Times New Roman" panose="02020603050405020304" pitchFamily="18" charset="0"/>
              </a:rPr>
              <a:t>Høsten 2018 kom </a:t>
            </a:r>
            <a:r>
              <a:rPr lang="nb-NO" sz="1800" dirty="0">
                <a:solidFill>
                  <a:srgbClr val="000000"/>
                </a:solidFill>
                <a:latin typeface="Times New Roman" panose="02020603050405020304" pitchFamily="18" charset="0"/>
              </a:rPr>
              <a:t>signaler fra politisk hold at man ønsket regulering av vannskuter i Tanavassdraget. </a:t>
            </a:r>
            <a:r>
              <a:rPr lang="nb-NO" sz="1800" b="0" i="0" u="none" strike="noStrike" baseline="0" dirty="0">
                <a:solidFill>
                  <a:srgbClr val="000000"/>
                </a:solidFill>
                <a:latin typeface="Times New Roman" panose="02020603050405020304" pitchFamily="18" charset="0"/>
              </a:rPr>
              <a:t>Vannskuterkjøring ble mye omtalt i avisene sommeren 2018 med sterke meninger for og mot. Politi og Tanavassdragets fiskeforvaltning fikk mange henvendelser. Kommunene var da allerede i gang med arbeidet med regulering, ettersom man så at det ville bli behov for å få det behandlet.</a:t>
            </a:r>
          </a:p>
          <a:p>
            <a:r>
              <a:rPr lang="nb-NO" sz="1800" b="0" i="0" u="none" strike="noStrike" baseline="0" dirty="0">
                <a:solidFill>
                  <a:srgbClr val="000000"/>
                </a:solidFill>
                <a:latin typeface="Times New Roman" panose="02020603050405020304" pitchFamily="18" charset="0"/>
              </a:rPr>
              <a:t>Til utarbeidelsen av lokal forskrift for Tana og Karasjok kommuner ble det særlig hentet informasjon fra høringen i 2017 på forslag om å oppheve «Forskrift 21. juni 2013 nr. 701 om bruk av vannscooter og lignende» og rapporten «Evaluering av regelverket for bruk av vannscooter» (</a:t>
            </a:r>
            <a:r>
              <a:rPr lang="nb-NO" sz="1800" dirty="0">
                <a:solidFill>
                  <a:srgbClr val="000000"/>
                </a:solidFill>
                <a:latin typeface="Times New Roman" panose="02020603050405020304" pitchFamily="18" charset="0"/>
              </a:rPr>
              <a:t>Vista Analyse 2014/49 ).</a:t>
            </a:r>
          </a:p>
          <a:p>
            <a:endParaRPr lang="nb-NO" sz="18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507865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1215649-277C-40F5-8787-1EF869E2800F}"/>
              </a:ext>
            </a:extLst>
          </p:cNvPr>
          <p:cNvSpPr>
            <a:spLocks noGrp="1"/>
          </p:cNvSpPr>
          <p:nvPr>
            <p:ph type="title"/>
          </p:nvPr>
        </p:nvSpPr>
        <p:spPr/>
        <p:txBody>
          <a:bodyPr>
            <a:noAutofit/>
          </a:bodyPr>
          <a:lstStyle/>
          <a:p>
            <a:r>
              <a:rPr lang="nb-NO" sz="3200" b="1" dirty="0">
                <a:effectLst/>
                <a:latin typeface="Calibri" panose="020F0502020204030204" pitchFamily="34" charset="0"/>
                <a:ea typeface="Calibri" panose="020F0502020204030204" pitchFamily="34" charset="0"/>
                <a:cs typeface="Times New Roman" panose="02020603050405020304" pitchFamily="18" charset="0"/>
              </a:rPr>
              <a:t>Forskrift om bruk av </a:t>
            </a:r>
            <a:r>
              <a:rPr lang="nb-NO" sz="3200" b="1" dirty="0" err="1">
                <a:effectLst/>
                <a:latin typeface="Calibri" panose="020F0502020204030204" pitchFamily="34" charset="0"/>
                <a:ea typeface="Calibri" panose="020F0502020204030204" pitchFamily="34" charset="0"/>
                <a:cs typeface="Times New Roman" panose="02020603050405020304" pitchFamily="18" charset="0"/>
              </a:rPr>
              <a:t>vannjetaggregat</a:t>
            </a:r>
            <a:r>
              <a:rPr lang="nb-NO" sz="3200" b="1" dirty="0">
                <a:effectLst/>
                <a:latin typeface="Calibri" panose="020F0502020204030204" pitchFamily="34" charset="0"/>
                <a:ea typeface="Calibri" panose="020F0502020204030204" pitchFamily="34" charset="0"/>
                <a:cs typeface="Times New Roman" panose="02020603050405020304" pitchFamily="18" charset="0"/>
              </a:rPr>
              <a:t> (vannskuter) på vassdrag, Tana kommune, Finnmark</a:t>
            </a:r>
            <a:endParaRPr lang="nb-NO" sz="3200" dirty="0"/>
          </a:p>
        </p:txBody>
      </p:sp>
      <p:sp>
        <p:nvSpPr>
          <p:cNvPr id="3" name="Plassholder for innhold 2">
            <a:extLst>
              <a:ext uri="{FF2B5EF4-FFF2-40B4-BE49-F238E27FC236}">
                <a16:creationId xmlns:a16="http://schemas.microsoft.com/office/drawing/2014/main" id="{86AE4BEC-8AAE-4A7C-86DA-1C9BBDB6A784}"/>
              </a:ext>
            </a:extLst>
          </p:cNvPr>
          <p:cNvSpPr>
            <a:spLocks noGrp="1"/>
          </p:cNvSpPr>
          <p:nvPr>
            <p:ph idx="1"/>
          </p:nvPr>
        </p:nvSpPr>
        <p:spPr>
          <a:xfrm>
            <a:off x="838200" y="1397285"/>
            <a:ext cx="10515600" cy="5095590"/>
          </a:xfrm>
        </p:spPr>
        <p:txBody>
          <a:bodyPr/>
          <a:lstStyle/>
          <a:p>
            <a:pPr algn="l"/>
            <a:endParaRPr lang="nb-NO" sz="1800" b="0" i="0" u="none" strike="noStrike" baseline="0" dirty="0">
              <a:solidFill>
                <a:srgbClr val="000000"/>
              </a:solidFill>
              <a:latin typeface="Times New Roman" panose="02020603050405020304" pitchFamily="18" charset="0"/>
            </a:endParaRPr>
          </a:p>
          <a:p>
            <a:r>
              <a:rPr lang="nb-NO" sz="1800" b="0" i="0" u="none" strike="noStrike" baseline="0" dirty="0">
                <a:solidFill>
                  <a:srgbClr val="000000"/>
                </a:solidFill>
                <a:latin typeface="Times New Roman" panose="02020603050405020304" pitchFamily="18" charset="0"/>
              </a:rPr>
              <a:t>Vannscooterforskriften satte i praksis et totalforbud mot kjøring på Tanaelva. Det var også forbud mot kjøring i verneområder. Etter </a:t>
            </a:r>
            <a:r>
              <a:rPr lang="nb-NO" sz="1800" b="0" i="0" u="none" strike="noStrike" baseline="0">
                <a:solidFill>
                  <a:srgbClr val="000000"/>
                </a:solidFill>
                <a:latin typeface="Times New Roman" panose="02020603050405020304" pitchFamily="18" charset="0"/>
              </a:rPr>
              <a:t>opphevelsen ble </a:t>
            </a:r>
            <a:r>
              <a:rPr lang="nb-NO" sz="1800" b="0" i="0" u="none" strike="noStrike" baseline="0" dirty="0">
                <a:solidFill>
                  <a:srgbClr val="000000"/>
                </a:solidFill>
                <a:latin typeface="Times New Roman" panose="02020603050405020304" pitchFamily="18" charset="0"/>
              </a:rPr>
              <a:t>det således blitt lovlig med en ny type motorferdsel på Tanaelva.  </a:t>
            </a:r>
          </a:p>
          <a:p>
            <a:r>
              <a:rPr lang="nb-NO" sz="1800" b="0" i="0" u="none" strike="noStrike" baseline="0" dirty="0" err="1">
                <a:solidFill>
                  <a:srgbClr val="000000"/>
                </a:solidFill>
                <a:latin typeface="Times New Roman" panose="02020603050405020304" pitchFamily="18" charset="0"/>
              </a:rPr>
              <a:t>Eksistrende</a:t>
            </a:r>
            <a:r>
              <a:rPr lang="nb-NO" sz="1800" b="0" i="0" u="none" strike="noStrike" baseline="0" dirty="0">
                <a:solidFill>
                  <a:srgbClr val="000000"/>
                </a:solidFill>
                <a:latin typeface="Times New Roman" panose="02020603050405020304" pitchFamily="18" charset="0"/>
              </a:rPr>
              <a:t> kjøring går alminnelig pent for seg og blir ikke oppfattet som forstyrrende for roen og freden ved elven. </a:t>
            </a:r>
          </a:p>
          <a:p>
            <a:r>
              <a:rPr lang="nb-NO" sz="1800" dirty="0">
                <a:solidFill>
                  <a:srgbClr val="000000"/>
                </a:solidFill>
                <a:latin typeface="Times New Roman" panose="02020603050405020304" pitchFamily="18" charset="0"/>
              </a:rPr>
              <a:t>Tanaelven er et viktig friluftsområde. Deler av elven er kartlagt som svært viktige friluftsområder.</a:t>
            </a:r>
          </a:p>
          <a:p>
            <a:r>
              <a:rPr lang="nb-NO" sz="1800" b="0" i="0" u="none" strike="noStrike" baseline="0" dirty="0">
                <a:solidFill>
                  <a:srgbClr val="000000"/>
                </a:solidFill>
                <a:latin typeface="Times New Roman" panose="02020603050405020304" pitchFamily="18" charset="0"/>
              </a:rPr>
              <a:t>Tanamunningen naturreservat er også et svært viktig område. </a:t>
            </a:r>
          </a:p>
          <a:p>
            <a:r>
              <a:rPr lang="nb-NO" sz="1800" b="0" i="0" u="none" strike="noStrike" baseline="0" dirty="0">
                <a:solidFill>
                  <a:srgbClr val="000000"/>
                </a:solidFill>
                <a:latin typeface="Times New Roman" panose="02020603050405020304" pitchFamily="18" charset="0"/>
              </a:rPr>
              <a:t>Andre friluftslivsutøvere på vannet eller på land opplever at vannscooterkjøring forringer deres friluftsopplevelse. Vannscooterkjøringen oppleves som støyende og farefull. </a:t>
            </a:r>
          </a:p>
          <a:p>
            <a:r>
              <a:rPr lang="nb-NO" sz="1800" dirty="0">
                <a:solidFill>
                  <a:srgbClr val="000000"/>
                </a:solidFill>
                <a:latin typeface="Times New Roman" panose="02020603050405020304" pitchFamily="18" charset="0"/>
              </a:rPr>
              <a:t>Realitetsorientering: «</a:t>
            </a:r>
            <a:r>
              <a:rPr lang="nb-NO" sz="1800" b="0" i="0" u="none" strike="noStrike" baseline="0" dirty="0">
                <a:solidFill>
                  <a:srgbClr val="000000"/>
                </a:solidFill>
                <a:latin typeface="Times New Roman" panose="02020603050405020304" pitchFamily="18" charset="0"/>
              </a:rPr>
              <a:t>vannscootere ikke er særlig godt egnet til annet enn fartslek … vannscooter i stor grad kjøpes av folk som er mer opptatt av motorsport og fartslek enn andre aktiviteter.” </a:t>
            </a:r>
          </a:p>
          <a:p>
            <a:r>
              <a:rPr lang="nb-NO" sz="1800" b="0" i="0" u="none" strike="noStrike" baseline="0" dirty="0">
                <a:solidFill>
                  <a:srgbClr val="000000"/>
                </a:solidFill>
                <a:latin typeface="Times New Roman" panose="02020603050405020304" pitchFamily="18" charset="0"/>
              </a:rPr>
              <a:t>Ved vannscooterkjøring på smale og uoversiktlige deler av Tanavassdraget er det særlig grunn til bekymring. </a:t>
            </a:r>
          </a:p>
          <a:p>
            <a:endParaRPr lang="nb-NO" sz="1800" b="0" i="0" u="none" strike="noStrike" baseline="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034407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7CC51C6-027B-4407-999E-CAFA97931CEC}"/>
              </a:ext>
            </a:extLst>
          </p:cNvPr>
          <p:cNvSpPr>
            <a:spLocks noGrp="1"/>
          </p:cNvSpPr>
          <p:nvPr>
            <p:ph type="title"/>
          </p:nvPr>
        </p:nvSpPr>
        <p:spPr/>
        <p:txBody>
          <a:bodyPr>
            <a:noAutofit/>
          </a:bodyPr>
          <a:lstStyle/>
          <a:p>
            <a:r>
              <a:rPr lang="nb-NO" sz="3200" b="1" dirty="0">
                <a:effectLst/>
                <a:latin typeface="Calibri" panose="020F0502020204030204" pitchFamily="34" charset="0"/>
                <a:ea typeface="Calibri" panose="020F0502020204030204" pitchFamily="34" charset="0"/>
                <a:cs typeface="Times New Roman" panose="02020603050405020304" pitchFamily="18" charset="0"/>
              </a:rPr>
              <a:t>Forskrift om bruk av </a:t>
            </a:r>
            <a:r>
              <a:rPr lang="nb-NO" sz="3200" b="1" dirty="0" err="1">
                <a:effectLst/>
                <a:latin typeface="Calibri" panose="020F0502020204030204" pitchFamily="34" charset="0"/>
                <a:ea typeface="Calibri" panose="020F0502020204030204" pitchFamily="34" charset="0"/>
                <a:cs typeface="Times New Roman" panose="02020603050405020304" pitchFamily="18" charset="0"/>
              </a:rPr>
              <a:t>vannjetaggregat</a:t>
            </a:r>
            <a:r>
              <a:rPr lang="nb-NO" sz="3200" b="1" dirty="0">
                <a:effectLst/>
                <a:latin typeface="Calibri" panose="020F0502020204030204" pitchFamily="34" charset="0"/>
                <a:ea typeface="Calibri" panose="020F0502020204030204" pitchFamily="34" charset="0"/>
                <a:cs typeface="Times New Roman" panose="02020603050405020304" pitchFamily="18" charset="0"/>
              </a:rPr>
              <a:t> (vannskuter) på vassdrag, Tana kommune, Finnmark</a:t>
            </a:r>
            <a:endParaRPr lang="nb-NO" sz="3200" dirty="0"/>
          </a:p>
        </p:txBody>
      </p:sp>
      <p:sp>
        <p:nvSpPr>
          <p:cNvPr id="3" name="Plassholder for innhold 2">
            <a:extLst>
              <a:ext uri="{FF2B5EF4-FFF2-40B4-BE49-F238E27FC236}">
                <a16:creationId xmlns:a16="http://schemas.microsoft.com/office/drawing/2014/main" id="{8017B04F-0A4F-4E35-99FC-3E827516DF1C}"/>
              </a:ext>
            </a:extLst>
          </p:cNvPr>
          <p:cNvSpPr>
            <a:spLocks noGrp="1"/>
          </p:cNvSpPr>
          <p:nvPr>
            <p:ph idx="1"/>
          </p:nvPr>
        </p:nvSpPr>
        <p:spPr/>
        <p:txBody>
          <a:bodyPr>
            <a:normAutofit fontScale="70000" lnSpcReduction="20000"/>
          </a:bodyPr>
          <a:lstStyle/>
          <a:p>
            <a:r>
              <a:rPr lang="nb-NO" sz="2800" b="0" i="0" u="none" strike="noStrike" baseline="0" dirty="0">
                <a:solidFill>
                  <a:srgbClr val="000000"/>
                </a:solidFill>
                <a:latin typeface="Times New Roman" panose="02020603050405020304" pitchFamily="18" charset="0"/>
              </a:rPr>
              <a:t>Vannscootere kan ha betydelige effekter på fugl og pattedyr. Vannscootere er de mest forstyrrende motorfartøyene </a:t>
            </a:r>
            <a:r>
              <a:rPr lang="nb-NO" sz="2800" b="0" i="0" u="none" strike="noStrike" baseline="0" dirty="0" err="1">
                <a:solidFill>
                  <a:srgbClr val="000000"/>
                </a:solidFill>
                <a:latin typeface="Times New Roman" panose="02020603050405020304" pitchFamily="18" charset="0"/>
              </a:rPr>
              <a:t>pga</a:t>
            </a:r>
            <a:r>
              <a:rPr lang="nb-NO" sz="2800" b="0" i="0" u="none" strike="noStrike" baseline="0" dirty="0">
                <a:solidFill>
                  <a:srgbClr val="000000"/>
                </a:solidFill>
                <a:latin typeface="Times New Roman" panose="02020603050405020304" pitchFamily="18" charset="0"/>
              </a:rPr>
              <a:t> av fart, støy, uforutsigbare bevegelser, kjøring på grunt vann og vedvarende kjøring i samme områder. </a:t>
            </a:r>
          </a:p>
          <a:p>
            <a:r>
              <a:rPr lang="nb-NO" sz="2800" b="0" i="0" u="none" strike="noStrike" baseline="0" dirty="0">
                <a:solidFill>
                  <a:srgbClr val="000000"/>
                </a:solidFill>
                <a:latin typeface="Times New Roman" panose="02020603050405020304" pitchFamily="18" charset="0"/>
              </a:rPr>
              <a:t>Vannscooter er den fartøytypen som i størst grad virker til å eksponere dyre og fugleliv for stress under ruge- og ungeperioden, under næringsopptak og ved </a:t>
            </a:r>
            <a:r>
              <a:rPr lang="nb-NO" sz="2800" b="0" i="0" u="none" strike="noStrike" baseline="0" dirty="0" err="1">
                <a:solidFill>
                  <a:srgbClr val="000000"/>
                </a:solidFill>
                <a:latin typeface="Times New Roman" panose="02020603050405020304" pitchFamily="18" charset="0"/>
              </a:rPr>
              <a:t>myting</a:t>
            </a:r>
            <a:endParaRPr lang="nb-NO" sz="2800" b="0" i="0" u="none" strike="noStrike" baseline="0" dirty="0">
              <a:solidFill>
                <a:srgbClr val="000000"/>
              </a:solidFill>
              <a:latin typeface="Times New Roman" panose="02020603050405020304" pitchFamily="18" charset="0"/>
            </a:endParaRPr>
          </a:p>
          <a:p>
            <a:r>
              <a:rPr lang="nb-NO" dirty="0">
                <a:solidFill>
                  <a:srgbClr val="000000"/>
                </a:solidFill>
                <a:latin typeface="Times New Roman" panose="02020603050405020304" pitchFamily="18" charset="0"/>
              </a:rPr>
              <a:t>Tanaelva renner gjennom Tanamunningen naturreservat før den når ut i Tanafjorden. Reservatet er kjent for store ansamlinger av </a:t>
            </a:r>
            <a:r>
              <a:rPr lang="nb-NO" dirty="0" err="1">
                <a:solidFill>
                  <a:srgbClr val="000000"/>
                </a:solidFill>
                <a:latin typeface="Times New Roman" panose="02020603050405020304" pitchFamily="18" charset="0"/>
              </a:rPr>
              <a:t>av</a:t>
            </a:r>
            <a:r>
              <a:rPr lang="nb-NO" dirty="0">
                <a:solidFill>
                  <a:srgbClr val="000000"/>
                </a:solidFill>
                <a:latin typeface="Times New Roman" panose="02020603050405020304" pitchFamily="18" charset="0"/>
              </a:rPr>
              <a:t> laksand og siland. Flokkene kan telle opptil 30 000 fugl. I naturreservatet finner man også flere rødlistede andefugler. Flere av artene er også å finne oppover i tanavassdraget og/eller på vann i kommunenes områder.</a:t>
            </a:r>
          </a:p>
          <a:p>
            <a:r>
              <a:rPr lang="nb-NO" dirty="0">
                <a:solidFill>
                  <a:srgbClr val="000000"/>
                </a:solidFill>
                <a:latin typeface="Times New Roman" panose="02020603050405020304" pitchFamily="18" charset="0"/>
              </a:rPr>
              <a:t>I Tanamunningen naturreservat, Tanavassdraget og/eller på vann kommunenes områder er det også måkefugler, lommer og vadefugler som kan bli negativt påvirket av vannscooterkjøring. Flere er rødlistearter.</a:t>
            </a:r>
          </a:p>
          <a:p>
            <a:r>
              <a:rPr lang="nb-NO" dirty="0">
                <a:solidFill>
                  <a:srgbClr val="000000"/>
                </a:solidFill>
                <a:latin typeface="Times New Roman" panose="02020603050405020304" pitchFamily="18" charset="0"/>
              </a:rPr>
              <a:t>Også når det gjelder dyre og fugleliv er det ved vannscooterkjøring på smale og uoversiktlige deler av Tanavassdraget særlig bekymring. Vannscooterens fart og kort sikt kan skape sterke fluktreaksjoner og faren for påkjørsel er øket. Smalt og grunt vann gjør det vanskelig for fugl fjerne seg. På grunt vann er det ikke mulighet for å dukke unna.</a:t>
            </a:r>
          </a:p>
          <a:p>
            <a:endParaRPr lang="nb-NO"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875378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2E0B49B-BDF4-4E56-BCDE-A0EEC1F47091}"/>
              </a:ext>
            </a:extLst>
          </p:cNvPr>
          <p:cNvSpPr>
            <a:spLocks noGrp="1"/>
          </p:cNvSpPr>
          <p:nvPr>
            <p:ph type="title"/>
          </p:nvPr>
        </p:nvSpPr>
        <p:spPr/>
        <p:txBody>
          <a:bodyPr>
            <a:noAutofit/>
          </a:bodyPr>
          <a:lstStyle/>
          <a:p>
            <a:r>
              <a:rPr lang="nb-NO" sz="3200" b="1" dirty="0">
                <a:effectLst/>
                <a:latin typeface="Calibri" panose="020F0502020204030204" pitchFamily="34" charset="0"/>
                <a:ea typeface="Calibri" panose="020F0502020204030204" pitchFamily="34" charset="0"/>
                <a:cs typeface="Times New Roman" panose="02020603050405020304" pitchFamily="18" charset="0"/>
              </a:rPr>
              <a:t>Forskrift om bruk av </a:t>
            </a:r>
            <a:r>
              <a:rPr lang="nb-NO" sz="3200" b="1" dirty="0" err="1">
                <a:effectLst/>
                <a:latin typeface="Calibri" panose="020F0502020204030204" pitchFamily="34" charset="0"/>
                <a:ea typeface="Calibri" panose="020F0502020204030204" pitchFamily="34" charset="0"/>
                <a:cs typeface="Times New Roman" panose="02020603050405020304" pitchFamily="18" charset="0"/>
              </a:rPr>
              <a:t>vannjetaggregat</a:t>
            </a:r>
            <a:r>
              <a:rPr lang="nb-NO" sz="3200" b="1" dirty="0">
                <a:effectLst/>
                <a:latin typeface="Calibri" panose="020F0502020204030204" pitchFamily="34" charset="0"/>
                <a:ea typeface="Calibri" panose="020F0502020204030204" pitchFamily="34" charset="0"/>
                <a:cs typeface="Times New Roman" panose="02020603050405020304" pitchFamily="18" charset="0"/>
              </a:rPr>
              <a:t> (vannskuter) på vassdrag, Tana kommune, Finnmark</a:t>
            </a:r>
            <a:endParaRPr lang="nb-NO" sz="3200" dirty="0"/>
          </a:p>
        </p:txBody>
      </p:sp>
      <p:sp>
        <p:nvSpPr>
          <p:cNvPr id="3" name="Plassholder for innhold 2">
            <a:extLst>
              <a:ext uri="{FF2B5EF4-FFF2-40B4-BE49-F238E27FC236}">
                <a16:creationId xmlns:a16="http://schemas.microsoft.com/office/drawing/2014/main" id="{F26E61B8-C92D-40F6-8A0D-2DD097021B1A}"/>
              </a:ext>
            </a:extLst>
          </p:cNvPr>
          <p:cNvSpPr>
            <a:spLocks noGrp="1"/>
          </p:cNvSpPr>
          <p:nvPr>
            <p:ph idx="1"/>
          </p:nvPr>
        </p:nvSpPr>
        <p:spPr/>
        <p:txBody>
          <a:bodyPr/>
          <a:lstStyle/>
          <a:p>
            <a:r>
              <a:rPr lang="nb-NO" sz="1800" b="0" i="0" u="none" strike="noStrike" baseline="0" dirty="0">
                <a:solidFill>
                  <a:srgbClr val="000000"/>
                </a:solidFill>
                <a:latin typeface="Times New Roman" panose="02020603050405020304" pitchFamily="18" charset="0"/>
              </a:rPr>
              <a:t>Kontroll og håndheving av lovverk i forhold til vannscooterkjøring er </a:t>
            </a:r>
            <a:r>
              <a:rPr lang="nb-NO" sz="1800" b="0" i="0" u="none" strike="noStrike" baseline="0" dirty="0" err="1">
                <a:solidFill>
                  <a:srgbClr val="000000"/>
                </a:solidFill>
                <a:latin typeface="Times New Roman" panose="02020603050405020304" pitchFamily="18" charset="0"/>
              </a:rPr>
              <a:t>er</a:t>
            </a:r>
            <a:r>
              <a:rPr lang="nb-NO" sz="1800" b="0" i="0" u="none" strike="noStrike" baseline="0" dirty="0">
                <a:solidFill>
                  <a:srgbClr val="000000"/>
                </a:solidFill>
                <a:latin typeface="Times New Roman" panose="02020603050405020304" pitchFamily="18" charset="0"/>
              </a:rPr>
              <a:t> utfordrende. Politiets ressurser er begrenset og det er vanskelig å sikre bevis på ulovlig kjøring. Vannscootere er ikke registreringspliktige og </a:t>
            </a:r>
            <a:r>
              <a:rPr lang="nb-NO" sz="1800" b="0" i="0" u="none" strike="noStrike" baseline="0" dirty="0" err="1">
                <a:solidFill>
                  <a:srgbClr val="000000"/>
                </a:solidFill>
                <a:latin typeface="Times New Roman" panose="02020603050405020304" pitchFamily="18" charset="0"/>
              </a:rPr>
              <a:t>pga</a:t>
            </a:r>
            <a:r>
              <a:rPr lang="nb-NO" sz="1800" b="0" i="0" u="none" strike="noStrike" baseline="0" dirty="0">
                <a:solidFill>
                  <a:srgbClr val="000000"/>
                </a:solidFill>
                <a:latin typeface="Times New Roman" panose="02020603050405020304" pitchFamily="18" charset="0"/>
              </a:rPr>
              <a:t> fartøyets fart og mulighet til å manøvrere i trange farvann vil føreren ha store muligheter for å stikke av. </a:t>
            </a:r>
          </a:p>
          <a:p>
            <a:r>
              <a:rPr lang="nb-NO" sz="1800" b="0" i="0" u="none" strike="noStrike" baseline="0" dirty="0">
                <a:solidFill>
                  <a:srgbClr val="000000"/>
                </a:solidFill>
                <a:latin typeface="Times New Roman" panose="02020603050405020304" pitchFamily="18" charset="0"/>
              </a:rPr>
              <a:t>Når den lovlige ferdselen økes blir det samtidig et spillerom for de som ikke respekterer regelverket på dette området og som uansett kjører ulovlig. </a:t>
            </a:r>
          </a:p>
        </p:txBody>
      </p:sp>
    </p:spTree>
    <p:extLst>
      <p:ext uri="{BB962C8B-B14F-4D97-AF65-F5344CB8AC3E}">
        <p14:creationId xmlns:p14="http://schemas.microsoft.com/office/powerpoint/2010/main" val="2330394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B7828D8-097D-4CC2-A9F9-1B9894BE8508}"/>
              </a:ext>
            </a:extLst>
          </p:cNvPr>
          <p:cNvSpPr>
            <a:spLocks noGrp="1"/>
          </p:cNvSpPr>
          <p:nvPr>
            <p:ph type="title"/>
          </p:nvPr>
        </p:nvSpPr>
        <p:spPr/>
        <p:txBody>
          <a:bodyPr>
            <a:noAutofit/>
          </a:bodyPr>
          <a:lstStyle/>
          <a:p>
            <a:r>
              <a:rPr lang="nb-NO" sz="3200" b="1" dirty="0">
                <a:effectLst/>
                <a:latin typeface="Calibri" panose="020F0502020204030204" pitchFamily="34" charset="0"/>
                <a:ea typeface="Calibri" panose="020F0502020204030204" pitchFamily="34" charset="0"/>
                <a:cs typeface="Times New Roman" panose="02020603050405020304" pitchFamily="18" charset="0"/>
              </a:rPr>
              <a:t>Forskrift om bruk av </a:t>
            </a:r>
            <a:r>
              <a:rPr lang="nb-NO" sz="3200" b="1" dirty="0" err="1">
                <a:effectLst/>
                <a:latin typeface="Calibri" panose="020F0502020204030204" pitchFamily="34" charset="0"/>
                <a:ea typeface="Calibri" panose="020F0502020204030204" pitchFamily="34" charset="0"/>
                <a:cs typeface="Times New Roman" panose="02020603050405020304" pitchFamily="18" charset="0"/>
              </a:rPr>
              <a:t>vannjetaggregat</a:t>
            </a:r>
            <a:r>
              <a:rPr lang="nb-NO" sz="3200" b="1" dirty="0">
                <a:effectLst/>
                <a:latin typeface="Calibri" panose="020F0502020204030204" pitchFamily="34" charset="0"/>
                <a:ea typeface="Calibri" panose="020F0502020204030204" pitchFamily="34" charset="0"/>
                <a:cs typeface="Times New Roman" panose="02020603050405020304" pitchFamily="18" charset="0"/>
              </a:rPr>
              <a:t> (vannskuter) på vassdrag, Tana kommune, Finnmark</a:t>
            </a:r>
            <a:endParaRPr lang="nb-NO" sz="3200" dirty="0"/>
          </a:p>
        </p:txBody>
      </p:sp>
      <p:sp>
        <p:nvSpPr>
          <p:cNvPr id="3" name="Plassholder for innhold 2">
            <a:extLst>
              <a:ext uri="{FF2B5EF4-FFF2-40B4-BE49-F238E27FC236}">
                <a16:creationId xmlns:a16="http://schemas.microsoft.com/office/drawing/2014/main" id="{7016E831-6819-4DDB-8CEF-F9F089F9C411}"/>
              </a:ext>
            </a:extLst>
          </p:cNvPr>
          <p:cNvSpPr>
            <a:spLocks noGrp="1"/>
          </p:cNvSpPr>
          <p:nvPr>
            <p:ph idx="1"/>
          </p:nvPr>
        </p:nvSpPr>
        <p:spPr/>
        <p:txBody>
          <a:bodyPr>
            <a:normAutofit fontScale="62500" lnSpcReduction="20000"/>
          </a:bodyPr>
          <a:lstStyle/>
          <a:p>
            <a:r>
              <a:rPr lang="nb-NO" sz="2800" b="0" i="0" u="none" strike="noStrike" baseline="0" dirty="0">
                <a:solidFill>
                  <a:srgbClr val="000000"/>
                </a:solidFill>
                <a:latin typeface="Times New Roman" panose="02020603050405020304" pitchFamily="18" charset="0"/>
              </a:rPr>
              <a:t>Vista Analyse (2014) skriver i deres rapport, som kan fremføres mot ovennevnte syn, at det har vært en betydelig utvikling av vannscootere de seneste årene når det gjelder støy og sikkerhet, og at vannscootere teknisk sett ikke støyer mer andre fritidsfartøy. </a:t>
            </a:r>
          </a:p>
          <a:p>
            <a:r>
              <a:rPr lang="nb-NO" sz="2800" b="0" i="0" u="none" strike="noStrike" baseline="0" dirty="0">
                <a:solidFill>
                  <a:srgbClr val="000000"/>
                </a:solidFill>
                <a:latin typeface="Times New Roman" panose="02020603050405020304" pitchFamily="18" charset="0"/>
              </a:rPr>
              <a:t>Opplevelsen av støy og fare er </a:t>
            </a:r>
            <a:r>
              <a:rPr lang="nb-NO" sz="2800" b="0" i="0" u="none" strike="noStrike" baseline="0" dirty="0" err="1">
                <a:solidFill>
                  <a:srgbClr val="000000"/>
                </a:solidFill>
                <a:latin typeface="Times New Roman" panose="02020603050405020304" pitchFamily="18" charset="0"/>
              </a:rPr>
              <a:t>tildels</a:t>
            </a:r>
            <a:r>
              <a:rPr lang="nb-NO" sz="2800" b="0" i="0" u="none" strike="noStrike" baseline="0" dirty="0">
                <a:solidFill>
                  <a:srgbClr val="000000"/>
                </a:solidFill>
                <a:latin typeface="Times New Roman" panose="02020603050405020304" pitchFamily="18" charset="0"/>
              </a:rPr>
              <a:t> subjektiv og påvirket av ståsted og holdninger. </a:t>
            </a:r>
          </a:p>
          <a:p>
            <a:r>
              <a:rPr lang="nb-NO" sz="2800" b="0" i="0" u="none" strike="noStrike" baseline="0" dirty="0">
                <a:solidFill>
                  <a:srgbClr val="000000"/>
                </a:solidFill>
                <a:latin typeface="Times New Roman" panose="02020603050405020304" pitchFamily="18" charset="0"/>
              </a:rPr>
              <a:t>Vista Analyse vurderer at risikoen for publikum generelt sett er liten. </a:t>
            </a:r>
          </a:p>
          <a:p>
            <a:r>
              <a:rPr lang="nb-NO" sz="2800" b="0" i="0" u="none" strike="noStrike" baseline="0" dirty="0">
                <a:solidFill>
                  <a:srgbClr val="000000"/>
                </a:solidFill>
                <a:latin typeface="Times New Roman" panose="02020603050405020304" pitchFamily="18" charset="0"/>
              </a:rPr>
              <a:t>Det som ble fremmet i høringsinnspillene (2017) kan sammenfattes til (i tillegg forannevnte) at skepsis til vannscooter skyldes frykt for det nye, fordommer, gamle myter og foreldet dokumentasjon. </a:t>
            </a:r>
          </a:p>
          <a:p>
            <a:r>
              <a:rPr lang="nb-NO" sz="2800" b="0" i="0" u="none" strike="noStrike" baseline="0" dirty="0" err="1">
                <a:solidFill>
                  <a:srgbClr val="000000"/>
                </a:solidFill>
                <a:latin typeface="Times New Roman" panose="02020603050405020304" pitchFamily="18" charset="0"/>
              </a:rPr>
              <a:t>Forskjelsbehandlingen</a:t>
            </a:r>
            <a:r>
              <a:rPr lang="nb-NO" sz="2800" b="0" i="0" u="none" strike="noStrike" baseline="0" dirty="0">
                <a:solidFill>
                  <a:srgbClr val="000000"/>
                </a:solidFill>
                <a:latin typeface="Times New Roman" panose="02020603050405020304" pitchFamily="18" charset="0"/>
              </a:rPr>
              <a:t> er vilkårlig og det settes opp et kunstig «fiendebilde» mellom vannscooterførere og øvrige brukere av kystområdene i Norge. </a:t>
            </a:r>
          </a:p>
          <a:p>
            <a:r>
              <a:rPr lang="nb-NO" sz="2800" b="0" i="0" u="none" strike="noStrike" baseline="0" dirty="0">
                <a:solidFill>
                  <a:srgbClr val="000000"/>
                </a:solidFill>
                <a:latin typeface="Times New Roman" panose="02020603050405020304" pitchFamily="18" charset="0"/>
              </a:rPr>
              <a:t>Vannscootere og andre fritidsfartøy bør behandles likt. </a:t>
            </a:r>
          </a:p>
          <a:p>
            <a:r>
              <a:rPr lang="nb-NO" sz="2800" b="0" i="0" u="none" strike="noStrike" baseline="0" dirty="0">
                <a:solidFill>
                  <a:srgbClr val="000000"/>
                </a:solidFill>
                <a:latin typeface="Times New Roman" panose="02020603050405020304" pitchFamily="18" charset="0"/>
              </a:rPr>
              <a:t>Det er ikke skutere som er til skade og ulempe, men førerne. Personlig ansvar bør vektlegges og misbruk av skutere må rammes av norsk lov. </a:t>
            </a:r>
          </a:p>
          <a:p>
            <a:r>
              <a:rPr lang="nb-NO" sz="2800" b="0" i="0" u="none" strike="noStrike" baseline="0" dirty="0">
                <a:solidFill>
                  <a:srgbClr val="000000"/>
                </a:solidFill>
                <a:latin typeface="Times New Roman" panose="02020603050405020304" pitchFamily="18" charset="0"/>
              </a:rPr>
              <a:t>Hensynet til andre som ferdes på sjøen, badende og sårbare områder er godt ivaretatt i de forskrifter som gjelder. </a:t>
            </a:r>
          </a:p>
          <a:p>
            <a:r>
              <a:rPr lang="nb-NO" sz="2800" b="0" i="0" u="none" strike="noStrike" baseline="0" dirty="0">
                <a:solidFill>
                  <a:srgbClr val="000000"/>
                </a:solidFill>
                <a:latin typeface="Times New Roman" panose="02020603050405020304" pitchFamily="18" charset="0"/>
              </a:rPr>
              <a:t>CE merkingen sikrer også at hensyn til miljø, helse og sikkerhet er ivaretatt. </a:t>
            </a:r>
            <a:endParaRPr lang="nb-NO" dirty="0"/>
          </a:p>
          <a:p>
            <a:endParaRPr lang="nb-NO" dirty="0"/>
          </a:p>
        </p:txBody>
      </p:sp>
    </p:spTree>
    <p:extLst>
      <p:ext uri="{BB962C8B-B14F-4D97-AF65-F5344CB8AC3E}">
        <p14:creationId xmlns:p14="http://schemas.microsoft.com/office/powerpoint/2010/main" val="1627885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331D5CA-050A-4766-8919-1C3EACF8F2AD}"/>
              </a:ext>
            </a:extLst>
          </p:cNvPr>
          <p:cNvSpPr>
            <a:spLocks noGrp="1"/>
          </p:cNvSpPr>
          <p:nvPr>
            <p:ph type="title"/>
          </p:nvPr>
        </p:nvSpPr>
        <p:spPr/>
        <p:txBody>
          <a:bodyPr>
            <a:noAutofit/>
          </a:bodyPr>
          <a:lstStyle/>
          <a:p>
            <a:r>
              <a:rPr lang="nb-NO" sz="3200" b="1" dirty="0">
                <a:effectLst/>
                <a:latin typeface="Calibri" panose="020F0502020204030204" pitchFamily="34" charset="0"/>
                <a:ea typeface="Calibri" panose="020F0502020204030204" pitchFamily="34" charset="0"/>
                <a:cs typeface="Times New Roman" panose="02020603050405020304" pitchFamily="18" charset="0"/>
              </a:rPr>
              <a:t>Forskrift om bruk av </a:t>
            </a:r>
            <a:r>
              <a:rPr lang="nb-NO" sz="3200" b="1" dirty="0" err="1">
                <a:effectLst/>
                <a:latin typeface="Calibri" panose="020F0502020204030204" pitchFamily="34" charset="0"/>
                <a:ea typeface="Calibri" panose="020F0502020204030204" pitchFamily="34" charset="0"/>
                <a:cs typeface="Times New Roman" panose="02020603050405020304" pitchFamily="18" charset="0"/>
              </a:rPr>
              <a:t>vannjetaggregat</a:t>
            </a:r>
            <a:r>
              <a:rPr lang="nb-NO" sz="3200" b="1" dirty="0">
                <a:effectLst/>
                <a:latin typeface="Calibri" panose="020F0502020204030204" pitchFamily="34" charset="0"/>
                <a:ea typeface="Calibri" panose="020F0502020204030204" pitchFamily="34" charset="0"/>
                <a:cs typeface="Times New Roman" panose="02020603050405020304" pitchFamily="18" charset="0"/>
              </a:rPr>
              <a:t> (vannskuter) på vassdrag, Tana kommune, Finnmark</a:t>
            </a:r>
            <a:endParaRPr lang="nb-NO" sz="3200" dirty="0"/>
          </a:p>
        </p:txBody>
      </p:sp>
      <p:sp>
        <p:nvSpPr>
          <p:cNvPr id="3" name="Plassholder for innhold 2">
            <a:extLst>
              <a:ext uri="{FF2B5EF4-FFF2-40B4-BE49-F238E27FC236}">
                <a16:creationId xmlns:a16="http://schemas.microsoft.com/office/drawing/2014/main" id="{EB64B9C6-85CD-4BAE-A6CA-FB7BCE3E9320}"/>
              </a:ext>
            </a:extLst>
          </p:cNvPr>
          <p:cNvSpPr>
            <a:spLocks noGrp="1"/>
          </p:cNvSpPr>
          <p:nvPr>
            <p:ph idx="1"/>
          </p:nvPr>
        </p:nvSpPr>
        <p:spPr/>
        <p:txBody>
          <a:bodyPr/>
          <a:lstStyle/>
          <a:p>
            <a:r>
              <a:rPr lang="nb-NO" sz="1800" b="0" i="0" u="none" strike="noStrike" baseline="0" dirty="0">
                <a:solidFill>
                  <a:srgbClr val="000000"/>
                </a:solidFill>
                <a:latin typeface="Times New Roman" panose="02020603050405020304" pitchFamily="18" charset="0"/>
              </a:rPr>
              <a:t>I Rapporten “Risikovurdering for smitte med </a:t>
            </a:r>
            <a:r>
              <a:rPr lang="nb-NO" sz="1800" b="0" i="0" u="none" strike="noStrike" baseline="0" dirty="0" err="1">
                <a:solidFill>
                  <a:srgbClr val="000000"/>
                </a:solidFill>
                <a:latin typeface="Times New Roman" panose="02020603050405020304" pitchFamily="18" charset="0"/>
              </a:rPr>
              <a:t>Gyrodactylus</a:t>
            </a:r>
            <a:r>
              <a:rPr lang="nb-NO" sz="1800" b="0" i="0" u="none" strike="noStrike" baseline="0" dirty="0">
                <a:solidFill>
                  <a:srgbClr val="000000"/>
                </a:solidFill>
                <a:latin typeface="Times New Roman" panose="02020603050405020304" pitchFamily="18" charset="0"/>
              </a:rPr>
              <a:t> </a:t>
            </a:r>
            <a:r>
              <a:rPr lang="nb-NO" sz="1800" b="0" i="0" u="none" strike="noStrike" baseline="0" dirty="0" err="1">
                <a:solidFill>
                  <a:srgbClr val="000000"/>
                </a:solidFill>
                <a:latin typeface="Times New Roman" panose="02020603050405020304" pitchFamily="18" charset="0"/>
              </a:rPr>
              <a:t>salaris</a:t>
            </a:r>
            <a:r>
              <a:rPr lang="nb-NO" sz="1800" b="0" i="0" u="none" strike="noStrike" baseline="0" dirty="0">
                <a:solidFill>
                  <a:srgbClr val="000000"/>
                </a:solidFill>
                <a:latin typeface="Times New Roman" panose="02020603050405020304" pitchFamily="18" charset="0"/>
              </a:rPr>
              <a:t> til norske elver i Troms og Finnmark, fra grenseområder i Russland, Finland og Sverige” (Veterinærinstituttet 2015) vurderes gyrosmitte i Tanaelva som svært alvorlig fordi behandling vil være svært utfordrende og usikker. Dette fordrer at man tar smittefaren svært alvorlig, og er ekstra påpasselig med å unngå fare for smitte. </a:t>
            </a:r>
          </a:p>
          <a:p>
            <a:r>
              <a:rPr lang="nb-NO" sz="1800" b="0" i="0" u="none" strike="noStrike" baseline="0" dirty="0">
                <a:solidFill>
                  <a:srgbClr val="000000"/>
                </a:solidFill>
                <a:latin typeface="Times New Roman" panose="02020603050405020304" pitchFamily="18" charset="0"/>
              </a:rPr>
              <a:t>Vannscootere er spesielt utfordrende når det gjelder gyrosmitte. For fiskeutstyr er det flere </a:t>
            </a:r>
            <a:r>
              <a:rPr lang="nb-NO" sz="1800" b="0" i="0" u="none" strike="noStrike" baseline="0" dirty="0" err="1">
                <a:solidFill>
                  <a:srgbClr val="000000"/>
                </a:solidFill>
                <a:latin typeface="Times New Roman" panose="02020603050405020304" pitchFamily="18" charset="0"/>
              </a:rPr>
              <a:t>desinsfiseringsstasjoner</a:t>
            </a:r>
            <a:r>
              <a:rPr lang="nb-NO" sz="1800" b="0" i="0" u="none" strike="noStrike" baseline="0" dirty="0">
                <a:solidFill>
                  <a:srgbClr val="000000"/>
                </a:solidFill>
                <a:latin typeface="Times New Roman" panose="02020603050405020304" pitchFamily="18" charset="0"/>
              </a:rPr>
              <a:t> i Tanavassdraget. Her kan også båter desinfiseres ved å spraye </a:t>
            </a:r>
            <a:r>
              <a:rPr lang="nb-NO" sz="1800" b="0" i="0" u="none" strike="noStrike" baseline="0" dirty="0" err="1">
                <a:solidFill>
                  <a:srgbClr val="000000"/>
                </a:solidFill>
                <a:latin typeface="Times New Roman" panose="02020603050405020304" pitchFamily="18" charset="0"/>
              </a:rPr>
              <a:t>desinsfiseringsmiddel</a:t>
            </a:r>
            <a:r>
              <a:rPr lang="nb-NO" sz="1800" b="0" i="0" u="none" strike="noStrike" baseline="0" dirty="0">
                <a:solidFill>
                  <a:srgbClr val="000000"/>
                </a:solidFill>
                <a:latin typeface="Times New Roman" panose="02020603050405020304" pitchFamily="18" charset="0"/>
              </a:rPr>
              <a:t> på båtene. Vannscootere kan ikke </a:t>
            </a:r>
            <a:r>
              <a:rPr lang="nb-NO" sz="1800" b="0" i="0" u="none" strike="noStrike" baseline="0" dirty="0" err="1">
                <a:solidFill>
                  <a:srgbClr val="000000"/>
                </a:solidFill>
                <a:latin typeface="Times New Roman" panose="02020603050405020304" pitchFamily="18" charset="0"/>
              </a:rPr>
              <a:t>desinsfiseres</a:t>
            </a:r>
            <a:r>
              <a:rPr lang="nb-NO" sz="1800" b="0" i="0" u="none" strike="noStrike" baseline="0" dirty="0">
                <a:solidFill>
                  <a:srgbClr val="000000"/>
                </a:solidFill>
                <a:latin typeface="Times New Roman" panose="02020603050405020304" pitchFamily="18" charset="0"/>
              </a:rPr>
              <a:t> slik fordi de </a:t>
            </a:r>
            <a:r>
              <a:rPr lang="nb-NO" sz="1800" b="0" i="0" u="none" strike="noStrike" baseline="0" dirty="0" err="1">
                <a:solidFill>
                  <a:srgbClr val="000000"/>
                </a:solidFill>
                <a:latin typeface="Times New Roman" panose="02020603050405020304" pitchFamily="18" charset="0"/>
              </a:rPr>
              <a:t>pga</a:t>
            </a:r>
            <a:r>
              <a:rPr lang="nb-NO" sz="1800" b="0" i="0" u="none" strike="noStrike" baseline="0" dirty="0">
                <a:solidFill>
                  <a:srgbClr val="000000"/>
                </a:solidFill>
                <a:latin typeface="Times New Roman" panose="02020603050405020304" pitchFamily="18" charset="0"/>
              </a:rPr>
              <a:t> av </a:t>
            </a:r>
            <a:r>
              <a:rPr lang="nb-NO" sz="1800" b="0" i="0" u="none" strike="noStrike" baseline="0" dirty="0" err="1">
                <a:solidFill>
                  <a:srgbClr val="000000"/>
                </a:solidFill>
                <a:latin typeface="Times New Roman" panose="02020603050405020304" pitchFamily="18" charset="0"/>
              </a:rPr>
              <a:t>vannjetsystemet</a:t>
            </a:r>
            <a:r>
              <a:rPr lang="nb-NO" sz="1800" b="0" i="0" u="none" strike="noStrike" baseline="0" dirty="0">
                <a:solidFill>
                  <a:srgbClr val="000000"/>
                </a:solidFill>
                <a:latin typeface="Times New Roman" panose="02020603050405020304" pitchFamily="18" charset="0"/>
              </a:rPr>
              <a:t> har vann inni skuteren. De kan da heller ikke tørkes for å bli garantert smittefrie. </a:t>
            </a:r>
          </a:p>
          <a:p>
            <a:r>
              <a:rPr lang="nb-NO" sz="1800" b="0" i="0" u="none" strike="noStrike" baseline="0" dirty="0">
                <a:solidFill>
                  <a:srgbClr val="000000"/>
                </a:solidFill>
                <a:latin typeface="Times New Roman" panose="02020603050405020304" pitchFamily="18" charset="0"/>
              </a:rPr>
              <a:t>I Kautokeino brukes det basseng med desinfiseringsløsning til snøskutere som kjøres på åpent vann. Samme metode er nødvendig å bruke på vannscootere. Disse må da stå å gå i bassenget slik at </a:t>
            </a:r>
            <a:r>
              <a:rPr lang="nb-NO" sz="1800" b="0" i="0" u="none" strike="noStrike" baseline="0" dirty="0" err="1">
                <a:solidFill>
                  <a:srgbClr val="000000"/>
                </a:solidFill>
                <a:latin typeface="Times New Roman" panose="02020603050405020304" pitchFamily="18" charset="0"/>
              </a:rPr>
              <a:t>desinsfiseringsmiddelet</a:t>
            </a:r>
            <a:r>
              <a:rPr lang="nb-NO" sz="1800" b="0" i="0" u="none" strike="noStrike" baseline="0" dirty="0">
                <a:solidFill>
                  <a:srgbClr val="000000"/>
                </a:solidFill>
                <a:latin typeface="Times New Roman" panose="02020603050405020304" pitchFamily="18" charset="0"/>
              </a:rPr>
              <a:t> går inn og gjennom systemet. </a:t>
            </a:r>
          </a:p>
          <a:p>
            <a:r>
              <a:rPr lang="nb-NO" sz="1800" b="0" i="0" u="none" strike="noStrike" baseline="0" dirty="0">
                <a:solidFill>
                  <a:srgbClr val="000000"/>
                </a:solidFill>
                <a:latin typeface="Times New Roman" panose="02020603050405020304" pitchFamily="18" charset="0"/>
              </a:rPr>
              <a:t>Det kan bli en utfordring å få </a:t>
            </a:r>
            <a:r>
              <a:rPr lang="nb-NO" sz="1800" b="0" i="0" u="none" strike="noStrike" baseline="0" dirty="0" err="1">
                <a:solidFill>
                  <a:srgbClr val="000000"/>
                </a:solidFill>
                <a:latin typeface="Times New Roman" panose="02020603050405020304" pitchFamily="18" charset="0"/>
              </a:rPr>
              <a:t>vannskuterene</a:t>
            </a:r>
            <a:r>
              <a:rPr lang="nb-NO" sz="1800" b="0" i="0" u="none" strike="noStrike" baseline="0" dirty="0">
                <a:solidFill>
                  <a:srgbClr val="000000"/>
                </a:solidFill>
                <a:latin typeface="Times New Roman" panose="02020603050405020304" pitchFamily="18" charset="0"/>
              </a:rPr>
              <a:t> opp i bassenget, og kran kan være nødvendig. </a:t>
            </a:r>
            <a:endParaRPr lang="nb-NO" dirty="0"/>
          </a:p>
        </p:txBody>
      </p:sp>
    </p:spTree>
    <p:extLst>
      <p:ext uri="{BB962C8B-B14F-4D97-AF65-F5344CB8AC3E}">
        <p14:creationId xmlns:p14="http://schemas.microsoft.com/office/powerpoint/2010/main" val="4290047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8CA0C4F-B97B-4DD1-95E7-47BCBFCCE652}"/>
              </a:ext>
            </a:extLst>
          </p:cNvPr>
          <p:cNvSpPr>
            <a:spLocks noGrp="1"/>
          </p:cNvSpPr>
          <p:nvPr>
            <p:ph type="title"/>
          </p:nvPr>
        </p:nvSpPr>
        <p:spPr/>
        <p:txBody>
          <a:bodyPr/>
          <a:lstStyle/>
          <a:p>
            <a:r>
              <a:rPr lang="nb-NO" dirty="0"/>
              <a:t>Vurdering av alternativer for regulering </a:t>
            </a:r>
          </a:p>
        </p:txBody>
      </p:sp>
      <p:sp>
        <p:nvSpPr>
          <p:cNvPr id="3" name="Plassholder for innhold 2">
            <a:extLst>
              <a:ext uri="{FF2B5EF4-FFF2-40B4-BE49-F238E27FC236}">
                <a16:creationId xmlns:a16="http://schemas.microsoft.com/office/drawing/2014/main" id="{99818473-DB9D-4184-BF17-DE8DB31C8B5B}"/>
              </a:ext>
            </a:extLst>
          </p:cNvPr>
          <p:cNvSpPr>
            <a:spLocks noGrp="1"/>
          </p:cNvSpPr>
          <p:nvPr>
            <p:ph idx="1"/>
          </p:nvPr>
        </p:nvSpPr>
        <p:spPr/>
        <p:txBody>
          <a:bodyPr>
            <a:normAutofit fontScale="92500" lnSpcReduction="10000"/>
          </a:bodyPr>
          <a:lstStyle/>
          <a:p>
            <a:r>
              <a:rPr lang="nb-NO" sz="1800" b="0" i="0" u="none" strike="noStrike" baseline="0" dirty="0">
                <a:solidFill>
                  <a:srgbClr val="000000"/>
                </a:solidFill>
                <a:latin typeface="Times New Roman" panose="02020603050405020304" pitchFamily="18" charset="0"/>
              </a:rPr>
              <a:t>Følgende vurdering av alternativer for regulering ble gjort i høringsbrev:</a:t>
            </a:r>
          </a:p>
          <a:p>
            <a:r>
              <a:rPr lang="nb-NO" sz="1800" b="0" i="0" u="none" strike="noStrike" baseline="0" dirty="0">
                <a:solidFill>
                  <a:srgbClr val="000000"/>
                </a:solidFill>
                <a:latin typeface="Times New Roman" panose="02020603050405020304" pitchFamily="18" charset="0"/>
              </a:rPr>
              <a:t>En fartsgrense for motorfartøy vil kunne hindre forstyrrelser og fare som skyldes høye hastigheter. Høringsinnspillene viser at det foregår mye ulovlig kjøring med vannscooter, og det er ikke noen grunn til å tro at det vil bli annerledes i Karasjok og Tana kommuner. Vannscootere er bygget for fartslek og det er nettopp grunnen til at mange kjøper de, og som økokrim skriver så er det noen som ikke respekterer lovverket og uansett kjører ulovlig. En fartsgrense vil ikke gjøre noe med smittefaren når vannscootere flyttes fra andre vassdrag til Tanavassdraget. </a:t>
            </a:r>
          </a:p>
          <a:p>
            <a:r>
              <a:rPr lang="nb-NO" sz="1800" b="0" i="0" u="none" strike="noStrike" baseline="0" dirty="0">
                <a:solidFill>
                  <a:srgbClr val="000000"/>
                </a:solidFill>
                <a:latin typeface="Times New Roman" panose="02020603050405020304" pitchFamily="18" charset="0"/>
              </a:rPr>
              <a:t>En øvre grense på </a:t>
            </a:r>
            <a:r>
              <a:rPr lang="nb-NO" sz="1800" b="0" i="0" u="none" strike="noStrike" baseline="0" dirty="0" err="1">
                <a:solidFill>
                  <a:srgbClr val="000000"/>
                </a:solidFill>
                <a:latin typeface="Times New Roman" panose="02020603050405020304" pitchFamily="18" charset="0"/>
              </a:rPr>
              <a:t>f.eks</a:t>
            </a:r>
            <a:r>
              <a:rPr lang="nb-NO" sz="1800" b="0" i="0" u="none" strike="noStrike" baseline="0" dirty="0">
                <a:solidFill>
                  <a:srgbClr val="000000"/>
                </a:solidFill>
                <a:latin typeface="Times New Roman" panose="02020603050405020304" pitchFamily="18" charset="0"/>
              </a:rPr>
              <a:t> 20HK motorkraft vil effektivt gjøre vannscooterkjøring på vann og vassdrag i Karasjok og Tana kommuner ulovlig. Alminnelige vannscootere har fra 60HK og oppover. En øvre grense vil også hindre kjøring med speedbåter, men dette har ikke vært et problem. En liten jolle med 20HK motor kan også gi god fart, men heller ikke det har vært et problem. En 20HK grense vil ramme båter som ligger i nedre del av Tanaelven som brukes på sjøen, og er derfor en mindre </a:t>
            </a:r>
            <a:r>
              <a:rPr lang="nb-NO" sz="1800" b="0" i="0" u="none" strike="noStrike" baseline="0" dirty="0" err="1">
                <a:solidFill>
                  <a:srgbClr val="000000"/>
                </a:solidFill>
                <a:latin typeface="Times New Roman" panose="02020603050405020304" pitchFamily="18" charset="0"/>
              </a:rPr>
              <a:t>engnet</a:t>
            </a:r>
            <a:r>
              <a:rPr lang="nb-NO" sz="1800" b="0" i="0" u="none" strike="noStrike" baseline="0" dirty="0">
                <a:solidFill>
                  <a:srgbClr val="000000"/>
                </a:solidFill>
                <a:latin typeface="Times New Roman" panose="02020603050405020304" pitchFamily="18" charset="0"/>
              </a:rPr>
              <a:t> reguleringsmetode. En 20HK grense vil heller ikke hindre bruk av f.eks. </a:t>
            </a:r>
            <a:r>
              <a:rPr lang="nb-NO" sz="1800" b="0" i="0" u="none" strike="noStrike" baseline="0" dirty="0" err="1">
                <a:solidFill>
                  <a:srgbClr val="000000"/>
                </a:solidFill>
                <a:latin typeface="Times New Roman" panose="02020603050405020304" pitchFamily="18" charset="0"/>
              </a:rPr>
              <a:t>uw</a:t>
            </a:r>
            <a:r>
              <a:rPr lang="nb-NO" sz="1800" b="0" i="0" u="none" strike="noStrike" baseline="0" dirty="0">
                <a:solidFill>
                  <a:srgbClr val="000000"/>
                </a:solidFill>
                <a:latin typeface="Times New Roman" panose="02020603050405020304" pitchFamily="18" charset="0"/>
              </a:rPr>
              <a:t> scooter, som også har </a:t>
            </a:r>
            <a:r>
              <a:rPr lang="nb-NO" sz="1800" b="0" i="0" u="none" strike="noStrike" baseline="0" dirty="0" err="1">
                <a:solidFill>
                  <a:srgbClr val="000000"/>
                </a:solidFill>
                <a:latin typeface="Times New Roman" panose="02020603050405020304" pitchFamily="18" charset="0"/>
              </a:rPr>
              <a:t>vannjetsystem</a:t>
            </a:r>
            <a:r>
              <a:rPr lang="nb-NO" sz="1800" b="0" i="0" u="none" strike="noStrike" baseline="0" dirty="0">
                <a:solidFill>
                  <a:srgbClr val="000000"/>
                </a:solidFill>
                <a:latin typeface="Times New Roman" panose="02020603050405020304" pitchFamily="18" charset="0"/>
              </a:rPr>
              <a:t> som gir øket smittefare. </a:t>
            </a:r>
          </a:p>
          <a:p>
            <a:r>
              <a:rPr lang="nb-NO" sz="1800" b="0" i="0" u="none" strike="noStrike" baseline="0" dirty="0">
                <a:solidFill>
                  <a:srgbClr val="000000"/>
                </a:solidFill>
                <a:latin typeface="Times New Roman" panose="02020603050405020304" pitchFamily="18" charset="0"/>
              </a:rPr>
              <a:t>Et forbud mot vannscootere vil eliminere bort problemer kjøringen med disse fartøyene kan bringe med seg. Det gjelder forstyrrelser og fare for både dyr og mennesker og smittefare. Bakdelen er at de som ønsker å kjøre vannscooter på vann og vassdrag i Karasjok og Tana kommuner ikke får gjøre det, og de blir henvist til andre områder. Det blir slik det var vannscooterforskriften ble opphevet, med den forskjell at det er mere av andre områder der det er lov å kjøre. Et vannscooterforbud vil også gjelde snøskuterkjøring på åpent vann. </a:t>
            </a:r>
            <a:r>
              <a:rPr lang="nb-NO" sz="1800" b="0" i="0" u="none" strike="noStrike" baseline="0" dirty="0" err="1">
                <a:solidFill>
                  <a:srgbClr val="000000"/>
                </a:solidFill>
                <a:latin typeface="Times New Roman" panose="02020603050405020304" pitchFamily="18" charset="0"/>
              </a:rPr>
              <a:t>Uw</a:t>
            </a:r>
            <a:r>
              <a:rPr lang="nb-NO" sz="1800" b="0" i="0" u="none" strike="noStrike" baseline="0" dirty="0">
                <a:solidFill>
                  <a:srgbClr val="000000"/>
                </a:solidFill>
                <a:latin typeface="Times New Roman" panose="02020603050405020304" pitchFamily="18" charset="0"/>
              </a:rPr>
              <a:t> scootere vil også være inkludert. </a:t>
            </a:r>
            <a:endParaRPr lang="nb-NO" dirty="0"/>
          </a:p>
        </p:txBody>
      </p:sp>
    </p:spTree>
    <p:extLst>
      <p:ext uri="{BB962C8B-B14F-4D97-AF65-F5344CB8AC3E}">
        <p14:creationId xmlns:p14="http://schemas.microsoft.com/office/powerpoint/2010/main" val="3400868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5139BBD-93CD-4644-A508-0D9E1A9C9505}"/>
              </a:ext>
            </a:extLst>
          </p:cNvPr>
          <p:cNvSpPr>
            <a:spLocks noGrp="1"/>
          </p:cNvSpPr>
          <p:nvPr>
            <p:ph type="title"/>
          </p:nvPr>
        </p:nvSpPr>
        <p:spPr/>
        <p:txBody>
          <a:bodyPr>
            <a:normAutofit fontScale="90000"/>
          </a:bodyPr>
          <a:lstStyle/>
          <a:p>
            <a:r>
              <a:rPr lang="nb-NO" sz="3600" b="1" dirty="0">
                <a:solidFill>
                  <a:srgbClr val="4A0D17"/>
                </a:solidFill>
                <a:latin typeface="Helvetica Neue"/>
              </a:rPr>
              <a:t>Forskrift om bruk av </a:t>
            </a:r>
            <a:r>
              <a:rPr lang="nb-NO" sz="3600" b="1" dirty="0" err="1">
                <a:solidFill>
                  <a:srgbClr val="4A0D17"/>
                </a:solidFill>
                <a:latin typeface="Helvetica Neue"/>
              </a:rPr>
              <a:t>vannjetaggregat</a:t>
            </a:r>
            <a:r>
              <a:rPr lang="nb-NO" sz="3600" b="1" dirty="0">
                <a:solidFill>
                  <a:srgbClr val="4A0D17"/>
                </a:solidFill>
                <a:latin typeface="Helvetica Neue"/>
              </a:rPr>
              <a:t> (vannskuter) på vassdrag, Tana kommune, Finnmark</a:t>
            </a:r>
            <a:br>
              <a:rPr lang="nb-NO" sz="3600" b="1" dirty="0">
                <a:solidFill>
                  <a:srgbClr val="4A0D17"/>
                </a:solidFill>
                <a:latin typeface="Helvetica Neue"/>
              </a:rPr>
            </a:br>
            <a:endParaRPr lang="nb-NO" dirty="0"/>
          </a:p>
        </p:txBody>
      </p:sp>
      <p:sp>
        <p:nvSpPr>
          <p:cNvPr id="3" name="Plassholder for innhold 2">
            <a:extLst>
              <a:ext uri="{FF2B5EF4-FFF2-40B4-BE49-F238E27FC236}">
                <a16:creationId xmlns:a16="http://schemas.microsoft.com/office/drawing/2014/main" id="{4CF95A3F-1E75-4991-BB8C-D32F2E0E9176}"/>
              </a:ext>
            </a:extLst>
          </p:cNvPr>
          <p:cNvSpPr>
            <a:spLocks noGrp="1"/>
          </p:cNvSpPr>
          <p:nvPr>
            <p:ph idx="1"/>
          </p:nvPr>
        </p:nvSpPr>
        <p:spPr>
          <a:xfrm>
            <a:off x="838200" y="1214203"/>
            <a:ext cx="10515600" cy="5525644"/>
          </a:xfrm>
        </p:spPr>
        <p:txBody>
          <a:bodyPr>
            <a:normAutofit fontScale="40000" lnSpcReduction="20000"/>
          </a:bodyPr>
          <a:lstStyle/>
          <a:p>
            <a:pPr marL="0" indent="0">
              <a:buNone/>
            </a:pPr>
            <a:r>
              <a:rPr lang="nb-NO" b="0" i="0" dirty="0">
                <a:solidFill>
                  <a:srgbClr val="333333"/>
                </a:solidFill>
                <a:effectLst/>
                <a:latin typeface="Helvetica Neue"/>
              </a:rPr>
              <a:t>Fastsatt av Tana kommunestyre 4. april 2019 med hjemmel i </a:t>
            </a:r>
            <a:r>
              <a:rPr lang="nb-NO" b="0" i="0" u="none" strike="noStrike" dirty="0">
                <a:solidFill>
                  <a:srgbClr val="DB142C"/>
                </a:solidFill>
                <a:effectLst/>
                <a:latin typeface="Helvetica Neue"/>
                <a:hlinkClick r:id="rId3"/>
              </a:rPr>
              <a:t>lov 10. juni 1977 nr. 82</a:t>
            </a:r>
            <a:r>
              <a:rPr lang="nb-NO" b="0" i="0" dirty="0">
                <a:solidFill>
                  <a:srgbClr val="333333"/>
                </a:solidFill>
                <a:effectLst/>
                <a:latin typeface="Helvetica Neue"/>
              </a:rPr>
              <a:t> om motorferdsel i utmark og vassdrag (motorferdselloven) </a:t>
            </a:r>
            <a:r>
              <a:rPr lang="nb-NO" b="0" i="0" u="none" strike="noStrike" dirty="0">
                <a:solidFill>
                  <a:srgbClr val="DB142C"/>
                </a:solidFill>
                <a:effectLst/>
                <a:latin typeface="Helvetica Neue"/>
                <a:hlinkClick r:id="rId4"/>
              </a:rPr>
              <a:t>§ 4</a:t>
            </a:r>
            <a:r>
              <a:rPr lang="nb-NO" b="0" i="0" dirty="0">
                <a:solidFill>
                  <a:srgbClr val="333333"/>
                </a:solidFill>
                <a:effectLst/>
                <a:latin typeface="Helvetica Neue"/>
              </a:rPr>
              <a:t>.</a:t>
            </a:r>
          </a:p>
          <a:p>
            <a:pPr marL="0" indent="0" algn="l">
              <a:buNone/>
            </a:pPr>
            <a:r>
              <a:rPr lang="nb-NO" b="1" i="0" dirty="0">
                <a:solidFill>
                  <a:srgbClr val="333333"/>
                </a:solidFill>
                <a:effectLst/>
                <a:latin typeface="Helvetica Neue"/>
              </a:rPr>
              <a:t>§ 1.</a:t>
            </a:r>
            <a:r>
              <a:rPr lang="nb-NO" b="1" i="1" dirty="0">
                <a:solidFill>
                  <a:srgbClr val="333333"/>
                </a:solidFill>
                <a:effectLst/>
                <a:latin typeface="Helvetica Neue"/>
              </a:rPr>
              <a:t>(Formål)</a:t>
            </a:r>
            <a:endParaRPr lang="nb-NO" b="0" i="0" dirty="0">
              <a:solidFill>
                <a:srgbClr val="333333"/>
              </a:solidFill>
              <a:effectLst/>
              <a:latin typeface="Helvetica Neue"/>
            </a:endParaRPr>
          </a:p>
          <a:p>
            <a:pPr marL="0" indent="0" algn="l">
              <a:buNone/>
            </a:pPr>
            <a:r>
              <a:rPr lang="nb-NO" b="0" i="0" dirty="0">
                <a:solidFill>
                  <a:srgbClr val="333333"/>
                </a:solidFill>
                <a:effectLst/>
                <a:latin typeface="Helvetica Neue"/>
              </a:rPr>
              <a:t>Formålet med denne forskrift er ut fra et samfunnsmessig helhetssyn å regulere motorferdsel i vann og vassdrag med sikte på å verne om naturmiljøet, forebygge konflikt med tradisjonelt fiske og friluftsliv og redusere fare for vannbåren smitte til vassdrag i Tana kommune.</a:t>
            </a:r>
          </a:p>
          <a:p>
            <a:pPr marL="0" indent="0" algn="l">
              <a:buNone/>
            </a:pPr>
            <a:r>
              <a:rPr lang="nb-NO" b="1" i="0" dirty="0">
                <a:solidFill>
                  <a:srgbClr val="333333"/>
                </a:solidFill>
                <a:effectLst/>
                <a:latin typeface="Helvetica Neue"/>
              </a:rPr>
              <a:t>§ 2.</a:t>
            </a:r>
            <a:r>
              <a:rPr lang="nb-NO" b="1" i="1" dirty="0">
                <a:solidFill>
                  <a:srgbClr val="333333"/>
                </a:solidFill>
                <a:effectLst/>
                <a:latin typeface="Helvetica Neue"/>
              </a:rPr>
              <a:t>(Virkeområde)</a:t>
            </a:r>
            <a:endParaRPr lang="nb-NO" b="0" i="0" dirty="0">
              <a:solidFill>
                <a:srgbClr val="333333"/>
              </a:solidFill>
              <a:effectLst/>
              <a:latin typeface="Helvetica Neue"/>
            </a:endParaRPr>
          </a:p>
          <a:p>
            <a:pPr marL="0" indent="0" algn="l">
              <a:buNone/>
            </a:pPr>
            <a:r>
              <a:rPr lang="nb-NO" b="0" i="0" dirty="0">
                <a:solidFill>
                  <a:srgbClr val="333333"/>
                </a:solidFill>
                <a:effectLst/>
                <a:latin typeface="Helvetica Neue"/>
              </a:rPr>
              <a:t>Forskriften gjelder for åpne (ikke islagte) vassdrag i Tana kommune. I Tanavassdraget gjelder forskriften til grense mot sjø. I vassdrag med riksgrense gjelder forskriften kun på norsk territorium.</a:t>
            </a:r>
          </a:p>
          <a:p>
            <a:pPr marL="0" indent="0" algn="l">
              <a:buNone/>
            </a:pPr>
            <a:r>
              <a:rPr lang="nb-NO" b="1" i="0" dirty="0">
                <a:solidFill>
                  <a:srgbClr val="333333"/>
                </a:solidFill>
                <a:effectLst/>
                <a:latin typeface="Helvetica Neue"/>
              </a:rPr>
              <a:t>§ 3.</a:t>
            </a:r>
            <a:r>
              <a:rPr lang="nb-NO" b="1" i="1" dirty="0">
                <a:solidFill>
                  <a:srgbClr val="333333"/>
                </a:solidFill>
                <a:effectLst/>
                <a:latin typeface="Helvetica Neue"/>
              </a:rPr>
              <a:t>(Definisjoner)</a:t>
            </a:r>
            <a:endParaRPr lang="nb-NO" b="0" i="0" dirty="0">
              <a:solidFill>
                <a:srgbClr val="333333"/>
              </a:solidFill>
              <a:effectLst/>
              <a:latin typeface="Helvetica Neue"/>
            </a:endParaRPr>
          </a:p>
          <a:p>
            <a:pPr marL="0" indent="0" algn="l">
              <a:buNone/>
            </a:pPr>
            <a:r>
              <a:rPr lang="nb-NO" b="0" i="0" dirty="0">
                <a:solidFill>
                  <a:srgbClr val="333333"/>
                </a:solidFill>
                <a:effectLst/>
                <a:latin typeface="Helvetica Neue"/>
              </a:rPr>
              <a:t>I denne forskrift forstås med: </a:t>
            </a:r>
          </a:p>
          <a:p>
            <a:pPr marL="0" indent="0" algn="l">
              <a:buNone/>
            </a:pPr>
            <a:r>
              <a:rPr lang="nb-NO" b="0" i="1" dirty="0">
                <a:solidFill>
                  <a:srgbClr val="333333"/>
                </a:solidFill>
                <a:effectLst/>
                <a:latin typeface="Helvetica Neue"/>
              </a:rPr>
              <a:t>Vassdrag:</a:t>
            </a:r>
            <a:r>
              <a:rPr lang="nb-NO" b="0" i="0" dirty="0">
                <a:solidFill>
                  <a:srgbClr val="333333"/>
                </a:solidFill>
                <a:effectLst/>
                <a:latin typeface="Helvetica Neue"/>
              </a:rPr>
              <a:t> Åpne elver, bekker og innsjøer som ikke er islagte jf. </a:t>
            </a:r>
            <a:r>
              <a:rPr lang="nb-NO" b="0" i="0" u="none" strike="noStrike" dirty="0">
                <a:solidFill>
                  <a:srgbClr val="DB142C"/>
                </a:solidFill>
                <a:effectLst/>
                <a:latin typeface="Helvetica Neue"/>
                <a:hlinkClick r:id="rId5"/>
              </a:rPr>
              <a:t>vannressursloven § 2</a:t>
            </a:r>
            <a:r>
              <a:rPr lang="nb-NO" b="0" i="0" dirty="0">
                <a:solidFill>
                  <a:srgbClr val="333333"/>
                </a:solidFill>
                <a:effectLst/>
                <a:latin typeface="Helvetica Neue"/>
              </a:rPr>
              <a:t>. </a:t>
            </a:r>
          </a:p>
          <a:p>
            <a:pPr marL="0" indent="0" algn="l">
              <a:buNone/>
            </a:pPr>
            <a:r>
              <a:rPr lang="nb-NO" b="0" i="1" dirty="0">
                <a:solidFill>
                  <a:srgbClr val="333333"/>
                </a:solidFill>
                <a:effectLst/>
                <a:latin typeface="Helvetica Neue"/>
              </a:rPr>
              <a:t>Elvebåt:</a:t>
            </a:r>
            <a:r>
              <a:rPr lang="nb-NO" b="0" i="0" dirty="0">
                <a:solidFill>
                  <a:srgbClr val="333333"/>
                </a:solidFill>
                <a:effectLst/>
                <a:latin typeface="Helvetica Neue"/>
              </a:rPr>
              <a:t> Båt av type som er tradisjonelt brukt i Tanavassdraget. Forholdet mellom lengde og bredde må minst være 3:1.</a:t>
            </a:r>
          </a:p>
          <a:p>
            <a:pPr marL="0" indent="0" algn="l">
              <a:buNone/>
            </a:pPr>
            <a:r>
              <a:rPr lang="nb-NO" b="1" i="0" dirty="0">
                <a:solidFill>
                  <a:srgbClr val="333333"/>
                </a:solidFill>
                <a:effectLst/>
                <a:latin typeface="Helvetica Neue"/>
              </a:rPr>
              <a:t>§ 4.</a:t>
            </a:r>
            <a:r>
              <a:rPr lang="nb-NO" b="1" i="1" dirty="0">
                <a:solidFill>
                  <a:srgbClr val="333333"/>
                </a:solidFill>
                <a:effectLst/>
                <a:latin typeface="Helvetica Neue"/>
              </a:rPr>
              <a:t>(Forbud mot </a:t>
            </a:r>
            <a:r>
              <a:rPr lang="nb-NO" b="1" i="1" dirty="0" err="1">
                <a:solidFill>
                  <a:srgbClr val="333333"/>
                </a:solidFill>
                <a:effectLst/>
                <a:latin typeface="Helvetica Neue"/>
              </a:rPr>
              <a:t>vannjetaggregat</a:t>
            </a:r>
            <a:r>
              <a:rPr lang="nb-NO" b="1" i="1" dirty="0">
                <a:solidFill>
                  <a:srgbClr val="333333"/>
                </a:solidFill>
                <a:effectLst/>
                <a:latin typeface="Helvetica Neue"/>
              </a:rPr>
              <a:t> i vassdrag)</a:t>
            </a:r>
            <a:endParaRPr lang="nb-NO" b="0" i="0" dirty="0">
              <a:solidFill>
                <a:srgbClr val="333333"/>
              </a:solidFill>
              <a:effectLst/>
              <a:latin typeface="Helvetica Neue"/>
            </a:endParaRPr>
          </a:p>
          <a:p>
            <a:pPr marL="0" indent="0" algn="l">
              <a:buNone/>
            </a:pPr>
            <a:r>
              <a:rPr lang="nb-NO" b="0" i="0" dirty="0">
                <a:solidFill>
                  <a:srgbClr val="333333"/>
                </a:solidFill>
                <a:effectLst/>
                <a:latin typeface="Helvetica Neue"/>
              </a:rPr>
              <a:t>Det er ikke tillatt å bruke farkost som drives med </a:t>
            </a:r>
            <a:r>
              <a:rPr lang="nb-NO" b="0" i="0" dirty="0" err="1">
                <a:solidFill>
                  <a:srgbClr val="333333"/>
                </a:solidFill>
                <a:effectLst/>
                <a:latin typeface="Helvetica Neue"/>
              </a:rPr>
              <a:t>vannjetaggregat</a:t>
            </a:r>
            <a:r>
              <a:rPr lang="nb-NO" b="0" i="0" dirty="0">
                <a:solidFill>
                  <a:srgbClr val="333333"/>
                </a:solidFill>
                <a:effectLst/>
                <a:latin typeface="Helvetica Neue"/>
              </a:rPr>
              <a:t> på vann og vassdrag i Tana kommune. Forbudet gjelder også snøskuter som kjøres på åpne (ikke islagte) vann og vassdrag.</a:t>
            </a:r>
          </a:p>
          <a:p>
            <a:pPr marL="0" indent="0" algn="l">
              <a:buNone/>
            </a:pPr>
            <a:r>
              <a:rPr lang="nb-NO" b="0" i="0" dirty="0">
                <a:solidFill>
                  <a:srgbClr val="333333"/>
                </a:solidFill>
                <a:effectLst/>
                <a:latin typeface="Helvetica Neue"/>
              </a:rPr>
              <a:t>Forbud i medhold av denne forskriften er likevel ikke til hinder for motorferdsel etter </a:t>
            </a:r>
            <a:r>
              <a:rPr lang="nb-NO" b="0" i="0" u="none" strike="noStrike" dirty="0">
                <a:solidFill>
                  <a:srgbClr val="DB142C"/>
                </a:solidFill>
                <a:effectLst/>
                <a:latin typeface="Helvetica Neue"/>
                <a:hlinkClick r:id="rId4"/>
              </a:rPr>
              <a:t>motorferdselloven § 4</a:t>
            </a:r>
            <a:r>
              <a:rPr lang="nb-NO" b="0" i="0" dirty="0">
                <a:solidFill>
                  <a:srgbClr val="333333"/>
                </a:solidFill>
                <a:effectLst/>
                <a:latin typeface="Helvetica Neue"/>
              </a:rPr>
              <a:t> første ledd bokstav a–f.</a:t>
            </a:r>
          </a:p>
          <a:p>
            <a:pPr marL="0" indent="0" algn="l">
              <a:buNone/>
            </a:pPr>
            <a:r>
              <a:rPr lang="nb-NO" b="1" i="0" dirty="0">
                <a:solidFill>
                  <a:srgbClr val="333333"/>
                </a:solidFill>
                <a:effectLst/>
                <a:latin typeface="Helvetica Neue"/>
              </a:rPr>
              <a:t>§ 5.</a:t>
            </a:r>
            <a:r>
              <a:rPr lang="nb-NO" b="1" i="1" dirty="0">
                <a:solidFill>
                  <a:srgbClr val="333333"/>
                </a:solidFill>
                <a:effectLst/>
                <a:latin typeface="Helvetica Neue"/>
              </a:rPr>
              <a:t>(Unntak)</a:t>
            </a:r>
            <a:endParaRPr lang="nb-NO" b="0" i="0" dirty="0">
              <a:solidFill>
                <a:srgbClr val="333333"/>
              </a:solidFill>
              <a:effectLst/>
              <a:latin typeface="Helvetica Neue"/>
            </a:endParaRPr>
          </a:p>
          <a:p>
            <a:pPr marL="0" indent="0" algn="l">
              <a:buNone/>
            </a:pPr>
            <a:r>
              <a:rPr lang="nb-NO" b="0" i="0" dirty="0">
                <a:solidFill>
                  <a:srgbClr val="333333"/>
                </a:solidFill>
                <a:effectLst/>
                <a:latin typeface="Helvetica Neue"/>
              </a:rPr>
              <a:t>Unntatt fra </a:t>
            </a:r>
            <a:r>
              <a:rPr lang="nb-NO" b="0" i="0" u="none" strike="noStrike" dirty="0">
                <a:solidFill>
                  <a:srgbClr val="DB142C"/>
                </a:solidFill>
                <a:effectLst/>
                <a:latin typeface="Helvetica Neue"/>
                <a:hlinkClick r:id="rId6"/>
              </a:rPr>
              <a:t>§ 4</a:t>
            </a:r>
            <a:r>
              <a:rPr lang="nb-NO" b="0" i="0" dirty="0">
                <a:solidFill>
                  <a:srgbClr val="333333"/>
                </a:solidFill>
                <a:effectLst/>
                <a:latin typeface="Helvetica Neue"/>
              </a:rPr>
              <a:t> er </a:t>
            </a:r>
            <a:r>
              <a:rPr lang="nb-NO" b="0" i="0" dirty="0" err="1">
                <a:solidFill>
                  <a:srgbClr val="333333"/>
                </a:solidFill>
                <a:effectLst/>
                <a:latin typeface="Helvetica Neue"/>
              </a:rPr>
              <a:t>vannjetaggregat</a:t>
            </a:r>
            <a:r>
              <a:rPr lang="nb-NO" b="0" i="0" dirty="0">
                <a:solidFill>
                  <a:srgbClr val="333333"/>
                </a:solidFill>
                <a:effectLst/>
                <a:latin typeface="Helvetica Neue"/>
              </a:rPr>
              <a:t> i utenbords påhengsmotor som brukes på elvebåt.</a:t>
            </a:r>
          </a:p>
          <a:p>
            <a:pPr marL="0" indent="0" algn="l">
              <a:buNone/>
            </a:pPr>
            <a:r>
              <a:rPr lang="nb-NO" b="1" i="0" dirty="0">
                <a:solidFill>
                  <a:srgbClr val="333333"/>
                </a:solidFill>
                <a:effectLst/>
                <a:latin typeface="Helvetica Neue"/>
              </a:rPr>
              <a:t>§ 6.</a:t>
            </a:r>
            <a:r>
              <a:rPr lang="nb-NO" b="1" i="1" dirty="0">
                <a:solidFill>
                  <a:srgbClr val="333333"/>
                </a:solidFill>
                <a:effectLst/>
                <a:latin typeface="Helvetica Neue"/>
              </a:rPr>
              <a:t>(Dispensasjon)</a:t>
            </a:r>
            <a:endParaRPr lang="nb-NO" b="0" i="0" dirty="0">
              <a:solidFill>
                <a:srgbClr val="333333"/>
              </a:solidFill>
              <a:effectLst/>
              <a:latin typeface="Helvetica Neue"/>
            </a:endParaRPr>
          </a:p>
          <a:p>
            <a:pPr marL="0" indent="0" algn="l">
              <a:buNone/>
            </a:pPr>
            <a:r>
              <a:rPr lang="nb-NO" b="0" i="0" dirty="0">
                <a:solidFill>
                  <a:srgbClr val="333333"/>
                </a:solidFill>
                <a:effectLst/>
                <a:latin typeface="Helvetica Neue"/>
              </a:rPr>
              <a:t>Det er ikke anledning til å søke dispensasjon.</a:t>
            </a:r>
          </a:p>
          <a:p>
            <a:pPr marL="0" indent="0" algn="l">
              <a:buNone/>
            </a:pPr>
            <a:r>
              <a:rPr lang="nb-NO" b="0" i="0" u="none" strike="noStrike" dirty="0">
                <a:solidFill>
                  <a:srgbClr val="999999"/>
                </a:solidFill>
                <a:effectLst/>
                <a:latin typeface="SSStandard"/>
                <a:hlinkClick r:id="rId7"/>
              </a:rPr>
              <a:t>🔗</a:t>
            </a:r>
            <a:endParaRPr lang="nb-NO" b="0" i="0" dirty="0">
              <a:solidFill>
                <a:srgbClr val="333333"/>
              </a:solidFill>
              <a:effectLst/>
              <a:latin typeface="Helvetica Neue"/>
            </a:endParaRPr>
          </a:p>
          <a:p>
            <a:pPr marL="0" indent="0" algn="l">
              <a:buNone/>
            </a:pPr>
            <a:r>
              <a:rPr lang="nb-NO" b="1" i="0" dirty="0">
                <a:solidFill>
                  <a:srgbClr val="333333"/>
                </a:solidFill>
                <a:effectLst/>
                <a:latin typeface="Helvetica Neue"/>
              </a:rPr>
              <a:t>§ 7.</a:t>
            </a:r>
            <a:r>
              <a:rPr lang="nb-NO" b="1" i="1" dirty="0">
                <a:solidFill>
                  <a:srgbClr val="333333"/>
                </a:solidFill>
                <a:effectLst/>
                <a:latin typeface="Helvetica Neue"/>
              </a:rPr>
              <a:t>(Ikrafttreden)</a:t>
            </a:r>
            <a:endParaRPr lang="nb-NO" b="0" i="0" dirty="0">
              <a:solidFill>
                <a:srgbClr val="333333"/>
              </a:solidFill>
              <a:effectLst/>
              <a:latin typeface="Helvetica Neue"/>
            </a:endParaRPr>
          </a:p>
          <a:p>
            <a:pPr marL="0" indent="0" algn="l">
              <a:buNone/>
            </a:pPr>
            <a:r>
              <a:rPr lang="nb-NO" b="0" i="0" dirty="0">
                <a:solidFill>
                  <a:srgbClr val="333333"/>
                </a:solidFill>
                <a:effectLst/>
                <a:latin typeface="Helvetica Neue"/>
              </a:rPr>
              <a:t>Forskriften trer i kraft straks. </a:t>
            </a:r>
            <a:endParaRPr lang="nb-NO" dirty="0"/>
          </a:p>
        </p:txBody>
      </p:sp>
    </p:spTree>
    <p:extLst>
      <p:ext uri="{BB962C8B-B14F-4D97-AF65-F5344CB8AC3E}">
        <p14:creationId xmlns:p14="http://schemas.microsoft.com/office/powerpoint/2010/main" val="178697966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10556</TotalTime>
  <Words>2324</Words>
  <Application>Microsoft Office PowerPoint</Application>
  <PresentationFormat>Widescreen</PresentationFormat>
  <Paragraphs>112</Paragraphs>
  <Slides>11</Slides>
  <Notes>3</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11</vt:i4>
      </vt:variant>
    </vt:vector>
  </HeadingPairs>
  <TitlesOfParts>
    <vt:vector size="18" baseType="lpstr">
      <vt:lpstr>Arial</vt:lpstr>
      <vt:lpstr>Calibri</vt:lpstr>
      <vt:lpstr>Calibri Light</vt:lpstr>
      <vt:lpstr>Helvetica Neue</vt:lpstr>
      <vt:lpstr>SSStandard</vt:lpstr>
      <vt:lpstr>Times New Roman</vt:lpstr>
      <vt:lpstr>Office-tema</vt:lpstr>
      <vt:lpstr>Kurs motorferdsel i utmark: Retningslinjer og forskrifter</vt:lpstr>
      <vt:lpstr>Forskrift om bruk av vannjetaggregat (vannskuter) på vassdrag, Tana kommune, Finnmark</vt:lpstr>
      <vt:lpstr>Forskrift om bruk av vannjetaggregat (vannskuter) på vassdrag, Tana kommune, Finnmark</vt:lpstr>
      <vt:lpstr>Forskrift om bruk av vannjetaggregat (vannskuter) på vassdrag, Tana kommune, Finnmark</vt:lpstr>
      <vt:lpstr>Forskrift om bruk av vannjetaggregat (vannskuter) på vassdrag, Tana kommune, Finnmark</vt:lpstr>
      <vt:lpstr>Forskrift om bruk av vannjetaggregat (vannskuter) på vassdrag, Tana kommune, Finnmark</vt:lpstr>
      <vt:lpstr>Forskrift om bruk av vannjetaggregat (vannskuter) på vassdrag, Tana kommune, Finnmark</vt:lpstr>
      <vt:lpstr>Vurdering av alternativer for regulering </vt:lpstr>
      <vt:lpstr>Forskrift om bruk av vannjetaggregat (vannskuter) på vassdrag, Tana kommune, Finnmark </vt:lpstr>
      <vt:lpstr>  Forskrift om bruk av vannjetaggregat (vannskuter) på vassdrag, Tana kommune, Finnmark </vt:lpstr>
      <vt:lpstr>Norges vannskuterforbund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Orientering til grensevassdragskommisjonen</dc:title>
  <dc:creator>Erlend Eide</dc:creator>
  <cp:lastModifiedBy>Erlend Eide</cp:lastModifiedBy>
  <cp:revision>34</cp:revision>
  <dcterms:created xsi:type="dcterms:W3CDTF">2021-11-05T09:13:43Z</dcterms:created>
  <dcterms:modified xsi:type="dcterms:W3CDTF">2021-11-16T14:38:15Z</dcterms:modified>
</cp:coreProperties>
</file>