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60" r:id="rId6"/>
    <p:sldId id="269" r:id="rId7"/>
    <p:sldId id="268" r:id="rId8"/>
    <p:sldId id="270" r:id="rId9"/>
    <p:sldId id="271" r:id="rId10"/>
    <p:sldId id="272" r:id="rId11"/>
    <p:sldId id="276" r:id="rId12"/>
    <p:sldId id="280" r:id="rId13"/>
    <p:sldId id="281" r:id="rId14"/>
    <p:sldId id="262" r:id="rId15"/>
    <p:sldId id="273" r:id="rId16"/>
    <p:sldId id="263" r:id="rId17"/>
    <p:sldId id="275" r:id="rId18"/>
    <p:sldId id="277" r:id="rId19"/>
    <p:sldId id="264" r:id="rId20"/>
    <p:sldId id="278" r:id="rId21"/>
    <p:sldId id="266" r:id="rId22"/>
    <p:sldId id="279" r:id="rId23"/>
    <p:sldId id="274" r:id="rId24"/>
    <p:sldId id="283" r:id="rId25"/>
    <p:sldId id="259" r:id="rId26"/>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4E"/>
    <a:srgbClr val="EFF0EF"/>
    <a:srgbClr val="00ADBA"/>
    <a:srgbClr val="000000"/>
    <a:srgbClr val="7A942F"/>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5AC2B3-A4F3-4D83-98D5-1D8184562951}" v="6" dt="2021-01-05T09:08:42.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5822" autoAdjust="0"/>
  </p:normalViewPr>
  <p:slideViewPr>
    <p:cSldViewPr snapToGrid="0">
      <p:cViewPr varScale="1">
        <p:scale>
          <a:sx n="155" d="100"/>
          <a:sy n="155" d="100"/>
        </p:scale>
        <p:origin x="390" y="15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4B0CA8-D4C0-4EDF-983C-013F20071413}" type="datetimeFigureOut">
              <a:rPr lang="nb-NO" smtClean="0"/>
              <a:t>8. mar 2021</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397763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376426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176547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150134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283911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16</a:t>
            </a:fld>
            <a:endParaRPr lang="nb-NO"/>
          </a:p>
        </p:txBody>
      </p:sp>
    </p:spTree>
    <p:extLst>
      <p:ext uri="{BB962C8B-B14F-4D97-AF65-F5344CB8AC3E}">
        <p14:creationId xmlns:p14="http://schemas.microsoft.com/office/powerpoint/2010/main" val="2288601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ønster 9)">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 t="-865" r="30147"/>
          <a:stretch/>
        </p:blipFill>
        <p:spPr>
          <a:xfrm>
            <a:off x="8815283" y="2114373"/>
            <a:ext cx="3376717" cy="4064272"/>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171134" y="6261302"/>
            <a:ext cx="1715102"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descr="Et bilde som inneholder natthimmel&#10;&#10;Automatisk generert beskrivelse">
            <a:extLst>
              <a:ext uri="{FF2B5EF4-FFF2-40B4-BE49-F238E27FC236}">
                <a16:creationId xmlns:a16="http://schemas.microsoft.com/office/drawing/2014/main" id="{79A54D75-E3E5-449D-A077-7CBB70E42E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46090"/>
            <a:ext cx="4457035" cy="1350482"/>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tema 4 (mønster 9)">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45CBD4F4-68BE-4F47-8B5C-36CCA3F4D262}"/>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5671" t="16392" r="10958" b="238"/>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8" y="1268413"/>
            <a:ext cx="9829799" cy="2387600"/>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med tema</a:t>
            </a:r>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390340" y="6261302"/>
            <a:ext cx="1495896" cy="231383"/>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a:p>
        </p:txBody>
      </p:sp>
      <p:pic>
        <p:nvPicPr>
          <p:cNvPr id="17" name="Bilde 16">
            <a:extLst>
              <a:ext uri="{FF2B5EF4-FFF2-40B4-BE49-F238E27FC236}">
                <a16:creationId xmlns:a16="http://schemas.microsoft.com/office/drawing/2014/main" id="{37F3AC3D-4348-45E2-AF34-988B0BB80F33}"/>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768" t="-1267" r="30420" b="-49"/>
          <a:stretch/>
        </p:blipFill>
        <p:spPr>
          <a:xfrm>
            <a:off x="8533990" y="1756439"/>
            <a:ext cx="3658010" cy="4391290"/>
          </a:xfrm>
          <a:prstGeom prst="rect">
            <a:avLst/>
          </a:prstGeom>
        </p:spPr>
      </p:pic>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69A16E3E-B1C0-4317-AF87-A1CA372BC73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26" y="5147740"/>
            <a:ext cx="4438761" cy="1344945"/>
          </a:xfrm>
          <a:prstGeom prst="rect">
            <a:avLst/>
          </a:prstGeom>
        </p:spPr>
      </p:pic>
    </p:spTree>
    <p:extLst>
      <p:ext uri="{BB962C8B-B14F-4D97-AF65-F5344CB8AC3E}">
        <p14:creationId xmlns:p14="http://schemas.microsoft.com/office/powerpoint/2010/main" val="66320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tema 5 (mønster 9)">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892B71E0-3195-409D-A18E-AA9BE35C986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4273"/>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8051" y="1262063"/>
            <a:ext cx="8879957" cy="2387600"/>
          </a:xfrm>
          <a:prstGeom prst="rect">
            <a:avLst/>
          </a:prstGeom>
          <a:effectLst>
            <a:outerShdw blurRad="50800" dist="38100" dir="2700000" algn="tl" rotWithShape="0">
              <a:schemeClr val="tx1">
                <a:alpha val="3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841C5F2E-501F-4EEE-A829-7888FDD94259}"/>
              </a:ext>
            </a:extLst>
          </p:cNvPr>
          <p:cNvSpPr>
            <a:spLocks noGrp="1"/>
          </p:cNvSpPr>
          <p:nvPr>
            <p:ph type="dt" sz="half" idx="2"/>
          </p:nvPr>
        </p:nvSpPr>
        <p:spPr>
          <a:xfrm>
            <a:off x="10515600" y="6261302"/>
            <a:ext cx="1370635"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a:p>
        </p:txBody>
      </p:sp>
      <p:sp>
        <p:nvSpPr>
          <p:cNvPr id="19" name="Plassholder for tekst 18">
            <a:extLst>
              <a:ext uri="{FF2B5EF4-FFF2-40B4-BE49-F238E27FC236}">
                <a16:creationId xmlns:a16="http://schemas.microsoft.com/office/drawing/2014/main" id="{4C19D712-A025-44A6-A74A-F43D4938E848}"/>
              </a:ext>
            </a:extLst>
          </p:cNvPr>
          <p:cNvSpPr>
            <a:spLocks noGrp="1"/>
          </p:cNvSpPr>
          <p:nvPr>
            <p:ph type="body" sz="quarter" idx="10" hasCustomPrompt="1"/>
          </p:nvPr>
        </p:nvSpPr>
        <p:spPr>
          <a:xfrm>
            <a:off x="960152" y="3785856"/>
            <a:ext cx="5917726" cy="736600"/>
          </a:xfrm>
          <a:prstGeom prst="rect">
            <a:avLst/>
          </a:prstGeom>
          <a:effectLst>
            <a:outerShdw blurRad="50800" dist="25400" dir="2700000" algn="tl" rotWithShape="0">
              <a:prstClr val="black">
                <a:alpha val="6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6" name="Bilde 15">
            <a:extLst>
              <a:ext uri="{FF2B5EF4-FFF2-40B4-BE49-F238E27FC236}">
                <a16:creationId xmlns:a16="http://schemas.microsoft.com/office/drawing/2014/main" id="{A10D81D9-ADB9-4780-85D3-DBEC90A4487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1" t="79068" r="35197"/>
          <a:stretch/>
        </p:blipFill>
        <p:spPr>
          <a:xfrm>
            <a:off x="8584869" y="5219998"/>
            <a:ext cx="3607132" cy="971241"/>
          </a:xfrm>
          <a:prstGeom prst="rect">
            <a:avLst/>
          </a:prstGeom>
        </p:spPr>
      </p:pic>
      <p:pic>
        <p:nvPicPr>
          <p:cNvPr id="17" name="Bilde 16">
            <a:extLst>
              <a:ext uri="{FF2B5EF4-FFF2-40B4-BE49-F238E27FC236}">
                <a16:creationId xmlns:a16="http://schemas.microsoft.com/office/drawing/2014/main" id="{B5D2A224-6E74-4642-853A-756A735E92B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t="-2988" r="35176" b="21182"/>
          <a:stretch/>
        </p:blipFill>
        <p:spPr>
          <a:xfrm>
            <a:off x="8584868" y="1425553"/>
            <a:ext cx="3607132" cy="3794446"/>
          </a:xfrm>
          <a:prstGeom prst="rect">
            <a:avLst/>
          </a:prstGeom>
        </p:spPr>
      </p:pic>
      <p:pic>
        <p:nvPicPr>
          <p:cNvPr id="15" name="Bilde 14">
            <a:extLst>
              <a:ext uri="{FF2B5EF4-FFF2-40B4-BE49-F238E27FC236}">
                <a16:creationId xmlns:a16="http://schemas.microsoft.com/office/drawing/2014/main" id="{8E850E14-BFA9-4A98-AD90-DB3F15C6B2D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 y="5144573"/>
            <a:ext cx="4460905" cy="1341762"/>
          </a:xfrm>
          <a:prstGeom prst="rect">
            <a:avLst/>
          </a:prstGeom>
        </p:spPr>
      </p:pic>
    </p:spTree>
    <p:extLst>
      <p:ext uri="{BB962C8B-B14F-4D97-AF65-F5344CB8AC3E}">
        <p14:creationId xmlns:p14="http://schemas.microsoft.com/office/powerpoint/2010/main" val="2116190064"/>
      </p:ext>
    </p:extLst>
  </p:cSld>
  <p:clrMapOvr>
    <a:masterClrMapping/>
  </p:clrMapOvr>
  <p:extLst>
    <p:ext uri="{DCECCB84-F9BA-43D5-87BE-67443E8EF086}">
      <p15:sldGuideLst xmlns:p15="http://schemas.microsoft.com/office/powerpoint/2012/main">
        <p15:guide id="1" orient="horz" pos="2568">
          <p15:clr>
            <a:srgbClr val="FBAE40"/>
          </p15:clr>
        </p15:guide>
        <p15:guide id="2" pos="3840">
          <p15:clr>
            <a:srgbClr val="FBAE40"/>
          </p15:clr>
        </p15:guide>
        <p15:guide id="3" orient="horz" pos="22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tema 6 (mønster 9)">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3765B4E-3106-41EA-A18E-A32701260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574" b="16574"/>
          <a:stretch/>
        </p:blipFill>
        <p:spPr>
          <a:xfrm>
            <a:off x="1" y="0"/>
            <a:ext cx="12190431" cy="5223600"/>
          </a:xfrm>
          <a:prstGeom prst="rect">
            <a:avLst/>
          </a:prstGeom>
        </p:spPr>
      </p:pic>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271342" y="6261302"/>
            <a:ext cx="161489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dirty="0"/>
          </a:p>
        </p:txBody>
      </p:sp>
      <p:sp>
        <p:nvSpPr>
          <p:cNvPr id="15" name="Tittel 1">
            <a:extLst>
              <a:ext uri="{FF2B5EF4-FFF2-40B4-BE49-F238E27FC236}">
                <a16:creationId xmlns:a16="http://schemas.microsoft.com/office/drawing/2014/main" id="{011C58C2-963B-4C52-B492-24CC06CE541C}"/>
              </a:ext>
            </a:extLst>
          </p:cNvPr>
          <p:cNvSpPr>
            <a:spLocks noGrp="1"/>
          </p:cNvSpPr>
          <p:nvPr>
            <p:ph type="ctrTitle" hasCustomPrompt="1"/>
          </p:nvPr>
        </p:nvSpPr>
        <p:spPr>
          <a:xfrm>
            <a:off x="901702" y="1393938"/>
            <a:ext cx="6225491" cy="2387600"/>
          </a:xfrm>
          <a:prstGeom prst="rect">
            <a:avLst/>
          </a:prstGeom>
          <a:effectLst>
            <a:outerShdw blurRad="50800" dist="38100" dir="2700000" algn="tl" rotWithShape="0">
              <a:schemeClr val="tx1">
                <a:alpha val="40000"/>
              </a:schemeClr>
            </a:outerShdw>
          </a:effectLst>
        </p:spPr>
        <p:txBody>
          <a:bodyPr anchor="b"/>
          <a:lstStyle>
            <a:lvl1pPr algn="l">
              <a:defRPr sz="4800">
                <a:solidFill>
                  <a:schemeClr val="bg1"/>
                </a:solidFill>
                <a:latin typeface="+mn-lt"/>
              </a:defRPr>
            </a:lvl1pPr>
          </a:lstStyle>
          <a:p>
            <a:r>
              <a:rPr lang="nb-NO" dirty="0"/>
              <a:t>Overskrift (pkt. 48)</a:t>
            </a:r>
            <a:br>
              <a:rPr lang="nb-NO" dirty="0"/>
            </a:br>
            <a:r>
              <a:rPr lang="nb-NO" dirty="0"/>
              <a:t>på </a:t>
            </a:r>
            <a:r>
              <a:rPr lang="nb-NO" dirty="0" err="1"/>
              <a:t>forsidemal</a:t>
            </a:r>
            <a:endParaRPr lang="nb-NO" dirty="0"/>
          </a:p>
        </p:txBody>
      </p:sp>
      <p:sp>
        <p:nvSpPr>
          <p:cNvPr id="16" name="Plassholder for tekst 6">
            <a:extLst>
              <a:ext uri="{FF2B5EF4-FFF2-40B4-BE49-F238E27FC236}">
                <a16:creationId xmlns:a16="http://schemas.microsoft.com/office/drawing/2014/main" id="{A169B907-B5EA-4317-903B-A917EDBD2BE1}"/>
              </a:ext>
            </a:extLst>
          </p:cNvPr>
          <p:cNvSpPr>
            <a:spLocks noGrp="1"/>
          </p:cNvSpPr>
          <p:nvPr>
            <p:ph type="body" sz="quarter" idx="11" hasCustomPrompt="1"/>
          </p:nvPr>
        </p:nvSpPr>
        <p:spPr>
          <a:xfrm>
            <a:off x="967088" y="3901244"/>
            <a:ext cx="6390641" cy="1036667"/>
          </a:xfrm>
          <a:prstGeom prst="rect">
            <a:avLst/>
          </a:prstGeom>
          <a:effectLst>
            <a:outerShdw blurRad="50800" dist="38100" dir="2700000" algn="tl" rotWithShape="0">
              <a:prstClr val="black">
                <a:alpha val="26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TekstSylinder 11">
            <a:extLst>
              <a:ext uri="{FF2B5EF4-FFF2-40B4-BE49-F238E27FC236}">
                <a16:creationId xmlns:a16="http://schemas.microsoft.com/office/drawing/2014/main" id="{09D0D6D3-AD51-4F50-84A0-079A6987086C}"/>
              </a:ext>
            </a:extLst>
          </p:cNvPr>
          <p:cNvSpPr txBox="1"/>
          <p:nvPr userDrawn="1"/>
        </p:nvSpPr>
        <p:spPr>
          <a:xfrm>
            <a:off x="10906646" y="5106746"/>
            <a:ext cx="979589" cy="116854"/>
          </a:xfrm>
          <a:prstGeom prst="rect">
            <a:avLst/>
          </a:prstGeom>
          <a:noFill/>
        </p:spPr>
        <p:txBody>
          <a:bodyPr wrap="none" lIns="0" tIns="0" rIns="0" rtlCol="0" anchor="ctr" anchorCtr="0">
            <a:noAutofit/>
          </a:bodyPr>
          <a:lstStyle/>
          <a:p>
            <a:r>
              <a:rPr lang="nb-NO" sz="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Anders Aasheim</a:t>
            </a:r>
          </a:p>
        </p:txBody>
      </p:sp>
      <p:pic>
        <p:nvPicPr>
          <p:cNvPr id="18" name="Bilde 17">
            <a:extLst>
              <a:ext uri="{FF2B5EF4-FFF2-40B4-BE49-F238E27FC236}">
                <a16:creationId xmlns:a16="http://schemas.microsoft.com/office/drawing/2014/main" id="{1CAE4857-7C07-4B51-9933-2EF29E35B7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5132384"/>
            <a:ext cx="4469450" cy="1364188"/>
          </a:xfrm>
          <a:prstGeom prst="rect">
            <a:avLst/>
          </a:prstGeom>
        </p:spPr>
      </p:pic>
    </p:spTree>
    <p:extLst>
      <p:ext uri="{BB962C8B-B14F-4D97-AF65-F5344CB8AC3E}">
        <p14:creationId xmlns:p14="http://schemas.microsoft.com/office/powerpoint/2010/main" val="3217096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342900" indent="-342900">
              <a:lnSpc>
                <a:spcPct val="100000"/>
              </a:lnSpc>
              <a:buFont typeface="Arial" panose="020B0604020202020204" pitchFamily="34" charset="0"/>
              <a:buChar char="•"/>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381865"/>
            <a:ext cx="10078772" cy="3927382"/>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287514"/>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5986236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3">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4400">
                <a:solidFill>
                  <a:schemeClr val="bg1"/>
                </a:solidFill>
                <a:latin typeface="+mn-lt"/>
                <a:ea typeface="Open Sans SemiBold" panose="020B0706030804020204" pitchFamily="34" charset="0"/>
                <a:cs typeface="Open Sans SemiBold" panose="020B0706030804020204" pitchFamily="34" charset="0"/>
              </a:defRPr>
            </a:lvl1pPr>
          </a:lstStyle>
          <a:p>
            <a:r>
              <a:rPr lang="nb-NO" dirty="0"/>
              <a:t>Overskrift (pkt. 44) på maks en linje</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342900" indent="-342900">
              <a:lnSpc>
                <a:spcPct val="100000"/>
              </a:lnSpc>
              <a:buFont typeface="Arial" panose="020B0604020202020204" pitchFamily="34" charset="0"/>
              <a:buChar char="•"/>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4">
    <p:bg>
      <p:bgPr>
        <a:solidFill>
          <a:srgbClr val="00244E"/>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241425"/>
          </a:xfrm>
          <a:prstGeom prst="rect">
            <a:avLst/>
          </a:prstGeom>
          <a:effectLst/>
        </p:spPr>
        <p:txBody>
          <a:bodyPr vert="horz" lIns="91440" tIns="45720" rIns="91440" bIns="45720" rtlCol="0" anchor="b">
            <a:noAutofit/>
          </a:bodyPr>
          <a:lstStyle>
            <a:lvl1pPr>
              <a:lnSpc>
                <a:spcPct val="100000"/>
              </a:lnSpc>
              <a:defRPr sz="4400">
                <a:solidFill>
                  <a:schemeClr val="bg1"/>
                </a:solidFill>
              </a:defRPr>
            </a:lvl1pPr>
          </a:lstStyle>
          <a:p>
            <a:r>
              <a:rPr lang="nb-NO" dirty="0"/>
              <a:t>Overskrift (44) på maks en linje</a:t>
            </a:r>
          </a:p>
        </p:txBody>
      </p:sp>
      <p:sp>
        <p:nvSpPr>
          <p:cNvPr id="11" name="Plassholder for tekst 10">
            <a:extLst>
              <a:ext uri="{FF2B5EF4-FFF2-40B4-BE49-F238E27FC236}">
                <a16:creationId xmlns:a16="http://schemas.microsoft.com/office/drawing/2014/main" id="{EBC83C3D-279D-4943-9096-22F4835BB967}"/>
              </a:ext>
            </a:extLst>
          </p:cNvPr>
          <p:cNvSpPr>
            <a:spLocks noGrp="1"/>
          </p:cNvSpPr>
          <p:nvPr>
            <p:ph type="body" sz="quarter" idx="10" hasCustomPrompt="1"/>
          </p:nvPr>
        </p:nvSpPr>
        <p:spPr>
          <a:xfrm>
            <a:off x="1055688" y="2339742"/>
            <a:ext cx="10080625" cy="3966215"/>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tabLst/>
              <a:defRPr/>
            </a:pPr>
            <a:r>
              <a:rPr lang="nb-NO" dirty="0"/>
              <a:t>Innhold (24). Ikke skriv for mye! Det tar oppmerksomheten fra deg og budskapet ditt</a:t>
            </a:r>
          </a:p>
          <a:p>
            <a:pPr lvl="0"/>
            <a:endParaRPr lang="nb-NO" dirty="0"/>
          </a:p>
        </p:txBody>
      </p:sp>
    </p:spTree>
    <p:extLst>
      <p:ext uri="{BB962C8B-B14F-4D97-AF65-F5344CB8AC3E}">
        <p14:creationId xmlns:p14="http://schemas.microsoft.com/office/powerpoint/2010/main" val="41372016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5">
    <p:bg>
      <p:bgPr>
        <a:solidFill>
          <a:srgbClr val="EFF0EF"/>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20" name="Bilde 19" descr="Et bilde som inneholder sitter&#10;&#10;Automatisk generert beskrivelse">
            <a:extLst>
              <a:ext uri="{FF2B5EF4-FFF2-40B4-BE49-F238E27FC236}">
                <a16:creationId xmlns:a16="http://schemas.microsoft.com/office/drawing/2014/main" id="{C670D3EB-56B3-4283-9424-EA856B0B30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73" r="18509"/>
          <a:stretch/>
        </p:blipFill>
        <p:spPr>
          <a:xfrm>
            <a:off x="0" y="51150"/>
            <a:ext cx="12192000" cy="6480000"/>
          </a:xfrm>
          <a:prstGeom prst="rect">
            <a:avLst/>
          </a:prstGeom>
        </p:spPr>
      </p:pic>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241425"/>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1" name="Plassholder for tekst 10">
            <a:extLst>
              <a:ext uri="{FF2B5EF4-FFF2-40B4-BE49-F238E27FC236}">
                <a16:creationId xmlns:a16="http://schemas.microsoft.com/office/drawing/2014/main" id="{EBC83C3D-279D-4943-9096-22F4835BB967}"/>
              </a:ext>
            </a:extLst>
          </p:cNvPr>
          <p:cNvSpPr>
            <a:spLocks noGrp="1"/>
          </p:cNvSpPr>
          <p:nvPr>
            <p:ph type="body" sz="quarter" idx="10" hasCustomPrompt="1"/>
          </p:nvPr>
        </p:nvSpPr>
        <p:spPr>
          <a:xfrm>
            <a:off x="1055688" y="2339742"/>
            <a:ext cx="10080625" cy="3966215"/>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vl1pPr>
          </a:lstStyle>
          <a:p>
            <a:pPr lvl="0"/>
            <a:r>
              <a:rPr lang="nb-NO" dirty="0"/>
              <a:t>Innhold (24). Ikke skriv for mye! Det tar oppmerksomheten fra deg og budskapet ditt</a:t>
            </a:r>
          </a:p>
        </p:txBody>
      </p:sp>
    </p:spTree>
    <p:extLst>
      <p:ext uri="{BB962C8B-B14F-4D97-AF65-F5344CB8AC3E}">
        <p14:creationId xmlns:p14="http://schemas.microsoft.com/office/powerpoint/2010/main" val="30351405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 innhold - fakt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9950DEB-AF6A-4F66-8531-0BDED610FDA0}"/>
              </a:ext>
            </a:extLst>
          </p:cNvPr>
          <p:cNvSpPr/>
          <p:nvPr userDrawn="1"/>
        </p:nvSpPr>
        <p:spPr>
          <a:xfrm>
            <a:off x="7501933" y="2164467"/>
            <a:ext cx="3643689" cy="41442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20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Viktig informasjon her.</a:t>
            </a:r>
          </a:p>
          <a:p>
            <a:pPr lvl="0"/>
            <a:r>
              <a:rPr lang="nb-NO" dirty="0"/>
              <a:t>Her kan du skrive en tilleggsopplysning som hører til tema. </a:t>
            </a:r>
          </a:p>
          <a:p>
            <a:pPr lvl="0"/>
            <a:r>
              <a:rPr lang="nb-NO" dirty="0"/>
              <a:t>Lovparagraf, statistikk eller en huskeliste.</a:t>
            </a:r>
          </a:p>
          <a:p>
            <a:pPr lvl="0"/>
            <a:r>
              <a:rPr lang="nb-NO" dirty="0"/>
              <a:t>Skriv gjerne inn kilde,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4400">
                <a:solidFill>
                  <a:schemeClr val="tx2"/>
                </a:solidFill>
                <a:latin typeface="+mn-lt"/>
              </a:defRPr>
            </a:lvl1pPr>
          </a:lstStyle>
          <a:p>
            <a:r>
              <a:rPr lang="nb-NO" dirty="0"/>
              <a:t>Overskrift (44) på maks en linje</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95000"/>
            </a:schemeClr>
          </a:solidFill>
        </p:spPr>
        <p:txBody>
          <a:bodyPr anchor="ctr"/>
          <a:lstStyle>
            <a:lvl1pPr marL="0" indent="0">
              <a:buNone/>
              <a:defRPr/>
            </a:lvl1pPr>
          </a:lstStyle>
          <a:p>
            <a:r>
              <a:rPr lang="nb-NO" dirty="0"/>
              <a:t>Klikk på ikonet for å sette inn bilde som passer til det du skal snakke om. </a:t>
            </a:r>
            <a:br>
              <a:rPr lang="nb-NO" dirty="0"/>
            </a:b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som er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655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 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229" r="30318"/>
          <a:stretch/>
        </p:blipFill>
        <p:spPr>
          <a:xfrm>
            <a:off x="8792348" y="2021248"/>
            <a:ext cx="3399652" cy="4157397"/>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008296" y="6261302"/>
            <a:ext cx="187793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descr="Et bilde som inneholder natthimmel&#10;&#10;Automatisk generert beskrivelse">
            <a:extLst>
              <a:ext uri="{FF2B5EF4-FFF2-40B4-BE49-F238E27FC236}">
                <a16:creationId xmlns:a16="http://schemas.microsoft.com/office/drawing/2014/main" id="{4D7B0109-BD37-41E0-8E80-0EB087E09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28209"/>
            <a:ext cx="4516051" cy="1368363"/>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164466"/>
            <a:ext cx="6400800" cy="4144259"/>
          </a:xfrm>
          <a:prstGeom prst="rect">
            <a:avLst/>
          </a:prstGeom>
        </p:spPr>
        <p:txBody>
          <a:bodyPr/>
          <a:lstStyle>
            <a:lvl1pPr>
              <a:lnSpc>
                <a:spcPct val="100000"/>
              </a:lnSpc>
              <a:defRPr sz="28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p>
          <a:p>
            <a:pPr lvl="0"/>
            <a:r>
              <a:rPr lang="nb-NO" dirty="0"/>
              <a:t>Publikum bør slippe å lese alt som blir sagt. </a:t>
            </a:r>
          </a:p>
          <a:p>
            <a:pPr lvl="0"/>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tema.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4400">
                <a:solidFill>
                  <a:schemeClr val="tx1"/>
                </a:solidFill>
                <a:latin typeface="+mn-lt"/>
              </a:defRPr>
            </a:lvl1pPr>
          </a:lstStyle>
          <a:p>
            <a:r>
              <a:rPr lang="nb-NO" dirty="0"/>
              <a:t>Overskrift (pkt. 44) på maks en linje</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295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 bilder x 2">
    <p:bg>
      <p:bgPr>
        <a:solidFill>
          <a:schemeClr val="bg1"/>
        </a:solidFill>
        <a:effectLst/>
      </p:bgPr>
    </p:bg>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4" name="Plassholder for bilde 3">
            <a:extLst>
              <a:ext uri="{FF2B5EF4-FFF2-40B4-BE49-F238E27FC236}">
                <a16:creationId xmlns:a16="http://schemas.microsoft.com/office/drawing/2014/main" id="{D1548005-5060-42D5-8114-2034562A3A38}"/>
              </a:ext>
            </a:extLst>
          </p:cNvPr>
          <p:cNvSpPr>
            <a:spLocks noGrp="1"/>
          </p:cNvSpPr>
          <p:nvPr>
            <p:ph type="pic" sz="quarter" idx="13" hasCustomPrompt="1"/>
          </p:nvPr>
        </p:nvSpPr>
        <p:spPr>
          <a:xfrm>
            <a:off x="1055688" y="2158799"/>
            <a:ext cx="4891087" cy="4143375"/>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det du skal snakke om.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a:p>
            <a:endParaRPr lang="nb-NO" dirty="0"/>
          </a:p>
        </p:txBody>
      </p:sp>
      <p:sp>
        <p:nvSpPr>
          <p:cNvPr id="11" name="Plassholder for bilde 3">
            <a:extLst>
              <a:ext uri="{FF2B5EF4-FFF2-40B4-BE49-F238E27FC236}">
                <a16:creationId xmlns:a16="http://schemas.microsoft.com/office/drawing/2014/main" id="{8ECAF71A-5674-4519-AC96-C268E69162EF}"/>
              </a:ext>
            </a:extLst>
          </p:cNvPr>
          <p:cNvSpPr>
            <a:spLocks noGrp="1"/>
          </p:cNvSpPr>
          <p:nvPr>
            <p:ph type="pic" sz="quarter" idx="14" hasCustomPrompt="1"/>
          </p:nvPr>
        </p:nvSpPr>
        <p:spPr>
          <a:xfrm>
            <a:off x="6245225" y="2158798"/>
            <a:ext cx="4891087" cy="4143375"/>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det du skal snakke om.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a:p>
            <a:endParaRPr lang="nb-NO" dirty="0"/>
          </a:p>
        </p:txBody>
      </p:sp>
    </p:spTree>
    <p:extLst>
      <p:ext uri="{BB962C8B-B14F-4D97-AF65-F5344CB8AC3E}">
        <p14:creationId xmlns:p14="http://schemas.microsoft.com/office/powerpoint/2010/main" val="14863236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6" y="4929809"/>
            <a:ext cx="4845929" cy="11657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17731" y="5106358"/>
            <a:ext cx="4439054" cy="800325"/>
          </a:xfrm>
          <a:prstGeom prst="rect">
            <a:avLst/>
          </a:prstGeom>
        </p:spPr>
        <p:txBody>
          <a:bodyPr>
            <a:noAutofit/>
          </a:bodyPr>
          <a:lstStyle>
            <a:lvl1pPr marL="0" indent="0" algn="ctr">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Tekst som tilføyer informasjon til bildet. Denne siden kan brukes til å </a:t>
            </a:r>
            <a:br>
              <a:rPr lang="nb-NO" dirty="0"/>
            </a:br>
            <a:r>
              <a:rPr lang="nb-NO" dirty="0"/>
              <a:t>sammenlikne noe.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Overskrift (44)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7" y="2147945"/>
            <a:ext cx="4845929" cy="2666019"/>
          </a:xfrm>
          <a:prstGeom prst="rect">
            <a:avLst/>
          </a:prstGeom>
          <a:solidFill>
            <a:schemeClr val="bg1">
              <a:lumMod val="95000"/>
            </a:schemeClr>
          </a:solidFill>
        </p:spPr>
        <p:txBody>
          <a:bodyPr anchor="ctr"/>
          <a:lstStyle>
            <a:lvl1pPr marL="0" indent="0" algn="ctr">
              <a:buNone/>
              <a:defRPr/>
            </a:lvl1pPr>
          </a:lstStyle>
          <a:p>
            <a:r>
              <a:rPr lang="nb-NO" dirty="0"/>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2780" y="6586917"/>
            <a:ext cx="266383" cy="153888"/>
          </a:xfrm>
          <a:prstGeom prst="rect">
            <a:avLst/>
          </a:prstGeom>
          <a:noFill/>
        </p:spPr>
        <p:txBody>
          <a:bodyPr wrap="none" lIns="0" tIns="0" rIns="0" rtlCol="0" anchor="ctr" anchorCtr="0">
            <a:normAutofit/>
          </a:bodyPr>
          <a:lstStyle/>
          <a:p>
            <a:r>
              <a:rPr lang="nb-NO" sz="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7824"/>
            <a:ext cx="4605929"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8" name="Plassholder for bilde 21">
            <a:extLst>
              <a:ext uri="{FF2B5EF4-FFF2-40B4-BE49-F238E27FC236}">
                <a16:creationId xmlns:a16="http://schemas.microsoft.com/office/drawing/2014/main" id="{D0912DF3-0BEA-4436-8492-5E23DD74BE51}"/>
              </a:ext>
            </a:extLst>
          </p:cNvPr>
          <p:cNvSpPr>
            <a:spLocks noGrp="1"/>
          </p:cNvSpPr>
          <p:nvPr>
            <p:ph type="pic" sz="quarter" idx="27" hasCustomPrompt="1"/>
          </p:nvPr>
        </p:nvSpPr>
        <p:spPr>
          <a:xfrm>
            <a:off x="6290383" y="2143921"/>
            <a:ext cx="4845929" cy="2666019"/>
          </a:xfrm>
          <a:prstGeom prst="rect">
            <a:avLst/>
          </a:prstGeom>
          <a:solidFill>
            <a:schemeClr val="bg1">
              <a:lumMod val="95000"/>
            </a:schemeClr>
          </a:solidFill>
        </p:spPr>
        <p:txBody>
          <a:bodyPr anchor="ctr"/>
          <a:lstStyle>
            <a:lvl1pPr marL="0" indent="0" algn="ctr">
              <a:buNone/>
              <a:defRPr/>
            </a:lvl1pPr>
          </a:lstStyle>
          <a:p>
            <a:r>
              <a:rPr lang="nb-NO" dirty="0"/>
              <a:t>Klikk for på ikonet for å sette inn bilde 1</a:t>
            </a:r>
          </a:p>
        </p:txBody>
      </p:sp>
      <p:sp>
        <p:nvSpPr>
          <p:cNvPr id="19" name="Rektangel 18">
            <a:extLst>
              <a:ext uri="{FF2B5EF4-FFF2-40B4-BE49-F238E27FC236}">
                <a16:creationId xmlns:a16="http://schemas.microsoft.com/office/drawing/2014/main" id="{5F298CD5-58A9-440A-8C22-7BE0383F98DF}"/>
              </a:ext>
            </a:extLst>
          </p:cNvPr>
          <p:cNvSpPr/>
          <p:nvPr userDrawn="1"/>
        </p:nvSpPr>
        <p:spPr>
          <a:xfrm>
            <a:off x="6290383" y="4929809"/>
            <a:ext cx="4845929" cy="11657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lassholder for tekst 8">
            <a:extLst>
              <a:ext uri="{FF2B5EF4-FFF2-40B4-BE49-F238E27FC236}">
                <a16:creationId xmlns:a16="http://schemas.microsoft.com/office/drawing/2014/main" id="{14CD3513-43F5-4A2C-9004-92F8E31B82C2}"/>
              </a:ext>
            </a:extLst>
          </p:cNvPr>
          <p:cNvSpPr>
            <a:spLocks noGrp="1"/>
          </p:cNvSpPr>
          <p:nvPr>
            <p:ph type="body" sz="quarter" idx="28" hasCustomPrompt="1"/>
          </p:nvPr>
        </p:nvSpPr>
        <p:spPr>
          <a:xfrm>
            <a:off x="6452428" y="5106358"/>
            <a:ext cx="4439054" cy="800325"/>
          </a:xfrm>
          <a:prstGeom prst="rect">
            <a:avLst/>
          </a:prstGeom>
        </p:spPr>
        <p:txBody>
          <a:bodyPr>
            <a:noAutofit/>
          </a:bodyPr>
          <a:lstStyle>
            <a:lvl1pPr marL="0" indent="0" algn="ctr">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Tekst som tilføyer informasjon til bildet. Denne siden kan brukes til å </a:t>
            </a:r>
            <a:br>
              <a:rPr lang="nb-NO" dirty="0"/>
            </a:br>
            <a:r>
              <a:rPr lang="nb-NO" dirty="0"/>
              <a:t>sammenlikne noe.</a:t>
            </a:r>
          </a:p>
        </p:txBody>
      </p:sp>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782710"/>
            <a:ext cx="3168000" cy="131280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95686" y="4953698"/>
            <a:ext cx="2686050" cy="970826"/>
          </a:xfrm>
          <a:prstGeom prst="rect">
            <a:avLst/>
          </a:prstGeom>
        </p:spPr>
        <p:txBody>
          <a:bodyPr>
            <a:noAutofit/>
          </a:bodyPr>
          <a:lstStyle>
            <a:lvl1pPr marL="0" indent="0" algn="ctr">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Denne siden kan brukes for å sammenlikne noe.</a:t>
            </a:r>
            <a:br>
              <a:rPr lang="nb-NO" dirty="0"/>
            </a:br>
            <a:r>
              <a:rPr lang="nb-NO" dirty="0"/>
              <a:t>For eksempel hvis du har tre bilder som viser en utvikling.</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782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7" name="Plassholder for bilde 21">
            <a:extLst>
              <a:ext uri="{FF2B5EF4-FFF2-40B4-BE49-F238E27FC236}">
                <a16:creationId xmlns:a16="http://schemas.microsoft.com/office/drawing/2014/main" id="{235A59CA-44E9-4008-9B4D-814D79D2EF4F}"/>
              </a:ext>
            </a:extLst>
          </p:cNvPr>
          <p:cNvSpPr>
            <a:spLocks noGrp="1"/>
          </p:cNvSpPr>
          <p:nvPr>
            <p:ph type="pic" sz="quarter" idx="25" hasCustomPrompt="1"/>
          </p:nvPr>
        </p:nvSpPr>
        <p:spPr>
          <a:xfrm>
            <a:off x="1074053"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1</a:t>
            </a:r>
          </a:p>
        </p:txBody>
      </p:sp>
      <p:sp>
        <p:nvSpPr>
          <p:cNvPr id="22" name="Plassholder for bilde 21">
            <a:extLst>
              <a:ext uri="{FF2B5EF4-FFF2-40B4-BE49-F238E27FC236}">
                <a16:creationId xmlns:a16="http://schemas.microsoft.com/office/drawing/2014/main" id="{FF60397A-F576-4BC3-A1E6-086A1FEAFCB7}"/>
              </a:ext>
            </a:extLst>
          </p:cNvPr>
          <p:cNvSpPr>
            <a:spLocks noGrp="1"/>
          </p:cNvSpPr>
          <p:nvPr>
            <p:ph type="pic" sz="quarter" idx="26" hasCustomPrompt="1"/>
          </p:nvPr>
        </p:nvSpPr>
        <p:spPr>
          <a:xfrm>
            <a:off x="4521183"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2</a:t>
            </a:r>
          </a:p>
        </p:txBody>
      </p:sp>
      <p:sp>
        <p:nvSpPr>
          <p:cNvPr id="24" name="Plassholder for bilde 21">
            <a:extLst>
              <a:ext uri="{FF2B5EF4-FFF2-40B4-BE49-F238E27FC236}">
                <a16:creationId xmlns:a16="http://schemas.microsoft.com/office/drawing/2014/main" id="{CCB083E2-C376-4099-A642-0BCD13499F50}"/>
              </a:ext>
            </a:extLst>
          </p:cNvPr>
          <p:cNvSpPr>
            <a:spLocks noGrp="1"/>
          </p:cNvSpPr>
          <p:nvPr>
            <p:ph type="pic" sz="quarter" idx="27" hasCustomPrompt="1"/>
          </p:nvPr>
        </p:nvSpPr>
        <p:spPr>
          <a:xfrm>
            <a:off x="7977497"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3</a:t>
            </a:r>
          </a:p>
        </p:txBody>
      </p:sp>
      <p:sp>
        <p:nvSpPr>
          <p:cNvPr id="26" name="Rektangel 25">
            <a:extLst>
              <a:ext uri="{FF2B5EF4-FFF2-40B4-BE49-F238E27FC236}">
                <a16:creationId xmlns:a16="http://schemas.microsoft.com/office/drawing/2014/main" id="{61042715-D5C9-43E1-937E-801F25C9CEF9}"/>
              </a:ext>
            </a:extLst>
          </p:cNvPr>
          <p:cNvSpPr/>
          <p:nvPr userDrawn="1"/>
        </p:nvSpPr>
        <p:spPr>
          <a:xfrm>
            <a:off x="4512000" y="4782708"/>
            <a:ext cx="3168000" cy="13128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3DE54AD0-B486-4306-9798-873EA43503B8}"/>
              </a:ext>
            </a:extLst>
          </p:cNvPr>
          <p:cNvSpPr/>
          <p:nvPr userDrawn="1"/>
        </p:nvSpPr>
        <p:spPr>
          <a:xfrm>
            <a:off x="7977497" y="4782708"/>
            <a:ext cx="3168000" cy="131280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Plassholder for tekst 8">
            <a:extLst>
              <a:ext uri="{FF2B5EF4-FFF2-40B4-BE49-F238E27FC236}">
                <a16:creationId xmlns:a16="http://schemas.microsoft.com/office/drawing/2014/main" id="{34FF5613-3959-40AB-B183-E55DF8C6FD87}"/>
              </a:ext>
            </a:extLst>
          </p:cNvPr>
          <p:cNvSpPr>
            <a:spLocks noGrp="1"/>
          </p:cNvSpPr>
          <p:nvPr>
            <p:ph type="body" sz="quarter" idx="21" hasCustomPrompt="1"/>
          </p:nvPr>
        </p:nvSpPr>
        <p:spPr>
          <a:xfrm>
            <a:off x="8218472" y="4953699"/>
            <a:ext cx="2686050" cy="970826"/>
          </a:xfrm>
          <a:prstGeom prst="rect">
            <a:avLst/>
          </a:prstGeom>
        </p:spPr>
        <p:txBody>
          <a:bodyPr>
            <a:normAutofit/>
          </a:bodyPr>
          <a:lstStyle>
            <a:lvl1pPr marL="0" indent="0" algn="ctr">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som naturtyper, arter, byer, brukergrupper, kommuner, områder, personer og så videre.</a:t>
            </a:r>
          </a:p>
        </p:txBody>
      </p:sp>
      <p:sp>
        <p:nvSpPr>
          <p:cNvPr id="30" name="Plassholder for tekst 8">
            <a:extLst>
              <a:ext uri="{FF2B5EF4-FFF2-40B4-BE49-F238E27FC236}">
                <a16:creationId xmlns:a16="http://schemas.microsoft.com/office/drawing/2014/main" id="{AE8FA53E-1250-4815-BB26-C8D179545F47}"/>
              </a:ext>
            </a:extLst>
          </p:cNvPr>
          <p:cNvSpPr>
            <a:spLocks noGrp="1"/>
          </p:cNvSpPr>
          <p:nvPr>
            <p:ph type="body" sz="quarter" idx="28" hasCustomPrompt="1"/>
          </p:nvPr>
        </p:nvSpPr>
        <p:spPr>
          <a:xfrm>
            <a:off x="4757567" y="4953699"/>
            <a:ext cx="2686050" cy="970826"/>
          </a:xfrm>
          <a:prstGeom prst="rect">
            <a:avLst/>
          </a:prstGeom>
        </p:spPr>
        <p:txBody>
          <a:bodyPr>
            <a:noAutofit/>
          </a:bodyPr>
          <a:lstStyle>
            <a:lvl1pPr marL="0" indent="0" algn="ctr">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a:t>
            </a:r>
          </a:p>
        </p:txBody>
      </p:sp>
      <p:sp>
        <p:nvSpPr>
          <p:cNvPr id="32" name="Plassholder for tekst 4">
            <a:extLst>
              <a:ext uri="{FF2B5EF4-FFF2-40B4-BE49-F238E27FC236}">
                <a16:creationId xmlns:a16="http://schemas.microsoft.com/office/drawing/2014/main" id="{F0907A15-095B-4EB9-A12E-1E6A42CE5FCB}"/>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Overskrift (44) for tre bilder med tekst</a:t>
            </a:r>
          </a:p>
        </p:txBody>
      </p:sp>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Ref idx="1001">
        <a:schemeClr val="bg2"/>
      </p:bgRef>
    </p:bg>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CA1E09C1-A043-490B-9C57-4379C84F716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9436" t="13970" r="-23053" b="37117"/>
          <a:stretch/>
        </p:blipFill>
        <p:spPr>
          <a:xfrm>
            <a:off x="0" y="0"/>
            <a:ext cx="3666708" cy="6788425"/>
          </a:xfrm>
          <a:prstGeom prst="rect">
            <a:avLst/>
          </a:prstGeom>
        </p:spPr>
      </p:pic>
      <p:pic>
        <p:nvPicPr>
          <p:cNvPr id="15" name="Bilde 14">
            <a:extLst>
              <a:ext uri="{FF2B5EF4-FFF2-40B4-BE49-F238E27FC236}">
                <a16:creationId xmlns:a16="http://schemas.microsoft.com/office/drawing/2014/main" id="{3BBEDAB9-C04E-4A14-9E49-A4610A1D91C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049" t="63665" r="36910" b="-1360"/>
          <a:stretch/>
        </p:blipFill>
        <p:spPr>
          <a:xfrm>
            <a:off x="9028647" y="0"/>
            <a:ext cx="3163353" cy="5231440"/>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7" y="2225384"/>
            <a:ext cx="3201671" cy="410680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Felles overskrift (44)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 name="Plassholder for tekst 5">
            <a:extLst>
              <a:ext uri="{FF2B5EF4-FFF2-40B4-BE49-F238E27FC236}">
                <a16:creationId xmlns:a16="http://schemas.microsoft.com/office/drawing/2014/main" id="{8C3271A8-63DD-432D-9F4D-178C9BFF3B68}"/>
              </a:ext>
            </a:extLst>
          </p:cNvPr>
          <p:cNvSpPr>
            <a:spLocks noGrp="1"/>
          </p:cNvSpPr>
          <p:nvPr>
            <p:ph type="body" sz="quarter" idx="22" hasCustomPrompt="1"/>
          </p:nvPr>
        </p:nvSpPr>
        <p:spPr>
          <a:xfrm>
            <a:off x="1339444" y="2510205"/>
            <a:ext cx="2587097" cy="3588223"/>
          </a:xfrm>
          <a:prstGeom prst="rect">
            <a:avLst/>
          </a:prstGeom>
        </p:spPr>
        <p:txBody>
          <a:bodyPr/>
          <a:lstStyle>
            <a:lvl1pPr marL="0" indent="0">
              <a:buNone/>
              <a:defRPr sz="1800">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Faktaboksene kan brukes til å sammenlikne noe.</a:t>
            </a:r>
          </a:p>
          <a:p>
            <a:pPr lvl="0"/>
            <a:endParaRPr lang="nb-NO" dirty="0"/>
          </a:p>
          <a:p>
            <a:pPr lvl="0"/>
            <a:r>
              <a:rPr lang="nb-NO" dirty="0"/>
              <a:t>For eksempel: </a:t>
            </a:r>
          </a:p>
          <a:p>
            <a:pPr lvl="0"/>
            <a:r>
              <a:rPr lang="nb-NO" dirty="0"/>
              <a:t>Hvis du skal forklare gangen i en prosess eller sammenlikne tre paragrafer eller lovverk.</a:t>
            </a:r>
          </a:p>
        </p:txBody>
      </p:sp>
      <p:sp>
        <p:nvSpPr>
          <p:cNvPr id="22" name="Plassholder for tekst 5">
            <a:extLst>
              <a:ext uri="{FF2B5EF4-FFF2-40B4-BE49-F238E27FC236}">
                <a16:creationId xmlns:a16="http://schemas.microsoft.com/office/drawing/2014/main" id="{DABAB31D-C207-43FD-9D90-A893E271C35A}"/>
              </a:ext>
            </a:extLst>
          </p:cNvPr>
          <p:cNvSpPr>
            <a:spLocks noGrp="1"/>
          </p:cNvSpPr>
          <p:nvPr>
            <p:ph type="body" sz="quarter" idx="23" hasCustomPrompt="1"/>
          </p:nvPr>
        </p:nvSpPr>
        <p:spPr>
          <a:xfrm>
            <a:off x="8241928" y="2510204"/>
            <a:ext cx="2587097" cy="3588223"/>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Når punktene er hele setninger, skal det være stor bokstav i hvert punkt.</a:t>
            </a:r>
          </a:p>
          <a:p>
            <a:pPr lvl="0"/>
            <a:r>
              <a:rPr lang="nb-NO" dirty="0"/>
              <a:t>Gi alle punktene samme struktur og form.</a:t>
            </a:r>
          </a:p>
        </p:txBody>
      </p:sp>
      <p:sp>
        <p:nvSpPr>
          <p:cNvPr id="27" name="Plassholder for tekst 5">
            <a:extLst>
              <a:ext uri="{FF2B5EF4-FFF2-40B4-BE49-F238E27FC236}">
                <a16:creationId xmlns:a16="http://schemas.microsoft.com/office/drawing/2014/main" id="{C2812094-6CB5-47A5-BD6C-974F38B8A1EA}"/>
              </a:ext>
            </a:extLst>
          </p:cNvPr>
          <p:cNvSpPr>
            <a:spLocks noGrp="1"/>
          </p:cNvSpPr>
          <p:nvPr>
            <p:ph type="body" sz="quarter" idx="24" hasCustomPrompt="1"/>
          </p:nvPr>
        </p:nvSpPr>
        <p:spPr>
          <a:xfrm>
            <a:off x="4871482" y="2510204"/>
            <a:ext cx="2587097" cy="3588223"/>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Eller hvis du skal forklare gangen i en prosess eller et tilsyn som består av tre deler.</a:t>
            </a:r>
          </a:p>
        </p:txBody>
      </p:sp>
    </p:spTree>
    <p:extLst>
      <p:ext uri="{BB962C8B-B14F-4D97-AF65-F5344CB8AC3E}">
        <p14:creationId xmlns:p14="http://schemas.microsoft.com/office/powerpoint/2010/main" val="4937478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Ref idx="1001">
        <a:schemeClr val="bg2"/>
      </p:bgRef>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8EE52AF-903E-4CCA-8338-42D86FB90F9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9436" t="13970" r="-23053" b="37117"/>
          <a:stretch/>
        </p:blipFill>
        <p:spPr>
          <a:xfrm>
            <a:off x="0" y="0"/>
            <a:ext cx="3666708" cy="6788425"/>
          </a:xfrm>
          <a:prstGeom prst="rect">
            <a:avLst/>
          </a:prstGeom>
        </p:spPr>
      </p:pic>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049" t="63665" r="36910" b="-1360"/>
          <a:stretch/>
        </p:blipFill>
        <p:spPr>
          <a:xfrm>
            <a:off x="9028647" y="0"/>
            <a:ext cx="3163353" cy="5231440"/>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1" y="1104899"/>
            <a:ext cx="3201671" cy="520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48646" y="1400451"/>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1</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2" name="Plassholder for tekst 5">
            <a:extLst>
              <a:ext uri="{FF2B5EF4-FFF2-40B4-BE49-F238E27FC236}">
                <a16:creationId xmlns:a16="http://schemas.microsoft.com/office/drawing/2014/main" id="{B93ED3B8-07C5-4CDA-A6E9-0BA7FB5BAEA2}"/>
              </a:ext>
            </a:extLst>
          </p:cNvPr>
          <p:cNvSpPr>
            <a:spLocks noGrp="1"/>
          </p:cNvSpPr>
          <p:nvPr>
            <p:ph type="body" sz="quarter" idx="25" hasCustomPrompt="1"/>
          </p:nvPr>
        </p:nvSpPr>
        <p:spPr>
          <a:xfrm>
            <a:off x="1348646" y="2743478"/>
            <a:ext cx="2587097" cy="3198385"/>
          </a:xfrm>
          <a:prstGeom prst="rect">
            <a:avLst/>
          </a:prstGeom>
        </p:spPr>
        <p:txBody>
          <a:bodyPr/>
          <a:lstStyle>
            <a:lvl1pPr marL="0" indent="0">
              <a:buNone/>
              <a:defRPr sz="1600">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Faktaboksene kan brukes til å sammenlikne noe.</a:t>
            </a:r>
          </a:p>
          <a:p>
            <a:pPr lvl="0"/>
            <a:r>
              <a:rPr lang="nb-NO" dirty="0"/>
              <a:t>For eksempel: </a:t>
            </a:r>
          </a:p>
          <a:p>
            <a:pPr lvl="0"/>
            <a:r>
              <a:rPr lang="nb-NO" dirty="0"/>
              <a:t>Hvis du skal forklare gangen i en prosess eller sammenlikne tre paragrafer eller lovverk.</a:t>
            </a:r>
          </a:p>
        </p:txBody>
      </p:sp>
      <p:sp>
        <p:nvSpPr>
          <p:cNvPr id="23" name="Plassholder for tekst 5">
            <a:extLst>
              <a:ext uri="{FF2B5EF4-FFF2-40B4-BE49-F238E27FC236}">
                <a16:creationId xmlns:a16="http://schemas.microsoft.com/office/drawing/2014/main" id="{951064B7-2DA7-4BAA-A286-482E2931E945}"/>
              </a:ext>
            </a:extLst>
          </p:cNvPr>
          <p:cNvSpPr>
            <a:spLocks noGrp="1"/>
          </p:cNvSpPr>
          <p:nvPr>
            <p:ph type="body" sz="quarter" idx="26" hasCustomPrompt="1"/>
          </p:nvPr>
        </p:nvSpPr>
        <p:spPr>
          <a:xfrm>
            <a:off x="8217746" y="2741228"/>
            <a:ext cx="2587097" cy="3200636"/>
          </a:xfrm>
          <a:prstGeom prst="rect">
            <a:avLst/>
          </a:prstGeom>
        </p:spPr>
        <p:txBody>
          <a:bodyPr/>
          <a:lstStyle>
            <a:lvl1pPr marL="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Når punktene er hele setninger, skal det være stor bokstav i hvert punkt.</a:t>
            </a:r>
          </a:p>
          <a:p>
            <a:pPr lvl="0"/>
            <a:r>
              <a:rPr lang="nb-NO" dirty="0"/>
              <a:t>Gi alle punktene samme struktur og form.</a:t>
            </a:r>
          </a:p>
        </p:txBody>
      </p:sp>
      <p:sp>
        <p:nvSpPr>
          <p:cNvPr id="24" name="Plassholder for tekst 5">
            <a:extLst>
              <a:ext uri="{FF2B5EF4-FFF2-40B4-BE49-F238E27FC236}">
                <a16:creationId xmlns:a16="http://schemas.microsoft.com/office/drawing/2014/main" id="{5B481223-9A05-452D-8494-8DA68BD98DAF}"/>
              </a:ext>
            </a:extLst>
          </p:cNvPr>
          <p:cNvSpPr>
            <a:spLocks noGrp="1"/>
          </p:cNvSpPr>
          <p:nvPr>
            <p:ph type="body" sz="quarter" idx="27" hasCustomPrompt="1"/>
          </p:nvPr>
        </p:nvSpPr>
        <p:spPr>
          <a:xfrm>
            <a:off x="4783196" y="2732396"/>
            <a:ext cx="2587097" cy="3209468"/>
          </a:xfrm>
          <a:prstGeom prst="rect">
            <a:avLst/>
          </a:prstGeom>
        </p:spPr>
        <p:txBody>
          <a:bodyPr/>
          <a:lstStyle>
            <a:lvl1pPr marL="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Eller hvis du skal forklare gangen i en prosess eller et tilsyn som består av tre deler.</a:t>
            </a:r>
          </a:p>
        </p:txBody>
      </p:sp>
      <p:sp>
        <p:nvSpPr>
          <p:cNvPr id="26" name="Plassholder for tekst 2">
            <a:extLst>
              <a:ext uri="{FF2B5EF4-FFF2-40B4-BE49-F238E27FC236}">
                <a16:creationId xmlns:a16="http://schemas.microsoft.com/office/drawing/2014/main" id="{6E0FC759-AD96-4543-AAB1-55E5803E9ADB}"/>
              </a:ext>
            </a:extLst>
          </p:cNvPr>
          <p:cNvSpPr>
            <a:spLocks noGrp="1"/>
          </p:cNvSpPr>
          <p:nvPr>
            <p:ph type="body" sz="quarter" idx="28" hasCustomPrompt="1"/>
          </p:nvPr>
        </p:nvSpPr>
        <p:spPr>
          <a:xfrm>
            <a:off x="4786591" y="1385332"/>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2</a:t>
            </a:r>
          </a:p>
        </p:txBody>
      </p:sp>
      <p:sp>
        <p:nvSpPr>
          <p:cNvPr id="30" name="Plassholder for tekst 2">
            <a:extLst>
              <a:ext uri="{FF2B5EF4-FFF2-40B4-BE49-F238E27FC236}">
                <a16:creationId xmlns:a16="http://schemas.microsoft.com/office/drawing/2014/main" id="{D0C4EBA2-1A15-44AA-8CC0-74FB23B96B81}"/>
              </a:ext>
            </a:extLst>
          </p:cNvPr>
          <p:cNvSpPr>
            <a:spLocks noGrp="1"/>
          </p:cNvSpPr>
          <p:nvPr>
            <p:ph type="body" sz="quarter" idx="29" hasCustomPrompt="1"/>
          </p:nvPr>
        </p:nvSpPr>
        <p:spPr>
          <a:xfrm>
            <a:off x="8224536" y="1394164"/>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3</a:t>
            </a:r>
          </a:p>
        </p:txBody>
      </p:sp>
    </p:spTree>
    <p:extLst>
      <p:ext uri="{BB962C8B-B14F-4D97-AF65-F5344CB8AC3E}">
        <p14:creationId xmlns:p14="http://schemas.microsoft.com/office/powerpoint/2010/main" val="333750740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70198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9630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Troms og Finnmark</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9630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9630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t="2392" r="42684" b="13325"/>
          <a:stretch/>
        </p:blipFill>
        <p:spPr>
          <a:xfrm>
            <a:off x="8479498" y="1286511"/>
            <a:ext cx="3712502" cy="4939359"/>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490042" y="6261302"/>
            <a:ext cx="139619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dirty="0"/>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descr="Et bilde som inneholder natthimmel&#10;&#10;Automatisk generert beskrivelse">
            <a:extLst>
              <a:ext uri="{FF2B5EF4-FFF2-40B4-BE49-F238E27FC236}">
                <a16:creationId xmlns:a16="http://schemas.microsoft.com/office/drawing/2014/main" id="{BBF596A4-CF44-4CFC-A504-3CA2F31635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19824"/>
            <a:ext cx="4543720" cy="1376748"/>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56971" t="21009" b="21799"/>
          <a:stretch/>
        </p:blipFill>
        <p:spPr>
          <a:xfrm>
            <a:off x="1055687" y="1244437"/>
            <a:ext cx="5108592" cy="4680000"/>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6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36) til for eksempel </a:t>
            </a:r>
            <a:br>
              <a:rPr lang="nb-NO" dirty="0"/>
            </a:br>
            <a:r>
              <a:rPr lang="nb-NO" dirty="0"/>
              <a:t>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148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7979" t="-3143" r="-31067" b="45897"/>
          <a:stretch/>
        </p:blipFill>
        <p:spPr>
          <a:xfrm>
            <a:off x="1055689" y="2209116"/>
            <a:ext cx="5940458" cy="3715320"/>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36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36) til for eksempel sitat eller ett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p:nvPr>
        </p:nvSpPr>
        <p:spPr>
          <a:xfrm>
            <a:off x="7176313" y="1244436"/>
            <a:ext cx="3960000" cy="4680000"/>
          </a:xfrm>
          <a:prstGeom prst="rect">
            <a:avLst/>
          </a:prstGeom>
          <a:solidFill>
            <a:schemeClr val="bg1">
              <a:lumMod val="95000"/>
            </a:schemeClr>
          </a:solidFill>
        </p:spPr>
        <p:txBody>
          <a:bodyPr/>
          <a:lstStyle>
            <a:lvl1pPr marL="0" indent="0">
              <a:buNone/>
              <a:defRPr/>
            </a:lvl1pPr>
          </a:lstStyle>
          <a:p>
            <a:r>
              <a:rPr lang="nb-NO"/>
              <a:t>Klikk på ikonet for å legge til et bilde</a:t>
            </a:r>
            <a:endParaRPr lang="nb-NO" dirty="0"/>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08" name="Bilde 107">
            <a:extLst>
              <a:ext uri="{FF2B5EF4-FFF2-40B4-BE49-F238E27FC236}">
                <a16:creationId xmlns:a16="http://schemas.microsoft.com/office/drawing/2014/main" id="{5A8E4623-EB3D-4FB4-ADD3-E6D4F00F7B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1" y="3968088"/>
            <a:ext cx="10199684" cy="2828498"/>
          </a:xfrm>
          <a:prstGeom prst="rect">
            <a:avLst/>
          </a:prstGeom>
        </p:spPr>
      </p:pic>
      <p:sp>
        <p:nvSpPr>
          <p:cNvPr id="109" name="Frihåndsform: figur 108">
            <a:extLst>
              <a:ext uri="{FF2B5EF4-FFF2-40B4-BE49-F238E27FC236}">
                <a16:creationId xmlns:a16="http://schemas.microsoft.com/office/drawing/2014/main" id="{826C01D7-F485-4210-A502-A581160EDB32}"/>
              </a:ext>
            </a:extLst>
          </p:cNvPr>
          <p:cNvSpPr/>
          <p:nvPr userDrawn="1"/>
        </p:nvSpPr>
        <p:spPr>
          <a:xfrm>
            <a:off x="5289901" y="1163471"/>
            <a:ext cx="2018883" cy="856111"/>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embetsledelse</a:t>
            </a:r>
          </a:p>
          <a:p>
            <a:pPr marL="0" lvl="0" indent="0" algn="ctr" defTabSz="533400">
              <a:lnSpc>
                <a:spcPct val="90000"/>
              </a:lnSpc>
              <a:spcBef>
                <a:spcPct val="0"/>
              </a:spcBef>
              <a:spcAft>
                <a:spcPct val="35000"/>
              </a:spcAft>
              <a:buNone/>
            </a:pPr>
            <a:r>
              <a:rPr lang="nb-NO" sz="1200" i="1" kern="1200" dirty="0">
                <a:latin typeface="+mn-lt"/>
                <a:ea typeface="Open Sans SemiBold" panose="020B0706030804020204" pitchFamily="34" charset="0"/>
                <a:cs typeface="Open Sans SemiBold" panose="020B0706030804020204" pitchFamily="34" charset="0"/>
              </a:rPr>
              <a:t>statsforvalter</a:t>
            </a:r>
            <a:br>
              <a:rPr lang="nb-NO" sz="1200" i="1" kern="1200" dirty="0">
                <a:latin typeface="+mn-lt"/>
                <a:ea typeface="Open Sans SemiBold" panose="020B0706030804020204" pitchFamily="34" charset="0"/>
                <a:cs typeface="Open Sans SemiBold" panose="020B0706030804020204" pitchFamily="34" charset="0"/>
              </a:rPr>
            </a:br>
            <a:r>
              <a:rPr lang="nb-NO" sz="1200" i="1" kern="1200" dirty="0">
                <a:latin typeface="+mn-lt"/>
                <a:ea typeface="Open Sans SemiBold" panose="020B0706030804020204" pitchFamily="34" charset="0"/>
                <a:cs typeface="Open Sans SemiBold" panose="020B0706030804020204" pitchFamily="34" charset="0"/>
              </a:rPr>
              <a:t>assisterende statsforvaltere</a:t>
            </a:r>
          </a:p>
        </p:txBody>
      </p:sp>
      <p:sp>
        <p:nvSpPr>
          <p:cNvPr id="110" name="Frihåndsform: figur 109">
            <a:extLst>
              <a:ext uri="{FF2B5EF4-FFF2-40B4-BE49-F238E27FC236}">
                <a16:creationId xmlns:a16="http://schemas.microsoft.com/office/drawing/2014/main" id="{753326AD-BD52-4ED4-8816-5971B6F0F3D0}"/>
              </a:ext>
            </a:extLst>
          </p:cNvPr>
          <p:cNvSpPr/>
          <p:nvPr userDrawn="1"/>
        </p:nvSpPr>
        <p:spPr>
          <a:xfrm>
            <a:off x="4429928" y="2301202"/>
            <a:ext cx="1736233" cy="465081"/>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samfunnssikkerhet</a:t>
            </a:r>
            <a:b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og beredskap</a:t>
            </a:r>
          </a:p>
        </p:txBody>
      </p:sp>
      <p:sp>
        <p:nvSpPr>
          <p:cNvPr id="111" name="Frihåndsform: figur 110">
            <a:extLst>
              <a:ext uri="{FF2B5EF4-FFF2-40B4-BE49-F238E27FC236}">
                <a16:creationId xmlns:a16="http://schemas.microsoft.com/office/drawing/2014/main" id="{424E0F80-3A6E-4EEF-9106-367B1A935663}"/>
              </a:ext>
            </a:extLst>
          </p:cNvPr>
          <p:cNvSpPr/>
          <p:nvPr userDrawn="1"/>
        </p:nvSpPr>
        <p:spPr>
          <a:xfrm>
            <a:off x="6437979" y="2306657"/>
            <a:ext cx="1736233" cy="451456"/>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støtte og</a:t>
            </a:r>
            <a:b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kommunikasjon</a:t>
            </a:r>
          </a:p>
        </p:txBody>
      </p:sp>
      <p:sp>
        <p:nvSpPr>
          <p:cNvPr id="112" name="Plassholder for lysbildenummer 5">
            <a:extLst>
              <a:ext uri="{FF2B5EF4-FFF2-40B4-BE49-F238E27FC236}">
                <a16:creationId xmlns:a16="http://schemas.microsoft.com/office/drawing/2014/main" id="{8986D95C-46CD-4AA7-970C-DBED96C3F72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13" name="TekstSylinder 112">
            <a:extLst>
              <a:ext uri="{FF2B5EF4-FFF2-40B4-BE49-F238E27FC236}">
                <a16:creationId xmlns:a16="http://schemas.microsoft.com/office/drawing/2014/main" id="{5374D1D1-A661-495E-B12E-E02D739DC69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14" name="Bilde 113">
            <a:extLst>
              <a:ext uri="{FF2B5EF4-FFF2-40B4-BE49-F238E27FC236}">
                <a16:creationId xmlns:a16="http://schemas.microsoft.com/office/drawing/2014/main" id="{FDFC3245-AC95-4261-83DD-2904095BCE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cxnSp>
        <p:nvCxnSpPr>
          <p:cNvPr id="120" name="Rett linje 119">
            <a:extLst>
              <a:ext uri="{FF2B5EF4-FFF2-40B4-BE49-F238E27FC236}">
                <a16:creationId xmlns:a16="http://schemas.microsoft.com/office/drawing/2014/main" id="{BF3AD259-0704-4278-8DF0-0B68A909CFCD}"/>
              </a:ext>
            </a:extLst>
          </p:cNvPr>
          <p:cNvCxnSpPr/>
          <p:nvPr userDrawn="1"/>
        </p:nvCxnSpPr>
        <p:spPr>
          <a:xfrm>
            <a:off x="6166161" y="2511188"/>
            <a:ext cx="271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19EE84D1-DE6A-4417-AEDC-0E6731B498FC}"/>
              </a:ext>
            </a:extLst>
          </p:cNvPr>
          <p:cNvCxnSpPr>
            <a:cxnSpLocks/>
          </p:cNvCxnSpPr>
          <p:nvPr userDrawn="1"/>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12876D30-8490-4205-B7E2-F6C353D8DBEC}"/>
              </a:ext>
            </a:extLst>
          </p:cNvPr>
          <p:cNvCxnSpPr/>
          <p:nvPr userDrawn="1"/>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sp>
        <p:nvSpPr>
          <p:cNvPr id="126" name="Frihåndsform: figur 125">
            <a:extLst>
              <a:ext uri="{FF2B5EF4-FFF2-40B4-BE49-F238E27FC236}">
                <a16:creationId xmlns:a16="http://schemas.microsoft.com/office/drawing/2014/main" id="{657E75D8-652D-4AE2-AF9E-10EA2FC24E9C}"/>
              </a:ext>
            </a:extLst>
          </p:cNvPr>
          <p:cNvSpPr/>
          <p:nvPr/>
        </p:nvSpPr>
        <p:spPr>
          <a:xfrm>
            <a:off x="1488906"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0" kern="1200" dirty="0">
                <a:latin typeface="Open Sans SemiBold" panose="020B0706030804020204" pitchFamily="34" charset="0"/>
                <a:ea typeface="Open Sans SemiBold" panose="020B0706030804020204" pitchFamily="34" charset="0"/>
                <a:cs typeface="Open Sans SemiBold" panose="020B0706030804020204" pitchFamily="34" charset="0"/>
              </a:rPr>
              <a:t>justis og </a:t>
            </a:r>
            <a:br>
              <a:rPr lang="nb-NO" sz="1100" b="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1100" b="0" kern="1200" dirty="0">
                <a:latin typeface="Open Sans SemiBold" panose="020B0706030804020204" pitchFamily="34" charset="0"/>
                <a:ea typeface="Open Sans SemiBold" panose="020B0706030804020204" pitchFamily="34" charset="0"/>
                <a:cs typeface="Open Sans SemiBold" panose="020B0706030804020204" pitchFamily="34" charset="0"/>
              </a:rPr>
              <a:t>kommunal</a:t>
            </a:r>
          </a:p>
        </p:txBody>
      </p:sp>
      <p:cxnSp>
        <p:nvCxnSpPr>
          <p:cNvPr id="125" name="Rett linje 124">
            <a:extLst>
              <a:ext uri="{FF2B5EF4-FFF2-40B4-BE49-F238E27FC236}">
                <a16:creationId xmlns:a16="http://schemas.microsoft.com/office/drawing/2014/main" id="{A14E5F46-2789-47D2-B2E3-ECBD024C70FD}"/>
              </a:ext>
            </a:extLst>
          </p:cNvPr>
          <p:cNvCxnSpPr/>
          <p:nvPr/>
        </p:nvCxnSpPr>
        <p:spPr>
          <a:xfrm flipV="1">
            <a:off x="210083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40" name="Frihåndsform: figur 139">
            <a:extLst>
              <a:ext uri="{FF2B5EF4-FFF2-40B4-BE49-F238E27FC236}">
                <a16:creationId xmlns:a16="http://schemas.microsoft.com/office/drawing/2014/main" id="{C4B1A3D6-3D43-41F6-8212-64D0AB750D01}"/>
              </a:ext>
            </a:extLst>
          </p:cNvPr>
          <p:cNvSpPr/>
          <p:nvPr/>
        </p:nvSpPr>
        <p:spPr>
          <a:xfrm>
            <a:off x="287921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helse og </a:t>
            </a:r>
            <a:b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sosial</a:t>
            </a:r>
          </a:p>
        </p:txBody>
      </p:sp>
      <p:cxnSp>
        <p:nvCxnSpPr>
          <p:cNvPr id="146" name="Rett linje 145">
            <a:extLst>
              <a:ext uri="{FF2B5EF4-FFF2-40B4-BE49-F238E27FC236}">
                <a16:creationId xmlns:a16="http://schemas.microsoft.com/office/drawing/2014/main" id="{9FE2D001-CB9A-4673-A40C-02429B028CD8}"/>
              </a:ext>
            </a:extLst>
          </p:cNvPr>
          <p:cNvCxnSpPr/>
          <p:nvPr/>
        </p:nvCxnSpPr>
        <p:spPr>
          <a:xfrm flipV="1">
            <a:off x="3517216"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52" name="Frihåndsform: figur 151">
            <a:extLst>
              <a:ext uri="{FF2B5EF4-FFF2-40B4-BE49-F238E27FC236}">
                <a16:creationId xmlns:a16="http://schemas.microsoft.com/office/drawing/2014/main" id="{13E1B108-1DB4-4FB7-8B9D-DA762FEB2284}"/>
              </a:ext>
            </a:extLst>
          </p:cNvPr>
          <p:cNvSpPr/>
          <p:nvPr/>
        </p:nvSpPr>
        <p:spPr>
          <a:xfrm>
            <a:off x="4269519"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oppvekst og barnevern</a:t>
            </a:r>
          </a:p>
        </p:txBody>
      </p:sp>
      <p:cxnSp>
        <p:nvCxnSpPr>
          <p:cNvPr id="160" name="Rett linje 159">
            <a:extLst>
              <a:ext uri="{FF2B5EF4-FFF2-40B4-BE49-F238E27FC236}">
                <a16:creationId xmlns:a16="http://schemas.microsoft.com/office/drawing/2014/main" id="{691B41CB-A158-43DC-8AC5-A33D9B6EA829}"/>
              </a:ext>
            </a:extLst>
          </p:cNvPr>
          <p:cNvCxnSpPr/>
          <p:nvPr/>
        </p:nvCxnSpPr>
        <p:spPr>
          <a:xfrm flipV="1">
            <a:off x="48815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68" name="Frihåndsform: figur 167">
            <a:extLst>
              <a:ext uri="{FF2B5EF4-FFF2-40B4-BE49-F238E27FC236}">
                <a16:creationId xmlns:a16="http://schemas.microsoft.com/office/drawing/2014/main" id="{0EB6D4D3-E2C5-4D4B-B19B-99A677223301}"/>
              </a:ext>
            </a:extLst>
          </p:cNvPr>
          <p:cNvSpPr/>
          <p:nvPr/>
        </p:nvSpPr>
        <p:spPr>
          <a:xfrm>
            <a:off x="565982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miljø</a:t>
            </a:r>
          </a:p>
        </p:txBody>
      </p:sp>
      <p:cxnSp>
        <p:nvCxnSpPr>
          <p:cNvPr id="177" name="Rett linje 176">
            <a:extLst>
              <a:ext uri="{FF2B5EF4-FFF2-40B4-BE49-F238E27FC236}">
                <a16:creationId xmlns:a16="http://schemas.microsoft.com/office/drawing/2014/main" id="{D2F46824-146F-4114-8DA1-48EF743D1CF2}"/>
              </a:ext>
            </a:extLst>
          </p:cNvPr>
          <p:cNvCxnSpPr/>
          <p:nvPr/>
        </p:nvCxnSpPr>
        <p:spPr>
          <a:xfrm flipV="1">
            <a:off x="6300141"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87" name="Frihåndsform: figur 186">
            <a:extLst>
              <a:ext uri="{FF2B5EF4-FFF2-40B4-BE49-F238E27FC236}">
                <a16:creationId xmlns:a16="http://schemas.microsoft.com/office/drawing/2014/main" id="{CF252337-CB08-426E-A6A9-1C81021C81C7}"/>
              </a:ext>
            </a:extLst>
          </p:cNvPr>
          <p:cNvSpPr/>
          <p:nvPr/>
        </p:nvSpPr>
        <p:spPr>
          <a:xfrm>
            <a:off x="705013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reindrift</a:t>
            </a:r>
          </a:p>
        </p:txBody>
      </p:sp>
      <p:cxnSp>
        <p:nvCxnSpPr>
          <p:cNvPr id="193" name="Rett linje 192">
            <a:extLst>
              <a:ext uri="{FF2B5EF4-FFF2-40B4-BE49-F238E27FC236}">
                <a16:creationId xmlns:a16="http://schemas.microsoft.com/office/drawing/2014/main" id="{38A1C4B4-A65C-48E6-965B-B41B19B49113}"/>
              </a:ext>
            </a:extLst>
          </p:cNvPr>
          <p:cNvCxnSpPr/>
          <p:nvPr/>
        </p:nvCxnSpPr>
        <p:spPr>
          <a:xfrm flipV="1">
            <a:off x="7668852"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99" name="Frihåndsform: figur 198">
            <a:extLst>
              <a:ext uri="{FF2B5EF4-FFF2-40B4-BE49-F238E27FC236}">
                <a16:creationId xmlns:a16="http://schemas.microsoft.com/office/drawing/2014/main" id="{E3DB1DC2-CB00-4E32-A214-4A3483F6B51A}"/>
              </a:ext>
            </a:extLst>
          </p:cNvPr>
          <p:cNvSpPr/>
          <p:nvPr/>
        </p:nvSpPr>
        <p:spPr>
          <a:xfrm>
            <a:off x="844043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landbruk</a:t>
            </a:r>
          </a:p>
        </p:txBody>
      </p:sp>
      <p:cxnSp>
        <p:nvCxnSpPr>
          <p:cNvPr id="200" name="Rett linje 199">
            <a:extLst>
              <a:ext uri="{FF2B5EF4-FFF2-40B4-BE49-F238E27FC236}">
                <a16:creationId xmlns:a16="http://schemas.microsoft.com/office/drawing/2014/main" id="{AF13D9F7-729F-49CF-A36B-EB309B9808EB}"/>
              </a:ext>
            </a:extLst>
          </p:cNvPr>
          <p:cNvCxnSpPr/>
          <p:nvPr/>
        </p:nvCxnSpPr>
        <p:spPr>
          <a:xfrm flipV="1">
            <a:off x="907656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202" name="Frihåndsform: figur 201">
            <a:extLst>
              <a:ext uri="{FF2B5EF4-FFF2-40B4-BE49-F238E27FC236}">
                <a16:creationId xmlns:a16="http://schemas.microsoft.com/office/drawing/2014/main" id="{783A4EE6-1706-4772-8324-9EF9501ADC68}"/>
              </a:ext>
            </a:extLst>
          </p:cNvPr>
          <p:cNvSpPr/>
          <p:nvPr/>
        </p:nvSpPr>
        <p:spPr>
          <a:xfrm>
            <a:off x="983074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HR og </a:t>
            </a:r>
            <a:b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økonomi</a:t>
            </a:r>
          </a:p>
        </p:txBody>
      </p:sp>
      <p:cxnSp>
        <p:nvCxnSpPr>
          <p:cNvPr id="203" name="Rett linje 202">
            <a:extLst>
              <a:ext uri="{FF2B5EF4-FFF2-40B4-BE49-F238E27FC236}">
                <a16:creationId xmlns:a16="http://schemas.microsoft.com/office/drawing/2014/main" id="{6DAFE6B3-372F-4BF0-9004-B0AFB8557EAD}"/>
              </a:ext>
            </a:extLst>
          </p:cNvPr>
          <p:cNvCxnSpPr/>
          <p:nvPr/>
        </p:nvCxnSpPr>
        <p:spPr>
          <a:xfrm flipV="1">
            <a:off x="10425776"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595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74" name="Bilde 73">
            <a:extLst>
              <a:ext uri="{FF2B5EF4-FFF2-40B4-BE49-F238E27FC236}">
                <a16:creationId xmlns:a16="http://schemas.microsoft.com/office/drawing/2014/main" id="{E00DF0EB-7973-49B4-BCF8-69039DF60C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1" y="3968088"/>
            <a:ext cx="10199684" cy="2828498"/>
          </a:xfrm>
          <a:prstGeom prst="rect">
            <a:avLst/>
          </a:prstGeom>
        </p:spPr>
      </p:pic>
      <p:sp>
        <p:nvSpPr>
          <p:cNvPr id="75" name="Frihåndsform: figur 74">
            <a:extLst>
              <a:ext uri="{FF2B5EF4-FFF2-40B4-BE49-F238E27FC236}">
                <a16:creationId xmlns:a16="http://schemas.microsoft.com/office/drawing/2014/main" id="{36D30F7D-20D2-474A-986C-9F9434A31E58}"/>
              </a:ext>
            </a:extLst>
          </p:cNvPr>
          <p:cNvSpPr/>
          <p:nvPr userDrawn="1"/>
        </p:nvSpPr>
        <p:spPr>
          <a:xfrm>
            <a:off x="5289901" y="1163471"/>
            <a:ext cx="2018883" cy="856111"/>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embetsledelse</a:t>
            </a:r>
          </a:p>
          <a:p>
            <a:pPr marL="0" lvl="0" indent="0" algn="ctr" defTabSz="533400">
              <a:lnSpc>
                <a:spcPct val="90000"/>
              </a:lnSpc>
              <a:spcBef>
                <a:spcPct val="0"/>
              </a:spcBef>
              <a:spcAft>
                <a:spcPct val="35000"/>
              </a:spcAft>
              <a:buNone/>
            </a:pPr>
            <a:r>
              <a:rPr lang="nb-NO" sz="1200" i="1" kern="1200" dirty="0">
                <a:latin typeface="+mn-lt"/>
                <a:ea typeface="Open Sans SemiBold" panose="020B0706030804020204" pitchFamily="34" charset="0"/>
                <a:cs typeface="Open Sans SemiBold" panose="020B0706030804020204" pitchFamily="34" charset="0"/>
              </a:rPr>
              <a:t>statsforvalter</a:t>
            </a:r>
            <a:br>
              <a:rPr lang="nb-NO" sz="1200" i="1" kern="1200" dirty="0">
                <a:latin typeface="+mn-lt"/>
                <a:ea typeface="Open Sans SemiBold" panose="020B0706030804020204" pitchFamily="34" charset="0"/>
                <a:cs typeface="Open Sans SemiBold" panose="020B0706030804020204" pitchFamily="34" charset="0"/>
              </a:rPr>
            </a:br>
            <a:r>
              <a:rPr lang="nb-NO" sz="1200" i="1" kern="1200" dirty="0">
                <a:latin typeface="+mn-lt"/>
                <a:ea typeface="Open Sans SemiBold" panose="020B0706030804020204" pitchFamily="34" charset="0"/>
                <a:cs typeface="Open Sans SemiBold" panose="020B0706030804020204" pitchFamily="34" charset="0"/>
              </a:rPr>
              <a:t>assisterende statsforvaltere</a:t>
            </a:r>
          </a:p>
        </p:txBody>
      </p:sp>
      <p:sp>
        <p:nvSpPr>
          <p:cNvPr id="76" name="Frihåndsform: figur 75">
            <a:extLst>
              <a:ext uri="{FF2B5EF4-FFF2-40B4-BE49-F238E27FC236}">
                <a16:creationId xmlns:a16="http://schemas.microsoft.com/office/drawing/2014/main" id="{F2F58954-BC29-478F-88F4-60ECCE842A42}"/>
              </a:ext>
            </a:extLst>
          </p:cNvPr>
          <p:cNvSpPr/>
          <p:nvPr userDrawn="1"/>
        </p:nvSpPr>
        <p:spPr>
          <a:xfrm>
            <a:off x="4429928" y="2301202"/>
            <a:ext cx="1736233" cy="465081"/>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samfunnssikkerhet</a:t>
            </a:r>
            <a:b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og beredskap</a:t>
            </a:r>
          </a:p>
        </p:txBody>
      </p:sp>
      <p:sp>
        <p:nvSpPr>
          <p:cNvPr id="77" name="Frihåndsform: figur 76">
            <a:extLst>
              <a:ext uri="{FF2B5EF4-FFF2-40B4-BE49-F238E27FC236}">
                <a16:creationId xmlns:a16="http://schemas.microsoft.com/office/drawing/2014/main" id="{D4A90403-61BA-4257-B60B-0EE8EDCBDDED}"/>
              </a:ext>
            </a:extLst>
          </p:cNvPr>
          <p:cNvSpPr/>
          <p:nvPr userDrawn="1"/>
        </p:nvSpPr>
        <p:spPr>
          <a:xfrm>
            <a:off x="6437979" y="2306657"/>
            <a:ext cx="1736233" cy="451456"/>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støtte og</a:t>
            </a:r>
            <a:b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kommunikasjon</a:t>
            </a:r>
          </a:p>
        </p:txBody>
      </p:sp>
      <p:sp>
        <p:nvSpPr>
          <p:cNvPr id="78" name="Plassholder for lysbildenummer 5">
            <a:extLst>
              <a:ext uri="{FF2B5EF4-FFF2-40B4-BE49-F238E27FC236}">
                <a16:creationId xmlns:a16="http://schemas.microsoft.com/office/drawing/2014/main" id="{40C88E64-C69B-4E4A-81E4-328092F496C3}"/>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79" name="TekstSylinder 78">
            <a:extLst>
              <a:ext uri="{FF2B5EF4-FFF2-40B4-BE49-F238E27FC236}">
                <a16:creationId xmlns:a16="http://schemas.microsoft.com/office/drawing/2014/main" id="{20C57133-27B3-4A67-BA13-A734BF4FFF0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80" name="Bilde 79">
            <a:extLst>
              <a:ext uri="{FF2B5EF4-FFF2-40B4-BE49-F238E27FC236}">
                <a16:creationId xmlns:a16="http://schemas.microsoft.com/office/drawing/2014/main" id="{530B0B66-F991-4E1B-B0E4-500B05E4D3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81" name="TekstSylinder 80">
            <a:extLst>
              <a:ext uri="{FF2B5EF4-FFF2-40B4-BE49-F238E27FC236}">
                <a16:creationId xmlns:a16="http://schemas.microsoft.com/office/drawing/2014/main" id="{D28C4A04-A5E2-4B35-94EA-FC375A5DD83C}"/>
              </a:ext>
            </a:extLst>
          </p:cNvPr>
          <p:cNvSpPr txBox="1"/>
          <p:nvPr userDrawn="1"/>
        </p:nvSpPr>
        <p:spPr>
          <a:xfrm>
            <a:off x="1702798" y="5712994"/>
            <a:ext cx="3813176" cy="230832"/>
          </a:xfrm>
          <a:prstGeom prst="rect">
            <a:avLst/>
          </a:prstGeom>
          <a:noFill/>
        </p:spPr>
        <p:txBody>
          <a:bodyPr wrap="square" rtlCol="0">
            <a:spAutoFit/>
          </a:bodyPr>
          <a:lstStyle/>
          <a:p>
            <a:r>
              <a:rPr lang="nb-NO" sz="900" i="1" dirty="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82" name="Rett pilkobling 81">
            <a:extLst>
              <a:ext uri="{FF2B5EF4-FFF2-40B4-BE49-F238E27FC236}">
                <a16:creationId xmlns:a16="http://schemas.microsoft.com/office/drawing/2014/main" id="{B8B82FBA-B417-450B-99F7-5E68CBB92D9B}"/>
              </a:ext>
            </a:extLst>
          </p:cNvPr>
          <p:cNvCxnSpPr>
            <a:cxnSpLocks/>
          </p:cNvCxnSpPr>
          <p:nvPr userDrawn="1"/>
        </p:nvCxnSpPr>
        <p:spPr>
          <a:xfrm flipV="1">
            <a:off x="1256130" y="2406580"/>
            <a:ext cx="0" cy="342953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Rett linje 82">
            <a:extLst>
              <a:ext uri="{FF2B5EF4-FFF2-40B4-BE49-F238E27FC236}">
                <a16:creationId xmlns:a16="http://schemas.microsoft.com/office/drawing/2014/main" id="{054FA457-C12B-47DC-90A9-C81C1F06B881}"/>
              </a:ext>
            </a:extLst>
          </p:cNvPr>
          <p:cNvCxnSpPr>
            <a:cxnSpLocks/>
            <a:endCxn id="81" idx="1"/>
          </p:cNvCxnSpPr>
          <p:nvPr userDrawn="1"/>
        </p:nvCxnSpPr>
        <p:spPr>
          <a:xfrm>
            <a:off x="1256130" y="5828410"/>
            <a:ext cx="446668" cy="0"/>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cxnSp>
        <p:nvCxnSpPr>
          <p:cNvPr id="84" name="Rett linje 83">
            <a:extLst>
              <a:ext uri="{FF2B5EF4-FFF2-40B4-BE49-F238E27FC236}">
                <a16:creationId xmlns:a16="http://schemas.microsoft.com/office/drawing/2014/main" id="{CC82FCE2-748E-4F62-B5AD-A29CB1A93B67}"/>
              </a:ext>
            </a:extLst>
          </p:cNvPr>
          <p:cNvCxnSpPr>
            <a:cxnSpLocks/>
          </p:cNvCxnSpPr>
          <p:nvPr userDrawn="1"/>
        </p:nvCxnSpPr>
        <p:spPr>
          <a:xfrm flipH="1">
            <a:off x="5674669" y="5415857"/>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Rett linje 84">
            <a:extLst>
              <a:ext uri="{FF2B5EF4-FFF2-40B4-BE49-F238E27FC236}">
                <a16:creationId xmlns:a16="http://schemas.microsoft.com/office/drawing/2014/main" id="{DE44242C-CF01-4367-B4EA-C5918B32F236}"/>
              </a:ext>
            </a:extLst>
          </p:cNvPr>
          <p:cNvCxnSpPr>
            <a:cxnSpLocks/>
          </p:cNvCxnSpPr>
          <p:nvPr userDrawn="1"/>
        </p:nvCxnSpPr>
        <p:spPr>
          <a:xfrm flipH="1">
            <a:off x="1498842" y="5000654"/>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Rett linje 85">
            <a:extLst>
              <a:ext uri="{FF2B5EF4-FFF2-40B4-BE49-F238E27FC236}">
                <a16:creationId xmlns:a16="http://schemas.microsoft.com/office/drawing/2014/main" id="{F61F57AE-09A5-4C37-A68F-593E5B913299}"/>
              </a:ext>
            </a:extLst>
          </p:cNvPr>
          <p:cNvCxnSpPr/>
          <p:nvPr userDrawn="1"/>
        </p:nvCxnSpPr>
        <p:spPr>
          <a:xfrm>
            <a:off x="6166161" y="2511188"/>
            <a:ext cx="271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Rett linje 86">
            <a:extLst>
              <a:ext uri="{FF2B5EF4-FFF2-40B4-BE49-F238E27FC236}">
                <a16:creationId xmlns:a16="http://schemas.microsoft.com/office/drawing/2014/main" id="{63FE7F85-D6C9-4C47-BE14-A6F4B5B53E4B}"/>
              </a:ext>
            </a:extLst>
          </p:cNvPr>
          <p:cNvCxnSpPr>
            <a:cxnSpLocks/>
          </p:cNvCxnSpPr>
          <p:nvPr userDrawn="1"/>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Rett linje 87">
            <a:extLst>
              <a:ext uri="{FF2B5EF4-FFF2-40B4-BE49-F238E27FC236}">
                <a16:creationId xmlns:a16="http://schemas.microsoft.com/office/drawing/2014/main" id="{2BECDE2D-A11F-445A-A14A-0E997421445A}"/>
              </a:ext>
            </a:extLst>
          </p:cNvPr>
          <p:cNvCxnSpPr/>
          <p:nvPr userDrawn="1"/>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grpSp>
        <p:nvGrpSpPr>
          <p:cNvPr id="89" name="Gruppe 88">
            <a:extLst>
              <a:ext uri="{FF2B5EF4-FFF2-40B4-BE49-F238E27FC236}">
                <a16:creationId xmlns:a16="http://schemas.microsoft.com/office/drawing/2014/main" id="{F9EBF053-03C3-4984-A245-50E25E814CF0}"/>
              </a:ext>
            </a:extLst>
          </p:cNvPr>
          <p:cNvGrpSpPr/>
          <p:nvPr userDrawn="1"/>
        </p:nvGrpSpPr>
        <p:grpSpPr>
          <a:xfrm>
            <a:off x="1488906" y="2951215"/>
            <a:ext cx="1268397" cy="2245359"/>
            <a:chOff x="1060861" y="2951215"/>
            <a:chExt cx="1268397" cy="2245359"/>
          </a:xfrm>
        </p:grpSpPr>
        <p:grpSp>
          <p:nvGrpSpPr>
            <p:cNvPr id="90" name="Gruppe 89">
              <a:extLst>
                <a:ext uri="{FF2B5EF4-FFF2-40B4-BE49-F238E27FC236}">
                  <a16:creationId xmlns:a16="http://schemas.microsoft.com/office/drawing/2014/main" id="{62242E3C-BBEF-4DF0-855E-BDA442625B95}"/>
                </a:ext>
              </a:extLst>
            </p:cNvPr>
            <p:cNvGrpSpPr/>
            <p:nvPr userDrawn="1"/>
          </p:nvGrpSpPr>
          <p:grpSpPr>
            <a:xfrm>
              <a:off x="1060861" y="3186509"/>
              <a:ext cx="1268397" cy="2010065"/>
              <a:chOff x="1060861" y="3186509"/>
              <a:chExt cx="1268397" cy="2010065"/>
            </a:xfrm>
          </p:grpSpPr>
          <p:sp>
            <p:nvSpPr>
              <p:cNvPr id="92" name="Frihåndsform: figur 91">
                <a:extLst>
                  <a:ext uri="{FF2B5EF4-FFF2-40B4-BE49-F238E27FC236}">
                    <a16:creationId xmlns:a16="http://schemas.microsoft.com/office/drawing/2014/main" id="{B8F4191E-C87D-42A9-BB4B-1BD53B65B540}"/>
                  </a:ext>
                </a:extLst>
              </p:cNvPr>
              <p:cNvSpPr/>
              <p:nvPr/>
            </p:nvSpPr>
            <p:spPr>
              <a:xfrm>
                <a:off x="106086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b="0" kern="1200" dirty="0">
                    <a:latin typeface="Open Sans SemiBold" panose="020B0706030804020204" pitchFamily="34" charset="0"/>
                    <a:ea typeface="Open Sans SemiBold" panose="020B0706030804020204" pitchFamily="34" charset="0"/>
                    <a:cs typeface="Open Sans SemiBold" panose="020B0706030804020204" pitchFamily="34" charset="0"/>
                  </a:rPr>
                  <a:t>justis og </a:t>
                </a:r>
                <a:br>
                  <a:rPr lang="nb-NO" sz="1100" b="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1100" b="0" kern="1200" dirty="0">
                    <a:latin typeface="Open Sans SemiBold" panose="020B0706030804020204" pitchFamily="34" charset="0"/>
                    <a:ea typeface="Open Sans SemiBold" panose="020B0706030804020204" pitchFamily="34" charset="0"/>
                    <a:cs typeface="Open Sans SemiBold" panose="020B0706030804020204" pitchFamily="34" charset="0"/>
                  </a:rPr>
                  <a:t>kommunal</a:t>
                </a:r>
              </a:p>
            </p:txBody>
          </p:sp>
          <p:grpSp>
            <p:nvGrpSpPr>
              <p:cNvPr id="93" name="Gruppe 92">
                <a:extLst>
                  <a:ext uri="{FF2B5EF4-FFF2-40B4-BE49-F238E27FC236}">
                    <a16:creationId xmlns:a16="http://schemas.microsoft.com/office/drawing/2014/main" id="{91EE3BAA-A3D3-4EA6-941D-1153FAA785F8}"/>
                  </a:ext>
                </a:extLst>
              </p:cNvPr>
              <p:cNvGrpSpPr/>
              <p:nvPr/>
            </p:nvGrpSpPr>
            <p:grpSpPr>
              <a:xfrm>
                <a:off x="1242047" y="3951585"/>
                <a:ext cx="1086540" cy="374502"/>
                <a:chOff x="285158" y="2636796"/>
                <a:chExt cx="1130880" cy="374502"/>
              </a:xfrm>
            </p:grpSpPr>
            <p:sp>
              <p:nvSpPr>
                <p:cNvPr id="103" name="Rektangel 102">
                  <a:extLst>
                    <a:ext uri="{FF2B5EF4-FFF2-40B4-BE49-F238E27FC236}">
                      <a16:creationId xmlns:a16="http://schemas.microsoft.com/office/drawing/2014/main" id="{6BABBD4A-BC24-49F5-AFFB-04380E21C333}"/>
                    </a:ext>
                  </a:extLst>
                </p:cNvPr>
                <p:cNvSpPr/>
                <p:nvPr userDrawn="1"/>
              </p:nvSpPr>
              <p:spPr>
                <a:xfrm>
                  <a:off x="285158"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TekstSylinder 103">
                  <a:extLst>
                    <a:ext uri="{FF2B5EF4-FFF2-40B4-BE49-F238E27FC236}">
                      <a16:creationId xmlns:a16="http://schemas.microsoft.com/office/drawing/2014/main" id="{29505110-0362-4E83-91BC-9E59C94DACDE}"/>
                    </a:ext>
                  </a:extLst>
                </p:cNvPr>
                <p:cNvSpPr txBox="1"/>
                <p:nvPr userDrawn="1"/>
              </p:nvSpPr>
              <p:spPr>
                <a:xfrm>
                  <a:off x="285158"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juridisk</a:t>
                  </a:r>
                </a:p>
              </p:txBody>
            </p:sp>
          </p:grpSp>
          <p:grpSp>
            <p:nvGrpSpPr>
              <p:cNvPr id="94" name="Gruppe 93">
                <a:extLst>
                  <a:ext uri="{FF2B5EF4-FFF2-40B4-BE49-F238E27FC236}">
                    <a16:creationId xmlns:a16="http://schemas.microsoft.com/office/drawing/2014/main" id="{7F7764ED-F001-4302-8128-BDDBDA7950A1}"/>
                  </a:ext>
                </a:extLst>
              </p:cNvPr>
              <p:cNvGrpSpPr/>
              <p:nvPr/>
            </p:nvGrpSpPr>
            <p:grpSpPr>
              <a:xfrm>
                <a:off x="1242039" y="4386164"/>
                <a:ext cx="1086540" cy="374502"/>
                <a:chOff x="285158" y="3248783"/>
                <a:chExt cx="1130880" cy="374502"/>
              </a:xfrm>
            </p:grpSpPr>
            <p:sp>
              <p:nvSpPr>
                <p:cNvPr id="101" name="Rektangel 100">
                  <a:extLst>
                    <a:ext uri="{FF2B5EF4-FFF2-40B4-BE49-F238E27FC236}">
                      <a16:creationId xmlns:a16="http://schemas.microsoft.com/office/drawing/2014/main" id="{EC73EAEE-B524-43B9-983C-672ACA5F5E80}"/>
                    </a:ext>
                  </a:extLst>
                </p:cNvPr>
                <p:cNvSpPr/>
                <p:nvPr userDrawn="1"/>
              </p:nvSpPr>
              <p:spPr>
                <a:xfrm>
                  <a:off x="285158"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TekstSylinder 101">
                  <a:extLst>
                    <a:ext uri="{FF2B5EF4-FFF2-40B4-BE49-F238E27FC236}">
                      <a16:creationId xmlns:a16="http://schemas.microsoft.com/office/drawing/2014/main" id="{6BC6BDF4-2C9D-4E5B-BCB6-F29E5353ED7A}"/>
                    </a:ext>
                  </a:extLst>
                </p:cNvPr>
                <p:cNvSpPr txBox="1"/>
                <p:nvPr userDrawn="1"/>
              </p:nvSpPr>
              <p:spPr>
                <a:xfrm>
                  <a:off x="285158"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vergemål</a:t>
                  </a:r>
                </a:p>
              </p:txBody>
            </p:sp>
          </p:grpSp>
          <p:grpSp>
            <p:nvGrpSpPr>
              <p:cNvPr id="95" name="Gruppe 94">
                <a:extLst>
                  <a:ext uri="{FF2B5EF4-FFF2-40B4-BE49-F238E27FC236}">
                    <a16:creationId xmlns:a16="http://schemas.microsoft.com/office/drawing/2014/main" id="{D57F2767-8B65-4691-8685-3D1C7C661195}"/>
                  </a:ext>
                </a:extLst>
              </p:cNvPr>
              <p:cNvGrpSpPr/>
              <p:nvPr/>
            </p:nvGrpSpPr>
            <p:grpSpPr>
              <a:xfrm>
                <a:off x="1242047" y="4822072"/>
                <a:ext cx="1086532" cy="374502"/>
                <a:chOff x="285158" y="3860771"/>
                <a:chExt cx="1130880" cy="374502"/>
              </a:xfrm>
            </p:grpSpPr>
            <p:sp>
              <p:nvSpPr>
                <p:cNvPr id="99" name="Rektangel 98">
                  <a:extLst>
                    <a:ext uri="{FF2B5EF4-FFF2-40B4-BE49-F238E27FC236}">
                      <a16:creationId xmlns:a16="http://schemas.microsoft.com/office/drawing/2014/main" id="{3729453F-0032-4F61-8E5B-129464D89093}"/>
                    </a:ext>
                  </a:extLst>
                </p:cNvPr>
                <p:cNvSpPr/>
                <p:nvPr userDrawn="1"/>
              </p:nvSpPr>
              <p:spPr>
                <a:xfrm>
                  <a:off x="285158"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0" name="TekstSylinder 99">
                  <a:extLst>
                    <a:ext uri="{FF2B5EF4-FFF2-40B4-BE49-F238E27FC236}">
                      <a16:creationId xmlns:a16="http://schemas.microsoft.com/office/drawing/2014/main" id="{653931DB-3470-4A29-9EAA-4D35F29319CD}"/>
                    </a:ext>
                  </a:extLst>
                </p:cNvPr>
                <p:cNvSpPr txBox="1"/>
                <p:nvPr userDrawn="1"/>
              </p:nvSpPr>
              <p:spPr>
                <a:xfrm>
                  <a:off x="285158"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plan</a:t>
                  </a:r>
                </a:p>
              </p:txBody>
            </p:sp>
          </p:grpSp>
          <p:cxnSp>
            <p:nvCxnSpPr>
              <p:cNvPr id="96" name="Rett linje 95">
                <a:extLst>
                  <a:ext uri="{FF2B5EF4-FFF2-40B4-BE49-F238E27FC236}">
                    <a16:creationId xmlns:a16="http://schemas.microsoft.com/office/drawing/2014/main" id="{DC01417A-AF98-406E-BA21-F7A614C7CE3E}"/>
                  </a:ext>
                </a:extLst>
              </p:cNvPr>
              <p:cNvCxnSpPr>
                <a:cxnSpLocks/>
              </p:cNvCxnSpPr>
              <p:nvPr/>
            </p:nvCxnSpPr>
            <p:spPr>
              <a:xfrm>
                <a:off x="1070797" y="3814357"/>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Rett linje 96">
                <a:extLst>
                  <a:ext uri="{FF2B5EF4-FFF2-40B4-BE49-F238E27FC236}">
                    <a16:creationId xmlns:a16="http://schemas.microsoft.com/office/drawing/2014/main" id="{6C0E5B20-74DD-4475-845A-E06046792472}"/>
                  </a:ext>
                </a:extLst>
              </p:cNvPr>
              <p:cNvCxnSpPr>
                <a:cxnSpLocks/>
              </p:cNvCxnSpPr>
              <p:nvPr/>
            </p:nvCxnSpPr>
            <p:spPr>
              <a:xfrm flipH="1">
                <a:off x="1070797" y="4150172"/>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Rett linje 97">
                <a:extLst>
                  <a:ext uri="{FF2B5EF4-FFF2-40B4-BE49-F238E27FC236}">
                    <a16:creationId xmlns:a16="http://schemas.microsoft.com/office/drawing/2014/main" id="{A8D2D985-3CC0-4E81-B143-5EDF3D6805B5}"/>
                  </a:ext>
                </a:extLst>
              </p:cNvPr>
              <p:cNvCxnSpPr>
                <a:cxnSpLocks/>
              </p:cNvCxnSpPr>
              <p:nvPr/>
            </p:nvCxnSpPr>
            <p:spPr>
              <a:xfrm flipH="1">
                <a:off x="1070797" y="4568816"/>
                <a:ext cx="17001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1" name="Rett linje 90">
              <a:extLst>
                <a:ext uri="{FF2B5EF4-FFF2-40B4-BE49-F238E27FC236}">
                  <a16:creationId xmlns:a16="http://schemas.microsoft.com/office/drawing/2014/main" id="{A47560DB-A31D-42E0-B993-D462094958B1}"/>
                </a:ext>
              </a:extLst>
            </p:cNvPr>
            <p:cNvCxnSpPr/>
            <p:nvPr/>
          </p:nvCxnSpPr>
          <p:spPr>
            <a:xfrm flipV="1">
              <a:off x="167278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7" name="Gruppe 116">
            <a:extLst>
              <a:ext uri="{FF2B5EF4-FFF2-40B4-BE49-F238E27FC236}">
                <a16:creationId xmlns:a16="http://schemas.microsoft.com/office/drawing/2014/main" id="{F1D7B0A2-3504-4154-ABA2-2B1FA14676FA}"/>
              </a:ext>
            </a:extLst>
          </p:cNvPr>
          <p:cNvGrpSpPr/>
          <p:nvPr userDrawn="1"/>
        </p:nvGrpSpPr>
        <p:grpSpPr>
          <a:xfrm>
            <a:off x="4269519" y="2951215"/>
            <a:ext cx="1268397" cy="2236602"/>
            <a:chOff x="4130383" y="2951215"/>
            <a:chExt cx="1268397" cy="2236602"/>
          </a:xfrm>
        </p:grpSpPr>
        <p:sp>
          <p:nvSpPr>
            <p:cNvPr id="118" name="Frihåndsform: figur 117">
              <a:extLst>
                <a:ext uri="{FF2B5EF4-FFF2-40B4-BE49-F238E27FC236}">
                  <a16:creationId xmlns:a16="http://schemas.microsoft.com/office/drawing/2014/main" id="{97F8309D-4CA7-4539-B0E7-01A7F1A1887F}"/>
                </a:ext>
              </a:extLst>
            </p:cNvPr>
            <p:cNvSpPr/>
            <p:nvPr/>
          </p:nvSpPr>
          <p:spPr>
            <a:xfrm>
              <a:off x="413038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oppvekst og barnevern</a:t>
              </a:r>
            </a:p>
          </p:txBody>
        </p:sp>
        <p:grpSp>
          <p:nvGrpSpPr>
            <p:cNvPr id="119" name="Gruppe 118">
              <a:extLst>
                <a:ext uri="{FF2B5EF4-FFF2-40B4-BE49-F238E27FC236}">
                  <a16:creationId xmlns:a16="http://schemas.microsoft.com/office/drawing/2014/main" id="{ABA7D73C-3D87-4DBD-8E3A-5BE3F7F1E0FC}"/>
                </a:ext>
              </a:extLst>
            </p:cNvPr>
            <p:cNvGrpSpPr/>
            <p:nvPr/>
          </p:nvGrpSpPr>
          <p:grpSpPr>
            <a:xfrm>
              <a:off x="4310446" y="3951585"/>
              <a:ext cx="1088334" cy="374502"/>
              <a:chOff x="3021890" y="2636796"/>
              <a:chExt cx="1130880" cy="374502"/>
            </a:xfrm>
          </p:grpSpPr>
          <p:sp>
            <p:nvSpPr>
              <p:cNvPr id="131" name="Rektangel 130">
                <a:extLst>
                  <a:ext uri="{FF2B5EF4-FFF2-40B4-BE49-F238E27FC236}">
                    <a16:creationId xmlns:a16="http://schemas.microsoft.com/office/drawing/2014/main" id="{4B503BED-0635-4619-BEA0-71FD22BEA23F}"/>
                  </a:ext>
                </a:extLst>
              </p:cNvPr>
              <p:cNvSpPr/>
              <p:nvPr userDrawn="1"/>
            </p:nvSpPr>
            <p:spPr>
              <a:xfrm>
                <a:off x="3021890"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2" name="TekstSylinder 131">
                <a:extLst>
                  <a:ext uri="{FF2B5EF4-FFF2-40B4-BE49-F238E27FC236}">
                    <a16:creationId xmlns:a16="http://schemas.microsoft.com/office/drawing/2014/main" id="{6539B0D4-9C0D-431F-9331-7450E8F7F87A}"/>
                  </a:ext>
                </a:extLst>
              </p:cNvPr>
              <p:cNvSpPr txBox="1"/>
              <p:nvPr userDrawn="1"/>
            </p:nvSpPr>
            <p:spPr>
              <a:xfrm>
                <a:off x="3021890"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skole</a:t>
                </a:r>
              </a:p>
            </p:txBody>
          </p:sp>
        </p:grpSp>
        <p:grpSp>
          <p:nvGrpSpPr>
            <p:cNvPr id="120" name="Gruppe 119">
              <a:extLst>
                <a:ext uri="{FF2B5EF4-FFF2-40B4-BE49-F238E27FC236}">
                  <a16:creationId xmlns:a16="http://schemas.microsoft.com/office/drawing/2014/main" id="{33623CEF-F6A2-4157-8AB9-3DAF7E09EC42}"/>
                </a:ext>
              </a:extLst>
            </p:cNvPr>
            <p:cNvGrpSpPr/>
            <p:nvPr/>
          </p:nvGrpSpPr>
          <p:grpSpPr>
            <a:xfrm>
              <a:off x="4320877" y="4386164"/>
              <a:ext cx="1075466" cy="374502"/>
              <a:chOff x="3021890" y="3248783"/>
              <a:chExt cx="1130880" cy="374502"/>
            </a:xfrm>
          </p:grpSpPr>
          <p:sp>
            <p:nvSpPr>
              <p:cNvPr id="129" name="Rektangel 128">
                <a:extLst>
                  <a:ext uri="{FF2B5EF4-FFF2-40B4-BE49-F238E27FC236}">
                    <a16:creationId xmlns:a16="http://schemas.microsoft.com/office/drawing/2014/main" id="{45CFCA29-B81B-48E8-901D-68FC52D44FE9}"/>
                  </a:ext>
                </a:extLst>
              </p:cNvPr>
              <p:cNvSpPr/>
              <p:nvPr userDrawn="1"/>
            </p:nvSpPr>
            <p:spPr>
              <a:xfrm>
                <a:off x="3021890"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TekstSylinder 129">
                <a:extLst>
                  <a:ext uri="{FF2B5EF4-FFF2-40B4-BE49-F238E27FC236}">
                    <a16:creationId xmlns:a16="http://schemas.microsoft.com/office/drawing/2014/main" id="{5AD32D83-92F7-4C11-9CF9-9E6882BB9F9B}"/>
                  </a:ext>
                </a:extLst>
              </p:cNvPr>
              <p:cNvSpPr txBox="1"/>
              <p:nvPr userDrawn="1"/>
            </p:nvSpPr>
            <p:spPr>
              <a:xfrm>
                <a:off x="3021890"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barnehage</a:t>
                </a:r>
              </a:p>
            </p:txBody>
          </p:sp>
        </p:grpSp>
        <p:grpSp>
          <p:nvGrpSpPr>
            <p:cNvPr id="121" name="Gruppe 120">
              <a:extLst>
                <a:ext uri="{FF2B5EF4-FFF2-40B4-BE49-F238E27FC236}">
                  <a16:creationId xmlns:a16="http://schemas.microsoft.com/office/drawing/2014/main" id="{16CE6E2C-DF72-43D8-A4CA-A0D95A4A8B28}"/>
                </a:ext>
              </a:extLst>
            </p:cNvPr>
            <p:cNvGrpSpPr/>
            <p:nvPr/>
          </p:nvGrpSpPr>
          <p:grpSpPr>
            <a:xfrm>
              <a:off x="4323204" y="4813315"/>
              <a:ext cx="1073139" cy="374502"/>
              <a:chOff x="3021890" y="3860771"/>
              <a:chExt cx="1130880" cy="374502"/>
            </a:xfrm>
          </p:grpSpPr>
          <p:sp>
            <p:nvSpPr>
              <p:cNvPr id="127" name="Rektangel 126">
                <a:extLst>
                  <a:ext uri="{FF2B5EF4-FFF2-40B4-BE49-F238E27FC236}">
                    <a16:creationId xmlns:a16="http://schemas.microsoft.com/office/drawing/2014/main" id="{F8972075-4451-440F-8D72-E3CCC7943501}"/>
                  </a:ext>
                </a:extLst>
              </p:cNvPr>
              <p:cNvSpPr/>
              <p:nvPr userDrawn="1"/>
            </p:nvSpPr>
            <p:spPr>
              <a:xfrm>
                <a:off x="3021890"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TekstSylinder 127">
                <a:extLst>
                  <a:ext uri="{FF2B5EF4-FFF2-40B4-BE49-F238E27FC236}">
                    <a16:creationId xmlns:a16="http://schemas.microsoft.com/office/drawing/2014/main" id="{84057984-4D9F-4684-90A2-6D3339CDE726}"/>
                  </a:ext>
                </a:extLst>
              </p:cNvPr>
              <p:cNvSpPr txBox="1"/>
              <p:nvPr userDrawn="1"/>
            </p:nvSpPr>
            <p:spPr>
              <a:xfrm>
                <a:off x="3021890"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barnevern</a:t>
                </a:r>
              </a:p>
            </p:txBody>
          </p:sp>
        </p:grpSp>
        <p:cxnSp>
          <p:nvCxnSpPr>
            <p:cNvPr id="122" name="Rett linje 121">
              <a:extLst>
                <a:ext uri="{FF2B5EF4-FFF2-40B4-BE49-F238E27FC236}">
                  <a16:creationId xmlns:a16="http://schemas.microsoft.com/office/drawing/2014/main" id="{A5FCE203-5271-40F4-ADBA-A4964A73FC9E}"/>
                </a:ext>
              </a:extLst>
            </p:cNvPr>
            <p:cNvCxnSpPr>
              <a:cxnSpLocks/>
            </p:cNvCxnSpPr>
            <p:nvPr/>
          </p:nvCxnSpPr>
          <p:spPr>
            <a:xfrm>
              <a:off x="4145589" y="3807774"/>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Rett linje 122">
              <a:extLst>
                <a:ext uri="{FF2B5EF4-FFF2-40B4-BE49-F238E27FC236}">
                  <a16:creationId xmlns:a16="http://schemas.microsoft.com/office/drawing/2014/main" id="{FE94274B-90A3-4DBD-98A2-450E904121D3}"/>
                </a:ext>
              </a:extLst>
            </p:cNvPr>
            <p:cNvCxnSpPr>
              <a:cxnSpLocks/>
            </p:cNvCxnSpPr>
            <p:nvPr/>
          </p:nvCxnSpPr>
          <p:spPr>
            <a:xfrm flipH="1">
              <a:off x="4139909" y="414358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Rett linje 123">
              <a:extLst>
                <a:ext uri="{FF2B5EF4-FFF2-40B4-BE49-F238E27FC236}">
                  <a16:creationId xmlns:a16="http://schemas.microsoft.com/office/drawing/2014/main" id="{720FC16C-1E3B-418A-9323-8306A19E68BA}"/>
                </a:ext>
              </a:extLst>
            </p:cNvPr>
            <p:cNvCxnSpPr>
              <a:cxnSpLocks/>
            </p:cNvCxnSpPr>
            <p:nvPr/>
          </p:nvCxnSpPr>
          <p:spPr>
            <a:xfrm flipH="1">
              <a:off x="4139909" y="4562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Rett linje 124">
              <a:extLst>
                <a:ext uri="{FF2B5EF4-FFF2-40B4-BE49-F238E27FC236}">
                  <a16:creationId xmlns:a16="http://schemas.microsoft.com/office/drawing/2014/main" id="{95F0B99B-1854-4206-9F7F-18C7A9F679F3}"/>
                </a:ext>
              </a:extLst>
            </p:cNvPr>
            <p:cNvCxnSpPr>
              <a:cxnSpLocks/>
            </p:cNvCxnSpPr>
            <p:nvPr/>
          </p:nvCxnSpPr>
          <p:spPr>
            <a:xfrm flipH="1">
              <a:off x="413990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Rett linje 125">
              <a:extLst>
                <a:ext uri="{FF2B5EF4-FFF2-40B4-BE49-F238E27FC236}">
                  <a16:creationId xmlns:a16="http://schemas.microsoft.com/office/drawing/2014/main" id="{BE78A516-1947-4475-A450-7098D3A48465}"/>
                </a:ext>
              </a:extLst>
            </p:cNvPr>
            <p:cNvCxnSpPr/>
            <p:nvPr/>
          </p:nvCxnSpPr>
          <p:spPr>
            <a:xfrm flipV="1">
              <a:off x="4742458"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3" name="Gruppe 132">
            <a:extLst>
              <a:ext uri="{FF2B5EF4-FFF2-40B4-BE49-F238E27FC236}">
                <a16:creationId xmlns:a16="http://schemas.microsoft.com/office/drawing/2014/main" id="{DD5366D6-3B9A-4455-B1CC-E71DAD457E00}"/>
              </a:ext>
            </a:extLst>
          </p:cNvPr>
          <p:cNvGrpSpPr/>
          <p:nvPr userDrawn="1"/>
        </p:nvGrpSpPr>
        <p:grpSpPr>
          <a:xfrm>
            <a:off x="5659825" y="2951215"/>
            <a:ext cx="1268397" cy="2660063"/>
            <a:chOff x="5665144" y="2951215"/>
            <a:chExt cx="1268397" cy="2660063"/>
          </a:xfrm>
        </p:grpSpPr>
        <p:sp>
          <p:nvSpPr>
            <p:cNvPr id="134" name="Frihåndsform: figur 133">
              <a:extLst>
                <a:ext uri="{FF2B5EF4-FFF2-40B4-BE49-F238E27FC236}">
                  <a16:creationId xmlns:a16="http://schemas.microsoft.com/office/drawing/2014/main" id="{16499C97-DB38-451B-8FA5-C2FD76145EC7}"/>
                </a:ext>
              </a:extLst>
            </p:cNvPr>
            <p:cNvSpPr/>
            <p:nvPr/>
          </p:nvSpPr>
          <p:spPr>
            <a:xfrm>
              <a:off x="5665144"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miljø</a:t>
              </a:r>
            </a:p>
          </p:txBody>
        </p:sp>
        <p:grpSp>
          <p:nvGrpSpPr>
            <p:cNvPr id="135" name="Gruppe 134">
              <a:extLst>
                <a:ext uri="{FF2B5EF4-FFF2-40B4-BE49-F238E27FC236}">
                  <a16:creationId xmlns:a16="http://schemas.microsoft.com/office/drawing/2014/main" id="{C87084C4-FBC6-4E47-A960-AA9C717C0C29}"/>
                </a:ext>
              </a:extLst>
            </p:cNvPr>
            <p:cNvGrpSpPr/>
            <p:nvPr/>
          </p:nvGrpSpPr>
          <p:grpSpPr>
            <a:xfrm>
              <a:off x="5844681" y="3951585"/>
              <a:ext cx="1088860" cy="374502"/>
              <a:chOff x="4390256" y="2636796"/>
              <a:chExt cx="1130880" cy="374502"/>
            </a:xfrm>
          </p:grpSpPr>
          <p:sp>
            <p:nvSpPr>
              <p:cNvPr id="150" name="Rektangel 149">
                <a:extLst>
                  <a:ext uri="{FF2B5EF4-FFF2-40B4-BE49-F238E27FC236}">
                    <a16:creationId xmlns:a16="http://schemas.microsoft.com/office/drawing/2014/main" id="{44501463-4A78-49C7-AEAB-5824671CBAFE}"/>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1" name="TekstSylinder 150">
                <a:extLst>
                  <a:ext uri="{FF2B5EF4-FFF2-40B4-BE49-F238E27FC236}">
                    <a16:creationId xmlns:a16="http://schemas.microsoft.com/office/drawing/2014/main" id="{105C5833-D867-4D29-8222-6BE947CE617E}"/>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forurensning</a:t>
                </a:r>
              </a:p>
            </p:txBody>
          </p:sp>
        </p:grpSp>
        <p:grpSp>
          <p:nvGrpSpPr>
            <p:cNvPr id="136" name="Gruppe 135">
              <a:extLst>
                <a:ext uri="{FF2B5EF4-FFF2-40B4-BE49-F238E27FC236}">
                  <a16:creationId xmlns:a16="http://schemas.microsoft.com/office/drawing/2014/main" id="{46B42751-082B-45DF-9F64-3507EC3C1745}"/>
                </a:ext>
              </a:extLst>
            </p:cNvPr>
            <p:cNvGrpSpPr/>
            <p:nvPr/>
          </p:nvGrpSpPr>
          <p:grpSpPr>
            <a:xfrm>
              <a:off x="5844681" y="4379982"/>
              <a:ext cx="1088860" cy="374502"/>
              <a:chOff x="4390256" y="3248783"/>
              <a:chExt cx="1130880" cy="374502"/>
            </a:xfrm>
          </p:grpSpPr>
          <p:sp>
            <p:nvSpPr>
              <p:cNvPr id="148" name="Rektangel 147">
                <a:extLst>
                  <a:ext uri="{FF2B5EF4-FFF2-40B4-BE49-F238E27FC236}">
                    <a16:creationId xmlns:a16="http://schemas.microsoft.com/office/drawing/2014/main" id="{89CC7B3B-4D0F-4BAE-8C3E-60B8D1F0C397}"/>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9" name="TekstSylinder 148">
                <a:extLst>
                  <a:ext uri="{FF2B5EF4-FFF2-40B4-BE49-F238E27FC236}">
                    <a16:creationId xmlns:a16="http://schemas.microsoft.com/office/drawing/2014/main" id="{06B66A54-1F51-4DCA-B030-86C757AAE63A}"/>
                  </a:ext>
                </a:extLst>
              </p:cNvPr>
              <p:cNvSpPr txBox="1"/>
              <p:nvPr userDrawn="1"/>
            </p:nvSpPr>
            <p:spPr>
              <a:xfrm>
                <a:off x="4390256"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vilt og</a:t>
                </a:r>
                <a:br>
                  <a:rPr lang="nb-NO" sz="900" kern="1200" dirty="0"/>
                </a:br>
                <a:r>
                  <a:rPr lang="nb-NO" sz="900" kern="1200" dirty="0"/>
                  <a:t>motorferdsel</a:t>
                </a:r>
              </a:p>
            </p:txBody>
          </p:sp>
        </p:grpSp>
        <p:grpSp>
          <p:nvGrpSpPr>
            <p:cNvPr id="137" name="Gruppe 136">
              <a:extLst>
                <a:ext uri="{FF2B5EF4-FFF2-40B4-BE49-F238E27FC236}">
                  <a16:creationId xmlns:a16="http://schemas.microsoft.com/office/drawing/2014/main" id="{D10F513B-ECA8-4977-966D-A0381EDFF2A7}"/>
                </a:ext>
              </a:extLst>
            </p:cNvPr>
            <p:cNvGrpSpPr/>
            <p:nvPr/>
          </p:nvGrpSpPr>
          <p:grpSpPr>
            <a:xfrm>
              <a:off x="5844681" y="4808379"/>
              <a:ext cx="1088860" cy="374502"/>
              <a:chOff x="4390256" y="2636796"/>
              <a:chExt cx="1130880" cy="374502"/>
            </a:xfrm>
          </p:grpSpPr>
          <p:sp>
            <p:nvSpPr>
              <p:cNvPr id="146" name="Rektangel 145">
                <a:extLst>
                  <a:ext uri="{FF2B5EF4-FFF2-40B4-BE49-F238E27FC236}">
                    <a16:creationId xmlns:a16="http://schemas.microsoft.com/office/drawing/2014/main" id="{F364FF21-572E-42F7-B19F-1E12BB2C459A}"/>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7" name="TekstSylinder 146">
                <a:extLst>
                  <a:ext uri="{FF2B5EF4-FFF2-40B4-BE49-F238E27FC236}">
                    <a16:creationId xmlns:a16="http://schemas.microsoft.com/office/drawing/2014/main" id="{3DE2F5BF-544C-4027-AC21-5659BAE9ABD8}"/>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fisk og vann</a:t>
                </a:r>
              </a:p>
            </p:txBody>
          </p:sp>
        </p:grpSp>
        <p:grpSp>
          <p:nvGrpSpPr>
            <p:cNvPr id="138" name="Gruppe 137">
              <a:extLst>
                <a:ext uri="{FF2B5EF4-FFF2-40B4-BE49-F238E27FC236}">
                  <a16:creationId xmlns:a16="http://schemas.microsoft.com/office/drawing/2014/main" id="{A84E2741-5274-44F0-90A9-E1C53281EB10}"/>
                </a:ext>
              </a:extLst>
            </p:cNvPr>
            <p:cNvGrpSpPr/>
            <p:nvPr/>
          </p:nvGrpSpPr>
          <p:grpSpPr>
            <a:xfrm>
              <a:off x="5844681" y="5236776"/>
              <a:ext cx="1088860" cy="374502"/>
              <a:chOff x="4390256" y="3248783"/>
              <a:chExt cx="1130880" cy="374502"/>
            </a:xfrm>
          </p:grpSpPr>
          <p:sp>
            <p:nvSpPr>
              <p:cNvPr id="144" name="Rektangel 143">
                <a:extLst>
                  <a:ext uri="{FF2B5EF4-FFF2-40B4-BE49-F238E27FC236}">
                    <a16:creationId xmlns:a16="http://schemas.microsoft.com/office/drawing/2014/main" id="{3F166ED2-CB26-42A9-8532-D214093748B2}"/>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5" name="TekstSylinder 144">
                <a:extLst>
                  <a:ext uri="{FF2B5EF4-FFF2-40B4-BE49-F238E27FC236}">
                    <a16:creationId xmlns:a16="http://schemas.microsoft.com/office/drawing/2014/main" id="{478A25A9-AE3E-4FAA-A054-E7E6539AAEE4}"/>
                  </a:ext>
                </a:extLst>
              </p:cNvPr>
              <p:cNvSpPr txBox="1"/>
              <p:nvPr userDrawn="1"/>
            </p:nvSpPr>
            <p:spPr>
              <a:xfrm>
                <a:off x="4390256"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naturvern</a:t>
                </a:r>
              </a:p>
            </p:txBody>
          </p:sp>
        </p:grpSp>
        <p:cxnSp>
          <p:nvCxnSpPr>
            <p:cNvPr id="139" name="Rett linje 138">
              <a:extLst>
                <a:ext uri="{FF2B5EF4-FFF2-40B4-BE49-F238E27FC236}">
                  <a16:creationId xmlns:a16="http://schemas.microsoft.com/office/drawing/2014/main" id="{8B905795-71A1-40BE-A50C-986903F8D182}"/>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Rett linje 139">
              <a:extLst>
                <a:ext uri="{FF2B5EF4-FFF2-40B4-BE49-F238E27FC236}">
                  <a16:creationId xmlns:a16="http://schemas.microsoft.com/office/drawing/2014/main" id="{A49CFC29-FA4B-4F26-B240-90AAF2AEC0ED}"/>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Rett linje 140">
              <a:extLst>
                <a:ext uri="{FF2B5EF4-FFF2-40B4-BE49-F238E27FC236}">
                  <a16:creationId xmlns:a16="http://schemas.microsoft.com/office/drawing/2014/main" id="{8F41240A-DA78-4BAC-B556-DF24E56BBF74}"/>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Rett linje 141">
              <a:extLst>
                <a:ext uri="{FF2B5EF4-FFF2-40B4-BE49-F238E27FC236}">
                  <a16:creationId xmlns:a16="http://schemas.microsoft.com/office/drawing/2014/main" id="{09ADA910-9DF2-47FF-8FD3-85471849B239}"/>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Rett linje 142">
              <a:extLst>
                <a:ext uri="{FF2B5EF4-FFF2-40B4-BE49-F238E27FC236}">
                  <a16:creationId xmlns:a16="http://schemas.microsoft.com/office/drawing/2014/main" id="{1B237A8D-C4D5-458F-A491-8D7DE0858542}"/>
                </a:ext>
              </a:extLst>
            </p:cNvPr>
            <p:cNvCxnSpPr/>
            <p:nvPr/>
          </p:nvCxnSpPr>
          <p:spPr>
            <a:xfrm flipV="1">
              <a:off x="6305460"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2" name="Gruppe 151">
            <a:extLst>
              <a:ext uri="{FF2B5EF4-FFF2-40B4-BE49-F238E27FC236}">
                <a16:creationId xmlns:a16="http://schemas.microsoft.com/office/drawing/2014/main" id="{D79CEDC6-9742-4E23-908F-5BC2FC52CF62}"/>
              </a:ext>
            </a:extLst>
          </p:cNvPr>
          <p:cNvGrpSpPr/>
          <p:nvPr userDrawn="1"/>
        </p:nvGrpSpPr>
        <p:grpSpPr>
          <a:xfrm>
            <a:off x="7050131" y="2951215"/>
            <a:ext cx="1268397" cy="1809451"/>
            <a:chOff x="7199905" y="2951215"/>
            <a:chExt cx="1268397" cy="1809451"/>
          </a:xfrm>
        </p:grpSpPr>
        <p:sp>
          <p:nvSpPr>
            <p:cNvPr id="153" name="Frihåndsform: figur 152">
              <a:extLst>
                <a:ext uri="{FF2B5EF4-FFF2-40B4-BE49-F238E27FC236}">
                  <a16:creationId xmlns:a16="http://schemas.microsoft.com/office/drawing/2014/main" id="{0014D65B-FAFB-4165-B659-6C8570D9D73A}"/>
                </a:ext>
              </a:extLst>
            </p:cNvPr>
            <p:cNvSpPr/>
            <p:nvPr/>
          </p:nvSpPr>
          <p:spPr>
            <a:xfrm>
              <a:off x="719990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reindrift</a:t>
              </a:r>
            </a:p>
          </p:txBody>
        </p:sp>
        <p:grpSp>
          <p:nvGrpSpPr>
            <p:cNvPr id="154" name="Gruppe 153">
              <a:extLst>
                <a:ext uri="{FF2B5EF4-FFF2-40B4-BE49-F238E27FC236}">
                  <a16:creationId xmlns:a16="http://schemas.microsoft.com/office/drawing/2014/main" id="{20EE26FB-E018-42AE-AF1F-EA76CB84CE82}"/>
                </a:ext>
              </a:extLst>
            </p:cNvPr>
            <p:cNvGrpSpPr/>
            <p:nvPr/>
          </p:nvGrpSpPr>
          <p:grpSpPr>
            <a:xfrm>
              <a:off x="7381880" y="3951585"/>
              <a:ext cx="1086421" cy="374502"/>
              <a:chOff x="5758622" y="2636796"/>
              <a:chExt cx="1130880" cy="374502"/>
            </a:xfrm>
          </p:grpSpPr>
          <p:sp>
            <p:nvSpPr>
              <p:cNvPr id="162" name="Rektangel 161">
                <a:extLst>
                  <a:ext uri="{FF2B5EF4-FFF2-40B4-BE49-F238E27FC236}">
                    <a16:creationId xmlns:a16="http://schemas.microsoft.com/office/drawing/2014/main" id="{36AF7F51-EE4F-4F10-8FD7-C67A48BA1F7E}"/>
                  </a:ext>
                </a:extLst>
              </p:cNvPr>
              <p:cNvSpPr/>
              <p:nvPr userDrawn="1"/>
            </p:nvSpPr>
            <p:spPr>
              <a:xfrm>
                <a:off x="5758622"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3" name="TekstSylinder 162">
                <a:extLst>
                  <a:ext uri="{FF2B5EF4-FFF2-40B4-BE49-F238E27FC236}">
                    <a16:creationId xmlns:a16="http://schemas.microsoft.com/office/drawing/2014/main" id="{74E2F107-1B07-42F0-8A62-180D4343E451}"/>
                  </a:ext>
                </a:extLst>
              </p:cNvPr>
              <p:cNvSpPr txBox="1"/>
              <p:nvPr userDrawn="1"/>
            </p:nvSpPr>
            <p:spPr>
              <a:xfrm>
                <a:off x="5758622"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50" kern="1200" dirty="0"/>
                  <a:t>ressurs og</a:t>
                </a:r>
                <a:br>
                  <a:rPr lang="nb-NO" sz="850" kern="1200" dirty="0"/>
                </a:br>
                <a:r>
                  <a:rPr lang="nb-NO" sz="850" kern="1200" dirty="0"/>
                  <a:t>næring</a:t>
                </a:r>
              </a:p>
            </p:txBody>
          </p:sp>
        </p:grpSp>
        <p:grpSp>
          <p:nvGrpSpPr>
            <p:cNvPr id="155" name="Gruppe 154">
              <a:extLst>
                <a:ext uri="{FF2B5EF4-FFF2-40B4-BE49-F238E27FC236}">
                  <a16:creationId xmlns:a16="http://schemas.microsoft.com/office/drawing/2014/main" id="{D6A84A5B-F416-4868-A027-B159587426E0}"/>
                </a:ext>
              </a:extLst>
            </p:cNvPr>
            <p:cNvGrpSpPr/>
            <p:nvPr/>
          </p:nvGrpSpPr>
          <p:grpSpPr>
            <a:xfrm>
              <a:off x="7381879" y="4386164"/>
              <a:ext cx="1086421" cy="374502"/>
              <a:chOff x="5758622" y="3248783"/>
              <a:chExt cx="1130880" cy="374502"/>
            </a:xfrm>
          </p:grpSpPr>
          <p:sp>
            <p:nvSpPr>
              <p:cNvPr id="160" name="Rektangel 159">
                <a:extLst>
                  <a:ext uri="{FF2B5EF4-FFF2-40B4-BE49-F238E27FC236}">
                    <a16:creationId xmlns:a16="http://schemas.microsoft.com/office/drawing/2014/main" id="{A45699AC-B326-4730-A9C5-26B212F8DB50}"/>
                  </a:ext>
                </a:extLst>
              </p:cNvPr>
              <p:cNvSpPr/>
              <p:nvPr userDrawn="1"/>
            </p:nvSpPr>
            <p:spPr>
              <a:xfrm>
                <a:off x="5758622"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1" name="TekstSylinder 160">
                <a:extLst>
                  <a:ext uri="{FF2B5EF4-FFF2-40B4-BE49-F238E27FC236}">
                    <a16:creationId xmlns:a16="http://schemas.microsoft.com/office/drawing/2014/main" id="{E8CECC42-0695-4111-9872-BA29771FA1C1}"/>
                  </a:ext>
                </a:extLst>
              </p:cNvPr>
              <p:cNvSpPr txBox="1"/>
              <p:nvPr userDrawn="1"/>
            </p:nvSpPr>
            <p:spPr>
              <a:xfrm>
                <a:off x="5758622"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tilskudd</a:t>
                </a:r>
              </a:p>
            </p:txBody>
          </p:sp>
        </p:grpSp>
        <p:cxnSp>
          <p:nvCxnSpPr>
            <p:cNvPr id="156" name="Rett linje 155">
              <a:extLst>
                <a:ext uri="{FF2B5EF4-FFF2-40B4-BE49-F238E27FC236}">
                  <a16:creationId xmlns:a16="http://schemas.microsoft.com/office/drawing/2014/main" id="{568D70A9-27A8-44E1-B91D-B8473C27A252}"/>
                </a:ext>
              </a:extLst>
            </p:cNvPr>
            <p:cNvCxnSpPr>
              <a:cxnSpLocks/>
            </p:cNvCxnSpPr>
            <p:nvPr/>
          </p:nvCxnSpPr>
          <p:spPr>
            <a:xfrm>
              <a:off x="7211369" y="3801694"/>
              <a:ext cx="0" cy="765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Rett linje 156">
              <a:extLst>
                <a:ext uri="{FF2B5EF4-FFF2-40B4-BE49-F238E27FC236}">
                  <a16:creationId xmlns:a16="http://schemas.microsoft.com/office/drawing/2014/main" id="{1D9CE344-1B53-4ADA-A37E-88A3432273DB}"/>
                </a:ext>
              </a:extLst>
            </p:cNvPr>
            <p:cNvCxnSpPr>
              <a:cxnSpLocks/>
            </p:cNvCxnSpPr>
            <p:nvPr/>
          </p:nvCxnSpPr>
          <p:spPr>
            <a:xfrm flipH="1">
              <a:off x="7214544"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Rett linje 157">
              <a:extLst>
                <a:ext uri="{FF2B5EF4-FFF2-40B4-BE49-F238E27FC236}">
                  <a16:creationId xmlns:a16="http://schemas.microsoft.com/office/drawing/2014/main" id="{7498E261-5518-4F0B-8F4C-327D79CBB950}"/>
                </a:ext>
              </a:extLst>
            </p:cNvPr>
            <p:cNvCxnSpPr>
              <a:cxnSpLocks/>
            </p:cNvCxnSpPr>
            <p:nvPr/>
          </p:nvCxnSpPr>
          <p:spPr>
            <a:xfrm flipH="1">
              <a:off x="7214544"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Rett linje 158">
              <a:extLst>
                <a:ext uri="{FF2B5EF4-FFF2-40B4-BE49-F238E27FC236}">
                  <a16:creationId xmlns:a16="http://schemas.microsoft.com/office/drawing/2014/main" id="{84E1B2A0-3219-4A28-A22F-CF0E64B711BB}"/>
                </a:ext>
              </a:extLst>
            </p:cNvPr>
            <p:cNvCxnSpPr/>
            <p:nvPr/>
          </p:nvCxnSpPr>
          <p:spPr>
            <a:xfrm flipV="1">
              <a:off x="7818626"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4" name="Gruppe 163">
            <a:extLst>
              <a:ext uri="{FF2B5EF4-FFF2-40B4-BE49-F238E27FC236}">
                <a16:creationId xmlns:a16="http://schemas.microsoft.com/office/drawing/2014/main" id="{3A9C904B-C9B2-4244-960A-C9A0476F8E88}"/>
              </a:ext>
            </a:extLst>
          </p:cNvPr>
          <p:cNvGrpSpPr/>
          <p:nvPr userDrawn="1"/>
        </p:nvGrpSpPr>
        <p:grpSpPr>
          <a:xfrm>
            <a:off x="8440437" y="2951215"/>
            <a:ext cx="1268397" cy="869492"/>
            <a:chOff x="8734667" y="2951215"/>
            <a:chExt cx="1268397" cy="869492"/>
          </a:xfrm>
        </p:grpSpPr>
        <p:sp>
          <p:nvSpPr>
            <p:cNvPr id="165" name="Frihåndsform: figur 164">
              <a:extLst>
                <a:ext uri="{FF2B5EF4-FFF2-40B4-BE49-F238E27FC236}">
                  <a16:creationId xmlns:a16="http://schemas.microsoft.com/office/drawing/2014/main" id="{89C79ACD-212B-4202-83CC-0FB6F12B172F}"/>
                </a:ext>
              </a:extLst>
            </p:cNvPr>
            <p:cNvSpPr/>
            <p:nvPr/>
          </p:nvSpPr>
          <p:spPr>
            <a:xfrm>
              <a:off x="873466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landbruk</a:t>
              </a:r>
            </a:p>
          </p:txBody>
        </p:sp>
        <p:cxnSp>
          <p:nvCxnSpPr>
            <p:cNvPr id="166" name="Rett linje 165">
              <a:extLst>
                <a:ext uri="{FF2B5EF4-FFF2-40B4-BE49-F238E27FC236}">
                  <a16:creationId xmlns:a16="http://schemas.microsoft.com/office/drawing/2014/main" id="{6424E493-A3D0-48EB-8A06-C6C4075E8D3D}"/>
                </a:ext>
              </a:extLst>
            </p:cNvPr>
            <p:cNvCxnSpPr/>
            <p:nvPr/>
          </p:nvCxnSpPr>
          <p:spPr>
            <a:xfrm flipV="1">
              <a:off x="93707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7" name="Gruppe 166">
            <a:extLst>
              <a:ext uri="{FF2B5EF4-FFF2-40B4-BE49-F238E27FC236}">
                <a16:creationId xmlns:a16="http://schemas.microsoft.com/office/drawing/2014/main" id="{5241463F-AEF8-4CD0-8365-306F8565AC65}"/>
              </a:ext>
            </a:extLst>
          </p:cNvPr>
          <p:cNvGrpSpPr/>
          <p:nvPr userDrawn="1"/>
        </p:nvGrpSpPr>
        <p:grpSpPr>
          <a:xfrm>
            <a:off x="9830745" y="2951215"/>
            <a:ext cx="1268397" cy="869492"/>
            <a:chOff x="10269428" y="2951215"/>
            <a:chExt cx="1268397" cy="869492"/>
          </a:xfrm>
        </p:grpSpPr>
        <p:sp>
          <p:nvSpPr>
            <p:cNvPr id="168" name="Frihåndsform: figur 167">
              <a:extLst>
                <a:ext uri="{FF2B5EF4-FFF2-40B4-BE49-F238E27FC236}">
                  <a16:creationId xmlns:a16="http://schemas.microsoft.com/office/drawing/2014/main" id="{B39B185C-250C-434B-B498-FAAACE577860}"/>
                </a:ext>
              </a:extLst>
            </p:cNvPr>
            <p:cNvSpPr/>
            <p:nvPr/>
          </p:nvSpPr>
          <p:spPr>
            <a:xfrm>
              <a:off x="10269428"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HR og </a:t>
              </a:r>
              <a:b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økonomi</a:t>
              </a:r>
            </a:p>
          </p:txBody>
        </p:sp>
        <p:cxnSp>
          <p:nvCxnSpPr>
            <p:cNvPr id="169" name="Rett linje 168">
              <a:extLst>
                <a:ext uri="{FF2B5EF4-FFF2-40B4-BE49-F238E27FC236}">
                  <a16:creationId xmlns:a16="http://schemas.microsoft.com/office/drawing/2014/main" id="{3613D3EC-2D6E-4AB3-BD37-9C4E8CB6BE99}"/>
                </a:ext>
              </a:extLst>
            </p:cNvPr>
            <p:cNvCxnSpPr/>
            <p:nvPr/>
          </p:nvCxnSpPr>
          <p:spPr>
            <a:xfrm flipV="1">
              <a:off x="1086445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0" name="Rett pilkobling 169">
            <a:extLst>
              <a:ext uri="{FF2B5EF4-FFF2-40B4-BE49-F238E27FC236}">
                <a16:creationId xmlns:a16="http://schemas.microsoft.com/office/drawing/2014/main" id="{74DC5F3D-6E1A-43C0-BB73-F58318D03CF9}"/>
              </a:ext>
            </a:extLst>
          </p:cNvPr>
          <p:cNvCxnSpPr>
            <a:cxnSpLocks/>
          </p:cNvCxnSpPr>
          <p:nvPr userDrawn="1"/>
        </p:nvCxnSpPr>
        <p:spPr>
          <a:xfrm>
            <a:off x="3810623" y="5836111"/>
            <a:ext cx="7125249"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72" name="Gruppe 171">
            <a:extLst>
              <a:ext uri="{FF2B5EF4-FFF2-40B4-BE49-F238E27FC236}">
                <a16:creationId xmlns:a16="http://schemas.microsoft.com/office/drawing/2014/main" id="{F0721FFB-C875-4A66-AC78-0B2F082DD2C5}"/>
              </a:ext>
            </a:extLst>
          </p:cNvPr>
          <p:cNvGrpSpPr/>
          <p:nvPr userDrawn="1"/>
        </p:nvGrpSpPr>
        <p:grpSpPr>
          <a:xfrm>
            <a:off x="2883144" y="2952183"/>
            <a:ext cx="1268397" cy="2660063"/>
            <a:chOff x="5665144" y="2951215"/>
            <a:chExt cx="1268397" cy="2660063"/>
          </a:xfrm>
        </p:grpSpPr>
        <p:sp>
          <p:nvSpPr>
            <p:cNvPr id="173" name="Frihåndsform: figur 172">
              <a:extLst>
                <a:ext uri="{FF2B5EF4-FFF2-40B4-BE49-F238E27FC236}">
                  <a16:creationId xmlns:a16="http://schemas.microsoft.com/office/drawing/2014/main" id="{67153559-4918-42A1-B08D-7B654E8852D4}"/>
                </a:ext>
              </a:extLst>
            </p:cNvPr>
            <p:cNvSpPr/>
            <p:nvPr/>
          </p:nvSpPr>
          <p:spPr>
            <a:xfrm>
              <a:off x="5665144"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helse og sosial</a:t>
              </a:r>
            </a:p>
          </p:txBody>
        </p:sp>
        <p:grpSp>
          <p:nvGrpSpPr>
            <p:cNvPr id="174" name="Gruppe 173">
              <a:extLst>
                <a:ext uri="{FF2B5EF4-FFF2-40B4-BE49-F238E27FC236}">
                  <a16:creationId xmlns:a16="http://schemas.microsoft.com/office/drawing/2014/main" id="{65FDA2E5-50A6-4FEB-AF4D-F5EE82486744}"/>
                </a:ext>
              </a:extLst>
            </p:cNvPr>
            <p:cNvGrpSpPr/>
            <p:nvPr/>
          </p:nvGrpSpPr>
          <p:grpSpPr>
            <a:xfrm>
              <a:off x="5844681" y="3951585"/>
              <a:ext cx="1088860" cy="374502"/>
              <a:chOff x="4390256" y="2636796"/>
              <a:chExt cx="1130880" cy="374502"/>
            </a:xfrm>
          </p:grpSpPr>
          <p:sp>
            <p:nvSpPr>
              <p:cNvPr id="189" name="Rektangel 188">
                <a:extLst>
                  <a:ext uri="{FF2B5EF4-FFF2-40B4-BE49-F238E27FC236}">
                    <a16:creationId xmlns:a16="http://schemas.microsoft.com/office/drawing/2014/main" id="{CB2EFBB6-3BEB-44D9-A4FE-CC4F5CEEDD51}"/>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0" name="TekstSylinder 189">
                <a:extLst>
                  <a:ext uri="{FF2B5EF4-FFF2-40B4-BE49-F238E27FC236}">
                    <a16:creationId xmlns:a16="http://schemas.microsoft.com/office/drawing/2014/main" id="{C9C40F7A-82D5-4C15-A785-685C877FC8AF}"/>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sosial og familie</a:t>
                </a:r>
              </a:p>
            </p:txBody>
          </p:sp>
        </p:grpSp>
        <p:grpSp>
          <p:nvGrpSpPr>
            <p:cNvPr id="175" name="Gruppe 174">
              <a:extLst>
                <a:ext uri="{FF2B5EF4-FFF2-40B4-BE49-F238E27FC236}">
                  <a16:creationId xmlns:a16="http://schemas.microsoft.com/office/drawing/2014/main" id="{C64BA1D6-6627-4A20-B239-687F748311BC}"/>
                </a:ext>
              </a:extLst>
            </p:cNvPr>
            <p:cNvGrpSpPr/>
            <p:nvPr/>
          </p:nvGrpSpPr>
          <p:grpSpPr>
            <a:xfrm>
              <a:off x="5844681" y="4379982"/>
              <a:ext cx="1088860" cy="374502"/>
              <a:chOff x="4390256" y="3248783"/>
              <a:chExt cx="1130880" cy="374502"/>
            </a:xfrm>
          </p:grpSpPr>
          <p:sp>
            <p:nvSpPr>
              <p:cNvPr id="187" name="Rektangel 186">
                <a:extLst>
                  <a:ext uri="{FF2B5EF4-FFF2-40B4-BE49-F238E27FC236}">
                    <a16:creationId xmlns:a16="http://schemas.microsoft.com/office/drawing/2014/main" id="{231E42C0-ED00-4A98-8C86-7ABA882B8BDF}"/>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8" name="TekstSylinder 187">
                <a:extLst>
                  <a:ext uri="{FF2B5EF4-FFF2-40B4-BE49-F238E27FC236}">
                    <a16:creationId xmlns:a16="http://schemas.microsoft.com/office/drawing/2014/main" id="{C53FC538-C16A-4F23-87BA-4FF0DC416E0F}"/>
                  </a:ext>
                </a:extLst>
              </p:cNvPr>
              <p:cNvSpPr txBox="1"/>
              <p:nvPr userDrawn="1"/>
            </p:nvSpPr>
            <p:spPr>
              <a:xfrm>
                <a:off x="4390256"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spesialist-helsetjenester</a:t>
                </a:r>
              </a:p>
            </p:txBody>
          </p:sp>
        </p:grpSp>
        <p:grpSp>
          <p:nvGrpSpPr>
            <p:cNvPr id="176" name="Gruppe 175">
              <a:extLst>
                <a:ext uri="{FF2B5EF4-FFF2-40B4-BE49-F238E27FC236}">
                  <a16:creationId xmlns:a16="http://schemas.microsoft.com/office/drawing/2014/main" id="{5C3A2117-8DE5-42EE-8384-3CF67311306C}"/>
                </a:ext>
              </a:extLst>
            </p:cNvPr>
            <p:cNvGrpSpPr/>
            <p:nvPr/>
          </p:nvGrpSpPr>
          <p:grpSpPr>
            <a:xfrm>
              <a:off x="5844681" y="4808379"/>
              <a:ext cx="1088860" cy="374502"/>
              <a:chOff x="4390256" y="2636796"/>
              <a:chExt cx="1130880" cy="374502"/>
            </a:xfrm>
          </p:grpSpPr>
          <p:sp>
            <p:nvSpPr>
              <p:cNvPr id="185" name="Rektangel 184">
                <a:extLst>
                  <a:ext uri="{FF2B5EF4-FFF2-40B4-BE49-F238E27FC236}">
                    <a16:creationId xmlns:a16="http://schemas.microsoft.com/office/drawing/2014/main" id="{C11D379E-6F09-44EC-B496-BFFEEECE9FF8}"/>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6" name="TekstSylinder 185">
                <a:extLst>
                  <a:ext uri="{FF2B5EF4-FFF2-40B4-BE49-F238E27FC236}">
                    <a16:creationId xmlns:a16="http://schemas.microsoft.com/office/drawing/2014/main" id="{D4FEFE82-DD43-4FB6-9FCF-B61B4839527A}"/>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kommune-helsetjenester</a:t>
                </a:r>
              </a:p>
            </p:txBody>
          </p:sp>
        </p:grpSp>
        <p:grpSp>
          <p:nvGrpSpPr>
            <p:cNvPr id="177" name="Gruppe 176">
              <a:extLst>
                <a:ext uri="{FF2B5EF4-FFF2-40B4-BE49-F238E27FC236}">
                  <a16:creationId xmlns:a16="http://schemas.microsoft.com/office/drawing/2014/main" id="{4EBB2AC2-9484-4C71-9961-BDBA0C43FDA0}"/>
                </a:ext>
              </a:extLst>
            </p:cNvPr>
            <p:cNvGrpSpPr/>
            <p:nvPr/>
          </p:nvGrpSpPr>
          <p:grpSpPr>
            <a:xfrm>
              <a:off x="5844681" y="5236776"/>
              <a:ext cx="1088860" cy="374502"/>
              <a:chOff x="4390256" y="3248783"/>
              <a:chExt cx="1130880" cy="374502"/>
            </a:xfrm>
          </p:grpSpPr>
          <p:sp>
            <p:nvSpPr>
              <p:cNvPr id="183" name="Rektangel 182">
                <a:extLst>
                  <a:ext uri="{FF2B5EF4-FFF2-40B4-BE49-F238E27FC236}">
                    <a16:creationId xmlns:a16="http://schemas.microsoft.com/office/drawing/2014/main" id="{14FAB417-D3ED-450F-8280-24E31B797AB8}"/>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4" name="TekstSylinder 183">
                <a:extLst>
                  <a:ext uri="{FF2B5EF4-FFF2-40B4-BE49-F238E27FC236}">
                    <a16:creationId xmlns:a16="http://schemas.microsoft.com/office/drawing/2014/main" id="{E0EB55C7-F96B-468A-A9DD-48D3EEB18EA7}"/>
                  </a:ext>
                </a:extLst>
              </p:cNvPr>
              <p:cNvSpPr txBox="1"/>
              <p:nvPr userDrawn="1"/>
            </p:nvSpPr>
            <p:spPr>
              <a:xfrm>
                <a:off x="4390256"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fagutvikling</a:t>
                </a:r>
              </a:p>
            </p:txBody>
          </p:sp>
        </p:grpSp>
        <p:cxnSp>
          <p:nvCxnSpPr>
            <p:cNvPr id="178" name="Rett linje 177">
              <a:extLst>
                <a:ext uri="{FF2B5EF4-FFF2-40B4-BE49-F238E27FC236}">
                  <a16:creationId xmlns:a16="http://schemas.microsoft.com/office/drawing/2014/main" id="{6C48CB2B-E224-4802-8A9E-6B1CE3550F66}"/>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Rett linje 178">
              <a:extLst>
                <a:ext uri="{FF2B5EF4-FFF2-40B4-BE49-F238E27FC236}">
                  <a16:creationId xmlns:a16="http://schemas.microsoft.com/office/drawing/2014/main" id="{4EBFF2B7-0649-4A23-8420-E9DA1423FEBC}"/>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Rett linje 179">
              <a:extLst>
                <a:ext uri="{FF2B5EF4-FFF2-40B4-BE49-F238E27FC236}">
                  <a16:creationId xmlns:a16="http://schemas.microsoft.com/office/drawing/2014/main" id="{1DDFAAB9-DA3E-4906-89E2-3EE8C77E8359}"/>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Rett linje 180">
              <a:extLst>
                <a:ext uri="{FF2B5EF4-FFF2-40B4-BE49-F238E27FC236}">
                  <a16:creationId xmlns:a16="http://schemas.microsoft.com/office/drawing/2014/main" id="{1962530B-D879-4120-8984-08B0C136682B}"/>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Rett linje 181">
              <a:extLst>
                <a:ext uri="{FF2B5EF4-FFF2-40B4-BE49-F238E27FC236}">
                  <a16:creationId xmlns:a16="http://schemas.microsoft.com/office/drawing/2014/main" id="{D1D2D5D8-6FD0-4E97-A4C8-1529F2C6E7F1}"/>
                </a:ext>
              </a:extLst>
            </p:cNvPr>
            <p:cNvCxnSpPr/>
            <p:nvPr/>
          </p:nvCxnSpPr>
          <p:spPr>
            <a:xfrm flipV="1">
              <a:off x="6305460"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1" name="Rett linje 190">
            <a:extLst>
              <a:ext uri="{FF2B5EF4-FFF2-40B4-BE49-F238E27FC236}">
                <a16:creationId xmlns:a16="http://schemas.microsoft.com/office/drawing/2014/main" id="{07C1AD54-D44F-4A3E-8FD3-CFB8DECFFC9F}"/>
              </a:ext>
            </a:extLst>
          </p:cNvPr>
          <p:cNvCxnSpPr>
            <a:cxnSpLocks/>
          </p:cNvCxnSpPr>
          <p:nvPr userDrawn="1"/>
        </p:nvCxnSpPr>
        <p:spPr>
          <a:xfrm flipH="1">
            <a:off x="2892669" y="5424027"/>
            <a:ext cx="1700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851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sasjonskart engelsk">
    <p:spTree>
      <p:nvGrpSpPr>
        <p:cNvPr id="1" name=""/>
        <p:cNvGrpSpPr/>
        <p:nvPr/>
      </p:nvGrpSpPr>
      <p:grpSpPr>
        <a:xfrm>
          <a:off x="0" y="0"/>
          <a:ext cx="0" cy="0"/>
          <a:chOff x="0" y="0"/>
          <a:chExt cx="0" cy="0"/>
        </a:xfrm>
      </p:grpSpPr>
      <p:pic>
        <p:nvPicPr>
          <p:cNvPr id="99" name="Bilde 98">
            <a:extLst>
              <a:ext uri="{FF2B5EF4-FFF2-40B4-BE49-F238E27FC236}">
                <a16:creationId xmlns:a16="http://schemas.microsoft.com/office/drawing/2014/main" id="{2FD0EB38-2B30-48AC-A4AF-DAABAF1C7E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1" y="3968088"/>
            <a:ext cx="10199684" cy="2828498"/>
          </a:xfrm>
          <a:prstGeom prst="rect">
            <a:avLst/>
          </a:prstGeom>
        </p:spPr>
      </p:pic>
      <p:sp>
        <p:nvSpPr>
          <p:cNvPr id="83" name="Frihåndsform: figur 82">
            <a:extLst>
              <a:ext uri="{FF2B5EF4-FFF2-40B4-BE49-F238E27FC236}">
                <a16:creationId xmlns:a16="http://schemas.microsoft.com/office/drawing/2014/main" id="{454466E0-FB62-406F-A58E-CB7367D3BCFC}"/>
              </a:ext>
            </a:extLst>
          </p:cNvPr>
          <p:cNvSpPr/>
          <p:nvPr/>
        </p:nvSpPr>
        <p:spPr>
          <a:xfrm>
            <a:off x="5197560" y="1273056"/>
            <a:ext cx="2192925" cy="744538"/>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200" b="1" i="0" dirty="0">
                <a:latin typeface="+mn-lt"/>
                <a:ea typeface="Open Sans SemiBold" panose="020B0706030804020204" pitchFamily="34" charset="0"/>
                <a:cs typeface="Open Sans SemiBold" panose="020B0706030804020204" pitchFamily="34" charset="0"/>
              </a:rPr>
              <a:t>County Governor</a:t>
            </a:r>
            <a:br>
              <a:rPr lang="nb-NO" sz="1200" b="0" i="0" dirty="0">
                <a:latin typeface="+mn-lt"/>
              </a:rPr>
            </a:br>
            <a:r>
              <a:rPr lang="nb-NO" sz="1200" b="0" dirty="0">
                <a:latin typeface="+mn-lt"/>
                <a:ea typeface="Open Sans SemiBold" panose="020B0706030804020204" pitchFamily="34" charset="0"/>
                <a:cs typeface="Open Sans SemiBold" panose="020B0706030804020204" pitchFamily="34" charset="0"/>
              </a:rPr>
              <a:t>Deputy County Governors</a:t>
            </a:r>
          </a:p>
        </p:txBody>
      </p:sp>
      <p:sp>
        <p:nvSpPr>
          <p:cNvPr id="91" name="Frihåndsform: figur 90">
            <a:extLst>
              <a:ext uri="{FF2B5EF4-FFF2-40B4-BE49-F238E27FC236}">
                <a16:creationId xmlns:a16="http://schemas.microsoft.com/office/drawing/2014/main" id="{3944C3F2-119C-4774-AE12-71E4E310C1BD}"/>
              </a:ext>
            </a:extLst>
          </p:cNvPr>
          <p:cNvSpPr/>
          <p:nvPr/>
        </p:nvSpPr>
        <p:spPr>
          <a:xfrm>
            <a:off x="4040040" y="2238370"/>
            <a:ext cx="2126121" cy="527913"/>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200" b="0" dirty="0"/>
              <a:t>Public Security and </a:t>
            </a:r>
            <a:br>
              <a:rPr lang="en-GB" sz="1200" b="0" dirty="0"/>
            </a:br>
            <a:r>
              <a:rPr lang="en-GB" sz="1200" b="0" dirty="0"/>
              <a:t>Emergency Preparedness </a:t>
            </a:r>
            <a:endParaRPr lang="nb-NO" sz="12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2" name="Frihåndsform: figur 91">
            <a:extLst>
              <a:ext uri="{FF2B5EF4-FFF2-40B4-BE49-F238E27FC236}">
                <a16:creationId xmlns:a16="http://schemas.microsoft.com/office/drawing/2014/main" id="{64A4609D-A244-4DA9-A12D-4A260DBB5DC4}"/>
              </a:ext>
            </a:extLst>
          </p:cNvPr>
          <p:cNvSpPr/>
          <p:nvPr/>
        </p:nvSpPr>
        <p:spPr>
          <a:xfrm>
            <a:off x="6437979" y="2264921"/>
            <a:ext cx="2002456" cy="493192"/>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200" b="0" dirty="0"/>
              <a:t>Support and Communications </a:t>
            </a:r>
            <a:endParaRPr lang="nb-NO" sz="12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Plassholder for lysbildenummer 5">
            <a:extLst>
              <a:ext uri="{FF2B5EF4-FFF2-40B4-BE49-F238E27FC236}">
                <a16:creationId xmlns:a16="http://schemas.microsoft.com/office/drawing/2014/main" id="{555B8594-3D12-4F0A-BC64-E01D0B48C44F}"/>
              </a:ext>
            </a:extLst>
          </p:cNvPr>
          <p:cNvSpPr txBox="1">
            <a:spLocks/>
          </p:cNvSpPr>
          <p:nvPr/>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0" name="TekstSylinder 59">
            <a:extLst>
              <a:ext uri="{FF2B5EF4-FFF2-40B4-BE49-F238E27FC236}">
                <a16:creationId xmlns:a16="http://schemas.microsoft.com/office/drawing/2014/main" id="{66076227-87CA-4DB6-8018-0119BC87E78E}"/>
              </a:ext>
            </a:extLst>
          </p:cNvPr>
          <p:cNvSpPr txBox="1"/>
          <p:nvPr/>
        </p:nvSpPr>
        <p:spPr>
          <a:xfrm>
            <a:off x="1702798" y="5712994"/>
            <a:ext cx="3813176" cy="230832"/>
          </a:xfrm>
          <a:prstGeom prst="rect">
            <a:avLst/>
          </a:prstGeom>
          <a:noFill/>
        </p:spPr>
        <p:txBody>
          <a:bodyPr wrap="square" rtlCol="0">
            <a:spAutoFit/>
          </a:bodyPr>
          <a:lstStyle/>
          <a:p>
            <a:r>
              <a:rPr lang="en-US" sz="900" i="1" dirty="0">
                <a:solidFill>
                  <a:srgbClr val="00244E"/>
                </a:solidFill>
                <a:latin typeface="Open Sans" panose="020B0606030504020204" pitchFamily="34" charset="0"/>
                <a:ea typeface="Open Sans" panose="020B0606030504020204" pitchFamily="34" charset="0"/>
                <a:cs typeface="Open Sans" panose="020B0606030504020204" pitchFamily="34" charset="0"/>
              </a:rPr>
              <a:t>multidisciplinary groups</a:t>
            </a:r>
            <a:endParaRPr lang="nb-NO" sz="900" i="1" dirty="0">
              <a:solidFill>
                <a:srgbClr val="00244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2" name="Rett pilkobling 61">
            <a:extLst>
              <a:ext uri="{FF2B5EF4-FFF2-40B4-BE49-F238E27FC236}">
                <a16:creationId xmlns:a16="http://schemas.microsoft.com/office/drawing/2014/main" id="{530B3323-B958-494F-B9BE-05F3A2470779}"/>
              </a:ext>
            </a:extLst>
          </p:cNvPr>
          <p:cNvCxnSpPr>
            <a:cxnSpLocks/>
          </p:cNvCxnSpPr>
          <p:nvPr/>
        </p:nvCxnSpPr>
        <p:spPr>
          <a:xfrm flipV="1">
            <a:off x="1256130" y="2406580"/>
            <a:ext cx="0" cy="342953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0C6B8DC7-5F44-4D9A-8BC5-2454F641B6CA}"/>
              </a:ext>
            </a:extLst>
          </p:cNvPr>
          <p:cNvCxnSpPr>
            <a:cxnSpLocks/>
            <a:endCxn id="60" idx="1"/>
          </p:cNvCxnSpPr>
          <p:nvPr/>
        </p:nvCxnSpPr>
        <p:spPr>
          <a:xfrm>
            <a:off x="1256130" y="5828410"/>
            <a:ext cx="446668" cy="0"/>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cxnSp>
        <p:nvCxnSpPr>
          <p:cNvPr id="104" name="Rett linje 103">
            <a:extLst>
              <a:ext uri="{FF2B5EF4-FFF2-40B4-BE49-F238E27FC236}">
                <a16:creationId xmlns:a16="http://schemas.microsoft.com/office/drawing/2014/main" id="{7C14EA57-3750-413E-A0D3-3BA156A8E0D0}"/>
              </a:ext>
            </a:extLst>
          </p:cNvPr>
          <p:cNvCxnSpPr>
            <a:cxnSpLocks/>
          </p:cNvCxnSpPr>
          <p:nvPr/>
        </p:nvCxnSpPr>
        <p:spPr>
          <a:xfrm flipH="1">
            <a:off x="5674669" y="5415857"/>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Rett linje 122">
            <a:extLst>
              <a:ext uri="{FF2B5EF4-FFF2-40B4-BE49-F238E27FC236}">
                <a16:creationId xmlns:a16="http://schemas.microsoft.com/office/drawing/2014/main" id="{C0519C44-FC96-4B7C-A3FD-4CF28A782515}"/>
              </a:ext>
            </a:extLst>
          </p:cNvPr>
          <p:cNvCxnSpPr>
            <a:cxnSpLocks/>
          </p:cNvCxnSpPr>
          <p:nvPr/>
        </p:nvCxnSpPr>
        <p:spPr>
          <a:xfrm flipH="1">
            <a:off x="1498842" y="5000654"/>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Rett linje 124">
            <a:extLst>
              <a:ext uri="{FF2B5EF4-FFF2-40B4-BE49-F238E27FC236}">
                <a16:creationId xmlns:a16="http://schemas.microsoft.com/office/drawing/2014/main" id="{D5182EC3-D6C8-4C27-BFC0-24B96C278978}"/>
              </a:ext>
            </a:extLst>
          </p:cNvPr>
          <p:cNvCxnSpPr/>
          <p:nvPr/>
        </p:nvCxnSpPr>
        <p:spPr>
          <a:xfrm>
            <a:off x="6166161" y="2511188"/>
            <a:ext cx="271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Rett linje 126">
            <a:extLst>
              <a:ext uri="{FF2B5EF4-FFF2-40B4-BE49-F238E27FC236}">
                <a16:creationId xmlns:a16="http://schemas.microsoft.com/office/drawing/2014/main" id="{EF196F37-D0BE-4D49-AE49-0CAFC92C8E8C}"/>
              </a:ext>
            </a:extLst>
          </p:cNvPr>
          <p:cNvCxnSpPr>
            <a:cxnSpLocks/>
          </p:cNvCxnSpPr>
          <p:nvPr/>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Rett linje 130">
            <a:extLst>
              <a:ext uri="{FF2B5EF4-FFF2-40B4-BE49-F238E27FC236}">
                <a16:creationId xmlns:a16="http://schemas.microsoft.com/office/drawing/2014/main" id="{112B7DCC-A1CB-41F7-896F-93F5ACF8B6E5}"/>
              </a:ext>
            </a:extLst>
          </p:cNvPr>
          <p:cNvCxnSpPr/>
          <p:nvPr/>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42" name="Gruppe 141">
            <a:extLst>
              <a:ext uri="{FF2B5EF4-FFF2-40B4-BE49-F238E27FC236}">
                <a16:creationId xmlns:a16="http://schemas.microsoft.com/office/drawing/2014/main" id="{45B60297-10C8-4953-B69F-9FDE04140DC1}"/>
              </a:ext>
            </a:extLst>
          </p:cNvPr>
          <p:cNvGrpSpPr/>
          <p:nvPr userDrawn="1"/>
        </p:nvGrpSpPr>
        <p:grpSpPr>
          <a:xfrm>
            <a:off x="1488906" y="2951215"/>
            <a:ext cx="1268397" cy="2245359"/>
            <a:chOff x="1060861" y="2951215"/>
            <a:chExt cx="1268397" cy="2245359"/>
          </a:xfrm>
        </p:grpSpPr>
        <p:grpSp>
          <p:nvGrpSpPr>
            <p:cNvPr id="141" name="Gruppe 140">
              <a:extLst>
                <a:ext uri="{FF2B5EF4-FFF2-40B4-BE49-F238E27FC236}">
                  <a16:creationId xmlns:a16="http://schemas.microsoft.com/office/drawing/2014/main" id="{AA151873-1F92-4B0C-9CD7-912152222F83}"/>
                </a:ext>
              </a:extLst>
            </p:cNvPr>
            <p:cNvGrpSpPr/>
            <p:nvPr userDrawn="1"/>
          </p:nvGrpSpPr>
          <p:grpSpPr>
            <a:xfrm>
              <a:off x="1060861" y="3186509"/>
              <a:ext cx="1268397" cy="2010065"/>
              <a:chOff x="1060861" y="3186509"/>
              <a:chExt cx="1268397" cy="2010065"/>
            </a:xfrm>
          </p:grpSpPr>
          <p:sp>
            <p:nvSpPr>
              <p:cNvPr id="84" name="Frihåndsform: figur 83">
                <a:extLst>
                  <a:ext uri="{FF2B5EF4-FFF2-40B4-BE49-F238E27FC236}">
                    <a16:creationId xmlns:a16="http://schemas.microsoft.com/office/drawing/2014/main" id="{99D7E0B9-7012-4B5B-BD47-95AFD4FA0E3B}"/>
                  </a:ext>
                </a:extLst>
              </p:cNvPr>
              <p:cNvSpPr/>
              <p:nvPr/>
            </p:nvSpPr>
            <p:spPr>
              <a:xfrm>
                <a:off x="106086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a:r>
                  <a:rPr lang="en-GB" sz="1100" b="1" dirty="0"/>
                  <a:t>Justice and Municipal </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14" name="Gruppe 13">
                <a:extLst>
                  <a:ext uri="{FF2B5EF4-FFF2-40B4-BE49-F238E27FC236}">
                    <a16:creationId xmlns:a16="http://schemas.microsoft.com/office/drawing/2014/main" id="{3FC639D4-0698-40E7-93EE-31B19A98866F}"/>
                  </a:ext>
                </a:extLst>
              </p:cNvPr>
              <p:cNvGrpSpPr/>
              <p:nvPr/>
            </p:nvGrpSpPr>
            <p:grpSpPr>
              <a:xfrm>
                <a:off x="1242047" y="3951585"/>
                <a:ext cx="1086540" cy="374502"/>
                <a:chOff x="285158" y="2636796"/>
                <a:chExt cx="1130880" cy="374502"/>
              </a:xfrm>
            </p:grpSpPr>
            <p:sp>
              <p:nvSpPr>
                <p:cNvPr id="21" name="Rektangel 20">
                  <a:extLst>
                    <a:ext uri="{FF2B5EF4-FFF2-40B4-BE49-F238E27FC236}">
                      <a16:creationId xmlns:a16="http://schemas.microsoft.com/office/drawing/2014/main" id="{68B5C03B-36B2-4A85-BC92-97E030BD41B0}"/>
                    </a:ext>
                  </a:extLst>
                </p:cNvPr>
                <p:cNvSpPr/>
                <p:nvPr userDrawn="1"/>
              </p:nvSpPr>
              <p:spPr>
                <a:xfrm>
                  <a:off x="285158"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kstSylinder 21">
                  <a:extLst>
                    <a:ext uri="{FF2B5EF4-FFF2-40B4-BE49-F238E27FC236}">
                      <a16:creationId xmlns:a16="http://schemas.microsoft.com/office/drawing/2014/main" id="{64E443A0-1BCA-494F-AC1F-AF453A67D422}"/>
                    </a:ext>
                  </a:extLst>
                </p:cNvPr>
                <p:cNvSpPr txBox="1"/>
                <p:nvPr userDrawn="1"/>
              </p:nvSpPr>
              <p:spPr>
                <a:xfrm>
                  <a:off x="285158"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Juridical</a:t>
                  </a:r>
                </a:p>
              </p:txBody>
            </p:sp>
          </p:grpSp>
          <p:grpSp>
            <p:nvGrpSpPr>
              <p:cNvPr id="15" name="Gruppe 14">
                <a:extLst>
                  <a:ext uri="{FF2B5EF4-FFF2-40B4-BE49-F238E27FC236}">
                    <a16:creationId xmlns:a16="http://schemas.microsoft.com/office/drawing/2014/main" id="{8631CE5B-699B-4F2B-B318-31DC9942586A}"/>
                  </a:ext>
                </a:extLst>
              </p:cNvPr>
              <p:cNvGrpSpPr/>
              <p:nvPr/>
            </p:nvGrpSpPr>
            <p:grpSpPr>
              <a:xfrm>
                <a:off x="1242039" y="4386164"/>
                <a:ext cx="1086540" cy="374502"/>
                <a:chOff x="285158" y="3248783"/>
                <a:chExt cx="1130880" cy="374502"/>
              </a:xfrm>
            </p:grpSpPr>
            <p:sp>
              <p:nvSpPr>
                <p:cNvPr id="19" name="Rektangel 18">
                  <a:extLst>
                    <a:ext uri="{FF2B5EF4-FFF2-40B4-BE49-F238E27FC236}">
                      <a16:creationId xmlns:a16="http://schemas.microsoft.com/office/drawing/2014/main" id="{6A14C2ED-CCF0-4EE5-99CE-D907CE6BC903}"/>
                    </a:ext>
                  </a:extLst>
                </p:cNvPr>
                <p:cNvSpPr/>
                <p:nvPr userDrawn="1"/>
              </p:nvSpPr>
              <p:spPr>
                <a:xfrm>
                  <a:off x="285158"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kstSylinder 19">
                  <a:extLst>
                    <a:ext uri="{FF2B5EF4-FFF2-40B4-BE49-F238E27FC236}">
                      <a16:creationId xmlns:a16="http://schemas.microsoft.com/office/drawing/2014/main" id="{09EA5C5C-9D71-44B6-ABEE-25CD34187EE8}"/>
                    </a:ext>
                  </a:extLst>
                </p:cNvPr>
                <p:cNvSpPr txBox="1"/>
                <p:nvPr userDrawn="1"/>
              </p:nvSpPr>
              <p:spPr>
                <a:xfrm>
                  <a:off x="285158"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Guardianship</a:t>
                  </a:r>
                </a:p>
              </p:txBody>
            </p:sp>
          </p:grpSp>
          <p:grpSp>
            <p:nvGrpSpPr>
              <p:cNvPr id="16" name="Gruppe 15">
                <a:extLst>
                  <a:ext uri="{FF2B5EF4-FFF2-40B4-BE49-F238E27FC236}">
                    <a16:creationId xmlns:a16="http://schemas.microsoft.com/office/drawing/2014/main" id="{EC40A4FF-442A-42B6-A7EF-7680F71B93D8}"/>
                  </a:ext>
                </a:extLst>
              </p:cNvPr>
              <p:cNvGrpSpPr/>
              <p:nvPr/>
            </p:nvGrpSpPr>
            <p:grpSpPr>
              <a:xfrm>
                <a:off x="1242047" y="4822072"/>
                <a:ext cx="1086532" cy="374502"/>
                <a:chOff x="285158" y="3860771"/>
                <a:chExt cx="1130880" cy="374502"/>
              </a:xfrm>
            </p:grpSpPr>
            <p:sp>
              <p:nvSpPr>
                <p:cNvPr id="17" name="Rektangel 16">
                  <a:extLst>
                    <a:ext uri="{FF2B5EF4-FFF2-40B4-BE49-F238E27FC236}">
                      <a16:creationId xmlns:a16="http://schemas.microsoft.com/office/drawing/2014/main" id="{FD08B21F-9F14-4272-96D2-173BD66C7751}"/>
                    </a:ext>
                  </a:extLst>
                </p:cNvPr>
                <p:cNvSpPr/>
                <p:nvPr userDrawn="1"/>
              </p:nvSpPr>
              <p:spPr>
                <a:xfrm>
                  <a:off x="285158"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kstSylinder 17">
                  <a:extLst>
                    <a:ext uri="{FF2B5EF4-FFF2-40B4-BE49-F238E27FC236}">
                      <a16:creationId xmlns:a16="http://schemas.microsoft.com/office/drawing/2014/main" id="{C2A78EB1-E99C-4562-82BB-D78F8AC4487F}"/>
                    </a:ext>
                  </a:extLst>
                </p:cNvPr>
                <p:cNvSpPr txBox="1"/>
                <p:nvPr userDrawn="1"/>
              </p:nvSpPr>
              <p:spPr>
                <a:xfrm>
                  <a:off x="285158"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Planning</a:t>
                  </a:r>
                </a:p>
              </p:txBody>
            </p:sp>
          </p:grpSp>
          <p:cxnSp>
            <p:nvCxnSpPr>
              <p:cNvPr id="120" name="Rett linje 119">
                <a:extLst>
                  <a:ext uri="{FF2B5EF4-FFF2-40B4-BE49-F238E27FC236}">
                    <a16:creationId xmlns:a16="http://schemas.microsoft.com/office/drawing/2014/main" id="{4B5C2470-ECE0-4F2D-B95D-2F7C15CE1685}"/>
                  </a:ext>
                </a:extLst>
              </p:cNvPr>
              <p:cNvCxnSpPr>
                <a:cxnSpLocks/>
              </p:cNvCxnSpPr>
              <p:nvPr/>
            </p:nvCxnSpPr>
            <p:spPr>
              <a:xfrm>
                <a:off x="1070797" y="3814357"/>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25C33EB2-2C71-492B-B260-B62EC074209B}"/>
                  </a:ext>
                </a:extLst>
              </p:cNvPr>
              <p:cNvCxnSpPr>
                <a:cxnSpLocks/>
              </p:cNvCxnSpPr>
              <p:nvPr/>
            </p:nvCxnSpPr>
            <p:spPr>
              <a:xfrm flipH="1">
                <a:off x="1070797" y="4150172"/>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6CDFD965-D25D-4468-9BE1-4A5D60294CD7}"/>
                  </a:ext>
                </a:extLst>
              </p:cNvPr>
              <p:cNvCxnSpPr>
                <a:cxnSpLocks/>
              </p:cNvCxnSpPr>
              <p:nvPr/>
            </p:nvCxnSpPr>
            <p:spPr>
              <a:xfrm flipH="1">
                <a:off x="1070797" y="4568816"/>
                <a:ext cx="17001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3" name="Rett linje 132">
              <a:extLst>
                <a:ext uri="{FF2B5EF4-FFF2-40B4-BE49-F238E27FC236}">
                  <a16:creationId xmlns:a16="http://schemas.microsoft.com/office/drawing/2014/main" id="{E45448D3-A2EE-479E-A434-5EDF243542F5}"/>
                </a:ext>
              </a:extLst>
            </p:cNvPr>
            <p:cNvCxnSpPr/>
            <p:nvPr/>
          </p:nvCxnSpPr>
          <p:spPr>
            <a:xfrm flipV="1">
              <a:off x="167278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uppe 142">
            <a:extLst>
              <a:ext uri="{FF2B5EF4-FFF2-40B4-BE49-F238E27FC236}">
                <a16:creationId xmlns:a16="http://schemas.microsoft.com/office/drawing/2014/main" id="{9A880F69-6D34-4B21-B2E8-36CBF7D2E57B}"/>
              </a:ext>
            </a:extLst>
          </p:cNvPr>
          <p:cNvGrpSpPr/>
          <p:nvPr userDrawn="1"/>
        </p:nvGrpSpPr>
        <p:grpSpPr>
          <a:xfrm>
            <a:off x="2873151" y="2944190"/>
            <a:ext cx="1268397" cy="1806206"/>
            <a:chOff x="2595622" y="2951215"/>
            <a:chExt cx="1268397" cy="1806206"/>
          </a:xfrm>
        </p:grpSpPr>
        <p:sp>
          <p:nvSpPr>
            <p:cNvPr id="85" name="Frihåndsform: figur 84">
              <a:extLst>
                <a:ext uri="{FF2B5EF4-FFF2-40B4-BE49-F238E27FC236}">
                  <a16:creationId xmlns:a16="http://schemas.microsoft.com/office/drawing/2014/main" id="{A21D8405-99B9-4FCD-95D6-5968E3DFCD70}"/>
                </a:ext>
              </a:extLst>
            </p:cNvPr>
            <p:cNvSpPr/>
            <p:nvPr/>
          </p:nvSpPr>
          <p:spPr>
            <a:xfrm>
              <a:off x="2595622"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200" b="1" dirty="0"/>
                <a:t>Health and Social Affairs</a:t>
              </a:r>
              <a:endParaRPr lang="nb-NO"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25" name="Gruppe 24">
              <a:extLst>
                <a:ext uri="{FF2B5EF4-FFF2-40B4-BE49-F238E27FC236}">
                  <a16:creationId xmlns:a16="http://schemas.microsoft.com/office/drawing/2014/main" id="{1C575C4C-F720-46EF-81BE-9A254A1BAE7F}"/>
                </a:ext>
              </a:extLst>
            </p:cNvPr>
            <p:cNvGrpSpPr/>
            <p:nvPr/>
          </p:nvGrpSpPr>
          <p:grpSpPr>
            <a:xfrm>
              <a:off x="2766203" y="3944597"/>
              <a:ext cx="1097815" cy="381490"/>
              <a:chOff x="1642371" y="2629808"/>
              <a:chExt cx="1142033" cy="381490"/>
            </a:xfrm>
          </p:grpSpPr>
          <p:sp>
            <p:nvSpPr>
              <p:cNvPr id="29" name="Rektangel 28">
                <a:extLst>
                  <a:ext uri="{FF2B5EF4-FFF2-40B4-BE49-F238E27FC236}">
                    <a16:creationId xmlns:a16="http://schemas.microsoft.com/office/drawing/2014/main" id="{84CF093A-A2D2-45B7-8FE9-5151FA04C3F6}"/>
                  </a:ext>
                </a:extLst>
              </p:cNvPr>
              <p:cNvSpPr/>
              <p:nvPr userDrawn="1"/>
            </p:nvSpPr>
            <p:spPr>
              <a:xfrm>
                <a:off x="1653524"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kstSylinder 29">
                <a:extLst>
                  <a:ext uri="{FF2B5EF4-FFF2-40B4-BE49-F238E27FC236}">
                    <a16:creationId xmlns:a16="http://schemas.microsoft.com/office/drawing/2014/main" id="{C0EB11DD-07A1-4CA5-9B48-1D0169C9CCB0}"/>
                  </a:ext>
                </a:extLst>
              </p:cNvPr>
              <p:cNvSpPr txBox="1"/>
              <p:nvPr userDrawn="1"/>
            </p:nvSpPr>
            <p:spPr>
              <a:xfrm>
                <a:off x="1642371" y="2629808"/>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err="1"/>
                  <a:t>Welfare</a:t>
                </a:r>
                <a:r>
                  <a:rPr lang="nb-NO" sz="900" kern="1200" dirty="0"/>
                  <a:t> and Family Services</a:t>
                </a:r>
              </a:p>
            </p:txBody>
          </p:sp>
        </p:grpSp>
        <p:grpSp>
          <p:nvGrpSpPr>
            <p:cNvPr id="26" name="Gruppe 25">
              <a:extLst>
                <a:ext uri="{FF2B5EF4-FFF2-40B4-BE49-F238E27FC236}">
                  <a16:creationId xmlns:a16="http://schemas.microsoft.com/office/drawing/2014/main" id="{C2EFA962-3C91-4775-9E5D-B7E41DE2FC2F}"/>
                </a:ext>
              </a:extLst>
            </p:cNvPr>
            <p:cNvGrpSpPr/>
            <p:nvPr/>
          </p:nvGrpSpPr>
          <p:grpSpPr>
            <a:xfrm>
              <a:off x="2783194" y="4382919"/>
              <a:ext cx="1080825" cy="374502"/>
              <a:chOff x="1653524" y="3248783"/>
              <a:chExt cx="1130880" cy="374502"/>
            </a:xfrm>
          </p:grpSpPr>
          <p:sp>
            <p:nvSpPr>
              <p:cNvPr id="27" name="Rektangel 26">
                <a:extLst>
                  <a:ext uri="{FF2B5EF4-FFF2-40B4-BE49-F238E27FC236}">
                    <a16:creationId xmlns:a16="http://schemas.microsoft.com/office/drawing/2014/main" id="{A4C2B1FA-D8A3-4052-A155-CE35316BA17A}"/>
                  </a:ext>
                </a:extLst>
              </p:cNvPr>
              <p:cNvSpPr/>
              <p:nvPr userDrawn="1"/>
            </p:nvSpPr>
            <p:spPr>
              <a:xfrm>
                <a:off x="1653524"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kstSylinder 27">
                <a:extLst>
                  <a:ext uri="{FF2B5EF4-FFF2-40B4-BE49-F238E27FC236}">
                    <a16:creationId xmlns:a16="http://schemas.microsoft.com/office/drawing/2014/main" id="{D425CF51-24B2-4452-8272-15BF8A93321A}"/>
                  </a:ext>
                </a:extLst>
              </p:cNvPr>
              <p:cNvSpPr txBox="1"/>
              <p:nvPr userDrawn="1"/>
            </p:nvSpPr>
            <p:spPr>
              <a:xfrm>
                <a:off x="1653524"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lt1"/>
                    </a:solidFill>
                    <a:latin typeface="+mn-lt"/>
                    <a:ea typeface="+mn-ea"/>
                    <a:cs typeface="+mn-cs"/>
                  </a:rPr>
                  <a:t>Specialist Health Services</a:t>
                </a:r>
                <a:endParaRPr lang="nb-NO" sz="900" kern="1200" dirty="0">
                  <a:solidFill>
                    <a:schemeClr val="lt1"/>
                  </a:solidFill>
                  <a:latin typeface="+mn-lt"/>
                  <a:ea typeface="+mn-ea"/>
                  <a:cs typeface="+mn-cs"/>
                </a:endParaRPr>
              </a:p>
            </p:txBody>
          </p:sp>
        </p:grpSp>
        <p:cxnSp>
          <p:nvCxnSpPr>
            <p:cNvPr id="118" name="Rett linje 117">
              <a:extLst>
                <a:ext uri="{FF2B5EF4-FFF2-40B4-BE49-F238E27FC236}">
                  <a16:creationId xmlns:a16="http://schemas.microsoft.com/office/drawing/2014/main" id="{1C5D21DF-7958-41AA-9013-69D1CC2835F9}"/>
                </a:ext>
              </a:extLst>
            </p:cNvPr>
            <p:cNvCxnSpPr>
              <a:cxnSpLocks/>
            </p:cNvCxnSpPr>
            <p:nvPr/>
          </p:nvCxnSpPr>
          <p:spPr>
            <a:xfrm flipH="1">
              <a:off x="2608322" y="415149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Rett linje 118">
              <a:extLst>
                <a:ext uri="{FF2B5EF4-FFF2-40B4-BE49-F238E27FC236}">
                  <a16:creationId xmlns:a16="http://schemas.microsoft.com/office/drawing/2014/main" id="{58BD1B5C-4C31-4C5E-95A7-EE1F90FDA0A8}"/>
                </a:ext>
              </a:extLst>
            </p:cNvPr>
            <p:cNvCxnSpPr>
              <a:cxnSpLocks/>
            </p:cNvCxnSpPr>
            <p:nvPr/>
          </p:nvCxnSpPr>
          <p:spPr>
            <a:xfrm flipH="1">
              <a:off x="2608322" y="457989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Rett linje 134">
              <a:extLst>
                <a:ext uri="{FF2B5EF4-FFF2-40B4-BE49-F238E27FC236}">
                  <a16:creationId xmlns:a16="http://schemas.microsoft.com/office/drawing/2014/main" id="{7E11723F-FE0C-4575-8219-8506180039F3}"/>
                </a:ext>
              </a:extLst>
            </p:cNvPr>
            <p:cNvCxnSpPr/>
            <p:nvPr/>
          </p:nvCxnSpPr>
          <p:spPr>
            <a:xfrm flipV="1">
              <a:off x="3233625"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uppe 143">
            <a:extLst>
              <a:ext uri="{FF2B5EF4-FFF2-40B4-BE49-F238E27FC236}">
                <a16:creationId xmlns:a16="http://schemas.microsoft.com/office/drawing/2014/main" id="{CAA3EEA9-5D98-47EB-A10D-C97E1CB1AA0C}"/>
              </a:ext>
            </a:extLst>
          </p:cNvPr>
          <p:cNvGrpSpPr/>
          <p:nvPr userDrawn="1"/>
        </p:nvGrpSpPr>
        <p:grpSpPr>
          <a:xfrm>
            <a:off x="4269519" y="2951215"/>
            <a:ext cx="1268397" cy="2236602"/>
            <a:chOff x="4130383" y="2951215"/>
            <a:chExt cx="1268397" cy="2236602"/>
          </a:xfrm>
        </p:grpSpPr>
        <p:sp>
          <p:nvSpPr>
            <p:cNvPr id="86" name="Frihåndsform: figur 85">
              <a:extLst>
                <a:ext uri="{FF2B5EF4-FFF2-40B4-BE49-F238E27FC236}">
                  <a16:creationId xmlns:a16="http://schemas.microsoft.com/office/drawing/2014/main" id="{8C0D000C-1464-4199-A7F0-3533B6A396C5}"/>
                </a:ext>
              </a:extLst>
            </p:cNvPr>
            <p:cNvSpPr/>
            <p:nvPr/>
          </p:nvSpPr>
          <p:spPr>
            <a:xfrm>
              <a:off x="413038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200" b="1" dirty="0"/>
                <a:t>Juvenile and Child Welfare </a:t>
              </a:r>
              <a:endParaRPr lang="nb-NO"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34" name="Gruppe 33">
              <a:extLst>
                <a:ext uri="{FF2B5EF4-FFF2-40B4-BE49-F238E27FC236}">
                  <a16:creationId xmlns:a16="http://schemas.microsoft.com/office/drawing/2014/main" id="{9F3375D5-0655-4160-AB53-F630AD786A5A}"/>
                </a:ext>
              </a:extLst>
            </p:cNvPr>
            <p:cNvGrpSpPr/>
            <p:nvPr/>
          </p:nvGrpSpPr>
          <p:grpSpPr>
            <a:xfrm>
              <a:off x="4310446" y="3951585"/>
              <a:ext cx="1088334" cy="374502"/>
              <a:chOff x="3021890" y="2636796"/>
              <a:chExt cx="1130880" cy="374502"/>
            </a:xfrm>
          </p:grpSpPr>
          <p:sp>
            <p:nvSpPr>
              <p:cNvPr id="41" name="Rektangel 40">
                <a:extLst>
                  <a:ext uri="{FF2B5EF4-FFF2-40B4-BE49-F238E27FC236}">
                    <a16:creationId xmlns:a16="http://schemas.microsoft.com/office/drawing/2014/main" id="{E9B5FA2F-13CD-43A9-B708-97C8D2130059}"/>
                  </a:ext>
                </a:extLst>
              </p:cNvPr>
              <p:cNvSpPr/>
              <p:nvPr userDrawn="1"/>
            </p:nvSpPr>
            <p:spPr>
              <a:xfrm>
                <a:off x="3021890"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TekstSylinder 41">
                <a:extLst>
                  <a:ext uri="{FF2B5EF4-FFF2-40B4-BE49-F238E27FC236}">
                    <a16:creationId xmlns:a16="http://schemas.microsoft.com/office/drawing/2014/main" id="{7BE25B49-A508-44F1-BF9B-F6C37A6DBEDE}"/>
                  </a:ext>
                </a:extLst>
              </p:cNvPr>
              <p:cNvSpPr txBox="1"/>
              <p:nvPr userDrawn="1"/>
            </p:nvSpPr>
            <p:spPr>
              <a:xfrm>
                <a:off x="3021890"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Schools</a:t>
                </a:r>
              </a:p>
            </p:txBody>
          </p:sp>
        </p:grpSp>
        <p:grpSp>
          <p:nvGrpSpPr>
            <p:cNvPr id="35" name="Gruppe 34">
              <a:extLst>
                <a:ext uri="{FF2B5EF4-FFF2-40B4-BE49-F238E27FC236}">
                  <a16:creationId xmlns:a16="http://schemas.microsoft.com/office/drawing/2014/main" id="{24CF45F5-8584-4EC3-9CB6-9A2FCC6FD357}"/>
                </a:ext>
              </a:extLst>
            </p:cNvPr>
            <p:cNvGrpSpPr/>
            <p:nvPr/>
          </p:nvGrpSpPr>
          <p:grpSpPr>
            <a:xfrm>
              <a:off x="4320877" y="4386164"/>
              <a:ext cx="1075466" cy="374502"/>
              <a:chOff x="3021890" y="3248783"/>
              <a:chExt cx="1130880" cy="374502"/>
            </a:xfrm>
          </p:grpSpPr>
          <p:sp>
            <p:nvSpPr>
              <p:cNvPr id="39" name="Rektangel 38">
                <a:extLst>
                  <a:ext uri="{FF2B5EF4-FFF2-40B4-BE49-F238E27FC236}">
                    <a16:creationId xmlns:a16="http://schemas.microsoft.com/office/drawing/2014/main" id="{113F81FC-6F27-4508-A1C4-721C0001E237}"/>
                  </a:ext>
                </a:extLst>
              </p:cNvPr>
              <p:cNvSpPr/>
              <p:nvPr userDrawn="1"/>
            </p:nvSpPr>
            <p:spPr>
              <a:xfrm>
                <a:off x="3021890"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kstSylinder 39">
                <a:extLst>
                  <a:ext uri="{FF2B5EF4-FFF2-40B4-BE49-F238E27FC236}">
                    <a16:creationId xmlns:a16="http://schemas.microsoft.com/office/drawing/2014/main" id="{22A933F3-2F64-4375-9225-0689C935A2BD}"/>
                  </a:ext>
                </a:extLst>
              </p:cNvPr>
              <p:cNvSpPr txBox="1"/>
              <p:nvPr userDrawn="1"/>
            </p:nvSpPr>
            <p:spPr>
              <a:xfrm>
                <a:off x="3021890"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lt1"/>
                    </a:solidFill>
                    <a:latin typeface="+mn-lt"/>
                    <a:ea typeface="+mn-ea"/>
                    <a:cs typeface="+mn-cs"/>
                  </a:rPr>
                  <a:t>Nursery Schools</a:t>
                </a:r>
                <a:endParaRPr lang="nb-NO" sz="900" kern="1200" dirty="0"/>
              </a:p>
            </p:txBody>
          </p:sp>
        </p:grpSp>
        <p:grpSp>
          <p:nvGrpSpPr>
            <p:cNvPr id="36" name="Gruppe 35">
              <a:extLst>
                <a:ext uri="{FF2B5EF4-FFF2-40B4-BE49-F238E27FC236}">
                  <a16:creationId xmlns:a16="http://schemas.microsoft.com/office/drawing/2014/main" id="{7D8636CE-05B2-4A19-AA32-1872D915EA8F}"/>
                </a:ext>
              </a:extLst>
            </p:cNvPr>
            <p:cNvGrpSpPr/>
            <p:nvPr/>
          </p:nvGrpSpPr>
          <p:grpSpPr>
            <a:xfrm>
              <a:off x="4323204" y="4813315"/>
              <a:ext cx="1073139" cy="374502"/>
              <a:chOff x="3021890" y="3860771"/>
              <a:chExt cx="1130880" cy="374502"/>
            </a:xfrm>
          </p:grpSpPr>
          <p:sp>
            <p:nvSpPr>
              <p:cNvPr id="37" name="Rektangel 36">
                <a:extLst>
                  <a:ext uri="{FF2B5EF4-FFF2-40B4-BE49-F238E27FC236}">
                    <a16:creationId xmlns:a16="http://schemas.microsoft.com/office/drawing/2014/main" id="{7219CD6A-6191-49E4-B11E-5402B30866AB}"/>
                  </a:ext>
                </a:extLst>
              </p:cNvPr>
              <p:cNvSpPr/>
              <p:nvPr userDrawn="1"/>
            </p:nvSpPr>
            <p:spPr>
              <a:xfrm>
                <a:off x="3021890"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TekstSylinder 37">
                <a:extLst>
                  <a:ext uri="{FF2B5EF4-FFF2-40B4-BE49-F238E27FC236}">
                    <a16:creationId xmlns:a16="http://schemas.microsoft.com/office/drawing/2014/main" id="{EB86A631-9500-47DE-8FCC-666876D252E8}"/>
                  </a:ext>
                </a:extLst>
              </p:cNvPr>
              <p:cNvSpPr txBox="1"/>
              <p:nvPr userDrawn="1"/>
            </p:nvSpPr>
            <p:spPr>
              <a:xfrm>
                <a:off x="3021890"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kern="1200" dirty="0">
                    <a:solidFill>
                      <a:schemeClr val="lt1"/>
                    </a:solidFill>
                    <a:latin typeface="+mn-lt"/>
                    <a:ea typeface="+mn-ea"/>
                    <a:cs typeface="+mn-cs"/>
                  </a:rPr>
                  <a:t>Child Welfare</a:t>
                </a:r>
                <a:endParaRPr lang="nb-NO" sz="900" kern="1200" dirty="0">
                  <a:solidFill>
                    <a:schemeClr val="lt1"/>
                  </a:solidFill>
                  <a:latin typeface="+mn-lt"/>
                  <a:ea typeface="+mn-ea"/>
                  <a:cs typeface="+mn-cs"/>
                </a:endParaRPr>
              </a:p>
            </p:txBody>
          </p:sp>
        </p:grpSp>
        <p:cxnSp>
          <p:nvCxnSpPr>
            <p:cNvPr id="111" name="Rett linje 110">
              <a:extLst>
                <a:ext uri="{FF2B5EF4-FFF2-40B4-BE49-F238E27FC236}">
                  <a16:creationId xmlns:a16="http://schemas.microsoft.com/office/drawing/2014/main" id="{4B9FAC8E-FFFD-40B5-B41E-CD2439F2CAC1}"/>
                </a:ext>
              </a:extLst>
            </p:cNvPr>
            <p:cNvCxnSpPr>
              <a:cxnSpLocks/>
            </p:cNvCxnSpPr>
            <p:nvPr/>
          </p:nvCxnSpPr>
          <p:spPr>
            <a:xfrm>
              <a:off x="4139909" y="3807774"/>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Rett linje 111">
              <a:extLst>
                <a:ext uri="{FF2B5EF4-FFF2-40B4-BE49-F238E27FC236}">
                  <a16:creationId xmlns:a16="http://schemas.microsoft.com/office/drawing/2014/main" id="{827202D0-7EEC-4EF7-BC91-8EB350D63D7D}"/>
                </a:ext>
              </a:extLst>
            </p:cNvPr>
            <p:cNvCxnSpPr>
              <a:cxnSpLocks/>
            </p:cNvCxnSpPr>
            <p:nvPr/>
          </p:nvCxnSpPr>
          <p:spPr>
            <a:xfrm flipH="1">
              <a:off x="4139909" y="414358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Rett linje 112">
              <a:extLst>
                <a:ext uri="{FF2B5EF4-FFF2-40B4-BE49-F238E27FC236}">
                  <a16:creationId xmlns:a16="http://schemas.microsoft.com/office/drawing/2014/main" id="{FC971D9C-F27F-408B-B42B-84A4D61B96B7}"/>
                </a:ext>
              </a:extLst>
            </p:cNvPr>
            <p:cNvCxnSpPr>
              <a:cxnSpLocks/>
            </p:cNvCxnSpPr>
            <p:nvPr/>
          </p:nvCxnSpPr>
          <p:spPr>
            <a:xfrm flipH="1">
              <a:off x="4139909" y="4562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Rett linje 113">
              <a:extLst>
                <a:ext uri="{FF2B5EF4-FFF2-40B4-BE49-F238E27FC236}">
                  <a16:creationId xmlns:a16="http://schemas.microsoft.com/office/drawing/2014/main" id="{92238850-CBDB-44BE-9718-3A23F0692043}"/>
                </a:ext>
              </a:extLst>
            </p:cNvPr>
            <p:cNvCxnSpPr>
              <a:cxnSpLocks/>
            </p:cNvCxnSpPr>
            <p:nvPr/>
          </p:nvCxnSpPr>
          <p:spPr>
            <a:xfrm flipH="1">
              <a:off x="413990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Rett linje 135">
              <a:extLst>
                <a:ext uri="{FF2B5EF4-FFF2-40B4-BE49-F238E27FC236}">
                  <a16:creationId xmlns:a16="http://schemas.microsoft.com/office/drawing/2014/main" id="{6798F810-268C-4BAE-808F-E65F02498B42}"/>
                </a:ext>
              </a:extLst>
            </p:cNvPr>
            <p:cNvCxnSpPr/>
            <p:nvPr/>
          </p:nvCxnSpPr>
          <p:spPr>
            <a:xfrm flipV="1">
              <a:off x="4742458"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uppe 144">
            <a:extLst>
              <a:ext uri="{FF2B5EF4-FFF2-40B4-BE49-F238E27FC236}">
                <a16:creationId xmlns:a16="http://schemas.microsoft.com/office/drawing/2014/main" id="{28855B7B-A619-4A86-82CC-A121CB5CF261}"/>
              </a:ext>
            </a:extLst>
          </p:cNvPr>
          <p:cNvGrpSpPr/>
          <p:nvPr userDrawn="1"/>
        </p:nvGrpSpPr>
        <p:grpSpPr>
          <a:xfrm>
            <a:off x="5659825" y="2951215"/>
            <a:ext cx="1268398" cy="2660063"/>
            <a:chOff x="5665144" y="2951215"/>
            <a:chExt cx="1268398" cy="2660063"/>
          </a:xfrm>
        </p:grpSpPr>
        <p:sp>
          <p:nvSpPr>
            <p:cNvPr id="87" name="Frihåndsform: figur 86">
              <a:extLst>
                <a:ext uri="{FF2B5EF4-FFF2-40B4-BE49-F238E27FC236}">
                  <a16:creationId xmlns:a16="http://schemas.microsoft.com/office/drawing/2014/main" id="{9CD7B1E1-8071-4F38-8264-3BDE8841B6DB}"/>
                </a:ext>
              </a:extLst>
            </p:cNvPr>
            <p:cNvSpPr/>
            <p:nvPr/>
          </p:nvSpPr>
          <p:spPr>
            <a:xfrm>
              <a:off x="5665144"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200" b="1" dirty="0"/>
                <a:t>Environment</a:t>
              </a:r>
              <a:endParaRPr lang="nb-NO"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45" name="Gruppe 44">
              <a:extLst>
                <a:ext uri="{FF2B5EF4-FFF2-40B4-BE49-F238E27FC236}">
                  <a16:creationId xmlns:a16="http://schemas.microsoft.com/office/drawing/2014/main" id="{0A39FF34-4833-44CA-81C7-1DE05BD002E5}"/>
                </a:ext>
              </a:extLst>
            </p:cNvPr>
            <p:cNvGrpSpPr/>
            <p:nvPr/>
          </p:nvGrpSpPr>
          <p:grpSpPr>
            <a:xfrm>
              <a:off x="5844681" y="3951585"/>
              <a:ext cx="1088860" cy="374502"/>
              <a:chOff x="4390256" y="2636796"/>
              <a:chExt cx="1130880" cy="374502"/>
            </a:xfrm>
          </p:grpSpPr>
          <p:sp>
            <p:nvSpPr>
              <p:cNvPr id="49" name="Rektangel 48">
                <a:extLst>
                  <a:ext uri="{FF2B5EF4-FFF2-40B4-BE49-F238E27FC236}">
                    <a16:creationId xmlns:a16="http://schemas.microsoft.com/office/drawing/2014/main" id="{51BA38A6-CB9C-4A37-B245-E07C5270074C}"/>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kstSylinder 49">
                <a:extLst>
                  <a:ext uri="{FF2B5EF4-FFF2-40B4-BE49-F238E27FC236}">
                    <a16:creationId xmlns:a16="http://schemas.microsoft.com/office/drawing/2014/main" id="{57DF9790-CE76-4828-ABBB-AD794461F06F}"/>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kern="1200" dirty="0">
                    <a:solidFill>
                      <a:schemeClr val="lt1"/>
                    </a:solidFill>
                    <a:latin typeface="+mn-lt"/>
                    <a:ea typeface="+mn-ea"/>
                    <a:cs typeface="+mn-cs"/>
                  </a:rPr>
                  <a:t>Pollution</a:t>
                </a:r>
                <a:endParaRPr lang="nb-NO" sz="900" kern="1200" dirty="0">
                  <a:solidFill>
                    <a:schemeClr val="lt1"/>
                  </a:solidFill>
                  <a:latin typeface="+mn-lt"/>
                  <a:ea typeface="+mn-ea"/>
                  <a:cs typeface="+mn-cs"/>
                </a:endParaRPr>
              </a:p>
            </p:txBody>
          </p:sp>
        </p:grpSp>
        <p:grpSp>
          <p:nvGrpSpPr>
            <p:cNvPr id="46" name="Gruppe 45">
              <a:extLst>
                <a:ext uri="{FF2B5EF4-FFF2-40B4-BE49-F238E27FC236}">
                  <a16:creationId xmlns:a16="http://schemas.microsoft.com/office/drawing/2014/main" id="{4AB61D7C-8973-4F4D-B457-7FC686F5E6A3}"/>
                </a:ext>
              </a:extLst>
            </p:cNvPr>
            <p:cNvGrpSpPr/>
            <p:nvPr/>
          </p:nvGrpSpPr>
          <p:grpSpPr>
            <a:xfrm>
              <a:off x="5844681" y="4379982"/>
              <a:ext cx="1088861" cy="374502"/>
              <a:chOff x="4390256" y="3248783"/>
              <a:chExt cx="1130881" cy="374502"/>
            </a:xfrm>
          </p:grpSpPr>
          <p:sp>
            <p:nvSpPr>
              <p:cNvPr id="47" name="Rektangel 46">
                <a:extLst>
                  <a:ext uri="{FF2B5EF4-FFF2-40B4-BE49-F238E27FC236}">
                    <a16:creationId xmlns:a16="http://schemas.microsoft.com/office/drawing/2014/main" id="{ED240E55-65EF-40B4-92F3-74807446A603}"/>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ekstSylinder 47">
                <a:extLst>
                  <a:ext uri="{FF2B5EF4-FFF2-40B4-BE49-F238E27FC236}">
                    <a16:creationId xmlns:a16="http://schemas.microsoft.com/office/drawing/2014/main" id="{1FE686AC-53C1-44B8-A617-647CD9478195}"/>
                  </a:ext>
                </a:extLst>
              </p:cNvPr>
              <p:cNvSpPr txBox="1"/>
              <p:nvPr userDrawn="1"/>
            </p:nvSpPr>
            <p:spPr>
              <a:xfrm>
                <a:off x="4390257"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US" sz="900" kern="1200" dirty="0">
                    <a:solidFill>
                      <a:schemeClr val="lt1"/>
                    </a:solidFill>
                    <a:effectLst/>
                    <a:latin typeface="+mn-lt"/>
                    <a:ea typeface="+mn-ea"/>
                    <a:cs typeface="+mn-cs"/>
                  </a:rPr>
                  <a:t>Wildlife and Motorized Traffic</a:t>
                </a:r>
                <a:endParaRPr lang="nb-NO" sz="900" kern="1200" dirty="0">
                  <a:solidFill>
                    <a:schemeClr val="lt1"/>
                  </a:solidFill>
                  <a:latin typeface="+mn-lt"/>
                  <a:ea typeface="+mn-ea"/>
                  <a:cs typeface="+mn-cs"/>
                </a:endParaRPr>
              </a:p>
            </p:txBody>
          </p:sp>
        </p:grpSp>
        <p:grpSp>
          <p:nvGrpSpPr>
            <p:cNvPr id="68" name="Gruppe 67">
              <a:extLst>
                <a:ext uri="{FF2B5EF4-FFF2-40B4-BE49-F238E27FC236}">
                  <a16:creationId xmlns:a16="http://schemas.microsoft.com/office/drawing/2014/main" id="{981F2B97-0676-476B-9A28-316B41C57A94}"/>
                </a:ext>
              </a:extLst>
            </p:cNvPr>
            <p:cNvGrpSpPr/>
            <p:nvPr/>
          </p:nvGrpSpPr>
          <p:grpSpPr>
            <a:xfrm>
              <a:off x="5844681" y="4808379"/>
              <a:ext cx="1088860" cy="374502"/>
              <a:chOff x="4390256" y="2636796"/>
              <a:chExt cx="1130880" cy="374502"/>
            </a:xfrm>
          </p:grpSpPr>
          <p:sp>
            <p:nvSpPr>
              <p:cNvPr id="72" name="Rektangel 71">
                <a:extLst>
                  <a:ext uri="{FF2B5EF4-FFF2-40B4-BE49-F238E27FC236}">
                    <a16:creationId xmlns:a16="http://schemas.microsoft.com/office/drawing/2014/main" id="{103C6B28-6CC7-4117-AB14-F8002FA1FC4A}"/>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TekstSylinder 72">
                <a:extLst>
                  <a:ext uri="{FF2B5EF4-FFF2-40B4-BE49-F238E27FC236}">
                    <a16:creationId xmlns:a16="http://schemas.microsoft.com/office/drawing/2014/main" id="{40D2104E-7E41-4281-A57D-2BAC25F82765}"/>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kern="1200" dirty="0">
                    <a:solidFill>
                      <a:schemeClr val="lt1"/>
                    </a:solidFill>
                    <a:latin typeface="+mn-lt"/>
                    <a:ea typeface="+mn-ea"/>
                    <a:cs typeface="+mn-cs"/>
                  </a:rPr>
                  <a:t>Fish and Water</a:t>
                </a:r>
                <a:endParaRPr lang="nb-NO" sz="900" kern="1200" dirty="0">
                  <a:solidFill>
                    <a:schemeClr val="lt1"/>
                  </a:solidFill>
                  <a:latin typeface="+mn-lt"/>
                  <a:ea typeface="+mn-ea"/>
                  <a:cs typeface="+mn-cs"/>
                </a:endParaRPr>
              </a:p>
            </p:txBody>
          </p:sp>
        </p:grpSp>
        <p:grpSp>
          <p:nvGrpSpPr>
            <p:cNvPr id="69" name="Gruppe 68">
              <a:extLst>
                <a:ext uri="{FF2B5EF4-FFF2-40B4-BE49-F238E27FC236}">
                  <a16:creationId xmlns:a16="http://schemas.microsoft.com/office/drawing/2014/main" id="{E5AE7780-0F85-487E-BADF-D7874C43071D}"/>
                </a:ext>
              </a:extLst>
            </p:cNvPr>
            <p:cNvGrpSpPr/>
            <p:nvPr/>
          </p:nvGrpSpPr>
          <p:grpSpPr>
            <a:xfrm>
              <a:off x="5829003" y="5236776"/>
              <a:ext cx="1104538" cy="374502"/>
              <a:chOff x="4373973" y="3248783"/>
              <a:chExt cx="1147163" cy="374502"/>
            </a:xfrm>
          </p:grpSpPr>
          <p:sp>
            <p:nvSpPr>
              <p:cNvPr id="70" name="Rektangel 69">
                <a:extLst>
                  <a:ext uri="{FF2B5EF4-FFF2-40B4-BE49-F238E27FC236}">
                    <a16:creationId xmlns:a16="http://schemas.microsoft.com/office/drawing/2014/main" id="{4999A756-0BE4-4D61-9F8E-0B3BC4AB4E00}"/>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TekstSylinder 70">
                <a:extLst>
                  <a:ext uri="{FF2B5EF4-FFF2-40B4-BE49-F238E27FC236}">
                    <a16:creationId xmlns:a16="http://schemas.microsoft.com/office/drawing/2014/main" id="{178EEA70-A5A7-4A1C-A427-36B8BF94283F}"/>
                  </a:ext>
                </a:extLst>
              </p:cNvPr>
              <p:cNvSpPr txBox="1"/>
              <p:nvPr userDrawn="1"/>
            </p:nvSpPr>
            <p:spPr>
              <a:xfrm>
                <a:off x="4373973"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GB" sz="900" kern="1200" dirty="0">
                    <a:solidFill>
                      <a:schemeClr val="lt1"/>
                    </a:solidFill>
                    <a:latin typeface="+mn-lt"/>
                    <a:ea typeface="+mn-ea"/>
                    <a:cs typeface="+mn-cs"/>
                  </a:rPr>
                  <a:t>Nature </a:t>
                </a:r>
                <a:br>
                  <a:rPr lang="en-GB" sz="900" kern="1200" dirty="0">
                    <a:solidFill>
                      <a:schemeClr val="lt1"/>
                    </a:solidFill>
                    <a:latin typeface="+mn-lt"/>
                    <a:ea typeface="+mn-ea"/>
                    <a:cs typeface="+mn-cs"/>
                  </a:rPr>
                </a:br>
                <a:r>
                  <a:rPr lang="en-GB" sz="900" kern="1200" dirty="0">
                    <a:solidFill>
                      <a:schemeClr val="lt1"/>
                    </a:solidFill>
                    <a:latin typeface="+mn-lt"/>
                    <a:ea typeface="+mn-ea"/>
                    <a:cs typeface="+mn-cs"/>
                  </a:rPr>
                  <a:t>Conservation</a:t>
                </a:r>
                <a:endParaRPr lang="nb-NO" sz="900" kern="1200" dirty="0">
                  <a:solidFill>
                    <a:schemeClr val="lt1"/>
                  </a:solidFill>
                  <a:latin typeface="+mn-lt"/>
                  <a:ea typeface="+mn-ea"/>
                  <a:cs typeface="+mn-cs"/>
                </a:endParaRPr>
              </a:p>
            </p:txBody>
          </p:sp>
        </p:grpSp>
        <p:cxnSp>
          <p:nvCxnSpPr>
            <p:cNvPr id="98" name="Rett linje 97">
              <a:extLst>
                <a:ext uri="{FF2B5EF4-FFF2-40B4-BE49-F238E27FC236}">
                  <a16:creationId xmlns:a16="http://schemas.microsoft.com/office/drawing/2014/main" id="{87D9655B-70DB-4B69-8999-FE8B7A99D607}"/>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F3BC3158-6CDD-4FFF-90AA-D2592CCB92EF}"/>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8ECDE46-8DAB-4EC8-AFA3-E7A38D1CEA4B}"/>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Rett linje 102">
              <a:extLst>
                <a:ext uri="{FF2B5EF4-FFF2-40B4-BE49-F238E27FC236}">
                  <a16:creationId xmlns:a16="http://schemas.microsoft.com/office/drawing/2014/main" id="{7C6DFE02-2D80-4431-8BEE-9AC61A7B4D1A}"/>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Rett linje 136">
              <a:extLst>
                <a:ext uri="{FF2B5EF4-FFF2-40B4-BE49-F238E27FC236}">
                  <a16:creationId xmlns:a16="http://schemas.microsoft.com/office/drawing/2014/main" id="{7C2D3E5F-6B0C-418A-83C6-41A2E079F160}"/>
                </a:ext>
              </a:extLst>
            </p:cNvPr>
            <p:cNvCxnSpPr/>
            <p:nvPr/>
          </p:nvCxnSpPr>
          <p:spPr>
            <a:xfrm flipV="1">
              <a:off x="6305460"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Gruppe 145">
            <a:extLst>
              <a:ext uri="{FF2B5EF4-FFF2-40B4-BE49-F238E27FC236}">
                <a16:creationId xmlns:a16="http://schemas.microsoft.com/office/drawing/2014/main" id="{66ACBEB2-0F2A-4792-B388-0C60A455D3DC}"/>
              </a:ext>
            </a:extLst>
          </p:cNvPr>
          <p:cNvGrpSpPr/>
          <p:nvPr userDrawn="1"/>
        </p:nvGrpSpPr>
        <p:grpSpPr>
          <a:xfrm>
            <a:off x="7050131" y="2951215"/>
            <a:ext cx="1272566" cy="1938295"/>
            <a:chOff x="7199905" y="2951215"/>
            <a:chExt cx="1272566" cy="1938295"/>
          </a:xfrm>
        </p:grpSpPr>
        <p:sp>
          <p:nvSpPr>
            <p:cNvPr id="88" name="Frihåndsform: figur 87">
              <a:extLst>
                <a:ext uri="{FF2B5EF4-FFF2-40B4-BE49-F238E27FC236}">
                  <a16:creationId xmlns:a16="http://schemas.microsoft.com/office/drawing/2014/main" id="{77503614-5B8B-484F-9FEA-DF4A1CD70902}"/>
                </a:ext>
              </a:extLst>
            </p:cNvPr>
            <p:cNvSpPr/>
            <p:nvPr/>
          </p:nvSpPr>
          <p:spPr>
            <a:xfrm>
              <a:off x="719990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200" b="1" dirty="0"/>
                <a:t>Reindeer Husbandry </a:t>
              </a:r>
              <a:endParaRPr lang="nb-NO"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53" name="Gruppe 52">
              <a:extLst>
                <a:ext uri="{FF2B5EF4-FFF2-40B4-BE49-F238E27FC236}">
                  <a16:creationId xmlns:a16="http://schemas.microsoft.com/office/drawing/2014/main" id="{908AD556-EA93-4B03-855E-E3C896BEDC7B}"/>
                </a:ext>
              </a:extLst>
            </p:cNvPr>
            <p:cNvGrpSpPr/>
            <p:nvPr/>
          </p:nvGrpSpPr>
          <p:grpSpPr>
            <a:xfrm>
              <a:off x="7381887" y="3951584"/>
              <a:ext cx="1090584" cy="509713"/>
              <a:chOff x="5758622" y="2636795"/>
              <a:chExt cx="1135213" cy="509713"/>
            </a:xfrm>
          </p:grpSpPr>
          <p:sp>
            <p:nvSpPr>
              <p:cNvPr id="57" name="Rektangel 56">
                <a:extLst>
                  <a:ext uri="{FF2B5EF4-FFF2-40B4-BE49-F238E27FC236}">
                    <a16:creationId xmlns:a16="http://schemas.microsoft.com/office/drawing/2014/main" id="{C95E2232-A924-4487-A46E-3009521B616C}"/>
                  </a:ext>
                </a:extLst>
              </p:cNvPr>
              <p:cNvSpPr/>
              <p:nvPr userDrawn="1"/>
            </p:nvSpPr>
            <p:spPr>
              <a:xfrm>
                <a:off x="5758622" y="2636795"/>
                <a:ext cx="1130880" cy="50971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TekstSylinder 57">
                <a:extLst>
                  <a:ext uri="{FF2B5EF4-FFF2-40B4-BE49-F238E27FC236}">
                    <a16:creationId xmlns:a16="http://schemas.microsoft.com/office/drawing/2014/main" id="{0B8985B6-908D-4123-82AC-BBF07846C89F}"/>
                  </a:ext>
                </a:extLst>
              </p:cNvPr>
              <p:cNvSpPr txBox="1"/>
              <p:nvPr userDrawn="1"/>
            </p:nvSpPr>
            <p:spPr>
              <a:xfrm>
                <a:off x="5762955" y="2674199"/>
                <a:ext cx="1130880" cy="431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Development</a:t>
                </a:r>
                <a:br>
                  <a:rPr lang="nb-NO" sz="900" kern="1200" dirty="0"/>
                </a:br>
                <a:r>
                  <a:rPr lang="nb-NO" sz="900" kern="1200" dirty="0"/>
                  <a:t>and Resource Management</a:t>
                </a:r>
              </a:p>
            </p:txBody>
          </p:sp>
        </p:grpSp>
        <p:grpSp>
          <p:nvGrpSpPr>
            <p:cNvPr id="54" name="Gruppe 53">
              <a:extLst>
                <a:ext uri="{FF2B5EF4-FFF2-40B4-BE49-F238E27FC236}">
                  <a16:creationId xmlns:a16="http://schemas.microsoft.com/office/drawing/2014/main" id="{CEAAA7DA-BE98-498C-919D-21E3D5FC0844}"/>
                </a:ext>
              </a:extLst>
            </p:cNvPr>
            <p:cNvGrpSpPr/>
            <p:nvPr/>
          </p:nvGrpSpPr>
          <p:grpSpPr>
            <a:xfrm>
              <a:off x="7381882" y="4510851"/>
              <a:ext cx="1090576" cy="378659"/>
              <a:chOff x="5758622" y="3373470"/>
              <a:chExt cx="1135205" cy="378659"/>
            </a:xfrm>
          </p:grpSpPr>
          <p:sp>
            <p:nvSpPr>
              <p:cNvPr id="55" name="Rektangel 54">
                <a:extLst>
                  <a:ext uri="{FF2B5EF4-FFF2-40B4-BE49-F238E27FC236}">
                    <a16:creationId xmlns:a16="http://schemas.microsoft.com/office/drawing/2014/main" id="{2ABF53A5-A163-4AAF-BD29-1CFCCE52ED0A}"/>
                  </a:ext>
                </a:extLst>
              </p:cNvPr>
              <p:cNvSpPr/>
              <p:nvPr userDrawn="1"/>
            </p:nvSpPr>
            <p:spPr>
              <a:xfrm>
                <a:off x="5758622" y="3377627"/>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TekstSylinder 55">
                <a:extLst>
                  <a:ext uri="{FF2B5EF4-FFF2-40B4-BE49-F238E27FC236}">
                    <a16:creationId xmlns:a16="http://schemas.microsoft.com/office/drawing/2014/main" id="{11E5BF2D-1A74-4630-99D4-A89E80A38FE6}"/>
                  </a:ext>
                </a:extLst>
              </p:cNvPr>
              <p:cNvSpPr txBox="1"/>
              <p:nvPr userDrawn="1"/>
            </p:nvSpPr>
            <p:spPr>
              <a:xfrm>
                <a:off x="5762946" y="3373470"/>
                <a:ext cx="1130881"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Grant</a:t>
                </a:r>
                <a:br>
                  <a:rPr lang="nb-NO" sz="900" kern="1200" dirty="0"/>
                </a:br>
                <a:r>
                  <a:rPr lang="nb-NO" sz="900" kern="1200" dirty="0"/>
                  <a:t>Management</a:t>
                </a:r>
              </a:p>
            </p:txBody>
          </p:sp>
        </p:grpSp>
        <p:cxnSp>
          <p:nvCxnSpPr>
            <p:cNvPr id="105" name="Rett linje 104">
              <a:extLst>
                <a:ext uri="{FF2B5EF4-FFF2-40B4-BE49-F238E27FC236}">
                  <a16:creationId xmlns:a16="http://schemas.microsoft.com/office/drawing/2014/main" id="{7D773C51-BEAB-4E7E-8EB0-35E4F2E4A201}"/>
                </a:ext>
              </a:extLst>
            </p:cNvPr>
            <p:cNvCxnSpPr>
              <a:cxnSpLocks/>
            </p:cNvCxnSpPr>
            <p:nvPr/>
          </p:nvCxnSpPr>
          <p:spPr>
            <a:xfrm>
              <a:off x="7211369" y="3801694"/>
              <a:ext cx="0" cy="911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Rett linje 105">
              <a:extLst>
                <a:ext uri="{FF2B5EF4-FFF2-40B4-BE49-F238E27FC236}">
                  <a16:creationId xmlns:a16="http://schemas.microsoft.com/office/drawing/2014/main" id="{7C6D0527-B52A-4CCF-8518-05319719CBDB}"/>
                </a:ext>
              </a:extLst>
            </p:cNvPr>
            <p:cNvCxnSpPr>
              <a:cxnSpLocks/>
            </p:cNvCxnSpPr>
            <p:nvPr/>
          </p:nvCxnSpPr>
          <p:spPr>
            <a:xfrm flipH="1">
              <a:off x="7214544" y="4213644"/>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AC8022AF-ED2A-4CD5-865D-3345D1DB9BEF}"/>
                </a:ext>
              </a:extLst>
            </p:cNvPr>
            <p:cNvCxnSpPr>
              <a:cxnSpLocks/>
            </p:cNvCxnSpPr>
            <p:nvPr/>
          </p:nvCxnSpPr>
          <p:spPr>
            <a:xfrm flipH="1">
              <a:off x="7214544" y="4712697"/>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Rett linje 137">
              <a:extLst>
                <a:ext uri="{FF2B5EF4-FFF2-40B4-BE49-F238E27FC236}">
                  <a16:creationId xmlns:a16="http://schemas.microsoft.com/office/drawing/2014/main" id="{C6730025-B17D-43AF-9E7C-E69071D22093}"/>
                </a:ext>
              </a:extLst>
            </p:cNvPr>
            <p:cNvCxnSpPr/>
            <p:nvPr/>
          </p:nvCxnSpPr>
          <p:spPr>
            <a:xfrm flipV="1">
              <a:off x="7818626"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7" name="Gruppe 146">
            <a:extLst>
              <a:ext uri="{FF2B5EF4-FFF2-40B4-BE49-F238E27FC236}">
                <a16:creationId xmlns:a16="http://schemas.microsoft.com/office/drawing/2014/main" id="{0F0DB3DC-F7E5-4897-88C2-5FD76C732BE0}"/>
              </a:ext>
            </a:extLst>
          </p:cNvPr>
          <p:cNvGrpSpPr/>
          <p:nvPr userDrawn="1"/>
        </p:nvGrpSpPr>
        <p:grpSpPr>
          <a:xfrm>
            <a:off x="8440437" y="2951215"/>
            <a:ext cx="1268397" cy="869492"/>
            <a:chOff x="8734667" y="2951215"/>
            <a:chExt cx="1268397" cy="869492"/>
          </a:xfrm>
        </p:grpSpPr>
        <p:sp>
          <p:nvSpPr>
            <p:cNvPr id="89" name="Frihåndsform: figur 88">
              <a:extLst>
                <a:ext uri="{FF2B5EF4-FFF2-40B4-BE49-F238E27FC236}">
                  <a16:creationId xmlns:a16="http://schemas.microsoft.com/office/drawing/2014/main" id="{0A528FE6-8DD2-4B81-9F47-3727AD297DA6}"/>
                </a:ext>
              </a:extLst>
            </p:cNvPr>
            <p:cNvSpPr/>
            <p:nvPr/>
          </p:nvSpPr>
          <p:spPr>
            <a:xfrm>
              <a:off x="873466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lang="en-GB" sz="1200" b="1" dirty="0"/>
                <a:t>Agriculture </a:t>
              </a:r>
              <a:endParaRPr lang="nb-NO"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9" name="Rett linje 138">
              <a:extLst>
                <a:ext uri="{FF2B5EF4-FFF2-40B4-BE49-F238E27FC236}">
                  <a16:creationId xmlns:a16="http://schemas.microsoft.com/office/drawing/2014/main" id="{2E763C71-F525-46CF-9DD8-B6ECC5E849AD}"/>
                </a:ext>
              </a:extLst>
            </p:cNvPr>
            <p:cNvCxnSpPr/>
            <p:nvPr/>
          </p:nvCxnSpPr>
          <p:spPr>
            <a:xfrm flipV="1">
              <a:off x="93707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8" name="Gruppe 147">
            <a:extLst>
              <a:ext uri="{FF2B5EF4-FFF2-40B4-BE49-F238E27FC236}">
                <a16:creationId xmlns:a16="http://schemas.microsoft.com/office/drawing/2014/main" id="{E74494EB-64F5-4B16-888C-F7129CA1DCA0}"/>
              </a:ext>
            </a:extLst>
          </p:cNvPr>
          <p:cNvGrpSpPr/>
          <p:nvPr userDrawn="1"/>
        </p:nvGrpSpPr>
        <p:grpSpPr>
          <a:xfrm>
            <a:off x="9830745" y="2951215"/>
            <a:ext cx="1268397" cy="869492"/>
            <a:chOff x="10269428" y="2951215"/>
            <a:chExt cx="1268397" cy="869492"/>
          </a:xfrm>
        </p:grpSpPr>
        <p:sp>
          <p:nvSpPr>
            <p:cNvPr id="90" name="Frihåndsform: figur 89">
              <a:extLst>
                <a:ext uri="{FF2B5EF4-FFF2-40B4-BE49-F238E27FC236}">
                  <a16:creationId xmlns:a16="http://schemas.microsoft.com/office/drawing/2014/main" id="{F5C7C095-4415-46C2-A3AA-0ADC5B2B29A5}"/>
                </a:ext>
              </a:extLst>
            </p:cNvPr>
            <p:cNvSpPr/>
            <p:nvPr/>
          </p:nvSpPr>
          <p:spPr>
            <a:xfrm>
              <a:off x="10269428"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200" dirty="0">
                  <a:latin typeface="Open Sans SemiBold" panose="020B0706030804020204" pitchFamily="34" charset="0"/>
                  <a:ea typeface="Open Sans SemiBold" panose="020B0706030804020204" pitchFamily="34" charset="0"/>
                  <a:cs typeface="Open Sans SemiBold" panose="020B0706030804020204" pitchFamily="34" charset="0"/>
                </a:rPr>
                <a:t>HR and </a:t>
              </a:r>
              <a:br>
                <a:rPr lang="nb-NO" sz="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1200" dirty="0">
                  <a:latin typeface="Open Sans SemiBold" panose="020B0706030804020204" pitchFamily="34" charset="0"/>
                  <a:ea typeface="Open Sans SemiBold" panose="020B0706030804020204" pitchFamily="34" charset="0"/>
                  <a:cs typeface="Open Sans SemiBold" panose="020B0706030804020204" pitchFamily="34" charset="0"/>
                </a:rPr>
                <a:t>Finance</a:t>
              </a:r>
            </a:p>
          </p:txBody>
        </p:sp>
        <p:cxnSp>
          <p:nvCxnSpPr>
            <p:cNvPr id="140" name="Rett linje 139">
              <a:extLst>
                <a:ext uri="{FF2B5EF4-FFF2-40B4-BE49-F238E27FC236}">
                  <a16:creationId xmlns:a16="http://schemas.microsoft.com/office/drawing/2014/main" id="{730AD673-D749-4659-B71B-022083DCB1E5}"/>
                </a:ext>
              </a:extLst>
            </p:cNvPr>
            <p:cNvCxnSpPr/>
            <p:nvPr/>
          </p:nvCxnSpPr>
          <p:spPr>
            <a:xfrm flipV="1">
              <a:off x="1086445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8" name="Rett pilkobling 157">
            <a:extLst>
              <a:ext uri="{FF2B5EF4-FFF2-40B4-BE49-F238E27FC236}">
                <a16:creationId xmlns:a16="http://schemas.microsoft.com/office/drawing/2014/main" id="{2BB5E2DC-C30B-4FF8-A426-03A33ED903C4}"/>
              </a:ext>
            </a:extLst>
          </p:cNvPr>
          <p:cNvCxnSpPr>
            <a:cxnSpLocks/>
          </p:cNvCxnSpPr>
          <p:nvPr userDrawn="1"/>
        </p:nvCxnSpPr>
        <p:spPr>
          <a:xfrm>
            <a:off x="3107765" y="5828410"/>
            <a:ext cx="7828107" cy="770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6CCCB4EE-D35C-4395-BE45-62B7F814E383}"/>
              </a:ext>
            </a:extLst>
          </p:cNvPr>
          <p:cNvCxnSpPr>
            <a:cxnSpLocks/>
          </p:cNvCxnSpPr>
          <p:nvPr userDrawn="1"/>
        </p:nvCxnSpPr>
        <p:spPr>
          <a:xfrm>
            <a:off x="2891913" y="3798901"/>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FBB2F8B4-C01B-4617-84F5-D84DA3F442E3}"/>
              </a:ext>
            </a:extLst>
          </p:cNvPr>
          <p:cNvCxnSpPr>
            <a:cxnSpLocks/>
          </p:cNvCxnSpPr>
          <p:nvPr userDrawn="1"/>
        </p:nvCxnSpPr>
        <p:spPr>
          <a:xfrm flipH="1">
            <a:off x="2891913"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Rett linje 108">
            <a:extLst>
              <a:ext uri="{FF2B5EF4-FFF2-40B4-BE49-F238E27FC236}">
                <a16:creationId xmlns:a16="http://schemas.microsoft.com/office/drawing/2014/main" id="{89082F39-B10F-4F08-AEA1-B0E83D8BBB8F}"/>
              </a:ext>
            </a:extLst>
          </p:cNvPr>
          <p:cNvCxnSpPr>
            <a:cxnSpLocks/>
          </p:cNvCxnSpPr>
          <p:nvPr userDrawn="1"/>
        </p:nvCxnSpPr>
        <p:spPr>
          <a:xfrm flipH="1">
            <a:off x="2890504" y="5401528"/>
            <a:ext cx="17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kstSylinder 115">
            <a:extLst>
              <a:ext uri="{FF2B5EF4-FFF2-40B4-BE49-F238E27FC236}">
                <a16:creationId xmlns:a16="http://schemas.microsoft.com/office/drawing/2014/main" id="{1740716E-3BD1-4921-AE90-F29186CC7F7B}"/>
              </a:ext>
            </a:extLst>
          </p:cNvPr>
          <p:cNvSpPr txBox="1"/>
          <p:nvPr userDrawn="1"/>
        </p:nvSpPr>
        <p:spPr>
          <a:xfrm>
            <a:off x="3065761" y="4815287"/>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lt1"/>
                </a:solidFill>
                <a:latin typeface="+mn-lt"/>
                <a:ea typeface="+mn-ea"/>
                <a:cs typeface="+mn-cs"/>
              </a:rPr>
              <a:t>Municipal Health Services</a:t>
            </a:r>
            <a:endParaRPr lang="nb-NO" sz="900" kern="1200" dirty="0">
              <a:solidFill>
                <a:schemeClr val="lt1"/>
              </a:solidFill>
              <a:latin typeface="+mn-lt"/>
              <a:ea typeface="+mn-ea"/>
              <a:cs typeface="+mn-cs"/>
            </a:endParaRPr>
          </a:p>
        </p:txBody>
      </p:sp>
      <p:sp>
        <p:nvSpPr>
          <p:cNvPr id="124" name="TekstSylinder 123">
            <a:extLst>
              <a:ext uri="{FF2B5EF4-FFF2-40B4-BE49-F238E27FC236}">
                <a16:creationId xmlns:a16="http://schemas.microsoft.com/office/drawing/2014/main" id="{4B2D1C30-C905-4537-9BAD-E47DC9ABABFC}"/>
              </a:ext>
            </a:extLst>
          </p:cNvPr>
          <p:cNvSpPr txBox="1"/>
          <p:nvPr userDrawn="1"/>
        </p:nvSpPr>
        <p:spPr>
          <a:xfrm>
            <a:off x="3065760" y="5251399"/>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lt1"/>
                </a:solidFill>
                <a:latin typeface="+mn-lt"/>
                <a:ea typeface="+mn-ea"/>
                <a:cs typeface="+mn-cs"/>
              </a:rPr>
              <a:t>Sector Development</a:t>
            </a:r>
            <a:endParaRPr lang="nb-NO" sz="900" kern="1200" dirty="0">
              <a:solidFill>
                <a:schemeClr val="lt1"/>
              </a:solidFill>
              <a:latin typeface="+mn-lt"/>
              <a:ea typeface="+mn-ea"/>
              <a:cs typeface="+mn-cs"/>
            </a:endParaRPr>
          </a:p>
        </p:txBody>
      </p:sp>
    </p:spTree>
    <p:extLst>
      <p:ext uri="{BB962C8B-B14F-4D97-AF65-F5344CB8AC3E}">
        <p14:creationId xmlns:p14="http://schemas.microsoft.com/office/powerpoint/2010/main" val="121209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LUTNING (mønster 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3821928"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Statsforvalt_TF</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j-lt"/>
                <a:ea typeface="Open Sans" panose="020B0606030504020204" pitchFamily="34" charset="0"/>
                <a:cs typeface="Open Sans" panose="020B0606030504020204" pitchFamily="34" charset="0"/>
              </a:rPr>
              <a:t>finnmark</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1" name="Bilde 10">
            <a:extLst>
              <a:ext uri="{FF2B5EF4-FFF2-40B4-BE49-F238E27FC236}">
                <a16:creationId xmlns:a16="http://schemas.microsoft.com/office/drawing/2014/main" id="{8216C4E3-3874-418C-AB09-69397E3807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73466" y="4371755"/>
            <a:ext cx="4502852" cy="1364365"/>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VSLUTNING (mønster 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3449332"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Twitter</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37154" b="16141"/>
          <a:stretch/>
        </p:blipFill>
        <p:spPr>
          <a:xfrm>
            <a:off x="5043433" y="283407"/>
            <a:ext cx="7148568" cy="6574592"/>
          </a:xfrm>
          <a:prstGeom prst="rect">
            <a:avLst/>
          </a:prstGeom>
        </p:spPr>
      </p:pic>
      <p:pic>
        <p:nvPicPr>
          <p:cNvPr id="11" name="Bilde 10">
            <a:extLst>
              <a:ext uri="{FF2B5EF4-FFF2-40B4-BE49-F238E27FC236}">
                <a16:creationId xmlns:a16="http://schemas.microsoft.com/office/drawing/2014/main" id="{EEC7BE2C-E15B-456B-9147-91C52B42E11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0556" y="4366659"/>
            <a:ext cx="4488074" cy="1359887"/>
          </a:xfrm>
          <a:prstGeom prst="rect">
            <a:avLst/>
          </a:prstGeom>
        </p:spPr>
      </p:pic>
      <p:sp>
        <p:nvSpPr>
          <p:cNvPr id="12" name="Plassholder for tekst 3">
            <a:extLst>
              <a:ext uri="{FF2B5EF4-FFF2-40B4-BE49-F238E27FC236}">
                <a16:creationId xmlns:a16="http://schemas.microsoft.com/office/drawing/2014/main" id="{8D230D01-59C4-4D3B-A7E0-5EF1C786049D}"/>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89" y="5760731"/>
            <a:ext cx="3147591" cy="707886"/>
          </a:xfrm>
          <a:prstGeom prst="rect">
            <a:avLst/>
          </a:prstGeom>
          <a:noFill/>
          <a:effectLst/>
        </p:spPr>
        <p:txBody>
          <a:bodyPr wrap="square" rtlCol="0">
            <a:spAutoFit/>
          </a:bodyPr>
          <a:lstStyle/>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Twitter</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3" name="Bilde 12">
            <a:extLst>
              <a:ext uri="{FF2B5EF4-FFF2-40B4-BE49-F238E27FC236}">
                <a16:creationId xmlns:a16="http://schemas.microsoft.com/office/drawing/2014/main" id="{80BB94B5-001E-41DB-A787-AD16C502BB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8162" y="4366660"/>
            <a:ext cx="4516284" cy="1368434"/>
          </a:xfrm>
          <a:prstGeom prst="rect">
            <a:avLst/>
          </a:prstGeom>
        </p:spPr>
      </p:pic>
      <p:sp>
        <p:nvSpPr>
          <p:cNvPr id="19" name="Plassholder for tekst 3">
            <a:extLst>
              <a:ext uri="{FF2B5EF4-FFF2-40B4-BE49-F238E27FC236}">
                <a16:creationId xmlns:a16="http://schemas.microsoft.com/office/drawing/2014/main" id="{B8A2F4C7-060D-48BD-9415-8709FB237A92}"/>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p:nvPr>
        </p:nvSpPr>
        <p:spPr>
          <a:xfrm>
            <a:off x="1951" y="0"/>
            <a:ext cx="12192000" cy="5222875"/>
          </a:xfrm>
          <a:prstGeom prst="rect">
            <a:avLst/>
          </a:prstGeom>
        </p:spPr>
        <p:txBody>
          <a:bodyPr/>
          <a:lstStyle>
            <a:lvl1pPr marL="0" indent="0" algn="ctr">
              <a:buNone/>
              <a:defRPr/>
            </a:lvl1pPr>
          </a:lstStyle>
          <a:p>
            <a:r>
              <a:rPr lang="nb-NO"/>
              <a:t>Klikk på ikonet for å legge til et bilde</a:t>
            </a:r>
            <a:endParaRPr lang="nb-NO" dirty="0"/>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905346"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Twitter</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7" name="Bilde 16">
            <a:extLst>
              <a:ext uri="{FF2B5EF4-FFF2-40B4-BE49-F238E27FC236}">
                <a16:creationId xmlns:a16="http://schemas.microsoft.com/office/drawing/2014/main" id="{7EBFB9E6-519A-45A6-BFA0-896E2839B6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52" y="5301719"/>
            <a:ext cx="4091631" cy="1285077"/>
          </a:xfrm>
          <a:prstGeom prst="rect">
            <a:avLst/>
          </a:prstGeom>
        </p:spPr>
      </p:pic>
      <p:pic>
        <p:nvPicPr>
          <p:cNvPr id="3" name="Bilde 2">
            <a:extLst>
              <a:ext uri="{FF2B5EF4-FFF2-40B4-BE49-F238E27FC236}">
                <a16:creationId xmlns:a16="http://schemas.microsoft.com/office/drawing/2014/main" id="{3A2A35EA-A437-4414-B36E-4FFE741F5F7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95000"/>
            </a:schemeClr>
          </a:solidFill>
          <a:ln>
            <a:noFill/>
          </a:ln>
        </p:spPr>
        <p:txBody>
          <a:bodyPr anchor="ct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på ikonet i midten for å sette inn bilde som passer presentasjonens tema. </a:t>
            </a:r>
          </a:p>
          <a:p>
            <a:endParaRPr lang="nb-NO" dirty="0"/>
          </a:p>
          <a:p>
            <a:r>
              <a:rPr lang="nb-NO" dirty="0"/>
              <a:t>Har du ikke relevant bilde? </a:t>
            </a:r>
            <a:br>
              <a:rPr lang="nb-NO" dirty="0"/>
            </a:br>
            <a:r>
              <a:rPr lang="nb-NO" dirty="0"/>
              <a:t>Bruk en </a:t>
            </a:r>
            <a:r>
              <a:rPr lang="nb-NO" dirty="0" err="1"/>
              <a:t>forsidemal</a:t>
            </a:r>
            <a:r>
              <a:rPr lang="nb-NO" dirty="0"/>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590756" y="6261302"/>
            <a:ext cx="129547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dirty="0"/>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0000"/>
            <a:ext cx="3514666" cy="1568451"/>
          </a:xfrm>
          <a:prstGeom prst="rect">
            <a:avLst/>
          </a:prstGeom>
        </p:spPr>
      </p:pic>
      <p:pic>
        <p:nvPicPr>
          <p:cNvPr id="9" name="Bilde 8">
            <a:extLst>
              <a:ext uri="{FF2B5EF4-FFF2-40B4-BE49-F238E27FC236}">
                <a16:creationId xmlns:a16="http://schemas.microsoft.com/office/drawing/2014/main" id="{575C4ADE-0348-4579-9EEB-CC90DD6726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36663"/>
            <a:ext cx="4567968" cy="1359909"/>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LUTNING barnekonvensjonen art. 12">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6676853-74CF-45CC-805F-07838E756B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3"/>
            <a:ext cx="12192000" cy="5224272"/>
          </a:xfrm>
          <a:prstGeom prst="rect">
            <a:avLst/>
          </a:prstGeom>
        </p:spPr>
      </p:pic>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8896396" y="5725022"/>
            <a:ext cx="2922438"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Twitter</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19" name="TekstSylinder 18">
            <a:extLst>
              <a:ext uri="{FF2B5EF4-FFF2-40B4-BE49-F238E27FC236}">
                <a16:creationId xmlns:a16="http://schemas.microsoft.com/office/drawing/2014/main" id="{3A91C848-AF57-492A-9CBB-68C9DBE07C7F}"/>
              </a:ext>
            </a:extLst>
          </p:cNvPr>
          <p:cNvSpPr txBox="1"/>
          <p:nvPr userDrawn="1"/>
        </p:nvSpPr>
        <p:spPr>
          <a:xfrm>
            <a:off x="1089026" y="5089524"/>
            <a:ext cx="1933172" cy="147735"/>
          </a:xfrm>
          <a:prstGeom prst="rect">
            <a:avLst/>
          </a:prstGeom>
          <a:noFill/>
        </p:spPr>
        <p:txBody>
          <a:bodyPr wrap="none" lIns="0" tIns="0" rIns="0" rtlCol="0" anchor="ctr" anchorCtr="0">
            <a:normAutofit lnSpcReduction="10000"/>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Anders Aasheim</a:t>
            </a:r>
          </a:p>
        </p:txBody>
      </p:sp>
      <p:pic>
        <p:nvPicPr>
          <p:cNvPr id="21" name="Bilde 20">
            <a:extLst>
              <a:ext uri="{FF2B5EF4-FFF2-40B4-BE49-F238E27FC236}">
                <a16:creationId xmlns:a16="http://schemas.microsoft.com/office/drawing/2014/main" id="{5CA2D7A1-A9EC-4DFB-B01F-869796DA5FA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1162561">
            <a:off x="1065195" y="1252353"/>
            <a:ext cx="3098703" cy="2715262"/>
          </a:xfrm>
          <a:prstGeom prst="rect">
            <a:avLst/>
          </a:prstGeom>
        </p:spPr>
      </p:pic>
      <p:pic>
        <p:nvPicPr>
          <p:cNvPr id="22" name="Bilde 21">
            <a:extLst>
              <a:ext uri="{FF2B5EF4-FFF2-40B4-BE49-F238E27FC236}">
                <a16:creationId xmlns:a16="http://schemas.microsoft.com/office/drawing/2014/main" id="{13F3B57A-6EA5-4553-BD5B-BD66C316652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37259"/>
            <a:ext cx="4155579" cy="1259141"/>
          </a:xfrm>
          <a:prstGeom prst="rect">
            <a:avLst/>
          </a:prstGeom>
        </p:spPr>
      </p:pic>
      <p:pic>
        <p:nvPicPr>
          <p:cNvPr id="23" name="Bilde 22">
            <a:extLst>
              <a:ext uri="{FF2B5EF4-FFF2-40B4-BE49-F238E27FC236}">
                <a16:creationId xmlns:a16="http://schemas.microsoft.com/office/drawing/2014/main" id="{B5AD073F-C94E-4362-9B91-DD540B19E5E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25" name="Bilde 24">
            <a:extLst>
              <a:ext uri="{FF2B5EF4-FFF2-40B4-BE49-F238E27FC236}">
                <a16:creationId xmlns:a16="http://schemas.microsoft.com/office/drawing/2014/main" id="{C0ACB3B9-032C-446D-84B9-5C5157E9498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3046657568"/>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VSLUTNING barnekonvensjonen art. 3">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6BB7855-5839-421C-BA23-643A63894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3"/>
            <a:ext cx="12192000" cy="5224272"/>
          </a:xfrm>
          <a:prstGeom prst="rect">
            <a:avLst/>
          </a:prstGeom>
        </p:spPr>
      </p:pic>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050949" y="5709950"/>
            <a:ext cx="288825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statsforvalterentromsogfinnmark</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Statsforvalt_TF</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j-lt"/>
                <a:ea typeface="Open Sans" panose="020B0606030504020204" pitchFamily="34" charset="0"/>
                <a:cs typeface="Open Sans" panose="020B0606030504020204" pitchFamily="34" charset="0"/>
              </a:rPr>
              <a:t>finnmark</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2" name="TekstSylinder 21">
            <a:extLst>
              <a:ext uri="{FF2B5EF4-FFF2-40B4-BE49-F238E27FC236}">
                <a16:creationId xmlns:a16="http://schemas.microsoft.com/office/drawing/2014/main" id="{792872F9-824D-494C-BA82-1DB91DD38726}"/>
              </a:ext>
            </a:extLst>
          </p:cNvPr>
          <p:cNvSpPr txBox="1"/>
          <p:nvPr userDrawn="1"/>
        </p:nvSpPr>
        <p:spPr>
          <a:xfrm>
            <a:off x="1055688" y="5056721"/>
            <a:ext cx="1933172" cy="147735"/>
          </a:xfrm>
          <a:prstGeom prst="rect">
            <a:avLst/>
          </a:prstGeom>
          <a:noFill/>
        </p:spPr>
        <p:txBody>
          <a:bodyPr wrap="none" lIns="0" tIns="0" rIns="0" rtlCol="0" anchor="ctr" anchorCtr="0">
            <a:normAutofit lnSpcReduction="10000"/>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Monica </a:t>
            </a:r>
            <a:r>
              <a:rPr lang="nb-NO" sz="7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Hertwig</a:t>
            </a:r>
            <a:endPar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3" name="Bilde 22">
            <a:extLst>
              <a:ext uri="{FF2B5EF4-FFF2-40B4-BE49-F238E27FC236}">
                <a16:creationId xmlns:a16="http://schemas.microsoft.com/office/drawing/2014/main" id="{CD21B3DE-1575-44FD-92EC-F90772B9C4F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1249306">
            <a:off x="645922" y="756342"/>
            <a:ext cx="2752702" cy="3014912"/>
          </a:xfrm>
          <a:prstGeom prst="rect">
            <a:avLst/>
          </a:prstGeom>
        </p:spPr>
      </p:pic>
      <p:pic>
        <p:nvPicPr>
          <p:cNvPr id="5" name="Bilde 4">
            <a:extLst>
              <a:ext uri="{FF2B5EF4-FFF2-40B4-BE49-F238E27FC236}">
                <a16:creationId xmlns:a16="http://schemas.microsoft.com/office/drawing/2014/main" id="{F9F85CDC-9233-47BB-A8A9-9B37A6743ED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39782"/>
            <a:ext cx="4134772" cy="1252836"/>
          </a:xfrm>
          <a:prstGeom prst="rect">
            <a:avLst/>
          </a:prstGeom>
        </p:spPr>
      </p:pic>
      <p:pic>
        <p:nvPicPr>
          <p:cNvPr id="19" name="Bilde 18">
            <a:extLst>
              <a:ext uri="{FF2B5EF4-FFF2-40B4-BE49-F238E27FC236}">
                <a16:creationId xmlns:a16="http://schemas.microsoft.com/office/drawing/2014/main" id="{5F663A1B-4F35-42FB-88B9-93563ABE441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21" name="Bilde 20">
            <a:extLst>
              <a:ext uri="{FF2B5EF4-FFF2-40B4-BE49-F238E27FC236}">
                <a16:creationId xmlns:a16="http://schemas.microsoft.com/office/drawing/2014/main" id="{D0B550D9-3573-4562-95F6-04D9172C20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1040832656"/>
      </p:ext>
    </p:extLst>
  </p:cSld>
  <p:clrMapOvr>
    <a:masterClrMapping/>
  </p:clrMapOvr>
  <p:extLst>
    <p:ext uri="{DCECCB84-F9BA-43D5-87BE-67443E8EF086}">
      <p15:sldGuideLst xmlns:p15="http://schemas.microsoft.com/office/powerpoint/2012/main">
        <p15:guide id="1" orient="horz" pos="3657">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97C93-4219-4F18-BA73-C51F651A6BF3}"/>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61909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252554" y="6261302"/>
            <a:ext cx="1633682"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dirty="0"/>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263"/>
            <a:ext cx="3514666" cy="1568451"/>
          </a:xfrm>
          <a:prstGeom prst="rect">
            <a:avLst/>
          </a:prstGeom>
        </p:spPr>
      </p:pic>
      <p:pic>
        <p:nvPicPr>
          <p:cNvPr id="16" name="Bilde 15">
            <a:extLst>
              <a:ext uri="{FF2B5EF4-FFF2-40B4-BE49-F238E27FC236}">
                <a16:creationId xmlns:a16="http://schemas.microsoft.com/office/drawing/2014/main" id="{A9B83E8E-2AFC-4819-AEAD-2FA6BA5DB4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16968"/>
            <a:ext cx="4553146" cy="1379604"/>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052138" y="6261302"/>
            <a:ext cx="1834098"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8" y="3945157"/>
            <a:ext cx="4956633"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61AA0A52-D1E9-4DB4-B28B-31C219CE1E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11255"/>
            <a:ext cx="4572000" cy="1385317"/>
          </a:xfrm>
          <a:prstGeom prst="rect">
            <a:avLst/>
          </a:prstGeom>
        </p:spPr>
      </p:pic>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3658" y="4414202"/>
            <a:ext cx="1556261" cy="513836"/>
          </a:xfrm>
          <a:prstGeom prst="rect">
            <a:avLst/>
          </a:prstGeom>
        </p:spPr>
      </p:pic>
      <p:pic>
        <p:nvPicPr>
          <p:cNvPr id="4" name="Bilde 3" descr="Et bilde som inneholder mat, blomst&#10;&#10;Automatisk generert beskrivelse">
            <a:extLst>
              <a:ext uri="{FF2B5EF4-FFF2-40B4-BE49-F238E27FC236}">
                <a16:creationId xmlns:a16="http://schemas.microsoft.com/office/drawing/2014/main" id="{2D85F29F-7D1E-472C-B7A0-6D4BD2DBCDC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19282"/>
          <a:stretch/>
        </p:blipFill>
        <p:spPr>
          <a:xfrm>
            <a:off x="8172393" y="4416219"/>
            <a:ext cx="1692275" cy="501657"/>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tema 1 (mønster 15)">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D3ABC9C-3DC2-409D-981E-951A3CCB93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2"/>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19631" y="1159715"/>
            <a:ext cx="9829799" cy="2387600"/>
          </a:xfrm>
          <a:prstGeom prst="rect">
            <a:avLst/>
          </a:prstGeom>
          <a:effectLst>
            <a:outerShdw blurRad="50800" dist="38100" dir="2700000" algn="tl" rotWithShape="0">
              <a:schemeClr val="tx2">
                <a:alpha val="2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352762" y="6261302"/>
            <a:ext cx="153347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dirty="0"/>
          </a:p>
        </p:txBody>
      </p:sp>
      <p:pic>
        <p:nvPicPr>
          <p:cNvPr id="6" name="Bilde 5">
            <a:extLst>
              <a:ext uri="{FF2B5EF4-FFF2-40B4-BE49-F238E27FC236}">
                <a16:creationId xmlns:a16="http://schemas.microsoft.com/office/drawing/2014/main" id="{C82E4FA4-0C75-4599-B057-857F5752AEE9}"/>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r="63073" b="-707"/>
          <a:stretch/>
        </p:blipFill>
        <p:spPr>
          <a:xfrm>
            <a:off x="9270838" y="770349"/>
            <a:ext cx="2921162" cy="5490953"/>
          </a:xfrm>
          <a:prstGeom prst="rect">
            <a:avLst/>
          </a:prstGeom>
        </p:spPr>
      </p:pic>
      <p:sp>
        <p:nvSpPr>
          <p:cNvPr id="8" name="Plassholder for tekst 6">
            <a:extLst>
              <a:ext uri="{FF2B5EF4-FFF2-40B4-BE49-F238E27FC236}">
                <a16:creationId xmlns:a16="http://schemas.microsoft.com/office/drawing/2014/main" id="{09F5915E-1AC6-4A60-AE92-7B3B44C57951}"/>
              </a:ext>
            </a:extLst>
          </p:cNvPr>
          <p:cNvSpPr>
            <a:spLocks noGrp="1"/>
          </p:cNvSpPr>
          <p:nvPr>
            <p:ph type="body" sz="quarter" idx="11" hasCustomPrompt="1"/>
          </p:nvPr>
        </p:nvSpPr>
        <p:spPr>
          <a:xfrm>
            <a:off x="967088" y="3931303"/>
            <a:ext cx="5128912"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A0D545EC-635C-403C-971E-523F2472CF9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128182"/>
            <a:ext cx="4547249" cy="1377817"/>
          </a:xfrm>
          <a:prstGeom prst="rect">
            <a:avLst/>
          </a:prstGeom>
        </p:spPr>
      </p:pic>
    </p:spTree>
    <p:extLst>
      <p:ext uri="{BB962C8B-B14F-4D97-AF65-F5344CB8AC3E}">
        <p14:creationId xmlns:p14="http://schemas.microsoft.com/office/powerpoint/2010/main" val="2154788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tema 2 (mønster 1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170480C-12DC-4E50-B59D-5DC82F09B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2"/>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8051" y="1262063"/>
            <a:ext cx="8879957" cy="2387600"/>
          </a:xfrm>
          <a:prstGeom prst="rect">
            <a:avLst/>
          </a:prstGeom>
          <a:effectLst>
            <a:outerShdw blurRad="50800" dist="38100" dir="2700000" algn="tl" rotWithShape="0">
              <a:schemeClr val="tx1">
                <a:alpha val="3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841C5F2E-501F-4EEE-A829-7888FDD94259}"/>
              </a:ext>
            </a:extLst>
          </p:cNvPr>
          <p:cNvSpPr>
            <a:spLocks noGrp="1"/>
          </p:cNvSpPr>
          <p:nvPr>
            <p:ph type="dt" sz="half" idx="2"/>
          </p:nvPr>
        </p:nvSpPr>
        <p:spPr>
          <a:xfrm>
            <a:off x="10603282" y="6261302"/>
            <a:ext cx="128295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dirty="0"/>
          </a:p>
        </p:txBody>
      </p:sp>
      <p:pic>
        <p:nvPicPr>
          <p:cNvPr id="3" name="Bilde 2">
            <a:extLst>
              <a:ext uri="{FF2B5EF4-FFF2-40B4-BE49-F238E27FC236}">
                <a16:creationId xmlns:a16="http://schemas.microsoft.com/office/drawing/2014/main" id="{EC04B56A-6285-4E14-AB26-D8F8AF17D96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397" t="77754" r="57275" b="-902"/>
          <a:stretch/>
        </p:blipFill>
        <p:spPr>
          <a:xfrm>
            <a:off x="8555466" y="5220000"/>
            <a:ext cx="2771796" cy="1371487"/>
          </a:xfrm>
          <a:prstGeom prst="rect">
            <a:avLst/>
          </a:prstGeom>
        </p:spPr>
      </p:pic>
      <p:pic>
        <p:nvPicPr>
          <p:cNvPr id="13" name="Bilde 12">
            <a:extLst>
              <a:ext uri="{FF2B5EF4-FFF2-40B4-BE49-F238E27FC236}">
                <a16:creationId xmlns:a16="http://schemas.microsoft.com/office/drawing/2014/main" id="{98C91647-78AE-4107-B500-DD529661742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t="3152" r="43416" b="23153"/>
          <a:stretch/>
        </p:blipFill>
        <p:spPr>
          <a:xfrm>
            <a:off x="8465925" y="829206"/>
            <a:ext cx="3726076" cy="4390795"/>
          </a:xfrm>
          <a:prstGeom prst="rect">
            <a:avLst/>
          </a:prstGeom>
        </p:spPr>
      </p:pic>
      <p:sp>
        <p:nvSpPr>
          <p:cNvPr id="11" name="Plassholder for tekst 6">
            <a:extLst>
              <a:ext uri="{FF2B5EF4-FFF2-40B4-BE49-F238E27FC236}">
                <a16:creationId xmlns:a16="http://schemas.microsoft.com/office/drawing/2014/main" id="{8D57E779-4ACD-4D82-AC26-FD122764CCAE}"/>
              </a:ext>
            </a:extLst>
          </p:cNvPr>
          <p:cNvSpPr>
            <a:spLocks noGrp="1"/>
          </p:cNvSpPr>
          <p:nvPr>
            <p:ph type="body" sz="quarter" idx="11" hasCustomPrompt="1"/>
          </p:nvPr>
        </p:nvSpPr>
        <p:spPr>
          <a:xfrm>
            <a:off x="967088" y="3938230"/>
            <a:ext cx="5136285" cy="1036667"/>
          </a:xfrm>
          <a:prstGeom prst="rect">
            <a:avLst/>
          </a:prstGeom>
          <a:effectLst>
            <a:outerShdw blurRad="50800" dist="38100" dir="2700000" algn="tl" rotWithShape="0">
              <a:prstClr val="black">
                <a:alpha val="33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9F0903F2-2BD7-4D2A-A01E-CBB944EA59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 y="5128181"/>
            <a:ext cx="4635619" cy="1404593"/>
          </a:xfrm>
          <a:prstGeom prst="rect">
            <a:avLst/>
          </a:prstGeom>
        </p:spPr>
      </p:pic>
    </p:spTree>
    <p:extLst>
      <p:ext uri="{BB962C8B-B14F-4D97-AF65-F5344CB8AC3E}">
        <p14:creationId xmlns:p14="http://schemas.microsoft.com/office/powerpoint/2010/main" val="3162799407"/>
      </p:ext>
    </p:extLst>
  </p:cSld>
  <p:clrMapOvr>
    <a:masterClrMapping/>
  </p:clrMapOvr>
  <p:extLst>
    <p:ext uri="{DCECCB84-F9BA-43D5-87BE-67443E8EF086}">
      <p15:sldGuideLst xmlns:p15="http://schemas.microsoft.com/office/powerpoint/2012/main">
        <p15:guide id="1" orient="horz" pos="2568" userDrawn="1">
          <p15:clr>
            <a:srgbClr val="FBAE40"/>
          </p15:clr>
        </p15:guide>
        <p15:guide id="2" pos="3840">
          <p15:clr>
            <a:srgbClr val="FBAE40"/>
          </p15:clr>
        </p15:guide>
        <p15:guide id="3" orient="horz" pos="22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tema 3 (mønster 11)">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1048940-5C9B-463A-9754-052F18F2A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2" y="1255713"/>
            <a:ext cx="9260608" cy="2387600"/>
          </a:xfrm>
          <a:prstGeom prst="rect">
            <a:avLst/>
          </a:prstGeom>
          <a:effectLst>
            <a:outerShdw blurRad="50800" dist="381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503074" y="6261302"/>
            <a:ext cx="1383161"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8. mar 2021</a:t>
            </a:fld>
            <a:endParaRPr lang="nb-NO" dirty="0"/>
          </a:p>
        </p:txBody>
      </p:sp>
      <p:pic>
        <p:nvPicPr>
          <p:cNvPr id="6" name="Bilde 5">
            <a:extLst>
              <a:ext uri="{FF2B5EF4-FFF2-40B4-BE49-F238E27FC236}">
                <a16:creationId xmlns:a16="http://schemas.microsoft.com/office/drawing/2014/main" id="{1CC78C74-428A-4A04-A421-A611CE51182D}"/>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280" t="-1580" r="44011" b="7087"/>
          <a:stretch/>
        </p:blipFill>
        <p:spPr>
          <a:xfrm>
            <a:off x="7620002" y="-44489"/>
            <a:ext cx="4571998" cy="6946978"/>
          </a:xfrm>
          <a:prstGeom prst="rect">
            <a:avLst/>
          </a:prstGeom>
        </p:spPr>
      </p:pic>
      <p:sp>
        <p:nvSpPr>
          <p:cNvPr id="8" name="Plassholder for tekst 6">
            <a:extLst>
              <a:ext uri="{FF2B5EF4-FFF2-40B4-BE49-F238E27FC236}">
                <a16:creationId xmlns:a16="http://schemas.microsoft.com/office/drawing/2014/main" id="{008B8C2C-AF0F-4123-818B-F35C3BABE8FA}"/>
              </a:ext>
            </a:extLst>
          </p:cNvPr>
          <p:cNvSpPr>
            <a:spLocks noGrp="1"/>
          </p:cNvSpPr>
          <p:nvPr>
            <p:ph type="body" sz="quarter" idx="11" hasCustomPrompt="1"/>
          </p:nvPr>
        </p:nvSpPr>
        <p:spPr>
          <a:xfrm>
            <a:off x="967089" y="3938230"/>
            <a:ext cx="4941876" cy="1036667"/>
          </a:xfrm>
          <a:prstGeom prst="rect">
            <a:avLst/>
          </a:prstGeom>
          <a:effectLst>
            <a:outerShdw blurRad="50800" dist="38100" dir="2700000" algn="tl" rotWithShape="0">
              <a:prstClr val="black">
                <a:alpha val="26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963691A9-8075-4666-AF86-B992616D17A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135341"/>
            <a:ext cx="4461398" cy="1351804"/>
          </a:xfrm>
          <a:prstGeom prst="rect">
            <a:avLst/>
          </a:prstGeom>
        </p:spPr>
      </p:pic>
    </p:spTree>
    <p:extLst>
      <p:ext uri="{BB962C8B-B14F-4D97-AF65-F5344CB8AC3E}">
        <p14:creationId xmlns:p14="http://schemas.microsoft.com/office/powerpoint/2010/main" val="2347521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30" r:id="rId6"/>
    <p:sldLayoutId id="2147483727" r:id="rId7"/>
    <p:sldLayoutId id="2147483697" r:id="rId8"/>
    <p:sldLayoutId id="2147483681" r:id="rId9"/>
    <p:sldLayoutId id="2147483698" r:id="rId10"/>
    <p:sldLayoutId id="2147483763" r:id="rId11"/>
    <p:sldLayoutId id="2147483764" r:id="rId12"/>
    <p:sldLayoutId id="2147483664" r:id="rId13"/>
    <p:sldLayoutId id="2147483767" r:id="rId14"/>
    <p:sldLayoutId id="2147483713" r:id="rId15"/>
    <p:sldLayoutId id="2147483776" r:id="rId16"/>
    <p:sldLayoutId id="2147483775" r:id="rId17"/>
    <p:sldLayoutId id="2147483685" r:id="rId18"/>
    <p:sldLayoutId id="2147483714" r:id="rId19"/>
    <p:sldLayoutId id="2147483702" r:id="rId20"/>
    <p:sldLayoutId id="2147483774" r:id="rId21"/>
    <p:sldLayoutId id="2147483716" r:id="rId22"/>
    <p:sldLayoutId id="2147483707" r:id="rId23"/>
    <p:sldLayoutId id="2147483675" r:id="rId24"/>
    <p:sldLayoutId id="2147483706" r:id="rId25"/>
    <p:sldLayoutId id="2147483709" r:id="rId26"/>
    <p:sldLayoutId id="2147483711" r:id="rId27"/>
    <p:sldLayoutId id="2147483710" r:id="rId28"/>
    <p:sldLayoutId id="2147483712" r:id="rId29"/>
    <p:sldLayoutId id="2147483655" r:id="rId30"/>
    <p:sldLayoutId id="2147483736" r:id="rId31"/>
    <p:sldLayoutId id="2147483733" r:id="rId32"/>
    <p:sldLayoutId id="2147483768" r:id="rId33"/>
    <p:sldLayoutId id="2147483772" r:id="rId34"/>
    <p:sldLayoutId id="2147483773" r:id="rId35"/>
    <p:sldLayoutId id="2147483759" r:id="rId36"/>
    <p:sldLayoutId id="2147483758" r:id="rId37"/>
    <p:sldLayoutId id="2147483757" r:id="rId38"/>
    <p:sldLayoutId id="2147483746" r:id="rId39"/>
    <p:sldLayoutId id="2147483745" r:id="rId40"/>
    <p:sldLayoutId id="2147483752" r:id="rId41"/>
    <p:sldLayoutId id="2147483718" r:id="rId42"/>
    <p:sldLayoutId id="2147483719" r:id="rId43"/>
    <p:sldLayoutId id="2147483777" r:id="rId44"/>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ljokommune.no/Documents/Veiledning%20-%20Naturmangfold_tilbakemelding%20(003).pdf" TargetMode="External"/><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0.xml.rels><?xml version="1.0" encoding="UTF-8" standalone="yes"?>
<Relationships xmlns="http://schemas.openxmlformats.org/package/2006/relationships"><Relationship Id="rId3" Type="http://schemas.openxmlformats.org/officeDocument/2006/relationships/hyperlink" Target="https://lovdata.no/dokument/SF/forskrift/2011-05-20-518?q=prioritert%20art" TargetMode="External"/><Relationship Id="rId2" Type="http://schemas.openxmlformats.org/officeDocument/2006/relationships/hyperlink" Target="https://lovdata.no/dokument/SF/forskrift/2015-01-23-60?q=prioritert%20art" TargetMode="Externa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hyperlink" Target="mailto:fmfianta@statsforvalteren.no" TargetMode="External"/><Relationship Id="rId2" Type="http://schemas.openxmlformats.org/officeDocument/2006/relationships/hyperlink" Target="http://www.miljodirektoratet.no/Documents/publikasjoner/M606/M606.pdf" TargetMode="Externa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BAA8C27-1B89-4B44-868C-4FFEFD560A50}"/>
              </a:ext>
            </a:extLst>
          </p:cNvPr>
          <p:cNvSpPr>
            <a:spLocks noGrp="1"/>
          </p:cNvSpPr>
          <p:nvPr>
            <p:ph type="dt" sz="half" idx="2"/>
          </p:nvPr>
        </p:nvSpPr>
        <p:spPr/>
        <p:txBody>
          <a:bodyPr/>
          <a:lstStyle/>
          <a:p>
            <a:fld id="{20CAE16B-463B-4D9A-B532-D4D0B4862104}" type="datetime1">
              <a:rPr lang="nb-NO" smtClean="0"/>
              <a:pPr/>
              <a:t>8. mar 2021</a:t>
            </a:fld>
            <a:endParaRPr lang="nb-NO"/>
          </a:p>
        </p:txBody>
      </p:sp>
      <p:sp>
        <p:nvSpPr>
          <p:cNvPr id="3" name="Plassholder for tekst 2">
            <a:extLst>
              <a:ext uri="{FF2B5EF4-FFF2-40B4-BE49-F238E27FC236}">
                <a16:creationId xmlns:a16="http://schemas.microsoft.com/office/drawing/2014/main" id="{DFB482E7-C0CA-4B57-804C-AF549FC135DB}"/>
              </a:ext>
            </a:extLst>
          </p:cNvPr>
          <p:cNvSpPr>
            <a:spLocks noGrp="1"/>
          </p:cNvSpPr>
          <p:nvPr>
            <p:ph type="body" sz="quarter" idx="10"/>
          </p:nvPr>
        </p:nvSpPr>
        <p:spPr/>
        <p:txBody>
          <a:bodyPr/>
          <a:lstStyle/>
          <a:p>
            <a:r>
              <a:rPr lang="nb-NO" dirty="0"/>
              <a:t>Naturmangfoldloven </a:t>
            </a:r>
            <a:r>
              <a:rPr lang="nb-NO" sz="2400" dirty="0"/>
              <a:t>og dispensasjoner for </a:t>
            </a:r>
            <a:r>
              <a:rPr lang="nb-NO" dirty="0"/>
              <a:t>motorferdsel i utmark</a:t>
            </a:r>
          </a:p>
        </p:txBody>
      </p:sp>
      <p:sp>
        <p:nvSpPr>
          <p:cNvPr id="4" name="Plassholder for tekst 3">
            <a:extLst>
              <a:ext uri="{FF2B5EF4-FFF2-40B4-BE49-F238E27FC236}">
                <a16:creationId xmlns:a16="http://schemas.microsoft.com/office/drawing/2014/main" id="{B005C251-B222-46ED-83F3-3029CA609726}"/>
              </a:ext>
            </a:extLst>
          </p:cNvPr>
          <p:cNvSpPr>
            <a:spLocks noGrp="1"/>
          </p:cNvSpPr>
          <p:nvPr>
            <p:ph type="body" sz="quarter" idx="11"/>
          </p:nvPr>
        </p:nvSpPr>
        <p:spPr/>
        <p:txBody>
          <a:bodyPr/>
          <a:lstStyle/>
          <a:p>
            <a:r>
              <a:rPr lang="nb-NO" b="1" dirty="0"/>
              <a:t>Anders Tandberg</a:t>
            </a:r>
          </a:p>
          <a:p>
            <a:r>
              <a:rPr lang="nb-NO" dirty="0"/>
              <a:t>seniorrådgiver Miljøavdelingen (Vadsø)</a:t>
            </a:r>
          </a:p>
          <a:p>
            <a:r>
              <a:rPr lang="nb-NO" dirty="0"/>
              <a:t>Seksjon for vilt og motorferdsel</a:t>
            </a:r>
          </a:p>
          <a:p>
            <a:r>
              <a:rPr lang="nb-NO" dirty="0"/>
              <a:t>fmtfanta@statsforvalteren.no</a:t>
            </a:r>
          </a:p>
          <a:p>
            <a:endParaRPr lang="nb-NO" dirty="0"/>
          </a:p>
        </p:txBody>
      </p:sp>
    </p:spTree>
    <p:extLst>
      <p:ext uri="{BB962C8B-B14F-4D97-AF65-F5344CB8AC3E}">
        <p14:creationId xmlns:p14="http://schemas.microsoft.com/office/powerpoint/2010/main" val="396012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0F74F3D-F446-42F0-A3EE-2E6C1C3F1497}"/>
              </a:ext>
            </a:extLst>
          </p:cNvPr>
          <p:cNvPicPr>
            <a:picLocks noChangeAspect="1"/>
          </p:cNvPicPr>
          <p:nvPr/>
        </p:nvPicPr>
        <p:blipFill>
          <a:blip r:embed="rId2"/>
          <a:stretch>
            <a:fillRect/>
          </a:stretch>
        </p:blipFill>
        <p:spPr>
          <a:xfrm>
            <a:off x="3442915" y="1158758"/>
            <a:ext cx="4847123" cy="5015474"/>
          </a:xfrm>
          <a:prstGeom prst="rect">
            <a:avLst/>
          </a:prstGeom>
        </p:spPr>
      </p:pic>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68126" y="1423283"/>
            <a:ext cx="2374789" cy="4817068"/>
          </a:xfrm>
        </p:spPr>
        <p:txBody>
          <a:bodyPr/>
          <a:lstStyle/>
          <a:p>
            <a:pPr marL="0" indent="0">
              <a:buNone/>
            </a:pPr>
            <a:r>
              <a:rPr lang="nb-NO" sz="1400" dirty="0"/>
              <a:t>Varsomhetssoner for viltarter som vurderes som særskilt sårbare for forstyrrelser i gitte perioder i gitte funksjonsområder.</a:t>
            </a:r>
          </a:p>
          <a:p>
            <a:pPr marL="0" indent="0">
              <a:buNone/>
            </a:pPr>
            <a:endParaRPr lang="nb-NO" sz="1400" dirty="0"/>
          </a:p>
          <a:p>
            <a:pPr marL="0" indent="0">
              <a:buNone/>
            </a:pPr>
            <a:r>
              <a:rPr lang="nb-NO" sz="1400" dirty="0"/>
              <a:t>Basert på vitenskapelige studier av ulike arters toleranse for forstyrrelse.</a:t>
            </a:r>
          </a:p>
          <a:p>
            <a:pPr marL="0" indent="0">
              <a:buNone/>
            </a:pPr>
            <a:endParaRPr lang="nb-NO" sz="1400" dirty="0"/>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6"/>
            <a:ext cx="10080625" cy="401596"/>
          </a:xfrm>
        </p:spPr>
        <p:txBody>
          <a:bodyPr/>
          <a:lstStyle/>
          <a:p>
            <a:r>
              <a:rPr lang="nb-NO" sz="2400" dirty="0" err="1"/>
              <a:t>Miljødirektoratets</a:t>
            </a:r>
            <a:r>
              <a:rPr lang="nb-NO" sz="2400" dirty="0"/>
              <a:t> veileder av 26. april 2016 om naturmangfold og snøskuterløyper: Varsomhetssoner sårbare viltarter</a:t>
            </a:r>
          </a:p>
        </p:txBody>
      </p:sp>
      <p:sp>
        <p:nvSpPr>
          <p:cNvPr id="5" name="TekstSylinder 4">
            <a:extLst>
              <a:ext uri="{FF2B5EF4-FFF2-40B4-BE49-F238E27FC236}">
                <a16:creationId xmlns:a16="http://schemas.microsoft.com/office/drawing/2014/main" id="{54931B50-1802-4919-9630-6F5FCFCCC7CD}"/>
              </a:ext>
            </a:extLst>
          </p:cNvPr>
          <p:cNvSpPr txBox="1"/>
          <p:nvPr/>
        </p:nvSpPr>
        <p:spPr>
          <a:xfrm>
            <a:off x="8742405" y="1423283"/>
            <a:ext cx="3449595" cy="738664"/>
          </a:xfrm>
          <a:prstGeom prst="rect">
            <a:avLst/>
          </a:prstGeom>
          <a:noFill/>
        </p:spPr>
        <p:txBody>
          <a:bodyPr wrap="square" rtlCol="0">
            <a:spAutoFit/>
          </a:bodyPr>
          <a:lstStyle/>
          <a:p>
            <a:r>
              <a:rPr lang="nb-NO" sz="1200" dirty="0"/>
              <a:t>Mdir brev 27.04.2016: </a:t>
            </a:r>
            <a:r>
              <a:rPr lang="nb-NO" sz="1200" dirty="0">
                <a:hlinkClick r:id="rId3"/>
              </a:rPr>
              <a:t>Naturmangfold og planlegging av skuterløyper</a:t>
            </a:r>
            <a:endParaRPr lang="nb-NO" sz="1200" dirty="0"/>
          </a:p>
          <a:p>
            <a:endParaRPr lang="nb-NO" dirty="0"/>
          </a:p>
        </p:txBody>
      </p:sp>
    </p:spTree>
    <p:extLst>
      <p:ext uri="{BB962C8B-B14F-4D97-AF65-F5344CB8AC3E}">
        <p14:creationId xmlns:p14="http://schemas.microsoft.com/office/powerpoint/2010/main" val="323089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7541" y="1161535"/>
            <a:ext cx="10078772" cy="5147712"/>
          </a:xfrm>
        </p:spPr>
        <p:txBody>
          <a:bodyPr/>
          <a:lstStyle/>
          <a:p>
            <a:pPr marL="0" indent="0">
              <a:buNone/>
            </a:pPr>
            <a:r>
              <a:rPr lang="nb-NO" sz="1400" b="1" dirty="0"/>
              <a:t>Rundskriv T-6/09</a:t>
            </a:r>
            <a:r>
              <a:rPr lang="nb-NO" sz="1400" dirty="0"/>
              <a:t>: </a:t>
            </a:r>
          </a:p>
          <a:p>
            <a:pPr marL="0" indent="0">
              <a:buNone/>
            </a:pPr>
            <a:r>
              <a:rPr lang="nb-NO" sz="1400" dirty="0"/>
              <a:t>Dersom </a:t>
            </a:r>
            <a:r>
              <a:rPr lang="nb-NO" sz="1400" dirty="0" err="1"/>
              <a:t>motorferdselmyndigheten</a:t>
            </a:r>
            <a:r>
              <a:rPr lang="nb-NO" sz="1400" dirty="0"/>
              <a:t> og andre sitter inne med erfaringsbasert kunnskap som tilsier at et økosystem i et område ikke vil tåle den motorferdsel som det søkes om, eller forventet mengde av motorferdsel som følge av søknader fra andre, skal det legges vekt på denne kunnskapen i avgjørelser etter nasjonal forskrift. Dette gjelder for alle ”kan” regler i forskriften.</a:t>
            </a:r>
          </a:p>
          <a:p>
            <a:pPr marL="0" indent="0">
              <a:buNone/>
            </a:pPr>
            <a:endParaRPr lang="nb-NO" sz="1400" dirty="0"/>
          </a:p>
          <a:p>
            <a:pPr marL="0" indent="0">
              <a:buNone/>
            </a:pPr>
            <a:r>
              <a:rPr lang="nb-NO" sz="1400" dirty="0"/>
              <a:t>Nb. Ikke plikt til å fremskaffe erfaringsbasert kunnskap </a:t>
            </a:r>
          </a:p>
          <a:p>
            <a:pPr marL="0" indent="0">
              <a:buNone/>
            </a:pPr>
            <a:endParaRPr lang="nb-NO" sz="1400" dirty="0"/>
          </a:p>
          <a:p>
            <a:pPr marL="0" indent="0">
              <a:buNone/>
            </a:pPr>
            <a:r>
              <a:rPr lang="nb-NO" sz="1400" u="sng" dirty="0"/>
              <a:t>Utfordringer med erfaringsbasert kunnskap</a:t>
            </a:r>
          </a:p>
          <a:p>
            <a:pPr>
              <a:buFontTx/>
              <a:buChar char="-"/>
            </a:pPr>
            <a:r>
              <a:rPr lang="nb-NO" sz="1400" dirty="0"/>
              <a:t>Ofte ikke systematisert</a:t>
            </a:r>
          </a:p>
          <a:p>
            <a:pPr lvl="1">
              <a:buFontTx/>
              <a:buChar char="-"/>
            </a:pPr>
            <a:r>
              <a:rPr lang="nb-NO" sz="1000" dirty="0"/>
              <a:t>Flere personers erfaringsbaserte kunnskap kan være motstridende</a:t>
            </a:r>
          </a:p>
          <a:p>
            <a:pPr>
              <a:buFontTx/>
              <a:buChar char="-"/>
            </a:pPr>
            <a:r>
              <a:rPr lang="nb-NO" sz="1400" dirty="0"/>
              <a:t>Kan være motstrid mellom vitenskapelig og erfaringsbasert kunnskap </a:t>
            </a:r>
          </a:p>
          <a:p>
            <a:pPr lvl="1">
              <a:buFontTx/>
              <a:buChar char="-"/>
            </a:pPr>
            <a:r>
              <a:rPr lang="nb-NO" sz="1000" dirty="0"/>
              <a:t>NML § 8 Beslutningen skal </a:t>
            </a:r>
            <a:r>
              <a:rPr lang="nb-NO" sz="1000" b="1" dirty="0"/>
              <a:t>«bygge på» </a:t>
            </a:r>
            <a:r>
              <a:rPr lang="nb-NO" sz="1000" dirty="0"/>
              <a:t>vitenskapelig kunnskap, men også «legge vekt på» erfaringsbasert kunnskap </a:t>
            </a:r>
            <a:r>
              <a:rPr lang="nb-NO" sz="1000" u="sng" dirty="0"/>
              <a:t>dersom</a:t>
            </a:r>
            <a:r>
              <a:rPr lang="nb-NO" sz="1000" dirty="0"/>
              <a:t> denne bidrar til «bærekraftig bruk og vern av naturmangfoldet» </a:t>
            </a:r>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6"/>
            <a:ext cx="10080625" cy="401596"/>
          </a:xfrm>
        </p:spPr>
        <p:txBody>
          <a:bodyPr/>
          <a:lstStyle/>
          <a:p>
            <a:r>
              <a:rPr lang="nb-NO" sz="2400" dirty="0"/>
              <a:t>Erfaringsbasert kunnskap - nml. § 8 andre ledd</a:t>
            </a:r>
          </a:p>
        </p:txBody>
      </p:sp>
    </p:spTree>
    <p:extLst>
      <p:ext uri="{BB962C8B-B14F-4D97-AF65-F5344CB8AC3E}">
        <p14:creationId xmlns:p14="http://schemas.microsoft.com/office/powerpoint/2010/main" val="170014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4B294D0-278C-4926-9DF7-18E9A150109E}"/>
              </a:ext>
            </a:extLst>
          </p:cNvPr>
          <p:cNvSpPr>
            <a:spLocks noGrp="1"/>
          </p:cNvSpPr>
          <p:nvPr>
            <p:ph type="body" sz="quarter" idx="11"/>
          </p:nvPr>
        </p:nvSpPr>
        <p:spPr>
          <a:xfrm>
            <a:off x="1057541" y="1334530"/>
            <a:ext cx="10078772" cy="4974717"/>
          </a:xfrm>
        </p:spPr>
        <p:txBody>
          <a:bodyPr/>
          <a:lstStyle/>
          <a:p>
            <a:pPr marL="0" indent="0">
              <a:buNone/>
            </a:pPr>
            <a:r>
              <a:rPr lang="nb-NO" sz="1600" i="1" dirty="0"/>
              <a:t>§ 9. (føre-var-prinsippet)</a:t>
            </a:r>
          </a:p>
          <a:p>
            <a:pPr marL="0" indent="0">
              <a:buNone/>
            </a:pPr>
            <a:r>
              <a:rPr lang="nb-NO" sz="1600" i="1" dirty="0"/>
              <a:t>Når det treffes en beslutning uten at det foreligger tilstrekkelig kunnskap om hvilke virkninger den kan ha for naturmiljøet, skal det tas sikte på å unngå mulig vesentlig skade på naturmangfoldet. Foreligger en risiko for alvorlig eller irreversibel skade på naturmangfoldet, skal ikke mangel på kunnskap brukes som begrunnelse for å utsette eller unnlate å treffe forvaltningstiltak.</a:t>
            </a:r>
          </a:p>
          <a:p>
            <a:pPr marL="0" indent="0">
              <a:buNone/>
            </a:pPr>
            <a:endParaRPr lang="nb-NO" sz="1600" i="1" dirty="0"/>
          </a:p>
          <a:p>
            <a:pPr marL="0" indent="0">
              <a:buNone/>
            </a:pPr>
            <a:r>
              <a:rPr lang="nb-NO" sz="1600" u="sng" dirty="0"/>
              <a:t>Føre-var-prinsippet gjelder i to situasjoner:</a:t>
            </a:r>
          </a:p>
          <a:p>
            <a:r>
              <a:rPr lang="nb-NO" sz="1600" dirty="0"/>
              <a:t>Ved vedtak når det </a:t>
            </a:r>
            <a:r>
              <a:rPr lang="nb-NO" sz="1600" b="1" dirty="0"/>
              <a:t>ikke foreligger tilstrekkelig kunnskap </a:t>
            </a:r>
            <a:r>
              <a:rPr lang="nb-NO" sz="1600" dirty="0"/>
              <a:t>(første punktum).</a:t>
            </a:r>
          </a:p>
          <a:p>
            <a:r>
              <a:rPr lang="nb-NO" sz="1600" dirty="0"/>
              <a:t>Av eget tiltak når det </a:t>
            </a:r>
            <a:r>
              <a:rPr lang="nb-NO" sz="1600" b="1" dirty="0"/>
              <a:t>foreligger en risiko for alvorlig og irreversibel skade på naturmangfold </a:t>
            </a:r>
            <a:r>
              <a:rPr lang="nb-NO" sz="1600" dirty="0"/>
              <a:t>(annet punktum).</a:t>
            </a:r>
          </a:p>
          <a:p>
            <a:pPr lvl="1"/>
            <a:r>
              <a:rPr lang="nb-NO" sz="1200" dirty="0"/>
              <a:t>Risiko = reell mulighet, ikke krav om sannsynlighetsovervekt jf. Ot. prp. </a:t>
            </a:r>
            <a:r>
              <a:rPr lang="nb-NO" sz="1200" dirty="0" err="1"/>
              <a:t>nr</a:t>
            </a:r>
            <a:r>
              <a:rPr lang="nb-NO" sz="1200" dirty="0"/>
              <a:t> 52 (2008-2009) s. 381</a:t>
            </a:r>
            <a:endParaRPr lang="en-US" sz="1200" dirty="0"/>
          </a:p>
          <a:p>
            <a:pPr marL="0" indent="0">
              <a:buNone/>
            </a:pPr>
            <a:endParaRPr lang="nb-NO" dirty="0"/>
          </a:p>
        </p:txBody>
      </p:sp>
      <p:sp>
        <p:nvSpPr>
          <p:cNvPr id="3" name="Tittel 2">
            <a:extLst>
              <a:ext uri="{FF2B5EF4-FFF2-40B4-BE49-F238E27FC236}">
                <a16:creationId xmlns:a16="http://schemas.microsoft.com/office/drawing/2014/main" id="{C67B5782-D0FC-45B9-A2D6-2490B537D005}"/>
              </a:ext>
            </a:extLst>
          </p:cNvPr>
          <p:cNvSpPr>
            <a:spLocks noGrp="1"/>
          </p:cNvSpPr>
          <p:nvPr>
            <p:ph type="title"/>
          </p:nvPr>
        </p:nvSpPr>
        <p:spPr>
          <a:xfrm>
            <a:off x="1055688" y="548754"/>
            <a:ext cx="10080625" cy="445966"/>
          </a:xfrm>
        </p:spPr>
        <p:txBody>
          <a:bodyPr/>
          <a:lstStyle/>
          <a:p>
            <a:r>
              <a:rPr lang="nb-NO" sz="2400" dirty="0"/>
              <a:t>NML § 9 – Føre-var-prinsippet</a:t>
            </a:r>
          </a:p>
        </p:txBody>
      </p:sp>
    </p:spTree>
    <p:extLst>
      <p:ext uri="{BB962C8B-B14F-4D97-AF65-F5344CB8AC3E}">
        <p14:creationId xmlns:p14="http://schemas.microsoft.com/office/powerpoint/2010/main" val="366863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7541" y="1161535"/>
            <a:ext cx="10078772" cy="5147712"/>
          </a:xfrm>
        </p:spPr>
        <p:txBody>
          <a:bodyPr/>
          <a:lstStyle/>
          <a:p>
            <a:pPr marL="0" indent="0">
              <a:buNone/>
            </a:pPr>
            <a:r>
              <a:rPr lang="nb-NO" sz="1200" b="1" u="sng" dirty="0"/>
              <a:t>Rundskriv T-6/09:</a:t>
            </a:r>
          </a:p>
          <a:p>
            <a:pPr marL="0" indent="0">
              <a:buNone/>
            </a:pPr>
            <a:r>
              <a:rPr lang="nb-NO" sz="1200" b="1" dirty="0"/>
              <a:t>Skjerpet utredningsplikt</a:t>
            </a:r>
          </a:p>
          <a:p>
            <a:pPr marL="0" indent="0">
              <a:buNone/>
            </a:pPr>
            <a:r>
              <a:rPr lang="nb-NO" sz="1200" i="1" dirty="0"/>
              <a:t>Det er en nær sammenheng mellom kunnskapsgrunnlaget i naturmangfoldloven § 8 og føre-var-prinsippet i § 9. Søkes det f.eks. om tillatelse til motorferdsel i et antatt sårbart område </a:t>
            </a:r>
            <a:r>
              <a:rPr lang="nb-NO" sz="1200" b="1" i="1" dirty="0"/>
              <a:t>skjerpes kravet til kunnskap om virkningene av bruken</a:t>
            </a:r>
            <a:r>
              <a:rPr lang="nb-NO" sz="1200" i="1" dirty="0"/>
              <a:t>.</a:t>
            </a:r>
          </a:p>
          <a:p>
            <a:pPr marL="0" indent="0">
              <a:buNone/>
            </a:pPr>
            <a:endParaRPr lang="nb-NO" sz="1200" b="1" dirty="0"/>
          </a:p>
          <a:p>
            <a:pPr marL="0" indent="0">
              <a:buNone/>
            </a:pPr>
            <a:r>
              <a:rPr lang="nb-NO" sz="1200" b="1" dirty="0"/>
              <a:t>Håndtere usikkerhet</a:t>
            </a:r>
          </a:p>
          <a:p>
            <a:pPr marL="0" indent="0">
              <a:buNone/>
            </a:pPr>
            <a:r>
              <a:rPr lang="nb-NO" sz="1200" i="1" dirty="0"/>
              <a:t>I de tilfeller man har lite kunnskap vil føre-var-prinsippet få </a:t>
            </a:r>
            <a:r>
              <a:rPr lang="nb-NO" sz="1200" b="1" i="1" dirty="0"/>
              <a:t>størst</a:t>
            </a:r>
            <a:r>
              <a:rPr lang="nb-NO" sz="1200" i="1" dirty="0"/>
              <a:t> betydning. </a:t>
            </a:r>
          </a:p>
          <a:p>
            <a:pPr marL="0" indent="0">
              <a:buNone/>
            </a:pPr>
            <a:endParaRPr lang="nb-NO" sz="1200" dirty="0"/>
          </a:p>
          <a:p>
            <a:pPr marL="0" indent="0">
              <a:buNone/>
            </a:pPr>
            <a:r>
              <a:rPr lang="nb-NO" sz="1200" b="1" dirty="0"/>
              <a:t>Treffe forvaltningstiltak</a:t>
            </a:r>
          </a:p>
          <a:p>
            <a:pPr marL="0" indent="0">
              <a:buNone/>
            </a:pPr>
            <a:r>
              <a:rPr lang="nb-NO" sz="1200" i="1" dirty="0"/>
              <a:t>Før vedtak</a:t>
            </a:r>
          </a:p>
          <a:p>
            <a:pPr marL="0" indent="0">
              <a:buNone/>
            </a:pPr>
            <a:r>
              <a:rPr lang="nb-NO" sz="1200" i="1" dirty="0"/>
              <a:t>Dersom man må ta beslutninger </a:t>
            </a:r>
            <a:r>
              <a:rPr lang="nb-NO" sz="1200" b="1" i="1" dirty="0"/>
              <a:t>uten at kunnskapsgrunnlaget er tilstrekkelig for å kunne fastslå virkningene på naturmangfoldet</a:t>
            </a:r>
            <a:r>
              <a:rPr lang="nb-NO" sz="1200" i="1" dirty="0"/>
              <a:t>, sier § 9 at det skal ”tas sikte på å unngå mulig vesentlig skade på naturmangfoldet”. Det kan bety at det i slike tilfelle </a:t>
            </a:r>
            <a:r>
              <a:rPr lang="nb-NO" sz="1200" b="1" i="1" dirty="0"/>
              <a:t>gis avslag </a:t>
            </a:r>
            <a:r>
              <a:rPr lang="nb-NO" sz="1200" i="1" dirty="0"/>
              <a:t>på søknad om tillatelse, eventuelt at </a:t>
            </a:r>
            <a:r>
              <a:rPr lang="nb-NO" sz="1200" b="1" i="1" dirty="0"/>
              <a:t>tillatelse gis på strenge vilkår</a:t>
            </a:r>
            <a:r>
              <a:rPr lang="nb-NO" sz="1200" i="1" dirty="0"/>
              <a:t>. </a:t>
            </a:r>
          </a:p>
          <a:p>
            <a:pPr marL="0" indent="0">
              <a:buNone/>
            </a:pPr>
            <a:r>
              <a:rPr lang="nb-NO" sz="1200" i="1" dirty="0"/>
              <a:t>Etter vedtak</a:t>
            </a:r>
          </a:p>
          <a:p>
            <a:pPr marL="0" indent="0">
              <a:buNone/>
            </a:pPr>
            <a:r>
              <a:rPr lang="nb-NO" sz="1200" i="1" dirty="0"/>
              <a:t>Der tillatelse er gitt og man </a:t>
            </a:r>
            <a:r>
              <a:rPr lang="nb-NO" sz="1200" b="1" i="1" dirty="0"/>
              <a:t>i ettertid blir klar over uheldige skadevirkninger</a:t>
            </a:r>
            <a:r>
              <a:rPr lang="nb-NO" sz="1200" i="1" dirty="0"/>
              <a:t> motorferdsel gjør på naturmangfoldet vil </a:t>
            </a:r>
            <a:r>
              <a:rPr lang="nb-NO" sz="1200" i="1" dirty="0" err="1"/>
              <a:t>motorferdselmyndigheten</a:t>
            </a:r>
            <a:r>
              <a:rPr lang="nb-NO" sz="1200" i="1" dirty="0"/>
              <a:t> etter omstendighetene kunne ha en </a:t>
            </a:r>
            <a:r>
              <a:rPr lang="nb-NO" sz="1200" b="1" i="1" dirty="0"/>
              <a:t>plikt til å tilbakekalle tillatelsen</a:t>
            </a:r>
            <a:r>
              <a:rPr lang="nb-NO" sz="1200" i="1" dirty="0"/>
              <a:t>. Slik omgjøring (tilbakekall) hjemles i forvaltningsloven § 35 femte ledd siste alternativ.</a:t>
            </a:r>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6"/>
            <a:ext cx="10080625" cy="401596"/>
          </a:xfrm>
        </p:spPr>
        <p:txBody>
          <a:bodyPr/>
          <a:lstStyle/>
          <a:p>
            <a:r>
              <a:rPr lang="nb-NO" sz="2400" dirty="0"/>
              <a:t>NML § 9 – Føre-var-prinsippet</a:t>
            </a:r>
          </a:p>
        </p:txBody>
      </p:sp>
    </p:spTree>
    <p:extLst>
      <p:ext uri="{BB962C8B-B14F-4D97-AF65-F5344CB8AC3E}">
        <p14:creationId xmlns:p14="http://schemas.microsoft.com/office/powerpoint/2010/main" val="156376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5688" y="1470453"/>
            <a:ext cx="5038459" cy="5147712"/>
          </a:xfrm>
        </p:spPr>
        <p:txBody>
          <a:bodyPr/>
          <a:lstStyle/>
          <a:p>
            <a:pPr marL="0" indent="0">
              <a:buNone/>
            </a:pPr>
            <a:r>
              <a:rPr lang="en-US" sz="1200" i="1" dirty="0"/>
              <a:t>§ 10. (</a:t>
            </a:r>
            <a:r>
              <a:rPr lang="en-US" sz="1200" i="1" dirty="0" err="1"/>
              <a:t>økosystemtilnærming</a:t>
            </a:r>
            <a:r>
              <a:rPr lang="en-US" sz="1200" i="1" dirty="0"/>
              <a:t> og samlet </a:t>
            </a:r>
            <a:r>
              <a:rPr lang="en-US" sz="1200" i="1" dirty="0" err="1"/>
              <a:t>belastning</a:t>
            </a:r>
            <a:r>
              <a:rPr lang="en-US" sz="1200" i="1" dirty="0"/>
              <a:t>) </a:t>
            </a:r>
          </a:p>
          <a:p>
            <a:pPr marL="0" indent="0">
              <a:buNone/>
            </a:pPr>
            <a:r>
              <a:rPr lang="nb-NO" sz="1200" i="1" dirty="0"/>
              <a:t>En påvirkning av et økosystem skal vurderes ut fra den samlede belastning som økosystemet er eller vil bli utsatt for.</a:t>
            </a:r>
          </a:p>
          <a:p>
            <a:pPr marL="0" indent="0">
              <a:buNone/>
            </a:pPr>
            <a:endParaRPr lang="nb-NO" sz="1200" i="1" dirty="0"/>
          </a:p>
          <a:p>
            <a:r>
              <a:rPr lang="nb-NO" sz="1200" dirty="0"/>
              <a:t>Tidligere, eksisterende og fremtidig påvirkning på en art, naturtype eller et økosystem</a:t>
            </a:r>
          </a:p>
          <a:p>
            <a:r>
              <a:rPr lang="nb-NO" sz="1200" dirty="0"/>
              <a:t>Motvirke at naturverdiene gradvis forringes som følge av en utvikling hvor hvert enkelt inngrep isolert sett blir ansett som for lite til å bli stanset.</a:t>
            </a:r>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6"/>
            <a:ext cx="10080625" cy="401596"/>
          </a:xfrm>
        </p:spPr>
        <p:txBody>
          <a:bodyPr/>
          <a:lstStyle/>
          <a:p>
            <a:r>
              <a:rPr lang="nb-NO" sz="2400" dirty="0"/>
              <a:t>NML § 10 – Økosystemtilnærming og samlet belastning</a:t>
            </a:r>
          </a:p>
        </p:txBody>
      </p:sp>
      <p:pic>
        <p:nvPicPr>
          <p:cNvPr id="4" name="Bilde 3">
            <a:extLst>
              <a:ext uri="{FF2B5EF4-FFF2-40B4-BE49-F238E27FC236}">
                <a16:creationId xmlns:a16="http://schemas.microsoft.com/office/drawing/2014/main" id="{AF2DD60E-749D-4B92-A513-085ADFD5D25B}"/>
              </a:ext>
            </a:extLst>
          </p:cNvPr>
          <p:cNvPicPr>
            <a:picLocks noChangeAspect="1"/>
          </p:cNvPicPr>
          <p:nvPr/>
        </p:nvPicPr>
        <p:blipFill>
          <a:blip r:embed="rId3"/>
          <a:stretch>
            <a:fillRect/>
          </a:stretch>
        </p:blipFill>
        <p:spPr>
          <a:xfrm>
            <a:off x="6016406" y="1470453"/>
            <a:ext cx="5469940" cy="3553691"/>
          </a:xfrm>
          <a:prstGeom prst="rect">
            <a:avLst/>
          </a:prstGeom>
        </p:spPr>
      </p:pic>
    </p:spTree>
    <p:extLst>
      <p:ext uri="{BB962C8B-B14F-4D97-AF65-F5344CB8AC3E}">
        <p14:creationId xmlns:p14="http://schemas.microsoft.com/office/powerpoint/2010/main" val="12976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5688" y="1470453"/>
            <a:ext cx="5038459" cy="5147712"/>
          </a:xfrm>
        </p:spPr>
        <p:txBody>
          <a:bodyPr/>
          <a:lstStyle/>
          <a:p>
            <a:pPr marL="0" indent="0">
              <a:buNone/>
            </a:pPr>
            <a:r>
              <a:rPr lang="nb-NO" sz="1400" dirty="0"/>
              <a:t>Må ha oversikt over hvor det gis dispensasjoner og omfang av gitte dispensasjoner for å kunne vurdere nml. § 10.</a:t>
            </a:r>
          </a:p>
          <a:p>
            <a:pPr>
              <a:buFontTx/>
              <a:buChar char="-"/>
            </a:pPr>
            <a:r>
              <a:rPr lang="nb-NO" sz="1200" dirty="0"/>
              <a:t>Kanaliser ferdselen etter traseer med minst miljøpåvirkning</a:t>
            </a:r>
          </a:p>
          <a:p>
            <a:pPr>
              <a:buFontTx/>
              <a:buChar char="-"/>
            </a:pPr>
            <a:r>
              <a:rPr lang="nb-NO" sz="1200" dirty="0"/>
              <a:t>Lag kart som viser hvor mange dispensasjoner/turer det er gitt etter en trase / i et område</a:t>
            </a:r>
          </a:p>
          <a:p>
            <a:pPr marL="0" indent="0">
              <a:buNone/>
            </a:pPr>
            <a:endParaRPr lang="nb-NO" sz="1200" dirty="0"/>
          </a:p>
          <a:p>
            <a:pPr marL="0" indent="0">
              <a:buNone/>
            </a:pPr>
            <a:r>
              <a:rPr lang="nb-NO" sz="1400" dirty="0"/>
              <a:t>Hvilke andre påvirkningsfaktorer ut over motorferdselen?</a:t>
            </a:r>
          </a:p>
          <a:p>
            <a:pPr marL="0" indent="0">
              <a:buNone/>
            </a:pPr>
            <a:r>
              <a:rPr lang="nb-NO" sz="1200" dirty="0"/>
              <a:t>- Kommunedelplan for naturmangfold kan være et god verktøy!</a:t>
            </a:r>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6"/>
            <a:ext cx="10080625" cy="401596"/>
          </a:xfrm>
        </p:spPr>
        <p:txBody>
          <a:bodyPr/>
          <a:lstStyle/>
          <a:p>
            <a:r>
              <a:rPr lang="nb-NO" sz="2400" dirty="0"/>
              <a:t>NML § 10 – Økosystemtilnærming og samlet belastning</a:t>
            </a:r>
          </a:p>
        </p:txBody>
      </p:sp>
      <p:pic>
        <p:nvPicPr>
          <p:cNvPr id="4" name="Bilde 3">
            <a:extLst>
              <a:ext uri="{FF2B5EF4-FFF2-40B4-BE49-F238E27FC236}">
                <a16:creationId xmlns:a16="http://schemas.microsoft.com/office/drawing/2014/main" id="{AF2DD60E-749D-4B92-A513-085ADFD5D25B}"/>
              </a:ext>
            </a:extLst>
          </p:cNvPr>
          <p:cNvPicPr>
            <a:picLocks noChangeAspect="1"/>
          </p:cNvPicPr>
          <p:nvPr/>
        </p:nvPicPr>
        <p:blipFill>
          <a:blip r:embed="rId3"/>
          <a:stretch>
            <a:fillRect/>
          </a:stretch>
        </p:blipFill>
        <p:spPr>
          <a:xfrm>
            <a:off x="6016406" y="1470453"/>
            <a:ext cx="5469940" cy="3553691"/>
          </a:xfrm>
          <a:prstGeom prst="rect">
            <a:avLst/>
          </a:prstGeom>
        </p:spPr>
      </p:pic>
    </p:spTree>
    <p:extLst>
      <p:ext uri="{BB962C8B-B14F-4D97-AF65-F5344CB8AC3E}">
        <p14:creationId xmlns:p14="http://schemas.microsoft.com/office/powerpoint/2010/main" val="204567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7541" y="1161535"/>
            <a:ext cx="10078772" cy="5147712"/>
          </a:xfrm>
        </p:spPr>
        <p:txBody>
          <a:bodyPr/>
          <a:lstStyle/>
          <a:p>
            <a:endParaRPr lang="nb-NO" sz="1200" dirty="0"/>
          </a:p>
          <a:p>
            <a:pPr marL="0" indent="0">
              <a:buNone/>
            </a:pPr>
            <a:r>
              <a:rPr lang="nb-NO" sz="1400" b="1" u="sng" dirty="0"/>
              <a:t>Rundskriv T-6/09:</a:t>
            </a:r>
          </a:p>
          <a:p>
            <a:pPr marL="0" indent="0">
              <a:buNone/>
            </a:pPr>
            <a:r>
              <a:rPr lang="nb-NO" sz="1600" i="1" dirty="0"/>
              <a:t>Prinsippet i naturmangfoldloven § 10 skal sikre at nye påvirkninger, herunder motorferdsel i utmark, underlegges en helhetsvurdering av hvilke belastninger økosystemet vil bli utsatt for. Det innebærer for det første at prinsippet </a:t>
            </a:r>
            <a:r>
              <a:rPr lang="nb-NO" sz="1600" b="1" i="1" dirty="0"/>
              <a:t>ikke skal ses isolert for en tillatelse til motorferdsel, men vurderes i sammenheng med den miljøbelastningen som allerede er skjedd gjennom tidligere tillatelser til motorferdsel og andre påvirkninger. </a:t>
            </a:r>
            <a:r>
              <a:rPr lang="nb-NO" sz="1600" i="1" dirty="0"/>
              <a:t>Dette har særlig betydning dersom miljøbelastningen er ved en kritisk grense hvor selv en liten økning, f.eks. i motorferdsel, vil ha stor betydning for økosystemet. </a:t>
            </a:r>
          </a:p>
          <a:p>
            <a:pPr marL="0" indent="0">
              <a:buNone/>
            </a:pPr>
            <a:r>
              <a:rPr lang="nb-NO" sz="1600" i="1" dirty="0"/>
              <a:t>For det andre vil prinsippet </a:t>
            </a:r>
            <a:r>
              <a:rPr lang="nb-NO" sz="1600" b="1" i="1" dirty="0"/>
              <a:t>komme til anvendelse også på et første motorferdselstiltak i et område dersom det kan forventes mange framtidige søknader om dispensasjon fra regelverket i et område og antatt samlet motorferdsel vil kunne gi vesentlige eller alvorlige eller uopprettelige skader på naturmangfoldet</a:t>
            </a:r>
            <a:r>
              <a:rPr lang="nb-NO" sz="1600" i="1" dirty="0"/>
              <a:t>. </a:t>
            </a:r>
            <a:r>
              <a:rPr lang="nb-NO" sz="1600" b="1" i="1" dirty="0"/>
              <a:t>I slike tilfeller bør søknader om motorferdsel avslås.</a:t>
            </a:r>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6"/>
            <a:ext cx="10080625" cy="401596"/>
          </a:xfrm>
        </p:spPr>
        <p:txBody>
          <a:bodyPr/>
          <a:lstStyle/>
          <a:p>
            <a:r>
              <a:rPr lang="nb-NO" sz="2400" dirty="0"/>
              <a:t>NML § 10 – Økosystemtilnærming og samlet belastning</a:t>
            </a:r>
          </a:p>
        </p:txBody>
      </p:sp>
    </p:spTree>
    <p:extLst>
      <p:ext uri="{BB962C8B-B14F-4D97-AF65-F5344CB8AC3E}">
        <p14:creationId xmlns:p14="http://schemas.microsoft.com/office/powerpoint/2010/main" val="113532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7541" y="1161535"/>
            <a:ext cx="10078772" cy="5147712"/>
          </a:xfrm>
        </p:spPr>
        <p:txBody>
          <a:bodyPr/>
          <a:lstStyle/>
          <a:p>
            <a:endParaRPr lang="nb-NO" sz="1200" dirty="0"/>
          </a:p>
          <a:p>
            <a:pPr marL="0" indent="0">
              <a:buNone/>
            </a:pPr>
            <a:r>
              <a:rPr lang="nb-NO" sz="1200" b="1" u="sng" dirty="0"/>
              <a:t>Rundskriv T-6/09 </a:t>
            </a:r>
          </a:p>
          <a:p>
            <a:pPr marL="0" indent="0">
              <a:buNone/>
            </a:pPr>
            <a:r>
              <a:rPr lang="nb-NO" sz="1400" dirty="0"/>
              <a:t>Bestemmelsen er en retningslinje for </a:t>
            </a:r>
            <a:r>
              <a:rPr lang="nb-NO" sz="1400" dirty="0" err="1"/>
              <a:t>motorferdselmyndighetene</a:t>
            </a:r>
            <a:r>
              <a:rPr lang="nb-NO" sz="1400" dirty="0"/>
              <a:t>. Når </a:t>
            </a:r>
            <a:r>
              <a:rPr lang="nb-NO" sz="1400" dirty="0" err="1"/>
              <a:t>motorferdselmyndigheten</a:t>
            </a:r>
            <a:r>
              <a:rPr lang="nb-NO" sz="1400" dirty="0"/>
              <a:t> treffer vedtak som tillater motorferdsel i utmark </a:t>
            </a:r>
            <a:r>
              <a:rPr lang="nb-NO" sz="1400" b="1" dirty="0"/>
              <a:t>trenger ikke kommunen å velge den økonomisk beste løsningen for tiltakshaver hvis det er klare miljøgevinster med en litt dyrere løsning</a:t>
            </a:r>
            <a:r>
              <a:rPr lang="nb-NO" sz="1400" dirty="0"/>
              <a:t>. </a:t>
            </a:r>
          </a:p>
          <a:p>
            <a:pPr marL="0" indent="0">
              <a:buNone/>
            </a:pPr>
            <a:r>
              <a:rPr lang="nb-NO" sz="1400" dirty="0"/>
              <a:t>For eksempel kan tiltakshaver søke om tillatelse til </a:t>
            </a:r>
            <a:r>
              <a:rPr lang="nb-NO" sz="1400" b="1" dirty="0"/>
              <a:t>kjøring på bar mark </a:t>
            </a:r>
            <a:r>
              <a:rPr lang="nb-NO" sz="1400" dirty="0"/>
              <a:t>for å frakte byggematerialer til hyttebygging. Kjøringen kan føre til skader på terrenget. I slike tilfelle kan </a:t>
            </a:r>
            <a:r>
              <a:rPr lang="nb-NO" sz="1400" dirty="0" err="1"/>
              <a:t>motorferdselmyndigheten</a:t>
            </a:r>
            <a:r>
              <a:rPr lang="nb-NO" sz="1400" dirty="0"/>
              <a:t> i medhold av alminnelige forvaltningsrettslige prinsipper og naturmangfoldloven § 11 </a:t>
            </a:r>
            <a:r>
              <a:rPr lang="nb-NO" sz="1400" b="1" dirty="0"/>
              <a:t>stille vilkår om at ferdsel skal skje vinterstid selv om dette fører til økte kostnader for tiltakshaver</a:t>
            </a:r>
            <a:r>
              <a:rPr lang="nb-NO" sz="1400" dirty="0"/>
              <a:t>. </a:t>
            </a:r>
          </a:p>
          <a:p>
            <a:pPr marL="0" indent="0">
              <a:buNone/>
            </a:pPr>
            <a:r>
              <a:rPr lang="nb-NO" sz="1400" dirty="0"/>
              <a:t>Prinsippet kan også lede til at det kan stilles vilkår om at det benyttes </a:t>
            </a:r>
            <a:r>
              <a:rPr lang="nb-NO" sz="1400" b="1" dirty="0"/>
              <a:t>helikoptertrafikk</a:t>
            </a:r>
            <a:r>
              <a:rPr lang="nb-NO" sz="1400" dirty="0"/>
              <a:t> dersom skadepotensialet er stort. </a:t>
            </a:r>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5"/>
            <a:ext cx="10080625" cy="753763"/>
          </a:xfrm>
        </p:spPr>
        <p:txBody>
          <a:bodyPr/>
          <a:lstStyle/>
          <a:p>
            <a:r>
              <a:rPr lang="nb-NO" sz="2400" dirty="0"/>
              <a:t>NML § 11 – Kostnadene ved miljøforringelse skal bæres av tiltakshaver</a:t>
            </a:r>
          </a:p>
        </p:txBody>
      </p:sp>
    </p:spTree>
    <p:extLst>
      <p:ext uri="{BB962C8B-B14F-4D97-AF65-F5344CB8AC3E}">
        <p14:creationId xmlns:p14="http://schemas.microsoft.com/office/powerpoint/2010/main" val="140746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7541" y="1161535"/>
            <a:ext cx="10078772" cy="5147712"/>
          </a:xfrm>
        </p:spPr>
        <p:txBody>
          <a:bodyPr/>
          <a:lstStyle/>
          <a:p>
            <a:endParaRPr lang="nb-NO" sz="1200" dirty="0"/>
          </a:p>
          <a:p>
            <a:pPr marL="0" indent="0">
              <a:buNone/>
            </a:pPr>
            <a:r>
              <a:rPr lang="nb-NO" sz="1200" b="1" dirty="0"/>
              <a:t>Rundskriv T-6/09:</a:t>
            </a:r>
          </a:p>
          <a:p>
            <a:pPr marL="0" indent="0">
              <a:buNone/>
            </a:pPr>
            <a:r>
              <a:rPr lang="nb-NO" sz="1400" dirty="0"/>
              <a:t>Bestemmelsen gjelder valg av </a:t>
            </a:r>
            <a:r>
              <a:rPr lang="nb-NO" sz="1400" b="1" dirty="0"/>
              <a:t>driftsmetode</a:t>
            </a:r>
            <a:r>
              <a:rPr lang="nb-NO" sz="1400" dirty="0"/>
              <a:t>, </a:t>
            </a:r>
            <a:r>
              <a:rPr lang="nb-NO" sz="1400" b="1" dirty="0"/>
              <a:t>teknikk</a:t>
            </a:r>
            <a:r>
              <a:rPr lang="nb-NO" sz="1400" dirty="0"/>
              <a:t> eller </a:t>
            </a:r>
            <a:r>
              <a:rPr lang="nb-NO" sz="1400" b="1" dirty="0"/>
              <a:t>lokalisering</a:t>
            </a:r>
            <a:r>
              <a:rPr lang="nb-NO" sz="1400" dirty="0"/>
              <a:t> ”for å unngå eller begrense skader” på naturmangfoldet, jf. § 12. </a:t>
            </a:r>
          </a:p>
          <a:p>
            <a:pPr marL="0" indent="0">
              <a:buNone/>
            </a:pPr>
            <a:r>
              <a:rPr lang="nb-NO" sz="1400" dirty="0"/>
              <a:t>Det skal tas utgangspunkt i slike driftsmetoder og slik teknikk og lokalisering som, ut fra en samlet vurdering av tidligere, nåværende og fremtidig bruk av mangfoldet og økonomiske forhold, gir de beste samfunnsmessige resultater, se Ot. prp. nr. 52 s. 382-383. </a:t>
            </a:r>
          </a:p>
          <a:p>
            <a:pPr marL="0" indent="0">
              <a:buNone/>
            </a:pPr>
            <a:r>
              <a:rPr lang="nb-NO" sz="1400" dirty="0"/>
              <a:t>For </a:t>
            </a:r>
            <a:r>
              <a:rPr lang="nb-NO" sz="1400" dirty="0" err="1"/>
              <a:t>motorferdselmyndighetene</a:t>
            </a:r>
            <a:r>
              <a:rPr lang="nb-NO" sz="1400" dirty="0"/>
              <a:t> innebærer dette at det må vurderes hvilken løsning med hensyn til f.eks. hva slags bruk av motorkjøretøy, tidspunkt, hvilken lokalisering som gir minst skade osv. som etter en samlet vurdering gir de beste samfunnsmessige resultatene.</a:t>
            </a:r>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6"/>
            <a:ext cx="10080625" cy="401596"/>
          </a:xfrm>
        </p:spPr>
        <p:txBody>
          <a:bodyPr/>
          <a:lstStyle/>
          <a:p>
            <a:r>
              <a:rPr lang="nb-NO" sz="2400" dirty="0"/>
              <a:t>NML § 12 – Miljøforsvarlige teknikker, driftsmetoder og lokalisering</a:t>
            </a:r>
          </a:p>
        </p:txBody>
      </p:sp>
    </p:spTree>
    <p:extLst>
      <p:ext uri="{BB962C8B-B14F-4D97-AF65-F5344CB8AC3E}">
        <p14:creationId xmlns:p14="http://schemas.microsoft.com/office/powerpoint/2010/main" val="73648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7541" y="1161535"/>
            <a:ext cx="10078772" cy="5147712"/>
          </a:xfrm>
        </p:spPr>
        <p:txBody>
          <a:bodyPr/>
          <a:lstStyle/>
          <a:p>
            <a:endParaRPr lang="nb-NO" sz="1200" dirty="0"/>
          </a:p>
          <a:p>
            <a:pPr marL="0" indent="0">
              <a:buNone/>
            </a:pPr>
            <a:r>
              <a:rPr lang="nb-NO" sz="1400" b="1" dirty="0"/>
              <a:t>Lokalisering:</a:t>
            </a:r>
          </a:p>
          <a:p>
            <a:pPr marL="0" indent="0">
              <a:buNone/>
            </a:pPr>
            <a:r>
              <a:rPr lang="nb-NO" sz="1400" dirty="0"/>
              <a:t>	Sette vilkår om at det skal benyttes en </a:t>
            </a:r>
            <a:r>
              <a:rPr lang="nb-NO" sz="1400" b="1" dirty="0"/>
              <a:t>bedre egnet kjøretrase </a:t>
            </a:r>
            <a:r>
              <a:rPr lang="nb-NO" sz="1400" dirty="0"/>
              <a:t>enn omsøkt, dersom dette medfører at skade på 	naturmangfoldet unngås eller begrenses.</a:t>
            </a:r>
          </a:p>
          <a:p>
            <a:pPr marL="0" indent="0">
              <a:buNone/>
            </a:pPr>
            <a:endParaRPr lang="nb-NO" sz="1400" b="1" dirty="0"/>
          </a:p>
          <a:p>
            <a:pPr marL="0" indent="0">
              <a:buNone/>
            </a:pPr>
            <a:r>
              <a:rPr lang="nb-NO" sz="1400" b="1" dirty="0"/>
              <a:t>Teknikker og driftsmetoder:</a:t>
            </a:r>
          </a:p>
          <a:p>
            <a:pPr marL="0" indent="0">
              <a:buNone/>
            </a:pPr>
            <a:r>
              <a:rPr lang="nb-NO" sz="1400" dirty="0"/>
              <a:t>	Sette vilkår om </a:t>
            </a:r>
            <a:r>
              <a:rPr lang="nb-NO" sz="1400" b="1" dirty="0"/>
              <a:t>type kjøretøy </a:t>
            </a:r>
            <a:r>
              <a:rPr lang="nb-NO" sz="1400" dirty="0"/>
              <a:t>som medfører at skade på naturmangfoldet unngås eller begrenses.</a:t>
            </a:r>
          </a:p>
          <a:p>
            <a:pPr marL="0" indent="0">
              <a:buNone/>
            </a:pPr>
            <a:r>
              <a:rPr lang="nb-NO" sz="1400" dirty="0"/>
              <a:t>	Sette vilkår om </a:t>
            </a:r>
            <a:r>
              <a:rPr lang="nb-NO" sz="1400" b="1" dirty="0"/>
              <a:t>tidspunkt for, eller omfang av, kjøring </a:t>
            </a:r>
            <a:r>
              <a:rPr lang="nb-NO" sz="1400" dirty="0"/>
              <a:t>som medfører at skade på naturmangfoldet unngås eller 	begrenses.</a:t>
            </a:r>
          </a:p>
          <a:p>
            <a:pPr marL="0" indent="0">
              <a:buNone/>
            </a:pPr>
            <a:endParaRPr lang="nb-NO" sz="1400" dirty="0"/>
          </a:p>
          <a:p>
            <a:pPr marL="0" indent="0">
              <a:buNone/>
            </a:pPr>
            <a:r>
              <a:rPr lang="nb-NO" sz="1400" dirty="0"/>
              <a:t>Henger sammen med NML § 11 – Velge de beste løsningene for naturmangfoldet, selv om dette kan medføre noe ulempe eller økte kostnader for søker.</a:t>
            </a:r>
          </a:p>
          <a:p>
            <a:pPr marL="0" indent="0">
              <a:buNone/>
            </a:pPr>
            <a:r>
              <a:rPr lang="nb-NO" sz="1400" dirty="0"/>
              <a:t>	Men, beslutningen må bygge på saklige og relevante hensyn og vektes mot samfunnsnytten jf. NML § 12</a:t>
            </a:r>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6"/>
            <a:ext cx="10080625" cy="401596"/>
          </a:xfrm>
        </p:spPr>
        <p:txBody>
          <a:bodyPr/>
          <a:lstStyle/>
          <a:p>
            <a:r>
              <a:rPr lang="nb-NO" sz="2400" dirty="0"/>
              <a:t>NML § 12 – Miljøforsvarlige teknikker, driftsmetoder og lokalisering</a:t>
            </a:r>
          </a:p>
        </p:txBody>
      </p:sp>
    </p:spTree>
    <p:extLst>
      <p:ext uri="{BB962C8B-B14F-4D97-AF65-F5344CB8AC3E}">
        <p14:creationId xmlns:p14="http://schemas.microsoft.com/office/powerpoint/2010/main" val="208748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0806F88-B418-4B13-8E70-E8F992FF786B}"/>
              </a:ext>
            </a:extLst>
          </p:cNvPr>
          <p:cNvPicPr>
            <a:picLocks noChangeAspect="1"/>
          </p:cNvPicPr>
          <p:nvPr/>
        </p:nvPicPr>
        <p:blipFill>
          <a:blip r:embed="rId2"/>
          <a:stretch>
            <a:fillRect/>
          </a:stretch>
        </p:blipFill>
        <p:spPr>
          <a:xfrm>
            <a:off x="1463030" y="1050323"/>
            <a:ext cx="3187734" cy="4757351"/>
          </a:xfrm>
          <a:prstGeom prst="rect">
            <a:avLst/>
          </a:prstGeom>
          <a:solidFill>
            <a:schemeClr val="tx2"/>
          </a:solidFill>
          <a:ln>
            <a:solidFill>
              <a:schemeClr val="tx2"/>
            </a:solidFill>
          </a:ln>
        </p:spPr>
      </p:pic>
      <p:pic>
        <p:nvPicPr>
          <p:cNvPr id="2" name="Bilde 1">
            <a:extLst>
              <a:ext uri="{FF2B5EF4-FFF2-40B4-BE49-F238E27FC236}">
                <a16:creationId xmlns:a16="http://schemas.microsoft.com/office/drawing/2014/main" id="{FB9E75BD-E53B-48CA-832A-30CBE100D982}"/>
              </a:ext>
            </a:extLst>
          </p:cNvPr>
          <p:cNvPicPr>
            <a:picLocks noChangeAspect="1"/>
          </p:cNvPicPr>
          <p:nvPr/>
        </p:nvPicPr>
        <p:blipFill>
          <a:blip r:embed="rId3"/>
          <a:stretch>
            <a:fillRect/>
          </a:stretch>
        </p:blipFill>
        <p:spPr>
          <a:xfrm>
            <a:off x="5610997" y="1050322"/>
            <a:ext cx="4457573" cy="4757351"/>
          </a:xfrm>
          <a:prstGeom prst="rect">
            <a:avLst/>
          </a:prstGeom>
          <a:ln>
            <a:solidFill>
              <a:schemeClr val="tx1"/>
            </a:solidFill>
          </a:ln>
        </p:spPr>
      </p:pic>
      <p:sp>
        <p:nvSpPr>
          <p:cNvPr id="3" name="Ellipse 2">
            <a:extLst>
              <a:ext uri="{FF2B5EF4-FFF2-40B4-BE49-F238E27FC236}">
                <a16:creationId xmlns:a16="http://schemas.microsoft.com/office/drawing/2014/main" id="{285E97A7-9BC9-4837-BF01-B8BB600D675D}"/>
              </a:ext>
            </a:extLst>
          </p:cNvPr>
          <p:cNvSpPr/>
          <p:nvPr/>
        </p:nvSpPr>
        <p:spPr>
          <a:xfrm>
            <a:off x="5609967" y="3113903"/>
            <a:ext cx="422189" cy="2100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6FAA7417-7ABD-499B-88C6-2460FE67D2A4}"/>
              </a:ext>
            </a:extLst>
          </p:cNvPr>
          <p:cNvPicPr>
            <a:picLocks noChangeAspect="1"/>
          </p:cNvPicPr>
          <p:nvPr/>
        </p:nvPicPr>
        <p:blipFill>
          <a:blip r:embed="rId4"/>
          <a:stretch>
            <a:fillRect/>
          </a:stretch>
        </p:blipFill>
        <p:spPr>
          <a:xfrm>
            <a:off x="8507627" y="2673459"/>
            <a:ext cx="2405195" cy="3399886"/>
          </a:xfrm>
          <a:prstGeom prst="rect">
            <a:avLst/>
          </a:prstGeom>
          <a:ln>
            <a:solidFill>
              <a:schemeClr val="tx1"/>
            </a:solidFill>
          </a:ln>
        </p:spPr>
      </p:pic>
    </p:spTree>
    <p:extLst>
      <p:ext uri="{BB962C8B-B14F-4D97-AF65-F5344CB8AC3E}">
        <p14:creationId xmlns:p14="http://schemas.microsoft.com/office/powerpoint/2010/main" val="297685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7541" y="1161535"/>
            <a:ext cx="10078772" cy="5147712"/>
          </a:xfrm>
        </p:spPr>
        <p:txBody>
          <a:bodyPr/>
          <a:lstStyle/>
          <a:p>
            <a:pPr marL="0" indent="0">
              <a:buNone/>
            </a:pPr>
            <a:r>
              <a:rPr lang="nb-NO" sz="1200" dirty="0"/>
              <a:t>Prioritert art: Arter som ikke oppnår forvaltningsmålet for arter i nml. § 5 uten forvaltningstiltak</a:t>
            </a:r>
          </a:p>
          <a:p>
            <a:pPr marL="0" indent="0">
              <a:buNone/>
            </a:pPr>
            <a:r>
              <a:rPr lang="nb-NO" sz="1200" b="1" u="sng" dirty="0"/>
              <a:t>2 aktuelle arter i Troms og Finnmark</a:t>
            </a:r>
            <a:r>
              <a:rPr lang="nb-NO" sz="1200" b="1" dirty="0"/>
              <a:t>: Fjellrev og dverggås</a:t>
            </a:r>
          </a:p>
          <a:p>
            <a:pPr marL="0" indent="0">
              <a:buNone/>
            </a:pPr>
            <a:r>
              <a:rPr lang="nb-NO" sz="1200" b="1" dirty="0"/>
              <a:t>	</a:t>
            </a:r>
            <a:r>
              <a:rPr lang="nb-NO" sz="1200" dirty="0"/>
              <a:t>Stedfestet informasjon er </a:t>
            </a:r>
            <a:r>
              <a:rPr lang="nb-NO" sz="1200" dirty="0" err="1"/>
              <a:t>u.off</a:t>
            </a:r>
            <a:r>
              <a:rPr lang="nb-NO" sz="1200" dirty="0"/>
              <a:t>. jf. </a:t>
            </a:r>
            <a:r>
              <a:rPr lang="nb-NO" sz="1200" dirty="0" err="1"/>
              <a:t>offl</a:t>
            </a:r>
            <a:r>
              <a:rPr lang="nb-NO" sz="1200" dirty="0"/>
              <a:t>. § 24! -&gt; Ligger derfor i innsynsløsningen Naturbase </a:t>
            </a:r>
            <a:r>
              <a:rPr lang="nb-NO" sz="1200" u="sng" dirty="0"/>
              <a:t>sensitive artsdata</a:t>
            </a:r>
          </a:p>
          <a:p>
            <a:pPr marL="0" indent="0">
              <a:buNone/>
            </a:pPr>
            <a:endParaRPr lang="nb-NO" sz="1200" b="1" u="sng" dirty="0"/>
          </a:p>
          <a:p>
            <a:pPr marL="0" indent="0">
              <a:buNone/>
            </a:pPr>
            <a:r>
              <a:rPr lang="nb-NO" sz="1200" b="1" dirty="0">
                <a:hlinkClick r:id="rId2"/>
              </a:rPr>
              <a:t>Forskrift om fjellrev (</a:t>
            </a:r>
            <a:r>
              <a:rPr lang="nb-NO" sz="1200" b="1" dirty="0" err="1">
                <a:hlinkClick r:id="rId2"/>
              </a:rPr>
              <a:t>Vulpes</a:t>
            </a:r>
            <a:r>
              <a:rPr lang="nb-NO" sz="1200" b="1" dirty="0">
                <a:hlinkClick r:id="rId2"/>
              </a:rPr>
              <a:t> lagopus) som prioritert art</a:t>
            </a:r>
            <a:endParaRPr lang="nb-NO" sz="1200" b="1" dirty="0"/>
          </a:p>
          <a:p>
            <a:pPr marL="0" indent="0">
              <a:buNone/>
            </a:pPr>
            <a:r>
              <a:rPr lang="nb-NO" sz="1400" b="1" dirty="0"/>
              <a:t>	</a:t>
            </a:r>
            <a:r>
              <a:rPr lang="nb-NO" sz="1200" b="1" dirty="0"/>
              <a:t>§ 3 </a:t>
            </a:r>
            <a:r>
              <a:rPr lang="nb-NO" sz="1200" b="1" i="1" dirty="0"/>
              <a:t>Forbud mot uttak, skade og ødeleggelse</a:t>
            </a:r>
            <a:endParaRPr lang="nb-NO" sz="1200" b="1" dirty="0"/>
          </a:p>
          <a:p>
            <a:pPr marL="0" indent="0">
              <a:buNone/>
            </a:pPr>
            <a:r>
              <a:rPr lang="nb-NO" sz="1200" dirty="0"/>
              <a:t>	Enhver form for uttak, skade eller </a:t>
            </a:r>
            <a:r>
              <a:rPr lang="nb-NO" sz="1200" b="1" dirty="0"/>
              <a:t>ødeleggelse</a:t>
            </a:r>
            <a:r>
              <a:rPr lang="nb-NO" sz="1200" dirty="0"/>
              <a:t> av fjellrev er </a:t>
            </a:r>
            <a:r>
              <a:rPr lang="nb-NO" sz="1200" b="1" dirty="0"/>
              <a:t>forbudt</a:t>
            </a:r>
            <a:r>
              <a:rPr lang="nb-NO" sz="1200" dirty="0"/>
              <a:t>. Som ødeleggelse regnes fysisk ødeleggelse av </a:t>
            </a:r>
            <a:r>
              <a:rPr lang="nb-NO" sz="1200" dirty="0" err="1"/>
              <a:t>fjellrevhi</a:t>
            </a:r>
            <a:r>
              <a:rPr lang="nb-NO" sz="1200" dirty="0"/>
              <a:t>, 	herunder tomme hi, og andre </a:t>
            </a:r>
            <a:r>
              <a:rPr lang="nb-NO" sz="1200" b="1" dirty="0"/>
              <a:t>handlinger</a:t>
            </a:r>
            <a:r>
              <a:rPr lang="nb-NO" sz="1200" dirty="0"/>
              <a:t> dersom de er egnet til å skade, </a:t>
            </a:r>
            <a:r>
              <a:rPr lang="nb-NO" sz="1200" b="1" dirty="0"/>
              <a:t>forstyrre</a:t>
            </a:r>
            <a:r>
              <a:rPr lang="nb-NO" sz="1200" dirty="0"/>
              <a:t> eller på annen måte forringe individer av arten.</a:t>
            </a:r>
          </a:p>
          <a:p>
            <a:pPr marL="0" indent="0">
              <a:buNone/>
            </a:pPr>
            <a:endParaRPr lang="nb-NO" sz="1200" dirty="0"/>
          </a:p>
          <a:p>
            <a:pPr marL="0" indent="0">
              <a:buNone/>
            </a:pPr>
            <a:r>
              <a:rPr lang="nb-NO" sz="1200" b="1" dirty="0">
                <a:hlinkClick r:id="rId3"/>
              </a:rPr>
              <a:t>Forskrift om dverggås (Anser </a:t>
            </a:r>
            <a:r>
              <a:rPr lang="nb-NO" sz="1200" b="1" dirty="0" err="1">
                <a:hlinkClick r:id="rId3"/>
              </a:rPr>
              <a:t>erythropus</a:t>
            </a:r>
            <a:r>
              <a:rPr lang="nb-NO" sz="1200" b="1" dirty="0">
                <a:hlinkClick r:id="rId3"/>
              </a:rPr>
              <a:t>) som prioritert art</a:t>
            </a:r>
            <a:endParaRPr lang="nb-NO" sz="1200" b="1" dirty="0"/>
          </a:p>
          <a:p>
            <a:pPr marL="0" indent="0">
              <a:buNone/>
            </a:pPr>
            <a:r>
              <a:rPr lang="nb-NO" sz="1200" b="1" dirty="0"/>
              <a:t>	§ 3. </a:t>
            </a:r>
            <a:r>
              <a:rPr lang="nb-NO" sz="1200" b="1" i="1" dirty="0"/>
              <a:t>Forbud mot uttak, skade og ødeleggelse</a:t>
            </a:r>
            <a:endParaRPr lang="nb-NO" sz="1200" b="1" dirty="0"/>
          </a:p>
          <a:p>
            <a:pPr marL="0" indent="0">
              <a:buNone/>
            </a:pPr>
            <a:r>
              <a:rPr lang="nb-NO" sz="1200" dirty="0"/>
              <a:t>	Enhver form for uttak, skade eller ødeleggelse av dverggås, herunder egg, og dens reir, er forbudt. Som ødeleggelse regnes alle 	handlinger som er egnet til å skade, forstyrre eller på annen måte forringe individer av arten.</a:t>
            </a:r>
          </a:p>
          <a:p>
            <a:pPr marL="0" indent="0">
              <a:buNone/>
            </a:pPr>
            <a:r>
              <a:rPr lang="nb-NO" sz="1200" dirty="0"/>
              <a:t>	</a:t>
            </a:r>
            <a:r>
              <a:rPr lang="nb-NO" sz="1200" b="1" dirty="0"/>
              <a:t>§ 4. </a:t>
            </a:r>
            <a:r>
              <a:rPr lang="nb-NO" sz="1200" b="1" i="1" dirty="0"/>
              <a:t>Artens økologiske funksjonsområder </a:t>
            </a:r>
            <a:r>
              <a:rPr lang="nb-NO" sz="1200" i="1" dirty="0"/>
              <a:t>(utdrag)</a:t>
            </a:r>
            <a:endParaRPr lang="nb-NO" sz="1200" dirty="0"/>
          </a:p>
          <a:p>
            <a:pPr marL="0" indent="0">
              <a:buNone/>
            </a:pPr>
            <a:endParaRPr lang="nb-NO" sz="1200" dirty="0"/>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5"/>
            <a:ext cx="10080625" cy="562233"/>
          </a:xfrm>
        </p:spPr>
        <p:txBody>
          <a:bodyPr/>
          <a:lstStyle/>
          <a:p>
            <a:r>
              <a:rPr lang="nb-NO" sz="2400" dirty="0"/>
              <a:t>NML § 24 – Prioriterte arter – Må vurderes i tillegg til nml. §§ 8-12 dersom slike berøres</a:t>
            </a:r>
          </a:p>
        </p:txBody>
      </p:sp>
      <p:pic>
        <p:nvPicPr>
          <p:cNvPr id="10" name="Bilde 9">
            <a:extLst>
              <a:ext uri="{FF2B5EF4-FFF2-40B4-BE49-F238E27FC236}">
                <a16:creationId xmlns:a16="http://schemas.microsoft.com/office/drawing/2014/main" id="{A91E661F-84B4-4121-B691-8BCF8A7BEED0}"/>
              </a:ext>
            </a:extLst>
          </p:cNvPr>
          <p:cNvPicPr>
            <a:picLocks noChangeAspect="1"/>
          </p:cNvPicPr>
          <p:nvPr/>
        </p:nvPicPr>
        <p:blipFill>
          <a:blip r:embed="rId4"/>
          <a:stretch>
            <a:fillRect/>
          </a:stretch>
        </p:blipFill>
        <p:spPr>
          <a:xfrm>
            <a:off x="2094470" y="5250563"/>
            <a:ext cx="5523221" cy="675624"/>
          </a:xfrm>
          <a:prstGeom prst="rect">
            <a:avLst/>
          </a:prstGeom>
        </p:spPr>
      </p:pic>
      <p:pic>
        <p:nvPicPr>
          <p:cNvPr id="11" name="Bilde 10">
            <a:extLst>
              <a:ext uri="{FF2B5EF4-FFF2-40B4-BE49-F238E27FC236}">
                <a16:creationId xmlns:a16="http://schemas.microsoft.com/office/drawing/2014/main" id="{4BEFD99F-7310-4184-A3B8-21D8BBC72867}"/>
              </a:ext>
            </a:extLst>
          </p:cNvPr>
          <p:cNvPicPr>
            <a:picLocks noChangeAspect="1"/>
          </p:cNvPicPr>
          <p:nvPr/>
        </p:nvPicPr>
        <p:blipFill>
          <a:blip r:embed="rId5"/>
          <a:stretch>
            <a:fillRect/>
          </a:stretch>
        </p:blipFill>
        <p:spPr>
          <a:xfrm>
            <a:off x="2094470" y="5994149"/>
            <a:ext cx="5283269" cy="303185"/>
          </a:xfrm>
          <a:prstGeom prst="rect">
            <a:avLst/>
          </a:prstGeom>
        </p:spPr>
      </p:pic>
    </p:spTree>
    <p:extLst>
      <p:ext uri="{BB962C8B-B14F-4D97-AF65-F5344CB8AC3E}">
        <p14:creationId xmlns:p14="http://schemas.microsoft.com/office/powerpoint/2010/main" val="1026469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312516" y="1111170"/>
            <a:ext cx="5822065" cy="5198077"/>
          </a:xfrm>
        </p:spPr>
        <p:txBody>
          <a:bodyPr/>
          <a:lstStyle/>
          <a:p>
            <a:r>
              <a:rPr lang="nb-NO" sz="1600" dirty="0">
                <a:hlinkClick r:id="rId2"/>
              </a:rPr>
              <a:t>Veileder M-606 </a:t>
            </a:r>
            <a:r>
              <a:rPr lang="nb-NO" sz="1600" dirty="0"/>
              <a:t>fra Mdir «Retningslinjer for håndtering av sensitive artsdata»</a:t>
            </a:r>
          </a:p>
          <a:p>
            <a:r>
              <a:rPr lang="nb-NO" sz="1600" b="1" u="sng" dirty="0"/>
              <a:t>Tilgang:</a:t>
            </a:r>
            <a:r>
              <a:rPr lang="nb-NO" sz="1600" b="1" dirty="0"/>
              <a:t> </a:t>
            </a:r>
            <a:r>
              <a:rPr lang="nb-NO" sz="1600" dirty="0"/>
              <a:t>Kontakt Anders Tandberg (</a:t>
            </a:r>
            <a:r>
              <a:rPr lang="nb-NO" sz="1600" dirty="0">
                <a:hlinkClick r:id="rId3"/>
              </a:rPr>
              <a:t>fmfianta@statsforvalteren.no</a:t>
            </a:r>
            <a:r>
              <a:rPr lang="nb-NO" sz="1600" dirty="0"/>
              <a:t>) for kontrakt og tilgangskode.</a:t>
            </a:r>
          </a:p>
          <a:p>
            <a:r>
              <a:rPr lang="nb-NO" sz="1600" dirty="0"/>
              <a:t>Statsforvalteren kan gi innsyn i kategori A og B-arter, </a:t>
            </a:r>
            <a:r>
              <a:rPr lang="nb-NO" sz="1600" u="sng" dirty="0"/>
              <a:t>ikke</a:t>
            </a:r>
            <a:r>
              <a:rPr lang="nb-NO" sz="1600" dirty="0"/>
              <a:t> kategori C. </a:t>
            </a:r>
          </a:p>
          <a:p>
            <a:r>
              <a:rPr lang="nb-NO" sz="1600" b="1" dirty="0"/>
              <a:t>Kategori C: </a:t>
            </a:r>
            <a:r>
              <a:rPr lang="nb-NO" sz="1600" dirty="0"/>
              <a:t>Snøugle (hekkelokalitet), Dverggås (hekke- og myteområder), Jaktfalk (hekkelokalitet), Ulv (</a:t>
            </a:r>
            <a:r>
              <a:rPr lang="nb-NO" sz="1600" dirty="0" err="1"/>
              <a:t>ynglehi</a:t>
            </a:r>
            <a:r>
              <a:rPr lang="nb-NO" sz="1600" dirty="0"/>
              <a:t>), Brunbjørn (</a:t>
            </a:r>
            <a:r>
              <a:rPr lang="nb-NO" sz="1600" dirty="0" err="1"/>
              <a:t>ynglehi</a:t>
            </a:r>
            <a:r>
              <a:rPr lang="nb-NO" sz="1600" dirty="0"/>
              <a:t>)</a:t>
            </a:r>
          </a:p>
          <a:p>
            <a:pPr marL="285750" indent="-285750">
              <a:buFont typeface="Arial" panose="020B0604020202020204" pitchFamily="34" charset="0"/>
              <a:buChar char="•"/>
            </a:pPr>
            <a:r>
              <a:rPr lang="nb-NO" sz="1600" dirty="0"/>
              <a:t>Artsdata unntatt offentligheten kan ikke deles internt i kommunen med mindre vedkommende har kontrakt for innsyn. Dette må dere være obs på </a:t>
            </a:r>
            <a:r>
              <a:rPr lang="nb-NO" sz="1600" dirty="0" err="1"/>
              <a:t>ifm</a:t>
            </a:r>
            <a:r>
              <a:rPr lang="nb-NO" sz="1600" dirty="0"/>
              <a:t> utredning og saksfremlegg.</a:t>
            </a:r>
          </a:p>
          <a:p>
            <a:pPr marL="285750" indent="-285750">
              <a:buFont typeface="Arial" panose="020B0604020202020204" pitchFamily="34" charset="0"/>
              <a:buChar char="•"/>
            </a:pPr>
            <a:r>
              <a:rPr lang="nb-NO" sz="1600" dirty="0"/>
              <a:t>Naturbase – sensitive artsdata -&gt; alle saksbehandlere med ansvar for naturmangfold må sørge for å få tilgang til innsynsløsningen i naturbase for arter unntatt offentligheten! </a:t>
            </a:r>
          </a:p>
        </p:txBody>
      </p:sp>
      <p:sp>
        <p:nvSpPr>
          <p:cNvPr id="3" name="Plassholder for tekst 2"/>
          <p:cNvSpPr>
            <a:spLocks noGrp="1"/>
          </p:cNvSpPr>
          <p:nvPr>
            <p:ph type="body" sz="quarter" idx="12"/>
          </p:nvPr>
        </p:nvSpPr>
        <p:spPr/>
        <p:txBody>
          <a:bodyPr/>
          <a:lstStyle/>
          <a:p>
            <a:endParaRPr lang="nb-NO" dirty="0"/>
          </a:p>
        </p:txBody>
      </p:sp>
      <p:sp>
        <p:nvSpPr>
          <p:cNvPr id="4" name="Tittel 3"/>
          <p:cNvSpPr>
            <a:spLocks noGrp="1"/>
          </p:cNvSpPr>
          <p:nvPr>
            <p:ph type="title"/>
          </p:nvPr>
        </p:nvSpPr>
        <p:spPr>
          <a:xfrm>
            <a:off x="789470" y="316139"/>
            <a:ext cx="10080625" cy="555585"/>
          </a:xfrm>
        </p:spPr>
        <p:txBody>
          <a:bodyPr/>
          <a:lstStyle/>
          <a:p>
            <a:r>
              <a:rPr lang="nb-NO" sz="2000" b="1" dirty="0">
                <a:solidFill>
                  <a:schemeClr val="accent2">
                    <a:lumMod val="50000"/>
                  </a:schemeClr>
                </a:solidFill>
              </a:rPr>
              <a:t>Sensitive artsdata unntatt offentligheten jf. </a:t>
            </a:r>
            <a:r>
              <a:rPr lang="nb-NO" sz="2000" b="1" dirty="0" err="1">
                <a:solidFill>
                  <a:schemeClr val="accent2">
                    <a:lumMod val="50000"/>
                  </a:schemeClr>
                </a:solidFill>
              </a:rPr>
              <a:t>offl</a:t>
            </a:r>
            <a:r>
              <a:rPr lang="nb-NO" sz="2000" b="1" dirty="0">
                <a:solidFill>
                  <a:schemeClr val="accent2">
                    <a:lumMod val="50000"/>
                  </a:schemeClr>
                </a:solidFill>
              </a:rPr>
              <a:t>. § 24</a:t>
            </a:r>
            <a:endParaRPr lang="nb-NO" sz="2000" dirty="0">
              <a:solidFill>
                <a:schemeClr val="accent2">
                  <a:lumMod val="50000"/>
                </a:schemeClr>
              </a:solidFill>
            </a:endParaRPr>
          </a:p>
        </p:txBody>
      </p:sp>
      <p:pic>
        <p:nvPicPr>
          <p:cNvPr id="5" name="Bilde 4"/>
          <p:cNvPicPr>
            <a:picLocks noChangeAspect="1"/>
          </p:cNvPicPr>
          <p:nvPr/>
        </p:nvPicPr>
        <p:blipFill>
          <a:blip r:embed="rId4"/>
          <a:stretch>
            <a:fillRect/>
          </a:stretch>
        </p:blipFill>
        <p:spPr>
          <a:xfrm>
            <a:off x="6244768" y="911516"/>
            <a:ext cx="4739607" cy="5431334"/>
          </a:xfrm>
          <a:prstGeom prst="rect">
            <a:avLst/>
          </a:prstGeom>
        </p:spPr>
      </p:pic>
    </p:spTree>
    <p:extLst>
      <p:ext uri="{BB962C8B-B14F-4D97-AF65-F5344CB8AC3E}">
        <p14:creationId xmlns:p14="http://schemas.microsoft.com/office/powerpoint/2010/main" val="3431444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E14D5F3-DAE8-4B6E-B9EE-DFC2C341CCAE}"/>
              </a:ext>
            </a:extLst>
          </p:cNvPr>
          <p:cNvSpPr>
            <a:spLocks noGrp="1"/>
          </p:cNvSpPr>
          <p:nvPr>
            <p:ph type="body" sz="quarter" idx="11"/>
          </p:nvPr>
        </p:nvSpPr>
        <p:spPr/>
        <p:txBody>
          <a:bodyPr/>
          <a:lstStyle/>
          <a:p>
            <a:endParaRPr lang="nb-NO"/>
          </a:p>
        </p:txBody>
      </p:sp>
      <p:sp>
        <p:nvSpPr>
          <p:cNvPr id="3" name="Plassholder for tekst 2">
            <a:extLst>
              <a:ext uri="{FF2B5EF4-FFF2-40B4-BE49-F238E27FC236}">
                <a16:creationId xmlns:a16="http://schemas.microsoft.com/office/drawing/2014/main" id="{EB1886F7-A938-4B9E-AE71-D9C4475CFF8A}"/>
              </a:ext>
            </a:extLst>
          </p:cNvPr>
          <p:cNvSpPr>
            <a:spLocks noGrp="1"/>
          </p:cNvSpPr>
          <p:nvPr>
            <p:ph type="body" sz="quarter" idx="12"/>
          </p:nvPr>
        </p:nvSpPr>
        <p:spPr/>
        <p:txBody>
          <a:bodyPr/>
          <a:lstStyle/>
          <a:p>
            <a:endParaRPr lang="nb-NO"/>
          </a:p>
        </p:txBody>
      </p:sp>
      <p:sp>
        <p:nvSpPr>
          <p:cNvPr id="4" name="Plassholder for tekst 3">
            <a:extLst>
              <a:ext uri="{FF2B5EF4-FFF2-40B4-BE49-F238E27FC236}">
                <a16:creationId xmlns:a16="http://schemas.microsoft.com/office/drawing/2014/main" id="{B450AEC1-9E13-4620-B8FD-500DA23C7058}"/>
              </a:ext>
            </a:extLst>
          </p:cNvPr>
          <p:cNvSpPr>
            <a:spLocks noGrp="1"/>
          </p:cNvSpPr>
          <p:nvPr>
            <p:ph type="body" sz="quarter" idx="13"/>
          </p:nvPr>
        </p:nvSpPr>
        <p:spPr/>
        <p:txBody>
          <a:bodyPr/>
          <a:lstStyle/>
          <a:p>
            <a:endParaRPr lang="nb-NO"/>
          </a:p>
        </p:txBody>
      </p:sp>
      <p:sp>
        <p:nvSpPr>
          <p:cNvPr id="5" name="Plassholder for tekst 4">
            <a:extLst>
              <a:ext uri="{FF2B5EF4-FFF2-40B4-BE49-F238E27FC236}">
                <a16:creationId xmlns:a16="http://schemas.microsoft.com/office/drawing/2014/main" id="{D6C40DF4-CCB1-4C74-BF57-728D4FCC181C}"/>
              </a:ext>
            </a:extLst>
          </p:cNvPr>
          <p:cNvSpPr>
            <a:spLocks noGrp="1"/>
          </p:cNvSpPr>
          <p:nvPr>
            <p:ph type="body" sz="quarter" idx="14"/>
          </p:nvPr>
        </p:nvSpPr>
        <p:spPr/>
        <p:txBody>
          <a:bodyPr/>
          <a:lstStyle/>
          <a:p>
            <a:endParaRPr lang="nb-NO"/>
          </a:p>
        </p:txBody>
      </p:sp>
      <p:sp>
        <p:nvSpPr>
          <p:cNvPr id="6" name="Plassholder for tekst 5">
            <a:extLst>
              <a:ext uri="{FF2B5EF4-FFF2-40B4-BE49-F238E27FC236}">
                <a16:creationId xmlns:a16="http://schemas.microsoft.com/office/drawing/2014/main" id="{08D76458-CC01-4F23-A1F2-76BB9BF250B5}"/>
              </a:ext>
            </a:extLst>
          </p:cNvPr>
          <p:cNvSpPr>
            <a:spLocks noGrp="1"/>
          </p:cNvSpPr>
          <p:nvPr>
            <p:ph type="body" sz="quarter" idx="10"/>
          </p:nvPr>
        </p:nvSpPr>
        <p:spPr/>
        <p:txBody>
          <a:bodyPr/>
          <a:lstStyle/>
          <a:p>
            <a:endParaRPr lang="nb-NO" dirty="0"/>
          </a:p>
        </p:txBody>
      </p:sp>
    </p:spTree>
    <p:extLst>
      <p:ext uri="{BB962C8B-B14F-4D97-AF65-F5344CB8AC3E}">
        <p14:creationId xmlns:p14="http://schemas.microsoft.com/office/powerpoint/2010/main" val="47848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BA80854-44A3-4928-871E-8B40170690E8}"/>
              </a:ext>
            </a:extLst>
          </p:cNvPr>
          <p:cNvSpPr>
            <a:spLocks noGrp="1"/>
          </p:cNvSpPr>
          <p:nvPr>
            <p:ph type="body" sz="quarter" idx="11"/>
          </p:nvPr>
        </p:nvSpPr>
        <p:spPr>
          <a:xfrm>
            <a:off x="1055688" y="1550773"/>
            <a:ext cx="10078772" cy="4758474"/>
          </a:xfrm>
        </p:spPr>
        <p:txBody>
          <a:bodyPr/>
          <a:lstStyle/>
          <a:p>
            <a:pPr marL="0" indent="0">
              <a:buNone/>
            </a:pPr>
            <a:r>
              <a:rPr lang="en-US" sz="1200" i="1" dirty="0">
                <a:solidFill>
                  <a:schemeClr val="tx2"/>
                </a:solidFill>
              </a:rPr>
              <a:t>§ 1.(</a:t>
            </a:r>
            <a:r>
              <a:rPr lang="en-US" sz="1200" i="1" dirty="0" err="1">
                <a:solidFill>
                  <a:schemeClr val="tx2"/>
                </a:solidFill>
              </a:rPr>
              <a:t>lovens</a:t>
            </a:r>
            <a:r>
              <a:rPr lang="en-US" sz="1200" i="1" dirty="0">
                <a:solidFill>
                  <a:schemeClr val="tx2"/>
                </a:solidFill>
              </a:rPr>
              <a:t> </a:t>
            </a:r>
            <a:r>
              <a:rPr lang="en-US" sz="1200" i="1" dirty="0" err="1">
                <a:solidFill>
                  <a:schemeClr val="tx2"/>
                </a:solidFill>
              </a:rPr>
              <a:t>formål</a:t>
            </a:r>
            <a:r>
              <a:rPr lang="en-US" sz="1200" i="1" dirty="0">
                <a:solidFill>
                  <a:schemeClr val="tx2"/>
                </a:solidFill>
              </a:rPr>
              <a:t>)</a:t>
            </a:r>
          </a:p>
          <a:p>
            <a:pPr marL="0" indent="0">
              <a:buNone/>
            </a:pPr>
            <a:r>
              <a:rPr lang="en-US" sz="1200" i="1" dirty="0" err="1">
                <a:solidFill>
                  <a:schemeClr val="tx2"/>
                </a:solidFill>
              </a:rPr>
              <a:t>Lovens</a:t>
            </a:r>
            <a:r>
              <a:rPr lang="en-US" sz="1200" i="1" dirty="0">
                <a:solidFill>
                  <a:schemeClr val="tx2"/>
                </a:solidFill>
              </a:rPr>
              <a:t> </a:t>
            </a:r>
            <a:r>
              <a:rPr lang="en-US" sz="1200" i="1" dirty="0" err="1">
                <a:solidFill>
                  <a:schemeClr val="tx2"/>
                </a:solidFill>
              </a:rPr>
              <a:t>formål</a:t>
            </a:r>
            <a:r>
              <a:rPr lang="en-US" sz="1200" i="1" dirty="0">
                <a:solidFill>
                  <a:schemeClr val="tx2"/>
                </a:solidFill>
              </a:rPr>
              <a:t> er at </a:t>
            </a:r>
            <a:r>
              <a:rPr lang="en-US" sz="1200" i="1" dirty="0" err="1">
                <a:solidFill>
                  <a:schemeClr val="tx2"/>
                </a:solidFill>
              </a:rPr>
              <a:t>naturen</a:t>
            </a:r>
            <a:r>
              <a:rPr lang="en-US" sz="1200" i="1" dirty="0">
                <a:solidFill>
                  <a:schemeClr val="tx2"/>
                </a:solidFill>
              </a:rPr>
              <a:t> med dens </a:t>
            </a:r>
            <a:r>
              <a:rPr lang="en-US" sz="1200" i="1" dirty="0" err="1">
                <a:solidFill>
                  <a:schemeClr val="tx2"/>
                </a:solidFill>
              </a:rPr>
              <a:t>biologiske</a:t>
            </a:r>
            <a:r>
              <a:rPr lang="en-US" sz="1200" i="1" dirty="0">
                <a:solidFill>
                  <a:schemeClr val="tx2"/>
                </a:solidFill>
              </a:rPr>
              <a:t>, </a:t>
            </a:r>
            <a:r>
              <a:rPr lang="en-US" sz="1200" i="1" dirty="0" err="1">
                <a:solidFill>
                  <a:schemeClr val="tx2"/>
                </a:solidFill>
              </a:rPr>
              <a:t>landskapsmessige</a:t>
            </a:r>
            <a:r>
              <a:rPr lang="en-US" sz="1200" i="1" dirty="0">
                <a:solidFill>
                  <a:schemeClr val="tx2"/>
                </a:solidFill>
              </a:rPr>
              <a:t> og </a:t>
            </a:r>
            <a:r>
              <a:rPr lang="en-US" sz="1200" i="1" dirty="0" err="1">
                <a:solidFill>
                  <a:schemeClr val="tx2"/>
                </a:solidFill>
              </a:rPr>
              <a:t>geologiske</a:t>
            </a:r>
            <a:r>
              <a:rPr lang="en-US" sz="1200" i="1" dirty="0">
                <a:solidFill>
                  <a:schemeClr val="tx2"/>
                </a:solidFill>
              </a:rPr>
              <a:t> </a:t>
            </a:r>
            <a:r>
              <a:rPr lang="en-US" sz="1200" i="1" dirty="0" err="1">
                <a:solidFill>
                  <a:schemeClr val="tx2"/>
                </a:solidFill>
              </a:rPr>
              <a:t>mangfold</a:t>
            </a:r>
            <a:r>
              <a:rPr lang="en-US" sz="1200" i="1" dirty="0">
                <a:solidFill>
                  <a:schemeClr val="tx2"/>
                </a:solidFill>
              </a:rPr>
              <a:t> og </a:t>
            </a:r>
            <a:r>
              <a:rPr lang="en-US" sz="1200" i="1" dirty="0" err="1">
                <a:solidFill>
                  <a:schemeClr val="tx2"/>
                </a:solidFill>
              </a:rPr>
              <a:t>økologiske</a:t>
            </a:r>
            <a:r>
              <a:rPr lang="en-US" sz="1200" i="1" dirty="0">
                <a:solidFill>
                  <a:schemeClr val="tx2"/>
                </a:solidFill>
              </a:rPr>
              <a:t> </a:t>
            </a:r>
            <a:r>
              <a:rPr lang="en-US" sz="1200" i="1" dirty="0" err="1">
                <a:solidFill>
                  <a:schemeClr val="tx2"/>
                </a:solidFill>
              </a:rPr>
              <a:t>prosesser</a:t>
            </a:r>
            <a:r>
              <a:rPr lang="en-US" sz="1200" i="1" dirty="0">
                <a:solidFill>
                  <a:schemeClr val="tx2"/>
                </a:solidFill>
              </a:rPr>
              <a:t> </a:t>
            </a:r>
            <a:r>
              <a:rPr lang="en-US" sz="1200" i="1" dirty="0" err="1">
                <a:solidFill>
                  <a:schemeClr val="tx2"/>
                </a:solidFill>
              </a:rPr>
              <a:t>tas</a:t>
            </a:r>
            <a:r>
              <a:rPr lang="en-US" sz="1200" i="1" dirty="0">
                <a:solidFill>
                  <a:schemeClr val="tx2"/>
                </a:solidFill>
              </a:rPr>
              <a:t> </a:t>
            </a:r>
            <a:r>
              <a:rPr lang="en-US" sz="1200" i="1" dirty="0" err="1">
                <a:solidFill>
                  <a:schemeClr val="tx2"/>
                </a:solidFill>
              </a:rPr>
              <a:t>vare</a:t>
            </a:r>
            <a:r>
              <a:rPr lang="en-US" sz="1200" i="1" dirty="0">
                <a:solidFill>
                  <a:schemeClr val="tx2"/>
                </a:solidFill>
              </a:rPr>
              <a:t> </a:t>
            </a:r>
            <a:r>
              <a:rPr lang="en-US" sz="1200" i="1" dirty="0" err="1">
                <a:solidFill>
                  <a:schemeClr val="tx2"/>
                </a:solidFill>
              </a:rPr>
              <a:t>på</a:t>
            </a:r>
            <a:r>
              <a:rPr lang="en-US" sz="1200" i="1" dirty="0">
                <a:solidFill>
                  <a:schemeClr val="tx2"/>
                </a:solidFill>
              </a:rPr>
              <a:t> </a:t>
            </a:r>
            <a:r>
              <a:rPr lang="en-US" sz="1200" i="1" dirty="0" err="1">
                <a:solidFill>
                  <a:schemeClr val="tx2"/>
                </a:solidFill>
              </a:rPr>
              <a:t>ved</a:t>
            </a:r>
            <a:r>
              <a:rPr lang="en-US" sz="1200" i="1" dirty="0">
                <a:solidFill>
                  <a:schemeClr val="tx2"/>
                </a:solidFill>
              </a:rPr>
              <a:t> </a:t>
            </a:r>
            <a:r>
              <a:rPr lang="en-US" sz="1200" i="1" dirty="0" err="1">
                <a:solidFill>
                  <a:schemeClr val="tx2"/>
                </a:solidFill>
              </a:rPr>
              <a:t>bærekraftig</a:t>
            </a:r>
            <a:r>
              <a:rPr lang="en-US" sz="1200" i="1" dirty="0">
                <a:solidFill>
                  <a:schemeClr val="tx2"/>
                </a:solidFill>
              </a:rPr>
              <a:t> </a:t>
            </a:r>
            <a:r>
              <a:rPr lang="en-US" sz="1200" i="1" dirty="0" err="1">
                <a:solidFill>
                  <a:schemeClr val="tx2"/>
                </a:solidFill>
              </a:rPr>
              <a:t>bruk</a:t>
            </a:r>
            <a:r>
              <a:rPr lang="en-US" sz="1200" i="1" dirty="0">
                <a:solidFill>
                  <a:schemeClr val="tx2"/>
                </a:solidFill>
              </a:rPr>
              <a:t> og </a:t>
            </a:r>
            <a:r>
              <a:rPr lang="en-US" sz="1200" i="1" dirty="0" err="1">
                <a:solidFill>
                  <a:schemeClr val="tx2"/>
                </a:solidFill>
              </a:rPr>
              <a:t>vern</a:t>
            </a:r>
            <a:r>
              <a:rPr lang="en-US" sz="1200" i="1" dirty="0">
                <a:solidFill>
                  <a:schemeClr val="tx2"/>
                </a:solidFill>
              </a:rPr>
              <a:t>, </a:t>
            </a:r>
            <a:r>
              <a:rPr lang="en-US" sz="1200" i="1" dirty="0" err="1">
                <a:solidFill>
                  <a:schemeClr val="tx2"/>
                </a:solidFill>
              </a:rPr>
              <a:t>også</a:t>
            </a:r>
            <a:r>
              <a:rPr lang="en-US" sz="1200" i="1" dirty="0">
                <a:solidFill>
                  <a:schemeClr val="tx2"/>
                </a:solidFill>
              </a:rPr>
              <a:t> </a:t>
            </a:r>
            <a:r>
              <a:rPr lang="en-US" sz="1200" i="1" dirty="0" err="1">
                <a:solidFill>
                  <a:schemeClr val="tx2"/>
                </a:solidFill>
              </a:rPr>
              <a:t>slik</a:t>
            </a:r>
            <a:r>
              <a:rPr lang="en-US" sz="1200" i="1" dirty="0">
                <a:solidFill>
                  <a:schemeClr val="tx2"/>
                </a:solidFill>
              </a:rPr>
              <a:t> at den </a:t>
            </a:r>
            <a:r>
              <a:rPr lang="en-US" sz="1200" i="1" dirty="0" err="1">
                <a:solidFill>
                  <a:schemeClr val="tx2"/>
                </a:solidFill>
              </a:rPr>
              <a:t>gir</a:t>
            </a:r>
            <a:r>
              <a:rPr lang="en-US" sz="1200" i="1" dirty="0">
                <a:solidFill>
                  <a:schemeClr val="tx2"/>
                </a:solidFill>
              </a:rPr>
              <a:t> </a:t>
            </a:r>
            <a:r>
              <a:rPr lang="en-US" sz="1200" i="1" dirty="0" err="1">
                <a:solidFill>
                  <a:schemeClr val="tx2"/>
                </a:solidFill>
              </a:rPr>
              <a:t>grunnlag</a:t>
            </a:r>
            <a:r>
              <a:rPr lang="en-US" sz="1200" i="1" dirty="0">
                <a:solidFill>
                  <a:schemeClr val="tx2"/>
                </a:solidFill>
              </a:rPr>
              <a:t> for </a:t>
            </a:r>
            <a:r>
              <a:rPr lang="en-US" sz="1200" i="1" dirty="0" err="1">
                <a:solidFill>
                  <a:schemeClr val="tx2"/>
                </a:solidFill>
              </a:rPr>
              <a:t>menneskenes</a:t>
            </a:r>
            <a:r>
              <a:rPr lang="en-US" sz="1200" i="1" dirty="0">
                <a:solidFill>
                  <a:schemeClr val="tx2"/>
                </a:solidFill>
              </a:rPr>
              <a:t> </a:t>
            </a:r>
            <a:r>
              <a:rPr lang="en-US" sz="1200" i="1" dirty="0" err="1">
                <a:solidFill>
                  <a:schemeClr val="tx2"/>
                </a:solidFill>
              </a:rPr>
              <a:t>virksomhet</a:t>
            </a:r>
            <a:r>
              <a:rPr lang="en-US" sz="1200" i="1" dirty="0">
                <a:solidFill>
                  <a:schemeClr val="tx2"/>
                </a:solidFill>
              </a:rPr>
              <a:t>, kultur, </a:t>
            </a:r>
            <a:r>
              <a:rPr lang="en-US" sz="1200" i="1" dirty="0" err="1">
                <a:solidFill>
                  <a:schemeClr val="tx2"/>
                </a:solidFill>
              </a:rPr>
              <a:t>helse</a:t>
            </a:r>
            <a:r>
              <a:rPr lang="en-US" sz="1200" i="1" dirty="0">
                <a:solidFill>
                  <a:schemeClr val="tx2"/>
                </a:solidFill>
              </a:rPr>
              <a:t> og </a:t>
            </a:r>
            <a:r>
              <a:rPr lang="en-US" sz="1200" i="1" dirty="0" err="1">
                <a:solidFill>
                  <a:schemeClr val="tx2"/>
                </a:solidFill>
              </a:rPr>
              <a:t>trivsel</a:t>
            </a:r>
            <a:r>
              <a:rPr lang="en-US" sz="1200" i="1" dirty="0">
                <a:solidFill>
                  <a:schemeClr val="tx2"/>
                </a:solidFill>
              </a:rPr>
              <a:t>, </a:t>
            </a:r>
            <a:r>
              <a:rPr lang="en-US" sz="1200" i="1" dirty="0" err="1">
                <a:solidFill>
                  <a:schemeClr val="tx2"/>
                </a:solidFill>
              </a:rPr>
              <a:t>nå</a:t>
            </a:r>
            <a:r>
              <a:rPr lang="en-US" sz="1200" i="1" dirty="0">
                <a:solidFill>
                  <a:schemeClr val="tx2"/>
                </a:solidFill>
              </a:rPr>
              <a:t> og </a:t>
            </a:r>
            <a:r>
              <a:rPr lang="en-US" sz="1200" i="1" dirty="0" err="1">
                <a:solidFill>
                  <a:schemeClr val="tx2"/>
                </a:solidFill>
              </a:rPr>
              <a:t>i</a:t>
            </a:r>
            <a:r>
              <a:rPr lang="en-US" sz="1200" i="1" dirty="0">
                <a:solidFill>
                  <a:schemeClr val="tx2"/>
                </a:solidFill>
              </a:rPr>
              <a:t> </a:t>
            </a:r>
            <a:r>
              <a:rPr lang="en-US" sz="1200" i="1" dirty="0" err="1">
                <a:solidFill>
                  <a:schemeClr val="tx2"/>
                </a:solidFill>
              </a:rPr>
              <a:t>fremtiden</a:t>
            </a:r>
            <a:r>
              <a:rPr lang="en-US" sz="1200" i="1" dirty="0">
                <a:solidFill>
                  <a:schemeClr val="tx2"/>
                </a:solidFill>
              </a:rPr>
              <a:t>, </a:t>
            </a:r>
            <a:r>
              <a:rPr lang="en-US" sz="1200" i="1" dirty="0" err="1">
                <a:solidFill>
                  <a:schemeClr val="tx2"/>
                </a:solidFill>
              </a:rPr>
              <a:t>også</a:t>
            </a:r>
            <a:r>
              <a:rPr lang="en-US" sz="1200" i="1" dirty="0">
                <a:solidFill>
                  <a:schemeClr val="tx2"/>
                </a:solidFill>
              </a:rPr>
              <a:t> </a:t>
            </a:r>
            <a:r>
              <a:rPr lang="en-US" sz="1200" i="1" dirty="0" err="1">
                <a:solidFill>
                  <a:schemeClr val="tx2"/>
                </a:solidFill>
              </a:rPr>
              <a:t>som</a:t>
            </a:r>
            <a:r>
              <a:rPr lang="en-US" sz="1200" i="1" dirty="0">
                <a:solidFill>
                  <a:schemeClr val="tx2"/>
                </a:solidFill>
              </a:rPr>
              <a:t> </a:t>
            </a:r>
            <a:r>
              <a:rPr lang="en-US" sz="1200" i="1" dirty="0" err="1">
                <a:solidFill>
                  <a:schemeClr val="tx2"/>
                </a:solidFill>
              </a:rPr>
              <a:t>grunnlag</a:t>
            </a:r>
            <a:r>
              <a:rPr lang="en-US" sz="1200" i="1" dirty="0">
                <a:solidFill>
                  <a:schemeClr val="tx2"/>
                </a:solidFill>
              </a:rPr>
              <a:t> for </a:t>
            </a:r>
            <a:r>
              <a:rPr lang="en-US" sz="1200" i="1" dirty="0" err="1">
                <a:solidFill>
                  <a:schemeClr val="tx2"/>
                </a:solidFill>
              </a:rPr>
              <a:t>samisk</a:t>
            </a:r>
            <a:r>
              <a:rPr lang="en-US" sz="1200" i="1" dirty="0">
                <a:solidFill>
                  <a:schemeClr val="tx2"/>
                </a:solidFill>
              </a:rPr>
              <a:t> kultur.</a:t>
            </a:r>
          </a:p>
          <a:p>
            <a:endParaRPr lang="en-US" sz="1200" i="1" dirty="0">
              <a:solidFill>
                <a:schemeClr val="tx2"/>
              </a:solidFill>
            </a:endParaRPr>
          </a:p>
          <a:p>
            <a:pPr marL="0" indent="0">
              <a:buNone/>
            </a:pPr>
            <a:r>
              <a:rPr lang="nb-NO" sz="1200" i="1" dirty="0">
                <a:solidFill>
                  <a:schemeClr val="tx2"/>
                </a:solidFill>
              </a:rPr>
              <a:t>Ot. </a:t>
            </a:r>
            <a:r>
              <a:rPr lang="nb-NO" sz="1200" i="1" dirty="0" err="1">
                <a:solidFill>
                  <a:schemeClr val="tx2"/>
                </a:solidFill>
              </a:rPr>
              <a:t>Prop</a:t>
            </a:r>
            <a:r>
              <a:rPr lang="nb-NO" sz="1200" i="1" dirty="0">
                <a:solidFill>
                  <a:schemeClr val="tx2"/>
                </a:solidFill>
              </a:rPr>
              <a:t>. 52 (2008-2009)</a:t>
            </a:r>
          </a:p>
          <a:p>
            <a:pPr marL="0" indent="0">
              <a:buNone/>
            </a:pPr>
            <a:r>
              <a:rPr lang="nb-NO" sz="1200" i="1" dirty="0">
                <a:solidFill>
                  <a:schemeClr val="tx2"/>
                </a:solidFill>
              </a:rPr>
              <a:t>Når naturens mangfold ivaretas, ivaretas også de økosystemtjenester som mennesker nyter godt av.</a:t>
            </a:r>
            <a:endParaRPr lang="en-US" sz="1200" i="1" dirty="0">
              <a:solidFill>
                <a:schemeClr val="tx2"/>
              </a:solidFill>
            </a:endParaRPr>
          </a:p>
          <a:p>
            <a:endParaRPr lang="en-US" sz="1200" dirty="0">
              <a:solidFill>
                <a:schemeClr val="tx2"/>
              </a:solidFill>
            </a:endParaRPr>
          </a:p>
          <a:p>
            <a:pPr marL="0" indent="0">
              <a:buNone/>
            </a:pPr>
            <a:r>
              <a:rPr lang="en-US" sz="1200" i="1" dirty="0">
                <a:solidFill>
                  <a:schemeClr val="tx2"/>
                </a:solidFill>
              </a:rPr>
              <a:t>§ 3.(</a:t>
            </a:r>
            <a:r>
              <a:rPr lang="en-US" sz="1200" i="1" dirty="0" err="1">
                <a:solidFill>
                  <a:schemeClr val="tx2"/>
                </a:solidFill>
              </a:rPr>
              <a:t>definisjoner</a:t>
            </a:r>
            <a:r>
              <a:rPr lang="en-US" sz="1200" i="1" dirty="0">
                <a:solidFill>
                  <a:schemeClr val="tx2"/>
                </a:solidFill>
              </a:rPr>
              <a:t>)</a:t>
            </a:r>
          </a:p>
          <a:p>
            <a:pPr marL="0" indent="0">
              <a:buNone/>
            </a:pPr>
            <a:r>
              <a:rPr lang="nb-NO" sz="1200" i="1" dirty="0">
                <a:solidFill>
                  <a:schemeClr val="tx2"/>
                </a:solidFill>
              </a:rPr>
              <a:t>i) naturmangfold: biologisk mangfold, </a:t>
            </a:r>
            <a:r>
              <a:rPr lang="nb-NO" sz="1200" i="1" dirty="0" err="1">
                <a:solidFill>
                  <a:schemeClr val="tx2"/>
                </a:solidFill>
              </a:rPr>
              <a:t>landskapsmessig</a:t>
            </a:r>
            <a:r>
              <a:rPr lang="nb-NO" sz="1200" i="1" dirty="0">
                <a:solidFill>
                  <a:schemeClr val="tx2"/>
                </a:solidFill>
              </a:rPr>
              <a:t> mangfold og geologisk mangfold, som ikke i det alt vesentlige er et resultat av menneskers påvirkning</a:t>
            </a:r>
            <a:endParaRPr lang="en-US" sz="1200" i="1" dirty="0">
              <a:solidFill>
                <a:schemeClr val="tx2"/>
              </a:solidFill>
            </a:endParaRPr>
          </a:p>
          <a:p>
            <a:endParaRPr lang="nb-NO" dirty="0"/>
          </a:p>
        </p:txBody>
      </p:sp>
      <p:sp>
        <p:nvSpPr>
          <p:cNvPr id="3" name="Tittel 2">
            <a:extLst>
              <a:ext uri="{FF2B5EF4-FFF2-40B4-BE49-F238E27FC236}">
                <a16:creationId xmlns:a16="http://schemas.microsoft.com/office/drawing/2014/main" id="{02089C20-E106-456B-B832-014C918430C9}"/>
              </a:ext>
            </a:extLst>
          </p:cNvPr>
          <p:cNvSpPr>
            <a:spLocks noGrp="1"/>
          </p:cNvSpPr>
          <p:nvPr>
            <p:ph type="title"/>
          </p:nvPr>
        </p:nvSpPr>
        <p:spPr>
          <a:xfrm>
            <a:off x="1055688" y="873125"/>
            <a:ext cx="10080625" cy="486118"/>
          </a:xfrm>
        </p:spPr>
        <p:txBody>
          <a:bodyPr/>
          <a:lstStyle/>
          <a:p>
            <a:r>
              <a:rPr lang="nb-NO" sz="1800" dirty="0"/>
              <a:t>NML § 1 - Formål</a:t>
            </a:r>
          </a:p>
        </p:txBody>
      </p:sp>
    </p:spTree>
    <p:extLst>
      <p:ext uri="{BB962C8B-B14F-4D97-AF65-F5344CB8AC3E}">
        <p14:creationId xmlns:p14="http://schemas.microsoft.com/office/powerpoint/2010/main" val="265746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A07EBC9-1812-439E-926D-AD31ED90F2AC}"/>
              </a:ext>
            </a:extLst>
          </p:cNvPr>
          <p:cNvSpPr>
            <a:spLocks noGrp="1"/>
          </p:cNvSpPr>
          <p:nvPr>
            <p:ph type="body" sz="quarter" idx="11"/>
          </p:nvPr>
        </p:nvSpPr>
        <p:spPr>
          <a:xfrm>
            <a:off x="979379" y="1229498"/>
            <a:ext cx="10078772" cy="5116820"/>
          </a:xfrm>
        </p:spPr>
        <p:txBody>
          <a:bodyPr/>
          <a:lstStyle/>
          <a:p>
            <a:pPr marL="0" indent="0">
              <a:buNone/>
            </a:pPr>
            <a:r>
              <a:rPr lang="nb-NO" sz="1200" b="1" dirty="0"/>
              <a:t>§ 4. </a:t>
            </a:r>
            <a:r>
              <a:rPr lang="nb-NO" sz="1200" b="1" i="1" dirty="0"/>
              <a:t>(forvaltningsmål for naturtyper og økosystemer)</a:t>
            </a:r>
            <a:endParaRPr lang="nb-NO" sz="1200" b="1" dirty="0"/>
          </a:p>
          <a:p>
            <a:pPr marL="0" indent="0">
              <a:buNone/>
            </a:pPr>
            <a:r>
              <a:rPr lang="nb-NO" sz="1200" dirty="0"/>
              <a:t>Målet er at mangfoldet av naturtyper ivaretas innenfor deres naturlige utbredelsesområde og med det artsmangfoldet og de økologiske prosessene som kjennetegner den enkelte naturtype. Målet er også at økosystemers funksjoner, struktur og produktivitet ivaretas så langt det anses rimelig.</a:t>
            </a:r>
          </a:p>
          <a:p>
            <a:pPr marL="0" indent="0">
              <a:buNone/>
            </a:pPr>
            <a:endParaRPr lang="nb-NO" sz="1200" dirty="0"/>
          </a:p>
          <a:p>
            <a:pPr marL="0" indent="0">
              <a:buNone/>
            </a:pPr>
            <a:r>
              <a:rPr lang="nb-NO" sz="1200" b="1" dirty="0"/>
              <a:t>§ 5. </a:t>
            </a:r>
            <a:r>
              <a:rPr lang="nb-NO" sz="1200" b="1" i="1" dirty="0"/>
              <a:t>(forvaltningsmål for arter)</a:t>
            </a:r>
            <a:endParaRPr lang="nb-NO" sz="1200" b="1" dirty="0"/>
          </a:p>
          <a:p>
            <a:pPr marL="0" indent="0">
              <a:buNone/>
            </a:pPr>
            <a:r>
              <a:rPr lang="nb-NO" sz="1200" dirty="0"/>
              <a:t>Målet er at artene og deres genetiske mangfold ivaretas på lang sikt og at artene forekommer i levedyktige bestander i sine naturlige utbredelsesområder. Så langt det er nødvendig for å nå dette målet ivaretas også artenes økologiske funksjonsområder og de øvrige økologiske betingelsene som de er avhengige av.</a:t>
            </a:r>
          </a:p>
          <a:p>
            <a:pPr marL="0" indent="0">
              <a:buNone/>
            </a:pPr>
            <a:r>
              <a:rPr lang="nb-NO" sz="1200" dirty="0"/>
              <a:t>Forvaltningsmålet etter første ledd gjelder ikke for fremmede organismer.</a:t>
            </a:r>
          </a:p>
          <a:p>
            <a:pPr marL="0" indent="0">
              <a:buNone/>
            </a:pPr>
            <a:r>
              <a:rPr lang="nb-NO" sz="1200" dirty="0"/>
              <a:t>Det genetiske mangfold innenfor domestiserte arter skal forvaltes slik at det bidrar til å sikre ressursgrunnlaget for fremtiden.</a:t>
            </a:r>
          </a:p>
          <a:p>
            <a:pPr marL="0" indent="0">
              <a:buNone/>
            </a:pPr>
            <a:endParaRPr lang="nb-NO" sz="1600" dirty="0"/>
          </a:p>
        </p:txBody>
      </p:sp>
      <p:sp>
        <p:nvSpPr>
          <p:cNvPr id="3" name="Tittel 2">
            <a:extLst>
              <a:ext uri="{FF2B5EF4-FFF2-40B4-BE49-F238E27FC236}">
                <a16:creationId xmlns:a16="http://schemas.microsoft.com/office/drawing/2014/main" id="{7478471B-D673-48AA-A045-D8186872DAFA}"/>
              </a:ext>
            </a:extLst>
          </p:cNvPr>
          <p:cNvSpPr>
            <a:spLocks noGrp="1"/>
          </p:cNvSpPr>
          <p:nvPr>
            <p:ph type="title"/>
          </p:nvPr>
        </p:nvSpPr>
        <p:spPr>
          <a:xfrm>
            <a:off x="1055688" y="679622"/>
            <a:ext cx="10080625" cy="413951"/>
          </a:xfrm>
        </p:spPr>
        <p:txBody>
          <a:bodyPr/>
          <a:lstStyle/>
          <a:p>
            <a:r>
              <a:rPr lang="nb-NO" sz="2000" dirty="0"/>
              <a:t>NML §§ 4 og 5 – forvaltningsmål for arter, naturtyper og økosystemer</a:t>
            </a:r>
          </a:p>
        </p:txBody>
      </p:sp>
    </p:spTree>
    <p:extLst>
      <p:ext uri="{BB962C8B-B14F-4D97-AF65-F5344CB8AC3E}">
        <p14:creationId xmlns:p14="http://schemas.microsoft.com/office/powerpoint/2010/main" val="257802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41F5465-DCF9-4CA3-91EF-8E4E64FEA95C}"/>
              </a:ext>
            </a:extLst>
          </p:cNvPr>
          <p:cNvSpPr>
            <a:spLocks noGrp="1"/>
          </p:cNvSpPr>
          <p:nvPr>
            <p:ph type="body" sz="quarter" idx="11"/>
          </p:nvPr>
        </p:nvSpPr>
        <p:spPr>
          <a:xfrm>
            <a:off x="1057541" y="1106424"/>
            <a:ext cx="10078772" cy="5202823"/>
          </a:xfrm>
        </p:spPr>
        <p:txBody>
          <a:bodyPr/>
          <a:lstStyle/>
          <a:p>
            <a:pPr marL="0" lvl="0" indent="0">
              <a:buNone/>
            </a:pPr>
            <a:r>
              <a:rPr lang="nb-NO" sz="1800" i="1" dirty="0">
                <a:solidFill>
                  <a:prstClr val="black"/>
                </a:solidFill>
              </a:rPr>
              <a:t>§ 6.(generell aktsomhetsplikt)</a:t>
            </a:r>
          </a:p>
          <a:p>
            <a:pPr marL="0" lvl="0" indent="0">
              <a:buNone/>
            </a:pPr>
            <a:r>
              <a:rPr lang="nb-NO" sz="1800" i="1" dirty="0">
                <a:solidFill>
                  <a:prstClr val="black"/>
                </a:solidFill>
              </a:rPr>
              <a:t>Enhver skal opptre aktsomt og gjøre det som er rimelig for å unngå skade på naturmangfoldet i strid med målene i §§ 4 og 5. Utføres en aktivitet i henhold til en tillatelse av offentlig myndighet, anses aktsomhetsplikten oppfylt dersom forutsetningene for tillatelsen fremdeles er til stede.</a:t>
            </a:r>
          </a:p>
          <a:p>
            <a:pPr marL="0" lvl="0" indent="0">
              <a:buNone/>
            </a:pPr>
            <a:endParaRPr lang="nb-NO" sz="1800" i="1" dirty="0">
              <a:solidFill>
                <a:prstClr val="black"/>
              </a:solidFill>
            </a:endParaRPr>
          </a:p>
          <a:p>
            <a:pPr lvl="0">
              <a:buFont typeface="Wingdings" panose="05000000000000000000" pitchFamily="2" charset="2"/>
              <a:buChar char="§"/>
            </a:pPr>
            <a:r>
              <a:rPr lang="nb-NO" sz="1600" dirty="0">
                <a:solidFill>
                  <a:prstClr val="black"/>
                </a:solidFill>
              </a:rPr>
              <a:t>Aktsomhetsplikten tar ikke sikte på å unngå enhver skade på naturmangfold, bare skade i strid med forvaltningsmålene i §§ 4 og 5.</a:t>
            </a:r>
          </a:p>
          <a:p>
            <a:pPr lvl="0">
              <a:buFont typeface="Wingdings" panose="05000000000000000000" pitchFamily="2" charset="2"/>
              <a:buChar char="§"/>
            </a:pPr>
            <a:r>
              <a:rPr lang="nb-NO" sz="1600" dirty="0">
                <a:solidFill>
                  <a:prstClr val="black"/>
                </a:solidFill>
              </a:rPr>
              <a:t>Virker sammen med aktsomhetsplikten i motorferdselloven § 8 </a:t>
            </a:r>
            <a:r>
              <a:rPr lang="nb-NO" sz="1600" i="1" dirty="0">
                <a:solidFill>
                  <a:prstClr val="black"/>
                </a:solidFill>
              </a:rPr>
              <a:t>(«..foregå aktsomt og hensynsfullt for å unngå skade og ulempe for naturmiljø og mennesker»)</a:t>
            </a:r>
          </a:p>
          <a:p>
            <a:pPr lvl="0">
              <a:buFont typeface="Wingdings" panose="05000000000000000000" pitchFamily="2" charset="2"/>
              <a:buChar char="§"/>
            </a:pPr>
            <a:r>
              <a:rPr lang="nb-NO" sz="1600" dirty="0">
                <a:solidFill>
                  <a:prstClr val="black"/>
                </a:solidFill>
              </a:rPr>
              <a:t>Når offentlige myndigheter utformer vedtak, er det viktig å være klar over at innholdet i vedtaket kan få betydning for dispensasjonsinnehavers aktsomhetsplikt, både etter nml. § 6 og mfl. § 8. </a:t>
            </a:r>
          </a:p>
          <a:p>
            <a:pPr lvl="1">
              <a:buFont typeface="Wingdings" panose="05000000000000000000" pitchFamily="2" charset="2"/>
              <a:buChar char="§"/>
            </a:pPr>
            <a:r>
              <a:rPr lang="nb-NO" sz="1400" dirty="0">
                <a:solidFill>
                  <a:prstClr val="black"/>
                </a:solidFill>
              </a:rPr>
              <a:t>Eks. </a:t>
            </a:r>
            <a:r>
              <a:rPr lang="nb-NO" sz="1400" b="1" dirty="0">
                <a:solidFill>
                  <a:prstClr val="black"/>
                </a:solidFill>
              </a:rPr>
              <a:t>Vedtak mangler kartfestet trase:</a:t>
            </a:r>
          </a:p>
          <a:p>
            <a:pPr lvl="2">
              <a:buFont typeface="Wingdings" panose="05000000000000000000" pitchFamily="2" charset="2"/>
              <a:buChar char="§"/>
            </a:pPr>
            <a:r>
              <a:rPr lang="nb-NO" sz="1200" b="1" dirty="0">
                <a:solidFill>
                  <a:prstClr val="black"/>
                </a:solidFill>
              </a:rPr>
              <a:t>dispensasjonsinnehaver kjører etter en egenvalgt trase gjennom et sårbar område hvor aktsomhetsplikten brytes.</a:t>
            </a:r>
          </a:p>
          <a:p>
            <a:pPr lvl="1">
              <a:buFont typeface="Wingdings" panose="05000000000000000000" pitchFamily="2" charset="2"/>
              <a:buChar char="§"/>
            </a:pPr>
            <a:r>
              <a:rPr lang="nb-NO" sz="1400" b="1" dirty="0">
                <a:solidFill>
                  <a:prstClr val="black"/>
                </a:solidFill>
              </a:rPr>
              <a:t>Eks. Vedtaket tar ikke stilling til type kjøretøy:</a:t>
            </a:r>
          </a:p>
          <a:p>
            <a:pPr lvl="2">
              <a:buFont typeface="Wingdings" panose="05000000000000000000" pitchFamily="2" charset="2"/>
              <a:buChar char="§"/>
            </a:pPr>
            <a:r>
              <a:rPr lang="nb-NO" sz="1200" b="1" dirty="0">
                <a:solidFill>
                  <a:prstClr val="black"/>
                </a:solidFill>
              </a:rPr>
              <a:t>dispensasjonsinnehaver kjører med en tung traktor fremfor en ATV med mindre marktrykk – kjører i terreng med arter/naturtyper sårbare for slitasje/erosjon - aktsomhetsplikten brytes</a:t>
            </a:r>
            <a:endParaRPr lang="en-US" sz="1200" b="1" dirty="0">
              <a:solidFill>
                <a:prstClr val="black"/>
              </a:solidFill>
            </a:endParaRPr>
          </a:p>
          <a:p>
            <a:endParaRPr lang="nb-NO" dirty="0"/>
          </a:p>
        </p:txBody>
      </p:sp>
      <p:sp>
        <p:nvSpPr>
          <p:cNvPr id="3" name="Tittel 2">
            <a:extLst>
              <a:ext uri="{FF2B5EF4-FFF2-40B4-BE49-F238E27FC236}">
                <a16:creationId xmlns:a16="http://schemas.microsoft.com/office/drawing/2014/main" id="{9C55DD1A-7A85-40C1-B040-C59B5A8375FB}"/>
              </a:ext>
            </a:extLst>
          </p:cNvPr>
          <p:cNvSpPr>
            <a:spLocks noGrp="1"/>
          </p:cNvSpPr>
          <p:nvPr>
            <p:ph type="title"/>
          </p:nvPr>
        </p:nvSpPr>
        <p:spPr>
          <a:xfrm>
            <a:off x="1055687" y="460601"/>
            <a:ext cx="10080625" cy="417223"/>
          </a:xfrm>
        </p:spPr>
        <p:txBody>
          <a:bodyPr/>
          <a:lstStyle/>
          <a:p>
            <a:r>
              <a:rPr lang="nb-NO" sz="2000" dirty="0"/>
              <a:t>NML § 6 – Generell aktsomhetsplikt</a:t>
            </a:r>
          </a:p>
        </p:txBody>
      </p:sp>
    </p:spTree>
    <p:extLst>
      <p:ext uri="{BB962C8B-B14F-4D97-AF65-F5344CB8AC3E}">
        <p14:creationId xmlns:p14="http://schemas.microsoft.com/office/powerpoint/2010/main" val="576585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A07EBC9-1812-439E-926D-AD31ED90F2AC}"/>
              </a:ext>
            </a:extLst>
          </p:cNvPr>
          <p:cNvSpPr>
            <a:spLocks noGrp="1"/>
          </p:cNvSpPr>
          <p:nvPr>
            <p:ph type="body" sz="quarter" idx="11"/>
          </p:nvPr>
        </p:nvSpPr>
        <p:spPr>
          <a:xfrm>
            <a:off x="1057541" y="1192427"/>
            <a:ext cx="10078772" cy="5116820"/>
          </a:xfrm>
        </p:spPr>
        <p:txBody>
          <a:bodyPr/>
          <a:lstStyle/>
          <a:p>
            <a:pPr marL="0" indent="0">
              <a:buNone/>
            </a:pPr>
            <a:r>
              <a:rPr lang="nb-NO" sz="1600" i="1" dirty="0"/>
              <a:t>§ 7. (prinsipper for offentlig beslutningstaking i §§ 8 til 12)</a:t>
            </a:r>
          </a:p>
          <a:p>
            <a:pPr marL="0" indent="0">
              <a:buNone/>
            </a:pPr>
            <a:r>
              <a:rPr lang="nb-NO" sz="1600" i="1" dirty="0"/>
              <a:t>Prinsippene i §§ 8 til 12 skal legges til grunn som retningslinjer ved utøving av offentlig myndighet, herunder når et forvaltningsorgan tildeler tilskudd, og ved forvaltning av fast eiendom. </a:t>
            </a:r>
            <a:r>
              <a:rPr lang="nb-NO" sz="1600" b="1" i="1" dirty="0"/>
              <a:t>Vurderingen etter første punktum skal fremgå av beslutningen.</a:t>
            </a:r>
          </a:p>
          <a:p>
            <a:pPr marL="0" indent="0">
              <a:buNone/>
            </a:pPr>
            <a:endParaRPr lang="nb-NO" sz="1600" i="1" dirty="0"/>
          </a:p>
          <a:p>
            <a:pPr>
              <a:buFont typeface="Wingdings" panose="05000000000000000000" pitchFamily="2" charset="2"/>
              <a:buChar char="§"/>
            </a:pPr>
            <a:r>
              <a:rPr lang="nb-NO" sz="1600" dirty="0"/>
              <a:t>Vurderingsplikten i § 7 er en </a:t>
            </a:r>
            <a:r>
              <a:rPr lang="nb-NO" sz="1600" b="1" dirty="0"/>
              <a:t>saksbehandlingsregel.</a:t>
            </a:r>
          </a:p>
          <a:p>
            <a:pPr>
              <a:buFont typeface="Wingdings" panose="05000000000000000000" pitchFamily="2" charset="2"/>
              <a:buChar char="§"/>
            </a:pPr>
            <a:r>
              <a:rPr lang="nb-NO" sz="1600" dirty="0"/>
              <a:t>Det skal </a:t>
            </a:r>
            <a:r>
              <a:rPr lang="nb-NO" sz="1600" b="1" dirty="0"/>
              <a:t>fremgå skriftlig</a:t>
            </a:r>
            <a:r>
              <a:rPr lang="nb-NO" sz="1600" dirty="0"/>
              <a:t> av vedtaket hvordan §§ 8-12 er vurdert, jf. § 7.</a:t>
            </a:r>
          </a:p>
          <a:p>
            <a:pPr>
              <a:buFont typeface="Wingdings" panose="05000000000000000000" pitchFamily="2" charset="2"/>
              <a:buChar char="§"/>
            </a:pPr>
            <a:r>
              <a:rPr lang="nb-NO" sz="1600" dirty="0"/>
              <a:t>Manglende vurdering etter §§ 8-12 er en saksbehandlingsfeil som kan medføre </a:t>
            </a:r>
            <a:r>
              <a:rPr lang="nb-NO" sz="1600" b="1" dirty="0"/>
              <a:t>ugyldighet</a:t>
            </a:r>
            <a:r>
              <a:rPr lang="nb-NO" sz="1600" dirty="0"/>
              <a:t>. </a:t>
            </a:r>
          </a:p>
          <a:p>
            <a:pPr marL="0" indent="0">
              <a:buNone/>
            </a:pPr>
            <a:endParaRPr lang="nb-NO" sz="1600" dirty="0"/>
          </a:p>
        </p:txBody>
      </p:sp>
      <p:sp>
        <p:nvSpPr>
          <p:cNvPr id="3" name="Tittel 2">
            <a:extLst>
              <a:ext uri="{FF2B5EF4-FFF2-40B4-BE49-F238E27FC236}">
                <a16:creationId xmlns:a16="http://schemas.microsoft.com/office/drawing/2014/main" id="{7478471B-D673-48AA-A045-D8186872DAFA}"/>
              </a:ext>
            </a:extLst>
          </p:cNvPr>
          <p:cNvSpPr>
            <a:spLocks noGrp="1"/>
          </p:cNvSpPr>
          <p:nvPr>
            <p:ph type="title"/>
          </p:nvPr>
        </p:nvSpPr>
        <p:spPr>
          <a:xfrm>
            <a:off x="1055688" y="679622"/>
            <a:ext cx="10080625" cy="413951"/>
          </a:xfrm>
        </p:spPr>
        <p:txBody>
          <a:bodyPr/>
          <a:lstStyle/>
          <a:p>
            <a:r>
              <a:rPr lang="nb-NO" sz="2000" dirty="0"/>
              <a:t>Naturmangfoldloven § 7</a:t>
            </a:r>
          </a:p>
        </p:txBody>
      </p:sp>
    </p:spTree>
    <p:extLst>
      <p:ext uri="{BB962C8B-B14F-4D97-AF65-F5344CB8AC3E}">
        <p14:creationId xmlns:p14="http://schemas.microsoft.com/office/powerpoint/2010/main" val="327552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7541" y="1161535"/>
            <a:ext cx="10078772" cy="5147712"/>
          </a:xfrm>
        </p:spPr>
        <p:txBody>
          <a:bodyPr/>
          <a:lstStyle/>
          <a:p>
            <a:pPr marL="0" lvl="0" indent="0">
              <a:buNone/>
            </a:pPr>
            <a:r>
              <a:rPr lang="en-US" sz="1400" i="1" dirty="0">
                <a:solidFill>
                  <a:prstClr val="black"/>
                </a:solidFill>
              </a:rPr>
              <a:t>§ 8.(</a:t>
            </a:r>
            <a:r>
              <a:rPr lang="en-US" sz="1400" i="1" dirty="0" err="1">
                <a:solidFill>
                  <a:prstClr val="black"/>
                </a:solidFill>
              </a:rPr>
              <a:t>kunnskapsgrunnlaget</a:t>
            </a:r>
            <a:r>
              <a:rPr lang="en-US" sz="1400" i="1" dirty="0">
                <a:solidFill>
                  <a:prstClr val="black"/>
                </a:solidFill>
              </a:rPr>
              <a:t>)</a:t>
            </a:r>
          </a:p>
          <a:p>
            <a:pPr marL="0" lvl="0" indent="0">
              <a:buNone/>
            </a:pPr>
            <a:r>
              <a:rPr lang="en-US" sz="1400" i="1" dirty="0" err="1">
                <a:solidFill>
                  <a:prstClr val="black"/>
                </a:solidFill>
              </a:rPr>
              <a:t>Offentlige</a:t>
            </a:r>
            <a:r>
              <a:rPr lang="en-US" sz="1400" i="1" dirty="0">
                <a:solidFill>
                  <a:prstClr val="black"/>
                </a:solidFill>
              </a:rPr>
              <a:t> </a:t>
            </a:r>
            <a:r>
              <a:rPr lang="en-US" sz="1400" i="1" dirty="0" err="1">
                <a:solidFill>
                  <a:prstClr val="black"/>
                </a:solidFill>
              </a:rPr>
              <a:t>beslutninger</a:t>
            </a:r>
            <a:r>
              <a:rPr lang="en-US" sz="1400" i="1" dirty="0">
                <a:solidFill>
                  <a:prstClr val="black"/>
                </a:solidFill>
              </a:rPr>
              <a:t> </a:t>
            </a:r>
            <a:r>
              <a:rPr lang="en-US" sz="1400" i="1" dirty="0" err="1">
                <a:solidFill>
                  <a:prstClr val="black"/>
                </a:solidFill>
              </a:rPr>
              <a:t>som</a:t>
            </a:r>
            <a:r>
              <a:rPr lang="en-US" sz="1400" i="1" dirty="0">
                <a:solidFill>
                  <a:prstClr val="black"/>
                </a:solidFill>
              </a:rPr>
              <a:t> </a:t>
            </a:r>
            <a:r>
              <a:rPr lang="en-US" sz="1400" i="1" dirty="0" err="1">
                <a:solidFill>
                  <a:prstClr val="black"/>
                </a:solidFill>
              </a:rPr>
              <a:t>berører</a:t>
            </a:r>
            <a:r>
              <a:rPr lang="en-US" sz="1400" i="1" dirty="0">
                <a:solidFill>
                  <a:prstClr val="black"/>
                </a:solidFill>
              </a:rPr>
              <a:t> </a:t>
            </a:r>
            <a:r>
              <a:rPr lang="en-US" sz="1400" i="1" dirty="0" err="1">
                <a:solidFill>
                  <a:prstClr val="black"/>
                </a:solidFill>
              </a:rPr>
              <a:t>naturmangfoldet</a:t>
            </a:r>
            <a:r>
              <a:rPr lang="en-US" sz="1400" i="1" dirty="0">
                <a:solidFill>
                  <a:prstClr val="black"/>
                </a:solidFill>
              </a:rPr>
              <a:t> </a:t>
            </a:r>
            <a:r>
              <a:rPr lang="en-US" sz="1400" i="1" dirty="0" err="1">
                <a:solidFill>
                  <a:prstClr val="black"/>
                </a:solidFill>
              </a:rPr>
              <a:t>skal</a:t>
            </a:r>
            <a:r>
              <a:rPr lang="en-US" sz="1400" i="1" dirty="0">
                <a:solidFill>
                  <a:prstClr val="black"/>
                </a:solidFill>
              </a:rPr>
              <a:t> </a:t>
            </a:r>
            <a:r>
              <a:rPr lang="en-US" sz="1400" i="1" dirty="0" err="1">
                <a:solidFill>
                  <a:prstClr val="black"/>
                </a:solidFill>
              </a:rPr>
              <a:t>så</a:t>
            </a:r>
            <a:r>
              <a:rPr lang="en-US" sz="1400" i="1" dirty="0">
                <a:solidFill>
                  <a:prstClr val="black"/>
                </a:solidFill>
              </a:rPr>
              <a:t> </a:t>
            </a:r>
            <a:r>
              <a:rPr lang="en-US" sz="1400" i="1" dirty="0" err="1">
                <a:solidFill>
                  <a:prstClr val="black"/>
                </a:solidFill>
              </a:rPr>
              <a:t>langt</a:t>
            </a:r>
            <a:r>
              <a:rPr lang="en-US" sz="1400" i="1" dirty="0">
                <a:solidFill>
                  <a:prstClr val="black"/>
                </a:solidFill>
              </a:rPr>
              <a:t> det er </a:t>
            </a:r>
            <a:r>
              <a:rPr lang="en-US" sz="1400" i="1" dirty="0" err="1">
                <a:solidFill>
                  <a:prstClr val="black"/>
                </a:solidFill>
              </a:rPr>
              <a:t>rimelig</a:t>
            </a:r>
            <a:r>
              <a:rPr lang="en-US" sz="1400" i="1" dirty="0">
                <a:solidFill>
                  <a:prstClr val="black"/>
                </a:solidFill>
              </a:rPr>
              <a:t> </a:t>
            </a:r>
            <a:r>
              <a:rPr lang="en-US" sz="1400" i="1" dirty="0" err="1">
                <a:solidFill>
                  <a:prstClr val="black"/>
                </a:solidFill>
              </a:rPr>
              <a:t>bygge</a:t>
            </a:r>
            <a:r>
              <a:rPr lang="en-US" sz="1400" i="1" dirty="0">
                <a:solidFill>
                  <a:prstClr val="black"/>
                </a:solidFill>
              </a:rPr>
              <a:t> </a:t>
            </a:r>
            <a:r>
              <a:rPr lang="en-US" sz="1400" i="1" dirty="0" err="1">
                <a:solidFill>
                  <a:prstClr val="black"/>
                </a:solidFill>
              </a:rPr>
              <a:t>på</a:t>
            </a:r>
            <a:r>
              <a:rPr lang="en-US" sz="1400" i="1" dirty="0">
                <a:solidFill>
                  <a:prstClr val="black"/>
                </a:solidFill>
              </a:rPr>
              <a:t> </a:t>
            </a:r>
            <a:r>
              <a:rPr lang="en-US" sz="1400" b="1" i="1" dirty="0" err="1">
                <a:solidFill>
                  <a:prstClr val="black"/>
                </a:solidFill>
              </a:rPr>
              <a:t>vitenskapelig</a:t>
            </a:r>
            <a:r>
              <a:rPr lang="en-US" sz="1400" b="1" i="1" dirty="0">
                <a:solidFill>
                  <a:prstClr val="black"/>
                </a:solidFill>
              </a:rPr>
              <a:t> </a:t>
            </a:r>
            <a:r>
              <a:rPr lang="en-US" sz="1400" b="1" i="1" dirty="0" err="1">
                <a:solidFill>
                  <a:prstClr val="black"/>
                </a:solidFill>
              </a:rPr>
              <a:t>kunnskap</a:t>
            </a:r>
            <a:r>
              <a:rPr lang="en-US" sz="1400" i="1" dirty="0">
                <a:solidFill>
                  <a:prstClr val="black"/>
                </a:solidFill>
              </a:rPr>
              <a:t> </a:t>
            </a:r>
            <a:r>
              <a:rPr lang="en-US" sz="1400" b="1" i="1" dirty="0">
                <a:solidFill>
                  <a:prstClr val="black"/>
                </a:solidFill>
              </a:rPr>
              <a:t>om </a:t>
            </a:r>
            <a:r>
              <a:rPr lang="en-US" sz="1400" b="1" i="1" dirty="0" err="1">
                <a:solidFill>
                  <a:prstClr val="black"/>
                </a:solidFill>
              </a:rPr>
              <a:t>arters</a:t>
            </a:r>
            <a:r>
              <a:rPr lang="en-US" sz="1400" b="1" i="1" dirty="0">
                <a:solidFill>
                  <a:prstClr val="black"/>
                </a:solidFill>
              </a:rPr>
              <a:t> </a:t>
            </a:r>
            <a:r>
              <a:rPr lang="en-US" sz="1400" b="1" i="1" dirty="0" err="1">
                <a:solidFill>
                  <a:prstClr val="black"/>
                </a:solidFill>
              </a:rPr>
              <a:t>bestandssituasjon</a:t>
            </a:r>
            <a:r>
              <a:rPr lang="en-US" sz="1400" b="1" i="1" dirty="0">
                <a:solidFill>
                  <a:prstClr val="black"/>
                </a:solidFill>
              </a:rPr>
              <a:t>, </a:t>
            </a:r>
            <a:r>
              <a:rPr lang="en-US" sz="1400" b="1" i="1" dirty="0" err="1">
                <a:solidFill>
                  <a:prstClr val="black"/>
                </a:solidFill>
              </a:rPr>
              <a:t>naturtypers</a:t>
            </a:r>
            <a:r>
              <a:rPr lang="en-US" sz="1400" b="1" i="1" dirty="0">
                <a:solidFill>
                  <a:prstClr val="black"/>
                </a:solidFill>
              </a:rPr>
              <a:t> </a:t>
            </a:r>
            <a:r>
              <a:rPr lang="en-US" sz="1400" b="1" i="1" dirty="0" err="1">
                <a:solidFill>
                  <a:prstClr val="black"/>
                </a:solidFill>
              </a:rPr>
              <a:t>utbredelse</a:t>
            </a:r>
            <a:r>
              <a:rPr lang="en-US" sz="1400" b="1" i="1" dirty="0">
                <a:solidFill>
                  <a:prstClr val="black"/>
                </a:solidFill>
              </a:rPr>
              <a:t> og </a:t>
            </a:r>
            <a:r>
              <a:rPr lang="en-US" sz="1400" b="1" i="1" dirty="0" err="1">
                <a:solidFill>
                  <a:prstClr val="black"/>
                </a:solidFill>
              </a:rPr>
              <a:t>økologiske</a:t>
            </a:r>
            <a:r>
              <a:rPr lang="en-US" sz="1400" b="1" i="1" dirty="0">
                <a:solidFill>
                  <a:prstClr val="black"/>
                </a:solidFill>
              </a:rPr>
              <a:t> </a:t>
            </a:r>
            <a:r>
              <a:rPr lang="en-US" sz="1400" b="1" i="1" dirty="0" err="1">
                <a:solidFill>
                  <a:prstClr val="black"/>
                </a:solidFill>
              </a:rPr>
              <a:t>tilstand</a:t>
            </a:r>
            <a:r>
              <a:rPr lang="en-US" sz="1400" b="1" i="1" dirty="0">
                <a:solidFill>
                  <a:prstClr val="black"/>
                </a:solidFill>
              </a:rPr>
              <a:t>, </a:t>
            </a:r>
            <a:r>
              <a:rPr lang="en-US" sz="1400" i="1" dirty="0" err="1">
                <a:solidFill>
                  <a:prstClr val="black"/>
                </a:solidFill>
              </a:rPr>
              <a:t>samt</a:t>
            </a:r>
            <a:r>
              <a:rPr lang="en-US" sz="1400" b="1" i="1" dirty="0">
                <a:solidFill>
                  <a:prstClr val="black"/>
                </a:solidFill>
              </a:rPr>
              <a:t> </a:t>
            </a:r>
            <a:r>
              <a:rPr lang="en-US" sz="1400" b="1" i="1" dirty="0" err="1">
                <a:solidFill>
                  <a:prstClr val="black"/>
                </a:solidFill>
              </a:rPr>
              <a:t>effekten</a:t>
            </a:r>
            <a:r>
              <a:rPr lang="en-US" sz="1400" b="1" i="1" dirty="0">
                <a:solidFill>
                  <a:prstClr val="black"/>
                </a:solidFill>
              </a:rPr>
              <a:t> av </a:t>
            </a:r>
            <a:r>
              <a:rPr lang="en-US" sz="1400" b="1" i="1" dirty="0" err="1">
                <a:solidFill>
                  <a:prstClr val="black"/>
                </a:solidFill>
              </a:rPr>
              <a:t>påvirkninger</a:t>
            </a:r>
            <a:r>
              <a:rPr lang="en-US" sz="1400" i="1" dirty="0">
                <a:solidFill>
                  <a:prstClr val="black"/>
                </a:solidFill>
              </a:rPr>
              <a:t>. Kravet </a:t>
            </a:r>
            <a:r>
              <a:rPr lang="en-US" sz="1400" i="1" dirty="0" err="1">
                <a:solidFill>
                  <a:prstClr val="black"/>
                </a:solidFill>
              </a:rPr>
              <a:t>til</a:t>
            </a:r>
            <a:r>
              <a:rPr lang="en-US" sz="1400" i="1" dirty="0">
                <a:solidFill>
                  <a:prstClr val="black"/>
                </a:solidFill>
              </a:rPr>
              <a:t> </a:t>
            </a:r>
            <a:r>
              <a:rPr lang="en-US" sz="1400" i="1" dirty="0" err="1">
                <a:solidFill>
                  <a:prstClr val="black"/>
                </a:solidFill>
              </a:rPr>
              <a:t>kunnskapsgrunnlaget</a:t>
            </a:r>
            <a:r>
              <a:rPr lang="en-US" sz="1400" i="1" dirty="0">
                <a:solidFill>
                  <a:prstClr val="black"/>
                </a:solidFill>
              </a:rPr>
              <a:t> </a:t>
            </a:r>
            <a:r>
              <a:rPr lang="en-US" sz="1400" i="1" dirty="0" err="1">
                <a:solidFill>
                  <a:prstClr val="black"/>
                </a:solidFill>
              </a:rPr>
              <a:t>skal</a:t>
            </a:r>
            <a:r>
              <a:rPr lang="en-US" sz="1400" i="1" dirty="0">
                <a:solidFill>
                  <a:prstClr val="black"/>
                </a:solidFill>
              </a:rPr>
              <a:t> </a:t>
            </a:r>
            <a:r>
              <a:rPr lang="en-US" sz="1400" i="1" dirty="0" err="1">
                <a:solidFill>
                  <a:prstClr val="black"/>
                </a:solidFill>
              </a:rPr>
              <a:t>stå</a:t>
            </a:r>
            <a:r>
              <a:rPr lang="en-US" sz="1400" i="1" dirty="0">
                <a:solidFill>
                  <a:prstClr val="black"/>
                </a:solidFill>
              </a:rPr>
              <a:t> </a:t>
            </a:r>
            <a:r>
              <a:rPr lang="en-US" sz="1400" i="1" dirty="0" err="1">
                <a:solidFill>
                  <a:prstClr val="black"/>
                </a:solidFill>
              </a:rPr>
              <a:t>i</a:t>
            </a:r>
            <a:r>
              <a:rPr lang="en-US" sz="1400" i="1" dirty="0">
                <a:solidFill>
                  <a:prstClr val="black"/>
                </a:solidFill>
              </a:rPr>
              <a:t> et </a:t>
            </a:r>
            <a:r>
              <a:rPr lang="en-US" sz="1400" i="1" dirty="0" err="1">
                <a:solidFill>
                  <a:prstClr val="black"/>
                </a:solidFill>
              </a:rPr>
              <a:t>rimelig</a:t>
            </a:r>
            <a:r>
              <a:rPr lang="en-US" sz="1400" i="1" dirty="0">
                <a:solidFill>
                  <a:prstClr val="black"/>
                </a:solidFill>
              </a:rPr>
              <a:t> forhold </a:t>
            </a:r>
            <a:r>
              <a:rPr lang="en-US" sz="1400" i="1" dirty="0" err="1">
                <a:solidFill>
                  <a:prstClr val="black"/>
                </a:solidFill>
              </a:rPr>
              <a:t>til</a:t>
            </a:r>
            <a:r>
              <a:rPr lang="en-US" sz="1400" i="1" dirty="0">
                <a:solidFill>
                  <a:prstClr val="black"/>
                </a:solidFill>
              </a:rPr>
              <a:t> </a:t>
            </a:r>
            <a:r>
              <a:rPr lang="en-US" sz="1400" i="1" dirty="0" err="1">
                <a:solidFill>
                  <a:prstClr val="black"/>
                </a:solidFill>
              </a:rPr>
              <a:t>sakens</a:t>
            </a:r>
            <a:r>
              <a:rPr lang="en-US" sz="1400" i="1" dirty="0">
                <a:solidFill>
                  <a:prstClr val="black"/>
                </a:solidFill>
              </a:rPr>
              <a:t> </a:t>
            </a:r>
            <a:r>
              <a:rPr lang="en-US" sz="1400" i="1" dirty="0" err="1">
                <a:solidFill>
                  <a:prstClr val="black"/>
                </a:solidFill>
              </a:rPr>
              <a:t>karakter</a:t>
            </a:r>
            <a:r>
              <a:rPr lang="en-US" sz="1400" i="1" dirty="0">
                <a:solidFill>
                  <a:prstClr val="black"/>
                </a:solidFill>
              </a:rPr>
              <a:t> og </a:t>
            </a:r>
            <a:r>
              <a:rPr lang="en-US" sz="1400" i="1" dirty="0" err="1">
                <a:solidFill>
                  <a:prstClr val="black"/>
                </a:solidFill>
              </a:rPr>
              <a:t>risiko</a:t>
            </a:r>
            <a:r>
              <a:rPr lang="en-US" sz="1400" i="1" dirty="0">
                <a:solidFill>
                  <a:prstClr val="black"/>
                </a:solidFill>
              </a:rPr>
              <a:t> for </a:t>
            </a:r>
            <a:r>
              <a:rPr lang="en-US" sz="1400" i="1" dirty="0" err="1">
                <a:solidFill>
                  <a:prstClr val="black"/>
                </a:solidFill>
              </a:rPr>
              <a:t>skade</a:t>
            </a:r>
            <a:r>
              <a:rPr lang="en-US" sz="1400" i="1" dirty="0">
                <a:solidFill>
                  <a:prstClr val="black"/>
                </a:solidFill>
              </a:rPr>
              <a:t> </a:t>
            </a:r>
            <a:r>
              <a:rPr lang="en-US" sz="1400" i="1" dirty="0" err="1">
                <a:solidFill>
                  <a:prstClr val="black"/>
                </a:solidFill>
              </a:rPr>
              <a:t>på</a:t>
            </a:r>
            <a:r>
              <a:rPr lang="en-US" sz="1400" i="1" dirty="0">
                <a:solidFill>
                  <a:prstClr val="black"/>
                </a:solidFill>
              </a:rPr>
              <a:t> </a:t>
            </a:r>
            <a:r>
              <a:rPr lang="en-US" sz="1400" i="1" dirty="0" err="1">
                <a:solidFill>
                  <a:prstClr val="black"/>
                </a:solidFill>
              </a:rPr>
              <a:t>naturmangfoldet</a:t>
            </a:r>
            <a:r>
              <a:rPr lang="en-US" sz="1400" i="1" dirty="0">
                <a:solidFill>
                  <a:prstClr val="black"/>
                </a:solidFill>
              </a:rPr>
              <a:t>.</a:t>
            </a:r>
          </a:p>
          <a:p>
            <a:pPr marL="0" lvl="0" indent="0">
              <a:buNone/>
            </a:pPr>
            <a:r>
              <a:rPr lang="en-US" sz="1400" i="1" dirty="0" err="1">
                <a:solidFill>
                  <a:prstClr val="black"/>
                </a:solidFill>
              </a:rPr>
              <a:t>Myndighetene</a:t>
            </a:r>
            <a:r>
              <a:rPr lang="en-US" sz="1400" i="1" dirty="0">
                <a:solidFill>
                  <a:prstClr val="black"/>
                </a:solidFill>
              </a:rPr>
              <a:t> </a:t>
            </a:r>
            <a:r>
              <a:rPr lang="en-US" sz="1400" i="1" dirty="0" err="1">
                <a:solidFill>
                  <a:prstClr val="black"/>
                </a:solidFill>
              </a:rPr>
              <a:t>skal</a:t>
            </a:r>
            <a:r>
              <a:rPr lang="en-US" sz="1400" i="1" dirty="0">
                <a:solidFill>
                  <a:prstClr val="black"/>
                </a:solidFill>
              </a:rPr>
              <a:t> </a:t>
            </a:r>
            <a:r>
              <a:rPr lang="en-US" sz="1400" i="1" dirty="0" err="1">
                <a:solidFill>
                  <a:prstClr val="black"/>
                </a:solidFill>
              </a:rPr>
              <a:t>videre</a:t>
            </a:r>
            <a:r>
              <a:rPr lang="en-US" sz="1400" i="1" dirty="0">
                <a:solidFill>
                  <a:prstClr val="black"/>
                </a:solidFill>
              </a:rPr>
              <a:t> </a:t>
            </a:r>
            <a:r>
              <a:rPr lang="en-US" sz="1400" i="1" dirty="0" err="1">
                <a:solidFill>
                  <a:prstClr val="black"/>
                </a:solidFill>
              </a:rPr>
              <a:t>legge</a:t>
            </a:r>
            <a:r>
              <a:rPr lang="en-US" sz="1400" i="1" dirty="0">
                <a:solidFill>
                  <a:prstClr val="black"/>
                </a:solidFill>
              </a:rPr>
              <a:t> </a:t>
            </a:r>
            <a:r>
              <a:rPr lang="en-US" sz="1400" i="1" dirty="0" err="1">
                <a:solidFill>
                  <a:prstClr val="black"/>
                </a:solidFill>
              </a:rPr>
              <a:t>vekt</a:t>
            </a:r>
            <a:r>
              <a:rPr lang="en-US" sz="1400" i="1" dirty="0">
                <a:solidFill>
                  <a:prstClr val="black"/>
                </a:solidFill>
              </a:rPr>
              <a:t> </a:t>
            </a:r>
            <a:r>
              <a:rPr lang="en-US" sz="1400" i="1" dirty="0" err="1">
                <a:solidFill>
                  <a:prstClr val="black"/>
                </a:solidFill>
              </a:rPr>
              <a:t>på</a:t>
            </a:r>
            <a:r>
              <a:rPr lang="en-US" sz="1400" i="1" dirty="0">
                <a:solidFill>
                  <a:prstClr val="black"/>
                </a:solidFill>
              </a:rPr>
              <a:t> </a:t>
            </a:r>
            <a:r>
              <a:rPr lang="en-US" sz="1400" i="1" dirty="0" err="1">
                <a:solidFill>
                  <a:prstClr val="black"/>
                </a:solidFill>
              </a:rPr>
              <a:t>kunnskap</a:t>
            </a:r>
            <a:r>
              <a:rPr lang="en-US" sz="1400" i="1" dirty="0">
                <a:solidFill>
                  <a:prstClr val="black"/>
                </a:solidFill>
              </a:rPr>
              <a:t> </a:t>
            </a:r>
            <a:r>
              <a:rPr lang="en-US" sz="1400" i="1" dirty="0" err="1">
                <a:solidFill>
                  <a:prstClr val="black"/>
                </a:solidFill>
              </a:rPr>
              <a:t>som</a:t>
            </a:r>
            <a:r>
              <a:rPr lang="en-US" sz="1400" i="1" dirty="0">
                <a:solidFill>
                  <a:prstClr val="black"/>
                </a:solidFill>
              </a:rPr>
              <a:t> er </a:t>
            </a:r>
            <a:r>
              <a:rPr lang="en-US" sz="1400" i="1" dirty="0" err="1">
                <a:solidFill>
                  <a:prstClr val="black"/>
                </a:solidFill>
              </a:rPr>
              <a:t>basert</a:t>
            </a:r>
            <a:r>
              <a:rPr lang="en-US" sz="1400" i="1" dirty="0">
                <a:solidFill>
                  <a:prstClr val="black"/>
                </a:solidFill>
              </a:rPr>
              <a:t> </a:t>
            </a:r>
            <a:r>
              <a:rPr lang="en-US" sz="1400" i="1" dirty="0" err="1">
                <a:solidFill>
                  <a:prstClr val="black"/>
                </a:solidFill>
              </a:rPr>
              <a:t>på</a:t>
            </a:r>
            <a:r>
              <a:rPr lang="en-US" sz="1400" i="1" dirty="0">
                <a:solidFill>
                  <a:prstClr val="black"/>
                </a:solidFill>
              </a:rPr>
              <a:t> </a:t>
            </a:r>
            <a:r>
              <a:rPr lang="en-US" sz="1400" i="1" dirty="0" err="1">
                <a:solidFill>
                  <a:prstClr val="black"/>
                </a:solidFill>
              </a:rPr>
              <a:t>generasjoners</a:t>
            </a:r>
            <a:r>
              <a:rPr lang="en-US" sz="1400" i="1" dirty="0">
                <a:solidFill>
                  <a:prstClr val="black"/>
                </a:solidFill>
              </a:rPr>
              <a:t> </a:t>
            </a:r>
            <a:r>
              <a:rPr lang="en-US" sz="1400" i="1" dirty="0" err="1">
                <a:solidFill>
                  <a:prstClr val="black"/>
                </a:solidFill>
              </a:rPr>
              <a:t>erfaringer</a:t>
            </a:r>
            <a:r>
              <a:rPr lang="en-US" sz="1400" i="1" dirty="0">
                <a:solidFill>
                  <a:prstClr val="black"/>
                </a:solidFill>
              </a:rPr>
              <a:t> </a:t>
            </a:r>
            <a:r>
              <a:rPr lang="en-US" sz="1400" i="1" dirty="0" err="1">
                <a:solidFill>
                  <a:prstClr val="black"/>
                </a:solidFill>
              </a:rPr>
              <a:t>gjennom</a:t>
            </a:r>
            <a:r>
              <a:rPr lang="en-US" sz="1400" i="1" dirty="0">
                <a:solidFill>
                  <a:prstClr val="black"/>
                </a:solidFill>
              </a:rPr>
              <a:t> </a:t>
            </a:r>
            <a:r>
              <a:rPr lang="en-US" sz="1400" i="1" dirty="0" err="1">
                <a:solidFill>
                  <a:prstClr val="black"/>
                </a:solidFill>
              </a:rPr>
              <a:t>bruk</a:t>
            </a:r>
            <a:r>
              <a:rPr lang="en-US" sz="1400" i="1" dirty="0">
                <a:solidFill>
                  <a:prstClr val="black"/>
                </a:solidFill>
              </a:rPr>
              <a:t> av og </a:t>
            </a:r>
            <a:r>
              <a:rPr lang="en-US" sz="1400" i="1" dirty="0" err="1">
                <a:solidFill>
                  <a:prstClr val="black"/>
                </a:solidFill>
              </a:rPr>
              <a:t>samspill</a:t>
            </a:r>
            <a:r>
              <a:rPr lang="en-US" sz="1400" i="1" dirty="0">
                <a:solidFill>
                  <a:prstClr val="black"/>
                </a:solidFill>
              </a:rPr>
              <a:t> med </a:t>
            </a:r>
            <a:r>
              <a:rPr lang="en-US" sz="1400" i="1" dirty="0" err="1">
                <a:solidFill>
                  <a:prstClr val="black"/>
                </a:solidFill>
              </a:rPr>
              <a:t>naturen</a:t>
            </a:r>
            <a:r>
              <a:rPr lang="en-US" sz="1400" i="1" dirty="0">
                <a:solidFill>
                  <a:prstClr val="black"/>
                </a:solidFill>
              </a:rPr>
              <a:t>, </a:t>
            </a:r>
            <a:r>
              <a:rPr lang="en-US" sz="1400" i="1" dirty="0" err="1">
                <a:solidFill>
                  <a:prstClr val="black"/>
                </a:solidFill>
              </a:rPr>
              <a:t>herunder</a:t>
            </a:r>
            <a:r>
              <a:rPr lang="en-US" sz="1400" i="1" dirty="0">
                <a:solidFill>
                  <a:prstClr val="black"/>
                </a:solidFill>
              </a:rPr>
              <a:t> </a:t>
            </a:r>
            <a:r>
              <a:rPr lang="en-US" sz="1400" i="1" dirty="0" err="1">
                <a:solidFill>
                  <a:prstClr val="black"/>
                </a:solidFill>
              </a:rPr>
              <a:t>slik</a:t>
            </a:r>
            <a:r>
              <a:rPr lang="en-US" sz="1400" i="1" dirty="0">
                <a:solidFill>
                  <a:prstClr val="black"/>
                </a:solidFill>
              </a:rPr>
              <a:t> </a:t>
            </a:r>
            <a:r>
              <a:rPr lang="en-US" sz="1400" i="1" dirty="0" err="1">
                <a:solidFill>
                  <a:prstClr val="black"/>
                </a:solidFill>
              </a:rPr>
              <a:t>samisk</a:t>
            </a:r>
            <a:r>
              <a:rPr lang="en-US" sz="1400" i="1" dirty="0">
                <a:solidFill>
                  <a:prstClr val="black"/>
                </a:solidFill>
              </a:rPr>
              <a:t> </a:t>
            </a:r>
            <a:r>
              <a:rPr lang="en-US" sz="1400" i="1" dirty="0" err="1">
                <a:solidFill>
                  <a:prstClr val="black"/>
                </a:solidFill>
              </a:rPr>
              <a:t>bruk</a:t>
            </a:r>
            <a:r>
              <a:rPr lang="en-US" sz="1400" i="1" dirty="0">
                <a:solidFill>
                  <a:prstClr val="black"/>
                </a:solidFill>
              </a:rPr>
              <a:t>, og </a:t>
            </a:r>
            <a:r>
              <a:rPr lang="en-US" sz="1400" i="1" dirty="0" err="1">
                <a:solidFill>
                  <a:prstClr val="black"/>
                </a:solidFill>
              </a:rPr>
              <a:t>som</a:t>
            </a:r>
            <a:r>
              <a:rPr lang="en-US" sz="1400" i="1" dirty="0">
                <a:solidFill>
                  <a:prstClr val="black"/>
                </a:solidFill>
              </a:rPr>
              <a:t> </a:t>
            </a:r>
            <a:r>
              <a:rPr lang="en-US" sz="1400" i="1" dirty="0" err="1">
                <a:solidFill>
                  <a:prstClr val="black"/>
                </a:solidFill>
              </a:rPr>
              <a:t>kan</a:t>
            </a:r>
            <a:r>
              <a:rPr lang="en-US" sz="1400" i="1" dirty="0">
                <a:solidFill>
                  <a:prstClr val="black"/>
                </a:solidFill>
              </a:rPr>
              <a:t> </a:t>
            </a:r>
            <a:r>
              <a:rPr lang="en-US" sz="1400" i="1" dirty="0" err="1">
                <a:solidFill>
                  <a:prstClr val="black"/>
                </a:solidFill>
              </a:rPr>
              <a:t>bidra</a:t>
            </a:r>
            <a:r>
              <a:rPr lang="en-US" sz="1400" i="1" dirty="0">
                <a:solidFill>
                  <a:prstClr val="black"/>
                </a:solidFill>
              </a:rPr>
              <a:t> </a:t>
            </a:r>
            <a:r>
              <a:rPr lang="en-US" sz="1400" i="1" dirty="0" err="1">
                <a:solidFill>
                  <a:prstClr val="black"/>
                </a:solidFill>
              </a:rPr>
              <a:t>til</a:t>
            </a:r>
            <a:r>
              <a:rPr lang="en-US" sz="1400" i="1" dirty="0">
                <a:solidFill>
                  <a:prstClr val="black"/>
                </a:solidFill>
              </a:rPr>
              <a:t> </a:t>
            </a:r>
            <a:r>
              <a:rPr lang="en-US" sz="1400" i="1" dirty="0" err="1">
                <a:solidFill>
                  <a:prstClr val="black"/>
                </a:solidFill>
              </a:rPr>
              <a:t>bærekraftig</a:t>
            </a:r>
            <a:r>
              <a:rPr lang="en-US" sz="1400" i="1" dirty="0">
                <a:solidFill>
                  <a:prstClr val="black"/>
                </a:solidFill>
              </a:rPr>
              <a:t> </a:t>
            </a:r>
            <a:r>
              <a:rPr lang="en-US" sz="1400" i="1" dirty="0" err="1">
                <a:solidFill>
                  <a:prstClr val="black"/>
                </a:solidFill>
              </a:rPr>
              <a:t>bruk</a:t>
            </a:r>
            <a:r>
              <a:rPr lang="en-US" sz="1400" i="1" dirty="0">
                <a:solidFill>
                  <a:prstClr val="black"/>
                </a:solidFill>
              </a:rPr>
              <a:t> og </a:t>
            </a:r>
            <a:r>
              <a:rPr lang="en-US" sz="1400" i="1" dirty="0" err="1">
                <a:solidFill>
                  <a:prstClr val="black"/>
                </a:solidFill>
              </a:rPr>
              <a:t>vern</a:t>
            </a:r>
            <a:r>
              <a:rPr lang="en-US" sz="1400" i="1" dirty="0">
                <a:solidFill>
                  <a:prstClr val="black"/>
                </a:solidFill>
              </a:rPr>
              <a:t> av </a:t>
            </a:r>
            <a:r>
              <a:rPr lang="en-US" sz="1400" i="1" dirty="0" err="1">
                <a:solidFill>
                  <a:prstClr val="black"/>
                </a:solidFill>
              </a:rPr>
              <a:t>naturmangfoldet</a:t>
            </a:r>
            <a:r>
              <a:rPr lang="en-US" sz="1400" i="1" dirty="0">
                <a:solidFill>
                  <a:prstClr val="black"/>
                </a:solidFill>
              </a:rPr>
              <a:t>.</a:t>
            </a:r>
          </a:p>
          <a:p>
            <a:pPr marL="0" lvl="0" indent="0">
              <a:buNone/>
            </a:pPr>
            <a:endParaRPr lang="en-US" sz="1400" i="1" dirty="0">
              <a:solidFill>
                <a:prstClr val="black"/>
              </a:solidFill>
            </a:endParaRPr>
          </a:p>
          <a:p>
            <a:pPr lvl="0">
              <a:buFont typeface="Wingdings" panose="05000000000000000000" pitchFamily="2" charset="2"/>
              <a:buChar char="§"/>
            </a:pPr>
            <a:r>
              <a:rPr lang="nb-NO" sz="1400" dirty="0">
                <a:solidFill>
                  <a:prstClr val="black"/>
                </a:solidFill>
              </a:rPr>
              <a:t>Krav til vitenskapelig kunnskap </a:t>
            </a:r>
          </a:p>
          <a:p>
            <a:pPr lvl="1">
              <a:buFont typeface="Wingdings" panose="05000000000000000000" pitchFamily="2" charset="2"/>
              <a:buChar char="§"/>
            </a:pPr>
            <a:r>
              <a:rPr lang="nb-NO" sz="1200" dirty="0">
                <a:solidFill>
                  <a:schemeClr val="tx2"/>
                </a:solidFill>
              </a:rPr>
              <a:t>Kunnskapen må være objektiv, fremskaffet ved vitenskapelige metoder og etterprøvbar</a:t>
            </a:r>
          </a:p>
          <a:p>
            <a:pPr lvl="1">
              <a:buFont typeface="Wingdings" panose="05000000000000000000" pitchFamily="2" charset="2"/>
              <a:buChar char="§"/>
            </a:pPr>
            <a:r>
              <a:rPr lang="nb-NO" sz="1200" dirty="0">
                <a:solidFill>
                  <a:schemeClr val="tx2"/>
                </a:solidFill>
              </a:rPr>
              <a:t>I utgangspunktet tilgjengelig kunnskap; </a:t>
            </a:r>
          </a:p>
          <a:p>
            <a:pPr lvl="2">
              <a:buFont typeface="Wingdings" panose="05000000000000000000" pitchFamily="2" charset="2"/>
              <a:buChar char="§"/>
            </a:pPr>
            <a:r>
              <a:rPr lang="nb-NO" sz="1000" dirty="0">
                <a:solidFill>
                  <a:schemeClr val="tx2"/>
                </a:solidFill>
              </a:rPr>
              <a:t>Offentlige databaser (Naturbase, Naturbase sensitive artsdata, Artskart)</a:t>
            </a:r>
          </a:p>
          <a:p>
            <a:pPr lvl="2">
              <a:buFont typeface="Wingdings" panose="05000000000000000000" pitchFamily="2" charset="2"/>
              <a:buChar char="§"/>
            </a:pPr>
            <a:r>
              <a:rPr lang="nb-NO" sz="1000" dirty="0">
                <a:solidFill>
                  <a:schemeClr val="tx2"/>
                </a:solidFill>
              </a:rPr>
              <a:t>Tilgjengelig forskning, kartlegginger av viltbiotoper i kommunen mv.</a:t>
            </a:r>
          </a:p>
          <a:p>
            <a:pPr marL="914400" lvl="2" indent="0">
              <a:buNone/>
            </a:pPr>
            <a:endParaRPr lang="nb-NO" sz="1050" dirty="0">
              <a:solidFill>
                <a:schemeClr val="tx2"/>
              </a:solidFill>
            </a:endParaRPr>
          </a:p>
          <a:p>
            <a:pPr lvl="0">
              <a:buFont typeface="Wingdings" panose="05000000000000000000" pitchFamily="2" charset="2"/>
              <a:buChar char="§"/>
            </a:pPr>
            <a:r>
              <a:rPr lang="nb-NO" sz="1400" dirty="0">
                <a:solidFill>
                  <a:prstClr val="black"/>
                </a:solidFill>
              </a:rPr>
              <a:t>Forholdsmessighetsprinsipp: Krav til kunnskap skal stå i samsvar med sakens karakter og omfang</a:t>
            </a:r>
          </a:p>
          <a:p>
            <a:pPr lvl="1">
              <a:buFont typeface="Wingdings" panose="05000000000000000000" pitchFamily="2" charset="2"/>
              <a:buChar char="§"/>
            </a:pPr>
            <a:r>
              <a:rPr lang="nb-NO" sz="1200" dirty="0">
                <a:solidFill>
                  <a:prstClr val="black"/>
                </a:solidFill>
              </a:rPr>
              <a:t>Minimumskravet er å undersøke offentlige databaser og benytte kjent kunnskap</a:t>
            </a:r>
          </a:p>
          <a:p>
            <a:pPr lvl="1">
              <a:buFont typeface="Wingdings" panose="05000000000000000000" pitchFamily="2" charset="2"/>
              <a:buChar char="§"/>
            </a:pPr>
            <a:r>
              <a:rPr lang="nb-NO" sz="1200" dirty="0">
                <a:solidFill>
                  <a:prstClr val="black"/>
                </a:solidFill>
              </a:rPr>
              <a:t>Kan også omfatte kunnskap som evt. må «fremskaffes» (både eksisterende og ny kunnskap) dersom sakens karakter/omfang tilsier dette</a:t>
            </a:r>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6"/>
            <a:ext cx="10080625" cy="401596"/>
          </a:xfrm>
        </p:spPr>
        <p:txBody>
          <a:bodyPr/>
          <a:lstStyle/>
          <a:p>
            <a:r>
              <a:rPr lang="nb-NO" sz="2400" dirty="0"/>
              <a:t>NML § 8 - Kunnskapsgrunnlaget</a:t>
            </a:r>
          </a:p>
        </p:txBody>
      </p:sp>
    </p:spTree>
    <p:extLst>
      <p:ext uri="{BB962C8B-B14F-4D97-AF65-F5344CB8AC3E}">
        <p14:creationId xmlns:p14="http://schemas.microsoft.com/office/powerpoint/2010/main" val="211284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7541" y="1717589"/>
            <a:ext cx="10078772" cy="4591658"/>
          </a:xfrm>
        </p:spPr>
        <p:txBody>
          <a:bodyPr/>
          <a:lstStyle/>
          <a:p>
            <a:pPr marL="0" indent="0">
              <a:buNone/>
            </a:pPr>
            <a:r>
              <a:rPr lang="nb-NO" sz="1400" b="1" u="sng" dirty="0"/>
              <a:t>1 Hva finnes?</a:t>
            </a:r>
          </a:p>
          <a:p>
            <a:pPr>
              <a:buFontTx/>
              <a:buChar char="-"/>
            </a:pPr>
            <a:r>
              <a:rPr lang="nb-NO" sz="1400" dirty="0"/>
              <a:t>Offentlige databaser: Naturbase, Naturbase sensitive artsdata (</a:t>
            </a:r>
            <a:r>
              <a:rPr lang="nb-NO" sz="1400" dirty="0" err="1"/>
              <a:t>u.off</a:t>
            </a:r>
            <a:r>
              <a:rPr lang="nb-NO" sz="1400" dirty="0"/>
              <a:t>.), Artskart</a:t>
            </a:r>
          </a:p>
          <a:p>
            <a:pPr>
              <a:buFontTx/>
              <a:buChar char="-"/>
            </a:pPr>
            <a:r>
              <a:rPr lang="nb-NO" sz="1400" dirty="0"/>
              <a:t>Kunnskap i konsekvensutredninger, kommuneplaner, rapporter mv.</a:t>
            </a:r>
          </a:p>
          <a:p>
            <a:pPr>
              <a:buFontTx/>
              <a:buChar char="-"/>
            </a:pPr>
            <a:r>
              <a:rPr lang="nb-NO" sz="1400" dirty="0"/>
              <a:t>Kunnskap som kommunen besitter, men som ikke er tilgjengeliggjort: eks. viktige vinterbeiteområder for vilt, viktige hekkeområder, terreng sårbart for slitasje mv.</a:t>
            </a:r>
          </a:p>
          <a:p>
            <a:pPr marL="0" indent="0">
              <a:buNone/>
            </a:pPr>
            <a:endParaRPr lang="nb-NO" sz="1200" b="1" dirty="0"/>
          </a:p>
          <a:p>
            <a:pPr marL="0" indent="0">
              <a:buNone/>
            </a:pPr>
            <a:r>
              <a:rPr lang="nb-NO" sz="1400" b="1" dirty="0"/>
              <a:t>Etterprøvbarhet: </a:t>
            </a:r>
            <a:r>
              <a:rPr lang="nb-NO" sz="1400" dirty="0"/>
              <a:t>Skriv hvor kunnskapen er hentet fra!</a:t>
            </a:r>
          </a:p>
          <a:p>
            <a:pPr marL="0" indent="0">
              <a:buNone/>
            </a:pPr>
            <a:r>
              <a:rPr lang="nb-NO" sz="1400" b="1" dirty="0"/>
              <a:t>Synliggjør usikkerhet: </a:t>
            </a:r>
            <a:r>
              <a:rPr lang="nb-NO" sz="1400" dirty="0"/>
              <a:t>eks. lite kartlagt område? / gamle registreringer, men fortsatt relevant? mv.</a:t>
            </a:r>
          </a:p>
          <a:p>
            <a:pPr marL="0" indent="0">
              <a:buNone/>
            </a:pPr>
            <a:endParaRPr lang="nb-NO" sz="1400" dirty="0"/>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6"/>
            <a:ext cx="10080625" cy="747584"/>
          </a:xfrm>
        </p:spPr>
        <p:txBody>
          <a:bodyPr/>
          <a:lstStyle/>
          <a:p>
            <a:r>
              <a:rPr lang="nb-NO" sz="2400" dirty="0"/>
              <a:t>NML § 8 – Kunnskapsgrunnlaget – relevante spørsmål å stille i saksbehandlingen</a:t>
            </a:r>
          </a:p>
        </p:txBody>
      </p:sp>
    </p:spTree>
    <p:extLst>
      <p:ext uri="{BB962C8B-B14F-4D97-AF65-F5344CB8AC3E}">
        <p14:creationId xmlns:p14="http://schemas.microsoft.com/office/powerpoint/2010/main" val="239244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DF28492-AC40-4AC7-9E49-9C8B912D35F1}"/>
              </a:ext>
            </a:extLst>
          </p:cNvPr>
          <p:cNvSpPr>
            <a:spLocks noGrp="1"/>
          </p:cNvSpPr>
          <p:nvPr>
            <p:ph type="body" sz="quarter" idx="11"/>
          </p:nvPr>
        </p:nvSpPr>
        <p:spPr>
          <a:xfrm>
            <a:off x="1057541" y="1161535"/>
            <a:ext cx="10078772" cy="5147712"/>
          </a:xfrm>
        </p:spPr>
        <p:txBody>
          <a:bodyPr/>
          <a:lstStyle/>
          <a:p>
            <a:pPr marL="0" indent="0">
              <a:buNone/>
            </a:pPr>
            <a:r>
              <a:rPr lang="nb-NO" sz="1600" b="1" u="sng" dirty="0"/>
              <a:t>2 Hvordan kan naturmangfoldet bli påvirket?</a:t>
            </a:r>
            <a:endParaRPr lang="nb-NO" sz="1600" u="sng" dirty="0"/>
          </a:p>
          <a:p>
            <a:pPr>
              <a:buFontTx/>
              <a:buChar char="-"/>
            </a:pPr>
            <a:r>
              <a:rPr lang="nb-NO" sz="1600" dirty="0"/>
              <a:t>Hvor sårbart er det aktuelle naturmangfoldets for påvirkning?</a:t>
            </a:r>
          </a:p>
          <a:p>
            <a:pPr marL="457200" lvl="1" indent="0">
              <a:buNone/>
            </a:pPr>
            <a:r>
              <a:rPr lang="nb-NO" sz="1200" b="1" dirty="0"/>
              <a:t>Eks. 1 Rødlistestatus – hvert individ/naturtype er mer «verdifullt»: </a:t>
            </a:r>
            <a:r>
              <a:rPr lang="nb-NO" sz="1200" dirty="0"/>
              <a:t>Fjellrev (CR – kritisk trua og prioritert art) vs. rødrev (LC – livskraftig)</a:t>
            </a:r>
          </a:p>
          <a:p>
            <a:pPr marL="457200" lvl="1" indent="0">
              <a:buNone/>
            </a:pPr>
            <a:r>
              <a:rPr lang="nb-NO" sz="1200" b="1" dirty="0"/>
              <a:t>Eks. 2 Fare for </a:t>
            </a:r>
            <a:r>
              <a:rPr lang="nb-NO" sz="1200" b="1" dirty="0" err="1"/>
              <a:t>irriversible</a:t>
            </a:r>
            <a:r>
              <a:rPr lang="nb-NO" sz="1200" b="1" dirty="0"/>
              <a:t> skader: </a:t>
            </a:r>
            <a:r>
              <a:rPr lang="nb-NO" sz="1200" dirty="0"/>
              <a:t>Myr og våtmark hvor terrengskader lett oppstår vs. etablert kjørespor på tørr morene?</a:t>
            </a:r>
            <a:endParaRPr lang="nb-NO" sz="1400" dirty="0"/>
          </a:p>
          <a:p>
            <a:pPr>
              <a:buFontTx/>
              <a:buChar char="-"/>
            </a:pPr>
            <a:r>
              <a:rPr lang="nb-NO" sz="1600" dirty="0"/>
              <a:t>Hvilke funksjon har området som påvirkes?</a:t>
            </a:r>
          </a:p>
          <a:p>
            <a:pPr lvl="1">
              <a:buFontTx/>
              <a:buChar char="-"/>
            </a:pPr>
            <a:r>
              <a:rPr lang="nb-NO" sz="1400" dirty="0"/>
              <a:t>Er det en hekkelokalitet for rovfugl, spillplass for skogsfugl, </a:t>
            </a:r>
            <a:r>
              <a:rPr lang="nb-NO" sz="1400" dirty="0" err="1"/>
              <a:t>hilokalitet</a:t>
            </a:r>
            <a:r>
              <a:rPr lang="nb-NO" sz="1400" dirty="0"/>
              <a:t> eller viktig vinterbeiteområde? Eller er det en enkeltobservasjon?</a:t>
            </a:r>
          </a:p>
          <a:p>
            <a:pPr lvl="1">
              <a:buFontTx/>
              <a:buChar char="-"/>
            </a:pPr>
            <a:r>
              <a:rPr lang="nb-NO" sz="1400" dirty="0"/>
              <a:t>Er der det en rik vegetasjonstype med stor </a:t>
            </a:r>
            <a:r>
              <a:rPr lang="nb-NO" sz="1400" dirty="0" err="1"/>
              <a:t>artsriktom</a:t>
            </a:r>
            <a:r>
              <a:rPr lang="nb-NO" sz="1400" dirty="0"/>
              <a:t>, komplekst næringsnett og viktige økologiske funksjoner? Eller en fattig vegetasjonstype med få og vanlige arter og marginale økologiske funksjoner?</a:t>
            </a:r>
            <a:endParaRPr lang="nb-NO" sz="1600" dirty="0"/>
          </a:p>
          <a:p>
            <a:pPr>
              <a:buFontTx/>
              <a:buChar char="-"/>
            </a:pPr>
            <a:r>
              <a:rPr lang="nb-NO" sz="1600" dirty="0"/>
              <a:t>Når er arten/naturtypen sårbar for negativ påvirkning?</a:t>
            </a:r>
          </a:p>
          <a:p>
            <a:pPr lvl="1">
              <a:buFontTx/>
              <a:buChar char="-"/>
            </a:pPr>
            <a:r>
              <a:rPr lang="nb-NO" sz="1600" dirty="0"/>
              <a:t>Sannsynlighet for terrengskader på vinteren vs. i vårløsninga vs. på barmark</a:t>
            </a:r>
            <a:endParaRPr lang="nb-NO" sz="1050" dirty="0"/>
          </a:p>
          <a:p>
            <a:pPr lvl="1">
              <a:buFontTx/>
              <a:buChar char="-"/>
            </a:pPr>
            <a:r>
              <a:rPr lang="nb-NO" sz="1400" dirty="0"/>
              <a:t>Forstyrrelse på vilt: Hvordan responderer de berørte viltartene på forstyrrelse og når på året er de mest sårbare for forstyrrelse?</a:t>
            </a:r>
          </a:p>
          <a:p>
            <a:pPr lvl="2">
              <a:buFontTx/>
              <a:buChar char="-"/>
            </a:pPr>
            <a:r>
              <a:rPr lang="nb-NO" sz="1400" dirty="0"/>
              <a:t>Hekke- og yngletid? </a:t>
            </a:r>
            <a:r>
              <a:rPr lang="nb-NO" sz="1400" dirty="0" err="1"/>
              <a:t>Mytetid</a:t>
            </a:r>
            <a:r>
              <a:rPr lang="nb-NO" sz="1400" dirty="0"/>
              <a:t> for fugl? Vinter vs. sommer osv.</a:t>
            </a:r>
          </a:p>
          <a:p>
            <a:pPr lvl="2">
              <a:buFontTx/>
              <a:buChar char="-"/>
            </a:pPr>
            <a:endParaRPr lang="nb-NO" sz="1000" dirty="0"/>
          </a:p>
          <a:p>
            <a:pPr marL="0" indent="0">
              <a:buNone/>
            </a:pPr>
            <a:endParaRPr lang="nb-NO" sz="1400" dirty="0"/>
          </a:p>
          <a:p>
            <a:pPr marL="0" indent="0">
              <a:buNone/>
            </a:pPr>
            <a:endParaRPr lang="nb-NO" sz="1400" dirty="0"/>
          </a:p>
          <a:p>
            <a:pPr marL="0" indent="0">
              <a:buNone/>
            </a:pPr>
            <a:endParaRPr lang="nb-NO" sz="1400" dirty="0"/>
          </a:p>
        </p:txBody>
      </p:sp>
      <p:sp>
        <p:nvSpPr>
          <p:cNvPr id="3" name="Tittel 2">
            <a:extLst>
              <a:ext uri="{FF2B5EF4-FFF2-40B4-BE49-F238E27FC236}">
                <a16:creationId xmlns:a16="http://schemas.microsoft.com/office/drawing/2014/main" id="{FEECF09D-25AC-4863-9A06-6F7555BBEF70}"/>
              </a:ext>
            </a:extLst>
          </p:cNvPr>
          <p:cNvSpPr>
            <a:spLocks noGrp="1"/>
          </p:cNvSpPr>
          <p:nvPr>
            <p:ph type="title"/>
          </p:nvPr>
        </p:nvSpPr>
        <p:spPr>
          <a:xfrm>
            <a:off x="1055688" y="661086"/>
            <a:ext cx="10080625" cy="401596"/>
          </a:xfrm>
        </p:spPr>
        <p:txBody>
          <a:bodyPr/>
          <a:lstStyle/>
          <a:p>
            <a:r>
              <a:rPr lang="nb-NO" sz="2000" dirty="0"/>
              <a:t>NML § 8 – Kunnskapsgrunnlaget – relevante spørsmål å stille i saksbehandlingen</a:t>
            </a:r>
          </a:p>
        </p:txBody>
      </p:sp>
    </p:spTree>
    <p:extLst>
      <p:ext uri="{BB962C8B-B14F-4D97-AF65-F5344CB8AC3E}">
        <p14:creationId xmlns:p14="http://schemas.microsoft.com/office/powerpoint/2010/main" val="3021103158"/>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BE673823-E127-4153-87A1-E3CEEE33D058}" vid="{405C15F6-DA48-4C02-9817-064CEFD6CF4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BA6DFF9D2E0D248A99F585027E8EE1A" ma:contentTypeVersion="10" ma:contentTypeDescription="Opprett et nytt dokument." ma:contentTypeScope="" ma:versionID="84de2b73d45d4d2d026d77fdcebe8963">
  <xsd:schema xmlns:xsd="http://www.w3.org/2001/XMLSchema" xmlns:xs="http://www.w3.org/2001/XMLSchema" xmlns:p="http://schemas.microsoft.com/office/2006/metadata/properties" xmlns:ns3="f5e460a5-28c9-4c2a-8eae-42712c6d4c04" xmlns:ns4="a0799e09-e326-4f4a-90aa-3c862e2addb5" targetNamespace="http://schemas.microsoft.com/office/2006/metadata/properties" ma:root="true" ma:fieldsID="1d2c1c08760e3b1327be109a5e407eef" ns3:_="" ns4:_="">
    <xsd:import namespace="f5e460a5-28c9-4c2a-8eae-42712c6d4c04"/>
    <xsd:import namespace="a0799e09-e326-4f4a-90aa-3c862e2addb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460a5-28c9-4c2a-8eae-42712c6d4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799e09-e326-4f4a-90aa-3c862e2addb5"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SharingHintHash" ma:index="16"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27051D-3D03-4811-9E08-C78513313A69}">
  <ds:schemaRefs>
    <ds:schemaRef ds:uri="f5e460a5-28c9-4c2a-8eae-42712c6d4c04"/>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a0799e09-e326-4f4a-90aa-3c862e2addb5"/>
    <ds:schemaRef ds:uri="http://www.w3.org/XML/1998/namespace"/>
  </ds:schemaRefs>
</ds:datastoreItem>
</file>

<file path=customXml/itemProps2.xml><?xml version="1.0" encoding="utf-8"?>
<ds:datastoreItem xmlns:ds="http://schemas.openxmlformats.org/officeDocument/2006/customXml" ds:itemID="{B3AEF4F0-969E-4622-A720-734168D323D6}">
  <ds:schemaRefs>
    <ds:schemaRef ds:uri="http://schemas.microsoft.com/sharepoint/v3/contenttype/forms"/>
  </ds:schemaRefs>
</ds:datastoreItem>
</file>

<file path=customXml/itemProps3.xml><?xml version="1.0" encoding="utf-8"?>
<ds:datastoreItem xmlns:ds="http://schemas.openxmlformats.org/officeDocument/2006/customXml" ds:itemID="{FA45CB74-4132-45F7-8527-01F7F7052F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e460a5-28c9-4c2a-8eae-42712c6d4c04"/>
    <ds:schemaRef ds:uri="a0799e09-e326-4f4a-90aa-3c862e2add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1043</TotalTime>
  <Words>2634</Words>
  <Application>Microsoft Office PowerPoint</Application>
  <PresentationFormat>Widescreen</PresentationFormat>
  <Paragraphs>181</Paragraphs>
  <Slides>22</Slides>
  <Notes>6</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22</vt:i4>
      </vt:variant>
    </vt:vector>
  </HeadingPairs>
  <TitlesOfParts>
    <vt:vector size="29" baseType="lpstr">
      <vt:lpstr>Arial</vt:lpstr>
      <vt:lpstr>Calibri</vt:lpstr>
      <vt:lpstr>Open Sans</vt:lpstr>
      <vt:lpstr>Open Sans Light</vt:lpstr>
      <vt:lpstr>Open Sans SemiBold</vt:lpstr>
      <vt:lpstr>Wingdings</vt:lpstr>
      <vt:lpstr>Office-tema</vt:lpstr>
      <vt:lpstr>PowerPoint-presentasjon</vt:lpstr>
      <vt:lpstr>PowerPoint-presentasjon</vt:lpstr>
      <vt:lpstr>NML § 1 - Formål</vt:lpstr>
      <vt:lpstr>NML §§ 4 og 5 – forvaltningsmål for arter, naturtyper og økosystemer</vt:lpstr>
      <vt:lpstr>NML § 6 – Generell aktsomhetsplikt</vt:lpstr>
      <vt:lpstr>Naturmangfoldloven § 7</vt:lpstr>
      <vt:lpstr>NML § 8 - Kunnskapsgrunnlaget</vt:lpstr>
      <vt:lpstr>NML § 8 – Kunnskapsgrunnlaget – relevante spørsmål å stille i saksbehandlingen</vt:lpstr>
      <vt:lpstr>NML § 8 – Kunnskapsgrunnlaget – relevante spørsmål å stille i saksbehandlingen</vt:lpstr>
      <vt:lpstr>Miljødirektoratets veileder av 26. april 2016 om naturmangfold og snøskuterløyper: Varsomhetssoner sårbare viltarter</vt:lpstr>
      <vt:lpstr>Erfaringsbasert kunnskap - nml. § 8 andre ledd</vt:lpstr>
      <vt:lpstr>NML § 9 – Føre-var-prinsippet</vt:lpstr>
      <vt:lpstr>NML § 9 – Føre-var-prinsippet</vt:lpstr>
      <vt:lpstr>NML § 10 – Økosystemtilnærming og samlet belastning</vt:lpstr>
      <vt:lpstr>NML § 10 – Økosystemtilnærming og samlet belastning</vt:lpstr>
      <vt:lpstr>NML § 10 – Økosystemtilnærming og samlet belastning</vt:lpstr>
      <vt:lpstr>NML § 11 – Kostnadene ved miljøforringelse skal bæres av tiltakshaver</vt:lpstr>
      <vt:lpstr>NML § 12 – Miljøforsvarlige teknikker, driftsmetoder og lokalisering</vt:lpstr>
      <vt:lpstr>NML § 12 – Miljøforsvarlige teknikker, driftsmetoder og lokalisering</vt:lpstr>
      <vt:lpstr>NML § 24 – Prioriterte arter – Må vurderes i tillegg til nml. §§ 8-12 dersom slike berøres</vt:lpstr>
      <vt:lpstr>Sensitive artsdata unntatt offentligheten jf. offl. § 24</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Tomassen, Jan Harald</dc:creator>
  <cp:lastModifiedBy>Tandberg, Anders</cp:lastModifiedBy>
  <cp:revision>62</cp:revision>
  <cp:lastPrinted>2021-03-04T07:54:22Z</cp:lastPrinted>
  <dcterms:created xsi:type="dcterms:W3CDTF">2021-01-05T07:16:30Z</dcterms:created>
  <dcterms:modified xsi:type="dcterms:W3CDTF">2021-03-08T14:38:39Z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0x010100CBA6DFF9D2E0D248A99F585027E8EE1A</vt:lpwstr>
  </property>
</Properties>
</file>