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4"/>
  </p:sldMasterIdLst>
  <p:notesMasterIdLst>
    <p:notesMasterId r:id="rId20"/>
  </p:notesMasterIdLst>
  <p:sldIdLst>
    <p:sldId id="256" r:id="rId5"/>
    <p:sldId id="261" r:id="rId6"/>
    <p:sldId id="260" r:id="rId7"/>
    <p:sldId id="263" r:id="rId8"/>
    <p:sldId id="264" r:id="rId9"/>
    <p:sldId id="262" r:id="rId10"/>
    <p:sldId id="277" r:id="rId11"/>
    <p:sldId id="274" r:id="rId12"/>
    <p:sldId id="275" r:id="rId13"/>
    <p:sldId id="276" r:id="rId14"/>
    <p:sldId id="278" r:id="rId15"/>
    <p:sldId id="265" r:id="rId16"/>
    <p:sldId id="266" r:id="rId17"/>
    <p:sldId id="267" r:id="rId18"/>
    <p:sldId id="259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EFF0EF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8" autoAdjust="0"/>
    <p:restoredTop sz="68735" autoAdjust="0"/>
  </p:normalViewPr>
  <p:slideViewPr>
    <p:cSldViewPr snapToGrid="0">
      <p:cViewPr varScale="1">
        <p:scale>
          <a:sx n="100" d="100"/>
          <a:sy n="100" d="100"/>
        </p:scale>
        <p:origin x="114" y="3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16. feb 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Stort fylke med stor variasjon i både topografi og klima</a:t>
            </a:r>
          </a:p>
          <a:p>
            <a:r>
              <a:rPr lang="nb-NO" dirty="0"/>
              <a:t>Reindriftsformen i de enkelte områdene kan utledes av de to grunnleggende premissene</a:t>
            </a:r>
          </a:p>
          <a:p>
            <a:r>
              <a:rPr lang="nb-NO"/>
              <a:t>Vinterbeiteområdene </a:t>
            </a:r>
            <a:r>
              <a:rPr lang="nb-NO" dirty="0"/>
              <a:t>regnes som minimumsområder</a:t>
            </a:r>
            <a:endParaRPr lang="se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247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 av Hinnøya – tro reinbeitedistrikter</a:t>
            </a:r>
            <a:endParaRPr lang="se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370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e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41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HR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økonomi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og </a:t>
              </a:r>
              <a:b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økonomi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6437979" y="2264921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Support and Communications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D5182EC3-D6C8-4C27-BFC0-24B96C278978}"/>
              </a:ext>
            </a:extLst>
          </p:cNvPr>
          <p:cNvCxnSpPr/>
          <p:nvPr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and </a:t>
              </a:r>
              <a:b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Finance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8D3A-077D-409F-A336-1EB4C38BC5F2}" type="datetime1">
              <a:rPr lang="nb-NO" smtClean="0"/>
              <a:t>16. feb 2021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AC04-20A8-4AC2-87BA-9EDC6479F431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 userDrawn="1"/>
        </p:nvSpPr>
        <p:spPr>
          <a:xfrm flipV="1">
            <a:off x="0" y="6789373"/>
            <a:ext cx="12192000" cy="960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0" name="Plassholder for tekst 1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644691"/>
            <a:ext cx="5281084" cy="5281083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FontTx/>
              <a:buNone/>
              <a:defRPr sz="2133">
                <a:solidFill>
                  <a:schemeClr val="bg1"/>
                </a:solidFill>
                <a:latin typeface="+mn-lt"/>
              </a:defRPr>
            </a:lvl2pPr>
            <a:lvl3pPr marL="1219170" indent="0" algn="ctr">
              <a:buFontTx/>
              <a:buNone/>
              <a:defRPr sz="2133">
                <a:solidFill>
                  <a:schemeClr val="bg1"/>
                </a:solidFill>
                <a:latin typeface="+mn-lt"/>
              </a:defRPr>
            </a:lvl3pPr>
            <a:lvl4pPr marL="1828754" indent="0" algn="ctr">
              <a:buFontTx/>
              <a:buNone/>
              <a:defRPr sz="2133">
                <a:solidFill>
                  <a:schemeClr val="bg1"/>
                </a:solidFill>
                <a:latin typeface="+mn-lt"/>
              </a:defRPr>
            </a:lvl4pPr>
            <a:lvl5pPr marL="2438339" indent="0" algn="ctr">
              <a:buFontTx/>
              <a:buNone/>
              <a:defRPr sz="2133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Stikkord eller fakta kan for eksempel ramses opp i denne boksen</a:t>
            </a:r>
          </a:p>
        </p:txBody>
      </p:sp>
      <p:sp>
        <p:nvSpPr>
          <p:cNvPr id="21" name="Plassholder for innhold 2"/>
          <p:cNvSpPr>
            <a:spLocks noGrp="1"/>
          </p:cNvSpPr>
          <p:nvPr>
            <p:ph idx="1"/>
          </p:nvPr>
        </p:nvSpPr>
        <p:spPr>
          <a:xfrm>
            <a:off x="623392" y="2660915"/>
            <a:ext cx="5294379" cy="2688299"/>
          </a:xfrm>
        </p:spPr>
        <p:txBody>
          <a:bodyPr>
            <a:noAutofit/>
          </a:bodyPr>
          <a:lstStyle>
            <a:lvl1pPr>
              <a:defRPr lang="nb-NO" sz="2667" smtClean="0">
                <a:latin typeface="+mj-lt"/>
              </a:defRPr>
            </a:lvl1pPr>
            <a:lvl2pPr>
              <a:defRPr lang="nb-NO" sz="2667" smtClean="0">
                <a:latin typeface="+mj-lt"/>
              </a:defRPr>
            </a:lvl2pPr>
            <a:lvl3pPr>
              <a:defRPr lang="nb-NO" sz="2667" smtClean="0">
                <a:latin typeface="+mj-lt"/>
              </a:defRPr>
            </a:lvl3pPr>
            <a:lvl4pPr>
              <a:defRPr lang="nb-NO" sz="2667" smtClean="0">
                <a:latin typeface="+mj-lt"/>
              </a:defRPr>
            </a:lvl4pPr>
            <a:lvl5pPr>
              <a:defRPr lang="nb-NO" sz="2667"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2" name="Tittel 7"/>
          <p:cNvSpPr>
            <a:spLocks noGrp="1"/>
          </p:cNvSpPr>
          <p:nvPr>
            <p:ph type="title"/>
          </p:nvPr>
        </p:nvSpPr>
        <p:spPr>
          <a:xfrm>
            <a:off x="623392" y="1028733"/>
            <a:ext cx="5294379" cy="1536171"/>
          </a:xfrm>
        </p:spPr>
        <p:txBody>
          <a:bodyPr anchor="b">
            <a:noAutofit/>
          </a:bodyPr>
          <a:lstStyle>
            <a:lvl1pPr>
              <a:defRPr sz="4267"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23" name="Bild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758000"/>
            <a:ext cx="3552395" cy="5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79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ekstboks+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836712"/>
            <a:ext cx="9230816" cy="1536171"/>
          </a:xfrm>
        </p:spPr>
        <p:txBody>
          <a:bodyPr anchor="b">
            <a:normAutofit/>
          </a:bodyPr>
          <a:lstStyle>
            <a:lvl1pPr>
              <a:defRPr sz="4800" baseline="0">
                <a:latin typeface="+mn-lt"/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4011" y="2468893"/>
            <a:ext cx="5384800" cy="3744416"/>
          </a:xfrm>
        </p:spPr>
        <p:txBody>
          <a:bodyPr>
            <a:normAutofit/>
          </a:bodyPr>
          <a:lstStyle>
            <a:lvl1pPr>
              <a:defRPr sz="2667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2011" y="2468893"/>
            <a:ext cx="5384800" cy="3552395"/>
          </a:xfrm>
        </p:spPr>
        <p:txBody>
          <a:bodyPr>
            <a:normAutofit/>
          </a:bodyPr>
          <a:lstStyle>
            <a:lvl1pPr>
              <a:defRPr sz="2667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Rektangel 4"/>
          <p:cNvSpPr/>
          <p:nvPr userDrawn="1"/>
        </p:nvSpPr>
        <p:spPr>
          <a:xfrm flipV="1">
            <a:off x="0" y="6789373"/>
            <a:ext cx="12192000" cy="960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6" name="Plassholder for bilde 3"/>
          <p:cNvSpPr>
            <a:spLocks noGrp="1"/>
          </p:cNvSpPr>
          <p:nvPr>
            <p:ph type="pic" sz="quarter" idx="13" hasCustomPrompt="1"/>
          </p:nvPr>
        </p:nvSpPr>
        <p:spPr>
          <a:xfrm>
            <a:off x="10032437" y="644691"/>
            <a:ext cx="1536171" cy="153617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r>
              <a:rPr lang="nb-NO" dirty="0"/>
              <a:t>Et illustrerende bilde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309" y="5925277"/>
            <a:ext cx="2703915" cy="419640"/>
          </a:xfrm>
          <a:prstGeom prst="rect">
            <a:avLst/>
          </a:prstGeom>
        </p:spPr>
      </p:pic>
      <p:sp>
        <p:nvSpPr>
          <p:cNvPr id="9" name="Plassholder for dato 3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1C60DA3-1D1E-465D-BBF4-27AC2A899146}" type="datetime1">
              <a:rPr lang="nb-NO" smtClean="0"/>
              <a:t>16. feb 2021</a:t>
            </a:fld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654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 feb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  <p:sldLayoutId id="2147483779" r:id="rId45"/>
    <p:sldLayoutId id="2147483780" r:id="rId4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16. feb 2021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B482E7-C0CA-4B57-804C-AF549FC13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4400" dirty="0"/>
              <a:t>Reindrift i Troms og Finnmark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05C251-B222-46ED-83F3-3029CA609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Motorferdsel og hensynet til reindrift</a:t>
            </a:r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Vinterbeite/senvinter</a:t>
            </a:r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b-NO" dirty="0"/>
              <a:t>Reindriftsfaglig kan det være problematisk med økt aktivitet og ferdsel i vinterbeiteområdet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b-NO" dirty="0"/>
              <a:t>Vinterstid/senvinter går reinen på sparebluss </a:t>
            </a:r>
          </a:p>
          <a:p>
            <a:pPr>
              <a:buFontTx/>
              <a:buChar char="-"/>
            </a:pPr>
            <a:r>
              <a:rPr lang="nb-NO" dirty="0"/>
              <a:t>Vinterbeitene er minimumsbeiter</a:t>
            </a:r>
          </a:p>
          <a:p>
            <a:pPr>
              <a:buFontTx/>
              <a:buChar char="-"/>
            </a:pPr>
            <a:r>
              <a:rPr lang="nb-NO" dirty="0"/>
              <a:t>Kan ha praktiske, direkte konsekvenser for utøverne og for reinenes beiteadferd</a:t>
            </a:r>
          </a:p>
        </p:txBody>
      </p:sp>
    </p:spTree>
    <p:extLst>
      <p:ext uri="{BB962C8B-B14F-4D97-AF65-F5344CB8AC3E}">
        <p14:creationId xmlns:p14="http://schemas.microsoft.com/office/powerpoint/2010/main" val="32866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9895FE-37FF-42C3-934C-8E66A075D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Gjerdeanlegg og arealer i tilknytning, og </a:t>
            </a:r>
            <a:r>
              <a:rPr lang="nb-NO" dirty="0" err="1"/>
              <a:t>flyttleier</a:t>
            </a:r>
            <a:endParaRPr lang="se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0F3390-A182-4077-9EE6-D76735C03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z="2000" dirty="0"/>
              <a:t>Gjerdeanlegg og arealer i tilknytning til disse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sz="2000" dirty="0" err="1"/>
              <a:t>Flyttleier</a:t>
            </a:r>
            <a:endParaRPr lang="se-NO" sz="20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ED86EE-3EC4-48F6-8343-C3F6787CF6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sz="2000" dirty="0"/>
              <a:t>Kan være inndrivingsleier </a:t>
            </a:r>
          </a:p>
          <a:p>
            <a:r>
              <a:rPr lang="nb-NO" sz="2000" dirty="0"/>
              <a:t>Ofte et område i nærheten der flokken står før og etter at arbeidet i gjerdet gjennomføres</a:t>
            </a:r>
          </a:p>
          <a:p>
            <a:r>
              <a:rPr lang="nb-NO" sz="2000" dirty="0"/>
              <a:t>Forstyrrelser gir merarbeid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2000" dirty="0"/>
              <a:t>Særskilt vern i reindriftsloven</a:t>
            </a:r>
          </a:p>
          <a:p>
            <a:r>
              <a:rPr lang="nb-NO" sz="2000" dirty="0"/>
              <a:t>Særlig viktig å kunne forflytte seg mellom beiteområder, både mellom sesongbeiter og innenfor samme sesongbeite</a:t>
            </a:r>
            <a:endParaRPr lang="se-NO" sz="2000" dirty="0"/>
          </a:p>
        </p:txBody>
      </p:sp>
    </p:spTree>
    <p:extLst>
      <p:ext uri="{BB962C8B-B14F-4D97-AF65-F5344CB8AC3E}">
        <p14:creationId xmlns:p14="http://schemas.microsoft.com/office/powerpoint/2010/main" val="204964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1D6081-60CE-45AA-BF7A-174C037A1C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sz="1400" dirty="0"/>
              <a:t>Kontaktinformasjon til reinbeitedistriktene finnes på Statsforvalterens hjemmesider: </a:t>
            </a:r>
          </a:p>
          <a:p>
            <a:r>
              <a:rPr lang="se-NO" sz="1200" dirty="0"/>
              <a:t>https://www.statsforvalteren.no/troms-finnmark/landbruk/reindrift/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62014E2-5063-469E-BEE0-864AB0A0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Kontakt med reinbeitedistrikter</a:t>
            </a:r>
            <a:endParaRPr lang="se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F79BEB5-CDFB-41B7-97F4-61BC3F0060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sz="2000" dirty="0"/>
              <a:t>Distriktsstyrene og leder er reineiere og har ikke styrearbeidet som primæroppgaver</a:t>
            </a:r>
          </a:p>
          <a:p>
            <a:r>
              <a:rPr lang="nb-NO" sz="2000" dirty="0"/>
              <a:t>Ved telefonisk kontakt: Kan befinne seg utenfor dekning, hører ikke telefon når de er i arbeid.</a:t>
            </a:r>
          </a:p>
          <a:p>
            <a:r>
              <a:rPr lang="nb-NO" sz="2000" dirty="0"/>
              <a:t>Utvide høringsfrister i arbeidsintensive perioder</a:t>
            </a:r>
          </a:p>
          <a:p>
            <a:r>
              <a:rPr lang="nb-NO" dirty="0"/>
              <a:t>Ha dialog med reinbeitedistriktene om når reindriftsarbeidet er ekstra intensivt (merking, skilling, slakting, flytting osv.)</a:t>
            </a:r>
            <a:endParaRPr lang="se-NO" dirty="0"/>
          </a:p>
        </p:txBody>
      </p:sp>
    </p:spTree>
    <p:extLst>
      <p:ext uri="{BB962C8B-B14F-4D97-AF65-F5344CB8AC3E}">
        <p14:creationId xmlns:p14="http://schemas.microsoft.com/office/powerpoint/2010/main" val="383345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C1D81D3-EFB8-42E7-A7D2-42D306C28B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b-NO" dirty="0"/>
              <a:t>NIBIO Kilden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 err="1"/>
              <a:t>NordAtlas</a:t>
            </a:r>
            <a:endParaRPr lang="nb-NO" dirty="0"/>
          </a:p>
          <a:p>
            <a:pPr>
              <a:buFont typeface="Wingdings" panose="05000000000000000000" pitchFamily="2" charset="2"/>
              <a:buChar char="§"/>
            </a:pPr>
            <a:r>
              <a:rPr lang="nb-NO" dirty="0"/>
              <a:t>Distriktsplaner  (ny mal som inneholder reindriftas rettsgrunnlag)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/>
              <a:t>Sametingets planveileder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/>
              <a:t>Regional plan for reindrifta i Troms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/>
              <a:t>Reindrift og planlegging etter plan- og bygningsloven (veileder)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dirty="0"/>
              <a:t>Miljødirektoratets brev om  </a:t>
            </a:r>
            <a:r>
              <a:rPr lang="nb-NO" sz="2000" b="1" i="1" dirty="0"/>
              <a:t>Planlegging av snøskuterløyper og hensynet til reindriften </a:t>
            </a:r>
            <a:r>
              <a:rPr lang="nb-NO" sz="2000" dirty="0"/>
              <a:t>(20.10.2017)</a:t>
            </a:r>
            <a:endParaRPr lang="nb-NO" sz="2000" i="1" dirty="0"/>
          </a:p>
          <a:p>
            <a:pPr>
              <a:buFont typeface="Wingdings" panose="05000000000000000000" pitchFamily="2" charset="2"/>
              <a:buChar char="§"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se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BCAEBB1-4A9A-4EB2-898D-AA86106B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Nyttige verktøy for kommunene</a:t>
            </a:r>
            <a:endParaRPr lang="se-NO" dirty="0"/>
          </a:p>
        </p:txBody>
      </p:sp>
    </p:spTree>
    <p:extLst>
      <p:ext uri="{BB962C8B-B14F-4D97-AF65-F5344CB8AC3E}">
        <p14:creationId xmlns:p14="http://schemas.microsoft.com/office/powerpoint/2010/main" val="2979798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34788D4-4837-43A6-8D1D-18F03ACBB2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e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C4887CF-73D1-42A4-85F5-D8DD775D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e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AFE5365-C852-4422-858E-9383F9186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2" b="3379"/>
          <a:stretch/>
        </p:blipFill>
        <p:spPr>
          <a:xfrm>
            <a:off x="0" y="200416"/>
            <a:ext cx="12192000" cy="642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7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E14D5F3-DAE8-4B6E-B9EE-DFC2C341C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832" y="4035747"/>
            <a:ext cx="4269393" cy="180000"/>
          </a:xfrm>
        </p:spPr>
        <p:txBody>
          <a:bodyPr>
            <a:noAutofit/>
          </a:bodyPr>
          <a:lstStyle/>
          <a:p>
            <a:r>
              <a:rPr lang="nb-NO" dirty="0"/>
              <a:t>fmfioiei@statsforvalteren.no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1886F7-A938-4B9E-AE71-D9C4475CF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789 50 300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50AEC1-9E13-4620-B8FD-500DA23C7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833" y="3913922"/>
            <a:ext cx="4612292" cy="539874"/>
          </a:xfrm>
        </p:spPr>
        <p:txBody>
          <a:bodyPr/>
          <a:lstStyle/>
          <a:p>
            <a:r>
              <a:rPr lang="nb-NO" dirty="0"/>
              <a:t>Rådgiver Reindriftsavdelingen, seksjon for ressurs og næringsutvikling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40DF4-CCB1-4C74-BF57-728D4FCC1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Takk for meg!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8D76458-CC01-4F23-A1F2-76BB9BF25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Ole Isak Eira</a:t>
            </a:r>
          </a:p>
        </p:txBody>
      </p:sp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648E5EA1-DFA0-420A-BDA7-E1AFB40F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e-NO"/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6A92606D-61BB-4FD7-9572-E2220F1F3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40340"/>
            <a:ext cx="9899184" cy="6777319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20B6ED5-3BCB-4B44-8C11-F46A9E455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7462" y="5126508"/>
            <a:ext cx="4211638" cy="128751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nb-NO" sz="1400" dirty="0"/>
              <a:t>64 reinbeitedistrikter i følge distriktsinndeling</a:t>
            </a:r>
          </a:p>
          <a:p>
            <a:r>
              <a:rPr lang="nb-NO" sz="1400" dirty="0"/>
              <a:t>56 distriktsstyrer</a:t>
            </a:r>
          </a:p>
          <a:p>
            <a:r>
              <a:rPr lang="nb-NO" sz="1400" dirty="0"/>
              <a:t>4 samebyer</a:t>
            </a:r>
            <a:endParaRPr lang="se-NO" sz="1400" dirty="0"/>
          </a:p>
        </p:txBody>
      </p:sp>
    </p:spTree>
    <p:extLst>
      <p:ext uri="{BB962C8B-B14F-4D97-AF65-F5344CB8AC3E}">
        <p14:creationId xmlns:p14="http://schemas.microsoft.com/office/powerpoint/2010/main" val="1415564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6D633B05-D876-42A7-8820-41A231854F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CAAEEE5C-E86F-4464-8774-01E026535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e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D0806F39-3B0D-48F4-A9DF-C4060DF365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se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92FA048-21B7-4944-8BFA-DD74A8D96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 r="1" b="1"/>
          <a:stretch/>
        </p:blipFill>
        <p:spPr>
          <a:xfrm>
            <a:off x="241655" y="549275"/>
            <a:ext cx="8127290" cy="5571066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843EA193-6556-4CFE-A63C-700116670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88277" y="2164466"/>
            <a:ext cx="3232335" cy="4144259"/>
          </a:xfrm>
        </p:spPr>
        <p:txBody>
          <a:bodyPr/>
          <a:lstStyle/>
          <a:p>
            <a:r>
              <a:rPr lang="nb-NO" sz="2000" dirty="0"/>
              <a:t>56 reinbeitedistrikter</a:t>
            </a:r>
          </a:p>
          <a:p>
            <a:r>
              <a:rPr lang="nb-NO" sz="2000" dirty="0"/>
              <a:t>427 </a:t>
            </a:r>
            <a:r>
              <a:rPr lang="nb-NO" sz="2000" dirty="0" err="1"/>
              <a:t>siidaandeler</a:t>
            </a:r>
            <a:endParaRPr lang="nb-NO" sz="2000" dirty="0"/>
          </a:p>
          <a:p>
            <a:r>
              <a:rPr lang="nb-NO" sz="2000" dirty="0"/>
              <a:t>2728 personer  </a:t>
            </a:r>
          </a:p>
          <a:p>
            <a:r>
              <a:rPr lang="nb-NO" sz="2000" dirty="0"/>
              <a:t>160 319 rein (31.03.2020)</a:t>
            </a:r>
          </a:p>
          <a:p>
            <a:pPr marL="0" indent="0">
              <a:buNone/>
            </a:pPr>
            <a:r>
              <a:rPr lang="nb-NO" sz="2000" dirty="0"/>
              <a:t>I tillegg samebyene på sommerbeite i Indre Troms</a:t>
            </a:r>
            <a:endParaRPr lang="se-NO" sz="2000" dirty="0"/>
          </a:p>
        </p:txBody>
      </p:sp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1434B57-16DF-4221-9DC5-B3CFFB15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b-NO" dirty="0"/>
              <a:t>Reinbeitedistrikt</a:t>
            </a:r>
            <a:endParaRPr lang="se-NO" dirty="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D5675F1-CEAA-4BF9-A390-87A5D85A81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500" dirty="0"/>
              <a:t>I</a:t>
            </a:r>
            <a:r>
              <a:rPr lang="se-NO" sz="1500" dirty="0"/>
              <a:t>nndel</a:t>
            </a:r>
            <a:r>
              <a:rPr lang="nb-NO" sz="1500" dirty="0"/>
              <a:t>t</a:t>
            </a:r>
            <a:r>
              <a:rPr lang="se-NO" sz="1500" dirty="0"/>
              <a:t> med utgangspunkt i sedvanemessig bruk</a:t>
            </a:r>
            <a:r>
              <a:rPr lang="nb-NO" sz="1500" dirty="0"/>
              <a:t>,</a:t>
            </a:r>
            <a:r>
              <a:rPr lang="se-NO" sz="1500" dirty="0"/>
              <a:t> </a:t>
            </a:r>
            <a:r>
              <a:rPr lang="nb-NO" sz="1500" dirty="0"/>
              <a:t>R</a:t>
            </a:r>
            <a:r>
              <a:rPr lang="se-NO" sz="1500" dirty="0"/>
              <a:t>einbeitedistrikt </a:t>
            </a:r>
            <a:r>
              <a:rPr lang="nb-NO" sz="1500" dirty="0"/>
              <a:t>har som regel</a:t>
            </a:r>
            <a:r>
              <a:rPr lang="se-NO" sz="1500" dirty="0"/>
              <a:t> grenser som driftsmessig er naturlige og hensiktsmessige.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e-NO" sz="1500" dirty="0"/>
              <a:t>Et distrikt skal fortrinnsvis omfatte alle årstidsbeitene for de reindriftsutøverne som er knyttet til distriktet. Hvor det er hensiktsmessig, kan årstidsbeitene være fordelt over flere distrikter.</a:t>
            </a:r>
            <a:endParaRPr lang="nb-NO" sz="1500" dirty="0"/>
          </a:p>
          <a:p>
            <a:pPr>
              <a:lnSpc>
                <a:spcPct val="90000"/>
              </a:lnSpc>
            </a:pPr>
            <a:r>
              <a:rPr lang="nb-NO" sz="1500" b="1" dirty="0"/>
              <a:t>Distriktsstyrets oppgaver og myndighet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500" dirty="0"/>
              <a:t>Distriktsstyret representerer reindriftsinteressene i distriktet. Distriktsstyrets oppgave er å ivareta reinbeiteressursene i distriktet i samsvar med lover og bruksregler.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500" dirty="0"/>
              <a:t>Distriktsstyret kan blant annet inngå forlik, saksøke og saksøkes på vegne av reindriftsutøverne i distriktets felles anliggender. Det gjelder også i saker som gjelder vern av arealer, selv om ikke alle utøvere er berørt. Dette er likevel ikke til hinder for at en siida eller reineier ivaretar egne særskilte interesser.</a:t>
            </a:r>
          </a:p>
          <a:p>
            <a:pPr>
              <a:lnSpc>
                <a:spcPct val="90000"/>
              </a:lnSpc>
            </a:pPr>
            <a:endParaRPr lang="se-NO" sz="1500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3F43A55-F82D-4A83-8EE4-3D8E988690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e-NO" dirty="0"/>
          </a:p>
        </p:txBody>
      </p:sp>
      <p:pic>
        <p:nvPicPr>
          <p:cNvPr id="9" name="Bilde 8" descr="Et bilde som inneholder kart&#10;&#10;Automatisk generert beskrivelse">
            <a:extLst>
              <a:ext uri="{FF2B5EF4-FFF2-40B4-BE49-F238E27FC236}">
                <a16:creationId xmlns:a16="http://schemas.microsoft.com/office/drawing/2014/main" id="{E2BDA6EE-01ED-48DD-B83E-A1C91F1EA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7372" r="2040" b="16288"/>
          <a:stretch/>
        </p:blipFill>
        <p:spPr>
          <a:xfrm>
            <a:off x="6375976" y="1067614"/>
            <a:ext cx="4619134" cy="523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0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82B6B7-8918-4AE0-A1F1-9D6BC531EE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4220092"/>
            <a:ext cx="10078772" cy="2359482"/>
          </a:xfrm>
        </p:spPr>
        <p:txBody>
          <a:bodyPr/>
          <a:lstStyle/>
          <a:p>
            <a:pPr marL="0" indent="0">
              <a:buNone/>
            </a:pPr>
            <a:r>
              <a:rPr lang="nb-NO" sz="1000" b="1" dirty="0"/>
              <a:t>Distriktsplaner</a:t>
            </a:r>
          </a:p>
          <a:p>
            <a:pPr marL="0" indent="0">
              <a:buNone/>
            </a:pPr>
            <a:r>
              <a:rPr lang="nb-NO" sz="1000" dirty="0"/>
              <a:t>En distriktsplan skal inneholde de opplysninger om virksomheten i distriktet som er nødvendige for den offentlige planlegging.</a:t>
            </a:r>
          </a:p>
          <a:p>
            <a:r>
              <a:rPr lang="nb-NO" sz="1000" dirty="0"/>
              <a:t>Distriktsplanen skal blant annet inneholde: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000" dirty="0"/>
              <a:t>angivelse av flyttemønstre, oversikt over årstidsbeiter, </a:t>
            </a:r>
            <a:r>
              <a:rPr lang="nb-NO" sz="1000" dirty="0" err="1"/>
              <a:t>kalvingsland</a:t>
            </a:r>
            <a:r>
              <a:rPr lang="nb-NO" sz="1000" dirty="0"/>
              <a:t> o.l.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000" dirty="0"/>
              <a:t>oversikt over nødvendige fremkomst- og transportmidler. Regler for terrenggående barmarkskjøretøy skal også gå fram av planen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000" dirty="0"/>
              <a:t>oversikt over alle gjerder og anlegg av permanent art</a:t>
            </a:r>
          </a:p>
          <a:p>
            <a:pPr marL="0" indent="0">
              <a:buNone/>
            </a:pPr>
            <a:r>
              <a:rPr lang="nb-NO" sz="1000" dirty="0"/>
              <a:t>Kommune, fylkeskommune og fylkesmann bør orienteres om planarbeidet og skal gjøres kjent med hovedinnholdet i planen før den vedtas. Kommune, fylkeskommune og fylkesmann, samt berørte nabodistrikter, skal få tilsendt den vedtatte planen</a:t>
            </a:r>
          </a:p>
          <a:p>
            <a:pPr marL="0" indent="0">
              <a:buNone/>
            </a:pPr>
            <a:r>
              <a:rPr lang="nb-NO" sz="1000" dirty="0"/>
              <a:t>Mer informasjon: https://www.statsforvalteren.no/troms-finnmark/landbruk/reindrift/distriktsplan-reindrift/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122AD9-4B73-4083-BFDE-122B2E47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e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CE44A1B-AE18-4D9B-BD80-91DCC6A680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10438" y="2159000"/>
            <a:ext cx="4881562" cy="4143375"/>
          </a:xfrm>
          <a:prstGeom prst="rect">
            <a:avLst/>
          </a:prstGeom>
        </p:spPr>
        <p:txBody>
          <a:bodyPr/>
          <a:lstStyle/>
          <a:p>
            <a:r>
              <a:rPr lang="nb-NO" sz="1000" b="1" dirty="0"/>
              <a:t>Reindriftens arealkart </a:t>
            </a:r>
            <a:r>
              <a:rPr lang="nb-NO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www.kilden.nibio.no</a:t>
            </a:r>
            <a:endParaRPr lang="se-NO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79FD393-2111-4DA9-83BC-7CAFD2165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74"/>
          <a:stretch/>
        </p:blipFill>
        <p:spPr>
          <a:xfrm>
            <a:off x="635917" y="0"/>
            <a:ext cx="3923664" cy="392738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28214FA-3A6C-4652-ABB4-A5052B7B6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4" b="8015"/>
          <a:stretch/>
        </p:blipFill>
        <p:spPr>
          <a:xfrm>
            <a:off x="4483851" y="555625"/>
            <a:ext cx="6728192" cy="33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B6C9828-F3A2-437A-A2CE-44A7DEC3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b-NO" dirty="0"/>
              <a:t>Reindriftsåret</a:t>
            </a:r>
            <a:endParaRPr lang="se-NO" dirty="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5F16494-BD29-46B3-86C5-DA04D88C33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500" dirty="0"/>
              <a:t>Ankomst til </a:t>
            </a:r>
            <a:r>
              <a:rPr lang="nb-NO" sz="1500" dirty="0" err="1"/>
              <a:t>kalvingsområder</a:t>
            </a:r>
            <a:r>
              <a:rPr lang="nb-NO" sz="1500" dirty="0"/>
              <a:t> – begynnelsen av mai måned</a:t>
            </a:r>
          </a:p>
          <a:p>
            <a:pPr>
              <a:lnSpc>
                <a:spcPct val="90000"/>
              </a:lnSpc>
            </a:pPr>
            <a:r>
              <a:rPr lang="nb-NO" sz="1500" dirty="0"/>
              <a:t>Kalvingsperioden: begynnelsen av mai – midten av juni</a:t>
            </a:r>
          </a:p>
          <a:p>
            <a:pPr>
              <a:lnSpc>
                <a:spcPct val="90000"/>
              </a:lnSpc>
            </a:pPr>
            <a:r>
              <a:rPr lang="nb-NO" sz="1500" dirty="0"/>
              <a:t>For noen – kalvemerking og flytting til sommerbeite</a:t>
            </a:r>
          </a:p>
          <a:p>
            <a:pPr>
              <a:lnSpc>
                <a:spcPct val="90000"/>
              </a:lnSpc>
            </a:pPr>
            <a:r>
              <a:rPr lang="nb-NO" sz="1500" dirty="0"/>
              <a:t>September – Oktober: kalvemerking/skilling av slaktedyr</a:t>
            </a:r>
          </a:p>
          <a:p>
            <a:pPr>
              <a:lnSpc>
                <a:spcPct val="90000"/>
              </a:lnSpc>
            </a:pPr>
            <a:r>
              <a:rPr lang="nb-NO" sz="1500" dirty="0"/>
              <a:t>Oktober – November – flytting til høstbeiteområder</a:t>
            </a:r>
          </a:p>
          <a:p>
            <a:pPr>
              <a:lnSpc>
                <a:spcPct val="90000"/>
              </a:lnSpc>
            </a:pPr>
            <a:r>
              <a:rPr lang="nb-NO" sz="1500" dirty="0"/>
              <a:t>November – Desember – Skilling til </a:t>
            </a:r>
            <a:r>
              <a:rPr lang="nb-NO" sz="1500" dirty="0" err="1"/>
              <a:t>vintersiidaer</a:t>
            </a:r>
            <a:r>
              <a:rPr lang="nb-NO" sz="1500" dirty="0"/>
              <a:t> – flytting til vinterbeiteområdet</a:t>
            </a:r>
          </a:p>
          <a:p>
            <a:pPr>
              <a:lnSpc>
                <a:spcPct val="90000"/>
              </a:lnSpc>
            </a:pPr>
            <a:r>
              <a:rPr lang="nb-NO" sz="1500" dirty="0"/>
              <a:t>Januar – Mars – kantgjeting i vinterbeiteområdet</a:t>
            </a:r>
          </a:p>
          <a:p>
            <a:pPr>
              <a:lnSpc>
                <a:spcPct val="90000"/>
              </a:lnSpc>
            </a:pPr>
            <a:r>
              <a:rPr lang="nb-NO" sz="1500" dirty="0"/>
              <a:t>Midten av April – begynnelsen av Mai– </a:t>
            </a:r>
            <a:r>
              <a:rPr lang="nb-NO" sz="1500" dirty="0" err="1"/>
              <a:t>intesivert</a:t>
            </a:r>
            <a:r>
              <a:rPr lang="nb-NO" sz="1500" dirty="0"/>
              <a:t> </a:t>
            </a:r>
            <a:r>
              <a:rPr lang="nb-NO" sz="1500" dirty="0" err="1"/>
              <a:t>gjeting</a:t>
            </a:r>
            <a:r>
              <a:rPr lang="nb-NO" sz="1500" dirty="0"/>
              <a:t>, flytting til </a:t>
            </a:r>
            <a:r>
              <a:rPr lang="nb-NO" sz="1500" dirty="0" err="1"/>
              <a:t>kalvingsområder</a:t>
            </a:r>
            <a:endParaRPr lang="nb-NO" sz="1500" dirty="0"/>
          </a:p>
          <a:p>
            <a:pPr>
              <a:lnSpc>
                <a:spcPct val="90000"/>
              </a:lnSpc>
            </a:pPr>
            <a:endParaRPr lang="nb-NO" sz="15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0DFCAF-8CCB-4A56-AAEB-136EFE9A20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err="1"/>
              <a:t>Flokkegenskapene</a:t>
            </a:r>
            <a:r>
              <a:rPr lang="en-US" sz="2000" dirty="0"/>
              <a:t> og </a:t>
            </a:r>
            <a:r>
              <a:rPr lang="en-US" sz="2000" dirty="0" err="1"/>
              <a:t>fluktresponsene</a:t>
            </a:r>
            <a:r>
              <a:rPr lang="en-US" sz="2000" dirty="0"/>
              <a:t> er de </a:t>
            </a:r>
            <a:r>
              <a:rPr lang="en-US" sz="2000" dirty="0" err="1"/>
              <a:t>mest</a:t>
            </a:r>
            <a:r>
              <a:rPr lang="en-US" sz="2000" dirty="0"/>
              <a:t> </a:t>
            </a:r>
            <a:r>
              <a:rPr lang="en-US" sz="2000" dirty="0" err="1"/>
              <a:t>sentrale</a:t>
            </a:r>
            <a:r>
              <a:rPr lang="en-US" sz="2000" dirty="0"/>
              <a:t> </a:t>
            </a:r>
            <a:r>
              <a:rPr lang="en-US" sz="2000" dirty="0" err="1"/>
              <a:t>egenskapene</a:t>
            </a:r>
            <a:r>
              <a:rPr lang="en-US" sz="2000" dirty="0"/>
              <a:t> hos rein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utnyttes</a:t>
            </a:r>
            <a:r>
              <a:rPr lang="en-US" sz="2000" dirty="0"/>
              <a:t> i </a:t>
            </a:r>
            <a:r>
              <a:rPr lang="en-US" sz="2000" dirty="0" err="1"/>
              <a:t>driften</a:t>
            </a:r>
            <a:r>
              <a:rPr lang="en-US" sz="2000" dirty="0"/>
              <a:t>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 err="1"/>
              <a:t>Begge</a:t>
            </a:r>
            <a:r>
              <a:rPr lang="en-US" sz="2000" dirty="0"/>
              <a:t> </a:t>
            </a:r>
            <a:r>
              <a:rPr lang="en-US" sz="2000" dirty="0" err="1"/>
              <a:t>varierer</a:t>
            </a:r>
            <a:r>
              <a:rPr lang="en-US" sz="2000" dirty="0"/>
              <a:t> </a:t>
            </a:r>
            <a:r>
              <a:rPr lang="en-US" sz="2000" dirty="0" err="1"/>
              <a:t>etter</a:t>
            </a:r>
            <a:r>
              <a:rPr lang="en-US" sz="2000" dirty="0"/>
              <a:t> </a:t>
            </a:r>
            <a:r>
              <a:rPr lang="en-US" sz="2000" dirty="0" err="1"/>
              <a:t>årstid</a:t>
            </a:r>
            <a:r>
              <a:rPr lang="en-US" sz="2000" dirty="0"/>
              <a:t> og </a:t>
            </a:r>
            <a:r>
              <a:rPr lang="en-US" sz="2000" dirty="0" err="1"/>
              <a:t>topografi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388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Motorferdsellovens betydning av «vesentlig skade eller ulempe»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quarter" idx="11"/>
          </p:nvPr>
        </p:nvSpPr>
        <p:spPr>
          <a:xfrm>
            <a:off x="5267325" y="2316507"/>
            <a:ext cx="2552699" cy="4082328"/>
          </a:xfrm>
        </p:spPr>
        <p:txBody>
          <a:bodyPr/>
          <a:lstStyle/>
          <a:p>
            <a:r>
              <a:rPr lang="nb-NO" sz="2000" dirty="0"/>
              <a:t>Særverdiområder</a:t>
            </a:r>
          </a:p>
          <a:p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Minimumsområder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type="body" sz="quarter" idx="12"/>
          </p:nvPr>
        </p:nvSpPr>
        <p:spPr>
          <a:xfrm>
            <a:off x="7820024" y="2316506"/>
            <a:ext cx="4248369" cy="4144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Flyttlei, </a:t>
            </a:r>
            <a:r>
              <a:rPr lang="nb-NO" sz="2000" dirty="0" err="1"/>
              <a:t>kalvingsland</a:t>
            </a:r>
            <a:r>
              <a:rPr lang="nb-NO" sz="2000" dirty="0"/>
              <a:t>, brunstland, sentrale luftningsområder, gjerdeanlegg og areal rundt disse.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7820023" y="3614539"/>
            <a:ext cx="4248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+mj-lt"/>
              </a:rPr>
              <a:t>Det årstidsbeitet som begrenser distriktets reintall. Dette er hovedsakelig vinterbeitene. </a:t>
            </a:r>
          </a:p>
        </p:txBody>
      </p:sp>
      <p:pic>
        <p:nvPicPr>
          <p:cNvPr id="6" name="Bilde 5" descr="Et bilde som inneholder kart&#10;&#10;Automatisk generert beskrivelse">
            <a:extLst>
              <a:ext uri="{FF2B5EF4-FFF2-40B4-BE49-F238E27FC236}">
                <a16:creationId xmlns:a16="http://schemas.microsoft.com/office/drawing/2014/main" id="{A244BF4E-BAE4-4C70-A434-961E4CB47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4" y="2316506"/>
            <a:ext cx="4755865" cy="33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8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Våren/kalvingstiden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I forhold til reindrift vil motorferdsel ofte bety forstyrrelser og ulemper i forbindelse med kalving.</a:t>
            </a:r>
          </a:p>
          <a:p>
            <a:r>
              <a:rPr lang="nb-NO" dirty="0"/>
              <a:t>Simlene trenger ro, og bør ikke bli forstyrret unødig. Simler er spesielt sårbar for forstyrrelser. I verste fall kan forstyrrelse føre til at kalven forlates.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Selve perioden når kalving forekommer vil variere litt fra år til år, og fra område til område. </a:t>
            </a:r>
          </a:p>
          <a:p>
            <a:pPr marL="0" indent="0">
              <a:buNone/>
            </a:pPr>
            <a:r>
              <a:rPr lang="nb-NO" dirty="0"/>
              <a:t>Hvilket område som brukes det aktuelle kalenderåret vil også kunne variere. </a:t>
            </a:r>
          </a:p>
        </p:txBody>
      </p:sp>
    </p:spTree>
    <p:extLst>
      <p:ext uri="{BB962C8B-B14F-4D97-AF65-F5344CB8AC3E}">
        <p14:creationId xmlns:p14="http://schemas.microsoft.com/office/powerpoint/2010/main" val="112627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Brunst/høstbeiteområder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I forbindelse med brunst samler oksene små simleflokker. </a:t>
            </a:r>
          </a:p>
          <a:p>
            <a:pPr marL="0" indent="0">
              <a:buNone/>
            </a:pPr>
            <a:r>
              <a:rPr lang="nb-NO" dirty="0"/>
              <a:t>Før og etter brunst samles flokken for uttak av slaktedyr. </a:t>
            </a:r>
          </a:p>
          <a:p>
            <a:pPr marL="0" indent="0">
              <a:buNone/>
            </a:pPr>
            <a:r>
              <a:rPr lang="nb-NO" dirty="0"/>
              <a:t>Noen distrikts utfører også kalvemerking samtidig. 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-&gt; Reinens trekkmønster og beiteadferd vil kunne påvirkes av motorisert ferdsel i utmark. </a:t>
            </a:r>
          </a:p>
          <a:p>
            <a:pPr marL="0" indent="0">
              <a:buNone/>
            </a:pPr>
            <a:r>
              <a:rPr lang="nb-NO" dirty="0"/>
              <a:t>-&gt; Motorisert ferdsel kan ha direkte konsekvenser for utøvelsen av reindriftens gjøremål.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8858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853</Words>
  <Application>Microsoft Office PowerPoint</Application>
  <PresentationFormat>Widescreen</PresentationFormat>
  <Paragraphs>99</Paragraphs>
  <Slides>15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2" baseType="lpstr">
      <vt:lpstr>Arial</vt:lpstr>
      <vt:lpstr>Calibri</vt:lpstr>
      <vt:lpstr>Open Sans</vt:lpstr>
      <vt:lpstr>Open Sans Light</vt:lpstr>
      <vt:lpstr>Open Sans SemiBold</vt:lpstr>
      <vt:lpstr>Wingdings</vt:lpstr>
      <vt:lpstr>Office-tema</vt:lpstr>
      <vt:lpstr>PowerPoint-presentasjon</vt:lpstr>
      <vt:lpstr>PowerPoint-presentasjon</vt:lpstr>
      <vt:lpstr>PowerPoint-presentasjon</vt:lpstr>
      <vt:lpstr>Reinbeitedistrikt</vt:lpstr>
      <vt:lpstr>PowerPoint-presentasjon</vt:lpstr>
      <vt:lpstr>Reindriftsåret</vt:lpstr>
      <vt:lpstr>Motorferdsellovens betydning av «vesentlig skade eller ulempe»</vt:lpstr>
      <vt:lpstr>Våren/kalvingstiden</vt:lpstr>
      <vt:lpstr>Brunst/høstbeiteområder</vt:lpstr>
      <vt:lpstr>Vinterbeite/senvinter</vt:lpstr>
      <vt:lpstr>Gjerdeanlegg og arealer i tilknytning, og flyttleier</vt:lpstr>
      <vt:lpstr>Kontakt med reinbeitedistrikter</vt:lpstr>
      <vt:lpstr>Nyttige verktøy for kommunene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Eira, Ole Isak</dc:creator>
  <cp:lastModifiedBy>Eira, Ole Isak</cp:lastModifiedBy>
  <cp:revision>7</cp:revision>
  <dcterms:created xsi:type="dcterms:W3CDTF">2021-02-16T12:57:42Z</dcterms:created>
  <dcterms:modified xsi:type="dcterms:W3CDTF">2021-02-16T14:38:44Z</dcterms:modified>
</cp:coreProperties>
</file>