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0" r:id="rId6"/>
    <p:sldId id="261" r:id="rId7"/>
    <p:sldId id="262" r:id="rId8"/>
    <p:sldId id="265" r:id="rId9"/>
    <p:sldId id="264" r:id="rId10"/>
    <p:sldId id="263" r:id="rId11"/>
    <p:sldId id="259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822" autoAdjust="0"/>
  </p:normalViewPr>
  <p:slideViewPr>
    <p:cSldViewPr snapToGrid="0">
      <p:cViewPr varScale="1">
        <p:scale>
          <a:sx n="107" d="100"/>
          <a:sy n="107" d="100"/>
        </p:scale>
        <p:origin x="63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delin, Lise Merete" userId="acc6fa8d-99e1-4d72-8b78-d6989313661a" providerId="ADAL" clId="{29D753F4-F8A3-455B-A6F7-DBD1554BF85C}"/>
    <pc:docChg chg="custSel modSld sldOrd">
      <pc:chgData name="Sundelin, Lise Merete" userId="acc6fa8d-99e1-4d72-8b78-d6989313661a" providerId="ADAL" clId="{29D753F4-F8A3-455B-A6F7-DBD1554BF85C}" dt="2021-03-03T12:28:36.821" v="49"/>
      <pc:docMkLst>
        <pc:docMk/>
      </pc:docMkLst>
      <pc:sldChg chg="modSp mod">
        <pc:chgData name="Sundelin, Lise Merete" userId="acc6fa8d-99e1-4d72-8b78-d6989313661a" providerId="ADAL" clId="{29D753F4-F8A3-455B-A6F7-DBD1554BF85C}" dt="2021-03-03T12:16:10.466" v="47" actId="20577"/>
        <pc:sldMkLst>
          <pc:docMk/>
          <pc:sldMk cId="302299144" sldId="262"/>
        </pc:sldMkLst>
        <pc:spChg chg="mod">
          <ac:chgData name="Sundelin, Lise Merete" userId="acc6fa8d-99e1-4d72-8b78-d6989313661a" providerId="ADAL" clId="{29D753F4-F8A3-455B-A6F7-DBD1554BF85C}" dt="2021-03-03T12:16:10.466" v="47" actId="20577"/>
          <ac:spMkLst>
            <pc:docMk/>
            <pc:sldMk cId="302299144" sldId="262"/>
            <ac:spMk id="4" creationId="{D0D85F31-00CD-4884-955F-AFC55CD50C4E}"/>
          </ac:spMkLst>
        </pc:spChg>
      </pc:sldChg>
      <pc:sldChg chg="ord">
        <pc:chgData name="Sundelin, Lise Merete" userId="acc6fa8d-99e1-4d72-8b78-d6989313661a" providerId="ADAL" clId="{29D753F4-F8A3-455B-A6F7-DBD1554BF85C}" dt="2021-03-03T12:28:36.821" v="49"/>
        <pc:sldMkLst>
          <pc:docMk/>
          <pc:sldMk cId="1675467559" sldId="263"/>
        </pc:sldMkLst>
      </pc:sldChg>
      <pc:sldChg chg="modSp mod">
        <pc:chgData name="Sundelin, Lise Merete" userId="acc6fa8d-99e1-4d72-8b78-d6989313661a" providerId="ADAL" clId="{29D753F4-F8A3-455B-A6F7-DBD1554BF85C}" dt="2021-03-02T12:51:15.222" v="33" actId="313"/>
        <pc:sldMkLst>
          <pc:docMk/>
          <pc:sldMk cId="3158831309" sldId="265"/>
        </pc:sldMkLst>
        <pc:spChg chg="mod">
          <ac:chgData name="Sundelin, Lise Merete" userId="acc6fa8d-99e1-4d72-8b78-d6989313661a" providerId="ADAL" clId="{29D753F4-F8A3-455B-A6F7-DBD1554BF85C}" dt="2021-03-02T12:51:15.222" v="33" actId="313"/>
          <ac:spMkLst>
            <pc:docMk/>
            <pc:sldMk cId="3158831309" sldId="265"/>
            <ac:spMk id="9" creationId="{2A009545-63BB-48AD-8FED-45549A06A0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3. mar 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3. mar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083E2ED-FB69-4F64-A818-C81C8FD40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051" y="1262063"/>
            <a:ext cx="10235078" cy="2387600"/>
          </a:xfrm>
        </p:spPr>
        <p:txBody>
          <a:bodyPr/>
          <a:lstStyle/>
          <a:p>
            <a:r>
              <a:rPr lang="nb-NO" dirty="0"/>
              <a:t>Motorferdsel i utmark og naturmangfold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3. mar 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2400" dirty="0" err="1"/>
              <a:t>Buorre</a:t>
            </a:r>
            <a:r>
              <a:rPr lang="nb-NO" sz="2400" dirty="0"/>
              <a:t> </a:t>
            </a:r>
            <a:r>
              <a:rPr lang="nb-NO" sz="2400" dirty="0" err="1"/>
              <a:t>iđit</a:t>
            </a:r>
            <a:r>
              <a:rPr lang="nb-NO" sz="2400" dirty="0"/>
              <a:t> ja bures </a:t>
            </a:r>
            <a:r>
              <a:rPr lang="nb-NO" sz="2400" dirty="0" err="1"/>
              <a:t>boahtin</a:t>
            </a:r>
            <a:br>
              <a:rPr lang="nb-NO" sz="2400" dirty="0"/>
            </a:br>
            <a:r>
              <a:rPr lang="nb-NO" sz="2400" dirty="0"/>
              <a:t>God morgen og velkommen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940D8E0-35F3-4F97-9135-F96215862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Kamera og mikrofoner 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Dette kurset blir filmet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Spørsmål stilles i chat</a:t>
            </a:r>
          </a:p>
          <a:p>
            <a:endParaRPr lang="nb-NO" dirty="0"/>
          </a:p>
        </p:txBody>
      </p:sp>
      <p:pic>
        <p:nvPicPr>
          <p:cNvPr id="13" name="Plassholder for bilde 12" descr="Et bilde som inneholder himmel, utendørs, plante, avstand&#10;&#10;Automatisk generert beskrivelse">
            <a:extLst>
              <a:ext uri="{FF2B5EF4-FFF2-40B4-BE49-F238E27FC236}">
                <a16:creationId xmlns:a16="http://schemas.microsoft.com/office/drawing/2014/main" id="{2529A433-2616-4E9A-B876-0832328E2B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" b="998"/>
          <a:stretch>
            <a:fillRect/>
          </a:stretch>
        </p:blipFill>
        <p:spPr/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AB38B52-530B-4241-AEB2-D73C448E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Teknisk informasjon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711A5AC-CE4A-48FB-A758-FC63E635CC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Gáivuotna </a:t>
            </a:r>
            <a:r>
              <a:rPr lang="nb-NO" dirty="0" err="1"/>
              <a:t>suohkan</a:t>
            </a:r>
            <a:r>
              <a:rPr lang="nb-NO" dirty="0"/>
              <a:t> / Kåfjord kommune, Lise Sundelin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FCD1231-4528-4214-B8D0-6E113B815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51" y="5545699"/>
            <a:ext cx="5753903" cy="676369"/>
          </a:xfrm>
          <a:prstGeom prst="rect">
            <a:avLst/>
          </a:prstGeom>
        </p:spPr>
      </p:pic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A57A951F-3194-4FCC-9286-B8FFCC0174E8}"/>
              </a:ext>
            </a:extLst>
          </p:cNvPr>
          <p:cNvCxnSpPr>
            <a:cxnSpLocks/>
          </p:cNvCxnSpPr>
          <p:nvPr/>
        </p:nvCxnSpPr>
        <p:spPr>
          <a:xfrm flipH="1">
            <a:off x="7247866" y="5004435"/>
            <a:ext cx="2736573" cy="69845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0F685A7-1041-406E-B51E-4A2667F44189}"/>
              </a:ext>
            </a:extLst>
          </p:cNvPr>
          <p:cNvSpPr/>
          <p:nvPr/>
        </p:nvSpPr>
        <p:spPr>
          <a:xfrm>
            <a:off x="6575496" y="5592335"/>
            <a:ext cx="596349" cy="58309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DF28492-AC40-4AC7-9E49-9C8B912D3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2706" y="1497107"/>
            <a:ext cx="11304494" cy="5029198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09:00 – 09.10 Innledning ved Lise Sundelin</a:t>
            </a:r>
            <a:br>
              <a:rPr lang="nb-NO" dirty="0"/>
            </a:br>
            <a:br>
              <a:rPr lang="nb-NO" dirty="0"/>
            </a:br>
            <a:r>
              <a:rPr lang="nb-NO" dirty="0"/>
              <a:t>09.10 – 09.35 Prinsippene i naturmangfoldloven ved Anders Tandberg</a:t>
            </a:r>
            <a:br>
              <a:rPr lang="nb-NO" dirty="0"/>
            </a:br>
            <a:br>
              <a:rPr lang="nb-NO" dirty="0"/>
            </a:br>
            <a:r>
              <a:rPr lang="nb-NO" dirty="0"/>
              <a:t>09.35 – 09.55 Verdien av myr og våtmark ved Christian Steel fra </a:t>
            </a:r>
            <a:r>
              <a:rPr lang="nb-NO" dirty="0" err="1"/>
              <a:t>Sabima</a:t>
            </a:r>
            <a:br>
              <a:rPr lang="nb-NO" dirty="0"/>
            </a:br>
            <a:br>
              <a:rPr lang="nb-NO" dirty="0"/>
            </a:br>
            <a:r>
              <a:rPr lang="nb-NO" dirty="0"/>
              <a:t>09.55 – 10.10 </a:t>
            </a:r>
            <a:r>
              <a:rPr lang="nb-NO" b="1" dirty="0"/>
              <a:t>Pause</a:t>
            </a:r>
            <a:br>
              <a:rPr lang="nb-NO" b="1" dirty="0"/>
            </a:br>
            <a:br>
              <a:rPr lang="nb-NO" dirty="0"/>
            </a:br>
            <a:r>
              <a:rPr lang="nb-NO" dirty="0"/>
              <a:t>10.10 – 10.40 (Motor)ferdselens påvirkning av vilt ved Oddgeir Andersen fra NINA</a:t>
            </a:r>
            <a:br>
              <a:rPr lang="nb-NO" dirty="0"/>
            </a:br>
            <a:br>
              <a:rPr lang="nb-NO" dirty="0"/>
            </a:br>
            <a:r>
              <a:rPr lang="nb-NO" dirty="0"/>
              <a:t>10.40 – 10.58 Spørsmål til panelet</a:t>
            </a:r>
            <a:br>
              <a:rPr lang="nb-NO" dirty="0"/>
            </a:br>
            <a:br>
              <a:rPr lang="nb-NO" dirty="0"/>
            </a:br>
            <a:r>
              <a:rPr lang="nb-NO" dirty="0"/>
              <a:t>10.58 – 11.00 Avslutning ved Gøril Einarsen</a:t>
            </a:r>
            <a:br>
              <a:rPr lang="nb-NO" dirty="0"/>
            </a:b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EECF09D-25AC-4863-9A06-6F7555BB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6" y="331695"/>
            <a:ext cx="10553607" cy="842681"/>
          </a:xfrm>
        </p:spPr>
        <p:txBody>
          <a:bodyPr/>
          <a:lstStyle/>
          <a:p>
            <a:r>
              <a:rPr lang="nb-NO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D85F31-00CD-4884-955F-AFC55CD50C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09129" y="2070848"/>
            <a:ext cx="6266329" cy="4237878"/>
          </a:xfrm>
        </p:spPr>
        <p:txBody>
          <a:bodyPr/>
          <a:lstStyle/>
          <a:p>
            <a:r>
              <a:rPr lang="nb-NO" sz="2400" dirty="0"/>
              <a:t>Når vilkårene er oppfylt og du tenker å innvilge. </a:t>
            </a:r>
            <a:r>
              <a:rPr lang="nb-NO" sz="1400" dirty="0"/>
              <a:t>Ikke bruk tid på å vurdere der du må avslå uansett. </a:t>
            </a:r>
          </a:p>
          <a:p>
            <a:endParaRPr lang="nb-NO" sz="2400" dirty="0"/>
          </a:p>
          <a:p>
            <a:r>
              <a:rPr lang="nb-NO" sz="2400" dirty="0"/>
              <a:t>Naturmangfold = </a:t>
            </a:r>
            <a:r>
              <a:rPr lang="nb-NO" sz="2400" b="1" dirty="0"/>
              <a:t>biologisk mangfold </a:t>
            </a:r>
            <a:r>
              <a:rPr lang="nb-NO" sz="2400" dirty="0"/>
              <a:t>(rype, planter), </a:t>
            </a:r>
            <a:r>
              <a:rPr lang="nb-NO" sz="2400" b="1" dirty="0"/>
              <a:t>landskapsmangfold</a:t>
            </a:r>
            <a:r>
              <a:rPr lang="nb-NO" sz="2400" dirty="0"/>
              <a:t> (skog, myr) og </a:t>
            </a:r>
            <a:r>
              <a:rPr lang="nb-NO" sz="2400" b="1" dirty="0"/>
              <a:t>geologisk mangfold </a:t>
            </a:r>
            <a:r>
              <a:rPr lang="nb-NO" sz="2400" dirty="0"/>
              <a:t>(stein, sand) </a:t>
            </a:r>
          </a:p>
          <a:p>
            <a:endParaRPr lang="nb-NO" sz="2400" dirty="0"/>
          </a:p>
          <a:p>
            <a:r>
              <a:rPr lang="nb-NO" sz="2400" dirty="0"/>
              <a:t>Alt som i hovedsak ikke er menneskeskapt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2" name="Plassholder for bilde 11" descr="Et bilde som inneholder himmel, utendørs, sauer, flokk&#10;&#10;Automatisk generert beskrivelse">
            <a:extLst>
              <a:ext uri="{FF2B5EF4-FFF2-40B4-BE49-F238E27FC236}">
                <a16:creationId xmlns:a16="http://schemas.microsoft.com/office/drawing/2014/main" id="{76567BEA-393A-4E02-941A-C2C2FD6294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4067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A3A6BEAB-6257-4BA1-9ED2-56C84D1D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129" y="331695"/>
            <a:ext cx="5327177" cy="1524000"/>
          </a:xfrm>
        </p:spPr>
        <p:txBody>
          <a:bodyPr/>
          <a:lstStyle/>
          <a:p>
            <a:r>
              <a:rPr lang="nb-NO" dirty="0"/>
              <a:t>Når skal prinsippene brukes?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017B946-F459-487C-8D96-4B3C3868DA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Vadsø kommune / </a:t>
            </a:r>
            <a:r>
              <a:rPr lang="nb-NO" dirty="0" err="1"/>
              <a:t>Čáhcesullo</a:t>
            </a:r>
            <a:r>
              <a:rPr lang="nb-NO" dirty="0"/>
              <a:t> </a:t>
            </a:r>
            <a:r>
              <a:rPr lang="nb-NO" dirty="0" err="1"/>
              <a:t>gielda</a:t>
            </a:r>
            <a:r>
              <a:rPr lang="nb-NO" dirty="0"/>
              <a:t>, Lise Sundelin</a:t>
            </a:r>
          </a:p>
        </p:txBody>
      </p:sp>
    </p:spTree>
    <p:extLst>
      <p:ext uri="{BB962C8B-B14F-4D97-AF65-F5344CB8AC3E}">
        <p14:creationId xmlns:p14="http://schemas.microsoft.com/office/powerpoint/2010/main" val="30229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68C654A-6CE1-4ECD-AE05-29C1C16D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Biologisk mangfold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A009545-63BB-48AD-8FED-45549A06A0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Fjellrev, norsk polarinstitutt. </a:t>
            </a:r>
          </a:p>
        </p:txBody>
      </p:sp>
      <p:pic>
        <p:nvPicPr>
          <p:cNvPr id="15" name="Plassholder for bilde 14" descr="Et bilde som inneholder gress, utendørs, pattedyr, ligger&#10;&#10;Automatisk generert beskrivelse">
            <a:extLst>
              <a:ext uri="{FF2B5EF4-FFF2-40B4-BE49-F238E27FC236}">
                <a16:creationId xmlns:a16="http://schemas.microsoft.com/office/drawing/2014/main" id="{10C17117-5F07-40E0-87C4-27BDBEDF8F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r="13981"/>
          <a:stretch>
            <a:fillRect/>
          </a:stretch>
        </p:blipFill>
        <p:spPr/>
      </p:pic>
      <p:pic>
        <p:nvPicPr>
          <p:cNvPr id="17" name="Plassholder for bilde 16" descr="Et bilde som inneholder gress, utendørs, sopp, steinete&#10;&#10;Automatisk generert beskrivelse">
            <a:extLst>
              <a:ext uri="{FF2B5EF4-FFF2-40B4-BE49-F238E27FC236}">
                <a16:creationId xmlns:a16="http://schemas.microsoft.com/office/drawing/2014/main" id="{39FDAC8C-825E-4DD0-8E5B-98B4A434EE4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 b="4922"/>
          <a:stretch>
            <a:fillRect/>
          </a:stretch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DA17FA9-F699-49BC-BBEB-D4A249DB38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Geologisk mangfold 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F802EEED-753B-414C-8C91-BDC680E045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 err="1"/>
              <a:t>Landskapsmessig</a:t>
            </a:r>
            <a:r>
              <a:rPr lang="nb-NO" dirty="0"/>
              <a:t> mangfold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E8E25A3-8E98-480F-9EAE-C2C8B10B6F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Hva er naturmangfold? Se </a:t>
            </a:r>
            <a:r>
              <a:rPr lang="nb-NO" dirty="0" err="1"/>
              <a:t>nml</a:t>
            </a:r>
            <a:r>
              <a:rPr lang="nb-NO" dirty="0"/>
              <a:t> § 3 i) </a:t>
            </a:r>
          </a:p>
        </p:txBody>
      </p:sp>
      <p:pic>
        <p:nvPicPr>
          <p:cNvPr id="27" name="Plassholder for bilde 26" descr="Et bilde som inneholder utendørs, natur&#10;&#10;Automatisk generert beskrivelse">
            <a:extLst>
              <a:ext uri="{FF2B5EF4-FFF2-40B4-BE49-F238E27FC236}">
                <a16:creationId xmlns:a16="http://schemas.microsoft.com/office/drawing/2014/main" id="{7B5209F4-04EA-4E4B-938F-15CC87FCDE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83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30D1128-977B-473F-AB89-0E2214FB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5"/>
            <a:ext cx="10080625" cy="848099"/>
          </a:xfrm>
        </p:spPr>
        <p:txBody>
          <a:bodyPr/>
          <a:lstStyle/>
          <a:p>
            <a:r>
              <a:rPr lang="nb-NO" dirty="0"/>
              <a:t>Hvor og hvorfor er vi pålaget dette? 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CB777BD-C53F-4232-897C-54184F80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Naturmangfoldloven § 7 en utvidelse av utredningsplikten.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Grunnlovens § 112 «Enhver har rett til et miljø som sikrer helsen, og til en natur der produksjonsevne og mangfold </a:t>
            </a:r>
            <a:r>
              <a:rPr lang="nb-NO" b="1" dirty="0"/>
              <a:t>bevares</a:t>
            </a:r>
            <a:r>
              <a:rPr lang="nb-NO" dirty="0"/>
              <a:t>. Naturens ressurser skal disponeres ut fra en langsiktig og allsidig betraktning som ivaretar denne rett </a:t>
            </a:r>
            <a:r>
              <a:rPr lang="nb-NO" b="1" dirty="0"/>
              <a:t>også for etterslekten</a:t>
            </a:r>
            <a:r>
              <a:rPr lang="nb-NO" dirty="0"/>
              <a:t>.»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Naturen kan ikke snakke for seg selv, dere er pålagt dette ansvaret.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6FA157C-1825-48E9-ACFD-45A73573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46" y="4514663"/>
            <a:ext cx="1492601" cy="14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5063A7F-DE5C-4DBF-9555-18A572570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08094"/>
            <a:ext cx="5040306" cy="43006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Avslag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Endring av kjørerute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Strengere vilkår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Begrenset antall turer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Begrenset kjøreperioder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Osv..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Ingen har krav på dispensasjon, kommunene har stort skjønnsom til å sette vilkår. </a:t>
            </a:r>
            <a:r>
              <a:rPr lang="nb-NO" u="sng" dirty="0"/>
              <a:t>HUSK begrunnelse!  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01E54B8-89F9-47D6-856C-FE32DB5E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9276"/>
            <a:ext cx="5040306" cy="1207806"/>
          </a:xfrm>
        </p:spPr>
        <p:txBody>
          <a:bodyPr/>
          <a:lstStyle/>
          <a:p>
            <a:r>
              <a:rPr lang="nb-NO" dirty="0"/>
              <a:t>Resultatet av en slik vurdering?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0135866-CFCC-4AEE-9BDE-5C756C84E5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Báhccavuona</a:t>
            </a:r>
            <a:r>
              <a:rPr lang="nb-NO" dirty="0"/>
              <a:t> </a:t>
            </a:r>
            <a:r>
              <a:rPr lang="nb-NO" dirty="0" err="1"/>
              <a:t>suohkan</a:t>
            </a:r>
            <a:r>
              <a:rPr lang="nb-NO" dirty="0"/>
              <a:t>/ Balsfjord kommune, Lise Sundelin </a:t>
            </a:r>
          </a:p>
        </p:txBody>
      </p:sp>
      <p:pic>
        <p:nvPicPr>
          <p:cNvPr id="14" name="Plassholder for bilde 19" descr="Et bilde som inneholder gress, himmel, utendørs, fjell&#10;&#10;Automatisk generert beskrivelse">
            <a:extLst>
              <a:ext uri="{FF2B5EF4-FFF2-40B4-BE49-F238E27FC236}">
                <a16:creationId xmlns:a16="http://schemas.microsoft.com/office/drawing/2014/main" id="{86CB164B-F05D-48B8-BA22-4E5706C2CA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48"/>
          <a:stretch>
            <a:fillRect/>
          </a:stretch>
        </p:blipFill>
        <p:spPr>
          <a:xfrm>
            <a:off x="0" y="0"/>
            <a:ext cx="5551488" cy="6800850"/>
          </a:xfrm>
        </p:spPr>
      </p:pic>
    </p:spTree>
    <p:extLst>
      <p:ext uri="{BB962C8B-B14F-4D97-AF65-F5344CB8AC3E}">
        <p14:creationId xmlns:p14="http://schemas.microsoft.com/office/powerpoint/2010/main" val="167546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323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 Sans</vt:lpstr>
      <vt:lpstr>Open Sans Light</vt:lpstr>
      <vt:lpstr>Open Sans SemiBold</vt:lpstr>
      <vt:lpstr>Office-tema</vt:lpstr>
      <vt:lpstr>Motorferdsel i utmark og naturmangfold</vt:lpstr>
      <vt:lpstr>Teknisk informasjon</vt:lpstr>
      <vt:lpstr>Agenda</vt:lpstr>
      <vt:lpstr>Når skal prinsippene brukes?</vt:lpstr>
      <vt:lpstr>PowerPoint-presentasjon</vt:lpstr>
      <vt:lpstr>Hvor og hvorfor er vi pålaget dette? </vt:lpstr>
      <vt:lpstr>Resultatet av en slik vurdering?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Sundelin, Lise Merete</cp:lastModifiedBy>
  <cp:revision>16</cp:revision>
  <dcterms:created xsi:type="dcterms:W3CDTF">2021-01-05T07:16:30Z</dcterms:created>
  <dcterms:modified xsi:type="dcterms:W3CDTF">2021-03-03T12:28:47Z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