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76" r:id="rId6"/>
    <p:sldId id="282" r:id="rId7"/>
    <p:sldId id="279" r:id="rId8"/>
    <p:sldId id="270" r:id="rId9"/>
    <p:sldId id="278" r:id="rId10"/>
    <p:sldId id="272" r:id="rId11"/>
    <p:sldId id="286" r:id="rId12"/>
    <p:sldId id="274" r:id="rId13"/>
    <p:sldId id="271" r:id="rId14"/>
    <p:sldId id="277" r:id="rId15"/>
    <p:sldId id="284" r:id="rId16"/>
    <p:sldId id="283" r:id="rId17"/>
    <p:sldId id="280" r:id="rId18"/>
    <p:sldId id="260" r:id="rId19"/>
    <p:sldId id="265" r:id="rId20"/>
    <p:sldId id="263" r:id="rId21"/>
    <p:sldId id="264" r:id="rId22"/>
    <p:sldId id="281" r:id="rId23"/>
    <p:sldId id="285" r:id="rId24"/>
    <p:sldId id="273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AC2B3-A4F3-4D83-98D5-1D8184562951}" v="6" dt="2021-01-05T09:08:42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822" autoAdjust="0"/>
  </p:normalViewPr>
  <p:slideViewPr>
    <p:cSldViewPr snapToGrid="0">
      <p:cViewPr varScale="1">
        <p:scale>
          <a:sx n="155" d="100"/>
          <a:sy n="155" d="100"/>
        </p:scale>
        <p:origin x="39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21. jan 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439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 jan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9.png"/><Relationship Id="rId7" Type="http://schemas.openxmlformats.org/officeDocument/2006/relationships/image" Target="../media/image5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71.png"/><Relationship Id="rId10" Type="http://schemas.openxmlformats.org/officeDocument/2006/relationships/image" Target="../media/image60.png"/><Relationship Id="rId4" Type="http://schemas.openxmlformats.org/officeDocument/2006/relationships/image" Target="../media/image7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21. jan 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Nettkurs 1:</a:t>
            </a:r>
          </a:p>
          <a:p>
            <a:r>
              <a:rPr lang="nb-NO" dirty="0"/>
              <a:t>Motorferdsellovens bakgrunn og oppbygning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088" y="3952086"/>
            <a:ext cx="5136285" cy="1287179"/>
          </a:xfrm>
        </p:spPr>
        <p:txBody>
          <a:bodyPr/>
          <a:lstStyle/>
          <a:p>
            <a:r>
              <a:rPr lang="nb-NO" b="1" dirty="0"/>
              <a:t>Anders Tandberg</a:t>
            </a:r>
          </a:p>
          <a:p>
            <a:r>
              <a:rPr lang="nb-NO" dirty="0"/>
              <a:t>seniorrådgiver Miljøavdelingen</a:t>
            </a:r>
          </a:p>
          <a:p>
            <a:r>
              <a:rPr lang="nb-NO" dirty="0"/>
              <a:t>Seksjon for vilt og motorferdsel</a:t>
            </a:r>
          </a:p>
          <a:p>
            <a:r>
              <a:rPr lang="nb-NO" dirty="0"/>
              <a:t>fmtfanta@statsforvalteren.no</a:t>
            </a:r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gress, utendørs, himmel, felt&#10;&#10;Automatisk generert beskrivelse">
            <a:extLst>
              <a:ext uri="{FF2B5EF4-FFF2-40B4-BE49-F238E27FC236}">
                <a16:creationId xmlns:a16="http://schemas.microsoft.com/office/drawing/2014/main" id="{760891D0-8F25-4BBD-A909-C4D0B0A74D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6A86409-F59F-4F48-ADC3-8843D81AC0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–Varangerhalvøya nasjonalpark, Vadsø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D83829F-47F5-4764-9A67-B6C7B05D7FFE}"/>
              </a:ext>
            </a:extLst>
          </p:cNvPr>
          <p:cNvSpPr txBox="1"/>
          <p:nvPr/>
        </p:nvSpPr>
        <p:spPr>
          <a:xfrm>
            <a:off x="647986" y="357809"/>
            <a:ext cx="962907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dirty="0"/>
              <a:t>Prinsipper i motorferdselloven jf. lovtekst og rundskriv</a:t>
            </a:r>
          </a:p>
          <a:p>
            <a:endParaRPr lang="nb-NO" sz="1400" dirty="0"/>
          </a:p>
          <a:p>
            <a:pPr lvl="1"/>
            <a:r>
              <a:rPr lang="nb-NO" sz="1200" b="1" dirty="0"/>
              <a:t>Teknologinøytral </a:t>
            </a:r>
            <a:r>
              <a:rPr lang="nb-NO" sz="1200" dirty="0"/>
              <a:t>– det er hensynene bak loven som står i fokus</a:t>
            </a:r>
          </a:p>
          <a:p>
            <a:pPr lvl="1"/>
            <a:endParaRPr lang="nb-NO" sz="1200" dirty="0"/>
          </a:p>
          <a:p>
            <a:pPr lvl="1"/>
            <a:r>
              <a:rPr lang="nb-NO" sz="1200" dirty="0"/>
              <a:t>Mål om å begrense motorferdsel i utmark - lovens innretning som </a:t>
            </a:r>
            <a:r>
              <a:rPr lang="nb-NO" sz="1200" b="1" dirty="0" err="1"/>
              <a:t>forbudslov</a:t>
            </a:r>
            <a:endParaRPr lang="nb-NO" sz="1200" b="1" dirty="0"/>
          </a:p>
          <a:p>
            <a:pPr lvl="1"/>
            <a:endParaRPr lang="nb-NO" sz="1200" dirty="0"/>
          </a:p>
          <a:p>
            <a:pPr lvl="1"/>
            <a:r>
              <a:rPr lang="nb-NO" sz="1200" b="1" dirty="0"/>
              <a:t>Nyttekjøring </a:t>
            </a:r>
            <a:r>
              <a:rPr lang="nb-NO" sz="1200" dirty="0"/>
              <a:t>fremfor fornøyelseskjøring</a:t>
            </a:r>
          </a:p>
          <a:p>
            <a:pPr lvl="1"/>
            <a:endParaRPr lang="nb-NO" sz="1200" dirty="0"/>
          </a:p>
          <a:p>
            <a:pPr lvl="1"/>
            <a:r>
              <a:rPr lang="nb-NO" sz="1200" dirty="0"/>
              <a:t>Transport av </a:t>
            </a:r>
            <a:r>
              <a:rPr lang="nb-NO" sz="1200" b="1" dirty="0"/>
              <a:t>materiell og utstyr</a:t>
            </a:r>
            <a:r>
              <a:rPr lang="nb-NO" sz="1200" dirty="0"/>
              <a:t>, </a:t>
            </a:r>
            <a:r>
              <a:rPr lang="nb-NO" sz="1200" u="sng" dirty="0"/>
              <a:t>ikke persontransport </a:t>
            </a:r>
            <a:r>
              <a:rPr lang="nb-NO" sz="1200" dirty="0"/>
              <a:t>(unntak: funksjonshemmede)</a:t>
            </a:r>
          </a:p>
          <a:p>
            <a:pPr lvl="1"/>
            <a:endParaRPr lang="nb-NO" sz="1200" dirty="0"/>
          </a:p>
          <a:p>
            <a:pPr lvl="1"/>
            <a:r>
              <a:rPr lang="nb-NO" sz="1200" dirty="0"/>
              <a:t>Søknad om kjøring på </a:t>
            </a:r>
            <a:r>
              <a:rPr lang="nb-NO" sz="1200" b="1" dirty="0"/>
              <a:t>barmark</a:t>
            </a:r>
            <a:r>
              <a:rPr lang="nb-NO" sz="1200" dirty="0"/>
              <a:t> skal behandles strengere enn på </a:t>
            </a:r>
            <a:r>
              <a:rPr lang="nb-NO" sz="1200" b="1" dirty="0"/>
              <a:t>snødekt mark </a:t>
            </a:r>
            <a:r>
              <a:rPr lang="nb-NO" sz="1200" dirty="0"/>
              <a:t>- skadepotensial</a:t>
            </a:r>
          </a:p>
          <a:p>
            <a:pPr lvl="1"/>
            <a:endParaRPr lang="nb-NO" sz="1200" dirty="0"/>
          </a:p>
          <a:p>
            <a:pPr lvl="1"/>
            <a:r>
              <a:rPr lang="nb-NO" sz="1200" dirty="0"/>
              <a:t>All motorferdsel skal foregå </a:t>
            </a:r>
            <a:r>
              <a:rPr lang="nb-NO" sz="1200" b="1" dirty="0"/>
              <a:t>aktsomt og hensynsfullt </a:t>
            </a:r>
            <a:r>
              <a:rPr lang="nb-NO" sz="1200" dirty="0"/>
              <a:t>for å unngå skade og ulempe for naturmiljøet og mennesker (mfl. § 8, nf § 1) – grunnprinsipp overfor kommunen som forvaltningsmyndighet og den som kjører</a:t>
            </a:r>
          </a:p>
          <a:p>
            <a:pPr lvl="1"/>
            <a:endParaRPr lang="nb-NO" sz="1200" dirty="0"/>
          </a:p>
          <a:p>
            <a:pPr lvl="1"/>
            <a:r>
              <a:rPr lang="nb-NO" sz="1200" b="1" dirty="0"/>
              <a:t>Grunneier</a:t>
            </a:r>
            <a:r>
              <a:rPr lang="nb-NO" sz="1200" dirty="0"/>
              <a:t>/fester/forpakter kan </a:t>
            </a:r>
            <a:r>
              <a:rPr lang="nb-NO" sz="1200" b="1" dirty="0"/>
              <a:t>forby motorferdsel </a:t>
            </a:r>
            <a:r>
              <a:rPr lang="nb-NO" sz="1200" dirty="0"/>
              <a:t>(lovens § 10) – grunneiersamtykke innhentes av dispensasjonssøker</a:t>
            </a:r>
          </a:p>
          <a:p>
            <a:pPr lvl="1"/>
            <a:endParaRPr lang="nb-NO" sz="1200" dirty="0"/>
          </a:p>
          <a:p>
            <a:pPr lvl="1"/>
            <a:r>
              <a:rPr lang="nb-NO" sz="1200" dirty="0"/>
              <a:t>Dispensasjonene skal være </a:t>
            </a:r>
            <a:r>
              <a:rPr lang="nb-NO" sz="1200" b="1" dirty="0"/>
              <a:t>lovlige og kontrollerbare </a:t>
            </a:r>
            <a:r>
              <a:rPr lang="nb-NO" sz="1200" dirty="0"/>
              <a:t>for oppsynsmyndighet – kommunens oppgave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699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gress, felt, åpen&#10;&#10;Automatisk generert beskrivelse">
            <a:extLst>
              <a:ext uri="{FF2B5EF4-FFF2-40B4-BE49-F238E27FC236}">
                <a16:creationId xmlns:a16="http://schemas.microsoft.com/office/drawing/2014/main" id="{3143404A-AD0D-4C6D-B7AC-DC4ED589DF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75DDB8-51AA-47B7-832A-942698005A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</a:t>
            </a:r>
            <a:r>
              <a:rPr lang="nb-NO" dirty="0" err="1"/>
              <a:t>Viinikka</a:t>
            </a:r>
            <a:r>
              <a:rPr lang="nb-NO" dirty="0"/>
              <a:t>, Vadsø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6B18167-76EB-4D17-B91A-B3AC9008D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01" y="1532947"/>
            <a:ext cx="7555341" cy="233180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3DBE2DC-22C1-4724-9A09-73A0D6E1E0B7}"/>
              </a:ext>
            </a:extLst>
          </p:cNvPr>
          <p:cNvSpPr txBox="1"/>
          <p:nvPr/>
        </p:nvSpPr>
        <p:spPr>
          <a:xfrm>
            <a:off x="1232451" y="1089164"/>
            <a:ext cx="235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u="sng" dirty="0"/>
              <a:t>Lovens virkeområde</a:t>
            </a:r>
            <a:endParaRPr lang="nb-NO" dirty="0"/>
          </a:p>
          <a:p>
            <a:endParaRPr lang="nb-NO" dirty="0"/>
          </a:p>
        </p:txBody>
      </p:sp>
      <p:pic>
        <p:nvPicPr>
          <p:cNvPr id="8" name="Bilde 7" descr="Et bilde som inneholder rød, transport, luftfartøy, helikopter&#10;&#10;Automatisk generert beskrivelse">
            <a:extLst>
              <a:ext uri="{FF2B5EF4-FFF2-40B4-BE49-F238E27FC236}">
                <a16:creationId xmlns:a16="http://schemas.microsoft.com/office/drawing/2014/main" id="{09CB9765-B049-4164-99CF-E6650AA7D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657" y="770315"/>
            <a:ext cx="1993241" cy="786035"/>
          </a:xfrm>
          <a:prstGeom prst="rect">
            <a:avLst/>
          </a:prstGeom>
        </p:spPr>
      </p:pic>
      <p:pic>
        <p:nvPicPr>
          <p:cNvPr id="9" name="Bilde 8" descr="Et bilde som inneholder transport, parkert&#10;&#10;Automatisk generert beskrivelse">
            <a:extLst>
              <a:ext uri="{FF2B5EF4-FFF2-40B4-BE49-F238E27FC236}">
                <a16:creationId xmlns:a16="http://schemas.microsoft.com/office/drawing/2014/main" id="{068530C2-1EA0-49FF-AA06-7B28A62B0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83" y="1147411"/>
            <a:ext cx="1237381" cy="895864"/>
          </a:xfrm>
          <a:prstGeom prst="rect">
            <a:avLst/>
          </a:prstGeom>
        </p:spPr>
      </p:pic>
      <p:pic>
        <p:nvPicPr>
          <p:cNvPr id="10" name="Bilde 9" descr="Et bilde som inneholder fly, enkel, mørk, transport&#10;&#10;Automatisk generert beskrivelse">
            <a:extLst>
              <a:ext uri="{FF2B5EF4-FFF2-40B4-BE49-F238E27FC236}">
                <a16:creationId xmlns:a16="http://schemas.microsoft.com/office/drawing/2014/main" id="{E99232CA-8222-409D-B1DB-292A9DA2E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69" y="461587"/>
            <a:ext cx="2000319" cy="1082395"/>
          </a:xfrm>
          <a:prstGeom prst="rect">
            <a:avLst/>
          </a:prstGeom>
        </p:spPr>
      </p:pic>
      <p:pic>
        <p:nvPicPr>
          <p:cNvPr id="11" name="Bilde 10" descr="Et bilde som inneholder tekst, automat&#10;&#10;Automatisk generert beskrivelse">
            <a:extLst>
              <a:ext uri="{FF2B5EF4-FFF2-40B4-BE49-F238E27FC236}">
                <a16:creationId xmlns:a16="http://schemas.microsoft.com/office/drawing/2014/main" id="{75DEFA01-D286-4936-828A-EB022C487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21" y="1736108"/>
            <a:ext cx="1652751" cy="1434680"/>
          </a:xfrm>
          <a:prstGeom prst="rect">
            <a:avLst/>
          </a:prstGeom>
        </p:spPr>
      </p:pic>
      <p:pic>
        <p:nvPicPr>
          <p:cNvPr id="12" name="Bilde 11" descr="Et bilde som inneholder håndkjerre&#10;&#10;Automatisk generert beskrivelse">
            <a:extLst>
              <a:ext uri="{FF2B5EF4-FFF2-40B4-BE49-F238E27FC236}">
                <a16:creationId xmlns:a16="http://schemas.microsoft.com/office/drawing/2014/main" id="{A5257911-FAD0-4049-966B-016106793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02" y="1740380"/>
            <a:ext cx="1341081" cy="1087953"/>
          </a:xfrm>
          <a:prstGeom prst="rect">
            <a:avLst/>
          </a:prstGeom>
        </p:spPr>
      </p:pic>
      <p:pic>
        <p:nvPicPr>
          <p:cNvPr id="13" name="Bilde 12" descr="Et bilde som inneholder tekst, innendørs, datamaskin&#10;&#10;Automatisk generert beskrivelse">
            <a:extLst>
              <a:ext uri="{FF2B5EF4-FFF2-40B4-BE49-F238E27FC236}">
                <a16:creationId xmlns:a16="http://schemas.microsoft.com/office/drawing/2014/main" id="{43C05C6F-21E3-47A1-AEB7-63948D635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57" y="2795403"/>
            <a:ext cx="1510185" cy="516597"/>
          </a:xfrm>
          <a:prstGeom prst="rect">
            <a:avLst/>
          </a:prstGeom>
        </p:spPr>
      </p:pic>
      <p:pic>
        <p:nvPicPr>
          <p:cNvPr id="14" name="Bilde 13" descr="Et bilde som inneholder gul, transport, svart, heisekran&#10;&#10;Automatisk generert beskrivelse">
            <a:extLst>
              <a:ext uri="{FF2B5EF4-FFF2-40B4-BE49-F238E27FC236}">
                <a16:creationId xmlns:a16="http://schemas.microsoft.com/office/drawing/2014/main" id="{6986C759-DA47-43B2-B281-23985C2278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35" y="2493319"/>
            <a:ext cx="983845" cy="126806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0EBFC91-138D-4BC5-973B-B8A778C5B7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9375" y="3086603"/>
            <a:ext cx="832460" cy="799022"/>
          </a:xfrm>
          <a:prstGeom prst="rect">
            <a:avLst/>
          </a:prstGeom>
        </p:spPr>
      </p:pic>
      <p:pic>
        <p:nvPicPr>
          <p:cNvPr id="16" name="Bilde 15" descr="Et bilde som inneholder transport, svart&#10;&#10;Automatisk generert beskrivelse">
            <a:extLst>
              <a:ext uri="{FF2B5EF4-FFF2-40B4-BE49-F238E27FC236}">
                <a16:creationId xmlns:a16="http://schemas.microsoft.com/office/drawing/2014/main" id="{1F6E815F-F381-4488-A437-BD79BCE17B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490" y="3268473"/>
            <a:ext cx="635559" cy="1087953"/>
          </a:xfrm>
          <a:prstGeom prst="rect">
            <a:avLst/>
          </a:prstGeom>
        </p:spPr>
      </p:pic>
      <p:pic>
        <p:nvPicPr>
          <p:cNvPr id="17" name="Bilde 16" descr="Et bilde som inneholder sykkel, transport, hjul&#10;&#10;Automatisk generert beskrivelse">
            <a:extLst>
              <a:ext uri="{FF2B5EF4-FFF2-40B4-BE49-F238E27FC236}">
                <a16:creationId xmlns:a16="http://schemas.microsoft.com/office/drawing/2014/main" id="{01205CCE-34D8-4750-A1C2-1016838970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30" y="3679779"/>
            <a:ext cx="1534047" cy="1035482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6B40F4F1-2616-4320-8206-785D8CFB78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2301" y="461587"/>
            <a:ext cx="6819334" cy="472847"/>
          </a:xfrm>
          <a:prstGeom prst="rect">
            <a:avLst/>
          </a:prstGeom>
        </p:spPr>
      </p:pic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E42C83F6-4D7B-450F-AB07-1A2BC62CB323}"/>
              </a:ext>
            </a:extLst>
          </p:cNvPr>
          <p:cNvCxnSpPr/>
          <p:nvPr/>
        </p:nvCxnSpPr>
        <p:spPr>
          <a:xfrm>
            <a:off x="1921413" y="1995599"/>
            <a:ext cx="704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27AA40C2-BB7F-465B-ADAF-426D0D27BF25}"/>
              </a:ext>
            </a:extLst>
          </p:cNvPr>
          <p:cNvCxnSpPr/>
          <p:nvPr/>
        </p:nvCxnSpPr>
        <p:spPr>
          <a:xfrm>
            <a:off x="4177344" y="1995599"/>
            <a:ext cx="4575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ktangel 27">
            <a:extLst>
              <a:ext uri="{FF2B5EF4-FFF2-40B4-BE49-F238E27FC236}">
                <a16:creationId xmlns:a16="http://schemas.microsoft.com/office/drawing/2014/main" id="{C2ACEF10-AD63-4F5C-8AE2-2ADCB32FED78}"/>
              </a:ext>
            </a:extLst>
          </p:cNvPr>
          <p:cNvSpPr/>
          <p:nvPr/>
        </p:nvSpPr>
        <p:spPr>
          <a:xfrm>
            <a:off x="2927645" y="693404"/>
            <a:ext cx="719789" cy="241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E2F75E5-218D-40D0-8820-8F9342E76521}"/>
              </a:ext>
            </a:extLst>
          </p:cNvPr>
          <p:cNvSpPr/>
          <p:nvPr/>
        </p:nvSpPr>
        <p:spPr>
          <a:xfrm>
            <a:off x="1680519" y="685762"/>
            <a:ext cx="1113084" cy="241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6BB853A6-2051-464D-9204-FD69BDF22352}"/>
              </a:ext>
            </a:extLst>
          </p:cNvPr>
          <p:cNvCxnSpPr>
            <a:cxnSpLocks/>
          </p:cNvCxnSpPr>
          <p:nvPr/>
        </p:nvCxnSpPr>
        <p:spPr>
          <a:xfrm>
            <a:off x="7624119" y="1995599"/>
            <a:ext cx="177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33C36850-D458-4AC7-A81B-E519FE964D70}"/>
              </a:ext>
            </a:extLst>
          </p:cNvPr>
          <p:cNvCxnSpPr>
            <a:cxnSpLocks/>
          </p:cNvCxnSpPr>
          <p:nvPr/>
        </p:nvCxnSpPr>
        <p:spPr>
          <a:xfrm>
            <a:off x="1328351" y="2191247"/>
            <a:ext cx="26381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02E957F0-9A50-444D-B568-BCCA48CCF88E}"/>
              </a:ext>
            </a:extLst>
          </p:cNvPr>
          <p:cNvCxnSpPr>
            <a:cxnSpLocks/>
          </p:cNvCxnSpPr>
          <p:nvPr/>
        </p:nvCxnSpPr>
        <p:spPr>
          <a:xfrm>
            <a:off x="4406143" y="2191247"/>
            <a:ext cx="23715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980620AA-03BC-4C01-BF66-B031C44AC68F}"/>
              </a:ext>
            </a:extLst>
          </p:cNvPr>
          <p:cNvCxnSpPr>
            <a:cxnSpLocks/>
          </p:cNvCxnSpPr>
          <p:nvPr/>
        </p:nvCxnSpPr>
        <p:spPr>
          <a:xfrm>
            <a:off x="1921413" y="2493319"/>
            <a:ext cx="3521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65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dag&#10;&#10;Automatisk generert beskrivelse">
            <a:extLst>
              <a:ext uri="{FF2B5EF4-FFF2-40B4-BE49-F238E27FC236}">
                <a16:creationId xmlns:a16="http://schemas.microsoft.com/office/drawing/2014/main" id="{642D0B7F-C106-4B71-8423-FA696B707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4621CF-4F53-4A00-B641-6164463C1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Ifjordfjellet, Tana.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2F96205-24E0-48BE-A8F2-047EC85D90F3}"/>
              </a:ext>
            </a:extLst>
          </p:cNvPr>
          <p:cNvSpPr txBox="1"/>
          <p:nvPr/>
        </p:nvSpPr>
        <p:spPr>
          <a:xfrm>
            <a:off x="647986" y="540946"/>
            <a:ext cx="866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1. utsiling: Utenfor lovens virkeområde jf. mfl. § 2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7E45C89-30FC-4082-A8FF-75AEAD68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332" y="1383957"/>
            <a:ext cx="5623068" cy="17354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6308478-5B1E-4FD8-B422-8966F7375B5D}"/>
              </a:ext>
            </a:extLst>
          </p:cNvPr>
          <p:cNvSpPr txBox="1"/>
          <p:nvPr/>
        </p:nvSpPr>
        <p:spPr>
          <a:xfrm>
            <a:off x="647986" y="1383957"/>
            <a:ext cx="47573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u="sng" dirty="0"/>
              <a:t>Utenfor lovens virkeområde jf. mfl. § 2</a:t>
            </a:r>
          </a:p>
          <a:p>
            <a:pPr marL="342900" indent="-342900">
              <a:buAutoNum type="arabicPeriod"/>
            </a:pPr>
            <a:r>
              <a:rPr lang="nb-NO" sz="1400" dirty="0"/>
              <a:t>Innmark </a:t>
            </a:r>
          </a:p>
          <a:p>
            <a:pPr marL="342900" indent="-342900">
              <a:buAutoNum type="arabicPeriod"/>
            </a:pPr>
            <a:r>
              <a:rPr lang="nb-NO" sz="1400" dirty="0"/>
              <a:t>Veg opparbeida for kjøring med vanlig personbil (</a:t>
            </a:r>
            <a:r>
              <a:rPr lang="nb-NO" sz="1400" i="1" dirty="0"/>
              <a:t>Nb! se rettspraksis</a:t>
            </a:r>
            <a:r>
              <a:rPr lang="nb-NO" sz="1400" dirty="0"/>
              <a:t>)</a:t>
            </a:r>
          </a:p>
          <a:p>
            <a:pPr marL="342900" indent="-342900">
              <a:buAutoNum type="arabicPeriod"/>
            </a:pPr>
            <a:r>
              <a:rPr lang="nb-NO" sz="1400" dirty="0"/>
              <a:t>Bruk av luftfartøy </a:t>
            </a:r>
            <a:r>
              <a:rPr lang="nb-NO" sz="1400" u="sng" dirty="0"/>
              <a:t>utover</a:t>
            </a:r>
            <a:r>
              <a:rPr lang="nb-NO" sz="1400" dirty="0"/>
              <a:t> start/landing – utenfor lovens virkeområde (flygningen)</a:t>
            </a:r>
          </a:p>
          <a:p>
            <a:pPr marL="342900" indent="-342900">
              <a:buAutoNum type="arabicPeriod"/>
            </a:pPr>
            <a:r>
              <a:rPr lang="nb-NO" sz="1400" dirty="0"/>
              <a:t>Landingsplasser for luftfartøy med konsesjon etter lov om luftfart</a:t>
            </a:r>
          </a:p>
          <a:p>
            <a:endParaRPr lang="nb-NO" sz="1400" dirty="0"/>
          </a:p>
          <a:p>
            <a:endParaRPr lang="nb-NO" sz="1400" dirty="0"/>
          </a:p>
          <a:p>
            <a:pPr marL="342900" indent="-342900">
              <a:buFontTx/>
              <a:buAutoNum type="arabicPeriod"/>
            </a:pP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584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dag&#10;&#10;Automatisk generert beskrivelse">
            <a:extLst>
              <a:ext uri="{FF2B5EF4-FFF2-40B4-BE49-F238E27FC236}">
                <a16:creationId xmlns:a16="http://schemas.microsoft.com/office/drawing/2014/main" id="{642D0B7F-C106-4B71-8423-FA696B707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4621CF-4F53-4A00-B641-6164463C1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Ifjordfjellet, Tana.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2F96205-24E0-48BE-A8F2-047EC85D90F3}"/>
              </a:ext>
            </a:extLst>
          </p:cNvPr>
          <p:cNvSpPr txBox="1"/>
          <p:nvPr/>
        </p:nvSpPr>
        <p:spPr>
          <a:xfrm>
            <a:off x="634703" y="547552"/>
            <a:ext cx="866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2. utsiling: Generelle unntak fra mfl. § 3 om forbudet mot motorferdsel i utmark</a:t>
            </a:r>
          </a:p>
          <a:p>
            <a:endParaRPr lang="nb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7E45C89-30FC-4082-A8FF-75AEAD68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38" y="1465132"/>
            <a:ext cx="5623068" cy="17354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6308478-5B1E-4FD8-B422-8966F7375B5D}"/>
              </a:ext>
            </a:extLst>
          </p:cNvPr>
          <p:cNvSpPr txBox="1"/>
          <p:nvPr/>
        </p:nvSpPr>
        <p:spPr>
          <a:xfrm>
            <a:off x="622368" y="1195743"/>
            <a:ext cx="475735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u="sng" dirty="0"/>
              <a:t>Unntak fra forbudet i mfl. §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Unntak gitt i sentrale forskrifter eller Statsforvalterens forskrifter, </a:t>
            </a:r>
            <a:r>
              <a:rPr lang="nb-NO" sz="1400" i="1" dirty="0"/>
              <a:t>eks. forskrift om barmarksløyper i Finnmark</a:t>
            </a:r>
          </a:p>
          <a:p>
            <a:endParaRPr lang="nb-NO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Unntak gitt i kommunale forskrifter, </a:t>
            </a:r>
            <a:r>
              <a:rPr lang="nb-NO" sz="1400" i="1" dirty="0"/>
              <a:t>eks. forskrift om snøskuterløyper</a:t>
            </a:r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Direktehjemlene i mfl. § 4, nf. §§ 2 og 3</a:t>
            </a:r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Bruk av motorfartøy (båt mv.) på vann &gt;2 km</a:t>
            </a:r>
            <a:r>
              <a:rPr lang="nb-NO" sz="1400" baseline="30000" dirty="0"/>
              <a:t>2</a:t>
            </a:r>
            <a:r>
              <a:rPr lang="nb-NO" sz="1400" dirty="0"/>
              <a:t> og vassdrag jf. mfl. § 4</a:t>
            </a:r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Bruk av elektriske sykler med </a:t>
            </a:r>
            <a:r>
              <a:rPr lang="nb-NO" sz="1400" dirty="0" err="1"/>
              <a:t>max</a:t>
            </a:r>
            <a:r>
              <a:rPr lang="nb-NO" sz="1400" dirty="0"/>
              <a:t>. nominell effekt 0,25 kW, slutter å dra ved </a:t>
            </a:r>
            <a:r>
              <a:rPr lang="nb-NO" sz="1400" dirty="0" err="1"/>
              <a:t>max</a:t>
            </a:r>
            <a:r>
              <a:rPr lang="nb-NO" sz="1400" dirty="0"/>
              <a:t>. 25 km/t og ved egen motorkraft kun oppnår </a:t>
            </a:r>
            <a:r>
              <a:rPr lang="nb-NO" sz="1400" dirty="0" err="1"/>
              <a:t>max</a:t>
            </a:r>
            <a:r>
              <a:rPr lang="nb-NO" sz="1400" dirty="0"/>
              <a:t>. 6 km/t. jf. nf. § 2a</a:t>
            </a:r>
          </a:p>
          <a:p>
            <a:pPr marL="342900" indent="-342900">
              <a:buFontTx/>
              <a:buAutoNum type="arabicPeriod"/>
            </a:pP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65540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dag&#10;&#10;Automatisk generert beskrivelse">
            <a:extLst>
              <a:ext uri="{FF2B5EF4-FFF2-40B4-BE49-F238E27FC236}">
                <a16:creationId xmlns:a16="http://schemas.microsoft.com/office/drawing/2014/main" id="{642D0B7F-C106-4B71-8423-FA696B707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>
            <a:fillRect/>
          </a:stretch>
        </p:blipFill>
        <p:spPr>
          <a:xfrm>
            <a:off x="0" y="12366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4621CF-4F53-4A00-B641-6164463C1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Ifjordfjellet, Tana.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2F96205-24E0-48BE-A8F2-047EC85D90F3}"/>
              </a:ext>
            </a:extLst>
          </p:cNvPr>
          <p:cNvSpPr txBox="1"/>
          <p:nvPr/>
        </p:nvSpPr>
        <p:spPr>
          <a:xfrm>
            <a:off x="647986" y="503615"/>
            <a:ext cx="866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dirty="0"/>
              <a:t>Motorferdsellovens oppbygning og logikk – Når kan kommunen gjøre unntak fra forbudet i mfl. § 3 og innen hvilke rammer?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DA2BF10-ACA5-4080-B98D-3C67CA1A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1" y="665742"/>
            <a:ext cx="4831125" cy="483112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C7C42B5-4794-482F-AFBF-724FB6B7EF13}"/>
              </a:ext>
            </a:extLst>
          </p:cNvPr>
          <p:cNvSpPr txBox="1"/>
          <p:nvPr/>
        </p:nvSpPr>
        <p:spPr>
          <a:xfrm>
            <a:off x="3976358" y="3312000"/>
            <a:ext cx="267031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Direktehjemlene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4D0F69A-4A8D-4AFC-A03D-149495FEF19D}"/>
              </a:ext>
            </a:extLst>
          </p:cNvPr>
          <p:cNvSpPr txBox="1"/>
          <p:nvPr/>
        </p:nvSpPr>
        <p:spPr>
          <a:xfrm>
            <a:off x="3690731" y="2711974"/>
            <a:ext cx="288785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Kommunale forskrifter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40D564E-F6A4-495C-BBED-9F91953F4C68}"/>
              </a:ext>
            </a:extLst>
          </p:cNvPr>
          <p:cNvSpPr txBox="1"/>
          <p:nvPr/>
        </p:nvSpPr>
        <p:spPr>
          <a:xfrm>
            <a:off x="3184187" y="2110583"/>
            <a:ext cx="515805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Formålsbestemte dispensasjonsbestemmelser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D9A845-46EC-473E-851D-C93456A1351C}"/>
              </a:ext>
            </a:extLst>
          </p:cNvPr>
          <p:cNvSpPr txBox="1"/>
          <p:nvPr/>
        </p:nvSpPr>
        <p:spPr>
          <a:xfrm>
            <a:off x="2855844" y="1517592"/>
            <a:ext cx="421801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Sikkerhetsventilene – særlige grunner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8C0EE96-67E1-46E3-A7AD-0747C8FA3F94}"/>
              </a:ext>
            </a:extLst>
          </p:cNvPr>
          <p:cNvSpPr txBox="1"/>
          <p:nvPr/>
        </p:nvSpPr>
        <p:spPr>
          <a:xfrm>
            <a:off x="7333735" y="3081305"/>
            <a:ext cx="2786449" cy="166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208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82" y="1167713"/>
            <a:ext cx="4889693" cy="5135346"/>
          </a:xfrm>
        </p:spPr>
        <p:txBody>
          <a:bodyPr/>
          <a:lstStyle/>
          <a:p>
            <a:r>
              <a:rPr lang="nb-NO" sz="1800" b="1" u="sng" dirty="0"/>
              <a:t>Motorferdselloven</a:t>
            </a:r>
            <a:r>
              <a:rPr lang="nb-NO" sz="1800" b="1" dirty="0"/>
              <a:t> </a:t>
            </a:r>
          </a:p>
          <a:p>
            <a:r>
              <a:rPr lang="nb-NO" sz="1200" u="sng" dirty="0"/>
              <a:t>Mfl. § 4: Alle former for motorferdsel i utmark som ellers er forbudt jf. mfl. § 3</a:t>
            </a:r>
            <a:endParaRPr lang="nb-NO" sz="1200" dirty="0"/>
          </a:p>
          <a:p>
            <a:endParaRPr lang="nb-NO" sz="1800" b="1" dirty="0"/>
          </a:p>
          <a:p>
            <a:endParaRPr lang="nb-NO" sz="1800" b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167713"/>
            <a:ext cx="4881551" cy="5135346"/>
          </a:xfrm>
        </p:spPr>
        <p:txBody>
          <a:bodyPr/>
          <a:lstStyle/>
          <a:p>
            <a:pPr marL="0" indent="0">
              <a:buNone/>
            </a:pPr>
            <a:r>
              <a:rPr lang="nb-NO" sz="1800" b="1" u="sng" dirty="0"/>
              <a:t>Nasjonal forskrift</a:t>
            </a:r>
          </a:p>
          <a:p>
            <a:pPr marL="0" indent="0">
              <a:buNone/>
            </a:pPr>
            <a:r>
              <a:rPr lang="nb-NO" sz="1200" u="sng" dirty="0"/>
              <a:t>Nf. § 2: Barmark</a:t>
            </a:r>
            <a:endParaRPr lang="nb-NO" sz="1200" dirty="0"/>
          </a:p>
          <a:p>
            <a:pPr marL="0" indent="0">
              <a:buNone/>
            </a:pPr>
            <a:endParaRPr lang="nb-NO" sz="1400" u="sng" dirty="0"/>
          </a:p>
          <a:p>
            <a:pPr marL="0" indent="0">
              <a:buNone/>
            </a:pPr>
            <a:endParaRPr lang="nb-NO" sz="1400" u="sng" dirty="0"/>
          </a:p>
          <a:p>
            <a:pPr marL="0" indent="0">
              <a:buNone/>
            </a:pPr>
            <a:endParaRPr lang="nb-NO" sz="1400" u="sng" dirty="0"/>
          </a:p>
          <a:p>
            <a:pPr marL="0" indent="0">
              <a:buNone/>
            </a:pPr>
            <a:endParaRPr lang="nb-NO" sz="800" u="sng" dirty="0"/>
          </a:p>
          <a:p>
            <a:pPr marL="0" indent="0">
              <a:buNone/>
            </a:pPr>
            <a:r>
              <a:rPr lang="nb-NO" sz="1200" u="sng" dirty="0"/>
              <a:t>Nf. § 2a: Elektriske sykler </a:t>
            </a:r>
          </a:p>
          <a:p>
            <a:pPr marL="0" indent="0">
              <a:buNone/>
            </a:pPr>
            <a:endParaRPr lang="nb-NO" sz="1400" u="sng" dirty="0"/>
          </a:p>
          <a:p>
            <a:pPr marL="0" indent="0">
              <a:buNone/>
            </a:pPr>
            <a:endParaRPr lang="nb-NO" sz="8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64" y="533256"/>
            <a:ext cx="10080625" cy="438665"/>
          </a:xfrm>
        </p:spPr>
        <p:txBody>
          <a:bodyPr/>
          <a:lstStyle/>
          <a:p>
            <a:r>
              <a:rPr lang="nb-NO" sz="2800" dirty="0"/>
              <a:t>Nivå 1: Direktehjemlene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A5085E1-9DB0-4714-A985-CDF01B95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63" y="2090476"/>
            <a:ext cx="5581902" cy="204613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AB8E2FE-5B9D-41B6-8970-2C05175F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540" y="1843225"/>
            <a:ext cx="5688132" cy="126661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CC3835E-F6FF-424B-8BE2-6ABF34A6C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539" y="4206293"/>
            <a:ext cx="5415267" cy="209676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5C5DA0DE-EDA3-4FBE-AD1F-7DD2BC90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296" y="3387766"/>
            <a:ext cx="5461595" cy="440008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16CB161-04D6-49CF-9CC3-5BE16978FAF4}"/>
              </a:ext>
            </a:extLst>
          </p:cNvPr>
          <p:cNvSpPr txBox="1"/>
          <p:nvPr/>
        </p:nvSpPr>
        <p:spPr>
          <a:xfrm>
            <a:off x="4145935" y="6458872"/>
            <a:ext cx="39001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/>
              <a:t>Ingen saksbehandling i kommunen, kun veiledning</a:t>
            </a:r>
            <a:endParaRPr lang="nb-NO" sz="1100" dirty="0"/>
          </a:p>
        </p:txBody>
      </p:sp>
      <p:pic>
        <p:nvPicPr>
          <p:cNvPr id="10" name="Bilde 9" descr="Et bilde som inneholder sykkel, transport, hjul&#10;&#10;Automatisk generert beskrivelse">
            <a:extLst>
              <a:ext uri="{FF2B5EF4-FFF2-40B4-BE49-F238E27FC236}">
                <a16:creationId xmlns:a16="http://schemas.microsoft.com/office/drawing/2014/main" id="{ACB45910-1BC0-4556-8016-00AFFAFCA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5" y="3093788"/>
            <a:ext cx="566594" cy="382451"/>
          </a:xfrm>
          <a:prstGeom prst="rect">
            <a:avLst/>
          </a:prstGeom>
        </p:spPr>
      </p:pic>
      <p:pic>
        <p:nvPicPr>
          <p:cNvPr id="11" name="Bilde 10" descr="Et bilde som inneholder tekst, automat&#10;&#10;Automatisk generert beskrivelse">
            <a:extLst>
              <a:ext uri="{FF2B5EF4-FFF2-40B4-BE49-F238E27FC236}">
                <a16:creationId xmlns:a16="http://schemas.microsoft.com/office/drawing/2014/main" id="{455F53C5-46F1-438E-B62E-8A1A9EC84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56" y="3788609"/>
            <a:ext cx="748962" cy="650141"/>
          </a:xfrm>
          <a:prstGeom prst="rect">
            <a:avLst/>
          </a:prstGeom>
        </p:spPr>
      </p:pic>
      <p:pic>
        <p:nvPicPr>
          <p:cNvPr id="16" name="Bilde 15" descr="Et bilde som inneholder transport, parkert&#10;&#10;Automatisk generert beskrivelse">
            <a:extLst>
              <a:ext uri="{FF2B5EF4-FFF2-40B4-BE49-F238E27FC236}">
                <a16:creationId xmlns:a16="http://schemas.microsoft.com/office/drawing/2014/main" id="{469B2B14-9F14-4127-B3CC-D652961C6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65" y="1476823"/>
            <a:ext cx="753260" cy="545360"/>
          </a:xfrm>
          <a:prstGeom prst="rect">
            <a:avLst/>
          </a:prstGeom>
        </p:spPr>
      </p:pic>
      <p:pic>
        <p:nvPicPr>
          <p:cNvPr id="18" name="Bilde 17" descr="Et bilde som inneholder rød, transport, luftfartøy, helikopter&#10;&#10;Automatisk generert beskrivelse">
            <a:extLst>
              <a:ext uri="{FF2B5EF4-FFF2-40B4-BE49-F238E27FC236}">
                <a16:creationId xmlns:a16="http://schemas.microsoft.com/office/drawing/2014/main" id="{2CF1DF1D-3417-47E4-95A3-3951F83692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15" y="1838043"/>
            <a:ext cx="1015248" cy="400363"/>
          </a:xfrm>
          <a:prstGeom prst="rect">
            <a:avLst/>
          </a:prstGeom>
        </p:spPr>
      </p:pic>
      <p:pic>
        <p:nvPicPr>
          <p:cNvPr id="19" name="Bilde 18" descr="Et bilde som inneholder transport, parkert&#10;&#10;Automatisk generert beskrivelse">
            <a:extLst>
              <a:ext uri="{FF2B5EF4-FFF2-40B4-BE49-F238E27FC236}">
                <a16:creationId xmlns:a16="http://schemas.microsoft.com/office/drawing/2014/main" id="{A1F19320-1F65-4266-B3D5-F233DB82A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4" y="1847265"/>
            <a:ext cx="600893" cy="435046"/>
          </a:xfrm>
          <a:prstGeom prst="rect">
            <a:avLst/>
          </a:prstGeom>
        </p:spPr>
      </p:pic>
      <p:pic>
        <p:nvPicPr>
          <p:cNvPr id="20" name="Bilde 19" descr="Et bilde som inneholder tekst, automat&#10;&#10;Automatisk generert beskrivelse">
            <a:extLst>
              <a:ext uri="{FF2B5EF4-FFF2-40B4-BE49-F238E27FC236}">
                <a16:creationId xmlns:a16="http://schemas.microsoft.com/office/drawing/2014/main" id="{F3649FAD-3271-407C-ACE5-D9A8A65DE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3490" y="1765405"/>
            <a:ext cx="739707" cy="650141"/>
          </a:xfrm>
          <a:prstGeom prst="rect">
            <a:avLst/>
          </a:prstGeom>
        </p:spPr>
      </p:pic>
      <p:pic>
        <p:nvPicPr>
          <p:cNvPr id="21" name="Bilde 20" descr="Et bilde som inneholder sykkel, transport, hjul&#10;&#10;Automatisk generert beskrivelse">
            <a:extLst>
              <a:ext uri="{FF2B5EF4-FFF2-40B4-BE49-F238E27FC236}">
                <a16:creationId xmlns:a16="http://schemas.microsoft.com/office/drawing/2014/main" id="{85593CE5-B385-497A-B667-8F32EDFD0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11" y="1890569"/>
            <a:ext cx="556134" cy="375391"/>
          </a:xfrm>
          <a:prstGeom prst="rect">
            <a:avLst/>
          </a:prstGeom>
        </p:spPr>
      </p:pic>
      <p:pic>
        <p:nvPicPr>
          <p:cNvPr id="22" name="Bilde 21" descr="Et bilde som inneholder tekst, innendørs, datamaskin&#10;&#10;Automatisk generert beskrivelse">
            <a:extLst>
              <a:ext uri="{FF2B5EF4-FFF2-40B4-BE49-F238E27FC236}">
                <a16:creationId xmlns:a16="http://schemas.microsoft.com/office/drawing/2014/main" id="{3BEE67BF-C9B5-45D7-8CBF-EBCCD155C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99" y="1913719"/>
            <a:ext cx="739707" cy="35351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BC1153B-34D9-4243-BCCF-93F6537F4B0A}"/>
              </a:ext>
            </a:extLst>
          </p:cNvPr>
          <p:cNvSpPr txBox="1"/>
          <p:nvPr/>
        </p:nvSpPr>
        <p:spPr>
          <a:xfrm>
            <a:off x="6244768" y="3918452"/>
            <a:ext cx="1964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u="sng" dirty="0">
                <a:latin typeface="+mj-lt"/>
              </a:rPr>
              <a:t>Nf. § 3: Snødekt mark</a:t>
            </a:r>
            <a:endParaRPr lang="nb-NO" sz="1200" dirty="0">
              <a:latin typeface="+mj-lt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FB6DDA9-CE49-4FF8-B76D-94530F40F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9" y="466563"/>
            <a:ext cx="391965" cy="6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732" y="1322165"/>
            <a:ext cx="4889693" cy="4980895"/>
          </a:xfrm>
        </p:spPr>
        <p:txBody>
          <a:bodyPr/>
          <a:lstStyle/>
          <a:p>
            <a:endParaRPr lang="nb-NO" sz="1600" b="1" u="sng" dirty="0"/>
          </a:p>
          <a:p>
            <a:r>
              <a:rPr lang="nb-NO" sz="1600" b="1" u="sng" dirty="0"/>
              <a:t>Motorferdselloven</a:t>
            </a:r>
          </a:p>
          <a:p>
            <a:r>
              <a:rPr lang="nb-NO" sz="1400" b="1" dirty="0"/>
              <a:t>Mfl. § 4 tredje ledd:</a:t>
            </a:r>
            <a:r>
              <a:rPr lang="nb-NO" sz="1400" dirty="0"/>
              <a:t> innskrenke bruk av motorfartøy på vann- og vassdrag, </a:t>
            </a:r>
            <a:r>
              <a:rPr lang="nb-NO" sz="1400" i="1" dirty="0"/>
              <a:t>eks. forbud mot bruk av </a:t>
            </a:r>
            <a:r>
              <a:rPr lang="nb-NO" sz="1400" i="1" dirty="0" err="1"/>
              <a:t>vannjetaggregat</a:t>
            </a:r>
            <a:r>
              <a:rPr lang="nb-NO" sz="1400" i="1" dirty="0"/>
              <a:t> (vannskuter)</a:t>
            </a:r>
            <a:r>
              <a:rPr lang="nb-NO" sz="1400" dirty="0"/>
              <a:t> </a:t>
            </a:r>
          </a:p>
          <a:p>
            <a:r>
              <a:rPr lang="nb-NO" sz="1400" b="1" dirty="0"/>
              <a:t>Mfl. § 4a og nf. § 4a:</a:t>
            </a:r>
            <a:r>
              <a:rPr lang="nb-NO" sz="1400" dirty="0"/>
              <a:t> kommunal forskrift om snøskuterløyper</a:t>
            </a:r>
          </a:p>
          <a:p>
            <a:r>
              <a:rPr lang="nb-NO" sz="1400" b="1" dirty="0"/>
              <a:t>Mfl. § 5 første ledd bokstav a):</a:t>
            </a:r>
            <a:r>
              <a:rPr lang="nb-NO" sz="1400" dirty="0"/>
              <a:t> start/landing med luftfartøy i utmark, </a:t>
            </a:r>
            <a:r>
              <a:rPr lang="nb-NO" sz="1400" i="1" dirty="0"/>
              <a:t>eks. utpekte landingsplasser i utmark for transport til angitte formål</a:t>
            </a:r>
          </a:p>
          <a:p>
            <a:r>
              <a:rPr lang="nb-NO" sz="1400" b="1" dirty="0"/>
              <a:t>Mfl. § 5 første ledd bokstav b):</a:t>
            </a:r>
            <a:r>
              <a:rPr lang="nb-NO" sz="1400" dirty="0"/>
              <a:t> tillate motorfartøy på vann mindre enn 2 km</a:t>
            </a:r>
            <a:r>
              <a:rPr lang="nb-NO" sz="1400" baseline="30000" dirty="0"/>
              <a:t>2</a:t>
            </a:r>
            <a:endParaRPr lang="nb-NO" sz="1400" dirty="0"/>
          </a:p>
          <a:p>
            <a:endParaRPr lang="nb-NO" sz="1800" b="1" dirty="0"/>
          </a:p>
          <a:p>
            <a:endParaRPr lang="nb-NO" sz="1800" b="1" dirty="0"/>
          </a:p>
          <a:p>
            <a:endParaRPr lang="nb-NO" sz="1800" b="1" dirty="0"/>
          </a:p>
          <a:p>
            <a:endParaRPr lang="nb-NO" sz="1800" b="1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380" y="505967"/>
            <a:ext cx="10080625" cy="1001096"/>
          </a:xfrm>
        </p:spPr>
        <p:txBody>
          <a:bodyPr/>
          <a:lstStyle/>
          <a:p>
            <a:br>
              <a:rPr lang="nb-NO" sz="2800" dirty="0"/>
            </a:br>
            <a:r>
              <a:rPr lang="nb-NO" sz="2800" dirty="0"/>
              <a:t>Nivå 2: </a:t>
            </a:r>
            <a:r>
              <a:rPr lang="nb-NO" sz="2400" dirty="0"/>
              <a:t>Kommunale forskrifter </a:t>
            </a:r>
            <a:r>
              <a:rPr lang="nb-NO" sz="1800" dirty="0"/>
              <a:t>– </a:t>
            </a:r>
            <a:r>
              <a:rPr lang="nb-NO" sz="1800" i="1" dirty="0"/>
              <a:t>innskrenke eller utvide adgangen til motorferdsel i utmark. </a:t>
            </a:r>
            <a:br>
              <a:rPr lang="nb-NO" sz="1800" i="1" dirty="0"/>
            </a:br>
            <a:endParaRPr lang="nb-NO" sz="1800" i="1" u="sng" dirty="0">
              <a:solidFill>
                <a:schemeClr val="accent5"/>
              </a:solidFill>
            </a:endParaRP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3D45D023-813D-492D-9E70-3639361089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1308" y="1322165"/>
            <a:ext cx="5196016" cy="4980894"/>
          </a:xfrm>
        </p:spPr>
        <p:txBody>
          <a:bodyPr/>
          <a:lstStyle/>
          <a:p>
            <a:pPr marL="0" indent="0">
              <a:buNone/>
            </a:pPr>
            <a:endParaRPr lang="nb-NO" sz="1600" b="1" u="sng" dirty="0"/>
          </a:p>
          <a:p>
            <a:pPr marL="0" indent="0">
              <a:buNone/>
            </a:pPr>
            <a:r>
              <a:rPr lang="nb-NO" sz="1600" b="1" u="sng" dirty="0"/>
              <a:t>Nasjonal forskrift</a:t>
            </a:r>
          </a:p>
          <a:p>
            <a:pPr marL="0" indent="0">
              <a:buNone/>
            </a:pPr>
            <a:r>
              <a:rPr lang="nb-NO" sz="1400" b="1" dirty="0"/>
              <a:t>Nf. § 2a andre ledd:</a:t>
            </a:r>
            <a:r>
              <a:rPr lang="nb-NO" sz="1400" dirty="0"/>
              <a:t> begrense eller forby bruk av elektrisk sykkel i utmark</a:t>
            </a:r>
          </a:p>
          <a:p>
            <a:pPr marL="0" indent="0">
              <a:buNone/>
            </a:pPr>
            <a:r>
              <a:rPr lang="nb-NO" sz="1400" b="1" dirty="0"/>
              <a:t>Nf. § 3 andre ledd:</a:t>
            </a:r>
            <a:r>
              <a:rPr lang="nb-NO" sz="1400" dirty="0"/>
              <a:t> regulere motorferdsel som ellers er tillatt etter direktehjemlene i nf. § 2 (barmark) og nf. § 3 (snødekt mark). Kan ikke regulere direktehjemlene i mfl. § 4.</a:t>
            </a:r>
          </a:p>
          <a:p>
            <a:pPr marL="0" indent="0">
              <a:buNone/>
            </a:pPr>
            <a:r>
              <a:rPr lang="nb-NO" sz="1400" b="1" dirty="0"/>
              <a:t>Mfl. § 4a og nf. § 4a:</a:t>
            </a:r>
            <a:r>
              <a:rPr lang="nb-NO" sz="1400" dirty="0"/>
              <a:t> kommunal forskrift om snøskuterløyper</a:t>
            </a:r>
          </a:p>
          <a:p>
            <a:endParaRPr lang="nb-NO" sz="800" dirty="0"/>
          </a:p>
          <a:p>
            <a:pPr marL="0" indent="0">
              <a:buNone/>
            </a:pPr>
            <a:endParaRPr lang="nb-NO" sz="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D0AD515-BBFF-4B8F-BB1B-E67F273EC6DC}"/>
              </a:ext>
            </a:extLst>
          </p:cNvPr>
          <p:cNvSpPr txBox="1"/>
          <p:nvPr/>
        </p:nvSpPr>
        <p:spPr>
          <a:xfrm>
            <a:off x="1010380" y="5199406"/>
            <a:ext cx="11084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5"/>
                </a:solidFill>
              </a:rPr>
              <a:t>Nb! Kommunale saksbehandlingsrutiner er </a:t>
            </a:r>
            <a:r>
              <a:rPr lang="nb-NO" u="sng" dirty="0">
                <a:solidFill>
                  <a:schemeClr val="accent5"/>
                </a:solidFill>
              </a:rPr>
              <a:t>ikke</a:t>
            </a:r>
            <a:r>
              <a:rPr lang="nb-NO" dirty="0">
                <a:solidFill>
                  <a:schemeClr val="accent5"/>
                </a:solidFill>
              </a:rPr>
              <a:t> forskrifter, kun interne dokumenter uten rettsvirkning. </a:t>
            </a:r>
          </a:p>
          <a:p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E821685-BEE0-4182-86F6-D8D2C81DF3FE}"/>
              </a:ext>
            </a:extLst>
          </p:cNvPr>
          <p:cNvSpPr txBox="1"/>
          <p:nvPr/>
        </p:nvSpPr>
        <p:spPr>
          <a:xfrm>
            <a:off x="3665837" y="5857110"/>
            <a:ext cx="546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/>
              <a:t>Krav til behandlingsmåte: </a:t>
            </a:r>
            <a:r>
              <a:rPr lang="nb-NO" sz="1100" dirty="0"/>
              <a:t>forvaltningsloven kap. VII (forskriftsvedtak)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715339-9A22-4981-8585-00282E6CE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1" y="376880"/>
            <a:ext cx="442335" cy="69151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4F81073-731D-46DC-BCE5-C93220C41AD5}"/>
              </a:ext>
            </a:extLst>
          </p:cNvPr>
          <p:cNvSpPr txBox="1"/>
          <p:nvPr/>
        </p:nvSpPr>
        <p:spPr>
          <a:xfrm>
            <a:off x="3430637" y="1018772"/>
            <a:ext cx="570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chemeClr val="accent5"/>
                </a:solidFill>
              </a:rPr>
              <a:t>Kommunen kan kun vedta forskrifter innen de rammene loven/forskriften åpner for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167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0293" y="1357923"/>
            <a:ext cx="4889693" cy="5067384"/>
          </a:xfrm>
        </p:spPr>
        <p:txBody>
          <a:bodyPr/>
          <a:lstStyle/>
          <a:p>
            <a:r>
              <a:rPr lang="nb-NO" sz="1800" b="1" u="sng" dirty="0"/>
              <a:t>Snødekt mark</a:t>
            </a:r>
          </a:p>
          <a:p>
            <a:pPr>
              <a:defRPr/>
            </a:pPr>
            <a:r>
              <a:rPr lang="nb-NO" altLang="nb-NO" sz="1400" dirty="0"/>
              <a:t>Nf. § 5 Aksepterte formål</a:t>
            </a:r>
          </a:p>
          <a:p>
            <a:pPr marL="800100" lvl="1" indent="-342900">
              <a:buAutoNum type="alphaLcParenR"/>
              <a:defRPr/>
            </a:pPr>
            <a:r>
              <a:rPr lang="nb-NO" altLang="nb-NO" sz="1200" dirty="0"/>
              <a:t>Leiekjøring</a:t>
            </a:r>
          </a:p>
          <a:p>
            <a:pPr marL="800100" lvl="1" indent="-342900">
              <a:buAutoNum type="alphaLcParenR"/>
              <a:defRPr/>
            </a:pPr>
            <a:r>
              <a:rPr lang="nb-NO" altLang="nb-NO" sz="1200" dirty="0"/>
              <a:t>Varig funksjonshemmede</a:t>
            </a:r>
          </a:p>
          <a:p>
            <a:pPr marL="800100" lvl="1" indent="-342900">
              <a:buAutoNum type="alphaLcParenR"/>
              <a:defRPr/>
            </a:pPr>
            <a:r>
              <a:rPr lang="nb-NO" altLang="nb-NO" sz="1200" dirty="0"/>
              <a:t>Transport av bagasje/utstyr til hytte uten brøytet bilveg</a:t>
            </a:r>
          </a:p>
          <a:p>
            <a:pPr marL="800100" lvl="1" indent="-342900">
              <a:buAutoNum type="alphaLcParenR"/>
              <a:defRPr/>
            </a:pPr>
            <a:r>
              <a:rPr lang="nb-NO" altLang="nb-NO" sz="1200" i="1" dirty="0"/>
              <a:t>Utmarksnæring for fastboende (</a:t>
            </a:r>
            <a:r>
              <a:rPr lang="nb-NO" altLang="nb-NO" sz="1200" i="1" u="sng" dirty="0"/>
              <a:t>erstattet av § 5a</a:t>
            </a:r>
            <a:r>
              <a:rPr lang="nb-NO" altLang="nb-NO" sz="1200" i="1" dirty="0"/>
              <a:t>!)</a:t>
            </a:r>
          </a:p>
          <a:p>
            <a:pPr marL="800100" lvl="1" indent="-342900">
              <a:buAutoNum type="alphaLcParenR"/>
              <a:defRPr/>
            </a:pPr>
            <a:r>
              <a:rPr lang="nb-NO" altLang="nb-NO" sz="1200" dirty="0"/>
              <a:t>Transport av ved utover nf. § 3 g)</a:t>
            </a:r>
          </a:p>
          <a:p>
            <a:pPr marL="800100" lvl="1" indent="-342900">
              <a:buAutoNum type="alphaLcParenR"/>
              <a:defRPr/>
            </a:pPr>
            <a:r>
              <a:rPr lang="nb-NO" altLang="nb-NO" sz="1200" dirty="0"/>
              <a:t>Gruppeturer for helse- og omsorgsinstitusjoner</a:t>
            </a:r>
          </a:p>
          <a:p>
            <a:pPr>
              <a:defRPr/>
            </a:pPr>
            <a:endParaRPr lang="nb-NO" altLang="nb-NO" sz="1400" dirty="0"/>
          </a:p>
          <a:p>
            <a:pPr>
              <a:defRPr/>
            </a:pPr>
            <a:r>
              <a:rPr lang="nb-NO" altLang="nb-NO" sz="1400" dirty="0"/>
              <a:t>Nf. § 5a Utmarksnæring</a:t>
            </a:r>
          </a:p>
          <a:p>
            <a:pPr lvl="1">
              <a:defRPr/>
            </a:pPr>
            <a:r>
              <a:rPr lang="nb-NO" sz="1200" dirty="0"/>
              <a:t>Transport av </a:t>
            </a:r>
            <a:r>
              <a:rPr lang="nb-NO" sz="1200" u="sng" dirty="0"/>
              <a:t>materiell og utstyr</a:t>
            </a:r>
          </a:p>
          <a:p>
            <a:pPr lvl="1">
              <a:defRPr/>
            </a:pPr>
            <a:r>
              <a:rPr lang="nb-NO" sz="1200" dirty="0"/>
              <a:t>Næringsoppgave = &gt;50.000kr/år + Enhetsregisteret</a:t>
            </a:r>
          </a:p>
          <a:p>
            <a:pPr lvl="1">
              <a:defRPr/>
            </a:pPr>
            <a:r>
              <a:rPr lang="nb-NO" altLang="nb-NO" sz="1200" dirty="0"/>
              <a:t>Transport etter nærmere bestemte traseer</a:t>
            </a:r>
          </a:p>
          <a:p>
            <a:pPr>
              <a:defRPr/>
            </a:pPr>
            <a:endParaRPr lang="nb-NO" altLang="nb-NO" sz="1400" dirty="0"/>
          </a:p>
          <a:p>
            <a:pPr>
              <a:defRPr/>
            </a:pPr>
            <a:r>
              <a:rPr lang="nb-NO" altLang="nb-NO" sz="1400" dirty="0"/>
              <a:t>Nf. § 5b </a:t>
            </a:r>
            <a:r>
              <a:rPr lang="nb-NO" altLang="nb-NO" sz="1400" dirty="0" err="1"/>
              <a:t>Jervebås</a:t>
            </a:r>
            <a:r>
              <a:rPr lang="nb-NO" altLang="nb-NO" sz="1400" dirty="0"/>
              <a:t> - utkjøring og tilsyn</a:t>
            </a:r>
          </a:p>
          <a:p>
            <a:pPr>
              <a:defRPr/>
            </a:pPr>
            <a:endParaRPr lang="nb-NO" sz="1800" b="1" dirty="0"/>
          </a:p>
          <a:p>
            <a:endParaRPr lang="nb-NO" sz="1800" b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0881" y="1383670"/>
            <a:ext cx="4881551" cy="5067383"/>
          </a:xfrm>
        </p:spPr>
        <p:txBody>
          <a:bodyPr/>
          <a:lstStyle/>
          <a:p>
            <a:pPr marL="0" indent="0">
              <a:buNone/>
            </a:pPr>
            <a:r>
              <a:rPr lang="nb-NO" sz="1800" b="1" u="sng" dirty="0"/>
              <a:t>Barmark</a:t>
            </a:r>
          </a:p>
          <a:p>
            <a:pPr marL="0" indent="0">
              <a:buNone/>
              <a:defRPr/>
            </a:pPr>
            <a:r>
              <a:rPr lang="nb-NO" sz="1400" dirty="0"/>
              <a:t>Nf. § 5a Utmarksnæring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200" dirty="0"/>
              <a:t>Transport av </a:t>
            </a:r>
            <a:r>
              <a:rPr lang="nb-NO" sz="1200" u="sng" dirty="0"/>
              <a:t>materiell og utstyr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200" dirty="0"/>
              <a:t>Næringsoppgave = &gt;50.000kr/år + Enhetsregisteret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200" dirty="0"/>
              <a:t>Kun langs </a:t>
            </a:r>
            <a:r>
              <a:rPr lang="nb-NO" sz="1200" dirty="0" err="1"/>
              <a:t>traktorveg</a:t>
            </a:r>
            <a:r>
              <a:rPr lang="nb-NO" sz="1200" dirty="0"/>
              <a:t>. I Finnmark også etter godt etablerte barmarkstraséer.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694" y="662619"/>
            <a:ext cx="10080625" cy="438665"/>
          </a:xfrm>
        </p:spPr>
        <p:txBody>
          <a:bodyPr/>
          <a:lstStyle/>
          <a:p>
            <a:r>
              <a:rPr lang="nb-NO" sz="2800" dirty="0"/>
              <a:t>Nivå 3: De formålsbestemte dispensasjonsbestemmelsene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97EAE7B-A301-4470-878F-48129127C2B8}"/>
              </a:ext>
            </a:extLst>
          </p:cNvPr>
          <p:cNvSpPr txBox="1"/>
          <p:nvPr/>
        </p:nvSpPr>
        <p:spPr>
          <a:xfrm>
            <a:off x="3310037" y="6294502"/>
            <a:ext cx="546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/>
              <a:t>Krav til behandlingsmåte: </a:t>
            </a:r>
            <a:r>
              <a:rPr lang="nb-NO" sz="1100" dirty="0"/>
              <a:t>forvaltningsloven kap. IV-VI (enkeltvedtak)</a:t>
            </a:r>
          </a:p>
        </p:txBody>
      </p:sp>
      <p:pic>
        <p:nvPicPr>
          <p:cNvPr id="11" name="Bilde 10" descr="Et bilde som inneholder tekst, automat&#10;&#10;Automatisk generert beskrivelse">
            <a:extLst>
              <a:ext uri="{FF2B5EF4-FFF2-40B4-BE49-F238E27FC236}">
                <a16:creationId xmlns:a16="http://schemas.microsoft.com/office/drawing/2014/main" id="{9E9EF7E3-474C-47E3-8950-3310D9AEB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35" y="983878"/>
            <a:ext cx="1322807" cy="1148270"/>
          </a:xfrm>
          <a:prstGeom prst="rect">
            <a:avLst/>
          </a:prstGeom>
        </p:spPr>
      </p:pic>
      <p:pic>
        <p:nvPicPr>
          <p:cNvPr id="14" name="Bilde 13" descr="Et bilde som inneholder transport, parkert&#10;&#10;Automatisk generert beskrivelse">
            <a:extLst>
              <a:ext uri="{FF2B5EF4-FFF2-40B4-BE49-F238E27FC236}">
                <a16:creationId xmlns:a16="http://schemas.microsoft.com/office/drawing/2014/main" id="{86429C03-DA0F-452A-A40D-67102023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19" y="1135805"/>
            <a:ext cx="941638" cy="68174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7EFF773-BEC0-4AC3-9CB9-CFA5BD92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5" y="523033"/>
            <a:ext cx="391965" cy="6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5694" y="1322165"/>
            <a:ext cx="4205929" cy="4980895"/>
          </a:xfrm>
        </p:spPr>
        <p:txBody>
          <a:bodyPr/>
          <a:lstStyle/>
          <a:p>
            <a:pPr>
              <a:defRPr/>
            </a:pPr>
            <a:r>
              <a:rPr lang="nb-NO" sz="1800" b="1" u="sng" dirty="0"/>
              <a:t>Luftfartøy eller motorfartøy</a:t>
            </a:r>
          </a:p>
          <a:p>
            <a:r>
              <a:rPr lang="nb-NO" sz="1800" b="1" dirty="0"/>
              <a:t>Motorferdselloven § 6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altLang="nb-NO" sz="1400" dirty="0"/>
              <a:t>Start og landing med </a:t>
            </a:r>
            <a:r>
              <a:rPr lang="nb-NO" altLang="nb-NO" sz="1400" i="1" dirty="0"/>
              <a:t>luftfartøy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altLang="nb-NO" sz="1400" i="1" dirty="0"/>
              <a:t>Motorfartøy</a:t>
            </a:r>
            <a:r>
              <a:rPr lang="nb-NO" altLang="nb-NO" sz="1400" dirty="0"/>
              <a:t> (båt) på innsjø &lt; 2 km</a:t>
            </a:r>
            <a:r>
              <a:rPr lang="nb-NO" altLang="nb-NO" sz="1400" i="1" baseline="30000" dirty="0"/>
              <a:t>2 </a:t>
            </a:r>
            <a:endParaRPr lang="nb-NO" sz="1400" b="1" dirty="0"/>
          </a:p>
          <a:p>
            <a:endParaRPr lang="nb-NO" sz="1200" u="sng" dirty="0"/>
          </a:p>
          <a:p>
            <a:r>
              <a:rPr lang="nb-NO" sz="1400" u="sng" dirty="0"/>
              <a:t>Vilkår:</a:t>
            </a:r>
            <a:r>
              <a:rPr lang="nb-NO" sz="1400" dirty="0"/>
              <a:t> Når </a:t>
            </a:r>
            <a:r>
              <a:rPr lang="nb-NO" sz="1400" i="1" dirty="0"/>
              <a:t>særlige grunner </a:t>
            </a:r>
            <a:r>
              <a:rPr lang="nb-NO" sz="1400" dirty="0"/>
              <a:t>foreligger</a:t>
            </a:r>
          </a:p>
          <a:p>
            <a:endParaRPr lang="nb-NO" sz="1800" b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322165"/>
            <a:ext cx="4881551" cy="4980894"/>
          </a:xfrm>
        </p:spPr>
        <p:txBody>
          <a:bodyPr/>
          <a:lstStyle/>
          <a:p>
            <a:pPr marL="0" indent="0">
              <a:buNone/>
            </a:pPr>
            <a:r>
              <a:rPr lang="nb-NO" sz="1800" b="1" u="sng" dirty="0"/>
              <a:t>Snødekt mark eller barmark</a:t>
            </a:r>
          </a:p>
          <a:p>
            <a:pPr marL="0" indent="0">
              <a:buNone/>
            </a:pPr>
            <a:r>
              <a:rPr lang="nb-NO" sz="1800" b="1" dirty="0"/>
              <a:t>Nasjonal forskrift § 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altLang="nb-NO" sz="1400" dirty="0"/>
              <a:t>Bruk av motorkjøretøy på snødekt- og barmark utover dispensasjonshjemlene i nf. §§ 2 – 5 </a:t>
            </a:r>
          </a:p>
          <a:p>
            <a:pPr marL="0" indent="0">
              <a:buNone/>
            </a:pPr>
            <a:endParaRPr lang="nb-NO" sz="1800" b="1" dirty="0"/>
          </a:p>
          <a:p>
            <a:pPr marL="0" indent="0">
              <a:buNone/>
            </a:pPr>
            <a:r>
              <a:rPr lang="nb-NO" altLang="nb-NO" sz="1400" u="sng" dirty="0"/>
              <a:t>Alle vilkårene må være oppfylt: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400" dirty="0"/>
              <a:t>Dispensasjon kan kun gis i </a:t>
            </a:r>
            <a:r>
              <a:rPr lang="nb-NO" sz="1400" i="1" dirty="0"/>
              <a:t>unntakstilfeller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400" dirty="0"/>
              <a:t>Søker må påvise </a:t>
            </a:r>
            <a:r>
              <a:rPr lang="nb-NO" sz="1400" i="1" dirty="0"/>
              <a:t>særlig behov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400" dirty="0"/>
              <a:t>Behovet må </a:t>
            </a:r>
            <a:r>
              <a:rPr lang="nb-NO" sz="1400" i="1" u="sng" dirty="0"/>
              <a:t>ikke</a:t>
            </a:r>
            <a:r>
              <a:rPr lang="nb-NO" sz="1400" dirty="0"/>
              <a:t> knytte seg til </a:t>
            </a:r>
            <a:r>
              <a:rPr lang="nb-NO" sz="1400" i="1" dirty="0"/>
              <a:t>turkjøring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400" dirty="0"/>
              <a:t>Behovet må </a:t>
            </a:r>
            <a:r>
              <a:rPr lang="nb-NO" sz="1400" i="1" dirty="0"/>
              <a:t>ikke kunne dekkes på annen måte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nb-NO" sz="1400" dirty="0"/>
              <a:t>Transportbehovet skal vurderes opp mot mulige </a:t>
            </a:r>
            <a:r>
              <a:rPr lang="nb-NO" sz="1400" i="1" dirty="0"/>
              <a:t>skader og ulemper </a:t>
            </a:r>
            <a:r>
              <a:rPr lang="nb-NO" sz="1400" dirty="0"/>
              <a:t>i forhold til et mål om å </a:t>
            </a:r>
            <a:r>
              <a:rPr lang="nb-NO" sz="1400" i="1" dirty="0"/>
              <a:t>redusere motorferdselen til et minimum</a:t>
            </a:r>
            <a:r>
              <a:rPr lang="nb-NO" sz="1400" dirty="0"/>
              <a:t>.</a:t>
            </a:r>
          </a:p>
          <a:p>
            <a:pPr marL="0" indent="0">
              <a:buNone/>
            </a:pPr>
            <a:endParaRPr lang="nb-NO" sz="1800" b="1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694" y="662619"/>
            <a:ext cx="10080625" cy="438665"/>
          </a:xfrm>
        </p:spPr>
        <p:txBody>
          <a:bodyPr/>
          <a:lstStyle/>
          <a:p>
            <a:r>
              <a:rPr lang="nb-NO" sz="2800" dirty="0"/>
              <a:t>Nivå 4: Sikkerhetsventilene (særlige behov)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DA6CC53-3249-41A5-9C33-D299E03A4763}"/>
              </a:ext>
            </a:extLst>
          </p:cNvPr>
          <p:cNvSpPr txBox="1"/>
          <p:nvPr/>
        </p:nvSpPr>
        <p:spPr>
          <a:xfrm>
            <a:off x="3635205" y="6262330"/>
            <a:ext cx="546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/>
              <a:t>Krav til behandlingsmåte: </a:t>
            </a:r>
            <a:r>
              <a:rPr lang="nb-NO" sz="1100" dirty="0"/>
              <a:t>forvaltningsloven kap. IV-VI (enkeltvedtak)</a:t>
            </a:r>
          </a:p>
        </p:txBody>
      </p:sp>
      <p:pic>
        <p:nvPicPr>
          <p:cNvPr id="7" name="Bilde 6" descr="Et bilde som inneholder tekst, automat&#10;&#10;Automatisk generert beskrivelse">
            <a:extLst>
              <a:ext uri="{FF2B5EF4-FFF2-40B4-BE49-F238E27FC236}">
                <a16:creationId xmlns:a16="http://schemas.microsoft.com/office/drawing/2014/main" id="{8126A7B9-1A92-4C32-A8C3-DEF33FDD6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39" y="1013254"/>
            <a:ext cx="1143695" cy="992791"/>
          </a:xfrm>
          <a:prstGeom prst="rect">
            <a:avLst/>
          </a:prstGeom>
        </p:spPr>
      </p:pic>
      <p:pic>
        <p:nvPicPr>
          <p:cNvPr id="9" name="Bilde 8" descr="Et bilde som inneholder transport, parkert&#10;&#10;Automatisk generert beskrivelse">
            <a:extLst>
              <a:ext uri="{FF2B5EF4-FFF2-40B4-BE49-F238E27FC236}">
                <a16:creationId xmlns:a16="http://schemas.microsoft.com/office/drawing/2014/main" id="{B2420CC5-279D-404C-A5AB-B0BB72E3D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34" y="1168776"/>
            <a:ext cx="941638" cy="681746"/>
          </a:xfrm>
          <a:prstGeom prst="rect">
            <a:avLst/>
          </a:prstGeom>
        </p:spPr>
      </p:pic>
      <p:pic>
        <p:nvPicPr>
          <p:cNvPr id="11" name="Bilde 10" descr="Et bilde som inneholder tekst, innendørs, datamaskin&#10;&#10;Automatisk generert beskrivelse">
            <a:extLst>
              <a:ext uri="{FF2B5EF4-FFF2-40B4-BE49-F238E27FC236}">
                <a16:creationId xmlns:a16="http://schemas.microsoft.com/office/drawing/2014/main" id="{7B0238C5-232A-4B24-981D-5DF341528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68" y="1618896"/>
            <a:ext cx="1354235" cy="463251"/>
          </a:xfrm>
          <a:prstGeom prst="rect">
            <a:avLst/>
          </a:prstGeom>
        </p:spPr>
      </p:pic>
      <p:pic>
        <p:nvPicPr>
          <p:cNvPr id="13" name="Bilde 12" descr="Et bilde som inneholder rød, transport, luftfartøy, helikopter&#10;&#10;Automatisk generert beskrivelse">
            <a:extLst>
              <a:ext uri="{FF2B5EF4-FFF2-40B4-BE49-F238E27FC236}">
                <a16:creationId xmlns:a16="http://schemas.microsoft.com/office/drawing/2014/main" id="{617F9D17-5FEC-4277-8B1B-F908B4F50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35" y="1174941"/>
            <a:ext cx="1246447" cy="49153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76037E-6C65-4F3D-954C-DA39D3F3E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5" y="523033"/>
            <a:ext cx="391965" cy="6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4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snø, natur&#10;&#10;Automatisk generert beskrivelse">
            <a:extLst>
              <a:ext uri="{FF2B5EF4-FFF2-40B4-BE49-F238E27FC236}">
                <a16:creationId xmlns:a16="http://schemas.microsoft.com/office/drawing/2014/main" id="{A415ABE5-3FBA-4F67-A13B-A4EDC9D0BE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1630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133587-3C5B-4846-92E3-C6B5869483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- Krampenes, Vadsø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52728F8-C7D5-4C0B-BAB5-40E985F99DA0}"/>
              </a:ext>
            </a:extLst>
          </p:cNvPr>
          <p:cNvSpPr txBox="1"/>
          <p:nvPr/>
        </p:nvSpPr>
        <p:spPr>
          <a:xfrm>
            <a:off x="1060174" y="556591"/>
            <a:ext cx="298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/>
              <a:t>Delegasjonsbegrensning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034D25F-1827-4052-9939-B628239F6AB3}"/>
              </a:ext>
            </a:extLst>
          </p:cNvPr>
          <p:cNvSpPr txBox="1"/>
          <p:nvPr/>
        </p:nvSpPr>
        <p:spPr>
          <a:xfrm>
            <a:off x="1060173" y="1003909"/>
            <a:ext cx="9992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Vedtaksmyndigheten ligger i utgangspunktet hos </a:t>
            </a:r>
            <a:r>
              <a:rPr lang="nb-NO" b="1" dirty="0"/>
              <a:t>kommunestyret</a:t>
            </a:r>
          </a:p>
          <a:p>
            <a:endParaRPr lang="nb-NO" dirty="0"/>
          </a:p>
          <a:p>
            <a:r>
              <a:rPr lang="nb-NO" dirty="0"/>
              <a:t>Det følger av den enkelte dispensasjonshjemmel hvorvidt denne myndigheten kan delegeres – og til hvilket organ i kommunen</a:t>
            </a:r>
          </a:p>
          <a:p>
            <a:endParaRPr lang="nb-NO" dirty="0"/>
          </a:p>
          <a:p>
            <a:r>
              <a:rPr lang="nb-NO" dirty="0"/>
              <a:t>Der det står «kommunen» kan kommunestyrets myndighet delegeres til annet politisk utvalg («</a:t>
            </a:r>
            <a:r>
              <a:rPr lang="nb-NO" i="1" dirty="0"/>
              <a:t>folkevalgt organ»</a:t>
            </a:r>
            <a:r>
              <a:rPr lang="nb-NO" dirty="0"/>
              <a:t>) eller administrasjon </a:t>
            </a:r>
            <a:r>
              <a:rPr lang="nb-NO" i="1" dirty="0"/>
              <a:t>(«kommunal tjenestemann»)</a:t>
            </a:r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4452440-EED4-4BE6-A6EF-6FCA519CC4F3}"/>
              </a:ext>
            </a:extLst>
          </p:cNvPr>
          <p:cNvSpPr txBox="1"/>
          <p:nvPr/>
        </p:nvSpPr>
        <p:spPr>
          <a:xfrm>
            <a:off x="3071135" y="2766263"/>
            <a:ext cx="815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nb-NO" u="sng" dirty="0">
                <a:solidFill>
                  <a:schemeClr val="bg2">
                    <a:lumMod val="10000"/>
                  </a:schemeClr>
                </a:solidFill>
              </a:rPr>
              <a:t>Eks. delegasjonsbegrensning:</a:t>
            </a:r>
          </a:p>
          <a:p>
            <a:r>
              <a:rPr lang="nb-NO" b="1" dirty="0">
                <a:solidFill>
                  <a:schemeClr val="bg2">
                    <a:lumMod val="10000"/>
                  </a:schemeClr>
                </a:solidFill>
              </a:rPr>
              <a:t>nf. § 6: </a:t>
            </a:r>
            <a:r>
              <a:rPr lang="nb-NO" i="1" dirty="0">
                <a:solidFill>
                  <a:schemeClr val="bg2">
                    <a:lumMod val="10000"/>
                  </a:schemeClr>
                </a:solidFill>
              </a:rPr>
              <a:t>«..kan kommunestyret – eller et annet folkevalgt organ som kommunestyret bestemmer</a:t>
            </a:r>
            <a:r>
              <a:rPr lang="nb-NO" dirty="0">
                <a:solidFill>
                  <a:schemeClr val="bg2">
                    <a:lumMod val="10000"/>
                  </a:schemeClr>
                </a:solidFill>
              </a:rPr>
              <a:t>» - </a:t>
            </a:r>
            <a:r>
              <a:rPr lang="nb-NO" b="1" dirty="0">
                <a:solidFill>
                  <a:schemeClr val="bg2">
                    <a:lumMod val="10000"/>
                  </a:schemeClr>
                </a:solidFill>
              </a:rPr>
              <a:t>ikke administrasjon!</a:t>
            </a:r>
          </a:p>
          <a:p>
            <a:r>
              <a:rPr lang="nb-NO" dirty="0">
                <a:solidFill>
                  <a:schemeClr val="bg2">
                    <a:lumMod val="10000"/>
                  </a:schemeClr>
                </a:solidFill>
              </a:rPr>
              <a:t>	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606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vann, strand&#10;&#10;Automatisk generert beskrivelse">
            <a:extLst>
              <a:ext uri="{FF2B5EF4-FFF2-40B4-BE49-F238E27FC236}">
                <a16:creationId xmlns:a16="http://schemas.microsoft.com/office/drawing/2014/main" id="{FA0122B6-FF2C-4590-9963-CB6F63E4CC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75DDB8-51AA-47B7-832A-942698005A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Trollholmsund, Porsanger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A877DFD-7117-46B1-8285-10A1B848A4FD}"/>
              </a:ext>
            </a:extLst>
          </p:cNvPr>
          <p:cNvSpPr txBox="1"/>
          <p:nvPr/>
        </p:nvSpPr>
        <p:spPr>
          <a:xfrm>
            <a:off x="3955775" y="1119810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Skriv spørsmål i chatten: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F672B2D-4435-49E1-A358-25F677533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993" y="1977633"/>
            <a:ext cx="5753903" cy="67636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0FC366F-D0EC-45C5-8A78-E9B3AA3B5E50}"/>
              </a:ext>
            </a:extLst>
          </p:cNvPr>
          <p:cNvSpPr/>
          <p:nvPr/>
        </p:nvSpPr>
        <p:spPr>
          <a:xfrm>
            <a:off x="4048539" y="2024269"/>
            <a:ext cx="596349" cy="58309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A0B7BF16-E38C-4143-A472-B5994FB6EC72}"/>
              </a:ext>
            </a:extLst>
          </p:cNvPr>
          <p:cNvCxnSpPr>
            <a:cxnSpLocks/>
          </p:cNvCxnSpPr>
          <p:nvPr/>
        </p:nvCxnSpPr>
        <p:spPr>
          <a:xfrm flipH="1">
            <a:off x="4485862" y="1561038"/>
            <a:ext cx="2736573" cy="69845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vann, gress, innsjø&#10;&#10;Automatisk generert beskrivelse">
            <a:extLst>
              <a:ext uri="{FF2B5EF4-FFF2-40B4-BE49-F238E27FC236}">
                <a16:creationId xmlns:a16="http://schemas.microsoft.com/office/drawing/2014/main" id="{430C7632-EB5D-4294-BFF1-94C544748D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757744-BDC1-4ACE-A27E-F77C9C95E3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Sørøya, Hasvik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FDEED33-3DF4-49C8-AC78-F4733D290485}"/>
              </a:ext>
            </a:extLst>
          </p:cNvPr>
          <p:cNvSpPr txBox="1"/>
          <p:nvPr/>
        </p:nvSpPr>
        <p:spPr>
          <a:xfrm>
            <a:off x="988541" y="248492"/>
            <a:ext cx="78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u="sng" dirty="0">
                <a:solidFill>
                  <a:schemeClr val="bg1"/>
                </a:solidFill>
              </a:rPr>
              <a:t>«Vårforbudet» i Finnmark og Nord-Troms (5. mai – 30. juni) </a:t>
            </a:r>
            <a:r>
              <a:rPr lang="nb-NO" u="sng" dirty="0">
                <a:solidFill>
                  <a:schemeClr val="bg1"/>
                </a:solidFill>
              </a:rPr>
              <a:t>jf. nf. § 9 av hensyn til hekke- og yngletid, sårbar natur i vårløsninga og reindrifta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CCB7A00-6D04-4ECB-AFDD-60C56392F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29" y="4467675"/>
            <a:ext cx="8976179" cy="205533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C393242-382B-4D1E-B620-3FABBDCB591F}"/>
              </a:ext>
            </a:extLst>
          </p:cNvPr>
          <p:cNvSpPr txBox="1"/>
          <p:nvPr/>
        </p:nvSpPr>
        <p:spPr>
          <a:xfrm>
            <a:off x="988541" y="1025611"/>
            <a:ext cx="6913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Forbud mot motorferdsel etter </a:t>
            </a:r>
            <a:r>
              <a:rPr lang="nb-NO" i="1" dirty="0">
                <a:solidFill>
                  <a:schemeClr val="bg1"/>
                </a:solidFill>
              </a:rPr>
              <a:t>nasjonal forskrift</a:t>
            </a:r>
          </a:p>
          <a:p>
            <a:r>
              <a:rPr lang="nb-NO" dirty="0">
                <a:solidFill>
                  <a:schemeClr val="bg1"/>
                </a:solidFill>
              </a:rPr>
              <a:t>Statsforvalteren er myndighet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Kommunen fortsatt myndighet etter lovens § 6</a:t>
            </a:r>
          </a:p>
          <a:p>
            <a:r>
              <a:rPr lang="nb-NO" dirty="0">
                <a:solidFill>
                  <a:schemeClr val="bg1"/>
                </a:solidFill>
              </a:rPr>
              <a:t>Direktehjemlet motorferdsel etter lovens § 4 er tillatt</a:t>
            </a:r>
          </a:p>
        </p:txBody>
      </p:sp>
    </p:spTree>
    <p:extLst>
      <p:ext uri="{BB962C8B-B14F-4D97-AF65-F5344CB8AC3E}">
        <p14:creationId xmlns:p14="http://schemas.microsoft.com/office/powerpoint/2010/main" val="262079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tre, gress, utendørs, himmel&#10;&#10;Automatisk generert beskrivelse">
            <a:extLst>
              <a:ext uri="{FF2B5EF4-FFF2-40B4-BE49-F238E27FC236}">
                <a16:creationId xmlns:a16="http://schemas.microsoft.com/office/drawing/2014/main" id="{4D8A3F28-4C8B-454F-BC97-8BBE21C883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75DDB8-51AA-47B7-832A-942698005A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</a:t>
            </a:r>
            <a:r>
              <a:rPr lang="nb-NO" dirty="0" err="1"/>
              <a:t>Sáđejohnjálmmevárri</a:t>
            </a:r>
            <a:r>
              <a:rPr lang="nb-NO" dirty="0"/>
              <a:t>, Karasjok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052A553-3482-4CDF-BD38-D0C3684C6C47}"/>
              </a:ext>
            </a:extLst>
          </p:cNvPr>
          <p:cNvSpPr txBox="1"/>
          <p:nvPr/>
        </p:nvSpPr>
        <p:spPr>
          <a:xfrm>
            <a:off x="4829732" y="2894448"/>
            <a:ext cx="492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320358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snø, natur, bakke&#10;&#10;Automatisk generert beskrivelse">
            <a:extLst>
              <a:ext uri="{FF2B5EF4-FFF2-40B4-BE49-F238E27FC236}">
                <a16:creationId xmlns:a16="http://schemas.microsoft.com/office/drawing/2014/main" id="{20A09FEB-3FE7-4355-AFFF-8B573C9EDD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55605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C78185-D306-4510-86B9-0DE8429224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Rolvsøya, Måsøy.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4761336-B1F9-49DC-BA91-48270C3378F0}"/>
              </a:ext>
            </a:extLst>
          </p:cNvPr>
          <p:cNvSpPr txBox="1"/>
          <p:nvPr/>
        </p:nvSpPr>
        <p:spPr>
          <a:xfrm>
            <a:off x="568411" y="420130"/>
            <a:ext cx="675296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u="sng" dirty="0"/>
              <a:t>Agenda</a:t>
            </a:r>
          </a:p>
          <a:p>
            <a:endParaRPr lang="nb-N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/>
              <a:t>Statsforvalterens- og kommunens rolle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/>
              <a:t>Motorferdselloven a 1977 – Hvorfor en </a:t>
            </a:r>
            <a:r>
              <a:rPr lang="nb-NO" dirty="0" err="1"/>
              <a:t>forbudslov</a:t>
            </a:r>
            <a:r>
              <a:rPr lang="nb-NO" dirty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/>
              <a:t>Motorferdsellovens prinsipper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/>
              <a:t>Oppbygningen av lov- og forskrift</a:t>
            </a:r>
          </a:p>
          <a:p>
            <a:r>
              <a:rPr lang="nb-NO" dirty="0"/>
              <a:t>	-Kommunale forskrifter</a:t>
            </a:r>
          </a:p>
          <a:p>
            <a:r>
              <a:rPr lang="nb-NO" dirty="0"/>
              <a:t>	-Direktehjemler</a:t>
            </a:r>
          </a:p>
          <a:p>
            <a:r>
              <a:rPr lang="nb-NO" dirty="0"/>
              <a:t>	-Dispensasjonshjemler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dirty="0"/>
              <a:t>Delegasjonsbegrensningene</a:t>
            </a:r>
          </a:p>
        </p:txBody>
      </p:sp>
    </p:spTree>
    <p:extLst>
      <p:ext uri="{BB962C8B-B14F-4D97-AF65-F5344CB8AC3E}">
        <p14:creationId xmlns:p14="http://schemas.microsoft.com/office/powerpoint/2010/main" val="3913164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tre, utendørs, mørk, natthimmel&#10;&#10;Automatisk generert beskrivelse">
            <a:extLst>
              <a:ext uri="{FF2B5EF4-FFF2-40B4-BE49-F238E27FC236}">
                <a16:creationId xmlns:a16="http://schemas.microsoft.com/office/drawing/2014/main" id="{5C70F93F-67B7-4536-808C-06ECB46FD4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922335-9C3F-4F51-B911-B6F64E646D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- Karasjok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3D1A255-A6CA-4DB1-9406-BAE7F28AAFFF}"/>
              </a:ext>
            </a:extLst>
          </p:cNvPr>
          <p:cNvSpPr txBox="1"/>
          <p:nvPr/>
        </p:nvSpPr>
        <p:spPr>
          <a:xfrm>
            <a:off x="647986" y="960783"/>
            <a:ext cx="260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u="sng" dirty="0">
                <a:solidFill>
                  <a:schemeClr val="bg2"/>
                </a:solidFill>
              </a:rPr>
              <a:t>Statsforvalterens rolle</a:t>
            </a:r>
            <a:r>
              <a:rPr lang="nb-NO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5525E51-3D37-4439-8E41-5FD9F40A0DAB}"/>
              </a:ext>
            </a:extLst>
          </p:cNvPr>
          <p:cNvSpPr txBox="1"/>
          <p:nvPr/>
        </p:nvSpPr>
        <p:spPr>
          <a:xfrm>
            <a:off x="647986" y="1330115"/>
            <a:ext cx="851425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/>
                </a:solidFill>
              </a:rPr>
              <a:t>Se til at </a:t>
            </a:r>
            <a:r>
              <a:rPr lang="nb-NO" u="sng" dirty="0">
                <a:solidFill>
                  <a:schemeClr val="bg2"/>
                </a:solidFill>
              </a:rPr>
              <a:t>kommunene</a:t>
            </a:r>
            <a:r>
              <a:rPr lang="nb-NO" dirty="0">
                <a:solidFill>
                  <a:schemeClr val="bg2"/>
                </a:solidFill>
              </a:rPr>
              <a:t> følge opp Stortingets og Regjeringens vedtak i eget fylke.</a:t>
            </a:r>
          </a:p>
          <a:p>
            <a:pPr lvl="1">
              <a:buFontTx/>
              <a:buChar char="-"/>
            </a:pPr>
            <a:r>
              <a:rPr lang="nb-NO" sz="1400" dirty="0">
                <a:solidFill>
                  <a:schemeClr val="bg2"/>
                </a:solidFill>
              </a:rPr>
              <a:t>Veilede kommunene</a:t>
            </a:r>
          </a:p>
          <a:p>
            <a:pPr lvl="1">
              <a:buFontTx/>
              <a:buChar char="-"/>
            </a:pPr>
            <a:r>
              <a:rPr lang="nb-NO" sz="1400" dirty="0">
                <a:solidFill>
                  <a:schemeClr val="bg2"/>
                </a:solidFill>
              </a:rPr>
              <a:t>Klagemyndighet for kommunale vedtak</a:t>
            </a:r>
          </a:p>
          <a:p>
            <a:pPr lvl="1">
              <a:buFontTx/>
              <a:buChar char="-"/>
            </a:pPr>
            <a:r>
              <a:rPr lang="nb-NO" sz="1400" dirty="0">
                <a:solidFill>
                  <a:schemeClr val="bg2"/>
                </a:solidFill>
              </a:rPr>
              <a:t>Lovlighetskontroll av kommunale vedtak</a:t>
            </a:r>
          </a:p>
          <a:p>
            <a:pPr lvl="1">
              <a:buFontTx/>
              <a:buChar char="-"/>
            </a:pPr>
            <a:r>
              <a:rPr lang="nb-NO" sz="1400" dirty="0">
                <a:solidFill>
                  <a:schemeClr val="bg2"/>
                </a:solidFill>
              </a:rPr>
              <a:t>Rapportere til Miljødirektoratet om praksis i fylket </a:t>
            </a:r>
          </a:p>
          <a:p>
            <a:pPr lvl="1">
              <a:buFontTx/>
              <a:buChar char="-"/>
            </a:pPr>
            <a:r>
              <a:rPr lang="nb-NO" sz="1400" dirty="0" err="1">
                <a:solidFill>
                  <a:schemeClr val="bg2"/>
                </a:solidFill>
              </a:rPr>
              <a:t>Motorferdselmyndighet</a:t>
            </a:r>
            <a:r>
              <a:rPr lang="nb-NO" sz="1400" dirty="0">
                <a:solidFill>
                  <a:schemeClr val="bg2"/>
                </a:solidFill>
              </a:rPr>
              <a:t> 5. mai – 30. juni i Finnmark og Nord-Troms jf. nf. § 9</a:t>
            </a:r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A28B000-62E9-4053-B15D-A870149688E8}"/>
              </a:ext>
            </a:extLst>
          </p:cNvPr>
          <p:cNvSpPr txBox="1"/>
          <p:nvPr/>
        </p:nvSpPr>
        <p:spPr>
          <a:xfrm>
            <a:off x="5391754" y="4024258"/>
            <a:ext cx="4399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chemeClr val="bg2"/>
                </a:solidFill>
              </a:rPr>
              <a:t>Ønske om endringer i lovverket skjer via de folkevalgte og inn til Storting og Regjering - ikke gjennom offentlig myndighetsutøvelse. Dette vil derfor ikke være et tema i denne kurs-serien.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044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gress, himmel, utendørs, felt&#10;&#10;Automatisk generert beskrivelse">
            <a:extLst>
              <a:ext uri="{FF2B5EF4-FFF2-40B4-BE49-F238E27FC236}">
                <a16:creationId xmlns:a16="http://schemas.microsoft.com/office/drawing/2014/main" id="{73763574-4687-4183-A658-5A8BBD482A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1630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092C5A-B4D7-4389-B3CC-7C57873883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Austertana, Tana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A529F3E-12D8-47C1-AD57-BFFDA78DC245}"/>
              </a:ext>
            </a:extLst>
          </p:cNvPr>
          <p:cNvSpPr txBox="1"/>
          <p:nvPr/>
        </p:nvSpPr>
        <p:spPr>
          <a:xfrm>
            <a:off x="647986" y="331304"/>
            <a:ext cx="866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1977: Stortinget vedtar motorferdselloven (mfl.)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AF14D80-73CB-4763-B682-20CCB087A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22" y="778622"/>
            <a:ext cx="3399182" cy="122760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1991241-3165-404B-820F-737085D52BF6}"/>
              </a:ext>
            </a:extLst>
          </p:cNvPr>
          <p:cNvSpPr txBox="1"/>
          <p:nvPr/>
        </p:nvSpPr>
        <p:spPr>
          <a:xfrm>
            <a:off x="4186304" y="859036"/>
            <a:ext cx="7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dirty="0"/>
              <a:t>Lovens hovedregel</a:t>
            </a:r>
          </a:p>
          <a:p>
            <a:r>
              <a:rPr lang="nb-NO" i="1" dirty="0"/>
              <a:t>§ 3 «I utmark og vassdrag er motorferdsel ikke tillatt med mindre annet følger av denne lov eller vedtak med hjemmel i loven»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EE53A81-E641-4551-8609-21F0CDB375F5}"/>
              </a:ext>
            </a:extLst>
          </p:cNvPr>
          <p:cNvSpPr txBox="1"/>
          <p:nvPr/>
        </p:nvSpPr>
        <p:spPr>
          <a:xfrm>
            <a:off x="647986" y="2358548"/>
            <a:ext cx="775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1988: Stortinget vedtar «nasjonal forskrift» til motorferdselloven (nf.)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D0E579-0EEB-41C9-8A16-C60D77034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22" y="2667565"/>
            <a:ext cx="3399182" cy="140991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AA48202-DDF4-49C8-A170-742C1D45660C}"/>
              </a:ext>
            </a:extLst>
          </p:cNvPr>
          <p:cNvSpPr txBox="1"/>
          <p:nvPr/>
        </p:nvSpPr>
        <p:spPr>
          <a:xfrm>
            <a:off x="647986" y="4201828"/>
            <a:ext cx="1031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Storting eller Regjering v/KLD har etter dette gjort flere endringer i lov og forskrift som utvider, innskrenker eller presiserer kommunens myndighet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2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gress, utendørs, himmel, felt&#10;&#10;Automatisk generert beskrivelse">
            <a:extLst>
              <a:ext uri="{FF2B5EF4-FFF2-40B4-BE49-F238E27FC236}">
                <a16:creationId xmlns:a16="http://schemas.microsoft.com/office/drawing/2014/main" id="{760891D0-8F25-4BBD-A909-C4D0B0A74D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6A86409-F59F-4F48-ADC3-8843D81AC0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Varangerhalvøya nasjonalpark, Vadsø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D83829F-47F5-4764-9A67-B6C7B05D7FFE}"/>
              </a:ext>
            </a:extLst>
          </p:cNvPr>
          <p:cNvSpPr txBox="1"/>
          <p:nvPr/>
        </p:nvSpPr>
        <p:spPr>
          <a:xfrm>
            <a:off x="647986" y="357809"/>
            <a:ext cx="103977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u="sng" dirty="0"/>
              <a:t>Motorferdsel i utmark reguleres gjennom</a:t>
            </a:r>
          </a:p>
          <a:p>
            <a:pPr lvl="0"/>
            <a:endParaRPr lang="nb-NO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Motorferdselloven (1977)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Nasjonal forskrift til motorferdselloven (1988)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/>
              <a:t>Sentrale forskrifter gitt i medhold av lov og forskrift, eks.:</a:t>
            </a:r>
          </a:p>
          <a:p>
            <a:pPr lvl="1"/>
            <a:r>
              <a:rPr lang="nb-NO" i="1" dirty="0"/>
              <a:t>- Forskrift om bruk av motorkjøretøy på barmark langs tradisjonelle ferdselsårer, Finnmark</a:t>
            </a:r>
          </a:p>
          <a:p>
            <a:pPr lvl="1"/>
            <a:r>
              <a:rPr lang="nb-NO" i="1" dirty="0"/>
              <a:t>- Forskrift om forbud mot </a:t>
            </a:r>
            <a:r>
              <a:rPr lang="nb-NO" i="1" dirty="0" err="1"/>
              <a:t>helikopterskiing</a:t>
            </a:r>
            <a:r>
              <a:rPr lang="nb-NO" i="1" dirty="0"/>
              <a:t> m.m.</a:t>
            </a:r>
          </a:p>
          <a:p>
            <a:pPr lvl="1"/>
            <a:r>
              <a:rPr lang="nb-NO" i="1" dirty="0"/>
              <a:t>- Forskrift om forbud mot bruk av beltemotorsykkel (snøscooter) på offentlig veg.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r>
              <a:rPr lang="nb-NO" sz="1600" i="1" dirty="0">
                <a:solidFill>
                  <a:srgbClr val="00244E"/>
                </a:solidFill>
              </a:rPr>
              <a:t>Vi senere til kommunens myndighet..</a:t>
            </a:r>
          </a:p>
        </p:txBody>
      </p:sp>
    </p:spTree>
    <p:extLst>
      <p:ext uri="{BB962C8B-B14F-4D97-AF65-F5344CB8AC3E}">
        <p14:creationId xmlns:p14="http://schemas.microsoft.com/office/powerpoint/2010/main" val="208643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gress, felt&#10;&#10;Automatisk generert beskrivelse">
            <a:extLst>
              <a:ext uri="{FF2B5EF4-FFF2-40B4-BE49-F238E27FC236}">
                <a16:creationId xmlns:a16="http://schemas.microsoft.com/office/drawing/2014/main" id="{84C3F033-292C-4F6B-925F-3AE761044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75DDB8-51AA-47B7-832A-942698005A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</a:t>
            </a:r>
            <a:r>
              <a:rPr lang="nb-NO" dirty="0" err="1"/>
              <a:t>Storelva</a:t>
            </a:r>
            <a:r>
              <a:rPr lang="nb-NO" dirty="0"/>
              <a:t>, Vadsø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1EA4C55-1B62-49DB-9B05-FF9A97F549FE}"/>
              </a:ext>
            </a:extLst>
          </p:cNvPr>
          <p:cNvSpPr txBox="1"/>
          <p:nvPr/>
        </p:nvSpPr>
        <p:spPr>
          <a:xfrm>
            <a:off x="762537" y="476623"/>
            <a:ext cx="338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dirty="0"/>
              <a:t>Motorferdsellovens formål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F3D6944-4EBD-4027-A51C-0A77C184D197}"/>
              </a:ext>
            </a:extLst>
          </p:cNvPr>
          <p:cNvSpPr txBox="1"/>
          <p:nvPr/>
        </p:nvSpPr>
        <p:spPr>
          <a:xfrm>
            <a:off x="811587" y="923941"/>
            <a:ext cx="5009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§ 1 </a:t>
            </a:r>
            <a:r>
              <a:rPr lang="nb-NO" b="1" i="1" dirty="0"/>
              <a:t>«Formålet med denne lov er ut fra et samfunnsmessig helhetssyn å regulere motorferdselen i utmark og vassdrag med sikte på å verne om naturmiljøet og fremme trivselen».</a:t>
            </a:r>
          </a:p>
          <a:p>
            <a:endParaRPr lang="nb-NO" i="1" dirty="0"/>
          </a:p>
          <a:p>
            <a:r>
              <a:rPr lang="nb-NO" i="1" dirty="0"/>
              <a:t>	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30A409F-BB68-4D6C-8137-5275B36FEBAF}"/>
              </a:ext>
            </a:extLst>
          </p:cNvPr>
          <p:cNvSpPr txBox="1"/>
          <p:nvPr/>
        </p:nvSpPr>
        <p:spPr>
          <a:xfrm>
            <a:off x="6096000" y="476623"/>
            <a:ext cx="3721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Hvorfor behov for en slik miljølov?</a:t>
            </a:r>
          </a:p>
          <a:p>
            <a:endParaRPr lang="nb-NO" dirty="0"/>
          </a:p>
          <a:p>
            <a:r>
              <a:rPr lang="nb-NO" dirty="0"/>
              <a:t>Ot.prp.nr.45 ( 1976-1977 ):</a:t>
            </a:r>
          </a:p>
          <a:p>
            <a:r>
              <a:rPr lang="nb-NO" dirty="0"/>
              <a:t>Motorferdsel i utmark var blitt et økende miljøproblem;</a:t>
            </a:r>
          </a:p>
          <a:p>
            <a:r>
              <a:rPr lang="nb-NO" dirty="0"/>
              <a:t>	-Hensynet til naturmiljø 	og tradisjonelt friluftsliv</a:t>
            </a:r>
          </a:p>
          <a:p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71307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gress, felt&#10;&#10;Automatisk generert beskrivelse">
            <a:extLst>
              <a:ext uri="{FF2B5EF4-FFF2-40B4-BE49-F238E27FC236}">
                <a16:creationId xmlns:a16="http://schemas.microsoft.com/office/drawing/2014/main" id="{4DBB7B81-DC0F-48CF-9852-267A763B18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28A371F-4454-4936-88CF-26E3EDD661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- </a:t>
            </a:r>
            <a:r>
              <a:rPr lang="nb-NO" dirty="0" err="1"/>
              <a:t>Storelva</a:t>
            </a:r>
            <a:r>
              <a:rPr lang="nb-NO" dirty="0"/>
              <a:t>, Vadsø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8B63F17-72FE-4381-B9C0-ABF79848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47" y="496126"/>
            <a:ext cx="9564435" cy="410584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313337C-03E6-4526-A0E4-130BEB2BE8A3}"/>
              </a:ext>
            </a:extLst>
          </p:cNvPr>
          <p:cNvSpPr/>
          <p:nvPr/>
        </p:nvSpPr>
        <p:spPr>
          <a:xfrm>
            <a:off x="1313782" y="126794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Ot.prp.nr.45 ( 1976-1977 ):</a:t>
            </a:r>
          </a:p>
        </p:txBody>
      </p:sp>
    </p:spTree>
    <p:extLst>
      <p:ext uri="{BB962C8B-B14F-4D97-AF65-F5344CB8AC3E}">
        <p14:creationId xmlns:p14="http://schemas.microsoft.com/office/powerpoint/2010/main" val="9709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tre, snø, natur&#10;&#10;Automatisk generert beskrivelse">
            <a:extLst>
              <a:ext uri="{FF2B5EF4-FFF2-40B4-BE49-F238E27FC236}">
                <a16:creationId xmlns:a16="http://schemas.microsoft.com/office/drawing/2014/main" id="{67D97989-69CA-43E2-8AD5-9C1347E7E4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>
          <a:xfrm>
            <a:off x="-2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75DDB8-51AA-47B7-832A-942698005A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Øvre Pasvik nasjonalpark, Sør-Varanger.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7F69483-CAD6-4D29-8443-56EB488BF539}"/>
              </a:ext>
            </a:extLst>
          </p:cNvPr>
          <p:cNvSpPr txBox="1"/>
          <p:nvPr/>
        </p:nvSpPr>
        <p:spPr>
          <a:xfrm>
            <a:off x="593956" y="2771498"/>
            <a:ext cx="9024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arenBoth"/>
            </a:pPr>
            <a:r>
              <a:rPr lang="nb-NO" b="1" dirty="0">
                <a:solidFill>
                  <a:schemeClr val="accent4"/>
                </a:solidFill>
              </a:rPr>
              <a:t>Teknologiutvikling etter 2. verdenskrig</a:t>
            </a:r>
          </a:p>
          <a:p>
            <a:pPr lvl="0"/>
            <a:endParaRPr lang="nb-NO" dirty="0">
              <a:solidFill>
                <a:schemeClr val="accent4"/>
              </a:solidFill>
            </a:endParaRPr>
          </a:p>
          <a:p>
            <a:pPr lvl="0"/>
            <a:endParaRPr lang="nb-NO" dirty="0">
              <a:solidFill>
                <a:schemeClr val="accent4"/>
              </a:solidFill>
            </a:endParaRPr>
          </a:p>
          <a:p>
            <a:pPr lvl="0"/>
            <a:r>
              <a:rPr lang="nb-NO" dirty="0">
                <a:solidFill>
                  <a:schemeClr val="accent4"/>
                </a:solidFill>
              </a:rPr>
              <a:t>(2) </a:t>
            </a:r>
            <a:r>
              <a:rPr lang="nb-NO" b="1" dirty="0">
                <a:solidFill>
                  <a:schemeClr val="accent4"/>
                </a:solidFill>
              </a:rPr>
              <a:t>Velstandsutvikling / økt kjøpekraft i husholdningene</a:t>
            </a:r>
          </a:p>
          <a:p>
            <a:pPr lvl="0"/>
            <a:endParaRPr lang="nb-NO" dirty="0">
              <a:solidFill>
                <a:schemeClr val="accent4"/>
              </a:solidFill>
            </a:endParaRPr>
          </a:p>
          <a:p>
            <a:pPr lvl="0"/>
            <a:endParaRPr lang="nb-NO" dirty="0">
              <a:solidFill>
                <a:schemeClr val="accent4"/>
              </a:solidFill>
            </a:endParaRPr>
          </a:p>
          <a:p>
            <a:pPr lvl="0"/>
            <a:r>
              <a:rPr lang="nb-NO" dirty="0">
                <a:solidFill>
                  <a:schemeClr val="accent4"/>
                </a:solidFill>
              </a:rPr>
              <a:t>(3) </a:t>
            </a:r>
            <a:r>
              <a:rPr lang="nb-NO" b="1" dirty="0">
                <a:solidFill>
                  <a:schemeClr val="accent4"/>
                </a:solidFill>
              </a:rPr>
              <a:t>Samfunnsutvikling (miljøvern)         Rettsutvikling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159099C-83EB-459C-BF06-45150840B384}"/>
              </a:ext>
            </a:extLst>
          </p:cNvPr>
          <p:cNvSpPr txBox="1"/>
          <p:nvPr/>
        </p:nvSpPr>
        <p:spPr>
          <a:xfrm>
            <a:off x="1172817" y="569843"/>
            <a:ext cx="411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Motorferdselloven (1977): Bakteppet</a:t>
            </a:r>
          </a:p>
        </p:txBody>
      </p:sp>
      <p:pic>
        <p:nvPicPr>
          <p:cNvPr id="9" name="Bilde 8" descr="Et bilde som inneholder reptil&#10;&#10;Automatisk generert beskrivelse">
            <a:extLst>
              <a:ext uri="{FF2B5EF4-FFF2-40B4-BE49-F238E27FC236}">
                <a16:creationId xmlns:a16="http://schemas.microsoft.com/office/drawing/2014/main" id="{EEC072B1-143A-4459-9F1A-49B64CEAD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28" y="4088839"/>
            <a:ext cx="2079736" cy="1926252"/>
          </a:xfrm>
          <a:prstGeom prst="rect">
            <a:avLst/>
          </a:prstGeom>
        </p:spPr>
      </p:pic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6A131B78-8A4F-4847-90BC-BCB2FBDDAEEC}"/>
              </a:ext>
            </a:extLst>
          </p:cNvPr>
          <p:cNvCxnSpPr>
            <a:cxnSpLocks/>
          </p:cNvCxnSpPr>
          <p:nvPr/>
        </p:nvCxnSpPr>
        <p:spPr>
          <a:xfrm>
            <a:off x="4558747" y="4605130"/>
            <a:ext cx="424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B906AC8A-D88F-4094-9205-4CED7C69B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18" y="4765953"/>
            <a:ext cx="652719" cy="102041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7A59AEE-976A-496D-B24F-BBC83A5F7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974" y="3408047"/>
            <a:ext cx="1207808" cy="686342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6166563F-236E-483E-8615-733EB146A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94" y="2335075"/>
            <a:ext cx="1207809" cy="1031696"/>
          </a:xfrm>
          <a:prstGeom prst="rect">
            <a:avLst/>
          </a:prstGeom>
        </p:spPr>
      </p:pic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93478A4A-E4E0-45D0-91CB-37A2A9F6DFEE}"/>
              </a:ext>
            </a:extLst>
          </p:cNvPr>
          <p:cNvCxnSpPr/>
          <p:nvPr/>
        </p:nvCxnSpPr>
        <p:spPr>
          <a:xfrm>
            <a:off x="1113183" y="3140830"/>
            <a:ext cx="0" cy="490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kobling 20">
            <a:extLst>
              <a:ext uri="{FF2B5EF4-FFF2-40B4-BE49-F238E27FC236}">
                <a16:creationId xmlns:a16="http://schemas.microsoft.com/office/drawing/2014/main" id="{05384A1D-AE72-459F-994C-D5D702114D55}"/>
              </a:ext>
            </a:extLst>
          </p:cNvPr>
          <p:cNvCxnSpPr/>
          <p:nvPr/>
        </p:nvCxnSpPr>
        <p:spPr>
          <a:xfrm flipV="1">
            <a:off x="1278835" y="3134139"/>
            <a:ext cx="0" cy="483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0D4BFFA-89DF-4EE8-A61A-7FF5A883B722}"/>
              </a:ext>
            </a:extLst>
          </p:cNvPr>
          <p:cNvSpPr txBox="1"/>
          <p:nvPr/>
        </p:nvSpPr>
        <p:spPr>
          <a:xfrm>
            <a:off x="4221658" y="4196805"/>
            <a:ext cx="152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chemeClr val="tx2"/>
                </a:solidFill>
              </a:rPr>
              <a:t>folkeviljen</a:t>
            </a:r>
          </a:p>
        </p:txBody>
      </p:sp>
    </p:spTree>
    <p:extLst>
      <p:ext uri="{BB962C8B-B14F-4D97-AF65-F5344CB8AC3E}">
        <p14:creationId xmlns:p14="http://schemas.microsoft.com/office/powerpoint/2010/main" val="3313233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2270</TotalTime>
  <Words>1498</Words>
  <Application>Microsoft Office PowerPoint</Application>
  <PresentationFormat>Widescreen</PresentationFormat>
  <Paragraphs>205</Paragraphs>
  <Slides>21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8" baseType="lpstr">
      <vt:lpstr>Arial</vt:lpstr>
      <vt:lpstr>Calibri</vt:lpstr>
      <vt:lpstr>Open Sans</vt:lpstr>
      <vt:lpstr>Open Sans Light</vt:lpstr>
      <vt:lpstr>Open Sans SemiBold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Nivå 1: Direktehjemlene</vt:lpstr>
      <vt:lpstr> Nivå 2: Kommunale forskrifter – innskrenke eller utvide adgangen til motorferdsel i utmark.  </vt:lpstr>
      <vt:lpstr>Nivå 3: De formålsbestemte dispensasjonsbestemmelsene</vt:lpstr>
      <vt:lpstr>Nivå 4: Sikkerhetsventilene (særlige behov)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Tandberg, Anders</cp:lastModifiedBy>
  <cp:revision>87</cp:revision>
  <dcterms:created xsi:type="dcterms:W3CDTF">2021-01-05T07:16:30Z</dcterms:created>
  <dcterms:modified xsi:type="dcterms:W3CDTF">2021-01-21T07:56:54Z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