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Antic" panose="020B0604020202020204" charset="0"/>
      <p:regular r:id="rId15"/>
    </p:embeddedFont>
    <p:embeddedFont>
      <p:font typeface="Big Shoulders Display" panose="020B060402020202020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Hertical Smooth" panose="020B0604020202020204" charset="0"/>
      <p:regular r:id="rId21"/>
    </p:embeddedFont>
    <p:embeddedFont>
      <p:font typeface="Open Sans" panose="020B0606030504020204" pitchFamily="34" charset="0"/>
      <p:regular r:id="rId22"/>
      <p:bold r:id="rId23"/>
      <p:italic r:id="rId24"/>
      <p:boldItalic r:id="rId25"/>
    </p:embeddedFont>
    <p:embeddedFont>
      <p:font typeface="Open Sans Bold" panose="020B0806030504020204" pitchFamily="34" charset="0"/>
      <p:regular r:id="rId26"/>
      <p:bold r:id="rId27"/>
    </p:embeddedFont>
    <p:embeddedFont>
      <p:font typeface="Open Sans Hebrew Bold" panose="020B0604020202020204" charset="-79"/>
      <p:regular r:id="rId28"/>
    </p:embeddedFont>
    <p:embeddedFont>
      <p:font typeface="Open Sans Hebrew Bold Bold" panose="020B0604020202020204" charset="-79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101" d="100"/>
          <a:sy n="101" d="100"/>
        </p:scale>
        <p:origin x="654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1.svg"/><Relationship Id="rId7" Type="http://schemas.openxmlformats.org/officeDocument/2006/relationships/image" Target="../media/image20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gif"/><Relationship Id="rId10" Type="http://schemas.openxmlformats.org/officeDocument/2006/relationships/image" Target="../media/image27.png"/><Relationship Id="rId4" Type="http://schemas.openxmlformats.org/officeDocument/2006/relationships/image" Target="../media/image21.gif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78765">
            <a:off x="813278" y="1881933"/>
            <a:ext cx="16684477" cy="6570048"/>
            <a:chOff x="0" y="0"/>
            <a:chExt cx="5960487" cy="2347133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5896987" cy="2283633"/>
            </a:xfrm>
            <a:custGeom>
              <a:avLst/>
              <a:gdLst/>
              <a:ahLst/>
              <a:cxnLst/>
              <a:rect l="l" t="t" r="r" b="b"/>
              <a:pathLst>
                <a:path w="5896987" h="2283633">
                  <a:moveTo>
                    <a:pt x="5804277" y="2283633"/>
                  </a:moveTo>
                  <a:lnTo>
                    <a:pt x="92710" y="2283633"/>
                  </a:lnTo>
                  <a:cubicBezTo>
                    <a:pt x="41910" y="2283633"/>
                    <a:pt x="0" y="2241723"/>
                    <a:pt x="0" y="219092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803007" y="0"/>
                  </a:lnTo>
                  <a:cubicBezTo>
                    <a:pt x="5853807" y="0"/>
                    <a:pt x="5895717" y="41910"/>
                    <a:pt x="5895717" y="92710"/>
                  </a:cubicBezTo>
                  <a:lnTo>
                    <a:pt x="5895717" y="2189653"/>
                  </a:lnTo>
                  <a:cubicBezTo>
                    <a:pt x="5896987" y="2241723"/>
                    <a:pt x="5855077" y="2283633"/>
                    <a:pt x="5804277" y="2283633"/>
                  </a:cubicBezTo>
                  <a:close/>
                </a:path>
              </a:pathLst>
            </a:custGeom>
            <a:solidFill>
              <a:srgbClr val="F5F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960487" cy="2347133"/>
            </a:xfrm>
            <a:custGeom>
              <a:avLst/>
              <a:gdLst/>
              <a:ahLst/>
              <a:cxnLst/>
              <a:rect l="l" t="t" r="r" b="b"/>
              <a:pathLst>
                <a:path w="5960487" h="2347133">
                  <a:moveTo>
                    <a:pt x="5836027" y="59690"/>
                  </a:moveTo>
                  <a:cubicBezTo>
                    <a:pt x="5871587" y="59690"/>
                    <a:pt x="5900797" y="88900"/>
                    <a:pt x="5900797" y="124460"/>
                  </a:cubicBezTo>
                  <a:lnTo>
                    <a:pt x="5900797" y="2222673"/>
                  </a:lnTo>
                  <a:cubicBezTo>
                    <a:pt x="5900797" y="2258233"/>
                    <a:pt x="5871587" y="2287443"/>
                    <a:pt x="5836027" y="2287443"/>
                  </a:cubicBezTo>
                  <a:lnTo>
                    <a:pt x="124460" y="2287443"/>
                  </a:lnTo>
                  <a:cubicBezTo>
                    <a:pt x="88900" y="2287443"/>
                    <a:pt x="59690" y="2258233"/>
                    <a:pt x="59690" y="222267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836027" y="59690"/>
                  </a:lnTo>
                  <a:moveTo>
                    <a:pt x="583602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22673"/>
                  </a:lnTo>
                  <a:cubicBezTo>
                    <a:pt x="0" y="2291253"/>
                    <a:pt x="55880" y="2347133"/>
                    <a:pt x="124460" y="2347133"/>
                  </a:cubicBezTo>
                  <a:lnTo>
                    <a:pt x="5836027" y="2347133"/>
                  </a:lnTo>
                  <a:cubicBezTo>
                    <a:pt x="5904607" y="2347133"/>
                    <a:pt x="5960487" y="2291253"/>
                    <a:pt x="5960487" y="2222673"/>
                  </a:cubicBezTo>
                  <a:lnTo>
                    <a:pt x="5960487" y="124460"/>
                  </a:lnTo>
                  <a:cubicBezTo>
                    <a:pt x="5960487" y="55880"/>
                    <a:pt x="5904607" y="0"/>
                    <a:pt x="5836027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12064535" y="533353"/>
            <a:ext cx="1614912" cy="1885778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 rot="-187169">
            <a:off x="7948425" y="1579190"/>
            <a:ext cx="2391151" cy="825082"/>
            <a:chOff x="0" y="0"/>
            <a:chExt cx="1913890" cy="660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660400"/>
            </a:xfrm>
            <a:custGeom>
              <a:avLst/>
              <a:gdLst/>
              <a:ahLst/>
              <a:cxnLst/>
              <a:rect l="l" t="t" r="r" b="b"/>
              <a:pathLst>
                <a:path w="1913890" h="660400">
                  <a:moveTo>
                    <a:pt x="178943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789430" y="0"/>
                  </a:lnTo>
                  <a:cubicBezTo>
                    <a:pt x="1858010" y="0"/>
                    <a:pt x="1913890" y="55880"/>
                    <a:pt x="1913890" y="124460"/>
                  </a:cubicBezTo>
                  <a:lnTo>
                    <a:pt x="1913890" y="535940"/>
                  </a:lnTo>
                  <a:cubicBezTo>
                    <a:pt x="1913890" y="604520"/>
                    <a:pt x="1858010" y="660400"/>
                    <a:pt x="1789430" y="660400"/>
                  </a:cubicBezTo>
                  <a:close/>
                </a:path>
              </a:pathLst>
            </a:custGeom>
            <a:solidFill>
              <a:srgbClr val="E0795D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81478">
            <a:off x="8323572" y="1786624"/>
            <a:ext cx="1640856" cy="41021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2010237" y="6261615"/>
            <a:ext cx="5646989" cy="370265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3808" y="7235994"/>
            <a:ext cx="2721490" cy="272827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 rot="-173315">
            <a:off x="2152492" y="2918894"/>
            <a:ext cx="13966395" cy="3660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11"/>
              </a:lnSpc>
            </a:pPr>
            <a:r>
              <a:rPr lang="en-US" sz="9650">
                <a:solidFill>
                  <a:srgbClr val="3B3D50"/>
                </a:solidFill>
                <a:latin typeface="Hertical Smooth"/>
              </a:rPr>
              <a:t>barn som rettighetshavere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9593" y="237612"/>
            <a:ext cx="17595593" cy="990566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9051" y="354100"/>
            <a:ext cx="6167311" cy="5280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66362" y="217188"/>
            <a:ext cx="5262806" cy="45062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1200" y="5634861"/>
            <a:ext cx="5930431" cy="50779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43493" y="293587"/>
            <a:ext cx="6308655" cy="54017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51632" y="4978222"/>
            <a:ext cx="6200033" cy="530877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72068" y="5533446"/>
            <a:ext cx="6167311" cy="52807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36864" y="962025"/>
            <a:ext cx="4899104" cy="3260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0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Open Sans Bold"/>
              </a:rPr>
              <a:t>Barnet har ekstrem lojalitet til mor eller far</a:t>
            </a:r>
          </a:p>
          <a:p>
            <a:pPr algn="ctr">
              <a:lnSpc>
                <a:spcPts val="4300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Open Sans Bold"/>
              </a:rPr>
              <a:t>i et rusbelastet hjem. Det er kjempeviktig å</a:t>
            </a:r>
          </a:p>
          <a:p>
            <a:pPr algn="ctr">
              <a:lnSpc>
                <a:spcPts val="4300"/>
              </a:lnSpc>
              <a:spcBef>
                <a:spcPct val="0"/>
              </a:spcBef>
            </a:pPr>
            <a:r>
              <a:rPr lang="en-US" sz="3071">
                <a:solidFill>
                  <a:srgbClr val="000000"/>
                </a:solidFill>
                <a:latin typeface="Open Sans Bold"/>
              </a:rPr>
              <a:t>være varsom på denne lojaliteten»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41891" y="1384478"/>
            <a:ext cx="6911858" cy="211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Åpenhet. Ikke tenk svar-hvitt.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Det kan væremye bra og fint i familien og med foreldrene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på tross av rusen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03453" y="1110780"/>
            <a:ext cx="4619526" cy="3181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Forsøke å få barnet til å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se  at de ikke har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ansvar for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foreldrene,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Open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82847" y="6556456"/>
            <a:ext cx="5607137" cy="2133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8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Open Sans Bold"/>
              </a:rPr>
              <a:t>Ikke føle skam, </a:t>
            </a:r>
          </a:p>
          <a:p>
            <a:pPr algn="ctr">
              <a:lnSpc>
                <a:spcPts val="4238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Open Sans Bold"/>
              </a:rPr>
              <a:t>la barna også komme i fokus </a:t>
            </a:r>
          </a:p>
          <a:p>
            <a:pPr algn="ctr">
              <a:lnSpc>
                <a:spcPts val="4238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Open Sans Bold"/>
              </a:rPr>
              <a:t>selv om forelder</a:t>
            </a:r>
          </a:p>
          <a:p>
            <a:pPr algn="ctr">
              <a:lnSpc>
                <a:spcPts val="4238"/>
              </a:lnSpc>
              <a:spcBef>
                <a:spcPct val="0"/>
              </a:spcBef>
            </a:pPr>
            <a:r>
              <a:rPr lang="en-US" sz="3027">
                <a:solidFill>
                  <a:srgbClr val="000000"/>
                </a:solidFill>
                <a:latin typeface="Open Sans Bold"/>
              </a:rPr>
              <a:t>er pasienten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395676" y="6070449"/>
            <a:ext cx="5547817" cy="158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«Vær ærlig.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Oppdater og forklar gjennom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prosessen»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2594565" y="6546762"/>
            <a:ext cx="5083969" cy="2114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Gi kunnskap om hva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rus er og hvordan det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påvirker deg og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Open Sans Bold"/>
              </a:rPr>
              <a:t>den som har rusproblemer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393367" y="304676"/>
            <a:ext cx="5830308" cy="6202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35845"/>
            <a:ext cx="7060121" cy="6671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27540" y="925621"/>
            <a:ext cx="6887286" cy="64114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074646" y="6507132"/>
            <a:ext cx="5198953" cy="293740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714826" y="1631792"/>
            <a:ext cx="5187391" cy="3433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78"/>
              </a:lnSpc>
            </a:pPr>
            <a:r>
              <a:rPr lang="en-US" sz="6556">
                <a:solidFill>
                  <a:srgbClr val="000000"/>
                </a:solidFill>
                <a:latin typeface="Open Sans Hebrew Bold Bold"/>
              </a:rPr>
              <a:t>Har barnet blitt </a:t>
            </a:r>
          </a:p>
          <a:p>
            <a:pPr algn="ctr">
              <a:lnSpc>
                <a:spcPts val="9178"/>
              </a:lnSpc>
            </a:pPr>
            <a:r>
              <a:rPr lang="en-US" sz="6556">
                <a:solidFill>
                  <a:srgbClr val="000000"/>
                </a:solidFill>
                <a:latin typeface="Open Sans Hebrew Bold Bold"/>
              </a:rPr>
              <a:t>hørt?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098880" y="1286269"/>
            <a:ext cx="3183556" cy="4086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64"/>
              </a:lnSpc>
            </a:pPr>
            <a:r>
              <a:rPr lang="en-US" sz="7760">
                <a:solidFill>
                  <a:srgbClr val="000000"/>
                </a:solidFill>
                <a:latin typeface="Open Sans Hebrew Bold"/>
              </a:rPr>
              <a:t>Angår </a:t>
            </a:r>
          </a:p>
          <a:p>
            <a:pPr algn="ctr">
              <a:lnSpc>
                <a:spcPts val="10864"/>
              </a:lnSpc>
            </a:pPr>
            <a:r>
              <a:rPr lang="en-US" sz="7760">
                <a:solidFill>
                  <a:srgbClr val="000000"/>
                </a:solidFill>
                <a:latin typeface="Open Sans Hebrew Bold"/>
              </a:rPr>
              <a:t>dette </a:t>
            </a:r>
          </a:p>
          <a:p>
            <a:pPr algn="ctr">
              <a:lnSpc>
                <a:spcPts val="10864"/>
              </a:lnSpc>
            </a:pPr>
            <a:r>
              <a:rPr lang="en-US" sz="7760">
                <a:solidFill>
                  <a:srgbClr val="000000"/>
                </a:solidFill>
                <a:latin typeface="Open Sans Hebrew Bold"/>
              </a:rPr>
              <a:t>barn?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35982" y="2635881"/>
            <a:ext cx="5670403" cy="2610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40"/>
              </a:lnSpc>
            </a:pPr>
            <a:r>
              <a:rPr lang="en-US" sz="7457">
                <a:solidFill>
                  <a:srgbClr val="000000"/>
                </a:solidFill>
                <a:latin typeface="Open Sans Bold"/>
              </a:rPr>
              <a:t>Hvilke </a:t>
            </a:r>
          </a:p>
          <a:p>
            <a:pPr algn="ctr">
              <a:lnSpc>
                <a:spcPts val="10440"/>
              </a:lnSpc>
            </a:pPr>
            <a:r>
              <a:rPr lang="en-US" sz="7457">
                <a:solidFill>
                  <a:srgbClr val="000000"/>
                </a:solidFill>
                <a:latin typeface="Open Sans Bold"/>
              </a:rPr>
              <a:t>rettigheter?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93054" y="0"/>
            <a:ext cx="8385202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1049470" y="9172575"/>
            <a:ext cx="6919814" cy="7550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>
                <a:solidFill>
                  <a:srgbClr val="000000"/>
                </a:solidFill>
                <a:latin typeface="Open Sans"/>
              </a:rPr>
              <a:t>grdav@statsforvalteren.no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688" t="9335" r="26531" b="29816"/>
          <a:stretch>
            <a:fillRect/>
          </a:stretch>
        </p:blipFill>
        <p:spPr>
          <a:xfrm>
            <a:off x="1028700" y="289682"/>
            <a:ext cx="16230600" cy="970763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2490" r="1476" b="2490"/>
          <a:stretch>
            <a:fillRect/>
          </a:stretch>
        </p:blipFill>
        <p:spPr>
          <a:xfrm>
            <a:off x="804351" y="1068222"/>
            <a:ext cx="15591631" cy="83837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507841">
            <a:off x="14630552" y="-357182"/>
            <a:ext cx="3530861" cy="19813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953707">
            <a:off x="-51560" y="2063325"/>
            <a:ext cx="3956826" cy="9640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943439" flipH="1">
            <a:off x="13245883" y="2063325"/>
            <a:ext cx="3956826" cy="96402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C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4719" y="941774"/>
            <a:ext cx="12798290" cy="8030475"/>
            <a:chOff x="0" y="0"/>
            <a:chExt cx="5779311" cy="3626314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5715811" cy="3562814"/>
            </a:xfrm>
            <a:custGeom>
              <a:avLst/>
              <a:gdLst/>
              <a:ahLst/>
              <a:cxnLst/>
              <a:rect l="l" t="t" r="r" b="b"/>
              <a:pathLst>
                <a:path w="5715811" h="3562814">
                  <a:moveTo>
                    <a:pt x="5623101" y="3562814"/>
                  </a:moveTo>
                  <a:lnTo>
                    <a:pt x="92710" y="3562814"/>
                  </a:lnTo>
                  <a:cubicBezTo>
                    <a:pt x="41910" y="3562814"/>
                    <a:pt x="0" y="3520904"/>
                    <a:pt x="0" y="3470104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621831" y="0"/>
                  </a:lnTo>
                  <a:cubicBezTo>
                    <a:pt x="5672631" y="0"/>
                    <a:pt x="5714542" y="41910"/>
                    <a:pt x="5714542" y="92710"/>
                  </a:cubicBezTo>
                  <a:lnTo>
                    <a:pt x="5714542" y="3468834"/>
                  </a:lnTo>
                  <a:cubicBezTo>
                    <a:pt x="5715811" y="3520904"/>
                    <a:pt x="5673901" y="3562814"/>
                    <a:pt x="5623101" y="3562814"/>
                  </a:cubicBezTo>
                  <a:close/>
                </a:path>
              </a:pathLst>
            </a:custGeom>
            <a:solidFill>
              <a:srgbClr val="F5F2D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5779312" cy="3626314"/>
            </a:xfrm>
            <a:custGeom>
              <a:avLst/>
              <a:gdLst/>
              <a:ahLst/>
              <a:cxnLst/>
              <a:rect l="l" t="t" r="r" b="b"/>
              <a:pathLst>
                <a:path w="5779312" h="3626314">
                  <a:moveTo>
                    <a:pt x="5654851" y="59690"/>
                  </a:moveTo>
                  <a:cubicBezTo>
                    <a:pt x="5690411" y="59690"/>
                    <a:pt x="5719621" y="88900"/>
                    <a:pt x="5719621" y="124460"/>
                  </a:cubicBezTo>
                  <a:lnTo>
                    <a:pt x="5719621" y="3501854"/>
                  </a:lnTo>
                  <a:cubicBezTo>
                    <a:pt x="5719621" y="3537414"/>
                    <a:pt x="5690411" y="3566624"/>
                    <a:pt x="5654851" y="3566624"/>
                  </a:cubicBezTo>
                  <a:lnTo>
                    <a:pt x="124460" y="3566624"/>
                  </a:lnTo>
                  <a:cubicBezTo>
                    <a:pt x="88900" y="3566624"/>
                    <a:pt x="59690" y="3537414"/>
                    <a:pt x="59690" y="3501854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654851" y="59690"/>
                  </a:lnTo>
                  <a:moveTo>
                    <a:pt x="565485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3501854"/>
                  </a:lnTo>
                  <a:cubicBezTo>
                    <a:pt x="0" y="3570434"/>
                    <a:pt x="55880" y="3626314"/>
                    <a:pt x="124460" y="3626314"/>
                  </a:cubicBezTo>
                  <a:lnTo>
                    <a:pt x="5654851" y="3626314"/>
                  </a:lnTo>
                  <a:cubicBezTo>
                    <a:pt x="5723431" y="3626314"/>
                    <a:pt x="5779312" y="3570434"/>
                    <a:pt x="5779312" y="3501854"/>
                  </a:cubicBezTo>
                  <a:lnTo>
                    <a:pt x="5779312" y="124460"/>
                  </a:lnTo>
                  <a:cubicBezTo>
                    <a:pt x="5779312" y="55880"/>
                    <a:pt x="5723431" y="0"/>
                    <a:pt x="5654851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425786" flipH="1">
            <a:off x="7522051" y="607196"/>
            <a:ext cx="1285407" cy="150100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2519501"/>
            <a:ext cx="11870328" cy="6738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0"/>
              </a:lnSpc>
              <a:spcBef>
                <a:spcPct val="0"/>
              </a:spcBef>
            </a:pPr>
            <a:r>
              <a:rPr lang="en-US" sz="3192">
                <a:solidFill>
                  <a:srgbClr val="000000"/>
                </a:solidFill>
                <a:latin typeface="Antic"/>
              </a:rPr>
              <a:t>Barn har krav på respekt for sitt menneskeverd. De har rett til å bli hørt i spørsmål som gjelder dem selv, og deres mening skal tillegges vekt i overenstemmelse med deres alder og utvikling</a:t>
            </a:r>
          </a:p>
          <a:p>
            <a:pPr>
              <a:lnSpc>
                <a:spcPts val="4470"/>
              </a:lnSpc>
              <a:spcBef>
                <a:spcPct val="0"/>
              </a:spcBef>
            </a:pPr>
            <a:endParaRPr lang="en-US" sz="3192">
              <a:solidFill>
                <a:srgbClr val="000000"/>
              </a:solidFill>
              <a:latin typeface="Antic"/>
            </a:endParaRPr>
          </a:p>
          <a:p>
            <a:pPr>
              <a:lnSpc>
                <a:spcPts val="4610"/>
              </a:lnSpc>
              <a:spcBef>
                <a:spcPct val="0"/>
              </a:spcBef>
            </a:pPr>
            <a:r>
              <a:rPr lang="en-US" sz="3292">
                <a:solidFill>
                  <a:srgbClr val="000000"/>
                </a:solidFill>
                <a:latin typeface="Antic"/>
              </a:rPr>
              <a:t>Ved handlinger og avgjørelser som berører barn, skal barnets beste være et grunnleggende hensyn</a:t>
            </a:r>
          </a:p>
          <a:p>
            <a:pPr>
              <a:lnSpc>
                <a:spcPts val="4470"/>
              </a:lnSpc>
              <a:spcBef>
                <a:spcPct val="0"/>
              </a:spcBef>
            </a:pPr>
            <a:endParaRPr lang="en-US" sz="3292">
              <a:solidFill>
                <a:srgbClr val="000000"/>
              </a:solidFill>
              <a:latin typeface="Antic"/>
            </a:endParaRPr>
          </a:p>
          <a:p>
            <a:pPr>
              <a:lnSpc>
                <a:spcPts val="4470"/>
              </a:lnSpc>
              <a:spcBef>
                <a:spcPct val="0"/>
              </a:spcBef>
            </a:pPr>
            <a:r>
              <a:rPr lang="en-US" sz="3192">
                <a:solidFill>
                  <a:srgbClr val="000000"/>
                </a:solidFill>
                <a:latin typeface="Antic"/>
              </a:rPr>
              <a:t>De statlige styresmaktene skal legge til rette for utviklingen til barnet og se til at det får den økonomiske, sosiale og helsemessige tryggheten som det trenger, helst i sin egen familie</a:t>
            </a:r>
          </a:p>
          <a:p>
            <a:pPr>
              <a:lnSpc>
                <a:spcPts val="4330"/>
              </a:lnSpc>
              <a:spcBef>
                <a:spcPct val="0"/>
              </a:spcBef>
            </a:pPr>
            <a:endParaRPr lang="en-US" sz="3192">
              <a:solidFill>
                <a:srgbClr val="000000"/>
              </a:solidFill>
              <a:latin typeface="Antic"/>
            </a:endParaRPr>
          </a:p>
          <a:p>
            <a:pPr>
              <a:lnSpc>
                <a:spcPts val="4470"/>
              </a:lnSpc>
              <a:spcBef>
                <a:spcPct val="0"/>
              </a:spcBef>
            </a:pPr>
            <a:endParaRPr lang="en-US" sz="3192">
              <a:solidFill>
                <a:srgbClr val="000000"/>
              </a:solidFill>
              <a:latin typeface="Antic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40215" y="6578981"/>
            <a:ext cx="3419085" cy="267931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840215" y="941774"/>
            <a:ext cx="3667924" cy="52902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132480" y="1377897"/>
            <a:ext cx="5831384" cy="927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0000"/>
                </a:solidFill>
                <a:latin typeface="Open Sans Bold"/>
              </a:rPr>
              <a:t>Grunnloven §104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5028077" y="5425971"/>
            <a:ext cx="2643644" cy="6440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7185" y="0"/>
            <a:ext cx="7713629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-1399253" y="2112232"/>
            <a:ext cx="21086506" cy="652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85"/>
              </a:lnSpc>
            </a:pPr>
            <a:r>
              <a:rPr lang="en-US" sz="25085">
                <a:solidFill>
                  <a:srgbClr val="FF0099"/>
                </a:solidFill>
                <a:latin typeface="Big Shoulders Display"/>
              </a:rPr>
              <a:t>BARNERETTIGHETS-</a:t>
            </a:r>
          </a:p>
          <a:p>
            <a:pPr algn="ctr">
              <a:lnSpc>
                <a:spcPts val="25085"/>
              </a:lnSpc>
            </a:pPr>
            <a:r>
              <a:rPr lang="en-US" sz="25085">
                <a:solidFill>
                  <a:srgbClr val="FF0099"/>
                </a:solidFill>
                <a:latin typeface="Big Shoulders Display"/>
              </a:rPr>
              <a:t>VURDERINGER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83879" y="-287627"/>
            <a:ext cx="11190082" cy="1057462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369321" y="1590091"/>
            <a:ext cx="4508060" cy="6274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31"/>
              </a:lnSpc>
            </a:pPr>
            <a:r>
              <a:rPr lang="en-US" sz="11951">
                <a:solidFill>
                  <a:srgbClr val="000000"/>
                </a:solidFill>
                <a:latin typeface="Open Sans Hebrew Bold"/>
              </a:rPr>
              <a:t>Angår</a:t>
            </a:r>
          </a:p>
          <a:p>
            <a:pPr algn="ctr">
              <a:lnSpc>
                <a:spcPts val="16731"/>
              </a:lnSpc>
            </a:pPr>
            <a:r>
              <a:rPr lang="en-US" sz="11951">
                <a:solidFill>
                  <a:srgbClr val="000000"/>
                </a:solidFill>
                <a:latin typeface="Open Sans Hebrew Bold"/>
              </a:rPr>
              <a:t>dette</a:t>
            </a:r>
          </a:p>
          <a:p>
            <a:pPr algn="ctr">
              <a:lnSpc>
                <a:spcPts val="16731"/>
              </a:lnSpc>
            </a:pPr>
            <a:r>
              <a:rPr lang="en-US" sz="11951">
                <a:solidFill>
                  <a:srgbClr val="000000"/>
                </a:solidFill>
                <a:latin typeface="Open Sans Hebrew Bold"/>
              </a:rPr>
              <a:t>barn?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786624" y="-184884"/>
            <a:ext cx="10882620" cy="101307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9821" y="6929812"/>
            <a:ext cx="5166544" cy="28932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5573" y="466340"/>
            <a:ext cx="2934576" cy="519394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62097" y="6432001"/>
            <a:ext cx="1835420" cy="339107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5831046"/>
            <a:ext cx="3097322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044697" y="6929812"/>
            <a:ext cx="2152695" cy="301603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3781565" y="1545481"/>
            <a:ext cx="4114800" cy="41148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774809" y="1574785"/>
            <a:ext cx="8363545" cy="3825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8"/>
              </a:lnSpc>
            </a:pPr>
            <a:r>
              <a:rPr lang="en-US" sz="10999">
                <a:solidFill>
                  <a:srgbClr val="000000"/>
                </a:solidFill>
                <a:latin typeface="Open Sans Bold"/>
              </a:rPr>
              <a:t>Hvilke </a:t>
            </a:r>
          </a:p>
          <a:p>
            <a:pPr algn="ctr">
              <a:lnSpc>
                <a:spcPts val="15398"/>
              </a:lnSpc>
            </a:pPr>
            <a:r>
              <a:rPr lang="en-US" sz="10999">
                <a:solidFill>
                  <a:srgbClr val="000000"/>
                </a:solidFill>
                <a:latin typeface="Open Sans Bold"/>
              </a:rPr>
              <a:t>rettigheter?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E3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40575" y="-262218"/>
            <a:ext cx="9916265" cy="1054921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75858" y="7328416"/>
            <a:ext cx="5833013" cy="256652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09110" y="1095271"/>
            <a:ext cx="8702802" cy="5778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98"/>
              </a:lnSpc>
            </a:pPr>
            <a:r>
              <a:rPr lang="en-US" sz="10999">
                <a:solidFill>
                  <a:srgbClr val="000000"/>
                </a:solidFill>
                <a:latin typeface="Open Sans Bold"/>
              </a:rPr>
              <a:t>Har barnet blitt </a:t>
            </a:r>
          </a:p>
          <a:p>
            <a:pPr algn="ctr">
              <a:lnSpc>
                <a:spcPts val="15398"/>
              </a:lnSpc>
            </a:pPr>
            <a:r>
              <a:rPr lang="en-US" sz="10999">
                <a:solidFill>
                  <a:srgbClr val="000000"/>
                </a:solidFill>
                <a:latin typeface="Open Sans Bold"/>
              </a:rPr>
              <a:t>hørt?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26988" y="4251616"/>
            <a:ext cx="2622177" cy="262217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</Words>
  <Application>Microsoft Office PowerPoint</Application>
  <PresentationFormat>Egendefinert</PresentationFormat>
  <Paragraphs>45</Paragraphs>
  <Slides>13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9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23" baseType="lpstr">
      <vt:lpstr>Hertical Smooth</vt:lpstr>
      <vt:lpstr>Antic</vt:lpstr>
      <vt:lpstr>Big Shoulders Display</vt:lpstr>
      <vt:lpstr>Calibri</vt:lpstr>
      <vt:lpstr>Open Sans</vt:lpstr>
      <vt:lpstr>Open Sans Hebrew Bold Bold</vt:lpstr>
      <vt:lpstr>Open Sans Bold</vt:lpstr>
      <vt:lpstr>Arial</vt:lpstr>
      <vt:lpstr>Open Sans Hebrew Bold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Barnekonvensjonen</dc:title>
  <cp:lastModifiedBy>Pedersen, Marie Varsi</cp:lastModifiedBy>
  <cp:revision>1</cp:revision>
  <dcterms:created xsi:type="dcterms:W3CDTF">2006-08-16T00:00:00Z</dcterms:created>
  <dcterms:modified xsi:type="dcterms:W3CDTF">2022-11-09T13:25:36Z</dcterms:modified>
  <dc:identifier>DAFQu1AAz_w</dc:identifier>
</cp:coreProperties>
</file>