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13.jpg" ContentType="image/pn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379" r:id="rId3"/>
    <p:sldId id="364" r:id="rId4"/>
    <p:sldId id="386" r:id="rId5"/>
    <p:sldId id="387" r:id="rId6"/>
    <p:sldId id="388" r:id="rId7"/>
    <p:sldId id="378" r:id="rId8"/>
    <p:sldId id="384" r:id="rId9"/>
    <p:sldId id="385" r:id="rId10"/>
    <p:sldId id="381" r:id="rId11"/>
    <p:sldId id="383" r:id="rId12"/>
    <p:sldId id="377" r:id="rId13"/>
    <p:sldId id="390" r:id="rId14"/>
    <p:sldId id="391" r:id="rId15"/>
    <p:sldId id="389" r:id="rId16"/>
    <p:sldId id="392" r:id="rId17"/>
    <p:sldId id="393" r:id="rId18"/>
    <p:sldId id="396" r:id="rId19"/>
    <p:sldId id="394" r:id="rId20"/>
    <p:sldId id="395" r:id="rId21"/>
    <p:sldId id="400" r:id="rId22"/>
    <p:sldId id="399" r:id="rId23"/>
    <p:sldId id="376" r:id="rId24"/>
    <p:sldId id="339" r:id="rId25"/>
  </p:sldIdLst>
  <p:sldSz cx="12192000" cy="6858000"/>
  <p:notesSz cx="6735763" cy="98663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lstad, Grethe Siri" initials="KGS" lastIdx="4" clrIdx="0">
    <p:extLst>
      <p:ext uri="{19B8F6BF-5375-455C-9EA6-DF929625EA0E}">
        <p15:presenceInfo xmlns:p15="http://schemas.microsoft.com/office/powerpoint/2012/main" userId="S::fmtrgsk@fylkesmannen.no::a48bde3a-474b-49ea-bdb6-0734c4bc1ca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58" autoAdjust="0"/>
    <p:restoredTop sz="59600" autoAdjust="0"/>
  </p:normalViewPr>
  <p:slideViewPr>
    <p:cSldViewPr snapToGrid="0">
      <p:cViewPr varScale="1">
        <p:scale>
          <a:sx n="65" d="100"/>
          <a:sy n="65" d="100"/>
        </p:scale>
        <p:origin x="1530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FC7B38-3693-4D77-A973-2711CBCBF454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B490922-5C40-4CD0-AEF7-44F3631126EA}">
      <dgm:prSet/>
      <dgm:spPr/>
      <dgm:t>
        <a:bodyPr/>
        <a:lstStyle/>
        <a:p>
          <a:r>
            <a:rPr lang="nb-NO" b="0" i="0"/>
            <a:t>1. Partene </a:t>
          </a:r>
          <a:r>
            <a:rPr lang="nb-NO" b="0" i="0" u="sng"/>
            <a:t>skal garantere </a:t>
          </a:r>
          <a:r>
            <a:rPr lang="nb-NO" b="0" i="0"/>
            <a:t>et barn som er i stand til å gjøre danne seg egne synspunkter, retten til fritt å gi uttrykk for disse synspunkter i alle forhold som vedrører barnet, og tillegge barnets synspunkter behørig vekt i samsvar med dets alder og modenhet.</a:t>
          </a:r>
          <a:endParaRPr lang="en-US"/>
        </a:p>
      </dgm:t>
    </dgm:pt>
    <dgm:pt modelId="{A5BC4ED6-0F94-4442-BFE8-B407D634BDE0}" type="parTrans" cxnId="{6F8C2308-C050-4510-B971-932BBB707BAD}">
      <dgm:prSet/>
      <dgm:spPr/>
      <dgm:t>
        <a:bodyPr/>
        <a:lstStyle/>
        <a:p>
          <a:endParaRPr lang="en-US"/>
        </a:p>
      </dgm:t>
    </dgm:pt>
    <dgm:pt modelId="{DE47E59F-A365-47CA-A12B-965A54954EAB}" type="sibTrans" cxnId="{6F8C2308-C050-4510-B971-932BBB707BAD}">
      <dgm:prSet/>
      <dgm:spPr/>
      <dgm:t>
        <a:bodyPr/>
        <a:lstStyle/>
        <a:p>
          <a:endParaRPr lang="en-US"/>
        </a:p>
      </dgm:t>
    </dgm:pt>
    <dgm:pt modelId="{684E4D9B-0171-4323-BC9A-1EBA042EB9CD}">
      <dgm:prSet/>
      <dgm:spPr/>
      <dgm:t>
        <a:bodyPr/>
        <a:lstStyle/>
        <a:p>
          <a:r>
            <a:rPr lang="nb-NO" b="0" i="0"/>
            <a:t>2. For dette formål skal barnet særlig gis anledning til å bli hørt i enhver </a:t>
          </a:r>
          <a:r>
            <a:rPr lang="nb-NO" b="0" i="0" u="sng"/>
            <a:t>rettslig og administrativ saksbehandling </a:t>
          </a:r>
          <a:r>
            <a:rPr lang="nb-NO" b="0" i="0"/>
            <a:t>som angår barnet, enten direkte eller gjennom en representant eller et egnet organ, på en måte som er i samsvar med saksbehandlingsreglene i nasjonal rett.</a:t>
          </a:r>
          <a:endParaRPr lang="en-US"/>
        </a:p>
      </dgm:t>
    </dgm:pt>
    <dgm:pt modelId="{C08D3AC3-E5A5-4647-A889-CB3DF2D881EA}" type="parTrans" cxnId="{27D75E83-E768-43D9-8B29-A0AE8C53D117}">
      <dgm:prSet/>
      <dgm:spPr/>
      <dgm:t>
        <a:bodyPr/>
        <a:lstStyle/>
        <a:p>
          <a:endParaRPr lang="en-US"/>
        </a:p>
      </dgm:t>
    </dgm:pt>
    <dgm:pt modelId="{057A69C6-161F-4B17-9863-26284AE0A125}" type="sibTrans" cxnId="{27D75E83-E768-43D9-8B29-A0AE8C53D117}">
      <dgm:prSet/>
      <dgm:spPr/>
      <dgm:t>
        <a:bodyPr/>
        <a:lstStyle/>
        <a:p>
          <a:endParaRPr lang="en-US"/>
        </a:p>
      </dgm:t>
    </dgm:pt>
    <dgm:pt modelId="{FC5F0F73-EF61-4508-AEF5-E327D9A8C957}" type="pres">
      <dgm:prSet presAssocID="{8DFC7B38-3693-4D77-A973-2711CBCBF45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B763A6A-0E7F-43B8-A9C6-0839B147C2E5}" type="pres">
      <dgm:prSet presAssocID="{EB490922-5C40-4CD0-AEF7-44F3631126EA}" presName="hierRoot1" presStyleCnt="0"/>
      <dgm:spPr/>
    </dgm:pt>
    <dgm:pt modelId="{8D08A491-F7DF-462D-9570-23DB315764F4}" type="pres">
      <dgm:prSet presAssocID="{EB490922-5C40-4CD0-AEF7-44F3631126EA}" presName="composite" presStyleCnt="0"/>
      <dgm:spPr/>
    </dgm:pt>
    <dgm:pt modelId="{C399E33B-F219-454D-AAEA-F85FA8769C4E}" type="pres">
      <dgm:prSet presAssocID="{EB490922-5C40-4CD0-AEF7-44F3631126EA}" presName="background" presStyleLbl="node0" presStyleIdx="0" presStyleCnt="2"/>
      <dgm:spPr/>
    </dgm:pt>
    <dgm:pt modelId="{6882E486-D13C-4D3C-BE02-46F922305D33}" type="pres">
      <dgm:prSet presAssocID="{EB490922-5C40-4CD0-AEF7-44F3631126EA}" presName="text" presStyleLbl="fgAcc0" presStyleIdx="0" presStyleCnt="2">
        <dgm:presLayoutVars>
          <dgm:chPref val="3"/>
        </dgm:presLayoutVars>
      </dgm:prSet>
      <dgm:spPr/>
    </dgm:pt>
    <dgm:pt modelId="{5C14856F-A9D3-4007-969D-7563DE6BDD49}" type="pres">
      <dgm:prSet presAssocID="{EB490922-5C40-4CD0-AEF7-44F3631126EA}" presName="hierChild2" presStyleCnt="0"/>
      <dgm:spPr/>
    </dgm:pt>
    <dgm:pt modelId="{9D301756-977A-4339-9D30-868598426330}" type="pres">
      <dgm:prSet presAssocID="{684E4D9B-0171-4323-BC9A-1EBA042EB9CD}" presName="hierRoot1" presStyleCnt="0"/>
      <dgm:spPr/>
    </dgm:pt>
    <dgm:pt modelId="{F9159A9B-BCB0-471D-96DF-22DF18538A6F}" type="pres">
      <dgm:prSet presAssocID="{684E4D9B-0171-4323-BC9A-1EBA042EB9CD}" presName="composite" presStyleCnt="0"/>
      <dgm:spPr/>
    </dgm:pt>
    <dgm:pt modelId="{9D6B8635-C390-45BC-9E7B-0D0C52E98F97}" type="pres">
      <dgm:prSet presAssocID="{684E4D9B-0171-4323-BC9A-1EBA042EB9CD}" presName="background" presStyleLbl="node0" presStyleIdx="1" presStyleCnt="2"/>
      <dgm:spPr/>
    </dgm:pt>
    <dgm:pt modelId="{770706AA-F31F-4F8A-B08C-52A7745951D5}" type="pres">
      <dgm:prSet presAssocID="{684E4D9B-0171-4323-BC9A-1EBA042EB9CD}" presName="text" presStyleLbl="fgAcc0" presStyleIdx="1" presStyleCnt="2">
        <dgm:presLayoutVars>
          <dgm:chPref val="3"/>
        </dgm:presLayoutVars>
      </dgm:prSet>
      <dgm:spPr/>
    </dgm:pt>
    <dgm:pt modelId="{C353E105-18B7-4D30-9E5C-9ECF1086BEBB}" type="pres">
      <dgm:prSet presAssocID="{684E4D9B-0171-4323-BC9A-1EBA042EB9CD}" presName="hierChild2" presStyleCnt="0"/>
      <dgm:spPr/>
    </dgm:pt>
  </dgm:ptLst>
  <dgm:cxnLst>
    <dgm:cxn modelId="{6F8C2308-C050-4510-B971-932BBB707BAD}" srcId="{8DFC7B38-3693-4D77-A973-2711CBCBF454}" destId="{EB490922-5C40-4CD0-AEF7-44F3631126EA}" srcOrd="0" destOrd="0" parTransId="{A5BC4ED6-0F94-4442-BFE8-B407D634BDE0}" sibTransId="{DE47E59F-A365-47CA-A12B-965A54954EAB}"/>
    <dgm:cxn modelId="{F10E9B7D-70B7-4E0E-B23C-7C2FC1B8CB32}" type="presOf" srcId="{8DFC7B38-3693-4D77-A973-2711CBCBF454}" destId="{FC5F0F73-EF61-4508-AEF5-E327D9A8C957}" srcOrd="0" destOrd="0" presId="urn:microsoft.com/office/officeart/2005/8/layout/hierarchy1"/>
    <dgm:cxn modelId="{27D75E83-E768-43D9-8B29-A0AE8C53D117}" srcId="{8DFC7B38-3693-4D77-A973-2711CBCBF454}" destId="{684E4D9B-0171-4323-BC9A-1EBA042EB9CD}" srcOrd="1" destOrd="0" parTransId="{C08D3AC3-E5A5-4647-A889-CB3DF2D881EA}" sibTransId="{057A69C6-161F-4B17-9863-26284AE0A125}"/>
    <dgm:cxn modelId="{AC904BAA-3F94-401F-8918-D4482A8FDD05}" type="presOf" srcId="{684E4D9B-0171-4323-BC9A-1EBA042EB9CD}" destId="{770706AA-F31F-4F8A-B08C-52A7745951D5}" srcOrd="0" destOrd="0" presId="urn:microsoft.com/office/officeart/2005/8/layout/hierarchy1"/>
    <dgm:cxn modelId="{EB3317C1-3A28-4DC7-BD8D-338A1052117D}" type="presOf" srcId="{EB490922-5C40-4CD0-AEF7-44F3631126EA}" destId="{6882E486-D13C-4D3C-BE02-46F922305D33}" srcOrd="0" destOrd="0" presId="urn:microsoft.com/office/officeart/2005/8/layout/hierarchy1"/>
    <dgm:cxn modelId="{5C57A268-2EC6-4AB4-A2F2-2BACC60094AC}" type="presParOf" srcId="{FC5F0F73-EF61-4508-AEF5-E327D9A8C957}" destId="{0B763A6A-0E7F-43B8-A9C6-0839B147C2E5}" srcOrd="0" destOrd="0" presId="urn:microsoft.com/office/officeart/2005/8/layout/hierarchy1"/>
    <dgm:cxn modelId="{C8C0C8A8-6478-4735-ACE0-E8B92184EE3E}" type="presParOf" srcId="{0B763A6A-0E7F-43B8-A9C6-0839B147C2E5}" destId="{8D08A491-F7DF-462D-9570-23DB315764F4}" srcOrd="0" destOrd="0" presId="urn:microsoft.com/office/officeart/2005/8/layout/hierarchy1"/>
    <dgm:cxn modelId="{CF6DB058-E980-403F-87A1-5214F713A98F}" type="presParOf" srcId="{8D08A491-F7DF-462D-9570-23DB315764F4}" destId="{C399E33B-F219-454D-AAEA-F85FA8769C4E}" srcOrd="0" destOrd="0" presId="urn:microsoft.com/office/officeart/2005/8/layout/hierarchy1"/>
    <dgm:cxn modelId="{448C5FD0-17C9-4D09-AD77-5DB19D7D5FEE}" type="presParOf" srcId="{8D08A491-F7DF-462D-9570-23DB315764F4}" destId="{6882E486-D13C-4D3C-BE02-46F922305D33}" srcOrd="1" destOrd="0" presId="urn:microsoft.com/office/officeart/2005/8/layout/hierarchy1"/>
    <dgm:cxn modelId="{1963F249-1B82-40DB-927F-BDFD2C42B64E}" type="presParOf" srcId="{0B763A6A-0E7F-43B8-A9C6-0839B147C2E5}" destId="{5C14856F-A9D3-4007-969D-7563DE6BDD49}" srcOrd="1" destOrd="0" presId="urn:microsoft.com/office/officeart/2005/8/layout/hierarchy1"/>
    <dgm:cxn modelId="{E90B1545-44DD-4937-BF08-F619F016E08C}" type="presParOf" srcId="{FC5F0F73-EF61-4508-AEF5-E327D9A8C957}" destId="{9D301756-977A-4339-9D30-868598426330}" srcOrd="1" destOrd="0" presId="urn:microsoft.com/office/officeart/2005/8/layout/hierarchy1"/>
    <dgm:cxn modelId="{15E131E0-6AA7-4498-8DD1-3AC57D253CE1}" type="presParOf" srcId="{9D301756-977A-4339-9D30-868598426330}" destId="{F9159A9B-BCB0-471D-96DF-22DF18538A6F}" srcOrd="0" destOrd="0" presId="urn:microsoft.com/office/officeart/2005/8/layout/hierarchy1"/>
    <dgm:cxn modelId="{697BC3C5-B26F-4959-8974-15650CA5CA5A}" type="presParOf" srcId="{F9159A9B-BCB0-471D-96DF-22DF18538A6F}" destId="{9D6B8635-C390-45BC-9E7B-0D0C52E98F97}" srcOrd="0" destOrd="0" presId="urn:microsoft.com/office/officeart/2005/8/layout/hierarchy1"/>
    <dgm:cxn modelId="{FA2B5742-1637-414D-B131-89658449C574}" type="presParOf" srcId="{F9159A9B-BCB0-471D-96DF-22DF18538A6F}" destId="{770706AA-F31F-4F8A-B08C-52A7745951D5}" srcOrd="1" destOrd="0" presId="urn:microsoft.com/office/officeart/2005/8/layout/hierarchy1"/>
    <dgm:cxn modelId="{5BDD091C-85E5-41DB-B6AB-C943ED9EBC49}" type="presParOf" srcId="{9D301756-977A-4339-9D30-868598426330}" destId="{C353E105-18B7-4D30-9E5C-9ECF1086BEB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99E33B-F219-454D-AAEA-F85FA8769C4E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82E486-D13C-4D3C-BE02-46F922305D33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b="0" i="0" kern="1200"/>
            <a:t>1. Partene </a:t>
          </a:r>
          <a:r>
            <a:rPr lang="nb-NO" sz="2100" b="0" i="0" u="sng" kern="1200"/>
            <a:t>skal garantere </a:t>
          </a:r>
          <a:r>
            <a:rPr lang="nb-NO" sz="2100" b="0" i="0" kern="1200"/>
            <a:t>et barn som er i stand til å gjøre danne seg egne synspunkter, retten til fritt å gi uttrykk for disse synspunkter i alle forhold som vedrører barnet, og tillegge barnets synspunkter behørig vekt i samsvar med dets alder og modenhet.</a:t>
          </a:r>
          <a:endParaRPr lang="en-US" sz="2100" kern="1200"/>
        </a:p>
      </dsp:txBody>
      <dsp:txXfrm>
        <a:off x="608661" y="692298"/>
        <a:ext cx="4508047" cy="2799040"/>
      </dsp:txXfrm>
    </dsp:sp>
    <dsp:sp modelId="{9D6B8635-C390-45BC-9E7B-0D0C52E98F97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0706AA-F31F-4F8A-B08C-52A7745951D5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b="0" i="0" kern="1200"/>
            <a:t>2. For dette formål skal barnet særlig gis anledning til å bli hørt i enhver </a:t>
          </a:r>
          <a:r>
            <a:rPr lang="nb-NO" sz="2100" b="0" i="0" u="sng" kern="1200"/>
            <a:t>rettslig og administrativ saksbehandling </a:t>
          </a:r>
          <a:r>
            <a:rPr lang="nb-NO" sz="2100" b="0" i="0" kern="1200"/>
            <a:t>som angår barnet, enten direkte eller gjennom en representant eller et egnet organ, på en måte som er i samsvar med saksbehandlingsreglene i nasjonal rett.</a:t>
          </a:r>
          <a:endParaRPr lang="en-US" sz="2100" kern="1200"/>
        </a:p>
      </dsp:txBody>
      <dsp:txXfrm>
        <a:off x="6331365" y="692298"/>
        <a:ext cx="4508047" cy="27990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4ED1C-4E77-483C-8DE9-FDC5C705E109}" type="datetimeFigureOut">
              <a:rPr lang="nb-NO" smtClean="0"/>
              <a:t>03.03.2023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455A7-0057-4DD9-AE3B-B16DEDDD941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4311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455A7-0057-4DD9-AE3B-B16DEDDD9413}" type="slidenum">
              <a:rPr lang="nb-NO" smtClean="0"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1920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0" u="none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455A7-0057-4DD9-AE3B-B16DEDDD9413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7371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0" i="0" u="none" dirty="0">
              <a:solidFill>
                <a:srgbClr val="000000"/>
              </a:solidFill>
              <a:effectLst/>
              <a:latin typeface="ars_maquette_web_one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455A7-0057-4DD9-AE3B-B16DEDDD9413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0927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455A7-0057-4DD9-AE3B-B16DEDDD9413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193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nb-NO" sz="1800" i="0" dirty="0">
              <a:effectLst/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455A7-0057-4DD9-AE3B-B16DEDDD9413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577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B80-D5CD-4F8B-B310-9170DDB90797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7629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455A7-0057-4DD9-AE3B-B16DEDDD9413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9373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455A7-0057-4DD9-AE3B-B16DEDDD9413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3272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455A7-0057-4DD9-AE3B-B16DEDDD9413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7595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455A7-0057-4DD9-AE3B-B16DEDDD9413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4016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455A7-0057-4DD9-AE3B-B16DEDDD9413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1283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nb-NO" b="0" i="1" dirty="0">
              <a:solidFill>
                <a:srgbClr val="212529"/>
              </a:solidFill>
              <a:effectLst/>
              <a:latin typeface="Open Sans" panose="020B0606030504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455A7-0057-4DD9-AE3B-B16DEDDD9413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2473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455A7-0057-4DD9-AE3B-B16DEDDD9413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5547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455A7-0057-4DD9-AE3B-B16DEDDD9413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1993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D1E2EB6-8AAC-4C44-BFC4-E2EFA6BA5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D579B09-CD4E-469F-8A15-EAE10ADC2B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817FC64-FD53-40C3-A620-F3CA94CE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9FF5-4741-4F97-B025-5EA939A2EE40}" type="datetimeFigureOut">
              <a:rPr lang="nb-NO" smtClean="0"/>
              <a:t>03.03.2023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59C0222-C01F-4F89-B176-7A1C5587B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39EB962-11BB-4F10-8081-C36EEBC14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C306-3858-4A72-A408-7AD20FAEF7F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6079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44AAA9-BC46-4A9A-8813-7CD1D7353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B0C1B2B-7E08-495A-BF34-3E086F5BF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8E36392-AAB7-4203-AE83-6E3213DF9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9FF5-4741-4F97-B025-5EA939A2EE40}" type="datetimeFigureOut">
              <a:rPr lang="nb-NO" smtClean="0"/>
              <a:t>03.03.2023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1721D15-B422-4998-BD9B-7D91ADDDA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E9364E2-17DD-4705-A9CB-3F9B90F5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C306-3858-4A72-A408-7AD20FAEF7F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5821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B26E2D4B-F806-49AB-8298-3C518AB02C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CE7C317-3F92-4845-A909-A24F2FA9DC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A0B087A-1131-4D2C-B604-A2F37009B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9FF5-4741-4F97-B025-5EA939A2EE40}" type="datetimeFigureOut">
              <a:rPr lang="nb-NO" smtClean="0"/>
              <a:t>03.03.2023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32551D6-98FB-4898-9E1B-EB83811E0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EC3881A-8023-4557-BA27-377D4A7F8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C306-3858-4A72-A408-7AD20FAEF7F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6129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E tema 6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3765B4E-3106-41EA-A18E-A32701260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74" b="16574"/>
          <a:stretch/>
        </p:blipFill>
        <p:spPr>
          <a:xfrm>
            <a:off x="1" y="0"/>
            <a:ext cx="12190431" cy="5223600"/>
          </a:xfrm>
          <a:prstGeom prst="rect">
            <a:avLst/>
          </a:prstGeom>
        </p:spPr>
      </p:pic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71342" y="6261302"/>
            <a:ext cx="161489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03.03.2023</a:t>
            </a:fld>
            <a:endParaRPr lang="nb-NO" dirty="0"/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011C58C2-963B-4C52-B492-24CC06CE5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2" y="1393938"/>
            <a:ext cx="6225491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48)</a:t>
            </a:r>
            <a:br>
              <a:rPr lang="nb-NO" dirty="0"/>
            </a:br>
            <a:r>
              <a:rPr lang="nb-NO" dirty="0"/>
              <a:t>på </a:t>
            </a:r>
            <a:r>
              <a:rPr lang="nb-NO" dirty="0" err="1"/>
              <a:t>forsidemal</a:t>
            </a:r>
            <a:endParaRPr lang="nb-NO" dirty="0"/>
          </a:p>
        </p:txBody>
      </p:sp>
      <p:sp>
        <p:nvSpPr>
          <p:cNvPr id="16" name="Plassholder for tekst 6">
            <a:extLst>
              <a:ext uri="{FF2B5EF4-FFF2-40B4-BE49-F238E27FC236}">
                <a16:creationId xmlns:a16="http://schemas.microsoft.com/office/drawing/2014/main" id="{A169B907-B5EA-4317-903B-A917EDBD2B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01244"/>
            <a:ext cx="6390641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09D0D6D3-AD51-4F50-84A0-079A6987086C}"/>
              </a:ext>
            </a:extLst>
          </p:cNvPr>
          <p:cNvSpPr txBox="1"/>
          <p:nvPr userDrawn="1"/>
        </p:nvSpPr>
        <p:spPr>
          <a:xfrm>
            <a:off x="10906646" y="5106746"/>
            <a:ext cx="979589" cy="116854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Autofit/>
          </a:bodyPr>
          <a:lstStyle/>
          <a:p>
            <a:r>
              <a:rPr lang="nb-NO" sz="700" dirty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 </a:t>
            </a:r>
            <a:r>
              <a:rPr lang="nb-NO" sz="70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Anders Aasheim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1CAE4857-7C07-4B51-9933-2EF29E35B7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132384"/>
            <a:ext cx="4469450" cy="136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13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LUTNING barnekonvensjonen art.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36BB7855-5839-421C-BA23-643A63894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3"/>
            <a:ext cx="12192000" cy="5224272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050949" y="5709950"/>
            <a:ext cx="2888254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792872F9-824D-494C-BA82-1DB91DD38726}"/>
              </a:ext>
            </a:extLst>
          </p:cNvPr>
          <p:cNvSpPr txBox="1"/>
          <p:nvPr userDrawn="1"/>
        </p:nvSpPr>
        <p:spPr>
          <a:xfrm>
            <a:off x="1055688" y="5056721"/>
            <a:ext cx="1933172" cy="147735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 lnSpcReduction="10000"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 </a:t>
            </a:r>
            <a:r>
              <a:rPr lang="nb-NO" sz="7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Monica </a:t>
            </a:r>
            <a:r>
              <a:rPr lang="nb-NO" sz="7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Hertwig</a:t>
            </a:r>
            <a:endParaRPr lang="nb-NO" sz="7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3" name="Bilde 22">
            <a:extLst>
              <a:ext uri="{FF2B5EF4-FFF2-40B4-BE49-F238E27FC236}">
                <a16:creationId xmlns:a16="http://schemas.microsoft.com/office/drawing/2014/main" id="{CD21B3DE-1575-44FD-92EC-F90772B9C4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9306">
            <a:off x="645922" y="756342"/>
            <a:ext cx="2752702" cy="3014912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F9F85CDC-9233-47BB-A8A9-9B37A6743E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39782"/>
            <a:ext cx="4134772" cy="1252836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5F663A1B-4F35-42FB-88B9-93563ABE4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1" t="1" r="-1" b="2101"/>
          <a:stretch/>
        </p:blipFill>
        <p:spPr>
          <a:xfrm>
            <a:off x="9111617" y="5767573"/>
            <a:ext cx="162150" cy="152987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D0B550D9-3573-4562-95F6-04D9172C201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91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4DAAD3-868A-4C7B-98ED-0C0D34576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219DF6-B8E3-4EE9-B2C7-5163775C1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B4B1F2A-C85F-47E5-A177-B81AE6515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9FF5-4741-4F97-B025-5EA939A2EE40}" type="datetimeFigureOut">
              <a:rPr lang="nb-NO" smtClean="0"/>
              <a:t>03.03.2023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B49BB9B-19BE-4D36-B3F9-1AEBD610B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E269759-313F-43A8-9BF2-921A230F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C306-3858-4A72-A408-7AD20FAEF7F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1669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5253A85-D788-4ED4-B573-9ED5E7C0B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DF39887-9D14-46B2-A5F0-A4504DD54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4F3A8FB-30CF-4EAC-BCFB-A401C8B7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9FF5-4741-4F97-B025-5EA939A2EE40}" type="datetimeFigureOut">
              <a:rPr lang="nb-NO" smtClean="0"/>
              <a:t>03.03.2023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124E69B-A11F-491E-9FDD-E3E62F1CF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3BF29A5-8836-49AA-9E5A-2F391B2A8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C306-3858-4A72-A408-7AD20FAEF7F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2971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F32C23-939B-4AB0-BCB0-1928CD4A3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F09261E-DBCE-43D9-83DF-1240FD0102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57F04D6-7BB5-4180-B316-47B7F6612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4E0A343-EBB8-4748-BBC7-A794D18FA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9FF5-4741-4F97-B025-5EA939A2EE40}" type="datetimeFigureOut">
              <a:rPr lang="nb-NO" smtClean="0"/>
              <a:t>03.03.2023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1353110-DC32-4A5C-AEE8-4D6193110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1D7E2A2-5F26-44A9-B5DB-ECCA893A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C306-3858-4A72-A408-7AD20FAEF7F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0125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1E47F2-0DBA-4283-80FE-89F37334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CD78371-170A-4F2F-9659-224C9D73F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8F6C951-32BE-4785-AA89-9F082E8164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262CE0E-CF80-4928-9ABF-1B047ECC14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6760206-2988-4F0A-BA5D-A3130EB392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64C8E947-6AE7-4AD7-92A2-F033DD104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9FF5-4741-4F97-B025-5EA939A2EE40}" type="datetimeFigureOut">
              <a:rPr lang="nb-NO" smtClean="0"/>
              <a:t>03.03.2023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EBC9D043-148A-4101-A958-D685D5AF9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79CB4C1-CFCF-48C5-BCFC-37E48C682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C306-3858-4A72-A408-7AD20FAEF7F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8263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3379F4-CFE3-47A2-B632-EE5518040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3AA04B7-BDC8-4CC6-9D47-C9D5277BA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9FF5-4741-4F97-B025-5EA939A2EE40}" type="datetimeFigureOut">
              <a:rPr lang="nb-NO" smtClean="0"/>
              <a:t>03.03.2023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F3391AC-ADCF-4F3A-8BA9-7A73CCF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8DD76EF-8F4B-4746-AF01-A2C7D4EF3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C306-3858-4A72-A408-7AD20FAEF7F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844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1981D50-E000-436F-A0FD-843FFC28E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9FF5-4741-4F97-B025-5EA939A2EE40}" type="datetimeFigureOut">
              <a:rPr lang="nb-NO" smtClean="0"/>
              <a:t>03.03.2023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504F9A9-3EBE-4B37-B999-4629A200C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49309C3-BE74-4530-B388-383F9D54D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C306-3858-4A72-A408-7AD20FAEF7F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4957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768AB0-C3CB-4C59-9FEF-74BA52631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E38152C-BC0E-4D18-9B4F-499C9CD52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4B9DFBF-95A9-44EB-9665-E0AADDA231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3E1A78A-E1A1-4F74-95FE-FF3FD8A0B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9FF5-4741-4F97-B025-5EA939A2EE40}" type="datetimeFigureOut">
              <a:rPr lang="nb-NO" smtClean="0"/>
              <a:t>03.03.2023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8CDC983-A6F5-4928-B4BE-E582308DF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90068F5-2CD9-41F4-8638-273AB181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C306-3858-4A72-A408-7AD20FAEF7F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8848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409624-3FDC-4B22-86DE-6D21EA0C6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1202DC1-E30A-41A0-8CEB-D8D754307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8265392-7B42-4E6B-A1DE-76C532198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BFD6102-4696-42E9-A470-A7F0A6045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9FF5-4741-4F97-B025-5EA939A2EE40}" type="datetimeFigureOut">
              <a:rPr lang="nb-NO" smtClean="0"/>
              <a:t>03.03.2023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C7F34C2-07FA-466A-9D75-3760DA43A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BF7430B-F8B9-44F0-99CF-8C019C124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C306-3858-4A72-A408-7AD20FAEF7F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4427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4AAC2729-5A74-40AB-8C07-CD1FDDDF3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D799FF0-E6AF-447F-B6CC-CBB6BA192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63BBC8F-6E8C-4553-8781-71B7EBB863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19FF5-4741-4F97-B025-5EA939A2EE40}" type="datetimeFigureOut">
              <a:rPr lang="nb-NO" smtClean="0"/>
              <a:t>03.03.2023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3BFF9D3-7D70-4F64-9977-CE307ADE4B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BBB8CB9-F2D6-4510-8064-5CA0A5756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8C306-3858-4A72-A408-7AD20FAEF7F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6588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bufdir.no/fagstotte/produkter/samvar__retningslinje_for_vurdering_av_samvarsordning_ved_omsorgsovertakelse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www.bufdir.no/fagstotte/produkter/utredning_familier_med_barn_0_6_ar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fdir.no/fagstotte/produkter/nasjonalt-forlop-barnevern-helse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helsedirektoratet.no/konferanser/lansering-av-nasjonalt-forlop-for-barnevern-kartlegging-og-utredning-av-psykisk-somatisk-og-seksuell-helse-tannhelse-og-rus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sforvalteren.no/nb/troms-finnmark/barn-foreldre/ny-barnevernslov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ufdir.no/fagstotte/barnevern-oppvekst/ny-barnevernslov/?_gl=1*oyrt6m*_ga*MTg4NDc1NTQ5Ny4xNjYyNDgwNzcw*_ga_E0HBE1SMJD*MTY3Njk3ODIwMy45NC4xLjE2NzY5ODE0MzguMC4wLjA.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ovdata.no/lov/2021-06-18-97/%C2%A79-1" TargetMode="External"/><Relationship Id="rId4" Type="http://schemas.openxmlformats.org/officeDocument/2006/relationships/hyperlink" Target="https://lovdata.no/lov/2021-06-18-9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BAA8C27-1B89-4B44-868C-4FFEFD560A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b-NO" dirty="0"/>
              <a:t>Mars 2023</a:t>
            </a:r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888FCF70-49D0-4B63-9B3F-3DD594D7B9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/>
              <a:t>Statsforvalterens nyhetssending </a:t>
            </a:r>
            <a:br>
              <a:rPr lang="nb-NO" dirty="0"/>
            </a:br>
            <a:r>
              <a:rPr lang="nb-NO" dirty="0"/>
              <a:t>3. mars 2023</a:t>
            </a:r>
          </a:p>
        </p:txBody>
      </p:sp>
    </p:spTree>
    <p:extLst>
      <p:ext uri="{BB962C8B-B14F-4D97-AF65-F5344CB8AC3E}">
        <p14:creationId xmlns:p14="http://schemas.microsoft.com/office/powerpoint/2010/main" val="3960127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82B8E7-D399-C62F-D440-FCC9456B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45" y="288910"/>
            <a:ext cx="10515600" cy="1004870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3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Nye retningslinjer </a:t>
            </a:r>
            <a:r>
              <a:rPr lang="nb-NO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 </a:t>
            </a:r>
            <a:r>
              <a:rPr lang="nb-NO" sz="3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Bufdir</a:t>
            </a:r>
            <a:br>
              <a:rPr lang="nb-NO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lansert</a:t>
            </a:r>
            <a:r>
              <a:rPr lang="nb-NO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26. jan 23</a:t>
            </a:r>
            <a:br>
              <a:rPr lang="nb-NO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b-NO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3B4856E4-6738-F80A-C556-28EDB2B91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30507" y="0"/>
            <a:ext cx="6361493" cy="6858000"/>
          </a:xfr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7721CA7B-FA53-E9A7-8942-43A21E7FABA5}"/>
              </a:ext>
            </a:extLst>
          </p:cNvPr>
          <p:cNvSpPr txBox="1"/>
          <p:nvPr/>
        </p:nvSpPr>
        <p:spPr>
          <a:xfrm>
            <a:off x="8296470" y="3228945"/>
            <a:ext cx="6128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</a:rPr>
              <a:t>Ny barnevernslov</a:t>
            </a:r>
            <a:endParaRPr lang="nb-NO" sz="2400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B2878EF-9F3F-64E9-960A-BFFF82833387}"/>
              </a:ext>
            </a:extLst>
          </p:cNvPr>
          <p:cNvSpPr txBox="1"/>
          <p:nvPr/>
        </p:nvSpPr>
        <p:spPr>
          <a:xfrm>
            <a:off x="418289" y="1605064"/>
            <a:ext cx="485410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Samvær – </a:t>
            </a:r>
            <a:r>
              <a:rPr lang="nb-NO" b="1" dirty="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«retningslinje for vurdering av samværsordning ved omsorgsovertakelse»</a:t>
            </a:r>
            <a:r>
              <a:rPr lang="nb-NO" dirty="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| </a:t>
            </a:r>
            <a:r>
              <a:rPr lang="nb-NO" dirty="0" err="1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Bufdir</a:t>
            </a:r>
            <a:endParaRPr lang="nb-NO" dirty="0">
              <a:solidFill>
                <a:srgbClr val="0563C1"/>
              </a:solidFill>
            </a:endParaRPr>
          </a:p>
          <a:p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Hovedinnhold:</a:t>
            </a:r>
          </a:p>
          <a:p>
            <a:pPr lvl="1"/>
            <a:endParaRPr lang="nb-NO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090C9BBF-8A8D-10BE-D568-B00FEF74C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303" y="3429000"/>
            <a:ext cx="2106038" cy="2961364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318EA834-4BE9-6F54-4DB5-460BAA158F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5746" y="3438378"/>
            <a:ext cx="2138352" cy="295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71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82B8E7-D399-C62F-D440-FCC9456B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91" y="288910"/>
            <a:ext cx="10436554" cy="790860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3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Nye retningslinjer </a:t>
            </a:r>
            <a:r>
              <a:rPr lang="nb-NO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 </a:t>
            </a:r>
            <a:r>
              <a:rPr lang="nb-NO" sz="3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Bufdir</a:t>
            </a:r>
            <a:br>
              <a:rPr lang="nb-NO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br>
              <a:rPr lang="nb-NO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b-NO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3B4856E4-6738-F80A-C556-28EDB2B91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30507" y="0"/>
            <a:ext cx="6361493" cy="6858000"/>
          </a:xfr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7721CA7B-FA53-E9A7-8942-43A21E7FABA5}"/>
              </a:ext>
            </a:extLst>
          </p:cNvPr>
          <p:cNvSpPr txBox="1"/>
          <p:nvPr/>
        </p:nvSpPr>
        <p:spPr>
          <a:xfrm>
            <a:off x="8296470" y="3228945"/>
            <a:ext cx="6128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</a:rPr>
              <a:t>Ny barnevernslov</a:t>
            </a:r>
            <a:endParaRPr lang="nb-NO" sz="2400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B2878EF-9F3F-64E9-960A-BFFF82833387}"/>
              </a:ext>
            </a:extLst>
          </p:cNvPr>
          <p:cNvSpPr txBox="1"/>
          <p:nvPr/>
        </p:nvSpPr>
        <p:spPr>
          <a:xfrm>
            <a:off x="243191" y="885217"/>
            <a:ext cx="50292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Utredning - </a:t>
            </a:r>
            <a:r>
              <a:rPr lang="nb-NO" b="1" dirty="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«retningslinje for utredning av omsorgssituasjonen for barn mellom 0-6 år»</a:t>
            </a:r>
            <a:r>
              <a:rPr lang="nb-NO" dirty="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| </a:t>
            </a:r>
            <a:r>
              <a:rPr lang="nb-NO" dirty="0" err="1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Bufdir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Hovedinnhold:</a:t>
            </a:r>
          </a:p>
          <a:p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Bufdir</a:t>
            </a:r>
            <a:r>
              <a:rPr lang="nb-NO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</a:t>
            </a: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obber med: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Omsorgsendrede hjelpetiltak for familier med barn 0-6 år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Akuttarbeid i kommunal barneverntjeneste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Tverrfaglig helsekartlegging – samarbeid med Helsedirektoratet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Gjennomføring av samvær</a:t>
            </a:r>
          </a:p>
          <a:p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/>
          </a:p>
        </p:txBody>
      </p:sp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5B937C23-206E-C579-D969-A20A57E79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152" y="2159539"/>
            <a:ext cx="1766826" cy="346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94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C5772175-955A-4811-B3D9-A03023BEF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80619" y="381383"/>
            <a:ext cx="6858000" cy="6095233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24724" y="126724"/>
            <a:ext cx="6346209" cy="611304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792937" y="2554938"/>
            <a:ext cx="2501979" cy="6104139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245782" y="1257085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85457" y="385455"/>
            <a:ext cx="6858001" cy="608709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0C86EF7-5EC4-4682-A7BD-444DA4916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760" y="10141"/>
            <a:ext cx="5608469" cy="6858864"/>
          </a:xfrm>
          <a:prstGeom prst="rect">
            <a:avLst/>
          </a:prstGeom>
          <a:gradFill>
            <a:gsLst>
              <a:gs pos="21000">
                <a:schemeClr val="accent1">
                  <a:lumMod val="75000"/>
                  <a:alpha val="6000"/>
                </a:schemeClr>
              </a:gs>
              <a:gs pos="99000">
                <a:schemeClr val="accent1">
                  <a:lumMod val="50000"/>
                  <a:alpha val="33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B61A3C2-50F2-6C50-0032-F2985C654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457199"/>
            <a:ext cx="4494652" cy="34651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Fyrtårn </a:t>
            </a:r>
            <a:br>
              <a:rPr lang="en-US" sz="6000" dirty="0">
                <a:solidFill>
                  <a:srgbClr val="FFFFFF"/>
                </a:solidFill>
              </a:rPr>
            </a:br>
            <a:r>
              <a:rPr lang="en-US" sz="6000" dirty="0">
                <a:solidFill>
                  <a:srgbClr val="FFFFFF"/>
                </a:solidFill>
              </a:rPr>
              <a:t>barn og unge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237960D-5761-5DC0-A04E-F487F8AC64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" r="2" b="2"/>
          <a:stretch/>
        </p:blipFill>
        <p:spPr>
          <a:xfrm>
            <a:off x="7101840" y="1028701"/>
            <a:ext cx="4033520" cy="483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73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2FD08A41-9B0E-B6F9-54D5-9F9AA69C5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57200"/>
            <a:ext cx="44577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40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B05DB6D-DE99-AEE9-1AE0-60B09CF8D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nb-NO" sz="6000" dirty="0">
                <a:solidFill>
                  <a:srgbClr val="FFFFFF"/>
                </a:solidFill>
              </a:rPr>
              <a:t>Artikkel 12</a:t>
            </a: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440B93E1-31DC-32C4-D20A-C202955B66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5461952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4166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7715487-9642-D463-7BAA-5817FF94F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5" y="582805"/>
            <a:ext cx="3454220" cy="52562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Snakke med barn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snakkemedbarn.no</a:t>
            </a:r>
          </a:p>
        </p:txBody>
      </p:sp>
      <p:pic>
        <p:nvPicPr>
          <p:cNvPr id="6" name="Plassholder for innhold 5" descr="Et bilde som inneholder leke&#10;&#10;Automatisk generert beskrivelse">
            <a:extLst>
              <a:ext uri="{FF2B5EF4-FFF2-40B4-BE49-F238E27FC236}">
                <a16:creationId xmlns:a16="http://schemas.microsoft.com/office/drawing/2014/main" id="{9AD3F169-1EBB-2C47-9EB7-9ADE49DEB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1062568"/>
            <a:ext cx="7225748" cy="473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21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25F44B3-53CC-7A93-BA2C-672230257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nb-NO" sz="6000" dirty="0">
                <a:solidFill>
                  <a:srgbClr val="FFFFFF"/>
                </a:solidFill>
              </a:rPr>
              <a:t>Artikkel 3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660E845-B36E-B679-FBC7-E38277DF8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444" y="1891970"/>
            <a:ext cx="5983794" cy="3683358"/>
          </a:xfrm>
        </p:spPr>
        <p:txBody>
          <a:bodyPr anchor="ctr">
            <a:normAutofit/>
          </a:bodyPr>
          <a:lstStyle/>
          <a:p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Ved alle handlinger som berører barn, enten de foretas av offentlige eller private velferdsorganisasjoner, domstoler, administrative myndigheter eller lovgivende organer, skal barnets beste være et grunnleggende hensyn</a:t>
            </a:r>
          </a:p>
          <a:p>
            <a:pPr marL="0" indent="0">
              <a:buNone/>
            </a:pPr>
            <a:endParaRPr lang="nb-NO" sz="200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B34DC4B-081E-877D-DC3D-8F8629CB3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238" y="1135934"/>
            <a:ext cx="4821318" cy="585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94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9B70D91-BDC6-6B13-F315-93FC0F248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501649"/>
            <a:ext cx="4412021" cy="30307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Vurdere</a:t>
            </a: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 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Hva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er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barnets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beste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denne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saken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E11C22E-2221-B7E6-C7BF-C3AA9AA189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5791" y="4745317"/>
            <a:ext cx="4126272" cy="1375145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5" name="Plassholder for bilde 4">
            <a:extLst>
              <a:ext uri="{FF2B5EF4-FFF2-40B4-BE49-F238E27FC236}">
                <a16:creationId xmlns:a16="http://schemas.microsoft.com/office/drawing/2014/main" id="{721E7A57-6A0C-2773-B142-C9BE06AEA58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6249" b="-1"/>
          <a:stretch/>
        </p:blipFill>
        <p:spPr>
          <a:xfrm>
            <a:off x="6096000" y="602617"/>
            <a:ext cx="5608320" cy="560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29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9FC1D9C-50FA-8019-63A4-F61B3CE84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2668811"/>
          </a:xfrm>
        </p:spPr>
        <p:txBody>
          <a:bodyPr anchor="b">
            <a:normAutofit/>
          </a:bodyPr>
          <a:lstStyle/>
          <a:p>
            <a:r>
              <a:rPr lang="nb-NO" sz="4000" dirty="0">
                <a:solidFill>
                  <a:srgbClr val="FFFFFF"/>
                </a:solidFill>
              </a:rPr>
              <a:t>Momenter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26CE2B9-3BAC-8503-C6EC-A62891AC3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9244" y="930834"/>
            <a:ext cx="6555347" cy="5546047"/>
          </a:xfrm>
        </p:spPr>
        <p:txBody>
          <a:bodyPr anchor="ctr">
            <a:normAutofit/>
          </a:bodyPr>
          <a:lstStyle/>
          <a:p>
            <a:r>
              <a:rPr lang="nb-NO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nb-NO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arnets eget syn</a:t>
            </a:r>
            <a:r>
              <a:rPr lang="nb-NO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nb-NO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nb-NO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arnets identitet og karaktertrekk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nb-NO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årbarhet eller sårbare situasjoner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Hensyn til barnets familiemiljø og opprettholdelse av relasjoner</a:t>
            </a:r>
          </a:p>
          <a:p>
            <a:r>
              <a:rPr lang="nb-NO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nb-NO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msorg og beskyttelse</a:t>
            </a:r>
          </a:p>
          <a:p>
            <a:r>
              <a:rPr lang="nb-NO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Rett til helse</a:t>
            </a:r>
            <a:r>
              <a:rPr lang="nb-NO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nb-NO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Rett til utdanning</a:t>
            </a:r>
            <a:endParaRPr lang="nb-NO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nb-N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49015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D554090-C6C3-4686-6FBC-71242588E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66" y="1607868"/>
            <a:ext cx="3056779" cy="307190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6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Vekte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nb-NO" sz="4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Hvilken vekt legger vi på barnets beste? 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2CB90436-7621-C6AA-1641-32E1EA6F2A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0677" y="467208"/>
            <a:ext cx="4709249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81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 descr="Et landskap av frostede trær under en snøhimmel">
            <a:extLst>
              <a:ext uri="{FF2B5EF4-FFF2-40B4-BE49-F238E27FC236}">
                <a16:creationId xmlns:a16="http://schemas.microsoft.com/office/drawing/2014/main" id="{1298BD05-5B58-3B6E-C816-8541AF9EF2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19AF9EC-EB5A-7DF8-D26E-8CA288979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/>
              <a:t>Dagens tema</a:t>
            </a:r>
            <a:endParaRPr lang="en-US" sz="360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961E06B-59F1-4AD2-86F0-BF3CC03B37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 err="1"/>
              <a:t>Landsomfattende</a:t>
            </a:r>
            <a:r>
              <a:rPr lang="en-US" sz="1800" dirty="0"/>
              <a:t> </a:t>
            </a:r>
            <a:r>
              <a:rPr lang="en-US" sz="1800" dirty="0" err="1"/>
              <a:t>tilsyn</a:t>
            </a:r>
            <a:r>
              <a:rPr lang="en-US" sz="1800" dirty="0"/>
              <a:t> med </a:t>
            </a:r>
            <a:r>
              <a:rPr lang="en-US" sz="1800" dirty="0" err="1"/>
              <a:t>kommunal</a:t>
            </a:r>
            <a:r>
              <a:rPr lang="en-US" sz="1800" dirty="0"/>
              <a:t> barneverntjeneste</a:t>
            </a:r>
          </a:p>
          <a:p>
            <a:r>
              <a:rPr lang="en-US" sz="1800" dirty="0"/>
              <a:t>Ny </a:t>
            </a:r>
            <a:r>
              <a:rPr lang="en-US" sz="1800" dirty="0" err="1"/>
              <a:t>barnevernslov</a:t>
            </a:r>
            <a:r>
              <a:rPr lang="en-US" sz="1800" dirty="0"/>
              <a:t> med </a:t>
            </a:r>
            <a:r>
              <a:rPr lang="en-US" sz="1800" dirty="0" err="1"/>
              <a:t>forskrifter</a:t>
            </a:r>
            <a:r>
              <a:rPr lang="en-US" sz="1800" dirty="0"/>
              <a:t>, nye </a:t>
            </a:r>
            <a:r>
              <a:rPr lang="en-US" sz="1800" dirty="0" err="1"/>
              <a:t>retningslinjer</a:t>
            </a:r>
            <a:r>
              <a:rPr lang="en-US" sz="1800" dirty="0"/>
              <a:t> og nye </a:t>
            </a:r>
            <a:r>
              <a:rPr lang="en-US" sz="1800" dirty="0" err="1"/>
              <a:t>lovtolkninger</a:t>
            </a:r>
            <a:endParaRPr lang="en-US" sz="1800" dirty="0"/>
          </a:p>
          <a:p>
            <a:r>
              <a:rPr lang="en-US" sz="1800" dirty="0"/>
              <a:t>Barns </a:t>
            </a:r>
            <a:r>
              <a:rPr lang="en-US" sz="1800" dirty="0" err="1"/>
              <a:t>medvirkning</a:t>
            </a:r>
            <a:r>
              <a:rPr lang="en-US" sz="1800" dirty="0"/>
              <a:t> og barns </a:t>
            </a:r>
            <a:r>
              <a:rPr lang="en-US" sz="1800" dirty="0" err="1"/>
              <a:t>beste</a:t>
            </a:r>
            <a:r>
              <a:rPr lang="en-US" sz="1800" dirty="0"/>
              <a:t> – </a:t>
            </a:r>
            <a:r>
              <a:rPr lang="en-US" sz="1800" dirty="0" err="1"/>
              <a:t>Barnekonvensjonen</a:t>
            </a:r>
            <a:r>
              <a:rPr lang="en-US" sz="1800" dirty="0"/>
              <a:t> v/ Gro Davidsen</a:t>
            </a:r>
          </a:p>
          <a:p>
            <a:r>
              <a:rPr lang="en-US" sz="1800" dirty="0" err="1"/>
              <a:t>Generell</a:t>
            </a:r>
            <a:r>
              <a:rPr lang="en-US" sz="1800" dirty="0"/>
              <a:t> </a:t>
            </a:r>
            <a:r>
              <a:rPr lang="en-US" sz="1800" dirty="0" err="1"/>
              <a:t>informasjon</a:t>
            </a:r>
            <a:r>
              <a:rPr lang="en-US" sz="1800" dirty="0"/>
              <a:t> </a:t>
            </a:r>
            <a:r>
              <a:rPr lang="en-US" sz="1800" dirty="0" err="1"/>
              <a:t>fra</a:t>
            </a:r>
            <a:r>
              <a:rPr lang="en-US" sz="1800" dirty="0"/>
              <a:t> </a:t>
            </a:r>
            <a:r>
              <a:rPr lang="en-US" sz="1800" dirty="0" err="1"/>
              <a:t>Statsforvalteren</a:t>
            </a: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73132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22F5F63-86F6-FDEA-2ECC-BA18CD432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2" y="891652"/>
            <a:ext cx="4412021" cy="30307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Vise: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Hvordan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viser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vi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vurderingen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saksbehandlingen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 </a:t>
            </a:r>
          </a:p>
        </p:txBody>
      </p:sp>
      <p:pic>
        <p:nvPicPr>
          <p:cNvPr id="6" name="Plassholder for innhold 5" descr="To personer som ser på dataskjermen">
            <a:extLst>
              <a:ext uri="{FF2B5EF4-FFF2-40B4-BE49-F238E27FC236}">
                <a16:creationId xmlns:a16="http://schemas.microsoft.com/office/drawing/2014/main" id="{0BCD6464-9F24-D5AD-6383-EE393F2E3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34998"/>
            <a:ext cx="5608320" cy="374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38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731A8E5-1955-1333-9EBC-39F22B2BC5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042" y="891652"/>
            <a:ext cx="4412021" cy="1097922"/>
          </a:xfrm>
        </p:spPr>
        <p:txBody>
          <a:bodyPr anchor="b">
            <a:normAutofit/>
          </a:bodyPr>
          <a:lstStyle/>
          <a:p>
            <a:pPr algn="r"/>
            <a:r>
              <a:rPr lang="nb-NO" dirty="0">
                <a:solidFill>
                  <a:srgbClr val="FFFFFF"/>
                </a:solidFill>
              </a:rPr>
              <a:t>Hva nå?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BB303DF-CF0A-713A-36AB-704CB7BE3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5791" y="2485223"/>
            <a:ext cx="4126272" cy="1375145"/>
          </a:xfrm>
        </p:spPr>
        <p:txBody>
          <a:bodyPr>
            <a:noAutofit/>
          </a:bodyPr>
          <a:lstStyle/>
          <a:p>
            <a:pPr algn="r"/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Hvor er vi i dag når det kommer til barnets beste vurderinger og hvordan kan vi videre jobbe sammen for å løfte praksisen vår? </a:t>
            </a:r>
            <a:b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Hva skal til for å lykkes i dette arbeidet?</a:t>
            </a:r>
            <a:endParaRPr lang="nb-NO" sz="2800" dirty="0">
              <a:solidFill>
                <a:srgbClr val="FFFFFF"/>
              </a:solidFill>
            </a:endParaRPr>
          </a:p>
        </p:txBody>
      </p:sp>
      <p:pic>
        <p:nvPicPr>
          <p:cNvPr id="7" name="Grafik 75" descr="Questions">
            <a:extLst>
              <a:ext uri="{FF2B5EF4-FFF2-40B4-BE49-F238E27FC236}">
                <a16:creationId xmlns:a16="http://schemas.microsoft.com/office/drawing/2014/main" id="{5ABA83CC-743F-D5D2-114E-C8CE25558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602615"/>
            <a:ext cx="5608320" cy="56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78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35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4BFD0FDD-30F2-B806-2669-75919BC9A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82" b="-2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45" name="Rectangle 37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39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D5227AF-9FD0-4929-D1FC-D2029868B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28600" marR="0" lvl="0" indent="-228600" fontAlgn="auto">
              <a:spcAft>
                <a:spcPts val="0"/>
              </a:spcAft>
              <a:tabLst/>
              <a:defRPr/>
            </a:pP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lang="en-US" sz="2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7" name="Rectangle 41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 descr="Et bilde som inneholder tekst, stoff&#10;&#10;Automatisk generert beskrivelse">
            <a:extLst>
              <a:ext uri="{FF2B5EF4-FFF2-40B4-BE49-F238E27FC236}">
                <a16:creationId xmlns:a16="http://schemas.microsoft.com/office/drawing/2014/main" id="{5DB4B2B0-FF2B-BF3A-9403-0E1BCC6FBD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4" r="19495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4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Slide Background Fill">
            <a:extLst>
              <a:ext uri="{FF2B5EF4-FFF2-40B4-BE49-F238E27FC236}">
                <a16:creationId xmlns:a16="http://schemas.microsoft.com/office/drawing/2014/main" id="{907E470A-25F4-47D0-8FEC-EE9FD606B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6220E63-99E1-482A-A0A6-B47EB4BF8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32" name="Color Cover">
              <a:extLst>
                <a:ext uri="{FF2B5EF4-FFF2-40B4-BE49-F238E27FC236}">
                  <a16:creationId xmlns:a16="http://schemas.microsoft.com/office/drawing/2014/main" id="{F8610896-EA5E-4BE8-8398-C1AFC0490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Color Cover">
              <a:extLst>
                <a:ext uri="{FF2B5EF4-FFF2-40B4-BE49-F238E27FC236}">
                  <a16:creationId xmlns:a16="http://schemas.microsoft.com/office/drawing/2014/main" id="{F44E9794-9C4B-427F-BB50-89D893347D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618EE54-271A-4FE8-B6B3-D0FCF55A7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36" name="Color">
              <a:extLst>
                <a:ext uri="{FF2B5EF4-FFF2-40B4-BE49-F238E27FC236}">
                  <a16:creationId xmlns:a16="http://schemas.microsoft.com/office/drawing/2014/main" id="{ECA6F781-4382-4525-9DA8-9D66605F8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Color">
              <a:extLst>
                <a:ext uri="{FF2B5EF4-FFF2-40B4-BE49-F238E27FC236}">
                  <a16:creationId xmlns:a16="http://schemas.microsoft.com/office/drawing/2014/main" id="{209C186B-2883-498E-A176-6B60F8B51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2937FDA5-CD18-8353-514E-5906D3939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891712"/>
            <a:ext cx="5309616" cy="5160789"/>
          </a:xfrm>
        </p:spPr>
        <p:txBody>
          <a:bodyPr anchor="ctr">
            <a:normAutofit/>
          </a:bodyPr>
          <a:lstStyle/>
          <a:p>
            <a:br>
              <a:rPr lang="nb-NO" sz="4800">
                <a:solidFill>
                  <a:schemeClr val="bg1"/>
                </a:solidFill>
              </a:rPr>
            </a:br>
            <a:endParaRPr lang="nb-NO" sz="4800">
              <a:solidFill>
                <a:schemeClr val="bg1"/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FFAB33E-2E46-4B91-650F-BEB83D4BF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3475" y="891713"/>
            <a:ext cx="9863709" cy="5160790"/>
          </a:xfrm>
        </p:spPr>
        <p:txBody>
          <a:bodyPr anchor="ctr">
            <a:normAutofit/>
          </a:bodyPr>
          <a:lstStyle/>
          <a:p>
            <a:r>
              <a:rPr lang="nb-NO" sz="2400" dirty="0">
                <a:solidFill>
                  <a:schemeClr val="bg1"/>
                </a:solidFill>
              </a:rPr>
              <a:t>Tilsyn på barnevernsinstitusjoner 2023 – hvordan barns psykiske helse ivaretas</a:t>
            </a:r>
          </a:p>
          <a:p>
            <a:r>
              <a:rPr lang="nb-NO" sz="2400" dirty="0">
                <a:solidFill>
                  <a:schemeClr val="bg1"/>
                </a:solidFill>
              </a:rPr>
              <a:t>Nasjonalt forløp for barnevern – kartlegging og utredning av psykisk, somatisk og seksuell helse, tannhelse og rus</a:t>
            </a:r>
          </a:p>
          <a:p>
            <a:pPr lvl="1"/>
            <a:r>
              <a:rPr lang="nb-NO" sz="2000" dirty="0">
                <a:hlinkClick r:id="rId3"/>
              </a:rPr>
              <a:t>https://www.bufdir.no/fagstotte/produkter/nasjonalt-forlop-barnevern-helse/</a:t>
            </a:r>
            <a:endParaRPr lang="nb-NO" sz="2000" dirty="0"/>
          </a:p>
          <a:p>
            <a:pPr lvl="1"/>
            <a:r>
              <a:rPr lang="nb-NO" sz="2000" dirty="0">
                <a:solidFill>
                  <a:schemeClr val="bg1"/>
                </a:solidFill>
              </a:rPr>
              <a:t>Opptak/Webinar: </a:t>
            </a:r>
            <a:r>
              <a:rPr lang="nb-NO" sz="2000" dirty="0">
                <a:hlinkClick r:id="rId4"/>
              </a:rPr>
              <a:t>Lansering av nasjonalt forløp for barnevern - kartlegging og utredning av psykisk, somatisk og seksuell helse, tannhelse og rus - Helsedirektoratet</a:t>
            </a:r>
            <a:endParaRPr lang="nb-NO" sz="2000" dirty="0">
              <a:solidFill>
                <a:schemeClr val="bg1"/>
              </a:solidFill>
            </a:endParaRPr>
          </a:p>
          <a:p>
            <a:r>
              <a:rPr lang="nb-NO" sz="2400" dirty="0">
                <a:solidFill>
                  <a:schemeClr val="bg1"/>
                </a:solidFill>
              </a:rPr>
              <a:t>Tilsyn med familievernkontor </a:t>
            </a:r>
          </a:p>
          <a:p>
            <a:r>
              <a:rPr lang="nb-NO" sz="2400" dirty="0">
                <a:solidFill>
                  <a:schemeClr val="bg1"/>
                </a:solidFill>
              </a:rPr>
              <a:t>Tilsyn med krisesenter</a:t>
            </a:r>
          </a:p>
          <a:p>
            <a:r>
              <a:rPr lang="nb-NO" sz="2400" dirty="0">
                <a:solidFill>
                  <a:schemeClr val="bg1"/>
                </a:solidFill>
              </a:rPr>
              <a:t>Barnevernledersamling i Alta, 7-8. juni 2023</a:t>
            </a:r>
          </a:p>
          <a:p>
            <a:endParaRPr lang="nb-NO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883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BDA4E035-9BFA-43C4-8D97-84310E836C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55000" lnSpcReduction="20000"/>
          </a:bodyPr>
          <a:lstStyle/>
          <a:p>
            <a:r>
              <a:rPr lang="nb-NO" dirty="0"/>
              <a:t>Grethe Siri Kalstad, Solfrid Andersen og Cecilie Marie Zachariassen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C89DAB-9DEF-43E9-B2F2-C0727EFB27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b-NO" dirty="0"/>
              <a:t>Oppvekst og barnevernsavdelingen</a:t>
            </a:r>
          </a:p>
        </p:txBody>
      </p:sp>
    </p:spTree>
    <p:extLst>
      <p:ext uri="{BB962C8B-B14F-4D97-AF65-F5344CB8AC3E}">
        <p14:creationId xmlns:p14="http://schemas.microsoft.com/office/powerpoint/2010/main" val="2661261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81E616A-06BE-0308-CA0A-01CB7E3FB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62" y="963478"/>
            <a:ext cx="4000061" cy="4560970"/>
          </a:xfrm>
        </p:spPr>
        <p:txBody>
          <a:bodyPr>
            <a:normAutofit/>
          </a:bodyPr>
          <a:lstStyle/>
          <a:p>
            <a:r>
              <a:rPr lang="nb-NO" sz="3400" dirty="0">
                <a:solidFill>
                  <a:srgbClr val="FFFFFF"/>
                </a:solidFill>
              </a:rPr>
              <a:t>Landsomfattende tilsyn (LOT)</a:t>
            </a:r>
            <a:br>
              <a:rPr lang="nb-NO" sz="3400" dirty="0">
                <a:solidFill>
                  <a:srgbClr val="FFFFFF"/>
                </a:solidFill>
              </a:rPr>
            </a:br>
            <a:r>
              <a:rPr lang="nb-NO" sz="3400" dirty="0">
                <a:solidFill>
                  <a:srgbClr val="FFFFFF"/>
                </a:solidFill>
              </a:rPr>
              <a:t>2022 – 2023</a:t>
            </a:r>
            <a:br>
              <a:rPr lang="nb-NO" sz="3400" dirty="0">
                <a:solidFill>
                  <a:srgbClr val="FFFFFF"/>
                </a:solidFill>
              </a:rPr>
            </a:br>
            <a:br>
              <a:rPr lang="nb-NO" sz="3400" dirty="0">
                <a:solidFill>
                  <a:srgbClr val="FFFFFF"/>
                </a:solidFill>
              </a:rPr>
            </a:br>
            <a:r>
              <a:rPr lang="nb-NO" sz="3400" dirty="0">
                <a:solidFill>
                  <a:srgbClr val="FFFFFF"/>
                </a:solidFill>
              </a:rPr>
              <a:t>Barneverntjenestens oppfølging av barn i fosterhjem</a:t>
            </a: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10BCFF5-A5D1-0557-460F-55DCB96D8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rgbClr val="FE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Landsomfattende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rgbClr val="FE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kommuner i vårt fylke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rgbClr val="FE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Tema for tilsynet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rgbClr val="FE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rgbClr val="FE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Oppfølging fra Statsforvalteren</a:t>
            </a:r>
          </a:p>
        </p:txBody>
      </p:sp>
    </p:spTree>
    <p:extLst>
      <p:ext uri="{BB962C8B-B14F-4D97-AF65-F5344CB8AC3E}">
        <p14:creationId xmlns:p14="http://schemas.microsoft.com/office/powerpoint/2010/main" val="1318151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E7FFD28-545C-4C88-A2E7-152FB234C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9113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0CADC86-2FF5-B133-2924-A3F78B717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b-NO" sz="4600">
                <a:solidFill>
                  <a:srgbClr val="FFFFFF"/>
                </a:solidFill>
              </a:rPr>
              <a:t>                       Tema for tilsynet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672092D-9AA7-E517-D7C6-E457B1418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8400"/>
            <a:ext cx="10515600" cy="37385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sz="2600"/>
          </a:p>
          <a:p>
            <a:pPr marL="0" indent="0">
              <a:buNone/>
            </a:pPr>
            <a:r>
              <a:rPr lang="nb-NO" sz="2600"/>
              <a:t>Hvordan kommunen sikrer at barneverntjenestens arbeid med oppfølging av barn i fosterhjem er forsvarlig.</a:t>
            </a:r>
          </a:p>
        </p:txBody>
      </p:sp>
    </p:spTree>
    <p:extLst>
      <p:ext uri="{BB962C8B-B14F-4D97-AF65-F5344CB8AC3E}">
        <p14:creationId xmlns:p14="http://schemas.microsoft.com/office/powerpoint/2010/main" val="905238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C8C3900-B8A1-4965-88E6-CBCBFE067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4825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394CD31-0580-12DA-4A33-AD6C054A3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4568"/>
            <a:ext cx="3766457" cy="5412920"/>
          </a:xfrm>
        </p:spPr>
        <p:txBody>
          <a:bodyPr>
            <a:normAutofit/>
          </a:bodyPr>
          <a:lstStyle/>
          <a:p>
            <a:r>
              <a:rPr lang="nb-NO">
                <a:solidFill>
                  <a:srgbClr val="FFFFFF"/>
                </a:solidFill>
              </a:rPr>
              <a:t>                     Funn – så langt…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E8F5913-F747-C84D-2051-8EF6B8012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0700" y="624568"/>
            <a:ext cx="5753098" cy="5412920"/>
          </a:xfrm>
        </p:spPr>
        <p:txBody>
          <a:bodyPr anchor="ctr">
            <a:normAutofit/>
          </a:bodyPr>
          <a:lstStyle/>
          <a:p>
            <a:r>
              <a:rPr lang="nb-NO" sz="2400"/>
              <a:t>Det sikres ikke at all informasjon om barnet dokumenteres på saken, og at alle barnevernfaglige vurderinger og evalueringer av tiltak knyttet til oppfølging av barn i fosterhjem dokumenteres.</a:t>
            </a:r>
          </a:p>
          <a:p>
            <a:endParaRPr lang="nb-NO" sz="2400"/>
          </a:p>
          <a:p>
            <a:r>
              <a:rPr lang="nb-NO" sz="2400"/>
              <a:t>Det sikres ikke at fosterhjemsavtalen gjennomgås med fosterhjemmet minimum en gang i året.</a:t>
            </a:r>
          </a:p>
          <a:p>
            <a:endParaRPr lang="nb-NO" sz="2400"/>
          </a:p>
          <a:p>
            <a:r>
              <a:rPr lang="nb-NO" sz="2400"/>
              <a:t>Det sikres ikke at barn under omsorg får informasjon om rett til tillitsperson.</a:t>
            </a:r>
          </a:p>
        </p:txBody>
      </p:sp>
    </p:spTree>
    <p:extLst>
      <p:ext uri="{BB962C8B-B14F-4D97-AF65-F5344CB8AC3E}">
        <p14:creationId xmlns:p14="http://schemas.microsoft.com/office/powerpoint/2010/main" val="397667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8C3900-B8A1-4965-88E6-CBCBFE067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4825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256A202-D2FB-E461-F65D-D803D000E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4568"/>
            <a:ext cx="3766457" cy="5412920"/>
          </a:xfrm>
        </p:spPr>
        <p:txBody>
          <a:bodyPr>
            <a:normAutofit/>
          </a:bodyPr>
          <a:lstStyle/>
          <a:p>
            <a:r>
              <a:rPr lang="nb-NO">
                <a:solidFill>
                  <a:srgbClr val="FFFFFF"/>
                </a:solidFill>
              </a:rPr>
              <a:t>           Oppfølging fra Statsforvalteren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0111422-F9F7-C0A6-D4B0-141E3D71B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0700" y="624568"/>
            <a:ext cx="5753098" cy="5412920"/>
          </a:xfrm>
        </p:spPr>
        <p:txBody>
          <a:bodyPr anchor="ctr">
            <a:normAutofit/>
          </a:bodyPr>
          <a:lstStyle/>
          <a:p>
            <a:r>
              <a:rPr lang="nb-NO" sz="2400"/>
              <a:t>Felles mål – at vår innsats bidrar til trygge og gode tjenester til barn og familie</a:t>
            </a:r>
          </a:p>
          <a:p>
            <a:r>
              <a:rPr lang="nb-NO" sz="2400"/>
              <a:t>Følge opp og forsikre oss om at virksomheten endrer praksisen som førte til svikt og at risikoen for gjentakelse reduseres.</a:t>
            </a:r>
          </a:p>
          <a:p>
            <a:r>
              <a:rPr lang="nb-NO" sz="2400"/>
              <a:t>Forbedringsarbeid handler om å redusere uønsket variasjon i tjenestene til brukerne og over tid forbedre resultatene.</a:t>
            </a:r>
          </a:p>
          <a:p>
            <a:r>
              <a:rPr lang="nb-NO" sz="2400"/>
              <a:t>Dialogmøter mellom tjenesten og tilsynet</a:t>
            </a:r>
          </a:p>
          <a:p>
            <a:endParaRPr lang="nb-NO" sz="2400"/>
          </a:p>
        </p:txBody>
      </p:sp>
    </p:spTree>
    <p:extLst>
      <p:ext uri="{BB962C8B-B14F-4D97-AF65-F5344CB8AC3E}">
        <p14:creationId xmlns:p14="http://schemas.microsoft.com/office/powerpoint/2010/main" val="1063878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Color Cover">
            <a:extLst>
              <a:ext uri="{FF2B5EF4-FFF2-40B4-BE49-F238E27FC236}">
                <a16:creationId xmlns:a16="http://schemas.microsoft.com/office/drawing/2014/main" id="{815925C2-A704-4D47-B1C1-3FCA5251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olor Cover">
            <a:extLst>
              <a:ext uri="{FF2B5EF4-FFF2-40B4-BE49-F238E27FC236}">
                <a16:creationId xmlns:a16="http://schemas.microsoft.com/office/drawing/2014/main" id="{01D4315C-C23C-4FD3-98DF-08C29E229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E6B47BC-43FD-4C91-8BFF-B41B99A8A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064235" cy="6858000"/>
            <a:chOff x="651279" y="598259"/>
            <a:chExt cx="10889442" cy="5680742"/>
          </a:xfrm>
        </p:grpSpPr>
        <p:sp>
          <p:nvSpPr>
            <p:cNvPr id="20" name="Color">
              <a:extLst>
                <a:ext uri="{FF2B5EF4-FFF2-40B4-BE49-F238E27FC236}">
                  <a16:creationId xmlns:a16="http://schemas.microsoft.com/office/drawing/2014/main" id="{13038185-AC3C-4595-945F-25311424C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Color">
              <a:extLst>
                <a:ext uri="{FF2B5EF4-FFF2-40B4-BE49-F238E27FC236}">
                  <a16:creationId xmlns:a16="http://schemas.microsoft.com/office/drawing/2014/main" id="{75D51AA0-C095-4650-A361-B294320BF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259F7025-C929-15E1-F221-DF7967CCC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805" y="936691"/>
            <a:ext cx="5129600" cy="5340097"/>
          </a:xfrm>
        </p:spPr>
        <p:txBody>
          <a:bodyPr anchor="ctr">
            <a:normAutofit/>
          </a:bodyPr>
          <a:lstStyle/>
          <a:p>
            <a:r>
              <a:rPr lang="nb-NO" sz="4800" dirty="0">
                <a:solidFill>
                  <a:schemeClr val="bg1"/>
                </a:solidFill>
              </a:rPr>
              <a:t>Ny barnevernslov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B82155F-09D1-26C4-CC23-29414AC0A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7246" y="1778750"/>
            <a:ext cx="4718691" cy="3821318"/>
          </a:xfrm>
        </p:spPr>
        <p:txBody>
          <a:bodyPr anchor="ctr">
            <a:normAutofit/>
          </a:bodyPr>
          <a:lstStyle/>
          <a:p>
            <a:r>
              <a:rPr lang="nb-NO" sz="2400" dirty="0"/>
              <a:t>Opplæringsvideoer</a:t>
            </a:r>
          </a:p>
          <a:p>
            <a:pPr lvl="1"/>
            <a:r>
              <a:rPr lang="nb-NO" sz="1800" dirty="0"/>
              <a:t>Tilgjengelig her: </a:t>
            </a:r>
            <a:r>
              <a:rPr lang="nb-NO" sz="1800" i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Ny barnevernslov | Statsforvalteren i Troms og Finnmark</a:t>
            </a:r>
            <a:endParaRPr lang="nb-NO" sz="1800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Saksbehandlingsrundskrivet</a:t>
            </a:r>
          </a:p>
          <a:p>
            <a:pPr lvl="1"/>
            <a:r>
              <a:rPr lang="nb-NO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Ikke oppdatert</a:t>
            </a:r>
          </a:p>
          <a:p>
            <a:endParaRPr lang="nb-NO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800" dirty="0"/>
          </a:p>
          <a:p>
            <a:endParaRPr lang="nb-NO" sz="1800" dirty="0"/>
          </a:p>
          <a:p>
            <a:pPr lvl="1"/>
            <a:endParaRPr lang="nb-NO" sz="1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851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82B8E7-D399-C62F-D440-FCC9456B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333" y="10391"/>
            <a:ext cx="10515600" cy="1325563"/>
          </a:xfrm>
        </p:spPr>
        <p:txBody>
          <a:bodyPr>
            <a:norm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nb-NO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Forskrifter – en oversikt 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3B4856E4-6738-F80A-C556-28EDB2B91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30507" y="0"/>
            <a:ext cx="6361493" cy="6858000"/>
          </a:xfr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58F9D1B6-8AFB-5253-5B5F-8119E6E5B5D9}"/>
              </a:ext>
            </a:extLst>
          </p:cNvPr>
          <p:cNvSpPr txBox="1"/>
          <p:nvPr/>
        </p:nvSpPr>
        <p:spPr>
          <a:xfrm>
            <a:off x="188095" y="1163784"/>
            <a:ext cx="651222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ea typeface="Open Sans" panose="020B0606030504020204" pitchFamily="34" charset="0"/>
                <a:cs typeface="Open Sans" panose="020B0606030504020204" pitchFamily="34" charset="0"/>
              </a:rPr>
              <a:t>Nye forskrifter: </a:t>
            </a:r>
          </a:p>
          <a:p>
            <a:endParaRPr lang="nb-NO" sz="20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2000" b="1" i="0" dirty="0">
                <a:solidFill>
                  <a:schemeClr val="accent4">
                    <a:lumMod val="75000"/>
                  </a:schemeClr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Forskrift om samtaleprosess</a:t>
            </a:r>
            <a:endParaRPr lang="nb-NO" sz="2000" b="0" i="0" dirty="0">
              <a:solidFill>
                <a:srgbClr val="000000"/>
              </a:solidFill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2000" b="0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Forskrift om krav til kvalitet og godkjenning av barnevernsinstitusjoner (kvalitets- og godkjenningsforskriften)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2000" b="0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Forskrift om tilsyn med tjenester og tiltak til barn i barnevernsinstitusjoner m.m. (tilsynsforskriften)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Forskrift om sentre for foreldre og barn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2000" b="1" i="0" dirty="0">
                <a:solidFill>
                  <a:schemeClr val="accent4">
                    <a:lumMod val="75000"/>
                  </a:schemeClr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Forskrift om oppfølging av barn på barnevernsinstitusjon (oppfølgingsforskriften)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2000" b="0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Forskrift om barns rettigheter i barnevernsinstitusjon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2000" b="0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Forskrift om politiattest etter barnevernsloven (politiattestforskriften)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2000" b="0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Forskrift om overgangsregler til lov 18. juni 2021 nr. 97 om barnevern (barnevernsloven)</a:t>
            </a:r>
          </a:p>
          <a:p>
            <a:endParaRPr lang="nb-NO" sz="14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C79AB17-DDE0-BF37-B2BC-EE91C1819494}"/>
              </a:ext>
            </a:extLst>
          </p:cNvPr>
          <p:cNvSpPr txBox="1"/>
          <p:nvPr/>
        </p:nvSpPr>
        <p:spPr>
          <a:xfrm>
            <a:off x="6785033" y="4985711"/>
            <a:ext cx="3702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i="1" dirty="0">
                <a:hlinkClick r:id="rId4"/>
              </a:rPr>
              <a:t>Ny barnevernslov | </a:t>
            </a:r>
            <a:r>
              <a:rPr lang="nb-NO" sz="2400" i="1" dirty="0" err="1">
                <a:hlinkClick r:id="rId4"/>
              </a:rPr>
              <a:t>Bufdir</a:t>
            </a:r>
            <a:endParaRPr lang="nb-NO" sz="2400" i="1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D539F363-A784-48C5-B6CE-8F33CC973FA6}"/>
              </a:ext>
            </a:extLst>
          </p:cNvPr>
          <p:cNvSpPr txBox="1"/>
          <p:nvPr/>
        </p:nvSpPr>
        <p:spPr>
          <a:xfrm>
            <a:off x="6700321" y="1256327"/>
            <a:ext cx="47724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ea typeface="Open Sans" panose="020B0606030504020204" pitchFamily="34" charset="0"/>
                <a:cs typeface="Open Sans" panose="020B0606030504020204" pitchFamily="34" charset="0"/>
              </a:rPr>
              <a:t>Endrede forskrifter: </a:t>
            </a:r>
          </a:p>
          <a:p>
            <a:endParaRPr lang="nb-NO" sz="24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ea typeface="Open Sans" panose="020B0606030504020204" pitchFamily="34" charset="0"/>
                <a:cs typeface="Open Sans" panose="020B0606030504020204" pitchFamily="34" charset="0"/>
              </a:rPr>
              <a:t>Forskrift om endring i forskrifter etter barnevernloven som følge av iverksetting av ny barnevernslov. </a:t>
            </a:r>
          </a:p>
          <a:p>
            <a:endParaRPr lang="nb-NO" sz="24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ea typeface="Open Sans" panose="020B0606030504020204" pitchFamily="34" charset="0"/>
                <a:cs typeface="Open Sans" panose="020B0606030504020204" pitchFamily="34" charset="0"/>
              </a:rPr>
              <a:t>Bla: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400" dirty="0">
                <a:ea typeface="Open Sans" panose="020B0606030504020204" pitchFamily="34" charset="0"/>
                <a:cs typeface="Open Sans" panose="020B0606030504020204" pitchFamily="34" charset="0"/>
              </a:rPr>
              <a:t>Fosterhjemsforskriften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400" dirty="0">
                <a:ea typeface="Open Sans" panose="020B0606030504020204" pitchFamily="34" charset="0"/>
                <a:cs typeface="Open Sans" panose="020B0606030504020204" pitchFamily="34" charset="0"/>
              </a:rPr>
              <a:t>Medvirkningsforskriften</a:t>
            </a:r>
          </a:p>
        </p:txBody>
      </p:sp>
    </p:spTree>
    <p:extLst>
      <p:ext uri="{BB962C8B-B14F-4D97-AF65-F5344CB8AC3E}">
        <p14:creationId xmlns:p14="http://schemas.microsoft.com/office/powerpoint/2010/main" val="4005811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3B4856E4-6738-F80A-C556-28EDB2B91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30507" y="0"/>
            <a:ext cx="6361493" cy="6858000"/>
          </a:xfr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7721CA7B-FA53-E9A7-8942-43A21E7FABA5}"/>
              </a:ext>
            </a:extLst>
          </p:cNvPr>
          <p:cNvSpPr txBox="1"/>
          <p:nvPr/>
        </p:nvSpPr>
        <p:spPr>
          <a:xfrm>
            <a:off x="8078261" y="3228945"/>
            <a:ext cx="6128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</a:rPr>
              <a:t>Ny barnevernslov</a:t>
            </a:r>
            <a:endParaRPr lang="nb-NO" sz="2400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F8DA82FA-1E63-D7CD-8BD7-F505F22ECE42}"/>
              </a:ext>
            </a:extLst>
          </p:cNvPr>
          <p:cNvSpPr txBox="1"/>
          <p:nvPr/>
        </p:nvSpPr>
        <p:spPr>
          <a:xfrm>
            <a:off x="203056" y="805205"/>
            <a:ext cx="545844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accent4">
                    <a:lumMod val="75000"/>
                  </a:schemeClr>
                </a:solidFill>
              </a:rPr>
              <a:t>Oppfølgningsforskriften</a:t>
            </a:r>
            <a:r>
              <a:rPr lang="nb-NO" dirty="0"/>
              <a:t> (Ny)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600" dirty="0"/>
              <a:t>Formål: ivareta oppfølgingsansvaret av barn på institusjon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600" dirty="0"/>
              <a:t>Virkeområde: opphold</a:t>
            </a:r>
            <a:r>
              <a:rPr lang="nb-NO" sz="1600" b="0" i="0" dirty="0">
                <a:effectLst/>
              </a:rPr>
              <a:t> på barnevernsinstitusjoner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600"/>
              <a:t>Temaer som </a:t>
            </a:r>
            <a:r>
              <a:rPr lang="nb-NO" sz="1600" dirty="0"/>
              <a:t>kontakt med barnet, kontaktperson, samarbeid, plan for oppfølging </a:t>
            </a:r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b="1" dirty="0"/>
              <a:t>Medvirkningsforskriften</a:t>
            </a:r>
            <a:r>
              <a:rPr lang="nb-NO" dirty="0"/>
              <a:t> (endret)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§ 9 – Tillitsperson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100" b="0" i="1" dirty="0">
                <a:solidFill>
                  <a:srgbClr val="333333"/>
                </a:solidFill>
                <a:effectLst/>
                <a:latin typeface="Helvetica Neue"/>
              </a:rPr>
              <a:t>«Barn kan gis anledning til å ha med seg en person barnet har særlig tillit til </a:t>
            </a:r>
            <a:r>
              <a:rPr lang="nb-NO" sz="1100" b="0" i="1" u="sng" dirty="0">
                <a:solidFill>
                  <a:srgbClr val="333333"/>
                </a:solidFill>
                <a:effectLst/>
                <a:latin typeface="Helvetica Neue"/>
              </a:rPr>
              <a:t>i kontakten med barnevernet.»</a:t>
            </a:r>
            <a:endParaRPr lang="nb-NO" sz="1600" dirty="0"/>
          </a:p>
          <a:p>
            <a:endParaRPr lang="nb-NO" dirty="0"/>
          </a:p>
          <a:p>
            <a:endParaRPr lang="nb-NO" dirty="0"/>
          </a:p>
          <a:p>
            <a:r>
              <a:rPr lang="nb-NO" b="1" dirty="0"/>
              <a:t>Fosterhjemsforskriften</a:t>
            </a:r>
            <a:r>
              <a:rPr lang="nb-NO" dirty="0"/>
              <a:t> (endret)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§ 1 nr. 1 – Definisjonen av fosterhjem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100" i="1" dirty="0"/>
              <a:t>«</a:t>
            </a:r>
            <a:r>
              <a:rPr lang="nb-NO" sz="1100" i="1" dirty="0">
                <a:solidFill>
                  <a:srgbClr val="333333"/>
                </a:solidFill>
                <a:latin typeface="Helvetica Neue"/>
              </a:rPr>
              <a:t>Med fosterhjem menes private hjem som ivaretar omsorgen for barn på grunnlag av vedtak etter </a:t>
            </a:r>
            <a:r>
              <a:rPr lang="nb-NO" sz="1100" i="1" dirty="0">
                <a:solidFill>
                  <a:srgbClr val="DB142C"/>
                </a:solidFill>
                <a:latin typeface="Helvetica Neue"/>
                <a:hlinkClick r:id="rId4"/>
              </a:rPr>
              <a:t>barnevernsloven</a:t>
            </a:r>
            <a:r>
              <a:rPr lang="nb-NO" sz="1100" i="1" dirty="0">
                <a:solidFill>
                  <a:srgbClr val="333333"/>
                </a:solidFill>
                <a:latin typeface="Helvetica Neue"/>
              </a:rPr>
              <a:t>, jf. </a:t>
            </a:r>
            <a:r>
              <a:rPr lang="nb-NO" sz="1100" i="1" dirty="0">
                <a:solidFill>
                  <a:srgbClr val="DB142C"/>
                </a:solidFill>
                <a:latin typeface="Helvetica Neue"/>
                <a:hlinkClick r:id="rId5"/>
              </a:rPr>
              <a:t>barnevernsloven § 9-1</a:t>
            </a:r>
            <a:r>
              <a:rPr lang="nb-NO" sz="1100" i="1" dirty="0">
                <a:solidFill>
                  <a:srgbClr val="333333"/>
                </a:solidFill>
                <a:latin typeface="Helvetica Neue"/>
              </a:rPr>
              <a:t>.</a:t>
            </a:r>
            <a:r>
              <a:rPr lang="nb-NO" sz="1100" i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§ 4 siste ledd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100" b="0" i="1" dirty="0">
                <a:solidFill>
                  <a:srgbClr val="333333"/>
                </a:solidFill>
                <a:effectLst/>
                <a:latin typeface="Helvetica Neue"/>
              </a:rPr>
              <a:t>«</a:t>
            </a:r>
            <a:r>
              <a:rPr lang="nb-NO" sz="1100" b="0" i="1" u="sng" dirty="0">
                <a:solidFill>
                  <a:srgbClr val="333333"/>
                </a:solidFill>
                <a:effectLst/>
                <a:latin typeface="Helvetica Neue"/>
              </a:rPr>
              <a:t>Barn som er i stand til å danne seg egne meninger</a:t>
            </a:r>
            <a:r>
              <a:rPr lang="nb-NO" sz="1100" i="1" u="sng" dirty="0">
                <a:solidFill>
                  <a:srgbClr val="333333"/>
                </a:solidFill>
                <a:latin typeface="Helvetica Neue"/>
              </a:rPr>
              <a:t> </a:t>
            </a:r>
            <a:r>
              <a:rPr lang="nb-NO" sz="1100" b="0" i="1" dirty="0">
                <a:solidFill>
                  <a:srgbClr val="333333"/>
                </a:solidFill>
                <a:effectLst/>
                <a:latin typeface="Helvetica Neue"/>
              </a:rPr>
              <a:t>skal informeres og gis anledning til å uttale seg før fosterhjem velges»</a:t>
            </a:r>
            <a:endParaRPr lang="nb-NO" sz="16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08266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3788</TotalTime>
  <Words>918</Words>
  <Application>Microsoft Office PowerPoint</Application>
  <PresentationFormat>Widescreen</PresentationFormat>
  <Paragraphs>151</Paragraphs>
  <Slides>24</Slides>
  <Notes>14</Notes>
  <HiddenSlides>0</HiddenSlides>
  <MMClips>0</MMClips>
  <ScaleCrop>false</ScaleCrop>
  <HeadingPairs>
    <vt:vector size="6" baseType="variant">
      <vt:variant>
        <vt:lpstr>Brukte skrifter</vt:lpstr>
      </vt:variant>
      <vt:variant>
        <vt:i4>10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24</vt:i4>
      </vt:variant>
    </vt:vector>
  </HeadingPairs>
  <TitlesOfParts>
    <vt:vector size="35" baseType="lpstr">
      <vt:lpstr>Arial</vt:lpstr>
      <vt:lpstr>ars_maquette_web_one</vt:lpstr>
      <vt:lpstr>Calibri</vt:lpstr>
      <vt:lpstr>Calibri Light</vt:lpstr>
      <vt:lpstr>Courier New</vt:lpstr>
      <vt:lpstr>Helvetica Neue</vt:lpstr>
      <vt:lpstr>Open Sans</vt:lpstr>
      <vt:lpstr>Open Sans Light</vt:lpstr>
      <vt:lpstr>Open Sans SemiBold</vt:lpstr>
      <vt:lpstr>Symbol</vt:lpstr>
      <vt:lpstr>Office-tema</vt:lpstr>
      <vt:lpstr>Statsforvalterens nyhetssending  3. mars 2023</vt:lpstr>
      <vt:lpstr>Dagens tema</vt:lpstr>
      <vt:lpstr>Landsomfattende tilsyn (LOT) 2022 – 2023  Barneverntjenestens oppfølging av barn i fosterhjem</vt:lpstr>
      <vt:lpstr>                       Tema for tilsynet</vt:lpstr>
      <vt:lpstr>                     Funn – så langt…</vt:lpstr>
      <vt:lpstr>           Oppfølging fra Statsforvalteren</vt:lpstr>
      <vt:lpstr>Ny barnevernslov</vt:lpstr>
      <vt:lpstr>Forskrifter – en oversikt </vt:lpstr>
      <vt:lpstr>PowerPoint-presentasjon</vt:lpstr>
      <vt:lpstr>Nye retningslinjer fra Bufdir  lansert 26. jan 23 </vt:lpstr>
      <vt:lpstr>Nye retningslinjer fra Bufdir   </vt:lpstr>
      <vt:lpstr>Fyrtårn  barn og unge</vt:lpstr>
      <vt:lpstr>PowerPoint-presentasjon</vt:lpstr>
      <vt:lpstr>Artikkel 12</vt:lpstr>
      <vt:lpstr>Snakke med barn  snakkemedbarn.no</vt:lpstr>
      <vt:lpstr>Artikkel 3</vt:lpstr>
      <vt:lpstr>Vurdere:  Hva er barnets beste i denne saken?</vt:lpstr>
      <vt:lpstr>Momenter</vt:lpstr>
      <vt:lpstr>Vekte Hvilken vekt legger vi på barnets beste?  </vt:lpstr>
      <vt:lpstr>Vise: Hvordan viser vi vurderingen I saksbehandlingen? </vt:lpstr>
      <vt:lpstr>Hva nå?</vt:lpstr>
      <vt:lpstr> </vt:lpstr>
      <vt:lpstr> 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Nyhetssending  4. mars 2022</dc:title>
  <dc:creator>Zachariassen, Cecilie Marie</dc:creator>
  <cp:lastModifiedBy>Jakobsen, Siri</cp:lastModifiedBy>
  <cp:revision>185</cp:revision>
  <cp:lastPrinted>2022-12-02T07:27:49Z</cp:lastPrinted>
  <dcterms:created xsi:type="dcterms:W3CDTF">2022-01-25T07:30:34Z</dcterms:created>
  <dcterms:modified xsi:type="dcterms:W3CDTF">2023-03-03T09:15:15Z</dcterms:modified>
</cp:coreProperties>
</file>