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1"/>
  </p:notesMasterIdLst>
  <p:handoutMasterIdLst>
    <p:handoutMasterId r:id="rId12"/>
  </p:handoutMasterIdLst>
  <p:sldIdLst>
    <p:sldId id="279" r:id="rId3"/>
    <p:sldId id="287" r:id="rId4"/>
    <p:sldId id="294" r:id="rId5"/>
    <p:sldId id="290" r:id="rId6"/>
    <p:sldId id="288" r:id="rId7"/>
    <p:sldId id="293" r:id="rId8"/>
    <p:sldId id="292" r:id="rId9"/>
    <p:sldId id="286" r:id="rId10"/>
  </p:sldIdLst>
  <p:sldSz cx="9144000" cy="5143500" type="screen16x9"/>
  <p:notesSz cx="6858000" cy="9144000"/>
  <p:defaultTextStyle>
    <a:defPPr>
      <a:defRPr lang="nb-NO"/>
    </a:defPPr>
    <a:lvl1pPr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2438" indent="4763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04875" indent="9525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57313" indent="14288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09750" indent="19050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101"/>
    <a:srgbClr val="E84137"/>
    <a:srgbClr val="999999"/>
    <a:srgbClr val="B5BBC5"/>
    <a:srgbClr val="EE2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4014" autoAdjust="0"/>
  </p:normalViewPr>
  <p:slideViewPr>
    <p:cSldViewPr snapToObjects="1" showGuides="1">
      <p:cViewPr varScale="1">
        <p:scale>
          <a:sx n="103" d="100"/>
          <a:sy n="103" d="100"/>
        </p:scale>
        <p:origin x="-96" y="-450"/>
      </p:cViewPr>
      <p:guideLst>
        <p:guide orient="horz" pos="162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E45291D-5669-DD4A-8950-D057BC6F0435}" type="datetime1">
              <a:rPr lang="nb-NO"/>
              <a:pPr>
                <a:defRPr/>
              </a:pPr>
              <a:t>01.12.2015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1056B19-9D69-D349-B6D3-E167DD55F0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024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75A4EDF-E853-0443-9F65-8A5A1EB08835}" type="datetime1">
              <a:rPr lang="nb-NO"/>
              <a:pPr>
                <a:defRPr/>
              </a:pPr>
              <a:t>01.12.2015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n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DC49A8A-7508-174B-B062-4F826C6AB2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3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ＭＳ Ｐゴシック" pitchFamily="36" charset="-128"/>
      </a:defRPr>
    </a:lvl1pPr>
    <a:lvl2pPr marL="452438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2pPr>
    <a:lvl3pPr marL="904875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3pPr>
    <a:lvl4pPr marL="1357313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4pPr>
    <a:lvl5pPr marL="1809750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5pPr>
    <a:lvl6pPr marL="2262226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4671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7116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9561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8602" cy="51506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636692" y="2227895"/>
            <a:ext cx="5968043" cy="401164"/>
          </a:xfrm>
        </p:spPr>
        <p:txBody>
          <a:bodyPr/>
          <a:lstStyle>
            <a:lvl1pPr algn="l">
              <a:defRPr sz="3200" cap="small" baseline="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presentasjonstittel</a:t>
            </a:r>
            <a:endParaRPr lang="nb-NO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6690" y="2571751"/>
            <a:ext cx="5821513" cy="286871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Dato inn her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143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17696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85" y="2227895"/>
            <a:ext cx="8090537" cy="40116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" y="0"/>
            <a:ext cx="9140726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8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8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9143998" cy="5143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0712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80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4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77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75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8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180511" cy="5168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85" y="2227895"/>
            <a:ext cx="8090537" cy="40116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2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5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6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92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73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85" y="2227895"/>
            <a:ext cx="8090537" cy="40116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85" y="2227895"/>
            <a:ext cx="8090537" cy="40116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2227896"/>
            <a:ext cx="7772400" cy="51545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5" y="2743353"/>
            <a:ext cx="77724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87" y="1351542"/>
            <a:ext cx="8229276" cy="40116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1810018"/>
            <a:ext cx="4789556" cy="276755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539654" y="1810018"/>
            <a:ext cx="3065080" cy="27675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187" y="1368257"/>
            <a:ext cx="8229276" cy="40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lvl="0"/>
            <a:endParaRPr lang="nn-NO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187" y="1826733"/>
            <a:ext cx="8229276" cy="280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08186" y="4759051"/>
            <a:ext cx="8093763" cy="34625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defTabSz="452445">
              <a:defRPr/>
            </a:pPr>
            <a:endParaRPr lang="nb-NO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8366405" y="4824721"/>
            <a:ext cx="1905270" cy="1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9" tIns="45245" rIns="90489" bIns="45245">
            <a:prstTxWarp prst="textNoShape">
              <a:avLst/>
            </a:prstTxWarp>
          </a:bodyPr>
          <a:lstStyle/>
          <a:p>
            <a:pPr eaLnBrk="0" hangingPunct="0">
              <a:defRPr/>
            </a:pPr>
            <a:fld id="{39A27330-505A-F24E-A2BB-4ED2BDA96516}" type="slidenum">
              <a:rPr lang="nb-NO" sz="80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pPr eaLnBrk="0" hangingPunct="0">
                <a:defRPr/>
              </a:pPr>
              <a:t>‹#›</a:t>
            </a:fld>
            <a:endParaRPr lang="nb-NO" sz="800" dirty="0">
              <a:solidFill>
                <a:schemeClr val="bg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9" name="Bilde 8" descr="Logo FMRO CMYK.eps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4" y="279384"/>
            <a:ext cx="1111488" cy="407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73" r:id="rId3"/>
    <p:sldLayoutId id="2147483674" r:id="rId4"/>
    <p:sldLayoutId id="2147483675" r:id="rId5"/>
    <p:sldLayoutId id="2147483649" r:id="rId6"/>
    <p:sldLayoutId id="2147483650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hf sldNum="0" hdr="0" dt="0"/>
  <p:txStyles>
    <p:titleStyle>
      <a:lvl1pPr algn="l" defTabSz="452438" rtl="0" eaLnBrk="1" fontAlgn="base" hangingPunct="1">
        <a:spcBef>
          <a:spcPct val="0"/>
        </a:spcBef>
        <a:spcAft>
          <a:spcPct val="0"/>
        </a:spcAft>
        <a:defRPr sz="2800" b="1" i="0" kern="1200">
          <a:solidFill>
            <a:srgbClr val="9B0101"/>
          </a:solidFill>
          <a:latin typeface="Times New Roman"/>
          <a:ea typeface="ＭＳ Ｐゴシック" pitchFamily="36" charset="-128"/>
          <a:cs typeface="Times New Roman"/>
        </a:defRPr>
      </a:lvl1pPr>
      <a:lvl2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2pPr>
      <a:lvl3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3pPr>
      <a:lvl4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4pPr>
      <a:lvl5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5pPr>
      <a:lvl6pPr marL="4572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6pPr>
      <a:lvl7pPr marL="9144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7pPr>
      <a:lvl8pPr marL="13716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8pPr>
      <a:lvl9pPr marL="18288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9pPr>
    </p:titleStyle>
    <p:bodyStyle>
      <a:lvl1pPr marL="338138" indent="-338138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b="0" i="0" kern="1200">
          <a:solidFill>
            <a:srgbClr val="000000"/>
          </a:solidFill>
          <a:latin typeface="Times New Roman"/>
          <a:ea typeface="ＭＳ Ｐゴシック" pitchFamily="36" charset="-128"/>
          <a:cs typeface="Times New Roman"/>
        </a:defRPr>
      </a:lvl1pPr>
      <a:lvl2pPr marL="735013" indent="-28257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b="0" i="0" kern="1200">
          <a:solidFill>
            <a:srgbClr val="000000"/>
          </a:solidFill>
          <a:latin typeface="Times New Roman"/>
          <a:ea typeface="ＭＳ Ｐゴシック" pitchFamily="36" charset="-128"/>
          <a:cs typeface="Times New Roman"/>
        </a:defRPr>
      </a:lvl2pPr>
      <a:lvl3pPr marL="1130300" indent="-22542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b="0" i="0" kern="1200">
          <a:solidFill>
            <a:srgbClr val="000000"/>
          </a:solidFill>
          <a:latin typeface="Times New Roman"/>
          <a:ea typeface="ＭＳ Ｐゴシック" pitchFamily="36" charset="-128"/>
          <a:cs typeface="Times New Roman"/>
        </a:defRPr>
      </a:lvl3pPr>
      <a:lvl4pPr marL="1582738" indent="-22542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b="0" i="0" kern="1200">
          <a:solidFill>
            <a:srgbClr val="000000"/>
          </a:solidFill>
          <a:latin typeface="Times New Roman"/>
          <a:ea typeface="ＭＳ Ｐゴシック" pitchFamily="36" charset="-128"/>
          <a:cs typeface="Times New Roman"/>
        </a:defRPr>
      </a:lvl4pPr>
      <a:lvl5pPr marL="2035175" indent="-22542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b="0" i="0" kern="1200">
          <a:solidFill>
            <a:srgbClr val="000000"/>
          </a:solidFill>
          <a:latin typeface="Times New Roman"/>
          <a:ea typeface="ＭＳ Ｐゴシック" pitchFamily="36" charset="-128"/>
          <a:cs typeface="Times New Roman"/>
        </a:defRPr>
      </a:lvl5pPr>
      <a:lvl6pPr marL="2488448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893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3338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784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45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90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335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80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226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671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116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61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ED1ED9F-2927-4460-8E37-76572B4B0D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01.12.2015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9179478-AE1B-4654-B916-5E465E7C55C7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7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800" dirty="0" smtClean="0"/>
              <a:t>Kjøp og </a:t>
            </a:r>
            <a:r>
              <a:rPr lang="nn-NO" sz="2800" dirty="0" err="1" smtClean="0"/>
              <a:t>Salg</a:t>
            </a:r>
            <a:r>
              <a:rPr lang="nn-NO" sz="2800" dirty="0" smtClean="0"/>
              <a:t> av fast </a:t>
            </a:r>
            <a:r>
              <a:rPr lang="nn-NO" sz="2800" dirty="0" err="1" smtClean="0"/>
              <a:t>eiendom</a:t>
            </a:r>
            <a:endParaRPr lang="nn-NO" sz="2800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err="1" smtClean="0"/>
              <a:t>Vergesamling</a:t>
            </a:r>
            <a:r>
              <a:rPr lang="nn-NO" dirty="0" smtClean="0"/>
              <a:t> 18. november 2015, </a:t>
            </a:r>
            <a:r>
              <a:rPr lang="nn-NO" smtClean="0"/>
              <a:t>Tanja Isberg</a:t>
            </a:r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5" y="843558"/>
            <a:ext cx="7772400" cy="515458"/>
          </a:xfrm>
        </p:spPr>
        <p:txBody>
          <a:bodyPr/>
          <a:lstStyle/>
          <a:p>
            <a:r>
              <a:rPr lang="nb-NO" dirty="0" smtClean="0"/>
              <a:t>Salg av fast eiendom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5" y="1635646"/>
            <a:ext cx="7772400" cy="288032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Hvilken informasjon trenger vi til å vurdere salg av fast eiendom?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Samtykkekompetanse til PMV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Verdivurdering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Alternativt bosted 	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Forvaltning av midler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Forskudd på arv?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Påtegning av Fylkesmannens samtykke på skjøte og pantedokument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5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5" y="771550"/>
            <a:ext cx="7772400" cy="515458"/>
          </a:xfrm>
        </p:spPr>
        <p:txBody>
          <a:bodyPr/>
          <a:lstStyle/>
          <a:p>
            <a:r>
              <a:rPr lang="nb-NO" dirty="0" smtClean="0"/>
              <a:t>Salg av fast eiendom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5" y="1419622"/>
            <a:ext cx="7772400" cy="2638181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Hvilken moment ligger </a:t>
            </a:r>
            <a:r>
              <a:rPr lang="nb-NO" dirty="0"/>
              <a:t>til grunn for Fylkesmannens </a:t>
            </a:r>
            <a:r>
              <a:rPr lang="nb-NO" dirty="0" smtClean="0"/>
              <a:t>vurdering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Konkret helhetsvurdering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Den økonomiske situasjonen til PMV 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Behov for eiendommen / mulighet til å nytte eiendommen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Følelsesmessig tilknytning og interesser for PMV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Andre utnyttelsesmåter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Testament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Avhendelse av eiendom som gave / forskudd på arv</a:t>
            </a:r>
          </a:p>
        </p:txBody>
      </p:sp>
    </p:spTree>
    <p:extLst>
      <p:ext uri="{BB962C8B-B14F-4D97-AF65-F5344CB8AC3E}">
        <p14:creationId xmlns:p14="http://schemas.microsoft.com/office/powerpoint/2010/main" val="71055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95536" y="3575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Salg av fast eiendom</a:t>
            </a:r>
            <a:endParaRPr lang="nb-NO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52545" y="249492"/>
            <a:ext cx="2304256" cy="540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Salg av fast eiendom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6" name="Vinkel 5"/>
          <p:cNvCxnSpPr/>
          <p:nvPr/>
        </p:nvCxnSpPr>
        <p:spPr>
          <a:xfrm>
            <a:off x="730826" y="797025"/>
            <a:ext cx="914400" cy="47300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1645229" y="1024100"/>
            <a:ext cx="2290881" cy="4860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Samtykkekompetanse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338564" y="357504"/>
            <a:ext cx="1080120" cy="4860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JA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933328" y="132048"/>
            <a:ext cx="1872208" cy="77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white"/>
                </a:solidFill>
              </a:rPr>
              <a:t>PMV signerer i skjema evt.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white"/>
                </a:solidFill>
              </a:rPr>
              <a:t>M</a:t>
            </a:r>
            <a:r>
              <a:rPr lang="nb-NO" dirty="0" smtClean="0">
                <a:solidFill>
                  <a:prstClr val="white"/>
                </a:solidFill>
              </a:rPr>
              <a:t>untlig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349152" y="1590523"/>
            <a:ext cx="1080120" cy="486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NEI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933328" y="1510153"/>
            <a:ext cx="1872208" cy="48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white"/>
                </a:solidFill>
              </a:rPr>
              <a:t>Legeerklæring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14" name="Rett pil 13"/>
          <p:cNvCxnSpPr>
            <a:stCxn id="7" idx="0"/>
            <a:endCxn id="9" idx="1"/>
          </p:cNvCxnSpPr>
          <p:nvPr/>
        </p:nvCxnSpPr>
        <p:spPr>
          <a:xfrm flipV="1">
            <a:off x="2790670" y="600532"/>
            <a:ext cx="547897" cy="423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>
            <a:stCxn id="7" idx="2"/>
            <a:endCxn id="11" idx="1"/>
          </p:cNvCxnSpPr>
          <p:nvPr/>
        </p:nvCxnSpPr>
        <p:spPr>
          <a:xfrm>
            <a:off x="2790667" y="1510155"/>
            <a:ext cx="558485" cy="323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>
            <a:stCxn id="9" idx="3"/>
          </p:cNvCxnSpPr>
          <p:nvPr/>
        </p:nvCxnSpPr>
        <p:spPr>
          <a:xfrm>
            <a:off x="4418684" y="600531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>
            <a:stCxn id="11" idx="3"/>
          </p:cNvCxnSpPr>
          <p:nvPr/>
        </p:nvCxnSpPr>
        <p:spPr>
          <a:xfrm>
            <a:off x="4429272" y="183355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30"/>
          <p:cNvSpPr/>
          <p:nvPr/>
        </p:nvSpPr>
        <p:spPr>
          <a:xfrm>
            <a:off x="1705058" y="2342307"/>
            <a:ext cx="2290881" cy="526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Verdivurdering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33" name="Vinkel 32"/>
          <p:cNvCxnSpPr/>
          <p:nvPr/>
        </p:nvCxnSpPr>
        <p:spPr>
          <a:xfrm rot="16200000" flipH="1">
            <a:off x="807846" y="1097323"/>
            <a:ext cx="1566176" cy="950633"/>
          </a:xfrm>
          <a:prstGeom prst="bentConnector3">
            <a:avLst>
              <a:gd name="adj1" fmla="val 609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 40"/>
          <p:cNvSpPr/>
          <p:nvPr/>
        </p:nvSpPr>
        <p:spPr>
          <a:xfrm>
            <a:off x="4680012" y="2355727"/>
            <a:ext cx="1044116" cy="5265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black"/>
                </a:solidFill>
              </a:rPr>
              <a:t>Alltid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6465077" y="2467972"/>
            <a:ext cx="2160240" cy="35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Ikke eldre enn 6 </a:t>
            </a:r>
            <a:r>
              <a:rPr lang="nb-NO" dirty="0" err="1" smtClean="0">
                <a:solidFill>
                  <a:prstClr val="white"/>
                </a:solidFill>
              </a:rPr>
              <a:t>mnd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44" name="Rett pil 43"/>
          <p:cNvCxnSpPr>
            <a:stCxn id="31" idx="3"/>
            <a:endCxn id="41" idx="1"/>
          </p:cNvCxnSpPr>
          <p:nvPr/>
        </p:nvCxnSpPr>
        <p:spPr>
          <a:xfrm>
            <a:off x="3995936" y="2605586"/>
            <a:ext cx="684076" cy="13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>
            <a:stCxn id="41" idx="3"/>
            <a:endCxn id="42" idx="1"/>
          </p:cNvCxnSpPr>
          <p:nvPr/>
        </p:nvCxnSpPr>
        <p:spPr>
          <a:xfrm>
            <a:off x="5724131" y="2619007"/>
            <a:ext cx="740949" cy="24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ktangel 55"/>
          <p:cNvSpPr/>
          <p:nvPr/>
        </p:nvSpPr>
        <p:spPr>
          <a:xfrm>
            <a:off x="1397763" y="3107441"/>
            <a:ext cx="2290881" cy="5400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Alternativt bosted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64" name="Vinkel 63"/>
          <p:cNvCxnSpPr/>
          <p:nvPr/>
        </p:nvCxnSpPr>
        <p:spPr>
          <a:xfrm rot="16200000" flipH="1">
            <a:off x="66973" y="1631726"/>
            <a:ext cx="2281005" cy="6421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ktangel 71"/>
          <p:cNvSpPr/>
          <p:nvPr/>
        </p:nvSpPr>
        <p:spPr>
          <a:xfrm>
            <a:off x="4689140" y="3107441"/>
            <a:ext cx="1044116" cy="2700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JA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4689140" y="3563771"/>
            <a:ext cx="1044116" cy="270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NEI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75" name="Rett pil 74"/>
          <p:cNvCxnSpPr>
            <a:stCxn id="56" idx="3"/>
            <a:endCxn id="72" idx="1"/>
          </p:cNvCxnSpPr>
          <p:nvPr/>
        </p:nvCxnSpPr>
        <p:spPr>
          <a:xfrm flipV="1">
            <a:off x="3688644" y="3242456"/>
            <a:ext cx="1000499" cy="135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pil 77"/>
          <p:cNvCxnSpPr>
            <a:stCxn id="56" idx="3"/>
            <a:endCxn id="73" idx="1"/>
          </p:cNvCxnSpPr>
          <p:nvPr/>
        </p:nvCxnSpPr>
        <p:spPr>
          <a:xfrm>
            <a:off x="3688644" y="3377472"/>
            <a:ext cx="1000499" cy="32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ktangel 79"/>
          <p:cNvSpPr/>
          <p:nvPr/>
        </p:nvSpPr>
        <p:spPr>
          <a:xfrm>
            <a:off x="6465077" y="3103760"/>
            <a:ext cx="2160240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sz="1400" dirty="0" smtClean="0">
                <a:solidFill>
                  <a:prstClr val="white"/>
                </a:solidFill>
              </a:rPr>
              <a:t>Oppgi bostedsadresse</a:t>
            </a:r>
            <a:endParaRPr lang="nb-NO" sz="1400" dirty="0">
              <a:solidFill>
                <a:prstClr val="white"/>
              </a:solidFill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480212" y="3563771"/>
            <a:ext cx="2160240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sz="1400" dirty="0" smtClean="0">
                <a:solidFill>
                  <a:prstClr val="white"/>
                </a:solidFill>
              </a:rPr>
              <a:t>Hvorfor ikke? Info</a:t>
            </a:r>
            <a:r>
              <a:rPr lang="nb-NO" dirty="0" smtClean="0">
                <a:solidFill>
                  <a:prstClr val="white"/>
                </a:solidFill>
              </a:rPr>
              <a:t>.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84" name="Rett pil 83"/>
          <p:cNvCxnSpPr>
            <a:stCxn id="72" idx="3"/>
            <a:endCxn id="80" idx="1"/>
          </p:cNvCxnSpPr>
          <p:nvPr/>
        </p:nvCxnSpPr>
        <p:spPr>
          <a:xfrm flipV="1">
            <a:off x="5733259" y="3238777"/>
            <a:ext cx="731821" cy="3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pil 86"/>
          <p:cNvCxnSpPr>
            <a:stCxn id="73" idx="3"/>
            <a:endCxn id="81" idx="1"/>
          </p:cNvCxnSpPr>
          <p:nvPr/>
        </p:nvCxnSpPr>
        <p:spPr>
          <a:xfrm>
            <a:off x="5733256" y="3698786"/>
            <a:ext cx="7469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ktangel 89"/>
          <p:cNvSpPr/>
          <p:nvPr/>
        </p:nvSpPr>
        <p:spPr>
          <a:xfrm>
            <a:off x="939164" y="3975907"/>
            <a:ext cx="2290881" cy="4811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Forvaltning av midler</a:t>
            </a:r>
            <a:endParaRPr lang="nb-NO" dirty="0">
              <a:solidFill>
                <a:prstClr val="white"/>
              </a:solidFill>
            </a:endParaRPr>
          </a:p>
        </p:txBody>
      </p:sp>
      <p:cxnSp>
        <p:nvCxnSpPr>
          <p:cNvPr id="96" name="Vinkel 95"/>
          <p:cNvCxnSpPr/>
          <p:nvPr/>
        </p:nvCxnSpPr>
        <p:spPr>
          <a:xfrm rot="16200000" flipH="1">
            <a:off x="-689648" y="2098232"/>
            <a:ext cx="3178882" cy="5764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ktangel 97"/>
          <p:cNvSpPr/>
          <p:nvPr/>
        </p:nvSpPr>
        <p:spPr>
          <a:xfrm>
            <a:off x="3688640" y="4196845"/>
            <a:ext cx="2539544" cy="4811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black"/>
                </a:solidFill>
              </a:rPr>
              <a:t>samtykkekompetanse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6465080" y="4196843"/>
            <a:ext cx="915235" cy="2405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JA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6465080" y="4521125"/>
            <a:ext cx="915235" cy="2378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dirty="0" smtClean="0">
                <a:solidFill>
                  <a:prstClr val="white"/>
                </a:solidFill>
              </a:rPr>
              <a:t>NEI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7740352" y="4083920"/>
            <a:ext cx="1152128" cy="353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sz="1400" dirty="0" smtClean="0">
                <a:solidFill>
                  <a:prstClr val="white"/>
                </a:solidFill>
              </a:rPr>
              <a:t>FRIVILLIG</a:t>
            </a:r>
            <a:endParaRPr lang="nb-NO" sz="1400" dirty="0">
              <a:solidFill>
                <a:prstClr val="white"/>
              </a:solidFill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7740352" y="4569972"/>
            <a:ext cx="1296144" cy="37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sz="1400" dirty="0" smtClean="0">
                <a:solidFill>
                  <a:prstClr val="white"/>
                </a:solidFill>
              </a:rPr>
              <a:t>TIL FORVALTNING</a:t>
            </a:r>
            <a:endParaRPr lang="nb-NO" sz="1400" dirty="0">
              <a:solidFill>
                <a:prstClr val="white"/>
              </a:solidFill>
            </a:endParaRPr>
          </a:p>
        </p:txBody>
      </p:sp>
      <p:cxnSp>
        <p:nvCxnSpPr>
          <p:cNvPr id="104" name="Rett pil 103"/>
          <p:cNvCxnSpPr>
            <a:stCxn id="90" idx="3"/>
            <a:endCxn id="98" idx="1"/>
          </p:cNvCxnSpPr>
          <p:nvPr/>
        </p:nvCxnSpPr>
        <p:spPr>
          <a:xfrm>
            <a:off x="3230046" y="4216476"/>
            <a:ext cx="458597" cy="22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tt pil 106"/>
          <p:cNvCxnSpPr>
            <a:stCxn id="98" idx="3"/>
            <a:endCxn id="99" idx="1"/>
          </p:cNvCxnSpPr>
          <p:nvPr/>
        </p:nvCxnSpPr>
        <p:spPr>
          <a:xfrm flipV="1">
            <a:off x="6228185" y="4317129"/>
            <a:ext cx="236893" cy="120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pil 108"/>
          <p:cNvCxnSpPr>
            <a:stCxn id="98" idx="3"/>
            <a:endCxn id="100" idx="1"/>
          </p:cNvCxnSpPr>
          <p:nvPr/>
        </p:nvCxnSpPr>
        <p:spPr>
          <a:xfrm>
            <a:off x="6228185" y="4437415"/>
            <a:ext cx="236893" cy="202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tt pil 111"/>
          <p:cNvCxnSpPr>
            <a:stCxn id="99" idx="3"/>
            <a:endCxn id="101" idx="1"/>
          </p:cNvCxnSpPr>
          <p:nvPr/>
        </p:nvCxnSpPr>
        <p:spPr>
          <a:xfrm flipV="1">
            <a:off x="7380312" y="4260667"/>
            <a:ext cx="360040" cy="56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tt pil 114"/>
          <p:cNvCxnSpPr>
            <a:stCxn id="100" idx="3"/>
            <a:endCxn id="102" idx="1"/>
          </p:cNvCxnSpPr>
          <p:nvPr/>
        </p:nvCxnSpPr>
        <p:spPr>
          <a:xfrm>
            <a:off x="7380312" y="4640059"/>
            <a:ext cx="360040" cy="118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6805537" y="249491"/>
            <a:ext cx="2086944" cy="213697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/>
              <a:t>OBS!</a:t>
            </a:r>
          </a:p>
          <a:p>
            <a:pPr algn="ctr"/>
            <a:r>
              <a:rPr lang="nb-NO" sz="1400" dirty="0" smtClean="0"/>
              <a:t>Fylkesmannens påtegning på skjøte og evt. pantedokument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30577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6" y="915566"/>
            <a:ext cx="7772400" cy="515458"/>
          </a:xfrm>
        </p:spPr>
        <p:txBody>
          <a:bodyPr/>
          <a:lstStyle/>
          <a:p>
            <a:r>
              <a:rPr lang="nb-NO" dirty="0" smtClean="0"/>
              <a:t>Kjøp av fast eiendom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5" y="1707654"/>
            <a:ext cx="7772400" cy="280831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Hvilken informasjon trenger vi?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Samtykkekompetansen til PMV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Verdivurdering / salgsrapport / prospekt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Gjeldsstiftelse – hvor stort beløp, hvilken finansinstitusjon?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Oversikt over inntekter/utgifter per mnd. for PMV (</a:t>
            </a:r>
            <a:r>
              <a:rPr lang="nb-NO" dirty="0" err="1" smtClean="0"/>
              <a:t>feks</a:t>
            </a:r>
            <a:r>
              <a:rPr lang="nb-NO" dirty="0" smtClean="0"/>
              <a:t>. SIFO-budsjett)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Bruk av egenkapital som er under forvaltning hos Fylkesmannen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Påtegning av Fylkesmannen sitt samtykke på skjøte og evt. pantedokument.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155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5" y="843558"/>
            <a:ext cx="7772400" cy="648072"/>
          </a:xfrm>
        </p:spPr>
        <p:txBody>
          <a:bodyPr/>
          <a:lstStyle/>
          <a:p>
            <a:r>
              <a:rPr lang="nb-NO" dirty="0" smtClean="0"/>
              <a:t>Kjøp av fast eiendom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5" y="1635646"/>
            <a:ext cx="7772400" cy="302433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Hvilke punkter ligger til grunn for Fylkesmannens vurdering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Forsvarlighetsvurdering</a:t>
            </a:r>
          </a:p>
          <a:p>
            <a:pPr marL="738195" lvl="1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Konkret helhetsvurdering 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Behov for eiendommen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Kjøp økonomisk heldig / forsvarlig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Følelsesmessig tilknytning til eiendommen</a:t>
            </a:r>
          </a:p>
          <a:p>
            <a:pPr marL="1190640" lvl="2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Personens alder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317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51720" y="339502"/>
            <a:ext cx="6192688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Kjøp av fast eiendom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1475656" y="1203598"/>
            <a:ext cx="223224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samtykkekompetanse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4139952" y="987574"/>
            <a:ext cx="720080" cy="2880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JA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4139952" y="1383618"/>
            <a:ext cx="720080" cy="3960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NEI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5436096" y="987574"/>
            <a:ext cx="1800200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Signatur fra PMV i skjema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5436096" y="1563638"/>
            <a:ext cx="1656184" cy="3600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Legeerklæring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1259632" y="2139702"/>
            <a:ext cx="2448272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Verdivurdering / salgsrapport / prospekt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4067944" y="2139702"/>
            <a:ext cx="936104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Inntil 6 mnd.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827584" y="2862002"/>
            <a:ext cx="2448272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Gjeldsstiftelse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3815916" y="2889074"/>
            <a:ext cx="2268252" cy="6187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Kredittrapport fra långiver</a:t>
            </a:r>
            <a:endParaRPr lang="nb-NO" dirty="0"/>
          </a:p>
        </p:txBody>
      </p:sp>
      <p:sp>
        <p:nvSpPr>
          <p:cNvPr id="12" name="Rektangel 11"/>
          <p:cNvSpPr/>
          <p:nvPr/>
        </p:nvSpPr>
        <p:spPr>
          <a:xfrm>
            <a:off x="539552" y="3770105"/>
            <a:ext cx="237626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Oversikt utgifter / inntekter</a:t>
            </a:r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3482928" y="3842113"/>
            <a:ext cx="1944216" cy="4320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/>
              <a:t>For eksempel. SIFO-budsjett</a:t>
            </a:r>
            <a:endParaRPr lang="nb-NO" sz="1400" dirty="0"/>
          </a:p>
        </p:txBody>
      </p:sp>
      <p:sp>
        <p:nvSpPr>
          <p:cNvPr id="14" name="Rektangel 13"/>
          <p:cNvSpPr/>
          <p:nvPr/>
        </p:nvSpPr>
        <p:spPr>
          <a:xfrm>
            <a:off x="539552" y="4469184"/>
            <a:ext cx="2376264" cy="4835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Bruk av kapital</a:t>
            </a:r>
            <a:endParaRPr lang="nb-NO" dirty="0"/>
          </a:p>
        </p:txBody>
      </p:sp>
      <p:sp>
        <p:nvSpPr>
          <p:cNvPr id="18" name="Rektangel 17"/>
          <p:cNvSpPr/>
          <p:nvPr/>
        </p:nvSpPr>
        <p:spPr>
          <a:xfrm>
            <a:off x="5796136" y="3842113"/>
            <a:ext cx="1440160" cy="52983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Mnd. Økonomi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7380312" y="2715766"/>
            <a:ext cx="1656184" cy="17534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 smtClean="0"/>
              <a:t>Har PMV nok midler til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Å betjene gjeld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Dekke faste utgifter</a:t>
            </a:r>
            <a:endParaRPr lang="nb-NO" sz="1400" dirty="0"/>
          </a:p>
        </p:txBody>
      </p:sp>
      <p:cxnSp>
        <p:nvCxnSpPr>
          <p:cNvPr id="21" name="Rett pil 20"/>
          <p:cNvCxnSpPr>
            <a:stCxn id="3" idx="3"/>
            <a:endCxn id="4" idx="1"/>
          </p:cNvCxnSpPr>
          <p:nvPr/>
        </p:nvCxnSpPr>
        <p:spPr>
          <a:xfrm flipV="1">
            <a:off x="3707904" y="1131590"/>
            <a:ext cx="432048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>
            <a:stCxn id="3" idx="3"/>
            <a:endCxn id="5" idx="1"/>
          </p:cNvCxnSpPr>
          <p:nvPr/>
        </p:nvCxnSpPr>
        <p:spPr>
          <a:xfrm>
            <a:off x="3707904" y="1383618"/>
            <a:ext cx="432048" cy="198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>
            <a:stCxn id="4" idx="3"/>
            <a:endCxn id="6" idx="1"/>
          </p:cNvCxnSpPr>
          <p:nvPr/>
        </p:nvCxnSpPr>
        <p:spPr>
          <a:xfrm>
            <a:off x="4860032" y="1131590"/>
            <a:ext cx="576064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>
            <a:stCxn id="5" idx="3"/>
            <a:endCxn id="7" idx="1"/>
          </p:cNvCxnSpPr>
          <p:nvPr/>
        </p:nvCxnSpPr>
        <p:spPr>
          <a:xfrm>
            <a:off x="4860032" y="1581640"/>
            <a:ext cx="576064" cy="162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pil 32"/>
          <p:cNvCxnSpPr>
            <a:stCxn id="8" idx="3"/>
            <a:endCxn id="9" idx="1"/>
          </p:cNvCxnSpPr>
          <p:nvPr/>
        </p:nvCxnSpPr>
        <p:spPr>
          <a:xfrm>
            <a:off x="3707904" y="239173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>
            <a:stCxn id="10" idx="3"/>
            <a:endCxn id="11" idx="1"/>
          </p:cNvCxnSpPr>
          <p:nvPr/>
        </p:nvCxnSpPr>
        <p:spPr>
          <a:xfrm>
            <a:off x="3275856" y="3114030"/>
            <a:ext cx="540060" cy="84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>
            <a:stCxn id="12" idx="3"/>
            <a:endCxn id="13" idx="1"/>
          </p:cNvCxnSpPr>
          <p:nvPr/>
        </p:nvCxnSpPr>
        <p:spPr>
          <a:xfrm>
            <a:off x="2915816" y="4022133"/>
            <a:ext cx="567112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>
            <a:stCxn id="13" idx="3"/>
            <a:endCxn id="18" idx="1"/>
          </p:cNvCxnSpPr>
          <p:nvPr/>
        </p:nvCxnSpPr>
        <p:spPr>
          <a:xfrm>
            <a:off x="5427144" y="4058137"/>
            <a:ext cx="368992" cy="48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tt pil 43"/>
          <p:cNvCxnSpPr>
            <a:stCxn id="18" idx="3"/>
            <a:endCxn id="19" idx="1"/>
          </p:cNvCxnSpPr>
          <p:nvPr/>
        </p:nvCxnSpPr>
        <p:spPr>
          <a:xfrm flipV="1">
            <a:off x="7236296" y="3592475"/>
            <a:ext cx="144016" cy="514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7092280" y="843558"/>
            <a:ext cx="1944216" cy="18722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OBS!</a:t>
            </a:r>
          </a:p>
          <a:p>
            <a:pPr algn="ctr"/>
            <a:r>
              <a:rPr lang="nb-NO" dirty="0" smtClean="0"/>
              <a:t>Fylkesmannen skal påtegne til samtykke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103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1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JA FM-Rogaland kjøp-salg fast eiendom">
  <a:themeElements>
    <a:clrScheme name="Fok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YRO 0005 SF1 16.9[1]" id="{3DE4FDE1-48A3-4CFF-BC5A-93443AB71445}" vid="{893B3386-A707-423C-9732-31B85144AD6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TANJA FM-Rogaland kjøp-salg fast eiendom</Template>
  <TotalTime>1</TotalTime>
  <Words>285</Words>
  <Application>Microsoft Office PowerPoint</Application>
  <PresentationFormat>Skjermfremvisning (16:9)</PresentationFormat>
  <Paragraphs>78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TANJA FM-Rogaland kjøp-salg fast eiendom</vt:lpstr>
      <vt:lpstr>Office-tema</vt:lpstr>
      <vt:lpstr>Kjøp og Salg av fast eiendom</vt:lpstr>
      <vt:lpstr>Salg av fast eiendom</vt:lpstr>
      <vt:lpstr>Salg av fast eiendom</vt:lpstr>
      <vt:lpstr>PowerPoint-presentasjon</vt:lpstr>
      <vt:lpstr>Kjøp av fast eiendom</vt:lpstr>
      <vt:lpstr>Kjøp av fast eiendom</vt:lpstr>
      <vt:lpstr>PowerPoint-presentasjon</vt:lpstr>
      <vt:lpstr>PowerPoint-presentasjon</vt:lpstr>
    </vt:vector>
  </TitlesOfParts>
  <Company>Fylkesmannen i Rogaland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Kjøp og Salg av fast eiendom</dc:title>
  <dc:creator>Hovland Anne Beth</dc:creator>
  <cp:lastModifiedBy>Kalvatn Eivind</cp:lastModifiedBy>
  <cp:revision>2</cp:revision>
  <dcterms:created xsi:type="dcterms:W3CDTF">2015-11-30T07:42:16Z</dcterms:created>
  <dcterms:modified xsi:type="dcterms:W3CDTF">2015-12-01T11:34:59Z</dcterms:modified>
</cp:coreProperties>
</file>