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79" r:id="rId2"/>
    <p:sldId id="348" r:id="rId3"/>
    <p:sldId id="294" r:id="rId4"/>
    <p:sldId id="334" r:id="rId5"/>
    <p:sldId id="333" r:id="rId6"/>
    <p:sldId id="345" r:id="rId7"/>
    <p:sldId id="310" r:id="rId8"/>
    <p:sldId id="296" r:id="rId9"/>
    <p:sldId id="308" r:id="rId10"/>
    <p:sldId id="300" r:id="rId11"/>
    <p:sldId id="335" r:id="rId12"/>
    <p:sldId id="347" r:id="rId13"/>
    <p:sldId id="336" r:id="rId14"/>
    <p:sldId id="337" r:id="rId15"/>
    <p:sldId id="338" r:id="rId16"/>
    <p:sldId id="342" r:id="rId17"/>
    <p:sldId id="346" r:id="rId18"/>
    <p:sldId id="339" r:id="rId19"/>
    <p:sldId id="341" r:id="rId20"/>
    <p:sldId id="299" r:id="rId21"/>
    <p:sldId id="340" r:id="rId22"/>
    <p:sldId id="344" r:id="rId23"/>
  </p:sldIdLst>
  <p:sldSz cx="8640763" cy="6838950"/>
  <p:notesSz cx="7104063" cy="10234613"/>
  <p:defaultTextStyle>
    <a:defPPr>
      <a:defRPr lang="nb-NO"/>
    </a:defPPr>
    <a:lvl1pPr algn="l" defTabSz="4524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2438" indent="4763" algn="l" defTabSz="4524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04875" indent="9525" algn="l" defTabSz="4524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57313" indent="14288" algn="l" defTabSz="4524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09750" indent="19050" algn="l" defTabSz="4524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101"/>
    <a:srgbClr val="E84137"/>
    <a:srgbClr val="999999"/>
    <a:srgbClr val="B5BBC5"/>
    <a:srgbClr val="EE2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671" autoAdjust="0"/>
  </p:normalViewPr>
  <p:slideViewPr>
    <p:cSldViewPr snapToObjects="1" showGuides="1">
      <p:cViewPr>
        <p:scale>
          <a:sx n="100" d="100"/>
          <a:sy n="100" d="100"/>
        </p:scale>
        <p:origin x="-2328" y="-330"/>
      </p:cViewPr>
      <p:guideLst>
        <p:guide orient="horz" pos="2154"/>
        <p:guide pos="5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-3198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3E45291D-5669-DD4A-8950-D057BC6F0435}" type="datetime1">
              <a:rPr lang="nb-NO"/>
              <a:pPr>
                <a:defRPr/>
              </a:pPr>
              <a:t>21.03.2014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81056B19-9D69-D349-B6D3-E167DD55F00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722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975A4EDF-E853-0443-9F65-8A5A1EB08835}" type="datetime1">
              <a:rPr lang="nb-NO"/>
              <a:pPr>
                <a:defRPr/>
              </a:pPr>
              <a:t>21.03.2014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768350"/>
            <a:ext cx="48466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9075" tIns="49538" rIns="99075" bIns="4953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n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1DC49A8A-7508-174B-B062-4F826C6AB2F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0484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ＭＳ Ｐゴシック" pitchFamily="36" charset="-128"/>
      </a:defRPr>
    </a:lvl1pPr>
    <a:lvl2pPr marL="452438"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2pPr>
    <a:lvl3pPr marL="904875"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3pPr>
    <a:lvl4pPr marL="1357313"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4pPr>
    <a:lvl5pPr marL="1809750"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5pPr>
    <a:lvl6pPr marL="2262226" algn="l" defTabSz="4524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4671" algn="l" defTabSz="4524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7116" algn="l" defTabSz="4524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9561" algn="l" defTabSz="4524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49A8A-7508-174B-B062-4F826C6AB2F2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49A8A-7508-174B-B062-4F826C6AB2F2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Bakgru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63782" cy="684847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491581" y="2962275"/>
            <a:ext cx="5639594" cy="533400"/>
          </a:xfrm>
        </p:spPr>
        <p:txBody>
          <a:bodyPr/>
          <a:lstStyle>
            <a:lvl1pPr algn="l">
              <a:defRPr sz="3200" cap="small" baseline="0"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presentasjonstittel</a:t>
            </a:r>
            <a:endParaRPr lang="nb-NO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1581" y="3419475"/>
            <a:ext cx="5501128" cy="381432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Dato inn her</a:t>
            </a:r>
            <a:endParaRPr lang="nb-NO" dirty="0"/>
          </a:p>
        </p:txBody>
      </p:sp>
      <p:pic>
        <p:nvPicPr>
          <p:cNvPr id="5" name="Bilde 4" descr="Bakgru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663782" cy="6848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sjon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Bakgru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" y="3"/>
            <a:ext cx="9087673" cy="6908109"/>
          </a:xfrm>
          <a:prstGeom prst="rect">
            <a:avLst/>
          </a:prstGeom>
        </p:spPr>
      </p:pic>
      <p:pic>
        <p:nvPicPr>
          <p:cNvPr id="3" name="Bilde 2" descr="Bakgru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" y="3"/>
            <a:ext cx="9087673" cy="690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sjon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Bakgru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" y="4"/>
            <a:ext cx="9087673" cy="6908109"/>
          </a:xfrm>
          <a:prstGeom prst="rect">
            <a:avLst/>
          </a:prstGeom>
        </p:spPr>
      </p:pic>
      <p:pic>
        <p:nvPicPr>
          <p:cNvPr id="3" name="Bilde 2" descr="Bakgru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" y="4"/>
            <a:ext cx="9087673" cy="690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sjon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Bakgru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"/>
            <a:ext cx="9087673" cy="6908109"/>
          </a:xfrm>
          <a:prstGeom prst="rect">
            <a:avLst/>
          </a:prstGeom>
        </p:spPr>
      </p:pic>
      <p:pic>
        <p:nvPicPr>
          <p:cNvPr id="3" name="Bilde 2" descr="Bakgru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"/>
            <a:ext cx="9087673" cy="690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sjon oran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Bakgru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87673" cy="6908109"/>
          </a:xfrm>
          <a:prstGeom prst="rect">
            <a:avLst/>
          </a:prstGeom>
        </p:spPr>
      </p:pic>
      <p:pic>
        <p:nvPicPr>
          <p:cNvPr id="3" name="Bilde 2" descr="Bakgru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087673" cy="690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_D3S7322-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7200900"/>
          </a:xfrm>
          <a:prstGeom prst="rect">
            <a:avLst/>
          </a:prstGeom>
        </p:spPr>
      </p:pic>
      <p:pic>
        <p:nvPicPr>
          <p:cNvPr id="3" name="Bilde 2" descr="_D3S7322-B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359900" cy="7200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_D3X6654-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  <p:pic>
        <p:nvPicPr>
          <p:cNvPr id="4" name="Bilde 3" descr="_D3X6654-B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_RMA0884-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7200900"/>
          </a:xfrm>
          <a:prstGeom prst="rect">
            <a:avLst/>
          </a:prstGeom>
        </p:spPr>
      </p:pic>
      <p:pic>
        <p:nvPicPr>
          <p:cNvPr id="4" name="Bilde 3" descr="_RMA0884-B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359900" cy="7200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0509-0069-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  <p:pic>
        <p:nvPicPr>
          <p:cNvPr id="4" name="Bilde 3" descr="0509-0069-B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0509-0069-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  <p:pic>
        <p:nvPicPr>
          <p:cNvPr id="4" name="Bilde 3" descr="0509-0069-B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0509-0069-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  <p:pic>
        <p:nvPicPr>
          <p:cNvPr id="4" name="Bilde 3" descr="0509-0069-B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Bakgru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" y="1"/>
            <a:ext cx="9087673" cy="690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16" y="2962275"/>
            <a:ext cx="7645277" cy="601216"/>
          </a:xfrm>
        </p:spPr>
        <p:txBody>
          <a:bodyPr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0509-0069-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  <p:pic>
        <p:nvPicPr>
          <p:cNvPr id="4" name="Bilde 3" descr="0509-0069-B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0509-0069-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  <p:pic>
        <p:nvPicPr>
          <p:cNvPr id="4" name="Bilde 3" descr="0509-0069-B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0509-0069-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  <p:pic>
        <p:nvPicPr>
          <p:cNvPr id="4" name="Bilde 3" descr="0509-0069-B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0509-0069-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  <p:pic>
        <p:nvPicPr>
          <p:cNvPr id="4" name="Bilde 3" descr="0509-0069-B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0509-0069-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  <p:pic>
        <p:nvPicPr>
          <p:cNvPr id="4" name="Bilde 3" descr="0509-0069-B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359900" cy="7200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0509-0069-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59900" cy="7200900"/>
          </a:xfrm>
          <a:prstGeom prst="rect">
            <a:avLst/>
          </a:prstGeom>
        </p:spPr>
      </p:pic>
      <p:pic>
        <p:nvPicPr>
          <p:cNvPr id="4" name="Bilde 3" descr="0509-0069-B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359900" cy="72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192547" y="6227878"/>
            <a:ext cx="2013178" cy="471761"/>
          </a:xfrm>
          <a:prstGeom prst="rect">
            <a:avLst/>
          </a:prstGeom>
          <a:ln/>
        </p:spPr>
        <p:txBody>
          <a:bodyPr lIns="88450" tIns="44225" rIns="88450" bIns="44225"/>
          <a:lstStyle>
            <a:lvl1pPr>
              <a:defRPr/>
            </a:lvl1pPr>
          </a:lstStyle>
          <a:p>
            <a:pPr>
              <a:defRPr/>
            </a:pPr>
            <a:fld id="{4DDBF467-FFC2-4EC2-9936-3B434029EA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Bakgru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" y="2"/>
            <a:ext cx="9087673" cy="690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16" y="2962275"/>
            <a:ext cx="7645277" cy="5334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5" name="Bilde 4" descr="Bakgru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8" y="2"/>
            <a:ext cx="9087673" cy="690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Bakgru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" y="3"/>
            <a:ext cx="9087673" cy="690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16" y="2962275"/>
            <a:ext cx="7645277" cy="5334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4" name="Bilde 3" descr="Bakgru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1" y="3"/>
            <a:ext cx="9087673" cy="690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Bakgru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" y="2"/>
            <a:ext cx="9087673" cy="690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16" y="2962275"/>
            <a:ext cx="7645277" cy="5334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5" name="Bilde 4" descr="Bakgru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1" y="2"/>
            <a:ext cx="9087673" cy="690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61" y="2962276"/>
            <a:ext cx="7344649" cy="685368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60" y="3647643"/>
            <a:ext cx="7344649" cy="174773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17" y="1797050"/>
            <a:ext cx="7776381" cy="533400"/>
          </a:xfrm>
        </p:spPr>
        <p:txBody>
          <a:bodyPr/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18" y="2406653"/>
            <a:ext cx="7776380" cy="3679821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17" y="1797050"/>
            <a:ext cx="7776381" cy="533400"/>
          </a:xfrm>
        </p:spPr>
        <p:txBody>
          <a:bodyPr/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18" y="2406653"/>
            <a:ext cx="4525964" cy="3679821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234781" y="2406654"/>
            <a:ext cx="2896394" cy="3679820"/>
          </a:xfrm>
        </p:spPr>
        <p:txBody>
          <a:bodyPr/>
          <a:lstStyle>
            <a:lvl1pPr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d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0217" y="1819274"/>
            <a:ext cx="7776381" cy="60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9" tIns="45245" rIns="90489" bIns="45245" numCol="1" anchor="t" anchorCtr="0" compatLnSpc="1">
            <a:prstTxWarp prst="textNoShape">
              <a:avLst/>
            </a:prstTxWarp>
          </a:bodyPr>
          <a:lstStyle/>
          <a:p>
            <a:pPr lvl="0"/>
            <a:endParaRPr lang="nn-NO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0217" y="2428878"/>
            <a:ext cx="7776381" cy="373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9" tIns="45245" rIns="90489" bIns="45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80217" y="6327775"/>
            <a:ext cx="7648325" cy="46038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9pPr>
          </a:lstStyle>
          <a:p>
            <a:pPr defTabSz="452445">
              <a:defRPr/>
            </a:pPr>
            <a:endParaRPr lang="nb-NO"/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7905963" y="6415092"/>
            <a:ext cx="1800414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9" tIns="45245" rIns="90489" bIns="45245">
            <a:prstTxWarp prst="textNoShape">
              <a:avLst/>
            </a:prstTxWarp>
          </a:bodyPr>
          <a:lstStyle/>
          <a:p>
            <a:pPr eaLnBrk="0" hangingPunct="0">
              <a:defRPr/>
            </a:pPr>
            <a:fld id="{39A27330-505A-F24E-A2BB-4ED2BDA96516}" type="slidenum">
              <a:rPr lang="nb-NO" sz="80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pPr eaLnBrk="0" hangingPunct="0">
                <a:defRPr/>
              </a:pPr>
              <a:t>‹#›</a:t>
            </a:fld>
            <a:endParaRPr lang="nb-NO" sz="800" dirty="0">
              <a:solidFill>
                <a:schemeClr val="bg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8" name="Bilde 7" descr="Logo FMRO CMYK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8"/>
              <a:stretch>
                <a:fillRect/>
              </a:stretch>
            </p:blipFill>
          </mc:Choice>
          <mc:Fallback>
            <p:blipFill>
              <a:blip r:embed="rId29"/>
              <a:stretch>
                <a:fillRect/>
              </a:stretch>
            </p:blipFill>
          </mc:Fallback>
        </mc:AlternateContent>
        <p:spPr>
          <a:xfrm>
            <a:off x="480216" y="371476"/>
            <a:ext cx="1433013" cy="547408"/>
          </a:xfrm>
          <a:prstGeom prst="rect">
            <a:avLst/>
          </a:prstGeom>
        </p:spPr>
      </p:pic>
      <p:pic>
        <p:nvPicPr>
          <p:cNvPr id="7" name="Bilde 6" descr="Logo FMRO CMYK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0"/>
              <a:stretch>
                <a:fillRect/>
              </a:stretch>
            </p:blipFill>
          </mc:Choice>
          <mc:Fallback>
            <p:blipFill>
              <a:blip r:embed="rId29"/>
              <a:stretch>
                <a:fillRect/>
              </a:stretch>
            </p:blipFill>
          </mc:Fallback>
        </mc:AlternateContent>
        <p:spPr>
          <a:xfrm>
            <a:off x="480216" y="371476"/>
            <a:ext cx="1433013" cy="5474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5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</p:sldLayoutIdLst>
  <p:hf sldNum="0" hdr="0" dt="0"/>
  <p:txStyles>
    <p:titleStyle>
      <a:lvl1pPr algn="l" defTabSz="452438" rtl="0" eaLnBrk="1" fontAlgn="base" hangingPunct="1">
        <a:spcBef>
          <a:spcPct val="0"/>
        </a:spcBef>
        <a:spcAft>
          <a:spcPct val="0"/>
        </a:spcAft>
        <a:defRPr sz="3600" b="1" i="0" kern="1200">
          <a:solidFill>
            <a:srgbClr val="9B0101"/>
          </a:solidFill>
          <a:latin typeface="Times New Roman"/>
          <a:ea typeface="ＭＳ Ｐゴシック" pitchFamily="36" charset="-128"/>
          <a:cs typeface="Times New Roman"/>
        </a:defRPr>
      </a:lvl1pPr>
      <a:lvl2pPr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84137"/>
          </a:solidFill>
          <a:latin typeface="Georgia" charset="0"/>
          <a:ea typeface="ＭＳ Ｐゴシック" pitchFamily="36" charset="-128"/>
        </a:defRPr>
      </a:lvl2pPr>
      <a:lvl3pPr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84137"/>
          </a:solidFill>
          <a:latin typeface="Georgia" charset="0"/>
          <a:ea typeface="ＭＳ Ｐゴシック" pitchFamily="36" charset="-128"/>
        </a:defRPr>
      </a:lvl3pPr>
      <a:lvl4pPr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84137"/>
          </a:solidFill>
          <a:latin typeface="Georgia" charset="0"/>
          <a:ea typeface="ＭＳ Ｐゴシック" pitchFamily="36" charset="-128"/>
        </a:defRPr>
      </a:lvl4pPr>
      <a:lvl5pPr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84137"/>
          </a:solidFill>
          <a:latin typeface="Georgia" charset="0"/>
          <a:ea typeface="ＭＳ Ｐゴシック" pitchFamily="36" charset="-128"/>
        </a:defRPr>
      </a:lvl5pPr>
      <a:lvl6pPr marL="457200"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E2B4F"/>
          </a:solidFill>
          <a:latin typeface="Arial" pitchFamily="36" charset="0"/>
          <a:ea typeface="ＭＳ Ｐゴシック" pitchFamily="36" charset="-128"/>
        </a:defRPr>
      </a:lvl6pPr>
      <a:lvl7pPr marL="914400"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E2B4F"/>
          </a:solidFill>
          <a:latin typeface="Arial" pitchFamily="36" charset="0"/>
          <a:ea typeface="ＭＳ Ｐゴシック" pitchFamily="36" charset="-128"/>
        </a:defRPr>
      </a:lvl7pPr>
      <a:lvl8pPr marL="1371600"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E2B4F"/>
          </a:solidFill>
          <a:latin typeface="Arial" pitchFamily="36" charset="0"/>
          <a:ea typeface="ＭＳ Ｐゴシック" pitchFamily="36" charset="-128"/>
        </a:defRPr>
      </a:lvl8pPr>
      <a:lvl9pPr marL="1828800" algn="l" defTabSz="45243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E2B4F"/>
          </a:solidFill>
          <a:latin typeface="Arial" pitchFamily="36" charset="0"/>
          <a:ea typeface="ＭＳ Ｐゴシック" pitchFamily="36" charset="-128"/>
        </a:defRPr>
      </a:lvl9pPr>
    </p:titleStyle>
    <p:bodyStyle>
      <a:lvl1pPr marL="338138" indent="-338138" algn="l" defTabSz="452438" rtl="0" eaLnBrk="1" fontAlgn="base" hangingPunct="1">
        <a:spcBef>
          <a:spcPct val="20000"/>
        </a:spcBef>
        <a:spcAft>
          <a:spcPct val="0"/>
        </a:spcAft>
        <a:buClr>
          <a:srgbClr val="9B0101"/>
        </a:buClr>
        <a:buFont typeface="Arial" charset="0"/>
        <a:buChar char="•"/>
        <a:defRPr sz="2800" b="0" i="0" kern="1200">
          <a:solidFill>
            <a:schemeClr val="bg1">
              <a:lumMod val="50000"/>
            </a:schemeClr>
          </a:solidFill>
          <a:latin typeface="Times New Roman"/>
          <a:ea typeface="ＭＳ Ｐゴシック" pitchFamily="36" charset="-128"/>
          <a:cs typeface="Times New Roman"/>
        </a:defRPr>
      </a:lvl1pPr>
      <a:lvl2pPr marL="735013" indent="-282575" algn="l" defTabSz="452438" rtl="0" eaLnBrk="1" fontAlgn="base" hangingPunct="1">
        <a:spcBef>
          <a:spcPct val="20000"/>
        </a:spcBef>
        <a:spcAft>
          <a:spcPct val="0"/>
        </a:spcAft>
        <a:buClr>
          <a:srgbClr val="9B0101"/>
        </a:buClr>
        <a:buFont typeface="Arial" charset="0"/>
        <a:buChar char="•"/>
        <a:defRPr sz="2800" b="0" i="0" kern="1200">
          <a:solidFill>
            <a:schemeClr val="bg1">
              <a:lumMod val="50000"/>
            </a:schemeClr>
          </a:solidFill>
          <a:latin typeface="Times New Roman"/>
          <a:ea typeface="ＭＳ Ｐゴシック" pitchFamily="36" charset="-128"/>
          <a:cs typeface="Times New Roman"/>
        </a:defRPr>
      </a:lvl2pPr>
      <a:lvl3pPr marL="1130300" indent="-225425" algn="l" defTabSz="452438" rtl="0" eaLnBrk="1" fontAlgn="base" hangingPunct="1">
        <a:spcBef>
          <a:spcPct val="20000"/>
        </a:spcBef>
        <a:spcAft>
          <a:spcPct val="0"/>
        </a:spcAft>
        <a:buClr>
          <a:srgbClr val="9B0101"/>
        </a:buClr>
        <a:buFont typeface="Arial" charset="0"/>
        <a:buChar char="•"/>
        <a:defRPr sz="2800" b="0" i="0" kern="1200">
          <a:solidFill>
            <a:schemeClr val="bg1">
              <a:lumMod val="50000"/>
            </a:schemeClr>
          </a:solidFill>
          <a:latin typeface="Times New Roman"/>
          <a:ea typeface="ＭＳ Ｐゴシック" pitchFamily="36" charset="-128"/>
          <a:cs typeface="Times New Roman"/>
        </a:defRPr>
      </a:lvl3pPr>
      <a:lvl4pPr marL="1582738" indent="-225425" algn="l" defTabSz="452438" rtl="0" eaLnBrk="1" fontAlgn="base" hangingPunct="1">
        <a:spcBef>
          <a:spcPct val="20000"/>
        </a:spcBef>
        <a:spcAft>
          <a:spcPct val="0"/>
        </a:spcAft>
        <a:buClr>
          <a:srgbClr val="9B0101"/>
        </a:buClr>
        <a:buFont typeface="Arial" charset="0"/>
        <a:buChar char="•"/>
        <a:defRPr sz="2800" b="0" i="0" kern="1200">
          <a:solidFill>
            <a:schemeClr val="bg1">
              <a:lumMod val="50000"/>
            </a:schemeClr>
          </a:solidFill>
          <a:latin typeface="Times New Roman"/>
          <a:ea typeface="ＭＳ Ｐゴシック" pitchFamily="36" charset="-128"/>
          <a:cs typeface="Times New Roman"/>
        </a:defRPr>
      </a:lvl4pPr>
      <a:lvl5pPr marL="2035175" indent="-225425" algn="l" defTabSz="452438" rtl="0" eaLnBrk="1" fontAlgn="base" hangingPunct="1">
        <a:spcBef>
          <a:spcPct val="20000"/>
        </a:spcBef>
        <a:spcAft>
          <a:spcPct val="0"/>
        </a:spcAft>
        <a:buClr>
          <a:srgbClr val="9B0101"/>
        </a:buClr>
        <a:buFont typeface="Arial" charset="0"/>
        <a:buChar char="•"/>
        <a:defRPr sz="2800" b="0" i="0" kern="1200">
          <a:solidFill>
            <a:schemeClr val="bg1">
              <a:lumMod val="50000"/>
            </a:schemeClr>
          </a:solidFill>
          <a:latin typeface="Times New Roman"/>
          <a:ea typeface="ＭＳ Ｐゴシック" pitchFamily="36" charset="-128"/>
          <a:cs typeface="Times New Roman"/>
        </a:defRPr>
      </a:lvl5pPr>
      <a:lvl6pPr marL="2488448" indent="-226223" algn="l" defTabSz="4524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893" indent="-226223" algn="l" defTabSz="4524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3338" indent="-226223" algn="l" defTabSz="4524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5784" indent="-226223" algn="l" defTabSz="4524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45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890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335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780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226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671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116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561" algn="l" defTabSz="452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2491581" y="3102099"/>
            <a:ext cx="5639594" cy="533400"/>
          </a:xfrm>
        </p:spPr>
        <p:txBody>
          <a:bodyPr/>
          <a:lstStyle/>
          <a:p>
            <a:r>
              <a:rPr lang="nn-NO" dirty="0" smtClean="0"/>
              <a:t/>
            </a:r>
            <a:br>
              <a:rPr lang="nn-NO" dirty="0" smtClean="0"/>
            </a:br>
            <a:endParaRPr lang="nn-NO" dirty="0"/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>
          <a:xfrm>
            <a:off x="2491581" y="5363691"/>
            <a:ext cx="5501128" cy="1008112"/>
          </a:xfrm>
        </p:spPr>
        <p:txBody>
          <a:bodyPr/>
          <a:lstStyle/>
          <a:p>
            <a:r>
              <a:rPr lang="nn-NO" sz="1800" dirty="0" smtClean="0"/>
              <a:t>17. mars 2014 </a:t>
            </a:r>
            <a:endParaRPr lang="nn-NO" sz="18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808213" y="3266167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FNs Barnekonvensjon</a:t>
            </a:r>
          </a:p>
          <a:p>
            <a:endParaRPr lang="nb-NO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432039" y="1043211"/>
            <a:ext cx="7773686" cy="1152128"/>
          </a:xfrm>
        </p:spPr>
        <p:txBody>
          <a:bodyPr/>
          <a:lstStyle/>
          <a:p>
            <a:r>
              <a:rPr lang="nb-NO" sz="2700" dirty="0" smtClean="0">
                <a:latin typeface="Times New Roman" pitchFamily="16" charset="0"/>
                <a:cs typeface="Times New Roman" pitchFamily="16" charset="0"/>
              </a:rPr>
              <a:t>Artikkel 1 – Alder 18 år</a:t>
            </a:r>
            <a:r>
              <a:rPr lang="nb-NO" sz="2800" dirty="0" smtClean="0"/>
              <a:t/>
            </a:r>
            <a:br>
              <a:rPr lang="nb-NO" sz="2800" dirty="0" smtClean="0"/>
            </a:br>
            <a:endParaRPr lang="nb-NO" sz="2700" dirty="0" smtClean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80217" y="1907307"/>
            <a:ext cx="7776381" cy="4255369"/>
          </a:xfrm>
        </p:spPr>
        <p:txBody>
          <a:bodyPr/>
          <a:lstStyle/>
          <a:p>
            <a:r>
              <a:rPr lang="nb-NO" b="1" dirty="0" smtClean="0"/>
              <a:t>Alle under 18 år er barn, dersom ikke en tidligere alder er fastsatt av staten.</a:t>
            </a:r>
          </a:p>
          <a:p>
            <a:pPr>
              <a:buNone/>
            </a:pPr>
            <a:endParaRPr lang="nb-NO" b="1" dirty="0" smtClean="0"/>
          </a:p>
          <a:p>
            <a:pPr>
              <a:buFontTx/>
              <a:buChar char="-"/>
            </a:pPr>
            <a:r>
              <a:rPr lang="nb-NO" sz="2000" dirty="0" smtClean="0"/>
              <a:t>I Norge er den formelle myndighetsalderen 18 år, jf. vergemålsloven § 8</a:t>
            </a:r>
          </a:p>
          <a:p>
            <a:pPr>
              <a:buFontTx/>
              <a:buChar char="-"/>
            </a:pPr>
            <a:r>
              <a:rPr lang="nb-NO" sz="2000" dirty="0" smtClean="0"/>
              <a:t>Alle under 18 år er derfor omfattet, i samsvar med konvensjonens utgangspunktet</a:t>
            </a:r>
          </a:p>
          <a:p>
            <a:pPr>
              <a:buNone/>
            </a:pPr>
            <a:endParaRPr lang="nb-NO" sz="2000" b="1" dirty="0" smtClean="0"/>
          </a:p>
          <a:p>
            <a:pPr>
              <a:buNone/>
            </a:pPr>
            <a:endParaRPr lang="nb-NO" sz="2000" b="1" dirty="0" smtClean="0"/>
          </a:p>
          <a:p>
            <a:endParaRPr lang="nb-NO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0217" y="1043211"/>
            <a:ext cx="7776381" cy="609603"/>
          </a:xfrm>
        </p:spPr>
        <p:txBody>
          <a:bodyPr/>
          <a:lstStyle/>
          <a:p>
            <a:r>
              <a:rPr lang="nb-NO" dirty="0" smtClean="0"/>
              <a:t>Artikkel 2 – Ingen diskriminering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0217" y="1652814"/>
            <a:ext cx="7776381" cy="4509861"/>
          </a:xfrm>
        </p:spPr>
        <p:txBody>
          <a:bodyPr/>
          <a:lstStyle/>
          <a:p>
            <a:endParaRPr lang="nb-NO" sz="2000" b="1" dirty="0" smtClean="0"/>
          </a:p>
          <a:p>
            <a:r>
              <a:rPr lang="nb-NO" sz="2000" b="1" dirty="0" smtClean="0"/>
              <a:t>Konvensjonens rettigheter gjelder for </a:t>
            </a:r>
            <a:r>
              <a:rPr lang="nb-NO" sz="2000" b="1" dirty="0" smtClean="0">
                <a:solidFill>
                  <a:srgbClr val="9B0101"/>
                </a:solidFill>
              </a:rPr>
              <a:t>alle barn </a:t>
            </a:r>
            <a:r>
              <a:rPr lang="nb-NO" sz="2000" b="1" dirty="0" smtClean="0"/>
              <a:t>uten forskjellsbehandling og uten hensyn til barnet og dets foreldres rase, farge, kjønn, språk, religion, opprinnelse, eiendom, funksjonshemming eller oppfatninger. </a:t>
            </a:r>
          </a:p>
          <a:p>
            <a:r>
              <a:rPr lang="nb-NO" sz="2000" b="1" dirty="0" smtClean="0"/>
              <a:t>Staten </a:t>
            </a:r>
            <a:r>
              <a:rPr lang="nb-NO" sz="2000" b="1" dirty="0" smtClean="0">
                <a:solidFill>
                  <a:srgbClr val="9B0101"/>
                </a:solidFill>
              </a:rPr>
              <a:t>skal sørge for </a:t>
            </a:r>
            <a:r>
              <a:rPr lang="nb-NO" sz="2000" b="1" dirty="0" smtClean="0"/>
              <a:t>at ingen diskrimineres. </a:t>
            </a:r>
          </a:p>
          <a:p>
            <a:pPr>
              <a:buNone/>
            </a:pPr>
            <a:endParaRPr lang="nb-NO" sz="2000" b="1" dirty="0" smtClean="0"/>
          </a:p>
          <a:p>
            <a:pPr>
              <a:buFontTx/>
              <a:buChar char="-"/>
            </a:pPr>
            <a:r>
              <a:rPr lang="nb-NO" sz="2000" dirty="0" smtClean="0">
                <a:solidFill>
                  <a:srgbClr val="9B0101"/>
                </a:solidFill>
              </a:rPr>
              <a:t>Lik adgang </a:t>
            </a:r>
            <a:r>
              <a:rPr lang="nb-NO" sz="2000" dirty="0" smtClean="0"/>
              <a:t>til rettigheter, og sikres mot forskjellsbehandling </a:t>
            </a:r>
          </a:p>
          <a:p>
            <a:pPr>
              <a:buFontTx/>
              <a:buChar char="-"/>
            </a:pPr>
            <a:r>
              <a:rPr lang="nb-NO" sz="2000" dirty="0" smtClean="0"/>
              <a:t>Legitimt å forskjellsbehandle i </a:t>
            </a:r>
            <a:r>
              <a:rPr lang="nb-NO" sz="2000" dirty="0" smtClean="0">
                <a:solidFill>
                  <a:srgbClr val="9B0101"/>
                </a:solidFill>
              </a:rPr>
              <a:t>positiv </a:t>
            </a:r>
            <a:r>
              <a:rPr lang="nb-NO" sz="2000" dirty="0" smtClean="0"/>
              <a:t>forstand</a:t>
            </a:r>
          </a:p>
          <a:p>
            <a:pPr>
              <a:buFontTx/>
              <a:buChar char="-"/>
            </a:pPr>
            <a:r>
              <a:rPr lang="nb-NO" sz="2000" dirty="0" smtClean="0"/>
              <a:t>Inneholder artikler som gir </a:t>
            </a:r>
            <a:r>
              <a:rPr lang="nb-NO" sz="2000" dirty="0" smtClean="0">
                <a:solidFill>
                  <a:srgbClr val="9B0101"/>
                </a:solidFill>
              </a:rPr>
              <a:t>spesielle rettigheter for utsatte grupper</a:t>
            </a:r>
          </a:p>
          <a:p>
            <a:pPr>
              <a:buFontTx/>
              <a:buChar char="-"/>
            </a:pPr>
            <a:r>
              <a:rPr lang="nb-NO" sz="2000" dirty="0" smtClean="0"/>
              <a:t>Grunnleggende konstitusjonelt prinsipp i Norge – </a:t>
            </a:r>
            <a:r>
              <a:rPr lang="nb-NO" sz="2000" dirty="0" smtClean="0">
                <a:solidFill>
                  <a:srgbClr val="9B0101"/>
                </a:solidFill>
              </a:rPr>
              <a:t>loven gjelder for alle</a:t>
            </a:r>
          </a:p>
          <a:p>
            <a:pPr>
              <a:buFontTx/>
              <a:buChar char="-"/>
            </a:pPr>
            <a:r>
              <a:rPr lang="nb-NO" sz="2000" dirty="0" smtClean="0"/>
              <a:t>Ulovfestet rettslig prinsipp om </a:t>
            </a:r>
            <a:r>
              <a:rPr lang="nb-NO" sz="2000" dirty="0" smtClean="0">
                <a:solidFill>
                  <a:srgbClr val="9B0101"/>
                </a:solidFill>
              </a:rPr>
              <a:t>forbud mot usaklig forskjellsbehandling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barn4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43917" y="323131"/>
            <a:ext cx="8352829" cy="557361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0217" y="1209671"/>
            <a:ext cx="7776381" cy="609603"/>
          </a:xfrm>
        </p:spPr>
        <p:txBody>
          <a:bodyPr/>
          <a:lstStyle/>
          <a:p>
            <a:r>
              <a:rPr lang="nb-NO" dirty="0" smtClean="0"/>
              <a:t>Artikkel 3 – Til barnets beste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0217" y="2051324"/>
            <a:ext cx="7776381" cy="4111352"/>
          </a:xfrm>
        </p:spPr>
        <p:txBody>
          <a:bodyPr/>
          <a:lstStyle/>
          <a:p>
            <a:r>
              <a:rPr lang="nb-NO" sz="2000" b="1" dirty="0" smtClean="0"/>
              <a:t>Ved </a:t>
            </a:r>
            <a:r>
              <a:rPr lang="nb-NO" sz="2000" b="1" dirty="0" smtClean="0">
                <a:solidFill>
                  <a:srgbClr val="9B0101"/>
                </a:solidFill>
              </a:rPr>
              <a:t>alle</a:t>
            </a:r>
            <a:r>
              <a:rPr lang="nb-NO" sz="2000" b="1" dirty="0" smtClean="0"/>
              <a:t> handlinger som </a:t>
            </a:r>
            <a:r>
              <a:rPr lang="nb-NO" sz="2000" b="1" dirty="0" smtClean="0">
                <a:solidFill>
                  <a:srgbClr val="9B0101"/>
                </a:solidFill>
              </a:rPr>
              <a:t>berører</a:t>
            </a:r>
            <a:r>
              <a:rPr lang="nb-NO" sz="2000" b="1" dirty="0" smtClean="0"/>
              <a:t> barn, enten de foretas av offentlige eller private velferdsorganisasjoner, domstoler, administrative myndigheter eller lovgivende organer, </a:t>
            </a:r>
            <a:r>
              <a:rPr lang="nb-NO" sz="2000" b="1" dirty="0" smtClean="0">
                <a:solidFill>
                  <a:srgbClr val="9B0101"/>
                </a:solidFill>
              </a:rPr>
              <a:t>skal barnets beste være et grunnleggende hensyn</a:t>
            </a:r>
            <a:r>
              <a:rPr lang="nb-NO" sz="2000" b="1" dirty="0" smtClean="0"/>
              <a:t>.</a:t>
            </a:r>
          </a:p>
          <a:p>
            <a:pPr>
              <a:buNone/>
            </a:pPr>
            <a:endParaRPr lang="nb-NO" sz="2000" b="1" dirty="0" smtClean="0"/>
          </a:p>
          <a:p>
            <a:pPr>
              <a:buFontTx/>
              <a:buChar char="-"/>
            </a:pPr>
            <a:r>
              <a:rPr lang="nb-NO" sz="2000" dirty="0" smtClean="0"/>
              <a:t>Staten har et </a:t>
            </a:r>
            <a:r>
              <a:rPr lang="nb-NO" sz="2000" dirty="0" smtClean="0">
                <a:solidFill>
                  <a:srgbClr val="9B0101"/>
                </a:solidFill>
              </a:rPr>
              <a:t>overordnet ansvar </a:t>
            </a:r>
            <a:r>
              <a:rPr lang="nb-NO" sz="2000" dirty="0" smtClean="0"/>
              <a:t>for barn, og barnets beste skal komme i første rekke</a:t>
            </a:r>
          </a:p>
          <a:p>
            <a:pPr>
              <a:buFontTx/>
              <a:buChar char="-"/>
            </a:pPr>
            <a:r>
              <a:rPr lang="nb-NO" sz="2000" dirty="0" smtClean="0"/>
              <a:t>Gjelder </a:t>
            </a:r>
            <a:r>
              <a:rPr lang="nb-NO" sz="2000" dirty="0" smtClean="0">
                <a:solidFill>
                  <a:srgbClr val="9B0101"/>
                </a:solidFill>
              </a:rPr>
              <a:t>all offentlig virksomhet</a:t>
            </a:r>
          </a:p>
          <a:p>
            <a:pPr>
              <a:buFontTx/>
              <a:buChar char="-"/>
            </a:pPr>
            <a:r>
              <a:rPr lang="nb-NO" sz="2000" dirty="0" smtClean="0"/>
              <a:t>Gjelder også </a:t>
            </a:r>
            <a:r>
              <a:rPr lang="nb-NO" sz="2000" dirty="0" smtClean="0">
                <a:solidFill>
                  <a:srgbClr val="9B0101"/>
                </a:solidFill>
              </a:rPr>
              <a:t>kvaliteten på tjenester og tilsyn</a:t>
            </a:r>
            <a:endParaRPr lang="nb-NO" sz="2000" dirty="0">
              <a:solidFill>
                <a:srgbClr val="9B010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0217" y="1331243"/>
            <a:ext cx="7776381" cy="609603"/>
          </a:xfrm>
        </p:spPr>
        <p:txBody>
          <a:bodyPr/>
          <a:lstStyle/>
          <a:p>
            <a:r>
              <a:rPr lang="nb-NO" dirty="0" smtClean="0"/>
              <a:t>Artikkel 4 – Statens ansvar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0217" y="2195340"/>
            <a:ext cx="7776381" cy="3967336"/>
          </a:xfrm>
        </p:spPr>
        <p:txBody>
          <a:bodyPr/>
          <a:lstStyle/>
          <a:p>
            <a:r>
              <a:rPr lang="nb-NO" sz="2400" b="1" dirty="0" smtClean="0"/>
              <a:t>Det er </a:t>
            </a:r>
            <a:r>
              <a:rPr lang="nb-NO" sz="2400" b="1" dirty="0" smtClean="0">
                <a:solidFill>
                  <a:srgbClr val="9B0101"/>
                </a:solidFill>
              </a:rPr>
              <a:t>statens ansvar </a:t>
            </a:r>
            <a:r>
              <a:rPr lang="nb-NO" sz="2400" b="1" dirty="0" smtClean="0"/>
              <a:t>å sette barnerettighetene ut i livet.</a:t>
            </a:r>
          </a:p>
          <a:p>
            <a:pPr>
              <a:buNone/>
            </a:pPr>
            <a:endParaRPr lang="nb-NO" sz="2400" b="1" dirty="0" smtClean="0"/>
          </a:p>
          <a:p>
            <a:pPr>
              <a:buFontTx/>
              <a:buChar char="-"/>
            </a:pPr>
            <a:r>
              <a:rPr lang="nb-NO" sz="2000" dirty="0" smtClean="0"/>
              <a:t>Statens forpliktelse til å iverksette </a:t>
            </a:r>
            <a:r>
              <a:rPr lang="nb-NO" sz="2000" dirty="0" smtClean="0">
                <a:solidFill>
                  <a:srgbClr val="9B0101"/>
                </a:solidFill>
              </a:rPr>
              <a:t>tiltak som er nødvendige </a:t>
            </a:r>
            <a:r>
              <a:rPr lang="nb-NO" sz="2000" dirty="0" smtClean="0"/>
              <a:t>for å virkeliggjøre rettighetene konvensjonen gir</a:t>
            </a:r>
          </a:p>
          <a:p>
            <a:pPr>
              <a:buFontTx/>
              <a:buChar char="-"/>
            </a:pPr>
            <a:r>
              <a:rPr lang="nb-NO" sz="2000" dirty="0" smtClean="0">
                <a:solidFill>
                  <a:srgbClr val="9B0101"/>
                </a:solidFill>
              </a:rPr>
              <a:t>Ikke tilstrekkelig å garantere </a:t>
            </a:r>
            <a:r>
              <a:rPr lang="nb-NO" sz="2000" dirty="0" smtClean="0"/>
              <a:t>rettighetene i lovbestemmelser</a:t>
            </a:r>
          </a:p>
          <a:p>
            <a:pPr>
              <a:buFontTx/>
              <a:buChar char="-"/>
            </a:pPr>
            <a:r>
              <a:rPr lang="nb-NO" sz="2000" dirty="0" smtClean="0">
                <a:solidFill>
                  <a:srgbClr val="9B0101"/>
                </a:solidFill>
              </a:rPr>
              <a:t>Solidaritet</a:t>
            </a:r>
            <a:r>
              <a:rPr lang="nb-NO" sz="2000" dirty="0" smtClean="0"/>
              <a:t> statene mellom</a:t>
            </a:r>
          </a:p>
          <a:p>
            <a:pPr>
              <a:buFontTx/>
              <a:buChar char="-"/>
            </a:pPr>
            <a:r>
              <a:rPr lang="nb-NO" sz="2000" dirty="0" smtClean="0"/>
              <a:t>Politiske og sivile rettigheter – </a:t>
            </a:r>
            <a:r>
              <a:rPr lang="nb-NO" sz="2000" dirty="0" smtClean="0">
                <a:solidFill>
                  <a:srgbClr val="9B0101"/>
                </a:solidFill>
              </a:rPr>
              <a:t>absolutte</a:t>
            </a:r>
          </a:p>
          <a:p>
            <a:pPr>
              <a:buFontTx/>
              <a:buChar char="-"/>
            </a:pPr>
            <a:r>
              <a:rPr lang="nb-NO" sz="2000" dirty="0" smtClean="0"/>
              <a:t>Økonomiske, sosiale og kulturelle rettigheter – </a:t>
            </a:r>
            <a:r>
              <a:rPr lang="nb-NO" sz="2000" dirty="0" smtClean="0">
                <a:solidFill>
                  <a:srgbClr val="9B0101"/>
                </a:solidFill>
              </a:rPr>
              <a:t>ressursbaserte</a:t>
            </a:r>
          </a:p>
          <a:p>
            <a:pPr>
              <a:buFontTx/>
              <a:buChar char="-"/>
            </a:pPr>
            <a:r>
              <a:rPr lang="nb-NO" sz="2000" dirty="0" smtClean="0"/>
              <a:t>Viktig med lovgivning, men </a:t>
            </a:r>
            <a:r>
              <a:rPr lang="nb-NO" sz="2000" dirty="0" smtClean="0">
                <a:solidFill>
                  <a:srgbClr val="9B0101"/>
                </a:solidFill>
              </a:rPr>
              <a:t>faktisk gjennomførelse er avgjørende</a:t>
            </a:r>
          </a:p>
          <a:p>
            <a:pPr>
              <a:buFontTx/>
              <a:buChar char="-"/>
            </a:pPr>
            <a:r>
              <a:rPr lang="nb-NO" sz="2000" dirty="0" smtClean="0"/>
              <a:t>Avhenger av </a:t>
            </a:r>
            <a:r>
              <a:rPr lang="nb-NO" sz="2000" dirty="0" smtClean="0">
                <a:solidFill>
                  <a:srgbClr val="9B0101"/>
                </a:solidFill>
              </a:rPr>
              <a:t>viljen til å prioritere</a:t>
            </a:r>
            <a:endParaRPr lang="nb-NO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0217" y="1209671"/>
            <a:ext cx="7776381" cy="609603"/>
          </a:xfrm>
        </p:spPr>
        <p:txBody>
          <a:bodyPr/>
          <a:lstStyle/>
          <a:p>
            <a:r>
              <a:rPr lang="nb-NO" sz="2800" dirty="0" smtClean="0"/>
              <a:t>Artikkel 12 – Å si sin mening og bli hørt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0217" y="1819274"/>
            <a:ext cx="7776381" cy="4336505"/>
          </a:xfrm>
        </p:spPr>
        <p:txBody>
          <a:bodyPr/>
          <a:lstStyle/>
          <a:p>
            <a:r>
              <a:rPr lang="nb-NO" sz="2000" b="1" dirty="0" smtClean="0"/>
              <a:t>Barnet har rett til å si sin mening i alt som vedrører det og barnets meninger skal tillegges vekt.</a:t>
            </a:r>
          </a:p>
          <a:p>
            <a:pPr>
              <a:buNone/>
            </a:pPr>
            <a:endParaRPr lang="nb-NO" sz="2000" b="1" dirty="0" smtClean="0"/>
          </a:p>
          <a:p>
            <a:pPr>
              <a:buFontTx/>
              <a:buChar char="-"/>
            </a:pPr>
            <a:r>
              <a:rPr lang="nb-NO" sz="2000" dirty="0" smtClean="0">
                <a:solidFill>
                  <a:srgbClr val="9B0101"/>
                </a:solidFill>
              </a:rPr>
              <a:t>Fundamental menneskerettighet</a:t>
            </a:r>
            <a:endParaRPr lang="nb-NO" sz="2000" dirty="0" smtClean="0"/>
          </a:p>
          <a:p>
            <a:pPr>
              <a:buFontTx/>
              <a:buChar char="-"/>
            </a:pPr>
            <a:r>
              <a:rPr lang="nb-NO" sz="2000" dirty="0" smtClean="0"/>
              <a:t>Staten skal være </a:t>
            </a:r>
            <a:r>
              <a:rPr lang="nb-NO" sz="2000" dirty="0" smtClean="0">
                <a:solidFill>
                  <a:srgbClr val="9B0101"/>
                </a:solidFill>
              </a:rPr>
              <a:t>garantist </a:t>
            </a:r>
            <a:r>
              <a:rPr lang="nb-NO" sz="2000" dirty="0" smtClean="0"/>
              <a:t>for utøvelsen av rettigheten</a:t>
            </a:r>
          </a:p>
          <a:p>
            <a:pPr>
              <a:buFontTx/>
              <a:buChar char="-"/>
            </a:pPr>
            <a:r>
              <a:rPr lang="nb-NO" sz="2000" dirty="0" smtClean="0"/>
              <a:t>Barnet har en </a:t>
            </a:r>
            <a:r>
              <a:rPr lang="nb-NO" sz="2000" dirty="0" smtClean="0">
                <a:solidFill>
                  <a:srgbClr val="9B0101"/>
                </a:solidFill>
              </a:rPr>
              <a:t>selvstendig og subjektiv rett til å ytre seg</a:t>
            </a:r>
            <a:endParaRPr lang="nb-NO" sz="2000" dirty="0" smtClean="0"/>
          </a:p>
          <a:p>
            <a:pPr>
              <a:buFontTx/>
              <a:buChar char="-"/>
            </a:pPr>
            <a:r>
              <a:rPr lang="nb-NO" sz="2000" dirty="0" smtClean="0"/>
              <a:t>Gitt uttrykk i forvaltningsloven og andre særbestemmelser direkte</a:t>
            </a:r>
          </a:p>
          <a:p>
            <a:pPr>
              <a:buFontTx/>
              <a:buChar char="-"/>
            </a:pPr>
            <a:r>
              <a:rPr lang="nb-NO" sz="2000" dirty="0" smtClean="0"/>
              <a:t>Rettigheten styrket i plan- og bygningsloven gjennom rikspolitiske retningslinjer for barn og unge</a:t>
            </a:r>
          </a:p>
          <a:p>
            <a:pPr>
              <a:buFontTx/>
              <a:buChar char="-"/>
            </a:pPr>
            <a:r>
              <a:rPr lang="nb-NO" sz="2000" dirty="0" smtClean="0"/>
              <a:t>Uttaleretten gjelder i tillegg i rettslige saker</a:t>
            </a:r>
          </a:p>
          <a:p>
            <a:endParaRPr lang="nb-NO" sz="2000" b="1" dirty="0" smtClean="0"/>
          </a:p>
          <a:p>
            <a:pPr>
              <a:buNone/>
            </a:pPr>
            <a:endParaRPr lang="nb-NO" sz="2000" b="1" dirty="0" smtClean="0"/>
          </a:p>
          <a:p>
            <a:endParaRPr lang="nb-NO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 bwMode="auto">
          <a:xfrm>
            <a:off x="431949" y="1043211"/>
            <a:ext cx="7776381" cy="60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9" tIns="45245" rIns="90489" bIns="4524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2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101"/>
                </a:solidFill>
                <a:effectLst/>
                <a:uLnTx/>
                <a:uFillTx/>
                <a:latin typeface="Times New Roman"/>
                <a:ea typeface="ＭＳ Ｐゴシック" pitchFamily="36" charset="-128"/>
                <a:cs typeface="Times New Roman"/>
              </a:rPr>
              <a:t>Artikkel 13 –</a:t>
            </a:r>
            <a:r>
              <a:rPr kumimoji="0" lang="nb-NO" sz="2800" b="1" i="0" u="none" strike="noStrike" kern="1200" cap="none" spc="0" normalizeH="0" noProof="0" dirty="0" smtClean="0">
                <a:ln>
                  <a:noFill/>
                </a:ln>
                <a:solidFill>
                  <a:srgbClr val="9B0101"/>
                </a:solidFill>
                <a:effectLst/>
                <a:uLnTx/>
                <a:uFillTx/>
                <a:latin typeface="Times New Roman"/>
                <a:ea typeface="ＭＳ Ｐゴシック" pitchFamily="36" charset="-128"/>
                <a:cs typeface="Times New Roman"/>
              </a:rPr>
              <a:t> Få og gi informasjon</a:t>
            </a: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srgbClr val="9B0101"/>
              </a:solidFill>
              <a:effectLst/>
              <a:uLnTx/>
              <a:uFillTx/>
              <a:latin typeface="Times New Roman"/>
              <a:ea typeface="ＭＳ Ｐゴシック" pitchFamily="36" charset="-128"/>
              <a:cs typeface="Times New Roman"/>
            </a:endParaRP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 bwMode="auto">
          <a:xfrm>
            <a:off x="143917" y="1835299"/>
            <a:ext cx="777638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9" tIns="45245" rIns="90489" bIns="45245" numCol="1" anchor="t" anchorCtr="0" compatLnSpc="1">
            <a:prstTxWarp prst="textNoShape">
              <a:avLst/>
            </a:prstTxWarp>
          </a:bodyPr>
          <a:lstStyle/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buFont typeface="Arial" charset="0"/>
              <a:buChar char="•"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ＭＳ Ｐゴシック" pitchFamily="36" charset="-128"/>
                <a:cs typeface="Times New Roman"/>
              </a:rPr>
              <a:t>Barnet har rett til ytringsfrihet, til å søke,</a:t>
            </a:r>
            <a:r>
              <a:rPr kumimoji="0" lang="nb-NO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ＭＳ Ｐゴシック" pitchFamily="36" charset="-128"/>
                <a:cs typeface="Times New Roman"/>
              </a:rPr>
              <a:t> motta og spre informasjoner og ideer av alle slag og på alle måter.</a:t>
            </a: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tabLst/>
              <a:defRPr/>
            </a:pPr>
            <a:endParaRPr kumimoji="0" lang="nb-NO" sz="2000" b="1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/>
              <a:ea typeface="ＭＳ Ｐゴシック" pitchFamily="36" charset="-128"/>
              <a:cs typeface="Times New Roman"/>
            </a:endParaRP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buFontTx/>
              <a:buChar char="-"/>
              <a:tabLst/>
              <a:defRPr/>
            </a:pPr>
            <a:r>
              <a:rPr lang="nb-NO" sz="20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ＭＳ Ｐゴシック" pitchFamily="36" charset="-128"/>
                <a:cs typeface="Times New Roman"/>
              </a:rPr>
              <a:t>Hører til de </a:t>
            </a:r>
            <a:r>
              <a:rPr lang="nb-NO" sz="2000" dirty="0" smtClean="0">
                <a:solidFill>
                  <a:srgbClr val="9B0101"/>
                </a:solidFill>
                <a:latin typeface="Times New Roman"/>
                <a:ea typeface="ＭＳ Ｐゴシック" pitchFamily="36" charset="-128"/>
                <a:cs typeface="Times New Roman"/>
              </a:rPr>
              <a:t>grunnleggende menneskerettighetene</a:t>
            </a: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buFontTx/>
              <a:buChar char="-"/>
              <a:tabLst/>
              <a:defRPr/>
            </a:pPr>
            <a:r>
              <a:rPr lang="nb-NO" sz="2000" noProof="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ＭＳ Ｐゴシック" pitchFamily="36" charset="-128"/>
                <a:cs typeface="Times New Roman"/>
              </a:rPr>
              <a:t>Barnet selv kan </a:t>
            </a:r>
            <a:r>
              <a:rPr lang="nb-NO" sz="2000" noProof="0" dirty="0" smtClean="0">
                <a:solidFill>
                  <a:srgbClr val="9B0101"/>
                </a:solidFill>
                <a:latin typeface="Times New Roman"/>
                <a:ea typeface="ＭＳ Ｐゴシック" pitchFamily="36" charset="-128"/>
                <a:cs typeface="Times New Roman"/>
              </a:rPr>
              <a:t>velge måten å uttrykke seg på</a:t>
            </a: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buFontTx/>
              <a:buChar char="-"/>
              <a:tabLst/>
              <a:defRPr/>
            </a:pPr>
            <a:r>
              <a:rPr lang="nb-NO" sz="20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ＭＳ Ｐゴシック" pitchFamily="36" charset="-128"/>
                <a:cs typeface="Times New Roman"/>
              </a:rPr>
              <a:t>Rettigheten</a:t>
            </a:r>
            <a:r>
              <a:rPr kumimoji="0" lang="nb-NO" sz="200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ＭＳ Ｐゴシック" pitchFamily="36" charset="-128"/>
                <a:cs typeface="Times New Roman"/>
              </a:rPr>
              <a:t> gjelder både å </a:t>
            </a:r>
            <a:r>
              <a:rPr kumimoji="0" lang="nb-NO" sz="2000" i="0" u="none" strike="noStrike" kern="1200" cap="none" spc="0" normalizeH="0" dirty="0" smtClean="0">
                <a:ln>
                  <a:noFill/>
                </a:ln>
                <a:solidFill>
                  <a:srgbClr val="9B0101"/>
                </a:solidFill>
                <a:effectLst/>
                <a:uLnTx/>
                <a:uFillTx/>
                <a:latin typeface="Times New Roman"/>
                <a:ea typeface="ＭＳ Ｐゴシック" pitchFamily="36" charset="-128"/>
                <a:cs typeface="Times New Roman"/>
              </a:rPr>
              <a:t>søke, motta eller utbre</a:t>
            </a:r>
            <a:r>
              <a:rPr kumimoji="0" lang="nb-NO" sz="200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ＭＳ Ｐゴシック" pitchFamily="36" charset="-128"/>
                <a:cs typeface="Times New Roman"/>
              </a:rPr>
              <a:t> informasjon og ideer</a:t>
            </a: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buFontTx/>
              <a:buChar char="-"/>
              <a:tabLst/>
              <a:defRPr/>
            </a:pPr>
            <a:r>
              <a:rPr lang="nb-NO" sz="2000" baseline="0" noProof="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ＭＳ Ｐゴシック" pitchFamily="36" charset="-128"/>
                <a:cs typeface="Times New Roman"/>
              </a:rPr>
              <a:t>Barnet skal fritt kunne</a:t>
            </a:r>
            <a:r>
              <a:rPr lang="nb-NO" sz="2000" noProof="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ＭＳ Ｐゴシック" pitchFamily="36" charset="-128"/>
                <a:cs typeface="Times New Roman"/>
              </a:rPr>
              <a:t> velge form og medium</a:t>
            </a: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buFontTx/>
              <a:buChar char="-"/>
              <a:tabLst/>
              <a:defRPr/>
            </a:pPr>
            <a:r>
              <a:rPr kumimoji="0" lang="nb-NO" sz="200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ＭＳ Ｐゴシック" pitchFamily="36" charset="-128"/>
                <a:cs typeface="Times New Roman"/>
              </a:rPr>
              <a:t>Barneombudet</a:t>
            </a:r>
            <a:r>
              <a:rPr kumimoji="0" lang="nb-NO" sz="200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ＭＳ Ｐゴシック" pitchFamily="36" charset="-128"/>
                <a:cs typeface="Times New Roman"/>
              </a:rPr>
              <a:t> er pålagt å følge med på at lovgivningen til vern av barnets interesser blir fulgt</a:t>
            </a:r>
            <a:endParaRPr kumimoji="0" lang="nb-NO" sz="20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/>
              <a:ea typeface="ＭＳ Ｐゴシック" pitchFamily="36" charset="-128"/>
              <a:cs typeface="Times New Roman"/>
            </a:endParaRP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buFont typeface="Arial" charset="0"/>
              <a:buChar char="•"/>
              <a:tabLst/>
              <a:defRPr/>
            </a:pPr>
            <a:endParaRPr kumimoji="0" lang="nb-NO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/>
              <a:ea typeface="ＭＳ Ｐゴシック" pitchFamily="36" charset="-128"/>
              <a:cs typeface="Times New Roman"/>
            </a:endParaRP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buFont typeface="Arial" charset="0"/>
              <a:buNone/>
              <a:tabLst/>
              <a:defRPr/>
            </a:pPr>
            <a:endParaRPr kumimoji="0" lang="nb-NO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/>
              <a:ea typeface="ＭＳ Ｐゴシック" pitchFamily="36" charset="-128"/>
              <a:cs typeface="Times New Roman"/>
            </a:endParaRP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buFont typeface="Arial" charset="0"/>
              <a:buChar char="•"/>
              <a:tabLst/>
              <a:defRPr/>
            </a:pP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/>
              <a:ea typeface="ＭＳ Ｐゴシック" pitchFamily="36" charset="-128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barn2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152029" y="1259235"/>
            <a:ext cx="6552728" cy="44988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0217" y="1209671"/>
            <a:ext cx="7776381" cy="609603"/>
          </a:xfrm>
        </p:spPr>
        <p:txBody>
          <a:bodyPr/>
          <a:lstStyle/>
          <a:p>
            <a:r>
              <a:rPr lang="nb-NO" sz="2400" dirty="0" smtClean="0"/>
              <a:t>Artikkel 41 – Når andre lover er bedre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0217" y="1979315"/>
            <a:ext cx="7776381" cy="3960440"/>
          </a:xfrm>
        </p:spPr>
        <p:txBody>
          <a:bodyPr/>
          <a:lstStyle/>
          <a:p>
            <a:r>
              <a:rPr lang="nb-NO" sz="2000" b="1" dirty="0" smtClean="0"/>
              <a:t>Hvis andre nasjonale eller internasjonale lover som staten har vedtatt, </a:t>
            </a:r>
            <a:r>
              <a:rPr lang="nb-NO" sz="2000" b="1" dirty="0" smtClean="0">
                <a:solidFill>
                  <a:srgbClr val="9B0101"/>
                </a:solidFill>
              </a:rPr>
              <a:t>sikrer barnet bedre </a:t>
            </a:r>
            <a:r>
              <a:rPr lang="nb-NO" sz="2000" b="1" dirty="0" smtClean="0"/>
              <a:t>enn med denne konvensjonen, gjelder disse lovene, og ikke konvensjonen.</a:t>
            </a:r>
          </a:p>
          <a:p>
            <a:pPr>
              <a:buNone/>
            </a:pPr>
            <a:endParaRPr lang="nb-NO" sz="2000" b="1" dirty="0" smtClean="0"/>
          </a:p>
          <a:p>
            <a:pPr>
              <a:buFontTx/>
              <a:buChar char="-"/>
            </a:pPr>
            <a:r>
              <a:rPr lang="nb-NO" sz="2000" dirty="0" smtClean="0"/>
              <a:t>Konvensjonen gir ikke hjemmel for å </a:t>
            </a:r>
            <a:r>
              <a:rPr lang="nb-NO" sz="2000" dirty="0" smtClean="0">
                <a:solidFill>
                  <a:srgbClr val="9B0101"/>
                </a:solidFill>
              </a:rPr>
              <a:t>innskrenke</a:t>
            </a:r>
            <a:r>
              <a:rPr lang="nb-NO" sz="2000" dirty="0" smtClean="0"/>
              <a:t> rettigheter for barnet</a:t>
            </a:r>
          </a:p>
          <a:p>
            <a:pPr>
              <a:buFontTx/>
              <a:buChar char="-"/>
            </a:pPr>
            <a:r>
              <a:rPr lang="nb-NO" sz="2000" dirty="0" smtClean="0"/>
              <a:t>Naturlig å tolke denne artikkelen på gunstigst mulig måte for barnet</a:t>
            </a:r>
          </a:p>
          <a:p>
            <a:pPr>
              <a:buFontTx/>
              <a:buChar char="-"/>
            </a:pPr>
            <a:r>
              <a:rPr lang="nb-NO" sz="2000" dirty="0" smtClean="0"/>
              <a:t>Ingenting til hinder for at en stat går lengre enn konvensjonen</a:t>
            </a:r>
            <a:endParaRPr lang="nb-NO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 bwMode="auto">
          <a:xfrm>
            <a:off x="431949" y="1187227"/>
            <a:ext cx="7776381" cy="60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9" tIns="45245" rIns="90489" bIns="4524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2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101"/>
                </a:solidFill>
                <a:effectLst/>
                <a:uLnTx/>
                <a:uFillTx/>
                <a:latin typeface="Times New Roman"/>
                <a:ea typeface="ＭＳ Ｐゴシック" pitchFamily="36" charset="-128"/>
                <a:cs typeface="Times New Roman"/>
              </a:rPr>
              <a:t>Artikkel 42 – Kjennskap til konvensjonen skal spres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9B0101"/>
              </a:solidFill>
              <a:effectLst/>
              <a:uLnTx/>
              <a:uFillTx/>
              <a:latin typeface="Times New Roman"/>
              <a:ea typeface="ＭＳ Ｐゴシック" pitchFamily="36" charset="-128"/>
              <a:cs typeface="Times New Roman"/>
            </a:endParaRP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 bwMode="auto">
          <a:xfrm>
            <a:off x="431949" y="2411363"/>
            <a:ext cx="777638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9" tIns="45245" rIns="90489" bIns="45245" numCol="1" anchor="t" anchorCtr="0" compatLnSpc="1">
            <a:prstTxWarp prst="textNoShape">
              <a:avLst/>
            </a:prstTxWarp>
          </a:bodyPr>
          <a:lstStyle/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buFont typeface="Arial" charset="0"/>
              <a:buChar char="•"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ＭＳ Ｐゴシック" pitchFamily="36" charset="-128"/>
                <a:cs typeface="Times New Roman"/>
              </a:rPr>
              <a:t>Staten er forpliktet til å gjøre konvensjonens innhold kjent for barn og voksne.</a:t>
            </a: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buFont typeface="Arial" charset="0"/>
              <a:buChar char="•"/>
              <a:tabLst/>
              <a:defRPr/>
            </a:pPr>
            <a:endParaRPr lang="nb-NO" sz="2000" b="1" dirty="0" smtClean="0">
              <a:solidFill>
                <a:schemeClr val="bg1">
                  <a:lumMod val="50000"/>
                </a:schemeClr>
              </a:solidFill>
              <a:latin typeface="Times New Roman"/>
              <a:ea typeface="ＭＳ Ｐゴシック" pitchFamily="36" charset="-128"/>
              <a:cs typeface="Times New Roman"/>
            </a:endParaRPr>
          </a:p>
          <a:p>
            <a:pPr marL="338138" indent="-338138">
              <a:spcBef>
                <a:spcPct val="20000"/>
              </a:spcBef>
              <a:buClr>
                <a:srgbClr val="9B0101"/>
              </a:buClr>
              <a:buFontTx/>
              <a:buChar char="-"/>
              <a:defRPr/>
            </a:pPr>
            <a:r>
              <a:rPr lang="nb-NO" sz="20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ＭＳ Ｐゴシック" pitchFamily="36" charset="-128"/>
                <a:cs typeface="Times New Roman"/>
              </a:rPr>
              <a:t>”Gjennom egnete og aktive tiltak påtar partene seg å gjøre konvensjonens prinsipper og bestemmelser alminnelig kjent både for voksne og barn”.</a:t>
            </a:r>
          </a:p>
          <a:p>
            <a:pPr marL="338138" indent="-338138">
              <a:spcBef>
                <a:spcPct val="20000"/>
              </a:spcBef>
              <a:buClr>
                <a:srgbClr val="9B0101"/>
              </a:buClr>
              <a:defRPr/>
            </a:pPr>
            <a:endParaRPr lang="nb-NO" sz="2000" b="1" dirty="0" smtClean="0">
              <a:solidFill>
                <a:schemeClr val="bg1">
                  <a:lumMod val="50000"/>
                </a:schemeClr>
              </a:solidFill>
              <a:latin typeface="Times New Roman"/>
              <a:ea typeface="ＭＳ Ｐゴシック" pitchFamily="36" charset="-128"/>
              <a:cs typeface="Times New Roman"/>
            </a:endParaRP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tabLst/>
              <a:defRPr/>
            </a:pPr>
            <a:endParaRPr kumimoji="0" lang="nb-NO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/>
              <a:ea typeface="ＭＳ Ｐゴシック" pitchFamily="36" charset="-128"/>
              <a:cs typeface="Times New Roman"/>
            </a:endParaRP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tabLst/>
              <a:defRPr/>
            </a:pPr>
            <a:endParaRPr kumimoji="0" lang="nb-NO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/>
              <a:ea typeface="ＭＳ Ｐゴシック" pitchFamily="36" charset="-128"/>
              <a:cs typeface="Times New Roman"/>
            </a:endParaRP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tabLst/>
              <a:defRPr/>
            </a:pPr>
            <a:endParaRPr lang="nb-NO" sz="2000" b="1" dirty="0" smtClean="0">
              <a:solidFill>
                <a:schemeClr val="bg1">
                  <a:lumMod val="50000"/>
                </a:schemeClr>
              </a:solidFill>
              <a:latin typeface="Times New Roman"/>
              <a:ea typeface="ＭＳ Ｐゴシック" pitchFamily="36" charset="-128"/>
              <a:cs typeface="Times New Roman"/>
            </a:endParaRPr>
          </a:p>
          <a:p>
            <a:pPr marL="338138" marR="0" lvl="0" indent="-338138" algn="l" defTabSz="4524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SzTx/>
              <a:tabLst/>
              <a:defRPr/>
            </a:pP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/>
              <a:ea typeface="ＭＳ Ｐゴシック" pitchFamily="36" charset="-128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0217" y="1209671"/>
            <a:ext cx="7776381" cy="609603"/>
          </a:xfrm>
        </p:spPr>
        <p:txBody>
          <a:bodyPr/>
          <a:lstStyle/>
          <a:p>
            <a:r>
              <a:rPr lang="nb-NO" dirty="0" smtClean="0"/>
              <a:t>Temaer i presentasjonen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0217" y="2195340"/>
            <a:ext cx="7776381" cy="3967336"/>
          </a:xfrm>
        </p:spPr>
        <p:txBody>
          <a:bodyPr/>
          <a:lstStyle/>
          <a:p>
            <a:r>
              <a:rPr lang="nb-NO" dirty="0" smtClean="0"/>
              <a:t>Konvensjonens bakgrunn</a:t>
            </a:r>
          </a:p>
          <a:p>
            <a:r>
              <a:rPr lang="nb-NO" dirty="0" smtClean="0"/>
              <a:t>Konvensjonens intensjon</a:t>
            </a:r>
          </a:p>
          <a:p>
            <a:r>
              <a:rPr lang="nb-NO" dirty="0" smtClean="0"/>
              <a:t>FNs barnekonvensjon i Norge</a:t>
            </a:r>
          </a:p>
          <a:p>
            <a:r>
              <a:rPr lang="nb-NO" dirty="0" smtClean="0"/>
              <a:t>Konvensjonens oppbygning</a:t>
            </a:r>
          </a:p>
          <a:p>
            <a:r>
              <a:rPr lang="nb-NO" dirty="0" smtClean="0"/>
              <a:t>Gjennomgang av noen utvalgte artikler</a:t>
            </a:r>
          </a:p>
          <a:p>
            <a:r>
              <a:rPr lang="nb-NO" dirty="0" smtClean="0"/>
              <a:t>Oppsummering</a:t>
            </a:r>
            <a:endParaRPr lang="nb-N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432039" y="1043211"/>
            <a:ext cx="7773686" cy="1152128"/>
          </a:xfrm>
        </p:spPr>
        <p:txBody>
          <a:bodyPr/>
          <a:lstStyle/>
          <a:p>
            <a:r>
              <a:rPr lang="nb-NO" sz="2700" dirty="0" smtClean="0">
                <a:latin typeface="Times New Roman" pitchFamily="16" charset="0"/>
                <a:cs typeface="Times New Roman" pitchFamily="16" charset="0"/>
              </a:rPr>
              <a:t>Oppsummert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80217" y="1619275"/>
            <a:ext cx="7776381" cy="4543401"/>
          </a:xfrm>
        </p:spPr>
        <p:txBody>
          <a:bodyPr/>
          <a:lstStyle/>
          <a:p>
            <a:r>
              <a:rPr lang="nb-NO" sz="2000" b="1" dirty="0" smtClean="0"/>
              <a:t>Omhandler statens forpliktelser til </a:t>
            </a:r>
            <a:r>
              <a:rPr lang="nb-NO" sz="2000" b="1" dirty="0" smtClean="0">
                <a:solidFill>
                  <a:srgbClr val="9B0101"/>
                </a:solidFill>
              </a:rPr>
              <a:t>å verne om </a:t>
            </a:r>
            <a:r>
              <a:rPr lang="nb-NO" sz="2000" b="1" dirty="0" smtClean="0"/>
              <a:t>og sørge for </a:t>
            </a:r>
            <a:r>
              <a:rPr lang="nb-NO" sz="2000" b="1" dirty="0" smtClean="0">
                <a:solidFill>
                  <a:srgbClr val="9B0101"/>
                </a:solidFill>
              </a:rPr>
              <a:t>å realisere barns rettigheter</a:t>
            </a:r>
          </a:p>
          <a:p>
            <a:pPr>
              <a:buNone/>
            </a:pPr>
            <a:endParaRPr lang="nb-NO" sz="2000" b="1" dirty="0" smtClean="0">
              <a:solidFill>
                <a:srgbClr val="9B0101"/>
              </a:solidFill>
            </a:endParaRPr>
          </a:p>
          <a:p>
            <a:r>
              <a:rPr lang="nb-NO" sz="2000" b="1" dirty="0" smtClean="0">
                <a:cs typeface="Arial" charset="0"/>
              </a:rPr>
              <a:t>Barndommen har i seg selv en </a:t>
            </a:r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egenverdi</a:t>
            </a:r>
          </a:p>
          <a:p>
            <a:pPr>
              <a:buNone/>
            </a:pPr>
            <a:endParaRPr lang="nb-NO" sz="2000" b="1" dirty="0" smtClean="0">
              <a:solidFill>
                <a:srgbClr val="9B0101"/>
              </a:solidFill>
              <a:cs typeface="Arial" charset="0"/>
            </a:endParaRPr>
          </a:p>
          <a:p>
            <a:r>
              <a:rPr lang="nb-NO" sz="2000" b="1" dirty="0" smtClean="0">
                <a:cs typeface="Arial" charset="0"/>
              </a:rPr>
              <a:t>Barnekonvensjonen setter </a:t>
            </a:r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minstestandarder</a:t>
            </a:r>
            <a:r>
              <a:rPr lang="nb-NO" sz="2000" b="1" dirty="0" smtClean="0">
                <a:cs typeface="Arial" charset="0"/>
              </a:rPr>
              <a:t> for hvilke rettigheter et barn skal ha</a:t>
            </a:r>
          </a:p>
          <a:p>
            <a:pPr>
              <a:buNone/>
            </a:pPr>
            <a:endParaRPr lang="nb-NO" sz="2000" b="1" dirty="0" smtClean="0">
              <a:cs typeface="Arial" charset="0"/>
            </a:endParaRPr>
          </a:p>
          <a:p>
            <a:r>
              <a:rPr lang="nb-NO" sz="2000" b="1" dirty="0" smtClean="0">
                <a:cs typeface="Arial" charset="0"/>
              </a:rPr>
              <a:t>Ambisjonen er at </a:t>
            </a:r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standarden skal være enda høyere enn konvensjonen </a:t>
            </a:r>
            <a:r>
              <a:rPr lang="nb-NO" sz="2000" b="1" dirty="0" smtClean="0">
                <a:cs typeface="Arial" charset="0"/>
              </a:rPr>
              <a:t>legger opp til, jf. art. 41</a:t>
            </a:r>
          </a:p>
          <a:p>
            <a:pPr>
              <a:buNone/>
            </a:pPr>
            <a:endParaRPr lang="nb-NO" sz="2000" b="1" dirty="0" smtClean="0">
              <a:cs typeface="Arial" charset="0"/>
            </a:endParaRPr>
          </a:p>
          <a:p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Pålegg</a:t>
            </a:r>
            <a:r>
              <a:rPr lang="nb-NO" sz="2000" b="1" dirty="0" smtClean="0">
                <a:cs typeface="Arial" charset="0"/>
              </a:rPr>
              <a:t> til staten om å iverksette tiltak for å virkeliggjøre prinsippene</a:t>
            </a:r>
          </a:p>
          <a:p>
            <a:endParaRPr lang="nb-NO" sz="2000" b="1" dirty="0" smtClean="0">
              <a:cs typeface="Arial" charset="0"/>
            </a:endParaRPr>
          </a:p>
          <a:p>
            <a:pPr>
              <a:buNone/>
            </a:pPr>
            <a:endParaRPr lang="nb-NO" sz="1800" b="1" dirty="0" smtClean="0"/>
          </a:p>
          <a:p>
            <a:pPr>
              <a:buNone/>
            </a:pPr>
            <a:endParaRPr lang="nb-NO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0217" y="971203"/>
            <a:ext cx="7776381" cy="609603"/>
          </a:xfrm>
        </p:spPr>
        <p:txBody>
          <a:bodyPr/>
          <a:lstStyle/>
          <a:p>
            <a:r>
              <a:rPr lang="nb-NO" sz="2800" dirty="0" smtClean="0"/>
              <a:t>Oppsummert forts. – Det offentliges ansvar </a:t>
            </a:r>
            <a:br>
              <a:rPr lang="nb-NO" sz="2800" dirty="0" smtClean="0"/>
            </a:b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0217" y="1691283"/>
            <a:ext cx="7776381" cy="4608512"/>
          </a:xfrm>
        </p:spPr>
        <p:txBody>
          <a:bodyPr/>
          <a:lstStyle/>
          <a:p>
            <a:r>
              <a:rPr lang="nb-NO" sz="2000" b="1" dirty="0" smtClean="0"/>
              <a:t>Offentlig forvaltning har det </a:t>
            </a:r>
            <a:r>
              <a:rPr lang="nb-NO" sz="2000" b="1" dirty="0" smtClean="0">
                <a:solidFill>
                  <a:srgbClr val="9B0101"/>
                </a:solidFill>
              </a:rPr>
              <a:t>overordnede ansvaret </a:t>
            </a:r>
            <a:r>
              <a:rPr lang="nb-NO" sz="2000" b="1" dirty="0" smtClean="0"/>
              <a:t>for å virkeliggjøre konvensjonsrettighetene for norske barn</a:t>
            </a:r>
          </a:p>
          <a:p>
            <a:pPr>
              <a:buNone/>
            </a:pPr>
            <a:endParaRPr lang="nb-NO" sz="2000" b="1" dirty="0" smtClean="0"/>
          </a:p>
          <a:p>
            <a:r>
              <a:rPr lang="nb-NO" sz="2000" b="1" dirty="0" smtClean="0"/>
              <a:t>Det finnes </a:t>
            </a:r>
            <a:r>
              <a:rPr lang="nb-NO" sz="2000" b="1" dirty="0" smtClean="0">
                <a:solidFill>
                  <a:srgbClr val="9B0101"/>
                </a:solidFill>
              </a:rPr>
              <a:t>ingen sanksjonsmuligheter </a:t>
            </a:r>
            <a:r>
              <a:rPr lang="nb-NO" sz="2000" b="1" dirty="0" smtClean="0"/>
              <a:t>utover Barnekomiteens bemerkninger til staten</a:t>
            </a:r>
          </a:p>
          <a:p>
            <a:pPr>
              <a:buNone/>
            </a:pPr>
            <a:endParaRPr lang="nb-NO" sz="2000" b="1" dirty="0" smtClean="0"/>
          </a:p>
          <a:p>
            <a:r>
              <a:rPr lang="nb-NO" sz="2000" b="1" dirty="0" smtClean="0"/>
              <a:t>Realiseringen av rettighetene i konvensjonen er derfor avhengig av </a:t>
            </a:r>
            <a:r>
              <a:rPr lang="nb-NO" sz="2000" b="1" dirty="0" smtClean="0">
                <a:solidFill>
                  <a:srgbClr val="9B0101"/>
                </a:solidFill>
              </a:rPr>
              <a:t>aktiv oppfølging</a:t>
            </a:r>
          </a:p>
          <a:p>
            <a:pPr>
              <a:buNone/>
            </a:pPr>
            <a:endParaRPr lang="nb-NO" sz="2000" b="1" dirty="0" smtClean="0"/>
          </a:p>
          <a:p>
            <a:r>
              <a:rPr lang="nb-NO" sz="2000" b="1" dirty="0" smtClean="0"/>
              <a:t>Konvensjonsrettighetene er </a:t>
            </a:r>
            <a:r>
              <a:rPr lang="nb-NO" sz="2000" b="1" dirty="0" smtClean="0">
                <a:solidFill>
                  <a:srgbClr val="9B0101"/>
                </a:solidFill>
              </a:rPr>
              <a:t>ikke sterkere enn viljen</a:t>
            </a:r>
            <a:r>
              <a:rPr lang="nb-NO" sz="2000" b="1" dirty="0" smtClean="0"/>
              <a:t> til å følge opp</a:t>
            </a:r>
          </a:p>
          <a:p>
            <a:pPr>
              <a:buNone/>
            </a:pPr>
            <a:endParaRPr lang="nb-NO" sz="2000" b="1" dirty="0" smtClean="0"/>
          </a:p>
          <a:p>
            <a:r>
              <a:rPr lang="nb-NO" sz="2000" b="1" dirty="0" smtClean="0"/>
              <a:t>Fylkesmannen, som statens representant i fylket, har et </a:t>
            </a:r>
            <a:r>
              <a:rPr lang="nb-NO" sz="2000" b="1" dirty="0" smtClean="0">
                <a:solidFill>
                  <a:srgbClr val="9B0101"/>
                </a:solidFill>
              </a:rPr>
              <a:t>overordnet ansvar</a:t>
            </a:r>
            <a:r>
              <a:rPr lang="nb-NO" sz="2000" b="1" dirty="0" smtClean="0"/>
              <a:t> for å følge opp konvensjonen og sikre barns rettigheter </a:t>
            </a:r>
            <a:endParaRPr lang="nb-NO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 descr="barn5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872109" y="971203"/>
            <a:ext cx="5256584" cy="525658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432039" y="1043211"/>
            <a:ext cx="7773686" cy="1152128"/>
          </a:xfrm>
        </p:spPr>
        <p:txBody>
          <a:bodyPr/>
          <a:lstStyle/>
          <a:p>
            <a:r>
              <a:rPr lang="nb-NO" sz="2700" dirty="0" smtClean="0">
                <a:latin typeface="Times New Roman" pitchFamily="16" charset="0"/>
                <a:cs typeface="Times New Roman" pitchFamily="16" charset="0"/>
              </a:rPr>
              <a:t>Bakgrunn</a:t>
            </a:r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>
          <a:xfrm>
            <a:off x="480217" y="1619275"/>
            <a:ext cx="7776381" cy="4104457"/>
          </a:xfrm>
        </p:spPr>
        <p:txBody>
          <a:bodyPr/>
          <a:lstStyle/>
          <a:p>
            <a:pPr>
              <a:buNone/>
            </a:pPr>
            <a:endParaRPr lang="nb-NO" sz="1900" b="1" dirty="0" smtClean="0">
              <a:cs typeface="Arial" charset="0"/>
            </a:endParaRPr>
          </a:p>
          <a:p>
            <a:pPr>
              <a:buNone/>
            </a:pPr>
            <a:endParaRPr lang="nb-NO" sz="1900" b="1" dirty="0" smtClean="0">
              <a:cs typeface="Arial" charset="0"/>
            </a:endParaRPr>
          </a:p>
          <a:p>
            <a:r>
              <a:rPr lang="nb-NO" sz="2000" b="1" dirty="0" smtClean="0">
                <a:cs typeface="Arial" charset="0"/>
              </a:rPr>
              <a:t>Behov for FNs arbeid for å </a:t>
            </a:r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fremme barns rettigheter</a:t>
            </a:r>
          </a:p>
          <a:p>
            <a:pPr>
              <a:buNone/>
            </a:pPr>
            <a:endParaRPr lang="nb-NO" sz="2000" b="1" dirty="0" smtClean="0">
              <a:cs typeface="Arial" charset="0"/>
            </a:endParaRPr>
          </a:p>
          <a:p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Barns særlige sårbarhet og utsatthet </a:t>
            </a:r>
            <a:r>
              <a:rPr lang="nb-NO" sz="2000" b="1" dirty="0" smtClean="0">
                <a:cs typeface="Arial" charset="0"/>
              </a:rPr>
              <a:t>krever spesielt vern</a:t>
            </a:r>
          </a:p>
          <a:p>
            <a:pPr>
              <a:buNone/>
            </a:pPr>
            <a:endParaRPr lang="nb-NO" sz="2000" b="1" dirty="0" smtClean="0">
              <a:cs typeface="Arial" charset="0"/>
            </a:endParaRPr>
          </a:p>
          <a:p>
            <a:r>
              <a:rPr lang="nb-NO" sz="2000" b="1" dirty="0" smtClean="0">
                <a:cs typeface="Arial" charset="0"/>
              </a:rPr>
              <a:t>Egen </a:t>
            </a:r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barnekonvensjon</a:t>
            </a:r>
            <a:r>
              <a:rPr lang="nb-NO" sz="2000" b="1" dirty="0" smtClean="0">
                <a:cs typeface="Arial" charset="0"/>
              </a:rPr>
              <a:t> i tillegg til </a:t>
            </a:r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menneskerettighetene </a:t>
            </a:r>
            <a:r>
              <a:rPr lang="nb-NO" sz="2000" b="1" dirty="0" smtClean="0">
                <a:cs typeface="Arial" charset="0"/>
              </a:rPr>
              <a:t>ble ansett som viktig</a:t>
            </a:r>
          </a:p>
          <a:p>
            <a:pPr>
              <a:buNone/>
            </a:pPr>
            <a:endParaRPr lang="nb-NO" sz="2000" b="1" dirty="0" smtClean="0">
              <a:cs typeface="Arial" charset="0"/>
            </a:endParaRPr>
          </a:p>
          <a:p>
            <a:pPr>
              <a:buNone/>
            </a:pPr>
            <a:endParaRPr lang="nb-NO" sz="1900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432039" y="1043211"/>
            <a:ext cx="7773686" cy="864096"/>
          </a:xfrm>
        </p:spPr>
        <p:txBody>
          <a:bodyPr/>
          <a:lstStyle/>
          <a:p>
            <a:r>
              <a:rPr lang="nb-NO" sz="2700" dirty="0" smtClean="0">
                <a:latin typeface="Times New Roman" pitchFamily="16" charset="0"/>
                <a:cs typeface="Times New Roman" pitchFamily="16" charset="0"/>
              </a:rPr>
              <a:t>Bakgrunn forts. </a:t>
            </a:r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>
          <a:xfrm>
            <a:off x="480217" y="1691284"/>
            <a:ext cx="7776381" cy="4032448"/>
          </a:xfrm>
        </p:spPr>
        <p:txBody>
          <a:bodyPr/>
          <a:lstStyle/>
          <a:p>
            <a:endParaRPr lang="nb-NO" sz="1900" b="1" dirty="0" smtClean="0">
              <a:cs typeface="Arial" charset="0"/>
            </a:endParaRPr>
          </a:p>
          <a:p>
            <a:r>
              <a:rPr lang="nb-NO" sz="2000" b="1" dirty="0" smtClean="0">
                <a:cs typeface="Arial" charset="0"/>
              </a:rPr>
              <a:t>Vedtatt 20. november </a:t>
            </a:r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1989</a:t>
            </a:r>
          </a:p>
          <a:p>
            <a:pPr>
              <a:buNone/>
            </a:pPr>
            <a:endParaRPr lang="nb-NO" sz="2000" b="1" dirty="0" smtClean="0">
              <a:solidFill>
                <a:srgbClr val="9B0101"/>
              </a:solidFill>
              <a:cs typeface="Arial" charset="0"/>
            </a:endParaRPr>
          </a:p>
          <a:p>
            <a:r>
              <a:rPr lang="nb-NO" sz="2000" b="1" dirty="0" smtClean="0">
                <a:cs typeface="Arial" charset="0"/>
              </a:rPr>
              <a:t>Bygger på FNs </a:t>
            </a:r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erklæring</a:t>
            </a:r>
            <a:r>
              <a:rPr lang="nb-NO" sz="2000" b="1" dirty="0" smtClean="0">
                <a:cs typeface="Arial" charset="0"/>
              </a:rPr>
              <a:t> </a:t>
            </a:r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om barnets rettigheter</a:t>
            </a:r>
          </a:p>
          <a:p>
            <a:pPr>
              <a:buNone/>
            </a:pPr>
            <a:endParaRPr lang="nb-NO" sz="2000" b="1" dirty="0" smtClean="0">
              <a:cs typeface="Arial" charset="0"/>
            </a:endParaRPr>
          </a:p>
          <a:p>
            <a:r>
              <a:rPr lang="nb-NO" sz="2000" b="1" dirty="0" smtClean="0">
                <a:cs typeface="Arial" charset="0"/>
              </a:rPr>
              <a:t>Omhandler </a:t>
            </a:r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sivile, politiske, økonomiske, sosiale og kulturelle </a:t>
            </a:r>
            <a:r>
              <a:rPr lang="nb-NO" sz="2000" b="1" dirty="0" smtClean="0">
                <a:cs typeface="Arial" charset="0"/>
              </a:rPr>
              <a:t>rettigheter til barn</a:t>
            </a:r>
          </a:p>
          <a:p>
            <a:pPr>
              <a:buNone/>
            </a:pPr>
            <a:endParaRPr lang="nb-NO" sz="2000" b="1" dirty="0" smtClean="0">
              <a:cs typeface="Arial" charset="0"/>
            </a:endParaRPr>
          </a:p>
          <a:p>
            <a:r>
              <a:rPr lang="nb-NO" sz="2000" b="1" dirty="0" smtClean="0">
                <a:cs typeface="Arial" charset="0"/>
              </a:rPr>
              <a:t>Ratifisert i </a:t>
            </a:r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193 land</a:t>
            </a:r>
            <a:r>
              <a:rPr lang="nb-NO" sz="2000" b="1" dirty="0" smtClean="0">
                <a:cs typeface="Arial" charset="0"/>
              </a:rPr>
              <a:t>, ikke i Somalia og USA</a:t>
            </a:r>
          </a:p>
          <a:p>
            <a:pPr>
              <a:buNone/>
            </a:pPr>
            <a:endParaRPr lang="nb-NO" sz="2000" b="1" dirty="0" smtClean="0">
              <a:cs typeface="Arial" charset="0"/>
            </a:endParaRPr>
          </a:p>
          <a:p>
            <a:r>
              <a:rPr lang="nb-NO" sz="2000" b="1" dirty="0" smtClean="0">
                <a:cs typeface="Arial" charset="0"/>
              </a:rPr>
              <a:t>To valgfrie </a:t>
            </a:r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tilleggsprotokoller</a:t>
            </a:r>
            <a:r>
              <a:rPr lang="nb-NO" sz="2000" b="1" dirty="0" smtClean="0">
                <a:cs typeface="Arial" charset="0"/>
              </a:rPr>
              <a:t> ratifisert av mer enn </a:t>
            </a:r>
            <a:r>
              <a:rPr lang="nb-NO" sz="2000" b="1" dirty="0" smtClean="0">
                <a:solidFill>
                  <a:srgbClr val="9B0101"/>
                </a:solidFill>
                <a:cs typeface="Arial" charset="0"/>
              </a:rPr>
              <a:t>120 stater</a:t>
            </a:r>
          </a:p>
          <a:p>
            <a:pPr>
              <a:buNone/>
            </a:pPr>
            <a:endParaRPr lang="nb-NO" sz="1900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432039" y="899195"/>
            <a:ext cx="7773686" cy="576064"/>
          </a:xfrm>
        </p:spPr>
        <p:txBody>
          <a:bodyPr/>
          <a:lstStyle/>
          <a:p>
            <a:r>
              <a:rPr lang="nb-NO" sz="2700" dirty="0" smtClean="0">
                <a:latin typeface="Times New Roman" pitchFamily="16" charset="0"/>
                <a:cs typeface="Times New Roman" pitchFamily="16" charset="0"/>
              </a:rPr>
              <a:t>Intensjon</a:t>
            </a:r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>
          <a:xfrm>
            <a:off x="480217" y="1475259"/>
            <a:ext cx="7725508" cy="4896544"/>
          </a:xfrm>
        </p:spPr>
        <p:txBody>
          <a:bodyPr/>
          <a:lstStyle/>
          <a:p>
            <a:r>
              <a:rPr lang="nb-NO" sz="1900" b="1" dirty="0" smtClean="0">
                <a:cs typeface="Arial" charset="0"/>
              </a:rPr>
              <a:t>Barn er </a:t>
            </a:r>
            <a:r>
              <a:rPr lang="nb-NO" sz="1900" b="1" dirty="0" smtClean="0">
                <a:solidFill>
                  <a:srgbClr val="9B0101"/>
                </a:solidFill>
                <a:cs typeface="Arial" charset="0"/>
              </a:rPr>
              <a:t>selvstendige individer</a:t>
            </a:r>
            <a:r>
              <a:rPr lang="nb-NO" sz="1900" b="1" dirty="0" smtClean="0">
                <a:cs typeface="Arial" charset="0"/>
              </a:rPr>
              <a:t>, med særskilte behov og rettigheter</a:t>
            </a:r>
          </a:p>
          <a:p>
            <a:pPr>
              <a:buNone/>
            </a:pPr>
            <a:endParaRPr lang="nb-NO" sz="1900" b="1" dirty="0" smtClean="0">
              <a:cs typeface="Arial" charset="0"/>
            </a:endParaRPr>
          </a:p>
          <a:p>
            <a:r>
              <a:rPr lang="nb-NO" sz="1900" b="1" dirty="0" smtClean="0">
                <a:cs typeface="Arial" charset="0"/>
              </a:rPr>
              <a:t>Barn har behov for </a:t>
            </a:r>
            <a:r>
              <a:rPr lang="nb-NO" sz="1900" b="1" dirty="0" smtClean="0">
                <a:solidFill>
                  <a:srgbClr val="9B0101"/>
                </a:solidFill>
                <a:cs typeface="Arial" charset="0"/>
              </a:rPr>
              <a:t>spesiell beskyttelse</a:t>
            </a:r>
          </a:p>
          <a:p>
            <a:pPr>
              <a:buNone/>
            </a:pPr>
            <a:endParaRPr lang="nb-NO" sz="1900" b="1" dirty="0" smtClean="0">
              <a:solidFill>
                <a:srgbClr val="9B0101"/>
              </a:solidFill>
              <a:cs typeface="Arial" charset="0"/>
            </a:endParaRPr>
          </a:p>
          <a:p>
            <a:r>
              <a:rPr lang="nb-NO" sz="1900" b="1" dirty="0" smtClean="0">
                <a:cs typeface="Arial" charset="0"/>
              </a:rPr>
              <a:t>De samme grunnleggende rettighetene </a:t>
            </a:r>
            <a:r>
              <a:rPr lang="nb-NO" sz="1900" b="1" dirty="0" smtClean="0">
                <a:solidFill>
                  <a:srgbClr val="9B0101"/>
                </a:solidFill>
                <a:cs typeface="Arial" charset="0"/>
              </a:rPr>
              <a:t>universelt</a:t>
            </a:r>
          </a:p>
          <a:p>
            <a:pPr>
              <a:buNone/>
            </a:pPr>
            <a:endParaRPr lang="nb-NO" sz="1900" b="1" dirty="0" smtClean="0">
              <a:solidFill>
                <a:srgbClr val="9B0101"/>
              </a:solidFill>
              <a:cs typeface="Arial" charset="0"/>
            </a:endParaRPr>
          </a:p>
          <a:p>
            <a:r>
              <a:rPr lang="nb-NO" sz="1900" b="1" dirty="0" smtClean="0">
                <a:solidFill>
                  <a:srgbClr val="9B0101"/>
                </a:solidFill>
                <a:cs typeface="Arial" charset="0"/>
              </a:rPr>
              <a:t>Barnets beste </a:t>
            </a:r>
            <a:r>
              <a:rPr lang="nb-NO" sz="1900" b="1" dirty="0" smtClean="0">
                <a:cs typeface="Arial" charset="0"/>
              </a:rPr>
              <a:t>skal alltid komme først, i alle situasjoner, overalt</a:t>
            </a:r>
          </a:p>
          <a:p>
            <a:pPr>
              <a:buNone/>
            </a:pPr>
            <a:endParaRPr lang="nb-NO" sz="1900" b="1" dirty="0" smtClean="0">
              <a:cs typeface="Arial" charset="0"/>
            </a:endParaRPr>
          </a:p>
          <a:p>
            <a:r>
              <a:rPr lang="nb-NO" sz="1900" b="1" dirty="0" smtClean="0">
                <a:cs typeface="Arial" charset="0"/>
              </a:rPr>
              <a:t>Anerkjennelse og respekt av barnas </a:t>
            </a:r>
            <a:r>
              <a:rPr lang="nb-NO" sz="1900" b="1" dirty="0" smtClean="0">
                <a:solidFill>
                  <a:srgbClr val="9B0101"/>
                </a:solidFill>
                <a:cs typeface="Arial" charset="0"/>
              </a:rPr>
              <a:t>grunnleggende rettigheter</a:t>
            </a:r>
          </a:p>
          <a:p>
            <a:pPr>
              <a:buNone/>
            </a:pPr>
            <a:endParaRPr lang="nb-NO" sz="1900" b="1" dirty="0" smtClean="0">
              <a:solidFill>
                <a:srgbClr val="9B0101"/>
              </a:solidFill>
              <a:cs typeface="Arial" charset="0"/>
            </a:endParaRPr>
          </a:p>
          <a:p>
            <a:r>
              <a:rPr lang="nb-NO" sz="1900" b="1" dirty="0" smtClean="0">
                <a:solidFill>
                  <a:srgbClr val="9B0101"/>
                </a:solidFill>
                <a:cs typeface="Arial" charset="0"/>
              </a:rPr>
              <a:t>Statlig ansvar </a:t>
            </a:r>
            <a:r>
              <a:rPr lang="nb-NO" sz="1900" b="1" dirty="0" smtClean="0">
                <a:cs typeface="Arial" charset="0"/>
              </a:rPr>
              <a:t>for at rettighetene blir fulgt</a:t>
            </a:r>
          </a:p>
          <a:p>
            <a:pPr>
              <a:buNone/>
            </a:pPr>
            <a:endParaRPr lang="nb-NO" sz="1900" b="1" dirty="0" smtClean="0">
              <a:cs typeface="Arial" charset="0"/>
            </a:endParaRPr>
          </a:p>
          <a:p>
            <a:r>
              <a:rPr lang="nb-NO" sz="1900" b="1" dirty="0" smtClean="0">
                <a:solidFill>
                  <a:srgbClr val="9B0101"/>
                </a:solidFill>
                <a:cs typeface="Arial" charset="0"/>
              </a:rPr>
              <a:t>Overvåkes av FNs barnekomité</a:t>
            </a:r>
            <a:r>
              <a:rPr lang="nb-NO" sz="1900" b="1" dirty="0" smtClean="0">
                <a:cs typeface="Arial" charset="0"/>
              </a:rPr>
              <a:t>, som kommer med anbefalinger og observasjoner</a:t>
            </a:r>
          </a:p>
          <a:p>
            <a:endParaRPr lang="nb-NO" sz="1900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 descr="barn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029" y="1691283"/>
            <a:ext cx="6799348" cy="367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432039" y="1043211"/>
            <a:ext cx="7128702" cy="648072"/>
          </a:xfrm>
        </p:spPr>
        <p:txBody>
          <a:bodyPr/>
          <a:lstStyle/>
          <a:p>
            <a:r>
              <a:rPr lang="nb-NO" sz="2700" dirty="0" smtClean="0">
                <a:latin typeface="Times New Roman" pitchFamily="16" charset="0"/>
                <a:cs typeface="Times New Roman" pitchFamily="16" charset="0"/>
              </a:rPr>
              <a:t>FNs konvensjon om barns rettigheter i Norge</a:t>
            </a:r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>
          <a:xfrm>
            <a:off x="432039" y="1547267"/>
            <a:ext cx="7776381" cy="4735013"/>
          </a:xfrm>
        </p:spPr>
        <p:txBody>
          <a:bodyPr/>
          <a:lstStyle/>
          <a:p>
            <a:pPr marL="457200" indent="-457200"/>
            <a:endParaRPr lang="nb-NO" sz="1800" b="1" dirty="0" smtClean="0">
              <a:solidFill>
                <a:srgbClr val="9B0101"/>
              </a:solidFill>
              <a:cs typeface="Arial" charset="0"/>
            </a:endParaRPr>
          </a:p>
          <a:p>
            <a:pPr marL="457200" indent="-457200"/>
            <a:r>
              <a:rPr lang="nb-NO" sz="1800" b="1" dirty="0" smtClean="0">
                <a:solidFill>
                  <a:srgbClr val="9B0101"/>
                </a:solidFill>
                <a:cs typeface="Arial" charset="0"/>
              </a:rPr>
              <a:t>Ratifisert </a:t>
            </a:r>
            <a:r>
              <a:rPr lang="nb-NO" sz="1800" b="1" dirty="0" smtClean="0">
                <a:cs typeface="Arial" charset="0"/>
              </a:rPr>
              <a:t>16. november 1990</a:t>
            </a:r>
          </a:p>
          <a:p>
            <a:pPr marL="457200" indent="-457200">
              <a:buNone/>
            </a:pPr>
            <a:endParaRPr lang="nb-NO" sz="1800" b="1" dirty="0" smtClean="0">
              <a:cs typeface="Arial" charset="0"/>
            </a:endParaRPr>
          </a:p>
          <a:p>
            <a:pPr marL="457200" indent="-457200"/>
            <a:r>
              <a:rPr lang="nb-NO" sz="1800" b="1" dirty="0" smtClean="0">
                <a:cs typeface="Arial" charset="0"/>
              </a:rPr>
              <a:t>Inkorporert i </a:t>
            </a:r>
            <a:r>
              <a:rPr lang="nb-NO" sz="1800" b="1" dirty="0" smtClean="0">
                <a:solidFill>
                  <a:srgbClr val="9B0101"/>
                </a:solidFill>
                <a:cs typeface="Arial" charset="0"/>
              </a:rPr>
              <a:t>menneskerettsloven </a:t>
            </a:r>
            <a:r>
              <a:rPr lang="nb-NO" sz="1800" b="1" dirty="0" smtClean="0">
                <a:cs typeface="Arial" charset="0"/>
              </a:rPr>
              <a:t>i 2003</a:t>
            </a:r>
          </a:p>
          <a:p>
            <a:pPr marL="457200" indent="-457200">
              <a:buNone/>
            </a:pPr>
            <a:endParaRPr lang="nb-NO" sz="1800" b="1" dirty="0" smtClean="0">
              <a:cs typeface="Arial" charset="0"/>
            </a:endParaRPr>
          </a:p>
          <a:p>
            <a:pPr marL="457200" indent="-457200"/>
            <a:r>
              <a:rPr lang="nb-NO" sz="1800" b="1" dirty="0" smtClean="0">
                <a:cs typeface="Arial" charset="0"/>
              </a:rPr>
              <a:t>Forutsettes at </a:t>
            </a:r>
            <a:r>
              <a:rPr lang="nb-NO" sz="1800" b="1" dirty="0" smtClean="0">
                <a:solidFill>
                  <a:srgbClr val="9B0101"/>
                </a:solidFill>
                <a:cs typeface="Arial" charset="0"/>
              </a:rPr>
              <a:t>norsk rett er i samsvar </a:t>
            </a:r>
            <a:r>
              <a:rPr lang="nb-NO" sz="1800" b="1" dirty="0" smtClean="0">
                <a:cs typeface="Arial" charset="0"/>
              </a:rPr>
              <a:t>med ratifiserte konvensjoner</a:t>
            </a:r>
          </a:p>
          <a:p>
            <a:pPr marL="457200" indent="-457200"/>
            <a:endParaRPr lang="nb-NO" sz="1800" b="1" dirty="0" smtClean="0">
              <a:cs typeface="Arial" charset="0"/>
            </a:endParaRPr>
          </a:p>
          <a:p>
            <a:pPr marL="457200" indent="-457200"/>
            <a:r>
              <a:rPr lang="nb-NO" sz="1800" b="1" dirty="0" smtClean="0">
                <a:cs typeface="Arial" charset="0"/>
              </a:rPr>
              <a:t>Betydning ved </a:t>
            </a:r>
            <a:r>
              <a:rPr lang="nb-NO" sz="1800" b="1" dirty="0" smtClean="0">
                <a:solidFill>
                  <a:srgbClr val="9B0101"/>
                </a:solidFill>
                <a:cs typeface="Arial" charset="0"/>
              </a:rPr>
              <a:t>fortolkningen </a:t>
            </a:r>
            <a:r>
              <a:rPr lang="nb-NO" sz="1800" b="1" dirty="0" smtClean="0">
                <a:cs typeface="Arial" charset="0"/>
              </a:rPr>
              <a:t>av norsk rett</a:t>
            </a:r>
          </a:p>
          <a:p>
            <a:pPr marL="457200" indent="-457200"/>
            <a:endParaRPr lang="nb-NO" sz="1800" b="1" dirty="0" smtClean="0">
              <a:cs typeface="Arial" charset="0"/>
            </a:endParaRPr>
          </a:p>
          <a:p>
            <a:pPr marL="457200" indent="-457200"/>
            <a:r>
              <a:rPr lang="nb-NO" sz="1800" b="1" dirty="0" smtClean="0">
                <a:cs typeface="Arial" charset="0"/>
              </a:rPr>
              <a:t>Norske lover kan i noen tilfeller gi </a:t>
            </a:r>
            <a:r>
              <a:rPr lang="nb-NO" sz="1800" b="1" dirty="0" smtClean="0">
                <a:solidFill>
                  <a:srgbClr val="9B0101"/>
                </a:solidFill>
                <a:cs typeface="Arial" charset="0"/>
              </a:rPr>
              <a:t>enda bedre rettigheter</a:t>
            </a:r>
            <a:r>
              <a:rPr lang="nb-NO" sz="1800" b="1" dirty="0" smtClean="0">
                <a:cs typeface="Arial" charset="0"/>
              </a:rPr>
              <a:t>, og skal da legges til grunn, jf. art. 41</a:t>
            </a:r>
          </a:p>
          <a:p>
            <a:pPr marL="457200" indent="-457200">
              <a:buNone/>
            </a:pPr>
            <a:endParaRPr lang="nb-NO" sz="1800" b="1" dirty="0" smtClean="0">
              <a:cs typeface="Arial" charset="0"/>
            </a:endParaRPr>
          </a:p>
          <a:p>
            <a:pPr marL="457200" indent="-457200"/>
            <a:r>
              <a:rPr lang="nb-NO" sz="1800" b="1" dirty="0" smtClean="0">
                <a:cs typeface="Arial" charset="0"/>
              </a:rPr>
              <a:t>FNs barnekomités nåværende leder er professor i jus og barnerett på UiO, Kirsten Sandberg.</a:t>
            </a:r>
          </a:p>
          <a:p>
            <a:pPr marL="457200" indent="-457200">
              <a:buNone/>
            </a:pPr>
            <a:endParaRPr lang="nb-NO" sz="1900" b="1" dirty="0" smtClean="0">
              <a:cs typeface="Arial" charset="0"/>
            </a:endParaRPr>
          </a:p>
          <a:p>
            <a:pPr marL="457200" indent="-457200">
              <a:buAutoNum type="arabicPeriod"/>
            </a:pPr>
            <a:endParaRPr lang="nb-NO" sz="1900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432039" y="1043211"/>
            <a:ext cx="7773686" cy="648073"/>
          </a:xfrm>
        </p:spPr>
        <p:txBody>
          <a:bodyPr/>
          <a:lstStyle/>
          <a:p>
            <a:pPr fontAlgn="t"/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Konvensjonens oppbygning</a:t>
            </a:r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>
          <a:xfrm>
            <a:off x="480217" y="1547267"/>
            <a:ext cx="7776381" cy="5040560"/>
          </a:xfrm>
        </p:spPr>
        <p:txBody>
          <a:bodyPr/>
          <a:lstStyle/>
          <a:p>
            <a:pPr fontAlgn="t"/>
            <a:endParaRPr lang="nb-NO" sz="1900" b="1" dirty="0" smtClean="0"/>
          </a:p>
          <a:p>
            <a:pPr fontAlgn="t">
              <a:buNone/>
            </a:pPr>
            <a:endParaRPr lang="nb-NO" sz="1900" b="1" dirty="0" smtClean="0"/>
          </a:p>
          <a:p>
            <a:pPr fontAlgn="t"/>
            <a:r>
              <a:rPr lang="nb-NO" sz="2000" b="1" dirty="0" smtClean="0"/>
              <a:t>Konvensjonen består av 54 artikler fordelt på tre deler:</a:t>
            </a:r>
          </a:p>
          <a:p>
            <a:pPr fontAlgn="t">
              <a:buFontTx/>
              <a:buChar char="-"/>
            </a:pPr>
            <a:r>
              <a:rPr lang="nb-NO" sz="2000" b="1" dirty="0" smtClean="0"/>
              <a:t>Del I med artikkel 1 – 41 beskriver </a:t>
            </a:r>
            <a:r>
              <a:rPr lang="nb-NO" sz="2000" b="1" dirty="0" smtClean="0">
                <a:solidFill>
                  <a:srgbClr val="9B0101"/>
                </a:solidFill>
              </a:rPr>
              <a:t>barns rettigheter</a:t>
            </a:r>
          </a:p>
          <a:p>
            <a:pPr fontAlgn="t">
              <a:buFontTx/>
              <a:buChar char="-"/>
            </a:pPr>
            <a:r>
              <a:rPr lang="nb-NO" sz="2000" b="1" dirty="0" smtClean="0"/>
              <a:t>Del II har bestemmelser om hvordan konvensjonen </a:t>
            </a:r>
            <a:r>
              <a:rPr lang="nb-NO" sz="2000" b="1" dirty="0" smtClean="0">
                <a:solidFill>
                  <a:srgbClr val="9B0101"/>
                </a:solidFill>
              </a:rPr>
              <a:t>skal følges opp</a:t>
            </a:r>
          </a:p>
          <a:p>
            <a:pPr fontAlgn="t">
              <a:buFontTx/>
              <a:buChar char="-"/>
            </a:pPr>
            <a:r>
              <a:rPr lang="nb-NO" sz="2000" b="1" dirty="0" smtClean="0"/>
              <a:t>Del III har bestemmelser om </a:t>
            </a:r>
            <a:r>
              <a:rPr lang="nb-NO" sz="2000" b="1" dirty="0" smtClean="0">
                <a:solidFill>
                  <a:srgbClr val="9B0101"/>
                </a:solidFill>
              </a:rPr>
              <a:t>ratifisering og endring </a:t>
            </a:r>
            <a:r>
              <a:rPr lang="nb-NO" sz="2000" b="1" dirty="0" smtClean="0"/>
              <a:t>av konvensjonen</a:t>
            </a:r>
          </a:p>
          <a:p>
            <a:pPr fontAlgn="t">
              <a:buNone/>
            </a:pPr>
            <a:endParaRPr lang="nb-NO" sz="2000" b="1" dirty="0" smtClean="0"/>
          </a:p>
          <a:p>
            <a:pPr fontAlgn="t"/>
            <a:r>
              <a:rPr lang="nb-NO" sz="2000" b="1" dirty="0" smtClean="0"/>
              <a:t>Innledningen til konvensjonen sammenfatter de </a:t>
            </a:r>
            <a:r>
              <a:rPr lang="nb-NO" sz="2000" b="1" dirty="0" smtClean="0">
                <a:solidFill>
                  <a:srgbClr val="9B0101"/>
                </a:solidFill>
              </a:rPr>
              <a:t>prinsipper</a:t>
            </a:r>
            <a:r>
              <a:rPr lang="nb-NO" sz="2000" b="1" dirty="0" smtClean="0"/>
              <a:t> som konvensjonen bygger på</a:t>
            </a:r>
          </a:p>
          <a:p>
            <a:pPr fontAlgn="t">
              <a:buFontTx/>
              <a:buChar char="-"/>
            </a:pPr>
            <a:r>
              <a:rPr lang="nb-NO" sz="2000" b="1" dirty="0" smtClean="0"/>
              <a:t>Ikke juridisk bindende på samme måte som artiklene, </a:t>
            </a:r>
          </a:p>
          <a:p>
            <a:pPr fontAlgn="t">
              <a:buFontTx/>
              <a:buChar char="-"/>
            </a:pPr>
            <a:r>
              <a:rPr lang="nb-NO" sz="2000" b="1" dirty="0" smtClean="0"/>
              <a:t>Men kan ha betydning for fortolkningen av konvensjonsartiklene</a:t>
            </a:r>
          </a:p>
          <a:p>
            <a:pPr fontAlgn="t">
              <a:buNone/>
            </a:pPr>
            <a:endParaRPr lang="nb-NO" sz="2000" b="1" dirty="0" smtClean="0"/>
          </a:p>
          <a:p>
            <a:pPr fontAlgn="t">
              <a:buFontTx/>
              <a:buChar char="-"/>
            </a:pPr>
            <a:endParaRPr lang="nb-NO" sz="1900" b="1" dirty="0" smtClean="0"/>
          </a:p>
          <a:p>
            <a:pPr fontAlgn="t"/>
            <a:endParaRPr lang="nb-NO" sz="1900" b="1" dirty="0" smtClean="0"/>
          </a:p>
          <a:p>
            <a:pPr fontAlgn="t"/>
            <a:endParaRPr lang="nb-NO" sz="1900" b="1" dirty="0" smtClean="0"/>
          </a:p>
          <a:p>
            <a:pPr fontAlgn="t">
              <a:buNone/>
            </a:pPr>
            <a:endParaRPr lang="nb-NO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432039" y="1043211"/>
            <a:ext cx="7773686" cy="864096"/>
          </a:xfrm>
        </p:spPr>
        <p:txBody>
          <a:bodyPr/>
          <a:lstStyle/>
          <a:p>
            <a:r>
              <a:rPr lang="nb-NO" sz="2700" dirty="0" smtClean="0">
                <a:latin typeface="Times New Roman" pitchFamily="16" charset="0"/>
                <a:cs typeface="Times New Roman" pitchFamily="16" charset="0"/>
              </a:rPr>
              <a:t>Konvensjonens oppbygning forts. </a:t>
            </a:r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>
          <a:xfrm>
            <a:off x="480217" y="2123330"/>
            <a:ext cx="7776381" cy="3600401"/>
          </a:xfrm>
        </p:spPr>
        <p:txBody>
          <a:bodyPr/>
          <a:lstStyle/>
          <a:p>
            <a:pPr fontAlgn="t"/>
            <a:r>
              <a:rPr lang="nb-NO" sz="1900" b="1" dirty="0" smtClean="0"/>
              <a:t>En av de </a:t>
            </a:r>
            <a:r>
              <a:rPr lang="nb-NO" sz="1900" b="1" dirty="0" smtClean="0">
                <a:solidFill>
                  <a:srgbClr val="9B0101"/>
                </a:solidFill>
              </a:rPr>
              <a:t>mest omfattende </a:t>
            </a:r>
            <a:r>
              <a:rPr lang="nb-NO" sz="1900" b="1" dirty="0" smtClean="0"/>
              <a:t>menneskerettighetskonvensjonene fremforhandlet i regi av FN</a:t>
            </a:r>
          </a:p>
          <a:p>
            <a:pPr fontAlgn="t">
              <a:buNone/>
            </a:pPr>
            <a:endParaRPr lang="nb-NO" sz="1900" b="1" dirty="0" smtClean="0"/>
          </a:p>
          <a:p>
            <a:pPr fontAlgn="t"/>
            <a:r>
              <a:rPr lang="nb-NO" sz="1900" b="1" dirty="0" smtClean="0"/>
              <a:t>Rettighetene som fremgår er uttrykk for </a:t>
            </a:r>
            <a:r>
              <a:rPr lang="nb-NO" sz="1900" b="1" dirty="0" smtClean="0">
                <a:solidFill>
                  <a:srgbClr val="9B0101"/>
                </a:solidFill>
              </a:rPr>
              <a:t>overordnede prinsipper med få konkretiseringer</a:t>
            </a:r>
          </a:p>
          <a:p>
            <a:pPr fontAlgn="t">
              <a:buNone/>
            </a:pPr>
            <a:endParaRPr lang="nb-NO" sz="1900" b="1" dirty="0" smtClean="0"/>
          </a:p>
          <a:p>
            <a:pPr fontAlgn="t"/>
            <a:r>
              <a:rPr lang="nb-NO" sz="1900" b="1" dirty="0" smtClean="0"/>
              <a:t>Ivaretakelsen av barns rettigheter forutsetter derfor </a:t>
            </a:r>
            <a:r>
              <a:rPr lang="nb-NO" sz="1900" b="1" dirty="0" smtClean="0">
                <a:solidFill>
                  <a:srgbClr val="9B0101"/>
                </a:solidFill>
              </a:rPr>
              <a:t>oppfølging av de overordnede prinsippene</a:t>
            </a:r>
            <a:r>
              <a:rPr lang="nb-NO" sz="1900" b="1" dirty="0" smtClean="0"/>
              <a:t>, i så vel overordnede politiske og nasjonale føringer som i enkeltsaker som gjelder individet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øymedag finnøy">
  <a:themeElements>
    <a:clrScheme name="Fok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drøymedag finnøy</Template>
  <TotalTime>1601</TotalTime>
  <Words>1031</Words>
  <Application>Microsoft Office PowerPoint</Application>
  <PresentationFormat>Egendefinert</PresentationFormat>
  <Paragraphs>163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drøymedag finnøy</vt:lpstr>
      <vt:lpstr> </vt:lpstr>
      <vt:lpstr>Temaer i presentasjonen</vt:lpstr>
      <vt:lpstr>Bakgrunn</vt:lpstr>
      <vt:lpstr>Bakgrunn forts. </vt:lpstr>
      <vt:lpstr>Intensjon</vt:lpstr>
      <vt:lpstr>PowerPoint-presentasjon</vt:lpstr>
      <vt:lpstr>FNs konvensjon om barns rettigheter i Norge</vt:lpstr>
      <vt:lpstr> Konvensjonens oppbygning</vt:lpstr>
      <vt:lpstr>Konvensjonens oppbygning forts. </vt:lpstr>
      <vt:lpstr>Artikkel 1 – Alder 18 år </vt:lpstr>
      <vt:lpstr>Artikkel 2 – Ingen diskriminering</vt:lpstr>
      <vt:lpstr>PowerPoint-presentasjon</vt:lpstr>
      <vt:lpstr>Artikkel 3 – Til barnets beste</vt:lpstr>
      <vt:lpstr>Artikkel 4 – Statens ansvar</vt:lpstr>
      <vt:lpstr>Artikkel 12 – Å si sin mening og bli hørt</vt:lpstr>
      <vt:lpstr>PowerPoint-presentasjon</vt:lpstr>
      <vt:lpstr>PowerPoint-presentasjon</vt:lpstr>
      <vt:lpstr>Artikkel 41 – Når andre lover er bedre</vt:lpstr>
      <vt:lpstr>PowerPoint-presentasjon</vt:lpstr>
      <vt:lpstr>Oppsummert</vt:lpstr>
      <vt:lpstr>Oppsummert forts. – Det offentliges ansvar  </vt:lpstr>
      <vt:lpstr>PowerPoint-presentasjon</vt:lpstr>
    </vt:vector>
  </TitlesOfParts>
  <Company>Fylkesmannen i Rogaland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Anette Mokleiv</dc:creator>
  <cp:lastModifiedBy>fmrobgj</cp:lastModifiedBy>
  <cp:revision>122</cp:revision>
  <dcterms:created xsi:type="dcterms:W3CDTF">2013-04-23T09:54:43Z</dcterms:created>
  <dcterms:modified xsi:type="dcterms:W3CDTF">2014-03-21T12:49:23Z</dcterms:modified>
</cp:coreProperties>
</file>