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slideMasters/slideMaster8.xml" ContentType="application/vnd.openxmlformats-officedocument.presentationml.slideMaster+xml"/>
  <Override PartName="/ppt/notesSlides/notesSlide7.xml" ContentType="application/vnd.openxmlformats-officedocument.presentationml.notesSlide+xml"/>
  <Default Extension="xlsx" ContentType="application/vnd.openxmlformats-officedocument.spreadsheetml.sheet"/>
  <Override PartName="/ppt/tags/tag12.xml" ContentType="application/vnd.openxmlformats-officedocument.presentationml.tags+xml"/>
  <Override PartName="/ppt/charts/chart3.xml" ContentType="application/vnd.openxmlformats-officedocument.drawingml.chart+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ags/tag5.xml" ContentType="application/vnd.openxmlformats-officedocument.presentationml.tag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tags/tag13.xml" ContentType="application/vnd.openxmlformats-officedocument.presentationml.tags+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tags/tag2.xml" ContentType="application/vnd.openxmlformats-officedocument.presentationml.tags+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3.xml" ContentType="application/vnd.openxmlformats-officedocument.presentationml.tags+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charts/chart6.xml" ContentType="application/vnd.openxmlformats-officedocument.drawingml.char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heme/themeOverride5.xml" ContentType="application/vnd.openxmlformats-officedocument.themeOverr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charts/chart7.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712" r:id="rId5"/>
    <p:sldMasterId id="2147483725" r:id="rId6"/>
    <p:sldMasterId id="2147483750" r:id="rId7"/>
    <p:sldMasterId id="2147483763" r:id="rId8"/>
  </p:sldMasterIdLst>
  <p:notesMasterIdLst>
    <p:notesMasterId r:id="rId45"/>
  </p:notesMasterIdLst>
  <p:handoutMasterIdLst>
    <p:handoutMasterId r:id="rId46"/>
  </p:handoutMasterIdLst>
  <p:sldIdLst>
    <p:sldId id="256" r:id="rId9"/>
    <p:sldId id="379" r:id="rId10"/>
    <p:sldId id="380" r:id="rId11"/>
    <p:sldId id="381" r:id="rId12"/>
    <p:sldId id="399" r:id="rId13"/>
    <p:sldId id="348" r:id="rId14"/>
    <p:sldId id="337" r:id="rId15"/>
    <p:sldId id="415" r:id="rId16"/>
    <p:sldId id="338" r:id="rId17"/>
    <p:sldId id="409" r:id="rId18"/>
    <p:sldId id="441" r:id="rId19"/>
    <p:sldId id="442" r:id="rId20"/>
    <p:sldId id="416" r:id="rId21"/>
    <p:sldId id="346" r:id="rId22"/>
    <p:sldId id="437" r:id="rId23"/>
    <p:sldId id="438" r:id="rId24"/>
    <p:sldId id="439" r:id="rId25"/>
    <p:sldId id="345" r:id="rId26"/>
    <p:sldId id="325" r:id="rId27"/>
    <p:sldId id="433" r:id="rId28"/>
    <p:sldId id="419" r:id="rId29"/>
    <p:sldId id="420" r:id="rId30"/>
    <p:sldId id="421" r:id="rId31"/>
    <p:sldId id="422" r:id="rId32"/>
    <p:sldId id="423" r:id="rId33"/>
    <p:sldId id="424" r:id="rId34"/>
    <p:sldId id="425" r:id="rId35"/>
    <p:sldId id="440" r:id="rId36"/>
    <p:sldId id="427" r:id="rId37"/>
    <p:sldId id="428" r:id="rId38"/>
    <p:sldId id="429" r:id="rId39"/>
    <p:sldId id="430" r:id="rId40"/>
    <p:sldId id="431" r:id="rId41"/>
    <p:sldId id="434" r:id="rId42"/>
    <p:sldId id="435" r:id="rId43"/>
    <p:sldId id="436" r:id="rId44"/>
  </p:sldIdLst>
  <p:sldSz cx="9144000" cy="6858000" type="screen4x3"/>
  <p:notesSz cx="6708775" cy="983615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8099" autoAdjust="0"/>
  </p:normalViewPr>
  <p:slideViewPr>
    <p:cSldViewPr snapToGrid="0" snapToObjects="1">
      <p:cViewPr>
        <p:scale>
          <a:sx n="70" d="100"/>
          <a:sy n="70" d="100"/>
        </p:scale>
        <p:origin x="-1176"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14"/>
    </p:cViewPr>
  </p:sorterViewPr>
  <p:notesViewPr>
    <p:cSldViewPr snapToGrid="0" snapToObjects="1">
      <p:cViewPr>
        <p:scale>
          <a:sx n="100" d="100"/>
          <a:sy n="100" d="100"/>
        </p:scale>
        <p:origin x="-1938" y="-72"/>
      </p:cViewPr>
      <p:guideLst>
        <p:guide orient="horz" pos="3098"/>
        <p:guide pos="211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regneark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regneark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regneark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regneark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regneark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regneark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regneark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nb-NO"/>
  <c:style val="3"/>
  <c:clrMapOvr bg1="lt1" tx1="dk1" bg2="lt2" tx2="dk2" accent1="accent1" accent2="accent2" accent3="accent3" accent4="accent4" accent5="accent5" accent6="accent6" hlink="hlink" folHlink="folHlink"/>
  <c:chart>
    <c:plotArea>
      <c:layout/>
      <c:barChart>
        <c:barDir val="bar"/>
        <c:grouping val="percentStacked"/>
        <c:ser>
          <c:idx val="0"/>
          <c:order val="0"/>
          <c:tx>
            <c:strRef>
              <c:f>Tabs!$B$68</c:f>
              <c:strCache>
                <c:ptCount val="1"/>
                <c:pt idx="0">
                  <c:v>Svært små</c:v>
                </c:pt>
              </c:strCache>
            </c:strRef>
          </c:tx>
          <c:dLbls>
            <c:showVal val="1"/>
          </c:dLbls>
          <c:cat>
            <c:strRef>
              <c:f>Tabs!$C$67:$H$67</c:f>
              <c:strCache>
                <c:ptCount val="6"/>
                <c:pt idx="0">
                  <c:v>Befolkningsreduksjon</c:v>
                </c:pt>
                <c:pt idx="1">
                  <c:v>Befolkningsvekst</c:v>
                </c:pt>
                <c:pt idx="2">
                  <c:v>Tilgang på kvalifisert arbeidskraft</c:v>
                </c:pt>
                <c:pt idx="3">
                  <c:v>Forventningspress fra innbyggerne</c:v>
                </c:pt>
                <c:pt idx="4">
                  <c:v>Kommuneøkonomi</c:v>
                </c:pt>
                <c:pt idx="5">
                  <c:v>Pensjonsutgifter</c:v>
                </c:pt>
              </c:strCache>
            </c:strRef>
          </c:cat>
          <c:val>
            <c:numRef>
              <c:f>Tabs!$C$68:$H$68</c:f>
              <c:numCache>
                <c:formatCode>0</c:formatCode>
                <c:ptCount val="6"/>
                <c:pt idx="0">
                  <c:v>32.4</c:v>
                </c:pt>
                <c:pt idx="1">
                  <c:v>22.3</c:v>
                </c:pt>
                <c:pt idx="2">
                  <c:v>1.3</c:v>
                </c:pt>
                <c:pt idx="3">
                  <c:v>0</c:v>
                </c:pt>
                <c:pt idx="4">
                  <c:v>0</c:v>
                </c:pt>
                <c:pt idx="5">
                  <c:v>0</c:v>
                </c:pt>
              </c:numCache>
            </c:numRef>
          </c:val>
        </c:ser>
        <c:ser>
          <c:idx val="1"/>
          <c:order val="1"/>
          <c:tx>
            <c:strRef>
              <c:f>Tabs!$B$69</c:f>
              <c:strCache>
                <c:ptCount val="1"/>
                <c:pt idx="0">
                  <c:v>Ganske små</c:v>
                </c:pt>
              </c:strCache>
            </c:strRef>
          </c:tx>
          <c:dLbls>
            <c:showVal val="1"/>
          </c:dLbls>
          <c:cat>
            <c:strRef>
              <c:f>Tabs!$C$67:$H$67</c:f>
              <c:strCache>
                <c:ptCount val="6"/>
                <c:pt idx="0">
                  <c:v>Befolkningsreduksjon</c:v>
                </c:pt>
                <c:pt idx="1">
                  <c:v>Befolkningsvekst</c:v>
                </c:pt>
                <c:pt idx="2">
                  <c:v>Tilgang på kvalifisert arbeidskraft</c:v>
                </c:pt>
                <c:pt idx="3">
                  <c:v>Forventningspress fra innbyggerne</c:v>
                </c:pt>
                <c:pt idx="4">
                  <c:v>Kommuneøkonomi</c:v>
                </c:pt>
                <c:pt idx="5">
                  <c:v>Pensjonsutgifter</c:v>
                </c:pt>
              </c:strCache>
            </c:strRef>
          </c:cat>
          <c:val>
            <c:numRef>
              <c:f>Tabs!$C$69:$H$69</c:f>
              <c:numCache>
                <c:formatCode>0</c:formatCode>
                <c:ptCount val="6"/>
                <c:pt idx="0">
                  <c:v>12.2</c:v>
                </c:pt>
                <c:pt idx="1">
                  <c:v>17.2</c:v>
                </c:pt>
                <c:pt idx="2">
                  <c:v>17.600000000000001</c:v>
                </c:pt>
                <c:pt idx="3">
                  <c:v>1.3</c:v>
                </c:pt>
                <c:pt idx="4">
                  <c:v>1.7000000000000002</c:v>
                </c:pt>
                <c:pt idx="5">
                  <c:v>1.3</c:v>
                </c:pt>
              </c:numCache>
            </c:numRef>
          </c:val>
        </c:ser>
        <c:ser>
          <c:idx val="2"/>
          <c:order val="2"/>
          <c:tx>
            <c:strRef>
              <c:f>Tabs!$B$70</c:f>
              <c:strCache>
                <c:ptCount val="1"/>
                <c:pt idx="0">
                  <c:v>Verken små eller store</c:v>
                </c:pt>
              </c:strCache>
            </c:strRef>
          </c:tx>
          <c:spPr>
            <a:solidFill>
              <a:schemeClr val="accent2">
                <a:lumMod val="60000"/>
                <a:lumOff val="40000"/>
              </a:schemeClr>
            </a:solidFill>
          </c:spPr>
          <c:dLbls>
            <c:showVal val="1"/>
          </c:dLbls>
          <c:cat>
            <c:strRef>
              <c:f>Tabs!$C$67:$H$67</c:f>
              <c:strCache>
                <c:ptCount val="6"/>
                <c:pt idx="0">
                  <c:v>Befolkningsreduksjon</c:v>
                </c:pt>
                <c:pt idx="1">
                  <c:v>Befolkningsvekst</c:v>
                </c:pt>
                <c:pt idx="2">
                  <c:v>Tilgang på kvalifisert arbeidskraft</c:v>
                </c:pt>
                <c:pt idx="3">
                  <c:v>Forventningspress fra innbyggerne</c:v>
                </c:pt>
                <c:pt idx="4">
                  <c:v>Kommuneøkonomi</c:v>
                </c:pt>
                <c:pt idx="5">
                  <c:v>Pensjonsutgifter</c:v>
                </c:pt>
              </c:strCache>
            </c:strRef>
          </c:cat>
          <c:val>
            <c:numRef>
              <c:f>Tabs!$C$70:$H$70</c:f>
              <c:numCache>
                <c:formatCode>0</c:formatCode>
                <c:ptCount val="6"/>
                <c:pt idx="0">
                  <c:v>20.2</c:v>
                </c:pt>
                <c:pt idx="1">
                  <c:v>28.6</c:v>
                </c:pt>
                <c:pt idx="2">
                  <c:v>36.1</c:v>
                </c:pt>
                <c:pt idx="3">
                  <c:v>17.2</c:v>
                </c:pt>
                <c:pt idx="4">
                  <c:v>8.4</c:v>
                </c:pt>
                <c:pt idx="5">
                  <c:v>7.1</c:v>
                </c:pt>
              </c:numCache>
            </c:numRef>
          </c:val>
        </c:ser>
        <c:ser>
          <c:idx val="3"/>
          <c:order val="3"/>
          <c:tx>
            <c:strRef>
              <c:f>Tabs!$B$71</c:f>
              <c:strCache>
                <c:ptCount val="1"/>
                <c:pt idx="0">
                  <c:v>Ganske store</c:v>
                </c:pt>
              </c:strCache>
            </c:strRef>
          </c:tx>
          <c:dLbls>
            <c:showVal val="1"/>
          </c:dLbls>
          <c:cat>
            <c:strRef>
              <c:f>Tabs!$C$67:$H$67</c:f>
              <c:strCache>
                <c:ptCount val="6"/>
                <c:pt idx="0">
                  <c:v>Befolkningsreduksjon</c:v>
                </c:pt>
                <c:pt idx="1">
                  <c:v>Befolkningsvekst</c:v>
                </c:pt>
                <c:pt idx="2">
                  <c:v>Tilgang på kvalifisert arbeidskraft</c:v>
                </c:pt>
                <c:pt idx="3">
                  <c:v>Forventningspress fra innbyggerne</c:v>
                </c:pt>
                <c:pt idx="4">
                  <c:v>Kommuneøkonomi</c:v>
                </c:pt>
                <c:pt idx="5">
                  <c:v>Pensjonsutgifter</c:v>
                </c:pt>
              </c:strCache>
            </c:strRef>
          </c:cat>
          <c:val>
            <c:numRef>
              <c:f>Tabs!$C$71:$H$71</c:f>
              <c:numCache>
                <c:formatCode>0</c:formatCode>
                <c:ptCount val="6"/>
                <c:pt idx="0">
                  <c:v>22.3</c:v>
                </c:pt>
                <c:pt idx="1">
                  <c:v>18.100000000000001</c:v>
                </c:pt>
                <c:pt idx="2">
                  <c:v>37.4</c:v>
                </c:pt>
                <c:pt idx="3">
                  <c:v>56.7</c:v>
                </c:pt>
                <c:pt idx="4">
                  <c:v>50</c:v>
                </c:pt>
                <c:pt idx="5">
                  <c:v>53.4</c:v>
                </c:pt>
              </c:numCache>
            </c:numRef>
          </c:val>
        </c:ser>
        <c:ser>
          <c:idx val="4"/>
          <c:order val="4"/>
          <c:tx>
            <c:strRef>
              <c:f>Tabs!$B$72</c:f>
              <c:strCache>
                <c:ptCount val="1"/>
                <c:pt idx="0">
                  <c:v>Svært store</c:v>
                </c:pt>
              </c:strCache>
            </c:strRef>
          </c:tx>
          <c:dLbls>
            <c:showVal val="1"/>
          </c:dLbls>
          <c:cat>
            <c:strRef>
              <c:f>Tabs!$C$67:$H$67</c:f>
              <c:strCache>
                <c:ptCount val="6"/>
                <c:pt idx="0">
                  <c:v>Befolkningsreduksjon</c:v>
                </c:pt>
                <c:pt idx="1">
                  <c:v>Befolkningsvekst</c:v>
                </c:pt>
                <c:pt idx="2">
                  <c:v>Tilgang på kvalifisert arbeidskraft</c:v>
                </c:pt>
                <c:pt idx="3">
                  <c:v>Forventningspress fra innbyggerne</c:v>
                </c:pt>
                <c:pt idx="4">
                  <c:v>Kommuneøkonomi</c:v>
                </c:pt>
                <c:pt idx="5">
                  <c:v>Pensjonsutgifter</c:v>
                </c:pt>
              </c:strCache>
            </c:strRef>
          </c:cat>
          <c:val>
            <c:numRef>
              <c:f>Tabs!$C$72:$H$72</c:f>
              <c:numCache>
                <c:formatCode>0</c:formatCode>
                <c:ptCount val="6"/>
                <c:pt idx="0">
                  <c:v>9.2000000000000011</c:v>
                </c:pt>
                <c:pt idx="1">
                  <c:v>10.9</c:v>
                </c:pt>
                <c:pt idx="2">
                  <c:v>6.3</c:v>
                </c:pt>
                <c:pt idx="3">
                  <c:v>23.9</c:v>
                </c:pt>
                <c:pt idx="4">
                  <c:v>39.5</c:v>
                </c:pt>
                <c:pt idx="5">
                  <c:v>37.1</c:v>
                </c:pt>
              </c:numCache>
            </c:numRef>
          </c:val>
        </c:ser>
        <c:ser>
          <c:idx val="5"/>
          <c:order val="5"/>
          <c:tx>
            <c:strRef>
              <c:f>Tabs!$B$73</c:f>
              <c:strCache>
                <c:ptCount val="1"/>
                <c:pt idx="0">
                  <c:v>Vet ikke / Ubesvart</c:v>
                </c:pt>
              </c:strCache>
            </c:strRef>
          </c:tx>
          <c:spPr>
            <a:solidFill>
              <a:schemeClr val="bg1">
                <a:lumMod val="95000"/>
              </a:schemeClr>
            </a:solidFill>
          </c:spPr>
          <c:dLbls>
            <c:showVal val="1"/>
          </c:dLbls>
          <c:cat>
            <c:strRef>
              <c:f>Tabs!$C$67:$H$67</c:f>
              <c:strCache>
                <c:ptCount val="6"/>
                <c:pt idx="0">
                  <c:v>Befolkningsreduksjon</c:v>
                </c:pt>
                <c:pt idx="1">
                  <c:v>Befolkningsvekst</c:v>
                </c:pt>
                <c:pt idx="2">
                  <c:v>Tilgang på kvalifisert arbeidskraft</c:v>
                </c:pt>
                <c:pt idx="3">
                  <c:v>Forventningspress fra innbyggerne</c:v>
                </c:pt>
                <c:pt idx="4">
                  <c:v>Kommuneøkonomi</c:v>
                </c:pt>
                <c:pt idx="5">
                  <c:v>Pensjonsutgifter</c:v>
                </c:pt>
              </c:strCache>
            </c:strRef>
          </c:cat>
          <c:val>
            <c:numRef>
              <c:f>Tabs!$C$73:$H$73</c:f>
              <c:numCache>
                <c:formatCode>0</c:formatCode>
                <c:ptCount val="6"/>
                <c:pt idx="0">
                  <c:v>3.8</c:v>
                </c:pt>
                <c:pt idx="1">
                  <c:v>2.9</c:v>
                </c:pt>
                <c:pt idx="2">
                  <c:v>1.2</c:v>
                </c:pt>
                <c:pt idx="3">
                  <c:v>0.8</c:v>
                </c:pt>
                <c:pt idx="4">
                  <c:v>0.4</c:v>
                </c:pt>
                <c:pt idx="5">
                  <c:v>1.2</c:v>
                </c:pt>
              </c:numCache>
            </c:numRef>
          </c:val>
        </c:ser>
        <c:dLbls/>
        <c:overlap val="100"/>
        <c:axId val="127869312"/>
        <c:axId val="127870848"/>
      </c:barChart>
      <c:catAx>
        <c:axId val="127869312"/>
        <c:scaling>
          <c:orientation val="minMax"/>
        </c:scaling>
        <c:axPos val="l"/>
        <c:tickLblPos val="nextTo"/>
        <c:crossAx val="127870848"/>
        <c:crosses val="autoZero"/>
        <c:auto val="1"/>
        <c:lblAlgn val="ctr"/>
        <c:lblOffset val="100"/>
      </c:catAx>
      <c:valAx>
        <c:axId val="127870848"/>
        <c:scaling>
          <c:orientation val="minMax"/>
        </c:scaling>
        <c:axPos val="b"/>
        <c:numFmt formatCode="0\ %" sourceLinked="1"/>
        <c:tickLblPos val="nextTo"/>
        <c:crossAx val="127869312"/>
        <c:crosses val="autoZero"/>
        <c:crossBetween val="between"/>
      </c:valAx>
    </c:plotArea>
    <c:legend>
      <c:legendPos val="b"/>
      <c:layout/>
    </c:legend>
    <c:plotVisOnly val="1"/>
    <c:dispBlanksAs val="gap"/>
  </c:chart>
  <c:txPr>
    <a:bodyPr/>
    <a:lstStyle/>
    <a:p>
      <a:pPr>
        <a:defRPr sz="1200"/>
      </a:pPr>
      <a:endParaRPr lang="nb-NO"/>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nb-NO"/>
  <c:style val="4"/>
  <c:clrMapOvr bg1="lt1" tx1="dk1" bg2="lt2" tx2="dk2" accent1="accent1" accent2="accent2" accent3="accent3" accent4="accent4" accent5="accent5" accent6="accent6" hlink="hlink" folHlink="folHlink"/>
  <c:chart>
    <c:title>
      <c:tx>
        <c:rich>
          <a:bodyPr/>
          <a:lstStyle/>
          <a:p>
            <a:pPr>
              <a:defRPr/>
            </a:pPr>
            <a:r>
              <a:rPr lang="en-US" sz="1100"/>
              <a:t>Utfordring: Befolkningsreduksjon</a:t>
            </a:r>
          </a:p>
        </c:rich>
      </c:tx>
      <c:layout/>
    </c:title>
    <c:plotArea>
      <c:layout/>
      <c:barChart>
        <c:barDir val="col"/>
        <c:grouping val="percentStacked"/>
        <c:ser>
          <c:idx val="0"/>
          <c:order val="0"/>
          <c:tx>
            <c:strRef>
              <c:f>Tabs!$C$72</c:f>
              <c:strCache>
                <c:ptCount val="1"/>
                <c:pt idx="0">
                  <c:v>Svært små</c:v>
                </c:pt>
              </c:strCache>
            </c:strRef>
          </c:tx>
          <c:dLbls>
            <c:showVal val="1"/>
          </c:dLbls>
          <c:cat>
            <c:strRef>
              <c:f>Tabs!$B$73:$B$77</c:f>
              <c:strCache>
                <c:ptCount val="5"/>
                <c:pt idx="0">
                  <c:v>&lt;1699</c:v>
                </c:pt>
                <c:pt idx="1">
                  <c:v>1700-2999</c:v>
                </c:pt>
                <c:pt idx="2">
                  <c:v>3000-5999</c:v>
                </c:pt>
                <c:pt idx="3">
                  <c:v>6000-11999</c:v>
                </c:pt>
                <c:pt idx="4">
                  <c:v>12000&gt;</c:v>
                </c:pt>
              </c:strCache>
            </c:strRef>
          </c:cat>
          <c:val>
            <c:numRef>
              <c:f>Tabs!$C$73:$C$77</c:f>
              <c:numCache>
                <c:formatCode>0</c:formatCode>
                <c:ptCount val="5"/>
                <c:pt idx="1">
                  <c:v>5.1282051282051286</c:v>
                </c:pt>
                <c:pt idx="2">
                  <c:v>25.925925925925924</c:v>
                </c:pt>
                <c:pt idx="3">
                  <c:v>46.66666666666665</c:v>
                </c:pt>
                <c:pt idx="4">
                  <c:v>80</c:v>
                </c:pt>
              </c:numCache>
            </c:numRef>
          </c:val>
        </c:ser>
        <c:ser>
          <c:idx val="1"/>
          <c:order val="1"/>
          <c:tx>
            <c:strRef>
              <c:f>Tabs!$D$72</c:f>
              <c:strCache>
                <c:ptCount val="1"/>
                <c:pt idx="0">
                  <c:v>Ganske små</c:v>
                </c:pt>
              </c:strCache>
            </c:strRef>
          </c:tx>
          <c:dLbls>
            <c:showVal val="1"/>
          </c:dLbls>
          <c:cat>
            <c:strRef>
              <c:f>Tabs!$B$73:$B$77</c:f>
              <c:strCache>
                <c:ptCount val="5"/>
                <c:pt idx="0">
                  <c:v>&lt;1699</c:v>
                </c:pt>
                <c:pt idx="1">
                  <c:v>1700-2999</c:v>
                </c:pt>
                <c:pt idx="2">
                  <c:v>3000-5999</c:v>
                </c:pt>
                <c:pt idx="3">
                  <c:v>6000-11999</c:v>
                </c:pt>
                <c:pt idx="4">
                  <c:v>12000&gt;</c:v>
                </c:pt>
              </c:strCache>
            </c:strRef>
          </c:cat>
          <c:val>
            <c:numRef>
              <c:f>Tabs!$D$73:$D$77</c:f>
              <c:numCache>
                <c:formatCode>0</c:formatCode>
                <c:ptCount val="5"/>
                <c:pt idx="0">
                  <c:v>11.904761904761905</c:v>
                </c:pt>
                <c:pt idx="1">
                  <c:v>15.384615384615385</c:v>
                </c:pt>
                <c:pt idx="2">
                  <c:v>12.962962962962965</c:v>
                </c:pt>
                <c:pt idx="3">
                  <c:v>15.555555555555557</c:v>
                </c:pt>
                <c:pt idx="4">
                  <c:v>8</c:v>
                </c:pt>
              </c:numCache>
            </c:numRef>
          </c:val>
        </c:ser>
        <c:ser>
          <c:idx val="2"/>
          <c:order val="2"/>
          <c:tx>
            <c:strRef>
              <c:f>Tabs!$E$72</c:f>
              <c:strCache>
                <c:ptCount val="1"/>
                <c:pt idx="0">
                  <c:v>Verken små eller store</c:v>
                </c:pt>
              </c:strCache>
            </c:strRef>
          </c:tx>
          <c:spPr>
            <a:solidFill>
              <a:schemeClr val="accent1">
                <a:lumMod val="20000"/>
                <a:lumOff val="80000"/>
              </a:schemeClr>
            </a:solidFill>
          </c:spPr>
          <c:dLbls>
            <c:showVal val="1"/>
          </c:dLbls>
          <c:cat>
            <c:strRef>
              <c:f>Tabs!$B$73:$B$77</c:f>
              <c:strCache>
                <c:ptCount val="5"/>
                <c:pt idx="0">
                  <c:v>&lt;1699</c:v>
                </c:pt>
                <c:pt idx="1">
                  <c:v>1700-2999</c:v>
                </c:pt>
                <c:pt idx="2">
                  <c:v>3000-5999</c:v>
                </c:pt>
                <c:pt idx="3">
                  <c:v>6000-11999</c:v>
                </c:pt>
                <c:pt idx="4">
                  <c:v>12000&gt;</c:v>
                </c:pt>
              </c:strCache>
            </c:strRef>
          </c:cat>
          <c:val>
            <c:numRef>
              <c:f>Tabs!$E$73:$E$77</c:f>
              <c:numCache>
                <c:formatCode>0</c:formatCode>
                <c:ptCount val="5"/>
                <c:pt idx="0">
                  <c:v>21.428571428571427</c:v>
                </c:pt>
                <c:pt idx="1">
                  <c:v>20.512820512820515</c:v>
                </c:pt>
                <c:pt idx="2">
                  <c:v>35.185185185185183</c:v>
                </c:pt>
                <c:pt idx="3">
                  <c:v>17.777777777777779</c:v>
                </c:pt>
                <c:pt idx="4">
                  <c:v>8</c:v>
                </c:pt>
              </c:numCache>
            </c:numRef>
          </c:val>
        </c:ser>
        <c:ser>
          <c:idx val="3"/>
          <c:order val="3"/>
          <c:tx>
            <c:strRef>
              <c:f>Tabs!$F$72</c:f>
              <c:strCache>
                <c:ptCount val="1"/>
                <c:pt idx="0">
                  <c:v>Ganske store</c:v>
                </c:pt>
              </c:strCache>
            </c:strRef>
          </c:tx>
          <c:dLbls>
            <c:showVal val="1"/>
          </c:dLbls>
          <c:cat>
            <c:strRef>
              <c:f>Tabs!$B$73:$B$77</c:f>
              <c:strCache>
                <c:ptCount val="5"/>
                <c:pt idx="0">
                  <c:v>&lt;1699</c:v>
                </c:pt>
                <c:pt idx="1">
                  <c:v>1700-2999</c:v>
                </c:pt>
                <c:pt idx="2">
                  <c:v>3000-5999</c:v>
                </c:pt>
                <c:pt idx="3">
                  <c:v>6000-11999</c:v>
                </c:pt>
                <c:pt idx="4">
                  <c:v>12000&gt;</c:v>
                </c:pt>
              </c:strCache>
            </c:strRef>
          </c:cat>
          <c:val>
            <c:numRef>
              <c:f>Tabs!$F$73:$F$77</c:f>
              <c:numCache>
                <c:formatCode>0</c:formatCode>
                <c:ptCount val="5"/>
                <c:pt idx="0">
                  <c:v>45.238095238095255</c:v>
                </c:pt>
                <c:pt idx="1">
                  <c:v>48.717948717948715</c:v>
                </c:pt>
                <c:pt idx="2">
                  <c:v>14.814814814814817</c:v>
                </c:pt>
                <c:pt idx="3">
                  <c:v>11.111111111111109</c:v>
                </c:pt>
                <c:pt idx="4">
                  <c:v>4</c:v>
                </c:pt>
              </c:numCache>
            </c:numRef>
          </c:val>
        </c:ser>
        <c:ser>
          <c:idx val="4"/>
          <c:order val="4"/>
          <c:tx>
            <c:strRef>
              <c:f>Tabs!$G$72</c:f>
              <c:strCache>
                <c:ptCount val="1"/>
                <c:pt idx="0">
                  <c:v>Svært store</c:v>
                </c:pt>
              </c:strCache>
            </c:strRef>
          </c:tx>
          <c:dLbls>
            <c:showVal val="1"/>
          </c:dLbls>
          <c:cat>
            <c:strRef>
              <c:f>Tabs!$B$73:$B$77</c:f>
              <c:strCache>
                <c:ptCount val="5"/>
                <c:pt idx="0">
                  <c:v>&lt;1699</c:v>
                </c:pt>
                <c:pt idx="1">
                  <c:v>1700-2999</c:v>
                </c:pt>
                <c:pt idx="2">
                  <c:v>3000-5999</c:v>
                </c:pt>
                <c:pt idx="3">
                  <c:v>6000-11999</c:v>
                </c:pt>
                <c:pt idx="4">
                  <c:v>12000&gt;</c:v>
                </c:pt>
              </c:strCache>
            </c:strRef>
          </c:cat>
          <c:val>
            <c:numRef>
              <c:f>Tabs!$G$73:$G$77</c:f>
              <c:numCache>
                <c:formatCode>0</c:formatCode>
                <c:ptCount val="5"/>
                <c:pt idx="0">
                  <c:v>21.428571428571427</c:v>
                </c:pt>
                <c:pt idx="1">
                  <c:v>10.256410256410259</c:v>
                </c:pt>
                <c:pt idx="2">
                  <c:v>9.2592592592592613</c:v>
                </c:pt>
                <c:pt idx="3">
                  <c:v>8.8888888888888893</c:v>
                </c:pt>
              </c:numCache>
            </c:numRef>
          </c:val>
        </c:ser>
        <c:dLbls/>
        <c:overlap val="100"/>
        <c:axId val="122415360"/>
        <c:axId val="127844352"/>
      </c:barChart>
      <c:catAx>
        <c:axId val="122415360"/>
        <c:scaling>
          <c:orientation val="minMax"/>
        </c:scaling>
        <c:axPos val="b"/>
        <c:tickLblPos val="nextTo"/>
        <c:crossAx val="127844352"/>
        <c:crosses val="autoZero"/>
        <c:auto val="1"/>
        <c:lblAlgn val="ctr"/>
        <c:lblOffset val="100"/>
      </c:catAx>
      <c:valAx>
        <c:axId val="127844352"/>
        <c:scaling>
          <c:orientation val="minMax"/>
        </c:scaling>
        <c:axPos val="l"/>
        <c:numFmt formatCode="0\ %" sourceLinked="1"/>
        <c:tickLblPos val="nextTo"/>
        <c:crossAx val="122415360"/>
        <c:crosses val="autoZero"/>
        <c:crossBetween val="between"/>
      </c:valAx>
    </c:plotArea>
    <c:legend>
      <c:legendPos val="r"/>
      <c:layout/>
    </c:legend>
    <c:plotVisOnly val="1"/>
    <c:dispBlanksAs val="gap"/>
  </c:chart>
  <c:txPr>
    <a:bodyPr/>
    <a:lstStyle/>
    <a:p>
      <a:pPr>
        <a:defRPr sz="1100"/>
      </a:pPr>
      <a:endParaRPr lang="nb-NO"/>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nb-NO"/>
  <c:style val="5"/>
  <c:clrMapOvr bg1="lt1" tx1="dk1" bg2="lt2" tx2="dk2" accent1="accent1" accent2="accent2" accent3="accent3" accent4="accent4" accent5="accent5" accent6="accent6" hlink="hlink" folHlink="folHlink"/>
  <c:chart>
    <c:title>
      <c:tx>
        <c:rich>
          <a:bodyPr/>
          <a:lstStyle/>
          <a:p>
            <a:pPr>
              <a:defRPr/>
            </a:pPr>
            <a:r>
              <a:rPr lang="en-US" sz="1100"/>
              <a:t>Utfordring: Kommuneøkonomi</a:t>
            </a:r>
          </a:p>
        </c:rich>
      </c:tx>
      <c:layout/>
    </c:title>
    <c:plotArea>
      <c:layout/>
      <c:barChart>
        <c:barDir val="col"/>
        <c:grouping val="percentStacked"/>
        <c:ser>
          <c:idx val="0"/>
          <c:order val="0"/>
          <c:tx>
            <c:strRef>
              <c:f>Tabs!$M$76</c:f>
              <c:strCache>
                <c:ptCount val="1"/>
                <c:pt idx="0">
                  <c:v>Ganske små</c:v>
                </c:pt>
              </c:strCache>
            </c:strRef>
          </c:tx>
          <c:dLbls>
            <c:showVal val="1"/>
          </c:dLbls>
          <c:cat>
            <c:strRef>
              <c:f>Tabs!$N$75:$R$75</c:f>
              <c:strCache>
                <c:ptCount val="5"/>
                <c:pt idx="0">
                  <c:v>Midt Norge</c:v>
                </c:pt>
                <c:pt idx="1">
                  <c:v>Sørlandet</c:v>
                </c:pt>
                <c:pt idx="2">
                  <c:v>Østlandet</c:v>
                </c:pt>
                <c:pt idx="3">
                  <c:v>Vestlandet</c:v>
                </c:pt>
                <c:pt idx="4">
                  <c:v>Nord Norge</c:v>
                </c:pt>
              </c:strCache>
            </c:strRef>
          </c:cat>
          <c:val>
            <c:numRef>
              <c:f>Tabs!$N$76:$R$76</c:f>
              <c:numCache>
                <c:formatCode>General</c:formatCode>
                <c:ptCount val="5"/>
                <c:pt idx="2" formatCode="0">
                  <c:v>2.4390243902439024</c:v>
                </c:pt>
                <c:pt idx="3" formatCode="0">
                  <c:v>3.5714285714285712</c:v>
                </c:pt>
              </c:numCache>
            </c:numRef>
          </c:val>
        </c:ser>
        <c:ser>
          <c:idx val="1"/>
          <c:order val="1"/>
          <c:tx>
            <c:strRef>
              <c:f>Tabs!$M$77</c:f>
              <c:strCache>
                <c:ptCount val="1"/>
                <c:pt idx="0">
                  <c:v>Verken små eller store</c:v>
                </c:pt>
              </c:strCache>
            </c:strRef>
          </c:tx>
          <c:spPr>
            <a:solidFill>
              <a:schemeClr val="accent1">
                <a:lumMod val="20000"/>
                <a:lumOff val="80000"/>
              </a:schemeClr>
            </a:solidFill>
          </c:spPr>
          <c:dLbls>
            <c:showVal val="1"/>
          </c:dLbls>
          <c:cat>
            <c:strRef>
              <c:f>Tabs!$N$75:$R$75</c:f>
              <c:strCache>
                <c:ptCount val="5"/>
                <c:pt idx="0">
                  <c:v>Midt Norge</c:v>
                </c:pt>
                <c:pt idx="1">
                  <c:v>Sørlandet</c:v>
                </c:pt>
                <c:pt idx="2">
                  <c:v>Østlandet</c:v>
                </c:pt>
                <c:pt idx="3">
                  <c:v>Vestlandet</c:v>
                </c:pt>
                <c:pt idx="4">
                  <c:v>Nord Norge</c:v>
                </c:pt>
              </c:strCache>
            </c:strRef>
          </c:cat>
          <c:val>
            <c:numRef>
              <c:f>Tabs!$N$77:$R$77</c:f>
              <c:numCache>
                <c:formatCode>0</c:formatCode>
                <c:ptCount val="5"/>
                <c:pt idx="0">
                  <c:v>4.3478260869565215</c:v>
                </c:pt>
                <c:pt idx="1">
                  <c:v>13.333333333333334</c:v>
                </c:pt>
                <c:pt idx="2">
                  <c:v>9.7560975609756095</c:v>
                </c:pt>
                <c:pt idx="3">
                  <c:v>7.1428571428571423</c:v>
                </c:pt>
                <c:pt idx="4">
                  <c:v>6.5217391304347823</c:v>
                </c:pt>
              </c:numCache>
            </c:numRef>
          </c:val>
        </c:ser>
        <c:ser>
          <c:idx val="2"/>
          <c:order val="2"/>
          <c:tx>
            <c:strRef>
              <c:f>Tabs!$M$78</c:f>
              <c:strCache>
                <c:ptCount val="1"/>
                <c:pt idx="0">
                  <c:v>Ganske store</c:v>
                </c:pt>
              </c:strCache>
            </c:strRef>
          </c:tx>
          <c:dLbls>
            <c:showVal val="1"/>
          </c:dLbls>
          <c:cat>
            <c:strRef>
              <c:f>Tabs!$N$75:$R$75</c:f>
              <c:strCache>
                <c:ptCount val="5"/>
                <c:pt idx="0">
                  <c:v>Midt Norge</c:v>
                </c:pt>
                <c:pt idx="1">
                  <c:v>Sørlandet</c:v>
                </c:pt>
                <c:pt idx="2">
                  <c:v>Østlandet</c:v>
                </c:pt>
                <c:pt idx="3">
                  <c:v>Vestlandet</c:v>
                </c:pt>
                <c:pt idx="4">
                  <c:v>Nord Norge</c:v>
                </c:pt>
              </c:strCache>
            </c:strRef>
          </c:cat>
          <c:val>
            <c:numRef>
              <c:f>Tabs!$N$78:$R$78</c:f>
              <c:numCache>
                <c:formatCode>0</c:formatCode>
                <c:ptCount val="5"/>
                <c:pt idx="0">
                  <c:v>73.913043478260889</c:v>
                </c:pt>
                <c:pt idx="1">
                  <c:v>56.66666666666665</c:v>
                </c:pt>
                <c:pt idx="2">
                  <c:v>57.317073170731703</c:v>
                </c:pt>
                <c:pt idx="3">
                  <c:v>39.285714285714285</c:v>
                </c:pt>
                <c:pt idx="4">
                  <c:v>34.782608695652165</c:v>
                </c:pt>
              </c:numCache>
            </c:numRef>
          </c:val>
        </c:ser>
        <c:ser>
          <c:idx val="3"/>
          <c:order val="3"/>
          <c:tx>
            <c:strRef>
              <c:f>Tabs!$M$79</c:f>
              <c:strCache>
                <c:ptCount val="1"/>
                <c:pt idx="0">
                  <c:v>Svært store</c:v>
                </c:pt>
              </c:strCache>
            </c:strRef>
          </c:tx>
          <c:dLbls>
            <c:showVal val="1"/>
          </c:dLbls>
          <c:cat>
            <c:strRef>
              <c:f>Tabs!$N$75:$R$75</c:f>
              <c:strCache>
                <c:ptCount val="5"/>
                <c:pt idx="0">
                  <c:v>Midt Norge</c:v>
                </c:pt>
                <c:pt idx="1">
                  <c:v>Sørlandet</c:v>
                </c:pt>
                <c:pt idx="2">
                  <c:v>Østlandet</c:v>
                </c:pt>
                <c:pt idx="3">
                  <c:v>Vestlandet</c:v>
                </c:pt>
                <c:pt idx="4">
                  <c:v>Nord Norge</c:v>
                </c:pt>
              </c:strCache>
            </c:strRef>
          </c:cat>
          <c:val>
            <c:numRef>
              <c:f>Tabs!$N$79:$R$79</c:f>
              <c:numCache>
                <c:formatCode>0</c:formatCode>
                <c:ptCount val="5"/>
                <c:pt idx="0">
                  <c:v>21.739130434782609</c:v>
                </c:pt>
                <c:pt idx="1">
                  <c:v>30</c:v>
                </c:pt>
                <c:pt idx="2">
                  <c:v>30.487804878048781</c:v>
                </c:pt>
                <c:pt idx="3">
                  <c:v>50</c:v>
                </c:pt>
                <c:pt idx="4">
                  <c:v>58.695652173913054</c:v>
                </c:pt>
              </c:numCache>
            </c:numRef>
          </c:val>
        </c:ser>
        <c:dLbls/>
        <c:overlap val="100"/>
        <c:axId val="87141760"/>
        <c:axId val="127857792"/>
      </c:barChart>
      <c:catAx>
        <c:axId val="87141760"/>
        <c:scaling>
          <c:orientation val="minMax"/>
        </c:scaling>
        <c:axPos val="b"/>
        <c:tickLblPos val="nextTo"/>
        <c:crossAx val="127857792"/>
        <c:crosses val="autoZero"/>
        <c:auto val="1"/>
        <c:lblAlgn val="ctr"/>
        <c:lblOffset val="100"/>
      </c:catAx>
      <c:valAx>
        <c:axId val="127857792"/>
        <c:scaling>
          <c:orientation val="minMax"/>
        </c:scaling>
        <c:axPos val="l"/>
        <c:numFmt formatCode="0\ %" sourceLinked="1"/>
        <c:tickLblPos val="nextTo"/>
        <c:crossAx val="87141760"/>
        <c:crosses val="autoZero"/>
        <c:crossBetween val="between"/>
      </c:valAx>
    </c:plotArea>
    <c:legend>
      <c:legendPos val="r"/>
      <c:layout/>
    </c:legend>
    <c:plotVisOnly val="1"/>
    <c:dispBlanksAs val="gap"/>
  </c:chart>
  <c:txPr>
    <a:bodyPr/>
    <a:lstStyle/>
    <a:p>
      <a:pPr>
        <a:defRPr sz="1100"/>
      </a:pPr>
      <a:endParaRPr lang="nb-NO"/>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nb-NO"/>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explosion val="25"/>
          <c:dLbls>
            <c:showCatName val="1"/>
            <c:showPercent val="1"/>
            <c:showLeaderLines val="1"/>
          </c:dLbls>
          <c:cat>
            <c:strRef>
              <c:f>Tabs!$B$31:$B$36</c:f>
              <c:strCache>
                <c:ptCount val="6"/>
                <c:pt idx="0">
                  <c:v>Svært dårlig</c:v>
                </c:pt>
                <c:pt idx="1">
                  <c:v>Ganske dårlig</c:v>
                </c:pt>
                <c:pt idx="2">
                  <c:v>Verken dårlig eller bra</c:v>
                </c:pt>
                <c:pt idx="3">
                  <c:v>Ganske bra</c:v>
                </c:pt>
                <c:pt idx="4">
                  <c:v>Svært bra</c:v>
                </c:pt>
                <c:pt idx="5">
                  <c:v>Ubesvart</c:v>
                </c:pt>
              </c:strCache>
            </c:strRef>
          </c:cat>
          <c:val>
            <c:numRef>
              <c:f>Tabs!$C$31:$C$36</c:f>
              <c:numCache>
                <c:formatCode>0</c:formatCode>
                <c:ptCount val="6"/>
                <c:pt idx="0" formatCode="General">
                  <c:v>0.8</c:v>
                </c:pt>
                <c:pt idx="1">
                  <c:v>2.5</c:v>
                </c:pt>
                <c:pt idx="2">
                  <c:v>8.8000000000000007</c:v>
                </c:pt>
                <c:pt idx="3">
                  <c:v>55.9</c:v>
                </c:pt>
                <c:pt idx="4">
                  <c:v>30.7</c:v>
                </c:pt>
                <c:pt idx="5">
                  <c:v>1.2</c:v>
                </c:pt>
              </c:numCache>
            </c:numRef>
          </c:val>
        </c:ser>
        <c:dLbls/>
      </c:pie3DChart>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nb-NO"/>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0"/>
          <c:y val="1.1574074074074073E-2"/>
          <c:w val="1"/>
          <c:h val="0.97222222222222221"/>
        </c:manualLayout>
      </c:layout>
      <c:pie3DChart>
        <c:varyColors val="1"/>
        <c:ser>
          <c:idx val="0"/>
          <c:order val="0"/>
          <c:explosion val="25"/>
          <c:dLbls>
            <c:dLbl>
              <c:idx val="1"/>
              <c:layout>
                <c:manualLayout>
                  <c:x val="0.16174537733345129"/>
                  <c:y val="-6.0881452318460184E-2"/>
                </c:manualLayout>
              </c:layout>
              <c:showCatName val="1"/>
              <c:showPercent val="1"/>
            </c:dLbl>
            <c:showCatName val="1"/>
            <c:showPercent val="1"/>
            <c:showLeaderLines val="1"/>
          </c:dLbls>
          <c:cat>
            <c:strRef>
              <c:f>Tabs!$B$95:$B$98</c:f>
              <c:strCache>
                <c:ptCount val="4"/>
                <c:pt idx="0">
                  <c:v>Ja, har nye tiltak for 2013</c:v>
                </c:pt>
                <c:pt idx="1">
                  <c:v>Nei, men har allerede igangsatt tiltak i økonomiplanperioden</c:v>
                </c:pt>
                <c:pt idx="2">
                  <c:v>Nei-ingen planer</c:v>
                </c:pt>
                <c:pt idx="3">
                  <c:v>Vet ikke</c:v>
                </c:pt>
              </c:strCache>
            </c:strRef>
          </c:cat>
          <c:val>
            <c:numRef>
              <c:f>Tabs!$C$95:$C$98</c:f>
              <c:numCache>
                <c:formatCode>0</c:formatCode>
                <c:ptCount val="4"/>
                <c:pt idx="0">
                  <c:v>50.8</c:v>
                </c:pt>
                <c:pt idx="1">
                  <c:v>41.2</c:v>
                </c:pt>
                <c:pt idx="2">
                  <c:v>4.5999999999999996</c:v>
                </c:pt>
                <c:pt idx="3">
                  <c:v>3.4</c:v>
                </c:pt>
              </c:numCache>
            </c:numRef>
          </c:val>
        </c:ser>
        <c:dLbls/>
      </c:pie3DChart>
    </c:plotArea>
    <c:plotVisOnly val="1"/>
    <c:dispBlanksAs val="zero"/>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nb-NO"/>
  <c:style val="7"/>
  <c:clrMapOvr bg1="lt1" tx1="dk1" bg2="lt2" tx2="dk2" accent1="accent1" accent2="accent2" accent3="accent3" accent4="accent4" accent5="accent5" accent6="accent6" hlink="hlink" folHlink="folHlink"/>
  <c:chart>
    <c:plotArea>
      <c:layout/>
      <c:barChart>
        <c:barDir val="col"/>
        <c:grouping val="percentStacked"/>
        <c:ser>
          <c:idx val="0"/>
          <c:order val="0"/>
          <c:tx>
            <c:strRef>
              <c:f>Tabs!$O$96</c:f>
              <c:strCache>
                <c:ptCount val="1"/>
                <c:pt idx="0">
                  <c:v>Ja, har nye tiltak for 2013</c:v>
                </c:pt>
              </c:strCache>
            </c:strRef>
          </c:tx>
          <c:dLbls>
            <c:showVal val="1"/>
          </c:dLbls>
          <c:cat>
            <c:strRef>
              <c:f>Tabs!$N$97:$N$101</c:f>
              <c:strCache>
                <c:ptCount val="5"/>
                <c:pt idx="0">
                  <c:v>&lt;1699</c:v>
                </c:pt>
                <c:pt idx="1">
                  <c:v>1700-2999</c:v>
                </c:pt>
                <c:pt idx="2">
                  <c:v>3000-5999</c:v>
                </c:pt>
                <c:pt idx="3">
                  <c:v>6000-11999</c:v>
                </c:pt>
                <c:pt idx="4">
                  <c:v>12000&gt;</c:v>
                </c:pt>
              </c:strCache>
            </c:strRef>
          </c:cat>
          <c:val>
            <c:numRef>
              <c:f>Tabs!$O$97:$O$101</c:f>
              <c:numCache>
                <c:formatCode>0</c:formatCode>
                <c:ptCount val="5"/>
                <c:pt idx="0">
                  <c:v>34.883720930232549</c:v>
                </c:pt>
                <c:pt idx="1">
                  <c:v>40</c:v>
                </c:pt>
                <c:pt idx="2">
                  <c:v>47.272727272727273</c:v>
                </c:pt>
                <c:pt idx="3">
                  <c:v>52.173913043478265</c:v>
                </c:pt>
                <c:pt idx="4">
                  <c:v>74.074074074074062</c:v>
                </c:pt>
              </c:numCache>
            </c:numRef>
          </c:val>
        </c:ser>
        <c:ser>
          <c:idx val="1"/>
          <c:order val="1"/>
          <c:tx>
            <c:strRef>
              <c:f>Tabs!$P$96</c:f>
              <c:strCache>
                <c:ptCount val="1"/>
                <c:pt idx="0">
                  <c:v>Nei, men har allerede igangsatt tiltak i økonomiplanperioden</c:v>
                </c:pt>
              </c:strCache>
            </c:strRef>
          </c:tx>
          <c:dLbls>
            <c:showVal val="1"/>
          </c:dLbls>
          <c:cat>
            <c:strRef>
              <c:f>Tabs!$N$97:$N$101</c:f>
              <c:strCache>
                <c:ptCount val="5"/>
                <c:pt idx="0">
                  <c:v>&lt;1699</c:v>
                </c:pt>
                <c:pt idx="1">
                  <c:v>1700-2999</c:v>
                </c:pt>
                <c:pt idx="2">
                  <c:v>3000-5999</c:v>
                </c:pt>
                <c:pt idx="3">
                  <c:v>6000-11999</c:v>
                </c:pt>
                <c:pt idx="4">
                  <c:v>12000&gt;</c:v>
                </c:pt>
              </c:strCache>
            </c:strRef>
          </c:cat>
          <c:val>
            <c:numRef>
              <c:f>Tabs!$P$97:$P$101</c:f>
              <c:numCache>
                <c:formatCode>0</c:formatCode>
                <c:ptCount val="5"/>
                <c:pt idx="0">
                  <c:v>53.488372093023258</c:v>
                </c:pt>
                <c:pt idx="1">
                  <c:v>47.5</c:v>
                </c:pt>
                <c:pt idx="2">
                  <c:v>43.636363636363626</c:v>
                </c:pt>
                <c:pt idx="3">
                  <c:v>43.478260869565212</c:v>
                </c:pt>
                <c:pt idx="4">
                  <c:v>22.222222222222214</c:v>
                </c:pt>
              </c:numCache>
            </c:numRef>
          </c:val>
        </c:ser>
        <c:ser>
          <c:idx val="2"/>
          <c:order val="2"/>
          <c:tx>
            <c:strRef>
              <c:f>Tabs!$Q$96</c:f>
              <c:strCache>
                <c:ptCount val="1"/>
                <c:pt idx="0">
                  <c:v>Nei, har ingen planer, verken i 2013 eller i økonomiplanen</c:v>
                </c:pt>
              </c:strCache>
            </c:strRef>
          </c:tx>
          <c:dLbls>
            <c:showVal val="1"/>
          </c:dLbls>
          <c:cat>
            <c:strRef>
              <c:f>Tabs!$N$97:$N$101</c:f>
              <c:strCache>
                <c:ptCount val="5"/>
                <c:pt idx="0">
                  <c:v>&lt;1699</c:v>
                </c:pt>
                <c:pt idx="1">
                  <c:v>1700-2999</c:v>
                </c:pt>
                <c:pt idx="2">
                  <c:v>3000-5999</c:v>
                </c:pt>
                <c:pt idx="3">
                  <c:v>6000-11999</c:v>
                </c:pt>
                <c:pt idx="4">
                  <c:v>12000&gt;</c:v>
                </c:pt>
              </c:strCache>
            </c:strRef>
          </c:cat>
          <c:val>
            <c:numRef>
              <c:f>Tabs!$Q$97:$Q$101</c:f>
              <c:numCache>
                <c:formatCode>0</c:formatCode>
                <c:ptCount val="5"/>
                <c:pt idx="0">
                  <c:v>11.627906976744185</c:v>
                </c:pt>
                <c:pt idx="1">
                  <c:v>5</c:v>
                </c:pt>
                <c:pt idx="2">
                  <c:v>1.8181818181818181</c:v>
                </c:pt>
                <c:pt idx="3">
                  <c:v>4.3478260869565215</c:v>
                </c:pt>
                <c:pt idx="4">
                  <c:v>1.8518518518518521</c:v>
                </c:pt>
              </c:numCache>
            </c:numRef>
          </c:val>
        </c:ser>
        <c:ser>
          <c:idx val="3"/>
          <c:order val="3"/>
          <c:tx>
            <c:strRef>
              <c:f>Tabs!$R$96</c:f>
              <c:strCache>
                <c:ptCount val="1"/>
                <c:pt idx="0">
                  <c:v>Vet ikke</c:v>
                </c:pt>
              </c:strCache>
            </c:strRef>
          </c:tx>
          <c:dLbls>
            <c:showVal val="1"/>
          </c:dLbls>
          <c:cat>
            <c:strRef>
              <c:f>Tabs!$N$97:$N$101</c:f>
              <c:strCache>
                <c:ptCount val="5"/>
                <c:pt idx="0">
                  <c:v>&lt;1699</c:v>
                </c:pt>
                <c:pt idx="1">
                  <c:v>1700-2999</c:v>
                </c:pt>
                <c:pt idx="2">
                  <c:v>3000-5999</c:v>
                </c:pt>
                <c:pt idx="3">
                  <c:v>6000-11999</c:v>
                </c:pt>
                <c:pt idx="4">
                  <c:v>12000&gt;</c:v>
                </c:pt>
              </c:strCache>
            </c:strRef>
          </c:cat>
          <c:val>
            <c:numRef>
              <c:f>Tabs!$R$97:$R$101</c:f>
              <c:numCache>
                <c:formatCode>0</c:formatCode>
                <c:ptCount val="5"/>
                <c:pt idx="1">
                  <c:v>7.5</c:v>
                </c:pt>
                <c:pt idx="2">
                  <c:v>7.2727272727272725</c:v>
                </c:pt>
                <c:pt idx="4">
                  <c:v>1.8518518518518521</c:v>
                </c:pt>
              </c:numCache>
            </c:numRef>
          </c:val>
        </c:ser>
        <c:dLbls/>
        <c:overlap val="100"/>
        <c:axId val="136524928"/>
        <c:axId val="136526848"/>
      </c:barChart>
      <c:catAx>
        <c:axId val="136524928"/>
        <c:scaling>
          <c:orientation val="minMax"/>
        </c:scaling>
        <c:axPos val="b"/>
        <c:title>
          <c:tx>
            <c:rich>
              <a:bodyPr/>
              <a:lstStyle/>
              <a:p>
                <a:pPr>
                  <a:defRPr/>
                </a:pPr>
                <a:r>
                  <a:rPr lang="en-US"/>
                  <a:t>Kommunestørrelse</a:t>
                </a:r>
              </a:p>
            </c:rich>
          </c:tx>
          <c:layout/>
        </c:title>
        <c:tickLblPos val="nextTo"/>
        <c:crossAx val="136526848"/>
        <c:crosses val="autoZero"/>
        <c:auto val="1"/>
        <c:lblAlgn val="ctr"/>
        <c:lblOffset val="100"/>
      </c:catAx>
      <c:valAx>
        <c:axId val="136526848"/>
        <c:scaling>
          <c:orientation val="minMax"/>
        </c:scaling>
        <c:axPos val="l"/>
        <c:numFmt formatCode="0\ %" sourceLinked="1"/>
        <c:tickLblPos val="nextTo"/>
        <c:crossAx val="136524928"/>
        <c:crosses val="autoZero"/>
        <c:crossBetween val="between"/>
      </c:valAx>
    </c:plotArea>
    <c:legend>
      <c:legendPos val="r"/>
      <c:layout/>
    </c:legend>
    <c:plotVisOnly val="1"/>
    <c:dispBlanksAs val="gap"/>
  </c:chart>
  <c:txPr>
    <a:bodyPr/>
    <a:lstStyle/>
    <a:p>
      <a:pPr>
        <a:defRPr sz="1100"/>
      </a:pPr>
      <a:endParaRPr lang="nb-NO"/>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nb-NO"/>
  <c:clrMapOvr bg1="lt1" tx1="dk1" bg2="lt2" tx2="dk2" accent1="accent1" accent2="accent2" accent3="accent3" accent4="accent4" accent5="accent5" accent6="accent6" hlink="hlink" folHlink="folHlink"/>
  <c:chart>
    <c:title>
      <c:tx>
        <c:rich>
          <a:bodyPr/>
          <a:lstStyle/>
          <a:p>
            <a:pPr>
              <a:defRPr sz="800" b="0" i="0" u="none" strike="noStrike" baseline="0">
                <a:solidFill>
                  <a:srgbClr val="000000"/>
                </a:solidFill>
                <a:latin typeface="Arial"/>
                <a:ea typeface="Arial"/>
                <a:cs typeface="Arial"/>
              </a:defRPr>
            </a:pPr>
            <a:r>
              <a:rPr lang="nb-NO" sz="1300" b="1" i="0" u="none" strike="noStrike" baseline="0">
                <a:solidFill>
                  <a:srgbClr val="000000"/>
                </a:solidFill>
                <a:latin typeface="Arial"/>
                <a:cs typeface="Arial"/>
              </a:rPr>
              <a:t>Nto driftsresultat i prosent av driftsinntekt for kommunesektoren</a:t>
            </a:r>
            <a:endParaRPr lang="nb-NO" sz="1300" b="0" i="0" u="none" strike="noStrike" baseline="0">
              <a:solidFill>
                <a:srgbClr val="000000"/>
              </a:solidFill>
              <a:latin typeface="Arial"/>
              <a:cs typeface="Arial"/>
            </a:endParaRPr>
          </a:p>
          <a:p>
            <a:pPr>
              <a:defRPr sz="800" b="0" i="0" u="none" strike="noStrike" baseline="0">
                <a:solidFill>
                  <a:srgbClr val="000000"/>
                </a:solidFill>
                <a:latin typeface="Arial"/>
                <a:ea typeface="Arial"/>
                <a:cs typeface="Arial"/>
              </a:defRPr>
            </a:pPr>
            <a:r>
              <a:rPr lang="nb-NO" sz="1300" b="0" i="0" u="none" strike="noStrike" baseline="0">
                <a:solidFill>
                  <a:srgbClr val="000000"/>
                </a:solidFill>
                <a:latin typeface="Arial"/>
                <a:cs typeface="Arial"/>
              </a:rPr>
              <a:t>Med anslått intervall for 2012</a:t>
            </a:r>
            <a:endParaRPr lang="nb-NO" sz="1200" b="1" i="0" u="none" strike="noStrike" baseline="0">
              <a:solidFill>
                <a:srgbClr val="000000"/>
              </a:solidFill>
              <a:latin typeface="Arial"/>
              <a:cs typeface="Arial"/>
            </a:endParaRPr>
          </a:p>
          <a:p>
            <a:pPr>
              <a:defRPr sz="800" b="0" i="0" u="none" strike="noStrike" baseline="0">
                <a:solidFill>
                  <a:srgbClr val="000000"/>
                </a:solidFill>
                <a:latin typeface="Arial"/>
                <a:ea typeface="Arial"/>
                <a:cs typeface="Arial"/>
              </a:defRPr>
            </a:pPr>
            <a:endParaRPr lang="nb-NO"/>
          </a:p>
        </c:rich>
      </c:tx>
      <c:layout>
        <c:manualLayout>
          <c:xMode val="edge"/>
          <c:yMode val="edge"/>
          <c:x val="0.16750026246719166"/>
          <c:y val="9.8425196850393734E-3"/>
        </c:manualLayout>
      </c:layout>
      <c:spPr>
        <a:noFill/>
        <a:ln w="25400">
          <a:noFill/>
        </a:ln>
      </c:spPr>
    </c:title>
    <c:plotArea>
      <c:layout>
        <c:manualLayout>
          <c:layoutTarget val="inner"/>
          <c:xMode val="edge"/>
          <c:yMode val="edge"/>
          <c:x val="9.7500119018699968E-2"/>
          <c:y val="0.16338598381557565"/>
          <c:w val="0.88750108337534583"/>
          <c:h val="0.70472508681898893"/>
        </c:manualLayout>
      </c:layout>
      <c:lineChart>
        <c:grouping val="standard"/>
        <c:ser>
          <c:idx val="4"/>
          <c:order val="0"/>
          <c:spPr>
            <a:ln w="38100">
              <a:solidFill>
                <a:srgbClr val="FF0000"/>
              </a:solidFill>
              <a:prstDash val="solid"/>
            </a:ln>
          </c:spPr>
          <c:marker>
            <c:symbol val="none"/>
          </c:marker>
          <c:cat>
            <c:numRef>
              <c:f>'Nto driftsresultat'!$B$2:$W$2</c:f>
              <c:numCache>
                <c:formatCode>General</c:formatCod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numCache>
            </c:numRef>
          </c:cat>
          <c:val>
            <c:numRef>
              <c:f>'Nto driftsresultat'!$B$9:$W$9</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numCache>
            </c:numRef>
          </c:val>
        </c:ser>
        <c:ser>
          <c:idx val="1"/>
          <c:order val="1"/>
          <c:spPr>
            <a:ln w="38100">
              <a:solidFill>
                <a:srgbClr val="0000FF"/>
              </a:solidFill>
              <a:prstDash val="solid"/>
            </a:ln>
          </c:spPr>
          <c:marker>
            <c:symbol val="circle"/>
            <c:size val="7"/>
            <c:spPr>
              <a:solidFill>
                <a:srgbClr val="0000FF"/>
              </a:solidFill>
              <a:ln>
                <a:solidFill>
                  <a:srgbClr val="0000FF"/>
                </a:solidFill>
                <a:prstDash val="solid"/>
              </a:ln>
            </c:spPr>
          </c:marker>
          <c:dPt>
            <c:idx val="18"/>
          </c:dPt>
          <c:dPt>
            <c:idx val="19"/>
          </c:dPt>
          <c:dPt>
            <c:idx val="20"/>
          </c:dPt>
          <c:cat>
            <c:numRef>
              <c:f>'Nto driftsresultat'!$B$2:$W$2</c:f>
              <c:numCache>
                <c:formatCode>General</c:formatCod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numCache>
            </c:numRef>
          </c:cat>
          <c:val>
            <c:numRef>
              <c:f>'Nto driftsresultat'!$B$3:$W$3</c:f>
              <c:numCache>
                <c:formatCode>0.0</c:formatCode>
                <c:ptCount val="22"/>
                <c:pt idx="0">
                  <c:v>2.3868829441823105</c:v>
                </c:pt>
                <c:pt idx="1">
                  <c:v>2.9923743743361761</c:v>
                </c:pt>
                <c:pt idx="2">
                  <c:v>2.5323928591195042</c:v>
                </c:pt>
                <c:pt idx="3">
                  <c:v>5.0831403307131184</c:v>
                </c:pt>
                <c:pt idx="4">
                  <c:v>3.2492494177726647</c:v>
                </c:pt>
                <c:pt idx="5">
                  <c:v>2.9397430335748744</c:v>
                </c:pt>
                <c:pt idx="6">
                  <c:v>4.5630717018264324</c:v>
                </c:pt>
                <c:pt idx="7">
                  <c:v>1.9688992170597077</c:v>
                </c:pt>
                <c:pt idx="8">
                  <c:v>0.95862942376697391</c:v>
                </c:pt>
                <c:pt idx="9">
                  <c:v>1.7062059302677453</c:v>
                </c:pt>
                <c:pt idx="10" formatCode="#,##0.0">
                  <c:v>0.87584969750967556</c:v>
                </c:pt>
                <c:pt idx="11" formatCode="#,##0.0">
                  <c:v>0.55083189740402838</c:v>
                </c:pt>
                <c:pt idx="12" formatCode="#,##0.0">
                  <c:v>0.59897794877114796</c:v>
                </c:pt>
                <c:pt idx="13" formatCode="#,##0.0">
                  <c:v>2.2000000000000002</c:v>
                </c:pt>
                <c:pt idx="14" formatCode="#,##0.0">
                  <c:v>3.5988329863943092</c:v>
                </c:pt>
                <c:pt idx="15">
                  <c:v>5.5</c:v>
                </c:pt>
                <c:pt idx="16" formatCode="#,##0.0">
                  <c:v>2.5</c:v>
                </c:pt>
                <c:pt idx="17" formatCode="#,##0.0">
                  <c:v>0.4</c:v>
                </c:pt>
                <c:pt idx="18" formatCode="General">
                  <c:v>3</c:v>
                </c:pt>
                <c:pt idx="19" formatCode="0.00">
                  <c:v>3.2</c:v>
                </c:pt>
                <c:pt idx="20" formatCode="0.00">
                  <c:v>2.5</c:v>
                </c:pt>
                <c:pt idx="21" formatCode="General">
                  <c:v>2.2000000000000002</c:v>
                </c:pt>
              </c:numCache>
            </c:numRef>
          </c:val>
        </c:ser>
        <c:ser>
          <c:idx val="0"/>
          <c:order val="2"/>
          <c:spPr>
            <a:ln w="25400">
              <a:solidFill>
                <a:srgbClr val="0000FF"/>
              </a:solidFill>
              <a:prstDash val="solid"/>
            </a:ln>
          </c:spPr>
          <c:marker>
            <c:symbol val="circle"/>
            <c:size val="7"/>
            <c:spPr>
              <a:solidFill>
                <a:srgbClr val="FFFFFF"/>
              </a:solidFill>
              <a:ln>
                <a:solidFill>
                  <a:srgbClr val="0000FF"/>
                </a:solidFill>
                <a:prstDash val="solid"/>
              </a:ln>
            </c:spPr>
          </c:marker>
          <c:cat>
            <c:numRef>
              <c:f>'Nto driftsresultat'!$B$2:$W$2</c:f>
              <c:numCache>
                <c:formatCode>General</c:formatCod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numCache>
            </c:numRef>
          </c:cat>
          <c:val>
            <c:numRef>
              <c:f>'Nto driftsresultat'!$B$4:$W$4</c:f>
              <c:numCache>
                <c:formatCode>General</c:formatCode>
                <c:ptCount val="22"/>
                <c:pt idx="20" formatCode="0.00">
                  <c:v>2.5</c:v>
                </c:pt>
                <c:pt idx="21" formatCode="#,##0.0">
                  <c:v>1.7</c:v>
                </c:pt>
              </c:numCache>
            </c:numRef>
          </c:val>
        </c:ser>
        <c:ser>
          <c:idx val="2"/>
          <c:order val="3"/>
          <c:spPr>
            <a:ln w="25400">
              <a:solidFill>
                <a:srgbClr val="0000FF"/>
              </a:solidFill>
              <a:prstDash val="solid"/>
            </a:ln>
          </c:spPr>
          <c:marker>
            <c:symbol val="circle"/>
            <c:size val="7"/>
            <c:spPr>
              <a:solidFill>
                <a:srgbClr val="FFFFFF"/>
              </a:solidFill>
              <a:ln>
                <a:solidFill>
                  <a:srgbClr val="0000FF"/>
                </a:solidFill>
                <a:prstDash val="solid"/>
              </a:ln>
            </c:spPr>
          </c:marker>
          <c:dPt>
            <c:idx val="19"/>
            <c:marker>
              <c:spPr>
                <a:solidFill>
                  <a:srgbClr val="0000FF"/>
                </a:solidFill>
                <a:ln>
                  <a:solidFill>
                    <a:srgbClr val="0000FF"/>
                  </a:solidFill>
                  <a:prstDash val="solid"/>
                </a:ln>
              </c:spPr>
            </c:marker>
          </c:dPt>
          <c:dPt>
            <c:idx val="20"/>
            <c:marker>
              <c:spPr>
                <a:solidFill>
                  <a:srgbClr val="0000FF"/>
                </a:solidFill>
                <a:ln>
                  <a:solidFill>
                    <a:srgbClr val="0000FF"/>
                  </a:solidFill>
                  <a:prstDash val="solid"/>
                </a:ln>
              </c:spPr>
            </c:marker>
          </c:dPt>
          <c:cat>
            <c:numRef>
              <c:f>'Nto driftsresultat'!$B$2:$W$2</c:f>
              <c:numCache>
                <c:formatCode>General</c:formatCod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numCache>
            </c:numRef>
          </c:cat>
          <c:val>
            <c:numRef>
              <c:f>'Nto driftsresultat'!$B$5:$W$5</c:f>
              <c:numCache>
                <c:formatCode>General</c:formatCode>
                <c:ptCount val="22"/>
                <c:pt idx="20" formatCode="0.00">
                  <c:v>2.5</c:v>
                </c:pt>
                <c:pt idx="21" formatCode="0.0">
                  <c:v>2.7</c:v>
                </c:pt>
              </c:numCache>
            </c:numRef>
          </c:val>
        </c:ser>
        <c:dLbls/>
        <c:marker val="1"/>
        <c:axId val="136885376"/>
        <c:axId val="136886912"/>
      </c:lineChart>
      <c:catAx>
        <c:axId val="136885376"/>
        <c:scaling>
          <c:orientation val="minMax"/>
        </c:scaling>
        <c:axPos val="b"/>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nb-NO"/>
          </a:p>
        </c:txPr>
        <c:crossAx val="136886912"/>
        <c:crosses val="autoZero"/>
        <c:auto val="1"/>
        <c:lblAlgn val="ctr"/>
        <c:lblOffset val="100"/>
        <c:tickLblSkip val="4"/>
        <c:tickMarkSkip val="1"/>
      </c:catAx>
      <c:valAx>
        <c:axId val="136886912"/>
        <c:scaling>
          <c:orientation val="minMax"/>
        </c:scaling>
        <c:axPos val="l"/>
        <c:majorGridlines>
          <c:spPr>
            <a:ln w="3175">
              <a:solidFill>
                <a:srgbClr val="000000"/>
              </a:solidFill>
              <a:prstDash val="sysDash"/>
            </a:ln>
          </c:spPr>
        </c:majorGridlines>
        <c:numFmt formatCode="General" sourceLinked="1"/>
        <c:tickLblPos val="nextTo"/>
        <c:spPr>
          <a:ln w="9525">
            <a:noFill/>
          </a:ln>
        </c:spPr>
        <c:txPr>
          <a:bodyPr rot="0" vert="horz"/>
          <a:lstStyle/>
          <a:p>
            <a:pPr>
              <a:defRPr sz="1100" b="0" i="0" u="none" strike="noStrike" baseline="0">
                <a:solidFill>
                  <a:srgbClr val="000000"/>
                </a:solidFill>
                <a:latin typeface="Arial"/>
                <a:ea typeface="Arial"/>
                <a:cs typeface="Arial"/>
              </a:defRPr>
            </a:pPr>
            <a:endParaRPr lang="nb-NO"/>
          </a:p>
        </c:txPr>
        <c:crossAx val="136885376"/>
        <c:crosses val="autoZero"/>
        <c:crossBetween val="between"/>
        <c:majorUnit val="0.5"/>
      </c:valAx>
      <c:spPr>
        <a:noFill/>
        <a:ln w="25400">
          <a:noFill/>
        </a:ln>
      </c:spPr>
    </c:plotArea>
    <c:plotVisOnly val="1"/>
    <c:dispBlanksAs val="gap"/>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nb-NO"/>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0.01759</cdr:x>
      <cdr:y>0.95439</cdr:y>
    </cdr:from>
    <cdr:to>
      <cdr:x>0.38592</cdr:x>
      <cdr:y>0.99018</cdr:y>
    </cdr:to>
    <cdr:sp macro="" textlink="">
      <cdr:nvSpPr>
        <cdr:cNvPr id="2049" name="Text Box 1"/>
        <cdr:cNvSpPr txBox="1">
          <a:spLocks xmlns:a="http://schemas.openxmlformats.org/drawingml/2006/main" noChangeArrowheads="1"/>
        </cdr:cNvSpPr>
      </cdr:nvSpPr>
      <cdr:spPr bwMode="auto">
        <a:xfrm xmlns:a="http://schemas.openxmlformats.org/drawingml/2006/main">
          <a:off x="70352" y="4630291"/>
          <a:ext cx="1406845" cy="1734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nb-NO" sz="800" b="0" i="0" u="none" strike="noStrike" baseline="0">
              <a:solidFill>
                <a:srgbClr val="000000"/>
              </a:solidFill>
              <a:latin typeface="Arial"/>
              <a:cs typeface="Arial"/>
            </a:rPr>
            <a:t>Kilde: Kostra, KS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07136" cy="491808"/>
          </a:xfrm>
          <a:prstGeom prst="rect">
            <a:avLst/>
          </a:prstGeom>
        </p:spPr>
        <p:txBody>
          <a:bodyPr vert="horz" lIns="91426" tIns="45713" rIns="91426" bIns="45713" rtlCol="0"/>
          <a:lstStyle>
            <a:lvl1pPr algn="l">
              <a:defRPr sz="1200"/>
            </a:lvl1pPr>
          </a:lstStyle>
          <a:p>
            <a:endParaRPr lang="nb-NO" dirty="0"/>
          </a:p>
        </p:txBody>
      </p:sp>
      <p:sp>
        <p:nvSpPr>
          <p:cNvPr id="3" name="Plassholder for dato 2"/>
          <p:cNvSpPr>
            <a:spLocks noGrp="1"/>
          </p:cNvSpPr>
          <p:nvPr>
            <p:ph type="dt" sz="quarter" idx="1"/>
          </p:nvPr>
        </p:nvSpPr>
        <p:spPr>
          <a:xfrm>
            <a:off x="3800087" y="0"/>
            <a:ext cx="2907136" cy="491808"/>
          </a:xfrm>
          <a:prstGeom prst="rect">
            <a:avLst/>
          </a:prstGeom>
        </p:spPr>
        <p:txBody>
          <a:bodyPr vert="horz" lIns="91426" tIns="45713" rIns="91426" bIns="45713" rtlCol="0"/>
          <a:lstStyle>
            <a:lvl1pPr algn="r">
              <a:defRPr sz="1200"/>
            </a:lvl1pPr>
          </a:lstStyle>
          <a:p>
            <a:fld id="{50E27316-5766-3D43-802B-589053A4F28D}" type="datetimeFigureOut">
              <a:rPr lang="nb-NO" smtClean="0"/>
              <a:pPr/>
              <a:t>30.05.2012</a:t>
            </a:fld>
            <a:endParaRPr lang="nb-NO" dirty="0"/>
          </a:p>
        </p:txBody>
      </p:sp>
      <p:sp>
        <p:nvSpPr>
          <p:cNvPr id="4" name="Plassholder for bunntekst 3"/>
          <p:cNvSpPr>
            <a:spLocks noGrp="1"/>
          </p:cNvSpPr>
          <p:nvPr>
            <p:ph type="ftr" sz="quarter" idx="2"/>
          </p:nvPr>
        </p:nvSpPr>
        <p:spPr>
          <a:xfrm>
            <a:off x="0" y="9342635"/>
            <a:ext cx="2907136" cy="491808"/>
          </a:xfrm>
          <a:prstGeom prst="rect">
            <a:avLst/>
          </a:prstGeom>
        </p:spPr>
        <p:txBody>
          <a:bodyPr vert="horz" lIns="91426" tIns="45713" rIns="91426" bIns="45713" rtlCol="0" anchor="b"/>
          <a:lstStyle>
            <a:lvl1pPr algn="l">
              <a:defRPr sz="1200"/>
            </a:lvl1pPr>
          </a:lstStyle>
          <a:p>
            <a:endParaRPr lang="nb-NO" dirty="0"/>
          </a:p>
        </p:txBody>
      </p:sp>
      <p:sp>
        <p:nvSpPr>
          <p:cNvPr id="5" name="Plassholder for lysbildenummer 4"/>
          <p:cNvSpPr>
            <a:spLocks noGrp="1"/>
          </p:cNvSpPr>
          <p:nvPr>
            <p:ph type="sldNum" sz="quarter" idx="3"/>
          </p:nvPr>
        </p:nvSpPr>
        <p:spPr>
          <a:xfrm>
            <a:off x="3800087" y="9342635"/>
            <a:ext cx="2907136" cy="491808"/>
          </a:xfrm>
          <a:prstGeom prst="rect">
            <a:avLst/>
          </a:prstGeom>
        </p:spPr>
        <p:txBody>
          <a:bodyPr vert="horz" lIns="91426" tIns="45713" rIns="91426" bIns="45713" rtlCol="0" anchor="b"/>
          <a:lstStyle>
            <a:lvl1pPr algn="r">
              <a:defRPr sz="1200"/>
            </a:lvl1pPr>
          </a:lstStyle>
          <a:p>
            <a:fld id="{7E2453F5-24A0-EF4B-AD23-106311B03BD8}" type="slidenum">
              <a:rPr lang="nb-NO" smtClean="0"/>
              <a:pPr/>
              <a:t>‹#›</a:t>
            </a:fld>
            <a:endParaRPr lang="nb-NO" dirty="0"/>
          </a:p>
        </p:txBody>
      </p:sp>
    </p:spTree>
    <p:extLst>
      <p:ext uri="{BB962C8B-B14F-4D97-AF65-F5344CB8AC3E}">
        <p14:creationId xmlns:p14="http://schemas.microsoft.com/office/powerpoint/2010/main" xmlns="" val="1441238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07136" cy="491808"/>
          </a:xfrm>
          <a:prstGeom prst="rect">
            <a:avLst/>
          </a:prstGeom>
        </p:spPr>
        <p:txBody>
          <a:bodyPr vert="horz" lIns="91426" tIns="45713" rIns="91426" bIns="45713" rtlCol="0"/>
          <a:lstStyle>
            <a:lvl1pPr algn="l">
              <a:defRPr sz="1200"/>
            </a:lvl1pPr>
          </a:lstStyle>
          <a:p>
            <a:endParaRPr lang="nb-NO" dirty="0"/>
          </a:p>
        </p:txBody>
      </p:sp>
      <p:sp>
        <p:nvSpPr>
          <p:cNvPr id="3" name="Plassholder for dato 2"/>
          <p:cNvSpPr>
            <a:spLocks noGrp="1"/>
          </p:cNvSpPr>
          <p:nvPr>
            <p:ph type="dt" idx="1"/>
          </p:nvPr>
        </p:nvSpPr>
        <p:spPr>
          <a:xfrm>
            <a:off x="3800087" y="0"/>
            <a:ext cx="2907136" cy="491808"/>
          </a:xfrm>
          <a:prstGeom prst="rect">
            <a:avLst/>
          </a:prstGeom>
        </p:spPr>
        <p:txBody>
          <a:bodyPr vert="horz" lIns="91426" tIns="45713" rIns="91426" bIns="45713" rtlCol="0"/>
          <a:lstStyle>
            <a:lvl1pPr algn="r">
              <a:defRPr sz="1200"/>
            </a:lvl1pPr>
          </a:lstStyle>
          <a:p>
            <a:fld id="{30E91579-3C53-CD43-804F-179BB722BA17}" type="datetimeFigureOut">
              <a:rPr lang="nb-NO" smtClean="0"/>
              <a:pPr/>
              <a:t>30.05.2012</a:t>
            </a:fld>
            <a:endParaRPr lang="nb-NO" dirty="0"/>
          </a:p>
        </p:txBody>
      </p:sp>
      <p:sp>
        <p:nvSpPr>
          <p:cNvPr id="4" name="Plassholder for lysbilde 3"/>
          <p:cNvSpPr>
            <a:spLocks noGrp="1" noRot="1" noChangeAspect="1"/>
          </p:cNvSpPr>
          <p:nvPr>
            <p:ph type="sldImg" idx="2"/>
          </p:nvPr>
        </p:nvSpPr>
        <p:spPr>
          <a:xfrm>
            <a:off x="896938" y="738188"/>
            <a:ext cx="4914900" cy="3687762"/>
          </a:xfrm>
          <a:prstGeom prst="rect">
            <a:avLst/>
          </a:prstGeom>
          <a:noFill/>
          <a:ln w="12700">
            <a:solidFill>
              <a:prstClr val="black"/>
            </a:solidFill>
          </a:ln>
        </p:spPr>
        <p:txBody>
          <a:bodyPr vert="horz" lIns="91426" tIns="45713" rIns="91426" bIns="45713" rtlCol="0" anchor="ctr"/>
          <a:lstStyle/>
          <a:p>
            <a:endParaRPr lang="nb-NO" dirty="0"/>
          </a:p>
        </p:txBody>
      </p:sp>
      <p:sp>
        <p:nvSpPr>
          <p:cNvPr id="5" name="Plassholder for notater 4"/>
          <p:cNvSpPr>
            <a:spLocks noGrp="1"/>
          </p:cNvSpPr>
          <p:nvPr>
            <p:ph type="body" sz="quarter" idx="3"/>
          </p:nvPr>
        </p:nvSpPr>
        <p:spPr>
          <a:xfrm>
            <a:off x="670878" y="4672172"/>
            <a:ext cx="5367020" cy="4426268"/>
          </a:xfrm>
          <a:prstGeom prst="rect">
            <a:avLst/>
          </a:prstGeom>
        </p:spPr>
        <p:txBody>
          <a:bodyPr vert="horz" lIns="91426" tIns="45713" rIns="91426" bIns="45713"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42635"/>
            <a:ext cx="2907136" cy="491808"/>
          </a:xfrm>
          <a:prstGeom prst="rect">
            <a:avLst/>
          </a:prstGeom>
        </p:spPr>
        <p:txBody>
          <a:bodyPr vert="horz" lIns="91426" tIns="45713" rIns="91426" bIns="45713"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00087" y="9342635"/>
            <a:ext cx="2907136" cy="491808"/>
          </a:xfrm>
          <a:prstGeom prst="rect">
            <a:avLst/>
          </a:prstGeom>
        </p:spPr>
        <p:txBody>
          <a:bodyPr vert="horz" lIns="91426" tIns="45713" rIns="91426" bIns="45713" rtlCol="0" anchor="b"/>
          <a:lstStyle>
            <a:lvl1pPr algn="r">
              <a:defRPr sz="1200"/>
            </a:lvl1pPr>
          </a:lstStyle>
          <a:p>
            <a:fld id="{EB8ACDC6-102A-9244-96CD-7F30BA095DCF}" type="slidenum">
              <a:rPr lang="nb-NO" smtClean="0"/>
              <a:pPr/>
              <a:t>‹#›</a:t>
            </a:fld>
            <a:endParaRPr lang="nb-NO" dirty="0"/>
          </a:p>
        </p:txBody>
      </p:sp>
    </p:spTree>
    <p:extLst>
      <p:ext uri="{BB962C8B-B14F-4D97-AF65-F5344CB8AC3E}">
        <p14:creationId xmlns:p14="http://schemas.microsoft.com/office/powerpoint/2010/main" xmlns="" val="17862570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a:t>
            </a:fld>
            <a:endParaRPr lang="nb-NO" dirty="0"/>
          </a:p>
        </p:txBody>
      </p:sp>
    </p:spTree>
    <p:extLst>
      <p:ext uri="{BB962C8B-B14F-4D97-AF65-F5344CB8AC3E}">
        <p14:creationId xmlns:p14="http://schemas.microsoft.com/office/powerpoint/2010/main" xmlns="" val="4217405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ssholder for lysbilde 1"/>
          <p:cNvSpPr>
            <a:spLocks noGrp="1" noRot="1" noChangeAspect="1" noTextEdit="1"/>
          </p:cNvSpPr>
          <p:nvPr>
            <p:ph type="sldImg"/>
          </p:nvPr>
        </p:nvSpPr>
        <p:spPr>
          <a:ln/>
        </p:spPr>
      </p:sp>
      <p:sp>
        <p:nvSpPr>
          <p:cNvPr id="51203" name="Plassholder for notater 2"/>
          <p:cNvSpPr>
            <a:spLocks noGrp="1"/>
          </p:cNvSpPr>
          <p:nvPr>
            <p:ph type="body" idx="1"/>
          </p:nvPr>
        </p:nvSpPr>
        <p:spPr>
          <a:noFill/>
          <a:ln/>
        </p:spPr>
        <p:txBody>
          <a:bodyPr/>
          <a:lstStyle/>
          <a:p>
            <a:endParaRPr lang="nb-NO" dirty="0" smtClean="0"/>
          </a:p>
          <a:p>
            <a:pPr>
              <a:lnSpc>
                <a:spcPct val="95000"/>
              </a:lnSpc>
              <a:spcBef>
                <a:spcPct val="25000"/>
              </a:spcBef>
            </a:pPr>
            <a:r>
              <a:rPr lang="nb-NO" sz="2000" dirty="0" smtClean="0"/>
              <a:t>Det brukes </a:t>
            </a:r>
            <a:r>
              <a:rPr lang="nb-NO" sz="2000" dirty="0" err="1" smtClean="0"/>
              <a:t>ifht</a:t>
            </a:r>
            <a:r>
              <a:rPr lang="nb-NO" sz="2000" dirty="0" smtClean="0"/>
              <a:t> etablerte</a:t>
            </a:r>
            <a:r>
              <a:rPr lang="nb-NO" sz="2000" baseline="0" dirty="0" smtClean="0"/>
              <a:t> normtall </a:t>
            </a:r>
            <a:r>
              <a:rPr lang="nb-NO" sz="2000" baseline="0" dirty="0" err="1" smtClean="0"/>
              <a:t>ca</a:t>
            </a:r>
            <a:r>
              <a:rPr lang="nb-NO" sz="2000" baseline="0" dirty="0" smtClean="0"/>
              <a:t> 1</a:t>
            </a:r>
            <a:r>
              <a:rPr lang="nb-NO" sz="2000" dirty="0" smtClean="0"/>
              <a:t>20 kr for lite per kvm til årlig vedlikehold av kommunenes formålsbygg</a:t>
            </a:r>
          </a:p>
          <a:p>
            <a:pPr lvl="1">
              <a:lnSpc>
                <a:spcPct val="95000"/>
              </a:lnSpc>
              <a:spcBef>
                <a:spcPct val="25000"/>
              </a:spcBef>
            </a:pPr>
            <a:r>
              <a:rPr lang="nb-NO" sz="2000" dirty="0" smtClean="0"/>
              <a:t>Kommunenes utgifter til forvaltning, drift og vedlikehold i 2011 var på </a:t>
            </a:r>
            <a:r>
              <a:rPr lang="nb-NO" sz="2000" dirty="0" err="1" smtClean="0"/>
              <a:t>ca</a:t>
            </a:r>
            <a:r>
              <a:rPr lang="nb-NO" sz="2000" dirty="0" smtClean="0"/>
              <a:t> 632 kr/kvm (eks avskrivninger)</a:t>
            </a:r>
          </a:p>
          <a:p>
            <a:pPr lvl="1">
              <a:lnSpc>
                <a:spcPct val="95000"/>
              </a:lnSpc>
              <a:spcBef>
                <a:spcPct val="25000"/>
              </a:spcBef>
            </a:pPr>
            <a:r>
              <a:rPr lang="nb-NO" sz="2000" dirty="0" smtClean="0"/>
              <a:t>Statsbygg</a:t>
            </a:r>
            <a:r>
              <a:rPr lang="nb-NO" sz="2000" baseline="0" dirty="0" smtClean="0"/>
              <a:t> </a:t>
            </a:r>
            <a:r>
              <a:rPr lang="nb-NO" sz="2000" baseline="0" dirty="0" err="1" smtClean="0"/>
              <a:t>m.fl</a:t>
            </a:r>
            <a:r>
              <a:rPr lang="nb-NO" sz="2000" baseline="0" dirty="0" smtClean="0"/>
              <a:t> har anslått norm for forvaltning, drift og vedlikehold til 750 kr/kvm for skolebygg, noe lavere for </a:t>
            </a:r>
            <a:r>
              <a:rPr lang="nb-NO" sz="2000" baseline="0" dirty="0" err="1" smtClean="0"/>
              <a:t>adm.bygg</a:t>
            </a:r>
            <a:r>
              <a:rPr lang="nb-NO" sz="2000" baseline="0" dirty="0" smtClean="0"/>
              <a:t> og noe høyere for institusjonsbygg.</a:t>
            </a:r>
            <a:endParaRPr lang="nb-NO" sz="2000" dirty="0" smtClean="0"/>
          </a:p>
          <a:p>
            <a:pPr>
              <a:lnSpc>
                <a:spcPct val="95000"/>
              </a:lnSpc>
              <a:spcBef>
                <a:spcPct val="25000"/>
              </a:spcBef>
            </a:pPr>
            <a:endParaRPr lang="nb-NO" sz="2000" dirty="0" smtClean="0"/>
          </a:p>
          <a:p>
            <a:endParaRPr lang="nb-NO" dirty="0" smtClean="0"/>
          </a:p>
          <a:p>
            <a:pPr lvl="1">
              <a:lnSpc>
                <a:spcPct val="95000"/>
              </a:lnSpc>
              <a:spcBef>
                <a:spcPct val="25000"/>
              </a:spcBef>
            </a:pPr>
            <a:r>
              <a:rPr lang="nb-NO" sz="2000" dirty="0" smtClean="0"/>
              <a:t>Kommunenes utgifter til forvaltning, drift og vedlikehold (FDV) av veier i 2010 var på </a:t>
            </a:r>
            <a:r>
              <a:rPr lang="nb-NO" sz="2000" dirty="0" err="1" smtClean="0"/>
              <a:t>ca</a:t>
            </a:r>
            <a:r>
              <a:rPr lang="nb-NO" sz="2000" dirty="0" smtClean="0"/>
              <a:t> 125000 kr/km.</a:t>
            </a:r>
          </a:p>
          <a:p>
            <a:pPr lvl="1">
              <a:lnSpc>
                <a:spcPct val="95000"/>
              </a:lnSpc>
              <a:spcBef>
                <a:spcPct val="25000"/>
              </a:spcBef>
            </a:pPr>
            <a:r>
              <a:rPr lang="nb-NO" sz="2000" dirty="0" smtClean="0"/>
              <a:t>Kommunenes</a:t>
            </a:r>
            <a:r>
              <a:rPr lang="nb-NO" sz="2000" baseline="0" dirty="0" smtClean="0"/>
              <a:t> utgifter til FDV på veier økte med over 15 pst fra 2008 til 2009, og </a:t>
            </a:r>
            <a:r>
              <a:rPr lang="nb-NO" sz="2000" baseline="0" dirty="0" err="1" smtClean="0"/>
              <a:t>ca</a:t>
            </a:r>
            <a:r>
              <a:rPr lang="nb-NO" sz="2000" baseline="0" dirty="0" smtClean="0"/>
              <a:t> 3 pst årlig i årene etter. Det KAN tyde på at årlige bevilgninger til drift og vedlikehold av veier nærmer seg anbefalt nivå, men det er ikke foretatt nye undersøkelser på dette området og er derfor vanskelig å si noe om nivået på dette per i dag.</a:t>
            </a:r>
            <a:endParaRPr lang="nb-NO" sz="2000" dirty="0" smtClean="0"/>
          </a:p>
          <a:p>
            <a:pPr lvl="1">
              <a:lnSpc>
                <a:spcPct val="95000"/>
              </a:lnSpc>
              <a:spcBef>
                <a:spcPct val="25000"/>
              </a:spcBef>
            </a:pPr>
            <a:endParaRPr lang="nb-NO" sz="2000" dirty="0" smtClean="0">
              <a:ea typeface="ＭＳ Ｐゴシック" pitchFamily="-97" charset="-128"/>
            </a:endParaRPr>
          </a:p>
          <a:p>
            <a:pPr>
              <a:lnSpc>
                <a:spcPct val="95000"/>
              </a:lnSpc>
              <a:spcBef>
                <a:spcPct val="25000"/>
              </a:spcBef>
            </a:pPr>
            <a:r>
              <a:rPr lang="nb-NO" sz="2000" b="1" dirty="0" smtClean="0"/>
              <a:t>For 25 </a:t>
            </a:r>
            <a:r>
              <a:rPr lang="nb-NO" sz="2000" b="1" dirty="0" err="1" smtClean="0"/>
              <a:t>mill</a:t>
            </a:r>
            <a:r>
              <a:rPr lang="nb-NO" sz="2000" b="1" dirty="0" smtClean="0"/>
              <a:t> kvm bygg, kan dette bety i underkant av 3 mrd kr for lite i årlig vedlikehold</a:t>
            </a:r>
            <a:r>
              <a:rPr lang="nb-NO" sz="2000" dirty="0" smtClean="0"/>
              <a:t> </a:t>
            </a:r>
            <a:r>
              <a:rPr lang="nb-NO" sz="2000" b="1" dirty="0" smtClean="0"/>
              <a:t> </a:t>
            </a:r>
          </a:p>
          <a:p>
            <a:pPr>
              <a:lnSpc>
                <a:spcPct val="95000"/>
              </a:lnSpc>
              <a:spcBef>
                <a:spcPct val="25000"/>
              </a:spcBef>
            </a:pPr>
            <a:r>
              <a:rPr lang="nb-NO" sz="2000" b="1" dirty="0" smtClean="0"/>
              <a:t>For 38 000 km kommunal vei, ble</a:t>
            </a:r>
            <a:r>
              <a:rPr lang="nb-NO" sz="2000" b="1" baseline="0" dirty="0" smtClean="0"/>
              <a:t> årlig FDV utgifter til kommunale veier beregnet å være om lag 1,8 </a:t>
            </a:r>
            <a:r>
              <a:rPr lang="nb-NO" sz="2000" b="1" dirty="0" smtClean="0"/>
              <a:t>mrd kr for lavt</a:t>
            </a:r>
          </a:p>
          <a:p>
            <a:pPr>
              <a:lnSpc>
                <a:spcPct val="95000"/>
              </a:lnSpc>
              <a:spcBef>
                <a:spcPct val="25000"/>
              </a:spcBef>
            </a:pPr>
            <a:endParaRPr lang="nb-NO" sz="2000" b="1" dirty="0" smtClean="0"/>
          </a:p>
          <a:p>
            <a:pPr>
              <a:lnSpc>
                <a:spcPct val="95000"/>
              </a:lnSpc>
              <a:spcBef>
                <a:spcPct val="25000"/>
              </a:spcBef>
            </a:pPr>
            <a:r>
              <a:rPr lang="nb-NO" sz="2000" b="0" dirty="0" smtClean="0"/>
              <a:t>Mange kommuner har bevilget penger til ekstraordinært vedlikehold for å redusere etterslepet</a:t>
            </a:r>
            <a:r>
              <a:rPr lang="nb-NO" sz="2000" b="0" baseline="0" dirty="0" smtClean="0"/>
              <a:t> senere år og mange investerer i nye bygg/totalrehabilitering som følge av at vedlikeholdsetterslepet er blitt så stort at det ikke lønner seg å foreta ordinært vedlikehold lenger. Investeringer blir i stor grad lånefinansiert</a:t>
            </a:r>
            <a:endParaRPr lang="nb-NO" sz="2000" b="0" dirty="0" smtClean="0"/>
          </a:p>
          <a:p>
            <a:pPr>
              <a:lnSpc>
                <a:spcPct val="95000"/>
              </a:lnSpc>
              <a:spcBef>
                <a:spcPct val="25000"/>
              </a:spcBef>
            </a:pPr>
            <a:r>
              <a:rPr lang="nb-NO" sz="2000" b="1" dirty="0" smtClean="0"/>
              <a:t>Men bedre i 2009 blant annet som følge av krisepakken</a:t>
            </a:r>
          </a:p>
          <a:p>
            <a:endParaRPr lang="nb-NO" dirty="0" smtClean="0"/>
          </a:p>
        </p:txBody>
      </p:sp>
      <p:sp>
        <p:nvSpPr>
          <p:cNvPr id="51204" name="Plassholder for bunntekst 3"/>
          <p:cNvSpPr>
            <a:spLocks noGrp="1"/>
          </p:cNvSpPr>
          <p:nvPr>
            <p:ph type="ftr" sz="quarter" idx="4"/>
          </p:nvPr>
        </p:nvSpPr>
        <p:spPr>
          <a:noFill/>
        </p:spPr>
        <p:txBody>
          <a:bodyPr/>
          <a:lstStyle/>
          <a:p>
            <a:r>
              <a:rPr lang="en-US" smtClean="0">
                <a:solidFill>
                  <a:prstClr val="black"/>
                </a:solidFill>
              </a:rPr>
              <a:t>KS Omstilling og konkurranse</a:t>
            </a:r>
          </a:p>
        </p:txBody>
      </p:sp>
      <p:sp>
        <p:nvSpPr>
          <p:cNvPr id="51205" name="Plassholder for lysbildenummer 4"/>
          <p:cNvSpPr>
            <a:spLocks noGrp="1"/>
          </p:cNvSpPr>
          <p:nvPr>
            <p:ph type="sldNum" sz="quarter" idx="5"/>
          </p:nvPr>
        </p:nvSpPr>
        <p:spPr>
          <a:noFill/>
        </p:spPr>
        <p:txBody>
          <a:bodyPr/>
          <a:lstStyle/>
          <a:p>
            <a:fld id="{877CFC71-3ACC-463A-8C2E-D3E86E8C21A5}" type="slidenum">
              <a:rPr lang="en-US" smtClean="0">
                <a:solidFill>
                  <a:prstClr val="black"/>
                </a:solidFill>
              </a:rPr>
              <a:pPr/>
              <a:t>13</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Helvetica" pitchFamily="34" charset="0"/>
                <a:ea typeface="ＭＳ Ｐゴシック" pitchFamily="34" charset="-128"/>
              </a:defRPr>
            </a:lvl1pPr>
            <a:lvl2pPr marL="742716" indent="-285660" eaLnBrk="0" hangingPunct="0">
              <a:defRPr sz="2400">
                <a:solidFill>
                  <a:schemeClr val="tx1"/>
                </a:solidFill>
                <a:latin typeface="Helvetica" pitchFamily="34" charset="0"/>
                <a:ea typeface="ＭＳ Ｐゴシック" pitchFamily="34" charset="-128"/>
              </a:defRPr>
            </a:lvl2pPr>
            <a:lvl3pPr marL="1142641" indent="-228529" eaLnBrk="0" hangingPunct="0">
              <a:defRPr sz="2400">
                <a:solidFill>
                  <a:schemeClr val="tx1"/>
                </a:solidFill>
                <a:latin typeface="Helvetica" pitchFamily="34" charset="0"/>
                <a:ea typeface="ＭＳ Ｐゴシック" pitchFamily="34" charset="-128"/>
              </a:defRPr>
            </a:lvl3pPr>
            <a:lvl4pPr marL="1599698" indent="-228529" eaLnBrk="0" hangingPunct="0">
              <a:defRPr sz="2400">
                <a:solidFill>
                  <a:schemeClr val="tx1"/>
                </a:solidFill>
                <a:latin typeface="Helvetica" pitchFamily="34" charset="0"/>
                <a:ea typeface="ＭＳ Ｐゴシック" pitchFamily="34" charset="-128"/>
              </a:defRPr>
            </a:lvl4pPr>
            <a:lvl5pPr marL="2056754" indent="-228529" eaLnBrk="0" hangingPunct="0">
              <a:defRPr sz="2400">
                <a:solidFill>
                  <a:schemeClr val="tx1"/>
                </a:solidFill>
                <a:latin typeface="Helvetica" pitchFamily="34" charset="0"/>
                <a:ea typeface="ＭＳ Ｐゴシック" pitchFamily="34" charset="-128"/>
              </a:defRPr>
            </a:lvl5pPr>
            <a:lvl6pPr marL="2513812" indent="-228529" eaLnBrk="0" fontAlgn="base" hangingPunct="0">
              <a:spcBef>
                <a:spcPct val="0"/>
              </a:spcBef>
              <a:spcAft>
                <a:spcPct val="0"/>
              </a:spcAft>
              <a:defRPr sz="2400">
                <a:solidFill>
                  <a:schemeClr val="tx1"/>
                </a:solidFill>
                <a:latin typeface="Helvetica" pitchFamily="34" charset="0"/>
                <a:ea typeface="ＭＳ Ｐゴシック" pitchFamily="34" charset="-128"/>
              </a:defRPr>
            </a:lvl6pPr>
            <a:lvl7pPr marL="2970867" indent="-228529" eaLnBrk="0" fontAlgn="base" hangingPunct="0">
              <a:spcBef>
                <a:spcPct val="0"/>
              </a:spcBef>
              <a:spcAft>
                <a:spcPct val="0"/>
              </a:spcAft>
              <a:defRPr sz="2400">
                <a:solidFill>
                  <a:schemeClr val="tx1"/>
                </a:solidFill>
                <a:latin typeface="Helvetica" pitchFamily="34" charset="0"/>
                <a:ea typeface="ＭＳ Ｐゴシック" pitchFamily="34" charset="-128"/>
              </a:defRPr>
            </a:lvl7pPr>
            <a:lvl8pPr marL="3427923" indent="-228529" eaLnBrk="0" fontAlgn="base" hangingPunct="0">
              <a:spcBef>
                <a:spcPct val="0"/>
              </a:spcBef>
              <a:spcAft>
                <a:spcPct val="0"/>
              </a:spcAft>
              <a:defRPr sz="2400">
                <a:solidFill>
                  <a:schemeClr val="tx1"/>
                </a:solidFill>
                <a:latin typeface="Helvetica" pitchFamily="34" charset="0"/>
                <a:ea typeface="ＭＳ Ｐゴシック" pitchFamily="34" charset="-128"/>
              </a:defRPr>
            </a:lvl8pPr>
            <a:lvl9pPr marL="3884980" indent="-228529" eaLnBrk="0" fontAlgn="base" hangingPunct="0">
              <a:spcBef>
                <a:spcPct val="0"/>
              </a:spcBef>
              <a:spcAft>
                <a:spcPct val="0"/>
              </a:spcAft>
              <a:defRPr sz="2400">
                <a:solidFill>
                  <a:schemeClr val="tx1"/>
                </a:solidFill>
                <a:latin typeface="Helvetica" pitchFamily="34" charset="0"/>
                <a:ea typeface="ＭＳ Ｐゴシック" pitchFamily="34" charset="-128"/>
              </a:defRPr>
            </a:lvl9pPr>
          </a:lstStyle>
          <a:p>
            <a:r>
              <a:rPr lang="en-US" sz="1200">
                <a:solidFill>
                  <a:prstClr val="black"/>
                </a:solidFill>
              </a:rPr>
              <a:t>KS Omstilling og konkurranse</a:t>
            </a: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Helvetica" pitchFamily="34" charset="0"/>
                <a:ea typeface="ＭＳ Ｐゴシック" pitchFamily="34" charset="-128"/>
              </a:defRPr>
            </a:lvl1pPr>
            <a:lvl2pPr marL="742716" indent="-285660" eaLnBrk="0" hangingPunct="0">
              <a:defRPr sz="2400">
                <a:solidFill>
                  <a:schemeClr val="tx1"/>
                </a:solidFill>
                <a:latin typeface="Helvetica" pitchFamily="34" charset="0"/>
                <a:ea typeface="ＭＳ Ｐゴシック" pitchFamily="34" charset="-128"/>
              </a:defRPr>
            </a:lvl2pPr>
            <a:lvl3pPr marL="1142641" indent="-228529" eaLnBrk="0" hangingPunct="0">
              <a:defRPr sz="2400">
                <a:solidFill>
                  <a:schemeClr val="tx1"/>
                </a:solidFill>
                <a:latin typeface="Helvetica" pitchFamily="34" charset="0"/>
                <a:ea typeface="ＭＳ Ｐゴシック" pitchFamily="34" charset="-128"/>
              </a:defRPr>
            </a:lvl3pPr>
            <a:lvl4pPr marL="1599698" indent="-228529" eaLnBrk="0" hangingPunct="0">
              <a:defRPr sz="2400">
                <a:solidFill>
                  <a:schemeClr val="tx1"/>
                </a:solidFill>
                <a:latin typeface="Helvetica" pitchFamily="34" charset="0"/>
                <a:ea typeface="ＭＳ Ｐゴシック" pitchFamily="34" charset="-128"/>
              </a:defRPr>
            </a:lvl4pPr>
            <a:lvl5pPr marL="2056754" indent="-228529" eaLnBrk="0" hangingPunct="0">
              <a:defRPr sz="2400">
                <a:solidFill>
                  <a:schemeClr val="tx1"/>
                </a:solidFill>
                <a:latin typeface="Helvetica" pitchFamily="34" charset="0"/>
                <a:ea typeface="ＭＳ Ｐゴシック" pitchFamily="34" charset="-128"/>
              </a:defRPr>
            </a:lvl5pPr>
            <a:lvl6pPr marL="2513812" indent="-228529" eaLnBrk="0" fontAlgn="base" hangingPunct="0">
              <a:spcBef>
                <a:spcPct val="0"/>
              </a:spcBef>
              <a:spcAft>
                <a:spcPct val="0"/>
              </a:spcAft>
              <a:defRPr sz="2400">
                <a:solidFill>
                  <a:schemeClr val="tx1"/>
                </a:solidFill>
                <a:latin typeface="Helvetica" pitchFamily="34" charset="0"/>
                <a:ea typeface="ＭＳ Ｐゴシック" pitchFamily="34" charset="-128"/>
              </a:defRPr>
            </a:lvl6pPr>
            <a:lvl7pPr marL="2970867" indent="-228529" eaLnBrk="0" fontAlgn="base" hangingPunct="0">
              <a:spcBef>
                <a:spcPct val="0"/>
              </a:spcBef>
              <a:spcAft>
                <a:spcPct val="0"/>
              </a:spcAft>
              <a:defRPr sz="2400">
                <a:solidFill>
                  <a:schemeClr val="tx1"/>
                </a:solidFill>
                <a:latin typeface="Helvetica" pitchFamily="34" charset="0"/>
                <a:ea typeface="ＭＳ Ｐゴシック" pitchFamily="34" charset="-128"/>
              </a:defRPr>
            </a:lvl7pPr>
            <a:lvl8pPr marL="3427923" indent="-228529" eaLnBrk="0" fontAlgn="base" hangingPunct="0">
              <a:spcBef>
                <a:spcPct val="0"/>
              </a:spcBef>
              <a:spcAft>
                <a:spcPct val="0"/>
              </a:spcAft>
              <a:defRPr sz="2400">
                <a:solidFill>
                  <a:schemeClr val="tx1"/>
                </a:solidFill>
                <a:latin typeface="Helvetica" pitchFamily="34" charset="0"/>
                <a:ea typeface="ＭＳ Ｐゴシック" pitchFamily="34" charset="-128"/>
              </a:defRPr>
            </a:lvl8pPr>
            <a:lvl9pPr marL="3884980" indent="-228529" eaLnBrk="0" fontAlgn="base" hangingPunct="0">
              <a:spcBef>
                <a:spcPct val="0"/>
              </a:spcBef>
              <a:spcAft>
                <a:spcPct val="0"/>
              </a:spcAft>
              <a:defRPr sz="2400">
                <a:solidFill>
                  <a:schemeClr val="tx1"/>
                </a:solidFill>
                <a:latin typeface="Helvetica" pitchFamily="34" charset="0"/>
                <a:ea typeface="ＭＳ Ｐゴシック" pitchFamily="34" charset="-128"/>
              </a:defRPr>
            </a:lvl9pPr>
          </a:lstStyle>
          <a:p>
            <a:fld id="{0701B4EA-A4DA-4A21-8EF5-33759F6C93DB}" type="slidenum">
              <a:rPr lang="en-US" sz="1200">
                <a:solidFill>
                  <a:prstClr val="black"/>
                </a:solidFill>
              </a:rPr>
              <a:pPr/>
              <a:t>14</a:t>
            </a:fld>
            <a:endParaRPr lang="en-US" sz="1200">
              <a:solidFill>
                <a:prstClr val="black"/>
              </a:solidFill>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nb-NO" baseline="0" dirty="0" smtClean="0"/>
              <a:t>Samarbeidsavtalene mellom kommuner og helseforetak er på plass. </a:t>
            </a:r>
            <a:r>
              <a:rPr lang="nb-NO" dirty="0" smtClean="0"/>
              <a:t>De</a:t>
            </a:r>
            <a:r>
              <a:rPr lang="nb-NO" baseline="0" dirty="0" smtClean="0"/>
              <a:t> aller fleste steder har avtaleinngåelsen fungert bra. </a:t>
            </a:r>
            <a:r>
              <a:rPr lang="nb-NO" baseline="0" dirty="0" smtClean="0">
                <a:effectLst/>
                <a:latin typeface="Helvetica" pitchFamily="34" charset="0"/>
                <a:ea typeface="ＭＳ Ｐゴシック" pitchFamily="34" charset="-128"/>
              </a:rPr>
              <a:t>Avtalene som skal inngås innen 1/7 er mer komplekse og medfører et omfattende arbeid. </a:t>
            </a:r>
            <a:r>
              <a:rPr lang="nb-NO" dirty="0" smtClean="0">
                <a:effectLst/>
              </a:rPr>
              <a:t>Erfaringene fra nasjonal samhandlingskonferanse</a:t>
            </a:r>
            <a:r>
              <a:rPr lang="nb-NO" baseline="0" dirty="0" smtClean="0">
                <a:effectLst/>
              </a:rPr>
              <a:t> er at </a:t>
            </a:r>
            <a:r>
              <a:rPr lang="nb-NO" dirty="0" smtClean="0">
                <a:effectLst/>
              </a:rPr>
              <a:t>kommunene finner nye løsninger og kan være stolte av seg selv. Fremover er vi nødt til å ha mer oppmerksomhet på forebygging. </a:t>
            </a:r>
            <a:r>
              <a:rPr lang="nb-NO" baseline="0" dirty="0" smtClean="0"/>
              <a:t> </a:t>
            </a:r>
            <a:endParaRPr lang="nb-NO"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smtClean="0"/>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nb-NO" dirty="0" err="1" smtClean="0"/>
              <a:t>Utskrivingsklare</a:t>
            </a:r>
            <a:r>
              <a:rPr lang="nb-NO" dirty="0" smtClean="0"/>
              <a:t> pasienter. Effekt fra første dag. Dette følger KS spesielt</a:t>
            </a:r>
            <a:r>
              <a:rPr lang="nb-NO" baseline="0" dirty="0" smtClean="0"/>
              <a:t> opp, hvilke konsekvenser får dette for samarbeidet mellom helseforetak og kommuner, for økonomien, og for den enkelte pasient. Egen FoU settes i gang nå. Stor oppmerksomhet i kommunene som er opptatt av å ta i mot pasientene raskt og gi forsvarlige tilbud. Vi hører historier om «brudd» på avtalene. Derfor er </a:t>
            </a:r>
            <a:r>
              <a:rPr lang="nb-NO" baseline="0" dirty="0" err="1" smtClean="0"/>
              <a:t>FoUen</a:t>
            </a:r>
            <a:r>
              <a:rPr lang="nb-NO" baseline="0" dirty="0" smtClean="0"/>
              <a:t> viktig for oss.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nb-NO" baseline="0" dirty="0" smtClean="0"/>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nb-NO" baseline="0" dirty="0" smtClean="0"/>
              <a:t>Usikkerhet med tanke på de økonomiske konsekvensene, «virker virkemidlene» etter hensikten. Og er reformen fullfinansiert. Derfor er det viktig for KS at det foretas etterberegninger. </a:t>
            </a:r>
          </a:p>
          <a:p>
            <a:pPr>
              <a:defRPr/>
            </a:pPr>
            <a:endParaRPr lang="nb-NO" baseline="0" dirty="0" smtClean="0"/>
          </a:p>
          <a:p>
            <a:pPr>
              <a:defRPr/>
            </a:pPr>
            <a:endParaRPr lang="nb-NO" baseline="0" dirty="0" smtClean="0"/>
          </a:p>
          <a:p>
            <a:endParaRPr lang="nb-NO" dirty="0"/>
          </a:p>
          <a:p>
            <a:endParaRPr lang="nb-NO" dirty="0" smtClean="0"/>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p>
          <a:p>
            <a:pPr eaLnBrk="1" hangingPunct="1"/>
            <a:endParaRPr lang="nb-NO" dirty="0" smtClean="0">
              <a:latin typeface="Helvetica"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t>Indikatorer  - blir lagt ut for hver kommune/bydel</a:t>
            </a:r>
            <a:br>
              <a:rPr lang="nb-NO" sz="1200" dirty="0" smtClean="0"/>
            </a:br>
            <a:r>
              <a:rPr lang="nb-NO" sz="1050" dirty="0" smtClean="0"/>
              <a:t>(helsedirektoratet.no)</a:t>
            </a:r>
          </a:p>
          <a:p>
            <a:r>
              <a:rPr lang="nb-NO" sz="1200" dirty="0" smtClean="0"/>
              <a:t>Liggedager pr pasient, pr 1000 innbyggere og % pasientgrupper </a:t>
            </a:r>
          </a:p>
          <a:p>
            <a:r>
              <a:rPr lang="nb-NO" sz="1200" dirty="0" smtClean="0"/>
              <a:t>Innleggelser pr 1000 innbyggere </a:t>
            </a:r>
          </a:p>
          <a:p>
            <a:r>
              <a:rPr lang="nb-NO" sz="1200" dirty="0" smtClean="0"/>
              <a:t>DRG1-poeng, pr 1000 innbyggere og % pasientgrupper </a:t>
            </a:r>
          </a:p>
          <a:p>
            <a:endParaRPr lang="nb-NO" sz="1200" dirty="0" smtClean="0"/>
          </a:p>
          <a:p>
            <a:pPr marL="0" indent="0">
              <a:buNone/>
            </a:pPr>
            <a:r>
              <a:rPr lang="nb-NO" sz="1200" dirty="0" smtClean="0"/>
              <a:t>Det er dessuten lagt ut data på forbruk, liggetid </a:t>
            </a:r>
            <a:r>
              <a:rPr lang="nb-NO" sz="1200" dirty="0" err="1" smtClean="0"/>
              <a:t>osv</a:t>
            </a:r>
            <a:r>
              <a:rPr lang="nb-NO" sz="1200" dirty="0" smtClean="0"/>
              <a:t> for 12 hoveddiagnoser.</a:t>
            </a:r>
          </a:p>
          <a:p>
            <a:pPr marL="0" indent="0">
              <a:buNone/>
            </a:pPr>
            <a:endParaRPr lang="nb-NO" sz="1200" dirty="0" smtClean="0"/>
          </a:p>
          <a:p>
            <a:pPr marL="0" indent="0">
              <a:buNone/>
            </a:pPr>
            <a:r>
              <a:rPr lang="nb-NO" sz="1200" dirty="0" smtClean="0"/>
              <a:t>(datakvaliteten er foreløpig dårlig).</a:t>
            </a:r>
          </a:p>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17</a:t>
            </a:fld>
            <a:endParaRPr lang="nb-NO">
              <a:solidFill>
                <a:prstClr val="black"/>
              </a:solidFill>
            </a:endParaRPr>
          </a:p>
        </p:txBody>
      </p:sp>
    </p:spTree>
    <p:extLst>
      <p:ext uri="{BB962C8B-B14F-4D97-AF65-F5344CB8AC3E}">
        <p14:creationId xmlns:p14="http://schemas.microsoft.com/office/powerpoint/2010/main" xmlns="" val="402350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18</a:t>
            </a:fld>
            <a:endParaRPr lang="nb-NO" dirty="0"/>
          </a:p>
        </p:txBody>
      </p:sp>
    </p:spTree>
    <p:extLst>
      <p:ext uri="{BB962C8B-B14F-4D97-AF65-F5344CB8AC3E}">
        <p14:creationId xmlns:p14="http://schemas.microsoft.com/office/powerpoint/2010/main" xmlns="" val="97984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Plassholder for lysbilde 1"/>
          <p:cNvSpPr>
            <a:spLocks noGrp="1" noRot="1" noChangeAspect="1" noTextEdit="1"/>
          </p:cNvSpPr>
          <p:nvPr>
            <p:ph type="sldImg"/>
          </p:nvPr>
        </p:nvSpPr>
        <p:spPr>
          <a:xfrm>
            <a:off x="896938" y="738188"/>
            <a:ext cx="4916487" cy="3689350"/>
          </a:xfrm>
          <a:ln/>
        </p:spPr>
      </p:sp>
      <p:sp>
        <p:nvSpPr>
          <p:cNvPr id="66562" name="Plassholder for notater 2"/>
          <p:cNvSpPr>
            <a:spLocks noGrp="1"/>
          </p:cNvSpPr>
          <p:nvPr>
            <p:ph type="body" idx="1"/>
          </p:nvPr>
        </p:nvSpPr>
        <p:spPr>
          <a:xfrm>
            <a:off x="894611" y="4671898"/>
            <a:ext cx="4919558" cy="4426503"/>
          </a:xfrm>
          <a:noFill/>
        </p:spPr>
        <p:txBody>
          <a:bodyPr lIns="91607" tIns="45804" rIns="91607" bIns="45804"/>
          <a:lstStyle/>
          <a:p>
            <a:r>
              <a:rPr lang="nb-NO" sz="1200" dirty="0" smtClean="0"/>
              <a:t>Velferdstilbudet er opprettholdt i makro, men store forskjeller mellom</a:t>
            </a:r>
            <a:r>
              <a:rPr lang="nb-NO" sz="1200" baseline="0" dirty="0" smtClean="0"/>
              <a:t> kommunene</a:t>
            </a:r>
            <a:endParaRPr lang="nb-NO" dirty="0" smtClean="0"/>
          </a:p>
          <a:p>
            <a:r>
              <a:rPr lang="nb-NO" dirty="0" smtClean="0">
                <a:cs typeface="Times New Roman" pitchFamily="18" charset="0"/>
              </a:rPr>
              <a:t>Økonomisk er det ikke rom for nye satsinger, bedring i standard og dekningsgrad på tjenestene eller styrket vedlikehold, utover hva som kan oppnås gjennom effektivisering av driften</a:t>
            </a:r>
          </a:p>
          <a:p>
            <a:endParaRPr lang="nb-NO" dirty="0" smtClean="0"/>
          </a:p>
          <a:p>
            <a:r>
              <a:rPr lang="nb-NO" dirty="0" smtClean="0"/>
              <a:t>Med en stram kommuneøkonomi og høye forventninger til kommunesektoren, vil det i framtiden være behov for å finne nye løsninger, nye arbeidsformer, nye samarbeidspartnere. Kommunesektoren vil bli mer innovativ.</a:t>
            </a:r>
          </a:p>
          <a:p>
            <a:endParaRPr lang="nb-NO" dirty="0" smtClean="0"/>
          </a:p>
          <a:p>
            <a:r>
              <a:rPr lang="nb-NO" dirty="0" smtClean="0"/>
              <a:t>For å være innovativ må man ha frihet. Frihet fra rettighetsfesting på stadig flere områder, frihet fra nye lover og forskrifter, frihet fra lite konstruktive tilsyn. </a:t>
            </a:r>
          </a:p>
          <a:p>
            <a:endParaRPr lang="nb-NO" dirty="0" smtClean="0"/>
          </a:p>
          <a:p>
            <a:r>
              <a:rPr lang="nb-NO" dirty="0" smtClean="0"/>
              <a:t>Er staten klar for å gi kommunesektoren den frihet som skal til for å finne de nye løsningene for framtiden?</a:t>
            </a:r>
          </a:p>
          <a:p>
            <a:endParaRPr lang="nb-NO" dirty="0" smtClean="0"/>
          </a:p>
        </p:txBody>
      </p:sp>
      <p:sp>
        <p:nvSpPr>
          <p:cNvPr id="66563" name="Plassholder for lysbildenummer 3"/>
          <p:cNvSpPr txBox="1">
            <a:spLocks noGrp="1"/>
          </p:cNvSpPr>
          <p:nvPr/>
        </p:nvSpPr>
        <p:spPr bwMode="auto">
          <a:xfrm>
            <a:off x="3800909" y="9345366"/>
            <a:ext cx="2907867" cy="490784"/>
          </a:xfrm>
          <a:prstGeom prst="rect">
            <a:avLst/>
          </a:prstGeom>
          <a:noFill/>
          <a:ln w="9525">
            <a:noFill/>
            <a:miter lim="800000"/>
            <a:headEnd/>
            <a:tailEnd/>
          </a:ln>
        </p:spPr>
        <p:txBody>
          <a:bodyPr lIns="91607" tIns="45804" rIns="91607" bIns="45804" anchor="b"/>
          <a:lstStyle/>
          <a:p>
            <a:pPr algn="r" defTabSz="919745" eaLnBrk="0" hangingPunct="0"/>
            <a:fld id="{1BBF12B1-FADD-41E4-ADC5-DC282ECCA89F}" type="slidenum">
              <a:rPr lang="en-US" sz="1200">
                <a:solidFill>
                  <a:prstClr val="black"/>
                </a:solidFill>
                <a:ea typeface="ＭＳ Ｐゴシック"/>
                <a:cs typeface="ＭＳ Ｐゴシック"/>
              </a:rPr>
              <a:pPr algn="r" defTabSz="919745" eaLnBrk="0" hangingPunct="0"/>
              <a:t>19</a:t>
            </a:fld>
            <a:endParaRPr lang="en-US" sz="1200">
              <a:solidFill>
                <a:prstClr val="black"/>
              </a:solidFill>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Fordi av dere som er opptatt av «enhetsbeløp» for de sentrale kriteriene,</a:t>
            </a:r>
            <a:r>
              <a:rPr lang="nb-NO" baseline="0" dirty="0" smtClean="0"/>
              <a:t> gis dette av tabellen over. Kort betyr f. eks basiskriteriet at alle kommuner i 2012 får samme beløp på 11,2 mill. kr uavhengig av antall innbyggere. </a:t>
            </a:r>
            <a:r>
              <a:rPr lang="nb-NO" baseline="0" dirty="0" err="1" smtClean="0"/>
              <a:t>Dvs</a:t>
            </a:r>
            <a:r>
              <a:rPr lang="nb-NO" baseline="0" dirty="0" smtClean="0"/>
              <a:t> dette får Utsira og Oslo. Et annet kriterium innbyggere over 90 år har en sats på om lag kr 250.000,-. Men da er det viktig å være klar over at dette ikke kun er midler fra IS, men også skatteinntekter (</a:t>
            </a:r>
            <a:r>
              <a:rPr lang="nb-NO" baseline="0" dirty="0" err="1" smtClean="0"/>
              <a:t>dvs</a:t>
            </a:r>
            <a:r>
              <a:rPr lang="nb-NO" baseline="0" dirty="0" smtClean="0"/>
              <a:t> summen av frie inntekter som danner grunnlag for en slik beregning).</a:t>
            </a:r>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26</a:t>
            </a:fld>
            <a:endParaRPr lang="nb-NO"/>
          </a:p>
        </p:txBody>
      </p:sp>
    </p:spTree>
    <p:extLst>
      <p:ext uri="{BB962C8B-B14F-4D97-AF65-F5344CB8AC3E}">
        <p14:creationId xmlns:p14="http://schemas.microsoft.com/office/powerpoint/2010/main" xmlns="" val="144920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Ettersom</a:t>
            </a:r>
            <a:r>
              <a:rPr lang="nb-NO" baseline="0" dirty="0" smtClean="0"/>
              <a:t> denne delen av rammen kun er kommet via IS, så er det slike «satser» per innbygger i ulike aldersgrupper. Lavest beløp for de yngste med nær kr 400,- og høyest for de over 90 år med vel kr 6000,-.</a:t>
            </a:r>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27</a:t>
            </a:fld>
            <a:endParaRPr lang="nb-NO"/>
          </a:p>
        </p:txBody>
      </p:sp>
    </p:spTree>
    <p:extLst>
      <p:ext uri="{BB962C8B-B14F-4D97-AF65-F5344CB8AC3E}">
        <p14:creationId xmlns:p14="http://schemas.microsoft.com/office/powerpoint/2010/main" xmlns="" val="2140633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a:t>
            </a:r>
            <a:r>
              <a:rPr lang="nb-NO" baseline="0" dirty="0" smtClean="0"/>
              <a:t> er de elementene som frie inntekter må dekke for at man skal kunne si at kommunesektoren samlet har samme økonomiske utgangspunkt gitt fra staten neste år som i år når det gjelder å levere velferdstjenester til innbyggerne.</a:t>
            </a:r>
          </a:p>
          <a:p>
            <a:endParaRPr lang="nb-NO" baseline="0" dirty="0" smtClean="0"/>
          </a:p>
          <a:p>
            <a:r>
              <a:rPr lang="nb-NO" baseline="0" dirty="0" smtClean="0"/>
              <a:t>En slik tilfredsstillende vekst i frie inntekter – uten bindinger – er første prioritet for KS.</a:t>
            </a:r>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34</a:t>
            </a:fld>
            <a:endParaRPr lang="nb-NO" dirty="0">
              <a:solidFill>
                <a:prstClr val="black"/>
              </a:solidFill>
            </a:endParaRPr>
          </a:p>
        </p:txBody>
      </p:sp>
    </p:spTree>
    <p:extLst>
      <p:ext uri="{BB962C8B-B14F-4D97-AF65-F5344CB8AC3E}">
        <p14:creationId xmlns:p14="http://schemas.microsoft.com/office/powerpoint/2010/main" xmlns="" val="2629213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er de elementene som KS pekte på</a:t>
            </a:r>
            <a:r>
              <a:rPr lang="nb-NO" baseline="0" dirty="0" smtClean="0"/>
              <a:t> burde prioriteres dersom budsjettopplegget gav åpninger for særlige satsinger.</a:t>
            </a:r>
          </a:p>
          <a:p>
            <a:endParaRPr lang="nb-NO" dirty="0" smtClean="0"/>
          </a:p>
          <a:p>
            <a:r>
              <a:rPr lang="nb-NO" dirty="0" smtClean="0"/>
              <a:t>NB: KS har ikke</a:t>
            </a:r>
            <a:r>
              <a:rPr lang="nb-NO" baseline="0" dirty="0" smtClean="0"/>
              <a:t> «forlangt» noen spesiell vekst i frie inntekter i form av et tall – vi har påpekt hva som er behovene.</a:t>
            </a:r>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35</a:t>
            </a:fld>
            <a:endParaRPr lang="nb-NO" dirty="0">
              <a:solidFill>
                <a:prstClr val="black"/>
              </a:solidFill>
            </a:endParaRPr>
          </a:p>
        </p:txBody>
      </p:sp>
    </p:spTree>
    <p:extLst>
      <p:ext uri="{BB962C8B-B14F-4D97-AF65-F5344CB8AC3E}">
        <p14:creationId xmlns:p14="http://schemas.microsoft.com/office/powerpoint/2010/main" xmlns="" val="2222737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ssholder for lysbilde 1"/>
          <p:cNvSpPr>
            <a:spLocks noGrp="1" noRot="1" noChangeAspect="1" noTextEdit="1"/>
          </p:cNvSpPr>
          <p:nvPr>
            <p:ph type="sldImg"/>
          </p:nvPr>
        </p:nvSpPr>
        <p:spPr>
          <a:ln/>
        </p:spPr>
      </p:sp>
      <p:sp>
        <p:nvSpPr>
          <p:cNvPr id="72707" name="Plassholder for notater 2"/>
          <p:cNvSpPr>
            <a:spLocks noGrp="1"/>
          </p:cNvSpPr>
          <p:nvPr>
            <p:ph type="body" idx="1"/>
          </p:nvPr>
        </p:nvSpPr>
        <p:spPr>
          <a:noFill/>
        </p:spPr>
        <p:txBody>
          <a:bodyPr/>
          <a:lstStyle/>
          <a:p>
            <a:r>
              <a:rPr lang="nb-NO" dirty="0" smtClean="0"/>
              <a:t>Netto driftsresultat for fylkeskommunene i 2011: 5,5 pst</a:t>
            </a:r>
          </a:p>
          <a:p>
            <a:r>
              <a:rPr lang="nb-NO" dirty="0" smtClean="0"/>
              <a:t>Netto driftsresultat</a:t>
            </a:r>
            <a:r>
              <a:rPr lang="nb-NO" baseline="0" dirty="0" smtClean="0"/>
              <a:t> for kommunene i 2011: 2,0 pst</a:t>
            </a:r>
          </a:p>
          <a:p>
            <a:r>
              <a:rPr lang="nb-NO" baseline="0" dirty="0" smtClean="0"/>
              <a:t>Netto driftsresultat for Oslo: 3,1 pst </a:t>
            </a:r>
          </a:p>
          <a:p>
            <a:endParaRPr lang="nb-NO" baseline="0" dirty="0" smtClean="0"/>
          </a:p>
          <a:p>
            <a:r>
              <a:rPr lang="nb-NO" baseline="0" dirty="0" smtClean="0"/>
              <a:t>Økning fra 2,5 pst til 3 pst krever + 1,4 </a:t>
            </a:r>
            <a:r>
              <a:rPr lang="nb-NO" baseline="0" dirty="0" err="1" smtClean="0"/>
              <a:t>mrd</a:t>
            </a:r>
            <a:r>
              <a:rPr lang="nb-NO" baseline="0" dirty="0" smtClean="0"/>
              <a:t> i økte inntekter (Brutto driftsinntekter for kommunesektoren i 2011 var 380 </a:t>
            </a:r>
            <a:r>
              <a:rPr lang="nb-NO" baseline="0" dirty="0" err="1" smtClean="0"/>
              <a:t>mrd</a:t>
            </a:r>
            <a:r>
              <a:rPr lang="nb-NO" baseline="0" dirty="0" smtClean="0"/>
              <a:t>)</a:t>
            </a:r>
            <a:endParaRPr lang="nb-NO" dirty="0" smtClean="0"/>
          </a:p>
        </p:txBody>
      </p:sp>
      <p:sp>
        <p:nvSpPr>
          <p:cNvPr id="72708" name="Plassholder for lysbildenummer 3"/>
          <p:cNvSpPr txBox="1">
            <a:spLocks noGrp="1"/>
          </p:cNvSpPr>
          <p:nvPr/>
        </p:nvSpPr>
        <p:spPr bwMode="auto">
          <a:xfrm>
            <a:off x="3800908" y="9345366"/>
            <a:ext cx="2907867" cy="490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4" tIns="45687" rIns="91374" bIns="45687" anchor="b"/>
          <a:lstStyle>
            <a:lvl1pPr defTabSz="920750" eaLnBrk="0" hangingPunct="0">
              <a:defRPr sz="2800">
                <a:solidFill>
                  <a:schemeClr val="tx1"/>
                </a:solidFill>
                <a:latin typeface="Times New Roman" pitchFamily="18" charset="0"/>
              </a:defRPr>
            </a:lvl1pPr>
            <a:lvl2pPr marL="742950" indent="-285750" defTabSz="920750" eaLnBrk="0" hangingPunct="0">
              <a:defRPr sz="2800">
                <a:solidFill>
                  <a:schemeClr val="tx1"/>
                </a:solidFill>
                <a:latin typeface="Times New Roman" pitchFamily="18" charset="0"/>
              </a:defRPr>
            </a:lvl2pPr>
            <a:lvl3pPr marL="1143000" indent="-228600" defTabSz="920750" eaLnBrk="0" hangingPunct="0">
              <a:defRPr sz="2800">
                <a:solidFill>
                  <a:schemeClr val="tx1"/>
                </a:solidFill>
                <a:latin typeface="Times New Roman" pitchFamily="18" charset="0"/>
              </a:defRPr>
            </a:lvl3pPr>
            <a:lvl4pPr marL="1600200" indent="-228600" defTabSz="920750" eaLnBrk="0" hangingPunct="0">
              <a:defRPr sz="2800">
                <a:solidFill>
                  <a:schemeClr val="tx1"/>
                </a:solidFill>
                <a:latin typeface="Times New Roman" pitchFamily="18" charset="0"/>
              </a:defRPr>
            </a:lvl4pPr>
            <a:lvl5pPr marL="2057400" indent="-228600" defTabSz="920750" eaLnBrk="0" hangingPunct="0">
              <a:defRPr sz="2800">
                <a:solidFill>
                  <a:schemeClr val="tx1"/>
                </a:solidFill>
                <a:latin typeface="Times New Roman" pitchFamily="18" charset="0"/>
              </a:defRPr>
            </a:lvl5pPr>
            <a:lvl6pPr marL="2514600" indent="-228600" defTabSz="920750" eaLnBrk="0" fontAlgn="base" hangingPunct="0">
              <a:spcBef>
                <a:spcPct val="0"/>
              </a:spcBef>
              <a:spcAft>
                <a:spcPct val="0"/>
              </a:spcAft>
              <a:defRPr sz="2800">
                <a:solidFill>
                  <a:schemeClr val="tx1"/>
                </a:solidFill>
                <a:latin typeface="Times New Roman" pitchFamily="18" charset="0"/>
              </a:defRPr>
            </a:lvl6pPr>
            <a:lvl7pPr marL="2971800" indent="-228600" defTabSz="920750" eaLnBrk="0" fontAlgn="base" hangingPunct="0">
              <a:spcBef>
                <a:spcPct val="0"/>
              </a:spcBef>
              <a:spcAft>
                <a:spcPct val="0"/>
              </a:spcAft>
              <a:defRPr sz="2800">
                <a:solidFill>
                  <a:schemeClr val="tx1"/>
                </a:solidFill>
                <a:latin typeface="Times New Roman" pitchFamily="18" charset="0"/>
              </a:defRPr>
            </a:lvl7pPr>
            <a:lvl8pPr marL="3429000" indent="-228600" defTabSz="920750" eaLnBrk="0" fontAlgn="base" hangingPunct="0">
              <a:spcBef>
                <a:spcPct val="0"/>
              </a:spcBef>
              <a:spcAft>
                <a:spcPct val="0"/>
              </a:spcAft>
              <a:defRPr sz="2800">
                <a:solidFill>
                  <a:schemeClr val="tx1"/>
                </a:solidFill>
                <a:latin typeface="Times New Roman" pitchFamily="18" charset="0"/>
              </a:defRPr>
            </a:lvl8pPr>
            <a:lvl9pPr marL="3886200" indent="-228600" defTabSz="920750" eaLnBrk="0" fontAlgn="base" hangingPunct="0">
              <a:spcBef>
                <a:spcPct val="0"/>
              </a:spcBef>
              <a:spcAft>
                <a:spcPct val="0"/>
              </a:spcAft>
              <a:defRPr sz="2800">
                <a:solidFill>
                  <a:schemeClr val="tx1"/>
                </a:solidFill>
                <a:latin typeface="Times New Roman" pitchFamily="18" charset="0"/>
              </a:defRPr>
            </a:lvl9pPr>
          </a:lstStyle>
          <a:p>
            <a:pPr algn="r"/>
            <a:fld id="{7FAFC684-280C-4115-89A6-2DE6EB8E5493}" type="slidenum">
              <a:rPr lang="en-US" sz="1200">
                <a:solidFill>
                  <a:prstClr val="black"/>
                </a:solidFill>
              </a:rPr>
              <a:pPr algn="r"/>
              <a:t>36</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904875" y="736600"/>
            <a:ext cx="4922838" cy="3692525"/>
          </a:xfrm>
          <a:ln/>
        </p:spPr>
      </p:sp>
      <p:sp>
        <p:nvSpPr>
          <p:cNvPr id="37890" name="Rectangle 3"/>
          <p:cNvSpPr>
            <a:spLocks noGrp="1" noChangeArrowheads="1"/>
          </p:cNvSpPr>
          <p:nvPr>
            <p:ph type="body" idx="1"/>
          </p:nvPr>
        </p:nvSpPr>
        <p:spPr>
          <a:xfrm>
            <a:off x="893043" y="4670323"/>
            <a:ext cx="4922693" cy="4429650"/>
          </a:xfrm>
          <a:noFill/>
        </p:spPr>
        <p:txBody>
          <a:bodyPr/>
          <a:lstStyle/>
          <a:p>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ssholder for lysbilde 1"/>
          <p:cNvSpPr>
            <a:spLocks noGrp="1" noRot="1" noChangeAspect="1" noTextEdit="1"/>
          </p:cNvSpPr>
          <p:nvPr>
            <p:ph type="sldImg"/>
          </p:nvPr>
        </p:nvSpPr>
        <p:spPr>
          <a:ln/>
        </p:spPr>
      </p:sp>
      <p:sp>
        <p:nvSpPr>
          <p:cNvPr id="41986" name="Plassholder for notater 2"/>
          <p:cNvSpPr>
            <a:spLocks noGrp="1"/>
          </p:cNvSpPr>
          <p:nvPr>
            <p:ph type="body" idx="1"/>
          </p:nvPr>
        </p:nvSpPr>
        <p:spPr>
          <a:noFill/>
        </p:spPr>
        <p:txBody>
          <a:bodyPr/>
          <a:lstStyle/>
          <a:p>
            <a:endParaRPr lang="nb-NO" smtClean="0"/>
          </a:p>
        </p:txBody>
      </p:sp>
      <p:sp>
        <p:nvSpPr>
          <p:cNvPr id="41987" name="Plassholder for lysbildenummer 3"/>
          <p:cNvSpPr txBox="1">
            <a:spLocks noGrp="1"/>
          </p:cNvSpPr>
          <p:nvPr/>
        </p:nvSpPr>
        <p:spPr bwMode="auto">
          <a:xfrm>
            <a:off x="3800909" y="9345366"/>
            <a:ext cx="2907867" cy="490784"/>
          </a:xfrm>
          <a:prstGeom prst="rect">
            <a:avLst/>
          </a:prstGeom>
          <a:noFill/>
          <a:ln w="9525">
            <a:noFill/>
            <a:miter lim="800000"/>
            <a:headEnd/>
            <a:tailEnd/>
          </a:ln>
        </p:spPr>
        <p:txBody>
          <a:bodyPr lIns="91964" tIns="45983" rIns="91964" bIns="45983" anchor="b"/>
          <a:lstStyle/>
          <a:p>
            <a:pPr algn="r" defTabSz="916585" eaLnBrk="0" hangingPunct="0"/>
            <a:fld id="{3FEDC871-278C-43CC-BA39-01E56BA0E980}" type="slidenum">
              <a:rPr lang="en-US" sz="1200">
                <a:solidFill>
                  <a:prstClr val="black"/>
                </a:solidFill>
              </a:rPr>
              <a:pPr algn="r" defTabSz="916585" eaLnBrk="0" hangingPunct="0"/>
              <a:t>4</a:t>
            </a:fld>
            <a:endParaRPr 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p:spPr>
        <p:txBody>
          <a:bodyPr/>
          <a:lstStyle/>
          <a:p>
            <a:pPr>
              <a:lnSpc>
                <a:spcPct val="90000"/>
              </a:lnSpc>
            </a:pPr>
            <a:r>
              <a:rPr lang="nb-NO" dirty="0" smtClean="0"/>
              <a:t>Den økte skatteveksten følger av økt sysselsetting med nesten 30 000 flere sysselsatte, og økt skatteinngang som følge av økt lønnsanslag. Begge har like stor betydning for den økte skatteanslaget</a:t>
            </a:r>
          </a:p>
          <a:p>
            <a:pPr>
              <a:lnSpc>
                <a:spcPct val="90000"/>
              </a:lnSpc>
            </a:pPr>
            <a:endParaRPr lang="nb-NO" dirty="0" smtClean="0"/>
          </a:p>
          <a:p>
            <a:pPr>
              <a:lnSpc>
                <a:spcPct val="90000"/>
              </a:lnSpc>
            </a:pPr>
            <a:r>
              <a:rPr lang="nb-NO" dirty="0" err="1" smtClean="0"/>
              <a:t>Dagnmar</a:t>
            </a:r>
            <a:r>
              <a:rPr lang="nb-NO" baseline="0" dirty="0" smtClean="0"/>
              <a:t> 145 millioner. Vet ikke fordelingen, men dette kommer fra </a:t>
            </a:r>
            <a:r>
              <a:rPr lang="nb-NO" baseline="0" dirty="0" err="1" smtClean="0"/>
              <a:t>fylkesmannnen</a:t>
            </a:r>
            <a:endParaRPr lang="nb-NO"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Lagt inn 122 </a:t>
            </a:r>
            <a:r>
              <a:rPr lang="nb-NO" dirty="0" err="1" smtClean="0"/>
              <a:t>mill</a:t>
            </a:r>
            <a:r>
              <a:rPr lang="nb-NO" dirty="0" smtClean="0"/>
              <a:t> med virkning fra 1.8.2012</a:t>
            </a:r>
          </a:p>
          <a:p>
            <a:endParaRPr lang="nb-NO" dirty="0" smtClean="0"/>
          </a:p>
          <a:p>
            <a:r>
              <a:rPr lang="nb-NO" dirty="0" smtClean="0"/>
              <a:t>Helårseffekt 292 mill. </a:t>
            </a:r>
          </a:p>
          <a:p>
            <a:endParaRPr lang="nb-NO" dirty="0" smtClean="0"/>
          </a:p>
          <a:p>
            <a:r>
              <a:rPr lang="nb-NO" dirty="0" smtClean="0"/>
              <a:t>Nye anslag for etterspørselen er nå…..</a:t>
            </a:r>
          </a:p>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6</a:t>
            </a:fld>
            <a:endParaRPr lang="nb-NO" dirty="0"/>
          </a:p>
        </p:txBody>
      </p:sp>
    </p:spTree>
    <p:extLst>
      <p:ext uri="{BB962C8B-B14F-4D97-AF65-F5344CB8AC3E}">
        <p14:creationId xmlns:p14="http://schemas.microsoft.com/office/powerpoint/2010/main" xmlns="" val="276401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6"/>
          <p:cNvSpPr>
            <a:spLocks noGrp="1" noChangeArrowheads="1"/>
          </p:cNvSpPr>
          <p:nvPr>
            <p:ph type="ftr" sz="quarter" idx="4"/>
          </p:nvPr>
        </p:nvSpPr>
        <p:spPr>
          <a:noFill/>
        </p:spPr>
        <p:txBody>
          <a:bodyPr/>
          <a:lstStyle/>
          <a:p>
            <a:r>
              <a:rPr lang="en-US" smtClean="0">
                <a:solidFill>
                  <a:prstClr val="black"/>
                </a:solidFill>
              </a:rPr>
              <a:t>KS Omstilling og konkurranse</a:t>
            </a:r>
          </a:p>
        </p:txBody>
      </p:sp>
      <p:sp>
        <p:nvSpPr>
          <p:cNvPr id="164866" name="Rectangle 7"/>
          <p:cNvSpPr>
            <a:spLocks noGrp="1" noChangeArrowheads="1"/>
          </p:cNvSpPr>
          <p:nvPr>
            <p:ph type="sldNum" sz="quarter" idx="5"/>
          </p:nvPr>
        </p:nvSpPr>
        <p:spPr>
          <a:noFill/>
        </p:spPr>
        <p:txBody>
          <a:bodyPr/>
          <a:lstStyle/>
          <a:p>
            <a:fld id="{7EA0D091-33F4-4B59-949D-30AB00C65402}" type="slidenum">
              <a:rPr lang="en-US" smtClean="0">
                <a:solidFill>
                  <a:prstClr val="black"/>
                </a:solidFill>
              </a:rPr>
              <a:pPr/>
              <a:t>7</a:t>
            </a:fld>
            <a:endParaRPr lang="en-US" smtClean="0">
              <a:solidFill>
                <a:prstClr val="black"/>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a:lnSpc>
                <a:spcPct val="90000"/>
              </a:lnSpc>
            </a:pPr>
            <a:r>
              <a:rPr lang="nb-NO" dirty="0" smtClean="0"/>
              <a:t>Bra om kommunesektoren får en høyere inntektsvekst i 2012 enn i 2011 </a:t>
            </a:r>
          </a:p>
          <a:p>
            <a:pPr>
              <a:lnSpc>
                <a:spcPct val="90000"/>
              </a:lnSpc>
            </a:pPr>
            <a:endParaRPr lang="nb-NO" dirty="0" smtClean="0"/>
          </a:p>
          <a:p>
            <a:pPr>
              <a:lnSpc>
                <a:spcPct val="90000"/>
              </a:lnSpc>
            </a:pPr>
            <a:r>
              <a:rPr lang="nb-NO" dirty="0" smtClean="0"/>
              <a:t>Men utgiftene kan bli en god del høyere enn hva Regjeringen forutsetter</a:t>
            </a:r>
          </a:p>
          <a:p>
            <a:pPr>
              <a:lnSpc>
                <a:spcPct val="90000"/>
              </a:lnSpc>
            </a:pPr>
            <a:endParaRPr lang="nb-NO" dirty="0" smtClean="0"/>
          </a:p>
          <a:p>
            <a:pPr>
              <a:lnSpc>
                <a:spcPct val="90000"/>
              </a:lnSpc>
            </a:pPr>
            <a:r>
              <a:rPr lang="nb-NO" dirty="0" smtClean="0"/>
              <a:t>Renteutvikling og sterk vekst i antall mottakere av enkelte kommunale tjenester gjør at det er usikkert om, eller hvor mye, handlingsrommet for velferd forbedres i kommunene i 2012</a:t>
            </a:r>
          </a:p>
          <a:p>
            <a:pPr>
              <a:lnSpc>
                <a:spcPct val="90000"/>
              </a:lnSpc>
            </a:pPr>
            <a:endParaRPr lang="nb-NO" dirty="0" smtClean="0"/>
          </a:p>
          <a:p>
            <a:pPr>
              <a:lnSpc>
                <a:spcPct val="90000"/>
              </a:lnSpc>
            </a:pPr>
            <a:r>
              <a:rPr lang="nb-NO" dirty="0" smtClean="0"/>
              <a:t>Forventninger til bedre og flere kommunale tjenester er klart økende både i befolkningen og blant sentrale politikere</a:t>
            </a:r>
          </a:p>
          <a:p>
            <a:pPr eaLnBrk="1" hangingPunct="1"/>
            <a:endParaRPr lang="nb-NO" dirty="0" smtClean="0"/>
          </a:p>
          <a:p>
            <a:pPr eaLnBrk="1" hangingPunct="1"/>
            <a:endParaRPr lang="nb-NO" dirty="0" smtClean="0"/>
          </a:p>
          <a:p>
            <a:pPr eaLnBrk="1" hangingPunct="1"/>
            <a:endParaRPr lang="nb-NO" dirty="0" smtClean="0"/>
          </a:p>
          <a:p>
            <a:pPr eaLnBrk="1" hangingPunct="1"/>
            <a:endParaRPr lang="nb-NO" dirty="0" smtClean="0"/>
          </a:p>
          <a:p>
            <a:pPr eaLnBrk="1" hangingPunct="1"/>
            <a:r>
              <a:rPr lang="nb-NO" dirty="0" smtClean="0"/>
              <a:t>Demens: 5000 brukere a tre timer i uken. 250 kr timen gir 195 millioner kr.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Veksten skyldes:</a:t>
            </a:r>
          </a:p>
          <a:p>
            <a:pPr lvl="1"/>
            <a:r>
              <a:rPr lang="nb-NO" dirty="0" smtClean="0"/>
              <a:t>Finanstilsynet har redusert den avkastningen pensjonsleverandørene kan garantere til 2,5 pst; krever større pensjonsavsetninger </a:t>
            </a:r>
          </a:p>
          <a:p>
            <a:pPr lvl="1"/>
            <a:r>
              <a:rPr lang="nb-NO" dirty="0" smtClean="0"/>
              <a:t>Finansiell uro i 2011 ga svakere resultat i pensjonsordningene, og en reduksjon i overskuddet som tilbakeføres til kommuner og fylker</a:t>
            </a:r>
          </a:p>
          <a:p>
            <a:pPr lvl="1"/>
            <a:r>
              <a:rPr lang="nb-NO" dirty="0" smtClean="0"/>
              <a:t>Lønnsoppgjøret  i 2011 var et billig pensjonsoppgjør, på grunn av mye overheng fra 2010</a:t>
            </a:r>
          </a:p>
          <a:p>
            <a:pPr lvl="1"/>
            <a:endParaRPr lang="nb-NO" dirty="0" smtClean="0"/>
          </a:p>
          <a:p>
            <a:pPr lvl="1"/>
            <a:r>
              <a:rPr lang="nb-NO" dirty="0" smtClean="0"/>
              <a:t>NB: Når pensjonspremiene stiger kraftig – permanent – taler det for at regelverket</a:t>
            </a:r>
            <a:r>
              <a:rPr lang="nb-NO" baseline="0" dirty="0" smtClean="0"/>
              <a:t> for pensjonskostnader må strammes inn tilsvarende. Når premieavviket er så stort som det er nå – taler det for at man ikke kan tillate at det øker ytterligere uansett – og dermed strammer inn.</a:t>
            </a:r>
          </a:p>
          <a:p>
            <a:pPr lvl="1"/>
            <a:endParaRPr lang="nb-NO" baseline="0" dirty="0" smtClean="0"/>
          </a:p>
          <a:p>
            <a:pPr lvl="1"/>
            <a:r>
              <a:rPr lang="nb-NO" baseline="0" dirty="0" smtClean="0"/>
              <a:t>KRD vil vurdere dette videre og komme med en konklusjon før statsbudsjettet legges fram. Da vil vi vite mer eksakt hvor mye av veksten i frie inntekter som må settes av til å dekke økte pensjonskostnader.</a:t>
            </a:r>
            <a:endParaRPr lang="nb-NO" dirty="0" smtClean="0"/>
          </a:p>
          <a:p>
            <a:endParaRPr lang="nb-NO" dirty="0" smtClean="0"/>
          </a:p>
          <a:p>
            <a:r>
              <a:rPr lang="nb-NO" dirty="0" smtClean="0"/>
              <a:t>Premieavvik=</a:t>
            </a:r>
            <a:r>
              <a:rPr lang="nb-NO" baseline="0" dirty="0" smtClean="0"/>
              <a:t> pensjonspremier – pensjonskostnader</a:t>
            </a:r>
          </a:p>
          <a:p>
            <a:endParaRPr lang="nb-NO" baseline="0" dirty="0" smtClean="0"/>
          </a:p>
          <a:p>
            <a:r>
              <a:rPr lang="nb-NO" dirty="0" smtClean="0"/>
              <a:t>Pensjonspremier: det som betales til pensjonsleverandørene.</a:t>
            </a:r>
          </a:p>
          <a:p>
            <a:r>
              <a:rPr lang="nb-NO" dirty="0" smtClean="0"/>
              <a:t>Påvirkes bl.a. av faktisk lønnsvekst, faktisk avkastning, og hvilken avkastning leverandørene får lov av Finanstilsynet til å legge til grunn framover (kalt garantirente/beregningsrente).</a:t>
            </a:r>
          </a:p>
          <a:p>
            <a:endParaRPr lang="nb-NO" dirty="0" smtClean="0"/>
          </a:p>
          <a:p>
            <a:r>
              <a:rPr lang="nb-NO" dirty="0" smtClean="0"/>
              <a:t>Årets pensjonskostnader: en beregnet størrelse. </a:t>
            </a:r>
          </a:p>
          <a:p>
            <a:r>
              <a:rPr lang="nb-NO" dirty="0" smtClean="0"/>
              <a:t>Påvirkes bl.a. av antatt langsiktig forhold mellom rente og lønnsvekst, bestemt av KRD.</a:t>
            </a:r>
          </a:p>
          <a:p>
            <a:endParaRPr lang="nb-NO" dirty="0" smtClean="0"/>
          </a:p>
          <a:p>
            <a:r>
              <a:rPr lang="nb-NO" dirty="0" smtClean="0"/>
              <a:t>Premieavvik= Pensjonspremier – Årets pensjonskostnader: premier som er betalt, men som først utgiftsføres (amortiseres) over etterfølgende år (Drøye 10 pst av kommunene utgiftsfører over 1 år, de øvrige over 10 (15) år).</a:t>
            </a:r>
          </a:p>
          <a:p>
            <a:endParaRPr lang="nb-NO" dirty="0" smtClean="0"/>
          </a:p>
          <a:p>
            <a:r>
              <a:rPr lang="nb-NO" dirty="0" smtClean="0"/>
              <a:t>Regnskapsført pensjonskostnader= Årets pensjonskostnader + Amortisering av tidligere års premieavvik</a:t>
            </a:r>
          </a:p>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8</a:t>
            </a:fld>
            <a:endParaRPr lang="nb-NO" dirty="0">
              <a:solidFill>
                <a:prstClr val="black"/>
              </a:solidFill>
            </a:endParaRPr>
          </a:p>
        </p:txBody>
      </p:sp>
    </p:spTree>
    <p:extLst>
      <p:ext uri="{BB962C8B-B14F-4D97-AF65-F5344CB8AC3E}">
        <p14:creationId xmlns:p14="http://schemas.microsoft.com/office/powerpoint/2010/main" xmlns="" val="125195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ln/>
        </p:spPr>
      </p:sp>
      <p:sp>
        <p:nvSpPr>
          <p:cNvPr id="166914" name="Rectangle 3"/>
          <p:cNvSpPr>
            <a:spLocks noGrp="1" noChangeArrowheads="1"/>
          </p:cNvSpPr>
          <p:nvPr>
            <p:ph type="body" idx="1"/>
          </p:nvPr>
        </p:nvSpPr>
        <p:spPr>
          <a:noFill/>
          <a:ln/>
        </p:spPr>
        <p:txBody>
          <a:bodyPr/>
          <a:lstStyle/>
          <a:p>
            <a:pPr eaLnBrk="1" hangingPunct="1"/>
            <a:endParaRPr lang="nb-N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900113" y="735013"/>
            <a:ext cx="4922837" cy="3692525"/>
          </a:xfrm>
          <a:ln/>
        </p:spPr>
      </p:sp>
      <p:sp>
        <p:nvSpPr>
          <p:cNvPr id="52226" name="Rectangle 3"/>
          <p:cNvSpPr>
            <a:spLocks noGrp="1" noChangeArrowheads="1"/>
          </p:cNvSpPr>
          <p:nvPr>
            <p:ph type="body" idx="1"/>
          </p:nvPr>
        </p:nvSpPr>
        <p:spPr>
          <a:xfrm>
            <a:off x="893042" y="4673471"/>
            <a:ext cx="4922693" cy="4428076"/>
          </a:xfrm>
          <a:noFill/>
        </p:spPr>
        <p:txBody>
          <a:bodyPr/>
          <a:lstStyle/>
          <a:p>
            <a:r>
              <a:rPr lang="nb-NO" sz="1000" dirty="0"/>
              <a:t>Norge har de siste årene vært blant de landene i Europa med sterkest befolkningsvekst. </a:t>
            </a:r>
          </a:p>
          <a:p>
            <a:r>
              <a:rPr lang="nb-NO" sz="1000" dirty="0"/>
              <a:t>Det skyldes i noen grad en økning i fødselsoverskuddet, flere fødte enn døde.</a:t>
            </a:r>
          </a:p>
          <a:p>
            <a:r>
              <a:rPr lang="nb-NO" sz="1000" dirty="0"/>
              <a:t>Men det skyldes først og fremst et kraftig oppsving i netto innvandringen, eller mer spesifikt, arbeidsinnvandringen.</a:t>
            </a:r>
          </a:p>
          <a:p>
            <a:r>
              <a:rPr lang="nb-NO" sz="1000" dirty="0"/>
              <a:t>Arbeidsinnvandringen er særlig sterk fra EU-land i det tidligere Øst-Europa.</a:t>
            </a:r>
          </a:p>
          <a:p>
            <a:endParaRPr lang="nb-NO" sz="1000" dirty="0"/>
          </a:p>
          <a:p>
            <a:r>
              <a:rPr lang="nb-NO" sz="1000" dirty="0"/>
              <a:t>Studier i SSB viser at inntektsnivået og arbeidsledigheten i Norge i forhold til andre land har stor betydning for arbeidsinnvandringen.</a:t>
            </a:r>
          </a:p>
          <a:p>
            <a:r>
              <a:rPr lang="nb-NO" sz="1000" dirty="0"/>
              <a:t>De siste årene, og særlig under finanskrisa, har disse forskjellene økt, og arbeidsinnvandringen har skutt fart.</a:t>
            </a:r>
          </a:p>
          <a:p>
            <a:r>
              <a:rPr lang="nb-NO" sz="1000" dirty="0"/>
              <a:t>Den midlertidige økningen i arbeidsledigheten i Norge gjennom 2009, ga seg bare utslag i en liten </a:t>
            </a:r>
            <a:r>
              <a:rPr lang="nb-NO" sz="1000" dirty="0" err="1"/>
              <a:t>dip</a:t>
            </a:r>
            <a:r>
              <a:rPr lang="nb-NO" sz="1000" dirty="0"/>
              <a:t> i innvandringen.</a:t>
            </a:r>
          </a:p>
          <a:p>
            <a:r>
              <a:rPr lang="nb-NO" sz="1000" dirty="0"/>
              <a:t>Mye tyder på at forskjellene i inntektsnivå og ledighet vil vedvare, må vente fortsatt sterk innvandring i årene som kommer.</a:t>
            </a:r>
          </a:p>
          <a:p>
            <a:endParaRPr lang="nb-NO" sz="1000" dirty="0"/>
          </a:p>
          <a:p>
            <a:r>
              <a:rPr lang="nb-NO" sz="1000" dirty="0"/>
              <a:t>I middelalternativet fra </a:t>
            </a:r>
            <a:r>
              <a:rPr lang="nb-NO" sz="1000" dirty="0" err="1"/>
              <a:t>befolkningsframskrivningen</a:t>
            </a:r>
            <a:r>
              <a:rPr lang="nb-NO" sz="1000" dirty="0"/>
              <a:t> som SSB gjorde i juni i fjor, faller nettoinnvandringen fra dagens nivå på rundt 40.000 til 22.000.</a:t>
            </a:r>
          </a:p>
          <a:p>
            <a:r>
              <a:rPr lang="nb-NO" sz="1000" dirty="0"/>
              <a:t>I høyalternativet legger nettoinnvandringen seg på 31.000.</a:t>
            </a:r>
          </a:p>
          <a:p>
            <a:endParaRPr lang="nb-NO" sz="1000" dirty="0"/>
          </a:p>
          <a:p>
            <a:r>
              <a:rPr lang="nb-NO" sz="1000" dirty="0"/>
              <a:t>Befolkningsveksten er viktig i langsiktige framskrivninger</a:t>
            </a:r>
          </a:p>
          <a:p>
            <a:pPr>
              <a:buFontTx/>
              <a:buChar char="-"/>
            </a:pPr>
            <a:r>
              <a:rPr lang="nb-NO" sz="1000" dirty="0"/>
              <a:t>legger grunnlag for arbeidstilbudet og dermed potensiell BNP-vekst</a:t>
            </a:r>
          </a:p>
          <a:p>
            <a:pPr>
              <a:buFontTx/>
              <a:buChar char="-"/>
            </a:pPr>
            <a:r>
              <a:rPr lang="nb-NO" sz="1000" dirty="0"/>
              <a:t>gir økt etterspørsel og behov for offentlige tjenester</a:t>
            </a:r>
          </a:p>
          <a:p>
            <a:endParaRPr lang="nb-NO"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xmlns="" val="2770650351"/>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pPr/>
              <a:t>30.05.2012</a:t>
            </a:fld>
            <a:endParaRPr lang="nb-NO" dirty="0"/>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467265607"/>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pPr/>
              <a:t>30.05.2012</a:t>
            </a:fld>
            <a:endParaRPr lang="nb-NO" dirty="0"/>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608961669"/>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539750" y="260350"/>
            <a:ext cx="7543800" cy="11430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539750" y="1628775"/>
            <a:ext cx="7543800" cy="4467225"/>
          </a:xfrm>
        </p:spPr>
        <p:txBody>
          <a:bodyPr/>
          <a:lstStyle/>
          <a:p>
            <a:endParaRPr lang="nb-NO"/>
          </a:p>
        </p:txBody>
      </p:sp>
      <p:sp>
        <p:nvSpPr>
          <p:cNvPr id="4" name="Plassholder for bunntekst 3"/>
          <p:cNvSpPr>
            <a:spLocks noGrp="1"/>
          </p:cNvSpPr>
          <p:nvPr>
            <p:ph type="ftr" sz="quarter" idx="10"/>
          </p:nvPr>
        </p:nvSpPr>
        <p:spPr>
          <a:xfrm rot="-5400000">
            <a:off x="8077200" y="1752600"/>
            <a:ext cx="1371600" cy="457200"/>
          </a:xfrm>
          <a:prstGeom prst="rect">
            <a:avLst/>
          </a:prstGeom>
        </p:spPr>
        <p:txBody>
          <a:bodyPr/>
          <a:lstStyle>
            <a:lvl1pPr>
              <a:defRPr/>
            </a:lvl1pPr>
          </a:lstStyle>
          <a:p>
            <a:r>
              <a:rPr lang="en-US"/>
              <a:t>2004</a:t>
            </a:r>
          </a:p>
        </p:txBody>
      </p:sp>
    </p:spTree>
    <p:extLst>
      <p:ext uri="{BB962C8B-B14F-4D97-AF65-F5344CB8AC3E}">
        <p14:creationId xmlns:p14="http://schemas.microsoft.com/office/powerpoint/2010/main" xmlns="" val="290360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
        <p:nvSpPr>
          <p:cNvPr id="4" name="Plassholder for dato 3"/>
          <p:cNvSpPr>
            <a:spLocks noGrp="1"/>
          </p:cNvSpPr>
          <p:nvPr>
            <p:ph type="dt" sz="half" idx="10"/>
          </p:nvPr>
        </p:nvSpPr>
        <p:spPr/>
        <p:txBody>
          <a:bodyPr/>
          <a:lstStyle>
            <a:lvl1pPr>
              <a:defRPr>
                <a:latin typeface="Calibri"/>
                <a:cs typeface="Calibri"/>
              </a:defRPr>
            </a:lvl1pPr>
          </a:lstStyle>
          <a:p>
            <a:endParaRPr lang="nb-NO" dirty="0" smtClean="0"/>
          </a:p>
          <a:p>
            <a:endParaRPr lang="nb-NO" dirty="0"/>
          </a:p>
        </p:txBody>
      </p:sp>
      <p:sp>
        <p:nvSpPr>
          <p:cNvPr id="5" name="Plassholder for bunntekst 4"/>
          <p:cNvSpPr>
            <a:spLocks noGrp="1"/>
          </p:cNvSpPr>
          <p:nvPr>
            <p:ph type="ftr" sz="quarter" idx="11"/>
          </p:nvPr>
        </p:nvSpPr>
        <p:spPr/>
        <p:txBody>
          <a:bodyPr/>
          <a:lstStyle>
            <a:lvl1pPr>
              <a:defRPr>
                <a:latin typeface="Calibri"/>
                <a:cs typeface="Calibri"/>
              </a:defRPr>
            </a:lvl1pPr>
          </a:lstStyle>
          <a:p>
            <a:endParaRPr lang="nb-NO" dirty="0"/>
          </a:p>
        </p:txBody>
      </p:sp>
      <p:sp>
        <p:nvSpPr>
          <p:cNvPr id="6" name="Plassholder for lysbildenummer 5"/>
          <p:cNvSpPr>
            <a:spLocks noGrp="1"/>
          </p:cNvSpPr>
          <p:nvPr>
            <p:ph type="sldNum" sz="quarter" idx="12"/>
          </p:nvPr>
        </p:nvSpPr>
        <p:spPr/>
        <p:txBody>
          <a:bodyPr/>
          <a:lstStyle>
            <a:lvl1pPr>
              <a:defRPr>
                <a:latin typeface="Calibri"/>
                <a:cs typeface="Calibri"/>
              </a:defRPr>
            </a:lvl1pPr>
          </a:lstStyle>
          <a:p>
            <a:endParaRPr lang="nb-NO" dirty="0"/>
          </a:p>
        </p:txBody>
      </p:sp>
    </p:spTree>
    <p:extLst>
      <p:ext uri="{BB962C8B-B14F-4D97-AF65-F5344CB8AC3E}">
        <p14:creationId xmlns:p14="http://schemas.microsoft.com/office/powerpoint/2010/main" xmlns="" val="2770650351"/>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B2526EE-D0D7-2B4D-9334-FB0EBF043DCC}" type="datetime1">
              <a:rPr lang="nb-NO" smtClean="0"/>
              <a:pPr/>
              <a:t>30.05.2012</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94483179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1E7DC70-45B6-5248-9714-AE001EF67D57}" type="datetime1">
              <a:rPr lang="nb-NO" smtClean="0"/>
              <a:pPr/>
              <a:t>30.05.2012</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2916288010"/>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83A8DDF2-AF9E-9043-8B2A-587A6854AB37}" type="datetime1">
              <a:rPr lang="nb-NO" smtClean="0"/>
              <a:pPr/>
              <a:t>30.05.2012</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3442055939"/>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92EE177D-F380-4A4D-842E-5C2101813C7A}" type="datetime1">
              <a:rPr lang="nb-NO" smtClean="0"/>
              <a:pPr/>
              <a:t>30.05.2012</a:t>
            </a:fld>
            <a:endParaRPr lang="nb-NO" dirty="0"/>
          </a:p>
        </p:txBody>
      </p:sp>
      <p:sp>
        <p:nvSpPr>
          <p:cNvPr id="8" name="Plassholder for bunntekst 7"/>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4178159994"/>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00756E3-28AA-5E40-BBBF-2FBFC7E67311}" type="datetime1">
              <a:rPr lang="nb-NO" smtClean="0"/>
              <a:pPr/>
              <a:t>30.05.2012</a:t>
            </a:fld>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1652616777"/>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3240655-7A1B-1140-9658-641020A7094A}" type="datetime1">
              <a:rPr lang="nb-NO" smtClean="0"/>
              <a:pPr/>
              <a:t>30.05.2012</a:t>
            </a:fld>
            <a:endParaRPr lang="nb-NO" dirty="0"/>
          </a:p>
        </p:txBody>
      </p:sp>
      <p:sp>
        <p:nvSpPr>
          <p:cNvPr id="3" name="Plassholder for bunntekst 2"/>
          <p:cNvSpPr>
            <a:spLocks noGrp="1"/>
          </p:cNvSpPr>
          <p:nvPr>
            <p:ph type="ftr" sz="quarter" idx="11"/>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1763354921"/>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xmlns="" val="94483179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606533A-C20D-5743-8623-71C0F8E8C41B}" type="datetime1">
              <a:rPr lang="nb-NO" smtClean="0"/>
              <a:pPr/>
              <a:t>30.05.2012</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3694189226"/>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84D571D-C947-1B4F-AB1F-BDDE39ED8F77}" type="datetime1">
              <a:rPr lang="nb-NO" smtClean="0"/>
              <a:pPr/>
              <a:t>30.05.2012</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291246236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3634D28-3219-E941-92E0-F52DC949C6E6}" type="datetime1">
              <a:rPr lang="nb-NO" smtClean="0"/>
              <a:pPr/>
              <a:t>30.05.2012</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467265607"/>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9D1D2B5-0901-D345-8691-F4D34AE88383}" type="datetime1">
              <a:rPr lang="nb-NO" smtClean="0"/>
              <a:pPr/>
              <a:t>30.05.2012</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608961669"/>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p>
            <a:fld id="{B6ABA6CE-277B-024A-8B1A-BE182A2883E2}" type="datetimeFigureOut">
              <a:rPr lang="nb-NO" smtClean="0"/>
              <a:pPr/>
              <a:t>30.05.2012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906E50BB-2B74-E846-8BB5-08B0BEE123D6}"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B6ABA6CE-277B-024A-8B1A-BE182A2883E2}" type="datetimeFigureOut">
              <a:rPr lang="nb-NO" smtClean="0"/>
              <a:pPr/>
              <a:t>30.05.2012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906E50BB-2B74-E846-8BB5-08B0BEE123D6}"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B6ABA6CE-277B-024A-8B1A-BE182A2883E2}" type="datetimeFigureOut">
              <a:rPr lang="nb-NO" smtClean="0"/>
              <a:pPr/>
              <a:t>30.05.2012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906E50BB-2B74-E846-8BB5-08B0BEE123D6}"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4"/>
          <p:cNvSpPr>
            <a:spLocks noGrp="1"/>
          </p:cNvSpPr>
          <p:nvPr>
            <p:ph type="dt" sz="half" idx="10"/>
          </p:nvPr>
        </p:nvSpPr>
        <p:spPr/>
        <p:txBody>
          <a:bodyPr/>
          <a:lstStyle/>
          <a:p>
            <a:fld id="{B6ABA6CE-277B-024A-8B1A-BE182A2883E2}" type="datetimeFigureOut">
              <a:rPr lang="nb-NO" smtClean="0"/>
              <a:pPr/>
              <a:t>30.05.2012</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906E50BB-2B74-E846-8BB5-08B0BEE123D6}"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6"/>
          <p:cNvSpPr>
            <a:spLocks noGrp="1"/>
          </p:cNvSpPr>
          <p:nvPr>
            <p:ph type="dt" sz="half" idx="10"/>
          </p:nvPr>
        </p:nvSpPr>
        <p:spPr/>
        <p:txBody>
          <a:bodyPr/>
          <a:lstStyle/>
          <a:p>
            <a:fld id="{B6ABA6CE-277B-024A-8B1A-BE182A2883E2}" type="datetimeFigureOut">
              <a:rPr lang="nb-NO" smtClean="0"/>
              <a:pPr/>
              <a:t>30.05.2012</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906E50BB-2B74-E846-8BB5-08B0BEE123D6}"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2"/>
          <p:cNvSpPr>
            <a:spLocks noGrp="1"/>
          </p:cNvSpPr>
          <p:nvPr>
            <p:ph type="dt" sz="half" idx="10"/>
          </p:nvPr>
        </p:nvSpPr>
        <p:spPr/>
        <p:txBody>
          <a:bodyPr/>
          <a:lstStyle/>
          <a:p>
            <a:fld id="{B6ABA6CE-277B-024A-8B1A-BE182A2883E2}" type="datetimeFigureOut">
              <a:rPr lang="nb-NO" smtClean="0"/>
              <a:pPr/>
              <a:t>30.05.2012</a:t>
            </a:fld>
            <a:endParaRPr lang="nb-NO"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906E50BB-2B74-E846-8BB5-08B0BEE123D6}"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pPr/>
              <a:t>30.05.2012</a:t>
            </a:fld>
            <a:endParaRPr lang="nb-NO" dirty="0"/>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2916288010"/>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BA6CE-277B-024A-8B1A-BE182A2883E2}" type="datetimeFigureOut">
              <a:rPr lang="nb-NO" smtClean="0"/>
              <a:pPr/>
              <a:t>30.05.2012</a:t>
            </a:fld>
            <a:endParaRPr lang="nb-NO" dirty="0"/>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906E50BB-2B74-E846-8BB5-08B0BEE123D6}"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B6ABA6CE-277B-024A-8B1A-BE182A2883E2}" type="datetimeFigureOut">
              <a:rPr lang="nb-NO" smtClean="0"/>
              <a:pPr/>
              <a:t>30.05.2012</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906E50BB-2B74-E846-8BB5-08B0BEE123D6}"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B6ABA6CE-277B-024A-8B1A-BE182A2883E2}" type="datetimeFigureOut">
              <a:rPr lang="nb-NO" smtClean="0"/>
              <a:pPr/>
              <a:t>30.05.2012</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906E50BB-2B74-E846-8BB5-08B0BEE123D6}"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B6ABA6CE-277B-024A-8B1A-BE182A2883E2}" type="datetimeFigureOut">
              <a:rPr lang="nb-NO" smtClean="0"/>
              <a:pPr/>
              <a:t>30.05.2012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906E50BB-2B74-E846-8BB5-08B0BEE123D6}"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B6ABA6CE-277B-024A-8B1A-BE182A2883E2}" type="datetimeFigureOut">
              <a:rPr lang="nb-NO" smtClean="0"/>
              <a:pPr/>
              <a:t>30.05.2012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906E50BB-2B74-E846-8BB5-08B0BEE123D6}"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p>
            <a:fld id="{344E701C-FA4D-644C-83A4-CAE227A059FF}" type="datetimeFigureOut">
              <a:rPr lang="nb-NO" smtClean="0"/>
              <a:pPr/>
              <a:t>30.05.2012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AE0A3B8A-167A-FB47-9297-7615BADF4C53}"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344E701C-FA4D-644C-83A4-CAE227A059FF}" type="datetimeFigureOut">
              <a:rPr lang="nb-NO" smtClean="0"/>
              <a:pPr/>
              <a:t>30.05.2012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AE0A3B8A-167A-FB47-9297-7615BADF4C53}"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344E701C-FA4D-644C-83A4-CAE227A059FF}" type="datetimeFigureOut">
              <a:rPr lang="nb-NO" smtClean="0"/>
              <a:pPr/>
              <a:t>30.05.2012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AE0A3B8A-167A-FB47-9297-7615BADF4C53}"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4"/>
          <p:cNvSpPr>
            <a:spLocks noGrp="1"/>
          </p:cNvSpPr>
          <p:nvPr>
            <p:ph type="dt" sz="half" idx="10"/>
          </p:nvPr>
        </p:nvSpPr>
        <p:spPr/>
        <p:txBody>
          <a:bodyPr/>
          <a:lstStyle/>
          <a:p>
            <a:fld id="{344E701C-FA4D-644C-83A4-CAE227A059FF}" type="datetimeFigureOut">
              <a:rPr lang="nb-NO" smtClean="0"/>
              <a:pPr/>
              <a:t>30.05.2012</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AE0A3B8A-167A-FB47-9297-7615BADF4C53}"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6"/>
          <p:cNvSpPr>
            <a:spLocks noGrp="1"/>
          </p:cNvSpPr>
          <p:nvPr>
            <p:ph type="dt" sz="half" idx="10"/>
          </p:nvPr>
        </p:nvSpPr>
        <p:spPr/>
        <p:txBody>
          <a:bodyPr/>
          <a:lstStyle/>
          <a:p>
            <a:fld id="{344E701C-FA4D-644C-83A4-CAE227A059FF}" type="datetimeFigureOut">
              <a:rPr lang="nb-NO" smtClean="0"/>
              <a:pPr/>
              <a:t>30.05.2012</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AE0A3B8A-167A-FB47-9297-7615BADF4C53}"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smtClean="0"/>
              <a:pPr/>
              <a:t>30.05.2012</a:t>
            </a:fld>
            <a:endParaRPr lang="nb-NO" dirty="0"/>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3442055939"/>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2"/>
          <p:cNvSpPr>
            <a:spLocks noGrp="1"/>
          </p:cNvSpPr>
          <p:nvPr>
            <p:ph type="dt" sz="half" idx="10"/>
          </p:nvPr>
        </p:nvSpPr>
        <p:spPr/>
        <p:txBody>
          <a:bodyPr/>
          <a:lstStyle/>
          <a:p>
            <a:fld id="{344E701C-FA4D-644C-83A4-CAE227A059FF}" type="datetimeFigureOut">
              <a:rPr lang="nb-NO" smtClean="0"/>
              <a:pPr/>
              <a:t>30.05.2012</a:t>
            </a:fld>
            <a:endParaRPr lang="nb-NO"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AE0A3B8A-167A-FB47-9297-7615BADF4C53}"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E701C-FA4D-644C-83A4-CAE227A059FF}" type="datetimeFigureOut">
              <a:rPr lang="nb-NO" smtClean="0"/>
              <a:pPr/>
              <a:t>30.05.2012</a:t>
            </a:fld>
            <a:endParaRPr lang="nb-NO" dirty="0"/>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AE0A3B8A-167A-FB47-9297-7615BADF4C53}"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344E701C-FA4D-644C-83A4-CAE227A059FF}" type="datetimeFigureOut">
              <a:rPr lang="nb-NO" smtClean="0"/>
              <a:pPr/>
              <a:t>30.05.2012</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AE0A3B8A-167A-FB47-9297-7615BADF4C53}"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344E701C-FA4D-644C-83A4-CAE227A059FF}" type="datetimeFigureOut">
              <a:rPr lang="nb-NO" smtClean="0"/>
              <a:pPr/>
              <a:t>30.05.2012</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AE0A3B8A-167A-FB47-9297-7615BADF4C53}"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344E701C-FA4D-644C-83A4-CAE227A059FF}" type="datetimeFigureOut">
              <a:rPr lang="nb-NO" smtClean="0"/>
              <a:pPr/>
              <a:t>30.05.2012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AE0A3B8A-167A-FB47-9297-7615BADF4C53}"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344E701C-FA4D-644C-83A4-CAE227A059FF}" type="datetimeFigureOut">
              <a:rPr lang="nb-NO" smtClean="0"/>
              <a:pPr/>
              <a:t>30.05.2012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AE0A3B8A-167A-FB47-9297-7615BADF4C53}" type="slidenum">
              <a:rPr lang="nb-NO" smtClean="0"/>
              <a:pPr/>
              <a:t>‹#›</a:t>
            </a:fld>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xmlns="" val="1422090280"/>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xmlns="" val="2908896650"/>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30.05.2012</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3237847503"/>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smtClean="0">
                <a:solidFill>
                  <a:prstClr val="black"/>
                </a:solidFill>
              </a:rPr>
              <a:pPr/>
              <a:t>30.05.2012</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1904671428"/>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pPr/>
              <a:t>30.05.2012</a:t>
            </a:fld>
            <a:endParaRPr lang="nb-NO" dirty="0"/>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dirty="0"/>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4178159994"/>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30.05.2012</a:t>
            </a:fld>
            <a:endParaRPr lang="nb-NO" dirty="0">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407297648"/>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30.05.2012</a:t>
            </a:fld>
            <a:endParaRPr lang="nb-NO" dirty="0">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995176130"/>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smtClean="0">
                <a:solidFill>
                  <a:prstClr val="black"/>
                </a:solidFill>
              </a:rPr>
              <a:pPr/>
              <a:t>30.05.2012</a:t>
            </a:fld>
            <a:endParaRPr lang="nb-NO" dirty="0">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482752331"/>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30.05.2012</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704158234"/>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30.05.2012</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360126400"/>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30.05.2012</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4178690498"/>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30.05.2012</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2005306833"/>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913"/>
            <a:ext cx="7715250" cy="115093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484313"/>
            <a:ext cx="3781425" cy="504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391025" y="1484313"/>
            <a:ext cx="3781425" cy="504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5"/>
          <p:cNvSpPr>
            <a:spLocks noGrp="1" noChangeArrowheads="1"/>
          </p:cNvSpPr>
          <p:nvPr>
            <p:ph type="ftr" sz="quarter" idx="10"/>
          </p:nvPr>
        </p:nvSpPr>
        <p:spPr>
          <a:xfrm rot="-5400000">
            <a:off x="8077200" y="1752600"/>
            <a:ext cx="1371600" cy="457200"/>
          </a:xfrm>
          <a:prstGeom prst="rect">
            <a:avLst/>
          </a:prstGeom>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xmlns="" val="3933193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tel Oppsett">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nb-NO">
              <a:solidFill>
                <a:prstClr val="white"/>
              </a:solidFill>
            </a:endParaRPr>
          </a:p>
        </p:txBody>
      </p:sp>
      <p:pic>
        <p:nvPicPr>
          <p:cNvPr id="6" name="Bilde 9" descr="AD_tittelbilde962x425.jpg"/>
          <p:cNvPicPr>
            <a:picLocks noChangeAspect="1"/>
          </p:cNvPicPr>
          <p:nvPr userDrawn="1"/>
        </p:nvPicPr>
        <p:blipFill>
          <a:blip r:embed="rId2" cstate="print"/>
          <a:stretch>
            <a:fillRect/>
          </a:stretch>
        </p:blipFill>
        <p:spPr bwMode="auto">
          <a:xfrm>
            <a:off x="1256" y="2268538"/>
            <a:ext cx="9141487" cy="4038598"/>
          </a:xfrm>
          <a:prstGeom prst="rect">
            <a:avLst/>
          </a:prstGeom>
          <a:noFill/>
          <a:ln w="9525">
            <a:noFill/>
            <a:miter lim="800000"/>
            <a:headEnd/>
            <a:tailEnd/>
          </a:ln>
        </p:spPr>
      </p:pic>
      <p:pic>
        <p:nvPicPr>
          <p:cNvPr id="7" name="Bilde 10" descr="AD_2CX00.jpg"/>
          <p:cNvPicPr>
            <a:picLocks noChangeAspect="1"/>
          </p:cNvPicPr>
          <p:nvPr userDrawn="1"/>
        </p:nvPicPr>
        <p:blipFill>
          <a:blip r:embed="rId3" cstate="print"/>
          <a:stretch>
            <a:fillRect/>
          </a:stretch>
        </p:blipFill>
        <p:spPr bwMode="auto">
          <a:xfrm>
            <a:off x="2738628" y="605092"/>
            <a:ext cx="3666744" cy="844296"/>
          </a:xfrm>
          <a:prstGeom prst="rect">
            <a:avLst/>
          </a:prstGeom>
          <a:noFill/>
          <a:ln w="9525">
            <a:noFill/>
            <a:miter lim="800000"/>
            <a:headEnd/>
            <a:tailEnd/>
          </a:ln>
        </p:spPr>
      </p:pic>
      <p:sp>
        <p:nvSpPr>
          <p:cNvPr id="8" name="TekstSylinder 7"/>
          <p:cNvSpPr txBox="1"/>
          <p:nvPr userDrawn="1"/>
        </p:nvSpPr>
        <p:spPr>
          <a:xfrm>
            <a:off x="0" y="-268288"/>
            <a:ext cx="2987675" cy="276226"/>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mal: Startside</a:t>
            </a:r>
          </a:p>
        </p:txBody>
      </p:sp>
      <p:sp>
        <p:nvSpPr>
          <p:cNvPr id="2" name="Tittel 1"/>
          <p:cNvSpPr>
            <a:spLocks noGrp="1"/>
          </p:cNvSpPr>
          <p:nvPr>
            <p:ph type="ctrTitle" hasCustomPrompt="1"/>
          </p:nvPr>
        </p:nvSpPr>
        <p:spPr>
          <a:xfrm>
            <a:off x="719138" y="2060848"/>
            <a:ext cx="7632700" cy="1470025"/>
          </a:xfrm>
        </p:spPr>
        <p:txBody>
          <a:bodyPr/>
          <a:lstStyle>
            <a:lvl1pPr algn="ctr">
              <a:defRPr baseline="0">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smtClean="0"/>
              <a:t>Sted og dato</a:t>
            </a:r>
            <a:endParaRPr lang="nb-NO" dirty="0" smtClean="0"/>
          </a:p>
        </p:txBody>
      </p:sp>
      <p:sp>
        <p:nvSpPr>
          <p:cNvPr id="10" name="Plassholder for dato 3"/>
          <p:cNvSpPr>
            <a:spLocks noGrp="1"/>
          </p:cNvSpPr>
          <p:nvPr>
            <p:ph type="dt" sz="half" idx="14"/>
          </p:nvPr>
        </p:nvSpPr>
        <p:spPr/>
        <p:txBody>
          <a:bodyPr/>
          <a:lstStyle>
            <a:lvl1pPr>
              <a:defRPr sz="1000">
                <a:latin typeface="Verdana" pitchFamily="34" charset="0"/>
              </a:defRPr>
            </a:lvl1pPr>
          </a:lstStyle>
          <a:p>
            <a:pPr>
              <a:defRPr/>
            </a:pPr>
            <a:fld id="{23C02FE5-4665-4B69-B193-1E83944FE311}" type="datetime4">
              <a:rPr lang="nb-NO" smtClean="0">
                <a:solidFill>
                  <a:prstClr val="white"/>
                </a:solidFill>
              </a:rPr>
              <a:pPr>
                <a:defRPr/>
              </a:pPr>
              <a:t>30. mai 2012</a:t>
            </a:fld>
            <a:endParaRPr lang="nb-NO" dirty="0">
              <a:solidFill>
                <a:prstClr val="white"/>
              </a:solidFill>
            </a:endParaRPr>
          </a:p>
        </p:txBody>
      </p:sp>
      <p:sp>
        <p:nvSpPr>
          <p:cNvPr id="11" name="Plassholder for bunntekst 4"/>
          <p:cNvSpPr>
            <a:spLocks noGrp="1"/>
          </p:cNvSpPr>
          <p:nvPr>
            <p:ph type="ftr" sz="quarter" idx="15"/>
          </p:nvPr>
        </p:nvSpPr>
        <p:spPr/>
        <p:txBody>
          <a:bodyPr/>
          <a:lstStyle>
            <a:lvl1pPr>
              <a:defRPr/>
            </a:lvl1pPr>
          </a:lstStyle>
          <a:p>
            <a:pPr>
              <a:defRPr/>
            </a:pPr>
            <a:r>
              <a:rPr lang="nb-NO">
                <a:solidFill>
                  <a:prstClr val="white"/>
                </a:solidFill>
              </a:rPr>
              <a:t>Tittel på presentasjon</a:t>
            </a:r>
          </a:p>
        </p:txBody>
      </p:sp>
      <p:sp>
        <p:nvSpPr>
          <p:cNvPr id="12" name="Plassholder for lysbildenummer 5"/>
          <p:cNvSpPr>
            <a:spLocks noGrp="1"/>
          </p:cNvSpPr>
          <p:nvPr>
            <p:ph type="sldNum" sz="quarter" idx="16"/>
          </p:nvPr>
        </p:nvSpPr>
        <p:spPr/>
        <p:txBody>
          <a:bodyPr/>
          <a:lstStyle>
            <a:lvl1pPr>
              <a:defRPr/>
            </a:lvl1pPr>
          </a:lstStyle>
          <a:p>
            <a:pPr>
              <a:defRPr/>
            </a:pPr>
            <a:fld id="{E70FEA94-305C-4F2E-9167-6A7620ED4494}" type="slidenum">
              <a:rPr lang="nb-NO">
                <a:solidFill>
                  <a:prstClr val="white"/>
                </a:solidFill>
              </a:rPr>
              <a:pPr>
                <a:defRPr/>
              </a:pPr>
              <a:t>‹#›</a:t>
            </a:fld>
            <a:endParaRPr lang="nb-NO" dirty="0">
              <a:solidFill>
                <a:prstClr val="white"/>
              </a:solidFill>
            </a:endParaRPr>
          </a:p>
        </p:txBody>
      </p:sp>
      <p:sp>
        <p:nvSpPr>
          <p:cNvPr id="14" name="TekstSylinder 13"/>
          <p:cNvSpPr txBox="1"/>
          <p:nvPr userDrawn="1"/>
        </p:nvSpPr>
        <p:spPr>
          <a:xfrm>
            <a:off x="-2124744" y="4929009"/>
            <a:ext cx="1836738" cy="1200329"/>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a:t>
            </a:r>
            <a:r>
              <a:rPr lang="nb-NO" sz="1200" b="1" dirty="0" smtClean="0">
                <a:solidFill>
                  <a:prstClr val="black"/>
                </a:solidFill>
                <a:latin typeface="Arial" charset="0"/>
              </a:rPr>
              <a:t>engelsk mal</a:t>
            </a:r>
            <a:endParaRPr lang="nb-NO" sz="1200" b="1" dirty="0">
              <a:solidFill>
                <a:prstClr val="black"/>
              </a:solidFill>
              <a:latin typeface="Arial" charset="0"/>
            </a:endParaRPr>
          </a:p>
          <a:p>
            <a:pPr defTabSz="914400" fontAlgn="base">
              <a:spcBef>
                <a:spcPct val="0"/>
              </a:spcBef>
              <a:spcAft>
                <a:spcPct val="0"/>
              </a:spcAft>
              <a:defRPr/>
            </a:pPr>
            <a:r>
              <a:rPr lang="nb-NO" sz="1200" dirty="0" smtClean="0">
                <a:solidFill>
                  <a:prstClr val="black"/>
                </a:solidFill>
                <a:latin typeface="Arial" charset="0"/>
              </a:rPr>
              <a:t>Klikk på utformingsfanen og velg DEPMAL – engelsk.</a:t>
            </a:r>
          </a:p>
          <a:p>
            <a:pPr defTabSz="914400" fontAlgn="base">
              <a:spcBef>
                <a:spcPct val="0"/>
              </a:spcBef>
              <a:spcAft>
                <a:spcPct val="0"/>
              </a:spcAft>
              <a:defRPr/>
            </a:pPr>
            <a:r>
              <a:rPr lang="nb-NO" sz="1200" dirty="0" smtClean="0">
                <a:solidFill>
                  <a:prstClr val="black"/>
                </a:solidFill>
                <a:latin typeface="Arial" charset="0"/>
              </a:rPr>
              <a:t>Eller  velg  DEPMAL– engelsk under ”oppsett”.</a:t>
            </a:r>
            <a:endParaRPr lang="nb-NO" sz="1200" dirty="0">
              <a:solidFill>
                <a:prstClr val="black"/>
              </a:solidFill>
              <a:latin typeface="Arial" charset="0"/>
            </a:endParaRPr>
          </a:p>
        </p:txBody>
      </p:sp>
    </p:spTree>
    <p:extLst>
      <p:ext uri="{BB962C8B-B14F-4D97-AF65-F5344CB8AC3E}">
        <p14:creationId xmlns:p14="http://schemas.microsoft.com/office/powerpoint/2010/main" xmlns="" val="522590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EKST MED KULEPUNKT">
    <p:spTree>
      <p:nvGrpSpPr>
        <p:cNvPr id="1" name=""/>
        <p:cNvGrpSpPr/>
        <p:nvPr/>
      </p:nvGrpSpPr>
      <p:grpSpPr>
        <a:xfrm>
          <a:off x="0" y="0"/>
          <a:ext cx="0" cy="0"/>
          <a:chOff x="0" y="0"/>
          <a:chExt cx="0" cy="0"/>
        </a:xfrm>
      </p:grpSpPr>
      <p:sp>
        <p:nvSpPr>
          <p:cNvPr id="4" name="TekstSylinder 3"/>
          <p:cNvSpPr txBox="1"/>
          <p:nvPr userDrawn="1"/>
        </p:nvSpPr>
        <p:spPr>
          <a:xfrm>
            <a:off x="-71438" y="-276225"/>
            <a:ext cx="4175126" cy="276225"/>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a:t>
            </a:r>
            <a:r>
              <a:rPr lang="nb-NO" sz="1200" dirty="0" err="1">
                <a:solidFill>
                  <a:prstClr val="black"/>
                </a:solidFill>
                <a:latin typeface="Arial" charset="0"/>
              </a:rPr>
              <a:t>mal:Tekst</a:t>
            </a:r>
            <a:r>
              <a:rPr lang="nb-NO" sz="1200" dirty="0">
                <a:solidFill>
                  <a:prstClr val="black"/>
                </a:solidFill>
                <a:latin typeface="Arial" charset="0"/>
              </a:rPr>
              <a:t> med </a:t>
            </a:r>
            <a:r>
              <a:rPr lang="nb-NO" sz="1200" dirty="0" err="1">
                <a:solidFill>
                  <a:prstClr val="black"/>
                </a:solidFill>
                <a:latin typeface="Arial" charset="0"/>
              </a:rPr>
              <a:t>kulepunkter</a:t>
            </a:r>
            <a:endParaRPr lang="nb-NO" sz="1200" dirty="0">
              <a:solidFill>
                <a:prstClr val="black"/>
              </a:solidFill>
              <a:latin typeface="Arial" charset="0"/>
            </a:endParaRPr>
          </a:p>
        </p:txBody>
      </p:sp>
      <p:sp>
        <p:nvSpPr>
          <p:cNvPr id="5" name="TekstSylinder 4"/>
          <p:cNvSpPr txBox="1"/>
          <p:nvPr userDrawn="1"/>
        </p:nvSpPr>
        <p:spPr>
          <a:xfrm>
            <a:off x="-2160588" y="4375150"/>
            <a:ext cx="1836738" cy="1569660"/>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bunntekst:</a:t>
            </a:r>
          </a:p>
          <a:p>
            <a:pPr defTabSz="914400" fontAlgn="base">
              <a:spcBef>
                <a:spcPct val="0"/>
              </a:spcBef>
              <a:spcAft>
                <a:spcPct val="0"/>
              </a:spcAft>
              <a:defRPr/>
            </a:pPr>
            <a:r>
              <a:rPr lang="nb-NO" sz="1200" dirty="0">
                <a:solidFill>
                  <a:prstClr val="black"/>
                </a:solidFill>
                <a:latin typeface="Arial" charset="0"/>
              </a:rPr>
              <a:t>For å </a:t>
            </a:r>
            <a:r>
              <a:rPr lang="nb-NO" sz="1200" dirty="0" smtClean="0">
                <a:solidFill>
                  <a:prstClr val="black"/>
                </a:solidFill>
                <a:latin typeface="Arial" charset="0"/>
              </a:rPr>
              <a:t>sidenummer</a:t>
            </a:r>
            <a:r>
              <a:rPr lang="nb-NO" sz="1200" dirty="0">
                <a:solidFill>
                  <a:prstClr val="black"/>
                </a:solidFill>
                <a:latin typeface="Arial" charset="0"/>
              </a:rPr>
              <a:t>, dato, </a:t>
            </a:r>
            <a:r>
              <a:rPr lang="nb-NO" sz="1200" dirty="0" smtClean="0">
                <a:solidFill>
                  <a:prstClr val="black"/>
                </a:solidFill>
                <a:latin typeface="Arial" charset="0"/>
              </a:rPr>
              <a:t>og tittel </a:t>
            </a:r>
            <a:r>
              <a:rPr lang="nb-NO" sz="1200" dirty="0">
                <a:solidFill>
                  <a:prstClr val="black"/>
                </a:solidFill>
                <a:latin typeface="Arial" charset="0"/>
              </a:rPr>
              <a:t>på presentasjon:</a:t>
            </a:r>
          </a:p>
          <a:p>
            <a:pPr defTabSz="914400" fontAlgn="base">
              <a:spcBef>
                <a:spcPct val="0"/>
              </a:spcBef>
              <a:spcAft>
                <a:spcPct val="0"/>
              </a:spcAft>
              <a:defRPr/>
            </a:pPr>
            <a:r>
              <a:rPr lang="nb-NO" sz="1200" dirty="0">
                <a:solidFill>
                  <a:prstClr val="black"/>
                </a:solidFill>
                <a:latin typeface="Arial" charset="0"/>
              </a:rPr>
              <a:t>Klikk  på</a:t>
            </a:r>
          </a:p>
          <a:p>
            <a:pPr defTabSz="914400" fontAlgn="base">
              <a:spcBef>
                <a:spcPct val="0"/>
              </a:spcBef>
              <a:spcAft>
                <a:spcPct val="0"/>
              </a:spcAft>
              <a:defRPr/>
            </a:pPr>
            <a:r>
              <a:rPr lang="nb-NO" sz="1200" dirty="0">
                <a:solidFill>
                  <a:prstClr val="black"/>
                </a:solidFill>
                <a:latin typeface="Arial" charset="0"/>
              </a:rPr>
              <a:t>”Sett Inn” -&gt; Topp og bunntekst -&gt; Huk av for ønsket tekst.</a:t>
            </a:r>
          </a:p>
        </p:txBody>
      </p:sp>
      <p:cxnSp>
        <p:nvCxnSpPr>
          <p:cNvPr id="6" name="Vinkel 5"/>
          <p:cNvCxnSpPr/>
          <p:nvPr userDrawn="1"/>
        </p:nvCxnSpPr>
        <p:spPr>
          <a:xfrm>
            <a:off x="-1152525" y="5984875"/>
            <a:ext cx="828675"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7631838" cy="4525963"/>
          </a:xfrm>
        </p:spPr>
        <p:txBody>
          <a:bodyPr/>
          <a:lstStyle>
            <a:lvl1pPr>
              <a:defRPr/>
            </a:lvl1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3"/>
          <p:cNvSpPr>
            <a:spLocks noGrp="1"/>
          </p:cNvSpPr>
          <p:nvPr>
            <p:ph type="dt" sz="half" idx="10"/>
          </p:nvPr>
        </p:nvSpPr>
        <p:spPr/>
        <p:txBody>
          <a:bodyPr/>
          <a:lstStyle>
            <a:lvl1pPr>
              <a:defRPr/>
            </a:lvl1pPr>
          </a:lstStyle>
          <a:p>
            <a:pPr>
              <a:defRPr/>
            </a:pPr>
            <a:fld id="{DE17EF39-231E-4A80-9796-21A8AF6FDBB3}" type="datetime4">
              <a:rPr lang="nb-NO" smtClean="0">
                <a:solidFill>
                  <a:prstClr val="white"/>
                </a:solidFill>
              </a:rPr>
              <a:pPr>
                <a:defRPr/>
              </a:pPr>
              <a:t>30. mai 2012</a:t>
            </a:fld>
            <a:endParaRPr lang="nb-NO" dirty="0">
              <a:solidFill>
                <a:prstClr val="white"/>
              </a:solidFill>
            </a:endParaRPr>
          </a:p>
        </p:txBody>
      </p:sp>
      <p:sp>
        <p:nvSpPr>
          <p:cNvPr id="8" name="Plassholder for bunntekst 4"/>
          <p:cNvSpPr>
            <a:spLocks noGrp="1"/>
          </p:cNvSpPr>
          <p:nvPr>
            <p:ph type="ftr" sz="quarter" idx="11"/>
          </p:nvPr>
        </p:nvSpPr>
        <p:spPr/>
        <p:txBody>
          <a:bodyPr/>
          <a:lstStyle>
            <a:lvl1pPr>
              <a:defRPr/>
            </a:lvl1pPr>
          </a:lstStyle>
          <a:p>
            <a:pPr>
              <a:defRPr/>
            </a:pPr>
            <a:r>
              <a:rPr lang="nb-NO">
                <a:solidFill>
                  <a:prstClr val="white"/>
                </a:solidFill>
              </a:rPr>
              <a:t>Tittel på presentasjon</a:t>
            </a:r>
          </a:p>
        </p:txBody>
      </p:sp>
      <p:sp>
        <p:nvSpPr>
          <p:cNvPr id="9" name="Plassholder for lysbildenummer 5"/>
          <p:cNvSpPr>
            <a:spLocks noGrp="1"/>
          </p:cNvSpPr>
          <p:nvPr>
            <p:ph type="sldNum" sz="quarter" idx="12"/>
          </p:nvPr>
        </p:nvSpPr>
        <p:spPr/>
        <p:txBody>
          <a:bodyPr/>
          <a:lstStyle>
            <a:lvl1pPr>
              <a:defRPr/>
            </a:lvl1pPr>
          </a:lstStyle>
          <a:p>
            <a:pPr>
              <a:defRPr/>
            </a:pPr>
            <a:fld id="{46E7AFDD-00A8-47A5-84C8-E079ED383EC0}" type="slidenum">
              <a:rPr lang="nb-NO">
                <a:solidFill>
                  <a:prstClr val="white"/>
                </a:solidFill>
              </a:rPr>
              <a:pPr>
                <a:defRPr/>
              </a:pPr>
              <a:t>‹#›</a:t>
            </a:fld>
            <a:endParaRPr lang="nb-NO" dirty="0">
              <a:solidFill>
                <a:prstClr val="white"/>
              </a:solidFill>
            </a:endParaRPr>
          </a:p>
        </p:txBody>
      </p:sp>
      <p:sp>
        <p:nvSpPr>
          <p:cNvPr id="10" name="TekstSylinder 9"/>
          <p:cNvSpPr txBox="1"/>
          <p:nvPr userDrawn="1"/>
        </p:nvSpPr>
        <p:spPr>
          <a:xfrm>
            <a:off x="-2197100" y="1592263"/>
            <a:ext cx="1836737" cy="1200329"/>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a:t>
            </a:r>
            <a:r>
              <a:rPr lang="nb-NO" sz="1200" b="1" dirty="0" smtClean="0">
                <a:solidFill>
                  <a:prstClr val="black"/>
                </a:solidFill>
                <a:latin typeface="Arial" charset="0"/>
              </a:rPr>
              <a:t>nynorsk stavekontroll</a:t>
            </a:r>
            <a:r>
              <a:rPr lang="nb-NO" sz="1200" b="1" dirty="0">
                <a:solidFill>
                  <a:prstClr val="black"/>
                </a:solidFill>
                <a:latin typeface="Arial" charset="0"/>
              </a:rPr>
              <a:t>:</a:t>
            </a:r>
          </a:p>
          <a:p>
            <a:pPr defTabSz="914400" fontAlgn="base">
              <a:spcBef>
                <a:spcPct val="0"/>
              </a:spcBef>
              <a:spcAft>
                <a:spcPct val="0"/>
              </a:spcAft>
              <a:defRPr/>
            </a:pPr>
            <a:r>
              <a:rPr lang="nb-NO" sz="1200" dirty="0">
                <a:solidFill>
                  <a:prstClr val="black"/>
                </a:solidFill>
                <a:latin typeface="Arial" charset="0"/>
              </a:rPr>
              <a:t>Klikk fane ”se gjennom”, klikk i tekstfeltet og huk av for </a:t>
            </a:r>
            <a:r>
              <a:rPr lang="nb-NO" sz="1200" dirty="0" smtClean="0">
                <a:solidFill>
                  <a:prstClr val="black"/>
                </a:solidFill>
                <a:latin typeface="Arial" charset="0"/>
              </a:rPr>
              <a:t>nynorsk </a:t>
            </a:r>
            <a:r>
              <a:rPr lang="nb-NO" sz="1200" dirty="0">
                <a:solidFill>
                  <a:prstClr val="black"/>
                </a:solidFill>
                <a:latin typeface="Arial" charset="0"/>
              </a:rPr>
              <a:t>under ”språk”</a:t>
            </a:r>
          </a:p>
        </p:txBody>
      </p:sp>
    </p:spTree>
    <p:extLst>
      <p:ext uri="{BB962C8B-B14F-4D97-AF65-F5344CB8AC3E}">
        <p14:creationId xmlns:p14="http://schemas.microsoft.com/office/powerpoint/2010/main" xmlns="" val="367540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pPr/>
              <a:t>30.05.2012</a:t>
            </a:fld>
            <a:endParaRPr lang="nb-NO" dirty="0"/>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dirty="0"/>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1652616777"/>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EKST UTEN KULEPUNKT">
    <p:spTree>
      <p:nvGrpSpPr>
        <p:cNvPr id="1" name=""/>
        <p:cNvGrpSpPr/>
        <p:nvPr/>
      </p:nvGrpSpPr>
      <p:grpSpPr>
        <a:xfrm>
          <a:off x="0" y="0"/>
          <a:ext cx="0" cy="0"/>
          <a:chOff x="0" y="0"/>
          <a:chExt cx="0" cy="0"/>
        </a:xfrm>
      </p:grpSpPr>
      <p:sp>
        <p:nvSpPr>
          <p:cNvPr id="4" name="TekstSylinder 3"/>
          <p:cNvSpPr txBox="1"/>
          <p:nvPr userDrawn="1"/>
        </p:nvSpPr>
        <p:spPr>
          <a:xfrm>
            <a:off x="-71438" y="-276225"/>
            <a:ext cx="3275013" cy="276225"/>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mal: Tekst uten </a:t>
            </a:r>
            <a:r>
              <a:rPr lang="nb-NO" sz="1200" dirty="0" err="1">
                <a:solidFill>
                  <a:prstClr val="black"/>
                </a:solidFill>
                <a:latin typeface="Arial" charset="0"/>
              </a:rPr>
              <a:t>kulepunkter</a:t>
            </a:r>
            <a:endParaRPr lang="nb-NO" sz="1200" dirty="0">
              <a:solidFill>
                <a:prstClr val="black"/>
              </a:solidFill>
              <a:latin typeface="Arial" charset="0"/>
            </a:endParaRPr>
          </a:p>
        </p:txBody>
      </p: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a:p>
        </p:txBody>
      </p:sp>
      <p:sp>
        <p:nvSpPr>
          <p:cNvPr id="3" name="Plassholder for innhold 2"/>
          <p:cNvSpPr>
            <a:spLocks noGrp="1"/>
          </p:cNvSpPr>
          <p:nvPr>
            <p:ph idx="1"/>
          </p:nvPr>
        </p:nvSpPr>
        <p:spPr>
          <a:xfrm>
            <a:off x="720000" y="1592796"/>
            <a:ext cx="7631838" cy="4525963"/>
          </a:xfrm>
        </p:spPr>
        <p:txBody>
          <a:bodyPr/>
          <a:lstStyle>
            <a:lvl1pPr>
              <a:buNone/>
              <a:defRPr/>
            </a:lvl1pPr>
            <a:lvl2pPr>
              <a:buNone/>
              <a:defRPr/>
            </a:lvl2pPr>
            <a:lvl3pPr>
              <a:buNone/>
              <a:defRPr/>
            </a:lvl3pPr>
            <a:lvl4pPr>
              <a:buNone/>
              <a:defRPr/>
            </a:lvl4pPr>
            <a:lvl5pP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3"/>
          <p:cNvSpPr>
            <a:spLocks noGrp="1"/>
          </p:cNvSpPr>
          <p:nvPr>
            <p:ph type="dt" sz="half" idx="10"/>
          </p:nvPr>
        </p:nvSpPr>
        <p:spPr/>
        <p:txBody>
          <a:bodyPr/>
          <a:lstStyle>
            <a:lvl1pPr>
              <a:defRPr/>
            </a:lvl1pPr>
          </a:lstStyle>
          <a:p>
            <a:pPr>
              <a:defRPr/>
            </a:pPr>
            <a:fld id="{FB582063-DEAE-475B-8707-EED670EA856E}" type="datetime4">
              <a:rPr lang="nb-NO" smtClean="0">
                <a:solidFill>
                  <a:prstClr val="white"/>
                </a:solidFill>
              </a:rPr>
              <a:pPr>
                <a:defRPr/>
              </a:pPr>
              <a:t>30. mai 2012</a:t>
            </a:fld>
            <a:endParaRPr lang="nb-NO" dirty="0">
              <a:solidFill>
                <a:prstClr val="white"/>
              </a:solidFill>
            </a:endParaRPr>
          </a:p>
        </p:txBody>
      </p:sp>
      <p:sp>
        <p:nvSpPr>
          <p:cNvPr id="6" name="Plassholder for bunntekst 4"/>
          <p:cNvSpPr>
            <a:spLocks noGrp="1"/>
          </p:cNvSpPr>
          <p:nvPr>
            <p:ph type="ftr" sz="quarter" idx="11"/>
          </p:nvPr>
        </p:nvSpPr>
        <p:spPr/>
        <p:txBody>
          <a:bodyPr/>
          <a:lstStyle>
            <a:lvl1pPr>
              <a:defRPr/>
            </a:lvl1pPr>
          </a:lstStyle>
          <a:p>
            <a:pPr>
              <a:defRPr/>
            </a:pPr>
            <a:r>
              <a:rPr lang="nb-NO">
                <a:solidFill>
                  <a:prstClr val="white"/>
                </a:solidFill>
              </a:rPr>
              <a:t>Tittel på presentasjon</a:t>
            </a:r>
          </a:p>
        </p:txBody>
      </p:sp>
      <p:sp>
        <p:nvSpPr>
          <p:cNvPr id="7" name="Plassholder for lysbildenummer 5"/>
          <p:cNvSpPr>
            <a:spLocks noGrp="1"/>
          </p:cNvSpPr>
          <p:nvPr>
            <p:ph type="sldNum" sz="quarter" idx="12"/>
          </p:nvPr>
        </p:nvSpPr>
        <p:spPr/>
        <p:txBody>
          <a:bodyPr/>
          <a:lstStyle>
            <a:lvl1pPr>
              <a:defRPr/>
            </a:lvl1pPr>
          </a:lstStyle>
          <a:p>
            <a:pPr>
              <a:defRPr/>
            </a:pPr>
            <a:fld id="{915A8C69-1E23-4468-AC94-010B558DD334}"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xmlns="" val="37772011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 med 1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mal: Tekst med </a:t>
            </a:r>
            <a:r>
              <a:rPr lang="nb-NO" sz="1200" dirty="0" err="1">
                <a:solidFill>
                  <a:prstClr val="black"/>
                </a:solidFill>
                <a:latin typeface="Arial" charset="0"/>
              </a:rPr>
              <a:t>kulepunkter</a:t>
            </a:r>
            <a:r>
              <a:rPr lang="nb-NO" sz="1200" dirty="0">
                <a:solidFill>
                  <a:prstClr val="black"/>
                </a:solidFill>
                <a:latin typeface="Arial" charset="0"/>
              </a:rPr>
              <a:t> - 1 vertikalt bilde</a:t>
            </a:r>
          </a:p>
        </p:txBody>
      </p:sp>
      <p:sp>
        <p:nvSpPr>
          <p:cNvPr id="6" name="TekstSylinder 5"/>
          <p:cNvSpPr txBox="1"/>
          <p:nvPr userDrawn="1"/>
        </p:nvSpPr>
        <p:spPr>
          <a:xfrm>
            <a:off x="-2305050" y="5299075"/>
            <a:ext cx="2016125" cy="830263"/>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bilde:</a:t>
            </a:r>
          </a:p>
          <a:p>
            <a:pPr defTabSz="914400" fontAlgn="base">
              <a:spcBef>
                <a:spcPct val="0"/>
              </a:spcBef>
              <a:spcAft>
                <a:spcPct val="0"/>
              </a:spcAft>
              <a:defRPr/>
            </a:pPr>
            <a:r>
              <a:rPr lang="nb-NO" sz="1200" dirty="0">
                <a:solidFill>
                  <a:prstClr val="black"/>
                </a:solidFill>
                <a:latin typeface="Arial" charset="0"/>
              </a:rPr>
              <a:t>For best oppløsning </a:t>
            </a:r>
            <a:r>
              <a:rPr lang="nb-NO" sz="1200" dirty="0" smtClean="0">
                <a:solidFill>
                  <a:prstClr val="black"/>
                </a:solidFill>
                <a:latin typeface="Arial" charset="0"/>
              </a:rPr>
              <a:t>anbefales </a:t>
            </a:r>
            <a:r>
              <a:rPr lang="nb-NO" sz="1200" dirty="0" err="1">
                <a:solidFill>
                  <a:prstClr val="black"/>
                </a:solidFill>
                <a:latin typeface="Arial" charset="0"/>
              </a:rPr>
              <a:t>j</a:t>
            </a:r>
            <a:r>
              <a:rPr lang="nb-NO" sz="1200" dirty="0" err="1" smtClean="0">
                <a:solidFill>
                  <a:prstClr val="black"/>
                </a:solidFill>
                <a:latin typeface="Arial" charset="0"/>
              </a:rPr>
              <a:t>pg</a:t>
            </a:r>
            <a:r>
              <a:rPr lang="nb-NO" sz="1200" dirty="0" smtClean="0">
                <a:solidFill>
                  <a:prstClr val="black"/>
                </a:solidFill>
                <a:latin typeface="Arial" charset="0"/>
              </a:rPr>
              <a:t> </a:t>
            </a:r>
            <a:r>
              <a:rPr lang="nb-NO" sz="1200" dirty="0">
                <a:solidFill>
                  <a:prstClr val="black"/>
                </a:solidFill>
                <a:latin typeface="Arial" charset="0"/>
              </a:rPr>
              <a:t>og </a:t>
            </a:r>
            <a:r>
              <a:rPr lang="nb-NO" sz="1200" dirty="0" err="1" smtClean="0">
                <a:solidFill>
                  <a:prstClr val="black"/>
                </a:solidFill>
                <a:latin typeface="Arial" charset="0"/>
              </a:rPr>
              <a:t>png-format</a:t>
            </a:r>
            <a:r>
              <a:rPr lang="nb-NO" sz="1200" dirty="0" smtClean="0">
                <a:solidFill>
                  <a:prstClr val="black"/>
                </a:solidFill>
                <a:latin typeface="Arial" charset="0"/>
              </a:rPr>
              <a:t>.</a:t>
            </a:r>
            <a:endParaRPr lang="nb-NO" sz="1200" dirty="0">
              <a:solidFill>
                <a:prstClr val="black"/>
              </a:solidFill>
              <a:latin typeface="Arial" charset="0"/>
            </a:endParaRPr>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noChangeAspect="1"/>
          </p:cNvSpPr>
          <p:nvPr>
            <p:ph type="pic" sz="quarter" idx="13"/>
          </p:nvPr>
        </p:nvSpPr>
        <p:spPr>
          <a:xfrm>
            <a:off x="7200000" y="0"/>
            <a:ext cx="1945107" cy="6345324"/>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7" name="Plassholder for dato 3"/>
          <p:cNvSpPr>
            <a:spLocks noGrp="1"/>
          </p:cNvSpPr>
          <p:nvPr>
            <p:ph type="dt" sz="half" idx="14"/>
          </p:nvPr>
        </p:nvSpPr>
        <p:spPr/>
        <p:txBody>
          <a:bodyPr/>
          <a:lstStyle>
            <a:lvl1pPr>
              <a:defRPr/>
            </a:lvl1pPr>
          </a:lstStyle>
          <a:p>
            <a:pPr>
              <a:defRPr/>
            </a:pPr>
            <a:fld id="{A616B683-3FD9-40D2-B347-641029B275F0}" type="datetime4">
              <a:rPr lang="nb-NO" smtClean="0">
                <a:solidFill>
                  <a:prstClr val="white"/>
                </a:solidFill>
              </a:rPr>
              <a:pPr>
                <a:defRPr/>
              </a:pPr>
              <a:t>30. mai 2012</a:t>
            </a:fld>
            <a:endParaRPr lang="nb-NO" dirty="0">
              <a:solidFill>
                <a:prstClr val="white"/>
              </a:solidFill>
            </a:endParaRPr>
          </a:p>
        </p:txBody>
      </p:sp>
      <p:sp>
        <p:nvSpPr>
          <p:cNvPr id="9" name="Plassholder for bunntekst 4"/>
          <p:cNvSpPr>
            <a:spLocks noGrp="1"/>
          </p:cNvSpPr>
          <p:nvPr>
            <p:ph type="ftr" sz="quarter" idx="15"/>
          </p:nvPr>
        </p:nvSpPr>
        <p:spPr/>
        <p:txBody>
          <a:bodyPr/>
          <a:lstStyle>
            <a:lvl1pPr>
              <a:defRPr/>
            </a:lvl1pPr>
          </a:lstStyle>
          <a:p>
            <a:pPr>
              <a:defRPr/>
            </a:pPr>
            <a:r>
              <a:rPr lang="nb-NO">
                <a:solidFill>
                  <a:prstClr val="white"/>
                </a:solidFill>
              </a:rPr>
              <a:t>Tittel på presentasjon</a:t>
            </a:r>
          </a:p>
        </p:txBody>
      </p:sp>
      <p:sp>
        <p:nvSpPr>
          <p:cNvPr id="10" name="Plassholder for lysbildenummer 5"/>
          <p:cNvSpPr>
            <a:spLocks noGrp="1"/>
          </p:cNvSpPr>
          <p:nvPr>
            <p:ph type="sldNum" sz="quarter" idx="16"/>
          </p:nvPr>
        </p:nvSpPr>
        <p:spPr/>
        <p:txBody>
          <a:bodyPr/>
          <a:lstStyle>
            <a:lvl1pPr>
              <a:defRPr/>
            </a:lvl1pPr>
          </a:lstStyle>
          <a:p>
            <a:pPr>
              <a:defRPr/>
            </a:pPr>
            <a:fld id="{A98624EF-F7C9-43A3-9EA4-30EF3F17D6A9}"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xmlns="" val="19710075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kst med 3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mal: Tekst med </a:t>
            </a:r>
            <a:r>
              <a:rPr lang="nb-NO" sz="1200" dirty="0" err="1">
                <a:solidFill>
                  <a:prstClr val="black"/>
                </a:solidFill>
                <a:latin typeface="Arial" charset="0"/>
              </a:rPr>
              <a:t>kulepunkter</a:t>
            </a:r>
            <a:r>
              <a:rPr lang="nb-NO" sz="1200" dirty="0">
                <a:solidFill>
                  <a:prstClr val="black"/>
                </a:solidFill>
                <a:latin typeface="Arial" charset="0"/>
              </a:rPr>
              <a:t> – 3 vertikale bilder</a:t>
            </a:r>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7200000" y="0"/>
            <a:ext cx="1944000" cy="211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7200000" y="2116800"/>
            <a:ext cx="1944000" cy="211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7200000" y="4230000"/>
            <a:ext cx="1944000" cy="211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11" name="Plassholder for dato 3"/>
          <p:cNvSpPr>
            <a:spLocks noGrp="1"/>
          </p:cNvSpPr>
          <p:nvPr>
            <p:ph type="dt" sz="half" idx="16"/>
          </p:nvPr>
        </p:nvSpPr>
        <p:spPr/>
        <p:txBody>
          <a:bodyPr/>
          <a:lstStyle>
            <a:lvl1pPr>
              <a:defRPr/>
            </a:lvl1pPr>
          </a:lstStyle>
          <a:p>
            <a:pPr>
              <a:defRPr/>
            </a:pPr>
            <a:fld id="{BBFE9EC2-BF9F-4220-933B-4BD9A12ED80D}" type="datetime4">
              <a:rPr lang="nb-NO" smtClean="0">
                <a:solidFill>
                  <a:prstClr val="white"/>
                </a:solidFill>
              </a:rPr>
              <a:pPr>
                <a:defRPr/>
              </a:pPr>
              <a:t>30. mai 2012</a:t>
            </a:fld>
            <a:endParaRPr lang="nb-NO" dirty="0">
              <a:solidFill>
                <a:prstClr val="white"/>
              </a:solidFill>
            </a:endParaRPr>
          </a:p>
        </p:txBody>
      </p:sp>
      <p:sp>
        <p:nvSpPr>
          <p:cNvPr id="12" name="Plassholder for bunntekst 4"/>
          <p:cNvSpPr>
            <a:spLocks noGrp="1"/>
          </p:cNvSpPr>
          <p:nvPr>
            <p:ph type="ftr" sz="quarter" idx="17"/>
          </p:nvPr>
        </p:nvSpPr>
        <p:spPr/>
        <p:txBody>
          <a:bodyPr/>
          <a:lstStyle>
            <a:lvl1pPr>
              <a:defRPr/>
            </a:lvl1pPr>
          </a:lstStyle>
          <a:p>
            <a:pPr>
              <a:defRPr/>
            </a:pPr>
            <a:r>
              <a:rPr lang="nb-NO">
                <a:solidFill>
                  <a:prstClr val="white"/>
                </a:solidFill>
              </a:rPr>
              <a:t>Tittel på presentasjon</a:t>
            </a:r>
          </a:p>
        </p:txBody>
      </p:sp>
      <p:sp>
        <p:nvSpPr>
          <p:cNvPr id="13" name="Plassholder for lysbildenummer 5"/>
          <p:cNvSpPr>
            <a:spLocks noGrp="1"/>
          </p:cNvSpPr>
          <p:nvPr>
            <p:ph type="sldNum" sz="quarter" idx="18"/>
          </p:nvPr>
        </p:nvSpPr>
        <p:spPr/>
        <p:txBody>
          <a:bodyPr/>
          <a:lstStyle>
            <a:lvl1pPr>
              <a:defRPr/>
            </a:lvl1pPr>
          </a:lstStyle>
          <a:p>
            <a:pPr>
              <a:defRPr/>
            </a:pPr>
            <a:fld id="{E2746617-EE46-483E-BD6F-225E0ABBAA7E}" type="slidenum">
              <a:rPr lang="nb-NO">
                <a:solidFill>
                  <a:prstClr val="white"/>
                </a:solidFill>
              </a:rPr>
              <a:pPr>
                <a:defRPr/>
              </a:pPr>
              <a:t>‹#›</a:t>
            </a:fld>
            <a:endParaRPr lang="nb-NO" dirty="0">
              <a:solidFill>
                <a:prstClr val="white"/>
              </a:solidFill>
            </a:endParaRPr>
          </a:p>
        </p:txBody>
      </p:sp>
      <p:sp>
        <p:nvSpPr>
          <p:cNvPr id="14" name="TekstSylinder 13"/>
          <p:cNvSpPr txBox="1"/>
          <p:nvPr userDrawn="1"/>
        </p:nvSpPr>
        <p:spPr>
          <a:xfrm>
            <a:off x="-2305050" y="5299075"/>
            <a:ext cx="2016125" cy="830263"/>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bilde:</a:t>
            </a:r>
          </a:p>
          <a:p>
            <a:pPr defTabSz="914400" fontAlgn="base">
              <a:spcBef>
                <a:spcPct val="0"/>
              </a:spcBef>
              <a:spcAft>
                <a:spcPct val="0"/>
              </a:spcAft>
              <a:defRPr/>
            </a:pPr>
            <a:r>
              <a:rPr lang="nb-NO" sz="1200" dirty="0">
                <a:solidFill>
                  <a:prstClr val="black"/>
                </a:solidFill>
                <a:latin typeface="Arial" charset="0"/>
              </a:rPr>
              <a:t>For best oppløsning </a:t>
            </a:r>
            <a:r>
              <a:rPr lang="nb-NO" sz="1200" dirty="0" smtClean="0">
                <a:solidFill>
                  <a:prstClr val="black"/>
                </a:solidFill>
                <a:latin typeface="Arial" charset="0"/>
              </a:rPr>
              <a:t>anbefales </a:t>
            </a:r>
            <a:r>
              <a:rPr lang="nb-NO" sz="1200" dirty="0" err="1">
                <a:solidFill>
                  <a:prstClr val="black"/>
                </a:solidFill>
                <a:latin typeface="Arial" charset="0"/>
              </a:rPr>
              <a:t>j</a:t>
            </a:r>
            <a:r>
              <a:rPr lang="nb-NO" sz="1200" dirty="0" err="1" smtClean="0">
                <a:solidFill>
                  <a:prstClr val="black"/>
                </a:solidFill>
                <a:latin typeface="Arial" charset="0"/>
              </a:rPr>
              <a:t>pg</a:t>
            </a:r>
            <a:r>
              <a:rPr lang="nb-NO" sz="1200" dirty="0" smtClean="0">
                <a:solidFill>
                  <a:prstClr val="black"/>
                </a:solidFill>
                <a:latin typeface="Arial" charset="0"/>
              </a:rPr>
              <a:t> </a:t>
            </a:r>
            <a:r>
              <a:rPr lang="nb-NO" sz="1200" dirty="0">
                <a:solidFill>
                  <a:prstClr val="black"/>
                </a:solidFill>
                <a:latin typeface="Arial" charset="0"/>
              </a:rPr>
              <a:t>og </a:t>
            </a:r>
            <a:r>
              <a:rPr lang="nb-NO" sz="1200" dirty="0" err="1" smtClean="0">
                <a:solidFill>
                  <a:prstClr val="black"/>
                </a:solidFill>
                <a:latin typeface="Arial" charset="0"/>
              </a:rPr>
              <a:t>png-format</a:t>
            </a:r>
            <a:r>
              <a:rPr lang="nb-NO" sz="1200" dirty="0" smtClean="0">
                <a:solidFill>
                  <a:prstClr val="black"/>
                </a:solidFill>
                <a:latin typeface="Arial" charset="0"/>
              </a:rPr>
              <a:t>.</a:t>
            </a:r>
            <a:endParaRPr lang="nb-NO" sz="1200" dirty="0">
              <a:solidFill>
                <a:prstClr val="black"/>
              </a:solidFill>
              <a:latin typeface="Arial" charset="0"/>
            </a:endParaRPr>
          </a:p>
        </p:txBody>
      </p:sp>
    </p:spTree>
    <p:extLst>
      <p:ext uri="{BB962C8B-B14F-4D97-AF65-F5344CB8AC3E}">
        <p14:creationId xmlns:p14="http://schemas.microsoft.com/office/powerpoint/2010/main" xmlns="" val="33676711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 med 4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mal: Tekst med </a:t>
            </a:r>
            <a:r>
              <a:rPr lang="nb-NO" sz="1200" dirty="0" err="1">
                <a:solidFill>
                  <a:prstClr val="black"/>
                </a:solidFill>
                <a:latin typeface="Arial" charset="0"/>
              </a:rPr>
              <a:t>kulepunkter</a:t>
            </a:r>
            <a:r>
              <a:rPr lang="nb-NO" sz="1200" dirty="0">
                <a:solidFill>
                  <a:prstClr val="black"/>
                </a:solidFill>
                <a:latin typeface="Arial" charset="0"/>
              </a:rPr>
              <a:t> – </a:t>
            </a:r>
            <a:r>
              <a:rPr lang="nb-NO" sz="1200" dirty="0" smtClean="0">
                <a:solidFill>
                  <a:prstClr val="black"/>
                </a:solidFill>
                <a:latin typeface="Arial" charset="0"/>
              </a:rPr>
              <a:t>4 </a:t>
            </a:r>
            <a:r>
              <a:rPr lang="nb-NO" sz="1200" dirty="0">
                <a:solidFill>
                  <a:prstClr val="black"/>
                </a:solidFill>
                <a:latin typeface="Arial" charset="0"/>
              </a:rPr>
              <a:t>vertikale bilder</a:t>
            </a:r>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7200000" y="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7200000" y="158760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7200000" y="317520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1" name="Plassholder for dato 3"/>
          <p:cNvSpPr>
            <a:spLocks noGrp="1"/>
          </p:cNvSpPr>
          <p:nvPr>
            <p:ph type="dt" sz="half" idx="16"/>
          </p:nvPr>
        </p:nvSpPr>
        <p:spPr/>
        <p:txBody>
          <a:bodyPr/>
          <a:lstStyle>
            <a:lvl1pPr>
              <a:defRPr/>
            </a:lvl1pPr>
          </a:lstStyle>
          <a:p>
            <a:pPr>
              <a:defRPr/>
            </a:pPr>
            <a:fld id="{DB7A5BD9-068B-41A8-9006-7B851DB2D9BD}" type="datetime4">
              <a:rPr lang="nb-NO" smtClean="0">
                <a:solidFill>
                  <a:prstClr val="white"/>
                </a:solidFill>
              </a:rPr>
              <a:pPr>
                <a:defRPr/>
              </a:pPr>
              <a:t>30. mai 2012</a:t>
            </a:fld>
            <a:endParaRPr lang="nb-NO" dirty="0">
              <a:solidFill>
                <a:prstClr val="white"/>
              </a:solidFill>
            </a:endParaRPr>
          </a:p>
        </p:txBody>
      </p:sp>
      <p:sp>
        <p:nvSpPr>
          <p:cNvPr id="12" name="Plassholder for bunntekst 4"/>
          <p:cNvSpPr>
            <a:spLocks noGrp="1"/>
          </p:cNvSpPr>
          <p:nvPr>
            <p:ph type="ftr" sz="quarter" idx="17"/>
          </p:nvPr>
        </p:nvSpPr>
        <p:spPr/>
        <p:txBody>
          <a:bodyPr/>
          <a:lstStyle>
            <a:lvl1pPr>
              <a:defRPr/>
            </a:lvl1pPr>
          </a:lstStyle>
          <a:p>
            <a:pPr>
              <a:defRPr/>
            </a:pPr>
            <a:r>
              <a:rPr lang="nb-NO">
                <a:solidFill>
                  <a:prstClr val="white"/>
                </a:solidFill>
              </a:rPr>
              <a:t>Tittel på presentasjon</a:t>
            </a:r>
          </a:p>
        </p:txBody>
      </p:sp>
      <p:sp>
        <p:nvSpPr>
          <p:cNvPr id="13" name="Plassholder for lysbildenummer 5"/>
          <p:cNvSpPr>
            <a:spLocks noGrp="1"/>
          </p:cNvSpPr>
          <p:nvPr>
            <p:ph type="sldNum" sz="quarter" idx="18"/>
          </p:nvPr>
        </p:nvSpPr>
        <p:spPr/>
        <p:txBody>
          <a:bodyPr/>
          <a:lstStyle>
            <a:lvl1pPr>
              <a:defRPr/>
            </a:lvl1pPr>
          </a:lstStyle>
          <a:p>
            <a:pPr>
              <a:defRPr/>
            </a:pPr>
            <a:fld id="{E2746617-EE46-483E-BD6F-225E0ABBAA7E}" type="slidenum">
              <a:rPr lang="nb-NO">
                <a:solidFill>
                  <a:prstClr val="white"/>
                </a:solidFill>
              </a:rPr>
              <a:pPr>
                <a:defRPr/>
              </a:pPr>
              <a:t>‹#›</a:t>
            </a:fld>
            <a:endParaRPr lang="nb-NO" dirty="0">
              <a:solidFill>
                <a:prstClr val="white"/>
              </a:solidFill>
            </a:endParaRPr>
          </a:p>
        </p:txBody>
      </p:sp>
      <p:sp>
        <p:nvSpPr>
          <p:cNvPr id="14" name="Plassholder for bilde 7"/>
          <p:cNvSpPr>
            <a:spLocks noGrp="1"/>
          </p:cNvSpPr>
          <p:nvPr>
            <p:ph type="pic" sz="quarter" idx="19"/>
          </p:nvPr>
        </p:nvSpPr>
        <p:spPr>
          <a:xfrm>
            <a:off x="7200000" y="4762800"/>
            <a:ext cx="1944000" cy="15804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5" name="TekstSylinder 14"/>
          <p:cNvSpPr txBox="1"/>
          <p:nvPr userDrawn="1"/>
        </p:nvSpPr>
        <p:spPr>
          <a:xfrm>
            <a:off x="-2305050" y="5299075"/>
            <a:ext cx="2016125" cy="830263"/>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bilde:</a:t>
            </a:r>
          </a:p>
          <a:p>
            <a:pPr defTabSz="914400" fontAlgn="base">
              <a:spcBef>
                <a:spcPct val="0"/>
              </a:spcBef>
              <a:spcAft>
                <a:spcPct val="0"/>
              </a:spcAft>
              <a:defRPr/>
            </a:pPr>
            <a:r>
              <a:rPr lang="nb-NO" sz="1200" dirty="0">
                <a:solidFill>
                  <a:prstClr val="black"/>
                </a:solidFill>
                <a:latin typeface="Arial" charset="0"/>
              </a:rPr>
              <a:t>For best oppløsning </a:t>
            </a:r>
            <a:r>
              <a:rPr lang="nb-NO" sz="1200" dirty="0" smtClean="0">
                <a:solidFill>
                  <a:prstClr val="black"/>
                </a:solidFill>
                <a:latin typeface="Arial" charset="0"/>
              </a:rPr>
              <a:t>anbefales </a:t>
            </a:r>
            <a:r>
              <a:rPr lang="nb-NO" sz="1200" dirty="0" err="1">
                <a:solidFill>
                  <a:prstClr val="black"/>
                </a:solidFill>
                <a:latin typeface="Arial" charset="0"/>
              </a:rPr>
              <a:t>j</a:t>
            </a:r>
            <a:r>
              <a:rPr lang="nb-NO" sz="1200" dirty="0" err="1" smtClean="0">
                <a:solidFill>
                  <a:prstClr val="black"/>
                </a:solidFill>
                <a:latin typeface="Arial" charset="0"/>
              </a:rPr>
              <a:t>pg</a:t>
            </a:r>
            <a:r>
              <a:rPr lang="nb-NO" sz="1200" dirty="0" smtClean="0">
                <a:solidFill>
                  <a:prstClr val="black"/>
                </a:solidFill>
                <a:latin typeface="Arial" charset="0"/>
              </a:rPr>
              <a:t> </a:t>
            </a:r>
            <a:r>
              <a:rPr lang="nb-NO" sz="1200" dirty="0">
                <a:solidFill>
                  <a:prstClr val="black"/>
                </a:solidFill>
                <a:latin typeface="Arial" charset="0"/>
              </a:rPr>
              <a:t>og </a:t>
            </a:r>
            <a:r>
              <a:rPr lang="nb-NO" sz="1200" dirty="0" err="1" smtClean="0">
                <a:solidFill>
                  <a:prstClr val="black"/>
                </a:solidFill>
                <a:latin typeface="Arial" charset="0"/>
              </a:rPr>
              <a:t>png-format</a:t>
            </a:r>
            <a:r>
              <a:rPr lang="nb-NO" sz="1200" dirty="0" smtClean="0">
                <a:solidFill>
                  <a:prstClr val="black"/>
                </a:solidFill>
                <a:latin typeface="Arial" charset="0"/>
              </a:rPr>
              <a:t>.</a:t>
            </a:r>
            <a:endParaRPr lang="nb-NO" sz="1200" dirty="0">
              <a:solidFill>
                <a:prstClr val="black"/>
              </a:solidFill>
              <a:latin typeface="Arial" charset="0"/>
            </a:endParaRPr>
          </a:p>
        </p:txBody>
      </p:sp>
    </p:spTree>
    <p:extLst>
      <p:ext uri="{BB962C8B-B14F-4D97-AF65-F5344CB8AC3E}">
        <p14:creationId xmlns:p14="http://schemas.microsoft.com/office/powerpoint/2010/main" xmlns="" val="575051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med liggende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mal: Tekst med liggende bilde</a:t>
            </a:r>
          </a:p>
        </p:txBody>
      </p:sp>
      <p:sp>
        <p:nvSpPr>
          <p:cNvPr id="6" name="TekstSylinder 5"/>
          <p:cNvSpPr txBox="1"/>
          <p:nvPr userDrawn="1"/>
        </p:nvSpPr>
        <p:spPr>
          <a:xfrm>
            <a:off x="-2268538" y="4745038"/>
            <a:ext cx="2016125" cy="1384300"/>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bilde:</a:t>
            </a:r>
          </a:p>
          <a:p>
            <a:pPr defTabSz="914400" fontAlgn="base">
              <a:spcBef>
                <a:spcPct val="0"/>
              </a:spcBef>
              <a:spcAft>
                <a:spcPct val="0"/>
              </a:spcAft>
              <a:defRPr/>
            </a:pPr>
            <a:r>
              <a:rPr lang="nb-NO" sz="1200" dirty="0">
                <a:solidFill>
                  <a:prstClr val="black"/>
                </a:solidFill>
                <a:latin typeface="Arial" charset="0"/>
              </a:rPr>
              <a:t>Bildestørrelse kan forandres ved å dra i bilderammen eller høyreklikke på rammen og klikke på størrelse og plassering</a:t>
            </a:r>
          </a:p>
        </p:txBody>
      </p: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7"/>
            <a:ext cx="7631838" cy="1836203"/>
          </a:xfrm>
        </p:spPr>
        <p:txBody>
          <a:bodyPr/>
          <a:lstStyle/>
          <a:p>
            <a:pPr lvl="0"/>
            <a:r>
              <a:rPr lang="nb-NO" smtClean="0"/>
              <a:t>Klikk for å redigere tekststiler i malen</a:t>
            </a:r>
          </a:p>
          <a:p>
            <a:pPr lvl="1"/>
            <a:r>
              <a:rPr lang="nb-NO" smtClean="0"/>
              <a:t>Andre nivå</a:t>
            </a:r>
          </a:p>
          <a:p>
            <a:pPr lvl="2"/>
            <a:r>
              <a:rPr lang="nb-NO" smtClean="0"/>
              <a:t>Tredje nivå</a:t>
            </a:r>
          </a:p>
        </p:txBody>
      </p:sp>
      <p:sp>
        <p:nvSpPr>
          <p:cNvPr id="8" name="Plassholder for bilde 7"/>
          <p:cNvSpPr>
            <a:spLocks noGrp="1"/>
          </p:cNvSpPr>
          <p:nvPr>
            <p:ph type="pic" sz="quarter" idx="13"/>
          </p:nvPr>
        </p:nvSpPr>
        <p:spPr>
          <a:xfrm>
            <a:off x="0" y="3438000"/>
            <a:ext cx="9144000" cy="2916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7" name="Plassholder for dato 3"/>
          <p:cNvSpPr>
            <a:spLocks noGrp="1"/>
          </p:cNvSpPr>
          <p:nvPr>
            <p:ph type="dt" sz="half" idx="14"/>
          </p:nvPr>
        </p:nvSpPr>
        <p:spPr/>
        <p:txBody>
          <a:bodyPr/>
          <a:lstStyle>
            <a:lvl1pPr>
              <a:defRPr/>
            </a:lvl1pPr>
          </a:lstStyle>
          <a:p>
            <a:pPr>
              <a:defRPr/>
            </a:pPr>
            <a:fld id="{7C5AE9FC-A12C-4B5D-BC88-CC3788F1FD0C}" type="datetime4">
              <a:rPr lang="nb-NO" smtClean="0">
                <a:solidFill>
                  <a:prstClr val="white"/>
                </a:solidFill>
              </a:rPr>
              <a:pPr>
                <a:defRPr/>
              </a:pPr>
              <a:t>30. mai 2012</a:t>
            </a:fld>
            <a:endParaRPr lang="nb-NO" dirty="0">
              <a:solidFill>
                <a:prstClr val="white"/>
              </a:solidFill>
            </a:endParaRPr>
          </a:p>
        </p:txBody>
      </p:sp>
      <p:sp>
        <p:nvSpPr>
          <p:cNvPr id="9" name="Plassholder for bunntekst 4"/>
          <p:cNvSpPr>
            <a:spLocks noGrp="1"/>
          </p:cNvSpPr>
          <p:nvPr>
            <p:ph type="ftr" sz="quarter" idx="15"/>
          </p:nvPr>
        </p:nvSpPr>
        <p:spPr/>
        <p:txBody>
          <a:bodyPr/>
          <a:lstStyle>
            <a:lvl1pPr>
              <a:defRPr/>
            </a:lvl1pPr>
          </a:lstStyle>
          <a:p>
            <a:pPr>
              <a:defRPr/>
            </a:pPr>
            <a:r>
              <a:rPr lang="nb-NO">
                <a:solidFill>
                  <a:prstClr val="white"/>
                </a:solidFill>
              </a:rPr>
              <a:t>Tittel på presentasjon</a:t>
            </a:r>
          </a:p>
        </p:txBody>
      </p:sp>
      <p:sp>
        <p:nvSpPr>
          <p:cNvPr id="10" name="Plassholder for lysbildenummer 5"/>
          <p:cNvSpPr>
            <a:spLocks noGrp="1"/>
          </p:cNvSpPr>
          <p:nvPr>
            <p:ph type="sldNum" sz="quarter" idx="16"/>
          </p:nvPr>
        </p:nvSpPr>
        <p:spPr/>
        <p:txBody>
          <a:bodyPr/>
          <a:lstStyle>
            <a:lvl1pPr>
              <a:defRPr/>
            </a:lvl1pPr>
          </a:lstStyle>
          <a:p>
            <a:pPr>
              <a:defRPr/>
            </a:pPr>
            <a:fld id="{49AA9BD6-8050-4090-948C-D1B40D632E0A}" type="slidenum">
              <a:rPr lang="nb-NO">
                <a:solidFill>
                  <a:prstClr val="white"/>
                </a:solidFill>
              </a:rPr>
              <a:pPr>
                <a:defRPr/>
              </a:pPr>
              <a:t>‹#›</a:t>
            </a:fld>
            <a:endParaRPr lang="nb-NO" dirty="0">
              <a:solidFill>
                <a:prstClr val="white"/>
              </a:solidFill>
            </a:endParaRPr>
          </a:p>
        </p:txBody>
      </p:sp>
      <p:sp>
        <p:nvSpPr>
          <p:cNvPr id="11" name="TekstSylinder 10"/>
          <p:cNvSpPr txBox="1"/>
          <p:nvPr userDrawn="1"/>
        </p:nvSpPr>
        <p:spPr>
          <a:xfrm>
            <a:off x="-2305050" y="3717032"/>
            <a:ext cx="2016125" cy="830263"/>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bilde:</a:t>
            </a:r>
          </a:p>
          <a:p>
            <a:pPr defTabSz="914400" fontAlgn="base">
              <a:spcBef>
                <a:spcPct val="0"/>
              </a:spcBef>
              <a:spcAft>
                <a:spcPct val="0"/>
              </a:spcAft>
              <a:defRPr/>
            </a:pPr>
            <a:r>
              <a:rPr lang="nb-NO" sz="1200" dirty="0">
                <a:solidFill>
                  <a:prstClr val="black"/>
                </a:solidFill>
                <a:latin typeface="Arial" charset="0"/>
              </a:rPr>
              <a:t>For best oppløsning </a:t>
            </a:r>
            <a:r>
              <a:rPr lang="nb-NO" sz="1200" dirty="0" smtClean="0">
                <a:solidFill>
                  <a:prstClr val="black"/>
                </a:solidFill>
                <a:latin typeface="Arial" charset="0"/>
              </a:rPr>
              <a:t>anbefales </a:t>
            </a:r>
            <a:r>
              <a:rPr lang="nb-NO" sz="1200" dirty="0" err="1">
                <a:solidFill>
                  <a:prstClr val="black"/>
                </a:solidFill>
                <a:latin typeface="Arial" charset="0"/>
              </a:rPr>
              <a:t>j</a:t>
            </a:r>
            <a:r>
              <a:rPr lang="nb-NO" sz="1200" dirty="0" err="1" smtClean="0">
                <a:solidFill>
                  <a:prstClr val="black"/>
                </a:solidFill>
                <a:latin typeface="Arial" charset="0"/>
              </a:rPr>
              <a:t>pg</a:t>
            </a:r>
            <a:r>
              <a:rPr lang="nb-NO" sz="1200" dirty="0" smtClean="0">
                <a:solidFill>
                  <a:prstClr val="black"/>
                </a:solidFill>
                <a:latin typeface="Arial" charset="0"/>
              </a:rPr>
              <a:t> </a:t>
            </a:r>
            <a:r>
              <a:rPr lang="nb-NO" sz="1200" dirty="0">
                <a:solidFill>
                  <a:prstClr val="black"/>
                </a:solidFill>
                <a:latin typeface="Arial" charset="0"/>
              </a:rPr>
              <a:t>og </a:t>
            </a:r>
            <a:r>
              <a:rPr lang="nb-NO" sz="1200" dirty="0" err="1" smtClean="0">
                <a:solidFill>
                  <a:prstClr val="black"/>
                </a:solidFill>
                <a:latin typeface="Arial" charset="0"/>
              </a:rPr>
              <a:t>png-format</a:t>
            </a:r>
            <a:r>
              <a:rPr lang="nb-NO" sz="1200" dirty="0" smtClean="0">
                <a:solidFill>
                  <a:prstClr val="black"/>
                </a:solidFill>
                <a:latin typeface="Arial" charset="0"/>
              </a:rPr>
              <a:t>.</a:t>
            </a:r>
            <a:endParaRPr lang="nb-NO" sz="1200" dirty="0">
              <a:solidFill>
                <a:prstClr val="black"/>
              </a:solidFill>
              <a:latin typeface="Arial" charset="0"/>
            </a:endParaRPr>
          </a:p>
        </p:txBody>
      </p:sp>
    </p:spTree>
    <p:extLst>
      <p:ext uri="{BB962C8B-B14F-4D97-AF65-F5344CB8AC3E}">
        <p14:creationId xmlns:p14="http://schemas.microsoft.com/office/powerpoint/2010/main" xmlns="" val="8925855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med utfallende bilde">
    <p:spTree>
      <p:nvGrpSpPr>
        <p:cNvPr id="1" name=""/>
        <p:cNvGrpSpPr/>
        <p:nvPr/>
      </p:nvGrpSpPr>
      <p:grpSpPr>
        <a:xfrm>
          <a:off x="0" y="0"/>
          <a:ext cx="0" cy="0"/>
          <a:chOff x="0" y="0"/>
          <a:chExt cx="0" cy="0"/>
        </a:xfrm>
      </p:grpSpPr>
      <p:sp>
        <p:nvSpPr>
          <p:cNvPr id="3" name="TekstSylinder 2"/>
          <p:cNvSpPr txBox="1"/>
          <p:nvPr userDrawn="1"/>
        </p:nvSpPr>
        <p:spPr>
          <a:xfrm>
            <a:off x="-71438" y="-304800"/>
            <a:ext cx="7596188" cy="277812"/>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mal:1 utfallende bilde</a:t>
            </a:r>
          </a:p>
        </p:txBody>
      </p:sp>
      <p:sp>
        <p:nvSpPr>
          <p:cNvPr id="4" name="Plassholder for dato 3"/>
          <p:cNvSpPr>
            <a:spLocks noGrp="1"/>
          </p:cNvSpPr>
          <p:nvPr>
            <p:ph type="dt" sz="half" idx="14"/>
          </p:nvPr>
        </p:nvSpPr>
        <p:spPr/>
        <p:txBody>
          <a:bodyPr/>
          <a:lstStyle>
            <a:lvl1pPr>
              <a:defRPr/>
            </a:lvl1pPr>
          </a:lstStyle>
          <a:p>
            <a:pPr>
              <a:defRPr/>
            </a:pPr>
            <a:fld id="{6D22E7B6-FCD0-4E05-878E-9691C54135F6}" type="datetime4">
              <a:rPr lang="nb-NO" smtClean="0">
                <a:solidFill>
                  <a:prstClr val="white"/>
                </a:solidFill>
              </a:rPr>
              <a:pPr>
                <a:defRPr/>
              </a:pPr>
              <a:t>30. mai 2012</a:t>
            </a:fld>
            <a:endParaRPr lang="nb-NO" dirty="0">
              <a:solidFill>
                <a:prstClr val="white"/>
              </a:solidFill>
            </a:endParaRPr>
          </a:p>
        </p:txBody>
      </p:sp>
      <p:sp>
        <p:nvSpPr>
          <p:cNvPr id="5" name="Plassholder for bunntekst 4"/>
          <p:cNvSpPr>
            <a:spLocks noGrp="1"/>
          </p:cNvSpPr>
          <p:nvPr>
            <p:ph type="ftr" sz="quarter" idx="15"/>
          </p:nvPr>
        </p:nvSpPr>
        <p:spPr/>
        <p:txBody>
          <a:bodyPr/>
          <a:lstStyle>
            <a:lvl1pPr>
              <a:defRPr/>
            </a:lvl1pPr>
          </a:lstStyle>
          <a:p>
            <a:pPr>
              <a:defRPr/>
            </a:pPr>
            <a:r>
              <a:rPr lang="nb-NO">
                <a:solidFill>
                  <a:prstClr val="white"/>
                </a:solidFill>
              </a:rPr>
              <a:t>Tittel på presentasjon</a:t>
            </a:r>
          </a:p>
        </p:txBody>
      </p:sp>
      <p:sp>
        <p:nvSpPr>
          <p:cNvPr id="6" name="Plassholder for lysbildenummer 5"/>
          <p:cNvSpPr>
            <a:spLocks noGrp="1"/>
          </p:cNvSpPr>
          <p:nvPr>
            <p:ph type="sldNum" sz="quarter" idx="16"/>
          </p:nvPr>
        </p:nvSpPr>
        <p:spPr/>
        <p:txBody>
          <a:bodyPr/>
          <a:lstStyle>
            <a:lvl1pPr>
              <a:defRPr/>
            </a:lvl1pPr>
          </a:lstStyle>
          <a:p>
            <a:pPr>
              <a:defRPr/>
            </a:pPr>
            <a:fld id="{5F494965-D8C5-4DEE-A36A-C39BF9BEA4AA}" type="slidenum">
              <a:rPr lang="nb-NO">
                <a:solidFill>
                  <a:prstClr val="white"/>
                </a:solidFill>
              </a:rPr>
              <a:pPr>
                <a:defRPr/>
              </a:pPr>
              <a:t>‹#›</a:t>
            </a:fld>
            <a:endParaRPr lang="nb-NO" dirty="0">
              <a:solidFill>
                <a:prstClr val="white"/>
              </a:solidFill>
            </a:endParaRPr>
          </a:p>
        </p:txBody>
      </p:sp>
      <p:sp>
        <p:nvSpPr>
          <p:cNvPr id="9" name="Plassholder for bilde 8"/>
          <p:cNvSpPr>
            <a:spLocks noGrp="1"/>
          </p:cNvSpPr>
          <p:nvPr>
            <p:ph type="pic" sz="quarter" idx="17" hasCustomPrompt="1"/>
          </p:nvPr>
        </p:nvSpPr>
        <p:spPr>
          <a:xfrm>
            <a:off x="0" y="0"/>
            <a:ext cx="9144000" cy="6345238"/>
          </a:xfrm>
          <a:solidFill>
            <a:schemeClr val="bg1">
              <a:lumMod val="95000"/>
            </a:schemeClr>
          </a:solidFill>
        </p:spPr>
        <p:txBody>
          <a:bodyPr/>
          <a:lstStyle>
            <a:lvl1pPr algn="ctr">
              <a:buNone/>
              <a:defRPr sz="1200">
                <a:solidFill>
                  <a:schemeClr val="bg1">
                    <a:lumMod val="50000"/>
                  </a:schemeClr>
                </a:solidFill>
              </a:defRPr>
            </a:lvl1pPr>
          </a:lstStyle>
          <a:p>
            <a:r>
              <a:rPr lang="nb-NO" dirty="0" smtClean="0"/>
              <a:t>Klikk ikonet for å legge til bilde</a:t>
            </a:r>
            <a:endParaRPr lang="nb-NO" dirty="0"/>
          </a:p>
        </p:txBody>
      </p:sp>
      <p:sp>
        <p:nvSpPr>
          <p:cNvPr id="7" name="TekstSylinder 6"/>
          <p:cNvSpPr txBox="1"/>
          <p:nvPr userDrawn="1"/>
        </p:nvSpPr>
        <p:spPr>
          <a:xfrm>
            <a:off x="-2268538" y="4745038"/>
            <a:ext cx="2016125" cy="1384300"/>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bilde:</a:t>
            </a:r>
          </a:p>
          <a:p>
            <a:pPr defTabSz="914400" fontAlgn="base">
              <a:spcBef>
                <a:spcPct val="0"/>
              </a:spcBef>
              <a:spcAft>
                <a:spcPct val="0"/>
              </a:spcAft>
              <a:defRPr/>
            </a:pPr>
            <a:r>
              <a:rPr lang="nb-NO" sz="1200" dirty="0">
                <a:solidFill>
                  <a:prstClr val="black"/>
                </a:solidFill>
                <a:latin typeface="Arial" charset="0"/>
              </a:rPr>
              <a:t>Bildestørrelse kan forandres ved å dra i bilderammen eller høyreklikke på rammen og klikke på størrelse og plassering</a:t>
            </a:r>
          </a:p>
        </p:txBody>
      </p:sp>
      <p:sp>
        <p:nvSpPr>
          <p:cNvPr id="8" name="TekstSylinder 7"/>
          <p:cNvSpPr txBox="1"/>
          <p:nvPr userDrawn="1"/>
        </p:nvSpPr>
        <p:spPr>
          <a:xfrm>
            <a:off x="-2305050" y="3717032"/>
            <a:ext cx="2016125" cy="830263"/>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bilde:</a:t>
            </a:r>
          </a:p>
          <a:p>
            <a:pPr defTabSz="914400" fontAlgn="base">
              <a:spcBef>
                <a:spcPct val="0"/>
              </a:spcBef>
              <a:spcAft>
                <a:spcPct val="0"/>
              </a:spcAft>
              <a:defRPr/>
            </a:pPr>
            <a:r>
              <a:rPr lang="nb-NO" sz="1200" dirty="0">
                <a:solidFill>
                  <a:prstClr val="black"/>
                </a:solidFill>
                <a:latin typeface="Arial" charset="0"/>
              </a:rPr>
              <a:t>For best oppløsning </a:t>
            </a:r>
            <a:r>
              <a:rPr lang="nb-NO" sz="1200" dirty="0" smtClean="0">
                <a:solidFill>
                  <a:prstClr val="black"/>
                </a:solidFill>
                <a:latin typeface="Arial" charset="0"/>
              </a:rPr>
              <a:t>anbefales </a:t>
            </a:r>
            <a:r>
              <a:rPr lang="nb-NO" sz="1200" dirty="0" err="1">
                <a:solidFill>
                  <a:prstClr val="black"/>
                </a:solidFill>
                <a:latin typeface="Arial" charset="0"/>
              </a:rPr>
              <a:t>j</a:t>
            </a:r>
            <a:r>
              <a:rPr lang="nb-NO" sz="1200" dirty="0" err="1" smtClean="0">
                <a:solidFill>
                  <a:prstClr val="black"/>
                </a:solidFill>
                <a:latin typeface="Arial" charset="0"/>
              </a:rPr>
              <a:t>pg</a:t>
            </a:r>
            <a:r>
              <a:rPr lang="nb-NO" sz="1200" dirty="0" smtClean="0">
                <a:solidFill>
                  <a:prstClr val="black"/>
                </a:solidFill>
                <a:latin typeface="Arial" charset="0"/>
              </a:rPr>
              <a:t> </a:t>
            </a:r>
            <a:r>
              <a:rPr lang="nb-NO" sz="1200" dirty="0">
                <a:solidFill>
                  <a:prstClr val="black"/>
                </a:solidFill>
                <a:latin typeface="Arial" charset="0"/>
              </a:rPr>
              <a:t>og </a:t>
            </a:r>
            <a:r>
              <a:rPr lang="nb-NO" sz="1200" dirty="0" err="1" smtClean="0">
                <a:solidFill>
                  <a:prstClr val="black"/>
                </a:solidFill>
                <a:latin typeface="Arial" charset="0"/>
              </a:rPr>
              <a:t>png-format</a:t>
            </a:r>
            <a:r>
              <a:rPr lang="nb-NO" sz="1200" dirty="0" smtClean="0">
                <a:solidFill>
                  <a:prstClr val="black"/>
                </a:solidFill>
                <a:latin typeface="Arial" charset="0"/>
              </a:rPr>
              <a:t>.</a:t>
            </a:r>
            <a:endParaRPr lang="nb-NO" sz="1200" dirty="0">
              <a:solidFill>
                <a:prstClr val="black"/>
              </a:solidFill>
              <a:latin typeface="Arial" charset="0"/>
            </a:endParaRPr>
          </a:p>
        </p:txBody>
      </p:sp>
    </p:spTree>
    <p:extLst>
      <p:ext uri="{BB962C8B-B14F-4D97-AF65-F5344CB8AC3E}">
        <p14:creationId xmlns:p14="http://schemas.microsoft.com/office/powerpoint/2010/main" xmlns="" val="34374522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mal: Diagram</a:t>
            </a:r>
          </a:p>
        </p:txBody>
      </p:sp>
      <p:sp>
        <p:nvSpPr>
          <p:cNvPr id="5" name="TekstSylinder 4"/>
          <p:cNvSpPr txBox="1"/>
          <p:nvPr userDrawn="1"/>
        </p:nvSpPr>
        <p:spPr>
          <a:xfrm>
            <a:off x="-2160588" y="5113338"/>
            <a:ext cx="2016125" cy="1016000"/>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farger:</a:t>
            </a:r>
          </a:p>
          <a:p>
            <a:pPr defTabSz="914400" fontAlgn="base">
              <a:spcBef>
                <a:spcPct val="0"/>
              </a:spcBef>
              <a:spcAft>
                <a:spcPct val="0"/>
              </a:spcAft>
              <a:defRPr/>
            </a:pPr>
            <a:r>
              <a:rPr lang="nb-NO" sz="1200" dirty="0" smtClean="0">
                <a:solidFill>
                  <a:prstClr val="black"/>
                </a:solidFill>
                <a:latin typeface="Arial" charset="0"/>
              </a:rPr>
              <a:t>KRDs </a:t>
            </a:r>
            <a:r>
              <a:rPr lang="nb-NO" sz="1200" dirty="0">
                <a:solidFill>
                  <a:prstClr val="black"/>
                </a:solidFill>
                <a:latin typeface="Arial" charset="0"/>
              </a:rPr>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9" name="Plassholder for diagram 8"/>
          <p:cNvSpPr>
            <a:spLocks noGrp="1"/>
          </p:cNvSpPr>
          <p:nvPr>
            <p:ph type="chart" sz="quarter" idx="13"/>
          </p:nvPr>
        </p:nvSpPr>
        <p:spPr>
          <a:xfrm>
            <a:off x="719138" y="1592263"/>
            <a:ext cx="7632700" cy="4537075"/>
          </a:xfrm>
        </p:spPr>
        <p:txBody>
          <a:bodyPr/>
          <a:lstStyle>
            <a:lvl1pPr>
              <a:buNone/>
              <a:defRPr sz="2000">
                <a:solidFill>
                  <a:schemeClr val="bg1">
                    <a:lumMod val="50000"/>
                  </a:schemeClr>
                </a:solidFill>
              </a:defRPr>
            </a:lvl1pPr>
          </a:lstStyle>
          <a:p>
            <a:pPr lvl="0"/>
            <a:r>
              <a:rPr lang="nb-NO" noProof="0" smtClean="0"/>
              <a:t>Klikk ikonet for å legge til et diagram</a:t>
            </a:r>
            <a:endParaRPr lang="nb-NO" noProof="0" dirty="0"/>
          </a:p>
        </p:txBody>
      </p:sp>
      <p:sp>
        <p:nvSpPr>
          <p:cNvPr id="6" name="Plassholder for dato 3"/>
          <p:cNvSpPr>
            <a:spLocks noGrp="1"/>
          </p:cNvSpPr>
          <p:nvPr>
            <p:ph type="dt" sz="half" idx="14"/>
          </p:nvPr>
        </p:nvSpPr>
        <p:spPr/>
        <p:txBody>
          <a:bodyPr/>
          <a:lstStyle>
            <a:lvl1pPr>
              <a:defRPr/>
            </a:lvl1pPr>
          </a:lstStyle>
          <a:p>
            <a:pPr>
              <a:defRPr/>
            </a:pPr>
            <a:fld id="{18B6E768-0471-49D2-8DC5-825B692613B8}" type="datetime4">
              <a:rPr lang="nb-NO" smtClean="0">
                <a:solidFill>
                  <a:prstClr val="white"/>
                </a:solidFill>
              </a:rPr>
              <a:pPr>
                <a:defRPr/>
              </a:pPr>
              <a:t>30. mai 2012</a:t>
            </a:fld>
            <a:endParaRPr lang="nb-NO" dirty="0">
              <a:solidFill>
                <a:prstClr val="white"/>
              </a:solidFill>
            </a:endParaRPr>
          </a:p>
        </p:txBody>
      </p:sp>
      <p:sp>
        <p:nvSpPr>
          <p:cNvPr id="7" name="Plassholder for bunntekst 4"/>
          <p:cNvSpPr>
            <a:spLocks noGrp="1"/>
          </p:cNvSpPr>
          <p:nvPr>
            <p:ph type="ftr" sz="quarter" idx="15"/>
          </p:nvPr>
        </p:nvSpPr>
        <p:spPr/>
        <p:txBody>
          <a:bodyPr/>
          <a:lstStyle>
            <a:lvl1pPr>
              <a:defRPr/>
            </a:lvl1pPr>
          </a:lstStyle>
          <a:p>
            <a:pPr>
              <a:defRPr/>
            </a:pPr>
            <a:r>
              <a:rPr lang="nb-NO">
                <a:solidFill>
                  <a:prstClr val="white"/>
                </a:solidFill>
              </a:rPr>
              <a:t>Tittel på presentasjon</a:t>
            </a:r>
          </a:p>
        </p:txBody>
      </p:sp>
      <p:sp>
        <p:nvSpPr>
          <p:cNvPr id="8" name="Plassholder for lysbildenummer 5"/>
          <p:cNvSpPr>
            <a:spLocks noGrp="1"/>
          </p:cNvSpPr>
          <p:nvPr>
            <p:ph type="sldNum" sz="quarter" idx="16"/>
          </p:nvPr>
        </p:nvSpPr>
        <p:spPr/>
        <p:txBody>
          <a:bodyPr/>
          <a:lstStyle>
            <a:lvl1pPr>
              <a:defRPr/>
            </a:lvl1pPr>
          </a:lstStyle>
          <a:p>
            <a:pPr>
              <a:defRPr/>
            </a:pPr>
            <a:fld id="{99AE2501-1319-4C69-A0F8-6822D9B27330}"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xmlns="" val="24468141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mal: Tabell</a:t>
            </a:r>
          </a:p>
        </p:txBody>
      </p:sp>
      <p:sp>
        <p:nvSpPr>
          <p:cNvPr id="5" name="TekstSylinder 4"/>
          <p:cNvSpPr txBox="1"/>
          <p:nvPr userDrawn="1"/>
        </p:nvSpPr>
        <p:spPr>
          <a:xfrm>
            <a:off x="-2160588" y="5113338"/>
            <a:ext cx="2016125" cy="1016000"/>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farger:</a:t>
            </a:r>
          </a:p>
          <a:p>
            <a:pPr defTabSz="914400" fontAlgn="base">
              <a:spcBef>
                <a:spcPct val="0"/>
              </a:spcBef>
              <a:spcAft>
                <a:spcPct val="0"/>
              </a:spcAft>
              <a:defRPr/>
            </a:pPr>
            <a:r>
              <a:rPr lang="nb-NO" sz="1200" dirty="0" smtClean="0">
                <a:solidFill>
                  <a:prstClr val="black"/>
                </a:solidFill>
                <a:latin typeface="Arial" charset="0"/>
              </a:rPr>
              <a:t>KRDs </a:t>
            </a:r>
            <a:r>
              <a:rPr lang="nb-NO" sz="1200" dirty="0">
                <a:solidFill>
                  <a:prstClr val="black"/>
                </a:solidFill>
                <a:latin typeface="Arial" charset="0"/>
              </a:rPr>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10" name="Plassholder for tabell 9"/>
          <p:cNvSpPr>
            <a:spLocks noGrp="1"/>
          </p:cNvSpPr>
          <p:nvPr>
            <p:ph type="tbl" sz="quarter" idx="13"/>
          </p:nvPr>
        </p:nvSpPr>
        <p:spPr>
          <a:xfrm>
            <a:off x="719138" y="1592263"/>
            <a:ext cx="7632700" cy="4537075"/>
          </a:xfrm>
        </p:spPr>
        <p:txBody>
          <a:bodyPr/>
          <a:lstStyle>
            <a:lvl1pPr>
              <a:buNone/>
              <a:defRPr sz="2000">
                <a:solidFill>
                  <a:schemeClr val="bg1">
                    <a:lumMod val="50000"/>
                  </a:schemeClr>
                </a:solidFill>
              </a:defRPr>
            </a:lvl1pPr>
          </a:lstStyle>
          <a:p>
            <a:pPr lvl="0"/>
            <a:r>
              <a:rPr lang="nb-NO" noProof="0" smtClean="0"/>
              <a:t>Klikk ikonet for å legge til en tabell</a:t>
            </a:r>
            <a:endParaRPr lang="nb-NO" noProof="0" dirty="0"/>
          </a:p>
        </p:txBody>
      </p:sp>
      <p:sp>
        <p:nvSpPr>
          <p:cNvPr id="6" name="Plassholder for dato 3"/>
          <p:cNvSpPr>
            <a:spLocks noGrp="1"/>
          </p:cNvSpPr>
          <p:nvPr>
            <p:ph type="dt" sz="half" idx="14"/>
          </p:nvPr>
        </p:nvSpPr>
        <p:spPr/>
        <p:txBody>
          <a:bodyPr/>
          <a:lstStyle>
            <a:lvl1pPr>
              <a:defRPr/>
            </a:lvl1pPr>
          </a:lstStyle>
          <a:p>
            <a:pPr>
              <a:defRPr/>
            </a:pPr>
            <a:fld id="{534D420B-3503-494D-980D-24562D808972}" type="datetime4">
              <a:rPr lang="nb-NO" smtClean="0">
                <a:solidFill>
                  <a:prstClr val="white"/>
                </a:solidFill>
              </a:rPr>
              <a:pPr>
                <a:defRPr/>
              </a:pPr>
              <a:t>30. mai 2012</a:t>
            </a:fld>
            <a:endParaRPr lang="nb-NO" dirty="0">
              <a:solidFill>
                <a:prstClr val="white"/>
              </a:solidFill>
            </a:endParaRPr>
          </a:p>
        </p:txBody>
      </p:sp>
      <p:sp>
        <p:nvSpPr>
          <p:cNvPr id="7" name="Plassholder for bunntekst 4"/>
          <p:cNvSpPr>
            <a:spLocks noGrp="1"/>
          </p:cNvSpPr>
          <p:nvPr>
            <p:ph type="ftr" sz="quarter" idx="15"/>
          </p:nvPr>
        </p:nvSpPr>
        <p:spPr/>
        <p:txBody>
          <a:bodyPr/>
          <a:lstStyle>
            <a:lvl1pPr>
              <a:defRPr/>
            </a:lvl1pPr>
          </a:lstStyle>
          <a:p>
            <a:pPr>
              <a:defRPr/>
            </a:pPr>
            <a:r>
              <a:rPr lang="nb-NO">
                <a:solidFill>
                  <a:prstClr val="white"/>
                </a:solidFill>
              </a:rPr>
              <a:t>Tittel på presentasjon</a:t>
            </a:r>
          </a:p>
        </p:txBody>
      </p:sp>
      <p:sp>
        <p:nvSpPr>
          <p:cNvPr id="8" name="Plassholder for lysbildenummer 5"/>
          <p:cNvSpPr>
            <a:spLocks noGrp="1"/>
          </p:cNvSpPr>
          <p:nvPr>
            <p:ph type="sldNum" sz="quarter" idx="16"/>
          </p:nvPr>
        </p:nvSpPr>
        <p:spPr/>
        <p:txBody>
          <a:bodyPr/>
          <a:lstStyle>
            <a:lvl1pPr>
              <a:defRPr/>
            </a:lvl1pPr>
          </a:lstStyle>
          <a:p>
            <a:pPr>
              <a:defRPr/>
            </a:pPr>
            <a:fld id="{25F84F35-D8CF-40CF-864C-EAFBFBC172A4}"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xmlns="" val="456598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mal: To innholdsdeler - Sammenlikning</a:t>
            </a:r>
          </a:p>
        </p:txBody>
      </p:sp>
      <p:sp>
        <p:nvSpPr>
          <p:cNvPr id="6" name="TekstSylinder 5"/>
          <p:cNvSpPr txBox="1"/>
          <p:nvPr userDrawn="1"/>
        </p:nvSpPr>
        <p:spPr>
          <a:xfrm>
            <a:off x="-2160588" y="5113338"/>
            <a:ext cx="2016125" cy="1016000"/>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farger:</a:t>
            </a:r>
          </a:p>
          <a:p>
            <a:pPr defTabSz="914400" fontAlgn="base">
              <a:spcBef>
                <a:spcPct val="0"/>
              </a:spcBef>
              <a:spcAft>
                <a:spcPct val="0"/>
              </a:spcAft>
              <a:defRPr/>
            </a:pPr>
            <a:r>
              <a:rPr lang="nb-NO" sz="1200" dirty="0" smtClean="0">
                <a:solidFill>
                  <a:prstClr val="black"/>
                </a:solidFill>
                <a:latin typeface="Arial" charset="0"/>
              </a:rPr>
              <a:t>KRDs </a:t>
            </a:r>
            <a:r>
              <a:rPr lang="nb-NO" sz="1200" dirty="0">
                <a:solidFill>
                  <a:prstClr val="black"/>
                </a:solidFill>
                <a:latin typeface="Arial" charset="0"/>
              </a:rPr>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719138" y="1600200"/>
            <a:ext cx="3776662"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4" name="Plassholder for innhold 3"/>
          <p:cNvSpPr>
            <a:spLocks noGrp="1"/>
          </p:cNvSpPr>
          <p:nvPr>
            <p:ph sz="half" idx="2"/>
          </p:nvPr>
        </p:nvSpPr>
        <p:spPr>
          <a:xfrm>
            <a:off x="4648200" y="1600200"/>
            <a:ext cx="3703638"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7" name="Plassholder for dato 3"/>
          <p:cNvSpPr>
            <a:spLocks noGrp="1"/>
          </p:cNvSpPr>
          <p:nvPr>
            <p:ph type="dt" sz="half" idx="10"/>
          </p:nvPr>
        </p:nvSpPr>
        <p:spPr/>
        <p:txBody>
          <a:bodyPr/>
          <a:lstStyle>
            <a:lvl1pPr>
              <a:defRPr/>
            </a:lvl1pPr>
          </a:lstStyle>
          <a:p>
            <a:pPr>
              <a:defRPr/>
            </a:pPr>
            <a:fld id="{942DF000-B6D5-4C8E-B2B7-50A80A5FB2B6}" type="datetime4">
              <a:rPr lang="nb-NO" smtClean="0">
                <a:solidFill>
                  <a:prstClr val="white"/>
                </a:solidFill>
              </a:rPr>
              <a:pPr>
                <a:defRPr/>
              </a:pPr>
              <a:t>30. mai 2012</a:t>
            </a:fld>
            <a:endParaRPr lang="nb-NO" dirty="0">
              <a:solidFill>
                <a:prstClr val="white"/>
              </a:solidFill>
            </a:endParaRPr>
          </a:p>
        </p:txBody>
      </p:sp>
      <p:sp>
        <p:nvSpPr>
          <p:cNvPr id="8" name="Plassholder for bunntekst 4"/>
          <p:cNvSpPr>
            <a:spLocks noGrp="1"/>
          </p:cNvSpPr>
          <p:nvPr>
            <p:ph type="ftr" sz="quarter" idx="11"/>
          </p:nvPr>
        </p:nvSpPr>
        <p:spPr/>
        <p:txBody>
          <a:bodyPr/>
          <a:lstStyle>
            <a:lvl1pPr>
              <a:defRPr/>
            </a:lvl1pPr>
          </a:lstStyle>
          <a:p>
            <a:pPr>
              <a:defRPr/>
            </a:pPr>
            <a:r>
              <a:rPr lang="nb-NO">
                <a:solidFill>
                  <a:prstClr val="white"/>
                </a:solidFill>
              </a:rPr>
              <a:t>Tittel på presentasjon</a:t>
            </a:r>
          </a:p>
        </p:txBody>
      </p:sp>
      <p:sp>
        <p:nvSpPr>
          <p:cNvPr id="9" name="Plassholder for lysbildenummer 5"/>
          <p:cNvSpPr>
            <a:spLocks noGrp="1"/>
          </p:cNvSpPr>
          <p:nvPr>
            <p:ph type="sldNum" sz="quarter" idx="12"/>
          </p:nvPr>
        </p:nvSpPr>
        <p:spPr/>
        <p:txBody>
          <a:bodyPr/>
          <a:lstStyle>
            <a:lvl1pPr>
              <a:defRPr/>
            </a:lvl1pPr>
          </a:lstStyle>
          <a:p>
            <a:pPr>
              <a:defRPr/>
            </a:pPr>
            <a:fld id="{6806B2C8-A7D3-4F1A-8056-06DB1B87D535}"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xmlns="" val="21662993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lutt Oppsett">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nb-NO">
              <a:solidFill>
                <a:prstClr val="white"/>
              </a:solidFill>
            </a:endParaRPr>
          </a:p>
        </p:txBody>
      </p:sp>
      <p:pic>
        <p:nvPicPr>
          <p:cNvPr id="6" name="Bilde 9" descr="AD_tittelbilde962x425.jpg"/>
          <p:cNvPicPr>
            <a:picLocks noChangeAspect="1"/>
          </p:cNvPicPr>
          <p:nvPr userDrawn="1"/>
        </p:nvPicPr>
        <p:blipFill>
          <a:blip r:embed="rId2" cstate="print"/>
          <a:stretch>
            <a:fillRect/>
          </a:stretch>
        </p:blipFill>
        <p:spPr bwMode="auto">
          <a:xfrm>
            <a:off x="1256" y="2268538"/>
            <a:ext cx="9141487" cy="4038598"/>
          </a:xfrm>
          <a:prstGeom prst="rect">
            <a:avLst/>
          </a:prstGeom>
          <a:noFill/>
          <a:ln w="9525">
            <a:noFill/>
            <a:miter lim="800000"/>
            <a:headEnd/>
            <a:tailEnd/>
          </a:ln>
        </p:spPr>
      </p:pic>
      <p:pic>
        <p:nvPicPr>
          <p:cNvPr id="7" name="Bilde 10" descr="AD_2CX00.jpg"/>
          <p:cNvPicPr>
            <a:picLocks noChangeAspect="1"/>
          </p:cNvPicPr>
          <p:nvPr userDrawn="1"/>
        </p:nvPicPr>
        <p:blipFill>
          <a:blip r:embed="rId3" cstate="print"/>
          <a:stretch>
            <a:fillRect/>
          </a:stretch>
        </p:blipFill>
        <p:spPr bwMode="auto">
          <a:xfrm>
            <a:off x="2738628" y="605092"/>
            <a:ext cx="3666744" cy="844296"/>
          </a:xfrm>
          <a:prstGeom prst="rect">
            <a:avLst/>
          </a:prstGeom>
          <a:noFill/>
          <a:ln w="9525">
            <a:noFill/>
            <a:miter lim="800000"/>
            <a:headEnd/>
            <a:tailEnd/>
          </a:ln>
        </p:spPr>
      </p:pic>
      <p:sp>
        <p:nvSpPr>
          <p:cNvPr id="8" name="TekstSylinder 7"/>
          <p:cNvSpPr txBox="1"/>
          <p:nvPr userDrawn="1"/>
        </p:nvSpPr>
        <p:spPr>
          <a:xfrm>
            <a:off x="0" y="-268288"/>
            <a:ext cx="2987675" cy="276226"/>
          </a:xfrm>
          <a:prstGeom prst="rect">
            <a:avLst/>
          </a:prstGeom>
          <a:noFill/>
        </p:spPr>
        <p:txBody>
          <a:bodyPr>
            <a:spAutoFit/>
          </a:bodyPr>
          <a:lstStyle/>
          <a:p>
            <a:pPr defTabSz="914400" fontAlgn="base">
              <a:spcBef>
                <a:spcPct val="0"/>
              </a:spcBef>
              <a:spcAft>
                <a:spcPct val="0"/>
              </a:spcAft>
              <a:defRPr/>
            </a:pPr>
            <a:r>
              <a:rPr lang="nb-NO" sz="1200" dirty="0">
                <a:solidFill>
                  <a:prstClr val="black"/>
                </a:solidFill>
                <a:latin typeface="Arial" charset="0"/>
              </a:rPr>
              <a:t>Norsk mal: Sluttside</a:t>
            </a:r>
          </a:p>
        </p:txBody>
      </p:sp>
      <p:sp>
        <p:nvSpPr>
          <p:cNvPr id="10" name="TekstSylinder 9"/>
          <p:cNvSpPr txBox="1"/>
          <p:nvPr userDrawn="1"/>
        </p:nvSpPr>
        <p:spPr>
          <a:xfrm>
            <a:off x="-2628900" y="5299075"/>
            <a:ext cx="2413000" cy="830263"/>
          </a:xfrm>
          <a:prstGeom prst="rect">
            <a:avLst/>
          </a:prstGeom>
          <a:noFill/>
        </p:spPr>
        <p:txBody>
          <a:bodyPr>
            <a:spAutoFit/>
          </a:bodyPr>
          <a:lstStyle/>
          <a:p>
            <a:pPr defTabSz="914400" fontAlgn="base">
              <a:spcBef>
                <a:spcPct val="0"/>
              </a:spcBef>
              <a:spcAft>
                <a:spcPct val="0"/>
              </a:spcAft>
              <a:defRPr/>
            </a:pPr>
            <a:r>
              <a:rPr lang="nb-NO" sz="1200" b="1" dirty="0">
                <a:solidFill>
                  <a:prstClr val="black"/>
                </a:solidFill>
                <a:latin typeface="Arial" charset="0"/>
              </a:rPr>
              <a:t>Tips bildekreditering:</a:t>
            </a:r>
          </a:p>
          <a:p>
            <a:pPr defTabSz="914400" fontAlgn="base">
              <a:spcBef>
                <a:spcPct val="0"/>
              </a:spcBef>
              <a:spcAft>
                <a:spcPct val="0"/>
              </a:spcAft>
              <a:defRPr/>
            </a:pPr>
            <a:r>
              <a:rPr lang="nb-NO" sz="1200" dirty="0">
                <a:solidFill>
                  <a:prstClr val="black"/>
                </a:solidFill>
                <a:latin typeface="Arial" charset="0"/>
              </a:rPr>
              <a:t>Alle bilder brukt i presentasjonen må krediteres for eksempel slik:</a:t>
            </a:r>
          </a:p>
          <a:p>
            <a:pPr defTabSz="914400" fontAlgn="base">
              <a:spcBef>
                <a:spcPct val="0"/>
              </a:spcBef>
              <a:spcAft>
                <a:spcPct val="0"/>
              </a:spcAft>
              <a:defRPr/>
            </a:pPr>
            <a:r>
              <a:rPr lang="nb-NO" sz="1200" dirty="0">
                <a:solidFill>
                  <a:prstClr val="black"/>
                </a:solidFill>
                <a:latin typeface="Arial" charset="0"/>
              </a:rPr>
              <a:t>Slide nr. X: Fotograf, Bildebyrå</a:t>
            </a:r>
          </a:p>
        </p:txBody>
      </p:sp>
      <p:sp>
        <p:nvSpPr>
          <p:cNvPr id="2" name="Tittel 1"/>
          <p:cNvSpPr>
            <a:spLocks noGrp="1"/>
          </p:cNvSpPr>
          <p:nvPr>
            <p:ph type="ctrTitle" hasCustomPrompt="1"/>
          </p:nvPr>
        </p:nvSpPr>
        <p:spPr>
          <a:xfrm>
            <a:off x="719138" y="2060848"/>
            <a:ext cx="7632700" cy="1470025"/>
          </a:xfrm>
        </p:spPr>
        <p:txBody>
          <a:bodyPr/>
          <a:lstStyle>
            <a:lvl1pPr algn="ctr">
              <a:defRPr baseline="0">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dirty="0" smtClean="0"/>
              <a:t>Bildekreditering</a:t>
            </a:r>
          </a:p>
        </p:txBody>
      </p:sp>
      <p:sp>
        <p:nvSpPr>
          <p:cNvPr id="11" name="Plassholder for dato 3"/>
          <p:cNvSpPr>
            <a:spLocks noGrp="1"/>
          </p:cNvSpPr>
          <p:nvPr>
            <p:ph type="dt" sz="half" idx="14"/>
          </p:nvPr>
        </p:nvSpPr>
        <p:spPr/>
        <p:txBody>
          <a:bodyPr/>
          <a:lstStyle>
            <a:lvl1pPr>
              <a:defRPr sz="1000">
                <a:latin typeface="Verdana" pitchFamily="34" charset="0"/>
              </a:defRPr>
            </a:lvl1pPr>
          </a:lstStyle>
          <a:p>
            <a:pPr>
              <a:defRPr/>
            </a:pPr>
            <a:fld id="{4C995EAD-8A68-4DEE-A668-F445693F7870}" type="datetime4">
              <a:rPr lang="nb-NO" smtClean="0">
                <a:solidFill>
                  <a:prstClr val="white"/>
                </a:solidFill>
              </a:rPr>
              <a:pPr>
                <a:defRPr/>
              </a:pPr>
              <a:t>30. mai 2012</a:t>
            </a:fld>
            <a:endParaRPr lang="nb-NO" dirty="0">
              <a:solidFill>
                <a:prstClr val="white"/>
              </a:solidFill>
            </a:endParaRPr>
          </a:p>
        </p:txBody>
      </p:sp>
      <p:sp>
        <p:nvSpPr>
          <p:cNvPr id="12" name="Plassholder for bunntekst 4"/>
          <p:cNvSpPr>
            <a:spLocks noGrp="1"/>
          </p:cNvSpPr>
          <p:nvPr>
            <p:ph type="ftr" sz="quarter" idx="15"/>
          </p:nvPr>
        </p:nvSpPr>
        <p:spPr/>
        <p:txBody>
          <a:bodyPr/>
          <a:lstStyle>
            <a:lvl1pPr>
              <a:defRPr/>
            </a:lvl1pPr>
          </a:lstStyle>
          <a:p>
            <a:pPr>
              <a:defRPr/>
            </a:pPr>
            <a:r>
              <a:rPr lang="nb-NO">
                <a:solidFill>
                  <a:prstClr val="white"/>
                </a:solidFill>
              </a:rPr>
              <a:t>Tittel på presentasjon</a:t>
            </a:r>
          </a:p>
        </p:txBody>
      </p:sp>
      <p:sp>
        <p:nvSpPr>
          <p:cNvPr id="13" name="Plassholder for lysbildenummer 5"/>
          <p:cNvSpPr>
            <a:spLocks noGrp="1"/>
          </p:cNvSpPr>
          <p:nvPr>
            <p:ph type="sldNum" sz="quarter" idx="16"/>
          </p:nvPr>
        </p:nvSpPr>
        <p:spPr/>
        <p:txBody>
          <a:bodyPr/>
          <a:lstStyle>
            <a:lvl1pPr>
              <a:defRPr/>
            </a:lvl1pPr>
          </a:lstStyle>
          <a:p>
            <a:pPr>
              <a:defRPr/>
            </a:pPr>
            <a:fld id="{92D319A9-4F62-48A4-B491-D5C1CC52EAE7}" type="slidenum">
              <a:rPr lang="nb-NO">
                <a:solidFill>
                  <a:prstClr val="white"/>
                </a:solidFill>
              </a:rPr>
              <a:pPr>
                <a:defRPr/>
              </a:pPr>
              <a:t>‹#›</a:t>
            </a:fld>
            <a:endParaRPr lang="nb-NO" dirty="0">
              <a:solidFill>
                <a:prstClr val="white"/>
              </a:solidFill>
            </a:endParaRPr>
          </a:p>
        </p:txBody>
      </p:sp>
    </p:spTree>
    <p:extLst>
      <p:ext uri="{BB962C8B-B14F-4D97-AF65-F5344CB8AC3E}">
        <p14:creationId xmlns:p14="http://schemas.microsoft.com/office/powerpoint/2010/main" xmlns="" val="93870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smtClean="0"/>
              <a:pPr/>
              <a:t>30.05.2012</a:t>
            </a:fld>
            <a:endParaRPr lang="nb-NO" dirty="0"/>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dirty="0"/>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1763354921"/>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xmlns="" val="152425407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51219"/>
            <a:ext cx="8229600" cy="593878"/>
          </a:xfrm>
        </p:spPr>
        <p:txBody>
          <a:bodyPr/>
          <a:lstStyle>
            <a:lvl1pPr>
              <a:defRPr>
                <a:solidFill>
                  <a:srgbClr val="CC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378424"/>
            <a:ext cx="8229600" cy="4770705"/>
          </a:xfrm>
        </p:spPr>
        <p:txBody>
          <a:bodyPr/>
          <a:lstStyle>
            <a:lvl1pPr marL="180975" indent="-180975">
              <a:buFont typeface="Wingdings" pitchFamily="2" charset="2"/>
              <a:buChar char="ü"/>
              <a:defRPr/>
            </a:lvl1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Slide Number Placeholder 8"/>
          <p:cNvSpPr>
            <a:spLocks noGrp="1"/>
          </p:cNvSpPr>
          <p:nvPr>
            <p:ph type="sldNum" sz="quarter" idx="12"/>
          </p:nvPr>
        </p:nvSpPr>
        <p:spPr>
          <a:xfrm>
            <a:off x="8229596" y="6440129"/>
            <a:ext cx="575187" cy="271514"/>
          </a:xfrm>
          <a:prstGeom prst="rect">
            <a:avLst/>
          </a:prstGeom>
        </p:spPr>
        <p:txBody>
          <a:bodyPr/>
          <a:lstStyle>
            <a:lvl1pPr>
              <a:defRPr sz="1400">
                <a:solidFill>
                  <a:schemeClr val="bg1"/>
                </a:solidFill>
              </a:defRPr>
            </a:lvl1pPr>
          </a:lstStyle>
          <a:p>
            <a:fld id="{AE0A3B8A-167A-FB47-9297-7615BADF4C53}" type="slidenum">
              <a:rPr lang="nb-NO" smtClean="0">
                <a:solidFill>
                  <a:prstClr val="white"/>
                </a:solidFill>
              </a:rPr>
              <a:pPr/>
              <a:t>‹#›</a:t>
            </a:fld>
            <a:endParaRPr lang="nb-NO">
              <a:solidFill>
                <a:prstClr val="white"/>
              </a:solidFill>
            </a:endParaRPr>
          </a:p>
        </p:txBody>
      </p:sp>
    </p:spTree>
    <p:extLst>
      <p:ext uri="{BB962C8B-B14F-4D97-AF65-F5344CB8AC3E}">
        <p14:creationId xmlns:p14="http://schemas.microsoft.com/office/powerpoint/2010/main" xmlns="" val="230126943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white"/>
                </a:solidFill>
              </a:rPr>
              <a:pPr/>
              <a:t>‹#›</a:t>
            </a:fld>
            <a:endParaRPr lang="nb-NO">
              <a:solidFill>
                <a:prstClr val="white"/>
              </a:solidFill>
            </a:endParaRPr>
          </a:p>
        </p:txBody>
      </p:sp>
    </p:spTree>
    <p:extLst>
      <p:ext uri="{BB962C8B-B14F-4D97-AF65-F5344CB8AC3E}">
        <p14:creationId xmlns:p14="http://schemas.microsoft.com/office/powerpoint/2010/main" xmlns="" val="424727786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8249263" y="6446488"/>
            <a:ext cx="506362" cy="239449"/>
          </a:xfrm>
          <a:prstGeom prst="rect">
            <a:avLst/>
          </a:prstGeom>
        </p:spPr>
        <p:txBody>
          <a:bodyPr/>
          <a:lstStyle/>
          <a:p>
            <a:fld id="{9981F108-7F5D-1F44-A0F2-2A575805301D}"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xmlns="" val="21078539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white"/>
                </a:solidFill>
              </a:rPr>
              <a:pPr/>
              <a:t>‹#›</a:t>
            </a:fld>
            <a:endParaRPr lang="nb-NO">
              <a:solidFill>
                <a:prstClr val="white"/>
              </a:solidFill>
            </a:endParaRPr>
          </a:p>
        </p:txBody>
      </p:sp>
    </p:spTree>
    <p:extLst>
      <p:ext uri="{BB962C8B-B14F-4D97-AF65-F5344CB8AC3E}">
        <p14:creationId xmlns:p14="http://schemas.microsoft.com/office/powerpoint/2010/main" xmlns="" val="386396136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5" name="Plassholder for lysbildenummer 4"/>
          <p:cNvSpPr>
            <a:spLocks noGrp="1"/>
          </p:cNvSpPr>
          <p:nvPr>
            <p:ph type="sldNum" sz="quarter" idx="12"/>
          </p:nvPr>
        </p:nvSpPr>
        <p:spPr>
          <a:xfrm>
            <a:off x="8219766" y="6456320"/>
            <a:ext cx="506361" cy="249281"/>
          </a:xfrm>
          <a:prstGeom prst="rect">
            <a:avLst/>
          </a:prstGeom>
        </p:spPr>
        <p:txBody>
          <a:bodyPr/>
          <a:lstStyle/>
          <a:p>
            <a:fld id="{9981F108-7F5D-1F44-A0F2-2A575805301D}" type="slidenum">
              <a:rPr lang="nb-NO" smtClean="0">
                <a:solidFill>
                  <a:prstClr val="white"/>
                </a:solidFill>
              </a:rPr>
              <a:pPr/>
              <a:t>‹#›</a:t>
            </a:fld>
            <a:endParaRPr lang="nb-NO">
              <a:solidFill>
                <a:prstClr val="white"/>
              </a:solidFill>
            </a:endParaRPr>
          </a:p>
        </p:txBody>
      </p:sp>
    </p:spTree>
    <p:extLst>
      <p:ext uri="{BB962C8B-B14F-4D97-AF65-F5344CB8AC3E}">
        <p14:creationId xmlns:p14="http://schemas.microsoft.com/office/powerpoint/2010/main" xmlns="" val="406769183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4" name="Plassholder for lysbildenummer 3"/>
          <p:cNvSpPr>
            <a:spLocks noGrp="1"/>
          </p:cNvSpPr>
          <p:nvPr>
            <p:ph type="sldNum" sz="quarter" idx="12"/>
          </p:nvPr>
        </p:nvSpPr>
        <p:spPr>
          <a:xfrm>
            <a:off x="8239432" y="6456320"/>
            <a:ext cx="447368" cy="229617"/>
          </a:xfrm>
          <a:prstGeom prst="rect">
            <a:avLst/>
          </a:prstGeom>
        </p:spPr>
        <p:txBody>
          <a:bodyPr/>
          <a:lstStyle/>
          <a:p>
            <a:fld id="{9981F108-7F5D-1F44-A0F2-2A575805301D}" type="slidenum">
              <a:rPr lang="nb-NO" smtClean="0">
                <a:solidFill>
                  <a:prstClr val="white"/>
                </a:solidFill>
              </a:rPr>
              <a:pPr/>
              <a:t>‹#›</a:t>
            </a:fld>
            <a:endParaRPr lang="nb-NO">
              <a:solidFill>
                <a:prstClr val="white"/>
              </a:solidFill>
            </a:endParaRPr>
          </a:p>
        </p:txBody>
      </p:sp>
    </p:spTree>
    <p:extLst>
      <p:ext uri="{BB962C8B-B14F-4D97-AF65-F5344CB8AC3E}">
        <p14:creationId xmlns:p14="http://schemas.microsoft.com/office/powerpoint/2010/main" xmlns="" val="332881112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white"/>
                </a:solidFill>
              </a:rPr>
              <a:pPr/>
              <a:t>‹#›</a:t>
            </a:fld>
            <a:endParaRPr lang="nb-NO">
              <a:solidFill>
                <a:prstClr val="white"/>
              </a:solidFill>
            </a:endParaRPr>
          </a:p>
        </p:txBody>
      </p:sp>
    </p:spTree>
    <p:extLst>
      <p:ext uri="{BB962C8B-B14F-4D97-AF65-F5344CB8AC3E}">
        <p14:creationId xmlns:p14="http://schemas.microsoft.com/office/powerpoint/2010/main" xmlns="" val="389519754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white"/>
                </a:solidFill>
              </a:rPr>
              <a:pPr/>
              <a:t>‹#›</a:t>
            </a:fld>
            <a:endParaRPr lang="nb-NO">
              <a:solidFill>
                <a:prstClr val="white"/>
              </a:solidFill>
            </a:endParaRPr>
          </a:p>
        </p:txBody>
      </p:sp>
    </p:spTree>
    <p:extLst>
      <p:ext uri="{BB962C8B-B14F-4D97-AF65-F5344CB8AC3E}">
        <p14:creationId xmlns:p14="http://schemas.microsoft.com/office/powerpoint/2010/main" xmlns="" val="273516569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white"/>
                </a:solidFill>
              </a:rPr>
              <a:pPr/>
              <a:t>‹#›</a:t>
            </a:fld>
            <a:endParaRPr lang="nb-NO">
              <a:solidFill>
                <a:prstClr val="white"/>
              </a:solidFill>
            </a:endParaRPr>
          </a:p>
        </p:txBody>
      </p:sp>
    </p:spTree>
    <p:extLst>
      <p:ext uri="{BB962C8B-B14F-4D97-AF65-F5344CB8AC3E}">
        <p14:creationId xmlns:p14="http://schemas.microsoft.com/office/powerpoint/2010/main" xmlns="" val="18527766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pPr/>
              <a:t>30.05.2012</a:t>
            </a:fld>
            <a:endParaRPr lang="nb-NO" dirty="0"/>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3694189226"/>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white"/>
                </a:solidFill>
              </a:rPr>
              <a:pPr/>
              <a:t>‹#›</a:t>
            </a:fld>
            <a:endParaRPr lang="nb-NO">
              <a:solidFill>
                <a:prstClr val="white"/>
              </a:solidFill>
            </a:endParaRPr>
          </a:p>
        </p:txBody>
      </p:sp>
    </p:spTree>
    <p:extLst>
      <p:ext uri="{BB962C8B-B14F-4D97-AF65-F5344CB8AC3E}">
        <p14:creationId xmlns:p14="http://schemas.microsoft.com/office/powerpoint/2010/main" xmlns="" val="311980086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913"/>
            <a:ext cx="7715250" cy="115093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484313"/>
            <a:ext cx="3781425" cy="504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391025" y="1484313"/>
            <a:ext cx="3781425" cy="50403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5"/>
          <p:cNvSpPr>
            <a:spLocks noGrp="1" noChangeArrowheads="1"/>
          </p:cNvSpPr>
          <p:nvPr>
            <p:ph type="ftr" sz="quarter" idx="10"/>
          </p:nvPr>
        </p:nvSpPr>
        <p:spPr>
          <a:xfrm rot="-5400000">
            <a:off x="8077200" y="1752600"/>
            <a:ext cx="1371600" cy="457200"/>
          </a:xfrm>
          <a:prstGeom prst="rect">
            <a:avLst/>
          </a:prstGeom>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xmlns="" val="41478732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xmlns="" val="519914656"/>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xmlns="" val="235592367"/>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30.05.2012</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2879024894"/>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smtClean="0">
                <a:solidFill>
                  <a:prstClr val="black"/>
                </a:solidFill>
              </a:rPr>
              <a:pPr/>
              <a:t>30.05.2012</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252951524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30.05.2012</a:t>
            </a:fld>
            <a:endParaRPr lang="nb-NO" dirty="0">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3118020617"/>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30.05.2012</a:t>
            </a:fld>
            <a:endParaRPr lang="nb-NO" dirty="0">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67639821"/>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smtClean="0">
                <a:solidFill>
                  <a:prstClr val="black"/>
                </a:solidFill>
              </a:rPr>
              <a:pPr/>
              <a:t>30.05.2012</a:t>
            </a:fld>
            <a:endParaRPr lang="nb-NO" dirty="0">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3774230229"/>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30.05.2012</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3597086431"/>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pPr/>
              <a:t>30.05.2012</a:t>
            </a:fld>
            <a:endParaRPr lang="nb-NO" dirty="0"/>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dirty="0"/>
          </a:p>
        </p:txBody>
      </p:sp>
    </p:spTree>
    <p:extLst>
      <p:ext uri="{BB962C8B-B14F-4D97-AF65-F5344CB8AC3E}">
        <p14:creationId xmlns:p14="http://schemas.microsoft.com/office/powerpoint/2010/main" xmlns="" val="291246236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30.05.2012</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1372698331"/>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30.05.2012</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246860391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30.05.2012</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xmlns="" val="3237543074"/>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xmlns="" val="2980171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75" r:id="rId12"/>
  </p:sldLayoutIdLst>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495648"/>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cs typeface="Calibri"/>
              </a:defRPr>
            </a:lvl1pPr>
          </a:lstStyle>
          <a:p>
            <a:endParaRPr lang="nb-NO" dirty="0"/>
          </a:p>
        </p:txBody>
      </p:sp>
      <p:sp>
        <p:nvSpPr>
          <p:cNvPr id="5" name="Plassholder for bunntekst 4"/>
          <p:cNvSpPr>
            <a:spLocks noGrp="1"/>
          </p:cNvSpPr>
          <p:nvPr>
            <p:ph type="ftr" sz="quarter" idx="3"/>
          </p:nvPr>
        </p:nvSpPr>
        <p:spPr>
          <a:xfrm>
            <a:off x="3124200" y="6495648"/>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cs typeface="Calibri"/>
              </a:defRPr>
            </a:lvl1pPr>
          </a:lstStyle>
          <a:p>
            <a:endParaRPr lang="nb-NO" dirty="0"/>
          </a:p>
        </p:txBody>
      </p:sp>
      <p:sp>
        <p:nvSpPr>
          <p:cNvPr id="6" name="Plassholder for lysbildenummer 5"/>
          <p:cNvSpPr>
            <a:spLocks noGrp="1"/>
          </p:cNvSpPr>
          <p:nvPr>
            <p:ph type="sldNum" sz="quarter" idx="4"/>
          </p:nvPr>
        </p:nvSpPr>
        <p:spPr>
          <a:xfrm>
            <a:off x="6553200" y="6495648"/>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endParaRPr lang="nb-NO" dirty="0"/>
          </a:p>
        </p:txBody>
      </p:sp>
    </p:spTree>
    <p:extLst>
      <p:ext uri="{BB962C8B-B14F-4D97-AF65-F5344CB8AC3E}">
        <p14:creationId xmlns:p14="http://schemas.microsoft.com/office/powerpoint/2010/main" xmlns="" val="2980171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BA6CE-277B-024A-8B1A-BE182A2883E2}" type="datetimeFigureOut">
              <a:rPr lang="nb-NO" smtClean="0"/>
              <a:pPr/>
              <a:t>30.05.2012</a:t>
            </a:fld>
            <a:endParaRPr lang="nb-NO"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E50BB-2B74-E846-8BB5-08B0BEE123D6}"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34444"/>
            <a:ext cx="8229600" cy="1143000"/>
          </a:xfrm>
          <a:prstGeom prst="rect">
            <a:avLst/>
          </a:prstGeom>
        </p:spPr>
        <p:txBody>
          <a:bodyPr vert="horz" lIns="91440" tIns="45720" rIns="91440" bIns="45720" rtlCol="0" anchor="ctr">
            <a:normAutofit/>
          </a:body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a:t>
            </a:r>
            <a:r>
              <a:rPr lang="nb-NO" dirty="0" err="1" smtClean="0"/>
              <a:t>style</a:t>
            </a:r>
            <a:endParaRPr lang="nb-NO" dirty="0"/>
          </a:p>
        </p:txBody>
      </p:sp>
      <p:sp>
        <p:nvSpPr>
          <p:cNvPr id="3" name="Text Placeholder 2"/>
          <p:cNvSpPr>
            <a:spLocks noGrp="1"/>
          </p:cNvSpPr>
          <p:nvPr>
            <p:ph type="body" idx="1"/>
          </p:nvPr>
        </p:nvSpPr>
        <p:spPr>
          <a:xfrm>
            <a:off x="457200" y="3160889"/>
            <a:ext cx="8229600" cy="2965274"/>
          </a:xfrm>
          <a:prstGeom prst="rect">
            <a:avLst/>
          </a:prstGeom>
        </p:spPr>
        <p:txBody>
          <a:bodyPr vert="horz" lIns="91440" tIns="45720" rIns="91440" bIns="45720" rtlCol="0">
            <a:normAutofit/>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a:p>
            <a:pPr lvl="1"/>
            <a:r>
              <a:rPr lang="nb-NO" dirty="0" err="1" smtClean="0"/>
              <a:t>Second</a:t>
            </a:r>
            <a:r>
              <a:rPr lang="nb-NO" dirty="0" smtClean="0"/>
              <a:t> </a:t>
            </a:r>
            <a:r>
              <a:rPr lang="nb-NO" dirty="0" err="1" smtClean="0"/>
              <a:t>level</a:t>
            </a:r>
            <a:endParaRPr lang="nb-NO" dirty="0" smtClean="0"/>
          </a:p>
          <a:p>
            <a:pPr lvl="2"/>
            <a:r>
              <a:rPr lang="nb-NO" dirty="0" err="1" smtClean="0"/>
              <a:t>Third</a:t>
            </a:r>
            <a:r>
              <a:rPr lang="nb-NO" dirty="0" smtClean="0"/>
              <a:t>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err="1" smtClean="0"/>
              <a:t>Fifth</a:t>
            </a:r>
            <a:r>
              <a:rPr lang="nb-NO" dirty="0" smtClean="0"/>
              <a:t> </a:t>
            </a:r>
            <a:r>
              <a:rPr lang="nb-NO" dirty="0" err="1" smtClean="0"/>
              <a:t>level</a:t>
            </a:r>
            <a:endParaRPr lang="nb-NO"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Calibri"/>
                <a:cs typeface="Calibri"/>
              </a:defRPr>
            </a:lvl1pPr>
          </a:lstStyle>
          <a:p>
            <a:endParaRPr lang="nb-NO"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nb-NO"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Calibri"/>
                <a:cs typeface="Calibri"/>
              </a:defRPr>
            </a:lvl1pPr>
          </a:lstStyle>
          <a:p>
            <a:fld id="{AE0A3B8A-167A-FB47-9297-7615BADF4C53}"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xStyles>
    <p:titleStyle>
      <a:lvl1pPr algn="l" defTabSz="457200" rtl="0" eaLnBrk="1" latinLnBrk="0" hangingPunct="1">
        <a:spcBef>
          <a:spcPct val="0"/>
        </a:spcBef>
        <a:buNone/>
        <a:defRPr sz="2800" kern="1200">
          <a:solidFill>
            <a:schemeClr val="bg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Calibri"/>
          <a:ea typeface="+mn-ea"/>
          <a:cs typeface="Calibri"/>
        </a:defRPr>
      </a:lvl1pPr>
      <a:lvl2pPr marL="742950" indent="-285750" algn="l" defTabSz="457200" rtl="0" eaLnBrk="1" latinLnBrk="0" hangingPunct="1">
        <a:spcBef>
          <a:spcPct val="20000"/>
        </a:spcBef>
        <a:buFont typeface="Arial"/>
        <a:buChar char="–"/>
        <a:defRPr sz="2000" kern="1200">
          <a:solidFill>
            <a:srgbClr val="FFFFFF"/>
          </a:solidFill>
          <a:latin typeface="Calibri"/>
          <a:ea typeface="+mn-ea"/>
          <a:cs typeface="Calibri"/>
        </a:defRPr>
      </a:lvl2pPr>
      <a:lvl3pPr marL="1143000" indent="-228600" algn="l" defTabSz="457200" rtl="0" eaLnBrk="1" latinLnBrk="0" hangingPunct="1">
        <a:spcBef>
          <a:spcPct val="20000"/>
        </a:spcBef>
        <a:buFont typeface="Arial"/>
        <a:buChar char="•"/>
        <a:defRPr sz="2000" kern="1200">
          <a:solidFill>
            <a:srgbClr val="FFFFFF"/>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FFFFFF"/>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FFFFFF"/>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xmlns="" val="109507129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a:spLocks noChangeAspect="1"/>
          </p:cNvSpPr>
          <p:nvPr/>
        </p:nvSpPr>
        <p:spPr>
          <a:xfrm>
            <a:off x="0" y="6345384"/>
            <a:ext cx="9144000" cy="540000"/>
          </a:xfrm>
          <a:prstGeom prst="rect">
            <a:avLst/>
          </a:prstGeom>
          <a:solidFill>
            <a:srgbClr val="BB05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b-NO" dirty="0">
              <a:solidFill>
                <a:prstClr val="white"/>
              </a:solidFill>
            </a:endParaRPr>
          </a:p>
        </p:txBody>
      </p:sp>
      <p:sp>
        <p:nvSpPr>
          <p:cNvPr id="1027" name="Plassholder for tittel 1"/>
          <p:cNvSpPr>
            <a:spLocks noGrp="1"/>
          </p:cNvSpPr>
          <p:nvPr>
            <p:ph type="title"/>
          </p:nvPr>
        </p:nvSpPr>
        <p:spPr bwMode="auto">
          <a:xfrm>
            <a:off x="719138" y="296863"/>
            <a:ext cx="76327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28" name="Plassholder for tekst 2"/>
          <p:cNvSpPr>
            <a:spLocks noGrp="1"/>
          </p:cNvSpPr>
          <p:nvPr>
            <p:ph type="body" idx="1"/>
          </p:nvPr>
        </p:nvSpPr>
        <p:spPr bwMode="auto">
          <a:xfrm>
            <a:off x="720725" y="1592263"/>
            <a:ext cx="76311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094163" y="6444716"/>
            <a:ext cx="2133600" cy="355600"/>
          </a:xfrm>
          <a:prstGeom prst="rect">
            <a:avLst/>
          </a:prstGeom>
        </p:spPr>
        <p:txBody>
          <a:bodyPr vert="horz" lIns="91440" tIns="45720" rIns="91440" bIns="45720" rtlCol="0" anchor="ctr"/>
          <a:lstStyle>
            <a:lvl1pPr algn="l" fontAlgn="auto">
              <a:spcBef>
                <a:spcPts val="0"/>
              </a:spcBef>
              <a:spcAft>
                <a:spcPts val="0"/>
              </a:spcAft>
              <a:defRPr sz="1000">
                <a:solidFill>
                  <a:schemeClr val="bg1"/>
                </a:solidFill>
                <a:latin typeface="Verdana" pitchFamily="34" charset="0"/>
              </a:defRPr>
            </a:lvl1pPr>
          </a:lstStyle>
          <a:p>
            <a:pPr defTabSz="914400">
              <a:defRPr/>
            </a:pPr>
            <a:fld id="{869E9840-991E-4900-AB98-E8D288D226AD}" type="datetime4">
              <a:rPr lang="nb-NO" smtClean="0">
                <a:solidFill>
                  <a:prstClr val="white"/>
                </a:solidFill>
              </a:rPr>
              <a:pPr defTabSz="914400">
                <a:defRPr/>
              </a:pPr>
              <a:t>30. mai 2012</a:t>
            </a:fld>
            <a:endParaRPr lang="nb-NO" dirty="0">
              <a:solidFill>
                <a:prstClr val="white"/>
              </a:solidFill>
            </a:endParaRPr>
          </a:p>
        </p:txBody>
      </p:sp>
      <p:sp>
        <p:nvSpPr>
          <p:cNvPr id="5" name="Plassholder for bunntekst 4"/>
          <p:cNvSpPr>
            <a:spLocks noGrp="1"/>
          </p:cNvSpPr>
          <p:nvPr>
            <p:ph type="ftr" sz="quarter" idx="3"/>
          </p:nvPr>
        </p:nvSpPr>
        <p:spPr>
          <a:xfrm>
            <a:off x="719138" y="6444716"/>
            <a:ext cx="2895600" cy="355600"/>
          </a:xfrm>
          <a:prstGeom prst="rect">
            <a:avLst/>
          </a:prstGeom>
        </p:spPr>
        <p:txBody>
          <a:bodyPr vert="horz" lIns="91440" tIns="45720" rIns="91440" bIns="45720" rtlCol="0" anchor="ctr"/>
          <a:lstStyle>
            <a:lvl1pPr algn="l" fontAlgn="auto">
              <a:spcBef>
                <a:spcPts val="0"/>
              </a:spcBef>
              <a:spcAft>
                <a:spcPts val="0"/>
              </a:spcAft>
              <a:defRPr sz="1000" dirty="0">
                <a:solidFill>
                  <a:schemeClr val="bg1"/>
                </a:solidFill>
                <a:latin typeface="Verdana" pitchFamily="34" charset="0"/>
              </a:defRPr>
            </a:lvl1pPr>
          </a:lstStyle>
          <a:p>
            <a:pPr defTabSz="914400">
              <a:defRPr/>
            </a:pPr>
            <a:r>
              <a:rPr lang="nb-NO">
                <a:solidFill>
                  <a:prstClr val="white"/>
                </a:solidFill>
              </a:rPr>
              <a:t>Tittel på presentasjon</a:t>
            </a:r>
          </a:p>
        </p:txBody>
      </p:sp>
      <p:sp>
        <p:nvSpPr>
          <p:cNvPr id="6" name="Plassholder for lysbildenummer 5"/>
          <p:cNvSpPr>
            <a:spLocks noGrp="1"/>
          </p:cNvSpPr>
          <p:nvPr>
            <p:ph type="sldNum" sz="quarter" idx="4"/>
          </p:nvPr>
        </p:nvSpPr>
        <p:spPr>
          <a:xfrm>
            <a:off x="0" y="6444716"/>
            <a:ext cx="539750" cy="355600"/>
          </a:xfrm>
          <a:prstGeom prst="rect">
            <a:avLst/>
          </a:prstGeom>
        </p:spPr>
        <p:txBody>
          <a:bodyPr vert="horz" lIns="91440" tIns="45720" rIns="91440" bIns="45720" rtlCol="0" anchor="ctr"/>
          <a:lstStyle>
            <a:lvl1pPr algn="r" fontAlgn="auto">
              <a:spcBef>
                <a:spcPts val="0"/>
              </a:spcBef>
              <a:spcAft>
                <a:spcPts val="0"/>
              </a:spcAft>
              <a:defRPr sz="1000">
                <a:solidFill>
                  <a:schemeClr val="bg1"/>
                </a:solidFill>
                <a:latin typeface="Verdana" pitchFamily="34" charset="0"/>
              </a:defRPr>
            </a:lvl1pPr>
          </a:lstStyle>
          <a:p>
            <a:pPr defTabSz="914400">
              <a:defRPr/>
            </a:pPr>
            <a:fld id="{8B281674-E20B-47A5-8B3E-8500F2C9A501}" type="slidenum">
              <a:rPr lang="nb-NO">
                <a:solidFill>
                  <a:prstClr val="white"/>
                </a:solidFill>
              </a:rPr>
              <a:pPr defTabSz="914400">
                <a:defRPr/>
              </a:pPr>
              <a:t>‹#›</a:t>
            </a:fld>
            <a:endParaRPr lang="nb-NO" dirty="0">
              <a:solidFill>
                <a:prstClr val="white"/>
              </a:solidFill>
            </a:endParaRPr>
          </a:p>
        </p:txBody>
      </p:sp>
      <p:sp>
        <p:nvSpPr>
          <p:cNvPr id="8" name="TekstSylinder 7"/>
          <p:cNvSpPr txBox="1"/>
          <p:nvPr/>
        </p:nvSpPr>
        <p:spPr>
          <a:xfrm>
            <a:off x="5616116" y="6444000"/>
            <a:ext cx="3169109" cy="356400"/>
          </a:xfrm>
          <a:prstGeom prst="rect">
            <a:avLst/>
          </a:prstGeom>
          <a:noFill/>
        </p:spPr>
        <p:txBody>
          <a:bodyPr wrap="square" anchor="ctr">
            <a:spAutoFit/>
          </a:bodyPr>
          <a:lstStyle/>
          <a:p>
            <a:pPr algn="r" defTabSz="914400" fontAlgn="base">
              <a:spcBef>
                <a:spcPct val="0"/>
              </a:spcBef>
              <a:spcAft>
                <a:spcPct val="0"/>
              </a:spcAft>
              <a:defRPr/>
            </a:pPr>
            <a:r>
              <a:rPr lang="nb-NO" sz="1000" dirty="0" smtClean="0">
                <a:solidFill>
                  <a:prstClr val="white"/>
                </a:solidFill>
                <a:latin typeface="Verdana" pitchFamily="34" charset="0"/>
              </a:rPr>
              <a:t>Kommunal- og regionaldepartementet</a:t>
            </a:r>
            <a:endParaRPr lang="nb-NO" sz="1000" dirty="0">
              <a:solidFill>
                <a:prstClr val="white"/>
              </a:solidFill>
              <a:latin typeface="Verdana" pitchFamily="34" charset="0"/>
            </a:endParaRPr>
          </a:p>
        </p:txBody>
      </p:sp>
    </p:spTree>
    <p:extLst>
      <p:ext uri="{BB962C8B-B14F-4D97-AF65-F5344CB8AC3E}">
        <p14:creationId xmlns:p14="http://schemas.microsoft.com/office/powerpoint/2010/main" xmlns="" val="23120267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rtl="0" eaLnBrk="1" fontAlgn="base" hangingPunct="1">
        <a:spcBef>
          <a:spcPct val="0"/>
        </a:spcBef>
        <a:spcAft>
          <a:spcPct val="0"/>
        </a:spcAft>
        <a:defRPr sz="3200" kern="1200">
          <a:solidFill>
            <a:schemeClr val="tx1"/>
          </a:solidFill>
          <a:latin typeface="Verdana" pitchFamily="34" charset="0"/>
          <a:ea typeface="+mj-ea"/>
          <a:cs typeface="+mj-cs"/>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2600" kern="120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Slide Number Placeholder 8"/>
          <p:cNvSpPr>
            <a:spLocks noGrp="1"/>
          </p:cNvSpPr>
          <p:nvPr>
            <p:ph type="sldNum" sz="quarter" idx="4"/>
          </p:nvPr>
        </p:nvSpPr>
        <p:spPr>
          <a:xfrm>
            <a:off x="8229596" y="6430297"/>
            <a:ext cx="575187" cy="271514"/>
          </a:xfrm>
          <a:prstGeom prst="rect">
            <a:avLst/>
          </a:prstGeom>
        </p:spPr>
        <p:txBody>
          <a:bodyPr/>
          <a:lstStyle>
            <a:lvl1pPr>
              <a:defRPr sz="1400">
                <a:solidFill>
                  <a:schemeClr val="bg1"/>
                </a:solidFill>
              </a:defRPr>
            </a:lvl1pPr>
          </a:lstStyle>
          <a:p>
            <a:fld id="{AE0A3B8A-167A-FB47-9297-7615BADF4C53}" type="slidenum">
              <a:rPr lang="nb-NO" smtClean="0">
                <a:solidFill>
                  <a:prstClr val="white"/>
                </a:solidFill>
              </a:rPr>
              <a:pPr/>
              <a:t>‹#›</a:t>
            </a:fld>
            <a:endParaRPr lang="nb-NO">
              <a:solidFill>
                <a:prstClr val="white"/>
              </a:solidFill>
            </a:endParaRPr>
          </a:p>
        </p:txBody>
      </p:sp>
    </p:spTree>
    <p:extLst>
      <p:ext uri="{BB962C8B-B14F-4D97-AF65-F5344CB8AC3E}">
        <p14:creationId xmlns:p14="http://schemas.microsoft.com/office/powerpoint/2010/main" xmlns="" val="53812673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iming>
    <p:tnLst>
      <p:par>
        <p:cTn id="1" dur="indefinite" restart="never" nodeType="tmRoot"/>
      </p:par>
    </p:tnLst>
  </p:timing>
  <p:hf hdr="0" ftr="0" dt="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xmlns="" val="143774147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chart" Target="../charts/chart1.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chart" Target="../charts/chart3.xml"/><Relationship Id="rId4" Type="http://schemas.openxmlformats.org/officeDocument/2006/relationships/tags" Target="../tags/tag11.xml"/><Relationship Id="rId9" Type="http://schemas.openxmlformats.org/officeDocument/2006/relationships/chart" Target="../charts/chart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19.emf"/><Relationship Id="rId4" Type="http://schemas.openxmlformats.org/officeDocument/2006/relationships/tags" Target="../tags/tag18.xml"/><Relationship Id="rId9" Type="http://schemas.openxmlformats.org/officeDocument/2006/relationships/chart" Target="../charts/chart4.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chart" Target="../charts/chart6.xml"/><Relationship Id="rId4" Type="http://schemas.openxmlformats.org/officeDocument/2006/relationships/tags" Target="../tags/tag25.xml"/><Relationship Id="rId9"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498170" y="2078182"/>
            <a:ext cx="8152054" cy="584734"/>
          </a:xfrm>
        </p:spPr>
        <p:txBody>
          <a:bodyPr/>
          <a:lstStyle/>
          <a:p>
            <a:r>
              <a:rPr lang="nb-NO" sz="3600" dirty="0" smtClean="0"/>
              <a:t>Kommuneproposisjonen 2013/ RNB 2012 </a:t>
            </a:r>
            <a:r>
              <a:rPr lang="nb-NO" dirty="0"/>
              <a:t/>
            </a:r>
            <a:br>
              <a:rPr lang="nb-NO" dirty="0"/>
            </a:br>
            <a:endParaRPr lang="nb-NO" dirty="0"/>
          </a:p>
        </p:txBody>
      </p:sp>
      <p:sp>
        <p:nvSpPr>
          <p:cNvPr id="21" name="Subtitle 20"/>
          <p:cNvSpPr>
            <a:spLocks noGrp="1"/>
          </p:cNvSpPr>
          <p:nvPr>
            <p:ph type="subTitle" idx="1"/>
          </p:nvPr>
        </p:nvSpPr>
        <p:spPr/>
        <p:txBody>
          <a:bodyPr>
            <a:noAutofit/>
          </a:bodyPr>
          <a:lstStyle/>
          <a:p>
            <a:r>
              <a:rPr lang="nb-NO" sz="2800" dirty="0" smtClean="0"/>
              <a:t>Seniorrådgiver Børre Stolp</a:t>
            </a:r>
            <a:endParaRPr lang="nb-NO" sz="2800" dirty="0"/>
          </a:p>
        </p:txBody>
      </p:sp>
    </p:spTree>
    <p:extLst>
      <p:ext uri="{BB962C8B-B14F-4D97-AF65-F5344CB8AC3E}">
        <p14:creationId xmlns:p14="http://schemas.microsoft.com/office/powerpoint/2010/main" xmlns="" val="264647709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71948" y="231445"/>
            <a:ext cx="7966658" cy="934493"/>
          </a:xfrm>
        </p:spPr>
        <p:txBody>
          <a:bodyPr/>
          <a:lstStyle/>
          <a:p>
            <a:pPr algn="ctr"/>
            <a:r>
              <a:rPr lang="nb-NO" b="1" dirty="0" smtClean="0">
                <a:solidFill>
                  <a:srgbClr val="C00000"/>
                </a:solidFill>
              </a:rPr>
              <a:t>Demografi: Høyeste befolkningsvekst på 100 år</a:t>
            </a:r>
            <a:br>
              <a:rPr lang="nb-NO" b="1" dirty="0" smtClean="0">
                <a:solidFill>
                  <a:srgbClr val="C00000"/>
                </a:solidFill>
              </a:rPr>
            </a:br>
            <a:r>
              <a:rPr lang="nb-NO" b="1" dirty="0" smtClean="0">
                <a:solidFill>
                  <a:srgbClr val="C00000"/>
                </a:solidFill>
              </a:rPr>
              <a:t>– ”all time </a:t>
            </a:r>
            <a:r>
              <a:rPr lang="nb-NO" b="1" dirty="0" err="1" smtClean="0">
                <a:solidFill>
                  <a:srgbClr val="C00000"/>
                </a:solidFill>
              </a:rPr>
              <a:t>high</a:t>
            </a:r>
            <a:r>
              <a:rPr lang="nb-NO" b="1" dirty="0" smtClean="0">
                <a:solidFill>
                  <a:srgbClr val="C00000"/>
                </a:solidFill>
              </a:rPr>
              <a:t>” målt i antall personer </a:t>
            </a:r>
          </a:p>
        </p:txBody>
      </p:sp>
      <p:sp>
        <p:nvSpPr>
          <p:cNvPr id="51202" name="Text Box 3"/>
          <p:cNvSpPr txBox="1">
            <a:spLocks noChangeArrowheads="1"/>
          </p:cNvSpPr>
          <p:nvPr/>
        </p:nvSpPr>
        <p:spPr bwMode="auto">
          <a:xfrm>
            <a:off x="471948" y="4848392"/>
            <a:ext cx="8332835" cy="1415772"/>
          </a:xfrm>
          <a:prstGeom prst="rect">
            <a:avLst/>
          </a:prstGeom>
          <a:noFill/>
          <a:ln w="9525">
            <a:noFill/>
            <a:miter lim="800000"/>
            <a:headEnd/>
            <a:tailEnd/>
          </a:ln>
        </p:spPr>
        <p:txBody>
          <a:bodyPr wrap="square">
            <a:spAutoFit/>
          </a:bodyPr>
          <a:lstStyle/>
          <a:p>
            <a:pPr>
              <a:spcBef>
                <a:spcPct val="10000"/>
              </a:spcBef>
              <a:buFont typeface="Wingdings" pitchFamily="2" charset="2"/>
              <a:buChar char="ü"/>
            </a:pPr>
            <a:r>
              <a:rPr lang="nb-NO" sz="2000" dirty="0" smtClean="0">
                <a:solidFill>
                  <a:srgbClr val="000066"/>
                </a:solidFill>
              </a:rPr>
              <a:t> Anslag demografikostnad: 3,5-3,8 </a:t>
            </a:r>
            <a:r>
              <a:rPr lang="nb-NO" sz="2000" dirty="0" err="1" smtClean="0">
                <a:solidFill>
                  <a:srgbClr val="000066"/>
                </a:solidFill>
              </a:rPr>
              <a:t>mrd</a:t>
            </a:r>
            <a:r>
              <a:rPr lang="nb-NO" sz="2000" dirty="0" smtClean="0">
                <a:solidFill>
                  <a:srgbClr val="000066"/>
                </a:solidFill>
              </a:rPr>
              <a:t> (3,1-3,5 innenfor frie inntekter) </a:t>
            </a:r>
          </a:p>
          <a:p>
            <a:pPr>
              <a:spcBef>
                <a:spcPct val="10000"/>
              </a:spcBef>
              <a:buFont typeface="Wingdings" pitchFamily="2" charset="2"/>
              <a:buChar char="ü"/>
            </a:pPr>
            <a:r>
              <a:rPr lang="nb-NO" sz="2000" dirty="0" smtClean="0">
                <a:solidFill>
                  <a:srgbClr val="000066"/>
                </a:solidFill>
              </a:rPr>
              <a:t>Gir </a:t>
            </a:r>
            <a:r>
              <a:rPr lang="nb-NO" sz="2000" dirty="0">
                <a:solidFill>
                  <a:srgbClr val="000066"/>
                </a:solidFill>
              </a:rPr>
              <a:t>økt arbeidstilbud og dermed økt potensiell BNP-vekst</a:t>
            </a:r>
          </a:p>
          <a:p>
            <a:pPr>
              <a:spcBef>
                <a:spcPct val="10000"/>
              </a:spcBef>
              <a:buFont typeface="Wingdings" pitchFamily="2" charset="2"/>
              <a:buChar char="ü"/>
            </a:pPr>
            <a:r>
              <a:rPr lang="nb-NO" sz="2000" dirty="0">
                <a:solidFill>
                  <a:srgbClr val="000066"/>
                </a:solidFill>
              </a:rPr>
              <a:t> Gir økt etterspørsel og behov for offentlige tjenester </a:t>
            </a:r>
          </a:p>
          <a:p>
            <a:pPr>
              <a:spcBef>
                <a:spcPct val="10000"/>
              </a:spcBef>
              <a:buFont typeface="Wingdings" pitchFamily="2" charset="2"/>
              <a:buChar char="ü"/>
            </a:pPr>
            <a:r>
              <a:rPr lang="nb-NO" sz="2000" dirty="0">
                <a:solidFill>
                  <a:srgbClr val="000066"/>
                </a:solidFill>
              </a:rPr>
              <a:t> Hva blir konsekvensen </a:t>
            </a:r>
            <a:r>
              <a:rPr lang="nb-NO" sz="2000" dirty="0" smtClean="0">
                <a:solidFill>
                  <a:srgbClr val="000066"/>
                </a:solidFill>
              </a:rPr>
              <a:t>av </a:t>
            </a:r>
            <a:r>
              <a:rPr lang="nb-NO" sz="2000" dirty="0" err="1" smtClean="0">
                <a:solidFill>
                  <a:srgbClr val="000066"/>
                </a:solidFill>
              </a:rPr>
              <a:t>evt</a:t>
            </a:r>
            <a:r>
              <a:rPr lang="nb-NO" sz="2000" dirty="0" smtClean="0">
                <a:solidFill>
                  <a:srgbClr val="000066"/>
                </a:solidFill>
              </a:rPr>
              <a:t> </a:t>
            </a:r>
            <a:r>
              <a:rPr lang="nb-NO" sz="2000" dirty="0">
                <a:solidFill>
                  <a:srgbClr val="000066"/>
                </a:solidFill>
              </a:rPr>
              <a:t>ny krise i Europa? </a:t>
            </a:r>
          </a:p>
        </p:txBody>
      </p:sp>
      <p:pic>
        <p:nvPicPr>
          <p:cNvPr id="51203" name="Picture 4"/>
          <p:cNvPicPr>
            <a:picLocks noGrp="1" noChangeAspect="1" noChangeArrowheads="1"/>
          </p:cNvPicPr>
          <p:nvPr>
            <p:ph idx="1"/>
          </p:nvPr>
        </p:nvPicPr>
        <p:blipFill>
          <a:blip r:embed="rId3"/>
          <a:srcRect/>
          <a:stretch>
            <a:fillRect/>
          </a:stretch>
        </p:blipFill>
        <p:spPr>
          <a:xfrm>
            <a:off x="1583140" y="1152512"/>
            <a:ext cx="5718412" cy="3795530"/>
          </a:xfrm>
        </p:spPr>
      </p:pic>
      <p:sp>
        <p:nvSpPr>
          <p:cNvPr id="2" name="Plassholder for lysbildenummer 1"/>
          <p:cNvSpPr>
            <a:spLocks noGrp="1"/>
          </p:cNvSpPr>
          <p:nvPr>
            <p:ph type="sldNum" sz="quarter" idx="4294967295"/>
          </p:nvPr>
        </p:nvSpPr>
        <p:spPr>
          <a:xfrm>
            <a:off x="8229596" y="6440129"/>
            <a:ext cx="575187" cy="271514"/>
          </a:xfrm>
          <a:prstGeom prst="rect">
            <a:avLst/>
          </a:prstGeom>
        </p:spPr>
        <p:txBody>
          <a:bodyPr/>
          <a:lstStyle/>
          <a:p>
            <a:fld id="{AE0A3B8A-167A-FB47-9297-7615BADF4C53}" type="slidenum">
              <a:rPr lang="nb-NO" smtClean="0">
                <a:solidFill>
                  <a:prstClr val="black"/>
                </a:solidFill>
              </a:rPr>
              <a:pPr/>
              <a:t>10</a:t>
            </a:fld>
            <a:endParaRPr lang="nb-NO">
              <a:solidFill>
                <a:prstClr val="black"/>
              </a:solidFill>
            </a:endParaRPr>
          </a:p>
        </p:txBody>
      </p:sp>
      <p:sp>
        <p:nvSpPr>
          <p:cNvPr id="6" name="TekstSylinder 5"/>
          <p:cNvSpPr txBox="1"/>
          <p:nvPr/>
        </p:nvSpPr>
        <p:spPr>
          <a:xfrm>
            <a:off x="7301552" y="3897164"/>
            <a:ext cx="1656184" cy="276999"/>
          </a:xfrm>
          <a:prstGeom prst="rect">
            <a:avLst/>
          </a:prstGeom>
          <a:noFill/>
        </p:spPr>
        <p:txBody>
          <a:bodyPr wrap="square" rtlCol="0">
            <a:spAutoFit/>
          </a:bodyPr>
          <a:lstStyle/>
          <a:p>
            <a:r>
              <a:rPr lang="nb-NO" sz="1200" i="1" dirty="0" smtClean="0">
                <a:solidFill>
                  <a:prstClr val="black"/>
                </a:solidFill>
              </a:rPr>
              <a:t>Kilde: SSB</a:t>
            </a:r>
            <a:endParaRPr lang="nb-NO" sz="1200" i="1" dirty="0">
              <a:solidFill>
                <a:prstClr val="black"/>
              </a:solidFill>
            </a:endParaRPr>
          </a:p>
        </p:txBody>
      </p:sp>
    </p:spTree>
    <p:extLst>
      <p:ext uri="{BB962C8B-B14F-4D97-AF65-F5344CB8AC3E}">
        <p14:creationId xmlns:p14="http://schemas.microsoft.com/office/powerpoint/2010/main" xmlns="" val="1561134198"/>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1665" y="204516"/>
            <a:ext cx="8229600" cy="593878"/>
          </a:xfrm>
        </p:spPr>
        <p:txBody>
          <a:bodyPr>
            <a:noAutofit/>
          </a:bodyPr>
          <a:lstStyle/>
          <a:p>
            <a:pPr algn="ctr"/>
            <a:r>
              <a:rPr lang="nb-NO" sz="3200" b="1" dirty="0" smtClean="0">
                <a:solidFill>
                  <a:srgbClr val="C00000"/>
                </a:solidFill>
              </a:rPr>
              <a:t>Sterk folketilvekst, om lag 1,3 pst per år</a:t>
            </a:r>
            <a:endParaRPr lang="nb-NO" sz="3200" b="1" dirty="0">
              <a:solidFill>
                <a:srgbClr val="C00000"/>
              </a:solidFill>
            </a:endParaRPr>
          </a:p>
        </p:txBody>
      </p:sp>
      <p:sp>
        <p:nvSpPr>
          <p:cNvPr id="3" name="Plassholder for innhold 2"/>
          <p:cNvSpPr>
            <a:spLocks noGrp="1"/>
          </p:cNvSpPr>
          <p:nvPr>
            <p:ph idx="1"/>
          </p:nvPr>
        </p:nvSpPr>
        <p:spPr>
          <a:xfrm>
            <a:off x="457200" y="955343"/>
            <a:ext cx="8229600" cy="1951630"/>
          </a:xfrm>
        </p:spPr>
        <p:txBody>
          <a:bodyPr>
            <a:normAutofit/>
          </a:bodyPr>
          <a:lstStyle/>
          <a:p>
            <a:pPr>
              <a:buFont typeface="Wingdings" pitchFamily="2" charset="2"/>
              <a:buChar char="ü"/>
            </a:pPr>
            <a:r>
              <a:rPr lang="nb-NO" dirty="0" smtClean="0"/>
              <a:t>Siste år, fra 4.920.305 per 1.1.2011 til 4.985.870 per 1.1.2012</a:t>
            </a:r>
          </a:p>
          <a:p>
            <a:pPr lvl="1">
              <a:buFont typeface="Wingdings" pitchFamily="2" charset="2"/>
              <a:buChar char="ü"/>
            </a:pPr>
            <a:r>
              <a:rPr lang="nb-NO" dirty="0" smtClean="0"/>
              <a:t>Det vil si med 65.565 eller 1,33 pst</a:t>
            </a:r>
          </a:p>
          <a:p>
            <a:pPr>
              <a:buFont typeface="Wingdings" pitchFamily="2" charset="2"/>
              <a:buChar char="ü"/>
            </a:pPr>
            <a:r>
              <a:rPr lang="nb-NO" dirty="0" smtClean="0"/>
              <a:t>Også fremover må vi forvente en befolkningsvekst på samme nivå, men fordelingen mellom kommunene kan endres </a:t>
            </a:r>
          </a:p>
          <a:p>
            <a:pPr>
              <a:buFont typeface="Wingdings" pitchFamily="2" charset="2"/>
              <a:buChar char="ü"/>
            </a:pPr>
            <a:r>
              <a:rPr lang="nb-NO" dirty="0" smtClean="0"/>
              <a:t>Det er særlig større sentrale kommuner som opplever sterk folkevekst</a:t>
            </a:r>
          </a:p>
          <a:p>
            <a:endParaRPr lang="nb-NO" dirty="0" smtClean="0">
              <a:solidFill>
                <a:srgbClr val="C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33822" y="2847359"/>
            <a:ext cx="6563516" cy="3520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2661364"/>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081" y="76643"/>
            <a:ext cx="6974006" cy="6368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40067" name="Rectangle 3"/>
          <p:cNvSpPr>
            <a:spLocks noGrp="1" noChangeArrowheads="1"/>
          </p:cNvSpPr>
          <p:nvPr>
            <p:ph type="title"/>
          </p:nvPr>
        </p:nvSpPr>
        <p:spPr>
          <a:xfrm>
            <a:off x="177421" y="188912"/>
            <a:ext cx="3889754" cy="657249"/>
          </a:xfrm>
        </p:spPr>
        <p:txBody>
          <a:bodyPr/>
          <a:lstStyle/>
          <a:p>
            <a:r>
              <a:rPr lang="nb-NO" sz="2800" b="1" dirty="0" smtClean="0"/>
              <a:t>Endringer folketall 2011</a:t>
            </a:r>
            <a:endParaRPr lang="nb-NO" sz="2800" b="1" dirty="0"/>
          </a:p>
        </p:txBody>
      </p:sp>
      <p:sp>
        <p:nvSpPr>
          <p:cNvPr id="1240070" name="Text Box 6"/>
          <p:cNvSpPr txBox="1">
            <a:spLocks noChangeArrowheads="1"/>
          </p:cNvSpPr>
          <p:nvPr/>
        </p:nvSpPr>
        <p:spPr bwMode="auto">
          <a:xfrm>
            <a:off x="5291138" y="4112399"/>
            <a:ext cx="194468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0033C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r>
              <a:rPr lang="nb-NO" sz="1800" dirty="0" smtClean="0">
                <a:latin typeface="Comic Sans MS" pitchFamily="66" charset="0"/>
              </a:rPr>
              <a:t>I pst</a:t>
            </a:r>
            <a:endParaRPr lang="nb-NO" sz="1800" dirty="0">
              <a:latin typeface="Comic Sans MS" pitchFamily="66" charset="0"/>
            </a:endParaRPr>
          </a:p>
        </p:txBody>
      </p:sp>
      <p:sp>
        <p:nvSpPr>
          <p:cNvPr id="1240071" name="Text Box 7"/>
          <p:cNvSpPr txBox="1">
            <a:spLocks noChangeArrowheads="1"/>
          </p:cNvSpPr>
          <p:nvPr/>
        </p:nvSpPr>
        <p:spPr bwMode="auto">
          <a:xfrm>
            <a:off x="5856103" y="4579937"/>
            <a:ext cx="2486578"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0033C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r>
              <a:rPr lang="nb-NO" sz="1800" dirty="0" smtClean="0">
                <a:latin typeface="Comic Sans MS" pitchFamily="66" charset="0"/>
              </a:rPr>
              <a:t>Negativ vekst</a:t>
            </a:r>
            <a:r>
              <a:rPr lang="nb-NO" sz="1800" dirty="0">
                <a:solidFill>
                  <a:srgbClr val="CC0000"/>
                </a:solidFill>
                <a:latin typeface="Comic Sans MS" pitchFamily="66" charset="0"/>
              </a:rPr>
              <a:t>	</a:t>
            </a:r>
            <a:r>
              <a:rPr lang="nb-NO" sz="1800" dirty="0" smtClean="0">
                <a:solidFill>
                  <a:srgbClr val="CC0000"/>
                </a:solidFill>
                <a:latin typeface="Comic Sans MS" pitchFamily="66" charset="0"/>
              </a:rPr>
              <a:t> </a:t>
            </a:r>
            <a:r>
              <a:rPr lang="nb-NO" dirty="0" smtClean="0">
                <a:solidFill>
                  <a:srgbClr val="A50021"/>
                </a:solidFill>
                <a:latin typeface="Comic Sans MS" pitchFamily="66" charset="0"/>
              </a:rPr>
              <a:t>119</a:t>
            </a:r>
            <a:endParaRPr lang="nb-NO" sz="1800" dirty="0">
              <a:solidFill>
                <a:srgbClr val="A50021"/>
              </a:solidFill>
              <a:latin typeface="Comic Sans MS" pitchFamily="66" charset="0"/>
            </a:endParaRPr>
          </a:p>
          <a:p>
            <a:pPr eaLnBrk="1" hangingPunct="1"/>
            <a:r>
              <a:rPr lang="nb-NO" sz="1800" dirty="0" smtClean="0">
                <a:latin typeface="Comic Sans MS" pitchFamily="66" charset="0"/>
              </a:rPr>
              <a:t>Under 1,3 pst</a:t>
            </a:r>
            <a:r>
              <a:rPr lang="nb-NO" sz="1800" dirty="0" smtClean="0">
                <a:solidFill>
                  <a:srgbClr val="CC0000"/>
                </a:solidFill>
                <a:latin typeface="Comic Sans MS" pitchFamily="66" charset="0"/>
              </a:rPr>
              <a:t> </a:t>
            </a:r>
            <a:r>
              <a:rPr lang="nb-NO" sz="1800" dirty="0">
                <a:solidFill>
                  <a:srgbClr val="CC0000"/>
                </a:solidFill>
                <a:latin typeface="Comic Sans MS" pitchFamily="66" charset="0"/>
              </a:rPr>
              <a:t>	</a:t>
            </a:r>
            <a:r>
              <a:rPr lang="nb-NO" sz="1800" dirty="0">
                <a:solidFill>
                  <a:srgbClr val="A50021"/>
                </a:solidFill>
                <a:latin typeface="Comic Sans MS" pitchFamily="66" charset="0"/>
              </a:rPr>
              <a:t> </a:t>
            </a:r>
            <a:r>
              <a:rPr lang="nb-NO" dirty="0" smtClean="0">
                <a:solidFill>
                  <a:srgbClr val="A50021"/>
                </a:solidFill>
                <a:latin typeface="Comic Sans MS" pitchFamily="66" charset="0"/>
              </a:rPr>
              <a:t>186</a:t>
            </a:r>
            <a:endParaRPr lang="nb-NO" sz="1800" dirty="0">
              <a:solidFill>
                <a:srgbClr val="A50021"/>
              </a:solidFill>
              <a:latin typeface="Comic Sans MS" pitchFamily="66" charset="0"/>
            </a:endParaRPr>
          </a:p>
          <a:p>
            <a:pPr eaLnBrk="1" hangingPunct="1"/>
            <a:r>
              <a:rPr lang="nb-NO" sz="1800" dirty="0" smtClean="0">
                <a:latin typeface="Comic Sans MS" pitchFamily="66" charset="0"/>
              </a:rPr>
              <a:t>Over 1,3 pst</a:t>
            </a:r>
            <a:r>
              <a:rPr lang="nb-NO" sz="1800" dirty="0">
                <a:solidFill>
                  <a:srgbClr val="CC0000"/>
                </a:solidFill>
                <a:latin typeface="Comic Sans MS" pitchFamily="66" charset="0"/>
              </a:rPr>
              <a:t>	</a:t>
            </a:r>
            <a:r>
              <a:rPr lang="nb-NO" sz="1800" dirty="0" smtClean="0">
                <a:solidFill>
                  <a:srgbClr val="CC0000"/>
                </a:solidFill>
                <a:latin typeface="Comic Sans MS" pitchFamily="66" charset="0"/>
              </a:rPr>
              <a:t>	 125</a:t>
            </a:r>
            <a:endParaRPr lang="nb-NO" sz="1800" dirty="0">
              <a:solidFill>
                <a:srgbClr val="A50021"/>
              </a:solidFill>
              <a:latin typeface="Comic Sans MS" pitchFamily="66" charset="0"/>
            </a:endParaRPr>
          </a:p>
          <a:p>
            <a:pPr eaLnBrk="1" hangingPunct="1"/>
            <a:endParaRPr lang="nb-NO" sz="1800" b="1" dirty="0">
              <a:solidFill>
                <a:srgbClr val="CC0000"/>
              </a:solidFill>
              <a:latin typeface="Comic Sans MS" pitchFamily="66" charset="0"/>
            </a:endParaRPr>
          </a:p>
        </p:txBody>
      </p:sp>
      <p:sp>
        <p:nvSpPr>
          <p:cNvPr id="1240073" name="Text Box 9"/>
          <p:cNvSpPr txBox="1">
            <a:spLocks noChangeArrowheads="1"/>
          </p:cNvSpPr>
          <p:nvPr/>
        </p:nvSpPr>
        <p:spPr bwMode="auto">
          <a:xfrm>
            <a:off x="7235825" y="4081060"/>
            <a:ext cx="11525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0033C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r>
              <a:rPr lang="nb-NO" b="1">
                <a:solidFill>
                  <a:srgbClr val="CC0000"/>
                </a:solidFill>
                <a:latin typeface="Comic Sans MS" pitchFamily="66" charset="0"/>
              </a:rPr>
              <a:t> </a:t>
            </a:r>
            <a:r>
              <a:rPr lang="nb-NO" sz="2000">
                <a:solidFill>
                  <a:srgbClr val="A50021"/>
                </a:solidFill>
                <a:latin typeface="Comic Sans MS" pitchFamily="66" charset="0"/>
              </a:rPr>
              <a:t>Antall</a:t>
            </a:r>
            <a:r>
              <a:rPr lang="nb-NO" sz="1800">
                <a:latin typeface="Comic Sans MS" pitchFamily="66" charset="0"/>
              </a:rPr>
              <a:t> </a:t>
            </a:r>
          </a:p>
        </p:txBody>
      </p:sp>
      <p:sp>
        <p:nvSpPr>
          <p:cNvPr id="2" name="TekstSylinder 1"/>
          <p:cNvSpPr txBox="1"/>
          <p:nvPr/>
        </p:nvSpPr>
        <p:spPr>
          <a:xfrm>
            <a:off x="5647871" y="2344461"/>
            <a:ext cx="2241960" cy="400110"/>
          </a:xfrm>
          <a:prstGeom prst="rect">
            <a:avLst/>
          </a:prstGeom>
          <a:noFill/>
        </p:spPr>
        <p:txBody>
          <a:bodyPr wrap="none" rtlCol="0">
            <a:spAutoFit/>
          </a:bodyPr>
          <a:lstStyle/>
          <a:p>
            <a:r>
              <a:rPr lang="nb-NO" sz="2000" b="1" dirty="0" smtClean="0"/>
              <a:t>Økning med 1,3 pst</a:t>
            </a:r>
            <a:endParaRPr lang="nb-NO" sz="2000" b="1" dirty="0"/>
          </a:p>
        </p:txBody>
      </p:sp>
      <p:sp>
        <p:nvSpPr>
          <p:cNvPr id="3" name="TekstSylinder 2"/>
          <p:cNvSpPr txBox="1"/>
          <p:nvPr/>
        </p:nvSpPr>
        <p:spPr>
          <a:xfrm>
            <a:off x="523564" y="661495"/>
            <a:ext cx="2409314" cy="369332"/>
          </a:xfrm>
          <a:prstGeom prst="rect">
            <a:avLst/>
          </a:prstGeom>
          <a:noFill/>
        </p:spPr>
        <p:txBody>
          <a:bodyPr wrap="none" rtlCol="0">
            <a:spAutoFit/>
          </a:bodyPr>
          <a:lstStyle/>
          <a:p>
            <a:r>
              <a:rPr lang="nb-NO" dirty="0" smtClean="0"/>
              <a:t>65.665 flere innbyggere</a:t>
            </a:r>
            <a:endParaRPr lang="nb-NO"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87440" y="4133334"/>
            <a:ext cx="1222052" cy="1509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10766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95288" y="214313"/>
            <a:ext cx="7848600" cy="944562"/>
          </a:xfrm>
        </p:spPr>
        <p:txBody>
          <a:bodyPr>
            <a:normAutofit/>
          </a:bodyPr>
          <a:lstStyle/>
          <a:p>
            <a:pPr algn="ctr"/>
            <a:r>
              <a:rPr lang="nb-NO" sz="3200" b="1" dirty="0" smtClean="0">
                <a:solidFill>
                  <a:srgbClr val="C00000"/>
                </a:solidFill>
              </a:rPr>
              <a:t>Må fortsatt satse på vedlikehold</a:t>
            </a:r>
          </a:p>
        </p:txBody>
      </p:sp>
      <p:sp>
        <p:nvSpPr>
          <p:cNvPr id="22531" name="Rectangle 3"/>
          <p:cNvSpPr>
            <a:spLocks noGrp="1" noChangeArrowheads="1"/>
          </p:cNvSpPr>
          <p:nvPr>
            <p:ph type="body" idx="4294967295"/>
          </p:nvPr>
        </p:nvSpPr>
        <p:spPr>
          <a:xfrm>
            <a:off x="179512" y="1196752"/>
            <a:ext cx="8280920" cy="5184030"/>
          </a:xfrm>
        </p:spPr>
        <p:txBody>
          <a:bodyPr>
            <a:normAutofit/>
          </a:bodyPr>
          <a:lstStyle/>
          <a:p>
            <a:pPr marL="0" lvl="1" indent="0">
              <a:lnSpc>
                <a:spcPct val="95000"/>
              </a:lnSpc>
              <a:spcBef>
                <a:spcPct val="25000"/>
              </a:spcBef>
              <a:buNone/>
            </a:pPr>
            <a:endParaRPr lang="nb-NO" sz="2200" dirty="0" smtClean="0"/>
          </a:p>
          <a:p>
            <a:pPr marL="0" lvl="1" indent="0">
              <a:lnSpc>
                <a:spcPct val="95000"/>
              </a:lnSpc>
              <a:spcBef>
                <a:spcPct val="25000"/>
              </a:spcBef>
              <a:buNone/>
            </a:pPr>
            <a:r>
              <a:rPr lang="nb-NO" sz="2800" b="1" dirty="0" smtClean="0"/>
              <a:t>Kommunesektoren bruker:</a:t>
            </a:r>
          </a:p>
          <a:p>
            <a:pPr marL="695325" lvl="2" indent="-342900">
              <a:lnSpc>
                <a:spcPct val="95000"/>
              </a:lnSpc>
              <a:spcBef>
                <a:spcPct val="25000"/>
              </a:spcBef>
            </a:pPr>
            <a:r>
              <a:rPr lang="nb-NO" sz="2400" dirty="0" smtClean="0"/>
              <a:t>1,5 </a:t>
            </a:r>
            <a:r>
              <a:rPr lang="nb-NO" sz="2400" dirty="0"/>
              <a:t>– 3</a:t>
            </a:r>
            <a:r>
              <a:rPr lang="nb-NO" sz="2400" dirty="0" smtClean="0"/>
              <a:t> </a:t>
            </a:r>
            <a:r>
              <a:rPr lang="nb-NO" sz="2400" dirty="0" err="1"/>
              <a:t>mrd</a:t>
            </a:r>
            <a:r>
              <a:rPr lang="nb-NO" sz="2400" dirty="0"/>
              <a:t> for </a:t>
            </a:r>
            <a:r>
              <a:rPr lang="nb-NO" sz="2400" dirty="0" smtClean="0"/>
              <a:t>lite per år på bygg forvaltning, drift og vedlikehold </a:t>
            </a:r>
          </a:p>
          <a:p>
            <a:pPr marL="695325" lvl="2" indent="-342900">
              <a:lnSpc>
                <a:spcPct val="95000"/>
              </a:lnSpc>
              <a:spcBef>
                <a:spcPct val="25000"/>
              </a:spcBef>
            </a:pPr>
            <a:r>
              <a:rPr lang="nb-NO" sz="2400" dirty="0" smtClean="0"/>
              <a:t>Minst 1,5 – 2 </a:t>
            </a:r>
            <a:r>
              <a:rPr lang="nb-NO" sz="2400" dirty="0" err="1" smtClean="0"/>
              <a:t>mrd</a:t>
            </a:r>
            <a:r>
              <a:rPr lang="nb-NO" sz="2400" dirty="0" smtClean="0"/>
              <a:t> for lite per år på vedlikehold  av veier </a:t>
            </a:r>
          </a:p>
          <a:p>
            <a:pPr marL="0" indent="0">
              <a:lnSpc>
                <a:spcPct val="95000"/>
              </a:lnSpc>
              <a:spcBef>
                <a:spcPct val="25000"/>
              </a:spcBef>
              <a:buNone/>
            </a:pPr>
            <a:endParaRPr lang="nb-NO" sz="2400" dirty="0" smtClean="0"/>
          </a:p>
          <a:p>
            <a:pPr>
              <a:lnSpc>
                <a:spcPct val="95000"/>
              </a:lnSpc>
              <a:spcBef>
                <a:spcPct val="25000"/>
              </a:spcBef>
            </a:pPr>
            <a:endParaRPr lang="nb-NO" sz="2800" b="1" dirty="0"/>
          </a:p>
          <a:p>
            <a:pPr marL="0" indent="0">
              <a:lnSpc>
                <a:spcPct val="95000"/>
              </a:lnSpc>
              <a:spcBef>
                <a:spcPct val="25000"/>
              </a:spcBef>
              <a:buNone/>
            </a:pPr>
            <a:r>
              <a:rPr lang="nb-NO" sz="2800" b="1" dirty="0" smtClean="0"/>
              <a:t>Vedlikeholdsetterslepet </a:t>
            </a:r>
            <a:r>
              <a:rPr lang="nb-NO" sz="2800" b="1" dirty="0"/>
              <a:t>er </a:t>
            </a:r>
            <a:r>
              <a:rPr lang="nb-NO" sz="2800" b="1" dirty="0" smtClean="0"/>
              <a:t>tidligere anslått </a:t>
            </a:r>
            <a:r>
              <a:rPr lang="nb-NO" sz="2800" b="1" dirty="0"/>
              <a:t>til:</a:t>
            </a:r>
          </a:p>
          <a:p>
            <a:pPr lvl="1">
              <a:lnSpc>
                <a:spcPct val="95000"/>
              </a:lnSpc>
              <a:spcBef>
                <a:spcPct val="25000"/>
              </a:spcBef>
            </a:pPr>
            <a:r>
              <a:rPr lang="nb-NO" sz="2400" dirty="0"/>
              <a:t>Om lag  </a:t>
            </a:r>
            <a:r>
              <a:rPr lang="nb-NO" sz="2400" dirty="0" smtClean="0"/>
              <a:t>90-140 </a:t>
            </a:r>
            <a:r>
              <a:rPr lang="nb-NO" sz="2400" dirty="0" err="1"/>
              <a:t>mrd</a:t>
            </a:r>
            <a:r>
              <a:rPr lang="nb-NO" sz="2400" dirty="0"/>
              <a:t> kr i bygg </a:t>
            </a:r>
          </a:p>
          <a:p>
            <a:pPr lvl="1">
              <a:lnSpc>
                <a:spcPct val="95000"/>
              </a:lnSpc>
              <a:spcBef>
                <a:spcPct val="25000"/>
              </a:spcBef>
            </a:pPr>
            <a:r>
              <a:rPr lang="nb-NO" sz="2400" dirty="0" smtClean="0"/>
              <a:t>Om lag  20 </a:t>
            </a:r>
            <a:r>
              <a:rPr lang="nb-NO" sz="2400" dirty="0"/>
              <a:t>- 40 </a:t>
            </a:r>
            <a:r>
              <a:rPr lang="nb-NO" sz="2400" dirty="0" err="1"/>
              <a:t>mrd</a:t>
            </a:r>
            <a:r>
              <a:rPr lang="nb-NO" sz="2400" dirty="0"/>
              <a:t> på veier</a:t>
            </a:r>
          </a:p>
          <a:p>
            <a:pPr marL="0" indent="0">
              <a:lnSpc>
                <a:spcPct val="95000"/>
              </a:lnSpc>
              <a:spcBef>
                <a:spcPct val="25000"/>
              </a:spcBef>
              <a:buNone/>
            </a:pPr>
            <a:endParaRPr lang="nb-NO" sz="2200" dirty="0"/>
          </a:p>
          <a:p>
            <a:pPr marL="0" indent="0">
              <a:lnSpc>
                <a:spcPct val="95000"/>
              </a:lnSpc>
              <a:spcBef>
                <a:spcPct val="25000"/>
              </a:spcBef>
              <a:buNone/>
            </a:pPr>
            <a:endParaRPr lang="nb-NO" sz="2200" dirty="0"/>
          </a:p>
          <a:p>
            <a:pPr marL="0" indent="0">
              <a:lnSpc>
                <a:spcPct val="95000"/>
              </a:lnSpc>
              <a:spcBef>
                <a:spcPct val="25000"/>
              </a:spcBef>
              <a:buNone/>
            </a:pPr>
            <a:endParaRPr lang="nb-NO" sz="2200" dirty="0" smtClean="0"/>
          </a:p>
          <a:p>
            <a:pPr>
              <a:lnSpc>
                <a:spcPct val="95000"/>
              </a:lnSpc>
              <a:spcBef>
                <a:spcPct val="25000"/>
              </a:spcBef>
            </a:pPr>
            <a:endParaRPr lang="nb-NO" sz="2200" dirty="0" smtClean="0"/>
          </a:p>
          <a:p>
            <a:pPr>
              <a:lnSpc>
                <a:spcPct val="95000"/>
              </a:lnSpc>
              <a:spcBef>
                <a:spcPct val="25000"/>
              </a:spcBef>
            </a:pPr>
            <a:endParaRPr lang="nb-NO" sz="2200" dirty="0" smtClean="0"/>
          </a:p>
          <a:p>
            <a:pPr lvl="1">
              <a:lnSpc>
                <a:spcPct val="95000"/>
              </a:lnSpc>
              <a:spcBef>
                <a:spcPct val="25000"/>
              </a:spcBef>
            </a:pPr>
            <a:endParaRPr lang="nb-NO" sz="2200" dirty="0"/>
          </a:p>
          <a:p>
            <a:pPr marL="457200" lvl="1" indent="0">
              <a:lnSpc>
                <a:spcPct val="95000"/>
              </a:lnSpc>
              <a:spcBef>
                <a:spcPct val="25000"/>
              </a:spcBef>
              <a:buNone/>
            </a:pPr>
            <a:endParaRPr lang="nb-NO" sz="2200" dirty="0" smtClean="0"/>
          </a:p>
          <a:p>
            <a:pPr>
              <a:lnSpc>
                <a:spcPct val="95000"/>
              </a:lnSpc>
              <a:spcBef>
                <a:spcPct val="25000"/>
              </a:spcBef>
            </a:pPr>
            <a:endParaRPr lang="nb-NO" sz="2200" dirty="0" smtClean="0"/>
          </a:p>
          <a:p>
            <a:pPr>
              <a:lnSpc>
                <a:spcPct val="95000"/>
              </a:lnSpc>
              <a:spcBef>
                <a:spcPct val="25000"/>
              </a:spcBef>
              <a:buFont typeface="Wingdings" pitchFamily="2" charset="2"/>
              <a:buNone/>
            </a:pPr>
            <a:endParaRPr lang="nb-NO" sz="2200" dirty="0" smtClean="0"/>
          </a:p>
        </p:txBody>
      </p:sp>
    </p:spTree>
    <p:extLst>
      <p:ext uri="{BB962C8B-B14F-4D97-AF65-F5344CB8AC3E}">
        <p14:creationId xmlns:p14="http://schemas.microsoft.com/office/powerpoint/2010/main" xmlns="" val="21883666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027162" y="203987"/>
            <a:ext cx="6928283" cy="685800"/>
          </a:xfrm>
          <a:prstGeom prst="rect">
            <a:avLst/>
          </a:prstGeom>
          <a:noFill/>
          <a:ln w="9525">
            <a:noFill/>
            <a:miter lim="800000"/>
            <a:headEnd/>
            <a:tailEnd/>
          </a:ln>
        </p:spPr>
        <p:txBody>
          <a:bodyPr anchor="ctr"/>
          <a:lstStyle/>
          <a:p>
            <a:pPr algn="ctr">
              <a:spcBef>
                <a:spcPct val="0"/>
              </a:spcBef>
              <a:defRPr/>
            </a:pPr>
            <a:r>
              <a:rPr lang="nb-NO" sz="3200" b="1" dirty="0">
                <a:solidFill>
                  <a:srgbClr val="C00000"/>
                </a:solidFill>
                <a:cs typeface="Calibri"/>
              </a:rPr>
              <a:t>Samhandlingsreformen</a:t>
            </a:r>
          </a:p>
        </p:txBody>
      </p:sp>
      <p:sp>
        <p:nvSpPr>
          <p:cNvPr id="14339" name="Rectangle 8"/>
          <p:cNvSpPr>
            <a:spLocks noChangeArrowheads="1"/>
          </p:cNvSpPr>
          <p:nvPr/>
        </p:nvSpPr>
        <p:spPr bwMode="auto">
          <a:xfrm>
            <a:off x="204716" y="1310185"/>
            <a:ext cx="8598090" cy="5049672"/>
          </a:xfrm>
          <a:prstGeom prst="rect">
            <a:avLst/>
          </a:prstGeom>
          <a:noFill/>
          <a:ln w="9525">
            <a:noFill/>
            <a:miter lim="800000"/>
            <a:headEnd/>
            <a:tailEnd/>
          </a:ln>
        </p:spPr>
        <p:txBody>
          <a:bodyPr/>
          <a:lstStyle/>
          <a:p>
            <a:pPr marL="457200" indent="-457200">
              <a:buFont typeface="Arial" pitchFamily="34" charset="0"/>
              <a:buChar char="•"/>
            </a:pPr>
            <a:r>
              <a:rPr lang="nb-NO" sz="2800" dirty="0" smtClean="0">
                <a:solidFill>
                  <a:prstClr val="black"/>
                </a:solidFill>
              </a:rPr>
              <a:t>Samarbeidsavtalene er på plass</a:t>
            </a:r>
          </a:p>
          <a:p>
            <a:pPr marL="914400" lvl="1" indent="-457200">
              <a:buFont typeface="Arial" pitchFamily="34" charset="0"/>
              <a:buChar char="•"/>
            </a:pPr>
            <a:endParaRPr lang="nb-NO" sz="2800" dirty="0">
              <a:solidFill>
                <a:prstClr val="black"/>
              </a:solidFill>
            </a:endParaRPr>
          </a:p>
          <a:p>
            <a:pPr marL="457200" indent="-457200">
              <a:buFont typeface="Arial" pitchFamily="34" charset="0"/>
              <a:buChar char="•"/>
            </a:pPr>
            <a:r>
              <a:rPr lang="nb-NO" sz="2800" dirty="0" smtClean="0">
                <a:solidFill>
                  <a:prstClr val="black"/>
                </a:solidFill>
              </a:rPr>
              <a:t>Utskrivningsklare pasienter kommer tidligere ut i </a:t>
            </a:r>
            <a:r>
              <a:rPr lang="nb-NO" sz="2800" dirty="0">
                <a:solidFill>
                  <a:prstClr val="black"/>
                </a:solidFill>
              </a:rPr>
              <a:t>kommunene </a:t>
            </a:r>
            <a:endParaRPr lang="nb-NO" sz="2800" dirty="0" smtClean="0">
              <a:solidFill>
                <a:prstClr val="black"/>
              </a:solidFill>
            </a:endParaRPr>
          </a:p>
          <a:p>
            <a:pPr marL="914400" lvl="1" indent="-457200">
              <a:buFont typeface="Arial" pitchFamily="34" charset="0"/>
              <a:buChar char="•"/>
            </a:pPr>
            <a:r>
              <a:rPr lang="nb-NO" sz="2400" dirty="0">
                <a:solidFill>
                  <a:prstClr val="black"/>
                </a:solidFill>
              </a:rPr>
              <a:t>ifølge signaler </a:t>
            </a:r>
            <a:r>
              <a:rPr lang="nb-NO" sz="2400" dirty="0" smtClean="0">
                <a:solidFill>
                  <a:prstClr val="black"/>
                </a:solidFill>
              </a:rPr>
              <a:t>både fra kommunene og </a:t>
            </a:r>
            <a:r>
              <a:rPr lang="nb-NO" sz="2400" dirty="0" err="1" smtClean="0">
                <a:solidFill>
                  <a:prstClr val="black"/>
                </a:solidFill>
              </a:rPr>
              <a:t>HFene</a:t>
            </a:r>
            <a:r>
              <a:rPr lang="nb-NO" sz="2400" dirty="0" smtClean="0">
                <a:solidFill>
                  <a:prstClr val="black"/>
                </a:solidFill>
              </a:rPr>
              <a:t> </a:t>
            </a:r>
          </a:p>
          <a:p>
            <a:pPr marL="914400" lvl="1" indent="-457200">
              <a:buFont typeface="Arial" pitchFamily="34" charset="0"/>
              <a:buChar char="•"/>
            </a:pPr>
            <a:endParaRPr lang="nb-NO" sz="2800" dirty="0">
              <a:solidFill>
                <a:prstClr val="black"/>
              </a:solidFill>
            </a:endParaRPr>
          </a:p>
          <a:p>
            <a:pPr marL="457200" indent="-457200">
              <a:buFont typeface="Arial" pitchFamily="34" charset="0"/>
              <a:buChar char="•"/>
            </a:pPr>
            <a:r>
              <a:rPr lang="nb-NO" sz="2800" dirty="0" smtClean="0">
                <a:solidFill>
                  <a:prstClr val="black"/>
                </a:solidFill>
              </a:rPr>
              <a:t>Økonomien i reformen må </a:t>
            </a:r>
            <a:r>
              <a:rPr lang="nb-NO" sz="2800" dirty="0" err="1" smtClean="0">
                <a:solidFill>
                  <a:prstClr val="black"/>
                </a:solidFill>
              </a:rPr>
              <a:t>etterberegnes</a:t>
            </a:r>
            <a:endParaRPr lang="nb-NO" sz="2800" dirty="0">
              <a:solidFill>
                <a:prstClr val="black"/>
              </a:solidFill>
            </a:endParaRPr>
          </a:p>
          <a:p>
            <a:pPr marL="914400" lvl="1" indent="-457200">
              <a:buFont typeface="Arial" pitchFamily="34" charset="0"/>
              <a:buChar char="•"/>
            </a:pPr>
            <a:r>
              <a:rPr lang="nb-NO" sz="2400" dirty="0" smtClean="0">
                <a:solidFill>
                  <a:prstClr val="black"/>
                </a:solidFill>
              </a:rPr>
              <a:t>KS </a:t>
            </a:r>
            <a:r>
              <a:rPr lang="nb-NO" sz="2400" dirty="0">
                <a:solidFill>
                  <a:prstClr val="black"/>
                </a:solidFill>
              </a:rPr>
              <a:t>forutsetter </a:t>
            </a:r>
            <a:r>
              <a:rPr lang="nb-NO" sz="2400" dirty="0" smtClean="0">
                <a:solidFill>
                  <a:prstClr val="black"/>
                </a:solidFill>
              </a:rPr>
              <a:t>at </a:t>
            </a:r>
            <a:r>
              <a:rPr lang="nb-NO" sz="2400" dirty="0">
                <a:solidFill>
                  <a:prstClr val="black"/>
                </a:solidFill>
              </a:rPr>
              <a:t>kostnader knyttet til </a:t>
            </a:r>
            <a:r>
              <a:rPr lang="nb-NO" sz="2400" dirty="0" smtClean="0">
                <a:solidFill>
                  <a:prstClr val="black"/>
                </a:solidFill>
              </a:rPr>
              <a:t>samhandlingsreformen </a:t>
            </a:r>
            <a:r>
              <a:rPr lang="nb-NO" sz="2400" dirty="0">
                <a:solidFill>
                  <a:prstClr val="black"/>
                </a:solidFill>
              </a:rPr>
              <a:t>vil bli </a:t>
            </a:r>
            <a:r>
              <a:rPr lang="nb-NO" sz="2400" dirty="0" err="1">
                <a:solidFill>
                  <a:prstClr val="black"/>
                </a:solidFill>
              </a:rPr>
              <a:t>etterkontrollert</a:t>
            </a:r>
            <a:r>
              <a:rPr lang="nb-NO" sz="2400" dirty="0">
                <a:solidFill>
                  <a:prstClr val="black"/>
                </a:solidFill>
              </a:rPr>
              <a:t> og </a:t>
            </a:r>
            <a:r>
              <a:rPr lang="nb-NO" sz="2400" dirty="0" err="1" smtClean="0">
                <a:solidFill>
                  <a:prstClr val="black"/>
                </a:solidFill>
              </a:rPr>
              <a:t>etterberegnet</a:t>
            </a:r>
            <a:endParaRPr lang="nb-NO" sz="2400" dirty="0">
              <a:solidFill>
                <a:prstClr val="black"/>
              </a:solidFill>
            </a:endParaRPr>
          </a:p>
          <a:p>
            <a:pPr marL="1371600" lvl="2" indent="-457200">
              <a:buFont typeface="Arial" pitchFamily="34" charset="0"/>
              <a:buChar char="•"/>
            </a:pPr>
            <a:endParaRPr lang="nb-NO" sz="2800" dirty="0">
              <a:solidFill>
                <a:prstClr val="black"/>
              </a:solidFill>
            </a:endParaRPr>
          </a:p>
          <a:p>
            <a:pPr marL="914400" lvl="1" indent="-457200">
              <a:buFont typeface="Arial" pitchFamily="34" charset="0"/>
              <a:buChar char="•"/>
            </a:pPr>
            <a:endParaRPr lang="nb-NO" sz="2800" dirty="0" smtClean="0">
              <a:solidFill>
                <a:prstClr val="black"/>
              </a:solidFill>
            </a:endParaRPr>
          </a:p>
          <a:p>
            <a:pPr lvl="1"/>
            <a:endParaRPr lang="nb-NO" sz="2800" dirty="0" smtClean="0">
              <a:solidFill>
                <a:prstClr val="black"/>
              </a:solidFill>
            </a:endParaRPr>
          </a:p>
          <a:p>
            <a:pPr marL="914400" lvl="1" indent="-457200">
              <a:buFont typeface="Arial" pitchFamily="34" charset="0"/>
              <a:buChar char="•"/>
            </a:pPr>
            <a:endParaRPr lang="nb-NO" sz="2800" dirty="0" smtClean="0">
              <a:solidFill>
                <a:prstClr val="black"/>
              </a:solidFill>
            </a:endParaRPr>
          </a:p>
        </p:txBody>
      </p:sp>
    </p:spTree>
    <p:extLst>
      <p:ext uri="{BB962C8B-B14F-4D97-AF65-F5344CB8AC3E}">
        <p14:creationId xmlns:p14="http://schemas.microsoft.com/office/powerpoint/2010/main" xmlns="" val="190581074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116632"/>
            <a:ext cx="4141068"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ktangel 3"/>
          <p:cNvSpPr/>
          <p:nvPr/>
        </p:nvSpPr>
        <p:spPr>
          <a:xfrm>
            <a:off x="467544" y="692696"/>
            <a:ext cx="3384376" cy="93610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nb-NO" sz="3200" b="1" i="1" dirty="0" smtClean="0">
                <a:solidFill>
                  <a:schemeClr val="tx1"/>
                </a:solidFill>
              </a:rPr>
              <a:t>Telemark lykkes?</a:t>
            </a:r>
            <a:endParaRPr lang="nb-NO" sz="3200" b="1" i="1" dirty="0">
              <a:solidFill>
                <a:schemeClr val="tx1"/>
              </a:solidFill>
            </a:endParaRPr>
          </a:p>
        </p:txBody>
      </p:sp>
    </p:spTree>
    <p:extLst>
      <p:ext uri="{BB962C8B-B14F-4D97-AF65-F5344CB8AC3E}">
        <p14:creationId xmlns:p14="http://schemas.microsoft.com/office/powerpoint/2010/main" xmlns="" val="419172793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60648"/>
            <a:ext cx="8229600" cy="432048"/>
          </a:xfrm>
        </p:spPr>
        <p:txBody>
          <a:bodyPr>
            <a:noAutofit/>
          </a:bodyPr>
          <a:lstStyle/>
          <a:p>
            <a:pPr algn="ctr">
              <a:defRPr/>
            </a:pPr>
            <a:r>
              <a:rPr lang="nb-NO" sz="3200" b="1" dirty="0">
                <a:solidFill>
                  <a:srgbClr val="C00000"/>
                </a:solidFill>
                <a:latin typeface="+mn-lt"/>
                <a:ea typeface="+mn-ea"/>
              </a:rPr>
              <a:t>Utskrivingsklare, Nasjonale prognoser</a:t>
            </a:r>
          </a:p>
        </p:txBody>
      </p:sp>
      <p:sp>
        <p:nvSpPr>
          <p:cNvPr id="3" name="Plassholder for innhold 2"/>
          <p:cNvSpPr>
            <a:spLocks noGrp="1"/>
          </p:cNvSpPr>
          <p:nvPr>
            <p:ph idx="1"/>
          </p:nvPr>
        </p:nvSpPr>
        <p:spPr>
          <a:xfrm>
            <a:off x="323528" y="1556792"/>
            <a:ext cx="8820472" cy="4752528"/>
          </a:xfrm>
        </p:spPr>
        <p:txBody>
          <a:bodyPr>
            <a:normAutofit/>
          </a:bodyPr>
          <a:lstStyle/>
          <a:p>
            <a:r>
              <a:rPr lang="nb-NO" sz="2800" dirty="0" smtClean="0"/>
              <a:t>Kommunene </a:t>
            </a:r>
            <a:r>
              <a:rPr lang="nb-NO" sz="2800" dirty="0"/>
              <a:t>betalt for </a:t>
            </a:r>
            <a:r>
              <a:rPr lang="nb-NO" sz="2800" dirty="0" smtClean="0"/>
              <a:t>19.000 </a:t>
            </a:r>
            <a:r>
              <a:rPr lang="nb-NO" sz="2800" dirty="0"/>
              <a:t>liggedøgn 1. kvartal, </a:t>
            </a:r>
            <a:r>
              <a:rPr lang="nb-NO" sz="2800" dirty="0" err="1"/>
              <a:t>ca</a:t>
            </a:r>
            <a:r>
              <a:rPr lang="nb-NO" sz="2800" dirty="0"/>
              <a:t> </a:t>
            </a:r>
            <a:r>
              <a:rPr lang="nb-NO" sz="2800" dirty="0" smtClean="0"/>
              <a:t>80.000 </a:t>
            </a:r>
            <a:r>
              <a:rPr lang="nb-NO" sz="2800" dirty="0"/>
              <a:t>på årsbasis</a:t>
            </a:r>
            <a:r>
              <a:rPr lang="nb-NO" sz="2800" dirty="0" smtClean="0"/>
              <a:t>.</a:t>
            </a:r>
          </a:p>
          <a:p>
            <a:endParaRPr lang="nb-NO" sz="2800" dirty="0" smtClean="0"/>
          </a:p>
          <a:p>
            <a:r>
              <a:rPr lang="nb-NO" sz="2800" dirty="0" smtClean="0"/>
              <a:t> </a:t>
            </a:r>
            <a:r>
              <a:rPr lang="nb-NO" sz="2800" dirty="0"/>
              <a:t>Kan bety at 320 </a:t>
            </a:r>
            <a:r>
              <a:rPr lang="nb-NO" sz="2800" dirty="0" err="1"/>
              <a:t>mill</a:t>
            </a:r>
            <a:r>
              <a:rPr lang="nb-NO" sz="2800" dirty="0"/>
              <a:t> av 560 </a:t>
            </a:r>
            <a:r>
              <a:rPr lang="nb-NO" sz="2800" dirty="0" err="1"/>
              <a:t>mill</a:t>
            </a:r>
            <a:r>
              <a:rPr lang="nb-NO" sz="2800" dirty="0"/>
              <a:t> som er overført kommunene blir brukt til oppkjøp av </a:t>
            </a:r>
            <a:r>
              <a:rPr lang="nb-NO" sz="2800" dirty="0" smtClean="0"/>
              <a:t>plasser</a:t>
            </a:r>
          </a:p>
          <a:p>
            <a:endParaRPr lang="nb-NO" sz="2800" i="1" dirty="0" smtClean="0"/>
          </a:p>
          <a:p>
            <a:r>
              <a:rPr lang="nb-NO" sz="2800" i="1" dirty="0" smtClean="0"/>
              <a:t>Effekt av egne tiltak?</a:t>
            </a:r>
          </a:p>
          <a:p>
            <a:endParaRPr lang="nb-NO" sz="4000" b="1" dirty="0" smtClean="0"/>
          </a:p>
          <a:p>
            <a:endParaRPr lang="nb-NO" sz="4000" b="1" dirty="0"/>
          </a:p>
          <a:p>
            <a:endParaRPr lang="nb-NO" dirty="0"/>
          </a:p>
        </p:txBody>
      </p:sp>
    </p:spTree>
    <p:extLst>
      <p:ext uri="{BB962C8B-B14F-4D97-AF65-F5344CB8AC3E}">
        <p14:creationId xmlns:p14="http://schemas.microsoft.com/office/powerpoint/2010/main" xmlns="" val="1786567236"/>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3191" y="213518"/>
            <a:ext cx="8229600" cy="593878"/>
          </a:xfrm>
        </p:spPr>
        <p:txBody>
          <a:bodyPr>
            <a:normAutofit fontScale="90000"/>
          </a:bodyPr>
          <a:lstStyle/>
          <a:p>
            <a:r>
              <a:rPr lang="nb-NO" b="1" dirty="0" smtClean="0">
                <a:solidFill>
                  <a:srgbClr val="C00000"/>
                </a:solidFill>
              </a:rPr>
              <a:t>Medfinansiering, beregning pr. april 2012. Usikre prognoser</a:t>
            </a:r>
            <a:endParaRPr lang="nb-NO" b="1" dirty="0">
              <a:solidFill>
                <a:srgbClr val="C00000"/>
              </a:solidFill>
            </a:endParaRP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xmlns="" val="382959790"/>
              </p:ext>
            </p:extLst>
          </p:nvPr>
        </p:nvGraphicFramePr>
        <p:xfrm>
          <a:off x="418012" y="1038082"/>
          <a:ext cx="8229600" cy="5388845"/>
        </p:xfrm>
        <a:graphic>
          <a:graphicData uri="http://schemas.openxmlformats.org/drawingml/2006/table">
            <a:tbl>
              <a:tblPr firstRow="1" bandRow="1">
                <a:tableStyleId>{5C22544A-7EE6-4342-B048-85BDC9FD1C3A}</a:tableStyleId>
              </a:tblPr>
              <a:tblGrid>
                <a:gridCol w="2743200"/>
                <a:gridCol w="2743200"/>
                <a:gridCol w="2743200"/>
              </a:tblGrid>
              <a:tr h="1274045">
                <a:tc>
                  <a:txBody>
                    <a:bodyPr/>
                    <a:lstStyle/>
                    <a:p>
                      <a:endParaRPr lang="nb-NO" dirty="0"/>
                    </a:p>
                  </a:txBody>
                  <a:tcPr/>
                </a:tc>
                <a:tc>
                  <a:txBody>
                    <a:bodyPr/>
                    <a:lstStyle/>
                    <a:p>
                      <a:r>
                        <a:rPr lang="nb-NO" sz="2400" dirty="0" smtClean="0"/>
                        <a:t>Forbruk</a:t>
                      </a:r>
                      <a:r>
                        <a:rPr lang="nb-NO" sz="2400" baseline="0" dirty="0" smtClean="0"/>
                        <a:t> fremskrevet hele året</a:t>
                      </a:r>
                      <a:endParaRPr lang="nb-NO" sz="2400" dirty="0"/>
                    </a:p>
                  </a:txBody>
                  <a:tcPr/>
                </a:tc>
                <a:tc>
                  <a:txBody>
                    <a:bodyPr/>
                    <a:lstStyle/>
                    <a:p>
                      <a:r>
                        <a:rPr lang="nb-NO" sz="2400" dirty="0" err="1" smtClean="0"/>
                        <a:t>Diff</a:t>
                      </a:r>
                      <a:r>
                        <a:rPr lang="nb-NO" sz="2400" dirty="0" smtClean="0"/>
                        <a:t> tilskudd –fremskrevet  forbruk</a:t>
                      </a:r>
                    </a:p>
                  </a:txBody>
                  <a:tcPr/>
                </a:tc>
              </a:tr>
              <a:tr h="370840">
                <a:tc>
                  <a:txBody>
                    <a:bodyPr/>
                    <a:lstStyle/>
                    <a:p>
                      <a:r>
                        <a:rPr lang="nb-NO" sz="2400" dirty="0" smtClean="0"/>
                        <a:t>Bærum</a:t>
                      </a:r>
                      <a:endParaRPr lang="nb-NO" sz="2400" dirty="0"/>
                    </a:p>
                  </a:txBody>
                  <a:tcPr/>
                </a:tc>
                <a:tc>
                  <a:txBody>
                    <a:bodyPr/>
                    <a:lstStyle/>
                    <a:p>
                      <a:pPr algn="r"/>
                      <a:r>
                        <a:rPr lang="nb-NO" sz="2400" dirty="0" smtClean="0"/>
                        <a:t>106 285</a:t>
                      </a:r>
                      <a:endParaRPr lang="nb-NO" sz="2400" dirty="0"/>
                    </a:p>
                  </a:txBody>
                  <a:tcPr/>
                </a:tc>
                <a:tc>
                  <a:txBody>
                    <a:bodyPr/>
                    <a:lstStyle/>
                    <a:p>
                      <a:pPr algn="r"/>
                      <a:r>
                        <a:rPr lang="nb-NO" sz="2400" dirty="0" smtClean="0"/>
                        <a:t>9 0841 995</a:t>
                      </a:r>
                      <a:endParaRPr lang="nb-NO" sz="2400" dirty="0"/>
                    </a:p>
                  </a:txBody>
                  <a:tcPr/>
                </a:tc>
              </a:tr>
              <a:tr h="370840">
                <a:tc>
                  <a:txBody>
                    <a:bodyPr/>
                    <a:lstStyle/>
                    <a:p>
                      <a:r>
                        <a:rPr lang="nb-NO" sz="2400" dirty="0" smtClean="0"/>
                        <a:t>Oslo</a:t>
                      </a:r>
                      <a:endParaRPr lang="nb-NO" sz="2400" dirty="0"/>
                    </a:p>
                  </a:txBody>
                  <a:tcPr/>
                </a:tc>
                <a:tc>
                  <a:txBody>
                    <a:bodyPr/>
                    <a:lstStyle/>
                    <a:p>
                      <a:pPr algn="r"/>
                      <a:r>
                        <a:rPr lang="nb-NO" sz="2400" dirty="0" smtClean="0"/>
                        <a:t>633 320 252</a:t>
                      </a:r>
                      <a:endParaRPr lang="nb-NO" sz="2400" dirty="0"/>
                    </a:p>
                  </a:txBody>
                  <a:tcPr/>
                </a:tc>
                <a:tc>
                  <a:txBody>
                    <a:bodyPr/>
                    <a:lstStyle/>
                    <a:p>
                      <a:pPr algn="r"/>
                      <a:r>
                        <a:rPr lang="nb-NO" sz="2400" dirty="0" smtClean="0"/>
                        <a:t>-82 318 805</a:t>
                      </a:r>
                      <a:endParaRPr lang="nb-NO" sz="2400" dirty="0"/>
                    </a:p>
                  </a:txBody>
                  <a:tcPr/>
                </a:tc>
              </a:tr>
              <a:tr h="370840">
                <a:tc>
                  <a:txBody>
                    <a:bodyPr/>
                    <a:lstStyle/>
                    <a:p>
                      <a:r>
                        <a:rPr lang="nb-NO" sz="2400" dirty="0" smtClean="0"/>
                        <a:t>Kristiansand</a:t>
                      </a:r>
                      <a:endParaRPr lang="nb-NO" sz="2400" dirty="0"/>
                    </a:p>
                  </a:txBody>
                  <a:tcPr/>
                </a:tc>
                <a:tc>
                  <a:txBody>
                    <a:bodyPr/>
                    <a:lstStyle/>
                    <a:p>
                      <a:pPr algn="r"/>
                      <a:r>
                        <a:rPr lang="nb-NO" sz="2400" dirty="0" smtClean="0"/>
                        <a:t>80 841 248</a:t>
                      </a:r>
                      <a:endParaRPr lang="nb-NO" sz="2400" dirty="0"/>
                    </a:p>
                  </a:txBody>
                  <a:tcPr/>
                </a:tc>
                <a:tc>
                  <a:txBody>
                    <a:bodyPr/>
                    <a:lstStyle/>
                    <a:p>
                      <a:pPr algn="r"/>
                      <a:r>
                        <a:rPr lang="nb-NO" sz="2400" dirty="0" smtClean="0"/>
                        <a:t>-190 985</a:t>
                      </a:r>
                      <a:endParaRPr lang="nb-NO" sz="2400" dirty="0"/>
                    </a:p>
                  </a:txBody>
                  <a:tcPr/>
                </a:tc>
              </a:tr>
              <a:tr h="370840">
                <a:tc>
                  <a:txBody>
                    <a:bodyPr/>
                    <a:lstStyle/>
                    <a:p>
                      <a:r>
                        <a:rPr lang="nb-NO" sz="2400" dirty="0" smtClean="0"/>
                        <a:t>Stavanger</a:t>
                      </a:r>
                      <a:endParaRPr lang="nb-NO" sz="2400" dirty="0"/>
                    </a:p>
                  </a:txBody>
                  <a:tcPr/>
                </a:tc>
                <a:tc>
                  <a:txBody>
                    <a:bodyPr/>
                    <a:lstStyle/>
                    <a:p>
                      <a:pPr algn="r"/>
                      <a:r>
                        <a:rPr lang="nb-NO" sz="2400" dirty="0" smtClean="0"/>
                        <a:t>103 970 056</a:t>
                      </a:r>
                      <a:endParaRPr lang="nb-NO" sz="2400" dirty="0"/>
                    </a:p>
                  </a:txBody>
                  <a:tcPr/>
                </a:tc>
                <a:tc>
                  <a:txBody>
                    <a:bodyPr/>
                    <a:lstStyle/>
                    <a:p>
                      <a:pPr algn="r"/>
                      <a:r>
                        <a:rPr lang="nb-NO" sz="2400" dirty="0" smtClean="0"/>
                        <a:t>12 335 881</a:t>
                      </a:r>
                      <a:endParaRPr lang="nb-NO" sz="2400" dirty="0"/>
                    </a:p>
                  </a:txBody>
                  <a:tcPr/>
                </a:tc>
              </a:tr>
              <a:tr h="370840">
                <a:tc>
                  <a:txBody>
                    <a:bodyPr/>
                    <a:lstStyle/>
                    <a:p>
                      <a:r>
                        <a:rPr lang="nb-NO" sz="2400" dirty="0" smtClean="0"/>
                        <a:t>Bergen</a:t>
                      </a:r>
                      <a:endParaRPr lang="nb-NO" sz="2400" dirty="0"/>
                    </a:p>
                  </a:txBody>
                  <a:tcPr/>
                </a:tc>
                <a:tc>
                  <a:txBody>
                    <a:bodyPr/>
                    <a:lstStyle/>
                    <a:p>
                      <a:pPr algn="r"/>
                      <a:r>
                        <a:rPr lang="nb-NO" sz="2400" dirty="0" smtClean="0"/>
                        <a:t>255 984 356</a:t>
                      </a:r>
                      <a:endParaRPr lang="nb-NO" sz="2400" dirty="0"/>
                    </a:p>
                  </a:txBody>
                  <a:tcPr/>
                </a:tc>
                <a:tc>
                  <a:txBody>
                    <a:bodyPr/>
                    <a:lstStyle/>
                    <a:p>
                      <a:pPr algn="r"/>
                      <a:r>
                        <a:rPr lang="nb-NO" sz="2400" dirty="0" smtClean="0"/>
                        <a:t>309 450</a:t>
                      </a:r>
                      <a:endParaRPr lang="nb-NO" sz="2400" dirty="0"/>
                    </a:p>
                  </a:txBody>
                  <a:tcPr/>
                </a:tc>
              </a:tr>
              <a:tr h="370840">
                <a:tc>
                  <a:txBody>
                    <a:bodyPr/>
                    <a:lstStyle/>
                    <a:p>
                      <a:r>
                        <a:rPr lang="nb-NO" sz="2400" dirty="0" smtClean="0"/>
                        <a:t>Trondheim</a:t>
                      </a:r>
                      <a:endParaRPr lang="nb-NO" sz="2400" dirty="0"/>
                    </a:p>
                  </a:txBody>
                  <a:tcPr/>
                </a:tc>
                <a:tc>
                  <a:txBody>
                    <a:bodyPr/>
                    <a:lstStyle/>
                    <a:p>
                      <a:pPr algn="r"/>
                      <a:r>
                        <a:rPr lang="nb-NO" sz="2400" dirty="0" smtClean="0"/>
                        <a:t>156 963 891</a:t>
                      </a:r>
                      <a:endParaRPr lang="nb-NO" sz="2400" dirty="0"/>
                    </a:p>
                  </a:txBody>
                  <a:tcPr/>
                </a:tc>
                <a:tc>
                  <a:txBody>
                    <a:bodyPr/>
                    <a:lstStyle/>
                    <a:p>
                      <a:pPr algn="r"/>
                      <a:r>
                        <a:rPr lang="nb-NO" sz="2400" dirty="0" smtClean="0"/>
                        <a:t>6 609 857</a:t>
                      </a:r>
                      <a:endParaRPr lang="nb-NO" sz="2400" dirty="0"/>
                    </a:p>
                  </a:txBody>
                  <a:tcPr/>
                </a:tc>
              </a:tr>
              <a:tr h="370840">
                <a:tc>
                  <a:txBody>
                    <a:bodyPr/>
                    <a:lstStyle/>
                    <a:p>
                      <a:r>
                        <a:rPr lang="nb-NO" sz="2400" dirty="0" smtClean="0"/>
                        <a:t>Tromsø</a:t>
                      </a:r>
                      <a:endParaRPr lang="nb-NO" sz="2400" dirty="0"/>
                    </a:p>
                  </a:txBody>
                  <a:tcPr/>
                </a:tc>
                <a:tc>
                  <a:txBody>
                    <a:bodyPr/>
                    <a:lstStyle/>
                    <a:p>
                      <a:pPr algn="r"/>
                      <a:r>
                        <a:rPr lang="nb-NO" sz="2400" dirty="0" smtClean="0"/>
                        <a:t>54 360 607</a:t>
                      </a:r>
                      <a:endParaRPr lang="nb-NO" sz="2400" dirty="0"/>
                    </a:p>
                  </a:txBody>
                  <a:tcPr/>
                </a:tc>
                <a:tc>
                  <a:txBody>
                    <a:bodyPr/>
                    <a:lstStyle/>
                    <a:p>
                      <a:pPr algn="r"/>
                      <a:r>
                        <a:rPr lang="nb-NO" sz="2400" dirty="0" smtClean="0"/>
                        <a:t>5 925 018</a:t>
                      </a:r>
                      <a:endParaRPr lang="nb-NO" sz="2400" dirty="0"/>
                    </a:p>
                  </a:txBody>
                  <a:tcPr/>
                </a:tc>
              </a:tr>
              <a:tr h="370840">
                <a:tc>
                  <a:txBody>
                    <a:bodyPr/>
                    <a:lstStyle/>
                    <a:p>
                      <a:r>
                        <a:rPr lang="nb-NO" sz="2400" dirty="0" smtClean="0"/>
                        <a:t>Storby</a:t>
                      </a:r>
                      <a:endParaRPr lang="nb-NO" sz="2400" dirty="0"/>
                    </a:p>
                  </a:txBody>
                  <a:tcPr/>
                </a:tc>
                <a:tc>
                  <a:txBody>
                    <a:bodyPr/>
                    <a:lstStyle/>
                    <a:p>
                      <a:pPr algn="r"/>
                      <a:r>
                        <a:rPr lang="nb-NO" sz="2400" dirty="0" smtClean="0"/>
                        <a:t>1 391 726 276</a:t>
                      </a:r>
                      <a:endParaRPr lang="nb-NO" sz="2400" dirty="0"/>
                    </a:p>
                  </a:txBody>
                  <a:tcPr/>
                </a:tc>
                <a:tc>
                  <a:txBody>
                    <a:bodyPr/>
                    <a:lstStyle/>
                    <a:p>
                      <a:pPr algn="r"/>
                      <a:r>
                        <a:rPr lang="nb-NO" sz="2400" dirty="0" smtClean="0"/>
                        <a:t>5 925 018</a:t>
                      </a:r>
                      <a:endParaRPr lang="nb-NO" sz="2400" dirty="0"/>
                    </a:p>
                  </a:txBody>
                  <a:tcPr/>
                </a:tc>
              </a:tr>
              <a:tr h="370840">
                <a:tc>
                  <a:txBody>
                    <a:bodyPr/>
                    <a:lstStyle/>
                    <a:p>
                      <a:r>
                        <a:rPr lang="nb-NO" sz="2400" dirty="0" smtClean="0"/>
                        <a:t>Hele </a:t>
                      </a:r>
                      <a:r>
                        <a:rPr lang="nb-NO" sz="2400" baseline="0" dirty="0" smtClean="0"/>
                        <a:t> landet</a:t>
                      </a:r>
                      <a:endParaRPr lang="nb-NO" sz="2400" dirty="0"/>
                    </a:p>
                  </a:txBody>
                  <a:tcPr/>
                </a:tc>
                <a:tc>
                  <a:txBody>
                    <a:bodyPr/>
                    <a:lstStyle/>
                    <a:p>
                      <a:pPr algn="r"/>
                      <a:r>
                        <a:rPr lang="nb-NO" sz="2400" dirty="0" smtClean="0"/>
                        <a:t>5 136 138 559</a:t>
                      </a:r>
                      <a:endParaRPr lang="nb-NO" sz="2400" dirty="0"/>
                    </a:p>
                  </a:txBody>
                  <a:tcPr/>
                </a:tc>
                <a:tc>
                  <a:txBody>
                    <a:bodyPr/>
                    <a:lstStyle/>
                    <a:p>
                      <a:pPr algn="r"/>
                      <a:r>
                        <a:rPr lang="nb-NO" sz="2400" dirty="0" smtClean="0"/>
                        <a:t>-129 138 559</a:t>
                      </a:r>
                      <a:endParaRPr lang="nb-NO" sz="2400" dirty="0"/>
                    </a:p>
                  </a:txBody>
                  <a:tcPr/>
                </a:tc>
              </a:tr>
            </a:tbl>
          </a:graphicData>
        </a:graphic>
      </p:graphicFrame>
      <p:sp>
        <p:nvSpPr>
          <p:cNvPr id="4" name="Rektangel 3"/>
          <p:cNvSpPr/>
          <p:nvPr/>
        </p:nvSpPr>
        <p:spPr>
          <a:xfrm>
            <a:off x="467544" y="692696"/>
            <a:ext cx="2376264" cy="144016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nb-NO" sz="3200" b="1" i="1" dirty="0" err="1" smtClean="0">
                <a:solidFill>
                  <a:schemeClr val="tx1"/>
                </a:solidFill>
              </a:rPr>
              <a:t>Ca</a:t>
            </a:r>
            <a:r>
              <a:rPr lang="nb-NO" sz="3200" b="1" i="1" dirty="0" smtClean="0">
                <a:solidFill>
                  <a:schemeClr val="tx1"/>
                </a:solidFill>
              </a:rPr>
              <a:t> 2,5%</a:t>
            </a:r>
          </a:p>
          <a:p>
            <a:pPr algn="ctr"/>
            <a:r>
              <a:rPr lang="nb-NO" sz="3200" b="1" i="1" dirty="0" smtClean="0">
                <a:solidFill>
                  <a:schemeClr val="tx1"/>
                </a:solidFill>
              </a:rPr>
              <a:t>Frigjort kapasitet?</a:t>
            </a:r>
            <a:endParaRPr lang="nb-NO" sz="3200" b="1" i="1" dirty="0">
              <a:solidFill>
                <a:schemeClr val="tx1"/>
              </a:solidFill>
            </a:endParaRPr>
          </a:p>
        </p:txBody>
      </p:sp>
      <p:cxnSp>
        <p:nvCxnSpPr>
          <p:cNvPr id="5" name="Rett pil 4"/>
          <p:cNvCxnSpPr/>
          <p:nvPr/>
        </p:nvCxnSpPr>
        <p:spPr>
          <a:xfrm>
            <a:off x="2483768" y="2132856"/>
            <a:ext cx="4248472" cy="3960440"/>
          </a:xfrm>
          <a:prstGeom prst="straightConnector1">
            <a:avLst/>
          </a:prstGeom>
          <a:ln w="571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 name="Rett pil 7"/>
          <p:cNvCxnSpPr/>
          <p:nvPr/>
        </p:nvCxnSpPr>
        <p:spPr>
          <a:xfrm>
            <a:off x="2636168" y="2285256"/>
            <a:ext cx="4456112" cy="711696"/>
          </a:xfrm>
          <a:prstGeom prst="straightConnector1">
            <a:avLst/>
          </a:prstGeom>
          <a:ln w="57150">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9043017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13899"/>
            <a:ext cx="8229600" cy="784745"/>
          </a:xfrm>
        </p:spPr>
        <p:txBody>
          <a:bodyPr>
            <a:normAutofit/>
          </a:bodyPr>
          <a:lstStyle/>
          <a:p>
            <a:pPr algn="ctr"/>
            <a:r>
              <a:rPr lang="nb-NO" sz="3200" b="1" dirty="0" smtClean="0">
                <a:solidFill>
                  <a:srgbClr val="C00000"/>
                </a:solidFill>
              </a:rPr>
              <a:t>Endringer inntektssystemet</a:t>
            </a:r>
            <a:endParaRPr lang="nb-NO" sz="3200" b="1" dirty="0">
              <a:solidFill>
                <a:srgbClr val="C00000"/>
              </a:solidFill>
            </a:endParaRPr>
          </a:p>
        </p:txBody>
      </p:sp>
      <p:sp>
        <p:nvSpPr>
          <p:cNvPr id="3" name="Plassholder for innhold 2"/>
          <p:cNvSpPr>
            <a:spLocks noGrp="1"/>
          </p:cNvSpPr>
          <p:nvPr>
            <p:ph idx="1"/>
          </p:nvPr>
        </p:nvSpPr>
        <p:spPr>
          <a:xfrm>
            <a:off x="457200" y="1228299"/>
            <a:ext cx="8229600" cy="4885897"/>
          </a:xfrm>
        </p:spPr>
        <p:txBody>
          <a:bodyPr>
            <a:normAutofit fontScale="92500" lnSpcReduction="10000"/>
          </a:bodyPr>
          <a:lstStyle/>
          <a:p>
            <a:r>
              <a:rPr lang="nb-NO" sz="2400" dirty="0" smtClean="0"/>
              <a:t>Ny kostnadsnøkkel barnehager ifra 2013 </a:t>
            </a:r>
            <a:r>
              <a:rPr lang="nb-NO" sz="2400" dirty="0" err="1" smtClean="0"/>
              <a:t>pga</a:t>
            </a:r>
            <a:r>
              <a:rPr lang="nb-NO" sz="2400" dirty="0" smtClean="0"/>
              <a:t> endringer i kontantstøtten</a:t>
            </a:r>
          </a:p>
          <a:p>
            <a:endParaRPr lang="nb-NO" sz="2400" dirty="0"/>
          </a:p>
          <a:p>
            <a:r>
              <a:rPr lang="nb-NO" sz="2400" dirty="0" smtClean="0"/>
              <a:t>Kriteriene fra 2013:</a:t>
            </a:r>
          </a:p>
          <a:p>
            <a:pPr lvl="1"/>
            <a:r>
              <a:rPr lang="nb-NO" sz="2400" dirty="0" smtClean="0"/>
              <a:t>Barn 2-5 </a:t>
            </a:r>
          </a:p>
          <a:p>
            <a:pPr lvl="1"/>
            <a:r>
              <a:rPr lang="nb-NO" sz="2400" dirty="0" smtClean="0"/>
              <a:t>Barn 1 år uten kontantstøtte</a:t>
            </a:r>
          </a:p>
          <a:p>
            <a:pPr lvl="1"/>
            <a:r>
              <a:rPr lang="nb-NO" sz="2400" dirty="0" smtClean="0"/>
              <a:t>Innbyggere med høyere utdanning</a:t>
            </a:r>
          </a:p>
          <a:p>
            <a:pPr marL="360363" lvl="1" indent="0">
              <a:buNone/>
            </a:pPr>
            <a:endParaRPr lang="nb-NO" sz="2400" dirty="0"/>
          </a:p>
          <a:p>
            <a:pPr marL="360363" lvl="1" indent="0">
              <a:buNone/>
            </a:pPr>
            <a:r>
              <a:rPr lang="nb-NO" sz="2400" dirty="0" smtClean="0"/>
              <a:t>Endringen vil føre til antall barn 2-5 år vil få større vekt</a:t>
            </a:r>
          </a:p>
          <a:p>
            <a:pPr marL="360363" lvl="1" indent="0">
              <a:buNone/>
            </a:pPr>
            <a:endParaRPr lang="nb-NO" sz="2400" dirty="0"/>
          </a:p>
          <a:p>
            <a:r>
              <a:rPr lang="nb-NO" sz="2400" dirty="0" smtClean="0"/>
              <a:t>Fra sommer/høst 2012 prosess for endring av IS for fylkeskommunene. KS/kommunesektoren inviteres til møte – må delta i prosessen</a:t>
            </a:r>
          </a:p>
          <a:p>
            <a:pPr lvl="1"/>
            <a:endParaRPr lang="nb-NO" dirty="0"/>
          </a:p>
        </p:txBody>
      </p:sp>
    </p:spTree>
    <p:extLst>
      <p:ext uri="{BB962C8B-B14F-4D97-AF65-F5344CB8AC3E}">
        <p14:creationId xmlns:p14="http://schemas.microsoft.com/office/powerpoint/2010/main" xmlns="" val="2725447570"/>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tel 1"/>
          <p:cNvSpPr>
            <a:spLocks noGrp="1"/>
          </p:cNvSpPr>
          <p:nvPr>
            <p:ph type="title" idx="4294967295"/>
          </p:nvPr>
        </p:nvSpPr>
        <p:spPr>
          <a:xfrm>
            <a:off x="457200" y="283134"/>
            <a:ext cx="8229600" cy="754096"/>
          </a:xfrm>
        </p:spPr>
        <p:txBody>
          <a:bodyPr>
            <a:noAutofit/>
          </a:bodyPr>
          <a:lstStyle/>
          <a:p>
            <a:pPr algn="ctr"/>
            <a:r>
              <a:rPr lang="nb-NO" sz="3200" b="1" dirty="0" smtClean="0">
                <a:solidFill>
                  <a:srgbClr val="A50021"/>
                </a:solidFill>
              </a:rPr>
              <a:t>Oppsummering: stram økonomi framover</a:t>
            </a:r>
          </a:p>
        </p:txBody>
      </p:sp>
      <p:sp>
        <p:nvSpPr>
          <p:cNvPr id="65538" name="Undertittel 2"/>
          <p:cNvSpPr>
            <a:spLocks noGrp="1"/>
          </p:cNvSpPr>
          <p:nvPr>
            <p:ph idx="4294967295"/>
          </p:nvPr>
        </p:nvSpPr>
        <p:spPr>
          <a:xfrm>
            <a:off x="457199" y="1187355"/>
            <a:ext cx="8229601" cy="5827593"/>
          </a:xfrm>
        </p:spPr>
        <p:txBody>
          <a:bodyPr>
            <a:normAutofit/>
          </a:bodyPr>
          <a:lstStyle/>
          <a:p>
            <a:pPr>
              <a:lnSpc>
                <a:spcPct val="95000"/>
              </a:lnSpc>
              <a:spcBef>
                <a:spcPts val="0"/>
              </a:spcBef>
            </a:pPr>
            <a:r>
              <a:rPr lang="nb-NO" sz="2400" dirty="0" smtClean="0"/>
              <a:t>Moderat inntektsvekst – men velferdstilbudet kan bli opprettholdt</a:t>
            </a:r>
          </a:p>
          <a:p>
            <a:pPr lvl="1">
              <a:lnSpc>
                <a:spcPct val="95000"/>
              </a:lnSpc>
              <a:spcBef>
                <a:spcPts val="0"/>
              </a:spcBef>
            </a:pPr>
            <a:r>
              <a:rPr lang="nb-NO" sz="2400" dirty="0" smtClean="0"/>
              <a:t>Effektivisering helt nødvendig for bedret kvalitet og økt dekningsgrad  - og for styrket vedlikehold</a:t>
            </a:r>
          </a:p>
          <a:p>
            <a:pPr marL="0" indent="0">
              <a:lnSpc>
                <a:spcPct val="95000"/>
              </a:lnSpc>
              <a:spcBef>
                <a:spcPts val="0"/>
              </a:spcBef>
              <a:buNone/>
            </a:pPr>
            <a:endParaRPr lang="nb-NO" sz="2400" dirty="0" smtClean="0"/>
          </a:p>
          <a:p>
            <a:pPr>
              <a:lnSpc>
                <a:spcPct val="95000"/>
              </a:lnSpc>
              <a:spcBef>
                <a:spcPts val="0"/>
              </a:spcBef>
            </a:pPr>
            <a:r>
              <a:rPr lang="nb-NO" sz="2400" dirty="0" smtClean="0"/>
              <a:t>Høy innvandring vil gi høyere inntektsvekst, men også økte utgifter</a:t>
            </a:r>
          </a:p>
          <a:p>
            <a:pPr>
              <a:lnSpc>
                <a:spcPct val="95000"/>
              </a:lnSpc>
              <a:spcBef>
                <a:spcPts val="0"/>
              </a:spcBef>
            </a:pPr>
            <a:endParaRPr lang="nb-NO" sz="2400" dirty="0" smtClean="0"/>
          </a:p>
          <a:p>
            <a:pPr>
              <a:lnSpc>
                <a:spcPct val="95000"/>
              </a:lnSpc>
              <a:spcBef>
                <a:spcPts val="0"/>
              </a:spcBef>
            </a:pPr>
            <a:r>
              <a:rPr lang="nb-NO" sz="2400" dirty="0" smtClean="0"/>
              <a:t>Stram økonomi må møtes med økt lokal handlefrihet</a:t>
            </a:r>
          </a:p>
          <a:p>
            <a:pPr lvl="1">
              <a:lnSpc>
                <a:spcPct val="95000"/>
              </a:lnSpc>
              <a:spcBef>
                <a:spcPts val="0"/>
              </a:spcBef>
            </a:pPr>
            <a:r>
              <a:rPr lang="nb-NO" sz="2400" dirty="0" smtClean="0"/>
              <a:t>staten må bidra ved redusert detaljstyring gjennom regler, forskrifter og øremerking</a:t>
            </a:r>
          </a:p>
          <a:p>
            <a:pPr marL="0" indent="0">
              <a:lnSpc>
                <a:spcPct val="95000"/>
              </a:lnSpc>
              <a:spcBef>
                <a:spcPts val="0"/>
              </a:spcBef>
              <a:buNone/>
            </a:pPr>
            <a:endParaRPr lang="nb-NO" sz="2400" dirty="0"/>
          </a:p>
          <a:p>
            <a:pPr>
              <a:lnSpc>
                <a:spcPct val="95000"/>
              </a:lnSpc>
              <a:spcBef>
                <a:spcPts val="0"/>
              </a:spcBef>
            </a:pPr>
            <a:r>
              <a:rPr lang="nb-NO" sz="2400" dirty="0" smtClean="0"/>
              <a:t>Innovasjon og effektivisering blir stadig viktigere</a:t>
            </a:r>
          </a:p>
          <a:p>
            <a:pPr>
              <a:lnSpc>
                <a:spcPct val="95000"/>
              </a:lnSpc>
              <a:spcBef>
                <a:spcPts val="0"/>
              </a:spcBef>
            </a:pPr>
            <a:endParaRPr lang="nb-NO" sz="2200" dirty="0" smtClean="0"/>
          </a:p>
          <a:p>
            <a:pPr>
              <a:lnSpc>
                <a:spcPct val="95000"/>
              </a:lnSpc>
              <a:spcBef>
                <a:spcPts val="0"/>
              </a:spcBef>
            </a:pPr>
            <a:endParaRPr lang="nb-NO" sz="2200" dirty="0" smtClean="0"/>
          </a:p>
          <a:p>
            <a:pPr>
              <a:lnSpc>
                <a:spcPct val="95000"/>
              </a:lnSpc>
              <a:spcBef>
                <a:spcPts val="0"/>
              </a:spcBef>
            </a:pPr>
            <a:endParaRPr lang="nb-NO" sz="2200" dirty="0"/>
          </a:p>
          <a:p>
            <a:pPr>
              <a:lnSpc>
                <a:spcPct val="95000"/>
              </a:lnSpc>
              <a:spcBef>
                <a:spcPts val="0"/>
              </a:spcBef>
            </a:pPr>
            <a:endParaRPr lang="nb-NO" sz="2400" dirty="0"/>
          </a:p>
          <a:p>
            <a:pPr>
              <a:lnSpc>
                <a:spcPct val="95000"/>
              </a:lnSpc>
              <a:spcBef>
                <a:spcPts val="0"/>
              </a:spcBef>
            </a:pPr>
            <a:endParaRPr lang="nb-NO" sz="2200" dirty="0" smtClean="0"/>
          </a:p>
        </p:txBody>
      </p:sp>
      <p:sp>
        <p:nvSpPr>
          <p:cNvPr id="2" name="Plassholder for lysbildenummer 1"/>
          <p:cNvSpPr>
            <a:spLocks noGrp="1"/>
          </p:cNvSpPr>
          <p:nvPr>
            <p:ph type="sldNum" sz="quarter" idx="12"/>
          </p:nvPr>
        </p:nvSpPr>
        <p:spPr/>
        <p:txBody>
          <a:bodyPr/>
          <a:lstStyle/>
          <a:p>
            <a:fld id="{9981F108-7F5D-1F44-A0F2-2A575805301D}" type="slidenum">
              <a:rPr lang="nb-NO" smtClean="0">
                <a:solidFill>
                  <a:prstClr val="black"/>
                </a:solidFill>
              </a:rPr>
              <a:pPr/>
              <a:t>19</a:t>
            </a:fld>
            <a:endParaRPr lang="nb-NO">
              <a:solidFill>
                <a:prstClr val="black"/>
              </a:solidFill>
            </a:endParaRPr>
          </a:p>
        </p:txBody>
      </p:sp>
    </p:spTree>
    <p:extLst>
      <p:ext uri="{BB962C8B-B14F-4D97-AF65-F5344CB8AC3E}">
        <p14:creationId xmlns:p14="http://schemas.microsoft.com/office/powerpoint/2010/main" xmlns="" val="1087380953"/>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11188" y="252175"/>
            <a:ext cx="7632700" cy="828675"/>
          </a:xfrm>
        </p:spPr>
        <p:txBody>
          <a:bodyPr>
            <a:noAutofit/>
          </a:bodyPr>
          <a:lstStyle/>
          <a:p>
            <a:pPr algn="ctr"/>
            <a:r>
              <a:rPr lang="nb-NO" b="1" dirty="0" smtClean="0">
                <a:solidFill>
                  <a:srgbClr val="A50021"/>
                </a:solidFill>
              </a:rPr>
              <a:t>Arbeidsledigheten i Norge er lav og lønnsveksten høy; forsterker vår konkurranseevneutfordring</a:t>
            </a:r>
          </a:p>
        </p:txBody>
      </p:sp>
      <p:sp>
        <p:nvSpPr>
          <p:cNvPr id="2" name="Plassholder for lysbildenummer 1"/>
          <p:cNvSpPr>
            <a:spLocks noGrp="1"/>
          </p:cNvSpPr>
          <p:nvPr>
            <p:ph type="sldNum" sz="quarter" idx="12"/>
          </p:nvPr>
        </p:nvSpPr>
        <p:spPr/>
        <p:txBody>
          <a:bodyPr/>
          <a:lstStyle/>
          <a:p>
            <a:fld id="{9981F108-7F5D-1F44-A0F2-2A575805301D}" type="slidenum">
              <a:rPr lang="nb-NO" smtClean="0">
                <a:solidFill>
                  <a:prstClr val="black"/>
                </a:solidFill>
              </a:rPr>
              <a:pPr/>
              <a:t>2</a:t>
            </a:fld>
            <a:endParaRPr lang="nb-NO">
              <a:solidFill>
                <a:prstClr val="black"/>
              </a:solidFill>
            </a:endParaRPr>
          </a:p>
        </p:txBody>
      </p:sp>
      <p:pic>
        <p:nvPicPr>
          <p:cNvPr id="6146" name="Picture 2"/>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bwMode="auto">
          <a:xfrm>
            <a:off x="810349" y="1600200"/>
            <a:ext cx="3332302"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bwMode="auto">
          <a:xfrm>
            <a:off x="5001349" y="1600200"/>
            <a:ext cx="3332302"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32876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normAutofit fontScale="90000"/>
          </a:bodyPr>
          <a:lstStyle/>
          <a:p>
            <a:r>
              <a:rPr lang="nb-NO" dirty="0" smtClean="0"/>
              <a:t>Ordførere og rådmenns syn på Kommuneproposisjon 2013</a:t>
            </a:r>
            <a:endParaRPr lang="nb-NO" dirty="0"/>
          </a:p>
        </p:txBody>
      </p:sp>
      <p:sp>
        <p:nvSpPr>
          <p:cNvPr id="4" name="Plassholder for tekst 3"/>
          <p:cNvSpPr>
            <a:spLocks noGrp="1"/>
          </p:cNvSpPr>
          <p:nvPr>
            <p:ph idx="1"/>
          </p:nvPr>
        </p:nvSpPr>
        <p:spPr/>
        <p:txBody>
          <a:bodyPr/>
          <a:lstStyle/>
          <a:p>
            <a:r>
              <a:rPr lang="nb-NO" dirty="0" smtClean="0"/>
              <a:t>(</a:t>
            </a:r>
            <a:r>
              <a:rPr lang="nb-NO" dirty="0" err="1" smtClean="0"/>
              <a:t>spørreundersøkesle</a:t>
            </a:r>
            <a:r>
              <a:rPr lang="nb-NO" dirty="0" smtClean="0"/>
              <a:t> fra </a:t>
            </a:r>
            <a:r>
              <a:rPr lang="nb-NO" smtClean="0"/>
              <a:t>TsgGaluppOrdf</a:t>
            </a:r>
            <a:endParaRPr lang="nb-NO" dirty="0"/>
          </a:p>
        </p:txBody>
      </p:sp>
      <p:sp>
        <p:nvSpPr>
          <p:cNvPr id="2" name="Plassholder for dato 1"/>
          <p:cNvSpPr>
            <a:spLocks noGrp="1"/>
          </p:cNvSpPr>
          <p:nvPr>
            <p:ph type="dt" sz="half" idx="4294967295"/>
          </p:nvPr>
        </p:nvSpPr>
        <p:spPr>
          <a:xfrm>
            <a:off x="0" y="6496050"/>
            <a:ext cx="2133600" cy="365125"/>
          </a:xfrm>
          <a:prstGeom prst="rect">
            <a:avLst/>
          </a:prstGeom>
        </p:spPr>
        <p:txBody>
          <a:bodyPr/>
          <a:lstStyle/>
          <a:p>
            <a:fld id="{A3240655-7A1B-1140-9658-641020A7094A}" type="datetime1">
              <a:rPr lang="nb-NO" smtClean="0"/>
              <a:pPr/>
              <a:t>30.05.2012</a:t>
            </a:fld>
            <a:endParaRPr lang="nb-NO" dirty="0"/>
          </a:p>
        </p:txBody>
      </p:sp>
    </p:spTree>
    <p:extLst>
      <p:ext uri="{BB962C8B-B14F-4D97-AF65-F5344CB8AC3E}">
        <p14:creationId xmlns:p14="http://schemas.microsoft.com/office/powerpoint/2010/main" xmlns="" val="3653326967"/>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1"/>
            <a:ext cx="8384400" cy="523220"/>
          </a:xfrm>
        </p:spPr>
        <p:txBody>
          <a:bodyPr/>
          <a:lstStyle/>
          <a:p>
            <a:pPr algn="ctr">
              <a:spcAft>
                <a:spcPct val="0"/>
              </a:spcAft>
            </a:pPr>
            <a:r>
              <a:rPr lang="nb-NO" b="1" dirty="0" smtClean="0">
                <a:solidFill>
                  <a:srgbClr val="C00000"/>
                </a:solidFill>
              </a:rPr>
              <a:t>Økonomi gir størst utfordring</a:t>
            </a:r>
            <a:endParaRPr lang="nb-NO" sz="2000" b="1" dirty="0" smtClean="0">
              <a:solidFill>
                <a:srgbClr val="C00000"/>
              </a:solidFill>
            </a:endParaRPr>
          </a:p>
        </p:txBody>
      </p:sp>
      <p:sp>
        <p:nvSpPr>
          <p:cNvPr id="6" name="Rektangel 5"/>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custDataLst>
              <p:tags r:id="rId4"/>
            </p:custDataLst>
          </p:nvPr>
        </p:nvSpPr>
        <p:spPr>
          <a:xfrm>
            <a:off x="467544" y="764704"/>
            <a:ext cx="7848872" cy="276999"/>
          </a:xfrm>
          <a:prstGeom prst="rect">
            <a:avLst/>
          </a:prstGeom>
          <a:noFill/>
          <a:ln>
            <a:solidFill>
              <a:schemeClr val="tx1"/>
            </a:solidFill>
          </a:ln>
        </p:spPr>
        <p:txBody>
          <a:bodyPr vert="horz" wrap="square" rtlCol="0">
            <a:spAutoFit/>
          </a:bodyPr>
          <a:lstStyle/>
          <a:p>
            <a:r>
              <a:rPr lang="nb-NO" sz="1200" b="1" dirty="0" smtClean="0">
                <a:solidFill>
                  <a:schemeClr val="bg1">
                    <a:lumMod val="65000"/>
                  </a:schemeClr>
                </a:solidFill>
              </a:rPr>
              <a:t>Hvor store- eller små er kommunens utfordringer i 2013 når det gjelder følgende forhold? </a:t>
            </a:r>
            <a:r>
              <a:rPr lang="nb-NO" sz="1000" b="1" dirty="0" smtClean="0">
                <a:solidFill>
                  <a:schemeClr val="bg1">
                    <a:lumMod val="65000"/>
                  </a:schemeClr>
                </a:solidFill>
              </a:rPr>
              <a:t>Prosent, n=</a:t>
            </a:r>
            <a:endParaRPr lang="nb-NO" sz="1000" b="1" i="1" dirty="0">
              <a:solidFill>
                <a:schemeClr val="bg1">
                  <a:lumMod val="65000"/>
                </a:schemeClr>
              </a:solidFill>
            </a:endParaRPr>
          </a:p>
        </p:txBody>
      </p:sp>
      <p:sp>
        <p:nvSpPr>
          <p:cNvPr id="3" name="TekstSylinder 2"/>
          <p:cNvSpPr txBox="1"/>
          <p:nvPr/>
        </p:nvSpPr>
        <p:spPr>
          <a:xfrm>
            <a:off x="501623" y="4509120"/>
            <a:ext cx="8134377" cy="1754326"/>
          </a:xfrm>
          <a:prstGeom prst="rect">
            <a:avLst/>
          </a:prstGeom>
          <a:noFill/>
        </p:spPr>
        <p:txBody>
          <a:bodyPr wrap="square" rtlCol="0">
            <a:spAutoFit/>
          </a:bodyPr>
          <a:lstStyle/>
          <a:p>
            <a:r>
              <a:rPr lang="nb-NO" sz="1200" i="1" dirty="0" smtClean="0"/>
              <a:t>Økonomien er den største utfordringen – befolkningsutviklingen bekymrer minst:.</a:t>
            </a:r>
          </a:p>
          <a:p>
            <a:pPr marL="171450" indent="-171450">
              <a:buFont typeface="Wingdings" pitchFamily="2" charset="2"/>
              <a:buChar char="ü"/>
            </a:pPr>
            <a:r>
              <a:rPr lang="nb-NO" sz="1200" dirty="0" smtClean="0"/>
              <a:t>Ni av ti mener kommuneøkonomien og pensjonsutgiftene utgjør store bekymringer, hvorav fire sier utfordringen er «svært stor» .</a:t>
            </a:r>
          </a:p>
          <a:p>
            <a:pPr marL="171450" indent="-171450">
              <a:buFont typeface="Wingdings" pitchFamily="2" charset="2"/>
              <a:buChar char="ü"/>
            </a:pPr>
            <a:r>
              <a:rPr lang="nb-NO" sz="1200" dirty="0" smtClean="0"/>
              <a:t>Også innbyggernes forventninger skaper bekymring. Åtte av ti mener denne utfordringen er stor.</a:t>
            </a:r>
          </a:p>
          <a:p>
            <a:pPr marL="171450" indent="-171450">
              <a:buFont typeface="Wingdings" pitchFamily="2" charset="2"/>
              <a:buChar char="ü"/>
            </a:pPr>
            <a:r>
              <a:rPr lang="nb-NO" sz="1200" dirty="0" smtClean="0"/>
              <a:t>Meningene er mer delte når det gjelder tilgangen på arbeidskraft. Fire av ti føler dette som en stor utfordring, mens to sier den er liten. Tre-fire av ti sier verken eller.</a:t>
            </a:r>
          </a:p>
          <a:p>
            <a:pPr marL="171450" indent="-171450">
              <a:buFont typeface="Wingdings" pitchFamily="2" charset="2"/>
              <a:buChar char="ü"/>
            </a:pPr>
            <a:r>
              <a:rPr lang="nb-NO" sz="1200" dirty="0" smtClean="0"/>
              <a:t>De færreste er bekymret for befolkningsr</a:t>
            </a:r>
            <a:r>
              <a:rPr lang="nb-NO" sz="1200" i="1" dirty="0" smtClean="0"/>
              <a:t>eduksjon</a:t>
            </a:r>
            <a:r>
              <a:rPr lang="nb-NO" sz="1200" dirty="0" smtClean="0"/>
              <a:t>: her sier fire-fem av ti at utfordringene er små – tre av disse at utfordringen er svært små. Problemer med befolknings</a:t>
            </a:r>
            <a:r>
              <a:rPr lang="nb-NO" sz="1200" i="1" dirty="0" smtClean="0"/>
              <a:t>vekst er </a:t>
            </a:r>
            <a:r>
              <a:rPr lang="nb-NO" sz="1200" dirty="0" smtClean="0"/>
              <a:t>noe mer utbredt, og følt av fire blant ti hvorav to sier svært liten.</a:t>
            </a:r>
            <a:endParaRPr lang="nb-NO" sz="1200" dirty="0"/>
          </a:p>
        </p:txBody>
      </p:sp>
      <p:sp>
        <p:nvSpPr>
          <p:cNvPr id="2" name="TekstSylinder 1"/>
          <p:cNvSpPr txBox="1"/>
          <p:nvPr>
            <p:custDataLst>
              <p:tags r:id="rId5"/>
            </p:custDataLst>
          </p:nvPr>
        </p:nvSpPr>
        <p:spPr>
          <a:xfrm>
            <a:off x="8636000" y="6350000"/>
            <a:ext cx="635000" cy="184666"/>
          </a:xfrm>
          <a:prstGeom prst="rect">
            <a:avLst/>
          </a:prstGeom>
          <a:noFill/>
        </p:spPr>
        <p:txBody>
          <a:bodyPr vert="horz" tIns="0" bIns="0" rtlCol="0">
            <a:spAutoFit/>
          </a:bodyPr>
          <a:lstStyle/>
          <a:p>
            <a:r>
              <a:rPr lang="nb-NO" sz="1200" dirty="0" smtClean="0">
                <a:solidFill>
                  <a:srgbClr val="000000"/>
                </a:solidFill>
                <a:latin typeface="Arial"/>
              </a:rPr>
              <a:t>9</a:t>
            </a:r>
            <a:endParaRPr lang="nb-NO" sz="1200" dirty="0">
              <a:solidFill>
                <a:srgbClr val="000000"/>
              </a:solidFill>
              <a:latin typeface="Arial"/>
            </a:endParaRPr>
          </a:p>
        </p:txBody>
      </p:sp>
      <p:cxnSp>
        <p:nvCxnSpPr>
          <p:cNvPr id="5" name="Rett linje 4"/>
          <p:cNvCxnSpPr/>
          <p:nvPr>
            <p:custDataLst>
              <p:tags r:id="rId6"/>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7" name="TekstSylinder 6"/>
          <p:cNvSpPr txBox="1"/>
          <p:nvPr>
            <p:custDataLst>
              <p:tags r:id="rId7"/>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graphicFrame>
        <p:nvGraphicFramePr>
          <p:cNvPr id="11" name="Diagram 10"/>
          <p:cNvGraphicFramePr>
            <a:graphicFrameLocks/>
          </p:cNvGraphicFramePr>
          <p:nvPr>
            <p:extLst>
              <p:ext uri="{D42A27DB-BD31-4B8C-83A1-F6EECF244321}">
                <p14:modId xmlns:p14="http://schemas.microsoft.com/office/powerpoint/2010/main" xmlns="" val="4209970827"/>
              </p:ext>
            </p:extLst>
          </p:nvPr>
        </p:nvGraphicFramePr>
        <p:xfrm>
          <a:off x="486508" y="1073078"/>
          <a:ext cx="7810944" cy="3364034"/>
        </p:xfrm>
        <a:graphic>
          <a:graphicData uri="http://schemas.openxmlformats.org/drawingml/2006/chart">
            <c:chart xmlns:c="http://schemas.openxmlformats.org/drawingml/2006/chart" xmlns:r="http://schemas.openxmlformats.org/officeDocument/2006/relationships" r:id="rId9"/>
          </a:graphicData>
        </a:graphic>
      </p:graphicFrame>
    </p:spTree>
    <p:custDataLst>
      <p:tags r:id="rId1"/>
    </p:custDataLst>
    <p:extLst>
      <p:ext uri="{BB962C8B-B14F-4D97-AF65-F5344CB8AC3E}">
        <p14:creationId xmlns:p14="http://schemas.microsoft.com/office/powerpoint/2010/main" xmlns="" val="3041599740"/>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1"/>
            <a:ext cx="8384400" cy="523220"/>
          </a:xfrm>
        </p:spPr>
        <p:txBody>
          <a:bodyPr>
            <a:normAutofit/>
          </a:bodyPr>
          <a:lstStyle/>
          <a:p>
            <a:pPr algn="ctr">
              <a:spcAft>
                <a:spcPct val="0"/>
              </a:spcAft>
            </a:pPr>
            <a:r>
              <a:rPr lang="nb-NO" b="1" dirty="0">
                <a:solidFill>
                  <a:srgbClr val="C00000"/>
                </a:solidFill>
              </a:rPr>
              <a:t>Ulike kommuner har ulike utfordringer</a:t>
            </a:r>
          </a:p>
        </p:txBody>
      </p:sp>
      <p:sp>
        <p:nvSpPr>
          <p:cNvPr id="6" name="Rektangel 5"/>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custDataLst>
              <p:tags r:id="rId4"/>
            </p:custDataLst>
          </p:nvPr>
        </p:nvSpPr>
        <p:spPr>
          <a:xfrm>
            <a:off x="4075525" y="840895"/>
            <a:ext cx="4544368" cy="400110"/>
          </a:xfrm>
          <a:prstGeom prst="rect">
            <a:avLst/>
          </a:prstGeom>
          <a:noFill/>
          <a:ln>
            <a:solidFill>
              <a:schemeClr val="tx1"/>
            </a:solidFill>
          </a:ln>
        </p:spPr>
        <p:txBody>
          <a:bodyPr vert="horz" wrap="square" rtlCol="0">
            <a:spAutoFit/>
          </a:bodyPr>
          <a:lstStyle/>
          <a:p>
            <a:r>
              <a:rPr lang="nb-NO" sz="1000" b="1" dirty="0" smtClean="0">
                <a:solidFill>
                  <a:schemeClr val="bg1">
                    <a:lumMod val="65000"/>
                  </a:schemeClr>
                </a:solidFill>
              </a:rPr>
              <a:t>Hvor store- eller små er kommunens utfordringer i 2013 når det gjelder følgende forhold? Prosent, n=230-237.</a:t>
            </a:r>
            <a:endParaRPr lang="nb-NO" sz="1000" b="1" i="1" dirty="0">
              <a:solidFill>
                <a:schemeClr val="bg1">
                  <a:lumMod val="65000"/>
                </a:schemeClr>
              </a:solidFill>
            </a:endParaRPr>
          </a:p>
        </p:txBody>
      </p:sp>
      <p:sp>
        <p:nvSpPr>
          <p:cNvPr id="3" name="TekstSylinder 2"/>
          <p:cNvSpPr txBox="1"/>
          <p:nvPr/>
        </p:nvSpPr>
        <p:spPr>
          <a:xfrm>
            <a:off x="467544" y="1340768"/>
            <a:ext cx="3384376" cy="3231654"/>
          </a:xfrm>
          <a:prstGeom prst="rect">
            <a:avLst/>
          </a:prstGeom>
          <a:noFill/>
        </p:spPr>
        <p:txBody>
          <a:bodyPr wrap="square" rtlCol="0">
            <a:spAutoFit/>
          </a:bodyPr>
          <a:lstStyle/>
          <a:p>
            <a:r>
              <a:rPr lang="nb-NO" sz="1200" i="1" dirty="0" smtClean="0"/>
              <a:t>Kommunens utfordringer er gjerne knyttet til kommunens struktur og befolkningsgrunnlag:</a:t>
            </a:r>
          </a:p>
          <a:p>
            <a:pPr marL="171450" indent="-171450">
              <a:buFont typeface="Wingdings" pitchFamily="2" charset="2"/>
              <a:buChar char="ü"/>
            </a:pPr>
            <a:r>
              <a:rPr lang="nb-NO" sz="1200" dirty="0" smtClean="0"/>
              <a:t>Problemet med befolkningsvekst er synkende med stigende kommunestørrelse </a:t>
            </a:r>
          </a:p>
          <a:p>
            <a:pPr marL="171450" indent="-171450">
              <a:buFont typeface="Wingdings" pitchFamily="2" charset="2"/>
              <a:buChar char="ü"/>
            </a:pPr>
            <a:r>
              <a:rPr lang="nb-NO" sz="1200" dirty="0" smtClean="0"/>
              <a:t>– og motsatt når det gjelder befolkningsvekst.</a:t>
            </a:r>
          </a:p>
          <a:p>
            <a:pPr marL="171450" indent="-171450">
              <a:buFont typeface="Wingdings" pitchFamily="2" charset="2"/>
              <a:buChar char="ü"/>
            </a:pPr>
            <a:r>
              <a:rPr lang="nb-NO" sz="1200" dirty="0" smtClean="0"/>
              <a:t>Utfordringer med tilgang på arbeidskraft gjør seg sterkest gjeldende i fiskerikommuner (disse er få i utvalget)</a:t>
            </a:r>
          </a:p>
          <a:p>
            <a:pPr marL="171450" indent="-171450">
              <a:buFont typeface="Wingdings" pitchFamily="2" charset="2"/>
              <a:buChar char="ü"/>
            </a:pPr>
            <a:r>
              <a:rPr lang="nb-NO" sz="1200" dirty="0" smtClean="0"/>
              <a:t>Forventningspresset fra innbyggerne stiger med kommunestørrelsen.</a:t>
            </a:r>
          </a:p>
          <a:p>
            <a:pPr marL="171450" indent="-171450">
              <a:buFont typeface="Wingdings" pitchFamily="2" charset="2"/>
              <a:buChar char="ü"/>
            </a:pPr>
            <a:r>
              <a:rPr lang="nb-NO" sz="1200" dirty="0" smtClean="0"/>
              <a:t>Kommuneøkonomien nevnes hyppigere på </a:t>
            </a:r>
            <a:r>
              <a:rPr lang="nb-NO" sz="1200" dirty="0"/>
              <a:t>V</a:t>
            </a:r>
            <a:r>
              <a:rPr lang="nb-NO" sz="1200" dirty="0" smtClean="0"/>
              <a:t>estlandet og i Nord-Norge enn på Sør-Østlandet.</a:t>
            </a:r>
          </a:p>
          <a:p>
            <a:pPr marL="171450" indent="-171450">
              <a:buFont typeface="Wingdings" pitchFamily="2" charset="2"/>
              <a:buChar char="ü"/>
            </a:pPr>
            <a:r>
              <a:rPr lang="nb-NO" sz="1200" dirty="0" smtClean="0"/>
              <a:t>Pensjonsutfordringene deles på tvers av kommunene.</a:t>
            </a:r>
          </a:p>
          <a:p>
            <a:pPr marL="171450" indent="-171450">
              <a:buFont typeface="Wingdings" pitchFamily="2" charset="2"/>
              <a:buChar char="ü"/>
            </a:pPr>
            <a:endParaRPr lang="nb-NO" sz="1200" dirty="0" smtClean="0"/>
          </a:p>
        </p:txBody>
      </p:sp>
      <p:sp>
        <p:nvSpPr>
          <p:cNvPr id="2" name="TekstSylinder 1"/>
          <p:cNvSpPr txBox="1"/>
          <p:nvPr>
            <p:custDataLst>
              <p:tags r:id="rId5"/>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10</a:t>
            </a:r>
            <a:endParaRPr lang="nb-NO" sz="1200">
              <a:solidFill>
                <a:srgbClr val="000000"/>
              </a:solidFill>
              <a:latin typeface="Arial"/>
            </a:endParaRPr>
          </a:p>
        </p:txBody>
      </p:sp>
      <p:cxnSp>
        <p:nvCxnSpPr>
          <p:cNvPr id="5" name="Rett linje 4"/>
          <p:cNvCxnSpPr/>
          <p:nvPr>
            <p:custDataLst>
              <p:tags r:id="rId6"/>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7" name="TekstSylinder 6"/>
          <p:cNvSpPr txBox="1"/>
          <p:nvPr>
            <p:custDataLst>
              <p:tags r:id="rId7"/>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graphicFrame>
        <p:nvGraphicFramePr>
          <p:cNvPr id="15" name="Diagram 14"/>
          <p:cNvGraphicFramePr>
            <a:graphicFrameLocks/>
          </p:cNvGraphicFramePr>
          <p:nvPr>
            <p:extLst>
              <p:ext uri="{D42A27DB-BD31-4B8C-83A1-F6EECF244321}">
                <p14:modId xmlns:p14="http://schemas.microsoft.com/office/powerpoint/2010/main" xmlns="" val="1553154520"/>
              </p:ext>
            </p:extLst>
          </p:nvPr>
        </p:nvGraphicFramePr>
        <p:xfrm>
          <a:off x="4211960" y="1276407"/>
          <a:ext cx="4066291" cy="252717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Diagram 15"/>
          <p:cNvGraphicFramePr>
            <a:graphicFrameLocks/>
          </p:cNvGraphicFramePr>
          <p:nvPr>
            <p:extLst>
              <p:ext uri="{D42A27DB-BD31-4B8C-83A1-F6EECF244321}">
                <p14:modId xmlns:p14="http://schemas.microsoft.com/office/powerpoint/2010/main" xmlns="" val="1125615067"/>
              </p:ext>
            </p:extLst>
          </p:nvPr>
        </p:nvGraphicFramePr>
        <p:xfrm>
          <a:off x="4239916" y="3717032"/>
          <a:ext cx="4215586" cy="2379712"/>
        </p:xfrm>
        <a:graphic>
          <a:graphicData uri="http://schemas.openxmlformats.org/drawingml/2006/chart">
            <c:chart xmlns:c="http://schemas.openxmlformats.org/drawingml/2006/chart" xmlns:r="http://schemas.openxmlformats.org/officeDocument/2006/relationships" r:id="rId10"/>
          </a:graphicData>
        </a:graphic>
      </p:graphicFrame>
    </p:spTree>
    <p:custDataLst>
      <p:tags r:id="rId1"/>
    </p:custDataLst>
    <p:extLst>
      <p:ext uri="{BB962C8B-B14F-4D97-AF65-F5344CB8AC3E}">
        <p14:creationId xmlns:p14="http://schemas.microsoft.com/office/powerpoint/2010/main" xmlns="" val="301630321"/>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1"/>
            <a:ext cx="8384400" cy="523220"/>
          </a:xfrm>
        </p:spPr>
        <p:txBody>
          <a:bodyPr>
            <a:normAutofit/>
          </a:bodyPr>
          <a:lstStyle/>
          <a:p>
            <a:pPr algn="ctr">
              <a:spcAft>
                <a:spcPct val="0"/>
              </a:spcAft>
            </a:pPr>
            <a:r>
              <a:rPr lang="nb-NO" b="1" dirty="0">
                <a:solidFill>
                  <a:srgbClr val="C00000"/>
                </a:solidFill>
              </a:rPr>
              <a:t>Kommunene mestrer Samhandlingsreformen</a:t>
            </a:r>
          </a:p>
        </p:txBody>
      </p:sp>
      <p:sp>
        <p:nvSpPr>
          <p:cNvPr id="6" name="Rektangel 5"/>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custDataLst>
              <p:tags r:id="rId4"/>
            </p:custDataLst>
          </p:nvPr>
        </p:nvSpPr>
        <p:spPr>
          <a:xfrm>
            <a:off x="503158" y="828580"/>
            <a:ext cx="7957274" cy="461665"/>
          </a:xfrm>
          <a:prstGeom prst="rect">
            <a:avLst/>
          </a:prstGeom>
          <a:noFill/>
          <a:ln>
            <a:solidFill>
              <a:schemeClr val="tx1"/>
            </a:solidFill>
          </a:ln>
        </p:spPr>
        <p:txBody>
          <a:bodyPr vert="horz" wrap="square" rtlCol="0">
            <a:spAutoFit/>
          </a:bodyPr>
          <a:lstStyle/>
          <a:p>
            <a:r>
              <a:rPr lang="nb-NO" sz="1200" b="1" dirty="0" smtClean="0">
                <a:solidFill>
                  <a:schemeClr val="bg1">
                    <a:lumMod val="65000"/>
                  </a:schemeClr>
                </a:solidFill>
              </a:rPr>
              <a:t>I hvilken grad synes du kommunen din har greid å løse oppgavene i  Samhandlingsreformen de fire første månedene? </a:t>
            </a:r>
            <a:r>
              <a:rPr lang="nb-NO" sz="1000" b="1" dirty="0" smtClean="0">
                <a:solidFill>
                  <a:schemeClr val="bg1">
                    <a:lumMod val="65000"/>
                  </a:schemeClr>
                </a:solidFill>
              </a:rPr>
              <a:t>Prosent, n=237.</a:t>
            </a:r>
            <a:endParaRPr lang="nb-NO" sz="1000" b="1" i="1" dirty="0">
              <a:solidFill>
                <a:schemeClr val="bg1">
                  <a:lumMod val="65000"/>
                </a:schemeClr>
              </a:solidFill>
            </a:endParaRPr>
          </a:p>
        </p:txBody>
      </p:sp>
      <p:sp>
        <p:nvSpPr>
          <p:cNvPr id="3" name="TekstSylinder 2"/>
          <p:cNvSpPr txBox="1"/>
          <p:nvPr/>
        </p:nvSpPr>
        <p:spPr>
          <a:xfrm>
            <a:off x="503158" y="1628800"/>
            <a:ext cx="3853705" cy="1015663"/>
          </a:xfrm>
          <a:prstGeom prst="rect">
            <a:avLst/>
          </a:prstGeom>
          <a:noFill/>
        </p:spPr>
        <p:txBody>
          <a:bodyPr wrap="square" rtlCol="0">
            <a:spAutoFit/>
          </a:bodyPr>
          <a:lstStyle/>
          <a:p>
            <a:r>
              <a:rPr lang="nb-NO" sz="1200" i="1" dirty="0" smtClean="0"/>
              <a:t>De fleste kommunene mener selv de mestrer samhandlingsreformen relativt godt:</a:t>
            </a:r>
          </a:p>
          <a:p>
            <a:pPr marL="171450" indent="-171450">
              <a:buFont typeface="Wingdings" pitchFamily="2" charset="2"/>
              <a:buChar char="ü"/>
            </a:pPr>
            <a:r>
              <a:rPr lang="nb-NO" sz="1200" dirty="0" smtClean="0"/>
              <a:t>Ni av ti sier reformen er håndtert på en god måte. Fem-seks av disse vurderer imidlertid håndteringen som «ganske bra».</a:t>
            </a:r>
          </a:p>
        </p:txBody>
      </p:sp>
      <p:sp>
        <p:nvSpPr>
          <p:cNvPr id="2" name="TekstSylinder 1"/>
          <p:cNvSpPr txBox="1"/>
          <p:nvPr>
            <p:custDataLst>
              <p:tags r:id="rId5"/>
            </p:custDataLst>
          </p:nvPr>
        </p:nvSpPr>
        <p:spPr>
          <a:xfrm>
            <a:off x="8636000" y="6350000"/>
            <a:ext cx="635000" cy="184666"/>
          </a:xfrm>
          <a:prstGeom prst="rect">
            <a:avLst/>
          </a:prstGeom>
          <a:noFill/>
        </p:spPr>
        <p:txBody>
          <a:bodyPr vert="horz" tIns="0" bIns="0" rtlCol="0">
            <a:spAutoFit/>
          </a:bodyPr>
          <a:lstStyle/>
          <a:p>
            <a:r>
              <a:rPr lang="nb-NO" sz="1200" dirty="0" smtClean="0">
                <a:solidFill>
                  <a:srgbClr val="000000"/>
                </a:solidFill>
                <a:latin typeface="Arial"/>
              </a:rPr>
              <a:t>11</a:t>
            </a:r>
            <a:endParaRPr lang="nb-NO" sz="1200" dirty="0">
              <a:solidFill>
                <a:srgbClr val="000000"/>
              </a:solidFill>
              <a:latin typeface="Arial"/>
            </a:endParaRPr>
          </a:p>
        </p:txBody>
      </p:sp>
      <p:cxnSp>
        <p:nvCxnSpPr>
          <p:cNvPr id="9" name="Rett linje 8"/>
          <p:cNvCxnSpPr/>
          <p:nvPr>
            <p:custDataLst>
              <p:tags r:id="rId6"/>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0" name="TekstSylinder 9"/>
          <p:cNvSpPr txBox="1"/>
          <p:nvPr>
            <p:custDataLst>
              <p:tags r:id="rId7"/>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graphicFrame>
        <p:nvGraphicFramePr>
          <p:cNvPr id="12" name="Diagram 11"/>
          <p:cNvGraphicFramePr>
            <a:graphicFrameLocks/>
          </p:cNvGraphicFramePr>
          <p:nvPr>
            <p:extLst>
              <p:ext uri="{D42A27DB-BD31-4B8C-83A1-F6EECF244321}">
                <p14:modId xmlns:p14="http://schemas.microsoft.com/office/powerpoint/2010/main" xmlns="" val="256384596"/>
              </p:ext>
            </p:extLst>
          </p:nvPr>
        </p:nvGraphicFramePr>
        <p:xfrm>
          <a:off x="4283968" y="1628800"/>
          <a:ext cx="4176464" cy="2602235"/>
        </p:xfrm>
        <a:graphic>
          <a:graphicData uri="http://schemas.openxmlformats.org/drawingml/2006/chart">
            <c:chart xmlns:c="http://schemas.openxmlformats.org/drawingml/2006/chart" xmlns:r="http://schemas.openxmlformats.org/officeDocument/2006/relationships" r:id="rId9"/>
          </a:graphicData>
        </a:graphic>
      </p:graphicFrame>
      <p:pic>
        <p:nvPicPr>
          <p:cNvPr id="6145" name="Picture 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11560" y="2671285"/>
            <a:ext cx="2942518" cy="3467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ktangel 6"/>
          <p:cNvSpPr/>
          <p:nvPr/>
        </p:nvSpPr>
        <p:spPr>
          <a:xfrm>
            <a:off x="3635896" y="5301208"/>
            <a:ext cx="4572000" cy="646331"/>
          </a:xfrm>
          <a:prstGeom prst="rect">
            <a:avLst/>
          </a:prstGeom>
        </p:spPr>
        <p:txBody>
          <a:bodyPr>
            <a:spAutoFit/>
          </a:bodyPr>
          <a:lstStyle/>
          <a:p>
            <a:r>
              <a:rPr lang="nb-NO" sz="1200" i="1" dirty="0" smtClean="0"/>
              <a:t>Egenvurderingen varierer i liten grad med kommunenes </a:t>
            </a:r>
            <a:r>
              <a:rPr lang="nb-NO" sz="1200" i="1" dirty="0" err="1" smtClean="0"/>
              <a:t>bakgrunnskjnnetegn</a:t>
            </a:r>
            <a:r>
              <a:rPr lang="nb-NO" sz="1200" i="1" dirty="0" smtClean="0"/>
              <a:t>:</a:t>
            </a:r>
            <a:endParaRPr lang="nb-NO" sz="1200" i="1" dirty="0"/>
          </a:p>
          <a:p>
            <a:pPr marL="171450" indent="-171450">
              <a:buFont typeface="Wingdings" pitchFamily="2" charset="2"/>
              <a:buChar char="ü"/>
            </a:pPr>
            <a:r>
              <a:rPr lang="nb-NO" sz="1200" dirty="0" smtClean="0"/>
              <a:t>De fleste mener håndteringen har vært god – uansett.</a:t>
            </a:r>
            <a:endParaRPr lang="nb-NO" sz="1200" dirty="0"/>
          </a:p>
        </p:txBody>
      </p:sp>
    </p:spTree>
    <p:custDataLst>
      <p:tags r:id="rId1"/>
    </p:custDataLst>
    <p:extLst>
      <p:ext uri="{BB962C8B-B14F-4D97-AF65-F5344CB8AC3E}">
        <p14:creationId xmlns:p14="http://schemas.microsoft.com/office/powerpoint/2010/main" xmlns="" val="2024852210"/>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1"/>
            <a:ext cx="8384400" cy="523220"/>
          </a:xfrm>
        </p:spPr>
        <p:txBody>
          <a:bodyPr>
            <a:normAutofit/>
          </a:bodyPr>
          <a:lstStyle/>
          <a:p>
            <a:pPr algn="ctr">
              <a:spcAft>
                <a:spcPct val="0"/>
              </a:spcAft>
            </a:pPr>
            <a:r>
              <a:rPr lang="nb-NO" b="1" dirty="0">
                <a:solidFill>
                  <a:srgbClr val="C00000"/>
                </a:solidFill>
              </a:rPr>
              <a:t>«Alle» kommunene har effektiviseringstiltak</a:t>
            </a:r>
          </a:p>
        </p:txBody>
      </p:sp>
      <p:sp>
        <p:nvSpPr>
          <p:cNvPr id="6" name="Rektangel 5"/>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custDataLst>
              <p:tags r:id="rId4"/>
            </p:custDataLst>
          </p:nvPr>
        </p:nvSpPr>
        <p:spPr>
          <a:xfrm>
            <a:off x="611560" y="836712"/>
            <a:ext cx="8136904" cy="461665"/>
          </a:xfrm>
          <a:prstGeom prst="rect">
            <a:avLst/>
          </a:prstGeom>
          <a:noFill/>
          <a:ln>
            <a:solidFill>
              <a:schemeClr val="tx1"/>
            </a:solidFill>
          </a:ln>
        </p:spPr>
        <p:txBody>
          <a:bodyPr vert="horz" wrap="square" rtlCol="0">
            <a:spAutoFit/>
          </a:bodyPr>
          <a:lstStyle/>
          <a:p>
            <a:r>
              <a:rPr lang="nb-NO" sz="1200" b="1" dirty="0" smtClean="0">
                <a:solidFill>
                  <a:schemeClr val="bg1">
                    <a:lumMod val="65000"/>
                  </a:schemeClr>
                </a:solidFill>
              </a:rPr>
              <a:t>Har kommunen din planer om nye effektiviseringstiltak i 2013, rettet inn mot å gi innbyggerne bedre kommunale tjenester? </a:t>
            </a:r>
            <a:r>
              <a:rPr lang="nb-NO" sz="1000" b="1" dirty="0" smtClean="0">
                <a:solidFill>
                  <a:schemeClr val="bg1">
                    <a:lumMod val="65000"/>
                  </a:schemeClr>
                </a:solidFill>
              </a:rPr>
              <a:t>Prosent, n=238.</a:t>
            </a:r>
            <a:endParaRPr lang="nb-NO" sz="1000" b="1" i="1" dirty="0">
              <a:solidFill>
                <a:schemeClr val="bg1">
                  <a:lumMod val="65000"/>
                </a:schemeClr>
              </a:solidFill>
            </a:endParaRPr>
          </a:p>
        </p:txBody>
      </p:sp>
      <p:sp>
        <p:nvSpPr>
          <p:cNvPr id="3" name="TekstSylinder 2"/>
          <p:cNvSpPr txBox="1"/>
          <p:nvPr/>
        </p:nvSpPr>
        <p:spPr>
          <a:xfrm>
            <a:off x="596752" y="1484784"/>
            <a:ext cx="3024336" cy="1754326"/>
          </a:xfrm>
          <a:prstGeom prst="rect">
            <a:avLst/>
          </a:prstGeom>
          <a:noFill/>
        </p:spPr>
        <p:txBody>
          <a:bodyPr wrap="square" rtlCol="0">
            <a:spAutoFit/>
          </a:bodyPr>
          <a:lstStyle/>
          <a:p>
            <a:r>
              <a:rPr lang="nb-NO" sz="1200" i="1" dirty="0" smtClean="0"/>
              <a:t>Ni av ti oppgir at kommunen har planer om nye effektiviseringstiltak for 2013, men implementeringen varierer i form:</a:t>
            </a:r>
          </a:p>
          <a:p>
            <a:pPr marL="171450" indent="-171450">
              <a:buFont typeface="Wingdings" pitchFamily="2" charset="2"/>
              <a:buChar char="ü"/>
            </a:pPr>
            <a:r>
              <a:rPr lang="nb-NO" sz="1200" dirty="0" smtClean="0"/>
              <a:t>I halvparten av tilfellene har man planlagt nye tiltak.</a:t>
            </a:r>
          </a:p>
          <a:p>
            <a:pPr marL="171450" indent="-171450">
              <a:buFont typeface="Wingdings" pitchFamily="2" charset="2"/>
              <a:buChar char="ü"/>
            </a:pPr>
            <a:r>
              <a:rPr lang="nb-NO" sz="1200" dirty="0" smtClean="0"/>
              <a:t>I de øvrige tilfellene er planene allerede igangsatt som del av økonomiplanen.</a:t>
            </a:r>
          </a:p>
          <a:p>
            <a:pPr marL="171450" indent="-171450">
              <a:buFont typeface="Wingdings" pitchFamily="2" charset="2"/>
              <a:buChar char="ü"/>
            </a:pPr>
            <a:r>
              <a:rPr lang="nb-NO" sz="1200" dirty="0" smtClean="0"/>
              <a:t>Tre av hundre kjenner ikke til slike planer.</a:t>
            </a:r>
          </a:p>
        </p:txBody>
      </p:sp>
      <p:sp>
        <p:nvSpPr>
          <p:cNvPr id="2" name="TekstSylinder 1"/>
          <p:cNvSpPr txBox="1"/>
          <p:nvPr>
            <p:custDataLst>
              <p:tags r:id="rId5"/>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13</a:t>
            </a:r>
            <a:endParaRPr lang="nb-NO" sz="1200">
              <a:solidFill>
                <a:srgbClr val="000000"/>
              </a:solidFill>
              <a:latin typeface="Arial"/>
            </a:endParaRPr>
          </a:p>
        </p:txBody>
      </p:sp>
      <p:cxnSp>
        <p:nvCxnSpPr>
          <p:cNvPr id="5" name="Rett linje 4"/>
          <p:cNvCxnSpPr/>
          <p:nvPr>
            <p:custDataLst>
              <p:tags r:id="rId6"/>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9" name="TekstSylinder 8"/>
          <p:cNvSpPr txBox="1"/>
          <p:nvPr>
            <p:custDataLst>
              <p:tags r:id="rId7"/>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graphicFrame>
        <p:nvGraphicFramePr>
          <p:cNvPr id="15" name="Diagram 14"/>
          <p:cNvGraphicFramePr>
            <a:graphicFrameLocks/>
          </p:cNvGraphicFramePr>
          <p:nvPr>
            <p:extLst>
              <p:ext uri="{D42A27DB-BD31-4B8C-83A1-F6EECF244321}">
                <p14:modId xmlns:p14="http://schemas.microsoft.com/office/powerpoint/2010/main" xmlns="" val="2258262941"/>
              </p:ext>
            </p:extLst>
          </p:nvPr>
        </p:nvGraphicFramePr>
        <p:xfrm>
          <a:off x="4405381" y="1452913"/>
          <a:ext cx="4238625"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Diagram 15"/>
          <p:cNvGraphicFramePr>
            <a:graphicFrameLocks/>
          </p:cNvGraphicFramePr>
          <p:nvPr>
            <p:extLst>
              <p:ext uri="{D42A27DB-BD31-4B8C-83A1-F6EECF244321}">
                <p14:modId xmlns:p14="http://schemas.microsoft.com/office/powerpoint/2010/main" xmlns="" val="1050925497"/>
              </p:ext>
            </p:extLst>
          </p:nvPr>
        </p:nvGraphicFramePr>
        <p:xfrm>
          <a:off x="683568" y="3471918"/>
          <a:ext cx="4572000" cy="2743200"/>
        </p:xfrm>
        <a:graphic>
          <a:graphicData uri="http://schemas.openxmlformats.org/drawingml/2006/chart">
            <c:chart xmlns:c="http://schemas.openxmlformats.org/drawingml/2006/chart" xmlns:r="http://schemas.openxmlformats.org/officeDocument/2006/relationships" r:id="rId10"/>
          </a:graphicData>
        </a:graphic>
      </p:graphicFrame>
      <p:sp>
        <p:nvSpPr>
          <p:cNvPr id="17" name="TekstSylinder 16"/>
          <p:cNvSpPr txBox="1"/>
          <p:nvPr/>
        </p:nvSpPr>
        <p:spPr>
          <a:xfrm>
            <a:off x="5220072" y="4749244"/>
            <a:ext cx="3024336" cy="1200329"/>
          </a:xfrm>
          <a:prstGeom prst="rect">
            <a:avLst/>
          </a:prstGeom>
          <a:noFill/>
        </p:spPr>
        <p:txBody>
          <a:bodyPr wrap="square" rtlCol="0">
            <a:spAutoFit/>
          </a:bodyPr>
          <a:lstStyle/>
          <a:p>
            <a:r>
              <a:rPr lang="nb-NO" sz="1200" i="1" dirty="0" smtClean="0"/>
              <a:t>Tiltaksutformingen varierer med kommunestørrelse:</a:t>
            </a:r>
          </a:p>
          <a:p>
            <a:pPr marL="171450" indent="-171450">
              <a:buFont typeface="Wingdings" pitchFamily="2" charset="2"/>
              <a:buChar char="ü"/>
            </a:pPr>
            <a:r>
              <a:rPr lang="nb-NO" sz="1200" dirty="0" smtClean="0"/>
              <a:t>Mens de aller fleste kommunen har tiltak på gang, øker andelen med </a:t>
            </a:r>
            <a:r>
              <a:rPr lang="nb-NO" sz="1200" i="1" dirty="0" smtClean="0"/>
              <a:t>nye tiltak </a:t>
            </a:r>
            <a:r>
              <a:rPr lang="nb-NO" sz="1200" dirty="0" smtClean="0"/>
              <a:t>suksessivt med kommunestørrelsen.</a:t>
            </a:r>
          </a:p>
        </p:txBody>
      </p:sp>
    </p:spTree>
    <p:custDataLst>
      <p:tags r:id="rId1"/>
    </p:custDataLst>
    <p:extLst>
      <p:ext uri="{BB962C8B-B14F-4D97-AF65-F5344CB8AC3E}">
        <p14:creationId xmlns:p14="http://schemas.microsoft.com/office/powerpoint/2010/main" xmlns="" val="387028611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381699" y="215660"/>
            <a:ext cx="8229600" cy="437483"/>
          </a:xfrm>
        </p:spPr>
        <p:txBody>
          <a:bodyPr/>
          <a:lstStyle/>
          <a:p>
            <a:pPr algn="ctr"/>
            <a:r>
              <a:rPr lang="nb-NO" b="1" dirty="0" smtClean="0">
                <a:solidFill>
                  <a:srgbClr val="C00000"/>
                </a:solidFill>
              </a:rPr>
              <a:t>KS Prognosemodell</a:t>
            </a:r>
            <a:endParaRPr lang="nb-NO" b="1" dirty="0">
              <a:solidFill>
                <a:srgbClr val="C00000"/>
              </a:solidFill>
            </a:endParaRPr>
          </a:p>
        </p:txBody>
      </p:sp>
      <p:sp>
        <p:nvSpPr>
          <p:cNvPr id="41" name="Content Placeholder 40"/>
          <p:cNvSpPr>
            <a:spLocks noGrp="1"/>
          </p:cNvSpPr>
          <p:nvPr>
            <p:ph idx="1"/>
          </p:nvPr>
        </p:nvSpPr>
        <p:spPr>
          <a:xfrm>
            <a:off x="457200" y="653143"/>
            <a:ext cx="8441140" cy="5556587"/>
          </a:xfrm>
        </p:spPr>
        <p:txBody>
          <a:bodyPr>
            <a:noAutofit/>
          </a:bodyPr>
          <a:lstStyle/>
          <a:p>
            <a:r>
              <a:rPr lang="nb-NO" sz="1800" dirty="0" smtClean="0"/>
              <a:t>Ny modell med basistall før dere legger inn lokale tilpasninger med skatt, skjønn og folketall</a:t>
            </a:r>
          </a:p>
          <a:p>
            <a:pPr lvl="1"/>
            <a:r>
              <a:rPr lang="nb-NO" sz="1800" dirty="0" smtClean="0"/>
              <a:t>Kan denne modellen sammenlignes med tallene fra KRD</a:t>
            </a:r>
            <a:r>
              <a:rPr lang="nb-NO" sz="1800" dirty="0"/>
              <a:t> </a:t>
            </a:r>
            <a:r>
              <a:rPr lang="nb-NO" sz="1800" dirty="0" smtClean="0"/>
              <a:t>?  </a:t>
            </a:r>
            <a:r>
              <a:rPr lang="nb-NO" sz="1800" b="1" dirty="0" smtClean="0">
                <a:solidFill>
                  <a:srgbClr val="FF0000"/>
                </a:solidFill>
              </a:rPr>
              <a:t>NEI</a:t>
            </a:r>
          </a:p>
          <a:p>
            <a:r>
              <a:rPr lang="nb-NO" sz="1800" dirty="0"/>
              <a:t>Dere har sikkert sett tallene til KRD, </a:t>
            </a:r>
            <a:r>
              <a:rPr lang="nb-NO" sz="1800" dirty="0" err="1" smtClean="0"/>
              <a:t>jf</a:t>
            </a:r>
            <a:r>
              <a:rPr lang="nb-NO" sz="1800" dirty="0" smtClean="0"/>
              <a:t> </a:t>
            </a:r>
            <a:r>
              <a:rPr lang="nb-NO" sz="1800" dirty="0"/>
              <a:t>tall for noen av Buskerudkommunene under:</a:t>
            </a:r>
          </a:p>
          <a:p>
            <a:pPr lvl="2"/>
            <a:endParaRPr lang="nb-NO" sz="18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699" y="2292824"/>
            <a:ext cx="3864909" cy="810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699" y="3102994"/>
            <a:ext cx="3956341" cy="3004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98740" y="3202072"/>
            <a:ext cx="4063123" cy="2806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6429506"/>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69744" y="122830"/>
            <a:ext cx="5486400" cy="6257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6345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600" b="1" dirty="0" smtClean="0">
                <a:solidFill>
                  <a:srgbClr val="C00000"/>
                </a:solidFill>
              </a:rPr>
              <a:t>Samhandlingsreformen</a:t>
            </a:r>
            <a:endParaRPr lang="nb-NO" sz="3600" b="1" dirty="0">
              <a:solidFill>
                <a:srgbClr val="C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8397" y="1856096"/>
            <a:ext cx="8648819" cy="3712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9299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Tillegg foiler</a:t>
            </a:r>
            <a:endParaRPr lang="nb-NO" dirty="0"/>
          </a:p>
        </p:txBody>
      </p:sp>
    </p:spTree>
    <p:extLst>
      <p:ext uri="{BB962C8B-B14F-4D97-AF65-F5344CB8AC3E}">
        <p14:creationId xmlns:p14="http://schemas.microsoft.com/office/powerpoint/2010/main" xmlns="" val="66778206"/>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1665" y="204516"/>
            <a:ext cx="8229600" cy="593878"/>
          </a:xfrm>
        </p:spPr>
        <p:txBody>
          <a:bodyPr>
            <a:noAutofit/>
          </a:bodyPr>
          <a:lstStyle/>
          <a:p>
            <a:pPr algn="ctr"/>
            <a:r>
              <a:rPr lang="nb-NO" sz="3200" b="1" dirty="0" smtClean="0">
                <a:solidFill>
                  <a:srgbClr val="C00000"/>
                </a:solidFill>
              </a:rPr>
              <a:t>Utslag på skatter</a:t>
            </a:r>
            <a:endParaRPr lang="nb-NO" sz="3200" b="1" dirty="0">
              <a:solidFill>
                <a:srgbClr val="C00000"/>
              </a:solidFill>
            </a:endParaRPr>
          </a:p>
        </p:txBody>
      </p:sp>
      <p:sp>
        <p:nvSpPr>
          <p:cNvPr id="3" name="Plassholder for innhold 2"/>
          <p:cNvSpPr>
            <a:spLocks noGrp="1"/>
          </p:cNvSpPr>
          <p:nvPr>
            <p:ph idx="1"/>
          </p:nvPr>
        </p:nvSpPr>
        <p:spPr>
          <a:xfrm>
            <a:off x="457200" y="3330054"/>
            <a:ext cx="8229600" cy="2756847"/>
          </a:xfrm>
        </p:spPr>
        <p:txBody>
          <a:bodyPr>
            <a:normAutofit/>
          </a:bodyPr>
          <a:lstStyle/>
          <a:p>
            <a:pPr>
              <a:buFont typeface="Wingdings" pitchFamily="2" charset="2"/>
              <a:buChar char="ü"/>
            </a:pPr>
            <a:r>
              <a:rPr lang="nb-NO" sz="2400" dirty="0" smtClean="0"/>
              <a:t>Ut fra nytt nivå fra RNB oppgis skattenivået til kommunene til 117,05 mrd. kr. Med en antatt vekst på reelt 2,1 mrd. kr i 2013, settes et nytt nivå til 119,15 mrd. kr</a:t>
            </a:r>
          </a:p>
          <a:p>
            <a:pPr>
              <a:buFont typeface="Wingdings" pitchFamily="2" charset="2"/>
              <a:buChar char="ü"/>
            </a:pPr>
            <a:r>
              <a:rPr lang="nb-NO" sz="2400" dirty="0" smtClean="0"/>
              <a:t>Men merk ut fra folketall per 1.1.2011 gir dette et gjennomsnitt per innb. på kr 23.898, men med et høyere forventet nivå i 2013 (+60.000 innbyggere), så synker det til kr 23.613. Det er det viktig å ha med seg i beregningene</a:t>
            </a:r>
            <a:endParaRPr lang="nb-NO" sz="2400" dirty="0"/>
          </a:p>
          <a:p>
            <a:endParaRPr lang="nb-NO" dirty="0" smtClean="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7127" y="798394"/>
            <a:ext cx="8615869" cy="2180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156136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title" idx="4294967295"/>
          </p:nvPr>
        </p:nvSpPr>
        <p:spPr>
          <a:xfrm>
            <a:off x="530941" y="128828"/>
            <a:ext cx="8355883" cy="949614"/>
          </a:xfrm>
        </p:spPr>
        <p:txBody>
          <a:bodyPr>
            <a:noAutofit/>
          </a:bodyPr>
          <a:lstStyle/>
          <a:p>
            <a:pPr algn="ctr"/>
            <a:r>
              <a:rPr lang="nb-NO" b="1" dirty="0" smtClean="0">
                <a:solidFill>
                  <a:srgbClr val="A50021"/>
                </a:solidFill>
                <a:ea typeface="ＭＳ Ｐゴシック"/>
                <a:cs typeface="ＭＳ Ｐゴシック"/>
              </a:rPr>
              <a:t>Konjunktursvekkelsen i Europa ga oss lavere renter og behov for å holde noe tilbake på bruken av oljepenger </a:t>
            </a:r>
          </a:p>
        </p:txBody>
      </p:sp>
      <p:sp>
        <p:nvSpPr>
          <p:cNvPr id="35843" name="Text Box 5"/>
          <p:cNvSpPr txBox="1">
            <a:spLocks noChangeArrowheads="1"/>
          </p:cNvSpPr>
          <p:nvPr/>
        </p:nvSpPr>
        <p:spPr bwMode="auto">
          <a:xfrm>
            <a:off x="611188" y="5938269"/>
            <a:ext cx="7704137" cy="396875"/>
          </a:xfrm>
          <a:prstGeom prst="rect">
            <a:avLst/>
          </a:prstGeom>
          <a:noFill/>
          <a:ln w="9525">
            <a:noFill/>
            <a:miter lim="800000"/>
            <a:headEnd/>
            <a:tailEnd/>
          </a:ln>
        </p:spPr>
        <p:txBody>
          <a:bodyPr>
            <a:spAutoFit/>
          </a:bodyPr>
          <a:lstStyle/>
          <a:p>
            <a:pPr>
              <a:spcBef>
                <a:spcPct val="50000"/>
              </a:spcBef>
            </a:pPr>
            <a:r>
              <a:rPr lang="nb-NO" sz="2000" dirty="0">
                <a:solidFill>
                  <a:srgbClr val="000066"/>
                </a:solidFill>
              </a:rPr>
              <a:t>Påvirker også kommuneøkonomien (gjeld, pensjon, omløpsmidler)</a:t>
            </a:r>
          </a:p>
        </p:txBody>
      </p:sp>
      <p:sp>
        <p:nvSpPr>
          <p:cNvPr id="2" name="Plassholder for lysbildenummer 1"/>
          <p:cNvSpPr>
            <a:spLocks noGrp="1"/>
          </p:cNvSpPr>
          <p:nvPr>
            <p:ph type="sldNum" sz="quarter" idx="12"/>
          </p:nvPr>
        </p:nvSpPr>
        <p:spPr/>
        <p:txBody>
          <a:bodyPr/>
          <a:lstStyle/>
          <a:p>
            <a:fld id="{9981F108-7F5D-1F44-A0F2-2A575805301D}" type="slidenum">
              <a:rPr lang="nb-NO" smtClean="0">
                <a:solidFill>
                  <a:prstClr val="black"/>
                </a:solidFill>
              </a:rPr>
              <a:pPr/>
              <a:t>3</a:t>
            </a:fld>
            <a:endParaRPr lang="nb-NO">
              <a:solidFill>
                <a:prstClr val="black"/>
              </a:solidFill>
            </a:endParaRP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02369" y="1186890"/>
            <a:ext cx="3503405" cy="4751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3600" y="1205940"/>
            <a:ext cx="3376073" cy="4670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9108047"/>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1665" y="204516"/>
            <a:ext cx="8229600" cy="593878"/>
          </a:xfrm>
        </p:spPr>
        <p:txBody>
          <a:bodyPr>
            <a:noAutofit/>
          </a:bodyPr>
          <a:lstStyle/>
          <a:p>
            <a:pPr algn="ctr"/>
            <a:r>
              <a:rPr lang="nb-NO" sz="3200" b="1" dirty="0" smtClean="0">
                <a:solidFill>
                  <a:srgbClr val="C00000"/>
                </a:solidFill>
              </a:rPr>
              <a:t>Utslag skatt for en minsteinntektskommune (under 90 pst av landsgjennomsnittet)</a:t>
            </a:r>
            <a:endParaRPr lang="nb-NO" sz="3200" b="1" dirty="0">
              <a:solidFill>
                <a:srgbClr val="C00000"/>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797" y="1286134"/>
            <a:ext cx="8828937" cy="1457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796" y="3432175"/>
            <a:ext cx="8828937" cy="1944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0677884"/>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1665" y="204516"/>
            <a:ext cx="8229600" cy="593878"/>
          </a:xfrm>
        </p:spPr>
        <p:txBody>
          <a:bodyPr>
            <a:noAutofit/>
          </a:bodyPr>
          <a:lstStyle/>
          <a:p>
            <a:pPr algn="ctr"/>
            <a:r>
              <a:rPr lang="nb-NO" sz="3200" b="1" dirty="0" smtClean="0">
                <a:solidFill>
                  <a:srgbClr val="C00000"/>
                </a:solidFill>
              </a:rPr>
              <a:t>Utslag skatt for en minsteinntektskommune (under 90 pst av landsgjennomsnittet)</a:t>
            </a:r>
            <a:endParaRPr lang="nb-NO" sz="3200" b="1" dirty="0">
              <a:solidFill>
                <a:srgbClr val="C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855" y="1441236"/>
            <a:ext cx="8931878" cy="1967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855" y="3802299"/>
            <a:ext cx="8931878" cy="1967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6602780"/>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1665" y="204516"/>
            <a:ext cx="8229600" cy="593878"/>
          </a:xfrm>
        </p:spPr>
        <p:txBody>
          <a:bodyPr>
            <a:noAutofit/>
          </a:bodyPr>
          <a:lstStyle/>
          <a:p>
            <a:pPr algn="ctr"/>
            <a:r>
              <a:rPr lang="nb-NO" sz="3200" b="1" dirty="0" smtClean="0">
                <a:solidFill>
                  <a:srgbClr val="C00000"/>
                </a:solidFill>
              </a:rPr>
              <a:t>Utslag innbyggertilskudd (flat del)</a:t>
            </a:r>
            <a:endParaRPr lang="nb-NO" sz="3200" b="1" dirty="0">
              <a:solidFill>
                <a:srgbClr val="C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7325" y="1131888"/>
            <a:ext cx="7458502" cy="2117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3788651"/>
            <a:ext cx="9156595" cy="1806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687861"/>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1665" y="204516"/>
            <a:ext cx="8229600" cy="593878"/>
          </a:xfrm>
        </p:spPr>
        <p:txBody>
          <a:bodyPr>
            <a:noAutofit/>
          </a:bodyPr>
          <a:lstStyle/>
          <a:p>
            <a:pPr algn="ctr"/>
            <a:r>
              <a:rPr lang="nb-NO" sz="3200" b="1" dirty="0" smtClean="0">
                <a:solidFill>
                  <a:srgbClr val="C00000"/>
                </a:solidFill>
              </a:rPr>
              <a:t>Utslag innbyggertilskudd (flat del)</a:t>
            </a:r>
            <a:endParaRPr lang="nb-NO" sz="3200" b="1" dirty="0">
              <a:solidFill>
                <a:srgbClr val="C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32056"/>
            <a:ext cx="9087424" cy="1793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897834"/>
            <a:ext cx="9156590" cy="1806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9728934"/>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54842"/>
            <a:ext cx="8229600" cy="600501"/>
          </a:xfrm>
        </p:spPr>
        <p:txBody>
          <a:bodyPr>
            <a:noAutofit/>
          </a:bodyPr>
          <a:lstStyle/>
          <a:p>
            <a:pPr algn="ctr"/>
            <a:r>
              <a:rPr lang="nb-NO" sz="3200" b="1" dirty="0">
                <a:solidFill>
                  <a:srgbClr val="C00000"/>
                </a:solidFill>
              </a:rPr>
              <a:t>Opplegget 2013 sett </a:t>
            </a:r>
            <a:r>
              <a:rPr lang="nb-NO" sz="3200" b="1" dirty="0" err="1">
                <a:solidFill>
                  <a:srgbClr val="C00000"/>
                </a:solidFill>
              </a:rPr>
              <a:t>ift</a:t>
            </a:r>
            <a:r>
              <a:rPr lang="nb-NO" sz="3200" b="1" dirty="0">
                <a:solidFill>
                  <a:srgbClr val="C00000"/>
                </a:solidFill>
              </a:rPr>
              <a:t> behovet</a:t>
            </a:r>
            <a:br>
              <a:rPr lang="nb-NO" sz="3200" b="1" dirty="0">
                <a:solidFill>
                  <a:srgbClr val="C00000"/>
                </a:solidFill>
              </a:rPr>
            </a:br>
            <a:endParaRPr lang="nb-NO" sz="3200" b="1" dirty="0">
              <a:solidFill>
                <a:srgbClr val="C00000"/>
              </a:solidFill>
            </a:endParaRPr>
          </a:p>
        </p:txBody>
      </p:sp>
      <p:sp>
        <p:nvSpPr>
          <p:cNvPr id="3" name="Plassholder for innhold 2"/>
          <p:cNvSpPr>
            <a:spLocks noGrp="1"/>
          </p:cNvSpPr>
          <p:nvPr>
            <p:ph idx="1"/>
          </p:nvPr>
        </p:nvSpPr>
        <p:spPr>
          <a:xfrm>
            <a:off x="457200" y="955343"/>
            <a:ext cx="8229600" cy="5390865"/>
          </a:xfrm>
        </p:spPr>
        <p:txBody>
          <a:bodyPr>
            <a:normAutofit/>
          </a:bodyPr>
          <a:lstStyle/>
          <a:p>
            <a:endParaRPr lang="nb-NO" sz="2400" dirty="0">
              <a:solidFill>
                <a:srgbClr val="000000"/>
              </a:solidFill>
              <a:latin typeface="Times New Roman"/>
            </a:endParaRPr>
          </a:p>
          <a:p>
            <a:r>
              <a:rPr lang="nb-NO" sz="2800" dirty="0"/>
              <a:t>Innspill fra KS til regjeringens budsjettet 2013 i 1. faste møte med regjeringen:</a:t>
            </a:r>
          </a:p>
          <a:p>
            <a:endParaRPr lang="nb-NO" sz="3200" dirty="0" smtClean="0">
              <a:solidFill>
                <a:srgbClr val="000000"/>
              </a:solidFill>
              <a:latin typeface="Times New Roman"/>
            </a:endParaRPr>
          </a:p>
          <a:p>
            <a:pPr marL="0" indent="0">
              <a:buNone/>
            </a:pPr>
            <a:r>
              <a:rPr lang="nb-NO" sz="2400" dirty="0"/>
              <a:t>1: Vekst i frie inntekter må dekke:</a:t>
            </a:r>
          </a:p>
          <a:p>
            <a:pPr lvl="1"/>
            <a:r>
              <a:rPr lang="nb-NO" sz="2400" dirty="0"/>
              <a:t>Forventet befolkningsvekst og endringer i befolkningssammensetningen </a:t>
            </a:r>
          </a:p>
          <a:p>
            <a:pPr lvl="1"/>
            <a:r>
              <a:rPr lang="nb-NO" sz="2400" dirty="0"/>
              <a:t>Reell vekst i pensjonskostnadene for kommunesektoren </a:t>
            </a:r>
          </a:p>
          <a:p>
            <a:pPr lvl="1"/>
            <a:r>
              <a:rPr lang="nb-NO" sz="2400" dirty="0"/>
              <a:t>Reell underliggende utgiftsvekst som følge av flere med behov for kommunale hjelpetiltak, ut over det som vil være en del av sektorens demografikostnader </a:t>
            </a:r>
          </a:p>
          <a:p>
            <a:endParaRPr lang="nb-NO" sz="3200" dirty="0" smtClean="0">
              <a:solidFill>
                <a:srgbClr val="000000"/>
              </a:solidFill>
              <a:latin typeface="Times New Roman"/>
            </a:endParaRPr>
          </a:p>
        </p:txBody>
      </p:sp>
    </p:spTree>
    <p:extLst>
      <p:ext uri="{BB962C8B-B14F-4D97-AF65-F5344CB8AC3E}">
        <p14:creationId xmlns:p14="http://schemas.microsoft.com/office/powerpoint/2010/main" xmlns="" val="1849150049"/>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199" y="1125940"/>
            <a:ext cx="8509379" cy="5247564"/>
          </a:xfrm>
        </p:spPr>
        <p:txBody>
          <a:bodyPr>
            <a:normAutofit fontScale="77500" lnSpcReduction="20000"/>
          </a:bodyPr>
          <a:lstStyle/>
          <a:p>
            <a:endParaRPr lang="nb-NO" sz="2800" dirty="0">
              <a:solidFill>
                <a:srgbClr val="000000"/>
              </a:solidFill>
              <a:latin typeface="Times New Roman"/>
            </a:endParaRPr>
          </a:p>
          <a:p>
            <a:pPr marL="0" indent="0">
              <a:buNone/>
            </a:pPr>
            <a:r>
              <a:rPr lang="nb-NO" sz="2600" dirty="0"/>
              <a:t>2: Behov for enkelte særlige satsinger – som bør prioriteres framfor for </a:t>
            </a:r>
            <a:r>
              <a:rPr lang="nb-NO" sz="2600" dirty="0" smtClean="0"/>
              <a:t>    eksempel </a:t>
            </a:r>
            <a:r>
              <a:rPr lang="nb-NO" sz="2600" dirty="0"/>
              <a:t>strammere bemanningsnormer:</a:t>
            </a:r>
          </a:p>
          <a:p>
            <a:endParaRPr lang="nb-NO" sz="2600" dirty="0"/>
          </a:p>
          <a:p>
            <a:pPr marL="0" indent="0">
              <a:buFont typeface="Arial"/>
              <a:buNone/>
            </a:pPr>
            <a:endParaRPr lang="nb-NO" sz="2600" dirty="0"/>
          </a:p>
          <a:p>
            <a:r>
              <a:rPr lang="nb-NO" sz="2600" dirty="0"/>
              <a:t>Økte bevilgninger til å redusere vedlikeholdsetterslepet på fylkeskommunale og kommunale veger</a:t>
            </a:r>
          </a:p>
          <a:p>
            <a:endParaRPr lang="nb-NO" sz="2600" dirty="0"/>
          </a:p>
          <a:p>
            <a:r>
              <a:rPr lang="nb-NO" sz="2600" dirty="0"/>
              <a:t>Økte rammer til drift kollektivtrafikk og økt statlig finansielt ansvar utbygging</a:t>
            </a:r>
          </a:p>
          <a:p>
            <a:endParaRPr lang="nb-NO" sz="2600" dirty="0"/>
          </a:p>
          <a:p>
            <a:r>
              <a:rPr lang="nb-NO" sz="2600" dirty="0"/>
              <a:t>Økte rammer til vedlikehold av kommunale bygg - prioriterte lokale klimatilpasningstiltak</a:t>
            </a:r>
          </a:p>
          <a:p>
            <a:endParaRPr lang="nb-NO" sz="2600" dirty="0"/>
          </a:p>
          <a:p>
            <a:r>
              <a:rPr lang="nb-NO" sz="2600" dirty="0"/>
              <a:t>Stimuleringstiltak for satsing på rehabilitering, omsorgsforskning og velferdsteknologi, forebygging og egenmestring i den kommunale pleie- og omsorgstjenesten</a:t>
            </a:r>
          </a:p>
          <a:p>
            <a:endParaRPr lang="nb-NO" dirty="0"/>
          </a:p>
        </p:txBody>
      </p:sp>
      <p:sp>
        <p:nvSpPr>
          <p:cNvPr id="4" name="Tittel 1"/>
          <p:cNvSpPr>
            <a:spLocks noGrp="1"/>
          </p:cNvSpPr>
          <p:nvPr>
            <p:ph type="title"/>
          </p:nvPr>
        </p:nvSpPr>
        <p:spPr>
          <a:xfrm>
            <a:off x="457200" y="532062"/>
            <a:ext cx="8229600" cy="593878"/>
          </a:xfrm>
        </p:spPr>
        <p:txBody>
          <a:bodyPr>
            <a:noAutofit/>
          </a:bodyPr>
          <a:lstStyle/>
          <a:p>
            <a:pPr algn="ctr"/>
            <a:r>
              <a:rPr lang="nb-NO" b="1" dirty="0" smtClean="0">
                <a:solidFill>
                  <a:srgbClr val="C00000"/>
                </a:solidFill>
                <a:latin typeface="Arial"/>
              </a:rPr>
              <a:t>Opplegget 2013 sett </a:t>
            </a:r>
            <a:r>
              <a:rPr lang="nb-NO" b="1" dirty="0" err="1" smtClean="0">
                <a:solidFill>
                  <a:srgbClr val="C00000"/>
                </a:solidFill>
                <a:latin typeface="Arial"/>
              </a:rPr>
              <a:t>ift</a:t>
            </a:r>
            <a:r>
              <a:rPr lang="nb-NO" b="1" dirty="0" smtClean="0">
                <a:solidFill>
                  <a:srgbClr val="C00000"/>
                </a:solidFill>
                <a:latin typeface="Arial"/>
              </a:rPr>
              <a:t> behovet</a:t>
            </a:r>
            <a:r>
              <a:rPr lang="nb-NO" sz="2400" b="1" dirty="0" smtClean="0">
                <a:solidFill>
                  <a:srgbClr val="000000"/>
                </a:solidFill>
                <a:latin typeface="Arial"/>
              </a:rPr>
              <a:t/>
            </a:r>
            <a:br>
              <a:rPr lang="nb-NO" sz="2400" b="1" dirty="0" smtClean="0">
                <a:solidFill>
                  <a:srgbClr val="000000"/>
                </a:solidFill>
                <a:latin typeface="Arial"/>
              </a:rPr>
            </a:br>
            <a:endParaRPr lang="nb-NO" sz="1800" dirty="0"/>
          </a:p>
        </p:txBody>
      </p:sp>
    </p:spTree>
    <p:extLst>
      <p:ext uri="{BB962C8B-B14F-4D97-AF65-F5344CB8AC3E}">
        <p14:creationId xmlns:p14="http://schemas.microsoft.com/office/powerpoint/2010/main" xmlns="" val="1645374928"/>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57200" y="341788"/>
            <a:ext cx="8378456" cy="593878"/>
          </a:xfrm>
        </p:spPr>
        <p:txBody>
          <a:bodyPr>
            <a:noAutofit/>
          </a:bodyPr>
          <a:lstStyle/>
          <a:p>
            <a:r>
              <a:rPr lang="nb-NO" dirty="0" smtClean="0">
                <a:solidFill>
                  <a:srgbClr val="A50021"/>
                </a:solidFill>
              </a:rPr>
              <a:t>Presset kommuneøkonomi: Trenger </a:t>
            </a:r>
            <a:r>
              <a:rPr lang="nb-NO" dirty="0" err="1" smtClean="0">
                <a:solidFill>
                  <a:srgbClr val="A50021"/>
                </a:solidFill>
              </a:rPr>
              <a:t>nto</a:t>
            </a:r>
            <a:r>
              <a:rPr lang="nb-NO" dirty="0" smtClean="0">
                <a:solidFill>
                  <a:srgbClr val="A50021"/>
                </a:solidFill>
              </a:rPr>
              <a:t> driftsresultat på 3 pst for å opprettholde formuessituasjonen over tid</a:t>
            </a:r>
          </a:p>
        </p:txBody>
      </p:sp>
      <p:sp>
        <p:nvSpPr>
          <p:cNvPr id="50179" name="Rectangle 3"/>
          <p:cNvSpPr>
            <a:spLocks noGrp="1" noChangeArrowheads="1"/>
          </p:cNvSpPr>
          <p:nvPr>
            <p:ph type="body" sz="half" idx="4294967295"/>
          </p:nvPr>
        </p:nvSpPr>
        <p:spPr>
          <a:xfrm>
            <a:off x="4616951" y="1409700"/>
            <a:ext cx="3856038" cy="4827612"/>
          </a:xfrm>
        </p:spPr>
        <p:txBody>
          <a:bodyPr>
            <a:noAutofit/>
          </a:bodyPr>
          <a:lstStyle/>
          <a:p>
            <a:pPr>
              <a:lnSpc>
                <a:spcPct val="95000"/>
              </a:lnSpc>
              <a:spcBef>
                <a:spcPts val="100"/>
              </a:spcBef>
            </a:pPr>
            <a:r>
              <a:rPr lang="nb-NO" sz="2100" dirty="0" smtClean="0"/>
              <a:t>Netto driftsresultat har bare ligget på eller over 3 pst i fire av de siste tretten årene </a:t>
            </a:r>
          </a:p>
          <a:p>
            <a:pPr>
              <a:lnSpc>
                <a:spcPct val="95000"/>
              </a:lnSpc>
              <a:spcBef>
                <a:spcPts val="100"/>
              </a:spcBef>
            </a:pPr>
            <a:endParaRPr lang="nb-NO" sz="2100" dirty="0" smtClean="0"/>
          </a:p>
          <a:p>
            <a:pPr>
              <a:lnSpc>
                <a:spcPct val="95000"/>
              </a:lnSpc>
              <a:spcBef>
                <a:spcPts val="100"/>
              </a:spcBef>
            </a:pPr>
            <a:r>
              <a:rPr lang="nb-NO" sz="2100" dirty="0" smtClean="0"/>
              <a:t>Venter at resultatet også vil havne under 3 pst også i 2012.</a:t>
            </a:r>
          </a:p>
          <a:p>
            <a:pPr>
              <a:lnSpc>
                <a:spcPct val="95000"/>
              </a:lnSpc>
              <a:spcBef>
                <a:spcPts val="100"/>
              </a:spcBef>
            </a:pPr>
            <a:endParaRPr lang="nb-NO" sz="2100" dirty="0" smtClean="0"/>
          </a:p>
          <a:p>
            <a:pPr>
              <a:lnSpc>
                <a:spcPct val="95000"/>
              </a:lnSpc>
              <a:spcBef>
                <a:spcPts val="100"/>
              </a:spcBef>
            </a:pPr>
            <a:r>
              <a:rPr lang="nb-NO" sz="2100" dirty="0"/>
              <a:t>P</a:t>
            </a:r>
            <a:r>
              <a:rPr lang="nb-NO" sz="2100" dirty="0" smtClean="0"/>
              <a:t>ensjonskostnadene er undervurdert, 23 </a:t>
            </a:r>
            <a:r>
              <a:rPr lang="nb-NO" sz="2100" dirty="0" err="1" smtClean="0"/>
              <a:t>mrd</a:t>
            </a:r>
            <a:r>
              <a:rPr lang="nb-NO" sz="2100" dirty="0" smtClean="0"/>
              <a:t> kr </a:t>
            </a:r>
          </a:p>
          <a:p>
            <a:pPr lvl="2">
              <a:lnSpc>
                <a:spcPct val="95000"/>
              </a:lnSpc>
              <a:spcBef>
                <a:spcPts val="100"/>
              </a:spcBef>
            </a:pPr>
            <a:r>
              <a:rPr lang="nb-NO" sz="2100" dirty="0" smtClean="0"/>
              <a:t>vil belaste driften i årene som kommer</a:t>
            </a:r>
          </a:p>
          <a:p>
            <a:pPr lvl="2">
              <a:lnSpc>
                <a:spcPct val="95000"/>
              </a:lnSpc>
              <a:spcBef>
                <a:spcPts val="100"/>
              </a:spcBef>
            </a:pPr>
            <a:r>
              <a:rPr lang="nb-NO" sz="2100" dirty="0" smtClean="0"/>
              <a:t>belaster likviditeten i dag</a:t>
            </a:r>
          </a:p>
        </p:txBody>
      </p:sp>
      <p:graphicFrame>
        <p:nvGraphicFramePr>
          <p:cNvPr id="5" name="Chart 3"/>
          <p:cNvGraphicFramePr>
            <a:graphicFrameLocks/>
          </p:cNvGraphicFramePr>
          <p:nvPr>
            <p:extLst>
              <p:ext uri="{D42A27DB-BD31-4B8C-83A1-F6EECF244321}">
                <p14:modId xmlns:p14="http://schemas.microsoft.com/office/powerpoint/2010/main" xmlns="" val="1442788160"/>
              </p:ext>
            </p:extLst>
          </p:nvPr>
        </p:nvGraphicFramePr>
        <p:xfrm>
          <a:off x="762000" y="1268958"/>
          <a:ext cx="3810000" cy="4838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2572855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34119" y="191068"/>
            <a:ext cx="9144000" cy="703596"/>
          </a:xfrm>
        </p:spPr>
        <p:txBody>
          <a:bodyPr>
            <a:noAutofit/>
          </a:bodyPr>
          <a:lstStyle/>
          <a:p>
            <a:pPr algn="ctr"/>
            <a:r>
              <a:rPr lang="nb-NO" b="1" dirty="0">
                <a:solidFill>
                  <a:srgbClr val="CC0000"/>
                </a:solidFill>
              </a:rPr>
              <a:t>Lavere inntektsvekst for 2012 og 2013, men ikke i frie inntekter</a:t>
            </a:r>
          </a:p>
        </p:txBody>
      </p:sp>
      <p:sp>
        <p:nvSpPr>
          <p:cNvPr id="40962" name="Text Box 4"/>
          <p:cNvSpPr txBox="1">
            <a:spLocks noChangeArrowheads="1"/>
          </p:cNvSpPr>
          <p:nvPr/>
        </p:nvSpPr>
        <p:spPr bwMode="auto">
          <a:xfrm>
            <a:off x="1187450" y="6165850"/>
            <a:ext cx="6121400" cy="457200"/>
          </a:xfrm>
          <a:prstGeom prst="rect">
            <a:avLst/>
          </a:prstGeom>
          <a:noFill/>
          <a:ln w="9525">
            <a:noFill/>
            <a:miter lim="800000"/>
            <a:headEnd/>
            <a:tailEnd/>
          </a:ln>
        </p:spPr>
        <p:txBody>
          <a:bodyPr>
            <a:spAutoFit/>
          </a:bodyPr>
          <a:lstStyle/>
          <a:p>
            <a:pPr>
              <a:spcBef>
                <a:spcPct val="50000"/>
              </a:spcBef>
            </a:pPr>
            <a:endParaRPr lang="nb-NO" sz="2400">
              <a:solidFill>
                <a:prstClr val="black"/>
              </a:solidFill>
            </a:endParaRPr>
          </a:p>
        </p:txBody>
      </p:sp>
      <p:sp>
        <p:nvSpPr>
          <p:cNvPr id="2" name="Plassholder for lysbildenummer 1"/>
          <p:cNvSpPr>
            <a:spLocks noGrp="1"/>
          </p:cNvSpPr>
          <p:nvPr>
            <p:ph type="sldNum" sz="quarter" idx="12"/>
          </p:nvPr>
        </p:nvSpPr>
        <p:spPr/>
        <p:txBody>
          <a:bodyPr/>
          <a:lstStyle/>
          <a:p>
            <a:fld id="{9981F108-7F5D-1F44-A0F2-2A575805301D}" type="slidenum">
              <a:rPr lang="nb-NO" smtClean="0">
                <a:solidFill>
                  <a:prstClr val="black"/>
                </a:solidFill>
              </a:rPr>
              <a:pPr/>
              <a:t>4</a:t>
            </a:fld>
            <a:endParaRPr lang="nb-NO">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8991" y="1384246"/>
            <a:ext cx="7137780" cy="4767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759901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323850" y="147970"/>
            <a:ext cx="7715250" cy="792162"/>
          </a:xfrm>
        </p:spPr>
        <p:txBody>
          <a:bodyPr/>
          <a:lstStyle/>
          <a:p>
            <a:pPr algn="ctr" eaLnBrk="1" hangingPunct="1"/>
            <a:r>
              <a:rPr lang="nb-NO" b="1" dirty="0" smtClean="0"/>
              <a:t>Revidert budsjett – endringer for 2012</a:t>
            </a:r>
          </a:p>
        </p:txBody>
      </p:sp>
      <p:sp>
        <p:nvSpPr>
          <p:cNvPr id="16387" name="Rectangle 3"/>
          <p:cNvSpPr>
            <a:spLocks noGrp="1" noChangeArrowheads="1"/>
          </p:cNvSpPr>
          <p:nvPr>
            <p:ph type="body" idx="1"/>
          </p:nvPr>
        </p:nvSpPr>
        <p:spPr>
          <a:xfrm>
            <a:off x="684213" y="1052513"/>
            <a:ext cx="7559035" cy="4788729"/>
          </a:xfrm>
        </p:spPr>
        <p:txBody>
          <a:bodyPr>
            <a:normAutofit/>
          </a:bodyPr>
          <a:lstStyle/>
          <a:p>
            <a:pPr>
              <a:spcBef>
                <a:spcPct val="0"/>
              </a:spcBef>
            </a:pPr>
            <a:r>
              <a:rPr lang="nb-NO" sz="2400" dirty="0" smtClean="0">
                <a:cs typeface="Times New Roman" pitchFamily="18" charset="0"/>
              </a:rPr>
              <a:t>Redusert lønnsvekst </a:t>
            </a:r>
          </a:p>
          <a:p>
            <a:pPr lvl="1">
              <a:spcBef>
                <a:spcPct val="0"/>
              </a:spcBef>
            </a:pPr>
            <a:r>
              <a:rPr lang="nb-NO" sz="2400" dirty="0" smtClean="0">
                <a:cs typeface="Times New Roman" pitchFamily="18" charset="0"/>
              </a:rPr>
              <a:t>pris- og lønnsveksten (</a:t>
            </a:r>
            <a:r>
              <a:rPr lang="nb-NO" sz="2400" i="1" dirty="0" smtClean="0">
                <a:cs typeface="Times New Roman" pitchFamily="18" charset="0"/>
              </a:rPr>
              <a:t>deflatoren</a:t>
            </a:r>
            <a:r>
              <a:rPr lang="nb-NO" sz="2400" dirty="0" smtClean="0">
                <a:cs typeface="Times New Roman" pitchFamily="18" charset="0"/>
              </a:rPr>
              <a:t>) nedjustert fra 3 ¼  pst til 3 pst </a:t>
            </a:r>
          </a:p>
          <a:p>
            <a:pPr lvl="2">
              <a:spcBef>
                <a:spcPct val="0"/>
              </a:spcBef>
            </a:pPr>
            <a:r>
              <a:rPr lang="nb-NO" sz="2400" dirty="0" smtClean="0"/>
              <a:t>lønnsveksten anslås nå til 3 ¾  pst mot 4 pst i Nasjonalbudsjettet</a:t>
            </a:r>
          </a:p>
          <a:p>
            <a:pPr lvl="2">
              <a:spcBef>
                <a:spcPct val="0"/>
              </a:spcBef>
            </a:pPr>
            <a:r>
              <a:rPr lang="nb-NO" sz="2400" dirty="0"/>
              <a:t>r</a:t>
            </a:r>
            <a:r>
              <a:rPr lang="nb-NO" sz="2400" dirty="0" smtClean="0"/>
              <a:t>eduserte energipriser</a:t>
            </a:r>
            <a:endParaRPr lang="nb-NO" sz="2400" dirty="0"/>
          </a:p>
          <a:p>
            <a:pPr marL="360363" lvl="1" indent="0">
              <a:spcBef>
                <a:spcPct val="0"/>
              </a:spcBef>
              <a:buNone/>
            </a:pPr>
            <a:endParaRPr lang="nb-NO" sz="2400" dirty="0" smtClean="0"/>
          </a:p>
          <a:p>
            <a:pPr>
              <a:spcBef>
                <a:spcPct val="0"/>
              </a:spcBef>
            </a:pPr>
            <a:r>
              <a:rPr lang="nb-NO" sz="2400" dirty="0" smtClean="0"/>
              <a:t>Skatteanslaget oppjustert med 2,3 </a:t>
            </a:r>
            <a:r>
              <a:rPr lang="nb-NO" sz="2400" dirty="0" err="1" smtClean="0"/>
              <a:t>mrd</a:t>
            </a:r>
            <a:r>
              <a:rPr lang="nb-NO" sz="2400" dirty="0" smtClean="0"/>
              <a:t> som følge av god løpende skatteinngang  </a:t>
            </a:r>
          </a:p>
          <a:p>
            <a:pPr lvl="1">
              <a:spcBef>
                <a:spcPct val="0"/>
              </a:spcBef>
            </a:pPr>
            <a:r>
              <a:rPr lang="nb-NO" sz="2400" dirty="0" smtClean="0"/>
              <a:t>1,9 mrd kr til kommunene </a:t>
            </a:r>
          </a:p>
          <a:p>
            <a:pPr lvl="1">
              <a:spcBef>
                <a:spcPct val="0"/>
              </a:spcBef>
            </a:pPr>
            <a:r>
              <a:rPr lang="nb-NO" sz="2400" dirty="0" smtClean="0"/>
              <a:t>400 mill til fylkeskommunene</a:t>
            </a:r>
          </a:p>
          <a:p>
            <a:pPr lvl="2">
              <a:spcBef>
                <a:spcPct val="0"/>
              </a:spcBef>
              <a:buFontTx/>
              <a:buNone/>
            </a:pPr>
            <a:endParaRPr lang="nb-NO" sz="2400" dirty="0" smtClean="0"/>
          </a:p>
        </p:txBody>
      </p:sp>
      <p:sp>
        <p:nvSpPr>
          <p:cNvPr id="4" name="Plassholder for lysbildenummer 3"/>
          <p:cNvSpPr>
            <a:spLocks noGrp="1"/>
          </p:cNvSpPr>
          <p:nvPr>
            <p:ph type="sldNum" sz="quarter" idx="4294967295"/>
          </p:nvPr>
        </p:nvSpPr>
        <p:spPr>
          <a:xfrm>
            <a:off x="8229596" y="6440129"/>
            <a:ext cx="575187" cy="271514"/>
          </a:xfrm>
          <a:prstGeom prst="rect">
            <a:avLst/>
          </a:prstGeom>
        </p:spPr>
        <p:txBody>
          <a:bodyPr/>
          <a:lstStyle/>
          <a:p>
            <a:fld id="{AE0A3B8A-167A-FB47-9297-7615BADF4C53}" type="slidenum">
              <a:rPr lang="nb-NO" smtClean="0">
                <a:solidFill>
                  <a:prstClr val="white"/>
                </a:solidFill>
              </a:rPr>
              <a:pPr/>
              <a:t>5</a:t>
            </a:fld>
            <a:endParaRPr lang="nb-NO" dirty="0">
              <a:solidFill>
                <a:prstClr val="white"/>
              </a:solidFill>
            </a:endParaRPr>
          </a:p>
        </p:txBody>
      </p:sp>
    </p:spTree>
    <p:extLst>
      <p:ext uri="{BB962C8B-B14F-4D97-AF65-F5344CB8AC3E}">
        <p14:creationId xmlns:p14="http://schemas.microsoft.com/office/powerpoint/2010/main" xmlns="" val="192567297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3.gstatic.com/images?q=tbn:ANd9GcT45_kWoXfxrUwd2AXbQJEReLmVrI9Qi48AB95cx0befW_y5Zo5H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61661" y="2048706"/>
            <a:ext cx="5082339" cy="262261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ktangel 2"/>
          <p:cNvSpPr/>
          <p:nvPr/>
        </p:nvSpPr>
        <p:spPr>
          <a:xfrm>
            <a:off x="331596" y="125829"/>
            <a:ext cx="7948246" cy="1077218"/>
          </a:xfrm>
          <a:prstGeom prst="rect">
            <a:avLst/>
          </a:prstGeom>
        </p:spPr>
        <p:txBody>
          <a:bodyPr wrap="square">
            <a:spAutoFit/>
          </a:bodyPr>
          <a:lstStyle/>
          <a:p>
            <a:pPr algn="ctr"/>
            <a:r>
              <a:rPr lang="nb-NO" sz="3200" b="1" dirty="0" smtClean="0">
                <a:solidFill>
                  <a:srgbClr val="C00000"/>
                </a:solidFill>
                <a:cs typeface="Calibri"/>
              </a:rPr>
              <a:t>Kutt i kontantstøtten gir behov for flere barnehageplasser enn tidligere lagt til grunn </a:t>
            </a:r>
            <a:endParaRPr lang="nb-NO" sz="3200" b="1" dirty="0">
              <a:solidFill>
                <a:srgbClr val="C00000"/>
              </a:solidFill>
            </a:endParaRPr>
          </a:p>
        </p:txBody>
      </p:sp>
      <p:sp>
        <p:nvSpPr>
          <p:cNvPr id="4" name="TekstSylinder 3"/>
          <p:cNvSpPr txBox="1"/>
          <p:nvPr/>
        </p:nvSpPr>
        <p:spPr>
          <a:xfrm>
            <a:off x="172950" y="2048706"/>
            <a:ext cx="3888711" cy="3416320"/>
          </a:xfrm>
          <a:prstGeom prst="rect">
            <a:avLst/>
          </a:prstGeom>
          <a:noFill/>
        </p:spPr>
        <p:txBody>
          <a:bodyPr wrap="square" rtlCol="0">
            <a:spAutoFit/>
          </a:bodyPr>
          <a:lstStyle/>
          <a:p>
            <a:r>
              <a:rPr lang="nb-NO" sz="2400" u="sng" dirty="0" smtClean="0">
                <a:solidFill>
                  <a:prstClr val="black"/>
                </a:solidFill>
              </a:rPr>
              <a:t>RNB: </a:t>
            </a:r>
            <a:r>
              <a:rPr lang="nb-NO" sz="2400" dirty="0" smtClean="0">
                <a:solidFill>
                  <a:prstClr val="black"/>
                </a:solidFill>
              </a:rPr>
              <a:t/>
            </a:r>
            <a:br>
              <a:rPr lang="nb-NO" sz="2400" dirty="0" smtClean="0">
                <a:solidFill>
                  <a:prstClr val="black"/>
                </a:solidFill>
              </a:rPr>
            </a:br>
            <a:r>
              <a:rPr lang="nb-NO" sz="2400" dirty="0" smtClean="0">
                <a:solidFill>
                  <a:prstClr val="black"/>
                </a:solidFill>
              </a:rPr>
              <a:t>KS er fornøyd at Regjeringen har hørt på oss, og kommet med nye anslag  på hvor mye etterspørselen etter barnehageplasser øker som følge av bortfall av kontantstøtte</a:t>
            </a:r>
          </a:p>
          <a:p>
            <a:r>
              <a:rPr lang="nb-NO" sz="2400" dirty="0" smtClean="0">
                <a:solidFill>
                  <a:prstClr val="black"/>
                </a:solidFill>
              </a:rPr>
              <a:t> </a:t>
            </a:r>
          </a:p>
        </p:txBody>
      </p:sp>
    </p:spTree>
    <p:extLst>
      <p:ext uri="{BB962C8B-B14F-4D97-AF65-F5344CB8AC3E}">
        <p14:creationId xmlns:p14="http://schemas.microsoft.com/office/powerpoint/2010/main" xmlns="" val="3901590308"/>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348016" y="188913"/>
            <a:ext cx="8154537" cy="792162"/>
          </a:xfrm>
        </p:spPr>
        <p:txBody>
          <a:bodyPr>
            <a:normAutofit fontScale="90000"/>
          </a:bodyPr>
          <a:lstStyle/>
          <a:p>
            <a:pPr algn="ctr" eaLnBrk="1" hangingPunct="1"/>
            <a:r>
              <a:rPr lang="nb-NO" sz="3600" b="1" dirty="0" smtClean="0">
                <a:solidFill>
                  <a:srgbClr val="C00000"/>
                </a:solidFill>
              </a:rPr>
              <a:t>KS’ vurdering av kommuneopplegget 2013</a:t>
            </a:r>
          </a:p>
        </p:txBody>
      </p:sp>
      <p:sp>
        <p:nvSpPr>
          <p:cNvPr id="163842" name="Rectangle 3"/>
          <p:cNvSpPr>
            <a:spLocks noGrp="1" noChangeArrowheads="1"/>
          </p:cNvSpPr>
          <p:nvPr>
            <p:ph type="body" sz="half" idx="1"/>
          </p:nvPr>
        </p:nvSpPr>
        <p:spPr>
          <a:xfrm>
            <a:off x="457200" y="1484313"/>
            <a:ext cx="7643813" cy="1223962"/>
          </a:xfrm>
        </p:spPr>
        <p:txBody>
          <a:bodyPr/>
          <a:lstStyle/>
          <a:p>
            <a:pPr eaLnBrk="1" hangingPunct="1">
              <a:buFont typeface="Wingdings" pitchFamily="2" charset="2"/>
              <a:buNone/>
            </a:pPr>
            <a:endParaRPr lang="nb-NO" sz="2000" smtClean="0"/>
          </a:p>
          <a:p>
            <a:pPr eaLnBrk="1" hangingPunct="1"/>
            <a:endParaRPr lang="nb-NO" sz="2000" smtClean="0"/>
          </a:p>
        </p:txBody>
      </p:sp>
      <p:graphicFrame>
        <p:nvGraphicFramePr>
          <p:cNvPr id="163997" name="Group 157"/>
          <p:cNvGraphicFramePr>
            <a:graphicFrameLocks noGrp="1"/>
          </p:cNvGraphicFramePr>
          <p:nvPr>
            <p:ph sz="half" idx="2"/>
            <p:extLst>
              <p:ext uri="{D42A27DB-BD31-4B8C-83A1-F6EECF244321}">
                <p14:modId xmlns:p14="http://schemas.microsoft.com/office/powerpoint/2010/main" xmlns="" val="4107749973"/>
              </p:ext>
            </p:extLst>
          </p:nvPr>
        </p:nvGraphicFramePr>
        <p:xfrm>
          <a:off x="396875" y="981075"/>
          <a:ext cx="7704138" cy="4511040"/>
        </p:xfrm>
        <a:graphic>
          <a:graphicData uri="http://schemas.openxmlformats.org/drawingml/2006/table">
            <a:tbl>
              <a:tblPr/>
              <a:tblGrid>
                <a:gridCol w="5832475"/>
                <a:gridCol w="1871663"/>
              </a:tblGrid>
              <a:tr h="4070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nb-NO" sz="2200" b="0" i="0" u="none" strike="noStrike" cap="none" normalizeH="0" baseline="0" dirty="0" smtClean="0">
                        <a:ln>
                          <a:noFill/>
                        </a:ln>
                        <a:solidFill>
                          <a:srgbClr val="001A58"/>
                        </a:solidFill>
                        <a:effectLst/>
                        <a:latin typeface="Helvetica" pitchFamily="34" charset="0"/>
                      </a:endParaRP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nb-NO" sz="2200" b="0" i="0" u="none" strike="noStrike" cap="none" normalizeH="0" baseline="0" dirty="0" smtClean="0">
                          <a:ln>
                            <a:noFill/>
                          </a:ln>
                          <a:solidFill>
                            <a:srgbClr val="001A58"/>
                          </a:solidFill>
                          <a:effectLst/>
                          <a:latin typeface="Helvetica" pitchFamily="34" charset="0"/>
                        </a:rPr>
                        <a:t>Mrd. Kroner</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070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nb-NO" sz="2200" b="0" i="0" u="none" strike="noStrike" cap="none" normalizeH="0" baseline="0" dirty="0" smtClean="0">
                          <a:ln>
                            <a:noFill/>
                          </a:ln>
                          <a:solidFill>
                            <a:srgbClr val="001A58"/>
                          </a:solidFill>
                          <a:effectLst/>
                          <a:latin typeface="Helvetica" pitchFamily="34" charset="0"/>
                        </a:rPr>
                        <a:t>Vekst i samlede inntekter</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nb-NO" sz="2200" b="0" i="0" u="none" strike="noStrike" cap="none" normalizeH="0" baseline="0" dirty="0" smtClean="0">
                          <a:ln>
                            <a:noFill/>
                          </a:ln>
                          <a:solidFill>
                            <a:srgbClr val="001A58"/>
                          </a:solidFill>
                          <a:effectLst/>
                          <a:latin typeface="Helvetica" pitchFamily="34" charset="0"/>
                        </a:rPr>
                        <a:t> 5 ¾ - 6    </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070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nb-NO" sz="2200" b="0" i="0" u="none" strike="noStrike" cap="none" normalizeH="0" baseline="0" dirty="0" smtClean="0">
                          <a:ln>
                            <a:noFill/>
                          </a:ln>
                          <a:solidFill>
                            <a:srgbClr val="001A58"/>
                          </a:solidFill>
                          <a:effectLst/>
                          <a:latin typeface="Helvetica" pitchFamily="34" charset="0"/>
                        </a:rPr>
                        <a:t>Vekst i frie inntekter</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nb-NO" sz="2200" b="0" i="0" u="none" strike="noStrike" cap="none" normalizeH="0" baseline="0" dirty="0" smtClean="0">
                          <a:ln>
                            <a:noFill/>
                          </a:ln>
                          <a:solidFill>
                            <a:srgbClr val="001A58"/>
                          </a:solidFill>
                          <a:effectLst/>
                          <a:latin typeface="Helvetica" pitchFamily="34" charset="0"/>
                        </a:rPr>
                        <a:t>4 ¾    - 5  </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070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nb-NO" sz="2200" b="0" i="0" u="none" strike="noStrike" cap="none" normalizeH="0" baseline="0" dirty="0" smtClean="0">
                        <a:ln>
                          <a:noFill/>
                        </a:ln>
                        <a:solidFill>
                          <a:srgbClr val="001A58"/>
                        </a:solidFill>
                        <a:effectLst/>
                        <a:latin typeface="Helvetica"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nb-NO" sz="2200" b="0" i="0" u="none" strike="noStrike" cap="none" normalizeH="0" baseline="0" dirty="0" smtClean="0">
                        <a:ln>
                          <a:noFill/>
                        </a:ln>
                        <a:solidFill>
                          <a:srgbClr val="001A58"/>
                        </a:solidFill>
                        <a:effectLst/>
                        <a:latin typeface="Helvetica"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0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nb-NO" sz="2200" b="0" i="0" u="none" strike="noStrike" cap="none" normalizeH="0" baseline="0" dirty="0" smtClean="0">
                          <a:ln>
                            <a:noFill/>
                          </a:ln>
                          <a:solidFill>
                            <a:srgbClr val="001A58"/>
                          </a:solidFill>
                          <a:effectLst/>
                          <a:latin typeface="Helvetica" pitchFamily="34" charset="0"/>
                        </a:rPr>
                        <a:t>Demografikostnader</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nb-NO" sz="2200" b="0" i="0" u="none" strike="noStrike" cap="none" normalizeH="0" baseline="0" dirty="0" smtClean="0">
                          <a:ln>
                            <a:noFill/>
                          </a:ln>
                          <a:solidFill>
                            <a:srgbClr val="001A58"/>
                          </a:solidFill>
                          <a:effectLst/>
                          <a:latin typeface="Helvetica" pitchFamily="34" charset="0"/>
                        </a:rPr>
                        <a:t>Knappe 3 ½ </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070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nb-NO" sz="2200" b="0" i="0" u="none" strike="noStrike" cap="none" normalizeH="0" baseline="0" dirty="0" smtClean="0">
                        <a:ln>
                          <a:noFill/>
                        </a:ln>
                        <a:solidFill>
                          <a:srgbClr val="001A58"/>
                        </a:solidFill>
                        <a:effectLst/>
                        <a:latin typeface="Helvetica"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nb-NO" sz="2200" b="0" i="0" u="none" strike="noStrike" cap="none" normalizeH="0" baseline="0" dirty="0" smtClean="0">
                        <a:ln>
                          <a:noFill/>
                        </a:ln>
                        <a:solidFill>
                          <a:srgbClr val="001A58"/>
                        </a:solidFill>
                        <a:effectLst/>
                        <a:latin typeface="Helvetica" pitchFamily="34" charset="0"/>
                      </a:endParaRPr>
                    </a:p>
                  </a:txBody>
                  <a:tcPr horzOverflow="overflow">
                    <a:lnL>
                      <a:noFill/>
                    </a:lnL>
                    <a:lnR cap="flat">
                      <a:noFill/>
                    </a:lnR>
                    <a:lnT>
                      <a:noFill/>
                    </a:lnT>
                    <a:lnB>
                      <a:noFill/>
                    </a:lnB>
                    <a:lnTlToBr>
                      <a:noFill/>
                    </a:lnTlToBr>
                    <a:lnBlToTr>
                      <a:noFill/>
                    </a:lnBlToTr>
                    <a:noFill/>
                  </a:tcPr>
                </a:tc>
              </a:tr>
              <a:tr h="104668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nb-NO" sz="2200" b="0" i="0" u="none" strike="noStrike" cap="none" normalizeH="0" baseline="0" dirty="0" smtClean="0">
                          <a:ln>
                            <a:noFill/>
                          </a:ln>
                          <a:solidFill>
                            <a:srgbClr val="001A58"/>
                          </a:solidFill>
                          <a:effectLst/>
                          <a:latin typeface="Helvetica" pitchFamily="34" charset="0"/>
                        </a:rPr>
                        <a:t>Økte kostnader - gitt aktivitetsutvikling som de siste årene i barnevern, ressurskrevende tjenester, spesialundervisning og BPA </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nb-NO" sz="2200" b="0" i="0" u="none" strike="noStrike" cap="none" normalizeH="0" baseline="0" dirty="0" smtClean="0">
                          <a:ln>
                            <a:noFill/>
                          </a:ln>
                          <a:solidFill>
                            <a:srgbClr val="001A58"/>
                          </a:solidFill>
                          <a:effectLst/>
                          <a:latin typeface="Helvetica" pitchFamily="34" charset="0"/>
                        </a:rPr>
                        <a:t>1/2</a:t>
                      </a: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nb-NO" sz="2200" b="0" i="0" u="none" strike="noStrike" cap="none" normalizeH="0" baseline="0" dirty="0" smtClean="0">
                        <a:ln>
                          <a:noFill/>
                        </a:ln>
                        <a:solidFill>
                          <a:srgbClr val="001A58"/>
                        </a:solidFill>
                        <a:effectLst/>
                        <a:latin typeface="Helvetica" pitchFamily="34" charset="0"/>
                      </a:endParaRPr>
                    </a:p>
                  </a:txBody>
                  <a:tcPr horzOverflow="overflow">
                    <a:lnL>
                      <a:noFill/>
                    </a:lnL>
                    <a:lnR cap="flat">
                      <a:noFill/>
                    </a:lnR>
                    <a:lnT>
                      <a:noFill/>
                    </a:lnT>
                    <a:lnB>
                      <a:noFill/>
                    </a:lnB>
                    <a:lnTlToBr>
                      <a:noFill/>
                    </a:lnTlToBr>
                    <a:lnBlToTr>
                      <a:noFill/>
                    </a:lnBlToTr>
                    <a:noFill/>
                  </a:tcPr>
                </a:tc>
              </a:tr>
              <a:tr h="4070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nb-NO" sz="2200" b="0" i="0" u="none" strike="noStrike" cap="none" normalizeH="0" baseline="0" dirty="0" smtClean="0">
                        <a:ln>
                          <a:noFill/>
                        </a:ln>
                        <a:solidFill>
                          <a:srgbClr val="001A58"/>
                        </a:solidFill>
                        <a:effectLst/>
                        <a:latin typeface="Helvetica" pitchFamily="34"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nb-NO" sz="2200" b="0" i="0" u="none" strike="noStrike" cap="none" normalizeH="0" baseline="0" dirty="0" smtClean="0">
                          <a:ln>
                            <a:noFill/>
                          </a:ln>
                          <a:solidFill>
                            <a:srgbClr val="001A58"/>
                          </a:solidFill>
                          <a:effectLst/>
                          <a:latin typeface="Helvetica" pitchFamily="34" charset="0"/>
                        </a:rPr>
                        <a:t> </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070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nb-NO" sz="2200" b="0" i="0" u="none" strike="noStrike" cap="none" normalizeH="0" baseline="0" dirty="0" smtClean="0">
                          <a:ln>
                            <a:noFill/>
                          </a:ln>
                          <a:solidFill>
                            <a:srgbClr val="001A58"/>
                          </a:solidFill>
                          <a:effectLst/>
                          <a:latin typeface="Helvetica" pitchFamily="34" charset="0"/>
                        </a:rPr>
                        <a:t>Økte pensjonskostnader</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nb-NO" sz="2200" b="0" i="0" u="none" strike="noStrike" cap="none" normalizeH="0" baseline="0" dirty="0" smtClean="0">
                          <a:ln>
                            <a:noFill/>
                          </a:ln>
                          <a:solidFill>
                            <a:srgbClr val="001A58"/>
                          </a:solidFill>
                          <a:effectLst/>
                          <a:latin typeface="Helvetica" pitchFamily="34" charset="0"/>
                        </a:rPr>
                        <a:t>0,3 +?</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kstSylinder 1"/>
          <p:cNvSpPr txBox="1"/>
          <p:nvPr/>
        </p:nvSpPr>
        <p:spPr>
          <a:xfrm>
            <a:off x="396875" y="5720771"/>
            <a:ext cx="7704138" cy="461665"/>
          </a:xfrm>
          <a:prstGeom prst="rect">
            <a:avLst/>
          </a:prstGeom>
          <a:noFill/>
        </p:spPr>
        <p:txBody>
          <a:bodyPr wrap="square" rtlCol="0">
            <a:spAutoFit/>
          </a:bodyPr>
          <a:lstStyle/>
          <a:p>
            <a:r>
              <a:rPr lang="nb-NO" sz="2400" dirty="0"/>
              <a:t>Bindinger på frie inntekter – økte </a:t>
            </a:r>
            <a:r>
              <a:rPr lang="nb-NO" sz="2400" dirty="0" smtClean="0"/>
              <a:t>forventninger?</a:t>
            </a:r>
            <a:endParaRPr lang="nb-NO" sz="2400" dirty="0"/>
          </a:p>
        </p:txBody>
      </p:sp>
    </p:spTree>
    <p:extLst>
      <p:ext uri="{BB962C8B-B14F-4D97-AF65-F5344CB8AC3E}">
        <p14:creationId xmlns:p14="http://schemas.microsoft.com/office/powerpoint/2010/main" xmlns="" val="696544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1792" y="382137"/>
            <a:ext cx="8229600" cy="1201003"/>
          </a:xfrm>
        </p:spPr>
        <p:txBody>
          <a:bodyPr>
            <a:normAutofit/>
          </a:bodyPr>
          <a:lstStyle/>
          <a:p>
            <a:pPr algn="ctr"/>
            <a:r>
              <a:rPr lang="nb-NO" sz="3200" b="1" dirty="0" smtClean="0">
                <a:solidFill>
                  <a:srgbClr val="C00000"/>
                </a:solidFill>
              </a:rPr>
              <a:t>Pensjonspremier og pensjonskostnader</a:t>
            </a:r>
            <a:endParaRPr lang="nb-NO" sz="3200" b="1" dirty="0">
              <a:solidFill>
                <a:srgbClr val="C00000"/>
              </a:solidFill>
            </a:endParaRPr>
          </a:p>
        </p:txBody>
      </p:sp>
      <p:sp>
        <p:nvSpPr>
          <p:cNvPr id="3" name="Plassholder for innhold 2"/>
          <p:cNvSpPr>
            <a:spLocks noGrp="1"/>
          </p:cNvSpPr>
          <p:nvPr>
            <p:ph idx="1"/>
          </p:nvPr>
        </p:nvSpPr>
        <p:spPr>
          <a:xfrm>
            <a:off x="457200" y="1583140"/>
            <a:ext cx="8229600" cy="4449170"/>
          </a:xfrm>
        </p:spPr>
        <p:txBody>
          <a:bodyPr>
            <a:normAutofit/>
          </a:bodyPr>
          <a:lstStyle/>
          <a:p>
            <a:r>
              <a:rPr lang="nb-NO" sz="2400" dirty="0" smtClean="0"/>
              <a:t>Sterk vekst i pensjonspremier i 2012 – gir økte kostnader i 2013</a:t>
            </a:r>
            <a:endParaRPr lang="nb-NO" sz="2400" dirty="0"/>
          </a:p>
          <a:p>
            <a:pPr lvl="1"/>
            <a:endParaRPr lang="nb-NO" sz="2400" dirty="0"/>
          </a:p>
          <a:p>
            <a:endParaRPr lang="nb-NO" sz="2400" dirty="0"/>
          </a:p>
          <a:p>
            <a:r>
              <a:rPr lang="nb-NO" sz="2400" dirty="0" smtClean="0"/>
              <a:t>Pensjonskostnadene:</a:t>
            </a:r>
          </a:p>
          <a:p>
            <a:pPr lvl="1"/>
            <a:r>
              <a:rPr lang="nb-NO" sz="2400" dirty="0" smtClean="0"/>
              <a:t>Veksten </a:t>
            </a:r>
            <a:r>
              <a:rPr lang="nb-NO" sz="2400" dirty="0"/>
              <a:t>i pensjonspremiene i 2012 </a:t>
            </a:r>
            <a:r>
              <a:rPr lang="nb-NO" sz="2400" dirty="0" smtClean="0"/>
              <a:t>gir økt premieavvik og dermed økt amortisering i 2013 på  300 </a:t>
            </a:r>
            <a:r>
              <a:rPr lang="nb-NO" sz="2400" dirty="0" err="1" smtClean="0"/>
              <a:t>mill</a:t>
            </a:r>
            <a:r>
              <a:rPr lang="nb-NO" sz="2400" dirty="0" smtClean="0"/>
              <a:t> (ut over lønnsvekst)</a:t>
            </a:r>
          </a:p>
          <a:p>
            <a:pPr lvl="1"/>
            <a:r>
              <a:rPr lang="nb-NO" sz="2400" dirty="0" smtClean="0"/>
              <a:t>Eventuelle endringer i lønnsrealrenta ; 0,1 pst reduksjon har tidligere vært anslått å gi 400 </a:t>
            </a:r>
            <a:r>
              <a:rPr lang="nb-NO" sz="2400" dirty="0" err="1" smtClean="0"/>
              <a:t>mill</a:t>
            </a:r>
            <a:r>
              <a:rPr lang="nb-NO" sz="2400" dirty="0" smtClean="0"/>
              <a:t> i økte kostnader</a:t>
            </a:r>
            <a:endParaRPr lang="nb-NO" sz="2400" dirty="0"/>
          </a:p>
          <a:p>
            <a:endParaRPr lang="nb-NO" dirty="0"/>
          </a:p>
        </p:txBody>
      </p:sp>
    </p:spTree>
    <p:extLst>
      <p:ext uri="{BB962C8B-B14F-4D97-AF65-F5344CB8AC3E}">
        <p14:creationId xmlns:p14="http://schemas.microsoft.com/office/powerpoint/2010/main" xmlns="" val="2635939931"/>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idx="4294967295"/>
          </p:nvPr>
        </p:nvSpPr>
        <p:spPr>
          <a:xfrm>
            <a:off x="539750" y="260350"/>
            <a:ext cx="7543800" cy="865188"/>
          </a:xfrm>
        </p:spPr>
        <p:txBody>
          <a:bodyPr>
            <a:normAutofit/>
          </a:bodyPr>
          <a:lstStyle/>
          <a:p>
            <a:pPr algn="ctr" eaLnBrk="1" hangingPunct="1"/>
            <a:r>
              <a:rPr lang="nb-NO" sz="3200" b="1" dirty="0" smtClean="0">
                <a:solidFill>
                  <a:srgbClr val="C00000"/>
                </a:solidFill>
              </a:rPr>
              <a:t>Men hva med …</a:t>
            </a:r>
          </a:p>
        </p:txBody>
      </p:sp>
      <p:sp>
        <p:nvSpPr>
          <p:cNvPr id="21507" name="Rectangle 3"/>
          <p:cNvSpPr>
            <a:spLocks noGrp="1" noChangeArrowheads="1"/>
          </p:cNvSpPr>
          <p:nvPr>
            <p:ph type="body" idx="4294967295"/>
          </p:nvPr>
        </p:nvSpPr>
        <p:spPr>
          <a:xfrm>
            <a:off x="684213" y="1125538"/>
            <a:ext cx="7426325" cy="5575631"/>
          </a:xfrm>
        </p:spPr>
        <p:txBody>
          <a:bodyPr>
            <a:normAutofit/>
          </a:bodyPr>
          <a:lstStyle/>
          <a:p>
            <a:r>
              <a:rPr lang="nb-NO" sz="2400" dirty="0" smtClean="0"/>
              <a:t>Behovet for bedring av netto driftsresultat - mulig uten kutt i tjenestetilbudet til innbyggerne?  </a:t>
            </a:r>
          </a:p>
          <a:p>
            <a:endParaRPr lang="nb-NO" sz="2400" dirty="0" smtClean="0"/>
          </a:p>
          <a:p>
            <a:r>
              <a:rPr lang="nb-NO" sz="2400" dirty="0" smtClean="0"/>
              <a:t>Behovet for styrket vedlikehold av kommunale/fylkes-kommunale bygg og veger, for å kunne oppnå et verdibevarende vedlikeholdsnivå</a:t>
            </a:r>
          </a:p>
          <a:p>
            <a:pPr lvl="1"/>
            <a:r>
              <a:rPr lang="nb-NO" sz="2400" dirty="0" smtClean="0"/>
              <a:t>Nye krav til nybygg</a:t>
            </a:r>
          </a:p>
          <a:p>
            <a:pPr marL="0" indent="0">
              <a:buNone/>
            </a:pPr>
            <a:r>
              <a:rPr lang="nb-NO" sz="2400" dirty="0" smtClean="0"/>
              <a:t> </a:t>
            </a:r>
          </a:p>
          <a:p>
            <a:r>
              <a:rPr lang="nb-NO" sz="2400" dirty="0" smtClean="0"/>
              <a:t>Behovet for å kunne gi kommunesektoren mulighet til å styrke kollektivtilbudet</a:t>
            </a:r>
          </a:p>
          <a:p>
            <a:pPr>
              <a:buFont typeface="Wingdings" pitchFamily="2" charset="2"/>
              <a:buNone/>
            </a:pPr>
            <a:endParaRPr lang="nb-NO" sz="2000" dirty="0" smtClean="0"/>
          </a:p>
        </p:txBody>
      </p:sp>
    </p:spTree>
    <p:extLst>
      <p:ext uri="{BB962C8B-B14F-4D97-AF65-F5344CB8AC3E}">
        <p14:creationId xmlns:p14="http://schemas.microsoft.com/office/powerpoint/2010/main" xmlns="" val="128663816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0.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11.xml><?xml version="1.0" encoding="utf-8"?>
<p:tagLst xmlns:a="http://schemas.openxmlformats.org/drawingml/2006/main" xmlns:r="http://schemas.openxmlformats.org/officeDocument/2006/relationships" xmlns:p="http://schemas.openxmlformats.org/presentationml/2006/main">
  <p:tag name="SHP" val="AREAHEADER"/>
  <p:tag name="AREA" val="AREA_1_11"/>
</p:tagLst>
</file>

<file path=ppt/tags/tag12.xml><?xml version="1.0" encoding="utf-8"?>
<p:tagLst xmlns:a="http://schemas.openxmlformats.org/drawingml/2006/main" xmlns:r="http://schemas.openxmlformats.org/officeDocument/2006/relationships" xmlns:p="http://schemas.openxmlformats.org/presentationml/2006/main">
  <p:tag name="SHP" val="PAGECOUNT"/>
</p:tagLst>
</file>

<file path=ppt/tags/tag13.xml><?xml version="1.0" encoding="utf-8"?>
<p:tagLst xmlns:a="http://schemas.openxmlformats.org/drawingml/2006/main" xmlns:r="http://schemas.openxmlformats.org/officeDocument/2006/relationships" xmlns:p="http://schemas.openxmlformats.org/presentationml/2006/main">
  <p:tag name="SHP" val="PAGECOUNT"/>
</p:tagLst>
</file>

<file path=ppt/tags/tag14.xml><?xml version="1.0" encoding="utf-8"?>
<p:tagLst xmlns:a="http://schemas.openxmlformats.org/drawingml/2006/main" xmlns:r="http://schemas.openxmlformats.org/officeDocument/2006/relationships" xmlns:p="http://schemas.openxmlformats.org/presentationml/2006/main">
  <p:tag name="SHP" val="PAGECOUNT"/>
</p:tagLst>
</file>

<file path=ppt/tags/tag15.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6.xml><?xml version="1.0" encoding="utf-8"?>
<p:tagLst xmlns:a="http://schemas.openxmlformats.org/drawingml/2006/main" xmlns:r="http://schemas.openxmlformats.org/officeDocument/2006/relationships" xmlns:p="http://schemas.openxmlformats.org/presentationml/2006/main">
  <p:tag name="SHP" val="TITLE"/>
</p:tagLst>
</file>

<file path=ppt/tags/tag17.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18.xml><?xml version="1.0" encoding="utf-8"?>
<p:tagLst xmlns:a="http://schemas.openxmlformats.org/drawingml/2006/main" xmlns:r="http://schemas.openxmlformats.org/officeDocument/2006/relationships" xmlns:p="http://schemas.openxmlformats.org/presentationml/2006/main">
  <p:tag name="SHP" val="AREAHEADER"/>
  <p:tag name="AREA" val="AREA_1_11"/>
</p:tagLst>
</file>

<file path=ppt/tags/tag19.xml><?xml version="1.0" encoding="utf-8"?>
<p:tagLst xmlns:a="http://schemas.openxmlformats.org/drawingml/2006/main" xmlns:r="http://schemas.openxmlformats.org/officeDocument/2006/relationships" xmlns:p="http://schemas.openxmlformats.org/presentationml/2006/main">
  <p:tag name="SHP" val="PAGECOUNT"/>
</p:tagLst>
</file>

<file path=ppt/tags/tag2.xml><?xml version="1.0" encoding="utf-8"?>
<p:tagLst xmlns:a="http://schemas.openxmlformats.org/drawingml/2006/main" xmlns:r="http://schemas.openxmlformats.org/officeDocument/2006/relationships" xmlns:p="http://schemas.openxmlformats.org/presentationml/2006/main">
  <p:tag name="SHP" val="TITLE"/>
</p:tagLst>
</file>

<file path=ppt/tags/tag20.xml><?xml version="1.0" encoding="utf-8"?>
<p:tagLst xmlns:a="http://schemas.openxmlformats.org/drawingml/2006/main" xmlns:r="http://schemas.openxmlformats.org/officeDocument/2006/relationships" xmlns:p="http://schemas.openxmlformats.org/presentationml/2006/main">
  <p:tag name="SHP" val="PAGECOUNT"/>
</p:tagLst>
</file>

<file path=ppt/tags/tag21.xml><?xml version="1.0" encoding="utf-8"?>
<p:tagLst xmlns:a="http://schemas.openxmlformats.org/drawingml/2006/main" xmlns:r="http://schemas.openxmlformats.org/officeDocument/2006/relationships" xmlns:p="http://schemas.openxmlformats.org/presentationml/2006/main">
  <p:tag name="SHP" val="PAGECOUNT"/>
</p:tagLst>
</file>

<file path=ppt/tags/tag22.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3.xml><?xml version="1.0" encoding="utf-8"?>
<p:tagLst xmlns:a="http://schemas.openxmlformats.org/drawingml/2006/main" xmlns:r="http://schemas.openxmlformats.org/officeDocument/2006/relationships" xmlns:p="http://schemas.openxmlformats.org/presentationml/2006/main">
  <p:tag name="SHP" val="TITLE"/>
</p:tagLst>
</file>

<file path=ppt/tags/tag24.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25.xml><?xml version="1.0" encoding="utf-8"?>
<p:tagLst xmlns:a="http://schemas.openxmlformats.org/drawingml/2006/main" xmlns:r="http://schemas.openxmlformats.org/officeDocument/2006/relationships" xmlns:p="http://schemas.openxmlformats.org/presentationml/2006/main">
  <p:tag name="SHP" val="AREAHEADER"/>
  <p:tag name="AREA" val="AREA_1_11"/>
</p:tagLst>
</file>

<file path=ppt/tags/tag26.xml><?xml version="1.0" encoding="utf-8"?>
<p:tagLst xmlns:a="http://schemas.openxmlformats.org/drawingml/2006/main" xmlns:r="http://schemas.openxmlformats.org/officeDocument/2006/relationships" xmlns:p="http://schemas.openxmlformats.org/presentationml/2006/main">
  <p:tag name="SHP" val="PAGECOUNT"/>
</p:tagLst>
</file>

<file path=ppt/tags/tag27.xml><?xml version="1.0" encoding="utf-8"?>
<p:tagLst xmlns:a="http://schemas.openxmlformats.org/drawingml/2006/main" xmlns:r="http://schemas.openxmlformats.org/officeDocument/2006/relationships" xmlns:p="http://schemas.openxmlformats.org/presentationml/2006/main">
  <p:tag name="SHP" val="PAGECOUNT"/>
</p:tagLst>
</file>

<file path=ppt/tags/tag28.xml><?xml version="1.0" encoding="utf-8"?>
<p:tagLst xmlns:a="http://schemas.openxmlformats.org/drawingml/2006/main" xmlns:r="http://schemas.openxmlformats.org/officeDocument/2006/relationships" xmlns:p="http://schemas.openxmlformats.org/presentationml/2006/main">
  <p:tag name="SHP" val="PAGECOUNT"/>
</p:tagLst>
</file>

<file path=ppt/tags/tag3.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4.xml><?xml version="1.0" encoding="utf-8"?>
<p:tagLst xmlns:a="http://schemas.openxmlformats.org/drawingml/2006/main" xmlns:r="http://schemas.openxmlformats.org/officeDocument/2006/relationships" xmlns:p="http://schemas.openxmlformats.org/presentationml/2006/main">
  <p:tag name="SHP" val="AREAHEADER"/>
  <p:tag name="AREA" val="AREA_1_11"/>
</p:tagLst>
</file>

<file path=ppt/tags/tag5.xml><?xml version="1.0" encoding="utf-8"?>
<p:tagLst xmlns:a="http://schemas.openxmlformats.org/drawingml/2006/main" xmlns:r="http://schemas.openxmlformats.org/officeDocument/2006/relationships" xmlns:p="http://schemas.openxmlformats.org/presentationml/2006/main">
  <p:tag name="SHP" val="PAGECOUNT"/>
</p:tagLst>
</file>

<file path=ppt/tags/tag6.xml><?xml version="1.0" encoding="utf-8"?>
<p:tagLst xmlns:a="http://schemas.openxmlformats.org/drawingml/2006/main" xmlns:r="http://schemas.openxmlformats.org/officeDocument/2006/relationships" xmlns:p="http://schemas.openxmlformats.org/presentationml/2006/main">
  <p:tag name="SHP" val="PAGECOUNT"/>
</p:tagLst>
</file>

<file path=ppt/tags/tag7.xml><?xml version="1.0" encoding="utf-8"?>
<p:tagLst xmlns:a="http://schemas.openxmlformats.org/drawingml/2006/main" xmlns:r="http://schemas.openxmlformats.org/officeDocument/2006/relationships" xmlns:p="http://schemas.openxmlformats.org/presentationml/2006/main">
  <p:tag name="SHP" val="PAGECOUNT"/>
</p:tagLst>
</file>

<file path=ppt/tags/tag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9.xml><?xml version="1.0" encoding="utf-8"?>
<p:tagLst xmlns:a="http://schemas.openxmlformats.org/drawingml/2006/main" xmlns:r="http://schemas.openxmlformats.org/officeDocument/2006/relationships" xmlns:p="http://schemas.openxmlformats.org/presentationml/2006/main">
  <p:tag name="SHP" val="TITLE"/>
</p:tagLst>
</file>

<file path=ppt/theme/theme1.xml><?xml version="1.0" encoding="utf-8"?>
<a:theme xmlns:a="http://schemas.openxmlformats.org/drawingml/2006/main" name="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KRD_mal 2011">
  <a:themeElements>
    <a:clrScheme name="KRD malfarger">
      <a:dk1>
        <a:sysClr val="windowText" lastClr="000000"/>
      </a:dk1>
      <a:lt1>
        <a:sysClr val="window" lastClr="FFFFFF"/>
      </a:lt1>
      <a:dk2>
        <a:srgbClr val="575F6D"/>
      </a:dk2>
      <a:lt2>
        <a:srgbClr val="FFFFFF"/>
      </a:lt2>
      <a:accent1>
        <a:srgbClr val="E6C99B"/>
      </a:accent1>
      <a:accent2>
        <a:srgbClr val="F5A657"/>
      </a:accent2>
      <a:accent3>
        <a:srgbClr val="F09100"/>
      </a:accent3>
      <a:accent4>
        <a:srgbClr val="B9590D"/>
      </a:accent4>
      <a:accent5>
        <a:srgbClr val="B2071B"/>
      </a:accent5>
      <a:accent6>
        <a:srgbClr val="D54D13"/>
      </a:accent6>
      <a:hlink>
        <a:srgbClr val="830628"/>
      </a:hlink>
      <a:folHlink>
        <a:srgbClr val="5858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KS_slidemaster">
  <a:themeElements>
    <a:clrScheme name="Gråto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6662</TotalTime>
  <Words>3144</Words>
  <Application>Microsoft Office PowerPoint</Application>
  <PresentationFormat>Skjermfremvisning (4:3)</PresentationFormat>
  <Paragraphs>379</Paragraphs>
  <Slides>36</Slides>
  <Notes>19</Notes>
  <HiddenSlides>0</HiddenSlides>
  <MMClips>0</MMClips>
  <ScaleCrop>false</ScaleCrop>
  <HeadingPairs>
    <vt:vector size="4" baseType="variant">
      <vt:variant>
        <vt:lpstr>Tema</vt:lpstr>
      </vt:variant>
      <vt:variant>
        <vt:i4>8</vt:i4>
      </vt:variant>
      <vt:variant>
        <vt:lpstr>Lysbildetitler</vt:lpstr>
      </vt:variant>
      <vt:variant>
        <vt:i4>36</vt:i4>
      </vt:variant>
    </vt:vector>
  </HeadingPairs>
  <TitlesOfParts>
    <vt:vector size="44" baseType="lpstr">
      <vt:lpstr>KS_slidemaster</vt:lpstr>
      <vt:lpstr>1_KS_slidemaster</vt:lpstr>
      <vt:lpstr>Office Theme</vt:lpstr>
      <vt:lpstr>Office Theme</vt:lpstr>
      <vt:lpstr>2_KS_slidemaster</vt:lpstr>
      <vt:lpstr>KRD_mal 2011</vt:lpstr>
      <vt:lpstr>3_KS_slidemaster</vt:lpstr>
      <vt:lpstr>4_KS_slidemaster</vt:lpstr>
      <vt:lpstr>Kommuneproposisjonen 2013/ RNB 2012  </vt:lpstr>
      <vt:lpstr>Arbeidsledigheten i Norge er lav og lønnsveksten høy; forsterker vår konkurranseevneutfordring</vt:lpstr>
      <vt:lpstr>Konjunktursvekkelsen i Europa ga oss lavere renter og behov for å holde noe tilbake på bruken av oljepenger </vt:lpstr>
      <vt:lpstr>Lavere inntektsvekst for 2012 og 2013, men ikke i frie inntekter</vt:lpstr>
      <vt:lpstr>Revidert budsjett – endringer for 2012</vt:lpstr>
      <vt:lpstr>Lysbilde 6</vt:lpstr>
      <vt:lpstr>KS’ vurdering av kommuneopplegget 2013</vt:lpstr>
      <vt:lpstr>Pensjonspremier og pensjonskostnader</vt:lpstr>
      <vt:lpstr>Men hva med …</vt:lpstr>
      <vt:lpstr>Demografi: Høyeste befolkningsvekst på 100 år – ”all time high” målt i antall personer </vt:lpstr>
      <vt:lpstr>Sterk folketilvekst, om lag 1,3 pst per år</vt:lpstr>
      <vt:lpstr>Endringer folketall 2011</vt:lpstr>
      <vt:lpstr>Må fortsatt satse på vedlikehold</vt:lpstr>
      <vt:lpstr>Lysbilde 14</vt:lpstr>
      <vt:lpstr>Lysbilde 15</vt:lpstr>
      <vt:lpstr>Utskrivingsklare, Nasjonale prognoser</vt:lpstr>
      <vt:lpstr>Medfinansiering, beregning pr. april 2012. Usikre prognoser</vt:lpstr>
      <vt:lpstr>Endringer inntektssystemet</vt:lpstr>
      <vt:lpstr>Oppsummering: stram økonomi framover</vt:lpstr>
      <vt:lpstr>Ordførere og rådmenns syn på Kommuneproposisjon 2013</vt:lpstr>
      <vt:lpstr>Økonomi gir størst utfordring</vt:lpstr>
      <vt:lpstr>Ulike kommuner har ulike utfordringer</vt:lpstr>
      <vt:lpstr>Kommunene mestrer Samhandlingsreformen</vt:lpstr>
      <vt:lpstr>«Alle» kommunene har effektiviseringstiltak</vt:lpstr>
      <vt:lpstr>KS Prognosemodell</vt:lpstr>
      <vt:lpstr>Lysbilde 26</vt:lpstr>
      <vt:lpstr>Samhandlingsreformen</vt:lpstr>
      <vt:lpstr>Tillegg foiler</vt:lpstr>
      <vt:lpstr>Utslag på skatter</vt:lpstr>
      <vt:lpstr>Utslag skatt for en minsteinntektskommune (under 90 pst av landsgjennomsnittet)</vt:lpstr>
      <vt:lpstr>Utslag skatt for en minsteinntektskommune (under 90 pst av landsgjennomsnittet)</vt:lpstr>
      <vt:lpstr>Utslag innbyggertilskudd (flat del)</vt:lpstr>
      <vt:lpstr>Utslag innbyggertilskudd (flat del)</vt:lpstr>
      <vt:lpstr>Opplegget 2013 sett ift behovet </vt:lpstr>
      <vt:lpstr>Opplegget 2013 sett ift behovet </vt:lpstr>
      <vt:lpstr>Presset kommuneøkonomi: Trenger nto driftsresultat på 3 pst for å opprettholde formuessituasjonen over tid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 Office-bruker</dc:creator>
  <cp:lastModifiedBy>fmrotoh</cp:lastModifiedBy>
  <cp:revision>284</cp:revision>
  <cp:lastPrinted>2012-05-16T08:45:02Z</cp:lastPrinted>
  <dcterms:created xsi:type="dcterms:W3CDTF">2012-01-12T22:02:15Z</dcterms:created>
  <dcterms:modified xsi:type="dcterms:W3CDTF">2012-05-30T08:23:51Z</dcterms:modified>
</cp:coreProperties>
</file>