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8" r:id="rId3"/>
    <p:sldId id="291" r:id="rId4"/>
    <p:sldId id="289" r:id="rId5"/>
    <p:sldId id="298" r:id="rId6"/>
    <p:sldId id="273" r:id="rId7"/>
    <p:sldId id="295" r:id="rId8"/>
    <p:sldId id="284" r:id="rId9"/>
  </p:sldIdLst>
  <p:sldSz cx="9144000" cy="5143500" type="screen16x9"/>
  <p:notesSz cx="6811963" cy="99425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9C422008-9DC4-498B-9168-77933EEB8694}">
          <p14:sldIdLst>
            <p14:sldId id="256"/>
            <p14:sldId id="288"/>
            <p14:sldId id="291"/>
            <p14:sldId id="289"/>
            <p14:sldId id="298"/>
            <p14:sldId id="273"/>
            <p14:sldId id="295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Mørk stil 1 - aks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4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9213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C2656-C838-40D1-839F-8C760365A35B}" type="datetimeFigureOut">
              <a:rPr lang="nb-NO" smtClean="0"/>
              <a:t>05.03.2020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9213" y="9444038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AFB6C-93ED-4CBE-B5BE-A25C2734CC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3907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DD8D9-E5D9-401C-9D59-ABF830FF89D9}" type="datetimeFigureOut">
              <a:rPr lang="nb-NO" smtClean="0"/>
              <a:t>05.03.2020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36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1197" y="4722694"/>
            <a:ext cx="544957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D65C8-4B8D-46BA-8929-9E70F7A39B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0102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D65C8-4B8D-46BA-8929-9E70F7A39B80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345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D65C8-4B8D-46BA-8929-9E70F7A39B80}" type="slidenum">
              <a:rPr lang="nb-NO" smtClean="0">
                <a:solidFill>
                  <a:prstClr val="black"/>
                </a:solidFill>
              </a:rPr>
              <a:pPr/>
              <a:t>7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158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D65C8-4B8D-46BA-8929-9E70F7A39B80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4158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14E8-F978-44EF-8A4E-EE8A0D68B0CB}" type="datetime1">
              <a:rPr lang="nb-NO" smtClean="0"/>
              <a:t>05.03.2020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243-4882-40A6-A736-A7CDF8D25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1270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F0F0-E4F1-4A61-9EA2-B7B4436B79E6}" type="datetime1">
              <a:rPr lang="nb-NO" smtClean="0"/>
              <a:t>05.03.2020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243-4882-40A6-A736-A7CDF8D25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634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7F5F-40EF-459B-BFCC-F7FD3C8F4083}" type="datetime1">
              <a:rPr lang="nb-NO" smtClean="0"/>
              <a:t>05.03.2020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243-4882-40A6-A736-A7CDF8D25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9902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B0BE1-5826-400E-919C-254E3EBDD26B}" type="datetime1">
              <a:rPr lang="nb-NO" smtClean="0"/>
              <a:t>05.03.2020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243-4882-40A6-A736-A7CDF8D25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334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0B938-9ED8-492E-9AAC-5801B090ECF1}" type="datetime1">
              <a:rPr lang="nb-NO" smtClean="0"/>
              <a:t>05.03.2020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243-4882-40A6-A736-A7CDF8D25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051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554D-2E3F-4F3E-970D-419B18C8ED0C}" type="datetime1">
              <a:rPr lang="nb-NO" smtClean="0"/>
              <a:t>05.03.2020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243-4882-40A6-A736-A7CDF8D25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3313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2914-C70B-4A76-8C66-81CB3F5F86CC}" type="datetime1">
              <a:rPr lang="nb-NO" smtClean="0"/>
              <a:t>05.03.2020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243-4882-40A6-A736-A7CDF8D25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204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4D792-40A7-43C4-A7B0-A130EA7B9E34}" type="datetime1">
              <a:rPr lang="nb-NO" smtClean="0"/>
              <a:t>05.03.2020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243-4882-40A6-A736-A7CDF8D25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607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46B2-A6AC-49BC-BD23-F7293FA275DA}" type="datetime1">
              <a:rPr lang="nb-NO" smtClean="0"/>
              <a:t>05.03.2020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243-4882-40A6-A736-A7CDF8D25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494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21EB-4E57-4061-A95C-87C0A7F4D5A0}" type="datetime1">
              <a:rPr lang="nb-NO" smtClean="0"/>
              <a:t>05.03.2020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243-4882-40A6-A736-A7CDF8D25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4575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C608-49F0-418F-9DB9-2AAF35A55A83}" type="datetime1">
              <a:rPr lang="nb-NO" smtClean="0"/>
              <a:t>05.03.2020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243-4882-40A6-A736-A7CDF8D25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4584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C1F81-7D3A-4F44-B73D-BFF6413B7F47}" type="datetime1">
              <a:rPr lang="nb-NO" smtClean="0"/>
              <a:t>05.03.2020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20243-4882-40A6-A736-A7CDF8D25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8959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hyperlink" Target="https://nn.wikipedia.org/wiki/Fil:Bjerkreim_komm.svg" TargetMode="External"/><Relationship Id="rId18" Type="http://schemas.openxmlformats.org/officeDocument/2006/relationships/image" Target="../media/image8.png"/><Relationship Id="rId3" Type="http://schemas.openxmlformats.org/officeDocument/2006/relationships/hyperlink" Target="https://nn.wikipedia.org/wiki/Fil:Sandnes_komm.svg" TargetMode="External"/><Relationship Id="rId21" Type="http://schemas.openxmlformats.org/officeDocument/2006/relationships/image" Target="../media/image10.jpeg"/><Relationship Id="rId7" Type="http://schemas.openxmlformats.org/officeDocument/2006/relationships/hyperlink" Target="https://nn.wikipedia.org/wiki/Fil:Time_komm.svg" TargetMode="External"/><Relationship Id="rId12" Type="http://schemas.openxmlformats.org/officeDocument/2006/relationships/image" Target="../media/image5.png"/><Relationship Id="rId17" Type="http://schemas.openxmlformats.org/officeDocument/2006/relationships/hyperlink" Target="https://nn.wikipedia.org/wiki/Fil:Sokndal_komm.svg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hyperlink" Target="https://nn.wikipedia.org/wiki/Fil:Gjesdal_komm.svg" TargetMode="External"/><Relationship Id="rId5" Type="http://schemas.openxmlformats.org/officeDocument/2006/relationships/hyperlink" Target="https://nn.wikipedia.org/wiki/Fil:Klepp_komm.svg" TargetMode="External"/><Relationship Id="rId15" Type="http://schemas.openxmlformats.org/officeDocument/2006/relationships/hyperlink" Target="https://nn.wikipedia.org/wiki/Fil:Lund_komm.svg" TargetMode="External"/><Relationship Id="rId10" Type="http://schemas.openxmlformats.org/officeDocument/2006/relationships/image" Target="../media/image4.png"/><Relationship Id="rId19" Type="http://schemas.openxmlformats.org/officeDocument/2006/relationships/hyperlink" Target="https://nn.wikipedia.org/wiki/Fil:Eigersund_komm.svg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s://nn.wikipedia.org/wiki/Fil:H%C3%A5_komm.svg" TargetMode="External"/><Relationship Id="rId1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66936" y="3003798"/>
            <a:ext cx="7772400" cy="1102519"/>
          </a:xfrm>
        </p:spPr>
        <p:txBody>
          <a:bodyPr>
            <a:normAutofit/>
          </a:bodyPr>
          <a:lstStyle/>
          <a:p>
            <a:r>
              <a:rPr lang="nb-NO" sz="3200" dirty="0"/>
              <a:t>Regional ordning for kompetanseutvikling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235622" y="4011910"/>
            <a:ext cx="6400800" cy="810394"/>
          </a:xfrm>
        </p:spPr>
        <p:txBody>
          <a:bodyPr>
            <a:normAutofit/>
          </a:bodyPr>
          <a:lstStyle/>
          <a:p>
            <a:r>
              <a:rPr lang="nb-NO" sz="4000" dirty="0"/>
              <a:t>Region </a:t>
            </a:r>
            <a:r>
              <a:rPr lang="nb-NO" sz="4000"/>
              <a:t>– Sør</a:t>
            </a:r>
            <a:endParaRPr lang="nb-NO" sz="4000" dirty="0"/>
          </a:p>
        </p:txBody>
      </p:sp>
      <p:sp>
        <p:nvSpPr>
          <p:cNvPr id="19" name="Plassholder for lysbildenummer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7F20243-4882-40A6-A736-A7CDF8D25A9C}" type="slidenum">
              <a:rPr lang="nb-NO" smtClean="0"/>
              <a:t>1</a:t>
            </a:fld>
            <a:endParaRPr lang="nb-NO"/>
          </a:p>
        </p:txBody>
      </p:sp>
      <p:grpSp>
        <p:nvGrpSpPr>
          <p:cNvPr id="23" name="Gruppe 22"/>
          <p:cNvGrpSpPr/>
          <p:nvPr/>
        </p:nvGrpSpPr>
        <p:grpSpPr>
          <a:xfrm>
            <a:off x="1030961" y="339502"/>
            <a:ext cx="6878381" cy="2633308"/>
            <a:chOff x="1090464" y="796595"/>
            <a:chExt cx="6390429" cy="2101812"/>
          </a:xfrm>
          <a:solidFill>
            <a:schemeClr val="tx1"/>
          </a:solidFill>
        </p:grpSpPr>
        <p:pic>
          <p:nvPicPr>
            <p:cNvPr id="9" name="Bilde 8" descr="https://upload.wikimedia.org/wikipedia/commons/thumb/9/9e/Sandnes_komm.svg/144px-Sandnes_komm.svg.png">
              <a:hlinkClick r:id="rId3"/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464" y="796595"/>
              <a:ext cx="914400" cy="857250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0" name="Bilde 9" descr="https://upload.wikimedia.org/wikipedia/commons/thumb/6/6c/Klepp_komm.svg/144px-Klepp_komm.svg.png">
              <a:hlinkClick r:id="rId5"/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2864" y="799363"/>
              <a:ext cx="914400" cy="857250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1" name="Bilde 10" descr="https://upload.wikimedia.org/wikipedia/commons/thumb/1/1f/Time_komm.svg/144px-Time_komm.svg.png">
              <a:hlinkClick r:id="rId7"/>
            </p:cNvPr>
            <p:cNvPicPr/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1920" y="803744"/>
              <a:ext cx="914400" cy="857250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2" name="Bilde 11" descr="https://upload.wikimedia.org/wikipedia/commons/thumb/6/69/H%C3%A5_komm.svg/144px-H%C3%A5_komm.svg.png">
              <a:hlinkClick r:id="rId9"/>
            </p:cNvPr>
            <p:cNvPicPr/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6390" y="805546"/>
              <a:ext cx="914400" cy="857250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Bilde 12" descr="https://upload.wikimedia.org/wikipedia/commons/thumb/0/05/Gjesdal_komm.svg/144px-Gjesdal_komm.svg.png">
              <a:hlinkClick r:id="rId11"/>
            </p:cNvPr>
            <p:cNvPicPr/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1092" y="805546"/>
              <a:ext cx="914400" cy="857250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4" name="Bilde 13" descr="https://upload.wikimedia.org/wikipedia/commons/thumb/a/a6/Bjerkreim_komm.svg/151px-Bjerkreim_komm.svg.png">
              <a:hlinkClick r:id="rId13"/>
            </p:cNvPr>
            <p:cNvPicPr/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464" y="2031689"/>
              <a:ext cx="965200" cy="857250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5" name="Bilde 14" descr="https://upload.wikimedia.org/wikipedia/commons/thumb/d/dd/Lund_komm.svg/144px-Lund_komm.svg.png">
              <a:hlinkClick r:id="rId15"/>
            </p:cNvPr>
            <p:cNvPicPr/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2863" y="2031690"/>
              <a:ext cx="914400" cy="857250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6" name="Bilde 15" descr="https://upload.wikimedia.org/wikipedia/commons/thumb/9/96/Sokndal_komm.svg/144px-Sokndal_komm.svg.png">
              <a:hlinkClick r:id="rId17"/>
            </p:cNvPr>
            <p:cNvPicPr/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6390" y="2031690"/>
              <a:ext cx="914400" cy="857250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7" name="Bilde 16" descr="https://upload.wikimedia.org/wikipedia/commons/thumb/2/27/Eigersund_komm.svg/144px-Eigersund_komm.svg.png">
              <a:hlinkClick r:id="rId19"/>
            </p:cNvPr>
            <p:cNvPicPr/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1920" y="2031689"/>
              <a:ext cx="914400" cy="857250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22" name="Bilde 21" descr="Bilderesultat for uis"/>
            <p:cNvPicPr/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6493" y="2041157"/>
              <a:ext cx="914400" cy="857250"/>
            </a:xfrm>
            <a:prstGeom prst="rect">
              <a:avLst/>
            </a:prstGeom>
            <a:grp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85729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b="1" dirty="0"/>
              <a:t>MÅL</a:t>
            </a:r>
            <a:endParaRPr lang="nb-NO" sz="3200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243-4882-40A6-A736-A7CDF8D25A9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ssholder for innhold 9"/>
          <p:cNvSpPr txBox="1">
            <a:spLocks/>
          </p:cNvSpPr>
          <p:nvPr/>
        </p:nvSpPr>
        <p:spPr>
          <a:xfrm>
            <a:off x="467544" y="1131590"/>
            <a:ext cx="8280920" cy="3456384"/>
          </a:xfrm>
          <a:prstGeom prst="rect">
            <a:avLst/>
          </a:prstGeom>
          <a:solidFill>
            <a:schemeClr val="bg2"/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b-NO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nb-NO" sz="2400" dirty="0">
                <a:solidFill>
                  <a:prstClr val="black"/>
                </a:solidFill>
              </a:rPr>
              <a:t>                                                              </a:t>
            </a:r>
          </a:p>
          <a:p>
            <a:pPr marL="0" indent="0">
              <a:buNone/>
            </a:pPr>
            <a:r>
              <a:rPr lang="nb-NO" sz="2400" b="1" dirty="0">
                <a:solidFill>
                  <a:prstClr val="black"/>
                </a:solidFill>
              </a:rPr>
              <a:t>					Alle barn skal</a:t>
            </a:r>
          </a:p>
          <a:p>
            <a:pPr marL="0" indent="0">
              <a:buNone/>
            </a:pPr>
            <a:r>
              <a:rPr lang="nb-NO" sz="2400" b="1" dirty="0">
                <a:solidFill>
                  <a:prstClr val="black"/>
                </a:solidFill>
              </a:rPr>
              <a:t>                                                           ha et likeverdig tilbud</a:t>
            </a:r>
          </a:p>
          <a:p>
            <a:pPr marL="0" indent="0">
              <a:buNone/>
            </a:pPr>
            <a:r>
              <a:rPr lang="nb-NO" sz="2400" b="1" dirty="0">
                <a:solidFill>
                  <a:prstClr val="black"/>
                </a:solidFill>
              </a:rPr>
              <a:t>                                                              	av høy kvalitet.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07292"/>
            <a:ext cx="1512168" cy="2180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139702"/>
            <a:ext cx="1815703" cy="2550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200" y="1976844"/>
            <a:ext cx="2129386" cy="2610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0503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5576" y="15874"/>
            <a:ext cx="7056784" cy="1021923"/>
          </a:xfrm>
        </p:spPr>
        <p:txBody>
          <a:bodyPr>
            <a:normAutofit fontScale="90000"/>
          </a:bodyPr>
          <a:lstStyle/>
          <a:p>
            <a:r>
              <a:rPr lang="nb-NO" sz="3200" dirty="0">
                <a:solidFill>
                  <a:prstClr val="black"/>
                </a:solidFill>
              </a:rPr>
              <a:t>Kompetansearbeid på flere nivåer og arenaer</a:t>
            </a:r>
            <a:br>
              <a:rPr lang="nb-NO" sz="1800" dirty="0"/>
            </a:br>
            <a:r>
              <a:rPr lang="nb-NO" sz="2000" i="1" dirty="0"/>
              <a:t>Alle barn skal ha et likeverdig tilbud av høy kvalitet</a:t>
            </a:r>
            <a:endParaRPr lang="nb-NO" sz="2000" i="1" dirty="0">
              <a:solidFill>
                <a:srgbClr val="FF0000"/>
              </a:solidFill>
            </a:endParaRPr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7F20243-4882-40A6-A736-A7CDF8D25A9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AutoShape 2" descr="Bilderesultater for mållinje"/>
          <p:cNvSpPr>
            <a:spLocks noChangeAspect="1" noChangeArrowheads="1"/>
          </p:cNvSpPr>
          <p:nvPr/>
        </p:nvSpPr>
        <p:spPr bwMode="auto">
          <a:xfrm>
            <a:off x="63500" y="-136525"/>
            <a:ext cx="298450" cy="2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8" name="AutoShape 4" descr="Bilderesultater for mållinje"/>
          <p:cNvSpPr>
            <a:spLocks noChangeAspect="1" noChangeArrowheads="1"/>
          </p:cNvSpPr>
          <p:nvPr/>
        </p:nvSpPr>
        <p:spPr bwMode="auto">
          <a:xfrm>
            <a:off x="215900" y="15875"/>
            <a:ext cx="298450" cy="2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9" name="AutoShape 6" descr="Bilderesultater for mållinje"/>
          <p:cNvSpPr>
            <a:spLocks noChangeAspect="1" noChangeArrowheads="1"/>
          </p:cNvSpPr>
          <p:nvPr/>
        </p:nvSpPr>
        <p:spPr bwMode="auto">
          <a:xfrm>
            <a:off x="368300" y="168275"/>
            <a:ext cx="298450" cy="2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11" name="AutoShape 9" descr="Bilderesultat for mållinje"/>
          <p:cNvSpPr>
            <a:spLocks noChangeAspect="1" noChangeArrowheads="1"/>
          </p:cNvSpPr>
          <p:nvPr/>
        </p:nvSpPr>
        <p:spPr bwMode="auto">
          <a:xfrm>
            <a:off x="63500" y="-136525"/>
            <a:ext cx="1974850" cy="146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13" name="Pil høyre 12"/>
          <p:cNvSpPr/>
          <p:nvPr/>
        </p:nvSpPr>
        <p:spPr>
          <a:xfrm>
            <a:off x="104838" y="1635646"/>
            <a:ext cx="4498082" cy="936104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dirty="0">
                <a:solidFill>
                  <a:prstClr val="white"/>
                </a:solidFill>
              </a:rPr>
              <a:t>Barnehagebasert kompetanseutvikling</a:t>
            </a:r>
          </a:p>
        </p:txBody>
      </p:sp>
      <p:sp>
        <p:nvSpPr>
          <p:cNvPr id="17" name="Pil høyre 16"/>
          <p:cNvSpPr/>
          <p:nvPr/>
        </p:nvSpPr>
        <p:spPr>
          <a:xfrm>
            <a:off x="666750" y="2751770"/>
            <a:ext cx="3912263" cy="936104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>
              <a:solidFill>
                <a:prstClr val="white"/>
              </a:solidFill>
            </a:endParaRPr>
          </a:p>
          <a:p>
            <a:pPr algn="ctr"/>
            <a:r>
              <a:rPr lang="nb-NO" sz="2000">
                <a:solidFill>
                  <a:prstClr val="white"/>
                </a:solidFill>
              </a:rPr>
              <a:t>Ledelse i alle ledd</a:t>
            </a:r>
          </a:p>
          <a:p>
            <a:pPr algn="ctr"/>
            <a:endParaRPr lang="nb-NO" sz="2000" dirty="0">
              <a:solidFill>
                <a:prstClr val="white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828573"/>
            <a:ext cx="3174733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6365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408827" y="339502"/>
            <a:ext cx="8229600" cy="857250"/>
          </a:xfrm>
        </p:spPr>
        <p:txBody>
          <a:bodyPr>
            <a:normAutofit fontScale="90000"/>
          </a:bodyPr>
          <a:lstStyle/>
          <a:p>
            <a:pPr algn="l"/>
            <a:br>
              <a:rPr lang="nb-NO" sz="4000" dirty="0"/>
            </a:br>
            <a:r>
              <a:rPr lang="nb-NO" sz="4000" dirty="0"/>
              <a:t>Organisering og struktur i Region Sør</a:t>
            </a:r>
            <a:br>
              <a:rPr lang="nb-NO" sz="4000" dirty="0"/>
            </a:br>
            <a:endParaRPr lang="nb-NO" sz="4000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7F20243-4882-40A6-A736-A7CDF8D25A9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660945"/>
              </p:ext>
            </p:extLst>
          </p:nvPr>
        </p:nvGraphicFramePr>
        <p:xfrm>
          <a:off x="251520" y="3723878"/>
          <a:ext cx="8568954" cy="576064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952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2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21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21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nb-NO" sz="1400" dirty="0"/>
                        <a:t>Lund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/>
                        <a:t>Sokndal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/>
                        <a:t>Bjerkreim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/>
                        <a:t>Egersund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/>
                        <a:t>Hå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/>
                        <a:t>Gjesdal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/>
                        <a:t>Klepp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/>
                        <a:t>Time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/>
                        <a:t>Sandnes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Avrundet rektangel 7"/>
          <p:cNvSpPr/>
          <p:nvPr/>
        </p:nvSpPr>
        <p:spPr>
          <a:xfrm>
            <a:off x="3275856" y="2625977"/>
            <a:ext cx="2232248" cy="43204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dirty="0">
                <a:solidFill>
                  <a:prstClr val="white"/>
                </a:solidFill>
              </a:rPr>
              <a:t>Arbeidsutvalg</a:t>
            </a:r>
          </a:p>
        </p:txBody>
      </p:sp>
      <p:sp>
        <p:nvSpPr>
          <p:cNvPr id="9" name="Avrundet rektangel 8"/>
          <p:cNvSpPr/>
          <p:nvPr/>
        </p:nvSpPr>
        <p:spPr>
          <a:xfrm>
            <a:off x="406212" y="1460856"/>
            <a:ext cx="2232248" cy="43204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b="1">
                <a:solidFill>
                  <a:srgbClr val="FFFF00"/>
                </a:solidFill>
              </a:rPr>
              <a:t>Fagutvikler</a:t>
            </a:r>
            <a:endParaRPr lang="nb-NO" sz="2000" b="1" dirty="0">
              <a:solidFill>
                <a:srgbClr val="FFFF00"/>
              </a:solidFill>
            </a:endParaRPr>
          </a:p>
        </p:txBody>
      </p:sp>
      <p:sp>
        <p:nvSpPr>
          <p:cNvPr id="10" name="Avrundet rektangel 9"/>
          <p:cNvSpPr/>
          <p:nvPr/>
        </p:nvSpPr>
        <p:spPr>
          <a:xfrm>
            <a:off x="3287737" y="1497857"/>
            <a:ext cx="2232248" cy="43204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dirty="0">
                <a:solidFill>
                  <a:prstClr val="white"/>
                </a:solidFill>
              </a:rPr>
              <a:t>Styringsgruppe</a:t>
            </a:r>
          </a:p>
        </p:txBody>
      </p:sp>
      <p:sp>
        <p:nvSpPr>
          <p:cNvPr id="11" name="Avrundet rektangel 10"/>
          <p:cNvSpPr/>
          <p:nvPr/>
        </p:nvSpPr>
        <p:spPr>
          <a:xfrm>
            <a:off x="6527066" y="1479356"/>
            <a:ext cx="2232248" cy="43204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dirty="0" err="1">
                <a:solidFill>
                  <a:prstClr val="white"/>
                </a:solidFill>
              </a:rPr>
              <a:t>Samskapingsforum</a:t>
            </a:r>
            <a:endParaRPr lang="nb-NO" sz="2000" dirty="0">
              <a:solidFill>
                <a:prstClr val="white"/>
              </a:solidFill>
            </a:endParaRPr>
          </a:p>
        </p:txBody>
      </p:sp>
      <p:cxnSp>
        <p:nvCxnSpPr>
          <p:cNvPr id="18" name="Rett linje 17"/>
          <p:cNvCxnSpPr>
            <a:stCxn id="10" idx="2"/>
            <a:endCxn id="8" idx="0"/>
          </p:cNvCxnSpPr>
          <p:nvPr/>
        </p:nvCxnSpPr>
        <p:spPr>
          <a:xfrm flipH="1">
            <a:off x="4391980" y="1929905"/>
            <a:ext cx="11881" cy="696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tt linje 21"/>
          <p:cNvCxnSpPr/>
          <p:nvPr/>
        </p:nvCxnSpPr>
        <p:spPr>
          <a:xfrm>
            <a:off x="4373043" y="3058025"/>
            <a:ext cx="0" cy="668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/>
          <p:cNvCxnSpPr>
            <a:stCxn id="11" idx="1"/>
            <a:endCxn id="10" idx="3"/>
          </p:cNvCxnSpPr>
          <p:nvPr/>
        </p:nvCxnSpPr>
        <p:spPr>
          <a:xfrm flipH="1">
            <a:off x="5519985" y="1695380"/>
            <a:ext cx="1007081" cy="1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tt linje 13"/>
          <p:cNvCxnSpPr/>
          <p:nvPr/>
        </p:nvCxnSpPr>
        <p:spPr>
          <a:xfrm flipH="1">
            <a:off x="2638462" y="1700939"/>
            <a:ext cx="637394" cy="5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674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59D5519-9025-44EE-AC28-E8FEB2484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/>
          </a:bodyPr>
          <a:lstStyle/>
          <a:p>
            <a:r>
              <a:rPr lang="en-US" sz="2000" dirty="0"/>
              <a:t>Regional ordning Sør vil arbeide med kompetansearbeidet på  </a:t>
            </a:r>
            <a:br>
              <a:rPr lang="en-US" sz="2000" dirty="0"/>
            </a:br>
            <a:r>
              <a:rPr lang="en-US" sz="2000" dirty="0"/>
              <a:t>flere nivå og arenaer 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F660E957-5228-4EB8-B75A-1B734AB54E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2163" y="883568"/>
            <a:ext cx="4221037" cy="3851698"/>
          </a:xfrm>
          <a:prstGeom prst="rect">
            <a:avLst/>
          </a:prstGeom>
          <a:noFill/>
        </p:spPr>
      </p:pic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80DAE57-CD20-4817-934D-BE844D67F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</p:spPr>
        <p:txBody>
          <a:bodyPr/>
          <a:lstStyle/>
          <a:p>
            <a:pPr>
              <a:spcAft>
                <a:spcPts val="600"/>
              </a:spcAft>
            </a:pPr>
            <a:fld id="{67F20243-4882-40A6-A736-A7CDF8D25A9C}" type="slidenum">
              <a:rPr lang="nb-NO" smtClean="0"/>
              <a:pPr>
                <a:spcAft>
                  <a:spcPts val="600"/>
                </a:spcAft>
              </a:pPr>
              <a:t>5</a:t>
            </a:fld>
            <a:endParaRPr lang="nb-NO"/>
          </a:p>
        </p:txBody>
      </p:sp>
      <p:sp>
        <p:nvSpPr>
          <p:cNvPr id="2" name="Plassholder for lysbildenummer 1" hidden="1">
            <a:extLst>
              <a:ext uri="{FF2B5EF4-FFF2-40B4-BE49-F238E27FC236}">
                <a16:creationId xmlns:a16="http://schemas.microsoft.com/office/drawing/2014/main" id="{3BFB0783-F049-4A0C-99A0-4905B3E60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67F20243-4882-40A6-A736-A7CDF8D25A9C}" type="slidenum">
              <a:rPr lang="nb-NO" smtClean="0"/>
              <a:pPr>
                <a:spcAft>
                  <a:spcPts val="600"/>
                </a:spcAft>
              </a:pPr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3750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4"/>
          <p:cNvSpPr>
            <a:spLocks noGrp="1"/>
          </p:cNvSpPr>
          <p:nvPr>
            <p:ph type="body" idx="1"/>
          </p:nvPr>
        </p:nvSpPr>
        <p:spPr>
          <a:xfrm>
            <a:off x="467544" y="555526"/>
            <a:ext cx="7920880" cy="911870"/>
          </a:xfrm>
          <a:solidFill>
            <a:schemeClr val="bg2">
              <a:lumMod val="50000"/>
            </a:schemeClr>
          </a:solidFill>
        </p:spPr>
        <p:txBody>
          <a:bodyPr>
            <a:normAutofit fontScale="77500" lnSpcReduction="20000"/>
          </a:bodyPr>
          <a:lstStyle/>
          <a:p>
            <a:pPr marL="342900" lvl="0" indent="-342900">
              <a:spcAft>
                <a:spcPts val="0"/>
              </a:spcAft>
              <a:buFont typeface="Calibri"/>
              <a:buChar char="-"/>
            </a:pPr>
            <a:endParaRPr lang="nb-NO" sz="3600" dirty="0">
              <a:ea typeface="Times New Roman"/>
            </a:endParaRPr>
          </a:p>
          <a:p>
            <a:pPr lvl="1"/>
            <a:r>
              <a:rPr lang="nb-NO" sz="3600" dirty="0">
                <a:ea typeface="Times New Roman"/>
              </a:rPr>
              <a:t>Dette har vi fått til </a:t>
            </a:r>
            <a:r>
              <a:rPr lang="nb-NO" sz="3600" dirty="0">
                <a:ea typeface="Times New Roman"/>
                <a:sym typeface="Wingdings" panose="05000000000000000000" pitchFamily="2" charset="2"/>
              </a:rPr>
              <a:t></a:t>
            </a:r>
            <a:endParaRPr lang="nb-NO" sz="3600" dirty="0">
              <a:latin typeface="Times New Roman"/>
              <a:ea typeface="Times New Roman"/>
            </a:endParaRPr>
          </a:p>
          <a:p>
            <a:endParaRPr lang="nb-NO" sz="1800" dirty="0">
              <a:solidFill>
                <a:schemeClr val="bg1"/>
              </a:solidFill>
            </a:endParaRPr>
          </a:p>
        </p:txBody>
      </p:sp>
      <p:sp>
        <p:nvSpPr>
          <p:cNvPr id="6" name="Plassholder for innhold 5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7931224" cy="2963466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nb-NO" sz="2200" dirty="0"/>
              <a:t>Struktur – organisering</a:t>
            </a:r>
          </a:p>
          <a:p>
            <a:r>
              <a:rPr lang="nb-NO" sz="2200" dirty="0"/>
              <a:t>Fagutvikler for kommuner og representant </a:t>
            </a:r>
            <a:r>
              <a:rPr lang="nb-NO" sz="2200" dirty="0" err="1"/>
              <a:t>frå</a:t>
            </a:r>
            <a:r>
              <a:rPr lang="nb-NO" sz="2200" dirty="0"/>
              <a:t> </a:t>
            </a:r>
            <a:r>
              <a:rPr lang="nb-NO" sz="2200" dirty="0" err="1"/>
              <a:t>UiS</a:t>
            </a:r>
            <a:endParaRPr lang="nb-NO" sz="2200" dirty="0"/>
          </a:p>
          <a:p>
            <a:r>
              <a:rPr lang="nb-NO" sz="2200" dirty="0"/>
              <a:t>Samskapingsforum to ganger årlig</a:t>
            </a:r>
          </a:p>
          <a:p>
            <a:r>
              <a:rPr lang="nb-NO" sz="2200" dirty="0"/>
              <a:t>To storsamlinger pr år  - ) kommunene følger opp</a:t>
            </a:r>
          </a:p>
          <a:p>
            <a:pPr lvl="1"/>
            <a:r>
              <a:rPr lang="nb-NO" sz="1800" dirty="0"/>
              <a:t>Nettverksbygging på alle nivå</a:t>
            </a:r>
          </a:p>
          <a:p>
            <a:endParaRPr lang="nb-NO" sz="2200" dirty="0"/>
          </a:p>
          <a:p>
            <a:r>
              <a:rPr lang="nb-NO" sz="2200" dirty="0"/>
              <a:t>Felles interkommunale prosjekt</a:t>
            </a:r>
          </a:p>
          <a:p>
            <a:endParaRPr lang="nb-NO" sz="2200" dirty="0"/>
          </a:p>
          <a:p>
            <a:endParaRPr lang="nb-NO" sz="2200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7F20243-4882-40A6-A736-A7CDF8D25A9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510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8244408" cy="771550"/>
          </a:xfrm>
        </p:spPr>
        <p:txBody>
          <a:bodyPr>
            <a:normAutofit/>
          </a:bodyPr>
          <a:lstStyle/>
          <a:p>
            <a:pPr algn="l"/>
            <a:r>
              <a:rPr lang="nb-NO" sz="4000" dirty="0"/>
              <a:t>        Dette må vi jobbe mer med:</a:t>
            </a:r>
            <a:endParaRPr lang="nb-NO" sz="28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4294967295"/>
          </p:nvPr>
        </p:nvSpPr>
        <p:spPr>
          <a:xfrm>
            <a:off x="179512" y="754824"/>
            <a:ext cx="4752528" cy="3816424"/>
          </a:xfrm>
          <a:solidFill>
            <a:schemeClr val="bg2"/>
          </a:solidFill>
        </p:spPr>
        <p:txBody>
          <a:bodyPr>
            <a:noAutofit/>
          </a:bodyPr>
          <a:lstStyle/>
          <a:p>
            <a:endParaRPr lang="nb-NO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nb-NO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  <a:t>Kompetansearbeid i kommunene i partnerskap med UH</a:t>
            </a:r>
            <a:b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  <a:t>- Kultur og tradisjoner</a:t>
            </a:r>
          </a:p>
          <a:p>
            <a:endParaRPr lang="nb-NO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  <a:t>Etablere varige strukturer på tvers</a:t>
            </a:r>
          </a:p>
          <a:p>
            <a:pPr marL="0" indent="0">
              <a:buNone/>
            </a:pPr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  <a:t> –   som ikke «kveler»/ er tidstjuver</a:t>
            </a:r>
          </a:p>
          <a:p>
            <a:endParaRPr lang="nb-NO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b-NO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b-NO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598980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8244408" cy="771550"/>
          </a:xfrm>
        </p:spPr>
        <p:txBody>
          <a:bodyPr>
            <a:normAutofit/>
          </a:bodyPr>
          <a:lstStyle/>
          <a:p>
            <a:pPr algn="l"/>
            <a:r>
              <a:rPr lang="nb-NO" sz="4000" dirty="0"/>
              <a:t>        </a:t>
            </a:r>
            <a:r>
              <a:rPr lang="nb-NO" sz="2800" dirty="0">
                <a:solidFill>
                  <a:prstClr val="black"/>
                </a:solidFill>
              </a:rPr>
              <a:t>Så tar vi langlyset på:</a:t>
            </a:r>
            <a:endParaRPr lang="nb-NO" sz="180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4294967295"/>
          </p:nvPr>
        </p:nvSpPr>
        <p:spPr>
          <a:xfrm>
            <a:off x="107504" y="771550"/>
            <a:ext cx="4157236" cy="4121182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lvl="0" indent="0" algn="ctr">
              <a:buNone/>
            </a:pPr>
            <a:endParaRPr lang="nb-NO" sz="1800" b="1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nb-NO" sz="1800" b="1" dirty="0">
                <a:solidFill>
                  <a:prstClr val="black"/>
                </a:solidFill>
              </a:rPr>
              <a:t>Utvikling/teori/forskningsarbeid</a:t>
            </a:r>
          </a:p>
          <a:p>
            <a:pPr marL="0" lvl="0" indent="0">
              <a:buNone/>
            </a:pPr>
            <a:endParaRPr lang="nb-NO" sz="11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nb-NO" sz="11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nb-NO" sz="1100" dirty="0">
              <a:solidFill>
                <a:prstClr val="black"/>
              </a:solidFill>
            </a:endParaRPr>
          </a:p>
          <a:p>
            <a:pPr lvl="0"/>
            <a:r>
              <a:rPr lang="nb-NO" sz="1800" dirty="0">
                <a:solidFill>
                  <a:prstClr val="black"/>
                </a:solidFill>
              </a:rPr>
              <a:t>Analyseverktøy til intern og ekstern vurdering</a:t>
            </a:r>
          </a:p>
          <a:p>
            <a:pPr lvl="0"/>
            <a:endParaRPr lang="nb-NO" sz="1100" dirty="0">
              <a:solidFill>
                <a:prstClr val="black"/>
              </a:solidFill>
            </a:endParaRPr>
          </a:p>
          <a:p>
            <a:pPr lvl="0"/>
            <a:r>
              <a:rPr lang="nb-NO" sz="1800" dirty="0">
                <a:solidFill>
                  <a:prstClr val="black"/>
                </a:solidFill>
              </a:rPr>
              <a:t>Ulike utviklingssatsinger som kan utarbeides i samarbeid med andre kommuner</a:t>
            </a:r>
          </a:p>
        </p:txBody>
      </p:sp>
    </p:spTree>
    <p:extLst>
      <p:ext uri="{BB962C8B-B14F-4D97-AF65-F5344CB8AC3E}">
        <p14:creationId xmlns:p14="http://schemas.microsoft.com/office/powerpoint/2010/main" val="3690458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131</Words>
  <Application>Microsoft Office PowerPoint</Application>
  <PresentationFormat>Skjermfremvisning (16:9)</PresentationFormat>
  <Paragraphs>66</Paragraphs>
  <Slides>8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Office-tema</vt:lpstr>
      <vt:lpstr>Regional ordning for kompetanseutvikling</vt:lpstr>
      <vt:lpstr>MÅL</vt:lpstr>
      <vt:lpstr>Kompetansearbeid på flere nivåer og arenaer Alle barn skal ha et likeverdig tilbud av høy kvalitet</vt:lpstr>
      <vt:lpstr> Organisering og struktur i Region Sør </vt:lpstr>
      <vt:lpstr>Regional ordning Sør vil arbeide med kompetansearbeidet på   flere nivå og arenaer </vt:lpstr>
      <vt:lpstr>PowerPoint-presentasjon</vt:lpstr>
      <vt:lpstr>        Dette må vi jobbe mer med:</vt:lpstr>
      <vt:lpstr>        Så tar vi langlyset på: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ordning for kompetanseutvikling</dc:title>
  <dc:creator>Eriksen, Gudrun Skancke</dc:creator>
  <cp:lastModifiedBy>Olufsen, Anita</cp:lastModifiedBy>
  <cp:revision>4</cp:revision>
  <dcterms:created xsi:type="dcterms:W3CDTF">2020-03-02T11:03:34Z</dcterms:created>
  <dcterms:modified xsi:type="dcterms:W3CDTF">2020-03-05T09:18:41Z</dcterms:modified>
</cp:coreProperties>
</file>