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16" r:id="rId3"/>
  </p:sldMasterIdLst>
  <p:notesMasterIdLst>
    <p:notesMasterId r:id="rId17"/>
  </p:notesMasterIdLst>
  <p:handoutMasterIdLst>
    <p:handoutMasterId r:id="rId18"/>
  </p:handoutMasterIdLst>
  <p:sldIdLst>
    <p:sldId id="256" r:id="rId4"/>
    <p:sldId id="473" r:id="rId5"/>
    <p:sldId id="475" r:id="rId6"/>
    <p:sldId id="482" r:id="rId7"/>
    <p:sldId id="483" r:id="rId8"/>
    <p:sldId id="490" r:id="rId9"/>
    <p:sldId id="484" r:id="rId10"/>
    <p:sldId id="485" r:id="rId11"/>
    <p:sldId id="487" r:id="rId12"/>
    <p:sldId id="489" r:id="rId13"/>
    <p:sldId id="486" r:id="rId14"/>
    <p:sldId id="469" r:id="rId15"/>
    <p:sldId id="276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327" autoAdjust="0"/>
  </p:normalViewPr>
  <p:slideViewPr>
    <p:cSldViewPr snapToGrid="0">
      <p:cViewPr varScale="1">
        <p:scale>
          <a:sx n="85" d="100"/>
          <a:sy n="85" d="100"/>
        </p:scale>
        <p:origin x="153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A947335-54F3-4D3C-B476-680472C21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93418A-AB1B-4B03-96F9-7E1F9B82CE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561D-02D2-41C4-B666-E655936965DC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009B8F-6A44-4CF6-9661-52F677CFB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A9DC223-0923-4422-A414-1D852158C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2BDAF-0336-41B4-8404-AA43950AF2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217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0E53-ADA7-49FA-A5D1-9B7FB59EDD0B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ECA2-660A-4452-A9FA-38CCDB2EE7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44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ECA2-660A-4452-A9FA-38CCDB2EE70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39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1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="1" dirty="0"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95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4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201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0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3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3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+mj-lt"/>
              <a:buNone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8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0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0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64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sz="1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3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73A84-FC95-4064-B83F-81CB4A0C49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8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med fast bil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850362"/>
            <a:ext cx="10058400" cy="6007638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F9BEB8-B528-407F-A177-860158F4D65D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fast bil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9"/>
          <a:stretch/>
        </p:blipFill>
        <p:spPr>
          <a:xfrm>
            <a:off x="5876922" y="0"/>
            <a:ext cx="6303356" cy="6858000"/>
          </a:xfrm>
          <a:prstGeom prst="rect">
            <a:avLst/>
          </a:prstGeom>
        </p:spPr>
      </p:pic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7" y="3011400"/>
            <a:ext cx="4360025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19.02.2021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6" y="3011400"/>
            <a:ext cx="436238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632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547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</a:t>
            </a:r>
            <a:r>
              <a:rPr lang="nb-NO" sz="1200" baseline="0" dirty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4485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40153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8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0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0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8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1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00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87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2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52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5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Bokmål mal: Sluttside Alternativ</a:t>
            </a:r>
            <a:r>
              <a:rPr lang="nb-NO" sz="1200" baseline="0" dirty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6687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Bokmål mal: Sluttside Alternativ</a:t>
            </a:r>
            <a:r>
              <a:rPr lang="nb-NO" sz="1200" baseline="0" dirty="0"/>
              <a:t> 2</a:t>
            </a:r>
            <a:r>
              <a:rPr lang="nb-NO" sz="1200" dirty="0"/>
              <a:t> 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6216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8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1354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8190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Startside</a:t>
            </a:r>
            <a:r>
              <a:rPr lang="nb-NO" sz="1200" baseline="0" dirty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427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Kapittel /</a:t>
            </a:r>
            <a:r>
              <a:rPr lang="nb-NO" sz="1200" baseline="0" dirty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556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86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25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14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1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BFAEABA-4103-4146-ABC6-D6B18FAF660B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anbefales </a:t>
            </a:r>
            <a:r>
              <a:rPr lang="nb-NO" sz="1200" dirty="0" err="1"/>
              <a:t>jpg</a:t>
            </a:r>
            <a:r>
              <a:rPr lang="nb-NO" sz="1200" dirty="0"/>
              <a:t> og </a:t>
            </a:r>
            <a:r>
              <a:rPr lang="nb-NO" sz="1200" dirty="0" err="1"/>
              <a:t>png-format</a:t>
            </a:r>
            <a:r>
              <a:rPr lang="nb-NO" sz="1200" dirty="0"/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5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95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72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2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5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februar 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5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Bokmål mal: Sluttside Alternativ</a:t>
            </a:r>
            <a:r>
              <a:rPr lang="nb-NO" sz="1200" baseline="0" dirty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1356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Bokmål mal: Sluttside Alternativ</a:t>
            </a:r>
            <a:r>
              <a:rPr lang="nb-NO" sz="1200" baseline="0" dirty="0"/>
              <a:t> 2</a:t>
            </a:r>
            <a:r>
              <a:rPr lang="nb-NO" sz="1200" dirty="0"/>
              <a:t> 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3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/>
              <a:t>Kommunal- og</a:t>
            </a:r>
            <a:br>
              <a:rPr lang="nb-NO" sz="1300" noProof="0" dirty="0"/>
            </a:br>
            <a:r>
              <a:rPr lang="nb-NO" sz="1300" noProof="0" dirty="0"/>
              <a:t>moderniseringsdepartementet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6281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4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60EB44CA-5606-40D5-805A-A117001F6E37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3F85974-5485-4220-B176-42FBEB95DA2D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19.02.2021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6282000"/>
            <a:ext cx="22564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8" r:id="rId2"/>
    <p:sldLayoutId id="2147483650" r:id="rId3"/>
    <p:sldLayoutId id="2147483652" r:id="rId4"/>
    <p:sldLayoutId id="2147483662" r:id="rId5"/>
    <p:sldLayoutId id="2147483673" r:id="rId6"/>
    <p:sldLayoutId id="2147483671" r:id="rId7"/>
    <p:sldLayoutId id="2147483669" r:id="rId8"/>
    <p:sldLayoutId id="2147483666" r:id="rId9"/>
    <p:sldLayoutId id="2147483693" r:id="rId10"/>
    <p:sldLayoutId id="2147483659" r:id="rId11"/>
    <p:sldLayoutId id="2147483691" r:id="rId12"/>
    <p:sldLayoutId id="2147483688" r:id="rId13"/>
    <p:sldLayoutId id="2147483689" r:id="rId14"/>
    <p:sldLayoutId id="2147483677" r:id="rId15"/>
    <p:sldLayoutId id="2147483678" r:id="rId16"/>
    <p:sldLayoutId id="2147483679" r:id="rId17"/>
    <p:sldLayoutId id="2147483690" r:id="rId18"/>
    <p:sldLayoutId id="2147483683" r:id="rId19"/>
    <p:sldLayoutId id="2147483684" r:id="rId20"/>
    <p:sldLayoutId id="2147483685" r:id="rId21"/>
    <p:sldLayoutId id="2147483694" r:id="rId22"/>
    <p:sldLayoutId id="214748365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95400" y="296863"/>
            <a:ext cx="986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95400" y="1592263"/>
            <a:ext cx="98635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Kommunal- og moderniseringsdepartementet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95400" y="296863"/>
            <a:ext cx="986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95400" y="1592263"/>
            <a:ext cx="98635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/>
              <a:t>Kommunal- og moderniseringsdepartementet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3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2913B67-A321-4CA4-AFCF-F7FBBD188A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11EF94-1C93-4FC3-A6B0-6AA79C36A6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9050" y="1628717"/>
            <a:ext cx="8328941" cy="3093889"/>
          </a:xfrm>
        </p:spPr>
        <p:txBody>
          <a:bodyPr/>
          <a:lstStyle/>
          <a:p>
            <a:r>
              <a:rPr lang="nb-NO" sz="4000" dirty="0"/>
              <a:t>Internkontroll – </a:t>
            </a:r>
          </a:p>
          <a:p>
            <a:pPr marL="514350" indent="-514350">
              <a:buAutoNum type="arabicPeriod"/>
            </a:pPr>
            <a:r>
              <a:rPr lang="nb-NO" sz="3200" dirty="0"/>
              <a:t>Kommuneloven §§ 25-1 og 25-2 </a:t>
            </a:r>
          </a:p>
          <a:p>
            <a:pPr marL="514350" indent="-514350">
              <a:buAutoNum type="arabicPeriod"/>
            </a:pPr>
            <a:r>
              <a:rPr lang="nb-NO" sz="3200" dirty="0"/>
              <a:t>Særlovgjennomgang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7CEAF3-BB28-45FB-8D2A-20347496D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92485"/>
            <a:ext cx="6121270" cy="336798"/>
          </a:xfrm>
        </p:spPr>
        <p:txBody>
          <a:bodyPr/>
          <a:lstStyle/>
          <a:p>
            <a:r>
              <a:rPr lang="nb-NO" dirty="0"/>
              <a:t>Seniorrådgiver Jan Gabriel </a:t>
            </a:r>
            <a:r>
              <a:rPr lang="nb-NO" dirty="0" err="1"/>
              <a:t>Gabriel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7A57E87-DA84-4591-9904-723A7158B2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229283"/>
            <a:ext cx="6121270" cy="336798"/>
          </a:xfrm>
        </p:spPr>
        <p:txBody>
          <a:bodyPr/>
          <a:lstStyle/>
          <a:p>
            <a:r>
              <a:rPr lang="nb-NO" dirty="0"/>
              <a:t>Statsforvalteren i Oslo og Viken,18. februar 2021</a:t>
            </a:r>
          </a:p>
        </p:txBody>
      </p:sp>
    </p:spTree>
    <p:extLst>
      <p:ext uri="{BB962C8B-B14F-4D97-AF65-F5344CB8AC3E}">
        <p14:creationId xmlns:p14="http://schemas.microsoft.com/office/powerpoint/2010/main" val="31121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99" y="296652"/>
            <a:ext cx="10862191" cy="1143000"/>
          </a:xfrm>
        </p:spPr>
        <p:txBody>
          <a:bodyPr/>
          <a:lstStyle/>
          <a:p>
            <a:r>
              <a:rPr lang="nb-NO" sz="3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Prop. 81 L (2019-2020) - Særlovgjennomgang </a:t>
            </a:r>
          </a:p>
        </p:txBody>
      </p:sp>
      <p:sp>
        <p:nvSpPr>
          <p:cNvPr id="6" name="Abgerundetes Rechteck 42"/>
          <p:cNvSpPr/>
          <p:nvPr/>
        </p:nvSpPr>
        <p:spPr bwMode="auto">
          <a:xfrm>
            <a:off x="4020644" y="4112386"/>
            <a:ext cx="7624076" cy="737174"/>
          </a:xfrm>
          <a:prstGeom prst="roundRect">
            <a:avLst>
              <a:gd name="adj" fmla="val 0"/>
            </a:avLst>
          </a:prstGeom>
          <a:solidFill>
            <a:srgbClr val="BFDEF5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1">
                <a:solidFill>
                  <a:srgbClr val="000000"/>
                </a:solidFill>
                <a:latin typeface="Arial" charset="0"/>
              </a:rPr>
              <a:t>Endringene trådte ikraft 1</a:t>
            </a: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januar 2021 </a:t>
            </a: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bgerundetes Rechteck 40"/>
          <p:cNvSpPr/>
          <p:nvPr/>
        </p:nvSpPr>
        <p:spPr bwMode="auto">
          <a:xfrm>
            <a:off x="4013860" y="3044413"/>
            <a:ext cx="7630860" cy="1019607"/>
          </a:xfrm>
          <a:prstGeom prst="roundRect">
            <a:avLst>
              <a:gd name="adj" fmla="val 0"/>
            </a:avLst>
          </a:prstGeom>
          <a:solidFill>
            <a:srgbClr val="BFDEF5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Aktuelle forskrifter også gjennomgått og er opphevet eller endret</a:t>
            </a:r>
          </a:p>
        </p:txBody>
      </p:sp>
      <p:sp>
        <p:nvSpPr>
          <p:cNvPr id="8" name="Abgerundetes Rechteck 38"/>
          <p:cNvSpPr/>
          <p:nvPr/>
        </p:nvSpPr>
        <p:spPr bwMode="auto">
          <a:xfrm>
            <a:off x="4020644" y="1562100"/>
            <a:ext cx="7630860" cy="1433947"/>
          </a:xfrm>
          <a:prstGeom prst="roundRect">
            <a:avLst>
              <a:gd name="adj" fmla="val 0"/>
            </a:avLst>
          </a:prstGeom>
          <a:solidFill>
            <a:srgbClr val="BFDEF5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de-DE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Bestemmelser om internkontroll i sosialtjenesteloven, barnevernloven, krisesenterloven, folkehelseloven, introduksjonsloven og opplæringsloven opphevet eller endret </a:t>
            </a:r>
            <a:endParaRPr kumimoji="0" lang="en-GB" altLang="de-DE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bgerundetes Rechteck 44"/>
          <p:cNvSpPr/>
          <p:nvPr/>
        </p:nvSpPr>
        <p:spPr bwMode="auto">
          <a:xfrm>
            <a:off x="547280" y="1562101"/>
            <a:ext cx="3301338" cy="4222400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  <p:sp>
        <p:nvSpPr>
          <p:cNvPr id="44" name="Abgerundetes Rechteck 42">
            <a:extLst>
              <a:ext uri="{FF2B5EF4-FFF2-40B4-BE49-F238E27FC236}">
                <a16:creationId xmlns:a16="http://schemas.microsoft.com/office/drawing/2014/main" id="{6CD51B52-A870-48E6-AA22-147B06DA1BDB}"/>
              </a:ext>
            </a:extLst>
          </p:cNvPr>
          <p:cNvSpPr/>
          <p:nvPr/>
        </p:nvSpPr>
        <p:spPr bwMode="auto">
          <a:xfrm>
            <a:off x="4020644" y="4903129"/>
            <a:ext cx="7630860" cy="881371"/>
          </a:xfrm>
          <a:prstGeom prst="roundRect">
            <a:avLst>
              <a:gd name="adj" fmla="val 0"/>
            </a:avLst>
          </a:prstGeom>
          <a:solidFill>
            <a:srgbClr val="BFDEF5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Tiltak for å sikre lik tolkning av internkontrollbestemmelsen  </a:t>
            </a: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44A0A22-6DDC-453D-8CF1-94DEF759BDCD}"/>
              </a:ext>
            </a:extLst>
          </p:cNvPr>
          <p:cNvGrpSpPr/>
          <p:nvPr/>
        </p:nvGrpSpPr>
        <p:grpSpPr>
          <a:xfrm>
            <a:off x="856442" y="2114236"/>
            <a:ext cx="2559858" cy="2470464"/>
            <a:chOff x="856442" y="2114236"/>
            <a:chExt cx="2559858" cy="2470464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341A1EC9-5DA1-4328-A697-F4AB69750CCE}"/>
                </a:ext>
              </a:extLst>
            </p:cNvPr>
            <p:cNvGrpSpPr/>
            <p:nvPr/>
          </p:nvGrpSpPr>
          <p:grpSpPr>
            <a:xfrm>
              <a:off x="856442" y="2114236"/>
              <a:ext cx="2559858" cy="2470464"/>
              <a:chOff x="-2851957" y="1622503"/>
              <a:chExt cx="1123174" cy="1088635"/>
            </a:xfrm>
          </p:grpSpPr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623E0A35-C446-44B1-B789-810746FB35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734754"/>
                <a:ext cx="1122509" cy="961771"/>
              </a:xfrm>
              <a:custGeom>
                <a:avLst/>
                <a:gdLst>
                  <a:gd name="T0" fmla="*/ 0 w 1690"/>
                  <a:gd name="T1" fmla="*/ 0 h 1448"/>
                  <a:gd name="T2" fmla="*/ 0 w 1690"/>
                  <a:gd name="T3" fmla="*/ 1092 h 1448"/>
                  <a:gd name="T4" fmla="*/ 319 w 1690"/>
                  <a:gd name="T5" fmla="*/ 1448 h 1448"/>
                  <a:gd name="T6" fmla="*/ 1690 w 1690"/>
                  <a:gd name="T7" fmla="*/ 1448 h 1448"/>
                  <a:gd name="T8" fmla="*/ 1690 w 1690"/>
                  <a:gd name="T9" fmla="*/ 0 h 1448"/>
                  <a:gd name="T10" fmla="*/ 0 w 1690"/>
                  <a:gd name="T11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" h="1448">
                    <a:moveTo>
                      <a:pt x="0" y="0"/>
                    </a:moveTo>
                    <a:lnTo>
                      <a:pt x="0" y="1092"/>
                    </a:lnTo>
                    <a:lnTo>
                      <a:pt x="319" y="1448"/>
                    </a:lnTo>
                    <a:lnTo>
                      <a:pt x="1690" y="1448"/>
                    </a:lnTo>
                    <a:lnTo>
                      <a:pt x="16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ECC90DB9-0B00-4CB1-814A-CF83D3BC91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734754"/>
                <a:ext cx="1122509" cy="961771"/>
              </a:xfrm>
              <a:custGeom>
                <a:avLst/>
                <a:gdLst>
                  <a:gd name="T0" fmla="*/ 0 w 1690"/>
                  <a:gd name="T1" fmla="*/ 0 h 1448"/>
                  <a:gd name="T2" fmla="*/ 0 w 1690"/>
                  <a:gd name="T3" fmla="*/ 1092 h 1448"/>
                  <a:gd name="T4" fmla="*/ 319 w 1690"/>
                  <a:gd name="T5" fmla="*/ 1448 h 1448"/>
                  <a:gd name="T6" fmla="*/ 1690 w 1690"/>
                  <a:gd name="T7" fmla="*/ 1448 h 1448"/>
                  <a:gd name="T8" fmla="*/ 1690 w 1690"/>
                  <a:gd name="T9" fmla="*/ 0 h 1448"/>
                  <a:gd name="T10" fmla="*/ 0 w 1690"/>
                  <a:gd name="T11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0" h="1448">
                    <a:moveTo>
                      <a:pt x="0" y="0"/>
                    </a:moveTo>
                    <a:lnTo>
                      <a:pt x="0" y="1092"/>
                    </a:lnTo>
                    <a:lnTo>
                      <a:pt x="319" y="1448"/>
                    </a:lnTo>
                    <a:lnTo>
                      <a:pt x="1690" y="1448"/>
                    </a:lnTo>
                    <a:lnTo>
                      <a:pt x="169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102F0051-6597-428D-94C7-49C573CB41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71212"/>
                <a:ext cx="1122509" cy="57122"/>
              </a:xfrm>
              <a:custGeom>
                <a:avLst/>
                <a:gdLst>
                  <a:gd name="T0" fmla="*/ 0 w 1690"/>
                  <a:gd name="T1" fmla="*/ 0 h 86"/>
                  <a:gd name="T2" fmla="*/ 6 w 1690"/>
                  <a:gd name="T3" fmla="*/ 64 h 86"/>
                  <a:gd name="T4" fmla="*/ 117 w 1690"/>
                  <a:gd name="T5" fmla="*/ 61 h 86"/>
                  <a:gd name="T6" fmla="*/ 233 w 1690"/>
                  <a:gd name="T7" fmla="*/ 58 h 86"/>
                  <a:gd name="T8" fmla="*/ 350 w 1690"/>
                  <a:gd name="T9" fmla="*/ 83 h 86"/>
                  <a:gd name="T10" fmla="*/ 466 w 1690"/>
                  <a:gd name="T11" fmla="*/ 86 h 86"/>
                  <a:gd name="T12" fmla="*/ 583 w 1690"/>
                  <a:gd name="T13" fmla="*/ 71 h 86"/>
                  <a:gd name="T14" fmla="*/ 699 w 1690"/>
                  <a:gd name="T15" fmla="*/ 74 h 86"/>
                  <a:gd name="T16" fmla="*/ 816 w 1690"/>
                  <a:gd name="T17" fmla="*/ 67 h 86"/>
                  <a:gd name="T18" fmla="*/ 933 w 1690"/>
                  <a:gd name="T19" fmla="*/ 58 h 86"/>
                  <a:gd name="T20" fmla="*/ 1049 w 1690"/>
                  <a:gd name="T21" fmla="*/ 67 h 86"/>
                  <a:gd name="T22" fmla="*/ 1166 w 1690"/>
                  <a:gd name="T23" fmla="*/ 58 h 86"/>
                  <a:gd name="T24" fmla="*/ 1282 w 1690"/>
                  <a:gd name="T25" fmla="*/ 67 h 86"/>
                  <a:gd name="T26" fmla="*/ 1399 w 1690"/>
                  <a:gd name="T27" fmla="*/ 58 h 86"/>
                  <a:gd name="T28" fmla="*/ 1515 w 1690"/>
                  <a:gd name="T29" fmla="*/ 55 h 86"/>
                  <a:gd name="T30" fmla="*/ 1632 w 1690"/>
                  <a:gd name="T31" fmla="*/ 71 h 86"/>
                  <a:gd name="T32" fmla="*/ 1690 w 1690"/>
                  <a:gd name="T33" fmla="*/ 15 h 86"/>
                  <a:gd name="T34" fmla="*/ 1690 w 1690"/>
                  <a:gd name="T35" fmla="*/ 52 h 86"/>
                  <a:gd name="T36" fmla="*/ 1574 w 1690"/>
                  <a:gd name="T37" fmla="*/ 61 h 86"/>
                  <a:gd name="T38" fmla="*/ 1457 w 1690"/>
                  <a:gd name="T39" fmla="*/ 40 h 86"/>
                  <a:gd name="T40" fmla="*/ 1341 w 1690"/>
                  <a:gd name="T41" fmla="*/ 52 h 86"/>
                  <a:gd name="T42" fmla="*/ 1224 w 1690"/>
                  <a:gd name="T43" fmla="*/ 49 h 86"/>
                  <a:gd name="T44" fmla="*/ 1107 w 1690"/>
                  <a:gd name="T45" fmla="*/ 61 h 86"/>
                  <a:gd name="T46" fmla="*/ 991 w 1690"/>
                  <a:gd name="T47" fmla="*/ 49 h 86"/>
                  <a:gd name="T48" fmla="*/ 874 w 1690"/>
                  <a:gd name="T49" fmla="*/ 58 h 86"/>
                  <a:gd name="T50" fmla="*/ 758 w 1690"/>
                  <a:gd name="T51" fmla="*/ 67 h 86"/>
                  <a:gd name="T52" fmla="*/ 641 w 1690"/>
                  <a:gd name="T53" fmla="*/ 61 h 86"/>
                  <a:gd name="T54" fmla="*/ 525 w 1690"/>
                  <a:gd name="T55" fmla="*/ 52 h 86"/>
                  <a:gd name="T56" fmla="*/ 408 w 1690"/>
                  <a:gd name="T57" fmla="*/ 52 h 86"/>
                  <a:gd name="T58" fmla="*/ 292 w 1690"/>
                  <a:gd name="T59" fmla="*/ 64 h 86"/>
                  <a:gd name="T60" fmla="*/ 175 w 1690"/>
                  <a:gd name="T61" fmla="*/ 71 h 86"/>
                  <a:gd name="T62" fmla="*/ 58 w 1690"/>
                  <a:gd name="T63" fmla="*/ 67 h 86"/>
                  <a:gd name="T64" fmla="*/ 0 w 1690"/>
                  <a:gd name="T6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0" h="8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64"/>
                    </a:lnTo>
                    <a:lnTo>
                      <a:pt x="58" y="83"/>
                    </a:lnTo>
                    <a:lnTo>
                      <a:pt x="117" y="61"/>
                    </a:lnTo>
                    <a:lnTo>
                      <a:pt x="175" y="86"/>
                    </a:lnTo>
                    <a:lnTo>
                      <a:pt x="233" y="58"/>
                    </a:lnTo>
                    <a:lnTo>
                      <a:pt x="292" y="80"/>
                    </a:lnTo>
                    <a:lnTo>
                      <a:pt x="350" y="83"/>
                    </a:lnTo>
                    <a:lnTo>
                      <a:pt x="408" y="67"/>
                    </a:lnTo>
                    <a:lnTo>
                      <a:pt x="466" y="86"/>
                    </a:lnTo>
                    <a:lnTo>
                      <a:pt x="525" y="67"/>
                    </a:lnTo>
                    <a:lnTo>
                      <a:pt x="583" y="71"/>
                    </a:lnTo>
                    <a:lnTo>
                      <a:pt x="641" y="77"/>
                    </a:lnTo>
                    <a:lnTo>
                      <a:pt x="699" y="74"/>
                    </a:lnTo>
                    <a:lnTo>
                      <a:pt x="758" y="83"/>
                    </a:lnTo>
                    <a:lnTo>
                      <a:pt x="816" y="67"/>
                    </a:lnTo>
                    <a:lnTo>
                      <a:pt x="874" y="74"/>
                    </a:lnTo>
                    <a:lnTo>
                      <a:pt x="933" y="58"/>
                    </a:lnTo>
                    <a:lnTo>
                      <a:pt x="991" y="64"/>
                    </a:lnTo>
                    <a:lnTo>
                      <a:pt x="1049" y="67"/>
                    </a:lnTo>
                    <a:lnTo>
                      <a:pt x="1107" y="77"/>
                    </a:lnTo>
                    <a:lnTo>
                      <a:pt x="1166" y="58"/>
                    </a:lnTo>
                    <a:lnTo>
                      <a:pt x="1224" y="64"/>
                    </a:lnTo>
                    <a:lnTo>
                      <a:pt x="1282" y="67"/>
                    </a:lnTo>
                    <a:lnTo>
                      <a:pt x="1341" y="67"/>
                    </a:lnTo>
                    <a:lnTo>
                      <a:pt x="1399" y="58"/>
                    </a:lnTo>
                    <a:lnTo>
                      <a:pt x="1457" y="55"/>
                    </a:lnTo>
                    <a:lnTo>
                      <a:pt x="1515" y="55"/>
                    </a:lnTo>
                    <a:lnTo>
                      <a:pt x="1574" y="80"/>
                    </a:lnTo>
                    <a:lnTo>
                      <a:pt x="1632" y="71"/>
                    </a:lnTo>
                    <a:lnTo>
                      <a:pt x="1690" y="71"/>
                    </a:lnTo>
                    <a:lnTo>
                      <a:pt x="1690" y="15"/>
                    </a:lnTo>
                    <a:lnTo>
                      <a:pt x="1690" y="12"/>
                    </a:lnTo>
                    <a:lnTo>
                      <a:pt x="1690" y="52"/>
                    </a:lnTo>
                    <a:lnTo>
                      <a:pt x="1632" y="52"/>
                    </a:lnTo>
                    <a:lnTo>
                      <a:pt x="1574" y="61"/>
                    </a:lnTo>
                    <a:lnTo>
                      <a:pt x="1515" y="40"/>
                    </a:lnTo>
                    <a:lnTo>
                      <a:pt x="1457" y="40"/>
                    </a:lnTo>
                    <a:lnTo>
                      <a:pt x="1399" y="40"/>
                    </a:lnTo>
                    <a:lnTo>
                      <a:pt x="1341" y="52"/>
                    </a:lnTo>
                    <a:lnTo>
                      <a:pt x="1282" y="52"/>
                    </a:lnTo>
                    <a:lnTo>
                      <a:pt x="1224" y="49"/>
                    </a:lnTo>
                    <a:lnTo>
                      <a:pt x="1166" y="43"/>
                    </a:lnTo>
                    <a:lnTo>
                      <a:pt x="1107" y="61"/>
                    </a:lnTo>
                    <a:lnTo>
                      <a:pt x="1049" y="52"/>
                    </a:lnTo>
                    <a:lnTo>
                      <a:pt x="991" y="49"/>
                    </a:lnTo>
                    <a:lnTo>
                      <a:pt x="933" y="40"/>
                    </a:lnTo>
                    <a:lnTo>
                      <a:pt x="874" y="58"/>
                    </a:lnTo>
                    <a:lnTo>
                      <a:pt x="816" y="49"/>
                    </a:lnTo>
                    <a:lnTo>
                      <a:pt x="758" y="67"/>
                    </a:lnTo>
                    <a:lnTo>
                      <a:pt x="699" y="58"/>
                    </a:lnTo>
                    <a:lnTo>
                      <a:pt x="641" y="61"/>
                    </a:lnTo>
                    <a:lnTo>
                      <a:pt x="583" y="52"/>
                    </a:lnTo>
                    <a:lnTo>
                      <a:pt x="525" y="52"/>
                    </a:lnTo>
                    <a:lnTo>
                      <a:pt x="466" y="67"/>
                    </a:lnTo>
                    <a:lnTo>
                      <a:pt x="408" y="52"/>
                    </a:lnTo>
                    <a:lnTo>
                      <a:pt x="350" y="67"/>
                    </a:lnTo>
                    <a:lnTo>
                      <a:pt x="292" y="64"/>
                    </a:lnTo>
                    <a:lnTo>
                      <a:pt x="233" y="43"/>
                    </a:lnTo>
                    <a:lnTo>
                      <a:pt x="175" y="71"/>
                    </a:lnTo>
                    <a:lnTo>
                      <a:pt x="117" y="43"/>
                    </a:lnTo>
                    <a:lnTo>
                      <a:pt x="58" y="67"/>
                    </a:lnTo>
                    <a:lnTo>
                      <a:pt x="6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BEED8272-65D3-448B-ABE1-07E19E2D16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71212"/>
                <a:ext cx="1122509" cy="57122"/>
              </a:xfrm>
              <a:custGeom>
                <a:avLst/>
                <a:gdLst>
                  <a:gd name="T0" fmla="*/ 0 w 1690"/>
                  <a:gd name="T1" fmla="*/ 0 h 86"/>
                  <a:gd name="T2" fmla="*/ 6 w 1690"/>
                  <a:gd name="T3" fmla="*/ 64 h 86"/>
                  <a:gd name="T4" fmla="*/ 117 w 1690"/>
                  <a:gd name="T5" fmla="*/ 61 h 86"/>
                  <a:gd name="T6" fmla="*/ 233 w 1690"/>
                  <a:gd name="T7" fmla="*/ 58 h 86"/>
                  <a:gd name="T8" fmla="*/ 350 w 1690"/>
                  <a:gd name="T9" fmla="*/ 83 h 86"/>
                  <a:gd name="T10" fmla="*/ 466 w 1690"/>
                  <a:gd name="T11" fmla="*/ 86 h 86"/>
                  <a:gd name="T12" fmla="*/ 583 w 1690"/>
                  <a:gd name="T13" fmla="*/ 71 h 86"/>
                  <a:gd name="T14" fmla="*/ 699 w 1690"/>
                  <a:gd name="T15" fmla="*/ 74 h 86"/>
                  <a:gd name="T16" fmla="*/ 816 w 1690"/>
                  <a:gd name="T17" fmla="*/ 67 h 86"/>
                  <a:gd name="T18" fmla="*/ 933 w 1690"/>
                  <a:gd name="T19" fmla="*/ 58 h 86"/>
                  <a:gd name="T20" fmla="*/ 1049 w 1690"/>
                  <a:gd name="T21" fmla="*/ 67 h 86"/>
                  <a:gd name="T22" fmla="*/ 1166 w 1690"/>
                  <a:gd name="T23" fmla="*/ 58 h 86"/>
                  <a:gd name="T24" fmla="*/ 1282 w 1690"/>
                  <a:gd name="T25" fmla="*/ 67 h 86"/>
                  <a:gd name="T26" fmla="*/ 1399 w 1690"/>
                  <a:gd name="T27" fmla="*/ 58 h 86"/>
                  <a:gd name="T28" fmla="*/ 1515 w 1690"/>
                  <a:gd name="T29" fmla="*/ 55 h 86"/>
                  <a:gd name="T30" fmla="*/ 1632 w 1690"/>
                  <a:gd name="T31" fmla="*/ 71 h 86"/>
                  <a:gd name="T32" fmla="*/ 1690 w 1690"/>
                  <a:gd name="T33" fmla="*/ 15 h 86"/>
                  <a:gd name="T34" fmla="*/ 1690 w 1690"/>
                  <a:gd name="T35" fmla="*/ 52 h 86"/>
                  <a:gd name="T36" fmla="*/ 1574 w 1690"/>
                  <a:gd name="T37" fmla="*/ 61 h 86"/>
                  <a:gd name="T38" fmla="*/ 1457 w 1690"/>
                  <a:gd name="T39" fmla="*/ 40 h 86"/>
                  <a:gd name="T40" fmla="*/ 1341 w 1690"/>
                  <a:gd name="T41" fmla="*/ 52 h 86"/>
                  <a:gd name="T42" fmla="*/ 1224 w 1690"/>
                  <a:gd name="T43" fmla="*/ 49 h 86"/>
                  <a:gd name="T44" fmla="*/ 1107 w 1690"/>
                  <a:gd name="T45" fmla="*/ 61 h 86"/>
                  <a:gd name="T46" fmla="*/ 991 w 1690"/>
                  <a:gd name="T47" fmla="*/ 49 h 86"/>
                  <a:gd name="T48" fmla="*/ 874 w 1690"/>
                  <a:gd name="T49" fmla="*/ 58 h 86"/>
                  <a:gd name="T50" fmla="*/ 758 w 1690"/>
                  <a:gd name="T51" fmla="*/ 67 h 86"/>
                  <a:gd name="T52" fmla="*/ 641 w 1690"/>
                  <a:gd name="T53" fmla="*/ 61 h 86"/>
                  <a:gd name="T54" fmla="*/ 525 w 1690"/>
                  <a:gd name="T55" fmla="*/ 52 h 86"/>
                  <a:gd name="T56" fmla="*/ 408 w 1690"/>
                  <a:gd name="T57" fmla="*/ 52 h 86"/>
                  <a:gd name="T58" fmla="*/ 292 w 1690"/>
                  <a:gd name="T59" fmla="*/ 64 h 86"/>
                  <a:gd name="T60" fmla="*/ 175 w 1690"/>
                  <a:gd name="T61" fmla="*/ 71 h 86"/>
                  <a:gd name="T62" fmla="*/ 58 w 1690"/>
                  <a:gd name="T63" fmla="*/ 67 h 86"/>
                  <a:gd name="T64" fmla="*/ 0 w 1690"/>
                  <a:gd name="T6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0" h="8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64"/>
                    </a:lnTo>
                    <a:lnTo>
                      <a:pt x="58" y="83"/>
                    </a:lnTo>
                    <a:lnTo>
                      <a:pt x="117" y="61"/>
                    </a:lnTo>
                    <a:lnTo>
                      <a:pt x="175" y="86"/>
                    </a:lnTo>
                    <a:lnTo>
                      <a:pt x="233" y="58"/>
                    </a:lnTo>
                    <a:lnTo>
                      <a:pt x="292" y="80"/>
                    </a:lnTo>
                    <a:lnTo>
                      <a:pt x="350" y="83"/>
                    </a:lnTo>
                    <a:lnTo>
                      <a:pt x="408" y="67"/>
                    </a:lnTo>
                    <a:lnTo>
                      <a:pt x="466" y="86"/>
                    </a:lnTo>
                    <a:lnTo>
                      <a:pt x="525" y="67"/>
                    </a:lnTo>
                    <a:lnTo>
                      <a:pt x="583" y="71"/>
                    </a:lnTo>
                    <a:lnTo>
                      <a:pt x="641" y="77"/>
                    </a:lnTo>
                    <a:lnTo>
                      <a:pt x="699" y="74"/>
                    </a:lnTo>
                    <a:lnTo>
                      <a:pt x="758" y="83"/>
                    </a:lnTo>
                    <a:lnTo>
                      <a:pt x="816" y="67"/>
                    </a:lnTo>
                    <a:lnTo>
                      <a:pt x="874" y="74"/>
                    </a:lnTo>
                    <a:lnTo>
                      <a:pt x="933" y="58"/>
                    </a:lnTo>
                    <a:lnTo>
                      <a:pt x="991" y="64"/>
                    </a:lnTo>
                    <a:lnTo>
                      <a:pt x="1049" y="67"/>
                    </a:lnTo>
                    <a:lnTo>
                      <a:pt x="1107" y="77"/>
                    </a:lnTo>
                    <a:lnTo>
                      <a:pt x="1166" y="58"/>
                    </a:lnTo>
                    <a:lnTo>
                      <a:pt x="1224" y="64"/>
                    </a:lnTo>
                    <a:lnTo>
                      <a:pt x="1282" y="67"/>
                    </a:lnTo>
                    <a:lnTo>
                      <a:pt x="1341" y="67"/>
                    </a:lnTo>
                    <a:lnTo>
                      <a:pt x="1399" y="58"/>
                    </a:lnTo>
                    <a:lnTo>
                      <a:pt x="1457" y="55"/>
                    </a:lnTo>
                    <a:lnTo>
                      <a:pt x="1515" y="55"/>
                    </a:lnTo>
                    <a:lnTo>
                      <a:pt x="1574" y="80"/>
                    </a:lnTo>
                    <a:lnTo>
                      <a:pt x="1632" y="71"/>
                    </a:lnTo>
                    <a:lnTo>
                      <a:pt x="1690" y="71"/>
                    </a:lnTo>
                    <a:lnTo>
                      <a:pt x="1690" y="15"/>
                    </a:lnTo>
                    <a:lnTo>
                      <a:pt x="1690" y="12"/>
                    </a:lnTo>
                    <a:lnTo>
                      <a:pt x="1690" y="52"/>
                    </a:lnTo>
                    <a:lnTo>
                      <a:pt x="1632" y="52"/>
                    </a:lnTo>
                    <a:lnTo>
                      <a:pt x="1574" y="61"/>
                    </a:lnTo>
                    <a:lnTo>
                      <a:pt x="1515" y="40"/>
                    </a:lnTo>
                    <a:lnTo>
                      <a:pt x="1457" y="40"/>
                    </a:lnTo>
                    <a:lnTo>
                      <a:pt x="1399" y="40"/>
                    </a:lnTo>
                    <a:lnTo>
                      <a:pt x="1341" y="52"/>
                    </a:lnTo>
                    <a:lnTo>
                      <a:pt x="1282" y="52"/>
                    </a:lnTo>
                    <a:lnTo>
                      <a:pt x="1224" y="49"/>
                    </a:lnTo>
                    <a:lnTo>
                      <a:pt x="1166" y="43"/>
                    </a:lnTo>
                    <a:lnTo>
                      <a:pt x="1107" y="61"/>
                    </a:lnTo>
                    <a:lnTo>
                      <a:pt x="1049" y="52"/>
                    </a:lnTo>
                    <a:lnTo>
                      <a:pt x="991" y="49"/>
                    </a:lnTo>
                    <a:lnTo>
                      <a:pt x="933" y="40"/>
                    </a:lnTo>
                    <a:lnTo>
                      <a:pt x="874" y="58"/>
                    </a:lnTo>
                    <a:lnTo>
                      <a:pt x="816" y="49"/>
                    </a:lnTo>
                    <a:lnTo>
                      <a:pt x="758" y="67"/>
                    </a:lnTo>
                    <a:lnTo>
                      <a:pt x="699" y="58"/>
                    </a:lnTo>
                    <a:lnTo>
                      <a:pt x="641" y="61"/>
                    </a:lnTo>
                    <a:lnTo>
                      <a:pt x="583" y="52"/>
                    </a:lnTo>
                    <a:lnTo>
                      <a:pt x="525" y="52"/>
                    </a:lnTo>
                    <a:lnTo>
                      <a:pt x="466" y="67"/>
                    </a:lnTo>
                    <a:lnTo>
                      <a:pt x="408" y="52"/>
                    </a:lnTo>
                    <a:lnTo>
                      <a:pt x="350" y="67"/>
                    </a:lnTo>
                    <a:lnTo>
                      <a:pt x="292" y="64"/>
                    </a:lnTo>
                    <a:lnTo>
                      <a:pt x="233" y="43"/>
                    </a:lnTo>
                    <a:lnTo>
                      <a:pt x="175" y="71"/>
                    </a:lnTo>
                    <a:lnTo>
                      <a:pt x="117" y="43"/>
                    </a:lnTo>
                    <a:lnTo>
                      <a:pt x="58" y="67"/>
                    </a:lnTo>
                    <a:lnTo>
                      <a:pt x="6" y="4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B07FD462-B024-495C-8840-DF8DD7B99B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52614"/>
                <a:ext cx="1122509" cy="65756"/>
              </a:xfrm>
              <a:custGeom>
                <a:avLst/>
                <a:gdLst>
                  <a:gd name="T0" fmla="*/ 0 w 1690"/>
                  <a:gd name="T1" fmla="*/ 0 h 99"/>
                  <a:gd name="T2" fmla="*/ 0 w 1690"/>
                  <a:gd name="T3" fmla="*/ 28 h 99"/>
                  <a:gd name="T4" fmla="*/ 6 w 1690"/>
                  <a:gd name="T5" fmla="*/ 77 h 99"/>
                  <a:gd name="T6" fmla="*/ 58 w 1690"/>
                  <a:gd name="T7" fmla="*/ 95 h 99"/>
                  <a:gd name="T8" fmla="*/ 117 w 1690"/>
                  <a:gd name="T9" fmla="*/ 71 h 99"/>
                  <a:gd name="T10" fmla="*/ 175 w 1690"/>
                  <a:gd name="T11" fmla="*/ 99 h 99"/>
                  <a:gd name="T12" fmla="*/ 233 w 1690"/>
                  <a:gd name="T13" fmla="*/ 71 h 99"/>
                  <a:gd name="T14" fmla="*/ 292 w 1690"/>
                  <a:gd name="T15" fmla="*/ 92 h 99"/>
                  <a:gd name="T16" fmla="*/ 350 w 1690"/>
                  <a:gd name="T17" fmla="*/ 95 h 99"/>
                  <a:gd name="T18" fmla="*/ 408 w 1690"/>
                  <a:gd name="T19" fmla="*/ 80 h 99"/>
                  <a:gd name="T20" fmla="*/ 466 w 1690"/>
                  <a:gd name="T21" fmla="*/ 95 h 99"/>
                  <a:gd name="T22" fmla="*/ 525 w 1690"/>
                  <a:gd name="T23" fmla="*/ 80 h 99"/>
                  <a:gd name="T24" fmla="*/ 583 w 1690"/>
                  <a:gd name="T25" fmla="*/ 80 h 99"/>
                  <a:gd name="T26" fmla="*/ 641 w 1690"/>
                  <a:gd name="T27" fmla="*/ 89 h 99"/>
                  <a:gd name="T28" fmla="*/ 699 w 1690"/>
                  <a:gd name="T29" fmla="*/ 86 h 99"/>
                  <a:gd name="T30" fmla="*/ 758 w 1690"/>
                  <a:gd name="T31" fmla="*/ 95 h 99"/>
                  <a:gd name="T32" fmla="*/ 816 w 1690"/>
                  <a:gd name="T33" fmla="*/ 77 h 99"/>
                  <a:gd name="T34" fmla="*/ 874 w 1690"/>
                  <a:gd name="T35" fmla="*/ 86 h 99"/>
                  <a:gd name="T36" fmla="*/ 933 w 1690"/>
                  <a:gd name="T37" fmla="*/ 68 h 99"/>
                  <a:gd name="T38" fmla="*/ 991 w 1690"/>
                  <a:gd name="T39" fmla="*/ 77 h 99"/>
                  <a:gd name="T40" fmla="*/ 1049 w 1690"/>
                  <a:gd name="T41" fmla="*/ 80 h 99"/>
                  <a:gd name="T42" fmla="*/ 1107 w 1690"/>
                  <a:gd name="T43" fmla="*/ 89 h 99"/>
                  <a:gd name="T44" fmla="*/ 1166 w 1690"/>
                  <a:gd name="T45" fmla="*/ 71 h 99"/>
                  <a:gd name="T46" fmla="*/ 1224 w 1690"/>
                  <a:gd name="T47" fmla="*/ 77 h 99"/>
                  <a:gd name="T48" fmla="*/ 1282 w 1690"/>
                  <a:gd name="T49" fmla="*/ 80 h 99"/>
                  <a:gd name="T50" fmla="*/ 1341 w 1690"/>
                  <a:gd name="T51" fmla="*/ 80 h 99"/>
                  <a:gd name="T52" fmla="*/ 1399 w 1690"/>
                  <a:gd name="T53" fmla="*/ 68 h 99"/>
                  <a:gd name="T54" fmla="*/ 1457 w 1690"/>
                  <a:gd name="T55" fmla="*/ 68 h 99"/>
                  <a:gd name="T56" fmla="*/ 1515 w 1690"/>
                  <a:gd name="T57" fmla="*/ 68 h 99"/>
                  <a:gd name="T58" fmla="*/ 1574 w 1690"/>
                  <a:gd name="T59" fmla="*/ 89 h 99"/>
                  <a:gd name="T60" fmla="*/ 1632 w 1690"/>
                  <a:gd name="T61" fmla="*/ 80 h 99"/>
                  <a:gd name="T62" fmla="*/ 1690 w 1690"/>
                  <a:gd name="T63" fmla="*/ 80 h 99"/>
                  <a:gd name="T64" fmla="*/ 1690 w 1690"/>
                  <a:gd name="T65" fmla="*/ 28 h 99"/>
                  <a:gd name="T66" fmla="*/ 1687 w 1690"/>
                  <a:gd name="T67" fmla="*/ 0 h 99"/>
                  <a:gd name="T68" fmla="*/ 0 w 1690"/>
                  <a:gd name="T6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90" h="99">
                    <a:moveTo>
                      <a:pt x="0" y="0"/>
                    </a:moveTo>
                    <a:lnTo>
                      <a:pt x="0" y="28"/>
                    </a:lnTo>
                    <a:lnTo>
                      <a:pt x="6" y="77"/>
                    </a:lnTo>
                    <a:lnTo>
                      <a:pt x="58" y="95"/>
                    </a:lnTo>
                    <a:lnTo>
                      <a:pt x="117" y="71"/>
                    </a:lnTo>
                    <a:lnTo>
                      <a:pt x="175" y="99"/>
                    </a:lnTo>
                    <a:lnTo>
                      <a:pt x="233" y="71"/>
                    </a:lnTo>
                    <a:lnTo>
                      <a:pt x="292" y="92"/>
                    </a:lnTo>
                    <a:lnTo>
                      <a:pt x="350" y="95"/>
                    </a:lnTo>
                    <a:lnTo>
                      <a:pt x="408" y="80"/>
                    </a:lnTo>
                    <a:lnTo>
                      <a:pt x="466" y="95"/>
                    </a:lnTo>
                    <a:lnTo>
                      <a:pt x="525" y="80"/>
                    </a:lnTo>
                    <a:lnTo>
                      <a:pt x="583" y="80"/>
                    </a:lnTo>
                    <a:lnTo>
                      <a:pt x="641" y="89"/>
                    </a:lnTo>
                    <a:lnTo>
                      <a:pt x="699" y="86"/>
                    </a:lnTo>
                    <a:lnTo>
                      <a:pt x="758" y="95"/>
                    </a:lnTo>
                    <a:lnTo>
                      <a:pt x="816" y="77"/>
                    </a:lnTo>
                    <a:lnTo>
                      <a:pt x="874" y="86"/>
                    </a:lnTo>
                    <a:lnTo>
                      <a:pt x="933" y="68"/>
                    </a:lnTo>
                    <a:lnTo>
                      <a:pt x="991" y="77"/>
                    </a:lnTo>
                    <a:lnTo>
                      <a:pt x="1049" y="80"/>
                    </a:lnTo>
                    <a:lnTo>
                      <a:pt x="1107" y="89"/>
                    </a:lnTo>
                    <a:lnTo>
                      <a:pt x="1166" y="71"/>
                    </a:lnTo>
                    <a:lnTo>
                      <a:pt x="1224" y="77"/>
                    </a:lnTo>
                    <a:lnTo>
                      <a:pt x="1282" y="80"/>
                    </a:lnTo>
                    <a:lnTo>
                      <a:pt x="1341" y="80"/>
                    </a:lnTo>
                    <a:lnTo>
                      <a:pt x="1399" y="68"/>
                    </a:lnTo>
                    <a:lnTo>
                      <a:pt x="1457" y="68"/>
                    </a:lnTo>
                    <a:lnTo>
                      <a:pt x="1515" y="68"/>
                    </a:lnTo>
                    <a:lnTo>
                      <a:pt x="1574" y="89"/>
                    </a:lnTo>
                    <a:lnTo>
                      <a:pt x="1632" y="80"/>
                    </a:lnTo>
                    <a:lnTo>
                      <a:pt x="1690" y="80"/>
                    </a:lnTo>
                    <a:lnTo>
                      <a:pt x="1690" y="28"/>
                    </a:lnTo>
                    <a:lnTo>
                      <a:pt x="16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F7FF8364-CD34-47F3-BAB1-594B52300E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52614"/>
                <a:ext cx="1122509" cy="65756"/>
              </a:xfrm>
              <a:custGeom>
                <a:avLst/>
                <a:gdLst>
                  <a:gd name="T0" fmla="*/ 0 w 1690"/>
                  <a:gd name="T1" fmla="*/ 0 h 99"/>
                  <a:gd name="T2" fmla="*/ 0 w 1690"/>
                  <a:gd name="T3" fmla="*/ 28 h 99"/>
                  <a:gd name="T4" fmla="*/ 6 w 1690"/>
                  <a:gd name="T5" fmla="*/ 77 h 99"/>
                  <a:gd name="T6" fmla="*/ 58 w 1690"/>
                  <a:gd name="T7" fmla="*/ 95 h 99"/>
                  <a:gd name="T8" fmla="*/ 117 w 1690"/>
                  <a:gd name="T9" fmla="*/ 71 h 99"/>
                  <a:gd name="T10" fmla="*/ 175 w 1690"/>
                  <a:gd name="T11" fmla="*/ 99 h 99"/>
                  <a:gd name="T12" fmla="*/ 233 w 1690"/>
                  <a:gd name="T13" fmla="*/ 71 h 99"/>
                  <a:gd name="T14" fmla="*/ 292 w 1690"/>
                  <a:gd name="T15" fmla="*/ 92 h 99"/>
                  <a:gd name="T16" fmla="*/ 350 w 1690"/>
                  <a:gd name="T17" fmla="*/ 95 h 99"/>
                  <a:gd name="T18" fmla="*/ 408 w 1690"/>
                  <a:gd name="T19" fmla="*/ 80 h 99"/>
                  <a:gd name="T20" fmla="*/ 466 w 1690"/>
                  <a:gd name="T21" fmla="*/ 95 h 99"/>
                  <a:gd name="T22" fmla="*/ 525 w 1690"/>
                  <a:gd name="T23" fmla="*/ 80 h 99"/>
                  <a:gd name="T24" fmla="*/ 583 w 1690"/>
                  <a:gd name="T25" fmla="*/ 80 h 99"/>
                  <a:gd name="T26" fmla="*/ 641 w 1690"/>
                  <a:gd name="T27" fmla="*/ 89 h 99"/>
                  <a:gd name="T28" fmla="*/ 699 w 1690"/>
                  <a:gd name="T29" fmla="*/ 86 h 99"/>
                  <a:gd name="T30" fmla="*/ 758 w 1690"/>
                  <a:gd name="T31" fmla="*/ 95 h 99"/>
                  <a:gd name="T32" fmla="*/ 816 w 1690"/>
                  <a:gd name="T33" fmla="*/ 77 h 99"/>
                  <a:gd name="T34" fmla="*/ 874 w 1690"/>
                  <a:gd name="T35" fmla="*/ 86 h 99"/>
                  <a:gd name="T36" fmla="*/ 933 w 1690"/>
                  <a:gd name="T37" fmla="*/ 68 h 99"/>
                  <a:gd name="T38" fmla="*/ 991 w 1690"/>
                  <a:gd name="T39" fmla="*/ 77 h 99"/>
                  <a:gd name="T40" fmla="*/ 1049 w 1690"/>
                  <a:gd name="T41" fmla="*/ 80 h 99"/>
                  <a:gd name="T42" fmla="*/ 1107 w 1690"/>
                  <a:gd name="T43" fmla="*/ 89 h 99"/>
                  <a:gd name="T44" fmla="*/ 1166 w 1690"/>
                  <a:gd name="T45" fmla="*/ 71 h 99"/>
                  <a:gd name="T46" fmla="*/ 1224 w 1690"/>
                  <a:gd name="T47" fmla="*/ 77 h 99"/>
                  <a:gd name="T48" fmla="*/ 1282 w 1690"/>
                  <a:gd name="T49" fmla="*/ 80 h 99"/>
                  <a:gd name="T50" fmla="*/ 1341 w 1690"/>
                  <a:gd name="T51" fmla="*/ 80 h 99"/>
                  <a:gd name="T52" fmla="*/ 1399 w 1690"/>
                  <a:gd name="T53" fmla="*/ 68 h 99"/>
                  <a:gd name="T54" fmla="*/ 1457 w 1690"/>
                  <a:gd name="T55" fmla="*/ 68 h 99"/>
                  <a:gd name="T56" fmla="*/ 1515 w 1690"/>
                  <a:gd name="T57" fmla="*/ 68 h 99"/>
                  <a:gd name="T58" fmla="*/ 1574 w 1690"/>
                  <a:gd name="T59" fmla="*/ 89 h 99"/>
                  <a:gd name="T60" fmla="*/ 1632 w 1690"/>
                  <a:gd name="T61" fmla="*/ 80 h 99"/>
                  <a:gd name="T62" fmla="*/ 1690 w 1690"/>
                  <a:gd name="T63" fmla="*/ 80 h 99"/>
                  <a:gd name="T64" fmla="*/ 1690 w 1690"/>
                  <a:gd name="T65" fmla="*/ 28 h 99"/>
                  <a:gd name="T66" fmla="*/ 1687 w 1690"/>
                  <a:gd name="T67" fmla="*/ 0 h 99"/>
                  <a:gd name="T68" fmla="*/ 0 w 1690"/>
                  <a:gd name="T6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90" h="99">
                    <a:moveTo>
                      <a:pt x="0" y="0"/>
                    </a:moveTo>
                    <a:lnTo>
                      <a:pt x="0" y="28"/>
                    </a:lnTo>
                    <a:lnTo>
                      <a:pt x="6" y="77"/>
                    </a:lnTo>
                    <a:lnTo>
                      <a:pt x="58" y="95"/>
                    </a:lnTo>
                    <a:lnTo>
                      <a:pt x="117" y="71"/>
                    </a:lnTo>
                    <a:lnTo>
                      <a:pt x="175" y="99"/>
                    </a:lnTo>
                    <a:lnTo>
                      <a:pt x="233" y="71"/>
                    </a:lnTo>
                    <a:lnTo>
                      <a:pt x="292" y="92"/>
                    </a:lnTo>
                    <a:lnTo>
                      <a:pt x="350" y="95"/>
                    </a:lnTo>
                    <a:lnTo>
                      <a:pt x="408" y="80"/>
                    </a:lnTo>
                    <a:lnTo>
                      <a:pt x="466" y="95"/>
                    </a:lnTo>
                    <a:lnTo>
                      <a:pt x="525" y="80"/>
                    </a:lnTo>
                    <a:lnTo>
                      <a:pt x="583" y="80"/>
                    </a:lnTo>
                    <a:lnTo>
                      <a:pt x="641" y="89"/>
                    </a:lnTo>
                    <a:lnTo>
                      <a:pt x="699" y="86"/>
                    </a:lnTo>
                    <a:lnTo>
                      <a:pt x="758" y="95"/>
                    </a:lnTo>
                    <a:lnTo>
                      <a:pt x="816" y="77"/>
                    </a:lnTo>
                    <a:lnTo>
                      <a:pt x="874" y="86"/>
                    </a:lnTo>
                    <a:lnTo>
                      <a:pt x="933" y="68"/>
                    </a:lnTo>
                    <a:lnTo>
                      <a:pt x="991" y="77"/>
                    </a:lnTo>
                    <a:lnTo>
                      <a:pt x="1049" y="80"/>
                    </a:lnTo>
                    <a:lnTo>
                      <a:pt x="1107" y="89"/>
                    </a:lnTo>
                    <a:lnTo>
                      <a:pt x="1166" y="71"/>
                    </a:lnTo>
                    <a:lnTo>
                      <a:pt x="1224" y="77"/>
                    </a:lnTo>
                    <a:lnTo>
                      <a:pt x="1282" y="80"/>
                    </a:lnTo>
                    <a:lnTo>
                      <a:pt x="1341" y="80"/>
                    </a:lnTo>
                    <a:lnTo>
                      <a:pt x="1399" y="68"/>
                    </a:lnTo>
                    <a:lnTo>
                      <a:pt x="1457" y="68"/>
                    </a:lnTo>
                    <a:lnTo>
                      <a:pt x="1515" y="68"/>
                    </a:lnTo>
                    <a:lnTo>
                      <a:pt x="1574" y="89"/>
                    </a:lnTo>
                    <a:lnTo>
                      <a:pt x="1632" y="80"/>
                    </a:lnTo>
                    <a:lnTo>
                      <a:pt x="1690" y="80"/>
                    </a:lnTo>
                    <a:lnTo>
                      <a:pt x="1690" y="28"/>
                    </a:lnTo>
                    <a:lnTo>
                      <a:pt x="168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0CC15F69-96E2-41BB-A5B6-5F1B88C924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1729447" y="1755345"/>
                <a:ext cx="664" cy="2158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4EB474EB-F15C-4978-B769-15610092A8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1729447" y="1755345"/>
                <a:ext cx="664" cy="215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132ABC09-924B-4A1F-B4D1-ADD8D458F7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2851957" y="1755345"/>
                <a:ext cx="1122509" cy="215867"/>
              </a:xfrm>
              <a:custGeom>
                <a:avLst/>
                <a:gdLst>
                  <a:gd name="T0" fmla="*/ 0 w 1690"/>
                  <a:gd name="T1" fmla="*/ 325 h 325"/>
                  <a:gd name="T2" fmla="*/ 0 w 1690"/>
                  <a:gd name="T3" fmla="*/ 325 h 325"/>
                  <a:gd name="T4" fmla="*/ 0 w 1690"/>
                  <a:gd name="T5" fmla="*/ 325 h 325"/>
                  <a:gd name="T6" fmla="*/ 0 w 1690"/>
                  <a:gd name="T7" fmla="*/ 325 h 325"/>
                  <a:gd name="T8" fmla="*/ 1690 w 1690"/>
                  <a:gd name="T9" fmla="*/ 0 h 325"/>
                  <a:gd name="T10" fmla="*/ 0 w 1690"/>
                  <a:gd name="T11" fmla="*/ 0 h 325"/>
                  <a:gd name="T12" fmla="*/ 0 w 1690"/>
                  <a:gd name="T13" fmla="*/ 325 h 325"/>
                  <a:gd name="T14" fmla="*/ 0 w 1690"/>
                  <a:gd name="T15" fmla="*/ 297 h 325"/>
                  <a:gd name="T16" fmla="*/ 1687 w 1690"/>
                  <a:gd name="T17" fmla="*/ 297 h 325"/>
                  <a:gd name="T18" fmla="*/ 1690 w 1690"/>
                  <a:gd name="T19" fmla="*/ 325 h 325"/>
                  <a:gd name="T20" fmla="*/ 1690 w 1690"/>
                  <a:gd name="T21" fmla="*/ 325 h 325"/>
                  <a:gd name="T22" fmla="*/ 1690 w 1690"/>
                  <a:gd name="T23" fmla="*/ 325 h 325"/>
                  <a:gd name="T24" fmla="*/ 1690 w 1690"/>
                  <a:gd name="T2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0" h="325">
                    <a:moveTo>
                      <a:pt x="0" y="325"/>
                    </a:moveTo>
                    <a:lnTo>
                      <a:pt x="0" y="325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  <a:moveTo>
                      <a:pt x="1690" y="0"/>
                    </a:moveTo>
                    <a:lnTo>
                      <a:pt x="0" y="0"/>
                    </a:lnTo>
                    <a:lnTo>
                      <a:pt x="0" y="325"/>
                    </a:lnTo>
                    <a:lnTo>
                      <a:pt x="0" y="297"/>
                    </a:lnTo>
                    <a:lnTo>
                      <a:pt x="1687" y="297"/>
                    </a:lnTo>
                    <a:lnTo>
                      <a:pt x="1690" y="325"/>
                    </a:lnTo>
                    <a:lnTo>
                      <a:pt x="1690" y="325"/>
                    </a:lnTo>
                    <a:lnTo>
                      <a:pt x="1690" y="325"/>
                    </a:lnTo>
                    <a:lnTo>
                      <a:pt x="1690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846EC069-3006-426D-8BC8-A0C08B66FCE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2851957" y="1755345"/>
                <a:ext cx="1122509" cy="215867"/>
              </a:xfrm>
              <a:custGeom>
                <a:avLst/>
                <a:gdLst>
                  <a:gd name="T0" fmla="*/ 0 w 1690"/>
                  <a:gd name="T1" fmla="*/ 325 h 325"/>
                  <a:gd name="T2" fmla="*/ 0 w 1690"/>
                  <a:gd name="T3" fmla="*/ 325 h 325"/>
                  <a:gd name="T4" fmla="*/ 0 w 1690"/>
                  <a:gd name="T5" fmla="*/ 325 h 325"/>
                  <a:gd name="T6" fmla="*/ 0 w 1690"/>
                  <a:gd name="T7" fmla="*/ 325 h 325"/>
                  <a:gd name="T8" fmla="*/ 1690 w 1690"/>
                  <a:gd name="T9" fmla="*/ 0 h 325"/>
                  <a:gd name="T10" fmla="*/ 0 w 1690"/>
                  <a:gd name="T11" fmla="*/ 0 h 325"/>
                  <a:gd name="T12" fmla="*/ 0 w 1690"/>
                  <a:gd name="T13" fmla="*/ 325 h 325"/>
                  <a:gd name="T14" fmla="*/ 0 w 1690"/>
                  <a:gd name="T15" fmla="*/ 297 h 325"/>
                  <a:gd name="T16" fmla="*/ 1687 w 1690"/>
                  <a:gd name="T17" fmla="*/ 297 h 325"/>
                  <a:gd name="T18" fmla="*/ 1690 w 1690"/>
                  <a:gd name="T19" fmla="*/ 325 h 325"/>
                  <a:gd name="T20" fmla="*/ 1690 w 1690"/>
                  <a:gd name="T21" fmla="*/ 325 h 325"/>
                  <a:gd name="T22" fmla="*/ 1690 w 1690"/>
                  <a:gd name="T23" fmla="*/ 325 h 325"/>
                  <a:gd name="T24" fmla="*/ 1690 w 1690"/>
                  <a:gd name="T2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0" h="325">
                    <a:moveTo>
                      <a:pt x="0" y="325"/>
                    </a:moveTo>
                    <a:lnTo>
                      <a:pt x="0" y="325"/>
                    </a:lnTo>
                    <a:lnTo>
                      <a:pt x="0" y="325"/>
                    </a:lnTo>
                    <a:lnTo>
                      <a:pt x="0" y="325"/>
                    </a:lnTo>
                    <a:moveTo>
                      <a:pt x="1690" y="0"/>
                    </a:moveTo>
                    <a:lnTo>
                      <a:pt x="0" y="0"/>
                    </a:lnTo>
                    <a:lnTo>
                      <a:pt x="0" y="325"/>
                    </a:lnTo>
                    <a:lnTo>
                      <a:pt x="0" y="297"/>
                    </a:lnTo>
                    <a:lnTo>
                      <a:pt x="1687" y="297"/>
                    </a:lnTo>
                    <a:lnTo>
                      <a:pt x="1690" y="325"/>
                    </a:lnTo>
                    <a:lnTo>
                      <a:pt x="1690" y="325"/>
                    </a:lnTo>
                    <a:lnTo>
                      <a:pt x="1690" y="325"/>
                    </a:lnTo>
                    <a:lnTo>
                      <a:pt x="16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id="{16FB264D-B4B4-4C11-91E8-487D43FA42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851957" y="1971212"/>
                <a:ext cx="664" cy="664"/>
              </a:xfrm>
              <a:prstGeom prst="rect">
                <a:avLst/>
              </a:pr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4C4D93FC-92D3-4A04-BC62-F92B04D47A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712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9FFA1B5D-D0D1-4E45-B26C-6A217F6C9C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52614"/>
                <a:ext cx="1122509" cy="18598"/>
              </a:xfrm>
              <a:custGeom>
                <a:avLst/>
                <a:gdLst>
                  <a:gd name="T0" fmla="*/ 1687 w 1690"/>
                  <a:gd name="T1" fmla="*/ 0 h 28"/>
                  <a:gd name="T2" fmla="*/ 0 w 1690"/>
                  <a:gd name="T3" fmla="*/ 0 h 28"/>
                  <a:gd name="T4" fmla="*/ 0 w 1690"/>
                  <a:gd name="T5" fmla="*/ 28 h 28"/>
                  <a:gd name="T6" fmla="*/ 0 w 1690"/>
                  <a:gd name="T7" fmla="*/ 28 h 28"/>
                  <a:gd name="T8" fmla="*/ 0 w 1690"/>
                  <a:gd name="T9" fmla="*/ 28 h 28"/>
                  <a:gd name="T10" fmla="*/ 1690 w 1690"/>
                  <a:gd name="T11" fmla="*/ 28 h 28"/>
                  <a:gd name="T12" fmla="*/ 1690 w 1690"/>
                  <a:gd name="T13" fmla="*/ 28 h 28"/>
                  <a:gd name="T14" fmla="*/ 1687 w 1690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0" h="28">
                    <a:moveTo>
                      <a:pt x="1687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690" y="28"/>
                    </a:lnTo>
                    <a:lnTo>
                      <a:pt x="1690" y="28"/>
                    </a:lnTo>
                    <a:lnTo>
                      <a:pt x="16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id="{25E46E5E-04C7-40B6-90DC-3F829287A4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1952614"/>
                <a:ext cx="1122509" cy="18598"/>
              </a:xfrm>
              <a:custGeom>
                <a:avLst/>
                <a:gdLst>
                  <a:gd name="T0" fmla="*/ 1687 w 1690"/>
                  <a:gd name="T1" fmla="*/ 0 h 28"/>
                  <a:gd name="T2" fmla="*/ 0 w 1690"/>
                  <a:gd name="T3" fmla="*/ 0 h 28"/>
                  <a:gd name="T4" fmla="*/ 0 w 1690"/>
                  <a:gd name="T5" fmla="*/ 28 h 28"/>
                  <a:gd name="T6" fmla="*/ 0 w 1690"/>
                  <a:gd name="T7" fmla="*/ 28 h 28"/>
                  <a:gd name="T8" fmla="*/ 0 w 1690"/>
                  <a:gd name="T9" fmla="*/ 28 h 28"/>
                  <a:gd name="T10" fmla="*/ 1690 w 1690"/>
                  <a:gd name="T11" fmla="*/ 28 h 28"/>
                  <a:gd name="T12" fmla="*/ 1690 w 1690"/>
                  <a:gd name="T13" fmla="*/ 28 h 28"/>
                  <a:gd name="T14" fmla="*/ 1687 w 1690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0" h="28">
                    <a:moveTo>
                      <a:pt x="1687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690" y="28"/>
                    </a:lnTo>
                    <a:lnTo>
                      <a:pt x="1690" y="28"/>
                    </a:lnTo>
                    <a:lnTo>
                      <a:pt x="16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48E126E9-5672-411B-A355-CC5A008945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851957" y="1734754"/>
                <a:ext cx="1122509" cy="228487"/>
              </a:xfrm>
              <a:prstGeom prst="rect">
                <a:avLst/>
              </a:prstGeom>
              <a:solidFill>
                <a:srgbClr val="E64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23">
                <a:extLst>
                  <a:ext uri="{FF2B5EF4-FFF2-40B4-BE49-F238E27FC236}">
                    <a16:creationId xmlns:a16="http://schemas.microsoft.com/office/drawing/2014/main" id="{35B70F12-A089-430B-843A-57D2DD16344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851957" y="1922061"/>
                <a:ext cx="1122509" cy="4118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24">
                <a:extLst>
                  <a:ext uri="{FF2B5EF4-FFF2-40B4-BE49-F238E27FC236}">
                    <a16:creationId xmlns:a16="http://schemas.microsoft.com/office/drawing/2014/main" id="{DD75FE72-FBDC-458F-AF8F-4436FB18BD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851957" y="1734754"/>
                <a:ext cx="1122509" cy="49151"/>
              </a:xfrm>
              <a:prstGeom prst="rect">
                <a:avLst/>
              </a:prstGeom>
              <a:solidFill>
                <a:srgbClr val="FF5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27D76D2A-F0E4-46FC-A7AA-DD42CE37F4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696525"/>
                <a:ext cx="18598" cy="14613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7 h 7"/>
                  <a:gd name="T10" fmla="*/ 9 w 9"/>
                  <a:gd name="T11" fmla="*/ 7 h 7"/>
                  <a:gd name="T12" fmla="*/ 3 w 9"/>
                  <a:gd name="T13" fmla="*/ 0 h 7"/>
                  <a:gd name="T14" fmla="*/ 0 w 9"/>
                  <a:gd name="T15" fmla="*/ 0 h 7"/>
                  <a:gd name="T16" fmla="*/ 0 w 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5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6A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4AC34467-1206-4CB6-914E-815D1385F7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34097" y="2696525"/>
                <a:ext cx="904650" cy="14613"/>
              </a:xfrm>
              <a:custGeom>
                <a:avLst/>
                <a:gdLst>
                  <a:gd name="T0" fmla="*/ 444 w 444"/>
                  <a:gd name="T1" fmla="*/ 0 h 7"/>
                  <a:gd name="T2" fmla="*/ 444 w 444"/>
                  <a:gd name="T3" fmla="*/ 0 h 7"/>
                  <a:gd name="T4" fmla="*/ 110 w 444"/>
                  <a:gd name="T5" fmla="*/ 0 h 7"/>
                  <a:gd name="T6" fmla="*/ 111 w 444"/>
                  <a:gd name="T7" fmla="*/ 0 h 7"/>
                  <a:gd name="T8" fmla="*/ 0 w 444"/>
                  <a:gd name="T9" fmla="*/ 0 h 7"/>
                  <a:gd name="T10" fmla="*/ 6 w 444"/>
                  <a:gd name="T11" fmla="*/ 7 h 7"/>
                  <a:gd name="T12" fmla="*/ 444 w 444"/>
                  <a:gd name="T13" fmla="*/ 7 h 7"/>
                  <a:gd name="T14" fmla="*/ 444 w 44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4" h="7">
                    <a:moveTo>
                      <a:pt x="444" y="0"/>
                    </a:moveTo>
                    <a:cubicBezTo>
                      <a:pt x="444" y="0"/>
                      <a:pt x="444" y="0"/>
                      <a:pt x="44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4" y="5"/>
                      <a:pt x="6" y="7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44" y="0"/>
                      <a:pt x="444" y="0"/>
                      <a:pt x="444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DDB91FD2-9A08-45A8-BF57-619EBEB88A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2462725"/>
                <a:ext cx="211882" cy="233801"/>
              </a:xfrm>
              <a:custGeom>
                <a:avLst/>
                <a:gdLst>
                  <a:gd name="T0" fmla="*/ 0 w 319"/>
                  <a:gd name="T1" fmla="*/ 0 h 352"/>
                  <a:gd name="T2" fmla="*/ 319 w 319"/>
                  <a:gd name="T3" fmla="*/ 352 h 352"/>
                  <a:gd name="T4" fmla="*/ 319 w 319"/>
                  <a:gd name="T5" fmla="*/ 0 h 352"/>
                  <a:gd name="T6" fmla="*/ 0 w 319"/>
                  <a:gd name="T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" h="352">
                    <a:moveTo>
                      <a:pt x="0" y="0"/>
                    </a:moveTo>
                    <a:lnTo>
                      <a:pt x="319" y="352"/>
                    </a:lnTo>
                    <a:lnTo>
                      <a:pt x="3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DFC7784B-5C38-42AC-8301-D21DC86485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851957" y="2462725"/>
                <a:ext cx="211882" cy="233801"/>
              </a:xfrm>
              <a:custGeom>
                <a:avLst/>
                <a:gdLst>
                  <a:gd name="T0" fmla="*/ 0 w 319"/>
                  <a:gd name="T1" fmla="*/ 0 h 352"/>
                  <a:gd name="T2" fmla="*/ 319 w 319"/>
                  <a:gd name="T3" fmla="*/ 352 h 352"/>
                  <a:gd name="T4" fmla="*/ 319 w 319"/>
                  <a:gd name="T5" fmla="*/ 0 h 352"/>
                  <a:gd name="T6" fmla="*/ 0 w 319"/>
                  <a:gd name="T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" h="352">
                    <a:moveTo>
                      <a:pt x="0" y="0"/>
                    </a:moveTo>
                    <a:lnTo>
                      <a:pt x="319" y="352"/>
                    </a:lnTo>
                    <a:lnTo>
                      <a:pt x="31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1463CD81-2BB2-4740-8AFD-075744A8E3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466710"/>
                <a:ext cx="230480" cy="229815"/>
              </a:xfrm>
              <a:custGeom>
                <a:avLst/>
                <a:gdLst>
                  <a:gd name="T0" fmla="*/ 0 w 347"/>
                  <a:gd name="T1" fmla="*/ 0 h 346"/>
                  <a:gd name="T2" fmla="*/ 0 w 347"/>
                  <a:gd name="T3" fmla="*/ 346 h 346"/>
                  <a:gd name="T4" fmla="*/ 347 w 347"/>
                  <a:gd name="T5" fmla="*/ 346 h 346"/>
                  <a:gd name="T6" fmla="*/ 0 w 347"/>
                  <a:gd name="T7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7" h="346">
                    <a:moveTo>
                      <a:pt x="0" y="0"/>
                    </a:moveTo>
                    <a:lnTo>
                      <a:pt x="0" y="346"/>
                    </a:lnTo>
                    <a:lnTo>
                      <a:pt x="347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A008D2A5-DB79-4866-9F4F-37EF44C4B6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466710"/>
                <a:ext cx="230480" cy="229815"/>
              </a:xfrm>
              <a:custGeom>
                <a:avLst/>
                <a:gdLst>
                  <a:gd name="T0" fmla="*/ 0 w 347"/>
                  <a:gd name="T1" fmla="*/ 0 h 346"/>
                  <a:gd name="T2" fmla="*/ 0 w 347"/>
                  <a:gd name="T3" fmla="*/ 346 h 346"/>
                  <a:gd name="T4" fmla="*/ 347 w 347"/>
                  <a:gd name="T5" fmla="*/ 346 h 346"/>
                  <a:gd name="T6" fmla="*/ 0 w 347"/>
                  <a:gd name="T7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7" h="346">
                    <a:moveTo>
                      <a:pt x="0" y="0"/>
                    </a:moveTo>
                    <a:lnTo>
                      <a:pt x="0" y="346"/>
                    </a:lnTo>
                    <a:lnTo>
                      <a:pt x="347" y="34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5082AB23-5637-4215-94D4-405A2FDAF9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696525"/>
                <a:ext cx="5978" cy="0"/>
              </a:xfrm>
              <a:custGeom>
                <a:avLst/>
                <a:gdLst>
                  <a:gd name="T0" fmla="*/ 2 w 3"/>
                  <a:gd name="T1" fmla="*/ 0 w 3"/>
                  <a:gd name="T2" fmla="*/ 0 w 3"/>
                  <a:gd name="T3" fmla="*/ 3 w 3"/>
                  <a:gd name="T4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4D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22576541-D0D3-4A3A-9D08-CC26B37F59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36090" y="2696525"/>
                <a:ext cx="228487" cy="0"/>
              </a:xfrm>
              <a:custGeom>
                <a:avLst/>
                <a:gdLst>
                  <a:gd name="T0" fmla="*/ 111 w 112"/>
                  <a:gd name="T1" fmla="*/ 0 w 112"/>
                  <a:gd name="T2" fmla="*/ 1 w 112"/>
                  <a:gd name="T3" fmla="*/ 112 w 112"/>
                  <a:gd name="T4" fmla="*/ 111 w 1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2">
                    <a:moveTo>
                      <a:pt x="1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E0A9D9B6-B50E-4730-B6C6-165F3447BD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696525"/>
                <a:ext cx="230480" cy="0"/>
              </a:xfrm>
              <a:custGeom>
                <a:avLst/>
                <a:gdLst>
                  <a:gd name="T0" fmla="*/ 347 w 347"/>
                  <a:gd name="T1" fmla="*/ 0 w 347"/>
                  <a:gd name="T2" fmla="*/ 0 w 347"/>
                  <a:gd name="T3" fmla="*/ 6 w 347"/>
                  <a:gd name="T4" fmla="*/ 347 w 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47">
                    <a:moveTo>
                      <a:pt x="34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8D4BC130-8D9E-4FAF-82E2-769601C27F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40075" y="2696525"/>
                <a:ext cx="230480" cy="0"/>
              </a:xfrm>
              <a:custGeom>
                <a:avLst/>
                <a:gdLst>
                  <a:gd name="T0" fmla="*/ 347 w 347"/>
                  <a:gd name="T1" fmla="*/ 0 w 347"/>
                  <a:gd name="T2" fmla="*/ 0 w 347"/>
                  <a:gd name="T3" fmla="*/ 6 w 347"/>
                  <a:gd name="T4" fmla="*/ 347 w 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47">
                    <a:moveTo>
                      <a:pt x="34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A994D863-DF2C-4690-BC56-2243B3F19C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971883" y="1641101"/>
                <a:ext cx="51144" cy="189299"/>
              </a:xfrm>
              <a:custGeom>
                <a:avLst/>
                <a:gdLst>
                  <a:gd name="T0" fmla="*/ 14 w 25"/>
                  <a:gd name="T1" fmla="*/ 0 h 93"/>
                  <a:gd name="T2" fmla="*/ 11 w 25"/>
                  <a:gd name="T3" fmla="*/ 0 h 93"/>
                  <a:gd name="T4" fmla="*/ 0 w 25"/>
                  <a:gd name="T5" fmla="*/ 10 h 93"/>
                  <a:gd name="T6" fmla="*/ 0 w 25"/>
                  <a:gd name="T7" fmla="*/ 83 h 93"/>
                  <a:gd name="T8" fmla="*/ 11 w 25"/>
                  <a:gd name="T9" fmla="*/ 93 h 93"/>
                  <a:gd name="T10" fmla="*/ 14 w 25"/>
                  <a:gd name="T11" fmla="*/ 93 h 93"/>
                  <a:gd name="T12" fmla="*/ 25 w 25"/>
                  <a:gd name="T13" fmla="*/ 83 h 93"/>
                  <a:gd name="T14" fmla="*/ 25 w 25"/>
                  <a:gd name="T15" fmla="*/ 10 h 93"/>
                  <a:gd name="T16" fmla="*/ 14 w 25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3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3"/>
                      <a:pt x="11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0" y="93"/>
                      <a:pt x="25" y="89"/>
                      <a:pt x="25" y="8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4"/>
                      <a:pt x="20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5F0E16A1-FEEC-4F02-8770-DF283071B5B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1987824" y="1622503"/>
                <a:ext cx="83026" cy="226494"/>
              </a:xfrm>
              <a:custGeom>
                <a:avLst/>
                <a:gdLst>
                  <a:gd name="T0" fmla="*/ 22 w 41"/>
                  <a:gd name="T1" fmla="*/ 0 h 111"/>
                  <a:gd name="T2" fmla="*/ 19 w 41"/>
                  <a:gd name="T3" fmla="*/ 0 h 111"/>
                  <a:gd name="T4" fmla="*/ 0 w 41"/>
                  <a:gd name="T5" fmla="*/ 19 h 111"/>
                  <a:gd name="T6" fmla="*/ 0 w 41"/>
                  <a:gd name="T7" fmla="*/ 92 h 111"/>
                  <a:gd name="T8" fmla="*/ 19 w 41"/>
                  <a:gd name="T9" fmla="*/ 111 h 111"/>
                  <a:gd name="T10" fmla="*/ 22 w 41"/>
                  <a:gd name="T11" fmla="*/ 111 h 111"/>
                  <a:gd name="T12" fmla="*/ 41 w 41"/>
                  <a:gd name="T13" fmla="*/ 92 h 111"/>
                  <a:gd name="T14" fmla="*/ 41 w 41"/>
                  <a:gd name="T15" fmla="*/ 19 h 111"/>
                  <a:gd name="T16" fmla="*/ 22 w 41"/>
                  <a:gd name="T17" fmla="*/ 0 h 111"/>
                  <a:gd name="T18" fmla="*/ 33 w 41"/>
                  <a:gd name="T19" fmla="*/ 92 h 111"/>
                  <a:gd name="T20" fmla="*/ 22 w 41"/>
                  <a:gd name="T21" fmla="*/ 102 h 111"/>
                  <a:gd name="T22" fmla="*/ 19 w 41"/>
                  <a:gd name="T23" fmla="*/ 102 h 111"/>
                  <a:gd name="T24" fmla="*/ 8 w 41"/>
                  <a:gd name="T25" fmla="*/ 92 h 111"/>
                  <a:gd name="T26" fmla="*/ 8 w 41"/>
                  <a:gd name="T27" fmla="*/ 19 h 111"/>
                  <a:gd name="T28" fmla="*/ 19 w 41"/>
                  <a:gd name="T29" fmla="*/ 9 h 111"/>
                  <a:gd name="T30" fmla="*/ 22 w 41"/>
                  <a:gd name="T31" fmla="*/ 9 h 111"/>
                  <a:gd name="T32" fmla="*/ 33 w 41"/>
                  <a:gd name="T33" fmla="*/ 19 h 111"/>
                  <a:gd name="T34" fmla="*/ 33 w 41"/>
                  <a:gd name="T35" fmla="*/ 9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111">
                    <a:moveTo>
                      <a:pt x="22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02"/>
                      <a:pt x="9" y="111"/>
                      <a:pt x="19" y="111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32" y="111"/>
                      <a:pt x="41" y="102"/>
                      <a:pt x="41" y="9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9"/>
                      <a:pt x="32" y="0"/>
                      <a:pt x="22" y="0"/>
                    </a:cubicBezTo>
                    <a:close/>
                    <a:moveTo>
                      <a:pt x="33" y="92"/>
                    </a:moveTo>
                    <a:cubicBezTo>
                      <a:pt x="33" y="98"/>
                      <a:pt x="28" y="102"/>
                      <a:pt x="22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3" y="102"/>
                      <a:pt x="8" y="98"/>
                      <a:pt x="8" y="92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3"/>
                      <a:pt x="13" y="9"/>
                      <a:pt x="1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8" y="9"/>
                      <a:pt x="33" y="13"/>
                      <a:pt x="33" y="19"/>
                    </a:cubicBezTo>
                    <a:lnTo>
                      <a:pt x="33" y="92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AC0AEC76-5132-41FC-978E-359C353BB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670628" y="1641101"/>
                <a:ext cx="49151" cy="189299"/>
              </a:xfrm>
              <a:custGeom>
                <a:avLst/>
                <a:gdLst>
                  <a:gd name="T0" fmla="*/ 13 w 24"/>
                  <a:gd name="T1" fmla="*/ 0 h 93"/>
                  <a:gd name="T2" fmla="*/ 11 w 24"/>
                  <a:gd name="T3" fmla="*/ 0 h 93"/>
                  <a:gd name="T4" fmla="*/ 0 w 24"/>
                  <a:gd name="T5" fmla="*/ 10 h 93"/>
                  <a:gd name="T6" fmla="*/ 0 w 24"/>
                  <a:gd name="T7" fmla="*/ 83 h 93"/>
                  <a:gd name="T8" fmla="*/ 11 w 24"/>
                  <a:gd name="T9" fmla="*/ 93 h 93"/>
                  <a:gd name="T10" fmla="*/ 13 w 24"/>
                  <a:gd name="T11" fmla="*/ 93 h 93"/>
                  <a:gd name="T12" fmla="*/ 24 w 24"/>
                  <a:gd name="T13" fmla="*/ 83 h 93"/>
                  <a:gd name="T14" fmla="*/ 24 w 24"/>
                  <a:gd name="T15" fmla="*/ 10 h 93"/>
                  <a:gd name="T16" fmla="*/ 13 w 24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3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3"/>
                      <a:pt x="11" y="93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19" y="93"/>
                      <a:pt x="24" y="89"/>
                      <a:pt x="24" y="8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4"/>
                      <a:pt x="19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163DD49B-3861-4B38-B953-982DF217BB9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2686569" y="1622503"/>
                <a:ext cx="81033" cy="226494"/>
              </a:xfrm>
              <a:custGeom>
                <a:avLst/>
                <a:gdLst>
                  <a:gd name="T0" fmla="*/ 21 w 40"/>
                  <a:gd name="T1" fmla="*/ 0 h 111"/>
                  <a:gd name="T2" fmla="*/ 19 w 40"/>
                  <a:gd name="T3" fmla="*/ 0 h 111"/>
                  <a:gd name="T4" fmla="*/ 0 w 40"/>
                  <a:gd name="T5" fmla="*/ 19 h 111"/>
                  <a:gd name="T6" fmla="*/ 0 w 40"/>
                  <a:gd name="T7" fmla="*/ 92 h 111"/>
                  <a:gd name="T8" fmla="*/ 19 w 40"/>
                  <a:gd name="T9" fmla="*/ 111 h 111"/>
                  <a:gd name="T10" fmla="*/ 21 w 40"/>
                  <a:gd name="T11" fmla="*/ 111 h 111"/>
                  <a:gd name="T12" fmla="*/ 40 w 40"/>
                  <a:gd name="T13" fmla="*/ 92 h 111"/>
                  <a:gd name="T14" fmla="*/ 40 w 40"/>
                  <a:gd name="T15" fmla="*/ 19 h 111"/>
                  <a:gd name="T16" fmla="*/ 21 w 40"/>
                  <a:gd name="T17" fmla="*/ 0 h 111"/>
                  <a:gd name="T18" fmla="*/ 32 w 40"/>
                  <a:gd name="T19" fmla="*/ 92 h 111"/>
                  <a:gd name="T20" fmla="*/ 21 w 40"/>
                  <a:gd name="T21" fmla="*/ 102 h 111"/>
                  <a:gd name="T22" fmla="*/ 19 w 40"/>
                  <a:gd name="T23" fmla="*/ 102 h 111"/>
                  <a:gd name="T24" fmla="*/ 8 w 40"/>
                  <a:gd name="T25" fmla="*/ 92 h 111"/>
                  <a:gd name="T26" fmla="*/ 8 w 40"/>
                  <a:gd name="T27" fmla="*/ 19 h 111"/>
                  <a:gd name="T28" fmla="*/ 19 w 40"/>
                  <a:gd name="T29" fmla="*/ 9 h 111"/>
                  <a:gd name="T30" fmla="*/ 21 w 40"/>
                  <a:gd name="T31" fmla="*/ 9 h 111"/>
                  <a:gd name="T32" fmla="*/ 32 w 40"/>
                  <a:gd name="T33" fmla="*/ 19 h 111"/>
                  <a:gd name="T34" fmla="*/ 32 w 40"/>
                  <a:gd name="T35" fmla="*/ 9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11">
                    <a:moveTo>
                      <a:pt x="2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02"/>
                      <a:pt x="8" y="111"/>
                      <a:pt x="19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32" y="111"/>
                      <a:pt x="40" y="102"/>
                      <a:pt x="40" y="9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9"/>
                      <a:pt x="32" y="0"/>
                      <a:pt x="21" y="0"/>
                    </a:cubicBezTo>
                    <a:close/>
                    <a:moveTo>
                      <a:pt x="32" y="92"/>
                    </a:moveTo>
                    <a:cubicBezTo>
                      <a:pt x="32" y="98"/>
                      <a:pt x="27" y="102"/>
                      <a:pt x="2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3" y="102"/>
                      <a:pt x="8" y="98"/>
                      <a:pt x="8" y="92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3"/>
                      <a:pt x="13" y="9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7" y="9"/>
                      <a:pt x="32" y="13"/>
                      <a:pt x="32" y="19"/>
                    </a:cubicBezTo>
                    <a:lnTo>
                      <a:pt x="32" y="92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D3DDAF10-6840-42E2-8DE2-307C8820E0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568340" y="2119994"/>
                <a:ext cx="244428" cy="399188"/>
              </a:xfrm>
              <a:custGeom>
                <a:avLst/>
                <a:gdLst>
                  <a:gd name="T0" fmla="*/ 115 w 120"/>
                  <a:gd name="T1" fmla="*/ 162 h 196"/>
                  <a:gd name="T2" fmla="*/ 81 w 120"/>
                  <a:gd name="T3" fmla="*/ 192 h 196"/>
                  <a:gd name="T4" fmla="*/ 35 w 120"/>
                  <a:gd name="T5" fmla="*/ 194 h 196"/>
                  <a:gd name="T6" fmla="*/ 9 w 120"/>
                  <a:gd name="T7" fmla="*/ 186 h 196"/>
                  <a:gd name="T8" fmla="*/ 2 w 120"/>
                  <a:gd name="T9" fmla="*/ 181 h 196"/>
                  <a:gd name="T10" fmla="*/ 1 w 120"/>
                  <a:gd name="T11" fmla="*/ 175 h 196"/>
                  <a:gd name="T12" fmla="*/ 2 w 120"/>
                  <a:gd name="T13" fmla="*/ 162 h 196"/>
                  <a:gd name="T14" fmla="*/ 10 w 120"/>
                  <a:gd name="T15" fmla="*/ 162 h 196"/>
                  <a:gd name="T16" fmla="*/ 35 w 120"/>
                  <a:gd name="T17" fmla="*/ 172 h 196"/>
                  <a:gd name="T18" fmla="*/ 71 w 120"/>
                  <a:gd name="T19" fmla="*/ 172 h 196"/>
                  <a:gd name="T20" fmla="*/ 91 w 120"/>
                  <a:gd name="T21" fmla="*/ 154 h 196"/>
                  <a:gd name="T22" fmla="*/ 91 w 120"/>
                  <a:gd name="T23" fmla="*/ 126 h 196"/>
                  <a:gd name="T24" fmla="*/ 66 w 120"/>
                  <a:gd name="T25" fmla="*/ 108 h 196"/>
                  <a:gd name="T26" fmla="*/ 26 w 120"/>
                  <a:gd name="T27" fmla="*/ 105 h 196"/>
                  <a:gd name="T28" fmla="*/ 22 w 120"/>
                  <a:gd name="T29" fmla="*/ 103 h 196"/>
                  <a:gd name="T30" fmla="*/ 20 w 120"/>
                  <a:gd name="T31" fmla="*/ 95 h 196"/>
                  <a:gd name="T32" fmla="*/ 21 w 120"/>
                  <a:gd name="T33" fmla="*/ 88 h 196"/>
                  <a:gd name="T34" fmla="*/ 26 w 120"/>
                  <a:gd name="T35" fmla="*/ 85 h 196"/>
                  <a:gd name="T36" fmla="*/ 60 w 120"/>
                  <a:gd name="T37" fmla="*/ 83 h 196"/>
                  <a:gd name="T38" fmla="*/ 81 w 120"/>
                  <a:gd name="T39" fmla="*/ 64 h 196"/>
                  <a:gd name="T40" fmla="*/ 82 w 120"/>
                  <a:gd name="T41" fmla="*/ 39 h 196"/>
                  <a:gd name="T42" fmla="*/ 66 w 120"/>
                  <a:gd name="T43" fmla="*/ 23 h 196"/>
                  <a:gd name="T44" fmla="*/ 37 w 120"/>
                  <a:gd name="T45" fmla="*/ 23 h 196"/>
                  <a:gd name="T46" fmla="*/ 15 w 120"/>
                  <a:gd name="T47" fmla="*/ 34 h 196"/>
                  <a:gd name="T48" fmla="*/ 8 w 120"/>
                  <a:gd name="T49" fmla="*/ 37 h 196"/>
                  <a:gd name="T50" fmla="*/ 6 w 120"/>
                  <a:gd name="T51" fmla="*/ 32 h 196"/>
                  <a:gd name="T52" fmla="*/ 6 w 120"/>
                  <a:gd name="T53" fmla="*/ 23 h 196"/>
                  <a:gd name="T54" fmla="*/ 8 w 120"/>
                  <a:gd name="T55" fmla="*/ 18 h 196"/>
                  <a:gd name="T56" fmla="*/ 15 w 120"/>
                  <a:gd name="T57" fmla="*/ 11 h 196"/>
                  <a:gd name="T58" fmla="*/ 40 w 120"/>
                  <a:gd name="T59" fmla="*/ 2 h 196"/>
                  <a:gd name="T60" fmla="*/ 81 w 120"/>
                  <a:gd name="T61" fmla="*/ 3 h 196"/>
                  <a:gd name="T62" fmla="*/ 108 w 120"/>
                  <a:gd name="T63" fmla="*/ 28 h 196"/>
                  <a:gd name="T64" fmla="*/ 109 w 120"/>
                  <a:gd name="T65" fmla="*/ 63 h 196"/>
                  <a:gd name="T66" fmla="*/ 90 w 120"/>
                  <a:gd name="T67" fmla="*/ 87 h 196"/>
                  <a:gd name="T68" fmla="*/ 75 w 120"/>
                  <a:gd name="T69" fmla="*/ 93 h 196"/>
                  <a:gd name="T70" fmla="*/ 107 w 120"/>
                  <a:gd name="T71" fmla="*/ 108 h 196"/>
                  <a:gd name="T72" fmla="*/ 120 w 120"/>
                  <a:gd name="T73" fmla="*/ 13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196">
                    <a:moveTo>
                      <a:pt x="120" y="138"/>
                    </a:moveTo>
                    <a:cubicBezTo>
                      <a:pt x="120" y="147"/>
                      <a:pt x="118" y="155"/>
                      <a:pt x="115" y="162"/>
                    </a:cubicBezTo>
                    <a:cubicBezTo>
                      <a:pt x="112" y="169"/>
                      <a:pt x="108" y="175"/>
                      <a:pt x="102" y="180"/>
                    </a:cubicBezTo>
                    <a:cubicBezTo>
                      <a:pt x="96" y="185"/>
                      <a:pt x="89" y="189"/>
                      <a:pt x="81" y="192"/>
                    </a:cubicBezTo>
                    <a:cubicBezTo>
                      <a:pt x="73" y="194"/>
                      <a:pt x="63" y="196"/>
                      <a:pt x="53" y="196"/>
                    </a:cubicBezTo>
                    <a:cubicBezTo>
                      <a:pt x="46" y="196"/>
                      <a:pt x="40" y="195"/>
                      <a:pt x="35" y="194"/>
                    </a:cubicBezTo>
                    <a:cubicBezTo>
                      <a:pt x="29" y="193"/>
                      <a:pt x="24" y="192"/>
                      <a:pt x="20" y="190"/>
                    </a:cubicBezTo>
                    <a:cubicBezTo>
                      <a:pt x="16" y="189"/>
                      <a:pt x="12" y="188"/>
                      <a:pt x="9" y="186"/>
                    </a:cubicBezTo>
                    <a:cubicBezTo>
                      <a:pt x="7" y="185"/>
                      <a:pt x="5" y="183"/>
                      <a:pt x="4" y="183"/>
                    </a:cubicBezTo>
                    <a:cubicBezTo>
                      <a:pt x="3" y="182"/>
                      <a:pt x="3" y="181"/>
                      <a:pt x="2" y="181"/>
                    </a:cubicBezTo>
                    <a:cubicBezTo>
                      <a:pt x="2" y="180"/>
                      <a:pt x="2" y="179"/>
                      <a:pt x="1" y="178"/>
                    </a:cubicBezTo>
                    <a:cubicBezTo>
                      <a:pt x="1" y="177"/>
                      <a:pt x="1" y="176"/>
                      <a:pt x="1" y="175"/>
                    </a:cubicBezTo>
                    <a:cubicBezTo>
                      <a:pt x="1" y="173"/>
                      <a:pt x="0" y="171"/>
                      <a:pt x="0" y="169"/>
                    </a:cubicBezTo>
                    <a:cubicBezTo>
                      <a:pt x="0" y="166"/>
                      <a:pt x="1" y="163"/>
                      <a:pt x="2" y="162"/>
                    </a:cubicBezTo>
                    <a:cubicBezTo>
                      <a:pt x="2" y="161"/>
                      <a:pt x="3" y="160"/>
                      <a:pt x="5" y="160"/>
                    </a:cubicBezTo>
                    <a:cubicBezTo>
                      <a:pt x="5" y="160"/>
                      <a:pt x="7" y="161"/>
                      <a:pt x="10" y="162"/>
                    </a:cubicBezTo>
                    <a:cubicBezTo>
                      <a:pt x="13" y="164"/>
                      <a:pt x="16" y="166"/>
                      <a:pt x="20" y="167"/>
                    </a:cubicBezTo>
                    <a:cubicBezTo>
                      <a:pt x="24" y="169"/>
                      <a:pt x="29" y="171"/>
                      <a:pt x="35" y="172"/>
                    </a:cubicBezTo>
                    <a:cubicBezTo>
                      <a:pt x="40" y="174"/>
                      <a:pt x="47" y="175"/>
                      <a:pt x="53" y="175"/>
                    </a:cubicBezTo>
                    <a:cubicBezTo>
                      <a:pt x="60" y="175"/>
                      <a:pt x="66" y="174"/>
                      <a:pt x="71" y="172"/>
                    </a:cubicBezTo>
                    <a:cubicBezTo>
                      <a:pt x="76" y="171"/>
                      <a:pt x="80" y="168"/>
                      <a:pt x="84" y="165"/>
                    </a:cubicBezTo>
                    <a:cubicBezTo>
                      <a:pt x="87" y="162"/>
                      <a:pt x="90" y="159"/>
                      <a:pt x="91" y="154"/>
                    </a:cubicBezTo>
                    <a:cubicBezTo>
                      <a:pt x="93" y="150"/>
                      <a:pt x="94" y="146"/>
                      <a:pt x="94" y="141"/>
                    </a:cubicBezTo>
                    <a:cubicBezTo>
                      <a:pt x="94" y="135"/>
                      <a:pt x="93" y="131"/>
                      <a:pt x="91" y="126"/>
                    </a:cubicBezTo>
                    <a:cubicBezTo>
                      <a:pt x="88" y="122"/>
                      <a:pt x="85" y="118"/>
                      <a:pt x="81" y="115"/>
                    </a:cubicBezTo>
                    <a:cubicBezTo>
                      <a:pt x="77" y="112"/>
                      <a:pt x="72" y="110"/>
                      <a:pt x="66" y="108"/>
                    </a:cubicBezTo>
                    <a:cubicBezTo>
                      <a:pt x="59" y="106"/>
                      <a:pt x="52" y="105"/>
                      <a:pt x="45" y="105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5" y="105"/>
                      <a:pt x="24" y="105"/>
                      <a:pt x="24" y="105"/>
                    </a:cubicBezTo>
                    <a:cubicBezTo>
                      <a:pt x="23" y="105"/>
                      <a:pt x="22" y="104"/>
                      <a:pt x="22" y="103"/>
                    </a:cubicBezTo>
                    <a:cubicBezTo>
                      <a:pt x="21" y="102"/>
                      <a:pt x="21" y="101"/>
                      <a:pt x="20" y="100"/>
                    </a:cubicBezTo>
                    <a:cubicBezTo>
                      <a:pt x="20" y="99"/>
                      <a:pt x="20" y="97"/>
                      <a:pt x="20" y="95"/>
                    </a:cubicBezTo>
                    <a:cubicBezTo>
                      <a:pt x="20" y="93"/>
                      <a:pt x="20" y="92"/>
                      <a:pt x="20" y="91"/>
                    </a:cubicBezTo>
                    <a:cubicBezTo>
                      <a:pt x="20" y="89"/>
                      <a:pt x="21" y="88"/>
                      <a:pt x="21" y="88"/>
                    </a:cubicBezTo>
                    <a:cubicBezTo>
                      <a:pt x="22" y="87"/>
                      <a:pt x="23" y="86"/>
                      <a:pt x="23" y="86"/>
                    </a:cubicBezTo>
                    <a:cubicBezTo>
                      <a:pt x="24" y="86"/>
                      <a:pt x="25" y="85"/>
                      <a:pt x="26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9" y="85"/>
                      <a:pt x="55" y="85"/>
                      <a:pt x="60" y="83"/>
                    </a:cubicBezTo>
                    <a:cubicBezTo>
                      <a:pt x="65" y="81"/>
                      <a:pt x="69" y="79"/>
                      <a:pt x="73" y="76"/>
                    </a:cubicBezTo>
                    <a:cubicBezTo>
                      <a:pt x="76" y="73"/>
                      <a:pt x="79" y="69"/>
                      <a:pt x="81" y="64"/>
                    </a:cubicBezTo>
                    <a:cubicBezTo>
                      <a:pt x="83" y="60"/>
                      <a:pt x="84" y="55"/>
                      <a:pt x="84" y="50"/>
                    </a:cubicBezTo>
                    <a:cubicBezTo>
                      <a:pt x="84" y="46"/>
                      <a:pt x="83" y="42"/>
                      <a:pt x="82" y="39"/>
                    </a:cubicBezTo>
                    <a:cubicBezTo>
                      <a:pt x="81" y="35"/>
                      <a:pt x="79" y="32"/>
                      <a:pt x="76" y="29"/>
                    </a:cubicBezTo>
                    <a:cubicBezTo>
                      <a:pt x="74" y="27"/>
                      <a:pt x="70" y="25"/>
                      <a:pt x="66" y="23"/>
                    </a:cubicBezTo>
                    <a:cubicBezTo>
                      <a:pt x="62" y="22"/>
                      <a:pt x="58" y="21"/>
                      <a:pt x="53" y="21"/>
                    </a:cubicBezTo>
                    <a:cubicBezTo>
                      <a:pt x="47" y="21"/>
                      <a:pt x="42" y="22"/>
                      <a:pt x="37" y="23"/>
                    </a:cubicBezTo>
                    <a:cubicBezTo>
                      <a:pt x="32" y="25"/>
                      <a:pt x="28" y="27"/>
                      <a:pt x="24" y="29"/>
                    </a:cubicBezTo>
                    <a:cubicBezTo>
                      <a:pt x="21" y="31"/>
                      <a:pt x="17" y="33"/>
                      <a:pt x="15" y="34"/>
                    </a:cubicBezTo>
                    <a:cubicBezTo>
                      <a:pt x="13" y="36"/>
                      <a:pt x="11" y="37"/>
                      <a:pt x="10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6"/>
                      <a:pt x="7" y="36"/>
                      <a:pt x="7" y="35"/>
                    </a:cubicBezTo>
                    <a:cubicBezTo>
                      <a:pt x="6" y="34"/>
                      <a:pt x="6" y="33"/>
                      <a:pt x="6" y="32"/>
                    </a:cubicBezTo>
                    <a:cubicBezTo>
                      <a:pt x="6" y="31"/>
                      <a:pt x="6" y="29"/>
                      <a:pt x="6" y="27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22"/>
                      <a:pt x="6" y="21"/>
                      <a:pt x="7" y="20"/>
                    </a:cubicBezTo>
                    <a:cubicBezTo>
                      <a:pt x="7" y="19"/>
                      <a:pt x="7" y="18"/>
                      <a:pt x="8" y="18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4"/>
                      <a:pt x="12" y="13"/>
                      <a:pt x="15" y="11"/>
                    </a:cubicBezTo>
                    <a:cubicBezTo>
                      <a:pt x="18" y="9"/>
                      <a:pt x="22" y="8"/>
                      <a:pt x="26" y="6"/>
                    </a:cubicBezTo>
                    <a:cubicBezTo>
                      <a:pt x="30" y="4"/>
                      <a:pt x="35" y="3"/>
                      <a:pt x="40" y="2"/>
                    </a:cubicBezTo>
                    <a:cubicBezTo>
                      <a:pt x="46" y="0"/>
                      <a:pt x="51" y="0"/>
                      <a:pt x="58" y="0"/>
                    </a:cubicBezTo>
                    <a:cubicBezTo>
                      <a:pt x="66" y="0"/>
                      <a:pt x="74" y="1"/>
                      <a:pt x="81" y="3"/>
                    </a:cubicBezTo>
                    <a:cubicBezTo>
                      <a:pt x="88" y="6"/>
                      <a:pt x="93" y="9"/>
                      <a:pt x="98" y="13"/>
                    </a:cubicBezTo>
                    <a:cubicBezTo>
                      <a:pt x="102" y="17"/>
                      <a:pt x="105" y="22"/>
                      <a:pt x="108" y="28"/>
                    </a:cubicBezTo>
                    <a:cubicBezTo>
                      <a:pt x="110" y="33"/>
                      <a:pt x="111" y="40"/>
                      <a:pt x="111" y="47"/>
                    </a:cubicBezTo>
                    <a:cubicBezTo>
                      <a:pt x="111" y="53"/>
                      <a:pt x="110" y="58"/>
                      <a:pt x="109" y="63"/>
                    </a:cubicBezTo>
                    <a:cubicBezTo>
                      <a:pt x="107" y="68"/>
                      <a:pt x="105" y="73"/>
                      <a:pt x="102" y="77"/>
                    </a:cubicBezTo>
                    <a:cubicBezTo>
                      <a:pt x="99" y="81"/>
                      <a:pt x="95" y="84"/>
                      <a:pt x="90" y="87"/>
                    </a:cubicBezTo>
                    <a:cubicBezTo>
                      <a:pt x="86" y="90"/>
                      <a:pt x="81" y="92"/>
                      <a:pt x="75" y="93"/>
                    </a:cubicBezTo>
                    <a:cubicBezTo>
                      <a:pt x="75" y="93"/>
                      <a:pt x="75" y="93"/>
                      <a:pt x="75" y="93"/>
                    </a:cubicBezTo>
                    <a:cubicBezTo>
                      <a:pt x="82" y="94"/>
                      <a:pt x="88" y="96"/>
                      <a:pt x="93" y="98"/>
                    </a:cubicBezTo>
                    <a:cubicBezTo>
                      <a:pt x="99" y="101"/>
                      <a:pt x="103" y="104"/>
                      <a:pt x="107" y="108"/>
                    </a:cubicBezTo>
                    <a:cubicBezTo>
                      <a:pt x="111" y="112"/>
                      <a:pt x="114" y="116"/>
                      <a:pt x="116" y="122"/>
                    </a:cubicBezTo>
                    <a:cubicBezTo>
                      <a:pt x="119" y="127"/>
                      <a:pt x="120" y="133"/>
                      <a:pt x="120" y="1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DC870D65-3B25-4EA1-A637-44CBA33130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2236901" y="2121987"/>
                <a:ext cx="226495" cy="391218"/>
              </a:xfrm>
              <a:custGeom>
                <a:avLst/>
                <a:gdLst>
                  <a:gd name="T0" fmla="*/ 111 w 111"/>
                  <a:gd name="T1" fmla="*/ 182 h 192"/>
                  <a:gd name="T2" fmla="*/ 111 w 111"/>
                  <a:gd name="T3" fmla="*/ 187 h 192"/>
                  <a:gd name="T4" fmla="*/ 110 w 111"/>
                  <a:gd name="T5" fmla="*/ 190 h 192"/>
                  <a:gd name="T6" fmla="*/ 108 w 111"/>
                  <a:gd name="T7" fmla="*/ 191 h 192"/>
                  <a:gd name="T8" fmla="*/ 106 w 111"/>
                  <a:gd name="T9" fmla="*/ 192 h 192"/>
                  <a:gd name="T10" fmla="*/ 7 w 111"/>
                  <a:gd name="T11" fmla="*/ 192 h 192"/>
                  <a:gd name="T12" fmla="*/ 5 w 111"/>
                  <a:gd name="T13" fmla="*/ 191 h 192"/>
                  <a:gd name="T14" fmla="*/ 3 w 111"/>
                  <a:gd name="T15" fmla="*/ 190 h 192"/>
                  <a:gd name="T16" fmla="*/ 2 w 111"/>
                  <a:gd name="T17" fmla="*/ 187 h 192"/>
                  <a:gd name="T18" fmla="*/ 1 w 111"/>
                  <a:gd name="T19" fmla="*/ 182 h 192"/>
                  <a:gd name="T20" fmla="*/ 2 w 111"/>
                  <a:gd name="T21" fmla="*/ 177 h 192"/>
                  <a:gd name="T22" fmla="*/ 3 w 111"/>
                  <a:gd name="T23" fmla="*/ 174 h 192"/>
                  <a:gd name="T24" fmla="*/ 4 w 111"/>
                  <a:gd name="T25" fmla="*/ 172 h 192"/>
                  <a:gd name="T26" fmla="*/ 7 w 111"/>
                  <a:gd name="T27" fmla="*/ 172 h 192"/>
                  <a:gd name="T28" fmla="*/ 46 w 111"/>
                  <a:gd name="T29" fmla="*/ 172 h 192"/>
                  <a:gd name="T30" fmla="*/ 46 w 111"/>
                  <a:gd name="T31" fmla="*/ 27 h 192"/>
                  <a:gd name="T32" fmla="*/ 9 w 111"/>
                  <a:gd name="T33" fmla="*/ 49 h 192"/>
                  <a:gd name="T34" fmla="*/ 5 w 111"/>
                  <a:gd name="T35" fmla="*/ 51 h 192"/>
                  <a:gd name="T36" fmla="*/ 2 w 111"/>
                  <a:gd name="T37" fmla="*/ 50 h 192"/>
                  <a:gd name="T38" fmla="*/ 1 w 111"/>
                  <a:gd name="T39" fmla="*/ 47 h 192"/>
                  <a:gd name="T40" fmla="*/ 0 w 111"/>
                  <a:gd name="T41" fmla="*/ 41 h 192"/>
                  <a:gd name="T42" fmla="*/ 1 w 111"/>
                  <a:gd name="T43" fmla="*/ 37 h 192"/>
                  <a:gd name="T44" fmla="*/ 1 w 111"/>
                  <a:gd name="T45" fmla="*/ 34 h 192"/>
                  <a:gd name="T46" fmla="*/ 3 w 111"/>
                  <a:gd name="T47" fmla="*/ 32 h 192"/>
                  <a:gd name="T48" fmla="*/ 5 w 111"/>
                  <a:gd name="T49" fmla="*/ 30 h 192"/>
                  <a:gd name="T50" fmla="*/ 49 w 111"/>
                  <a:gd name="T51" fmla="*/ 2 h 192"/>
                  <a:gd name="T52" fmla="*/ 50 w 111"/>
                  <a:gd name="T53" fmla="*/ 1 h 192"/>
                  <a:gd name="T54" fmla="*/ 52 w 111"/>
                  <a:gd name="T55" fmla="*/ 1 h 192"/>
                  <a:gd name="T56" fmla="*/ 55 w 111"/>
                  <a:gd name="T57" fmla="*/ 0 h 192"/>
                  <a:gd name="T58" fmla="*/ 60 w 111"/>
                  <a:gd name="T59" fmla="*/ 0 h 192"/>
                  <a:gd name="T60" fmla="*/ 66 w 111"/>
                  <a:gd name="T61" fmla="*/ 1 h 192"/>
                  <a:gd name="T62" fmla="*/ 69 w 111"/>
                  <a:gd name="T63" fmla="*/ 1 h 192"/>
                  <a:gd name="T64" fmla="*/ 71 w 111"/>
                  <a:gd name="T65" fmla="*/ 3 h 192"/>
                  <a:gd name="T66" fmla="*/ 71 w 111"/>
                  <a:gd name="T67" fmla="*/ 4 h 192"/>
                  <a:gd name="T68" fmla="*/ 71 w 111"/>
                  <a:gd name="T69" fmla="*/ 172 h 192"/>
                  <a:gd name="T70" fmla="*/ 106 w 111"/>
                  <a:gd name="T71" fmla="*/ 172 h 192"/>
                  <a:gd name="T72" fmla="*/ 108 w 111"/>
                  <a:gd name="T73" fmla="*/ 172 h 192"/>
                  <a:gd name="T74" fmla="*/ 110 w 111"/>
                  <a:gd name="T75" fmla="*/ 174 h 192"/>
                  <a:gd name="T76" fmla="*/ 111 w 111"/>
                  <a:gd name="T77" fmla="*/ 177 h 192"/>
                  <a:gd name="T78" fmla="*/ 111 w 111"/>
                  <a:gd name="T79" fmla="*/ 18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1" h="192">
                    <a:moveTo>
                      <a:pt x="111" y="182"/>
                    </a:moveTo>
                    <a:cubicBezTo>
                      <a:pt x="111" y="184"/>
                      <a:pt x="111" y="185"/>
                      <a:pt x="111" y="187"/>
                    </a:cubicBezTo>
                    <a:cubicBezTo>
                      <a:pt x="110" y="188"/>
                      <a:pt x="110" y="189"/>
                      <a:pt x="110" y="190"/>
                    </a:cubicBezTo>
                    <a:cubicBezTo>
                      <a:pt x="109" y="190"/>
                      <a:pt x="108" y="191"/>
                      <a:pt x="108" y="191"/>
                    </a:cubicBezTo>
                    <a:cubicBezTo>
                      <a:pt x="107" y="192"/>
                      <a:pt x="107" y="192"/>
                      <a:pt x="106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6" y="192"/>
                      <a:pt x="5" y="192"/>
                      <a:pt x="5" y="191"/>
                    </a:cubicBezTo>
                    <a:cubicBezTo>
                      <a:pt x="4" y="191"/>
                      <a:pt x="3" y="190"/>
                      <a:pt x="3" y="190"/>
                    </a:cubicBezTo>
                    <a:cubicBezTo>
                      <a:pt x="2" y="189"/>
                      <a:pt x="2" y="188"/>
                      <a:pt x="2" y="187"/>
                    </a:cubicBezTo>
                    <a:cubicBezTo>
                      <a:pt x="1" y="185"/>
                      <a:pt x="1" y="184"/>
                      <a:pt x="1" y="182"/>
                    </a:cubicBezTo>
                    <a:cubicBezTo>
                      <a:pt x="1" y="180"/>
                      <a:pt x="1" y="179"/>
                      <a:pt x="2" y="177"/>
                    </a:cubicBezTo>
                    <a:cubicBezTo>
                      <a:pt x="2" y="176"/>
                      <a:pt x="2" y="175"/>
                      <a:pt x="3" y="174"/>
                    </a:cubicBezTo>
                    <a:cubicBezTo>
                      <a:pt x="3" y="173"/>
                      <a:pt x="4" y="173"/>
                      <a:pt x="4" y="172"/>
                    </a:cubicBezTo>
                    <a:cubicBezTo>
                      <a:pt x="5" y="172"/>
                      <a:pt x="6" y="172"/>
                      <a:pt x="7" y="172"/>
                    </a:cubicBezTo>
                    <a:cubicBezTo>
                      <a:pt x="46" y="172"/>
                      <a:pt x="46" y="172"/>
                      <a:pt x="46" y="17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50"/>
                      <a:pt x="6" y="50"/>
                      <a:pt x="5" y="51"/>
                    </a:cubicBezTo>
                    <a:cubicBezTo>
                      <a:pt x="4" y="51"/>
                      <a:pt x="3" y="51"/>
                      <a:pt x="2" y="50"/>
                    </a:cubicBezTo>
                    <a:cubicBezTo>
                      <a:pt x="2" y="49"/>
                      <a:pt x="1" y="48"/>
                      <a:pt x="1" y="47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40"/>
                      <a:pt x="1" y="38"/>
                      <a:pt x="1" y="37"/>
                    </a:cubicBezTo>
                    <a:cubicBezTo>
                      <a:pt x="1" y="36"/>
                      <a:pt x="1" y="35"/>
                      <a:pt x="1" y="34"/>
                    </a:cubicBezTo>
                    <a:cubicBezTo>
                      <a:pt x="2" y="33"/>
                      <a:pt x="2" y="33"/>
                      <a:pt x="3" y="32"/>
                    </a:cubicBezTo>
                    <a:cubicBezTo>
                      <a:pt x="3" y="31"/>
                      <a:pt x="4" y="31"/>
                      <a:pt x="5" y="3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9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56" y="0"/>
                      <a:pt x="58" y="0"/>
                      <a:pt x="60" y="0"/>
                    </a:cubicBezTo>
                    <a:cubicBezTo>
                      <a:pt x="62" y="0"/>
                      <a:pt x="64" y="0"/>
                      <a:pt x="66" y="1"/>
                    </a:cubicBezTo>
                    <a:cubicBezTo>
                      <a:pt x="67" y="1"/>
                      <a:pt x="68" y="1"/>
                      <a:pt x="69" y="1"/>
                    </a:cubicBezTo>
                    <a:cubicBezTo>
                      <a:pt x="70" y="2"/>
                      <a:pt x="71" y="2"/>
                      <a:pt x="71" y="3"/>
                    </a:cubicBezTo>
                    <a:cubicBezTo>
                      <a:pt x="71" y="3"/>
                      <a:pt x="71" y="4"/>
                      <a:pt x="71" y="4"/>
                    </a:cubicBezTo>
                    <a:cubicBezTo>
                      <a:pt x="71" y="172"/>
                      <a:pt x="71" y="172"/>
                      <a:pt x="71" y="172"/>
                    </a:cubicBezTo>
                    <a:cubicBezTo>
                      <a:pt x="106" y="172"/>
                      <a:pt x="106" y="172"/>
                      <a:pt x="106" y="172"/>
                    </a:cubicBezTo>
                    <a:cubicBezTo>
                      <a:pt x="107" y="172"/>
                      <a:pt x="107" y="172"/>
                      <a:pt x="108" y="172"/>
                    </a:cubicBezTo>
                    <a:cubicBezTo>
                      <a:pt x="109" y="173"/>
                      <a:pt x="109" y="173"/>
                      <a:pt x="110" y="174"/>
                    </a:cubicBezTo>
                    <a:cubicBezTo>
                      <a:pt x="110" y="175"/>
                      <a:pt x="111" y="176"/>
                      <a:pt x="111" y="177"/>
                    </a:cubicBezTo>
                    <a:cubicBezTo>
                      <a:pt x="111" y="179"/>
                      <a:pt x="111" y="180"/>
                      <a:pt x="111" y="1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50EF422-0B66-4B11-A91C-A8273F34FFC7}"/>
                </a:ext>
              </a:extLst>
            </p:cNvPr>
            <p:cNvSpPr/>
            <p:nvPr/>
          </p:nvSpPr>
          <p:spPr>
            <a:xfrm>
              <a:off x="1502842" y="3243204"/>
              <a:ext cx="1359402" cy="923972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1F90FA3-48E4-48FA-9B79-8934915442EF}"/>
              </a:ext>
            </a:extLst>
          </p:cNvPr>
          <p:cNvSpPr txBox="1"/>
          <p:nvPr/>
        </p:nvSpPr>
        <p:spPr>
          <a:xfrm>
            <a:off x="1097895" y="3345952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01.01.2021</a:t>
            </a:r>
          </a:p>
        </p:txBody>
      </p:sp>
    </p:spTree>
    <p:extLst>
      <p:ext uri="{BB962C8B-B14F-4D97-AF65-F5344CB8AC3E}">
        <p14:creationId xmlns:p14="http://schemas.microsoft.com/office/powerpoint/2010/main" val="17081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93" y="296652"/>
            <a:ext cx="11065851" cy="1143000"/>
          </a:xfrm>
        </p:spPr>
        <p:txBody>
          <a:bodyPr/>
          <a:lstStyle/>
          <a:p>
            <a:r>
              <a:rPr lang="nb-NO" dirty="0"/>
              <a:t>Rapportering til kommunestyret om internkontroll og tilsyn </a:t>
            </a:r>
            <a:r>
              <a:rPr lang="nb-NO" b="0" dirty="0"/>
              <a:t>(§ 25-2)</a:t>
            </a:r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4007767" y="1582061"/>
            <a:ext cx="7639978" cy="2045471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Plikt til å rapportere minst én gang i året om internkontroll og om resultater fra statlig tilsyn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bgerundetes Rechteck 42"/>
          <p:cNvSpPr/>
          <p:nvPr/>
        </p:nvSpPr>
        <p:spPr bwMode="auto">
          <a:xfrm>
            <a:off x="4007767" y="3755367"/>
            <a:ext cx="7639977" cy="2049095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de-DE" sz="2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å legge bedre til rette for at kommunestyret kan ta det ansvaret de har som øverste organ i kommunen</a:t>
            </a:r>
          </a:p>
        </p:txBody>
      </p:sp>
      <p:sp>
        <p:nvSpPr>
          <p:cNvPr id="40" name="Abgerundetes Rechteck 44"/>
          <p:cNvSpPr/>
          <p:nvPr/>
        </p:nvSpPr>
        <p:spPr bwMode="auto">
          <a:xfrm>
            <a:off x="581893" y="1582062"/>
            <a:ext cx="3301338" cy="4222400"/>
          </a:xfrm>
          <a:prstGeom prst="roundRect">
            <a:avLst>
              <a:gd name="adj" fmla="val 0"/>
            </a:avLst>
          </a:prstGeom>
          <a:solidFill>
            <a:srgbClr val="00305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1" name="Gruppe 40"/>
          <p:cNvGrpSpPr/>
          <p:nvPr/>
        </p:nvGrpSpPr>
        <p:grpSpPr>
          <a:xfrm>
            <a:off x="1058767" y="2256537"/>
            <a:ext cx="2250026" cy="2789547"/>
            <a:chOff x="1058767" y="2256537"/>
            <a:chExt cx="2250026" cy="2789547"/>
          </a:xfrm>
        </p:grpSpPr>
        <p:grpSp>
          <p:nvGrpSpPr>
            <p:cNvPr id="42" name="Gruppieren 1351"/>
            <p:cNvGrpSpPr/>
            <p:nvPr/>
          </p:nvGrpSpPr>
          <p:grpSpPr bwMode="gray">
            <a:xfrm>
              <a:off x="1058767" y="2256537"/>
              <a:ext cx="2250026" cy="2789547"/>
              <a:chOff x="7914406" y="1967083"/>
              <a:chExt cx="991661" cy="1229446"/>
            </a:xfrm>
          </p:grpSpPr>
          <p:sp>
            <p:nvSpPr>
              <p:cNvPr id="44" name="Freeform 8"/>
              <p:cNvSpPr>
                <a:spLocks/>
              </p:cNvSpPr>
              <p:nvPr/>
            </p:nvSpPr>
            <p:spPr bwMode="gray">
              <a:xfrm>
                <a:off x="7914406" y="1967083"/>
                <a:ext cx="991661" cy="1229446"/>
              </a:xfrm>
              <a:custGeom>
                <a:avLst/>
                <a:gdLst>
                  <a:gd name="T0" fmla="*/ 486 w 486"/>
                  <a:gd name="T1" fmla="*/ 588 h 603"/>
                  <a:gd name="T2" fmla="*/ 471 w 486"/>
                  <a:gd name="T3" fmla="*/ 603 h 603"/>
                  <a:gd name="T4" fmla="*/ 15 w 486"/>
                  <a:gd name="T5" fmla="*/ 603 h 603"/>
                  <a:gd name="T6" fmla="*/ 0 w 486"/>
                  <a:gd name="T7" fmla="*/ 588 h 603"/>
                  <a:gd name="T8" fmla="*/ 0 w 486"/>
                  <a:gd name="T9" fmla="*/ 15 h 603"/>
                  <a:gd name="T10" fmla="*/ 15 w 486"/>
                  <a:gd name="T11" fmla="*/ 0 h 603"/>
                  <a:gd name="T12" fmla="*/ 365 w 486"/>
                  <a:gd name="T13" fmla="*/ 0 h 603"/>
                  <a:gd name="T14" fmla="*/ 486 w 486"/>
                  <a:gd name="T15" fmla="*/ 121 h 603"/>
                  <a:gd name="T16" fmla="*/ 486 w 486"/>
                  <a:gd name="T17" fmla="*/ 588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603">
                    <a:moveTo>
                      <a:pt x="486" y="588"/>
                    </a:moveTo>
                    <a:cubicBezTo>
                      <a:pt x="486" y="596"/>
                      <a:pt x="479" y="603"/>
                      <a:pt x="471" y="603"/>
                    </a:cubicBezTo>
                    <a:cubicBezTo>
                      <a:pt x="15" y="603"/>
                      <a:pt x="15" y="603"/>
                      <a:pt x="15" y="603"/>
                    </a:cubicBezTo>
                    <a:cubicBezTo>
                      <a:pt x="7" y="603"/>
                      <a:pt x="0" y="596"/>
                      <a:pt x="0" y="58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486" y="121"/>
                      <a:pt x="486" y="121"/>
                      <a:pt x="486" y="121"/>
                    </a:cubicBezTo>
                    <a:cubicBezTo>
                      <a:pt x="486" y="588"/>
                      <a:pt x="486" y="588"/>
                      <a:pt x="486" y="588"/>
                    </a:cubicBezTo>
                  </a:path>
                </a:pathLst>
              </a:custGeom>
              <a:solidFill>
                <a:srgbClr val="EE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gray">
              <a:xfrm>
                <a:off x="8779203" y="2087304"/>
                <a:ext cx="1993" cy="199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38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gray">
              <a:xfrm>
                <a:off x="8779203" y="2087304"/>
                <a:ext cx="1993" cy="199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gray">
              <a:xfrm>
                <a:off x="8779203" y="2087304"/>
                <a:ext cx="1993" cy="199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1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gray">
              <a:xfrm>
                <a:off x="8779203" y="2087304"/>
                <a:ext cx="1993" cy="199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gray">
              <a:xfrm>
                <a:off x="8073815" y="2087304"/>
                <a:ext cx="707380" cy="59114"/>
              </a:xfrm>
              <a:custGeom>
                <a:avLst/>
                <a:gdLst>
                  <a:gd name="T0" fmla="*/ 1062 w 1065"/>
                  <a:gd name="T1" fmla="*/ 0 h 89"/>
                  <a:gd name="T2" fmla="*/ 0 w 1065"/>
                  <a:gd name="T3" fmla="*/ 0 h 89"/>
                  <a:gd name="T4" fmla="*/ 0 w 1065"/>
                  <a:gd name="T5" fmla="*/ 89 h 89"/>
                  <a:gd name="T6" fmla="*/ 1065 w 1065"/>
                  <a:gd name="T7" fmla="*/ 89 h 89"/>
                  <a:gd name="T8" fmla="*/ 1065 w 1065"/>
                  <a:gd name="T9" fmla="*/ 3 h 89"/>
                  <a:gd name="T10" fmla="*/ 1062 w 1065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5" h="89">
                    <a:moveTo>
                      <a:pt x="1062" y="0"/>
                    </a:moveTo>
                    <a:lnTo>
                      <a:pt x="0" y="0"/>
                    </a:lnTo>
                    <a:lnTo>
                      <a:pt x="0" y="89"/>
                    </a:lnTo>
                    <a:lnTo>
                      <a:pt x="1065" y="89"/>
                    </a:lnTo>
                    <a:lnTo>
                      <a:pt x="1065" y="3"/>
                    </a:lnTo>
                    <a:lnTo>
                      <a:pt x="10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gray">
              <a:xfrm>
                <a:off x="8683557" y="2214168"/>
                <a:ext cx="222509" cy="233801"/>
              </a:xfrm>
              <a:custGeom>
                <a:avLst/>
                <a:gdLst>
                  <a:gd name="T0" fmla="*/ 335 w 335"/>
                  <a:gd name="T1" fmla="*/ 352 h 352"/>
                  <a:gd name="T2" fmla="*/ 0 w 335"/>
                  <a:gd name="T3" fmla="*/ 0 h 352"/>
                  <a:gd name="T4" fmla="*/ 335 w 335"/>
                  <a:gd name="T5" fmla="*/ 0 h 352"/>
                  <a:gd name="T6" fmla="*/ 335 w 335"/>
                  <a:gd name="T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352">
                    <a:moveTo>
                      <a:pt x="335" y="352"/>
                    </a:moveTo>
                    <a:lnTo>
                      <a:pt x="0" y="0"/>
                    </a:lnTo>
                    <a:lnTo>
                      <a:pt x="335" y="0"/>
                    </a:lnTo>
                    <a:lnTo>
                      <a:pt x="335" y="352"/>
                    </a:lnTo>
                    <a:close/>
                  </a:path>
                </a:pathLst>
              </a:custGeom>
              <a:solidFill>
                <a:srgbClr val="0D2038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gray">
              <a:xfrm>
                <a:off x="8683557" y="2214168"/>
                <a:ext cx="222509" cy="233801"/>
              </a:xfrm>
              <a:custGeom>
                <a:avLst/>
                <a:gdLst>
                  <a:gd name="T0" fmla="*/ 335 w 335"/>
                  <a:gd name="T1" fmla="*/ 352 h 352"/>
                  <a:gd name="T2" fmla="*/ 0 w 335"/>
                  <a:gd name="T3" fmla="*/ 0 h 352"/>
                  <a:gd name="T4" fmla="*/ 335 w 335"/>
                  <a:gd name="T5" fmla="*/ 0 h 352"/>
                  <a:gd name="T6" fmla="*/ 335 w 335"/>
                  <a:gd name="T7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5" h="352">
                    <a:moveTo>
                      <a:pt x="335" y="352"/>
                    </a:moveTo>
                    <a:lnTo>
                      <a:pt x="0" y="0"/>
                    </a:lnTo>
                    <a:lnTo>
                      <a:pt x="335" y="0"/>
                    </a:lnTo>
                    <a:lnTo>
                      <a:pt x="335" y="3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gray">
              <a:xfrm>
                <a:off x="8658982" y="1967083"/>
                <a:ext cx="247085" cy="247085"/>
              </a:xfrm>
              <a:custGeom>
                <a:avLst/>
                <a:gdLst>
                  <a:gd name="T0" fmla="*/ 121 w 121"/>
                  <a:gd name="T1" fmla="*/ 121 h 121"/>
                  <a:gd name="T2" fmla="*/ 15 w 121"/>
                  <a:gd name="T3" fmla="*/ 121 h 121"/>
                  <a:gd name="T4" fmla="*/ 0 w 121"/>
                  <a:gd name="T5" fmla="*/ 106 h 121"/>
                  <a:gd name="T6" fmla="*/ 0 w 121"/>
                  <a:gd name="T7" fmla="*/ 0 h 121"/>
                  <a:gd name="T8" fmla="*/ 121 w 12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1">
                    <a:moveTo>
                      <a:pt x="121" y="121"/>
                    </a:moveTo>
                    <a:cubicBezTo>
                      <a:pt x="15" y="121"/>
                      <a:pt x="15" y="121"/>
                      <a:pt x="15" y="121"/>
                    </a:cubicBezTo>
                    <a:cubicBezTo>
                      <a:pt x="7" y="121"/>
                      <a:pt x="0" y="114"/>
                      <a:pt x="0" y="10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1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gray">
              <a:xfrm>
                <a:off x="8073815" y="2937489"/>
                <a:ext cx="707380" cy="61107"/>
              </a:xfrm>
              <a:prstGeom prst="rect">
                <a:avLst/>
              </a:prstGeom>
              <a:solidFill>
                <a:srgbClr val="A6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19"/>
              <p:cNvSpPr>
                <a:spLocks noChangeArrowheads="1"/>
              </p:cNvSpPr>
              <p:nvPr/>
            </p:nvSpPr>
            <p:spPr bwMode="gray">
              <a:xfrm>
                <a:off x="8073815" y="2937489"/>
                <a:ext cx="707380" cy="6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5" name="Rectangle 20"/>
              <p:cNvSpPr>
                <a:spLocks noChangeArrowheads="1"/>
              </p:cNvSpPr>
              <p:nvPr/>
            </p:nvSpPr>
            <p:spPr bwMode="gray">
              <a:xfrm>
                <a:off x="8073815" y="2725607"/>
                <a:ext cx="707380" cy="61107"/>
              </a:xfrm>
              <a:prstGeom prst="rect">
                <a:avLst/>
              </a:prstGeom>
              <a:solidFill>
                <a:srgbClr val="A6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21"/>
              <p:cNvSpPr>
                <a:spLocks noChangeArrowheads="1"/>
              </p:cNvSpPr>
              <p:nvPr/>
            </p:nvSpPr>
            <p:spPr bwMode="gray">
              <a:xfrm>
                <a:off x="8073815" y="2725607"/>
                <a:ext cx="707380" cy="6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" name="Rectangle 22"/>
              <p:cNvSpPr>
                <a:spLocks noChangeArrowheads="1"/>
              </p:cNvSpPr>
              <p:nvPr/>
            </p:nvSpPr>
            <p:spPr bwMode="gray">
              <a:xfrm>
                <a:off x="8073815" y="2511732"/>
                <a:ext cx="707380" cy="61107"/>
              </a:xfrm>
              <a:prstGeom prst="rect">
                <a:avLst/>
              </a:prstGeom>
              <a:solidFill>
                <a:srgbClr val="A6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23"/>
              <p:cNvSpPr>
                <a:spLocks noChangeArrowheads="1"/>
              </p:cNvSpPr>
              <p:nvPr/>
            </p:nvSpPr>
            <p:spPr bwMode="gray">
              <a:xfrm>
                <a:off x="8073815" y="2511732"/>
                <a:ext cx="707380" cy="6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/>
            </p:nvSpPr>
            <p:spPr bwMode="gray">
              <a:xfrm>
                <a:off x="8073815" y="2299186"/>
                <a:ext cx="707380" cy="61771"/>
              </a:xfrm>
              <a:custGeom>
                <a:avLst/>
                <a:gdLst>
                  <a:gd name="T0" fmla="*/ 1041 w 1065"/>
                  <a:gd name="T1" fmla="*/ 0 h 93"/>
                  <a:gd name="T2" fmla="*/ 0 w 1065"/>
                  <a:gd name="T3" fmla="*/ 0 h 93"/>
                  <a:gd name="T4" fmla="*/ 0 w 1065"/>
                  <a:gd name="T5" fmla="*/ 93 h 93"/>
                  <a:gd name="T6" fmla="*/ 1065 w 1065"/>
                  <a:gd name="T7" fmla="*/ 93 h 93"/>
                  <a:gd name="T8" fmla="*/ 1065 w 1065"/>
                  <a:gd name="T9" fmla="*/ 28 h 93"/>
                  <a:gd name="T10" fmla="*/ 1041 w 1065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5" h="93">
                    <a:moveTo>
                      <a:pt x="10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065" y="93"/>
                    </a:lnTo>
                    <a:lnTo>
                      <a:pt x="1065" y="28"/>
                    </a:lnTo>
                    <a:lnTo>
                      <a:pt x="1041" y="0"/>
                    </a:lnTo>
                    <a:close/>
                  </a:path>
                </a:pathLst>
              </a:custGeom>
              <a:solidFill>
                <a:srgbClr val="A6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/>
            </p:nvSpPr>
            <p:spPr bwMode="gray">
              <a:xfrm>
                <a:off x="8073815" y="2299186"/>
                <a:ext cx="707380" cy="61771"/>
              </a:xfrm>
              <a:custGeom>
                <a:avLst/>
                <a:gdLst>
                  <a:gd name="T0" fmla="*/ 1041 w 1065"/>
                  <a:gd name="T1" fmla="*/ 0 h 93"/>
                  <a:gd name="T2" fmla="*/ 0 w 1065"/>
                  <a:gd name="T3" fmla="*/ 0 h 93"/>
                  <a:gd name="T4" fmla="*/ 0 w 1065"/>
                  <a:gd name="T5" fmla="*/ 93 h 93"/>
                  <a:gd name="T6" fmla="*/ 1065 w 1065"/>
                  <a:gd name="T7" fmla="*/ 93 h 93"/>
                  <a:gd name="T8" fmla="*/ 1065 w 1065"/>
                  <a:gd name="T9" fmla="*/ 28 h 93"/>
                  <a:gd name="T10" fmla="*/ 1041 w 1065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5" h="93">
                    <a:moveTo>
                      <a:pt x="10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065" y="93"/>
                    </a:lnTo>
                    <a:lnTo>
                      <a:pt x="1065" y="28"/>
                    </a:lnTo>
                    <a:lnTo>
                      <a:pt x="10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26"/>
              <p:cNvSpPr>
                <a:spLocks/>
              </p:cNvSpPr>
              <p:nvPr/>
            </p:nvSpPr>
            <p:spPr bwMode="gray">
              <a:xfrm>
                <a:off x="8765255" y="2299186"/>
                <a:ext cx="15941" cy="18598"/>
              </a:xfrm>
              <a:custGeom>
                <a:avLst/>
                <a:gdLst>
                  <a:gd name="T0" fmla="*/ 24 w 24"/>
                  <a:gd name="T1" fmla="*/ 0 h 28"/>
                  <a:gd name="T2" fmla="*/ 0 w 24"/>
                  <a:gd name="T3" fmla="*/ 0 h 28"/>
                  <a:gd name="T4" fmla="*/ 24 w 24"/>
                  <a:gd name="T5" fmla="*/ 28 h 28"/>
                  <a:gd name="T6" fmla="*/ 24 w 24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24" y="0"/>
                    </a:moveTo>
                    <a:lnTo>
                      <a:pt x="0" y="0"/>
                    </a:lnTo>
                    <a:lnTo>
                      <a:pt x="24" y="2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27"/>
              <p:cNvSpPr>
                <a:spLocks/>
              </p:cNvSpPr>
              <p:nvPr/>
            </p:nvSpPr>
            <p:spPr bwMode="gray">
              <a:xfrm>
                <a:off x="8765255" y="2299186"/>
                <a:ext cx="15941" cy="18598"/>
              </a:xfrm>
              <a:custGeom>
                <a:avLst/>
                <a:gdLst>
                  <a:gd name="T0" fmla="*/ 24 w 24"/>
                  <a:gd name="T1" fmla="*/ 0 h 28"/>
                  <a:gd name="T2" fmla="*/ 0 w 24"/>
                  <a:gd name="T3" fmla="*/ 0 h 28"/>
                  <a:gd name="T4" fmla="*/ 24 w 24"/>
                  <a:gd name="T5" fmla="*/ 28 h 28"/>
                  <a:gd name="T6" fmla="*/ 24 w 24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24" y="0"/>
                    </a:moveTo>
                    <a:lnTo>
                      <a:pt x="0" y="0"/>
                    </a:lnTo>
                    <a:lnTo>
                      <a:pt x="24" y="28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TekstSylinder 42"/>
            <p:cNvSpPr txBox="1"/>
            <p:nvPr/>
          </p:nvSpPr>
          <p:spPr>
            <a:xfrm>
              <a:off x="1319260" y="2450723"/>
              <a:ext cx="143340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RAPPORT OM </a:t>
              </a:r>
              <a:br>
                <a:rPr kumimoji="0" lang="nb-N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nb-N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INTERNKONTROLL</a:t>
              </a:r>
            </a:p>
          </p:txBody>
        </p:sp>
      </p:grpSp>
      <p:grpSp>
        <p:nvGrpSpPr>
          <p:cNvPr id="63" name="Gruppieren 1258"/>
          <p:cNvGrpSpPr>
            <a:grpSpLocks noChangeAspect="1"/>
          </p:cNvGrpSpPr>
          <p:nvPr/>
        </p:nvGrpSpPr>
        <p:grpSpPr bwMode="gray">
          <a:xfrm>
            <a:off x="1890136" y="2970196"/>
            <a:ext cx="1894070" cy="1800658"/>
            <a:chOff x="8090854" y="4381883"/>
            <a:chExt cx="980931" cy="932553"/>
          </a:xfrm>
        </p:grpSpPr>
        <p:sp>
          <p:nvSpPr>
            <p:cNvPr id="64" name="Freeform 9"/>
            <p:cNvSpPr>
              <a:spLocks/>
            </p:cNvSpPr>
            <p:nvPr/>
          </p:nvSpPr>
          <p:spPr bwMode="gray">
            <a:xfrm>
              <a:off x="8756690" y="4381883"/>
              <a:ext cx="1910" cy="191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9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gray">
            <a:xfrm>
              <a:off x="8756690" y="4381883"/>
              <a:ext cx="1910" cy="1910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gray">
            <a:xfrm>
              <a:off x="8090854" y="4782913"/>
              <a:ext cx="667746" cy="56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gray">
            <a:xfrm>
              <a:off x="8743322" y="4582398"/>
              <a:ext cx="15277" cy="15914"/>
            </a:xfrm>
            <a:custGeom>
              <a:avLst/>
              <a:gdLst>
                <a:gd name="T0" fmla="*/ 24 w 24"/>
                <a:gd name="T1" fmla="*/ 0 h 25"/>
                <a:gd name="T2" fmla="*/ 0 w 24"/>
                <a:gd name="T3" fmla="*/ 0 h 25"/>
                <a:gd name="T4" fmla="*/ 24 w 24"/>
                <a:gd name="T5" fmla="*/ 25 h 25"/>
                <a:gd name="T6" fmla="*/ 24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24" y="0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8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gray">
            <a:xfrm>
              <a:off x="8743322" y="4582398"/>
              <a:ext cx="15277" cy="15914"/>
            </a:xfrm>
            <a:custGeom>
              <a:avLst/>
              <a:gdLst>
                <a:gd name="T0" fmla="*/ 24 w 24"/>
                <a:gd name="T1" fmla="*/ 0 h 25"/>
                <a:gd name="T2" fmla="*/ 0 w 24"/>
                <a:gd name="T3" fmla="*/ 0 h 25"/>
                <a:gd name="T4" fmla="*/ 24 w 24"/>
                <a:gd name="T5" fmla="*/ 25 h 25"/>
                <a:gd name="T6" fmla="*/ 24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24" y="0"/>
                  </a:moveTo>
                  <a:lnTo>
                    <a:pt x="0" y="0"/>
                  </a:lnTo>
                  <a:lnTo>
                    <a:pt x="24" y="25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gray">
            <a:xfrm>
              <a:off x="8392581" y="5086550"/>
              <a:ext cx="229796" cy="225977"/>
            </a:xfrm>
            <a:custGeom>
              <a:avLst/>
              <a:gdLst>
                <a:gd name="T0" fmla="*/ 78 w 118"/>
                <a:gd name="T1" fmla="*/ 39 h 116"/>
                <a:gd name="T2" fmla="*/ 38 w 118"/>
                <a:gd name="T3" fmla="*/ 0 h 116"/>
                <a:gd name="T4" fmla="*/ 26 w 118"/>
                <a:gd name="T5" fmla="*/ 8 h 116"/>
                <a:gd name="T6" fmla="*/ 25 w 118"/>
                <a:gd name="T7" fmla="*/ 12 h 116"/>
                <a:gd name="T8" fmla="*/ 6 w 118"/>
                <a:gd name="T9" fmla="*/ 88 h 116"/>
                <a:gd name="T10" fmla="*/ 1 w 118"/>
                <a:gd name="T11" fmla="*/ 108 h 116"/>
                <a:gd name="T12" fmla="*/ 1 w 118"/>
                <a:gd name="T13" fmla="*/ 109 h 116"/>
                <a:gd name="T14" fmla="*/ 2 w 118"/>
                <a:gd name="T15" fmla="*/ 114 h 116"/>
                <a:gd name="T16" fmla="*/ 2 w 118"/>
                <a:gd name="T17" fmla="*/ 114 h 116"/>
                <a:gd name="T18" fmla="*/ 2 w 118"/>
                <a:gd name="T19" fmla="*/ 115 h 116"/>
                <a:gd name="T20" fmla="*/ 7 w 118"/>
                <a:gd name="T21" fmla="*/ 116 h 116"/>
                <a:gd name="T22" fmla="*/ 28 w 118"/>
                <a:gd name="T23" fmla="*/ 111 h 116"/>
                <a:gd name="T24" fmla="*/ 105 w 118"/>
                <a:gd name="T25" fmla="*/ 92 h 116"/>
                <a:gd name="T26" fmla="*/ 109 w 118"/>
                <a:gd name="T27" fmla="*/ 91 h 116"/>
                <a:gd name="T28" fmla="*/ 118 w 118"/>
                <a:gd name="T29" fmla="*/ 80 h 116"/>
                <a:gd name="T30" fmla="*/ 78 w 118"/>
                <a:gd name="T31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16">
                  <a:moveTo>
                    <a:pt x="78" y="3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1"/>
                    <a:pt x="1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4" y="116"/>
                    <a:pt x="5" y="116"/>
                    <a:pt x="7" y="116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78" y="39"/>
                    <a:pt x="78" y="39"/>
                    <a:pt x="78" y="39"/>
                  </a:cubicBezTo>
                </a:path>
              </a:pathLst>
            </a:custGeom>
            <a:solidFill>
              <a:srgbClr val="F1E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Freeform 27"/>
            <p:cNvSpPr>
              <a:spLocks noEditPoints="1"/>
            </p:cNvSpPr>
            <p:nvPr/>
          </p:nvSpPr>
          <p:spPr bwMode="gray">
            <a:xfrm>
              <a:off x="8398310" y="5310617"/>
              <a:ext cx="8275" cy="1910"/>
            </a:xfrm>
            <a:custGeom>
              <a:avLst/>
              <a:gdLst>
                <a:gd name="T0" fmla="*/ 4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4 w 4"/>
                <a:gd name="T11" fmla="*/ 1 h 1"/>
                <a:gd name="T12" fmla="*/ 4 w 4"/>
                <a:gd name="T13" fmla="*/ 1 h 1"/>
                <a:gd name="T14" fmla="*/ 0 w 4"/>
                <a:gd name="T15" fmla="*/ 0 h 1"/>
                <a:gd name="T16" fmla="*/ 3 w 4"/>
                <a:gd name="T17" fmla="*/ 1 h 1"/>
                <a:gd name="T18" fmla="*/ 0 w 4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D6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gray">
            <a:xfrm>
              <a:off x="8396400" y="5215134"/>
              <a:ext cx="225977" cy="97393"/>
            </a:xfrm>
            <a:custGeom>
              <a:avLst/>
              <a:gdLst>
                <a:gd name="T0" fmla="*/ 84 w 116"/>
                <a:gd name="T1" fmla="*/ 0 h 50"/>
                <a:gd name="T2" fmla="*/ 74 w 116"/>
                <a:gd name="T3" fmla="*/ 2 h 50"/>
                <a:gd name="T4" fmla="*/ 0 w 116"/>
                <a:gd name="T5" fmla="*/ 48 h 50"/>
                <a:gd name="T6" fmla="*/ 0 w 116"/>
                <a:gd name="T7" fmla="*/ 49 h 50"/>
                <a:gd name="T8" fmla="*/ 1 w 116"/>
                <a:gd name="T9" fmla="*/ 49 h 50"/>
                <a:gd name="T10" fmla="*/ 4 w 116"/>
                <a:gd name="T11" fmla="*/ 50 h 50"/>
                <a:gd name="T12" fmla="*/ 5 w 116"/>
                <a:gd name="T13" fmla="*/ 50 h 50"/>
                <a:gd name="T14" fmla="*/ 5 w 116"/>
                <a:gd name="T15" fmla="*/ 50 h 50"/>
                <a:gd name="T16" fmla="*/ 5 w 116"/>
                <a:gd name="T17" fmla="*/ 50 h 50"/>
                <a:gd name="T18" fmla="*/ 5 w 116"/>
                <a:gd name="T19" fmla="*/ 50 h 50"/>
                <a:gd name="T20" fmla="*/ 5 w 116"/>
                <a:gd name="T21" fmla="*/ 50 h 50"/>
                <a:gd name="T22" fmla="*/ 26 w 116"/>
                <a:gd name="T23" fmla="*/ 45 h 50"/>
                <a:gd name="T24" fmla="*/ 103 w 116"/>
                <a:gd name="T25" fmla="*/ 26 h 50"/>
                <a:gd name="T26" fmla="*/ 107 w 116"/>
                <a:gd name="T27" fmla="*/ 25 h 50"/>
                <a:gd name="T28" fmla="*/ 116 w 116"/>
                <a:gd name="T29" fmla="*/ 14 h 50"/>
                <a:gd name="T30" fmla="*/ 84 w 11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0">
                  <a:moveTo>
                    <a:pt x="84" y="0"/>
                  </a:moveTo>
                  <a:cubicBezTo>
                    <a:pt x="80" y="0"/>
                    <a:pt x="77" y="1"/>
                    <a:pt x="74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0"/>
                    <a:pt x="3" y="50"/>
                    <a:pt x="4" y="50"/>
                  </a:cubicBezTo>
                  <a:cubicBezTo>
                    <a:pt x="4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04" y="5"/>
                    <a:pt x="93" y="0"/>
                    <a:pt x="84" y="0"/>
                  </a:cubicBezTo>
                </a:path>
              </a:pathLst>
            </a:custGeom>
            <a:solidFill>
              <a:srgbClr val="D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gray">
            <a:xfrm>
              <a:off x="8392581" y="5086550"/>
              <a:ext cx="103122" cy="222158"/>
            </a:xfrm>
            <a:custGeom>
              <a:avLst/>
              <a:gdLst>
                <a:gd name="T0" fmla="*/ 53 w 53"/>
                <a:gd name="T1" fmla="*/ 35 h 114"/>
                <a:gd name="T2" fmla="*/ 2 w 53"/>
                <a:gd name="T3" fmla="*/ 114 h 114"/>
                <a:gd name="T4" fmla="*/ 2 w 53"/>
                <a:gd name="T5" fmla="*/ 114 h 114"/>
                <a:gd name="T6" fmla="*/ 1 w 53"/>
                <a:gd name="T7" fmla="*/ 109 h 114"/>
                <a:gd name="T8" fmla="*/ 1 w 53"/>
                <a:gd name="T9" fmla="*/ 108 h 114"/>
                <a:gd name="T10" fmla="*/ 6 w 53"/>
                <a:gd name="T11" fmla="*/ 88 h 114"/>
                <a:gd name="T12" fmla="*/ 25 w 53"/>
                <a:gd name="T13" fmla="*/ 12 h 114"/>
                <a:gd name="T14" fmla="*/ 26 w 53"/>
                <a:gd name="T15" fmla="*/ 8 h 114"/>
                <a:gd name="T16" fmla="*/ 38 w 53"/>
                <a:gd name="T17" fmla="*/ 0 h 114"/>
                <a:gd name="T18" fmla="*/ 53 w 53"/>
                <a:gd name="T19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14">
                  <a:moveTo>
                    <a:pt x="53" y="35"/>
                  </a:move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3"/>
                    <a:pt x="0" y="111"/>
                    <a:pt x="1" y="109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E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gray">
            <a:xfrm>
              <a:off x="8441595" y="5084640"/>
              <a:ext cx="180782" cy="181418"/>
            </a:xfrm>
            <a:custGeom>
              <a:avLst/>
              <a:gdLst>
                <a:gd name="T0" fmla="*/ 93 w 93"/>
                <a:gd name="T1" fmla="*/ 81 h 93"/>
                <a:gd name="T2" fmla="*/ 84 w 93"/>
                <a:gd name="T3" fmla="*/ 92 h 93"/>
                <a:gd name="T4" fmla="*/ 80 w 93"/>
                <a:gd name="T5" fmla="*/ 93 h 93"/>
                <a:gd name="T6" fmla="*/ 51 w 93"/>
                <a:gd name="T7" fmla="*/ 69 h 93"/>
                <a:gd name="T8" fmla="*/ 25 w 93"/>
                <a:gd name="T9" fmla="*/ 41 h 93"/>
                <a:gd name="T10" fmla="*/ 0 w 93"/>
                <a:gd name="T11" fmla="*/ 13 h 93"/>
                <a:gd name="T12" fmla="*/ 1 w 93"/>
                <a:gd name="T13" fmla="*/ 9 h 93"/>
                <a:gd name="T14" fmla="*/ 12 w 93"/>
                <a:gd name="T15" fmla="*/ 0 h 93"/>
                <a:gd name="T16" fmla="*/ 93 w 93"/>
                <a:gd name="T17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93" y="81"/>
                  </a:moveTo>
                  <a:cubicBezTo>
                    <a:pt x="84" y="92"/>
                    <a:pt x="84" y="92"/>
                    <a:pt x="84" y="92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3" y="77"/>
                    <a:pt x="67" y="64"/>
                    <a:pt x="51" y="69"/>
                  </a:cubicBezTo>
                  <a:cubicBezTo>
                    <a:pt x="61" y="38"/>
                    <a:pt x="25" y="41"/>
                    <a:pt x="25" y="41"/>
                  </a:cubicBezTo>
                  <a:cubicBezTo>
                    <a:pt x="25" y="41"/>
                    <a:pt x="28" y="9"/>
                    <a:pt x="0" y="1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93" y="81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gray">
            <a:xfrm>
              <a:off x="8495702" y="4744083"/>
              <a:ext cx="467231" cy="467232"/>
            </a:xfrm>
            <a:custGeom>
              <a:avLst/>
              <a:gdLst>
                <a:gd name="T0" fmla="*/ 0 w 240"/>
                <a:gd name="T1" fmla="*/ 212 h 240"/>
                <a:gd name="T2" fmla="*/ 28 w 240"/>
                <a:gd name="T3" fmla="*/ 240 h 240"/>
                <a:gd name="T4" fmla="*/ 240 w 240"/>
                <a:gd name="T5" fmla="*/ 28 h 240"/>
                <a:gd name="T6" fmla="*/ 211 w 240"/>
                <a:gd name="T7" fmla="*/ 0 h 240"/>
                <a:gd name="T8" fmla="*/ 0 w 240"/>
                <a:gd name="T9" fmla="*/ 2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0" y="212"/>
                  </a:moveTo>
                  <a:cubicBezTo>
                    <a:pt x="18" y="206"/>
                    <a:pt x="34" y="222"/>
                    <a:pt x="28" y="240"/>
                  </a:cubicBezTo>
                  <a:cubicBezTo>
                    <a:pt x="99" y="169"/>
                    <a:pt x="169" y="99"/>
                    <a:pt x="240" y="28"/>
                  </a:cubicBezTo>
                  <a:cubicBezTo>
                    <a:pt x="230" y="19"/>
                    <a:pt x="221" y="9"/>
                    <a:pt x="211" y="0"/>
                  </a:cubicBezTo>
                  <a:cubicBezTo>
                    <a:pt x="141" y="70"/>
                    <a:pt x="71" y="141"/>
                    <a:pt x="0" y="2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gray">
            <a:xfrm>
              <a:off x="8550446" y="4798827"/>
              <a:ext cx="465322" cy="465322"/>
            </a:xfrm>
            <a:custGeom>
              <a:avLst/>
              <a:gdLst>
                <a:gd name="T0" fmla="*/ 0 w 239"/>
                <a:gd name="T1" fmla="*/ 212 h 239"/>
                <a:gd name="T2" fmla="*/ 28 w 239"/>
                <a:gd name="T3" fmla="*/ 239 h 239"/>
                <a:gd name="T4" fmla="*/ 239 w 239"/>
                <a:gd name="T5" fmla="*/ 28 h 239"/>
                <a:gd name="T6" fmla="*/ 211 w 239"/>
                <a:gd name="T7" fmla="*/ 0 h 239"/>
                <a:gd name="T8" fmla="*/ 0 w 239"/>
                <a:gd name="T9" fmla="*/ 21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39">
                  <a:moveTo>
                    <a:pt x="0" y="212"/>
                  </a:moveTo>
                  <a:cubicBezTo>
                    <a:pt x="18" y="206"/>
                    <a:pt x="33" y="222"/>
                    <a:pt x="28" y="239"/>
                  </a:cubicBezTo>
                  <a:cubicBezTo>
                    <a:pt x="98" y="169"/>
                    <a:pt x="169" y="98"/>
                    <a:pt x="239" y="28"/>
                  </a:cubicBezTo>
                  <a:cubicBezTo>
                    <a:pt x="230" y="19"/>
                    <a:pt x="221" y="9"/>
                    <a:pt x="211" y="0"/>
                  </a:cubicBezTo>
                  <a:cubicBezTo>
                    <a:pt x="141" y="71"/>
                    <a:pt x="71" y="141"/>
                    <a:pt x="0" y="21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gray">
            <a:xfrm>
              <a:off x="8443505" y="4691249"/>
              <a:ext cx="464685" cy="465322"/>
            </a:xfrm>
            <a:custGeom>
              <a:avLst/>
              <a:gdLst>
                <a:gd name="T0" fmla="*/ 0 w 239"/>
                <a:gd name="T1" fmla="*/ 211 h 239"/>
                <a:gd name="T2" fmla="*/ 27 w 239"/>
                <a:gd name="T3" fmla="*/ 239 h 239"/>
                <a:gd name="T4" fmla="*/ 239 w 239"/>
                <a:gd name="T5" fmla="*/ 27 h 239"/>
                <a:gd name="T6" fmla="*/ 211 w 239"/>
                <a:gd name="T7" fmla="*/ 0 h 239"/>
                <a:gd name="T8" fmla="*/ 0 w 239"/>
                <a:gd name="T9" fmla="*/ 2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39">
                  <a:moveTo>
                    <a:pt x="0" y="211"/>
                  </a:moveTo>
                  <a:cubicBezTo>
                    <a:pt x="17" y="206"/>
                    <a:pt x="33" y="222"/>
                    <a:pt x="27" y="239"/>
                  </a:cubicBezTo>
                  <a:cubicBezTo>
                    <a:pt x="98" y="168"/>
                    <a:pt x="168" y="98"/>
                    <a:pt x="239" y="27"/>
                  </a:cubicBezTo>
                  <a:cubicBezTo>
                    <a:pt x="229" y="18"/>
                    <a:pt x="220" y="9"/>
                    <a:pt x="211" y="0"/>
                  </a:cubicBezTo>
                  <a:cubicBezTo>
                    <a:pt x="141" y="70"/>
                    <a:pt x="70" y="141"/>
                    <a:pt x="0" y="2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gray">
            <a:xfrm>
              <a:off x="8392581" y="5257783"/>
              <a:ext cx="56653" cy="56653"/>
            </a:xfrm>
            <a:custGeom>
              <a:avLst/>
              <a:gdLst>
                <a:gd name="T0" fmla="*/ 29 w 29"/>
                <a:gd name="T1" fmla="*/ 23 h 29"/>
                <a:gd name="T2" fmla="*/ 8 w 29"/>
                <a:gd name="T3" fmla="*/ 28 h 29"/>
                <a:gd name="T4" fmla="*/ 2 w 29"/>
                <a:gd name="T5" fmla="*/ 26 h 29"/>
                <a:gd name="T6" fmla="*/ 1 w 29"/>
                <a:gd name="T7" fmla="*/ 20 h 29"/>
                <a:gd name="T8" fmla="*/ 6 w 29"/>
                <a:gd name="T9" fmla="*/ 0 h 29"/>
                <a:gd name="T10" fmla="*/ 29 w 29"/>
                <a:gd name="T11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23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6" y="29"/>
                    <a:pt x="4" y="28"/>
                    <a:pt x="2" y="26"/>
                  </a:cubicBezTo>
                  <a:cubicBezTo>
                    <a:pt x="1" y="25"/>
                    <a:pt x="0" y="23"/>
                    <a:pt x="1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7" y="6"/>
                    <a:pt x="22" y="11"/>
                    <a:pt x="29" y="23"/>
                  </a:cubicBezTo>
                  <a:close/>
                </a:path>
              </a:pathLst>
            </a:custGeom>
            <a:solidFill>
              <a:srgbClr val="33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gray">
            <a:xfrm>
              <a:off x="8834350" y="4675972"/>
              <a:ext cx="196695" cy="194786"/>
            </a:xfrm>
            <a:custGeom>
              <a:avLst/>
              <a:gdLst>
                <a:gd name="T0" fmla="*/ 257 w 309"/>
                <a:gd name="T1" fmla="*/ 306 h 306"/>
                <a:gd name="T2" fmla="*/ 0 w 309"/>
                <a:gd name="T3" fmla="*/ 52 h 306"/>
                <a:gd name="T4" fmla="*/ 52 w 309"/>
                <a:gd name="T5" fmla="*/ 0 h 306"/>
                <a:gd name="T6" fmla="*/ 309 w 309"/>
                <a:gd name="T7" fmla="*/ 254 h 306"/>
                <a:gd name="T8" fmla="*/ 257 w 309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06">
                  <a:moveTo>
                    <a:pt x="257" y="306"/>
                  </a:moveTo>
                  <a:lnTo>
                    <a:pt x="0" y="52"/>
                  </a:lnTo>
                  <a:lnTo>
                    <a:pt x="52" y="0"/>
                  </a:lnTo>
                  <a:lnTo>
                    <a:pt x="309" y="254"/>
                  </a:lnTo>
                  <a:lnTo>
                    <a:pt x="257" y="306"/>
                  </a:lnTo>
                  <a:close/>
                </a:path>
              </a:pathLst>
            </a:custGeom>
            <a:solidFill>
              <a:srgbClr val="E9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gray">
            <a:xfrm>
              <a:off x="8889093" y="4730716"/>
              <a:ext cx="87208" cy="85298"/>
            </a:xfrm>
            <a:custGeom>
              <a:avLst/>
              <a:gdLst>
                <a:gd name="T0" fmla="*/ 86 w 137"/>
                <a:gd name="T1" fmla="*/ 134 h 134"/>
                <a:gd name="T2" fmla="*/ 0 w 137"/>
                <a:gd name="T3" fmla="*/ 52 h 134"/>
                <a:gd name="T4" fmla="*/ 52 w 137"/>
                <a:gd name="T5" fmla="*/ 0 h 134"/>
                <a:gd name="T6" fmla="*/ 137 w 137"/>
                <a:gd name="T7" fmla="*/ 82 h 134"/>
                <a:gd name="T8" fmla="*/ 86 w 137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4">
                  <a:moveTo>
                    <a:pt x="86" y="134"/>
                  </a:moveTo>
                  <a:lnTo>
                    <a:pt x="0" y="52"/>
                  </a:lnTo>
                  <a:lnTo>
                    <a:pt x="52" y="0"/>
                  </a:lnTo>
                  <a:lnTo>
                    <a:pt x="137" y="82"/>
                  </a:lnTo>
                  <a:lnTo>
                    <a:pt x="86" y="134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gray">
            <a:xfrm>
              <a:off x="8867451" y="4633323"/>
              <a:ext cx="204334" cy="204334"/>
            </a:xfrm>
            <a:custGeom>
              <a:avLst/>
              <a:gdLst>
                <a:gd name="T0" fmla="*/ 84 w 105"/>
                <a:gd name="T1" fmla="*/ 105 h 105"/>
                <a:gd name="T2" fmla="*/ 0 w 105"/>
                <a:gd name="T3" fmla="*/ 22 h 105"/>
                <a:gd name="T4" fmla="*/ 16 w 105"/>
                <a:gd name="T5" fmla="*/ 6 h 105"/>
                <a:gd name="T6" fmla="*/ 38 w 105"/>
                <a:gd name="T7" fmla="*/ 6 h 105"/>
                <a:gd name="T8" fmla="*/ 99 w 105"/>
                <a:gd name="T9" fmla="*/ 67 h 105"/>
                <a:gd name="T10" fmla="*/ 99 w 105"/>
                <a:gd name="T11" fmla="*/ 90 h 105"/>
                <a:gd name="T12" fmla="*/ 84 w 105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84" y="10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0"/>
                    <a:pt x="32" y="0"/>
                    <a:pt x="38" y="6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105" y="74"/>
                    <a:pt x="105" y="83"/>
                    <a:pt x="99" y="90"/>
                  </a:cubicBezTo>
                  <a:lnTo>
                    <a:pt x="84" y="105"/>
                  </a:lnTo>
                  <a:close/>
                </a:path>
              </a:pathLst>
            </a:custGeom>
            <a:solidFill>
              <a:srgbClr val="E9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8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/>
          <p:cNvSpPr txBox="1">
            <a:spLocks/>
          </p:cNvSpPr>
          <p:nvPr/>
        </p:nvSpPr>
        <p:spPr>
          <a:xfrm>
            <a:off x="890649" y="296652"/>
            <a:ext cx="117064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Oppsummering av </a:t>
            </a:r>
            <a:r>
              <a:rPr lang="nb-NO" b="1" dirty="0">
                <a:cs typeface="Calibri Light" panose="020F0302020204030204" pitchFamily="34" charset="0"/>
              </a:rPr>
              <a:t>internkontroll</a:t>
            </a:r>
          </a:p>
        </p:txBody>
      </p:sp>
      <p:sp>
        <p:nvSpPr>
          <p:cNvPr id="5" name="Rechteckige Legende 116"/>
          <p:cNvSpPr/>
          <p:nvPr/>
        </p:nvSpPr>
        <p:spPr bwMode="gray">
          <a:xfrm>
            <a:off x="1198950" y="1680861"/>
            <a:ext cx="2580346" cy="1748140"/>
          </a:xfrm>
          <a:prstGeom prst="wedgeRectCallout">
            <a:avLst>
              <a:gd name="adj1" fmla="val 50028"/>
              <a:gd name="adj2" fmla="val -155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B9B3AE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79167" y="1950801"/>
            <a:ext cx="244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</a:rPr>
              <a:t>Tydeligere og bedre regulering av internkontroll</a:t>
            </a:r>
          </a:p>
        </p:txBody>
      </p:sp>
      <p:sp>
        <p:nvSpPr>
          <p:cNvPr id="7" name="Rechteckige Legende 116"/>
          <p:cNvSpPr/>
          <p:nvPr/>
        </p:nvSpPr>
        <p:spPr bwMode="gray">
          <a:xfrm>
            <a:off x="1198950" y="3889015"/>
            <a:ext cx="2580346" cy="1861041"/>
          </a:xfrm>
          <a:prstGeom prst="wedgeRectCallout">
            <a:avLst>
              <a:gd name="adj1" fmla="val 50053"/>
              <a:gd name="adj2" fmla="val -2516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B9B3AE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hteckige Legende 116"/>
          <p:cNvSpPr/>
          <p:nvPr/>
        </p:nvSpPr>
        <p:spPr bwMode="gray">
          <a:xfrm>
            <a:off x="8170297" y="2025048"/>
            <a:ext cx="2580346" cy="1403952"/>
          </a:xfrm>
          <a:prstGeom prst="wedgeRectCallout">
            <a:avLst>
              <a:gd name="adj1" fmla="val -49611"/>
              <a:gd name="adj2" fmla="val -2189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B9B3AE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hteckige Legende 116"/>
          <p:cNvSpPr/>
          <p:nvPr/>
        </p:nvSpPr>
        <p:spPr bwMode="gray">
          <a:xfrm>
            <a:off x="8170297" y="3889016"/>
            <a:ext cx="2602063" cy="1989348"/>
          </a:xfrm>
          <a:prstGeom prst="wedgeRectCallout">
            <a:avLst>
              <a:gd name="adj1" fmla="val -50081"/>
              <a:gd name="adj2" fmla="val -2245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rgbClr val="B9B3AE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285629" y="2219192"/>
            <a:ext cx="234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rgbClr val="000000"/>
                </a:solidFill>
                <a:latin typeface="Calibri"/>
              </a:rPr>
              <a:t>Ikrafttredelse 1.1.2021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285629" y="4049372"/>
            <a:ext cx="2465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Tiltak for å sikre lik tolkning av bestemmelsen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331501" y="4165141"/>
            <a:ext cx="2299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prstClr val="black"/>
                </a:solidFill>
              </a:rPr>
              <a:t>Kommunelovens internkontrollbestemmelse erstatter internkontrollbestemmelser i sektorlover </a:t>
            </a:r>
          </a:p>
        </p:txBody>
      </p:sp>
      <p:grpSp>
        <p:nvGrpSpPr>
          <p:cNvPr id="20" name="Gruppe 19"/>
          <p:cNvGrpSpPr/>
          <p:nvPr/>
        </p:nvGrpSpPr>
        <p:grpSpPr>
          <a:xfrm>
            <a:off x="4171049" y="1592867"/>
            <a:ext cx="3359341" cy="4384770"/>
            <a:chOff x="4627737" y="1651153"/>
            <a:chExt cx="3085816" cy="3632451"/>
          </a:xfrm>
        </p:grpSpPr>
        <p:sp>
          <p:nvSpPr>
            <p:cNvPr id="21" name="Freeform 35"/>
            <p:cNvSpPr>
              <a:spLocks/>
            </p:cNvSpPr>
            <p:nvPr/>
          </p:nvSpPr>
          <p:spPr bwMode="gray">
            <a:xfrm>
              <a:off x="4778265" y="1719070"/>
              <a:ext cx="2935288" cy="2311361"/>
            </a:xfrm>
            <a:custGeom>
              <a:avLst/>
              <a:gdLst>
                <a:gd name="T0" fmla="*/ 478 w 478"/>
                <a:gd name="T1" fmla="*/ 345 h 345"/>
                <a:gd name="T2" fmla="*/ 478 w 478"/>
                <a:gd name="T3" fmla="*/ 41 h 345"/>
                <a:gd name="T4" fmla="*/ 426 w 478"/>
                <a:gd name="T5" fmla="*/ 0 h 345"/>
                <a:gd name="T6" fmla="*/ 0 w 478"/>
                <a:gd name="T7" fmla="*/ 0 h 345"/>
                <a:gd name="T8" fmla="*/ 0 w 478"/>
                <a:gd name="T9" fmla="*/ 345 h 345"/>
                <a:gd name="T10" fmla="*/ 478 w 478"/>
                <a:gd name="T1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" h="345">
                  <a:moveTo>
                    <a:pt x="478" y="345"/>
                  </a:moveTo>
                  <a:cubicBezTo>
                    <a:pt x="478" y="41"/>
                    <a:pt x="478" y="41"/>
                    <a:pt x="478" y="41"/>
                  </a:cubicBezTo>
                  <a:cubicBezTo>
                    <a:pt x="478" y="18"/>
                    <a:pt x="455" y="0"/>
                    <a:pt x="4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478" y="345"/>
                    <a:pt x="478" y="345"/>
                    <a:pt x="478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gray">
            <a:xfrm>
              <a:off x="4713753" y="1797941"/>
              <a:ext cx="2795513" cy="81062"/>
            </a:xfrm>
            <a:custGeom>
              <a:avLst/>
              <a:gdLst>
                <a:gd name="T0" fmla="*/ 425 w 425"/>
                <a:gd name="T1" fmla="*/ 0 h 12"/>
                <a:gd name="T2" fmla="*/ 8 w 425"/>
                <a:gd name="T3" fmla="*/ 0 h 12"/>
                <a:gd name="T4" fmla="*/ 0 w 425"/>
                <a:gd name="T5" fmla="*/ 12 h 12"/>
                <a:gd name="T6" fmla="*/ 419 w 425"/>
                <a:gd name="T7" fmla="*/ 12 h 12"/>
                <a:gd name="T8" fmla="*/ 425 w 4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2">
                  <a:moveTo>
                    <a:pt x="42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3" y="8"/>
                    <a:pt x="0" y="12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8"/>
                    <a:pt x="423" y="3"/>
                    <a:pt x="4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gray">
            <a:xfrm>
              <a:off x="4778265" y="1879003"/>
              <a:ext cx="2875077" cy="2151428"/>
            </a:xfrm>
            <a:custGeom>
              <a:avLst/>
              <a:gdLst>
                <a:gd name="T0" fmla="*/ 480 w 480"/>
                <a:gd name="T1" fmla="*/ 321 h 321"/>
                <a:gd name="T2" fmla="*/ 480 w 480"/>
                <a:gd name="T3" fmla="*/ 42 h 321"/>
                <a:gd name="T4" fmla="*/ 429 w 480"/>
                <a:gd name="T5" fmla="*/ 0 h 321"/>
                <a:gd name="T6" fmla="*/ 0 w 480"/>
                <a:gd name="T7" fmla="*/ 0 h 321"/>
                <a:gd name="T8" fmla="*/ 0 w 480"/>
                <a:gd name="T9" fmla="*/ 321 h 321"/>
                <a:gd name="T10" fmla="*/ 480 w 480"/>
                <a:gd name="T1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321">
                  <a:moveTo>
                    <a:pt x="480" y="321"/>
                  </a:moveTo>
                  <a:cubicBezTo>
                    <a:pt x="480" y="42"/>
                    <a:pt x="480" y="42"/>
                    <a:pt x="480" y="42"/>
                  </a:cubicBezTo>
                  <a:cubicBezTo>
                    <a:pt x="480" y="19"/>
                    <a:pt x="457" y="0"/>
                    <a:pt x="4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480" y="321"/>
                    <a:pt x="480" y="321"/>
                    <a:pt x="480" y="3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gray">
            <a:xfrm>
              <a:off x="4668595" y="1960065"/>
              <a:ext cx="2782610" cy="87635"/>
            </a:xfrm>
            <a:custGeom>
              <a:avLst/>
              <a:gdLst>
                <a:gd name="T0" fmla="*/ 419 w 423"/>
                <a:gd name="T1" fmla="*/ 0 h 13"/>
                <a:gd name="T2" fmla="*/ 3 w 423"/>
                <a:gd name="T3" fmla="*/ 0 h 13"/>
                <a:gd name="T4" fmla="*/ 0 w 423"/>
                <a:gd name="T5" fmla="*/ 13 h 13"/>
                <a:gd name="T6" fmla="*/ 413 w 423"/>
                <a:gd name="T7" fmla="*/ 13 h 13"/>
                <a:gd name="T8" fmla="*/ 421 w 423"/>
                <a:gd name="T9" fmla="*/ 13 h 13"/>
                <a:gd name="T10" fmla="*/ 423 w 423"/>
                <a:gd name="T11" fmla="*/ 1 h 13"/>
                <a:gd name="T12" fmla="*/ 419 w 42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13">
                  <a:moveTo>
                    <a:pt x="4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8"/>
                    <a:pt x="0" y="13"/>
                  </a:cubicBezTo>
                  <a:cubicBezTo>
                    <a:pt x="413" y="13"/>
                    <a:pt x="413" y="13"/>
                    <a:pt x="413" y="13"/>
                  </a:cubicBezTo>
                  <a:cubicBezTo>
                    <a:pt x="416" y="13"/>
                    <a:pt x="418" y="13"/>
                    <a:pt x="421" y="13"/>
                  </a:cubicBezTo>
                  <a:cubicBezTo>
                    <a:pt x="421" y="9"/>
                    <a:pt x="422" y="5"/>
                    <a:pt x="423" y="1"/>
                  </a:cubicBezTo>
                  <a:cubicBezTo>
                    <a:pt x="422" y="0"/>
                    <a:pt x="421" y="0"/>
                    <a:pt x="41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gray">
            <a:xfrm>
              <a:off x="4649241" y="2047699"/>
              <a:ext cx="3057861" cy="1982731"/>
            </a:xfrm>
            <a:custGeom>
              <a:avLst/>
              <a:gdLst>
                <a:gd name="T0" fmla="*/ 465 w 465"/>
                <a:gd name="T1" fmla="*/ 296 h 296"/>
                <a:gd name="T2" fmla="*/ 465 w 465"/>
                <a:gd name="T3" fmla="*/ 38 h 296"/>
                <a:gd name="T4" fmla="*/ 416 w 465"/>
                <a:gd name="T5" fmla="*/ 0 h 296"/>
                <a:gd name="T6" fmla="*/ 0 w 465"/>
                <a:gd name="T7" fmla="*/ 0 h 296"/>
                <a:gd name="T8" fmla="*/ 0 w 465"/>
                <a:gd name="T9" fmla="*/ 296 h 296"/>
                <a:gd name="T10" fmla="*/ 465 w 465"/>
                <a:gd name="T1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296">
                  <a:moveTo>
                    <a:pt x="465" y="296"/>
                  </a:moveTo>
                  <a:cubicBezTo>
                    <a:pt x="465" y="38"/>
                    <a:pt x="465" y="38"/>
                    <a:pt x="465" y="38"/>
                  </a:cubicBezTo>
                  <a:cubicBezTo>
                    <a:pt x="465" y="17"/>
                    <a:pt x="443" y="0"/>
                    <a:pt x="4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65" y="296"/>
                    <a:pt x="465" y="296"/>
                    <a:pt x="465" y="2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0"/>
            <p:cNvSpPr>
              <a:spLocks noEditPoints="1"/>
            </p:cNvSpPr>
            <p:nvPr/>
          </p:nvSpPr>
          <p:spPr bwMode="gray">
            <a:xfrm>
              <a:off x="4662144" y="2126570"/>
              <a:ext cx="2952492" cy="363683"/>
            </a:xfrm>
            <a:custGeom>
              <a:avLst/>
              <a:gdLst>
                <a:gd name="T0" fmla="*/ 443 w 449"/>
                <a:gd name="T1" fmla="*/ 50 h 54"/>
                <a:gd name="T2" fmla="*/ 444 w 449"/>
                <a:gd name="T3" fmla="*/ 53 h 54"/>
                <a:gd name="T4" fmla="*/ 444 w 449"/>
                <a:gd name="T5" fmla="*/ 54 h 54"/>
                <a:gd name="T6" fmla="*/ 445 w 449"/>
                <a:gd name="T7" fmla="*/ 54 h 54"/>
                <a:gd name="T8" fmla="*/ 449 w 449"/>
                <a:gd name="T9" fmla="*/ 53 h 54"/>
                <a:gd name="T10" fmla="*/ 443 w 449"/>
                <a:gd name="T11" fmla="*/ 50 h 54"/>
                <a:gd name="T12" fmla="*/ 403 w 449"/>
                <a:gd name="T13" fmla="*/ 0 h 54"/>
                <a:gd name="T14" fmla="*/ 0 w 449"/>
                <a:gd name="T15" fmla="*/ 0 h 54"/>
                <a:gd name="T16" fmla="*/ 0 w 449"/>
                <a:gd name="T17" fmla="*/ 12 h 54"/>
                <a:gd name="T18" fmla="*/ 396 w 449"/>
                <a:gd name="T19" fmla="*/ 12 h 54"/>
                <a:gd name="T20" fmla="*/ 425 w 449"/>
                <a:gd name="T21" fmla="*/ 21 h 54"/>
                <a:gd name="T22" fmla="*/ 422 w 449"/>
                <a:gd name="T23" fmla="*/ 3 h 54"/>
                <a:gd name="T24" fmla="*/ 403 w 449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54">
                  <a:moveTo>
                    <a:pt x="443" y="50"/>
                  </a:moveTo>
                  <a:cubicBezTo>
                    <a:pt x="443" y="51"/>
                    <a:pt x="444" y="52"/>
                    <a:pt x="444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4" y="54"/>
                    <a:pt x="445" y="54"/>
                    <a:pt x="445" y="54"/>
                  </a:cubicBezTo>
                  <a:cubicBezTo>
                    <a:pt x="447" y="54"/>
                    <a:pt x="448" y="54"/>
                    <a:pt x="449" y="53"/>
                  </a:cubicBezTo>
                  <a:cubicBezTo>
                    <a:pt x="447" y="52"/>
                    <a:pt x="445" y="51"/>
                    <a:pt x="443" y="50"/>
                  </a:cubicBezTo>
                  <a:moveTo>
                    <a:pt x="4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407" y="12"/>
                    <a:pt x="417" y="16"/>
                    <a:pt x="425" y="21"/>
                  </a:cubicBezTo>
                  <a:cubicBezTo>
                    <a:pt x="424" y="15"/>
                    <a:pt x="423" y="9"/>
                    <a:pt x="422" y="3"/>
                  </a:cubicBezTo>
                  <a:cubicBezTo>
                    <a:pt x="416" y="1"/>
                    <a:pt x="410" y="0"/>
                    <a:pt x="40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gray">
            <a:xfrm>
              <a:off x="4655693" y="2207632"/>
              <a:ext cx="2926687" cy="1822798"/>
            </a:xfrm>
            <a:custGeom>
              <a:avLst/>
              <a:gdLst>
                <a:gd name="T0" fmla="*/ 445 w 445"/>
                <a:gd name="T1" fmla="*/ 272 h 272"/>
                <a:gd name="T2" fmla="*/ 445 w 445"/>
                <a:gd name="T3" fmla="*/ 41 h 272"/>
                <a:gd name="T4" fmla="*/ 397 w 445"/>
                <a:gd name="T5" fmla="*/ 0 h 272"/>
                <a:gd name="T6" fmla="*/ 0 w 445"/>
                <a:gd name="T7" fmla="*/ 0 h 272"/>
                <a:gd name="T8" fmla="*/ 0 w 445"/>
                <a:gd name="T9" fmla="*/ 272 h 272"/>
                <a:gd name="T10" fmla="*/ 445 w 445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272">
                  <a:moveTo>
                    <a:pt x="445" y="272"/>
                  </a:moveTo>
                  <a:cubicBezTo>
                    <a:pt x="445" y="41"/>
                    <a:pt x="445" y="41"/>
                    <a:pt x="445" y="41"/>
                  </a:cubicBezTo>
                  <a:cubicBezTo>
                    <a:pt x="445" y="19"/>
                    <a:pt x="423" y="0"/>
                    <a:pt x="3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445" y="272"/>
                    <a:pt x="445" y="272"/>
                    <a:pt x="445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gray">
            <a:xfrm>
              <a:off x="4687948" y="2295267"/>
              <a:ext cx="2834220" cy="186223"/>
            </a:xfrm>
            <a:custGeom>
              <a:avLst/>
              <a:gdLst>
                <a:gd name="T0" fmla="*/ 387 w 431"/>
                <a:gd name="T1" fmla="*/ 0 h 28"/>
                <a:gd name="T2" fmla="*/ 0 w 431"/>
                <a:gd name="T3" fmla="*/ 0 h 28"/>
                <a:gd name="T4" fmla="*/ 0 w 431"/>
                <a:gd name="T5" fmla="*/ 25 h 28"/>
                <a:gd name="T6" fmla="*/ 410 w 431"/>
                <a:gd name="T7" fmla="*/ 25 h 28"/>
                <a:gd name="T8" fmla="*/ 431 w 431"/>
                <a:gd name="T9" fmla="*/ 28 h 28"/>
                <a:gd name="T10" fmla="*/ 387 w 43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">
                  <a:moveTo>
                    <a:pt x="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4" y="25"/>
                    <a:pt x="423" y="27"/>
                    <a:pt x="431" y="28"/>
                  </a:cubicBezTo>
                  <a:cubicBezTo>
                    <a:pt x="426" y="12"/>
                    <a:pt x="408" y="0"/>
                    <a:pt x="387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gray">
            <a:xfrm>
              <a:off x="4627737" y="2376329"/>
              <a:ext cx="2849273" cy="1654102"/>
            </a:xfrm>
            <a:custGeom>
              <a:avLst/>
              <a:gdLst>
                <a:gd name="T0" fmla="*/ 433 w 433"/>
                <a:gd name="T1" fmla="*/ 247 h 247"/>
                <a:gd name="T2" fmla="*/ 433 w 433"/>
                <a:gd name="T3" fmla="*/ 38 h 247"/>
                <a:gd name="T4" fmla="*/ 387 w 433"/>
                <a:gd name="T5" fmla="*/ 0 h 247"/>
                <a:gd name="T6" fmla="*/ 0 w 433"/>
                <a:gd name="T7" fmla="*/ 0 h 247"/>
                <a:gd name="T8" fmla="*/ 0 w 433"/>
                <a:gd name="T9" fmla="*/ 247 h 247"/>
                <a:gd name="T10" fmla="*/ 433 w 433"/>
                <a:gd name="T11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247">
                  <a:moveTo>
                    <a:pt x="433" y="247"/>
                  </a:moveTo>
                  <a:cubicBezTo>
                    <a:pt x="433" y="38"/>
                    <a:pt x="433" y="38"/>
                    <a:pt x="433" y="38"/>
                  </a:cubicBezTo>
                  <a:cubicBezTo>
                    <a:pt x="433" y="17"/>
                    <a:pt x="412" y="0"/>
                    <a:pt x="3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lnTo>
                    <a:pt x="433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gray">
            <a:xfrm>
              <a:off x="4627737" y="2422337"/>
              <a:ext cx="3085816" cy="2861267"/>
            </a:xfrm>
            <a:custGeom>
              <a:avLst/>
              <a:gdLst>
                <a:gd name="T0" fmla="*/ 469 w 469"/>
                <a:gd name="T1" fmla="*/ 392 h 427"/>
                <a:gd name="T2" fmla="*/ 423 w 469"/>
                <a:gd name="T3" fmla="*/ 427 h 427"/>
                <a:gd name="T4" fmla="*/ 22 w 469"/>
                <a:gd name="T5" fmla="*/ 427 h 427"/>
                <a:gd name="T6" fmla="*/ 0 w 469"/>
                <a:gd name="T7" fmla="*/ 410 h 427"/>
                <a:gd name="T8" fmla="*/ 0 w 469"/>
                <a:gd name="T9" fmla="*/ 18 h 427"/>
                <a:gd name="T10" fmla="*/ 22 w 469"/>
                <a:gd name="T11" fmla="*/ 0 h 427"/>
                <a:gd name="T12" fmla="*/ 423 w 469"/>
                <a:gd name="T13" fmla="*/ 0 h 427"/>
                <a:gd name="T14" fmla="*/ 469 w 469"/>
                <a:gd name="T15" fmla="*/ 35 h 427"/>
                <a:gd name="T16" fmla="*/ 469 w 469"/>
                <a:gd name="T17" fmla="*/ 39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427">
                  <a:moveTo>
                    <a:pt x="469" y="392"/>
                  </a:moveTo>
                  <a:cubicBezTo>
                    <a:pt x="469" y="411"/>
                    <a:pt x="449" y="427"/>
                    <a:pt x="423" y="427"/>
                  </a:cubicBezTo>
                  <a:cubicBezTo>
                    <a:pt x="22" y="427"/>
                    <a:pt x="22" y="427"/>
                    <a:pt x="22" y="427"/>
                  </a:cubicBezTo>
                  <a:cubicBezTo>
                    <a:pt x="10" y="427"/>
                    <a:pt x="0" y="419"/>
                    <a:pt x="0" y="4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0" y="0"/>
                    <a:pt x="22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49" y="0"/>
                    <a:pt x="469" y="16"/>
                    <a:pt x="469" y="35"/>
                  </a:cubicBezTo>
                  <a:lnTo>
                    <a:pt x="469" y="392"/>
                  </a:lnTo>
                  <a:close/>
                </a:path>
              </a:pathLst>
            </a:custGeom>
            <a:solidFill>
              <a:srgbClr val="FF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gray">
            <a:xfrm>
              <a:off x="4627737" y="1651153"/>
              <a:ext cx="3025605" cy="3632451"/>
            </a:xfrm>
            <a:custGeom>
              <a:avLst/>
              <a:gdLst>
                <a:gd name="T0" fmla="*/ 62 w 460"/>
                <a:gd name="T1" fmla="*/ 8 h 542"/>
                <a:gd name="T2" fmla="*/ 453 w 460"/>
                <a:gd name="T3" fmla="*/ 8 h 542"/>
                <a:gd name="T4" fmla="*/ 453 w 460"/>
                <a:gd name="T5" fmla="*/ 0 h 542"/>
                <a:gd name="T6" fmla="*/ 53 w 460"/>
                <a:gd name="T7" fmla="*/ 0 h 542"/>
                <a:gd name="T8" fmla="*/ 0 w 460"/>
                <a:gd name="T9" fmla="*/ 53 h 542"/>
                <a:gd name="T10" fmla="*/ 0 w 460"/>
                <a:gd name="T11" fmla="*/ 517 h 542"/>
                <a:gd name="T12" fmla="*/ 24 w 460"/>
                <a:gd name="T13" fmla="*/ 542 h 542"/>
                <a:gd name="T14" fmla="*/ 435 w 460"/>
                <a:gd name="T15" fmla="*/ 542 h 542"/>
                <a:gd name="T16" fmla="*/ 460 w 460"/>
                <a:gd name="T17" fmla="*/ 517 h 542"/>
                <a:gd name="T18" fmla="*/ 460 w 460"/>
                <a:gd name="T19" fmla="*/ 145 h 542"/>
                <a:gd name="T20" fmla="*/ 435 w 460"/>
                <a:gd name="T21" fmla="*/ 120 h 542"/>
                <a:gd name="T22" fmla="*/ 66 w 460"/>
                <a:gd name="T23" fmla="*/ 120 h 542"/>
                <a:gd name="T24" fmla="*/ 8 w 460"/>
                <a:gd name="T25" fmla="*/ 62 h 542"/>
                <a:gd name="T26" fmla="*/ 62 w 460"/>
                <a:gd name="T27" fmla="*/ 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542">
                  <a:moveTo>
                    <a:pt x="62" y="8"/>
                  </a:moveTo>
                  <a:cubicBezTo>
                    <a:pt x="453" y="8"/>
                    <a:pt x="453" y="8"/>
                    <a:pt x="453" y="8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31"/>
                    <a:pt x="11" y="542"/>
                    <a:pt x="24" y="542"/>
                  </a:cubicBezTo>
                  <a:cubicBezTo>
                    <a:pt x="435" y="542"/>
                    <a:pt x="435" y="542"/>
                    <a:pt x="435" y="542"/>
                  </a:cubicBezTo>
                  <a:cubicBezTo>
                    <a:pt x="449" y="542"/>
                    <a:pt x="460" y="531"/>
                    <a:pt x="460" y="517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31"/>
                    <a:pt x="449" y="120"/>
                    <a:pt x="435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34" y="120"/>
                    <a:pt x="8" y="94"/>
                    <a:pt x="8" y="62"/>
                  </a:cubicBezTo>
                  <a:cubicBezTo>
                    <a:pt x="8" y="33"/>
                    <a:pt x="32" y="8"/>
                    <a:pt x="62" y="8"/>
                  </a:cubicBezTo>
                  <a:close/>
                </a:path>
              </a:pathLst>
            </a:custGeom>
            <a:solidFill>
              <a:srgbClr val="FD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gray">
            <a:xfrm>
              <a:off x="4627737" y="1651153"/>
              <a:ext cx="460184" cy="3632451"/>
            </a:xfrm>
            <a:custGeom>
              <a:avLst/>
              <a:gdLst>
                <a:gd name="T0" fmla="*/ 70 w 70"/>
                <a:gd name="T1" fmla="*/ 120 h 542"/>
                <a:gd name="T2" fmla="*/ 66 w 70"/>
                <a:gd name="T3" fmla="*/ 120 h 542"/>
                <a:gd name="T4" fmla="*/ 8 w 70"/>
                <a:gd name="T5" fmla="*/ 62 h 542"/>
                <a:gd name="T6" fmla="*/ 62 w 70"/>
                <a:gd name="T7" fmla="*/ 8 h 542"/>
                <a:gd name="T8" fmla="*/ 70 w 70"/>
                <a:gd name="T9" fmla="*/ 8 h 542"/>
                <a:gd name="T10" fmla="*/ 70 w 70"/>
                <a:gd name="T11" fmla="*/ 0 h 542"/>
                <a:gd name="T12" fmla="*/ 53 w 70"/>
                <a:gd name="T13" fmla="*/ 0 h 542"/>
                <a:gd name="T14" fmla="*/ 0 w 70"/>
                <a:gd name="T15" fmla="*/ 53 h 542"/>
                <a:gd name="T16" fmla="*/ 0 w 70"/>
                <a:gd name="T17" fmla="*/ 517 h 542"/>
                <a:gd name="T18" fmla="*/ 24 w 70"/>
                <a:gd name="T19" fmla="*/ 542 h 542"/>
                <a:gd name="T20" fmla="*/ 70 w 70"/>
                <a:gd name="T21" fmla="*/ 542 h 542"/>
                <a:gd name="T22" fmla="*/ 70 w 70"/>
                <a:gd name="T23" fmla="*/ 12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542">
                  <a:moveTo>
                    <a:pt x="70" y="120"/>
                  </a:moveTo>
                  <a:cubicBezTo>
                    <a:pt x="66" y="120"/>
                    <a:pt x="66" y="120"/>
                    <a:pt x="66" y="120"/>
                  </a:cubicBezTo>
                  <a:cubicBezTo>
                    <a:pt x="34" y="120"/>
                    <a:pt x="8" y="94"/>
                    <a:pt x="8" y="62"/>
                  </a:cubicBezTo>
                  <a:cubicBezTo>
                    <a:pt x="8" y="33"/>
                    <a:pt x="32" y="8"/>
                    <a:pt x="6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31"/>
                    <a:pt x="11" y="542"/>
                    <a:pt x="24" y="542"/>
                  </a:cubicBezTo>
                  <a:cubicBezTo>
                    <a:pt x="70" y="542"/>
                    <a:pt x="70" y="542"/>
                    <a:pt x="70" y="542"/>
                  </a:cubicBezTo>
                  <a:lnTo>
                    <a:pt x="70" y="1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5284844" y="3877188"/>
              <a:ext cx="2224421" cy="8992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nb-NO" b="1" dirty="0">
                  <a:ln/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Lov om kommuner og fylkeskommuner</a:t>
              </a:r>
            </a:p>
            <a:p>
              <a:pPr algn="ctr"/>
              <a:r>
                <a:rPr lang="nb-NO" b="1" dirty="0">
                  <a:ln/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(kommuneloven)</a:t>
              </a:r>
            </a:p>
          </p:txBody>
        </p:sp>
        <p:pic>
          <p:nvPicPr>
            <p:cNvPr id="34" name="Picture 2" descr="Bilderesultat for lÃ¸vesymbolet nor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622" y="2645411"/>
              <a:ext cx="583882" cy="104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8"/>
          <p:cNvSpPr>
            <a:spLocks noEditPoints="1"/>
          </p:cNvSpPr>
          <p:nvPr/>
        </p:nvSpPr>
        <p:spPr bwMode="gray">
          <a:xfrm rot="12208213" flipH="1">
            <a:off x="6165326" y="4141477"/>
            <a:ext cx="1998143" cy="331730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F39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Freeform 8"/>
          <p:cNvSpPr>
            <a:spLocks noEditPoints="1"/>
          </p:cNvSpPr>
          <p:nvPr/>
        </p:nvSpPr>
        <p:spPr bwMode="gray">
          <a:xfrm rot="10024234" flipH="1">
            <a:off x="6370492" y="3200206"/>
            <a:ext cx="1754828" cy="353765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F39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Freeform 8"/>
          <p:cNvSpPr>
            <a:spLocks noEditPoints="1"/>
          </p:cNvSpPr>
          <p:nvPr/>
        </p:nvSpPr>
        <p:spPr bwMode="gray">
          <a:xfrm rot="9637686">
            <a:off x="3778702" y="4144118"/>
            <a:ext cx="1942243" cy="378331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F39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Freeform 8"/>
          <p:cNvSpPr>
            <a:spLocks noEditPoints="1"/>
          </p:cNvSpPr>
          <p:nvPr/>
        </p:nvSpPr>
        <p:spPr bwMode="gray">
          <a:xfrm rot="12390853">
            <a:off x="3745454" y="2971385"/>
            <a:ext cx="1874220" cy="378331"/>
          </a:xfrm>
          <a:custGeom>
            <a:avLst/>
            <a:gdLst>
              <a:gd name="T0" fmla="*/ 508 w 642"/>
              <a:gd name="T1" fmla="*/ 94 h 189"/>
              <a:gd name="T2" fmla="*/ 243 w 642"/>
              <a:gd name="T3" fmla="*/ 72 h 189"/>
              <a:gd name="T4" fmla="*/ 21 w 642"/>
              <a:gd name="T5" fmla="*/ 183 h 189"/>
              <a:gd name="T6" fmla="*/ 4 w 642"/>
              <a:gd name="T7" fmla="*/ 182 h 189"/>
              <a:gd name="T8" fmla="*/ 10 w 642"/>
              <a:gd name="T9" fmla="*/ 164 h 189"/>
              <a:gd name="T10" fmla="*/ 239 w 642"/>
              <a:gd name="T11" fmla="*/ 47 h 189"/>
              <a:gd name="T12" fmla="*/ 522 w 642"/>
              <a:gd name="T13" fmla="*/ 68 h 189"/>
              <a:gd name="T14" fmla="*/ 508 w 642"/>
              <a:gd name="T15" fmla="*/ 94 h 189"/>
              <a:gd name="T16" fmla="*/ 630 w 642"/>
              <a:gd name="T17" fmla="*/ 93 h 189"/>
              <a:gd name="T18" fmla="*/ 515 w 642"/>
              <a:gd name="T19" fmla="*/ 7 h 189"/>
              <a:gd name="T20" fmla="*/ 496 w 642"/>
              <a:gd name="T21" fmla="*/ 30 h 189"/>
              <a:gd name="T22" fmla="*/ 572 w 642"/>
              <a:gd name="T23" fmla="*/ 87 h 189"/>
              <a:gd name="T24" fmla="*/ 541 w 642"/>
              <a:gd name="T25" fmla="*/ 98 h 189"/>
              <a:gd name="T26" fmla="*/ 459 w 642"/>
              <a:gd name="T27" fmla="*/ 162 h 189"/>
              <a:gd name="T28" fmla="*/ 462 w 642"/>
              <a:gd name="T29" fmla="*/ 179 h 189"/>
              <a:gd name="T30" fmla="*/ 479 w 642"/>
              <a:gd name="T31" fmla="*/ 169 h 189"/>
              <a:gd name="T32" fmla="*/ 536 w 642"/>
              <a:gd name="T33" fmla="*/ 125 h 189"/>
              <a:gd name="T34" fmla="*/ 611 w 642"/>
              <a:gd name="T35" fmla="*/ 116 h 189"/>
              <a:gd name="T36" fmla="*/ 630 w 642"/>
              <a:gd name="T37" fmla="*/ 9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rgbClr val="F39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39" name="Gruppe 38"/>
          <p:cNvGrpSpPr/>
          <p:nvPr/>
        </p:nvGrpSpPr>
        <p:grpSpPr>
          <a:xfrm>
            <a:off x="344884" y="6201308"/>
            <a:ext cx="2843047" cy="656692"/>
            <a:chOff x="344884" y="6201308"/>
            <a:chExt cx="2843047" cy="656692"/>
          </a:xfrm>
        </p:grpSpPr>
        <p:sp>
          <p:nvSpPr>
            <p:cNvPr id="40" name="TekstSylinder 39"/>
            <p:cNvSpPr txBox="1"/>
            <p:nvPr/>
          </p:nvSpPr>
          <p:spPr>
            <a:xfrm>
              <a:off x="595643" y="6304312"/>
              <a:ext cx="2592288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nb-NO" sz="800" noProof="0" dirty="0"/>
                <a:t>Kommunal- og moderniseringsdepartementet</a:t>
              </a:r>
            </a:p>
          </p:txBody>
        </p:sp>
        <p:pic>
          <p:nvPicPr>
            <p:cNvPr id="41" name="Bild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884" y="6311701"/>
              <a:ext cx="180020" cy="218596"/>
            </a:xfrm>
            <a:prstGeom prst="rect">
              <a:avLst/>
            </a:prstGeom>
          </p:spPr>
        </p:pic>
        <p:cxnSp>
          <p:nvCxnSpPr>
            <p:cNvPr id="42" name="Rett linje 41"/>
            <p:cNvCxnSpPr/>
            <p:nvPr/>
          </p:nvCxnSpPr>
          <p:spPr>
            <a:xfrm>
              <a:off x="613868" y="6201308"/>
              <a:ext cx="0" cy="6566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318382" y="4099526"/>
            <a:ext cx="9792000" cy="871303"/>
          </a:xfrm>
        </p:spPr>
        <p:txBody>
          <a:bodyPr/>
          <a:lstStyle/>
          <a:p>
            <a:r>
              <a:rPr lang="en-GB" dirty="0"/>
              <a:t>Foto: Colourbox og KMD</a:t>
            </a:r>
          </a:p>
        </p:txBody>
      </p:sp>
      <p:sp>
        <p:nvSpPr>
          <p:cNvPr id="4" name="Plassholder for tekst 4"/>
          <p:cNvSpPr txBox="1">
            <a:spLocks/>
          </p:cNvSpPr>
          <p:nvPr/>
        </p:nvSpPr>
        <p:spPr bwMode="auto">
          <a:xfrm>
            <a:off x="1318382" y="1573715"/>
            <a:ext cx="5833304" cy="16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None/>
              <a:defRPr sz="32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Takk for oppmerksomheten!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50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324036"/>
          </a:xfrm>
        </p:spPr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5" name="Abgerundetes Rechteck 26"/>
          <p:cNvSpPr/>
          <p:nvPr/>
        </p:nvSpPr>
        <p:spPr bwMode="auto">
          <a:xfrm>
            <a:off x="2135560" y="329195"/>
            <a:ext cx="7920880" cy="1263602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Kommunestyret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bgerundetes Rechteck 26"/>
          <p:cNvSpPr/>
          <p:nvPr/>
        </p:nvSpPr>
        <p:spPr bwMode="auto">
          <a:xfrm>
            <a:off x="2135560" y="1772816"/>
            <a:ext cx="3888433" cy="126360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Folkevalgt kontroll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bgerundetes Rechteck 26"/>
          <p:cNvSpPr/>
          <p:nvPr/>
        </p:nvSpPr>
        <p:spPr bwMode="auto">
          <a:xfrm>
            <a:off x="6168006" y="1772816"/>
            <a:ext cx="3888433" cy="126360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Administrativ kontroll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bgerundetes Rechteck 26"/>
          <p:cNvSpPr/>
          <p:nvPr/>
        </p:nvSpPr>
        <p:spPr bwMode="auto">
          <a:xfrm>
            <a:off x="2955352" y="3223977"/>
            <a:ext cx="3063633" cy="126360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Kontrollutvalg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bgerundetes Rechteck 26"/>
          <p:cNvSpPr/>
          <p:nvPr/>
        </p:nvSpPr>
        <p:spPr bwMode="auto">
          <a:xfrm>
            <a:off x="2955351" y="4667598"/>
            <a:ext cx="3063633" cy="126360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Revisjon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bgerundetes Rechteck 26"/>
          <p:cNvSpPr/>
          <p:nvPr/>
        </p:nvSpPr>
        <p:spPr bwMode="auto">
          <a:xfrm>
            <a:off x="6165607" y="3216437"/>
            <a:ext cx="3063633" cy="126360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Kommunedirektør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Internkontroll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296652"/>
            <a:ext cx="10295400" cy="1143000"/>
          </a:xfrm>
        </p:spPr>
        <p:txBody>
          <a:bodyPr/>
          <a:lstStyle/>
          <a:p>
            <a:r>
              <a:rPr lang="nb-NO" dirty="0"/>
              <a:t>Styrket egenkontroll</a:t>
            </a:r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615078" y="1562100"/>
            <a:ext cx="11032667" cy="896092"/>
          </a:xfrm>
          <a:prstGeom prst="roundRect">
            <a:avLst>
              <a:gd name="adj" fmla="val 0"/>
            </a:avLst>
          </a:prstGeom>
          <a:solidFill>
            <a:srgbClr val="00305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viktigste endringene: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bgerundetes Rechteck 40"/>
          <p:cNvSpPr/>
          <p:nvPr/>
        </p:nvSpPr>
        <p:spPr bwMode="auto">
          <a:xfrm>
            <a:off x="623392" y="2580640"/>
            <a:ext cx="11024353" cy="322382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Flere medlemmer i kontrollutvalget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Tydeliggjøring i reglene om forvaltningsrevisjon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Utvidelse av regnskapsrevisors ansvar og oppgaver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og bedre internkontrollbestemmelse (§ 25-1)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Rapport til kommunestyret om internkontroll og tilsyn (25-2)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Krav om eierskapsmelding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Styrket eierskapskontroll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Økt innsynsrett overfor private leverandører</a:t>
            </a:r>
          </a:p>
        </p:txBody>
      </p:sp>
    </p:spTree>
    <p:extLst>
      <p:ext uri="{BB962C8B-B14F-4D97-AF65-F5344CB8AC3E}">
        <p14:creationId xmlns:p14="http://schemas.microsoft.com/office/powerpoint/2010/main" val="37452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94" y="296652"/>
            <a:ext cx="10410282" cy="1143000"/>
          </a:xfrm>
        </p:spPr>
        <p:txBody>
          <a:bodyPr/>
          <a:lstStyle/>
          <a:p>
            <a:r>
              <a:rPr lang="nb-NO" dirty="0"/>
              <a:t>Internkontroll - kommuneloven § 25-1 </a:t>
            </a:r>
          </a:p>
        </p:txBody>
      </p:sp>
      <p:sp>
        <p:nvSpPr>
          <p:cNvPr id="4" name="Abgerundetes Rechteck 44"/>
          <p:cNvSpPr/>
          <p:nvPr/>
        </p:nvSpPr>
        <p:spPr bwMode="auto">
          <a:xfrm>
            <a:off x="581893" y="1582062"/>
            <a:ext cx="3301338" cy="4222400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4025023" y="1582062"/>
            <a:ext cx="7622722" cy="1746354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og mer omfattende </a:t>
            </a:r>
            <a:r>
              <a:rPr lang="nb-NO" sz="2800" dirty="0">
                <a:solidFill>
                  <a:srgbClr val="FFFFFF"/>
                </a:solidFill>
                <a:latin typeface="Calibri"/>
              </a:rPr>
              <a:t>internkontrollbestemmelse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 skal erstatte internkontrollregulering med kommuneplikter i særlovgivningen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bgerundetes Rechteck 40"/>
          <p:cNvSpPr/>
          <p:nvPr/>
        </p:nvSpPr>
        <p:spPr bwMode="auto">
          <a:xfrm>
            <a:off x="4030767" y="3429000"/>
            <a:ext cx="7616978" cy="2375462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styrke internkontrollen for å sikre etterlevelse av lover og forskrifter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 samordnet og forenklet regelverk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gray">
          <a:xfrm>
            <a:off x="1271464" y="2276871"/>
            <a:ext cx="1800200" cy="3048575"/>
            <a:chOff x="3540" y="1702"/>
            <a:chExt cx="597" cy="1011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gray">
            <a:xfrm>
              <a:off x="3809" y="2295"/>
              <a:ext cx="59" cy="6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gray">
            <a:xfrm>
              <a:off x="3540" y="1702"/>
              <a:ext cx="597" cy="600"/>
            </a:xfrm>
            <a:custGeom>
              <a:avLst/>
              <a:gdLst>
                <a:gd name="T0" fmla="*/ 127 w 253"/>
                <a:gd name="T1" fmla="*/ 0 h 254"/>
                <a:gd name="T2" fmla="*/ 0 w 253"/>
                <a:gd name="T3" fmla="*/ 127 h 254"/>
                <a:gd name="T4" fmla="*/ 127 w 253"/>
                <a:gd name="T5" fmla="*/ 254 h 254"/>
                <a:gd name="T6" fmla="*/ 253 w 253"/>
                <a:gd name="T7" fmla="*/ 127 h 254"/>
                <a:gd name="T8" fmla="*/ 127 w 253"/>
                <a:gd name="T9" fmla="*/ 0 h 254"/>
                <a:gd name="T10" fmla="*/ 126 w 253"/>
                <a:gd name="T11" fmla="*/ 229 h 254"/>
                <a:gd name="T12" fmla="*/ 25 w 253"/>
                <a:gd name="T13" fmla="*/ 127 h 254"/>
                <a:gd name="T14" fmla="*/ 126 w 253"/>
                <a:gd name="T15" fmla="*/ 26 h 254"/>
                <a:gd name="T16" fmla="*/ 228 w 253"/>
                <a:gd name="T17" fmla="*/ 127 h 254"/>
                <a:gd name="T18" fmla="*/ 126 w 253"/>
                <a:gd name="T19" fmla="*/ 2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4">
                  <a:moveTo>
                    <a:pt x="127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7" y="254"/>
                  </a:cubicBezTo>
                  <a:cubicBezTo>
                    <a:pt x="197" y="254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6" y="229"/>
                  </a:moveTo>
                  <a:cubicBezTo>
                    <a:pt x="70" y="229"/>
                    <a:pt x="25" y="183"/>
                    <a:pt x="25" y="127"/>
                  </a:cubicBezTo>
                  <a:cubicBezTo>
                    <a:pt x="25" y="71"/>
                    <a:pt x="70" y="26"/>
                    <a:pt x="126" y="26"/>
                  </a:cubicBezTo>
                  <a:cubicBezTo>
                    <a:pt x="183" y="26"/>
                    <a:pt x="228" y="71"/>
                    <a:pt x="228" y="127"/>
                  </a:cubicBezTo>
                  <a:cubicBezTo>
                    <a:pt x="228" y="183"/>
                    <a:pt x="183" y="229"/>
                    <a:pt x="126" y="2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gray">
            <a:xfrm>
              <a:off x="3783" y="2392"/>
              <a:ext cx="113" cy="321"/>
            </a:xfrm>
            <a:custGeom>
              <a:avLst/>
              <a:gdLst>
                <a:gd name="T0" fmla="*/ 48 w 48"/>
                <a:gd name="T1" fmla="*/ 0 h 136"/>
                <a:gd name="T2" fmla="*/ 48 w 48"/>
                <a:gd name="T3" fmla="*/ 112 h 136"/>
                <a:gd name="T4" fmla="*/ 24 w 48"/>
                <a:gd name="T5" fmla="*/ 136 h 136"/>
                <a:gd name="T6" fmla="*/ 0 w 48"/>
                <a:gd name="T7" fmla="*/ 112 h 136"/>
                <a:gd name="T8" fmla="*/ 0 w 48"/>
                <a:gd name="T9" fmla="*/ 0 h 136"/>
                <a:gd name="T10" fmla="*/ 48 w 48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6">
                  <a:moveTo>
                    <a:pt x="48" y="0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48" y="126"/>
                    <a:pt x="37" y="136"/>
                    <a:pt x="24" y="136"/>
                  </a:cubicBezTo>
                  <a:cubicBezTo>
                    <a:pt x="10" y="136"/>
                    <a:pt x="0" y="126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gray">
            <a:xfrm>
              <a:off x="3783" y="2363"/>
              <a:ext cx="113" cy="29"/>
            </a:xfrm>
            <a:custGeom>
              <a:avLst/>
              <a:gdLst>
                <a:gd name="T0" fmla="*/ 48 w 48"/>
                <a:gd name="T1" fmla="*/ 12 h 12"/>
                <a:gd name="T2" fmla="*/ 0 w 48"/>
                <a:gd name="T3" fmla="*/ 12 h 12"/>
                <a:gd name="T4" fmla="*/ 0 w 48"/>
                <a:gd name="T5" fmla="*/ 9 h 12"/>
                <a:gd name="T6" fmla="*/ 2 w 48"/>
                <a:gd name="T7" fmla="*/ 3 h 12"/>
                <a:gd name="T8" fmla="*/ 8 w 48"/>
                <a:gd name="T9" fmla="*/ 0 h 12"/>
                <a:gd name="T10" fmla="*/ 39 w 48"/>
                <a:gd name="T11" fmla="*/ 0 h 12"/>
                <a:gd name="T12" fmla="*/ 45 w 48"/>
                <a:gd name="T13" fmla="*/ 3 h 12"/>
                <a:gd name="T14" fmla="*/ 48 w 48"/>
                <a:gd name="T15" fmla="*/ 9 h 12"/>
                <a:gd name="T16" fmla="*/ 48 w 4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5" y="3"/>
                  </a:cubicBezTo>
                  <a:cubicBezTo>
                    <a:pt x="47" y="5"/>
                    <a:pt x="48" y="7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2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400" y="296863"/>
            <a:ext cx="10294998" cy="1143000"/>
          </a:xfrm>
        </p:spPr>
        <p:txBody>
          <a:bodyPr/>
          <a:lstStyle/>
          <a:p>
            <a:r>
              <a:rPr lang="nb-NO" dirty="0"/>
              <a:t>Begrepet internkontroll</a:t>
            </a:r>
          </a:p>
        </p:txBody>
      </p:sp>
      <p:sp>
        <p:nvSpPr>
          <p:cNvPr id="8" name="Abgerundetes Rechteck 44"/>
          <p:cNvSpPr/>
          <p:nvPr/>
        </p:nvSpPr>
        <p:spPr bwMode="auto">
          <a:xfrm>
            <a:off x="6023992" y="1617067"/>
            <a:ext cx="5688632" cy="4222400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lassholder for innhold 5"/>
          <p:cNvSpPr>
            <a:spLocks noGrp="1"/>
          </p:cNvSpPr>
          <p:nvPr>
            <p:ph sz="half" idx="2"/>
          </p:nvPr>
        </p:nvSpPr>
        <p:spPr>
          <a:xfrm>
            <a:off x="6285265" y="1844824"/>
            <a:ext cx="4788000" cy="4298206"/>
          </a:xfrm>
          <a:noFill/>
        </p:spPr>
        <p:txBody>
          <a:bodyPr/>
          <a:lstStyle/>
          <a:p>
            <a:r>
              <a:rPr lang="nb-NO" sz="2800" dirty="0">
                <a:solidFill>
                  <a:srgbClr val="FFFFFF"/>
                </a:solidFill>
                <a:cs typeface="+mn-cs"/>
              </a:rPr>
              <a:t>Defineres ikke i loven</a:t>
            </a:r>
          </a:p>
          <a:p>
            <a:r>
              <a:rPr lang="nb-NO" sz="2800" dirty="0">
                <a:solidFill>
                  <a:srgbClr val="FFFFFF"/>
                </a:solidFill>
                <a:cs typeface="+mn-cs"/>
              </a:rPr>
              <a:t>Loven angir hva som kreves som et minimum av internkontroll etter kommuneloven</a:t>
            </a:r>
          </a:p>
          <a:p>
            <a:r>
              <a:rPr lang="nb-NO" sz="2800" dirty="0">
                <a:solidFill>
                  <a:srgbClr val="FFFFFF"/>
                </a:solidFill>
                <a:cs typeface="+mn-cs"/>
              </a:rPr>
              <a:t>Kommunen kan gjøre mer – på bakgrunn av andre lovkrav – eller etter eget initiativ</a:t>
            </a:r>
          </a:p>
        </p:txBody>
      </p:sp>
      <p:pic>
        <p:nvPicPr>
          <p:cNvPr id="10" name="Picture 2" descr="Figur 24.1 Internkontroll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8" y="1616145"/>
            <a:ext cx="5222262" cy="452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5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296652"/>
            <a:ext cx="10296775" cy="846348"/>
          </a:xfrm>
        </p:spPr>
        <p:txBody>
          <a:bodyPr/>
          <a:lstStyle/>
          <a:p>
            <a:r>
              <a:rPr lang="nb-NO" sz="4000" dirty="0"/>
              <a:t>Elementer som ikke er med i internkontrollkravet </a:t>
            </a:r>
            <a:endParaRPr lang="nb-NO" sz="4000" b="0" dirty="0"/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847961" y="1280160"/>
            <a:ext cx="10296775" cy="4169972"/>
          </a:xfrm>
          <a:prstGeom prst="roundRect">
            <a:avLst>
              <a:gd name="adj" fmla="val 0"/>
            </a:avLst>
          </a:prstGeom>
          <a:solidFill>
            <a:srgbClr val="00305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Hva er </a:t>
            </a:r>
            <a:r>
              <a:rPr kumimoji="0" lang="nb-N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nødvendig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å lovfeste i et </a:t>
            </a:r>
            <a:r>
              <a:rPr kumimoji="0" lang="nb-NO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lovkrav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 internkontroll?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FFFFFF"/>
                </a:solidFill>
              </a:rPr>
              <a:t>Krav om at kommunen benytter kvalifisert personell og sørger for opplæring og kompetanseutvikling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FFFFFF"/>
                </a:solidFill>
              </a:rPr>
              <a:t>Krav om at ansatte skal ha tilgang til regelverk og holde seg oppdatert på regelverket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FFFFFF"/>
                </a:solidFill>
              </a:rPr>
              <a:t>Ulike bestemmelser om kvalitetsarbeid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296652"/>
            <a:ext cx="10296775" cy="1143000"/>
          </a:xfrm>
        </p:spPr>
        <p:txBody>
          <a:bodyPr/>
          <a:lstStyle/>
          <a:p>
            <a:r>
              <a:rPr lang="nb-NO" sz="4000" dirty="0"/>
              <a:t>Krav til internkontroll </a:t>
            </a:r>
            <a:r>
              <a:rPr lang="nb-NO" sz="4000" b="0" dirty="0"/>
              <a:t>(§ 25-1 første og andre ledd)</a:t>
            </a:r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3961632" y="1562100"/>
            <a:ext cx="7686114" cy="4242362"/>
          </a:xfrm>
          <a:prstGeom prst="roundRect">
            <a:avLst>
              <a:gd name="adj" fmla="val 0"/>
            </a:avLst>
          </a:prstGeom>
          <a:solidFill>
            <a:srgbClr val="00305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Krav om internkontroll med administrasjonens virksomhet for å sikre at lover og forskrifter følges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Kommunedirektøren er ansvarlig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Internkontrollen skal være systematisk og tilpasses virksomhetens størrelse, egenart, aktiviteter og risikoforhold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bgerundetes Rechteck 44"/>
          <p:cNvSpPr/>
          <p:nvPr/>
        </p:nvSpPr>
        <p:spPr bwMode="auto">
          <a:xfrm>
            <a:off x="581893" y="1582062"/>
            <a:ext cx="3301338" cy="4222400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gray">
          <a:xfrm>
            <a:off x="1271452" y="2276881"/>
            <a:ext cx="1800198" cy="3048581"/>
            <a:chOff x="3540" y="1702"/>
            <a:chExt cx="597" cy="1011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gray">
            <a:xfrm>
              <a:off x="3809" y="2295"/>
              <a:ext cx="59" cy="6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gray">
            <a:xfrm>
              <a:off x="3540" y="1702"/>
              <a:ext cx="597" cy="600"/>
            </a:xfrm>
            <a:custGeom>
              <a:avLst/>
              <a:gdLst>
                <a:gd name="T0" fmla="*/ 127 w 253"/>
                <a:gd name="T1" fmla="*/ 0 h 254"/>
                <a:gd name="T2" fmla="*/ 0 w 253"/>
                <a:gd name="T3" fmla="*/ 127 h 254"/>
                <a:gd name="T4" fmla="*/ 127 w 253"/>
                <a:gd name="T5" fmla="*/ 254 h 254"/>
                <a:gd name="T6" fmla="*/ 253 w 253"/>
                <a:gd name="T7" fmla="*/ 127 h 254"/>
                <a:gd name="T8" fmla="*/ 127 w 253"/>
                <a:gd name="T9" fmla="*/ 0 h 254"/>
                <a:gd name="T10" fmla="*/ 126 w 253"/>
                <a:gd name="T11" fmla="*/ 229 h 254"/>
                <a:gd name="T12" fmla="*/ 25 w 253"/>
                <a:gd name="T13" fmla="*/ 127 h 254"/>
                <a:gd name="T14" fmla="*/ 126 w 253"/>
                <a:gd name="T15" fmla="*/ 26 h 254"/>
                <a:gd name="T16" fmla="*/ 228 w 253"/>
                <a:gd name="T17" fmla="*/ 127 h 254"/>
                <a:gd name="T18" fmla="*/ 126 w 253"/>
                <a:gd name="T19" fmla="*/ 2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4">
                  <a:moveTo>
                    <a:pt x="127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7" y="254"/>
                  </a:cubicBezTo>
                  <a:cubicBezTo>
                    <a:pt x="197" y="254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6" y="229"/>
                  </a:moveTo>
                  <a:cubicBezTo>
                    <a:pt x="70" y="229"/>
                    <a:pt x="25" y="183"/>
                    <a:pt x="25" y="127"/>
                  </a:cubicBezTo>
                  <a:cubicBezTo>
                    <a:pt x="25" y="71"/>
                    <a:pt x="70" y="26"/>
                    <a:pt x="126" y="26"/>
                  </a:cubicBezTo>
                  <a:cubicBezTo>
                    <a:pt x="183" y="26"/>
                    <a:pt x="228" y="71"/>
                    <a:pt x="228" y="127"/>
                  </a:cubicBezTo>
                  <a:cubicBezTo>
                    <a:pt x="228" y="183"/>
                    <a:pt x="183" y="229"/>
                    <a:pt x="126" y="2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gray">
            <a:xfrm>
              <a:off x="3783" y="2392"/>
              <a:ext cx="113" cy="321"/>
            </a:xfrm>
            <a:custGeom>
              <a:avLst/>
              <a:gdLst>
                <a:gd name="T0" fmla="*/ 48 w 48"/>
                <a:gd name="T1" fmla="*/ 0 h 136"/>
                <a:gd name="T2" fmla="*/ 48 w 48"/>
                <a:gd name="T3" fmla="*/ 112 h 136"/>
                <a:gd name="T4" fmla="*/ 24 w 48"/>
                <a:gd name="T5" fmla="*/ 136 h 136"/>
                <a:gd name="T6" fmla="*/ 0 w 48"/>
                <a:gd name="T7" fmla="*/ 112 h 136"/>
                <a:gd name="T8" fmla="*/ 0 w 48"/>
                <a:gd name="T9" fmla="*/ 0 h 136"/>
                <a:gd name="T10" fmla="*/ 48 w 48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6">
                  <a:moveTo>
                    <a:pt x="48" y="0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48" y="126"/>
                    <a:pt x="37" y="136"/>
                    <a:pt x="24" y="136"/>
                  </a:cubicBezTo>
                  <a:cubicBezTo>
                    <a:pt x="10" y="136"/>
                    <a:pt x="0" y="126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3783" y="2363"/>
              <a:ext cx="113" cy="29"/>
            </a:xfrm>
            <a:custGeom>
              <a:avLst/>
              <a:gdLst>
                <a:gd name="T0" fmla="*/ 48 w 48"/>
                <a:gd name="T1" fmla="*/ 12 h 12"/>
                <a:gd name="T2" fmla="*/ 0 w 48"/>
                <a:gd name="T3" fmla="*/ 12 h 12"/>
                <a:gd name="T4" fmla="*/ 0 w 48"/>
                <a:gd name="T5" fmla="*/ 9 h 12"/>
                <a:gd name="T6" fmla="*/ 2 w 48"/>
                <a:gd name="T7" fmla="*/ 3 h 12"/>
                <a:gd name="T8" fmla="*/ 8 w 48"/>
                <a:gd name="T9" fmla="*/ 0 h 12"/>
                <a:gd name="T10" fmla="*/ 39 w 48"/>
                <a:gd name="T11" fmla="*/ 0 h 12"/>
                <a:gd name="T12" fmla="*/ 45 w 48"/>
                <a:gd name="T13" fmla="*/ 3 h 12"/>
                <a:gd name="T14" fmla="*/ 48 w 48"/>
                <a:gd name="T15" fmla="*/ 9 h 12"/>
                <a:gd name="T16" fmla="*/ 48 w 4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5" y="3"/>
                  </a:cubicBezTo>
                  <a:cubicBezTo>
                    <a:pt x="47" y="5"/>
                    <a:pt x="48" y="7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16480" y="1124744"/>
            <a:ext cx="9793225" cy="4525963"/>
          </a:xfrm>
        </p:spPr>
        <p:txBody>
          <a:bodyPr/>
          <a:lstStyle/>
          <a:p>
            <a:endParaRPr lang="nb-NO" sz="2800" dirty="0"/>
          </a:p>
          <a:p>
            <a:endParaRPr lang="nb-NO" dirty="0"/>
          </a:p>
        </p:txBody>
      </p:sp>
      <p:sp>
        <p:nvSpPr>
          <p:cNvPr id="5" name="Abgerundetes Rechteck 44"/>
          <p:cNvSpPr/>
          <p:nvPr/>
        </p:nvSpPr>
        <p:spPr bwMode="auto">
          <a:xfrm>
            <a:off x="3961631" y="1562100"/>
            <a:ext cx="7686114" cy="4242362"/>
          </a:xfrm>
          <a:prstGeom prst="roundRect">
            <a:avLst>
              <a:gd name="adj" fmla="val 0"/>
            </a:avLst>
          </a:prstGeom>
          <a:solidFill>
            <a:srgbClr val="00305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Beskrivelse av virksomhetens hovedoppgaver, mål og organisering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Rutiner og prosedyrer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Avvik og risiko for avvik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Dokumentere internkontrollen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Evaluere og forbedre prosedyrer og tiltak for internkontroll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bgerundetes Rechteck 44"/>
          <p:cNvSpPr/>
          <p:nvPr/>
        </p:nvSpPr>
        <p:spPr bwMode="auto">
          <a:xfrm>
            <a:off x="581893" y="1582062"/>
            <a:ext cx="3301338" cy="4222400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6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gray">
          <a:xfrm>
            <a:off x="1271452" y="2276881"/>
            <a:ext cx="1800198" cy="3048581"/>
            <a:chOff x="3540" y="1702"/>
            <a:chExt cx="597" cy="1011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gray">
            <a:xfrm>
              <a:off x="3809" y="2295"/>
              <a:ext cx="59" cy="6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gray">
            <a:xfrm>
              <a:off x="3540" y="1702"/>
              <a:ext cx="597" cy="600"/>
            </a:xfrm>
            <a:custGeom>
              <a:avLst/>
              <a:gdLst>
                <a:gd name="T0" fmla="*/ 127 w 253"/>
                <a:gd name="T1" fmla="*/ 0 h 254"/>
                <a:gd name="T2" fmla="*/ 0 w 253"/>
                <a:gd name="T3" fmla="*/ 127 h 254"/>
                <a:gd name="T4" fmla="*/ 127 w 253"/>
                <a:gd name="T5" fmla="*/ 254 h 254"/>
                <a:gd name="T6" fmla="*/ 253 w 253"/>
                <a:gd name="T7" fmla="*/ 127 h 254"/>
                <a:gd name="T8" fmla="*/ 127 w 253"/>
                <a:gd name="T9" fmla="*/ 0 h 254"/>
                <a:gd name="T10" fmla="*/ 126 w 253"/>
                <a:gd name="T11" fmla="*/ 229 h 254"/>
                <a:gd name="T12" fmla="*/ 25 w 253"/>
                <a:gd name="T13" fmla="*/ 127 h 254"/>
                <a:gd name="T14" fmla="*/ 126 w 253"/>
                <a:gd name="T15" fmla="*/ 26 h 254"/>
                <a:gd name="T16" fmla="*/ 228 w 253"/>
                <a:gd name="T17" fmla="*/ 127 h 254"/>
                <a:gd name="T18" fmla="*/ 126 w 253"/>
                <a:gd name="T19" fmla="*/ 2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54">
                  <a:moveTo>
                    <a:pt x="127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4"/>
                    <a:pt x="127" y="254"/>
                  </a:cubicBezTo>
                  <a:cubicBezTo>
                    <a:pt x="197" y="254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6" y="229"/>
                  </a:moveTo>
                  <a:cubicBezTo>
                    <a:pt x="70" y="229"/>
                    <a:pt x="25" y="183"/>
                    <a:pt x="25" y="127"/>
                  </a:cubicBezTo>
                  <a:cubicBezTo>
                    <a:pt x="25" y="71"/>
                    <a:pt x="70" y="26"/>
                    <a:pt x="126" y="26"/>
                  </a:cubicBezTo>
                  <a:cubicBezTo>
                    <a:pt x="183" y="26"/>
                    <a:pt x="228" y="71"/>
                    <a:pt x="228" y="127"/>
                  </a:cubicBezTo>
                  <a:cubicBezTo>
                    <a:pt x="228" y="183"/>
                    <a:pt x="183" y="229"/>
                    <a:pt x="126" y="2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gray">
            <a:xfrm>
              <a:off x="3783" y="2392"/>
              <a:ext cx="113" cy="321"/>
            </a:xfrm>
            <a:custGeom>
              <a:avLst/>
              <a:gdLst>
                <a:gd name="T0" fmla="*/ 48 w 48"/>
                <a:gd name="T1" fmla="*/ 0 h 136"/>
                <a:gd name="T2" fmla="*/ 48 w 48"/>
                <a:gd name="T3" fmla="*/ 112 h 136"/>
                <a:gd name="T4" fmla="*/ 24 w 48"/>
                <a:gd name="T5" fmla="*/ 136 h 136"/>
                <a:gd name="T6" fmla="*/ 0 w 48"/>
                <a:gd name="T7" fmla="*/ 112 h 136"/>
                <a:gd name="T8" fmla="*/ 0 w 48"/>
                <a:gd name="T9" fmla="*/ 0 h 136"/>
                <a:gd name="T10" fmla="*/ 48 w 48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6">
                  <a:moveTo>
                    <a:pt x="48" y="0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48" y="126"/>
                    <a:pt x="37" y="136"/>
                    <a:pt x="24" y="136"/>
                  </a:cubicBezTo>
                  <a:cubicBezTo>
                    <a:pt x="10" y="136"/>
                    <a:pt x="0" y="126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gray">
            <a:xfrm>
              <a:off x="3783" y="2363"/>
              <a:ext cx="113" cy="29"/>
            </a:xfrm>
            <a:custGeom>
              <a:avLst/>
              <a:gdLst>
                <a:gd name="T0" fmla="*/ 48 w 48"/>
                <a:gd name="T1" fmla="*/ 12 h 12"/>
                <a:gd name="T2" fmla="*/ 0 w 48"/>
                <a:gd name="T3" fmla="*/ 12 h 12"/>
                <a:gd name="T4" fmla="*/ 0 w 48"/>
                <a:gd name="T5" fmla="*/ 9 h 12"/>
                <a:gd name="T6" fmla="*/ 2 w 48"/>
                <a:gd name="T7" fmla="*/ 3 h 12"/>
                <a:gd name="T8" fmla="*/ 8 w 48"/>
                <a:gd name="T9" fmla="*/ 0 h 12"/>
                <a:gd name="T10" fmla="*/ 39 w 48"/>
                <a:gd name="T11" fmla="*/ 0 h 12"/>
                <a:gd name="T12" fmla="*/ 45 w 48"/>
                <a:gd name="T13" fmla="*/ 3 h 12"/>
                <a:gd name="T14" fmla="*/ 48 w 48"/>
                <a:gd name="T15" fmla="*/ 9 h 12"/>
                <a:gd name="T16" fmla="*/ 48 w 4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5" y="3"/>
                  </a:cubicBezTo>
                  <a:cubicBezTo>
                    <a:pt x="47" y="5"/>
                    <a:pt x="48" y="7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" name="Tittel 1"/>
          <p:cNvSpPr txBox="1">
            <a:spLocks/>
          </p:cNvSpPr>
          <p:nvPr/>
        </p:nvSpPr>
        <p:spPr bwMode="auto">
          <a:xfrm>
            <a:off x="695400" y="296652"/>
            <a:ext cx="1029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Krav til internkontroll </a:t>
            </a: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(§ 25-1 tredje ledd)</a:t>
            </a:r>
          </a:p>
        </p:txBody>
      </p:sp>
    </p:spTree>
    <p:extLst>
      <p:ext uri="{BB962C8B-B14F-4D97-AF65-F5344CB8AC3E}">
        <p14:creationId xmlns:p14="http://schemas.microsoft.com/office/powerpoint/2010/main" val="4585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042" y="296652"/>
            <a:ext cx="10136716" cy="1034843"/>
          </a:xfrm>
        </p:spPr>
        <p:txBody>
          <a:bodyPr/>
          <a:lstStyle/>
          <a:p>
            <a:r>
              <a:rPr lang="nb-NO" dirty="0"/>
              <a:t>Private aktører - internkontroll</a:t>
            </a:r>
          </a:p>
        </p:txBody>
      </p:sp>
      <p:sp>
        <p:nvSpPr>
          <p:cNvPr id="44" name="Abgerundetes Rechteck 44"/>
          <p:cNvSpPr/>
          <p:nvPr/>
        </p:nvSpPr>
        <p:spPr bwMode="auto">
          <a:xfrm>
            <a:off x="650488" y="1582738"/>
            <a:ext cx="10997000" cy="1323975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800" dirty="0">
                <a:solidFill>
                  <a:srgbClr val="FFFFFF"/>
                </a:solidFill>
              </a:rPr>
              <a:t>Kommunens internkontroll inkluderer kommunens </a:t>
            </a:r>
            <a:r>
              <a:rPr lang="nb-NO" sz="2800" i="1" dirty="0">
                <a:solidFill>
                  <a:srgbClr val="FFFFFF"/>
                </a:solidFill>
              </a:rPr>
              <a:t>oppfølging</a:t>
            </a:r>
            <a:r>
              <a:rPr lang="nb-NO" sz="2800" dirty="0">
                <a:solidFill>
                  <a:srgbClr val="FFFFFF"/>
                </a:solidFill>
              </a:rPr>
              <a:t> av private aktører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bgerundetes Rechteck 42"/>
          <p:cNvSpPr/>
          <p:nvPr/>
        </p:nvSpPr>
        <p:spPr bwMode="auto">
          <a:xfrm>
            <a:off x="650488" y="4473575"/>
            <a:ext cx="10997000" cy="1330325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de-DE" sz="2800" noProof="1">
                <a:solidFill>
                  <a:srgbClr val="FFFFFF"/>
                </a:solidFill>
              </a:rPr>
              <a:t>Private aktører kan ha krav om internkontroll på annet grunnlag</a:t>
            </a:r>
          </a:p>
        </p:txBody>
      </p:sp>
      <p:sp>
        <p:nvSpPr>
          <p:cNvPr id="46" name="Abgerundetes Rechteck 40"/>
          <p:cNvSpPr/>
          <p:nvPr/>
        </p:nvSpPr>
        <p:spPr bwMode="auto">
          <a:xfrm>
            <a:off x="660400" y="3035300"/>
            <a:ext cx="10987088" cy="1309688"/>
          </a:xfrm>
          <a:prstGeom prst="roundRect">
            <a:avLst>
              <a:gd name="adj" fmla="val 0"/>
            </a:avLst>
          </a:prstGeom>
          <a:solidFill>
            <a:srgbClr val="7BA9C7"/>
          </a:solidFill>
          <a:ln>
            <a:noFill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de-DE" sz="2800" noProof="1">
                <a:solidFill>
                  <a:srgbClr val="FFFFFF"/>
                </a:solidFill>
              </a:rPr>
              <a:t>Kommuneloven pålegger ikke private aktører å ha internkontroll</a:t>
            </a:r>
          </a:p>
        </p:txBody>
      </p:sp>
    </p:spTree>
    <p:extLst>
      <p:ext uri="{BB962C8B-B14F-4D97-AF65-F5344CB8AC3E}">
        <p14:creationId xmlns:p14="http://schemas.microsoft.com/office/powerpoint/2010/main" val="18462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MD">
  <a:themeElements>
    <a:clrScheme name="KM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BD"/>
      </a:accent1>
      <a:accent2>
        <a:srgbClr val="F39000"/>
      </a:accent2>
      <a:accent3>
        <a:srgbClr val="B9B3AE"/>
      </a:accent3>
      <a:accent4>
        <a:srgbClr val="E42313"/>
      </a:accent4>
      <a:accent5>
        <a:srgbClr val="004686"/>
      </a:accent5>
      <a:accent6>
        <a:srgbClr val="95C8EF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" id="{8390ECFA-4911-48B9-8A92-5D8301A7B487}" vid="{CD08238F-4380-474E-8B1C-EAC1DC5A2E62}"/>
    </a:ext>
  </a:extLst>
</a:theme>
</file>

<file path=ppt/theme/theme2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3.xml><?xml version="1.0" encoding="utf-8"?>
<a:theme xmlns:a="http://schemas.openxmlformats.org/drawingml/2006/main" name="1_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5676</TotalTime>
  <Words>465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Verdana</vt:lpstr>
      <vt:lpstr>KMD</vt:lpstr>
      <vt:lpstr>Bokmål pptmal_16-9_KMD</vt:lpstr>
      <vt:lpstr>1_Bokmål pptmal_16-9_KMD</vt:lpstr>
      <vt:lpstr>PowerPoint-presentasjon</vt:lpstr>
      <vt:lpstr> </vt:lpstr>
      <vt:lpstr>Styrket egenkontroll</vt:lpstr>
      <vt:lpstr>Internkontroll - kommuneloven § 25-1 </vt:lpstr>
      <vt:lpstr>Begrepet internkontroll</vt:lpstr>
      <vt:lpstr>Elementer som ikke er med i internkontrollkravet </vt:lpstr>
      <vt:lpstr>Krav til internkontroll (§ 25-1 første og andre ledd)</vt:lpstr>
      <vt:lpstr>PowerPoint-presentasjon</vt:lpstr>
      <vt:lpstr>Private aktører - internkontroll</vt:lpstr>
      <vt:lpstr>Prop. 81 L (2019-2020) - Særlovgjennomgang </vt:lpstr>
      <vt:lpstr>Rapportering til kommunestyret om internkontroll og tilsyn (§ 25-2)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Gabriel Jan Gabriel</dc:creator>
  <cp:lastModifiedBy>Butt, Fakra</cp:lastModifiedBy>
  <cp:revision>100</cp:revision>
  <dcterms:created xsi:type="dcterms:W3CDTF">2020-09-10T11:59:20Z</dcterms:created>
  <dcterms:modified xsi:type="dcterms:W3CDTF">2021-02-19T07:05:10Z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73a663-4204-480c-9ce8-a1a166c234ab_Enabled">
    <vt:lpwstr>True</vt:lpwstr>
  </property>
  <property fmtid="{D5CDD505-2E9C-101B-9397-08002B2CF9AE}" pid="3" name="MSIP_Label_da73a663-4204-480c-9ce8-a1a166c234ab_SiteId">
    <vt:lpwstr>f696e186-1c3b-44cd-bf76-5ace0e7007bd</vt:lpwstr>
  </property>
  <property fmtid="{D5CDD505-2E9C-101B-9397-08002B2CF9AE}" pid="4" name="MSIP_Label_da73a663-4204-480c-9ce8-a1a166c234ab_Owner">
    <vt:lpwstr>Jan-Gabriel.Gabriel@kmd.dep.no</vt:lpwstr>
  </property>
  <property fmtid="{D5CDD505-2E9C-101B-9397-08002B2CF9AE}" pid="5" name="MSIP_Label_da73a663-4204-480c-9ce8-a1a166c234ab_SetDate">
    <vt:lpwstr>2020-09-10T12:32:59.6041011Z</vt:lpwstr>
  </property>
  <property fmtid="{D5CDD505-2E9C-101B-9397-08002B2CF9AE}" pid="6" name="MSIP_Label_da73a663-4204-480c-9ce8-a1a166c234ab_Name">
    <vt:lpwstr>Intern (KMD)</vt:lpwstr>
  </property>
  <property fmtid="{D5CDD505-2E9C-101B-9397-08002B2CF9AE}" pid="7" name="MSIP_Label_da73a663-4204-480c-9ce8-a1a166c234ab_Application">
    <vt:lpwstr>Microsoft Azure Information Protection</vt:lpwstr>
  </property>
  <property fmtid="{D5CDD505-2E9C-101B-9397-08002B2CF9AE}" pid="8" name="MSIP_Label_da73a663-4204-480c-9ce8-a1a166c234ab_ActionId">
    <vt:lpwstr>b898e1dd-d87c-4a07-b13a-5040feab511f</vt:lpwstr>
  </property>
  <property fmtid="{D5CDD505-2E9C-101B-9397-08002B2CF9AE}" pid="9" name="MSIP_Label_da73a663-4204-480c-9ce8-a1a166c234ab_Extended_MSFT_Method">
    <vt:lpwstr>Automatic</vt:lpwstr>
  </property>
  <property fmtid="{D5CDD505-2E9C-101B-9397-08002B2CF9AE}" pid="10" name="Sensitivity">
    <vt:lpwstr>Intern (KMD)</vt:lpwstr>
  </property>
</Properties>
</file>