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9"/>
  </p:notesMasterIdLst>
  <p:sldIdLst>
    <p:sldId id="278" r:id="rId2"/>
    <p:sldId id="282" r:id="rId3"/>
    <p:sldId id="349" r:id="rId4"/>
    <p:sldId id="343" r:id="rId5"/>
    <p:sldId id="363" r:id="rId6"/>
    <p:sldId id="318" r:id="rId7"/>
    <p:sldId id="350" r:id="rId8"/>
    <p:sldId id="352" r:id="rId9"/>
    <p:sldId id="351" r:id="rId10"/>
    <p:sldId id="358" r:id="rId11"/>
    <p:sldId id="361" r:id="rId12"/>
    <p:sldId id="362" r:id="rId13"/>
    <p:sldId id="354" r:id="rId14"/>
    <p:sldId id="356" r:id="rId15"/>
    <p:sldId id="359" r:id="rId16"/>
    <p:sldId id="364" r:id="rId17"/>
    <p:sldId id="281" r:id="rId18"/>
  </p:sldIdLst>
  <p:sldSz cx="12192000" cy="6858000"/>
  <p:notesSz cx="7104063" cy="10234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4E"/>
    <a:srgbClr val="000000"/>
    <a:srgbClr val="7A942F"/>
    <a:srgbClr val="00ADBA"/>
    <a:srgbClr val="DBEB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66344" autoAdjust="0"/>
  </p:normalViewPr>
  <p:slideViewPr>
    <p:cSldViewPr snapToGrid="0">
      <p:cViewPr varScale="1">
        <p:scale>
          <a:sx n="107" d="100"/>
          <a:sy n="107" d="100"/>
        </p:scale>
        <p:origin x="2382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84B0CA8-D4C0-4EDF-983C-013F20071413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7E4FB80-D5CD-4F8B-B310-9170DDB907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528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85869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10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3677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11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9279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12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91719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13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74734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6330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15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07809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9769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17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72063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1200"/>
              </a:spcBef>
              <a:spcAft>
                <a:spcPts val="600"/>
              </a:spcAft>
            </a:pPr>
            <a:endParaRPr lang="nb-NO" sz="12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2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7486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3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6636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07E4FB80-D5CD-4F8B-B310-9170DDB90797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4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4078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5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0344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6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7439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7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824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8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8417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90752">
              <a:defRPr/>
            </a:pPr>
            <a:fld id="{3074A82D-2E2E-43FE-BC14-87BAF517006C}" type="slidenum">
              <a:rPr lang="nb-NO">
                <a:solidFill>
                  <a:prstClr val="black"/>
                </a:solidFill>
                <a:latin typeface="Calibri" panose="020F0502020204030204"/>
              </a:rPr>
              <a:pPr defTabSz="990752">
                <a:defRPr/>
              </a:pPr>
              <a:t>9</a:t>
            </a:fld>
            <a:endParaRPr lang="nb-NO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5423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mønster 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12"/>
          <a:stretch/>
        </p:blipFill>
        <p:spPr>
          <a:xfrm>
            <a:off x="8867838" y="2759103"/>
            <a:ext cx="3324162" cy="3371354"/>
          </a:xfrm>
          <a:prstGeom prst="rect">
            <a:avLst/>
          </a:prstGeom>
        </p:spPr>
      </p:pic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0312B7A-81C4-4D54-B329-087A58EB9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973202C7-C315-42CE-9322-9326A839C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86386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fakta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492621" y="2164467"/>
            <a:ext cx="3643689" cy="4144258"/>
          </a:xfrm>
          <a:prstGeom prst="rect">
            <a:avLst/>
          </a:prstGeom>
          <a:solidFill>
            <a:srgbClr val="00244E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8275" y="2468281"/>
            <a:ext cx="3044826" cy="3516593"/>
          </a:xfrm>
          <a:prstGeom prst="rect">
            <a:avLst/>
          </a:prstGeom>
        </p:spPr>
        <p:txBody>
          <a:bodyPr numCol="1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I </a:t>
            </a:r>
            <a:r>
              <a:rPr lang="nb-NO" dirty="0" err="1"/>
              <a:t>faktaboksen</a:t>
            </a:r>
            <a:r>
              <a:rPr lang="nb-NO" dirty="0"/>
              <a:t> kan du skrive viktig informasjon som hører til tema du snakker om. </a:t>
            </a:r>
            <a:br>
              <a:rPr lang="nb-NO" dirty="0"/>
            </a:br>
            <a:r>
              <a:rPr lang="nb-NO" dirty="0"/>
              <a:t>For eksempel en lovparagraf, statistikk eller en huskeliste med nyttige tips.</a:t>
            </a:r>
            <a:br>
              <a:rPr lang="nb-NO" dirty="0"/>
            </a:br>
            <a:r>
              <a:rPr lang="nb-NO" dirty="0"/>
              <a:t>Bruk stor bokstav og punktum i dersom det er hele setninger i hvert punkt.</a:t>
            </a:r>
            <a:br>
              <a:rPr lang="nb-NO" dirty="0"/>
            </a:br>
            <a:r>
              <a:rPr lang="nb-NO" dirty="0"/>
              <a:t>Skriv gjerne inn kilde for fakta, som for eksempel SSB.no.</a:t>
            </a:r>
          </a:p>
        </p:txBody>
      </p:sp>
      <p:sp>
        <p:nvSpPr>
          <p:cNvPr id="15" name="Plassholder for tittel 1">
            <a:extLst>
              <a:ext uri="{FF2B5EF4-FFF2-40B4-BE49-F238E27FC236}">
                <a16:creationId xmlns:a16="http://schemas.microsoft.com/office/drawing/2014/main" id="{86BEE725-2BED-4954-90BD-F58FC2EC92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2" y="873126"/>
            <a:ext cx="10080626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1" name="Plassholder for tekst 37">
            <a:extLst>
              <a:ext uri="{FF2B5EF4-FFF2-40B4-BE49-F238E27FC236}">
                <a16:creationId xmlns:a16="http://schemas.microsoft.com/office/drawing/2014/main" id="{709C256E-3453-444E-9DA4-926896843E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55688" y="2164467"/>
            <a:ext cx="6150591" cy="414425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 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lvl="0"/>
            <a:endParaRPr lang="nb-NO" dirty="0"/>
          </a:p>
        </p:txBody>
      </p:sp>
      <p:sp>
        <p:nvSpPr>
          <p:cNvPr id="23" name="Plassholder for lysbildenummer 5">
            <a:extLst>
              <a:ext uri="{FF2B5EF4-FFF2-40B4-BE49-F238E27FC236}">
                <a16:creationId xmlns:a16="http://schemas.microsoft.com/office/drawing/2014/main" id="{1A68D441-1FE4-45DF-A9CA-628415C9F588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4" name="TekstSylinder 23">
            <a:extLst>
              <a:ext uri="{FF2B5EF4-FFF2-40B4-BE49-F238E27FC236}">
                <a16:creationId xmlns:a16="http://schemas.microsoft.com/office/drawing/2014/main" id="{3CC8C128-2F49-404D-A2E6-C30A58B3F6F8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92FA234-1C3D-4926-B19D-B4FC10AC7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91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9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- innhold -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/>
        </p:nvSpPr>
        <p:spPr>
          <a:xfrm>
            <a:off x="1055688" y="2164466"/>
            <a:ext cx="10225087" cy="414425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19813" y="2486213"/>
            <a:ext cx="6400800" cy="3585882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 </a:t>
            </a:r>
            <a:br>
              <a:rPr lang="nb-NO" dirty="0"/>
            </a:br>
            <a:r>
              <a:rPr lang="nb-NO" dirty="0"/>
              <a:t>Mye tekst vil gjøre at publikum leser, og ikke hører etter.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055687" y="2164466"/>
            <a:ext cx="3348037" cy="41442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76A8F77B-E6E8-4B54-AF9C-4B35207FDC65}"/>
              </a:ext>
            </a:extLst>
          </p:cNvPr>
          <p:cNvSpPr txBox="1"/>
          <p:nvPr/>
        </p:nvSpPr>
        <p:spPr>
          <a:xfrm>
            <a:off x="1055687" y="6398168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5" y="6411256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29F86442-67F8-4A18-AC07-0C59FEB11E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427" t="9539" r="78245" b="18819"/>
          <a:stretch/>
        </p:blipFill>
        <p:spPr>
          <a:xfrm>
            <a:off x="8663812" y="2164466"/>
            <a:ext cx="2616963" cy="414425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D8434520-EF28-4BC6-8818-60978268E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49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/Mellom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E33C9673-3931-4FE0-A4BD-4B8121B83A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17808" b="1715"/>
          <a:stretch/>
        </p:blipFill>
        <p:spPr>
          <a:xfrm>
            <a:off x="1065520" y="1256505"/>
            <a:ext cx="6370602" cy="4655325"/>
          </a:xfrm>
          <a:prstGeom prst="rect">
            <a:avLst/>
          </a:prstGeom>
        </p:spPr>
      </p:pic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18834" y="1859796"/>
            <a:ext cx="8880528" cy="3448373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lang="da-DK" sz="3200" dirty="0" smtClean="0"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32) til for eksempel sitat, viktig poeng du vil vektlegge, </a:t>
            </a:r>
            <a:r>
              <a:rPr lang="nb-NO" dirty="0" err="1"/>
              <a:t>kapitteldeler</a:t>
            </a:r>
            <a:r>
              <a:rPr lang="nb-NO" dirty="0"/>
              <a:t> eller oppgavetekst.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A6F6885A-585D-4728-96A3-6A74DFDE37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844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tat + 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27220EE-6706-4B19-8467-546429809DF9}"/>
              </a:ext>
            </a:extLst>
          </p:cNvPr>
          <p:cNvSpPr/>
          <p:nvPr/>
        </p:nvSpPr>
        <p:spPr>
          <a:xfrm>
            <a:off x="1055687" y="1244436"/>
            <a:ext cx="10080626" cy="4680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Plassholder for lysbildenummer 5">
            <a:extLst>
              <a:ext uri="{FF2B5EF4-FFF2-40B4-BE49-F238E27FC236}">
                <a16:creationId xmlns:a16="http://schemas.microsoft.com/office/drawing/2014/main" id="{739A143A-EA0C-4226-8378-2A825EF0DFF2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7" name="TekstSylinder 26">
            <a:extLst>
              <a:ext uri="{FF2B5EF4-FFF2-40B4-BE49-F238E27FC236}">
                <a16:creationId xmlns:a16="http://schemas.microsoft.com/office/drawing/2014/main" id="{6BF7A39B-94B0-4476-8DBF-7E24F0A5AE82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3" name="Plassholder for tekst 3">
            <a:extLst>
              <a:ext uri="{FF2B5EF4-FFF2-40B4-BE49-F238E27FC236}">
                <a16:creationId xmlns:a16="http://schemas.microsoft.com/office/drawing/2014/main" id="{5B4DAC38-A400-459F-BAF5-D2AC04BCCD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418110" y="6055330"/>
            <a:ext cx="3718203" cy="150325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1AF51B00-46F1-43BA-97E0-DC752D5D07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6" t="-26237" r="-1446" b="51249"/>
          <a:stretch/>
        </p:blipFill>
        <p:spPr>
          <a:xfrm>
            <a:off x="1055688" y="1586611"/>
            <a:ext cx="6935787" cy="4337825"/>
          </a:xfrm>
          <a:prstGeom prst="rect">
            <a:avLst/>
          </a:prstGeom>
        </p:spPr>
      </p:pic>
      <p:sp>
        <p:nvSpPr>
          <p:cNvPr id="13" name="Plassholder for tekst 37">
            <a:extLst>
              <a:ext uri="{FF2B5EF4-FFF2-40B4-BE49-F238E27FC236}">
                <a16:creationId xmlns:a16="http://schemas.microsoft.com/office/drawing/2014/main" id="{F8806A24-CB5B-4200-91AE-ACD183E19F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19120" y="1693386"/>
            <a:ext cx="5158129" cy="371532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buNone/>
              <a:defRPr sz="2800">
                <a:solidFill>
                  <a:schemeClr val="tx1"/>
                </a:solidFill>
                <a:latin typeface="+mn-lt"/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b-NO" dirty="0"/>
              <a:t>Uthevet tekst (pkt. 28) til for eksempel sitat eller viktig poeng du vil vektlegge.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76313" y="1244436"/>
            <a:ext cx="3960000" cy="46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tema. </a:t>
            </a:r>
            <a:br>
              <a:rPr lang="nb-NO"/>
            </a:br>
            <a:br>
              <a:rPr lang="nb-NO"/>
            </a:br>
            <a:r>
              <a:rPr lang="nb-NO"/>
              <a:t>Har du ikke relevant bilde, kan du bruke en </a:t>
            </a:r>
            <a:r>
              <a:rPr lang="nb-NO" err="1"/>
              <a:t>malside</a:t>
            </a:r>
            <a:r>
              <a:rPr lang="nb-NO"/>
              <a:t> uten bilde.</a:t>
            </a:r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9EED7040-0B63-4900-BC21-A44A25535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62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kning x 2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7" y="2112867"/>
            <a:ext cx="4845928" cy="398264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2294626"/>
            <a:ext cx="4409242" cy="36299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6290383" y="2112867"/>
            <a:ext cx="4845929" cy="3974597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to bilder med tekst</a:t>
            </a:r>
          </a:p>
        </p:txBody>
      </p:sp>
      <p:sp>
        <p:nvSpPr>
          <p:cNvPr id="29" name="Plassholder for lysbildenummer 5">
            <a:extLst>
              <a:ext uri="{FF2B5EF4-FFF2-40B4-BE49-F238E27FC236}">
                <a16:creationId xmlns:a16="http://schemas.microsoft.com/office/drawing/2014/main" id="{62B7398D-EA06-494A-93CC-79FAB5A4B911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99722221-F0DE-4D9F-B6ED-E73D20D5DFA0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35" name="Plassholder for tekst 8">
            <a:extLst>
              <a:ext uri="{FF2B5EF4-FFF2-40B4-BE49-F238E27FC236}">
                <a16:creationId xmlns:a16="http://schemas.microsoft.com/office/drawing/2014/main" id="{39DF0B6E-B830-4C7D-A84C-DCEE2F4AB7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02377" y="2294626"/>
            <a:ext cx="4409242" cy="36235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Klikk her for å redigere tekst. Her kan du skrive noe som tilføyer informasjon til bildet. Denne siden kan brukes til å sammenlikne noe.</a:t>
            </a:r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31A793CB-45EB-40DA-98ED-FFE0BC3AE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07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kning x 3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7" y="4265903"/>
            <a:ext cx="3168000" cy="1829609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80358" y="4439670"/>
            <a:ext cx="2686050" cy="14248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og faktaboksene på denne </a:t>
            </a:r>
            <a:r>
              <a:rPr lang="nb-NO" dirty="0" err="1"/>
              <a:t>malsiden</a:t>
            </a:r>
            <a:r>
              <a:rPr lang="nb-NO" dirty="0"/>
              <a:t> kan brukes for å sammenlikne noe.</a:t>
            </a:r>
            <a:br>
              <a:rPr lang="nb-NO" dirty="0"/>
            </a:br>
            <a:r>
              <a:rPr lang="nb-NO" dirty="0"/>
              <a:t>For eksempel hvis du har tre bilder som viser en utvikling.</a:t>
            </a: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/>
        </p:nvSpPr>
        <p:spPr>
          <a:xfrm>
            <a:off x="4512000" y="4273951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52975" y="4447716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Bildene kan brukes til å illustrere tre viktige poeng.</a:t>
            </a:r>
            <a:br>
              <a:rPr lang="nb-NO" dirty="0"/>
            </a:br>
            <a:r>
              <a:rPr lang="nb-NO" dirty="0"/>
              <a:t>Kart, bilder og illustrasjoner kan settes inn og brukes for å sammenlikne noe innen alle fagfelt. 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968313" y="4265903"/>
            <a:ext cx="3168000" cy="1821561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9288" y="4439668"/>
            <a:ext cx="2686050" cy="142486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Eksempler kan være naturtyper, arter, byer, brukergrupper, kommuner, områder, personer og så videre.</a:t>
            </a:r>
          </a:p>
        </p:txBody>
      </p:sp>
      <p:sp>
        <p:nvSpPr>
          <p:cNvPr id="16" name="Plassholder for tekst 4">
            <a:extLst>
              <a:ext uri="{FF2B5EF4-FFF2-40B4-BE49-F238E27FC236}">
                <a16:creationId xmlns:a16="http://schemas.microsoft.com/office/drawing/2014/main" id="{A203DE09-43A6-4A48-AC04-09D613D14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Overskrift (pkt. 36) for tre bilder +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14" name="Plassholder for bilde 21">
            <a:extLst>
              <a:ext uri="{FF2B5EF4-FFF2-40B4-BE49-F238E27FC236}">
                <a16:creationId xmlns:a16="http://schemas.microsoft.com/office/drawing/2014/main" id="{E6852382-D128-4FD8-991D-769F1638745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055688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1</a:t>
            </a:r>
          </a:p>
        </p:txBody>
      </p:sp>
      <p:sp>
        <p:nvSpPr>
          <p:cNvPr id="18" name="Plassholder for bilde 21">
            <a:extLst>
              <a:ext uri="{FF2B5EF4-FFF2-40B4-BE49-F238E27FC236}">
                <a16:creationId xmlns:a16="http://schemas.microsoft.com/office/drawing/2014/main" id="{021DA3E9-E13E-4C25-BA5D-6652BA1F0080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512000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2</a:t>
            </a:r>
          </a:p>
        </p:txBody>
      </p:sp>
      <p:sp>
        <p:nvSpPr>
          <p:cNvPr id="19" name="Plassholder for bilde 21">
            <a:extLst>
              <a:ext uri="{FF2B5EF4-FFF2-40B4-BE49-F238E27FC236}">
                <a16:creationId xmlns:a16="http://schemas.microsoft.com/office/drawing/2014/main" id="{C0F341BD-FA74-49C6-B4D5-F0BAC35B78C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949946" y="2112868"/>
            <a:ext cx="3168000" cy="1980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nb-NO"/>
              <a:t>Klikk på ikonet for å sette</a:t>
            </a:r>
            <a:br>
              <a:rPr lang="nb-NO"/>
            </a:br>
            <a:r>
              <a:rPr lang="nb-NO"/>
              <a:t>inn bilde 3</a:t>
            </a:r>
          </a:p>
        </p:txBody>
      </p:sp>
      <p:sp>
        <p:nvSpPr>
          <p:cNvPr id="36" name="Plassholder for lysbildenummer 5">
            <a:extLst>
              <a:ext uri="{FF2B5EF4-FFF2-40B4-BE49-F238E27FC236}">
                <a16:creationId xmlns:a16="http://schemas.microsoft.com/office/drawing/2014/main" id="{3D7EBAB9-B4BE-490D-BF64-28601485CF46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38E43C12-A815-4C45-9C0C-4C6FE65FD39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40" name="TekstSylinder 39">
            <a:extLst>
              <a:ext uri="{FF2B5EF4-FFF2-40B4-BE49-F238E27FC236}">
                <a16:creationId xmlns:a16="http://schemas.microsoft.com/office/drawing/2014/main" id="{ED5FD058-A83F-40A1-AB19-9459FCA3852E}"/>
              </a:ext>
            </a:extLst>
          </p:cNvPr>
          <p:cNvSpPr txBox="1"/>
          <p:nvPr/>
        </p:nvSpPr>
        <p:spPr>
          <a:xfrm>
            <a:off x="1055688" y="6588581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tx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41" name="Plassholder for tekst 3">
            <a:extLst>
              <a:ext uri="{FF2B5EF4-FFF2-40B4-BE49-F238E27FC236}">
                <a16:creationId xmlns:a16="http://schemas.microsoft.com/office/drawing/2014/main" id="{37B15E49-CE91-415B-989E-461A9908C9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295686" y="6592144"/>
            <a:ext cx="6165564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198B4524-8164-42F2-A2DD-F74BF0073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647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KTABOKS x 3 felles tittel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>
            <a:extLst>
              <a:ext uri="{FF2B5EF4-FFF2-40B4-BE49-F238E27FC236}">
                <a16:creationId xmlns:a16="http://schemas.microsoft.com/office/drawing/2014/main" id="{292FB4A1-6110-4C3C-B391-BA8B33CB07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4" t="13140" r="-19292" b="13775"/>
          <a:stretch/>
        </p:blipFill>
        <p:spPr>
          <a:xfrm>
            <a:off x="0" y="-7374"/>
            <a:ext cx="2411361" cy="679900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8" y="2211295"/>
            <a:ext cx="3201671" cy="4106808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tekst 8">
            <a:extLst>
              <a:ext uri="{FF2B5EF4-FFF2-40B4-BE49-F238E27FC236}">
                <a16:creationId xmlns:a16="http://schemas.microsoft.com/office/drawing/2014/main" id="{D636CE05-AD56-498E-A359-08ACE0E6B5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500828"/>
            <a:ext cx="2605138" cy="3507150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/>
        </p:nvSpPr>
        <p:spPr>
          <a:xfrm>
            <a:off x="4495164" y="2220673"/>
            <a:ext cx="3240000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3" name="Plassholder for tekst 8">
            <a:extLst>
              <a:ext uri="{FF2B5EF4-FFF2-40B4-BE49-F238E27FC236}">
                <a16:creationId xmlns:a16="http://schemas.microsoft.com/office/drawing/2014/main" id="{57A9DC82-D582-434C-9880-CC53EFF8C0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3130" y="2510205"/>
            <a:ext cx="2599766" cy="349777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7934642" y="2211296"/>
            <a:ext cx="3201671" cy="409743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1" name="Plassholder for tekst 8">
            <a:extLst>
              <a:ext uri="{FF2B5EF4-FFF2-40B4-BE49-F238E27FC236}">
                <a16:creationId xmlns:a16="http://schemas.microsoft.com/office/drawing/2014/main" id="{E142A945-ADFA-478D-B158-7C6367B4CC4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33153" y="2500828"/>
            <a:ext cx="2601585" cy="3518366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sp>
        <p:nvSpPr>
          <p:cNvPr id="17" name="Plassholder for tekst 4">
            <a:extLst>
              <a:ext uri="{FF2B5EF4-FFF2-40B4-BE49-F238E27FC236}">
                <a16:creationId xmlns:a16="http://schemas.microsoft.com/office/drawing/2014/main" id="{037073BD-E598-4E5F-B1EE-F55681A71E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8492" y="873125"/>
            <a:ext cx="10077821" cy="1077208"/>
          </a:xfrm>
          <a:prstGeom prst="rect">
            <a:avLst/>
          </a:prstGeom>
        </p:spPr>
        <p:txBody>
          <a:bodyPr numCol="1" anchor="b">
            <a:normAutofit/>
          </a:bodyPr>
          <a:lstStyle>
            <a:lvl1pPr marL="0" indent="0">
              <a:buNone/>
              <a:defRPr sz="3600">
                <a:latin typeface="+mn-lt"/>
              </a:defRPr>
            </a:lvl1pPr>
          </a:lstStyle>
          <a:p>
            <a:pPr lvl="0"/>
            <a:r>
              <a:rPr lang="nb-NO" dirty="0"/>
              <a:t>Felles overskrift (pkt. 36) for tre </a:t>
            </a:r>
            <a:r>
              <a:rPr lang="nb-NO" dirty="0" err="1"/>
              <a:t>faktabokser</a:t>
            </a:r>
            <a:endParaRPr lang="nb-NO" dirty="0"/>
          </a:p>
        </p:txBody>
      </p:sp>
      <p:sp>
        <p:nvSpPr>
          <p:cNvPr id="24" name="Plassholder for lysbildenummer 5">
            <a:extLst>
              <a:ext uri="{FF2B5EF4-FFF2-40B4-BE49-F238E27FC236}">
                <a16:creationId xmlns:a16="http://schemas.microsoft.com/office/drawing/2014/main" id="{1AA4BDAA-AA79-4AF5-B9D8-BAA24CB9C679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F698C9B9-9370-4D40-92EA-EE1674C825B1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951C16E4-6BB9-4C56-8466-324319806E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11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KTABOKS x 3 egne titler"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DA7F82D5-170E-47A6-9910-FE84E32FE544}"/>
              </a:ext>
            </a:extLst>
          </p:cNvPr>
          <p:cNvSpPr/>
          <p:nvPr/>
        </p:nvSpPr>
        <p:spPr>
          <a:xfrm>
            <a:off x="1055688" y="1104900"/>
            <a:ext cx="2307444" cy="5203825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77289ADD-6E2E-464C-9359-38C11C947409}"/>
              </a:ext>
            </a:extLst>
          </p:cNvPr>
          <p:cNvSpPr/>
          <p:nvPr/>
        </p:nvSpPr>
        <p:spPr>
          <a:xfrm>
            <a:off x="3659311" y="1104899"/>
            <a:ext cx="2307444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61072EAD-B1BE-40B7-88CE-9948D7487840}"/>
              </a:ext>
            </a:extLst>
          </p:cNvPr>
          <p:cNvSpPr/>
          <p:nvPr/>
        </p:nvSpPr>
        <p:spPr>
          <a:xfrm>
            <a:off x="6225247" y="1104899"/>
            <a:ext cx="2307445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932D5A4-F404-48C4-93C4-712FCC6A162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357262" y="1397001"/>
            <a:ext cx="1874785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1</a:t>
            </a:r>
          </a:p>
        </p:txBody>
      </p:sp>
      <p:sp>
        <p:nvSpPr>
          <p:cNvPr id="15" name="Plassholder for tekst 2">
            <a:extLst>
              <a:ext uri="{FF2B5EF4-FFF2-40B4-BE49-F238E27FC236}">
                <a16:creationId xmlns:a16="http://schemas.microsoft.com/office/drawing/2014/main" id="{7092F267-7936-4D7E-AB24-A3C4C0705E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959096" y="1397002"/>
            <a:ext cx="1873652" cy="1093652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2</a:t>
            </a:r>
          </a:p>
        </p:txBody>
      </p:sp>
      <p:sp>
        <p:nvSpPr>
          <p:cNvPr id="17" name="Plassholder for tekst 2">
            <a:extLst>
              <a:ext uri="{FF2B5EF4-FFF2-40B4-BE49-F238E27FC236}">
                <a16:creationId xmlns:a16="http://schemas.microsoft.com/office/drawing/2014/main" id="{836D24B0-CE4C-45E9-88BA-428E6F489B6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521426" y="1397001"/>
            <a:ext cx="1874963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3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1E3CFF66-C480-411E-8A1B-3508A0501D88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TekstSylinder 20">
            <a:extLst>
              <a:ext uri="{FF2B5EF4-FFF2-40B4-BE49-F238E27FC236}">
                <a16:creationId xmlns:a16="http://schemas.microsoft.com/office/drawing/2014/main" id="{66591FA5-6FFD-46B8-9B0F-F21B63E6B78C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27" name="Plassholder for tekst 8">
            <a:extLst>
              <a:ext uri="{FF2B5EF4-FFF2-40B4-BE49-F238E27FC236}">
                <a16:creationId xmlns:a16="http://schemas.microsoft.com/office/drawing/2014/main" id="{8EE39E4B-F344-4198-AF1B-CF3EDBD982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262" y="2725784"/>
            <a:ext cx="1874785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Faktaboksene kan brukes for å sammenlikne noe. </a:t>
            </a:r>
            <a:br>
              <a:rPr lang="nb-NO" dirty="0"/>
            </a:br>
            <a:r>
              <a:rPr lang="nb-NO" dirty="0"/>
              <a:t>For eksempel hvis du vil du sammenlikne tre paragrafer eller lovverk.</a:t>
            </a:r>
            <a:br>
              <a:rPr lang="nb-NO" dirty="0"/>
            </a:br>
            <a:r>
              <a:rPr lang="nb-NO" dirty="0"/>
              <a:t>Eller hvis du skal forklare gangen i en prosess eller et tilsyn som består av tre deler.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  <a:p>
            <a:pPr lvl="0"/>
            <a:endParaRPr lang="nb-NO" dirty="0"/>
          </a:p>
        </p:txBody>
      </p:sp>
      <p:sp>
        <p:nvSpPr>
          <p:cNvPr id="28" name="Plassholder for tekst 8">
            <a:extLst>
              <a:ext uri="{FF2B5EF4-FFF2-40B4-BE49-F238E27FC236}">
                <a16:creationId xmlns:a16="http://schemas.microsoft.com/office/drawing/2014/main" id="{C8765A32-4890-4C82-9997-A3C76276CF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56109" y="2725785"/>
            <a:ext cx="1873651" cy="3282194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Når punktene er hele setninger, skal det være stor bokstav i hvert punkt. </a:t>
            </a:r>
            <a:br>
              <a:rPr lang="nb-NO" dirty="0"/>
            </a:br>
            <a:r>
              <a:rPr lang="nb-NO" dirty="0"/>
              <a:t>Gi alle punktene samme form og struktur.</a:t>
            </a:r>
          </a:p>
          <a:p>
            <a:pPr lvl="0"/>
            <a:endParaRPr lang="nb-NO" dirty="0"/>
          </a:p>
        </p:txBody>
      </p:sp>
      <p:sp>
        <p:nvSpPr>
          <p:cNvPr id="29" name="Plassholder for tekst 8">
            <a:extLst>
              <a:ext uri="{FF2B5EF4-FFF2-40B4-BE49-F238E27FC236}">
                <a16:creationId xmlns:a16="http://schemas.microsoft.com/office/drawing/2014/main" id="{DB84BA7C-C40C-4A30-8F56-CA34FC964BE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21427" y="2725784"/>
            <a:ext cx="1874963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4D718755-CF9E-4429-B5B0-AD6F0FED9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428D8CD2-D164-D5D3-0DCC-C3B66340606B}"/>
              </a:ext>
            </a:extLst>
          </p:cNvPr>
          <p:cNvSpPr/>
          <p:nvPr userDrawn="1"/>
        </p:nvSpPr>
        <p:spPr>
          <a:xfrm>
            <a:off x="8764977" y="1100225"/>
            <a:ext cx="2307445" cy="5203826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2">
            <a:extLst>
              <a:ext uri="{FF2B5EF4-FFF2-40B4-BE49-F238E27FC236}">
                <a16:creationId xmlns:a16="http://schemas.microsoft.com/office/drawing/2014/main" id="{5ACA2F54-4A66-0554-5F88-B655AA16B7C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61156" y="1392327"/>
            <a:ext cx="1874963" cy="1093651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nb-NO" dirty="0"/>
              <a:t>Overskrift (pkt. 20) for faktaboks 4</a:t>
            </a:r>
          </a:p>
        </p:txBody>
      </p:sp>
      <p:sp>
        <p:nvSpPr>
          <p:cNvPr id="6" name="Plassholder for tekst 8">
            <a:extLst>
              <a:ext uri="{FF2B5EF4-FFF2-40B4-BE49-F238E27FC236}">
                <a16:creationId xmlns:a16="http://schemas.microsoft.com/office/drawing/2014/main" id="{D3BE8F8B-C7E2-606A-A369-1EE279133EC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61157" y="2721110"/>
            <a:ext cx="1874963" cy="3293409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1pPr>
            <a:lvl2pPr>
              <a:defRPr sz="1600">
                <a:solidFill>
                  <a:schemeClr val="bg1"/>
                </a:solidFill>
                <a:latin typeface="+mn-lt"/>
              </a:defRPr>
            </a:lvl2pPr>
            <a:lvl3pPr>
              <a:defRPr sz="1600">
                <a:solidFill>
                  <a:schemeClr val="bg1"/>
                </a:solidFill>
                <a:latin typeface="+mn-lt"/>
              </a:defRPr>
            </a:lvl3pPr>
            <a:lvl4pPr>
              <a:defRPr sz="1600">
                <a:solidFill>
                  <a:schemeClr val="bg1"/>
                </a:solidFill>
                <a:latin typeface="+mn-lt"/>
              </a:defRPr>
            </a:lvl4pPr>
            <a:lvl5pPr>
              <a:defRPr sz="16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nb-NO" dirty="0"/>
              <a:t>Les mer om punktoppstillinger på Språkrådet.no.</a:t>
            </a:r>
          </a:p>
          <a:p>
            <a:pPr lvl="0"/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44545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62D7BC0-0959-4646-A1B9-535C1C27A2AA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4492"/>
            <a:ext cx="12192000" cy="6624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bilde som dekker hele skjermen.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 og/eller eier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65313A6B-DA5B-4674-A4E2-6AC10DC3ABC6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8" name="Plassholder for lysbildenummer 5">
            <a:extLst>
              <a:ext uri="{FF2B5EF4-FFF2-40B4-BE49-F238E27FC236}">
                <a16:creationId xmlns:a16="http://schemas.microsoft.com/office/drawing/2014/main" id="{D02C766E-7117-44E9-A6B7-128D5AA400B3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9264222-F2ED-4044-A7CD-7C63D4A2EE78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0" name="Plassholder for tekst 3">
            <a:extLst>
              <a:ext uri="{FF2B5EF4-FFF2-40B4-BE49-F238E27FC236}">
                <a16:creationId xmlns:a16="http://schemas.microsoft.com/office/drawing/2014/main" id="{11FEC603-5563-416F-A5D9-6EF0FE508C3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5"/>
            <a:ext cx="8155355" cy="137044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</p:spTree>
    <p:extLst>
      <p:ext uri="{BB962C8B-B14F-4D97-AF65-F5344CB8AC3E}">
        <p14:creationId xmlns:p14="http://schemas.microsoft.com/office/powerpoint/2010/main" val="371369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mønster9) turk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20423A4E-76FC-4E24-A6E7-5F6F8037AB1B}"/>
              </a:ext>
            </a:extLst>
          </p:cNvPr>
          <p:cNvSpPr/>
          <p:nvPr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Bilde 17">
            <a:extLst>
              <a:ext uri="{FF2B5EF4-FFF2-40B4-BE49-F238E27FC236}">
                <a16:creationId xmlns:a16="http://schemas.microsoft.com/office/drawing/2014/main" id="{783E95BF-0C76-4910-AB5A-AAAE3C045E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0"/>
          <a:stretch/>
        </p:blipFill>
        <p:spPr>
          <a:xfrm>
            <a:off x="8881859" y="2791838"/>
            <a:ext cx="3310142" cy="3326296"/>
          </a:xfrm>
          <a:prstGeom prst="rect">
            <a:avLst/>
          </a:prstGeom>
          <a:noFill/>
        </p:spPr>
      </p:pic>
      <p:sp>
        <p:nvSpPr>
          <p:cNvPr id="9" name="Plassholder for tekst 4">
            <a:extLst>
              <a:ext uri="{FF2B5EF4-FFF2-40B4-BE49-F238E27FC236}">
                <a16:creationId xmlns:a16="http://schemas.microsoft.com/office/drawing/2014/main" id="{F90A31C9-3E58-4011-9698-C055090CCA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10" name="Plassholder for tekst 6">
            <a:extLst>
              <a:ext uri="{FF2B5EF4-FFF2-40B4-BE49-F238E27FC236}">
                <a16:creationId xmlns:a16="http://schemas.microsoft.com/office/drawing/2014/main" id="{95B3425A-F007-457E-823B-2A49C81FA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4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C404FBC3-6B15-4405-8FBC-A209FD067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x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FAE01CCF-5656-4C51-9B8F-17B85B5040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 2.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74E7BE4E-EAD6-492B-B113-71C0E078FEEB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EE4EEDD-8338-4EB5-93FE-708D1B1BECE5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5" name="Plassholder for tekst 3">
            <a:extLst>
              <a:ext uri="{FF2B5EF4-FFF2-40B4-BE49-F238E27FC236}">
                <a16:creationId xmlns:a16="http://schemas.microsoft.com/office/drawing/2014/main" id="{85C68640-E0DE-4C9F-B22C-ECC94420924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5"/>
            <a:ext cx="8155355" cy="137044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E1820537-7188-44C7-AA4F-4F92BF8BCC39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AD36F2C1-F98E-4C25-8CDF-D3BED94FD838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</p:spTree>
    <p:extLst>
      <p:ext uri="{BB962C8B-B14F-4D97-AF65-F5344CB8AC3E}">
        <p14:creationId xmlns:p14="http://schemas.microsoft.com/office/powerpoint/2010/main" val="2195963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x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936C18CF-6F5C-443F-A261-D0FE07777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1680" y="0"/>
            <a:ext cx="6096000" cy="3393652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48FD7EA8-B8FA-491A-ADCE-CC85114557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6000" y="3393651"/>
            <a:ext cx="6096000" cy="32217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 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2" name="Plassholder for bilde 3">
            <a:extLst>
              <a:ext uri="{FF2B5EF4-FFF2-40B4-BE49-F238E27FC236}">
                <a16:creationId xmlns:a16="http://schemas.microsoft.com/office/drawing/2014/main" id="{A094F4C5-7718-434E-BB74-22546C52C31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624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stående bilde.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5DAED793-F6DF-4393-B5B7-00BD9C67A0D7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6BB90A15-C6FD-4F5E-819D-6BE960B48C80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E1C8271-B83B-4C8C-8EBE-CA752B6270A7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83F8A895-256D-4B52-B4C1-DF95A5288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5599"/>
            <a:ext cx="8358556" cy="135139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bildene.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EB1C0BE0-2375-43E1-8190-E4D337FBC41B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41B99EF6-D8AD-433A-BE5E-2B3515EE8917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</p:spTree>
    <p:extLst>
      <p:ext uri="{BB962C8B-B14F-4D97-AF65-F5344CB8AC3E}">
        <p14:creationId xmlns:p14="http://schemas.microsoft.com/office/powerpoint/2010/main" val="1220416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x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ssholder for bilde 3">
            <a:extLst>
              <a:ext uri="{FF2B5EF4-FFF2-40B4-BE49-F238E27FC236}">
                <a16:creationId xmlns:a16="http://schemas.microsoft.com/office/drawing/2014/main" id="{597491D4-E5C2-4A3A-B7A7-D5E62BAAD7E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1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1.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4" name="Plassholder for bilde 3">
            <a:extLst>
              <a:ext uri="{FF2B5EF4-FFF2-40B4-BE49-F238E27FC236}">
                <a16:creationId xmlns:a16="http://schemas.microsoft.com/office/drawing/2014/main" id="{329942B5-7A94-4D27-9BF2-43A757EA22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330844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3.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063328CC-F328-4150-9BA4-2367AC2BA0A8}"/>
              </a:ext>
            </a:extLst>
          </p:cNvPr>
          <p:cNvSpPr/>
          <p:nvPr/>
        </p:nvSpPr>
        <p:spPr>
          <a:xfrm>
            <a:off x="0" y="6609508"/>
            <a:ext cx="12192000" cy="2602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01A36E7F-ACC5-459A-91F0-51736B28EE66}"/>
              </a:ext>
            </a:extLst>
          </p:cNvPr>
          <p:cNvSpPr txBox="1"/>
          <p:nvPr/>
        </p:nvSpPr>
        <p:spPr>
          <a:xfrm>
            <a:off x="407988" y="6687733"/>
            <a:ext cx="266383" cy="153888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r>
              <a:rPr lang="nb-NO" sz="7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85CE1348-486B-40A4-B506-EC57977010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7985" y="6703694"/>
            <a:ext cx="8304767" cy="138949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fotograf(ene) og/eller eier(ne) av bildene).</a:t>
            </a:r>
          </a:p>
        </p:txBody>
      </p:sp>
      <p:sp>
        <p:nvSpPr>
          <p:cNvPr id="19" name="Plassholder for lysbildenummer 5">
            <a:extLst>
              <a:ext uri="{FF2B5EF4-FFF2-40B4-BE49-F238E27FC236}">
                <a16:creationId xmlns:a16="http://schemas.microsoft.com/office/drawing/2014/main" id="{40B944C6-3148-4102-8C55-F1412576CE37}"/>
              </a:ext>
            </a:extLst>
          </p:cNvPr>
          <p:cNvSpPr txBox="1">
            <a:spLocks/>
          </p:cNvSpPr>
          <p:nvPr/>
        </p:nvSpPr>
        <p:spPr>
          <a:xfrm>
            <a:off x="11540562" y="662134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0" name="TekstSylinder 19">
            <a:extLst>
              <a:ext uri="{FF2B5EF4-FFF2-40B4-BE49-F238E27FC236}">
                <a16:creationId xmlns:a16="http://schemas.microsoft.com/office/drawing/2014/main" id="{8C9208AA-F53D-450E-BDAA-14D607FACDFD}"/>
              </a:ext>
            </a:extLst>
          </p:cNvPr>
          <p:cNvSpPr txBox="1"/>
          <p:nvPr/>
        </p:nvSpPr>
        <p:spPr>
          <a:xfrm>
            <a:off x="9918700" y="664207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BB250A6E-8148-4714-866F-E5BB2DA40558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096000" y="-3560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2.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  <p:sp>
        <p:nvSpPr>
          <p:cNvPr id="22" name="Plassholder for bilde 3">
            <a:extLst>
              <a:ext uri="{FF2B5EF4-FFF2-40B4-BE49-F238E27FC236}">
                <a16:creationId xmlns:a16="http://schemas.microsoft.com/office/drawing/2014/main" id="{2F9E4AE3-E1A0-448B-AE65-725785A1751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096000" y="3304879"/>
            <a:ext cx="6096000" cy="3312000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nb-NO" dirty="0"/>
              <a:t>Klikk på ikonet for å sette inn et liggende bilde 4.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Navn på fotograf(er) og/eller eier(e) av bildet skriver du i tekstfeltet nederst på </a:t>
            </a:r>
            <a:r>
              <a:rPr lang="nb-NO" dirty="0" err="1"/>
              <a:t>malsiden</a:t>
            </a:r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7079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media 6">
            <a:extLst>
              <a:ext uri="{FF2B5EF4-FFF2-40B4-BE49-F238E27FC236}">
                <a16:creationId xmlns:a16="http://schemas.microsoft.com/office/drawing/2014/main" id="{135B5083-9455-45F9-A33C-53405C67A856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0"/>
            </a:lvl1pPr>
          </a:lstStyle>
          <a:p>
            <a:r>
              <a:rPr lang="nb-NO" dirty="0"/>
              <a:t>Klikk på ikonet for å sette inn video som ligger lagret på datamaskinen.</a:t>
            </a:r>
            <a:br>
              <a:rPr lang="nb-NO" dirty="0"/>
            </a:br>
            <a:r>
              <a:rPr lang="nb-NO" dirty="0"/>
              <a:t>Videoer fra nettet kan ikke settes inn.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NB. Når du setter inn video i presentasjon, blir filstørrelsen veldig stor.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br>
              <a:rPr lang="nb-NO" dirty="0"/>
            </a:br>
            <a:r>
              <a:rPr lang="nb-NO" dirty="0"/>
              <a:t>Det er lurt at både presentasjon og videofil ligger lagret på samme datamaskin</a:t>
            </a:r>
            <a:br>
              <a:rPr lang="nb-NO" dirty="0"/>
            </a:br>
            <a:r>
              <a:rPr lang="nb-NO" dirty="0"/>
              <a:t> som presentasjonen spilles av på.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Last eventuelt presentasjonen over fra minnepinne til maskin.</a:t>
            </a:r>
            <a:br>
              <a:rPr lang="nb-NO" dirty="0"/>
            </a:br>
            <a:br>
              <a:rPr lang="nb-NO" dirty="0"/>
            </a:br>
            <a:r>
              <a:rPr lang="nb-NO" dirty="0"/>
              <a:t>Hvis ikke kan avspillingen gå veldig tregt eller hakke.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054760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sasjonskart uten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>
            <a:extLst>
              <a:ext uri="{FF2B5EF4-FFF2-40B4-BE49-F238E27FC236}">
                <a16:creationId xmlns:a16="http://schemas.microsoft.com/office/drawing/2014/main" id="{72EF0751-2B5B-4284-833D-CA315BECB4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555B8594-3D12-4F0A-BC64-E01D0B48C44F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05A7E26-7E84-456D-8A77-B06978B0F8DF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8DE97E4E-7214-4621-A6CE-34EFB48D5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395EA75D-C669-4024-A4C7-7FF466D91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3417" y="873125"/>
            <a:ext cx="8425282" cy="432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81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rganisasjonskart med seksj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611FD0BF-FAAF-4897-93DF-D0B00ABD54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b="17283"/>
          <a:stretch/>
        </p:blipFill>
        <p:spPr>
          <a:xfrm>
            <a:off x="0" y="3615079"/>
            <a:ext cx="7425160" cy="3178737"/>
          </a:xfrm>
          <a:prstGeom prst="rect">
            <a:avLst/>
          </a:prstGeom>
        </p:spPr>
      </p:pic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A4417D52-51C9-4726-B690-F70EB9F6655B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4CA72B0F-0B6D-4940-84F9-C4327226F03B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65997F6-170A-4322-BCE3-1D9D100B314C}"/>
              </a:ext>
            </a:extLst>
          </p:cNvPr>
          <p:cNvSpPr/>
          <p:nvPr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757E35CC-58BA-4E57-8A6D-63A1968BB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BD3391E9-6083-474A-AF9E-44F02AE91C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049" y="436909"/>
            <a:ext cx="10469901" cy="616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640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86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(mønster1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487B7658-DA41-4D1E-81F6-F489F6F010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3" r="6209" b="15925"/>
          <a:stretch/>
        </p:blipFill>
        <p:spPr>
          <a:xfrm>
            <a:off x="4961603" y="-1"/>
            <a:ext cx="7230397" cy="6858001"/>
          </a:xfrm>
          <a:prstGeom prst="rect">
            <a:avLst/>
          </a:prstGeom>
        </p:spPr>
      </p:pic>
      <p:pic>
        <p:nvPicPr>
          <p:cNvPr id="19" name="Bilde 18">
            <a:extLst>
              <a:ext uri="{FF2B5EF4-FFF2-40B4-BE49-F238E27FC236}">
                <a16:creationId xmlns:a16="http://schemas.microsoft.com/office/drawing/2014/main" id="{C4ECA97A-E6CD-443F-B212-8A1120A99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2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(mønster15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/>
        </p:nvSpPr>
        <p:spPr>
          <a:xfrm>
            <a:off x="0" y="1"/>
            <a:ext cx="12192000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21" name="Bilde 20">
            <a:extLst>
              <a:ext uri="{FF2B5EF4-FFF2-40B4-BE49-F238E27FC236}">
                <a16:creationId xmlns:a16="http://schemas.microsoft.com/office/drawing/2014/main" id="{60EAC154-F940-43C5-A5CE-3FE67FF8AA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9"/>
          <a:stretch/>
        </p:blipFill>
        <p:spPr>
          <a:xfrm>
            <a:off x="5043433" y="283407"/>
            <a:ext cx="7148568" cy="6412977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8F86FF03-7E94-4A5D-A789-8FA40021B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098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/>
        </p:nvSpPr>
        <p:spPr>
          <a:xfrm>
            <a:off x="0" y="1"/>
            <a:ext cx="4876801" cy="679920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4" name="Plassholder for tekst 3">
            <a:extLst>
              <a:ext uri="{FF2B5EF4-FFF2-40B4-BE49-F238E27FC236}">
                <a16:creationId xmlns:a16="http://schemas.microsoft.com/office/drawing/2014/main" id="{E70143AF-2558-4FEB-AF3E-6C88B37148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833" y="3733923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62F7FAD-99C7-4359-96AB-324677440D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59832" y="4035747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e-postadresse(r) her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7224D097-B02F-40B5-BE7A-C234A9C366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9829" y="4186660"/>
            <a:ext cx="3443893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ett eller flere telefonnummer</a:t>
            </a:r>
          </a:p>
        </p:txBody>
      </p:sp>
      <p:sp>
        <p:nvSpPr>
          <p:cNvPr id="20" name="Plassholder for tekst 3">
            <a:extLst>
              <a:ext uri="{FF2B5EF4-FFF2-40B4-BE49-F238E27FC236}">
                <a16:creationId xmlns:a16="http://schemas.microsoft.com/office/drawing/2014/main" id="{83A10224-0C9E-49D9-8C00-D3413A8BD8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9834" y="3884835"/>
            <a:ext cx="3443892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1FC4269-0D3F-41A9-B0D2-9574F6FB2A79}"/>
              </a:ext>
            </a:extLst>
          </p:cNvPr>
          <p:cNvSpPr txBox="1"/>
          <p:nvPr/>
        </p:nvSpPr>
        <p:spPr>
          <a:xfrm>
            <a:off x="954390" y="5760731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Plassholder for tekst 26">
            <a:extLst>
              <a:ext uri="{FF2B5EF4-FFF2-40B4-BE49-F238E27FC236}">
                <a16:creationId xmlns:a16="http://schemas.microsoft.com/office/drawing/2014/main" id="{97509EE8-C1C3-4919-B331-CA5F186927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5689" y="873125"/>
            <a:ext cx="3348034" cy="2320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A63ECB9-4EC1-46DE-8ABB-66086258A46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876801" y="-58"/>
            <a:ext cx="7315200" cy="685805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 som passer til den avsluttende siden din. </a:t>
            </a:r>
            <a:br>
              <a:rPr lang="nb-NO" dirty="0"/>
            </a:br>
            <a:br>
              <a:rPr lang="nb-NO" dirty="0"/>
            </a:br>
            <a:endParaRPr lang="nb-NO" dirty="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lang="nb-NO" dirty="0"/>
            </a:br>
            <a:r>
              <a:rPr lang="nb-NO" dirty="0"/>
              <a:t>Har du ikke bilde som passer til tema, kan du bruke en </a:t>
            </a:r>
            <a:r>
              <a:rPr lang="nb-NO" dirty="0" err="1"/>
              <a:t>malside</a:t>
            </a:r>
            <a:r>
              <a:rPr lang="nb-NO" dirty="0"/>
              <a:t> uten bilde. </a:t>
            </a:r>
          </a:p>
          <a:p>
            <a:endParaRPr lang="nb-NO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8E4FBD05-0A6D-4BD8-AE79-60648C6B13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8" t="11944" r="-1077" b="14626"/>
          <a:stretch/>
        </p:blipFill>
        <p:spPr>
          <a:xfrm>
            <a:off x="0" y="-57"/>
            <a:ext cx="1113338" cy="6858057"/>
          </a:xfrm>
          <a:prstGeom prst="rect">
            <a:avLst/>
          </a:prstGeom>
        </p:spPr>
      </p:pic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57DB4D93-69C3-4C85-94B3-FB1CCCAD82C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34401" y="6578104"/>
            <a:ext cx="3345074" cy="181967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 algn="r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C86F485D-915F-4273-A8A1-FE1646620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4693844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88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12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906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NING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ktangel 15">
            <a:extLst>
              <a:ext uri="{FF2B5EF4-FFF2-40B4-BE49-F238E27FC236}">
                <a16:creationId xmlns:a16="http://schemas.microsoft.com/office/drawing/2014/main" id="{9158DAB5-393D-4D76-8613-28A36166F5D6}"/>
              </a:ext>
            </a:extLst>
          </p:cNvPr>
          <p:cNvSpPr/>
          <p:nvPr/>
        </p:nvSpPr>
        <p:spPr>
          <a:xfrm>
            <a:off x="0" y="5222119"/>
            <a:ext cx="12192000" cy="157708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9" name="Plassholder for bilde 8">
            <a:extLst>
              <a:ext uri="{FF2B5EF4-FFF2-40B4-BE49-F238E27FC236}">
                <a16:creationId xmlns:a16="http://schemas.microsoft.com/office/drawing/2014/main" id="{A2E25528-2AA2-40E4-A95C-B0AE2228958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951" y="0"/>
            <a:ext cx="12192000" cy="52228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nb-NO" dirty="0"/>
              <a:t>Klikk på ikonet i midten for å sette inn et bilde på siste side i presentasjonen.</a:t>
            </a:r>
          </a:p>
        </p:txBody>
      </p:sp>
      <p:sp>
        <p:nvSpPr>
          <p:cNvPr id="22" name="Plassholder for tekst 9">
            <a:extLst>
              <a:ext uri="{FF2B5EF4-FFF2-40B4-BE49-F238E27FC236}">
                <a16:creationId xmlns:a16="http://schemas.microsoft.com/office/drawing/2014/main" id="{DFDAE691-7AD4-4AEA-BE0D-C69BCF1313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58651" y="1036321"/>
            <a:ext cx="3591125" cy="3206924"/>
          </a:xfrm>
          <a:prstGeom prst="rect">
            <a:avLst/>
          </a:prstGeom>
          <a:solidFill>
            <a:srgbClr val="00244E">
              <a:alpha val="80000"/>
            </a:srgbClr>
          </a:solidFill>
        </p:spPr>
        <p:txBody>
          <a:bodyPr wrap="square" lIns="324000" tIns="216000" rIns="252000" bIns="216000"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Klikk her for å sette inn en avsluttende tekst.</a:t>
            </a:r>
            <a:br>
              <a:rPr lang="nb-NO" dirty="0"/>
            </a:br>
            <a:r>
              <a:rPr lang="nb-NO" dirty="0"/>
              <a:t> </a:t>
            </a:r>
            <a:br>
              <a:rPr lang="nb-NO" dirty="0"/>
            </a:br>
            <a:r>
              <a:rPr lang="nb-NO" dirty="0"/>
              <a:t>For eksempel en kort oppsummering, nyttige lenker, huskeliste eller neste møtedato.</a:t>
            </a:r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69935EB5-EA56-40E3-885C-585EB177A2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83" t="29196" r="74740" b="29790"/>
          <a:stretch/>
        </p:blipFill>
        <p:spPr>
          <a:xfrm>
            <a:off x="10380617" y="5222119"/>
            <a:ext cx="1811383" cy="1633799"/>
          </a:xfrm>
          <a:prstGeom prst="rect">
            <a:avLst/>
          </a:prstGeom>
        </p:spPr>
      </p:pic>
      <p:sp>
        <p:nvSpPr>
          <p:cNvPr id="27" name="Plassholder for tekst 3">
            <a:extLst>
              <a:ext uri="{FF2B5EF4-FFF2-40B4-BE49-F238E27FC236}">
                <a16:creationId xmlns:a16="http://schemas.microsoft.com/office/drawing/2014/main" id="{8F07D5BA-48CD-4347-935E-32784EC97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1966" y="5749013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5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ditt eller deres navn her</a:t>
            </a:r>
          </a:p>
        </p:txBody>
      </p:sp>
      <p:sp>
        <p:nvSpPr>
          <p:cNvPr id="28" name="Plassholder for tekst 3">
            <a:extLst>
              <a:ext uri="{FF2B5EF4-FFF2-40B4-BE49-F238E27FC236}">
                <a16:creationId xmlns:a16="http://schemas.microsoft.com/office/drawing/2014/main" id="{4EE05753-9D49-4F8D-A32F-385E352349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1966" y="6050837"/>
            <a:ext cx="2772625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e-postadresse her</a:t>
            </a:r>
          </a:p>
        </p:txBody>
      </p:sp>
      <p:sp>
        <p:nvSpPr>
          <p:cNvPr id="29" name="Plassholder for tekst 3">
            <a:extLst>
              <a:ext uri="{FF2B5EF4-FFF2-40B4-BE49-F238E27FC236}">
                <a16:creationId xmlns:a16="http://schemas.microsoft.com/office/drawing/2014/main" id="{08D8D5BA-DF3B-478D-823F-C82CE77B81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81963" y="6201750"/>
            <a:ext cx="2772631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her kan du skrive telefonnummer</a:t>
            </a:r>
          </a:p>
        </p:txBody>
      </p:sp>
      <p:sp>
        <p:nvSpPr>
          <p:cNvPr id="30" name="Plassholder for tekst 3">
            <a:extLst>
              <a:ext uri="{FF2B5EF4-FFF2-40B4-BE49-F238E27FC236}">
                <a16:creationId xmlns:a16="http://schemas.microsoft.com/office/drawing/2014/main" id="{C6543016-07DA-41FD-8B8E-DF591F27FF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81968" y="5899925"/>
            <a:ext cx="2772630" cy="1800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0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nb-NO" dirty="0"/>
              <a:t>skriv f. eks. stilling/avdeling (liten forbokstav)</a:t>
            </a:r>
          </a:p>
        </p:txBody>
      </p:sp>
      <p:sp>
        <p:nvSpPr>
          <p:cNvPr id="32" name="TekstSylinder 31">
            <a:extLst>
              <a:ext uri="{FF2B5EF4-FFF2-40B4-BE49-F238E27FC236}">
                <a16:creationId xmlns:a16="http://schemas.microsoft.com/office/drawing/2014/main" id="{E831F85E-8785-4C6B-B398-C3BF356D2BB5}"/>
              </a:ext>
            </a:extLst>
          </p:cNvPr>
          <p:cNvSpPr txBox="1"/>
          <p:nvPr/>
        </p:nvSpPr>
        <p:spPr>
          <a:xfrm>
            <a:off x="8896396" y="5725022"/>
            <a:ext cx="2571094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endParaRPr lang="nb-NO" sz="1000" i="0" dirty="0">
              <a:solidFill>
                <a:schemeClr val="accent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nb-NO" sz="1000" i="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nb-NO" sz="1000" i="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sfov.no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000" i="0" kern="1200" dirty="0">
                <a:solidFill>
                  <a:schemeClr val="accent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Nettside</a:t>
            </a:r>
            <a:r>
              <a:rPr lang="nb-NO" sz="1000" i="0" kern="1200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statsforvalteren.no/</a:t>
            </a:r>
            <a:r>
              <a:rPr lang="nb-NO" sz="1000" i="0" kern="1200" dirty="0" err="1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ov</a:t>
            </a:r>
            <a:endParaRPr lang="nb-NO" sz="1000" i="0" kern="120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nb-NO" sz="1000" i="0" dirty="0">
              <a:solidFill>
                <a:schemeClr val="bg1"/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975475F7-94A4-43AB-AFCC-48725A695B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58650" y="5049866"/>
            <a:ext cx="3597487" cy="172253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bg1"/>
                </a:solidFill>
                <a:highlight>
                  <a:srgbClr val="00244E"/>
                </a:highlight>
                <a:latin typeface="+mn-lt"/>
              </a:defRPr>
            </a:lvl1pPr>
          </a:lstStyle>
          <a:p>
            <a:pPr lvl="0"/>
            <a:r>
              <a:rPr lang="nb-NO" dirty="0"/>
              <a:t>Foto: Her skriver du fotograf(ene) og/eller eier(ne) av bildene.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69D4A491-9D7E-4D00-82ED-F7B6A546CC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697" y="5773492"/>
            <a:ext cx="138505" cy="138505"/>
          </a:xfrm>
          <a:prstGeom prst="rect">
            <a:avLst/>
          </a:prstGeom>
        </p:spPr>
      </p:pic>
      <p:pic>
        <p:nvPicPr>
          <p:cNvPr id="14" name="Bilde 13">
            <a:extLst>
              <a:ext uri="{FF2B5EF4-FFF2-40B4-BE49-F238E27FC236}">
                <a16:creationId xmlns:a16="http://schemas.microsoft.com/office/drawing/2014/main" id="{5FF12AE2-FCFF-4B45-92E0-8C1188DCB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146" y="5443778"/>
            <a:ext cx="3900854" cy="118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307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725">
          <p15:clr>
            <a:srgbClr val="FBAE40"/>
          </p15:clr>
        </p15:guide>
        <p15:guide id="4" pos="2933">
          <p15:clr>
            <a:srgbClr val="FBAE40"/>
          </p15:clr>
        </p15:guide>
        <p15:guide id="5" orient="horz" pos="4020">
          <p15:clr>
            <a:srgbClr val="FBAE40"/>
          </p15:clr>
        </p15:guide>
        <p15:guide id="6" pos="565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(mønster 1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A63243C1-A252-4053-8244-056467326F18}"/>
              </a:ext>
            </a:extLst>
          </p:cNvPr>
          <p:cNvSpPr/>
          <p:nvPr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5C17324-2AA0-4F49-99AF-369C8EC17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2249" b="11068"/>
          <a:stretch/>
        </p:blipFill>
        <p:spPr>
          <a:xfrm>
            <a:off x="8194355" y="1535030"/>
            <a:ext cx="3997640" cy="4747878"/>
          </a:xfrm>
          <a:prstGeom prst="rect">
            <a:avLst/>
          </a:prstGeom>
        </p:spPr>
      </p:pic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AED83DA5-01BC-4DC7-B616-8EEE237218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DD524CBD-8441-4DA7-A7A5-36FDED7A2D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31303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0A34269E-E164-42A8-BCBD-A2FF6A0E0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9233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re titte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90A1533D-7ABC-4411-A97E-1A111AB129BB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DB8AFD54-07BE-4940-BC0C-0C738D31EA7D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8" name="Plassholder for tittel 1">
            <a:extLst>
              <a:ext uri="{FF2B5EF4-FFF2-40B4-BE49-F238E27FC236}">
                <a16:creationId xmlns:a16="http://schemas.microsoft.com/office/drawing/2014/main" id="{17806027-8FF1-4947-B5AA-FF6207357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(pkt. 36) på </a:t>
            </a:r>
            <a:r>
              <a:rPr lang="nb-NO" dirty="0" err="1"/>
              <a:t>malside</a:t>
            </a:r>
            <a:r>
              <a:rPr lang="nb-NO" dirty="0"/>
              <a:t> med kun tittel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E5FA3954-742F-4DD6-A8DB-A675A20F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02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ssholder for lysbildenummer 5">
            <a:extLst>
              <a:ext uri="{FF2B5EF4-FFF2-40B4-BE49-F238E27FC236}">
                <a16:creationId xmlns:a16="http://schemas.microsoft.com/office/drawing/2014/main" id="{ACDE66F6-3636-4218-8D66-77005AFAE89D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6B78508-2033-4BC7-9A2B-3EA310F7D13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18B79961-EC85-4F5E-8A2B-5233E13A6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26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5BC51FCA-1BA2-47B0-ADD7-5A54455D4249}"/>
              </a:ext>
            </a:extLst>
          </p:cNvPr>
          <p:cNvSpPr/>
          <p:nvPr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tittel 1">
            <a:extLst>
              <a:ext uri="{FF2B5EF4-FFF2-40B4-BE49-F238E27FC236}">
                <a16:creationId xmlns:a16="http://schemas.microsoft.com/office/drawing/2014/main" id="{527570CC-C1F5-4F3F-BF08-E44D828EC5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5" name="Plassholder for tekst 37">
            <a:extLst>
              <a:ext uri="{FF2B5EF4-FFF2-40B4-BE49-F238E27FC236}">
                <a16:creationId xmlns:a16="http://schemas.microsoft.com/office/drawing/2014/main" id="{C221EF52-3926-4556-A22E-E292FA64D2B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7" name="Plassholder for lysbildenummer 5">
            <a:extLst>
              <a:ext uri="{FF2B5EF4-FFF2-40B4-BE49-F238E27FC236}">
                <a16:creationId xmlns:a16="http://schemas.microsoft.com/office/drawing/2014/main" id="{F6F22973-D61B-4BBA-88C0-3B1B9A27C63E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56046B91-AEAB-45BF-BD3F-55FF7616AA04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Oslo og Viken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0BD20E72-0719-42FD-9E31-8D508A92AE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679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10078772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333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alvsidebil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ssholder for tekst 37">
            <a:extLst>
              <a:ext uri="{FF2B5EF4-FFF2-40B4-BE49-F238E27FC236}">
                <a16:creationId xmlns:a16="http://schemas.microsoft.com/office/drawing/2014/main" id="{28A9B5C1-F52C-441A-8485-F27ECF0FDD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0" y="2695388"/>
            <a:ext cx="5040306" cy="361333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stikkordsform. </a:t>
            </a:r>
            <a:br>
              <a:rPr lang="nb-NO" dirty="0"/>
            </a:br>
            <a:r>
              <a:rPr lang="nb-NO" dirty="0"/>
              <a:t>Publikum bør slippe å lese alt som blir sagt.</a:t>
            </a:r>
            <a:br>
              <a:rPr lang="nb-NO" dirty="0"/>
            </a:br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E7F180ED-A548-427E-925E-6EEE263121E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5552141" cy="680012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sette inn bilde som passer til det du skal snakke om. </a:t>
            </a:r>
            <a:br>
              <a:rPr lang="nb-NO"/>
            </a:br>
            <a:br>
              <a:rPr lang="nb-NO"/>
            </a:br>
            <a:br>
              <a:rPr lang="nb-NO"/>
            </a:br>
            <a:r>
              <a:rPr lang="nb-NO"/>
              <a:t>Har du ikke bilde som passer til tema, kan du bruke en </a:t>
            </a:r>
            <a:r>
              <a:rPr lang="nb-NO" err="1"/>
              <a:t>malside</a:t>
            </a:r>
            <a:r>
              <a:rPr lang="nb-NO"/>
              <a:t> uten bilde. </a:t>
            </a:r>
          </a:p>
          <a:p>
            <a:endParaRPr lang="nb-NO"/>
          </a:p>
        </p:txBody>
      </p:sp>
      <p:sp>
        <p:nvSpPr>
          <p:cNvPr id="28" name="Plassholder for tittel 1">
            <a:extLst>
              <a:ext uri="{FF2B5EF4-FFF2-40B4-BE49-F238E27FC236}">
                <a16:creationId xmlns:a16="http://schemas.microsoft.com/office/drawing/2014/main" id="{DF760073-D89F-4E2D-BB60-670348A69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1426144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36) bør være kort og tydelig</a:t>
            </a:r>
          </a:p>
        </p:txBody>
      </p:sp>
      <p:sp>
        <p:nvSpPr>
          <p:cNvPr id="16" name="Plassholder for lysbildenummer 5">
            <a:extLst>
              <a:ext uri="{FF2B5EF4-FFF2-40B4-BE49-F238E27FC236}">
                <a16:creationId xmlns:a16="http://schemas.microsoft.com/office/drawing/2014/main" id="{7373CDF4-BFBE-4FCB-B38E-D0FBBDCBDACC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E873371-82D0-4343-A34E-2316BA10B5CF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Fylkesmannen i Oslo og Viken</a:t>
            </a:r>
          </a:p>
        </p:txBody>
      </p:sp>
      <p:sp>
        <p:nvSpPr>
          <p:cNvPr id="21" name="Plassholder for tekst 3">
            <a:extLst>
              <a:ext uri="{FF2B5EF4-FFF2-40B4-BE49-F238E27FC236}">
                <a16:creationId xmlns:a16="http://schemas.microsoft.com/office/drawing/2014/main" id="{2FA60F08-6BD9-4C46-909F-CA25100A03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39148" y="6600400"/>
            <a:ext cx="3868452" cy="153888"/>
          </a:xfrm>
          <a:prstGeom prst="rect">
            <a:avLst/>
          </a:prstGeom>
        </p:spPr>
        <p:txBody>
          <a:bodyPr lIns="0" tIns="0" rIns="0" anchor="ctr">
            <a:normAutofit/>
          </a:bodyPr>
          <a:lstStyle>
            <a:lvl1pPr marL="0" indent="0">
              <a:buNone/>
              <a:defRPr sz="7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nb-NO" dirty="0"/>
              <a:t>Her skriver du fotograf og/eller eier av bildet.</a:t>
            </a:r>
          </a:p>
        </p:txBody>
      </p:sp>
      <p:pic>
        <p:nvPicPr>
          <p:cNvPr id="12" name="Bilde 11">
            <a:extLst>
              <a:ext uri="{FF2B5EF4-FFF2-40B4-BE49-F238E27FC236}">
                <a16:creationId xmlns:a16="http://schemas.microsoft.com/office/drawing/2014/main" id="{BD42D404-3A7D-4C6D-8B57-8F5A1BA61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99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halvside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8190" y="1122363"/>
            <a:ext cx="5127810" cy="2387600"/>
          </a:xfrm>
          <a:prstGeom prst="rect">
            <a:avLst/>
          </a:prstGeom>
          <a:effectLst>
            <a:glow rad="127000">
              <a:schemeClr val="accent1"/>
            </a:glow>
            <a:outerShdw blurRad="50800" dist="38100" dir="2700000" algn="tl" rotWithShape="0">
              <a:schemeClr val="bg2">
                <a:lumMod val="25000"/>
                <a:alpha val="40000"/>
              </a:schemeClr>
            </a:outerShdw>
          </a:effectLst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ett bilde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8BAAC390-F47B-47BD-8525-7B87AD441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55289" y="3945693"/>
            <a:ext cx="5152663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5F6A47D4-6B0A-4D0F-83C5-44F1B0DB5A3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61608" y="0"/>
            <a:ext cx="5630392" cy="5220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 inn bilde som passer presentasjonens tema. </a:t>
            </a:r>
          </a:p>
          <a:p>
            <a:endParaRPr lang="nb-NO"/>
          </a:p>
          <a:p>
            <a:r>
              <a:rPr lang="nb-NO"/>
              <a:t>Hvis du ikke har et bilde som er relevant, kan du bruke en </a:t>
            </a:r>
            <a:r>
              <a:rPr lang="nb-NO" err="1"/>
              <a:t>forsidemal</a:t>
            </a:r>
            <a:r>
              <a:rPr lang="nb-NO"/>
              <a:t> uten bilde. 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E9EAED0C-2A6E-42D7-9B25-A273B08EBC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12B0D010-84EE-4BAB-86B8-8E2F39016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567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tre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C850DC3F-1BBD-4C39-8B6D-08E973453607}"/>
              </a:ext>
            </a:extLst>
          </p:cNvPr>
          <p:cNvSpPr/>
          <p:nvPr/>
        </p:nvSpPr>
        <p:spPr>
          <a:xfrm>
            <a:off x="0" y="2592000"/>
            <a:ext cx="12192000" cy="262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Plassholder for bilde 2">
            <a:extLst>
              <a:ext uri="{FF2B5EF4-FFF2-40B4-BE49-F238E27FC236}">
                <a16:creationId xmlns:a16="http://schemas.microsoft.com/office/drawing/2014/main" id="{42806100-589A-4BF8-8707-38D3F5B24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1"/>
            <a:ext cx="5352000" cy="2592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i midten for å sette</a:t>
            </a:r>
            <a:br>
              <a:rPr lang="nb-NO"/>
            </a:br>
            <a:r>
              <a:rPr lang="nb-NO"/>
              <a:t>inn et bilde i liggende format.</a:t>
            </a:r>
          </a:p>
          <a:p>
            <a:r>
              <a:rPr lang="nb-NO"/>
              <a:t>Denne forsidemalen må ha </a:t>
            </a:r>
            <a:br>
              <a:rPr lang="nb-NO"/>
            </a:br>
            <a:r>
              <a:rPr lang="nb-NO"/>
              <a:t>tre bilder, hvis ikke blir </a:t>
            </a:r>
            <a:br>
              <a:rPr lang="nb-NO"/>
            </a:br>
            <a:r>
              <a:rPr lang="nb-NO"/>
              <a:t>det tomrom.</a:t>
            </a:r>
          </a:p>
        </p:txBody>
      </p:sp>
      <p:sp>
        <p:nvSpPr>
          <p:cNvPr id="14" name="Plassholder for bilde 2">
            <a:extLst>
              <a:ext uri="{FF2B5EF4-FFF2-40B4-BE49-F238E27FC236}">
                <a16:creationId xmlns:a16="http://schemas.microsoft.com/office/drawing/2014/main" id="{D878FE25-CFBD-48C8-99CE-16AC2905ACA1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772000" y="0"/>
            <a:ext cx="3420000" cy="2592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bilde 3</a:t>
            </a:r>
          </a:p>
        </p:txBody>
      </p:sp>
      <p:sp>
        <p:nvSpPr>
          <p:cNvPr id="15" name="Plassholder for bilde 2">
            <a:extLst>
              <a:ext uri="{FF2B5EF4-FFF2-40B4-BE49-F238E27FC236}">
                <a16:creationId xmlns:a16="http://schemas.microsoft.com/office/drawing/2014/main" id="{CCCC7427-8045-4B95-9170-92E6EF6EB33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5352000" y="0"/>
            <a:ext cx="3420000" cy="2592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sette inn  bilde 2</a:t>
            </a:r>
          </a:p>
        </p:txBody>
      </p:sp>
      <p:sp>
        <p:nvSpPr>
          <p:cNvPr id="10" name="Plassholder for tekst 4">
            <a:extLst>
              <a:ext uri="{FF2B5EF4-FFF2-40B4-BE49-F238E27FC236}">
                <a16:creationId xmlns:a16="http://schemas.microsoft.com/office/drawing/2014/main" id="{DBC048E8-BE31-4C00-999A-87E1E8D977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59715" y="3173506"/>
            <a:ext cx="9847062" cy="132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txBody>
          <a:bodyPr anchor="b"/>
          <a:lstStyle>
            <a:lvl1pPr marL="0" indent="0">
              <a:buNone/>
              <a:defRPr sz="4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44) på </a:t>
            </a:r>
            <a:r>
              <a:rPr lang="nb-NO" dirty="0" err="1"/>
              <a:t>forsidemal</a:t>
            </a:r>
            <a:r>
              <a:rPr lang="nb-NO" dirty="0"/>
              <a:t> med tre bilder</a:t>
            </a:r>
          </a:p>
        </p:txBody>
      </p:sp>
      <p:sp>
        <p:nvSpPr>
          <p:cNvPr id="11" name="Undertittel 2">
            <a:extLst>
              <a:ext uri="{FF2B5EF4-FFF2-40B4-BE49-F238E27FC236}">
                <a16:creationId xmlns:a16="http://schemas.microsoft.com/office/drawing/2014/main" id="{F086707E-73C6-42D7-8341-430749AEADF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2216" y="4520658"/>
            <a:ext cx="6826059" cy="898526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avdeling.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37C1F5E2-EAC2-40D9-8401-564CC1EA7F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AFCECF22-4434-43B2-9CC1-26097DE01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66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bakgrunn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B25F000E-37A8-4940-9530-AC41E4F2980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5226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</a:p>
        </p:txBody>
      </p:sp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859" y="2728451"/>
            <a:ext cx="9904918" cy="927561"/>
          </a:xfrm>
          <a:prstGeom prst="rect">
            <a:avLst/>
          </a:prstGeom>
          <a:effectLst>
            <a:outerShdw blurRad="50800" dist="25400" dir="2700000" algn="tl" rotWithShape="0">
              <a:schemeClr val="tx1">
                <a:alpha val="40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nb-NO" dirty="0"/>
              <a:t>Overskrift (pkt. 54) </a:t>
            </a:r>
            <a:r>
              <a:rPr lang="nb-NO" dirty="0" err="1"/>
              <a:t>bildemal</a:t>
            </a:r>
            <a:endParaRPr lang="nb-NO" dirty="0"/>
          </a:p>
        </p:txBody>
      </p:sp>
      <p:sp>
        <p:nvSpPr>
          <p:cNvPr id="9" name="Plassholder for tekst 6">
            <a:extLst>
              <a:ext uri="{FF2B5EF4-FFF2-40B4-BE49-F238E27FC236}">
                <a16:creationId xmlns:a16="http://schemas.microsoft.com/office/drawing/2014/main" id="{8BEBCF7A-C37A-4B02-B277-083E4CB6A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52084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24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56788206-D5AB-41F9-80E6-8340542FB7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4" r="11084" b="38913"/>
          <a:stretch/>
        </p:blipFill>
        <p:spPr>
          <a:xfrm>
            <a:off x="8677334" y="5226049"/>
            <a:ext cx="3514666" cy="1568451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55A44D97-1F9A-4245-97DB-B1718D3E8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53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 Sjumilsste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>
            <a:extLst>
              <a:ext uri="{FF2B5EF4-FFF2-40B4-BE49-F238E27FC236}">
                <a16:creationId xmlns:a16="http://schemas.microsoft.com/office/drawing/2014/main" id="{C820F921-B1FB-4C7D-947B-927D22FBD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224272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2EC5FF78-1CDE-4938-BB25-88A17EF6556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1701" y="1122363"/>
            <a:ext cx="9829799" cy="23876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11000"/>
              </a:schemeClr>
            </a:outerShdw>
          </a:effectLst>
        </p:spPr>
        <p:txBody>
          <a:bodyPr anchor="b"/>
          <a:lstStyle>
            <a:lvl1pPr algn="l">
              <a:defRPr sz="54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for Sjumilssteget</a:t>
            </a:r>
          </a:p>
        </p:txBody>
      </p:sp>
      <p:sp>
        <p:nvSpPr>
          <p:cNvPr id="11" name="Plassholder for tekst 6">
            <a:extLst>
              <a:ext uri="{FF2B5EF4-FFF2-40B4-BE49-F238E27FC236}">
                <a16:creationId xmlns:a16="http://schemas.microsoft.com/office/drawing/2014/main" id="{DB4086AD-CE9C-4879-A5B8-BC4278632B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9" y="3945157"/>
            <a:ext cx="4941876" cy="1036667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25000"/>
              </a:scheme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4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80963FE4-15FB-4A02-BF6F-86DA52DE8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080" y="4463490"/>
            <a:ext cx="1580933" cy="521982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231B145F-CB43-4E87-9B39-53B6091C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220000"/>
            <a:ext cx="4816643" cy="14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965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39" name="Plassholder for tekst 37">
            <a:extLst>
              <a:ext uri="{FF2B5EF4-FFF2-40B4-BE49-F238E27FC236}">
                <a16:creationId xmlns:a16="http://schemas.microsoft.com/office/drawing/2014/main" id="{2F115D20-C136-40E3-BA4F-92B43A3D70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856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B7A5C0EF-D6AE-4DC0-9C4A-98CACCE3F362}"/>
              </a:ext>
            </a:extLst>
          </p:cNvPr>
          <p:cNvSpPr/>
          <p:nvPr/>
        </p:nvSpPr>
        <p:spPr>
          <a:xfrm>
            <a:off x="0" y="-101600"/>
            <a:ext cx="12192000" cy="21156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077209"/>
          </a:xfrm>
          <a:prstGeom prst="rect">
            <a:avLst/>
          </a:prstGeom>
          <a:effectLst>
            <a:outerShdw blurRad="25400" dist="38100" dir="2700000" algn="tl" rotWithShape="0">
              <a:prstClr val="black">
                <a:alpha val="7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accent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nb-NO" dirty="0"/>
              <a:t>Overskriften (pkt. 36) bør være kort og tydelig</a:t>
            </a:r>
          </a:p>
        </p:txBody>
      </p:sp>
      <p:sp>
        <p:nvSpPr>
          <p:cNvPr id="17" name="Plassholder for lysbildenummer 5">
            <a:extLst>
              <a:ext uri="{FF2B5EF4-FFF2-40B4-BE49-F238E27FC236}">
                <a16:creationId xmlns:a16="http://schemas.microsoft.com/office/drawing/2014/main" id="{0E22CC3F-B1E4-439E-AD2C-365EB63BD0D5}"/>
              </a:ext>
            </a:extLst>
          </p:cNvPr>
          <p:cNvSpPr txBox="1">
            <a:spLocks/>
          </p:cNvSpPr>
          <p:nvPr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A313FA3F-7BA2-4A81-9EC3-B718AACCD38C}"/>
              </a:ext>
            </a:extLst>
          </p:cNvPr>
          <p:cNvSpPr txBox="1"/>
          <p:nvPr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ea typeface="+mn-ea"/>
                <a:cs typeface="Arial" panose="020B0604020202020204" pitchFamily="34" charset="0"/>
              </a:rPr>
              <a:t>Statsforvalteren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 i Oslo og Viken</a:t>
            </a:r>
          </a:p>
        </p:txBody>
      </p:sp>
      <p:sp>
        <p:nvSpPr>
          <p:cNvPr id="9" name="Plassholder for tekst 37">
            <a:extLst>
              <a:ext uri="{FF2B5EF4-FFF2-40B4-BE49-F238E27FC236}">
                <a16:creationId xmlns:a16="http://schemas.microsoft.com/office/drawing/2014/main" id="{579AAE86-25D6-4547-B61E-07621E68054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164988"/>
            <a:ext cx="4889693" cy="414425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</p:txBody>
      </p:sp>
      <p:sp>
        <p:nvSpPr>
          <p:cNvPr id="12" name="Plassholder for tekst 37">
            <a:extLst>
              <a:ext uri="{FF2B5EF4-FFF2-40B4-BE49-F238E27FC236}">
                <a16:creationId xmlns:a16="http://schemas.microsoft.com/office/drawing/2014/main" id="{EE53005B-2098-4CDA-B68C-FAC23E6EDF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4768" y="2158799"/>
            <a:ext cx="4881551" cy="4144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b-NO" dirty="0"/>
              <a:t>Mye tekst vil gjøre at publikum bruker mer tid på å lese, og mindre til på å lytte.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146E3D18-B3A6-4ABF-92D3-234B19B81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8" y="372849"/>
            <a:ext cx="504825" cy="50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4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364315CE-F722-474E-BD88-64FFBC8D5DBB}"/>
              </a:ext>
            </a:extLst>
          </p:cNvPr>
          <p:cNvSpPr/>
          <p:nvPr/>
        </p:nvSpPr>
        <p:spPr>
          <a:xfrm>
            <a:off x="0" y="6793818"/>
            <a:ext cx="12192000" cy="72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4580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6">
          <p15:clr>
            <a:srgbClr val="547EBF"/>
          </p15:clr>
        </p15:guide>
        <p15:guide id="2" pos="257">
          <p15:clr>
            <a:srgbClr val="F26B43"/>
          </p15:clr>
        </p15:guide>
        <p15:guide id="3" pos="665">
          <p15:clr>
            <a:srgbClr val="547EBF"/>
          </p15:clr>
        </p15:guide>
        <p15:guide id="4" orient="horz" pos="3974">
          <p15:clr>
            <a:srgbClr val="547EBF"/>
          </p15:clr>
        </p15:guide>
        <p15:guide id="5" pos="7015">
          <p15:clr>
            <a:srgbClr val="547EBF"/>
          </p15:clr>
        </p15:guide>
        <p15:guide id="6" orient="horz" pos="232">
          <p15:clr>
            <a:srgbClr val="F26B43"/>
          </p15:clr>
        </p15:guide>
        <p15:guide id="7" pos="7423">
          <p15:clr>
            <a:srgbClr val="F26B43"/>
          </p15:clr>
        </p15:guide>
        <p15:guide id="8" pos="7106">
          <p15:clr>
            <a:srgbClr val="F26B43"/>
          </p15:clr>
        </p15:guide>
        <p15:guide id="9" pos="3840">
          <p15:clr>
            <a:srgbClr val="FDE53C"/>
          </p15:clr>
        </p15:guide>
        <p15:guide id="11" orient="horz" pos="55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pos="2774">
          <p15:clr>
            <a:srgbClr val="F26B43"/>
          </p15:clr>
        </p15:guide>
        <p15:guide id="14" pos="4906">
          <p15:clr>
            <a:srgbClr val="F26B43"/>
          </p15:clr>
        </p15:guide>
        <p15:guide id="15" orient="horz" pos="2092">
          <p15:clr>
            <a:srgbClr val="F26B43"/>
          </p15:clr>
        </p15:guide>
        <p15:guide id="16" orient="horz" pos="272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www.statsforvalteren.no/ostmark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5F3816-2EBB-4EF6-B1C0-A1CD88C9A3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8190" y="1122363"/>
            <a:ext cx="5127810" cy="2387600"/>
          </a:xfrm>
        </p:spPr>
        <p:txBody>
          <a:bodyPr anchor="b">
            <a:normAutofit/>
          </a:bodyPr>
          <a:lstStyle/>
          <a:p>
            <a:r>
              <a:rPr lang="nb-NO" sz="4100" dirty="0">
                <a:effectLst/>
              </a:rPr>
              <a:t>Høring - Østmarka na</a:t>
            </a:r>
            <a:r>
              <a:rPr lang="nb-NO" sz="4100" dirty="0"/>
              <a:t>sjonalpark og alternative verneforslag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7698AF23-1058-48D4-9689-F1FF31AE9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289" y="3945693"/>
            <a:ext cx="5152663" cy="898526"/>
          </a:xfrm>
        </p:spPr>
        <p:txBody>
          <a:bodyPr>
            <a:normAutofit/>
          </a:bodyPr>
          <a:lstStyle/>
          <a:p>
            <a:r>
              <a:rPr lang="nb-NO" dirty="0" err="1"/>
              <a:t>Markarådet</a:t>
            </a:r>
            <a:r>
              <a:rPr lang="nb-NO" dirty="0"/>
              <a:t>, 01.11.2022</a:t>
            </a:r>
          </a:p>
        </p:txBody>
      </p:sp>
      <p:pic>
        <p:nvPicPr>
          <p:cNvPr id="8" name="Plassholder for bilde 7" descr="Et bilde som inneholder tre, natur, vanndam, gress&#10;&#10;Automatisk generert beskrivelse">
            <a:extLst>
              <a:ext uri="{FF2B5EF4-FFF2-40B4-BE49-F238E27FC236}">
                <a16:creationId xmlns:a16="http://schemas.microsoft.com/office/drawing/2014/main" id="{B1740EC4-E3BB-3CC7-4093-D394A8917937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r="16193" b="-1"/>
          <a:stretch/>
        </p:blipFill>
        <p:spPr>
          <a:xfrm>
            <a:off x="6561608" y="10"/>
            <a:ext cx="5630392" cy="5219990"/>
          </a:xfrm>
          <a:noFill/>
        </p:spPr>
      </p:pic>
      <p:sp>
        <p:nvSpPr>
          <p:cNvPr id="4" name="Plassholder for tekst 1">
            <a:extLst>
              <a:ext uri="{FF2B5EF4-FFF2-40B4-BE49-F238E27FC236}">
                <a16:creationId xmlns:a16="http://schemas.microsoft.com/office/drawing/2014/main" id="{252D06C9-7513-CB56-FA37-CAEBBBBAB497}"/>
              </a:ext>
            </a:extLst>
          </p:cNvPr>
          <p:cNvSpPr txBox="1">
            <a:spLocks/>
          </p:cNvSpPr>
          <p:nvPr/>
        </p:nvSpPr>
        <p:spPr>
          <a:xfrm>
            <a:off x="6494185" y="5220000"/>
            <a:ext cx="3718203" cy="1503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Foto: Daniel Pedersen</a:t>
            </a:r>
          </a:p>
        </p:txBody>
      </p:sp>
    </p:spTree>
    <p:extLst>
      <p:ext uri="{BB962C8B-B14F-4D97-AF65-F5344CB8AC3E}">
        <p14:creationId xmlns:p14="http://schemas.microsoft.com/office/powerpoint/2010/main" val="13519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CF15F0E-31E3-ED2B-F6B2-7D65D06E11A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Bevaring av natur-, kultur- og opplevelsesverdier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Ikke til hinder for friluftsliv, telting, bålbrenning, jakt/fiske, plukking av bær, matsopp og vanlige planter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Skogsdrift og tiltak som kan endre verneverdiene er forbudt, eks. bygninger, anlegg og innretninger</a:t>
            </a:r>
          </a:p>
          <a:p>
            <a:endParaRPr lang="nb-NO" dirty="0"/>
          </a:p>
        </p:txBody>
      </p:sp>
      <p:pic>
        <p:nvPicPr>
          <p:cNvPr id="8" name="Plassholder for bilde 7" descr="Et bilde som inneholder tre, utendørs&#10;&#10;Automatisk generert beskrivelse">
            <a:extLst>
              <a:ext uri="{FF2B5EF4-FFF2-40B4-BE49-F238E27FC236}">
                <a16:creationId xmlns:a16="http://schemas.microsoft.com/office/drawing/2014/main" id="{88066EF9-5FE2-4D52-1D6C-6A73094A74C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 b="9165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BA9F25C0-A5D9-76E0-098C-FA62DB055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Betydning for brukerinteresser</a:t>
            </a:r>
          </a:p>
        </p:txBody>
      </p:sp>
    </p:spTree>
    <p:extLst>
      <p:ext uri="{BB962C8B-B14F-4D97-AF65-F5344CB8AC3E}">
        <p14:creationId xmlns:p14="http://schemas.microsoft.com/office/powerpoint/2010/main" val="737712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F574C7D-B52A-F63D-8767-890F1D2CE0D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9" y="1924672"/>
            <a:ext cx="5901267" cy="361333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Vedlikehold av veier, løyper og stier er tillatt</a:t>
            </a:r>
          </a:p>
          <a:p>
            <a:pPr marL="1028700" lvl="1" indent="-342900"/>
            <a:r>
              <a:rPr lang="nb-NO" sz="1800" dirty="0"/>
              <a:t>Inkludert eksisterende merking, skilting, klopper o.l.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Oppkjøring av eksisterende skiløyper er tillatt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Kan gi tillatelse til nye tilretteleggingstiltak </a:t>
            </a:r>
          </a:p>
          <a:p>
            <a:pPr marL="1028700" lvl="1" indent="-342900"/>
            <a:r>
              <a:rPr lang="nb-NO" sz="1800" dirty="0"/>
              <a:t>styre ferdselen til egnede områder og attraksjoner</a:t>
            </a:r>
          </a:p>
          <a:p>
            <a:pPr marL="1028700" lvl="1" indent="-342900"/>
            <a:r>
              <a:rPr lang="nb-NO" sz="1800" dirty="0"/>
              <a:t>bidra til formidling av verneverdier</a:t>
            </a:r>
          </a:p>
          <a:p>
            <a:pPr marL="1028700" lvl="1" indent="-342900"/>
            <a:r>
              <a:rPr lang="nb-NO" sz="1800" dirty="0"/>
              <a:t>redusere brukerkonflikter</a:t>
            </a:r>
          </a:p>
          <a:p>
            <a:pPr marL="1028700" lvl="1" indent="-342900"/>
            <a:r>
              <a:rPr lang="nb-NO" sz="1800" dirty="0"/>
              <a:t>forebygge terrengslitasje og utvidelse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Kan gi tillatelse til omlegging av stier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r>
              <a:rPr lang="nb-NO" dirty="0"/>
              <a:t>* Egne bestemmelser i eksisterende Østmarka naturreservat</a:t>
            </a:r>
          </a:p>
          <a:p>
            <a:endParaRPr lang="nb-NO" dirty="0"/>
          </a:p>
          <a:p>
            <a:endParaRPr lang="nb-NO" dirty="0"/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D208108F-1B90-489D-9271-FB94A4EAF1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8" b="9778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CB3B6C22-3032-414D-7CE4-BBF130CD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55428"/>
            <a:ext cx="5040306" cy="1077209"/>
          </a:xfrm>
        </p:spPr>
        <p:txBody>
          <a:bodyPr/>
          <a:lstStyle/>
          <a:p>
            <a:r>
              <a:rPr lang="nb-NO" dirty="0"/>
              <a:t>Tilrettelegging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330FF851-CA38-09CA-2BF8-758C1864A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99907" y="0"/>
            <a:ext cx="4716500" cy="6858000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BD26E44-9A95-D44C-8197-9DC47DEC1167}"/>
              </a:ext>
            </a:extLst>
          </p:cNvPr>
          <p:cNvSpPr txBox="1"/>
          <p:nvPr/>
        </p:nvSpPr>
        <p:spPr>
          <a:xfrm>
            <a:off x="6095999" y="6097120"/>
            <a:ext cx="609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 (Overskrifter)"/>
                <a:ea typeface="+mn-ea"/>
                <a:cs typeface="+mn-cs"/>
              </a:rPr>
              <a:t>* Egne bestemmelser i sone A (eksisterende Østmarka naturreservat)</a:t>
            </a:r>
          </a:p>
        </p:txBody>
      </p:sp>
    </p:spTree>
    <p:extLst>
      <p:ext uri="{BB962C8B-B14F-4D97-AF65-F5344CB8AC3E}">
        <p14:creationId xmlns:p14="http://schemas.microsoft.com/office/powerpoint/2010/main" val="11448523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15ACB1FA-0C57-DA63-F25A-6BCD462B7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521" r="350"/>
          <a:stretch/>
        </p:blipFill>
        <p:spPr>
          <a:xfrm>
            <a:off x="296324" y="93515"/>
            <a:ext cx="5352001" cy="6603071"/>
          </a:xfrm>
          <a:prstGeom prst="rect">
            <a:avLst/>
          </a:prstGeom>
        </p:spPr>
      </p:pic>
      <p:pic>
        <p:nvPicPr>
          <p:cNvPr id="4" name="Bilde 3" descr="Et bilde som inneholder tre, utendørs, gress, natur&#10;&#10;Automatisk generert beskrivelse">
            <a:extLst>
              <a:ext uri="{FF2B5EF4-FFF2-40B4-BE49-F238E27FC236}">
                <a16:creationId xmlns:a16="http://schemas.microsoft.com/office/drawing/2014/main" id="{D53E2D08-588A-675F-07EB-447CC6A12C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9003"/>
          <a:stretch/>
        </p:blipFill>
        <p:spPr>
          <a:xfrm>
            <a:off x="5978076" y="0"/>
            <a:ext cx="6213924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918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142C90A-3BDC-910F-D34E-545C02719FE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1712422"/>
            <a:ext cx="6016590" cy="446393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Ingen restriksjoner på uorganisert </a:t>
            </a:r>
            <a:r>
              <a:rPr lang="nb-NO" sz="1800" b="1" dirty="0"/>
              <a:t>sykling og bruk av hest </a:t>
            </a:r>
            <a:r>
              <a:rPr lang="nb-NO" sz="1800" dirty="0"/>
              <a:t>utover friluftslovens bestemmelser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Bruk av el-sykkel </a:t>
            </a:r>
            <a:r>
              <a:rPr lang="nb-NO" sz="1800" dirty="0"/>
              <a:t>på stier og veier i friluftslivsområdet, som i Marka ellers. Tillatt på veier og egen trasé i nasjonalparken.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Større arrangementer </a:t>
            </a:r>
            <a:r>
              <a:rPr lang="nb-NO" sz="1800" dirty="0"/>
              <a:t>krever tillatelse, unntatt</a:t>
            </a:r>
          </a:p>
          <a:p>
            <a:pPr marL="1028700" lvl="1" indent="-342900"/>
            <a:r>
              <a:rPr lang="nb-NO" sz="1600" dirty="0"/>
              <a:t>terrengløp på sti, dersom det ikke forringer verneverdiene angitt i verneformålet</a:t>
            </a:r>
          </a:p>
          <a:p>
            <a:pPr marL="1028700" lvl="1" indent="-342900"/>
            <a:r>
              <a:rPr lang="nb-NO" sz="1600" dirty="0"/>
              <a:t>turorientering og orienteringsløp forutsatt at det er gjennomført årlig kontakt med forvaltningsmyndigheten</a:t>
            </a:r>
          </a:p>
          <a:p>
            <a:pPr marL="1028700" lvl="1" indent="-342900"/>
            <a:r>
              <a:rPr lang="nb-NO" sz="1600" dirty="0"/>
              <a:t>skirenn i eksisterende løyper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b="1" dirty="0"/>
              <a:t>Organisert ferdsel </a:t>
            </a:r>
            <a:r>
              <a:rPr lang="nb-NO" sz="1800" dirty="0"/>
              <a:t>som utgjør en mulig fare for skade på verneverdiene krever tillatelse i nasjonalparken</a:t>
            </a:r>
            <a:endParaRPr lang="nb-NO" sz="1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/>
          </a:p>
        </p:txBody>
      </p:sp>
      <p:sp>
        <p:nvSpPr>
          <p:cNvPr id="8" name="Tittel 3">
            <a:extLst>
              <a:ext uri="{FF2B5EF4-FFF2-40B4-BE49-F238E27FC236}">
                <a16:creationId xmlns:a16="http://schemas.microsoft.com/office/drawing/2014/main" id="{9DB03BAE-BB10-552F-E178-8F08C3313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873126"/>
            <a:ext cx="10080625" cy="615142"/>
          </a:xfrm>
        </p:spPr>
        <p:txBody>
          <a:bodyPr/>
          <a:lstStyle/>
          <a:p>
            <a:r>
              <a:rPr lang="nb-NO" dirty="0"/>
              <a:t>Ferdsel og aktivitet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85B0230-2F07-8887-A8AD-E8AF7F84D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663" y="164901"/>
            <a:ext cx="4551849" cy="6512345"/>
          </a:xfrm>
          <a:prstGeom prst="rect">
            <a:avLst/>
          </a:prstGeom>
        </p:spPr>
      </p:pic>
      <p:sp>
        <p:nvSpPr>
          <p:cNvPr id="7" name="TekstSylinder 6">
            <a:extLst>
              <a:ext uri="{FF2B5EF4-FFF2-40B4-BE49-F238E27FC236}">
                <a16:creationId xmlns:a16="http://schemas.microsoft.com/office/drawing/2014/main" id="{C1C1119C-51F0-C1CE-F386-3D5A4657F2D7}"/>
              </a:ext>
            </a:extLst>
          </p:cNvPr>
          <p:cNvSpPr txBox="1"/>
          <p:nvPr/>
        </p:nvSpPr>
        <p:spPr>
          <a:xfrm>
            <a:off x="1055688" y="6185729"/>
            <a:ext cx="64249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6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 (Overskrifter)"/>
                <a:ea typeface="+mn-ea"/>
                <a:cs typeface="+mn-cs"/>
              </a:rPr>
              <a:t>* Egne bestemmelser i sone A (eksisterende Østmarka naturreservat)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244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839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01B0BA6-98A2-3DCB-DCE3-F8ED9DAC5EA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9" y="1712422"/>
            <a:ext cx="5552141" cy="459630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Vedlikehold er tillatt uten søknad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 kan gis tillatelse til:</a:t>
            </a:r>
          </a:p>
          <a:p>
            <a:pPr marL="1028700" lvl="1" indent="-342900"/>
            <a:r>
              <a:rPr lang="nb-NO" sz="1800" dirty="0"/>
              <a:t>ombygging og mindre utvidelser</a:t>
            </a:r>
          </a:p>
          <a:p>
            <a:pPr marL="1028700" lvl="1" indent="-342900"/>
            <a:r>
              <a:rPr lang="nb-NO" sz="1800" dirty="0" err="1"/>
              <a:t>gjenoppføring</a:t>
            </a:r>
            <a:r>
              <a:rPr lang="nb-NO" sz="1800" dirty="0"/>
              <a:t> ved brann eller naturskade</a:t>
            </a:r>
          </a:p>
          <a:p>
            <a:pPr marL="1028700" lvl="1" indent="-342900"/>
            <a:r>
              <a:rPr lang="nb-NO" sz="1800" dirty="0"/>
              <a:t>rivning av gamle bygninger, anlegg og innretninger, og oppføring av nye med samme størrelse og for samme bruk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Det er tillatt med</a:t>
            </a:r>
          </a:p>
          <a:p>
            <a:pPr marL="1028700" lvl="1" indent="-342900"/>
            <a:r>
              <a:rPr lang="nb-NO" sz="1800" dirty="0"/>
              <a:t>fjerning av vegetasjon inntil 10 meter rundt hytter</a:t>
            </a:r>
          </a:p>
          <a:p>
            <a:pPr marL="1028700" lvl="1" indent="-342900"/>
            <a:r>
              <a:rPr lang="nb-NO" sz="1800" dirty="0"/>
              <a:t>felling av enkelttrær som kan medføre skade på bygninger</a:t>
            </a:r>
          </a:p>
          <a:p>
            <a:pPr marL="1028700" lvl="1" indent="-342900"/>
            <a:r>
              <a:rPr lang="nb-NO" sz="1800" dirty="0"/>
              <a:t>hogst av ved på private hytteeiendommer til eget bruk på hytter i nasjonalparken</a:t>
            </a:r>
          </a:p>
          <a:p>
            <a:endParaRPr lang="nb-NO" dirty="0"/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7FB34935-D132-AC10-68A2-CC0D59D619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3" b="1873"/>
          <a:stretch>
            <a:fillRect/>
          </a:stretch>
        </p:blipFill>
        <p:spPr/>
      </p:pic>
      <p:sp>
        <p:nvSpPr>
          <p:cNvPr id="11" name="Tittel 3">
            <a:extLst>
              <a:ext uri="{FF2B5EF4-FFF2-40B4-BE49-F238E27FC236}">
                <a16:creationId xmlns:a16="http://schemas.microsoft.com/office/drawing/2014/main" id="{EEB87FCC-47C5-1D2C-2A35-2FB8C03A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873125"/>
            <a:ext cx="5040306" cy="615142"/>
          </a:xfrm>
        </p:spPr>
        <p:txBody>
          <a:bodyPr/>
          <a:lstStyle/>
          <a:p>
            <a:r>
              <a:rPr lang="nb-NO" dirty="0"/>
              <a:t>Hytter</a:t>
            </a:r>
          </a:p>
        </p:txBody>
      </p:sp>
    </p:spTree>
    <p:extLst>
      <p:ext uri="{BB962C8B-B14F-4D97-AF65-F5344CB8AC3E}">
        <p14:creationId xmlns:p14="http://schemas.microsoft.com/office/powerpoint/2010/main" val="2624560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4608197-E217-442D-2FC9-ADB588BD61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Motorisert ferdsel er forbudt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Unntak for blant annet</a:t>
            </a:r>
          </a:p>
          <a:p>
            <a:pPr marL="1028700" lvl="1" indent="-342900"/>
            <a:r>
              <a:rPr lang="nb-NO" sz="1800" dirty="0"/>
              <a:t>motorferdsel på bilvei </a:t>
            </a:r>
          </a:p>
          <a:p>
            <a:pPr marL="1028700" lvl="1" indent="-342900"/>
            <a:r>
              <a:rPr lang="nb-NO" sz="1800" dirty="0"/>
              <a:t>oppkjøring av skiløyper</a:t>
            </a:r>
          </a:p>
          <a:p>
            <a:pPr marL="1028700" lvl="1" indent="-342900"/>
            <a:r>
              <a:rPr lang="nb-NO" sz="1800" dirty="0"/>
              <a:t>uttransport av felt vilt</a:t>
            </a:r>
          </a:p>
          <a:p>
            <a:pPr marL="1028700" lvl="1" indent="-342900"/>
            <a:r>
              <a:rPr lang="nb-NO" sz="1800" dirty="0"/>
              <a:t>Akutt utfall eller fare for akutt utfall på kraftlinjer</a:t>
            </a:r>
          </a:p>
          <a:p>
            <a:pPr marL="1028700" lvl="1" indent="-342900"/>
            <a:r>
              <a:rPr lang="nb-NO" sz="1800" dirty="0"/>
              <a:t>transport </a:t>
            </a:r>
            <a:r>
              <a:rPr lang="nb-NO" sz="1800" dirty="0" err="1"/>
              <a:t>ifm</a:t>
            </a:r>
            <a:r>
              <a:rPr lang="nb-NO" sz="1800" dirty="0"/>
              <a:t> viktige samfunnsformål (militær, redning- og oppsynstjeneste)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1800" dirty="0"/>
              <a:t>Kan gi tillatelse til nødvendig morferdsel i forbindelse med bl.a. vedlikehold av hytter</a:t>
            </a: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3AEE064-2235-4842-4346-0E7DEAE54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Motorferdsel</a:t>
            </a:r>
          </a:p>
        </p:txBody>
      </p:sp>
      <p:pic>
        <p:nvPicPr>
          <p:cNvPr id="8" name="Bilde 7" descr="Et bilde som inneholder tre, gress, utendørs, plante&#10;&#10;Automatisk generert beskrivelse">
            <a:extLst>
              <a:ext uri="{FF2B5EF4-FFF2-40B4-BE49-F238E27FC236}">
                <a16:creationId xmlns:a16="http://schemas.microsoft.com/office/drawing/2014/main" id="{3788FF93-20B8-2FA5-1B61-D8441F96F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639" y="0"/>
            <a:ext cx="4670361" cy="67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54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E3F53453-CD57-B43B-8628-5011CB89E2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19120" y="2619374"/>
            <a:ext cx="5158129" cy="301793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Verneområdestyre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Samarbeid med grunneiere/kommuner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Forvaltningsplan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nb-NO" sz="2400" dirty="0">
                <a:latin typeface="+mj-lt"/>
              </a:rPr>
              <a:t>Skjøtsel og besøkshåndtering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nb-NO" sz="2400" b="1" dirty="0">
              <a:latin typeface="+mj-lt"/>
            </a:endParaRPr>
          </a:p>
        </p:txBody>
      </p:sp>
      <p:pic>
        <p:nvPicPr>
          <p:cNvPr id="7" name="Plassholder for bilde 6" descr="Et bilde som inneholder vann, utendørs, elv, båt&#10;&#10;Automatisk generert beskrivelse">
            <a:extLst>
              <a:ext uri="{FF2B5EF4-FFF2-40B4-BE49-F238E27FC236}">
                <a16:creationId xmlns:a16="http://schemas.microsoft.com/office/drawing/2014/main" id="{AD4FC73A-9971-8171-941C-385C2DA850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 b="10700"/>
          <a:stretch>
            <a:fillRect/>
          </a:stretch>
        </p:blipFill>
        <p:spPr/>
      </p:pic>
      <p:sp>
        <p:nvSpPr>
          <p:cNvPr id="5" name="Tittel 3">
            <a:extLst>
              <a:ext uri="{FF2B5EF4-FFF2-40B4-BE49-F238E27FC236}">
                <a16:creationId xmlns:a16="http://schemas.microsoft.com/office/drawing/2014/main" id="{EF4A8349-29E8-D074-A8F2-E161A62D970B}"/>
              </a:ext>
            </a:extLst>
          </p:cNvPr>
          <p:cNvSpPr txBox="1">
            <a:spLocks/>
          </p:cNvSpPr>
          <p:nvPr/>
        </p:nvSpPr>
        <p:spPr>
          <a:xfrm>
            <a:off x="1419120" y="1758315"/>
            <a:ext cx="5421311" cy="60537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Fremtidig forvaltning</a:t>
            </a:r>
          </a:p>
        </p:txBody>
      </p:sp>
    </p:spTree>
    <p:extLst>
      <p:ext uri="{BB962C8B-B14F-4D97-AF65-F5344CB8AC3E}">
        <p14:creationId xmlns:p14="http://schemas.microsoft.com/office/powerpoint/2010/main" val="300020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1A097297-A1AD-4518-B807-5296F22F58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46981" y="1561102"/>
            <a:ext cx="3348034" cy="3034961"/>
          </a:xfrm>
        </p:spPr>
        <p:txBody>
          <a:bodyPr/>
          <a:lstStyle/>
          <a:p>
            <a:r>
              <a:rPr lang="nb-NO" sz="1800" dirty="0"/>
              <a:t>Kontakt oss/send innspill:</a:t>
            </a:r>
          </a:p>
          <a:p>
            <a:r>
              <a:rPr lang="nb-NO" sz="1600" b="1" i="0" dirty="0">
                <a:effectLst/>
                <a:latin typeface="Open Sans" panose="020B0606030504020204" pitchFamily="34" charset="0"/>
              </a:rPr>
              <a:t>sfovpost@statsforvalteren.no</a:t>
            </a:r>
            <a:endParaRPr lang="nb-NO" sz="1800" b="1" dirty="0"/>
          </a:p>
          <a:p>
            <a:endParaRPr lang="nb-NO" sz="1800" dirty="0"/>
          </a:p>
          <a:p>
            <a:r>
              <a:rPr lang="nb-NO" sz="1800" b="1" dirty="0"/>
              <a:t>Christian: </a:t>
            </a:r>
            <a:r>
              <a:rPr lang="nb-NO" sz="1800" dirty="0"/>
              <a:t>90 15 25 71 / fmoachi@statsforvalteren.no</a:t>
            </a:r>
          </a:p>
          <a:p>
            <a:r>
              <a:rPr lang="nb-NO" sz="1800" b="1" dirty="0"/>
              <a:t>Olav: </a:t>
            </a:r>
            <a:r>
              <a:rPr lang="nb-NO" sz="1800" dirty="0"/>
              <a:t>41 67 91 96 / fmbuoth@statsforvalteren.no</a:t>
            </a:r>
          </a:p>
          <a:p>
            <a:r>
              <a:rPr lang="nb-NO" sz="1800" b="1" dirty="0"/>
              <a:t>Tone</a:t>
            </a:r>
            <a:r>
              <a:rPr lang="nb-NO" sz="1800" dirty="0"/>
              <a:t>: 97 16 82 55 / fmoatme@statsforvalteren.no</a:t>
            </a:r>
          </a:p>
        </p:txBody>
      </p:sp>
      <p:pic>
        <p:nvPicPr>
          <p:cNvPr id="10" name="Plassholder for bilde 9" descr="Et bilde som inneholder gress, utendørs, himmel, tre&#10;&#10;Automatisk generert beskrivelse">
            <a:extLst>
              <a:ext uri="{FF2B5EF4-FFF2-40B4-BE49-F238E27FC236}">
                <a16:creationId xmlns:a16="http://schemas.microsoft.com/office/drawing/2014/main" id="{98142B13-13FE-4EF3-8531-DD0F1F8B03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74" b="9226"/>
          <a:stretch/>
        </p:blipFill>
        <p:spPr>
          <a:xfrm>
            <a:off x="4876801" y="-58"/>
            <a:ext cx="7315200" cy="6858058"/>
          </a:xfr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7B5689AA-C299-5D9B-6A52-58F591AFFE7F}"/>
              </a:ext>
            </a:extLst>
          </p:cNvPr>
          <p:cNvSpPr txBox="1"/>
          <p:nvPr/>
        </p:nvSpPr>
        <p:spPr>
          <a:xfrm>
            <a:off x="5057274" y="3428971"/>
            <a:ext cx="6954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www.statsforvalteren.no/ostmarka</a:t>
            </a:r>
            <a:endParaRPr kumimoji="0" lang="nb-NO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00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F0BC263-0CD7-0041-9EED-4EDC95800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636457"/>
            <a:ext cx="10080625" cy="1077209"/>
          </a:xfrm>
        </p:spPr>
        <p:txBody>
          <a:bodyPr/>
          <a:lstStyle/>
          <a:p>
            <a:r>
              <a:rPr lang="nb-NO" dirty="0"/>
              <a:t>Omfattende utredningsfase</a:t>
            </a:r>
          </a:p>
        </p:txBody>
      </p:sp>
      <p:pic>
        <p:nvPicPr>
          <p:cNvPr id="20" name="Bilde 19">
            <a:extLst>
              <a:ext uri="{FF2B5EF4-FFF2-40B4-BE49-F238E27FC236}">
                <a16:creationId xmlns:a16="http://schemas.microsoft.com/office/drawing/2014/main" id="{1F1E66BD-C646-CE2B-F78D-8009DCC14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35" y="2164988"/>
            <a:ext cx="1429186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C46AA45C-50AF-2490-188F-96BCF8310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039" y="2164988"/>
            <a:ext cx="1422209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0ACFAE59-A375-EDCC-251C-98D298FA6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6535" y="4288988"/>
            <a:ext cx="1444404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Bilde 17">
            <a:extLst>
              <a:ext uri="{FF2B5EF4-FFF2-40B4-BE49-F238E27FC236}">
                <a16:creationId xmlns:a16="http://schemas.microsoft.com/office/drawing/2014/main" id="{8095C52B-5C79-958E-0DE2-71BF771C6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7039" y="4288988"/>
            <a:ext cx="1427410" cy="20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8F220A79-ECE8-C245-18D3-823CCEEC0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049" y="2164988"/>
            <a:ext cx="2931149" cy="414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1D591029-23C0-BA4D-F365-DED4B5DC49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30342" y="2909455"/>
            <a:ext cx="3416531" cy="33997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Møter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Innspill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Befaringer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Fagrapporter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Referansegruppe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Faglig gjennomgang</a:t>
            </a:r>
          </a:p>
          <a:p>
            <a:pPr lvl="1" indent="0">
              <a:spcBef>
                <a:spcPts val="1800"/>
              </a:spcBef>
              <a:buNone/>
            </a:pPr>
            <a:r>
              <a:rPr lang="nb-NO" dirty="0"/>
              <a:t>Høring</a:t>
            </a:r>
          </a:p>
          <a:p>
            <a:endParaRPr lang="nb-NO" dirty="0"/>
          </a:p>
        </p:txBody>
      </p:sp>
      <p:sp>
        <p:nvSpPr>
          <p:cNvPr id="4" name="Pil: høyre 3">
            <a:extLst>
              <a:ext uri="{FF2B5EF4-FFF2-40B4-BE49-F238E27FC236}">
                <a16:creationId xmlns:a16="http://schemas.microsoft.com/office/drawing/2014/main" id="{075957F0-6179-710E-87DE-27B5116796F0}"/>
              </a:ext>
            </a:extLst>
          </p:cNvPr>
          <p:cNvSpPr/>
          <p:nvPr/>
        </p:nvSpPr>
        <p:spPr>
          <a:xfrm>
            <a:off x="8099804" y="5667375"/>
            <a:ext cx="529846" cy="295275"/>
          </a:xfrm>
          <a:prstGeom prst="rightArrow">
            <a:avLst>
              <a:gd name="adj1" fmla="val 370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480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E358B2FD-ACA5-4EA9-AB2A-6A3725DD351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43426" y="2953572"/>
            <a:ext cx="5040306" cy="3613337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nb-NO" kern="1200" dirty="0">
                <a:latin typeface="+mj-lt"/>
                <a:ea typeface="+mn-ea"/>
                <a:cs typeface="+mn-cs"/>
              </a:rPr>
              <a:t>Vern av verdifull natur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nb-NO" kern="1200" dirty="0">
                <a:latin typeface="+mj-lt"/>
                <a:ea typeface="+mn-ea"/>
                <a:cs typeface="+mn-cs"/>
              </a:rPr>
              <a:t>Opplevelse, friluftsliv og helse 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nb-NO" kern="1200" dirty="0">
                <a:latin typeface="+mj-lt"/>
                <a:ea typeface="+mn-ea"/>
                <a:cs typeface="+mn-cs"/>
              </a:rPr>
              <a:t>Kulturminner</a:t>
            </a:r>
          </a:p>
          <a:p>
            <a:pPr marL="228600" indent="-228600">
              <a:buFont typeface="Arial" panose="020B0604020202020204" pitchFamily="34" charset="0"/>
              <a:buChar char="•"/>
              <a:defRPr/>
            </a:pPr>
            <a:r>
              <a:rPr lang="nb-NO" kern="1200" dirty="0">
                <a:latin typeface="+mj-lt"/>
                <a:ea typeface="+mn-ea"/>
                <a:cs typeface="+mn-cs"/>
              </a:rPr>
              <a:t>Forskning og undervisning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3C33A4AC-50B0-469E-A2A5-D696D0CD3FE4}"/>
              </a:ext>
            </a:extLst>
          </p:cNvPr>
          <p:cNvSpPr txBox="1"/>
          <p:nvPr/>
        </p:nvSpPr>
        <p:spPr>
          <a:xfrm>
            <a:off x="6343426" y="1684328"/>
            <a:ext cx="5040306" cy="1077209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3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"/>
                <a:ea typeface="Open Sans SemiBold" panose="020B0706030804020204" pitchFamily="34" charset="0"/>
                <a:cs typeface="Open Sans SemiBold" panose="020B0706030804020204" pitchFamily="34" charset="0"/>
              </a:rPr>
              <a:t>Mål med verneplanarbeidet </a:t>
            </a:r>
          </a:p>
        </p:txBody>
      </p:sp>
      <p:pic>
        <p:nvPicPr>
          <p:cNvPr id="12" name="Plassholder for bilde 11" descr="Et bilde som inneholder tre, utendørs, gress, plante">
            <a:extLst>
              <a:ext uri="{FF2B5EF4-FFF2-40B4-BE49-F238E27FC236}">
                <a16:creationId xmlns:a16="http://schemas.microsoft.com/office/drawing/2014/main" id="{214E21E6-10B3-B44E-6BD3-C5BDC128CE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5" b="9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5573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e 15" descr="Et bilde som inneholder gress, utendørs, plante&#10;&#10;Automatisk generert beskrivelse">
            <a:extLst>
              <a:ext uri="{FF2B5EF4-FFF2-40B4-BE49-F238E27FC236}">
                <a16:creationId xmlns:a16="http://schemas.microsoft.com/office/drawing/2014/main" id="{4FEB6888-4CEF-D7A6-63D3-BF7979ACD4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2" r="4838" b="16051"/>
          <a:stretch/>
        </p:blipFill>
        <p:spPr>
          <a:xfrm>
            <a:off x="0" y="3958434"/>
            <a:ext cx="2488019" cy="2705822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F24416B-3FD9-4660-9F98-92CA0AEDBC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Et avgrenset areal som er vernet for å ta vare på et større naturområde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Har særegne eller representative økosystem eller landskap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Uten tyngre naturinngrep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Egen verneforskrift som angir formålet og hva som er lov og ikke lov å gjøre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Friluftsliv kan være en del av formålet</a:t>
            </a:r>
          </a:p>
        </p:txBody>
      </p:sp>
      <p:pic>
        <p:nvPicPr>
          <p:cNvPr id="13" name="Plassholder for bilde 12">
            <a:extLst>
              <a:ext uri="{FF2B5EF4-FFF2-40B4-BE49-F238E27FC236}">
                <a16:creationId xmlns:a16="http://schemas.microsoft.com/office/drawing/2014/main" id="{42362668-DB11-F73F-A0F0-B11C9346C2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" r="79"/>
          <a:stretch>
            <a:fillRect/>
          </a:stretch>
        </p:blipFill>
        <p:spPr/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1D8F487B-1390-4DED-B0C0-F0CB68CE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Vern som nasjonalpark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C6923FB0-8626-47EC-9FFE-B8B259D06BD9}"/>
              </a:ext>
            </a:extLst>
          </p:cNvPr>
          <p:cNvSpPr txBox="1"/>
          <p:nvPr/>
        </p:nvSpPr>
        <p:spPr>
          <a:xfrm>
            <a:off x="5899150" y="6587312"/>
            <a:ext cx="6187555" cy="154310"/>
          </a:xfrm>
          <a:prstGeom prst="rect">
            <a:avLst/>
          </a:prstGeom>
          <a:noFill/>
        </p:spPr>
        <p:txBody>
          <a:bodyPr wrap="none" lIns="0" tIns="0" rIns="0" rtlCol="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7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Foto: </a:t>
            </a:r>
            <a:r>
              <a:rPr kumimoji="0" lang="nb-NO" sz="700" b="0" i="0" u="none" strike="noStrike" kern="1200" cap="none" spc="0" normalizeH="0" baseline="0" noProof="0" dirty="0">
                <a:ln>
                  <a:noFill/>
                </a:ln>
                <a:solidFill>
                  <a:srgbClr val="00244E"/>
                </a:solidFill>
                <a:effectLst/>
                <a:uLnTx/>
                <a:uFillTx/>
                <a:latin typeface="Open Sans Light"/>
                <a:ea typeface="Open Sans SemiBold" panose="020B0706030804020204" pitchFamily="34" charset="0"/>
                <a:cs typeface="Open Sans SemiBold" panose="020B0706030804020204" pitchFamily="34" charset="0"/>
              </a:rPr>
              <a:t>Lene Christensen og Statsforvalteren i Oslo og Viken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7EC7B4EA-7CA7-68F0-269F-790B00710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53" y="257665"/>
            <a:ext cx="1843350" cy="62847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4080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07F0CAD-8870-6D85-10F6-754E36F63C4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lnSpcReduction="10000"/>
          </a:bodyPr>
          <a:lstStyle/>
          <a:p>
            <a:r>
              <a:rPr lang="nb-NO" dirty="0"/>
              <a:t>NINA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DF092B37-D816-651F-026D-A8555FE3D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97" y="391528"/>
            <a:ext cx="5589204" cy="5987079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6BCBC3C7-495B-0FCA-AA30-FC14D234A9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701" y="391529"/>
            <a:ext cx="6299031" cy="598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5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0319A121-A0E5-4FE4-9B06-EACC1EB4F0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357261" y="1254125"/>
            <a:ext cx="1700263" cy="847163"/>
          </a:xfrm>
        </p:spPr>
        <p:txBody>
          <a:bodyPr/>
          <a:lstStyle/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 err="1"/>
              <a:t>Ikke</a:t>
            </a:r>
            <a:r>
              <a:rPr lang="en-US" sz="2400" dirty="0"/>
              <a:t> </a:t>
            </a:r>
            <a:r>
              <a:rPr lang="en-US" sz="2400" dirty="0" err="1"/>
              <a:t>nytt</a:t>
            </a:r>
            <a:r>
              <a:rPr lang="en-US" sz="2400" dirty="0"/>
              <a:t> </a:t>
            </a:r>
            <a:r>
              <a:rPr lang="en-US" sz="2400" dirty="0" err="1"/>
              <a:t>vern</a:t>
            </a:r>
            <a:endParaRPr lang="en-US" sz="2400" dirty="0"/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A10D2A1D-8273-4A84-8DE0-CDBDC25F09D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57261" y="2365360"/>
            <a:ext cx="1879944" cy="328219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b-NO" sz="1500" dirty="0"/>
              <a:t>Mye/intens og variert bruk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1500" dirty="0"/>
              <a:t>Ønske om ny tilrettelegging	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b-NO" sz="1500" dirty="0"/>
              <a:t>Idrett og arrangementer</a:t>
            </a:r>
          </a:p>
          <a:p>
            <a:pPr>
              <a:buFont typeface="Wingdings" panose="05000000000000000000" pitchFamily="2" charset="2"/>
              <a:buChar char="§"/>
            </a:pPr>
            <a:endParaRPr lang="nb-NO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AA1A8D1-4329-41C2-A8B9-A22BFC21CF8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00285" y="1254125"/>
            <a:ext cx="1985683" cy="847163"/>
          </a:xfrm>
        </p:spPr>
        <p:txBody>
          <a:bodyPr/>
          <a:lstStyle/>
          <a:p>
            <a:r>
              <a:rPr lang="en-US" sz="2400" dirty="0" err="1"/>
              <a:t>Friluftslivs</a:t>
            </a:r>
            <a:r>
              <a:rPr lang="en-US" sz="2400" dirty="0"/>
              <a:t>- </a:t>
            </a:r>
            <a:r>
              <a:rPr lang="en-US" sz="2400" dirty="0" err="1"/>
              <a:t>vern</a:t>
            </a:r>
            <a:endParaRPr lang="en-US" dirty="0">
              <a:latin typeface="+mn-lt"/>
            </a:endParaRP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A73C52F-802C-4C50-8752-47E3E0DBCD6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406033" y="1270000"/>
            <a:ext cx="1985683" cy="831288"/>
          </a:xfrm>
        </p:spPr>
        <p:txBody>
          <a:bodyPr/>
          <a:lstStyle/>
          <a:p>
            <a:r>
              <a:rPr lang="en-US" sz="2400" dirty="0" err="1"/>
              <a:t>Nasjonal</a:t>
            </a:r>
            <a:r>
              <a:rPr lang="en-US" sz="2400" dirty="0"/>
              <a:t>- park</a:t>
            </a:r>
            <a:endParaRPr lang="en-US" dirty="0">
              <a:latin typeface="+mn-lt"/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E87D8913-06ED-4746-AD86-B088FE51E1C0}"/>
              </a:ext>
            </a:extLst>
          </p:cNvPr>
          <p:cNvSpPr txBox="1"/>
          <p:nvPr/>
        </p:nvSpPr>
        <p:spPr>
          <a:xfrm>
            <a:off x="3765942" y="2365360"/>
            <a:ext cx="2101458" cy="328219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Formål: «naturopplevelse» (og naturverdier)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Skjøtsel: «ivareta/øke naturopplevelse» (og naturverdier)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Mindre strenge forskrifter – spesielt eventuelle nye tiltak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nb-NO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3A0E5C87-6748-4A1C-8826-7D6FB980B7DC}"/>
              </a:ext>
            </a:extLst>
          </p:cNvPr>
          <p:cNvSpPr txBox="1"/>
          <p:nvPr/>
        </p:nvSpPr>
        <p:spPr>
          <a:xfrm>
            <a:off x="6223379" y="2365360"/>
            <a:ext cx="2168337" cy="3555095"/>
          </a:xfrm>
          <a:prstGeom prst="rect">
            <a:avLst/>
          </a:prstGeom>
        </p:spPr>
        <p:txBody>
          <a:bodyPr rtlCol="0">
            <a:normAutofit lnSpcReduction="10000"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Formål: «naturverdier»   (og opplevelse og kulturverdier)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Uten tyngre naturinngrep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Skjøtsel: ivareta/øke naturverdier (og opplevelse og kulturverdier)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 hovedsak videreføring av dagens bruk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E10D6-D792-13F0-2305-19D291300BC2}"/>
              </a:ext>
            </a:extLst>
          </p:cNvPr>
          <p:cNvSpPr txBox="1">
            <a:spLocks/>
          </p:cNvSpPr>
          <p:nvPr/>
        </p:nvSpPr>
        <p:spPr>
          <a:xfrm>
            <a:off x="9011781" y="1254125"/>
            <a:ext cx="1985683" cy="84716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err="1"/>
              <a:t>Natur-reservat</a:t>
            </a:r>
            <a:endParaRPr lang="en-US" sz="2400" dirty="0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499D2487-067B-8C3E-DAB5-495F9C002FBF}"/>
              </a:ext>
            </a:extLst>
          </p:cNvPr>
          <p:cNvSpPr txBox="1"/>
          <p:nvPr/>
        </p:nvSpPr>
        <p:spPr>
          <a:xfrm>
            <a:off x="8920453" y="2365360"/>
            <a:ext cx="2168337" cy="3555095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Formål: «naturverdier»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Skjøtsel: ivareta/øke naturverdier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nb-NO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 hovedsak videreføring av dagens bruk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nb-NO" sz="1500" dirty="0">
                <a:solidFill>
                  <a:prstClr val="white"/>
                </a:solidFill>
                <a:latin typeface="Open Sans"/>
              </a:rPr>
              <a:t>Også viktige friluftsområder! </a:t>
            </a: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2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1A11C4B7-1351-5BC5-434A-145DF6028A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164988"/>
            <a:ext cx="5300926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En stor (tredelt) nasjonalpark, ca. 54 km</a:t>
            </a:r>
            <a:r>
              <a:rPr lang="nb-NO" b="1" baseline="30000" dirty="0">
                <a:sym typeface="Symbol" panose="05050102010706020507" pitchFamily="18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 err="1">
                <a:sym typeface="Symbol" panose="05050102010706020507" pitchFamily="18" charset="2"/>
              </a:rPr>
              <a:t>Friuftslivsområde</a:t>
            </a:r>
            <a:r>
              <a:rPr lang="nb-NO" b="1" dirty="0">
                <a:sym typeface="Symbol" panose="05050102010706020507" pitchFamily="18" charset="2"/>
              </a:rPr>
              <a:t>, ca. 19,3 km</a:t>
            </a:r>
            <a:r>
              <a:rPr lang="nb-NO" b="1" baseline="30000" dirty="0">
                <a:sym typeface="Symbol" panose="05050102010706020507" pitchFamily="18" charset="2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ym typeface="Symbol" panose="05050102010706020507" pitchFamily="18" charset="2"/>
              </a:rPr>
              <a:t>Eksisterende Østmarka naturreservat innlemmet som egen sone A i nasjonalparken</a:t>
            </a:r>
          </a:p>
          <a:p>
            <a:endParaRPr lang="nb-NO" dirty="0">
              <a:sym typeface="Symbol" panose="05050102010706020507" pitchFamily="18" charset="2"/>
            </a:endParaRPr>
          </a:p>
          <a:p>
            <a:r>
              <a:rPr lang="nb-NO" dirty="0" err="1"/>
              <a:t>Markalovens</a:t>
            </a:r>
            <a:r>
              <a:rPr lang="nb-NO" dirty="0"/>
              <a:t> virkeområde i Østmarka, ikke omfattet av vern: ca. 150,4 km</a:t>
            </a:r>
            <a:r>
              <a:rPr lang="nb-NO" baseline="30000" dirty="0"/>
              <a:t>2</a:t>
            </a:r>
          </a:p>
          <a:p>
            <a:endParaRPr lang="nb-NO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B65A8124-7E0D-8771-EF5F-2306CA6F0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Alternativ 1 – </a:t>
            </a:r>
            <a:br>
              <a:rPr lang="nb-NO" dirty="0"/>
            </a:br>
            <a:r>
              <a:rPr lang="nb-NO" dirty="0"/>
              <a:t>hovedforslag </a:t>
            </a:r>
          </a:p>
        </p:txBody>
      </p:sp>
      <p:pic>
        <p:nvPicPr>
          <p:cNvPr id="8" name="Plassholder for bilde 7">
            <a:extLst>
              <a:ext uri="{FF2B5EF4-FFF2-40B4-BE49-F238E27FC236}">
                <a16:creationId xmlns:a16="http://schemas.microsoft.com/office/drawing/2014/main" id="{82EB77F1-5695-5800-456E-2E3D1BFDF3E7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/>
          <a:srcRect l="3783" r="3783"/>
          <a:stretch/>
        </p:blipFill>
        <p:spPr>
          <a:xfrm>
            <a:off x="6640513" y="-8467"/>
            <a:ext cx="5551487" cy="6799263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EF82ECD-B61E-EEB3-D481-FA3D146C4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144" y="58737"/>
            <a:ext cx="2556933" cy="21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8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ssholder for tekst 9">
            <a:extLst>
              <a:ext uri="{FF2B5EF4-FFF2-40B4-BE49-F238E27FC236}">
                <a16:creationId xmlns:a16="http://schemas.microsoft.com/office/drawing/2014/main" id="{C8409F9B-5C26-51CB-8046-DF204362DA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254763" y="2156289"/>
            <a:ext cx="5075484" cy="41442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En mindre nasjonalpark, ca. 45,1 km</a:t>
            </a:r>
            <a:r>
              <a:rPr lang="nb-NO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Naturreservat, ca. 8,9 km</a:t>
            </a:r>
            <a:r>
              <a:rPr lang="nb-NO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Friluftslivsområde, ca. 19,3 km</a:t>
            </a:r>
            <a:r>
              <a:rPr lang="nb-NO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ym typeface="Symbol" panose="05050102010706020507" pitchFamily="18" charset="2"/>
              </a:rPr>
              <a:t>Eksisterende Østmarka naturreservat innlemmet som egen sone A i nasjonalparken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/>
          </a:p>
          <a:p>
            <a:endParaRPr lang="nb-NO" dirty="0"/>
          </a:p>
          <a:p>
            <a:endParaRPr lang="nb-NO" b="1" dirty="0"/>
          </a:p>
        </p:txBody>
      </p:sp>
      <p:sp>
        <p:nvSpPr>
          <p:cNvPr id="9" name="Tittel 8">
            <a:extLst>
              <a:ext uri="{FF2B5EF4-FFF2-40B4-BE49-F238E27FC236}">
                <a16:creationId xmlns:a16="http://schemas.microsoft.com/office/drawing/2014/main" id="{E8ACF90C-B14C-141C-0273-A67E5C4E6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762" y="873125"/>
            <a:ext cx="4881551" cy="1077209"/>
          </a:xfrm>
        </p:spPr>
        <p:txBody>
          <a:bodyPr/>
          <a:lstStyle/>
          <a:p>
            <a:r>
              <a:rPr lang="nb-NO" dirty="0"/>
              <a:t>Alternativ 2 </a:t>
            </a:r>
          </a:p>
        </p:txBody>
      </p: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C72E3161-2E2C-C15A-015E-02814CED30E1}"/>
              </a:ext>
            </a:extLst>
          </p:cNvPr>
          <p:cNvGrpSpPr/>
          <p:nvPr/>
        </p:nvGrpSpPr>
        <p:grpSpPr>
          <a:xfrm>
            <a:off x="0" y="-69013"/>
            <a:ext cx="5552142" cy="6858000"/>
            <a:chOff x="-1" y="-1"/>
            <a:chExt cx="5552142" cy="6858000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E04ECF60-87AA-10DD-9F9B-E3E77AEFAD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00"/>
            <a:stretch/>
          </p:blipFill>
          <p:spPr>
            <a:xfrm>
              <a:off x="-1" y="-1"/>
              <a:ext cx="5552142" cy="6858000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30226CB5-7B53-5434-1074-EDE55EC1A5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59291" y="140536"/>
              <a:ext cx="2468159" cy="233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8184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F97DBDF-3871-0181-2A07-21B118DDDC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Et stort naturreservat, ca. 54,1 km</a:t>
            </a:r>
            <a:r>
              <a:rPr lang="nb-NO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/>
              <a:t>Friluftslivsområde, ca. 19,3 km</a:t>
            </a:r>
            <a:r>
              <a:rPr lang="nb-NO" b="1" baseline="30000" dirty="0"/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b="1" dirty="0">
                <a:sym typeface="Symbol" panose="05050102010706020507" pitchFamily="18" charset="2"/>
              </a:rPr>
              <a:t>Eksisterende Østmarka naturreservat innlemmet som egen sone A </a:t>
            </a:r>
            <a:r>
              <a:rPr lang="nb-NO" b="1">
                <a:sym typeface="Symbol" panose="05050102010706020507" pitchFamily="18" charset="2"/>
              </a:rPr>
              <a:t>i naturreservatet</a:t>
            </a:r>
            <a:endParaRPr lang="nb-NO" b="1" dirty="0">
              <a:sym typeface="Symbol" panose="05050102010706020507" pitchFamily="18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baseline="30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b="1" dirty="0"/>
          </a:p>
          <a:p>
            <a:endParaRPr lang="nb-NO" b="1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17F5F6F-54E3-112D-D83D-49CE54A3C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Alternativ 3</a:t>
            </a:r>
          </a:p>
        </p:txBody>
      </p:sp>
      <p:grpSp>
        <p:nvGrpSpPr>
          <p:cNvPr id="9" name="Gruppe 8">
            <a:extLst>
              <a:ext uri="{FF2B5EF4-FFF2-40B4-BE49-F238E27FC236}">
                <a16:creationId xmlns:a16="http://schemas.microsoft.com/office/drawing/2014/main" id="{4B2B015E-055F-6812-D19C-EFE5EE7C814C}"/>
              </a:ext>
            </a:extLst>
          </p:cNvPr>
          <p:cNvGrpSpPr/>
          <p:nvPr/>
        </p:nvGrpSpPr>
        <p:grpSpPr>
          <a:xfrm>
            <a:off x="6461555" y="7620"/>
            <a:ext cx="5730445" cy="6783193"/>
            <a:chOff x="6505098" y="0"/>
            <a:chExt cx="5730445" cy="6783193"/>
          </a:xfrm>
        </p:grpSpPr>
        <p:pic>
          <p:nvPicPr>
            <p:cNvPr id="6" name="Bilde 5">
              <a:extLst>
                <a:ext uri="{FF2B5EF4-FFF2-40B4-BE49-F238E27FC236}">
                  <a16:creationId xmlns:a16="http://schemas.microsoft.com/office/drawing/2014/main" id="{593751CB-98CF-DD4B-9308-76C345429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5098" y="0"/>
              <a:ext cx="5730445" cy="6783193"/>
            </a:xfrm>
            <a:prstGeom prst="rect">
              <a:avLst/>
            </a:prstGeom>
          </p:spPr>
        </p:pic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8AB7CD9A-1BD4-7033-2ACD-09D51423A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9318" y="74807"/>
              <a:ext cx="2468159" cy="233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5662258"/>
      </p:ext>
    </p:extLst>
  </p:cSld>
  <p:clrMapOvr>
    <a:masterClrMapping/>
  </p:clrMapOvr>
</p:sld>
</file>

<file path=ppt/theme/theme1.xml><?xml version="1.0" encoding="utf-8"?>
<a:theme xmlns:a="http://schemas.openxmlformats.org/drawingml/2006/main" name="sfov-powerpointmal">
  <a:themeElements>
    <a:clrScheme name="FM_designprofil_2018">
      <a:dk1>
        <a:srgbClr val="00244E"/>
      </a:dk1>
      <a:lt1>
        <a:sysClr val="window" lastClr="FFFFFF"/>
      </a:lt1>
      <a:dk2>
        <a:srgbClr val="00244E"/>
      </a:dk2>
      <a:lt2>
        <a:srgbClr val="E7E6E6"/>
      </a:lt2>
      <a:accent1>
        <a:srgbClr val="00ADBA"/>
      </a:accent1>
      <a:accent2>
        <a:srgbClr val="4C76BA"/>
      </a:accent2>
      <a:accent3>
        <a:srgbClr val="BFC2C0"/>
      </a:accent3>
      <a:accent4>
        <a:srgbClr val="F39200"/>
      </a:accent4>
      <a:accent5>
        <a:srgbClr val="C90B1C"/>
      </a:accent5>
      <a:accent6>
        <a:srgbClr val="87C0C4"/>
      </a:accent6>
      <a:hlink>
        <a:srgbClr val="00ADBA"/>
      </a:hlink>
      <a:folHlink>
        <a:srgbClr val="C90B1C"/>
      </a:folHlink>
    </a:clrScheme>
    <a:fontScheme name="FM_OpenSans">
      <a:majorFont>
        <a:latin typeface="Open Sans Light"/>
        <a:ea typeface=""/>
        <a:cs typeface=""/>
      </a:majorFont>
      <a:minorFont>
        <a:latin typeface="Open Sans"/>
        <a:ea typeface=""/>
        <a:cs typeface=""/>
      </a:minorFont>
    </a:fontScheme>
    <a:fmtScheme name="Røykfarget glass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1" id="{1509B561-6692-4804-B8F2-318794FC4FBC}" vid="{93EB7BA6-A2C4-4394-9A18-821653C29F50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sfov-powerpointmal</Template>
  <TotalTime>193</TotalTime>
  <Words>745</Words>
  <Application>Microsoft Office PowerPoint</Application>
  <PresentationFormat>Widescreen</PresentationFormat>
  <Paragraphs>147</Paragraphs>
  <Slides>17</Slides>
  <Notes>17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5" baseType="lpstr">
      <vt:lpstr>Arial</vt:lpstr>
      <vt:lpstr>Calibri</vt:lpstr>
      <vt:lpstr>Open Sans</vt:lpstr>
      <vt:lpstr>Open Sans Light</vt:lpstr>
      <vt:lpstr>Open Sans Light (Overskrifter)</vt:lpstr>
      <vt:lpstr>Open Sans SemiBold</vt:lpstr>
      <vt:lpstr>Wingdings</vt:lpstr>
      <vt:lpstr>sfov-powerpointmal</vt:lpstr>
      <vt:lpstr>Høring - Østmarka nasjonalpark og alternative verneforslag</vt:lpstr>
      <vt:lpstr>Omfattende utredningsfase</vt:lpstr>
      <vt:lpstr>PowerPoint-presentasjon</vt:lpstr>
      <vt:lpstr>Vern som nasjonalpark</vt:lpstr>
      <vt:lpstr>PowerPoint-presentasjon</vt:lpstr>
      <vt:lpstr>PowerPoint-presentasjon</vt:lpstr>
      <vt:lpstr>Alternativ 1 –  hovedforslag </vt:lpstr>
      <vt:lpstr>Alternativ 2 </vt:lpstr>
      <vt:lpstr>Alternativ 3</vt:lpstr>
      <vt:lpstr>Betydning for brukerinteresser</vt:lpstr>
      <vt:lpstr>Tilrettelegging</vt:lpstr>
      <vt:lpstr>PowerPoint-presentasjon</vt:lpstr>
      <vt:lpstr>Ferdsel og aktivitet</vt:lpstr>
      <vt:lpstr>Hytter</vt:lpstr>
      <vt:lpstr>Motorferdsel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Mejlgaard Tone</dc:creator>
  <cp:lastModifiedBy>Landmark, Anine Eitrem</cp:lastModifiedBy>
  <cp:revision>7</cp:revision>
  <dcterms:created xsi:type="dcterms:W3CDTF">2022-10-25T19:42:16Z</dcterms:created>
  <dcterms:modified xsi:type="dcterms:W3CDTF">2022-11-28T14:43:43Z</dcterms:modified>
</cp:coreProperties>
</file>