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Lst>
  <p:notesMasterIdLst>
    <p:notesMasterId r:id="rId47"/>
  </p:notesMasterIdLst>
  <p:sldIdLst>
    <p:sldId id="260" r:id="rId3"/>
    <p:sldId id="263" r:id="rId4"/>
    <p:sldId id="296" r:id="rId5"/>
    <p:sldId id="553" r:id="rId6"/>
    <p:sldId id="557" r:id="rId7"/>
    <p:sldId id="554" r:id="rId8"/>
    <p:sldId id="292" r:id="rId9"/>
    <p:sldId id="303" r:id="rId10"/>
    <p:sldId id="558" r:id="rId11"/>
    <p:sldId id="551" r:id="rId12"/>
    <p:sldId id="561" r:id="rId13"/>
    <p:sldId id="562" r:id="rId14"/>
    <p:sldId id="559" r:id="rId15"/>
    <p:sldId id="473" r:id="rId16"/>
    <p:sldId id="570" r:id="rId17"/>
    <p:sldId id="555" r:id="rId18"/>
    <p:sldId id="472" r:id="rId19"/>
    <p:sldId id="556" r:id="rId20"/>
    <p:sldId id="542" r:id="rId21"/>
    <p:sldId id="540" r:id="rId22"/>
    <p:sldId id="541" r:id="rId23"/>
    <p:sldId id="539" r:id="rId24"/>
    <p:sldId id="267" r:id="rId25"/>
    <p:sldId id="544" r:id="rId26"/>
    <p:sldId id="548" r:id="rId27"/>
    <p:sldId id="574" r:id="rId28"/>
    <p:sldId id="543" r:id="rId29"/>
    <p:sldId id="550" r:id="rId30"/>
    <p:sldId id="572" r:id="rId31"/>
    <p:sldId id="547" r:id="rId32"/>
    <p:sldId id="546" r:id="rId33"/>
    <p:sldId id="567" r:id="rId34"/>
    <p:sldId id="564" r:id="rId35"/>
    <p:sldId id="565" r:id="rId36"/>
    <p:sldId id="262" r:id="rId37"/>
    <p:sldId id="566" r:id="rId38"/>
    <p:sldId id="264" r:id="rId39"/>
    <p:sldId id="265" r:id="rId40"/>
    <p:sldId id="266" r:id="rId41"/>
    <p:sldId id="571" r:id="rId42"/>
    <p:sldId id="568" r:id="rId43"/>
    <p:sldId id="573" r:id="rId44"/>
    <p:sldId id="326" r:id="rId45"/>
    <p:sldId id="549" r:id="rId46"/>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BA"/>
    <a:srgbClr val="00244E"/>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2482" autoAdjust="0"/>
  </p:normalViewPr>
  <p:slideViewPr>
    <p:cSldViewPr snapToGrid="0">
      <p:cViewPr varScale="1">
        <p:scale>
          <a:sx n="159" d="100"/>
          <a:sy n="159" d="100"/>
        </p:scale>
        <p:origin x="384" y="1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05.12.2022</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425375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340253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284273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418399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Samordningsoppdraget vårt om statlig tilsyn er basert på kommuneloven og dens intensjon. Vi finner derfor de samme elementene i oppdragsbrevene våre.</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Det at tilsyn skal være samordnet, målrettet og medvirke til læring handler i praksis om:</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1970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265114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3104819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418770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2022: </a:t>
            </a:r>
          </a:p>
          <a:p>
            <a:endParaRPr lang="nb-NO" dirty="0"/>
          </a:p>
          <a:p>
            <a:r>
              <a:rPr lang="nb-NO" dirty="0"/>
              <a:t>I Alt</a:t>
            </a:r>
          </a:p>
          <a:p>
            <a:endParaRPr lang="nb-NO" dirty="0"/>
          </a:p>
          <a:p>
            <a:r>
              <a:rPr lang="nb-NO" dirty="0"/>
              <a:t>Dokumenttilsyn: 60</a:t>
            </a:r>
          </a:p>
          <a:p>
            <a:r>
              <a:rPr lang="nb-NO" dirty="0"/>
              <a:t>Stedlig tilsyn: 150</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170609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rPr>
              <a:t>Mattilsynet: vi har i liten grad så detaljert planlegging for hele året at vi bestemmer hvilke virksomheter vi skal føre tilsyn med. Det blir prioritert grupper eller spesielle tema for året, men så er nok det vanlige at tilsynsobjektene velges etter hvert.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109551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24</a:t>
            </a:fld>
            <a:endParaRPr lang="nb-NO"/>
          </a:p>
        </p:txBody>
      </p:sp>
    </p:spTree>
    <p:extLst>
      <p:ext uri="{BB962C8B-B14F-4D97-AF65-F5344CB8AC3E}">
        <p14:creationId xmlns:p14="http://schemas.microsoft.com/office/powerpoint/2010/main" val="22852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391666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28</a:t>
            </a:fld>
            <a:endParaRPr lang="nb-NO"/>
          </a:p>
        </p:txBody>
      </p:sp>
    </p:spTree>
    <p:extLst>
      <p:ext uri="{BB962C8B-B14F-4D97-AF65-F5344CB8AC3E}">
        <p14:creationId xmlns:p14="http://schemas.microsoft.com/office/powerpoint/2010/main" val="4024255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33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32</a:t>
            </a:fld>
            <a:endParaRPr lang="nb-NO"/>
          </a:p>
        </p:txBody>
      </p:sp>
    </p:spTree>
    <p:extLst>
      <p:ext uri="{BB962C8B-B14F-4D97-AF65-F5344CB8AC3E}">
        <p14:creationId xmlns:p14="http://schemas.microsoft.com/office/powerpoint/2010/main" val="148084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34</a:t>
            </a:fld>
            <a:endParaRPr lang="nb-NO"/>
          </a:p>
        </p:txBody>
      </p:sp>
    </p:spTree>
    <p:extLst>
      <p:ext uri="{BB962C8B-B14F-4D97-AF65-F5344CB8AC3E}">
        <p14:creationId xmlns:p14="http://schemas.microsoft.com/office/powerpoint/2010/main" val="3498477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333333"/>
                </a:solidFill>
                <a:effectLst/>
                <a:latin typeface="Open Sans" panose="020B0606030504020204" pitchFamily="34" charset="0"/>
              </a:rPr>
              <a:t>Kommentar til 1: Vi skal:</a:t>
            </a:r>
          </a:p>
          <a:p>
            <a:pPr algn="l">
              <a:buFont typeface="Arial" panose="020B0604020202020204" pitchFamily="34" charset="0"/>
              <a:buChar char="•"/>
            </a:pPr>
            <a:r>
              <a:rPr lang="nb-NO" b="0" i="0" dirty="0">
                <a:solidFill>
                  <a:srgbClr val="333333"/>
                </a:solidFill>
                <a:effectLst/>
                <a:latin typeface="Open Sans" panose="020B0606030504020204" pitchFamily="34" charset="0"/>
              </a:rPr>
              <a:t>følger med på tilstanden i sektor  </a:t>
            </a:r>
          </a:p>
          <a:p>
            <a:pPr algn="l">
              <a:buFont typeface="Arial" panose="020B0604020202020204" pitchFamily="34" charset="0"/>
              <a:buChar char="•"/>
            </a:pPr>
            <a:r>
              <a:rPr lang="nb-NO" b="0" i="0" dirty="0">
                <a:solidFill>
                  <a:srgbClr val="333333"/>
                </a:solidFill>
                <a:effectLst/>
                <a:latin typeface="Open Sans" panose="020B0606030504020204" pitchFamily="34" charset="0"/>
              </a:rPr>
              <a:t>følger med på regeletterlevelsen i sektor </a:t>
            </a:r>
          </a:p>
          <a:p>
            <a:pPr algn="l">
              <a:buFont typeface="Arial" panose="020B0604020202020204" pitchFamily="34" charset="0"/>
              <a:buChar char="•"/>
            </a:pPr>
            <a:r>
              <a:rPr lang="nb-NO" b="0" i="0" dirty="0">
                <a:solidFill>
                  <a:srgbClr val="333333"/>
                </a:solidFill>
                <a:effectLst/>
                <a:latin typeface="Open Sans" panose="020B0606030504020204" pitchFamily="34" charset="0"/>
              </a:rPr>
              <a:t>og bruker denne kunnskapen for å velge mellom veiledning og tilsyn.  </a:t>
            </a:r>
          </a:p>
          <a:p>
            <a:pPr algn="l">
              <a:buFont typeface="Arial" panose="020B0604020202020204" pitchFamily="34" charset="0"/>
              <a:buChar char="•"/>
            </a:pPr>
            <a:r>
              <a:rPr lang="nb-NO" b="0" i="0" dirty="0">
                <a:solidFill>
                  <a:srgbClr val="333333"/>
                </a:solidFill>
                <a:effectLst/>
                <a:latin typeface="Open Sans" panose="020B0606030504020204" pitchFamily="34" charset="0"/>
              </a:rPr>
              <a:t>valgte virkemidler skal føre til endring av praksis, slik at barn og unge får det de har krav på i samsvar med regelverket.</a:t>
            </a:r>
          </a:p>
          <a:p>
            <a:pPr algn="l">
              <a:buFont typeface="Arial" panose="020B0604020202020204" pitchFamily="34" charset="0"/>
              <a:buNone/>
            </a:pPr>
            <a:endParaRPr lang="nb-NO" b="0" i="0" dirty="0">
              <a:solidFill>
                <a:srgbClr val="333333"/>
              </a:solidFill>
              <a:effectLst/>
              <a:latin typeface="Open Sans" panose="020B0606030504020204" pitchFamily="34" charset="0"/>
            </a:endParaRPr>
          </a:p>
          <a:p>
            <a:pPr algn="l">
              <a:buFont typeface="Arial" panose="020B0604020202020204" pitchFamily="34" charset="0"/>
              <a:buNone/>
            </a:pPr>
            <a:r>
              <a:rPr lang="nb-NO" b="0" i="0" dirty="0">
                <a:solidFill>
                  <a:srgbClr val="333333"/>
                </a:solidFill>
                <a:effectLst/>
                <a:latin typeface="Open Sans" panose="020B0606030504020204" pitchFamily="34" charset="0"/>
              </a:rPr>
              <a:t>Kommentar til 2:</a:t>
            </a:r>
          </a:p>
          <a:p>
            <a:pPr algn="l">
              <a:buFont typeface="Arial" panose="020B0604020202020204" pitchFamily="34" charset="0"/>
              <a:buNone/>
            </a:pPr>
            <a:r>
              <a:rPr lang="nb-NO" b="0" i="0" dirty="0">
                <a:solidFill>
                  <a:srgbClr val="333333"/>
                </a:solidFill>
                <a:effectLst/>
                <a:latin typeface="Open Sans" panose="020B0606030504020204" pitchFamily="34" charset="0"/>
              </a:rPr>
              <a:t>Felles nasjonalt tilsyn på vårt område for 2023 er skolemiljø og internkontroll. I år må vi føre tilsyn med internkontroll når vi fører tilsyn med skolemiljø. Endringen for 2023 betyr at vi også kan føre egne tilsyn med skolemiljø uten å inkludere internkontroll.</a:t>
            </a:r>
          </a:p>
          <a:p>
            <a:pPr algn="l">
              <a:buFont typeface="Arial" panose="020B0604020202020204" pitchFamily="34" charset="0"/>
              <a:buNone/>
            </a:pPr>
            <a:endParaRPr lang="nb-NO" b="0" i="0" dirty="0">
              <a:solidFill>
                <a:srgbClr val="333333"/>
              </a:solidFill>
              <a:effectLst/>
              <a:latin typeface="Open Sans" panose="020B0606030504020204" pitchFamily="34" charset="0"/>
            </a:endParaRPr>
          </a:p>
          <a:p>
            <a:pPr algn="l">
              <a:buFont typeface="Arial" panose="020B0604020202020204" pitchFamily="34" charset="0"/>
              <a:buNone/>
            </a:pPr>
            <a:r>
              <a:rPr lang="nb-NO" b="0" i="0" dirty="0">
                <a:solidFill>
                  <a:srgbClr val="333333"/>
                </a:solidFill>
                <a:effectLst/>
                <a:latin typeface="Open Sans" panose="020B0606030504020204" pitchFamily="34" charset="0"/>
              </a:rPr>
              <a:t>Kommentar til 3:</a:t>
            </a:r>
          </a:p>
          <a:p>
            <a:pPr algn="l">
              <a:buFont typeface="Arial" panose="020B0604020202020204" pitchFamily="34" charset="0"/>
              <a:buNone/>
            </a:pPr>
            <a:r>
              <a:rPr lang="nb-NO" b="0" i="0" dirty="0">
                <a:solidFill>
                  <a:srgbClr val="333333"/>
                </a:solidFill>
                <a:effectLst/>
                <a:latin typeface="Open Sans" panose="020B0606030504020204" pitchFamily="34" charset="0"/>
              </a:rPr>
              <a:t>Statsforvalteren skal beskrive hvordan tilsyn er innrettet for at de ikke skal bli mer omfattende enn det som er nødvendig for å sikre regeletterlevelse.</a:t>
            </a:r>
          </a:p>
          <a:p>
            <a:pPr algn="l">
              <a:buFont typeface="Arial" panose="020B0604020202020204" pitchFamily="34" charset="0"/>
              <a:buNone/>
            </a:pPr>
            <a:endParaRPr lang="nb-NO" b="0" i="0" dirty="0">
              <a:solidFill>
                <a:srgbClr val="333333"/>
              </a:solidFill>
              <a:effectLst/>
              <a:latin typeface="Open Sans" panose="020B0606030504020204" pitchFamily="34"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36</a:t>
            </a:fld>
            <a:endParaRPr lang="nb-NO"/>
          </a:p>
        </p:txBody>
      </p:sp>
    </p:spTree>
    <p:extLst>
      <p:ext uri="{BB962C8B-B14F-4D97-AF65-F5344CB8AC3E}">
        <p14:creationId xmlns:p14="http://schemas.microsoft.com/office/powerpoint/2010/main" val="3393631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40</a:t>
            </a:fld>
            <a:endParaRPr lang="nb-NO"/>
          </a:p>
        </p:txBody>
      </p:sp>
    </p:spTree>
    <p:extLst>
      <p:ext uri="{BB962C8B-B14F-4D97-AF65-F5344CB8AC3E}">
        <p14:creationId xmlns:p14="http://schemas.microsoft.com/office/powerpoint/2010/main" val="142846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41</a:t>
            </a:fld>
            <a:endParaRPr lang="nb-NO"/>
          </a:p>
        </p:txBody>
      </p:sp>
    </p:spTree>
    <p:extLst>
      <p:ext uri="{BB962C8B-B14F-4D97-AF65-F5344CB8AC3E}">
        <p14:creationId xmlns:p14="http://schemas.microsoft.com/office/powerpoint/2010/main" val="246131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43</a:t>
            </a:fld>
            <a:endParaRPr lang="nb-NO"/>
          </a:p>
        </p:txBody>
      </p:sp>
    </p:spTree>
    <p:extLst>
      <p:ext uri="{BB962C8B-B14F-4D97-AF65-F5344CB8AC3E}">
        <p14:creationId xmlns:p14="http://schemas.microsoft.com/office/powerpoint/2010/main" val="2859070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44</a:t>
            </a:fld>
            <a:endParaRPr lang="nb-NO"/>
          </a:p>
        </p:txBody>
      </p:sp>
    </p:spTree>
    <p:extLst>
      <p:ext uri="{BB962C8B-B14F-4D97-AF65-F5344CB8AC3E}">
        <p14:creationId xmlns:p14="http://schemas.microsoft.com/office/powerpoint/2010/main" val="66571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44026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184003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421761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9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FB80-D5CD-4F8B-B310-9170DDB9079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87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184217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79669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hyperlink" Target="https://www.facebook.com/Vikenbonden/"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973202C7-C315-42CE-9322-9326A839C2C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3"/>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50" y="693764"/>
            <a:ext cx="10469899" cy="564631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LANDBRUK">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
        <p:nvSpPr>
          <p:cNvPr id="2" name="TekstSylinder 1">
            <a:extLst>
              <a:ext uri="{FF2B5EF4-FFF2-40B4-BE49-F238E27FC236}">
                <a16:creationId xmlns:a16="http://schemas.microsoft.com/office/drawing/2014/main" id="{50B8721D-9AAD-4B09-898B-183BF4F42037}"/>
              </a:ext>
            </a:extLst>
          </p:cNvPr>
          <p:cNvSpPr txBox="1"/>
          <p:nvPr userDrawn="1"/>
        </p:nvSpPr>
        <p:spPr>
          <a:xfrm>
            <a:off x="954391" y="873125"/>
            <a:ext cx="33981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bg1"/>
                </a:solidFill>
                <a:latin typeface="+mj-lt"/>
              </a:rPr>
              <a:t>Følg </a:t>
            </a:r>
            <a:r>
              <a:rPr lang="nb-NO" dirty="0">
                <a:latin typeface="+mj-lt"/>
                <a:hlinkClick r:id="rId4"/>
              </a:rPr>
              <a:t>Viken-bonden på Facebook</a:t>
            </a:r>
            <a:r>
              <a:rPr lang="nb-NO" dirty="0">
                <a:latin typeface="+mj-lt"/>
              </a:rPr>
              <a:t> </a:t>
            </a:r>
            <a:r>
              <a:rPr lang="nb-NO" dirty="0">
                <a:solidFill>
                  <a:schemeClr val="bg1"/>
                </a:solidFill>
                <a:latin typeface="+mj-lt"/>
              </a:rPr>
              <a:t>for å få aktuell informasjon om jordbruk og skogbruk fra Statsforvalteren.</a:t>
            </a:r>
          </a:p>
          <a:p>
            <a:endParaRPr lang="nb-NO" dirty="0"/>
          </a:p>
        </p:txBody>
      </p:sp>
    </p:spTree>
    <p:extLst>
      <p:ext uri="{BB962C8B-B14F-4D97-AF65-F5344CB8AC3E}">
        <p14:creationId xmlns:p14="http://schemas.microsoft.com/office/powerpoint/2010/main" val="940343632"/>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gendefinert oppsett 1">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282784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096677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549982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549553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90665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941892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54545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705793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720844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5122814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48626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61641512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8596964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1106612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4132593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64099206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82654301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241340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17550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121619653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302997635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107572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208165843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3508802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3"/>
          </a:xfrm>
          <a:prstGeom prst="rect">
            <a:avLst/>
          </a:prstGeom>
        </p:spPr>
      </p:pic>
    </p:spTree>
    <p:extLst>
      <p:ext uri="{BB962C8B-B14F-4D97-AF65-F5344CB8AC3E}">
        <p14:creationId xmlns:p14="http://schemas.microsoft.com/office/powerpoint/2010/main" val="265551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50" y="693764"/>
            <a:ext cx="10469899" cy="5646311"/>
          </a:xfrm>
          <a:prstGeom prst="rect">
            <a:avLst/>
          </a:prstGeom>
        </p:spPr>
      </p:pic>
    </p:spTree>
    <p:extLst>
      <p:ext uri="{BB962C8B-B14F-4D97-AF65-F5344CB8AC3E}">
        <p14:creationId xmlns:p14="http://schemas.microsoft.com/office/powerpoint/2010/main" val="3136646006"/>
      </p:ext>
    </p:extLst>
  </p:cSld>
  <p:clrMapOvr>
    <a:masterClrMapping/>
  </p:clrMapOvr>
  <p:extLst>
    <p:ext uri="{DCECCB84-F9BA-43D5-87BE-67443E8EF086}">
      <p15:sldGuideLst xmlns:p15="http://schemas.microsoft.com/office/powerpoint/2012/main">
        <p15:guide id="1" orient="horz" pos="68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0484828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062647224"/>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165606883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Tree>
    <p:extLst>
      <p:ext uri="{BB962C8B-B14F-4D97-AF65-F5344CB8AC3E}">
        <p14:creationId xmlns:p14="http://schemas.microsoft.com/office/powerpoint/2010/main" val="3499237133"/>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p15:clr>
            <a:srgbClr val="FBAE40"/>
          </p15:clr>
        </p15:guide>
        <p15:guide id="4" pos="2933">
          <p15:clr>
            <a:srgbClr val="FBAE40"/>
          </p15:clr>
        </p15:guide>
        <p15:guide id="5" orient="horz" pos="4020">
          <p15:clr>
            <a:srgbClr val="FBAE40"/>
          </p15:clr>
        </p15:guide>
        <p15:guide id="6" pos="565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94307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020472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160084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9209856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2.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63" r:id="rId30"/>
    <p:sldLayoutId id="2147483718" r:id="rId31"/>
    <p:sldLayoutId id="2147483719" r:id="rId32"/>
    <p:sldLayoutId id="2147483760" r:id="rId33"/>
    <p:sldLayoutId id="2147483761" r:id="rId34"/>
    <p:sldLayoutId id="2147483798" r:id="rId3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4165759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547EBF"/>
          </p15:clr>
        </p15:guide>
        <p15:guide id="2" pos="257">
          <p15:clr>
            <a:srgbClr val="F26B43"/>
          </p15:clr>
        </p15:guide>
        <p15:guide id="3" pos="665">
          <p15:clr>
            <a:srgbClr val="547EBF"/>
          </p15:clr>
        </p15:guide>
        <p15:guide id="4" orient="horz" pos="3974">
          <p15:clr>
            <a:srgbClr val="547EBF"/>
          </p15:clr>
        </p15:guide>
        <p15:guide id="5" pos="7015">
          <p15:clr>
            <a:srgbClr val="547EBF"/>
          </p15:clr>
        </p15:guide>
        <p15:guide id="6" orient="horz" pos="232">
          <p15:clr>
            <a:srgbClr val="F26B43"/>
          </p15:clr>
        </p15:guide>
        <p15:guide id="7" pos="7423">
          <p15:clr>
            <a:srgbClr val="F26B43"/>
          </p15:clr>
        </p15:guide>
        <p15:guide id="8" pos="7106">
          <p15:clr>
            <a:srgbClr val="F26B43"/>
          </p15:clr>
        </p15:guide>
        <p15:guide id="9" pos="3840">
          <p15:clr>
            <a:srgbClr val="FDE53C"/>
          </p15:clr>
        </p15:guide>
        <p15:guide id="11" orient="horz" pos="550">
          <p15:clr>
            <a:srgbClr val="F26B43"/>
          </p15:clr>
        </p15:guide>
        <p15:guide id="12" orient="horz" pos="4201">
          <p15:clr>
            <a:srgbClr val="F26B43"/>
          </p15:clr>
        </p15:guide>
        <p15:guide id="13" pos="2774">
          <p15:clr>
            <a:srgbClr val="F26B43"/>
          </p15:clr>
        </p15:guide>
        <p15:guide id="14" pos="4906">
          <p15:clr>
            <a:srgbClr val="F26B43"/>
          </p15:clr>
        </p15:guide>
        <p15:guide id="15" orient="horz" pos="2092">
          <p15:clr>
            <a:srgbClr val="F26B43"/>
          </p15:clr>
        </p15:guide>
        <p15:guide id="16" orient="horz" pos="27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lsynskalender.statsforvalteren.no/"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lsetilsynet.no/tilsyn/tilsynsrapporter/?s=Barnevernsektor&amp;t=83" TargetMode="External"/><Relationship Id="rId2" Type="http://schemas.openxmlformats.org/officeDocument/2006/relationships/hyperlink" Target="https://www.helsetilsynet.no/globalassets/opplastinger/publikasjoner/internserien/2022/veileder_landsomfattende_tilsyn_barneverntjenestene_internserien_3_2022.pdf" TargetMode="External"/><Relationship Id="rId1" Type="http://schemas.openxmlformats.org/officeDocument/2006/relationships/slideLayout" Target="../slideLayouts/slideLayout33.xml"/><Relationship Id="rId5" Type="http://schemas.openxmlformats.org/officeDocument/2006/relationships/hyperlink" Target="https://www.helsetilsynet.no/tilsyn/tilsynsrapporter/?s=Sosialetjenestersektor" TargetMode="External"/><Relationship Id="rId4" Type="http://schemas.openxmlformats.org/officeDocument/2006/relationships/hyperlink" Target="https://www.helsetilsynet.no/globalassets/opplastinger/publikasjoner/internserien/2022/veileder_landsomfattende_tilsyn_sosiale_tjenester_internserien_4_2022.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sforvalteren.no/nb/oslo-og-viken/kommunal-styring/tilsyn/ny-side/"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937592" y="958645"/>
            <a:ext cx="9180965" cy="2576997"/>
          </a:xfrm>
        </p:spPr>
        <p:txBody>
          <a:bodyPr/>
          <a:lstStyle/>
          <a:p>
            <a:r>
              <a:rPr lang="nb-NO" sz="4400" dirty="0"/>
              <a:t>Tilsynsforum 15. november 2022</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p:txBody>
          <a:bodyPr/>
          <a:lstStyle/>
          <a:p>
            <a:r>
              <a:rPr lang="nb-NO" dirty="0"/>
              <a:t>Samordningsstaben</a:t>
            </a:r>
          </a:p>
          <a:p>
            <a:r>
              <a:rPr lang="nb-NO" dirty="0"/>
              <a:t>Fakra Butt, seniorrådgiver</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ECAC773-0446-B051-395E-1BEF6B1EE109}"/>
              </a:ext>
            </a:extLst>
          </p:cNvPr>
          <p:cNvSpPr>
            <a:spLocks noGrp="1"/>
          </p:cNvSpPr>
          <p:nvPr>
            <p:ph type="title"/>
          </p:nvPr>
        </p:nvSpPr>
        <p:spPr/>
        <p:txBody>
          <a:bodyPr/>
          <a:lstStyle/>
          <a:p>
            <a:r>
              <a:rPr lang="nb-NO" dirty="0"/>
              <a:t>Tilsynskalenderen- forbedringer og endringer</a:t>
            </a:r>
          </a:p>
        </p:txBody>
      </p:sp>
      <p:sp>
        <p:nvSpPr>
          <p:cNvPr id="4" name="Plassholder for tekst 3">
            <a:extLst>
              <a:ext uri="{FF2B5EF4-FFF2-40B4-BE49-F238E27FC236}">
                <a16:creationId xmlns:a16="http://schemas.microsoft.com/office/drawing/2014/main" id="{4FCDCBBB-F05B-7C32-0F50-4304AB23087A}"/>
              </a:ext>
            </a:extLst>
          </p:cNvPr>
          <p:cNvSpPr>
            <a:spLocks noGrp="1"/>
          </p:cNvSpPr>
          <p:nvPr>
            <p:ph type="body" sz="quarter" idx="11"/>
          </p:nvPr>
        </p:nvSpPr>
        <p:spPr/>
        <p:txBody>
          <a:bodyPr/>
          <a:lstStyle/>
          <a:p>
            <a:r>
              <a:rPr lang="nb-NO" b="1" dirty="0"/>
              <a:t>Endringer fra 14.11.2022:</a:t>
            </a:r>
          </a:p>
          <a:p>
            <a:pPr marL="342900" indent="-342900">
              <a:buFont typeface="Arial" panose="020B0604020202020204" pitchFamily="34" charset="0"/>
              <a:buChar char="•"/>
            </a:pPr>
            <a:r>
              <a:rPr lang="nb-NO" dirty="0"/>
              <a:t>Nytt design: </a:t>
            </a:r>
            <a:r>
              <a:rPr lang="nb-NO" dirty="0">
                <a:hlinkClick r:id="rId3"/>
              </a:rPr>
              <a:t>https://tilsynskalender.statsforvalteren.no/</a:t>
            </a:r>
            <a:endParaRPr lang="nb-NO" dirty="0"/>
          </a:p>
          <a:p>
            <a:pPr marL="1028700" lvl="1" indent="-342900">
              <a:buFont typeface="Courier New" panose="02070309020205020404" pitchFamily="49" charset="0"/>
              <a:buChar char="o"/>
            </a:pPr>
            <a:r>
              <a:rPr lang="nb-NO" dirty="0"/>
              <a:t>Vekt på brukervennlighet</a:t>
            </a:r>
          </a:p>
          <a:p>
            <a:pPr lvl="1" indent="0">
              <a:buNone/>
            </a:pPr>
            <a:endParaRPr lang="nb-NO" dirty="0"/>
          </a:p>
          <a:p>
            <a:pPr marL="342900" indent="-342900">
              <a:buFont typeface="Arial" panose="020B0604020202020204" pitchFamily="34" charset="0"/>
              <a:buChar char="•"/>
            </a:pPr>
            <a:r>
              <a:rPr lang="nb-NO" dirty="0"/>
              <a:t>Antall planlagte/gjennomførte tilsyn og forvaltningsrevisjoner med den enkelte kommune fremkommer tydeligere frem</a:t>
            </a:r>
          </a:p>
          <a:p>
            <a:endParaRPr lang="nb-NO" dirty="0"/>
          </a:p>
          <a:p>
            <a:pPr marL="342900" indent="-342900">
              <a:buFont typeface="Arial" panose="020B0604020202020204" pitchFamily="34" charset="0"/>
              <a:buChar char="•"/>
            </a:pPr>
            <a:r>
              <a:rPr lang="nb-NO" dirty="0"/>
              <a:t>Kommunerollen er fjernet</a:t>
            </a:r>
          </a:p>
          <a:p>
            <a:pPr marL="1028700" lvl="1" indent="-342900">
              <a:buFont typeface="Courier New" panose="02070309020205020404" pitchFamily="49" charset="0"/>
              <a:buChar char="o"/>
            </a:pPr>
            <a:r>
              <a:rPr lang="nb-NO" dirty="0"/>
              <a:t>KDD skal sende et informasjonsbrev til kommunene om endringene</a:t>
            </a:r>
          </a:p>
          <a:p>
            <a:pPr marL="1028700" lvl="1" indent="-342900">
              <a:buFont typeface="Courier New" panose="02070309020205020404" pitchFamily="49" charset="0"/>
              <a:buChar char="o"/>
            </a:pPr>
            <a:r>
              <a:rPr lang="nb-NO" dirty="0"/>
              <a:t>Vi deler informasjonen med dere</a:t>
            </a:r>
          </a:p>
          <a:p>
            <a:endParaRPr lang="nb-NO" dirty="0"/>
          </a:p>
          <a:p>
            <a:endParaRPr lang="nb-NO" dirty="0"/>
          </a:p>
        </p:txBody>
      </p:sp>
    </p:spTree>
    <p:extLst>
      <p:ext uri="{BB962C8B-B14F-4D97-AF65-F5344CB8AC3E}">
        <p14:creationId xmlns:p14="http://schemas.microsoft.com/office/powerpoint/2010/main" val="161718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8EF8C6-2E3A-A6C1-A3BA-2BE2AC497294}"/>
              </a:ext>
            </a:extLst>
          </p:cNvPr>
          <p:cNvSpPr>
            <a:spLocks noGrp="1"/>
          </p:cNvSpPr>
          <p:nvPr>
            <p:ph type="title"/>
          </p:nvPr>
        </p:nvSpPr>
        <p:spPr/>
        <p:txBody>
          <a:bodyPr/>
          <a:lstStyle/>
          <a:p>
            <a:r>
              <a:rPr lang="nb-NO" dirty="0"/>
              <a:t>Hva betyr det at kommunerollen er fjernet </a:t>
            </a:r>
          </a:p>
        </p:txBody>
      </p:sp>
      <p:sp>
        <p:nvSpPr>
          <p:cNvPr id="3" name="Plassholder for tekst 2">
            <a:extLst>
              <a:ext uri="{FF2B5EF4-FFF2-40B4-BE49-F238E27FC236}">
                <a16:creationId xmlns:a16="http://schemas.microsoft.com/office/drawing/2014/main" id="{473CA1BC-D369-A7B8-2972-78DF121E5D2D}"/>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Tidligere hadde vi dialog med kommunens ledelse eller deres representant om den samlede tilsynsbelastningen gjennom tilsynskalenderen, jf. «høringsrunden»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Nå må dialogen skje på utsiden av tilsynskalenderen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SFOV har allerede gjort erfaringer med denne løsningen, da planlagte statlige tilsyn og forvaltningsrevisjoner for 2022 ble sendt til kommunene i en excel fil</a:t>
            </a:r>
          </a:p>
          <a:p>
            <a:pPr marL="1028700" lvl="1" indent="-342900">
              <a:buFont typeface="Courier New" panose="02070309020205020404" pitchFamily="49" charset="0"/>
              <a:buChar char="o"/>
            </a:pPr>
            <a:r>
              <a:rPr lang="nb-NO" dirty="0"/>
              <a:t>Fungerte bra</a:t>
            </a:r>
          </a:p>
          <a:p>
            <a:pPr marL="1028700" lvl="1" indent="-342900">
              <a:buFont typeface="Courier New" panose="02070309020205020404" pitchFamily="49" charset="0"/>
              <a:buChar char="o"/>
            </a:pPr>
            <a:r>
              <a:rPr lang="nb-NO" dirty="0"/>
              <a:t>Fikk mer respons, ikke bare på tilsynsbelastningen, men også generelle kommentarer</a:t>
            </a:r>
          </a:p>
          <a:p>
            <a:pPr marL="1028700" lvl="1" indent="-342900">
              <a:buFont typeface="Courier New" panose="02070309020205020404" pitchFamily="49" charset="0"/>
              <a:buChar char="o"/>
            </a:pPr>
            <a:r>
              <a:rPr lang="nb-NO" dirty="0"/>
              <a:t>Gir mulighet for større engasjement</a:t>
            </a:r>
          </a:p>
          <a:p>
            <a:pPr lvl="1" indent="0">
              <a:buNone/>
            </a:pPr>
            <a:endParaRPr lang="nb-NO" dirty="0"/>
          </a:p>
        </p:txBody>
      </p:sp>
    </p:spTree>
    <p:extLst>
      <p:ext uri="{BB962C8B-B14F-4D97-AF65-F5344CB8AC3E}">
        <p14:creationId xmlns:p14="http://schemas.microsoft.com/office/powerpoint/2010/main" val="277663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6CA65-6B5A-7EC2-9983-22E3CC9309D4}"/>
              </a:ext>
            </a:extLst>
          </p:cNvPr>
          <p:cNvSpPr>
            <a:spLocks noGrp="1"/>
          </p:cNvSpPr>
          <p:nvPr>
            <p:ph type="title"/>
          </p:nvPr>
        </p:nvSpPr>
        <p:spPr/>
        <p:txBody>
          <a:bodyPr/>
          <a:lstStyle/>
          <a:p>
            <a:r>
              <a:rPr lang="nb-NO" dirty="0"/>
              <a:t>Tilsynskalenderen er fortsatt under arbeid</a:t>
            </a:r>
          </a:p>
        </p:txBody>
      </p:sp>
      <p:sp>
        <p:nvSpPr>
          <p:cNvPr id="3" name="Plassholder for tekst 2">
            <a:extLst>
              <a:ext uri="{FF2B5EF4-FFF2-40B4-BE49-F238E27FC236}">
                <a16:creationId xmlns:a16="http://schemas.microsoft.com/office/drawing/2014/main" id="{D4683E7C-23E8-24AE-7AA6-43DCF80F6501}"/>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Tilsynskalenderen har blitt fornyet, men er fortsatt under arbeid/ utvikling</a:t>
            </a:r>
          </a:p>
          <a:p>
            <a:pPr marL="1028700" lvl="1" indent="-342900">
              <a:buFont typeface="Courier New" panose="02070309020205020404" pitchFamily="49" charset="0"/>
              <a:buChar char="o"/>
            </a:pPr>
            <a:r>
              <a:rPr lang="nb-NO" dirty="0"/>
              <a:t>Det betyr at ikke alle forbedrings- og utviklingsinnspill som tidligere er meldt inn er implementert i kalenderen</a:t>
            </a:r>
          </a:p>
          <a:p>
            <a:pPr marL="1028700" lvl="1" indent="-342900">
              <a:buFont typeface="Courier New" panose="02070309020205020404" pitchFamily="49" charset="0"/>
              <a:buChar char="o"/>
            </a:pPr>
            <a:r>
              <a:rPr lang="nb-NO" dirty="0"/>
              <a:t>Det som gjenstår gjelder mest </a:t>
            </a:r>
            <a:r>
              <a:rPr lang="nb-NO" dirty="0" err="1"/>
              <a:t>samordnerrollen</a:t>
            </a:r>
            <a:r>
              <a:rPr lang="nb-NO" dirty="0"/>
              <a:t>, eks. kontaktpersoner, varsling m.m. </a:t>
            </a:r>
          </a:p>
          <a:p>
            <a:pPr marL="1028700" lvl="1" indent="-342900">
              <a:buFont typeface="Courier New" panose="02070309020205020404" pitchFamily="49" charset="0"/>
              <a:buChar char="o"/>
            </a:pPr>
            <a:r>
              <a:rPr lang="nb-NO" dirty="0"/>
              <a:t>Få endringer som gjelder statsetater og kontrollutvalgssekretariater, eks. Viken fylkeskommune under Oslo fylkeskommune, tilsyn på bydelsnivå m.m.</a:t>
            </a:r>
          </a:p>
          <a:p>
            <a:pPr marL="342900" indent="-342900">
              <a:buFont typeface="Arial" panose="020B0604020202020204" pitchFamily="34" charset="0"/>
              <a:buChar char="•"/>
            </a:pPr>
            <a:r>
              <a:rPr lang="nb-NO" dirty="0"/>
              <a:t>En ny større endring vil komme på fagområdene</a:t>
            </a:r>
          </a:p>
          <a:p>
            <a:pPr marL="1028700" lvl="1" indent="-342900"/>
            <a:r>
              <a:rPr lang="nb-NO" dirty="0"/>
              <a:t>Trengs opprydning</a:t>
            </a:r>
          </a:p>
          <a:p>
            <a:pPr marL="1028700" lvl="1" indent="-342900"/>
            <a:r>
              <a:rPr lang="nb-NO" dirty="0"/>
              <a:t>Mange like fagområder, som er benevnt ulikt</a:t>
            </a:r>
          </a:p>
          <a:p>
            <a:pPr marL="1028700" lvl="1" indent="-342900"/>
            <a:r>
              <a:rPr lang="nb-NO" dirty="0"/>
              <a:t>Må ha bevisst forhold til fagområdene og om det er behov for nye</a:t>
            </a:r>
          </a:p>
          <a:p>
            <a:pPr marL="1028700" lvl="1" indent="-342900"/>
            <a:r>
              <a:rPr lang="nb-NO" dirty="0"/>
              <a:t>Vi ønsker en predefinert løsning</a:t>
            </a:r>
          </a:p>
          <a:p>
            <a:pPr lvl="1" indent="0">
              <a:buNone/>
            </a:pPr>
            <a:endParaRPr lang="nb-NO" dirty="0"/>
          </a:p>
        </p:txBody>
      </p:sp>
    </p:spTree>
    <p:extLst>
      <p:ext uri="{BB962C8B-B14F-4D97-AF65-F5344CB8AC3E}">
        <p14:creationId xmlns:p14="http://schemas.microsoft.com/office/powerpoint/2010/main" val="77655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04421C4A-45E0-CA21-8E98-7E5F671142AE}"/>
              </a:ext>
            </a:extLst>
          </p:cNvPr>
          <p:cNvSpPr>
            <a:spLocks noGrp="1"/>
          </p:cNvSpPr>
          <p:nvPr>
            <p:ph type="body" sz="quarter" idx="12"/>
          </p:nvPr>
        </p:nvSpPr>
        <p:spPr/>
        <p:txBody>
          <a:bodyPr/>
          <a:lstStyle/>
          <a:p>
            <a:r>
              <a:rPr lang="nb-NO" dirty="0"/>
              <a:t>Regional risikovurdering</a:t>
            </a:r>
          </a:p>
          <a:p>
            <a:r>
              <a:rPr lang="nb-NO" b="1" dirty="0"/>
              <a:t>- Idefasen fortsetter</a:t>
            </a:r>
          </a:p>
        </p:txBody>
      </p:sp>
    </p:spTree>
    <p:extLst>
      <p:ext uri="{BB962C8B-B14F-4D97-AF65-F5344CB8AC3E}">
        <p14:creationId xmlns:p14="http://schemas.microsoft.com/office/powerpoint/2010/main" val="253975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DA0B7A-50E5-8CDE-B5F3-6FFA317AD109}"/>
              </a:ext>
            </a:extLst>
          </p:cNvPr>
          <p:cNvSpPr>
            <a:spLocks noGrp="1"/>
          </p:cNvSpPr>
          <p:nvPr>
            <p:ph type="title"/>
          </p:nvPr>
        </p:nvSpPr>
        <p:spPr/>
        <p:txBody>
          <a:bodyPr/>
          <a:lstStyle/>
          <a:p>
            <a:r>
              <a:rPr lang="nb-NO" dirty="0"/>
              <a:t>Samordne en regional risikovurdering </a:t>
            </a:r>
          </a:p>
        </p:txBody>
      </p:sp>
      <p:sp>
        <p:nvSpPr>
          <p:cNvPr id="3" name="Plassholder for tekst 2">
            <a:extLst>
              <a:ext uri="{FF2B5EF4-FFF2-40B4-BE49-F238E27FC236}">
                <a16:creationId xmlns:a16="http://schemas.microsoft.com/office/drawing/2014/main" id="{41FFE6D1-803C-CF69-E70F-6FA957D1BFD1}"/>
              </a:ext>
            </a:extLst>
          </p:cNvPr>
          <p:cNvSpPr>
            <a:spLocks noGrp="1"/>
          </p:cNvSpPr>
          <p:nvPr>
            <p:ph type="body" sz="quarter" idx="11"/>
          </p:nvPr>
        </p:nvSpPr>
        <p:spPr/>
        <p:txBody>
          <a:bodyPr/>
          <a:lstStyle/>
          <a:p>
            <a:r>
              <a:rPr lang="nb-NO" b="1" dirty="0"/>
              <a:t>Hva handlet ideen om:</a:t>
            </a:r>
          </a:p>
          <a:p>
            <a:pPr marL="342900" indent="-342900">
              <a:buFont typeface="Arial" panose="020B0604020202020204" pitchFamily="34" charset="0"/>
              <a:buChar char="•"/>
            </a:pPr>
            <a:r>
              <a:rPr lang="nb-NO" dirty="0"/>
              <a:t>Samordne eksisterende kommunale risikobilder fra de ulike statlige tilsynsetatene i en felles regional risikovurdering</a:t>
            </a:r>
          </a:p>
          <a:p>
            <a:pPr marL="1028700" lvl="1" indent="-342900">
              <a:buFont typeface="Courier New" panose="02070309020205020404" pitchFamily="49" charset="0"/>
              <a:buChar char="o"/>
            </a:pPr>
            <a:r>
              <a:rPr lang="nb-NO" dirty="0"/>
              <a:t>Fokus på sårbarnehetene eller utfordringene på fagområdene</a:t>
            </a:r>
          </a:p>
          <a:p>
            <a:pPr lvl="1" indent="0">
              <a:buNone/>
            </a:pPr>
            <a:endParaRPr lang="nb-NO" sz="1500" dirty="0"/>
          </a:p>
          <a:p>
            <a:pPr marL="342900" indent="-342900"/>
            <a:r>
              <a:rPr lang="nb-NO" b="1" dirty="0"/>
              <a:t>Bakgrunnen:</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srgbClr val="00244E"/>
                </a:solidFill>
                <a:effectLst/>
                <a:uLnTx/>
                <a:uFillTx/>
                <a:ea typeface="+mn-ea"/>
                <a:cs typeface="+mn-cs"/>
              </a:rPr>
              <a:t>Statsforvalteren har ansvar for å samordne og holde oversikt over statlig tilsyn med kommunene og fylkeskommunene i eget fylket, jf. </a:t>
            </a:r>
            <a:r>
              <a:rPr lang="nb-NO" dirty="0"/>
              <a:t>koml § 30-6</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sz="2000" dirty="0">
                <a:cs typeface="Calibri" panose="020F0502020204030204" pitchFamily="34" charset="0"/>
              </a:rPr>
              <a:t>Vi skal også drøfte prioriteringer og gjennomføringer av planlagte tilsyn med kommunene, jf. koml. </a:t>
            </a:r>
            <a:r>
              <a:rPr lang="nb-NO" dirty="0"/>
              <a:t>§ 30-7</a:t>
            </a:r>
          </a:p>
          <a:p>
            <a:pPr marL="1028700" lvl="1" indent="-342900">
              <a:spcBef>
                <a:spcPts val="1000"/>
              </a:spcBef>
              <a:buFont typeface="Courier New" panose="02070309020205020404" pitchFamily="49" charset="0"/>
              <a:buChar char="o"/>
              <a:defRPr/>
            </a:pPr>
            <a:r>
              <a:rPr lang="nb-NO" dirty="0"/>
              <a:t>ROS arbeid er et sentralt element i dette arbeidet</a:t>
            </a:r>
          </a:p>
          <a:p>
            <a:pPr lvl="1" indent="0">
              <a:spcBef>
                <a:spcPts val="1000"/>
              </a:spcBef>
              <a:buNone/>
              <a:defRPr/>
            </a:pPr>
            <a:endParaRPr lang="nb-NO" dirty="0"/>
          </a:p>
          <a:p>
            <a:pPr lvl="1" indent="0">
              <a:spcBef>
                <a:spcPts val="1000"/>
              </a:spcBef>
              <a:buNone/>
              <a:defRPr/>
            </a:pPr>
            <a:endParaRPr lang="nb-NO" dirty="0"/>
          </a:p>
          <a:p>
            <a:pPr lvl="1" indent="0">
              <a:spcBef>
                <a:spcPts val="1000"/>
              </a:spcBef>
              <a:buNone/>
              <a:defRPr/>
            </a:pPr>
            <a:endParaRPr kumimoji="0" lang="nb-NO" b="0" i="0" u="none" strike="noStrike" kern="1200" cap="none" spc="0" normalizeH="0" baseline="0" noProof="0" dirty="0">
              <a:ln>
                <a:noFill/>
              </a:ln>
              <a:solidFill>
                <a:srgbClr val="00244E"/>
              </a:solidFill>
              <a:effectLst/>
              <a:uLnTx/>
              <a:uFillTx/>
              <a:latin typeface="Open Sans Light"/>
              <a:ea typeface="+mn-ea"/>
              <a:cs typeface="+mn-cs"/>
            </a:endParaRPr>
          </a:p>
          <a:p>
            <a:pPr marL="342900" indent="-342900"/>
            <a:endParaRPr lang="nb-NO" dirty="0"/>
          </a:p>
          <a:p>
            <a:endParaRPr lang="nb-NO" dirty="0"/>
          </a:p>
          <a:p>
            <a:endParaRPr lang="nb-NO" dirty="0"/>
          </a:p>
        </p:txBody>
      </p:sp>
    </p:spTree>
    <p:extLst>
      <p:ext uri="{BB962C8B-B14F-4D97-AF65-F5344CB8AC3E}">
        <p14:creationId xmlns:p14="http://schemas.microsoft.com/office/powerpoint/2010/main" val="212336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D85423-C522-BE79-DDD9-1479627DA489}"/>
              </a:ext>
            </a:extLst>
          </p:cNvPr>
          <p:cNvSpPr>
            <a:spLocks noGrp="1"/>
          </p:cNvSpPr>
          <p:nvPr>
            <p:ph type="title"/>
          </p:nvPr>
        </p:nvSpPr>
        <p:spPr/>
        <p:txBody>
          <a:bodyPr/>
          <a:lstStyle/>
          <a:p>
            <a:r>
              <a:rPr lang="nb-NO" dirty="0"/>
              <a:t>For å gjøre ideen konkret </a:t>
            </a:r>
            <a:r>
              <a:rPr lang="nb-NO" dirty="0">
                <a:sym typeface="Wingdings" panose="05000000000000000000" pitchFamily="2" charset="2"/>
              </a:rPr>
              <a:t></a:t>
            </a:r>
            <a:endParaRPr lang="nb-NO" dirty="0"/>
          </a:p>
        </p:txBody>
      </p:sp>
      <p:sp>
        <p:nvSpPr>
          <p:cNvPr id="3" name="Plassholder for tekst 2">
            <a:extLst>
              <a:ext uri="{FF2B5EF4-FFF2-40B4-BE49-F238E27FC236}">
                <a16:creationId xmlns:a16="http://schemas.microsoft.com/office/drawing/2014/main" id="{63AD489C-F4B8-9E27-80C8-BA09217A7A2C}"/>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Alle statlige tilsynsetater inkl. SF skriver korte omtaler av sine tilsynsområder med fokus på sårbarhetene eller utfordringene (og hvis mulig konsekvensene)</a:t>
            </a:r>
          </a:p>
          <a:p>
            <a:pPr marL="342900" indent="-342900">
              <a:buFont typeface="Arial" panose="020B0604020202020204" pitchFamily="34" charset="0"/>
              <a:buChar char="•"/>
            </a:pPr>
            <a:r>
              <a:rPr lang="nb-NO" dirty="0"/>
              <a:t>Må være kort og konkret, og gjelde alle kommuner (maks lengde en halv side)</a:t>
            </a:r>
          </a:p>
          <a:p>
            <a:pPr marL="342900" indent="-342900">
              <a:buFont typeface="Arial" panose="020B0604020202020204" pitchFamily="34" charset="0"/>
              <a:buChar char="•"/>
            </a:pPr>
            <a:r>
              <a:rPr lang="nb-NO" dirty="0"/>
              <a:t>Sys sammen til et felles dokument</a:t>
            </a:r>
          </a:p>
          <a:p>
            <a:pPr marL="342900" indent="-342900">
              <a:buFont typeface="Arial" panose="020B0604020202020204" pitchFamily="34" charset="0"/>
              <a:buChar char="•"/>
            </a:pPr>
            <a:r>
              <a:rPr lang="nb-NO" dirty="0"/>
              <a:t>Kan brukes i tilsynssammenheng, slik som planlegging, gjennomføring og prioritering, men også for annen dialog med kommunene </a:t>
            </a:r>
          </a:p>
          <a:p>
            <a:pPr marL="342900" indent="-342900">
              <a:buFont typeface="Arial" panose="020B0604020202020204" pitchFamily="34" charset="0"/>
              <a:buChar char="•"/>
            </a:pPr>
            <a:r>
              <a:rPr lang="nb-NO" dirty="0"/>
              <a:t>Foreløpig litt usikker på kost og nytteverdien, men vi synes ideen er verdt et forsøk</a:t>
            </a:r>
          </a:p>
          <a:p>
            <a:pPr marL="342900" indent="-342900">
              <a:buFont typeface="Arial" panose="020B0604020202020204" pitchFamily="34" charset="0"/>
              <a:buChar char="•"/>
            </a:pPr>
            <a:endParaRPr lang="nb-NO" dirty="0"/>
          </a:p>
          <a:p>
            <a:pPr algn="ctr"/>
            <a:r>
              <a:rPr lang="nb-NO" sz="2800" b="1" dirty="0"/>
              <a:t>Hva mener dere? </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165030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5DAF53DB-E81C-A258-92F7-EF3FF1F7C31E}"/>
              </a:ext>
            </a:extLst>
          </p:cNvPr>
          <p:cNvSpPr>
            <a:spLocks noGrp="1"/>
          </p:cNvSpPr>
          <p:nvPr>
            <p:ph type="body" sz="quarter" idx="12"/>
          </p:nvPr>
        </p:nvSpPr>
        <p:spPr/>
        <p:txBody>
          <a:bodyPr/>
          <a:lstStyle/>
          <a:p>
            <a:r>
              <a:rPr lang="nb-NO" dirty="0"/>
              <a:t>Ber om innspill til tilsynsoppdraget i forbindelse med årsrapporten for 2022 </a:t>
            </a:r>
          </a:p>
        </p:txBody>
      </p:sp>
    </p:spTree>
    <p:extLst>
      <p:ext uri="{BB962C8B-B14F-4D97-AF65-F5344CB8AC3E}">
        <p14:creationId xmlns:p14="http://schemas.microsoft.com/office/powerpoint/2010/main" val="247548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E5F0A0-9365-4428-A7F0-4713BF9950A6}"/>
              </a:ext>
            </a:extLst>
          </p:cNvPr>
          <p:cNvSpPr>
            <a:spLocks noGrp="1"/>
          </p:cNvSpPr>
          <p:nvPr>
            <p:ph type="title"/>
          </p:nvPr>
        </p:nvSpPr>
        <p:spPr/>
        <p:txBody>
          <a:bodyPr/>
          <a:lstStyle/>
          <a:p>
            <a:r>
              <a:rPr lang="nb-NO" dirty="0"/>
              <a:t>Fast oppdrag fra Kommunal- og distriktsdepartementet </a:t>
            </a:r>
          </a:p>
        </p:txBody>
      </p:sp>
      <p:pic>
        <p:nvPicPr>
          <p:cNvPr id="4" name="Bilde 3">
            <a:extLst>
              <a:ext uri="{FF2B5EF4-FFF2-40B4-BE49-F238E27FC236}">
                <a16:creationId xmlns:a16="http://schemas.microsoft.com/office/drawing/2014/main" id="{22F42E79-D9F1-4F5C-930A-17252FED77C7}"/>
              </a:ext>
            </a:extLst>
          </p:cNvPr>
          <p:cNvPicPr>
            <a:picLocks noChangeAspect="1"/>
          </p:cNvPicPr>
          <p:nvPr/>
        </p:nvPicPr>
        <p:blipFill rotWithShape="1">
          <a:blip r:embed="rId3"/>
          <a:srcRect l="22708" t="29422" r="42396" b="33057"/>
          <a:stretch/>
        </p:blipFill>
        <p:spPr>
          <a:xfrm>
            <a:off x="878709" y="2536406"/>
            <a:ext cx="7071489" cy="4118394"/>
          </a:xfrm>
          <a:prstGeom prst="rect">
            <a:avLst/>
          </a:prstGeom>
        </p:spPr>
      </p:pic>
      <p:pic>
        <p:nvPicPr>
          <p:cNvPr id="9" name="Bilde 8">
            <a:extLst>
              <a:ext uri="{FF2B5EF4-FFF2-40B4-BE49-F238E27FC236}">
                <a16:creationId xmlns:a16="http://schemas.microsoft.com/office/drawing/2014/main" id="{CE3FF0E4-9420-445C-AB4E-23BEB448BB09}"/>
              </a:ext>
            </a:extLst>
          </p:cNvPr>
          <p:cNvPicPr>
            <a:picLocks noChangeAspect="1"/>
          </p:cNvPicPr>
          <p:nvPr/>
        </p:nvPicPr>
        <p:blipFill rotWithShape="1">
          <a:blip r:embed="rId4"/>
          <a:srcRect l="26316" t="40577" r="57738" b="56879"/>
          <a:stretch/>
        </p:blipFill>
        <p:spPr>
          <a:xfrm>
            <a:off x="8189012" y="2571717"/>
            <a:ext cx="3346941" cy="289280"/>
          </a:xfrm>
          <a:prstGeom prst="rect">
            <a:avLst/>
          </a:prstGeom>
        </p:spPr>
      </p:pic>
      <p:pic>
        <p:nvPicPr>
          <p:cNvPr id="10" name="Bilde 9">
            <a:extLst>
              <a:ext uri="{FF2B5EF4-FFF2-40B4-BE49-F238E27FC236}">
                <a16:creationId xmlns:a16="http://schemas.microsoft.com/office/drawing/2014/main" id="{37B5FB24-4E2D-4CB4-9F62-ADBF05E2C9C2}"/>
              </a:ext>
            </a:extLst>
          </p:cNvPr>
          <p:cNvPicPr>
            <a:picLocks noChangeAspect="1"/>
          </p:cNvPicPr>
          <p:nvPr/>
        </p:nvPicPr>
        <p:blipFill rotWithShape="1">
          <a:blip r:embed="rId4"/>
          <a:srcRect l="42428" t="41152" r="47083" b="56167"/>
          <a:stretch/>
        </p:blipFill>
        <p:spPr>
          <a:xfrm>
            <a:off x="8189012" y="2860997"/>
            <a:ext cx="2201584" cy="304800"/>
          </a:xfrm>
          <a:prstGeom prst="rect">
            <a:avLst/>
          </a:prstGeom>
        </p:spPr>
      </p:pic>
      <p:pic>
        <p:nvPicPr>
          <p:cNvPr id="11" name="Bilde 10">
            <a:extLst>
              <a:ext uri="{FF2B5EF4-FFF2-40B4-BE49-F238E27FC236}">
                <a16:creationId xmlns:a16="http://schemas.microsoft.com/office/drawing/2014/main" id="{B1B1A7E8-4BDF-4EE8-8FAA-2AF9494D860F}"/>
              </a:ext>
            </a:extLst>
          </p:cNvPr>
          <p:cNvPicPr>
            <a:picLocks noChangeAspect="1"/>
          </p:cNvPicPr>
          <p:nvPr/>
        </p:nvPicPr>
        <p:blipFill rotWithShape="1">
          <a:blip r:embed="rId4"/>
          <a:srcRect l="23271" t="43121" r="71594" b="54335"/>
          <a:stretch/>
        </p:blipFill>
        <p:spPr>
          <a:xfrm>
            <a:off x="10390596" y="2888112"/>
            <a:ext cx="1077817" cy="289280"/>
          </a:xfrm>
          <a:prstGeom prst="rect">
            <a:avLst/>
          </a:prstGeom>
        </p:spPr>
      </p:pic>
      <p:sp>
        <p:nvSpPr>
          <p:cNvPr id="3" name="TekstSylinder 2">
            <a:extLst>
              <a:ext uri="{FF2B5EF4-FFF2-40B4-BE49-F238E27FC236}">
                <a16:creationId xmlns:a16="http://schemas.microsoft.com/office/drawing/2014/main" id="{B3D4E09C-5484-49C5-8498-102045CB554C}"/>
              </a:ext>
            </a:extLst>
          </p:cNvPr>
          <p:cNvSpPr txBox="1"/>
          <p:nvPr/>
        </p:nvSpPr>
        <p:spPr>
          <a:xfrm>
            <a:off x="8033328" y="3361591"/>
            <a:ext cx="3852717" cy="32932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b-NO" b="1" dirty="0"/>
              <a:t>Mål for samordningen av statlig tilsyn: </a:t>
            </a:r>
          </a:p>
          <a:p>
            <a:endParaRPr lang="nb-NO" sz="1000" b="1" dirty="0"/>
          </a:p>
          <a:p>
            <a:pPr marL="285750" indent="-285750">
              <a:buFont typeface="Arial" panose="020B0604020202020204" pitchFamily="34" charset="0"/>
              <a:buChar char="•"/>
            </a:pPr>
            <a:r>
              <a:rPr lang="nb-NO" dirty="0"/>
              <a:t>Unngå tilsynskollisjoner</a:t>
            </a:r>
          </a:p>
          <a:p>
            <a:r>
              <a:rPr lang="nb-NO" dirty="0"/>
              <a:t> </a:t>
            </a:r>
          </a:p>
          <a:p>
            <a:pPr marL="285750" indent="-285750">
              <a:buFont typeface="Arial" panose="020B0604020202020204" pitchFamily="34" charset="0"/>
              <a:buChar char="•"/>
            </a:pPr>
            <a:r>
              <a:rPr lang="nb-NO" dirty="0"/>
              <a:t>Unngå for hard belasting på enkeltkommuner </a:t>
            </a:r>
          </a:p>
          <a:p>
            <a:endParaRPr lang="nb-NO" dirty="0"/>
          </a:p>
          <a:p>
            <a:pPr marL="285750" indent="-285750">
              <a:buFont typeface="Arial" panose="020B0604020202020204" pitchFamily="34" charset="0"/>
              <a:buChar char="•"/>
            </a:pPr>
            <a:r>
              <a:rPr lang="nb-NO" dirty="0"/>
              <a:t>Unngå dobbeltarbeid</a:t>
            </a:r>
          </a:p>
          <a:p>
            <a:r>
              <a:rPr lang="nb-NO" dirty="0"/>
              <a:t> </a:t>
            </a:r>
          </a:p>
          <a:p>
            <a:pPr marL="285750" indent="-285750">
              <a:buFont typeface="Arial" panose="020B0604020202020204" pitchFamily="34" charset="0"/>
              <a:buChar char="•"/>
            </a:pPr>
            <a:r>
              <a:rPr lang="nb-NO" dirty="0"/>
              <a:t>Lære av arbeid som allerede er gjort</a:t>
            </a:r>
          </a:p>
        </p:txBody>
      </p:sp>
      <p:sp>
        <p:nvSpPr>
          <p:cNvPr id="5" name="TekstSylinder 4">
            <a:extLst>
              <a:ext uri="{FF2B5EF4-FFF2-40B4-BE49-F238E27FC236}">
                <a16:creationId xmlns:a16="http://schemas.microsoft.com/office/drawing/2014/main" id="{29A1A806-05D7-FC8D-E881-055FB595198E}"/>
              </a:ext>
            </a:extLst>
          </p:cNvPr>
          <p:cNvSpPr txBox="1"/>
          <p:nvPr/>
        </p:nvSpPr>
        <p:spPr>
          <a:xfrm>
            <a:off x="949234" y="2167074"/>
            <a:ext cx="3595023" cy="369332"/>
          </a:xfrm>
          <a:prstGeom prst="rect">
            <a:avLst/>
          </a:prstGeom>
          <a:noFill/>
        </p:spPr>
        <p:txBody>
          <a:bodyPr wrap="none" rtlCol="0">
            <a:spAutoFit/>
          </a:bodyPr>
          <a:lstStyle/>
          <a:p>
            <a:r>
              <a:rPr lang="nb-NO" dirty="0"/>
              <a:t>Fra oppdrags- og tildelingsbrev:</a:t>
            </a:r>
          </a:p>
        </p:txBody>
      </p:sp>
    </p:spTree>
    <p:extLst>
      <p:ext uri="{BB962C8B-B14F-4D97-AF65-F5344CB8AC3E}">
        <p14:creationId xmlns:p14="http://schemas.microsoft.com/office/powerpoint/2010/main" val="179795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F8C4D9A-C00B-B82C-2D01-5562F0BE200E}"/>
              </a:ext>
            </a:extLst>
          </p:cNvPr>
          <p:cNvSpPr>
            <a:spLocks noGrp="1"/>
          </p:cNvSpPr>
          <p:nvPr>
            <p:ph type="title"/>
          </p:nvPr>
        </p:nvSpPr>
        <p:spPr/>
        <p:txBody>
          <a:bodyPr/>
          <a:lstStyle/>
          <a:p>
            <a:r>
              <a:rPr lang="nb-NO" dirty="0"/>
              <a:t>Gi en tilbakemelding om dere ønsker det</a:t>
            </a:r>
          </a:p>
        </p:txBody>
      </p:sp>
      <p:sp>
        <p:nvSpPr>
          <p:cNvPr id="4" name="Plassholder for tekst 3">
            <a:extLst>
              <a:ext uri="{FF2B5EF4-FFF2-40B4-BE49-F238E27FC236}">
                <a16:creationId xmlns:a16="http://schemas.microsoft.com/office/drawing/2014/main" id="{A4E7E527-74DE-A33F-8E32-55662721CC5C}"/>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Vi rapporterer til KDD om tilsynsoppdraget</a:t>
            </a:r>
          </a:p>
          <a:p>
            <a:pPr marL="342900" indent="-342900">
              <a:buFont typeface="Arial" panose="020B0604020202020204" pitchFamily="34" charset="0"/>
              <a:buChar char="•"/>
            </a:pPr>
            <a:r>
              <a:rPr lang="nb-NO" dirty="0"/>
              <a:t>Tilsynssamordning er et tverrfaglig og tverretatlig oppgave</a:t>
            </a:r>
          </a:p>
          <a:p>
            <a:pPr marL="342900" indent="-342900">
              <a:buFont typeface="Arial" panose="020B0604020202020204" pitchFamily="34" charset="0"/>
              <a:buChar char="•"/>
            </a:pPr>
            <a:r>
              <a:rPr lang="nb-NO" dirty="0"/>
              <a:t>De som ønsker å mene noe om tilsynssamordning og tilsynskalenderen kan gjøre det</a:t>
            </a:r>
          </a:p>
          <a:p>
            <a:pPr marL="342900" indent="-342900">
              <a:buFont typeface="Arial" panose="020B0604020202020204" pitchFamily="34" charset="0"/>
              <a:buChar char="•"/>
            </a:pPr>
            <a:r>
              <a:rPr lang="nb-NO" dirty="0"/>
              <a:t>Vi synes det er viktig at også deres erfaringer tas med i den samlede tilbakemeldingen til departementet</a:t>
            </a:r>
          </a:p>
          <a:p>
            <a:pPr marL="342900" indent="-342900">
              <a:buFont typeface="Arial" panose="020B0604020202020204" pitchFamily="34" charset="0"/>
              <a:buChar char="•"/>
            </a:pPr>
            <a:r>
              <a:rPr lang="nb-NO" dirty="0"/>
              <a:t>Tilbakemeldingen kan sendes til oss senest medio januar (?)</a:t>
            </a:r>
          </a:p>
        </p:txBody>
      </p:sp>
    </p:spTree>
    <p:extLst>
      <p:ext uri="{BB962C8B-B14F-4D97-AF65-F5344CB8AC3E}">
        <p14:creationId xmlns:p14="http://schemas.microsoft.com/office/powerpoint/2010/main" val="319503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7BDEF2DF-17BF-B878-E280-48E2F86171CE}"/>
              </a:ext>
            </a:extLst>
          </p:cNvPr>
          <p:cNvSpPr>
            <a:spLocks noGrp="1"/>
          </p:cNvSpPr>
          <p:nvPr>
            <p:ph type="body" sz="quarter" idx="12"/>
          </p:nvPr>
        </p:nvSpPr>
        <p:spPr/>
        <p:txBody>
          <a:bodyPr/>
          <a:lstStyle/>
          <a:p>
            <a:r>
              <a:rPr lang="nb-NO" b="1" dirty="0"/>
              <a:t>Tilsynsaktivitet for 2022</a:t>
            </a:r>
          </a:p>
        </p:txBody>
      </p:sp>
    </p:spTree>
    <p:extLst>
      <p:ext uri="{BB962C8B-B14F-4D97-AF65-F5344CB8AC3E}">
        <p14:creationId xmlns:p14="http://schemas.microsoft.com/office/powerpoint/2010/main" val="363276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D410A2C-3D97-4B07-9263-69486794E2DA}"/>
              </a:ext>
            </a:extLst>
          </p:cNvPr>
          <p:cNvPicPr>
            <a:picLocks noChangeAspect="1"/>
          </p:cNvPicPr>
          <p:nvPr/>
        </p:nvPicPr>
        <p:blipFill rotWithShape="1">
          <a:blip r:embed="rId3"/>
          <a:srcRect l="29400" t="23907" r="33300" b="12837"/>
          <a:stretch/>
        </p:blipFill>
        <p:spPr>
          <a:xfrm>
            <a:off x="2420794" y="2680"/>
            <a:ext cx="7454726" cy="6795194"/>
          </a:xfrm>
          <a:prstGeom prst="rect">
            <a:avLst/>
          </a:prstGeom>
        </p:spPr>
      </p:pic>
    </p:spTree>
    <p:extLst>
      <p:ext uri="{BB962C8B-B14F-4D97-AF65-F5344CB8AC3E}">
        <p14:creationId xmlns:p14="http://schemas.microsoft.com/office/powerpoint/2010/main" val="350210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a:extLst>
              <a:ext uri="{FF2B5EF4-FFF2-40B4-BE49-F238E27FC236}">
                <a16:creationId xmlns:a16="http://schemas.microsoft.com/office/drawing/2014/main" id="{103C9C0B-D14A-2FD1-3975-4AC94F764E2F}"/>
              </a:ext>
            </a:extLst>
          </p:cNvPr>
          <p:cNvSpPr>
            <a:spLocks noGrp="1"/>
          </p:cNvSpPr>
          <p:nvPr>
            <p:ph type="body" sz="quarter" idx="19"/>
          </p:nvPr>
        </p:nvSpPr>
        <p:spPr/>
        <p:txBody>
          <a:bodyPr/>
          <a:lstStyle/>
          <a:p>
            <a:r>
              <a:rPr lang="nb-NO" sz="2000" dirty="0">
                <a:solidFill>
                  <a:schemeClr val="accent5">
                    <a:lumMod val="40000"/>
                    <a:lumOff val="60000"/>
                  </a:schemeClr>
                </a:solidFill>
              </a:rPr>
              <a:t>14. Februar 2022</a:t>
            </a:r>
          </a:p>
          <a:p>
            <a:pPr marL="285750" indent="-285750">
              <a:buFont typeface="Arial" panose="020B0604020202020204" pitchFamily="34" charset="0"/>
              <a:buChar char="•"/>
            </a:pPr>
            <a:r>
              <a:rPr lang="nb-NO" sz="1800" dirty="0"/>
              <a:t>Statlige tilsyn: 104</a:t>
            </a:r>
          </a:p>
          <a:p>
            <a:pPr marL="285750" indent="-285750">
              <a:buFont typeface="Arial" panose="020B0604020202020204" pitchFamily="34" charset="0"/>
              <a:buChar char="•"/>
            </a:pPr>
            <a:r>
              <a:rPr lang="nb-NO" sz="1800" dirty="0"/>
              <a:t>Forvaltnings-revisjoner: 30</a:t>
            </a:r>
          </a:p>
        </p:txBody>
      </p:sp>
      <p:sp>
        <p:nvSpPr>
          <p:cNvPr id="14" name="Plassholder for tekst 13">
            <a:extLst>
              <a:ext uri="{FF2B5EF4-FFF2-40B4-BE49-F238E27FC236}">
                <a16:creationId xmlns:a16="http://schemas.microsoft.com/office/drawing/2014/main" id="{1D7E319A-0691-A910-4808-2E78ED75FBC8}"/>
              </a:ext>
            </a:extLst>
          </p:cNvPr>
          <p:cNvSpPr>
            <a:spLocks noGrp="1"/>
          </p:cNvSpPr>
          <p:nvPr>
            <p:ph type="body" sz="quarter" idx="20"/>
          </p:nvPr>
        </p:nvSpPr>
        <p:spPr/>
        <p:txBody>
          <a:bodyPr/>
          <a:lstStyle/>
          <a:p>
            <a:pPr marL="0" indent="0">
              <a:buNone/>
            </a:pPr>
            <a:r>
              <a:rPr lang="nb-NO" sz="2000" dirty="0">
                <a:solidFill>
                  <a:schemeClr val="accent5">
                    <a:lumMod val="40000"/>
                    <a:lumOff val="60000"/>
                  </a:schemeClr>
                </a:solidFill>
              </a:rPr>
              <a:t>31. Mai 2022</a:t>
            </a:r>
          </a:p>
          <a:p>
            <a:pPr marL="285750" indent="-285750">
              <a:buFont typeface="Arial" panose="020B0604020202020204" pitchFamily="34" charset="0"/>
              <a:buChar char="•"/>
            </a:pPr>
            <a:r>
              <a:rPr lang="nb-NO" sz="1800" dirty="0"/>
              <a:t>Statlige tilsyn: 157</a:t>
            </a:r>
          </a:p>
          <a:p>
            <a:pPr marL="285750" indent="-285750">
              <a:buFont typeface="Arial" panose="020B0604020202020204" pitchFamily="34" charset="0"/>
              <a:buChar char="•"/>
            </a:pPr>
            <a:r>
              <a:rPr lang="nb-NO" sz="1800" dirty="0"/>
              <a:t>Forvaltnings-revisjoner: ?</a:t>
            </a:r>
          </a:p>
          <a:p>
            <a:pPr marL="0" indent="0">
              <a:buNone/>
            </a:pPr>
            <a:endParaRPr lang="nb-NO" dirty="0"/>
          </a:p>
          <a:p>
            <a:pPr marL="0" indent="0">
              <a:buNone/>
            </a:pPr>
            <a:endParaRPr lang="nb-NO" dirty="0"/>
          </a:p>
        </p:txBody>
      </p:sp>
      <p:sp>
        <p:nvSpPr>
          <p:cNvPr id="15" name="Plassholder for tekst 14">
            <a:extLst>
              <a:ext uri="{FF2B5EF4-FFF2-40B4-BE49-F238E27FC236}">
                <a16:creationId xmlns:a16="http://schemas.microsoft.com/office/drawing/2014/main" id="{611C16AF-F94C-4AEF-E1DD-2975AF09C9AA}"/>
              </a:ext>
            </a:extLst>
          </p:cNvPr>
          <p:cNvSpPr>
            <a:spLocks noGrp="1"/>
          </p:cNvSpPr>
          <p:nvPr>
            <p:ph type="body" sz="quarter" idx="21"/>
          </p:nvPr>
        </p:nvSpPr>
        <p:spPr/>
        <p:txBody>
          <a:bodyPr/>
          <a:lstStyle/>
          <a:p>
            <a:pPr marL="0" indent="0">
              <a:buNone/>
            </a:pPr>
            <a:r>
              <a:rPr lang="nb-NO" sz="2000" dirty="0">
                <a:solidFill>
                  <a:schemeClr val="accent5">
                    <a:lumMod val="40000"/>
                    <a:lumOff val="60000"/>
                  </a:schemeClr>
                </a:solidFill>
              </a:rPr>
              <a:t>1. november 2022</a:t>
            </a:r>
          </a:p>
          <a:p>
            <a:r>
              <a:rPr lang="nb-NO" sz="1800" dirty="0"/>
              <a:t>Statlige tilsyn: 210</a:t>
            </a:r>
          </a:p>
          <a:p>
            <a:r>
              <a:rPr lang="nb-NO" sz="1800" dirty="0"/>
              <a:t>Forvaltnings-revisjoner: 72</a:t>
            </a:r>
          </a:p>
        </p:txBody>
      </p:sp>
      <p:sp>
        <p:nvSpPr>
          <p:cNvPr id="12" name="Plassholder for tekst 11">
            <a:extLst>
              <a:ext uri="{FF2B5EF4-FFF2-40B4-BE49-F238E27FC236}">
                <a16:creationId xmlns:a16="http://schemas.microsoft.com/office/drawing/2014/main" id="{3FF2B7AD-E75E-93E2-40D8-F3F9CB968EC9}"/>
              </a:ext>
            </a:extLst>
          </p:cNvPr>
          <p:cNvSpPr>
            <a:spLocks noGrp="1"/>
          </p:cNvSpPr>
          <p:nvPr>
            <p:ph type="body" sz="quarter" idx="15"/>
          </p:nvPr>
        </p:nvSpPr>
        <p:spPr/>
        <p:txBody>
          <a:bodyPr/>
          <a:lstStyle/>
          <a:p>
            <a:r>
              <a:rPr lang="nb-NO" dirty="0"/>
              <a:t>År 2022</a:t>
            </a:r>
          </a:p>
        </p:txBody>
      </p:sp>
      <p:sp>
        <p:nvSpPr>
          <p:cNvPr id="16" name="Pil: høyre 15">
            <a:extLst>
              <a:ext uri="{FF2B5EF4-FFF2-40B4-BE49-F238E27FC236}">
                <a16:creationId xmlns:a16="http://schemas.microsoft.com/office/drawing/2014/main" id="{4961A52E-4D61-F57E-EED8-34EF739004E8}"/>
              </a:ext>
            </a:extLst>
          </p:cNvPr>
          <p:cNvSpPr/>
          <p:nvPr/>
        </p:nvSpPr>
        <p:spPr>
          <a:xfrm>
            <a:off x="2768958" y="4378817"/>
            <a:ext cx="2949262" cy="73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il: høyre 16">
            <a:extLst>
              <a:ext uri="{FF2B5EF4-FFF2-40B4-BE49-F238E27FC236}">
                <a16:creationId xmlns:a16="http://schemas.microsoft.com/office/drawing/2014/main" id="{C889A4F4-D1E4-575D-87AE-1FCF68526947}"/>
              </a:ext>
            </a:extLst>
          </p:cNvPr>
          <p:cNvSpPr/>
          <p:nvPr/>
        </p:nvSpPr>
        <p:spPr>
          <a:xfrm>
            <a:off x="2761424" y="5178269"/>
            <a:ext cx="6130343" cy="73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CCAFAFB2-5C72-9BC8-CE60-1CB1882FA996}"/>
              </a:ext>
            </a:extLst>
          </p:cNvPr>
          <p:cNvSpPr/>
          <p:nvPr/>
        </p:nvSpPr>
        <p:spPr>
          <a:xfrm>
            <a:off x="2768958" y="4588364"/>
            <a:ext cx="2156116" cy="315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53 nye tilsyn</a:t>
            </a:r>
          </a:p>
        </p:txBody>
      </p:sp>
      <p:sp>
        <p:nvSpPr>
          <p:cNvPr id="19" name="Rektangel 18">
            <a:extLst>
              <a:ext uri="{FF2B5EF4-FFF2-40B4-BE49-F238E27FC236}">
                <a16:creationId xmlns:a16="http://schemas.microsoft.com/office/drawing/2014/main" id="{690627E1-082D-557A-0A11-FC5BC7DA771C}"/>
              </a:ext>
            </a:extLst>
          </p:cNvPr>
          <p:cNvSpPr/>
          <p:nvPr/>
        </p:nvSpPr>
        <p:spPr>
          <a:xfrm>
            <a:off x="2777770" y="5394239"/>
            <a:ext cx="2156116" cy="315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106 nye tilsyn</a:t>
            </a:r>
          </a:p>
        </p:txBody>
      </p:sp>
    </p:spTree>
    <p:extLst>
      <p:ext uri="{BB962C8B-B14F-4D97-AF65-F5344CB8AC3E}">
        <p14:creationId xmlns:p14="http://schemas.microsoft.com/office/powerpoint/2010/main" val="48325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079878F0-4FFB-C0F1-915A-A17C3DA3AA5C}"/>
              </a:ext>
            </a:extLst>
          </p:cNvPr>
          <p:cNvSpPr>
            <a:spLocks noGrp="1"/>
          </p:cNvSpPr>
          <p:nvPr>
            <p:ph type="title"/>
          </p:nvPr>
        </p:nvSpPr>
        <p:spPr/>
        <p:txBody>
          <a:bodyPr/>
          <a:lstStyle/>
          <a:p>
            <a:r>
              <a:rPr lang="nb-NO" dirty="0"/>
              <a:t>Hvor er det endringer?</a:t>
            </a:r>
          </a:p>
        </p:txBody>
      </p:sp>
      <p:graphicFrame>
        <p:nvGraphicFramePr>
          <p:cNvPr id="8" name="Tabell 8">
            <a:extLst>
              <a:ext uri="{FF2B5EF4-FFF2-40B4-BE49-F238E27FC236}">
                <a16:creationId xmlns:a16="http://schemas.microsoft.com/office/drawing/2014/main" id="{05E776CF-A17F-4AF8-9319-956C8016A6B5}"/>
              </a:ext>
            </a:extLst>
          </p:cNvPr>
          <p:cNvGraphicFramePr>
            <a:graphicFrameLocks noGrp="1"/>
          </p:cNvGraphicFramePr>
          <p:nvPr>
            <p:extLst>
              <p:ext uri="{D42A27DB-BD31-4B8C-83A1-F6EECF244321}">
                <p14:modId xmlns:p14="http://schemas.microsoft.com/office/powerpoint/2010/main" val="803645425"/>
              </p:ext>
            </p:extLst>
          </p:nvPr>
        </p:nvGraphicFramePr>
        <p:xfrm>
          <a:off x="1055687" y="2164988"/>
          <a:ext cx="8128000" cy="3977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73725548"/>
                    </a:ext>
                  </a:extLst>
                </a:gridCol>
                <a:gridCol w="2032000">
                  <a:extLst>
                    <a:ext uri="{9D8B030D-6E8A-4147-A177-3AD203B41FA5}">
                      <a16:colId xmlns:a16="http://schemas.microsoft.com/office/drawing/2014/main" val="1180666377"/>
                    </a:ext>
                  </a:extLst>
                </a:gridCol>
                <a:gridCol w="2032000">
                  <a:extLst>
                    <a:ext uri="{9D8B030D-6E8A-4147-A177-3AD203B41FA5}">
                      <a16:colId xmlns:a16="http://schemas.microsoft.com/office/drawing/2014/main" val="1625049780"/>
                    </a:ext>
                  </a:extLst>
                </a:gridCol>
                <a:gridCol w="2032000">
                  <a:extLst>
                    <a:ext uri="{9D8B030D-6E8A-4147-A177-3AD203B41FA5}">
                      <a16:colId xmlns:a16="http://schemas.microsoft.com/office/drawing/2014/main" val="8805890"/>
                    </a:ext>
                  </a:extLst>
                </a:gridCol>
              </a:tblGrid>
              <a:tr h="370840">
                <a:tc>
                  <a:txBody>
                    <a:bodyPr/>
                    <a:lstStyle/>
                    <a:p>
                      <a:r>
                        <a:rPr lang="nb-NO" dirty="0"/>
                        <a:t>Statlig tilsynsetat</a:t>
                      </a:r>
                    </a:p>
                  </a:txBody>
                  <a:tcPr/>
                </a:tc>
                <a:tc>
                  <a:txBody>
                    <a:bodyPr/>
                    <a:lstStyle/>
                    <a:p>
                      <a:r>
                        <a:rPr lang="nb-NO" dirty="0"/>
                        <a:t>14.02.2022</a:t>
                      </a:r>
                    </a:p>
                  </a:txBody>
                  <a:tcPr/>
                </a:tc>
                <a:tc>
                  <a:txBody>
                    <a:bodyPr/>
                    <a:lstStyle/>
                    <a:p>
                      <a:r>
                        <a:rPr lang="nb-NO" dirty="0"/>
                        <a:t>31.05.2022</a:t>
                      </a:r>
                    </a:p>
                  </a:txBody>
                  <a:tcPr/>
                </a:tc>
                <a:tc>
                  <a:txBody>
                    <a:bodyPr/>
                    <a:lstStyle/>
                    <a:p>
                      <a:r>
                        <a:rPr lang="nb-NO" dirty="0"/>
                        <a:t>01.11.2022</a:t>
                      </a:r>
                    </a:p>
                  </a:txBody>
                  <a:tcPr/>
                </a:tc>
                <a:extLst>
                  <a:ext uri="{0D108BD9-81ED-4DB2-BD59-A6C34878D82A}">
                    <a16:rowId xmlns:a16="http://schemas.microsoft.com/office/drawing/2014/main" val="2282240946"/>
                  </a:ext>
                </a:extLst>
              </a:tr>
              <a:tr h="370840">
                <a:tc>
                  <a:txBody>
                    <a:bodyPr/>
                    <a:lstStyle/>
                    <a:p>
                      <a:r>
                        <a:rPr lang="nb-NO" dirty="0"/>
                        <a:t>SF Oslo og Viken</a:t>
                      </a:r>
                    </a:p>
                  </a:txBody>
                  <a:tcPr/>
                </a:tc>
                <a:tc>
                  <a:txBody>
                    <a:bodyPr/>
                    <a:lstStyle/>
                    <a:p>
                      <a:pPr algn="ctr"/>
                      <a:r>
                        <a:rPr lang="nb-NO" dirty="0"/>
                        <a:t>95</a:t>
                      </a:r>
                    </a:p>
                  </a:txBody>
                  <a:tcPr/>
                </a:tc>
                <a:tc>
                  <a:txBody>
                    <a:bodyPr/>
                    <a:lstStyle/>
                    <a:p>
                      <a:pPr algn="ctr"/>
                      <a:r>
                        <a:rPr lang="nb-NO" dirty="0"/>
                        <a:t>112</a:t>
                      </a:r>
                    </a:p>
                  </a:txBody>
                  <a:tcPr/>
                </a:tc>
                <a:tc>
                  <a:txBody>
                    <a:bodyPr/>
                    <a:lstStyle/>
                    <a:p>
                      <a:pPr algn="ctr"/>
                      <a:r>
                        <a:rPr lang="nb-NO" dirty="0"/>
                        <a:t>150</a:t>
                      </a:r>
                    </a:p>
                  </a:txBody>
                  <a:tcPr/>
                </a:tc>
                <a:extLst>
                  <a:ext uri="{0D108BD9-81ED-4DB2-BD59-A6C34878D82A}">
                    <a16:rowId xmlns:a16="http://schemas.microsoft.com/office/drawing/2014/main" val="2763411561"/>
                  </a:ext>
                </a:extLst>
              </a:tr>
              <a:tr h="370840">
                <a:tc>
                  <a:txBody>
                    <a:bodyPr/>
                    <a:lstStyle/>
                    <a:p>
                      <a:r>
                        <a:rPr lang="nb-NO" dirty="0"/>
                        <a:t>Arbeidstilsynet</a:t>
                      </a:r>
                    </a:p>
                  </a:txBody>
                  <a:tcPr/>
                </a:tc>
                <a:tc>
                  <a:txBody>
                    <a:bodyPr/>
                    <a:lstStyle/>
                    <a:p>
                      <a:pPr algn="ctr"/>
                      <a:r>
                        <a:rPr lang="nb-NO" dirty="0"/>
                        <a:t>0</a:t>
                      </a:r>
                    </a:p>
                  </a:txBody>
                  <a:tcPr/>
                </a:tc>
                <a:tc>
                  <a:txBody>
                    <a:bodyPr/>
                    <a:lstStyle/>
                    <a:p>
                      <a:pPr algn="ctr"/>
                      <a:r>
                        <a:rPr lang="nb-NO" dirty="0"/>
                        <a:t>17</a:t>
                      </a:r>
                    </a:p>
                  </a:txBody>
                  <a:tcPr/>
                </a:tc>
                <a:tc>
                  <a:txBody>
                    <a:bodyPr/>
                    <a:lstStyle/>
                    <a:p>
                      <a:pPr algn="ctr"/>
                      <a:r>
                        <a:rPr lang="nb-NO" dirty="0"/>
                        <a:t>17</a:t>
                      </a:r>
                    </a:p>
                  </a:txBody>
                  <a:tcPr/>
                </a:tc>
                <a:extLst>
                  <a:ext uri="{0D108BD9-81ED-4DB2-BD59-A6C34878D82A}">
                    <a16:rowId xmlns:a16="http://schemas.microsoft.com/office/drawing/2014/main" val="4223919817"/>
                  </a:ext>
                </a:extLst>
              </a:tr>
              <a:tr h="370840">
                <a:tc>
                  <a:txBody>
                    <a:bodyPr/>
                    <a:lstStyle/>
                    <a:p>
                      <a:r>
                        <a:rPr lang="nb-NO" dirty="0"/>
                        <a:t>Mattilsynet</a:t>
                      </a:r>
                    </a:p>
                  </a:txBody>
                  <a:tcPr/>
                </a:tc>
                <a:tc>
                  <a:txBody>
                    <a:bodyPr/>
                    <a:lstStyle/>
                    <a:p>
                      <a:pPr algn="ctr"/>
                      <a:r>
                        <a:rPr lang="nb-NO" dirty="0"/>
                        <a:t>0</a:t>
                      </a:r>
                    </a:p>
                  </a:txBody>
                  <a:tcPr/>
                </a:tc>
                <a:tc>
                  <a:txBody>
                    <a:bodyPr/>
                    <a:lstStyle/>
                    <a:p>
                      <a:pPr algn="ctr"/>
                      <a:r>
                        <a:rPr lang="nb-NO" dirty="0"/>
                        <a:t>15</a:t>
                      </a:r>
                    </a:p>
                  </a:txBody>
                  <a:tcPr/>
                </a:tc>
                <a:tc>
                  <a:txBody>
                    <a:bodyPr/>
                    <a:lstStyle/>
                    <a:p>
                      <a:pPr algn="ctr"/>
                      <a:r>
                        <a:rPr lang="nb-NO" dirty="0"/>
                        <a:t>33</a:t>
                      </a:r>
                    </a:p>
                  </a:txBody>
                  <a:tcPr/>
                </a:tc>
                <a:extLst>
                  <a:ext uri="{0D108BD9-81ED-4DB2-BD59-A6C34878D82A}">
                    <a16:rowId xmlns:a16="http://schemas.microsoft.com/office/drawing/2014/main" val="1230029783"/>
                  </a:ext>
                </a:extLst>
              </a:tr>
              <a:tr h="370840">
                <a:tc>
                  <a:txBody>
                    <a:bodyPr/>
                    <a:lstStyle/>
                    <a:p>
                      <a:r>
                        <a:rPr lang="nb-NO" dirty="0"/>
                        <a:t>Arkivverket</a:t>
                      </a:r>
                    </a:p>
                  </a:txBody>
                  <a:tcPr/>
                </a:tc>
                <a:tc>
                  <a:txBody>
                    <a:bodyPr/>
                    <a:lstStyle/>
                    <a:p>
                      <a:pPr algn="ctr"/>
                      <a:r>
                        <a:rPr lang="nb-NO" dirty="0"/>
                        <a:t>7</a:t>
                      </a:r>
                    </a:p>
                  </a:txBody>
                  <a:tcPr/>
                </a:tc>
                <a:tc>
                  <a:txBody>
                    <a:bodyPr/>
                    <a:lstStyle/>
                    <a:p>
                      <a:pPr algn="ctr"/>
                      <a:r>
                        <a:rPr lang="nb-NO" dirty="0"/>
                        <a:t>7</a:t>
                      </a:r>
                    </a:p>
                  </a:txBody>
                  <a:tcPr/>
                </a:tc>
                <a:tc>
                  <a:txBody>
                    <a:bodyPr/>
                    <a:lstStyle/>
                    <a:p>
                      <a:pPr algn="ctr"/>
                      <a:r>
                        <a:rPr lang="nb-NO" dirty="0"/>
                        <a:t>7</a:t>
                      </a:r>
                    </a:p>
                  </a:txBody>
                  <a:tcPr/>
                </a:tc>
                <a:extLst>
                  <a:ext uri="{0D108BD9-81ED-4DB2-BD59-A6C34878D82A}">
                    <a16:rowId xmlns:a16="http://schemas.microsoft.com/office/drawing/2014/main" val="1716425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Kartverket</a:t>
                      </a:r>
                    </a:p>
                  </a:txBody>
                  <a:tcPr/>
                </a:tc>
                <a:tc>
                  <a:txBody>
                    <a:bodyPr/>
                    <a:lstStyle/>
                    <a:p>
                      <a:pPr algn="ctr"/>
                      <a:r>
                        <a:rPr lang="nb-NO" dirty="0"/>
                        <a:t>2</a:t>
                      </a:r>
                    </a:p>
                  </a:txBody>
                  <a:tcPr/>
                </a:tc>
                <a:tc>
                  <a:txBody>
                    <a:bodyPr/>
                    <a:lstStyle/>
                    <a:p>
                      <a:pPr algn="ctr"/>
                      <a:r>
                        <a:rPr lang="nb-NO" dirty="0"/>
                        <a:t>2</a:t>
                      </a:r>
                    </a:p>
                  </a:txBody>
                  <a:tcPr/>
                </a:tc>
                <a:tc>
                  <a:txBody>
                    <a:bodyPr/>
                    <a:lstStyle/>
                    <a:p>
                      <a:pPr algn="ctr"/>
                      <a:r>
                        <a:rPr lang="nb-NO" dirty="0"/>
                        <a:t>2</a:t>
                      </a:r>
                    </a:p>
                  </a:txBody>
                  <a:tcPr/>
                </a:tc>
                <a:extLst>
                  <a:ext uri="{0D108BD9-81ED-4DB2-BD59-A6C34878D82A}">
                    <a16:rowId xmlns:a16="http://schemas.microsoft.com/office/drawing/2014/main" val="2921114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Datatilsynet</a:t>
                      </a:r>
                    </a:p>
                  </a:txBody>
                  <a:tcPr/>
                </a:tc>
                <a:tc>
                  <a:txBody>
                    <a:bodyPr/>
                    <a:lstStyle/>
                    <a:p>
                      <a:pPr algn="ctr"/>
                      <a:r>
                        <a:rPr lang="nb-NO" dirty="0"/>
                        <a:t>0</a:t>
                      </a:r>
                    </a:p>
                  </a:txBody>
                  <a:tcPr/>
                </a:tc>
                <a:tc>
                  <a:txBody>
                    <a:bodyPr/>
                    <a:lstStyle/>
                    <a:p>
                      <a:pPr algn="ctr"/>
                      <a:r>
                        <a:rPr lang="nb-NO" dirty="0"/>
                        <a:t>0</a:t>
                      </a:r>
                    </a:p>
                  </a:txBody>
                  <a:tcPr/>
                </a:tc>
                <a:tc>
                  <a:txBody>
                    <a:bodyPr/>
                    <a:lstStyle/>
                    <a:p>
                      <a:pPr algn="ctr"/>
                      <a:r>
                        <a:rPr lang="nb-NO" dirty="0"/>
                        <a:t>0</a:t>
                      </a:r>
                    </a:p>
                  </a:txBody>
                  <a:tcPr/>
                </a:tc>
                <a:extLst>
                  <a:ext uri="{0D108BD9-81ED-4DB2-BD59-A6C34878D82A}">
                    <a16:rowId xmlns:a16="http://schemas.microsoft.com/office/drawing/2014/main" val="1026845713"/>
                  </a:ext>
                </a:extLst>
              </a:tr>
              <a:tr h="370840">
                <a:tc>
                  <a:txBody>
                    <a:bodyPr/>
                    <a:lstStyle/>
                    <a:p>
                      <a:r>
                        <a:rPr lang="nb-NO" dirty="0"/>
                        <a:t>DSB</a:t>
                      </a:r>
                    </a:p>
                  </a:txBody>
                  <a:tcPr/>
                </a:tc>
                <a:tc>
                  <a:txBody>
                    <a:bodyPr/>
                    <a:lstStyle/>
                    <a:p>
                      <a:pPr algn="ctr"/>
                      <a:r>
                        <a:rPr lang="nb-NO" dirty="0"/>
                        <a:t>0</a:t>
                      </a:r>
                    </a:p>
                  </a:txBody>
                  <a:tcPr/>
                </a:tc>
                <a:tc>
                  <a:txBody>
                    <a:bodyPr/>
                    <a:lstStyle/>
                    <a:p>
                      <a:pPr algn="ctr"/>
                      <a:r>
                        <a:rPr lang="nb-NO" dirty="0"/>
                        <a:t>1</a:t>
                      </a:r>
                    </a:p>
                  </a:txBody>
                  <a:tcPr/>
                </a:tc>
                <a:tc>
                  <a:txBody>
                    <a:bodyPr/>
                    <a:lstStyle/>
                    <a:p>
                      <a:pPr algn="ctr"/>
                      <a:r>
                        <a:rPr lang="nb-NO" dirty="0"/>
                        <a:t>1</a:t>
                      </a:r>
                    </a:p>
                  </a:txBody>
                  <a:tcPr/>
                </a:tc>
                <a:extLst>
                  <a:ext uri="{0D108BD9-81ED-4DB2-BD59-A6C34878D82A}">
                    <a16:rowId xmlns:a16="http://schemas.microsoft.com/office/drawing/2014/main" val="2429307733"/>
                  </a:ext>
                </a:extLst>
              </a:tr>
              <a:tr h="370840">
                <a:tc>
                  <a:txBody>
                    <a:bodyPr/>
                    <a:lstStyle/>
                    <a:p>
                      <a:r>
                        <a:rPr lang="nb-NO" dirty="0"/>
                        <a:t>Helsetilsynet</a:t>
                      </a:r>
                    </a:p>
                  </a:txBody>
                  <a:tcPr/>
                </a:tc>
                <a:tc>
                  <a:txBody>
                    <a:bodyPr/>
                    <a:lstStyle/>
                    <a:p>
                      <a:pPr algn="ctr"/>
                      <a:r>
                        <a:rPr lang="nb-NO" dirty="0"/>
                        <a:t>0</a:t>
                      </a:r>
                    </a:p>
                  </a:txBody>
                  <a:tcPr/>
                </a:tc>
                <a:tc>
                  <a:txBody>
                    <a:bodyPr/>
                    <a:lstStyle/>
                    <a:p>
                      <a:pPr algn="ctr"/>
                      <a:r>
                        <a:rPr lang="nb-NO" dirty="0"/>
                        <a:t>0</a:t>
                      </a:r>
                    </a:p>
                  </a:txBody>
                  <a:tcPr/>
                </a:tc>
                <a:tc>
                  <a:txBody>
                    <a:bodyPr/>
                    <a:lstStyle/>
                    <a:p>
                      <a:pPr algn="ctr"/>
                      <a:r>
                        <a:rPr lang="nb-NO" dirty="0"/>
                        <a:t>0</a:t>
                      </a:r>
                    </a:p>
                  </a:txBody>
                  <a:tcPr/>
                </a:tc>
                <a:extLst>
                  <a:ext uri="{0D108BD9-81ED-4DB2-BD59-A6C34878D82A}">
                    <a16:rowId xmlns:a16="http://schemas.microsoft.com/office/drawing/2014/main" val="1722146114"/>
                  </a:ext>
                </a:extLst>
              </a:tr>
              <a:tr h="370840">
                <a:tc>
                  <a:txBody>
                    <a:bodyPr/>
                    <a:lstStyle/>
                    <a:p>
                      <a:r>
                        <a:rPr lang="nb-NO" b="1" dirty="0"/>
                        <a:t>SUM</a:t>
                      </a:r>
                    </a:p>
                  </a:txBody>
                  <a:tcPr/>
                </a:tc>
                <a:tc>
                  <a:txBody>
                    <a:bodyPr/>
                    <a:lstStyle/>
                    <a:p>
                      <a:pPr algn="ctr"/>
                      <a:r>
                        <a:rPr lang="nb-NO" b="1" dirty="0"/>
                        <a:t>104</a:t>
                      </a:r>
                    </a:p>
                  </a:txBody>
                  <a:tcPr/>
                </a:tc>
                <a:tc>
                  <a:txBody>
                    <a:bodyPr/>
                    <a:lstStyle/>
                    <a:p>
                      <a:pPr algn="ctr"/>
                      <a:r>
                        <a:rPr lang="nb-NO" b="1" dirty="0"/>
                        <a:t>154</a:t>
                      </a:r>
                    </a:p>
                  </a:txBody>
                  <a:tcPr/>
                </a:tc>
                <a:tc>
                  <a:txBody>
                    <a:bodyPr/>
                    <a:lstStyle/>
                    <a:p>
                      <a:pPr algn="ctr"/>
                      <a:r>
                        <a:rPr lang="nb-NO" b="1" dirty="0"/>
                        <a:t>210</a:t>
                      </a:r>
                    </a:p>
                  </a:txBody>
                  <a:tcPr/>
                </a:tc>
                <a:extLst>
                  <a:ext uri="{0D108BD9-81ED-4DB2-BD59-A6C34878D82A}">
                    <a16:rowId xmlns:a16="http://schemas.microsoft.com/office/drawing/2014/main" val="1536527203"/>
                  </a:ext>
                </a:extLst>
              </a:tr>
            </a:tbl>
          </a:graphicData>
        </a:graphic>
      </p:graphicFrame>
      <p:sp>
        <p:nvSpPr>
          <p:cNvPr id="16" name="Rektangel 15">
            <a:extLst>
              <a:ext uri="{FF2B5EF4-FFF2-40B4-BE49-F238E27FC236}">
                <a16:creationId xmlns:a16="http://schemas.microsoft.com/office/drawing/2014/main" id="{44515318-A6E9-7091-85D1-DE5B59DB9971}"/>
              </a:ext>
            </a:extLst>
          </p:cNvPr>
          <p:cNvSpPr/>
          <p:nvPr/>
        </p:nvSpPr>
        <p:spPr>
          <a:xfrm>
            <a:off x="1055687" y="2846231"/>
            <a:ext cx="8128000" cy="34773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78F487EC-54B1-5EF4-C5ED-E4F0E74C9B71}"/>
              </a:ext>
            </a:extLst>
          </p:cNvPr>
          <p:cNvSpPr/>
          <p:nvPr/>
        </p:nvSpPr>
        <p:spPr>
          <a:xfrm>
            <a:off x="1055687" y="3527474"/>
            <a:ext cx="8128000" cy="34773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265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C8E917-5DD4-69F5-C5D8-ACF28CF698FB}"/>
              </a:ext>
            </a:extLst>
          </p:cNvPr>
          <p:cNvSpPr>
            <a:spLocks noGrp="1"/>
          </p:cNvSpPr>
          <p:nvPr>
            <p:ph type="title"/>
          </p:nvPr>
        </p:nvSpPr>
        <p:spPr/>
        <p:txBody>
          <a:bodyPr/>
          <a:lstStyle/>
          <a:p>
            <a:r>
              <a:rPr lang="nb-NO" dirty="0"/>
              <a:t>Hvorfor er det endringer?</a:t>
            </a:r>
          </a:p>
        </p:txBody>
      </p:sp>
      <p:sp>
        <p:nvSpPr>
          <p:cNvPr id="3" name="Plassholder for tekst 2">
            <a:extLst>
              <a:ext uri="{FF2B5EF4-FFF2-40B4-BE49-F238E27FC236}">
                <a16:creationId xmlns:a16="http://schemas.microsoft.com/office/drawing/2014/main" id="{CFA6D701-34F1-E2CD-F103-4165E6E9E9FE}"/>
              </a:ext>
            </a:extLst>
          </p:cNvPr>
          <p:cNvSpPr>
            <a:spLocks noGrp="1"/>
          </p:cNvSpPr>
          <p:nvPr>
            <p:ph type="body" sz="quarter" idx="11"/>
          </p:nvPr>
        </p:nvSpPr>
        <p:spPr/>
        <p:txBody>
          <a:bodyPr/>
          <a:lstStyle/>
          <a:p>
            <a:r>
              <a:rPr lang="nb-NO" b="1" dirty="0"/>
              <a:t>Statsforvalteren</a:t>
            </a:r>
          </a:p>
          <a:p>
            <a:pPr marL="342900" indent="-342900">
              <a:buFont typeface="Arial" panose="020B0604020202020204" pitchFamily="34" charset="0"/>
              <a:buChar char="•"/>
            </a:pPr>
            <a:r>
              <a:rPr lang="nb-NO" dirty="0"/>
              <a:t>Helse – Nye registreringer skyldes ad hoc planlegging, som følge av ressurssituasjonen på avdelingen (26 tilsyn)</a:t>
            </a:r>
          </a:p>
          <a:p>
            <a:endParaRPr lang="nb-NO" sz="1000" dirty="0"/>
          </a:p>
          <a:p>
            <a:pPr marL="342900" indent="-342900">
              <a:buFont typeface="Arial" panose="020B0604020202020204" pitchFamily="34" charset="0"/>
              <a:buChar char="•"/>
            </a:pPr>
            <a:r>
              <a:rPr lang="nb-NO" dirty="0"/>
              <a:t>Klima- og miljø: Nytt oppdrag: tilsyn med drift av idrettsbaner (11tilsyn)</a:t>
            </a:r>
          </a:p>
          <a:p>
            <a:endParaRPr lang="nb-NO" dirty="0"/>
          </a:p>
          <a:p>
            <a:pPr marL="342900" indent="-342900">
              <a:buFont typeface="Arial" panose="020B0604020202020204" pitchFamily="34" charset="0"/>
              <a:buChar char="•"/>
            </a:pPr>
            <a:r>
              <a:rPr lang="nb-NO" dirty="0"/>
              <a:t>Øvrige avdelinger: Få eller ingen endringer</a:t>
            </a:r>
          </a:p>
          <a:p>
            <a:endParaRPr lang="nb-NO" dirty="0"/>
          </a:p>
          <a:p>
            <a:r>
              <a:rPr lang="nb-NO" b="1" dirty="0"/>
              <a:t>Mattilsynet</a:t>
            </a:r>
          </a:p>
          <a:p>
            <a:pPr marL="342900" indent="-342900">
              <a:buFont typeface="Arial" panose="020B0604020202020204" pitchFamily="34" charset="0"/>
              <a:buChar char="•"/>
            </a:pPr>
            <a:r>
              <a:rPr lang="nb-NO" dirty="0"/>
              <a:t>Kommunene velges ut gradvis i løpet av året (16 tilsyn)</a:t>
            </a:r>
          </a:p>
          <a:p>
            <a:pPr marL="457200" indent="-457200">
              <a:buFont typeface="Arial" panose="020B0604020202020204" pitchFamily="34" charset="0"/>
              <a:buChar char="•"/>
            </a:pPr>
            <a:endParaRPr lang="nb-NO" dirty="0"/>
          </a:p>
        </p:txBody>
      </p:sp>
    </p:spTree>
    <p:extLst>
      <p:ext uri="{BB962C8B-B14F-4D97-AF65-F5344CB8AC3E}">
        <p14:creationId xmlns:p14="http://schemas.microsoft.com/office/powerpoint/2010/main" val="3729147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FF05C04-DF32-AEE1-9884-8675AF37A155}"/>
              </a:ext>
            </a:extLst>
          </p:cNvPr>
          <p:cNvPicPr>
            <a:picLocks noChangeAspect="1"/>
          </p:cNvPicPr>
          <p:nvPr/>
        </p:nvPicPr>
        <p:blipFill rotWithShape="1">
          <a:blip r:embed="rId2"/>
          <a:srcRect l="32282" t="10370" r="32881" b="19165"/>
          <a:stretch/>
        </p:blipFill>
        <p:spPr>
          <a:xfrm>
            <a:off x="1055682" y="1502042"/>
            <a:ext cx="4589214" cy="5047421"/>
          </a:xfrm>
          <a:prstGeom prst="rect">
            <a:avLst/>
          </a:prstGeom>
        </p:spPr>
      </p:pic>
      <p:sp>
        <p:nvSpPr>
          <p:cNvPr id="7" name="Tittel 17">
            <a:extLst>
              <a:ext uri="{FF2B5EF4-FFF2-40B4-BE49-F238E27FC236}">
                <a16:creationId xmlns:a16="http://schemas.microsoft.com/office/drawing/2014/main" id="{7C4D776C-DE49-FA83-F447-E449E75C5780}"/>
              </a:ext>
            </a:extLst>
          </p:cNvPr>
          <p:cNvSpPr txBox="1">
            <a:spLocks/>
          </p:cNvSpPr>
          <p:nvPr/>
        </p:nvSpPr>
        <p:spPr>
          <a:xfrm>
            <a:off x="1055682" y="873126"/>
            <a:ext cx="10080626" cy="107720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a:lstStyle>
          <a:p>
            <a:r>
              <a:rPr lang="nb-NO" dirty="0"/>
              <a:t>Hva har skjedd? </a:t>
            </a:r>
          </a:p>
        </p:txBody>
      </p:sp>
      <p:sp>
        <p:nvSpPr>
          <p:cNvPr id="9" name="TekstSylinder 8">
            <a:extLst>
              <a:ext uri="{FF2B5EF4-FFF2-40B4-BE49-F238E27FC236}">
                <a16:creationId xmlns:a16="http://schemas.microsoft.com/office/drawing/2014/main" id="{0218A517-E951-0075-45CD-39785272526E}"/>
              </a:ext>
            </a:extLst>
          </p:cNvPr>
          <p:cNvSpPr txBox="1"/>
          <p:nvPr/>
        </p:nvSpPr>
        <p:spPr>
          <a:xfrm>
            <a:off x="5982446" y="1411730"/>
            <a:ext cx="6103930" cy="3816429"/>
          </a:xfrm>
          <a:prstGeom prst="rect">
            <a:avLst/>
          </a:prstGeom>
          <a:noFill/>
        </p:spPr>
        <p:txBody>
          <a:bodyPr wrap="square" rtlCol="0">
            <a:spAutoFit/>
          </a:bodyPr>
          <a:lstStyle/>
          <a:p>
            <a:pPr marL="285750" indent="-285750">
              <a:buFont typeface="Arial" panose="020B0604020202020204" pitchFamily="34" charset="0"/>
              <a:buChar char="•"/>
            </a:pPr>
            <a:r>
              <a:rPr lang="nb-NO" sz="1600" dirty="0"/>
              <a:t>Sist var Råde en obs kommune med syv planlagte tilsyn</a:t>
            </a:r>
          </a:p>
          <a:p>
            <a:endParaRPr lang="nb-NO" sz="1600" dirty="0"/>
          </a:p>
          <a:p>
            <a:pPr marL="285750" indent="-285750">
              <a:buFont typeface="Arial" panose="020B0604020202020204" pitchFamily="34" charset="0"/>
              <a:buChar char="•"/>
            </a:pPr>
            <a:r>
              <a:rPr lang="nb-NO" b="1" dirty="0"/>
              <a:t>Forsvarlig tilsynsnivå med Eidsvoll kommune?</a:t>
            </a:r>
          </a:p>
          <a:p>
            <a:endParaRPr lang="nb-NO" sz="1600" b="1" dirty="0"/>
          </a:p>
          <a:p>
            <a:pPr marL="742950" lvl="1" indent="-285750">
              <a:buFont typeface="Courier New" panose="02070309020205020404" pitchFamily="49" charset="0"/>
              <a:buChar char="o"/>
            </a:pPr>
            <a:r>
              <a:rPr lang="nb-NO" sz="1600" dirty="0"/>
              <a:t>6 stedlige tilsyn og 1 dokument tilsyn</a:t>
            </a:r>
          </a:p>
          <a:p>
            <a:pPr lvl="1"/>
            <a:r>
              <a:rPr lang="nb-NO" sz="1600" dirty="0"/>
              <a:t> </a:t>
            </a:r>
          </a:p>
          <a:p>
            <a:pPr marL="742950" lvl="1" indent="-285750">
              <a:buFont typeface="Courier New" panose="02070309020205020404" pitchFamily="49" charset="0"/>
              <a:buChar char="o"/>
            </a:pPr>
            <a:r>
              <a:rPr lang="nb-NO" sz="1600" dirty="0"/>
              <a:t>Noen av tilsynene er lagt til etter at de er gjennomført</a:t>
            </a:r>
          </a:p>
          <a:p>
            <a:pPr lvl="1"/>
            <a:r>
              <a:rPr lang="nb-NO" sz="1600" dirty="0"/>
              <a:t>      Reell samordning? Nei.</a:t>
            </a:r>
          </a:p>
          <a:p>
            <a:pPr lvl="1"/>
            <a:endParaRPr lang="nb-NO" sz="1600" dirty="0"/>
          </a:p>
          <a:p>
            <a:pPr marL="742950" lvl="1" indent="-285750">
              <a:buFont typeface="Courier New" panose="02070309020205020404" pitchFamily="49" charset="0"/>
              <a:buChar char="o"/>
            </a:pPr>
            <a:r>
              <a:rPr lang="nb-NO" sz="1600" dirty="0"/>
              <a:t>Kunne vi ha spredd tilsynsbelastningen? Ja. </a:t>
            </a:r>
          </a:p>
          <a:p>
            <a:pPr marL="742950" lvl="1" indent="-285750">
              <a:buFont typeface="Courier New" panose="02070309020205020404" pitchFamily="49" charset="0"/>
              <a:buChar char="o"/>
            </a:pPr>
            <a:endParaRPr lang="nb-NO" sz="1600" dirty="0"/>
          </a:p>
          <a:p>
            <a:pPr marL="742950" lvl="1" indent="-285750">
              <a:buFont typeface="Courier New" panose="02070309020205020404" pitchFamily="49" charset="0"/>
              <a:buChar char="o"/>
            </a:pPr>
            <a:r>
              <a:rPr lang="nb-NO" sz="1600" dirty="0"/>
              <a:t>Er vi gode på å ta hensyn til allerede planlagte tilsyn? </a:t>
            </a:r>
          </a:p>
          <a:p>
            <a:pPr lvl="1"/>
            <a:r>
              <a:rPr lang="nb-NO" sz="1600" dirty="0"/>
              <a:t>      Tja, vi kan bli bedre.</a:t>
            </a:r>
          </a:p>
          <a:p>
            <a:endParaRPr lang="nb-NO" sz="1600" dirty="0"/>
          </a:p>
          <a:p>
            <a:endParaRPr lang="nb-NO" dirty="0"/>
          </a:p>
        </p:txBody>
      </p:sp>
    </p:spTree>
    <p:extLst>
      <p:ext uri="{BB962C8B-B14F-4D97-AF65-F5344CB8AC3E}">
        <p14:creationId xmlns:p14="http://schemas.microsoft.com/office/powerpoint/2010/main" val="111162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BF921-0733-5B20-FCE1-713050FF6768}"/>
              </a:ext>
            </a:extLst>
          </p:cNvPr>
          <p:cNvSpPr>
            <a:spLocks noGrp="1"/>
          </p:cNvSpPr>
          <p:nvPr>
            <p:ph type="title"/>
          </p:nvPr>
        </p:nvSpPr>
        <p:spPr/>
        <p:txBody>
          <a:bodyPr/>
          <a:lstStyle/>
          <a:p>
            <a:r>
              <a:rPr lang="nb-NO" dirty="0"/>
              <a:t>Statlig tilsyn og egenkontrollen</a:t>
            </a:r>
          </a:p>
        </p:txBody>
      </p:sp>
      <p:sp>
        <p:nvSpPr>
          <p:cNvPr id="3" name="Plassholder for tekst 2">
            <a:extLst>
              <a:ext uri="{FF2B5EF4-FFF2-40B4-BE49-F238E27FC236}">
                <a16:creationId xmlns:a16="http://schemas.microsoft.com/office/drawing/2014/main" id="{F255EE15-89E7-DF8F-60D5-272623AA57FA}"/>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Ingen temamessige kollisjoner</a:t>
            </a:r>
          </a:p>
          <a:p>
            <a:pPr marL="1028700" lvl="1" indent="-342900">
              <a:buFont typeface="Courier New" panose="02070309020205020404" pitchFamily="49" charset="0"/>
              <a:buChar char="o"/>
            </a:pPr>
            <a:r>
              <a:rPr lang="nb-NO" dirty="0"/>
              <a:t>Områdene kan være like, men ulike problemstillinger som skal undersøkes</a:t>
            </a:r>
          </a:p>
          <a:p>
            <a:pPr marL="1028700" lvl="1" indent="-342900">
              <a:buFont typeface="Courier New" panose="02070309020205020404" pitchFamily="49" charset="0"/>
              <a:buChar char="o"/>
            </a:pPr>
            <a:endParaRPr lang="nb-NO" dirty="0"/>
          </a:p>
          <a:p>
            <a:pPr marL="342900" indent="-342900">
              <a:buFont typeface="Arial" panose="020B0604020202020204" pitchFamily="34" charset="0"/>
              <a:buChar char="•"/>
            </a:pPr>
            <a:r>
              <a:rPr lang="nb-NO" dirty="0"/>
              <a:t>Forvaltningsrevisjonene ikke lagt til for disse kommunene:</a:t>
            </a:r>
          </a:p>
          <a:p>
            <a:pPr marL="1028700" lvl="1" indent="-342900">
              <a:buFont typeface="Courier New" panose="02070309020205020404" pitchFamily="49" charset="0"/>
              <a:buChar char="o"/>
            </a:pPr>
            <a:r>
              <a:rPr lang="nb-NO" dirty="0"/>
              <a:t>Drammen, Flesberg, Flå, Frogn, Gol, Hemsedal, Hol, Jevnaker, Kongsberg, Krødsherad, Lier, Lunner, Lørenskog, Nesbyen, Nore og Uvdal, Rollag, Sigdal, Øvre Eiker og Ål </a:t>
            </a:r>
          </a:p>
          <a:p>
            <a:pPr marL="1028700" lvl="1" indent="-342900">
              <a:buFont typeface="Courier New" panose="02070309020205020404" pitchFamily="49" charset="0"/>
              <a:buChar char="o"/>
            </a:pPr>
            <a:endParaRPr lang="nb-NO" dirty="0"/>
          </a:p>
          <a:p>
            <a:pPr marL="1028700" lvl="1" indent="-342900">
              <a:buFont typeface="Courier New" panose="02070309020205020404" pitchFamily="49" charset="0"/>
              <a:buChar char="o"/>
            </a:pPr>
            <a:r>
              <a:rPr lang="nb-NO" dirty="0"/>
              <a:t>Gjelder også Viken fylkeskommune</a:t>
            </a:r>
          </a:p>
          <a:p>
            <a:pPr marL="1028700" lvl="1" indent="-342900">
              <a:buFont typeface="Courier New" panose="02070309020205020404" pitchFamily="49" charset="0"/>
              <a:buChar char="o"/>
            </a:pPr>
            <a:endParaRPr lang="nb-NO" dirty="0"/>
          </a:p>
        </p:txBody>
      </p:sp>
    </p:spTree>
    <p:extLst>
      <p:ext uri="{BB962C8B-B14F-4D97-AF65-F5344CB8AC3E}">
        <p14:creationId xmlns:p14="http://schemas.microsoft.com/office/powerpoint/2010/main" val="416543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E561EA-1697-3C67-8E1D-1E3099912676}"/>
              </a:ext>
            </a:extLst>
          </p:cNvPr>
          <p:cNvSpPr>
            <a:spLocks noGrp="1"/>
          </p:cNvSpPr>
          <p:nvPr>
            <p:ph type="title"/>
          </p:nvPr>
        </p:nvSpPr>
        <p:spPr/>
        <p:txBody>
          <a:bodyPr/>
          <a:lstStyle/>
          <a:p>
            <a:r>
              <a:rPr lang="nb-NO" dirty="0"/>
              <a:t>Statlig tilsyn og egenkontrollen</a:t>
            </a:r>
          </a:p>
        </p:txBody>
      </p:sp>
      <p:sp>
        <p:nvSpPr>
          <p:cNvPr id="3" name="Plassholder for tekst 2">
            <a:extLst>
              <a:ext uri="{FF2B5EF4-FFF2-40B4-BE49-F238E27FC236}">
                <a16:creationId xmlns:a16="http://schemas.microsoft.com/office/drawing/2014/main" id="{6BF046DE-1C30-322A-0B33-D30614E3E1A7}"/>
              </a:ext>
            </a:extLst>
          </p:cNvPr>
          <p:cNvSpPr>
            <a:spLocks noGrp="1"/>
          </p:cNvSpPr>
          <p:nvPr>
            <p:ph type="body" sz="quarter" idx="11"/>
          </p:nvPr>
        </p:nvSpPr>
        <p:spPr/>
        <p:txBody>
          <a:bodyPr/>
          <a:lstStyle/>
          <a:p>
            <a:r>
              <a:rPr lang="nb-NO" b="1" dirty="0"/>
              <a:t>Ønsker dere en samlet oversikt over egenkontroll for perioden 2020-2022?</a:t>
            </a:r>
          </a:p>
          <a:p>
            <a:endParaRPr lang="nb-NO" b="1" dirty="0"/>
          </a:p>
          <a:p>
            <a:r>
              <a:rPr lang="nb-NO" b="1" dirty="0"/>
              <a:t>Et bidrag for å gjøre planleggingsarbeidet noe enklere.</a:t>
            </a:r>
          </a:p>
          <a:p>
            <a:endParaRPr lang="nb-NO" b="1" dirty="0"/>
          </a:p>
          <a:p>
            <a:pPr marL="342900" indent="-342900">
              <a:buFont typeface="Arial" panose="020B0604020202020204" pitchFamily="34" charset="0"/>
              <a:buChar char="•"/>
            </a:pPr>
            <a:r>
              <a:rPr lang="nb-NO" sz="1800" dirty="0"/>
              <a:t>Fordrer at informasjonen som fremgår av tilsynskalenderen er riktig og fullstendig</a:t>
            </a:r>
          </a:p>
          <a:p>
            <a:pPr marL="342900" indent="-342900">
              <a:buFont typeface="Arial" panose="020B0604020202020204" pitchFamily="34" charset="0"/>
              <a:buChar char="•"/>
            </a:pPr>
            <a:r>
              <a:rPr lang="nb-NO" sz="1800" dirty="0"/>
              <a:t>Siste frist for å gjøre endringene i kalenderen 18.11.22</a:t>
            </a:r>
          </a:p>
          <a:p>
            <a:endParaRPr lang="nb-NO" b="1" dirty="0"/>
          </a:p>
          <a:p>
            <a:pPr lvl="1" indent="0">
              <a:buNone/>
            </a:pPr>
            <a:endParaRPr lang="nb-NO" dirty="0"/>
          </a:p>
          <a:p>
            <a:endParaRPr lang="nb-NO" dirty="0"/>
          </a:p>
        </p:txBody>
      </p:sp>
    </p:spTree>
    <p:extLst>
      <p:ext uri="{BB962C8B-B14F-4D97-AF65-F5344CB8AC3E}">
        <p14:creationId xmlns:p14="http://schemas.microsoft.com/office/powerpoint/2010/main" val="402649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3F52D-E403-21FB-90AC-68FD43B54900}"/>
              </a:ext>
            </a:extLst>
          </p:cNvPr>
          <p:cNvSpPr>
            <a:spLocks noGrp="1"/>
          </p:cNvSpPr>
          <p:nvPr>
            <p:ph type="title"/>
          </p:nvPr>
        </p:nvSpPr>
        <p:spPr/>
        <p:txBody>
          <a:bodyPr/>
          <a:lstStyle/>
          <a:p>
            <a:r>
              <a:rPr lang="nb-NO" dirty="0"/>
              <a:t>Tilsynsrapporter</a:t>
            </a:r>
          </a:p>
        </p:txBody>
      </p:sp>
      <p:sp>
        <p:nvSpPr>
          <p:cNvPr id="3" name="Plassholder for tekst 2">
            <a:extLst>
              <a:ext uri="{FF2B5EF4-FFF2-40B4-BE49-F238E27FC236}">
                <a16:creationId xmlns:a16="http://schemas.microsoft.com/office/drawing/2014/main" id="{4B6522EF-CE0A-E951-B63F-D76E217F6444}"/>
              </a:ext>
            </a:extLst>
          </p:cNvPr>
          <p:cNvSpPr>
            <a:spLocks noGrp="1"/>
          </p:cNvSpPr>
          <p:nvPr>
            <p:ph type="body" sz="quarter" idx="11"/>
          </p:nvPr>
        </p:nvSpPr>
        <p:spPr/>
        <p:txBody>
          <a:bodyPr/>
          <a:lstStyle/>
          <a:p>
            <a:r>
              <a:rPr lang="nb-NO" dirty="0"/>
              <a:t>Ikke alle tilsynsrapporter er publisert i tilsynskalenderen</a:t>
            </a:r>
          </a:p>
          <a:p>
            <a:endParaRPr lang="nb-NO" dirty="0"/>
          </a:p>
        </p:txBody>
      </p:sp>
    </p:spTree>
    <p:extLst>
      <p:ext uri="{BB962C8B-B14F-4D97-AF65-F5344CB8AC3E}">
        <p14:creationId xmlns:p14="http://schemas.microsoft.com/office/powerpoint/2010/main" val="103500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E178168-4239-2403-A07F-D0955C4B4E79}"/>
              </a:ext>
            </a:extLst>
          </p:cNvPr>
          <p:cNvSpPr>
            <a:spLocks noGrp="1"/>
          </p:cNvSpPr>
          <p:nvPr>
            <p:ph type="title"/>
          </p:nvPr>
        </p:nvSpPr>
        <p:spPr/>
        <p:txBody>
          <a:bodyPr/>
          <a:lstStyle/>
          <a:p>
            <a:r>
              <a:rPr lang="nb-NO" dirty="0"/>
              <a:t>Oppsummering</a:t>
            </a:r>
          </a:p>
        </p:txBody>
      </p:sp>
      <p:sp>
        <p:nvSpPr>
          <p:cNvPr id="6" name="Plassholder for tekst 5">
            <a:extLst>
              <a:ext uri="{FF2B5EF4-FFF2-40B4-BE49-F238E27FC236}">
                <a16:creationId xmlns:a16="http://schemas.microsoft.com/office/drawing/2014/main" id="{6BF2710E-D9FA-E3F0-46F3-7D42C8296D6E}"/>
              </a:ext>
            </a:extLst>
          </p:cNvPr>
          <p:cNvSpPr>
            <a:spLocks noGrp="1"/>
          </p:cNvSpPr>
          <p:nvPr>
            <p:ph type="body" sz="quarter" idx="11"/>
          </p:nvPr>
        </p:nvSpPr>
        <p:spPr/>
        <p:txBody>
          <a:bodyPr/>
          <a:lstStyle/>
          <a:p>
            <a:r>
              <a:rPr lang="nb-NO" b="1" dirty="0"/>
              <a:t>Vi kan bli </a:t>
            </a:r>
            <a:r>
              <a:rPr lang="nb-NO" b="1" u="sng" dirty="0"/>
              <a:t>enda</a:t>
            </a:r>
            <a:r>
              <a:rPr lang="nb-NO" b="1" dirty="0"/>
              <a:t> bedre</a:t>
            </a:r>
          </a:p>
          <a:p>
            <a:endParaRPr lang="nb-NO" dirty="0"/>
          </a:p>
          <a:p>
            <a:r>
              <a:rPr lang="nb-NO" b="1" dirty="0"/>
              <a:t>Må fortsett strebe etter å ha fokus på:</a:t>
            </a:r>
          </a:p>
          <a:p>
            <a:pPr marL="342900" indent="-342900">
              <a:buFont typeface="Arial" panose="020B0604020202020204" pitchFamily="34" charset="0"/>
              <a:buChar char="•"/>
            </a:pPr>
            <a:r>
              <a:rPr lang="nb-NO" dirty="0"/>
              <a:t>tidlig planlegging</a:t>
            </a:r>
          </a:p>
          <a:p>
            <a:pPr marL="342900" indent="-342900">
              <a:buFont typeface="Arial" panose="020B0604020202020204" pitchFamily="34" charset="0"/>
              <a:buChar char="•"/>
            </a:pPr>
            <a:r>
              <a:rPr lang="nb-NO" dirty="0"/>
              <a:t>ta hensyn til allerede planlagte tilsyn</a:t>
            </a:r>
          </a:p>
          <a:p>
            <a:pPr marL="342900" indent="-342900">
              <a:buFont typeface="Arial" panose="020B0604020202020204" pitchFamily="34" charset="0"/>
              <a:buChar char="•"/>
            </a:pPr>
            <a:r>
              <a:rPr lang="nb-NO" dirty="0"/>
              <a:t>spre tilsynsbelastningen</a:t>
            </a:r>
          </a:p>
          <a:p>
            <a:pPr marL="342900" indent="-342900">
              <a:buFont typeface="Arial" panose="020B0604020202020204" pitchFamily="34" charset="0"/>
              <a:buChar char="•"/>
            </a:pPr>
            <a:r>
              <a:rPr lang="nb-NO" dirty="0"/>
              <a:t>ta hensyn til egenkontrollen (planlagte eller nylig gjennomførte forvaltningsrevisjoner) </a:t>
            </a:r>
          </a:p>
          <a:p>
            <a:endParaRPr lang="nb-NO" b="1" dirty="0"/>
          </a:p>
          <a:p>
            <a:r>
              <a:rPr lang="nb-NO" b="1" dirty="0"/>
              <a:t>NB! Ikke avtale tilsyn, men planlagte tilsyn, som skal registreres i tilsynskalenderen</a:t>
            </a:r>
          </a:p>
          <a:p>
            <a:endParaRPr lang="nb-NO" dirty="0"/>
          </a:p>
          <a:p>
            <a:endParaRPr lang="nb-NO" dirty="0"/>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3353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7BDEF2DF-17BF-B878-E280-48E2F86171CE}"/>
              </a:ext>
            </a:extLst>
          </p:cNvPr>
          <p:cNvSpPr>
            <a:spLocks noGrp="1"/>
          </p:cNvSpPr>
          <p:nvPr>
            <p:ph type="body" sz="quarter" idx="12"/>
          </p:nvPr>
        </p:nvSpPr>
        <p:spPr/>
        <p:txBody>
          <a:bodyPr/>
          <a:lstStyle/>
          <a:p>
            <a:r>
              <a:rPr lang="nb-NO" b="1" dirty="0"/>
              <a:t>Tilsynsaktivitet for 2023</a:t>
            </a:r>
          </a:p>
        </p:txBody>
      </p:sp>
    </p:spTree>
    <p:extLst>
      <p:ext uri="{BB962C8B-B14F-4D97-AF65-F5344CB8AC3E}">
        <p14:creationId xmlns:p14="http://schemas.microsoft.com/office/powerpoint/2010/main" val="85330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1CBA8F-829E-877A-AF73-946474F10034}"/>
              </a:ext>
            </a:extLst>
          </p:cNvPr>
          <p:cNvSpPr>
            <a:spLocks noGrp="1"/>
          </p:cNvSpPr>
          <p:nvPr>
            <p:ph type="title"/>
          </p:nvPr>
        </p:nvSpPr>
        <p:spPr/>
        <p:txBody>
          <a:bodyPr/>
          <a:lstStyle/>
          <a:p>
            <a:r>
              <a:rPr lang="nb-NO" dirty="0"/>
              <a:t>Så langt i tilsynskalenderen for 2023</a:t>
            </a:r>
          </a:p>
        </p:txBody>
      </p:sp>
      <p:sp>
        <p:nvSpPr>
          <p:cNvPr id="3" name="Plassholder for tekst 2">
            <a:extLst>
              <a:ext uri="{FF2B5EF4-FFF2-40B4-BE49-F238E27FC236}">
                <a16:creationId xmlns:a16="http://schemas.microsoft.com/office/drawing/2014/main" id="{6B3B5A3F-B9F6-8C1E-CA59-032C18B0777D}"/>
              </a:ext>
            </a:extLst>
          </p:cNvPr>
          <p:cNvSpPr>
            <a:spLocks noGrp="1"/>
          </p:cNvSpPr>
          <p:nvPr>
            <p:ph type="body" sz="quarter" idx="11"/>
          </p:nvPr>
        </p:nvSpPr>
        <p:spPr/>
        <p:txBody>
          <a:bodyPr/>
          <a:lstStyle/>
          <a:p>
            <a:r>
              <a:rPr lang="nb-NO" b="1" dirty="0"/>
              <a:t>Til sammen 50 tilsyn og forvaltningsrevisjoner</a:t>
            </a:r>
          </a:p>
          <a:p>
            <a:endParaRPr lang="nb-NO" b="1" dirty="0"/>
          </a:p>
          <a:p>
            <a:r>
              <a:rPr lang="nb-NO" dirty="0"/>
              <a:t>Antall statlige tilsyn : 37 i regi av SFOV</a:t>
            </a:r>
          </a:p>
          <a:p>
            <a:endParaRPr lang="nb-NO" dirty="0"/>
          </a:p>
          <a:p>
            <a:r>
              <a:rPr lang="nb-NO" dirty="0"/>
              <a:t>Antall forvaltningsrevisjoner: 13 i regi av ØKUS</a:t>
            </a:r>
          </a:p>
        </p:txBody>
      </p:sp>
    </p:spTree>
    <p:extLst>
      <p:ext uri="{BB962C8B-B14F-4D97-AF65-F5344CB8AC3E}">
        <p14:creationId xmlns:p14="http://schemas.microsoft.com/office/powerpoint/2010/main" val="12271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D942591-5F42-43D2-BD7F-3C8E097CC1C7}"/>
              </a:ext>
            </a:extLst>
          </p:cNvPr>
          <p:cNvSpPr>
            <a:spLocks noGrp="1"/>
          </p:cNvSpPr>
          <p:nvPr>
            <p:ph type="body" sz="quarter" idx="12"/>
          </p:nvPr>
        </p:nvSpPr>
        <p:spPr/>
        <p:txBody>
          <a:bodyPr/>
          <a:lstStyle/>
          <a:p>
            <a:r>
              <a:rPr lang="nb-NO" b="1" dirty="0"/>
              <a:t>Diverse saker</a:t>
            </a:r>
          </a:p>
        </p:txBody>
      </p:sp>
    </p:spTree>
    <p:extLst>
      <p:ext uri="{BB962C8B-B14F-4D97-AF65-F5344CB8AC3E}">
        <p14:creationId xmlns:p14="http://schemas.microsoft.com/office/powerpoint/2010/main" val="1528932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BEB730-7AD2-810D-B403-E073B6465D63}"/>
              </a:ext>
            </a:extLst>
          </p:cNvPr>
          <p:cNvSpPr>
            <a:spLocks noGrp="1"/>
          </p:cNvSpPr>
          <p:nvPr>
            <p:ph type="title"/>
          </p:nvPr>
        </p:nvSpPr>
        <p:spPr/>
        <p:txBody>
          <a:bodyPr/>
          <a:lstStyle/>
          <a:p>
            <a:r>
              <a:rPr lang="nb-NO" dirty="0"/>
              <a:t>Forvaltningsrevisjoner i regi av ØKUS</a:t>
            </a:r>
            <a:endParaRPr lang="nb-NO" dirty="0">
              <a:solidFill>
                <a:schemeClr val="accent5">
                  <a:lumMod val="60000"/>
                  <a:lumOff val="40000"/>
                </a:schemeClr>
              </a:solidFill>
            </a:endParaRPr>
          </a:p>
        </p:txBody>
      </p:sp>
      <p:sp>
        <p:nvSpPr>
          <p:cNvPr id="3" name="Plassholder for tekst 2">
            <a:extLst>
              <a:ext uri="{FF2B5EF4-FFF2-40B4-BE49-F238E27FC236}">
                <a16:creationId xmlns:a16="http://schemas.microsoft.com/office/drawing/2014/main" id="{D925519D-9810-F11B-BC7A-8EBD27F601EF}"/>
              </a:ext>
            </a:extLst>
          </p:cNvPr>
          <p:cNvSpPr>
            <a:spLocks noGrp="1"/>
          </p:cNvSpPr>
          <p:nvPr>
            <p:ph type="body" sz="quarter" idx="11"/>
          </p:nvPr>
        </p:nvSpPr>
        <p:spPr/>
        <p:txBody>
          <a:bodyPr/>
          <a:lstStyle/>
          <a:p>
            <a:pPr marL="342900" indent="-342900">
              <a:buFont typeface="Arial" panose="020B0604020202020204" pitchFamily="34" charset="0"/>
              <a:buChar char="•"/>
            </a:pPr>
            <a:r>
              <a:rPr lang="nb-NO" sz="1600" b="1" dirty="0"/>
              <a:t>Fredrikstad (1): </a:t>
            </a:r>
            <a:r>
              <a:rPr lang="nb-NO" sz="1600" dirty="0"/>
              <a:t>Kvalitet i helsetjenester ved sykehjem</a:t>
            </a:r>
          </a:p>
          <a:p>
            <a:pPr marL="342900" indent="-342900">
              <a:buFont typeface="Arial" panose="020B0604020202020204" pitchFamily="34" charset="0"/>
              <a:buChar char="•"/>
            </a:pPr>
            <a:r>
              <a:rPr lang="nb-NO" sz="1600" b="1" dirty="0"/>
              <a:t>Halden (1): </a:t>
            </a:r>
            <a:r>
              <a:rPr lang="nb-NO" sz="1600" dirty="0"/>
              <a:t>Tidlig innsats/ Spesialpedagogikk /tilpasset opplæring</a:t>
            </a:r>
          </a:p>
          <a:p>
            <a:pPr marL="342900" indent="-342900">
              <a:buFont typeface="Arial" panose="020B0604020202020204" pitchFamily="34" charset="0"/>
              <a:buChar char="•"/>
            </a:pPr>
            <a:r>
              <a:rPr lang="nb-NO" sz="1600" b="1" dirty="0"/>
              <a:t>Hvaler (1): </a:t>
            </a:r>
            <a:r>
              <a:rPr lang="nb-NO" sz="1600" dirty="0"/>
              <a:t>Personvern og informasjonssikkerhet</a:t>
            </a:r>
          </a:p>
          <a:p>
            <a:pPr marL="342900" indent="-342900">
              <a:buFont typeface="Arial" panose="020B0604020202020204" pitchFamily="34" charset="0"/>
              <a:buChar char="•"/>
            </a:pPr>
            <a:r>
              <a:rPr lang="nb-NO" sz="1600" b="1" dirty="0"/>
              <a:t>Indre Østfold (2): </a:t>
            </a:r>
            <a:r>
              <a:rPr lang="nb-NO" sz="1600" dirty="0"/>
              <a:t>Kommunalt psykisk helsetilbud, barn og unge og PPT</a:t>
            </a:r>
          </a:p>
          <a:p>
            <a:pPr marL="342900" indent="-342900">
              <a:buFont typeface="Arial" panose="020B0604020202020204" pitchFamily="34" charset="0"/>
              <a:buChar char="•"/>
            </a:pPr>
            <a:r>
              <a:rPr lang="nb-NO" sz="1600" b="1" dirty="0"/>
              <a:t>Marker (1): </a:t>
            </a:r>
            <a:r>
              <a:rPr lang="nb-NO" sz="1600" dirty="0"/>
              <a:t>IKT-sikkerhet</a:t>
            </a:r>
          </a:p>
          <a:p>
            <a:pPr marL="342900" indent="-342900">
              <a:buFont typeface="Arial" panose="020B0604020202020204" pitchFamily="34" charset="0"/>
              <a:buChar char="•"/>
            </a:pPr>
            <a:r>
              <a:rPr lang="nb-NO" sz="1600" b="1" dirty="0"/>
              <a:t>Moss (1): </a:t>
            </a:r>
            <a:r>
              <a:rPr lang="nb-NO" sz="1600" dirty="0"/>
              <a:t>Sykefravær / overtid</a:t>
            </a:r>
          </a:p>
          <a:p>
            <a:pPr marL="342900" indent="-342900">
              <a:buFont typeface="Arial" panose="020B0604020202020204" pitchFamily="34" charset="0"/>
              <a:buChar char="•"/>
            </a:pPr>
            <a:r>
              <a:rPr lang="nb-NO" sz="1600" b="1" dirty="0"/>
              <a:t>Rakkestad (1): </a:t>
            </a:r>
            <a:r>
              <a:rPr lang="nb-NO" sz="1600" dirty="0"/>
              <a:t>Tiltak på vann- og avløpsnett – forsyningssikkerheten og kvalitet </a:t>
            </a:r>
          </a:p>
          <a:p>
            <a:pPr marL="342900" indent="-342900">
              <a:buFont typeface="Arial" panose="020B0604020202020204" pitchFamily="34" charset="0"/>
              <a:buChar char="•"/>
            </a:pPr>
            <a:r>
              <a:rPr lang="nb-NO" sz="1600" b="1" dirty="0"/>
              <a:t>Råde (1): </a:t>
            </a:r>
            <a:r>
              <a:rPr lang="nb-NO" sz="1600" dirty="0"/>
              <a:t>Levevilkår, sosialhjelpsmottakere, utenforskap</a:t>
            </a:r>
          </a:p>
          <a:p>
            <a:pPr marL="342900" indent="-342900">
              <a:buFont typeface="Arial" panose="020B0604020202020204" pitchFamily="34" charset="0"/>
              <a:buChar char="•"/>
            </a:pPr>
            <a:r>
              <a:rPr lang="nb-NO" sz="1600" b="1" dirty="0"/>
              <a:t>Sarpsborg (2): </a:t>
            </a:r>
            <a:r>
              <a:rPr lang="nb-NO" sz="1600" dirty="0"/>
              <a:t>Tildeling av tjenester (og pårørende oppfølging) og Levekårsutfordringer - utenforskap</a:t>
            </a:r>
          </a:p>
          <a:p>
            <a:pPr marL="342900" indent="-342900">
              <a:buFont typeface="Arial" panose="020B0604020202020204" pitchFamily="34" charset="0"/>
              <a:buChar char="•"/>
            </a:pPr>
            <a:r>
              <a:rPr lang="nb-NO" sz="1600" b="1" dirty="0"/>
              <a:t>Skiptvet (1) : </a:t>
            </a:r>
            <a:r>
              <a:rPr lang="nb-NO" sz="1600" dirty="0"/>
              <a:t>Beslutningsgrunnlag i saksdokumenter og oppfølging av politiske vedtak</a:t>
            </a:r>
          </a:p>
          <a:p>
            <a:pPr marL="342900" indent="-342900">
              <a:buFont typeface="Arial" panose="020B0604020202020204" pitchFamily="34" charset="0"/>
              <a:buChar char="•"/>
            </a:pPr>
            <a:r>
              <a:rPr lang="nb-NO" sz="1600" b="1" dirty="0"/>
              <a:t>Våler (1): </a:t>
            </a:r>
            <a:r>
              <a:rPr lang="nb-NO" sz="1600" dirty="0"/>
              <a:t>Grunnskole med fokus på spesialundervisningen</a:t>
            </a:r>
            <a:endParaRPr lang="nb-NO" dirty="0"/>
          </a:p>
        </p:txBody>
      </p:sp>
    </p:spTree>
    <p:extLst>
      <p:ext uri="{BB962C8B-B14F-4D97-AF65-F5344CB8AC3E}">
        <p14:creationId xmlns:p14="http://schemas.microsoft.com/office/powerpoint/2010/main" val="82160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AF907C-FD7F-7C4D-CF23-71D17F715C7F}"/>
              </a:ext>
            </a:extLst>
          </p:cNvPr>
          <p:cNvSpPr>
            <a:spLocks noGrp="1"/>
          </p:cNvSpPr>
          <p:nvPr>
            <p:ph type="title"/>
          </p:nvPr>
        </p:nvSpPr>
        <p:spPr/>
        <p:txBody>
          <a:bodyPr/>
          <a:lstStyle/>
          <a:p>
            <a:r>
              <a:rPr lang="nb-NO" dirty="0"/>
              <a:t>Statlig tilsyn og egenkontrollen forts.</a:t>
            </a:r>
          </a:p>
        </p:txBody>
      </p:sp>
      <p:pic>
        <p:nvPicPr>
          <p:cNvPr id="7" name="Bilde 6">
            <a:extLst>
              <a:ext uri="{FF2B5EF4-FFF2-40B4-BE49-F238E27FC236}">
                <a16:creationId xmlns:a16="http://schemas.microsoft.com/office/drawing/2014/main" id="{A7ED48C6-0FB8-D103-7708-2384C16A48A1}"/>
              </a:ext>
            </a:extLst>
          </p:cNvPr>
          <p:cNvPicPr>
            <a:picLocks noChangeAspect="1"/>
          </p:cNvPicPr>
          <p:nvPr/>
        </p:nvPicPr>
        <p:blipFill rotWithShape="1">
          <a:blip r:embed="rId2"/>
          <a:srcRect l="32079" t="47849" r="32946" b="5058"/>
          <a:stretch/>
        </p:blipFill>
        <p:spPr>
          <a:xfrm>
            <a:off x="1065681" y="2158799"/>
            <a:ext cx="4972373" cy="3640422"/>
          </a:xfrm>
          <a:prstGeom prst="rect">
            <a:avLst/>
          </a:prstGeom>
        </p:spPr>
      </p:pic>
      <p:pic>
        <p:nvPicPr>
          <p:cNvPr id="9" name="Bilde 8">
            <a:extLst>
              <a:ext uri="{FF2B5EF4-FFF2-40B4-BE49-F238E27FC236}">
                <a16:creationId xmlns:a16="http://schemas.microsoft.com/office/drawing/2014/main" id="{F5A74BF7-5AD7-E75B-9D03-DD07D1C285BE}"/>
              </a:ext>
            </a:extLst>
          </p:cNvPr>
          <p:cNvPicPr>
            <a:picLocks noChangeAspect="1"/>
          </p:cNvPicPr>
          <p:nvPr/>
        </p:nvPicPr>
        <p:blipFill rotWithShape="1">
          <a:blip r:embed="rId3"/>
          <a:srcRect l="32023" t="33847" r="32648" b="27696"/>
          <a:stretch/>
        </p:blipFill>
        <p:spPr>
          <a:xfrm>
            <a:off x="6153948" y="2561857"/>
            <a:ext cx="5469481" cy="3237364"/>
          </a:xfrm>
          <a:prstGeom prst="rect">
            <a:avLst/>
          </a:prstGeom>
        </p:spPr>
      </p:pic>
      <p:sp>
        <p:nvSpPr>
          <p:cNvPr id="10" name="Ellipse 9">
            <a:extLst>
              <a:ext uri="{FF2B5EF4-FFF2-40B4-BE49-F238E27FC236}">
                <a16:creationId xmlns:a16="http://schemas.microsoft.com/office/drawing/2014/main" id="{DE8793BC-1CCD-7275-750E-45BF0F601733}"/>
              </a:ext>
            </a:extLst>
          </p:cNvPr>
          <p:cNvSpPr/>
          <p:nvPr/>
        </p:nvSpPr>
        <p:spPr>
          <a:xfrm>
            <a:off x="7447547" y="4963026"/>
            <a:ext cx="1852864" cy="276726"/>
          </a:xfrm>
          <a:prstGeom prst="ellipse">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Open Sans"/>
              <a:ea typeface="+mn-ea"/>
              <a:cs typeface="+mn-cs"/>
            </a:endParaRPr>
          </a:p>
        </p:txBody>
      </p:sp>
      <p:sp>
        <p:nvSpPr>
          <p:cNvPr id="11" name="TekstSylinder 10">
            <a:extLst>
              <a:ext uri="{FF2B5EF4-FFF2-40B4-BE49-F238E27FC236}">
                <a16:creationId xmlns:a16="http://schemas.microsoft.com/office/drawing/2014/main" id="{77A15E38-47ED-F0D0-151F-B8D509D47664}"/>
              </a:ext>
            </a:extLst>
          </p:cNvPr>
          <p:cNvSpPr txBox="1"/>
          <p:nvPr/>
        </p:nvSpPr>
        <p:spPr>
          <a:xfrm>
            <a:off x="4149542" y="5984875"/>
            <a:ext cx="4928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244E"/>
                </a:solidFill>
                <a:effectLst/>
                <a:uLnTx/>
                <a:uFillTx/>
                <a:latin typeface="Open Sans"/>
                <a:ea typeface="+mn-ea"/>
                <a:cs typeface="+mn-cs"/>
              </a:rPr>
              <a:t>Vurdere et annet forvaltningsrevisjonstema?</a:t>
            </a:r>
          </a:p>
        </p:txBody>
      </p:sp>
    </p:spTree>
    <p:extLst>
      <p:ext uri="{BB962C8B-B14F-4D97-AF65-F5344CB8AC3E}">
        <p14:creationId xmlns:p14="http://schemas.microsoft.com/office/powerpoint/2010/main" val="239122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766143" y="1375089"/>
            <a:ext cx="8258026" cy="2576997"/>
          </a:xfrm>
        </p:spPr>
        <p:txBody>
          <a:bodyPr/>
          <a:lstStyle/>
          <a:p>
            <a:r>
              <a:rPr lang="nb-NO" dirty="0"/>
              <a:t>Tilsyn på Sosial- og barnevernsområde 2023</a:t>
            </a:r>
          </a:p>
          <a:p>
            <a:endParaRPr lang="nb-NO" dirty="0"/>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p:txBody>
          <a:bodyPr/>
          <a:lstStyle/>
          <a:p>
            <a:endParaRPr lang="nb-NO" sz="1600" dirty="0"/>
          </a:p>
          <a:p>
            <a:r>
              <a:rPr lang="nb-NO" sz="1600" dirty="0"/>
              <a:t>Nina Evensen, seniorrådgiver</a:t>
            </a:r>
          </a:p>
        </p:txBody>
      </p:sp>
    </p:spTree>
    <p:extLst>
      <p:ext uri="{BB962C8B-B14F-4D97-AF65-F5344CB8AC3E}">
        <p14:creationId xmlns:p14="http://schemas.microsoft.com/office/powerpoint/2010/main" val="1053747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8D50E9-6C72-7CF9-97AA-5D0AB74280D6}"/>
              </a:ext>
            </a:extLst>
          </p:cNvPr>
          <p:cNvSpPr>
            <a:spLocks noGrp="1"/>
          </p:cNvSpPr>
          <p:nvPr>
            <p:ph type="title"/>
          </p:nvPr>
        </p:nvSpPr>
        <p:spPr/>
        <p:txBody>
          <a:bodyPr/>
          <a:lstStyle/>
          <a:p>
            <a:r>
              <a:rPr lang="nb-NO" dirty="0"/>
              <a:t>Kommunetilsyn sosial- og barnevernavdelingen </a:t>
            </a:r>
          </a:p>
        </p:txBody>
      </p:sp>
      <p:sp>
        <p:nvSpPr>
          <p:cNvPr id="3" name="Plassholder for tekst 2">
            <a:extLst>
              <a:ext uri="{FF2B5EF4-FFF2-40B4-BE49-F238E27FC236}">
                <a16:creationId xmlns:a16="http://schemas.microsoft.com/office/drawing/2014/main" id="{F36B4434-E4E5-198D-7AF7-4FE65F1C3506}"/>
              </a:ext>
            </a:extLst>
          </p:cNvPr>
          <p:cNvSpPr>
            <a:spLocks noGrp="1"/>
          </p:cNvSpPr>
          <p:nvPr>
            <p:ph type="body" sz="quarter" idx="11"/>
          </p:nvPr>
        </p:nvSpPr>
        <p:spPr/>
        <p:txBody>
          <a:bodyPr/>
          <a:lstStyle/>
          <a:p>
            <a:r>
              <a:rPr lang="nb-NO" sz="1800" dirty="0"/>
              <a:t>Tilsyn med </a:t>
            </a:r>
            <a:r>
              <a:rPr lang="nb-NO" sz="1800" b="1" dirty="0"/>
              <a:t>barneverntjenesten</a:t>
            </a:r>
            <a:r>
              <a:rPr lang="nb-NO" sz="1800" dirty="0"/>
              <a:t> i 9 kommuner/ bydeler, tema er landsomfattende:</a:t>
            </a:r>
          </a:p>
          <a:p>
            <a:r>
              <a:rPr lang="nb-NO" sz="1800" dirty="0">
                <a:ea typeface="Calibri" panose="020F0502020204030204" pitchFamily="34" charset="0"/>
                <a:cs typeface="Times New Roman" panose="02020603050405020304" pitchFamily="18" charset="0"/>
              </a:rPr>
              <a:t>B</a:t>
            </a:r>
            <a:r>
              <a:rPr lang="nb-NO" sz="1800" dirty="0">
                <a:effectLst/>
                <a:ea typeface="Calibri" panose="020F0502020204030204" pitchFamily="34" charset="0"/>
                <a:cs typeface="Times New Roman" panose="02020603050405020304" pitchFamily="18" charset="0"/>
              </a:rPr>
              <a:t>arneverntjenestens ansvar for oppfølging av barn i plassert i fosterhjem.</a:t>
            </a:r>
          </a:p>
          <a:p>
            <a:r>
              <a:rPr lang="nb-NO" sz="800" dirty="0">
                <a:ea typeface="Calibri" panose="020F0502020204030204" pitchFamily="34" charset="0"/>
                <a:cs typeface="Times New Roman" panose="02020603050405020304" pitchFamily="18" charset="0"/>
              </a:rPr>
              <a:t>Lenke til veileder for tilsynet</a:t>
            </a:r>
            <a:r>
              <a:rPr lang="nb-NO" sz="800" dirty="0">
                <a:effectLst/>
                <a:ea typeface="Calibri" panose="020F0502020204030204" pitchFamily="34" charset="0"/>
                <a:cs typeface="Times New Roman" panose="02020603050405020304" pitchFamily="18" charset="0"/>
              </a:rPr>
              <a:t>: </a:t>
            </a:r>
            <a:r>
              <a:rPr lang="nb-NO" sz="800" dirty="0">
                <a:effectLst/>
                <a:ea typeface="Calibri" panose="020F0502020204030204" pitchFamily="34" charset="0"/>
                <a:cs typeface="Times New Roman" panose="02020603050405020304" pitchFamily="18" charset="0"/>
                <a:hlinkClick r:id="rId2"/>
              </a:rPr>
              <a:t>https://www.helsetilsynet.no/globalassets/opplastinger/publikasjoner/internserien/2022/veileder_landsomfattende_tilsyn_barneverntjenestene_internserien_3_2022.pdf</a:t>
            </a:r>
            <a:r>
              <a:rPr lang="nb-NO" sz="800" dirty="0">
                <a:effectLst/>
                <a:ea typeface="Calibri" panose="020F0502020204030204" pitchFamily="34" charset="0"/>
                <a:cs typeface="Times New Roman" panose="02020603050405020304" pitchFamily="18" charset="0"/>
              </a:rPr>
              <a:t>    </a:t>
            </a:r>
          </a:p>
          <a:p>
            <a:r>
              <a:rPr lang="nb-NO" sz="800" dirty="0"/>
              <a:t>Lenke til rapporter: </a:t>
            </a:r>
            <a:r>
              <a:rPr lang="nb-NO" sz="800" dirty="0">
                <a:hlinkClick r:id="rId3"/>
              </a:rPr>
              <a:t>https://www.helsetilsynet.no/tilsyn/tilsynsrapporter/?s=Barnevernsektor&amp;t=83</a:t>
            </a:r>
            <a:r>
              <a:rPr lang="nb-NO" sz="800" dirty="0"/>
              <a:t> </a:t>
            </a:r>
          </a:p>
          <a:p>
            <a:r>
              <a:rPr lang="nb-NO" sz="1800" dirty="0"/>
              <a:t>Tilsyn med de </a:t>
            </a:r>
            <a:r>
              <a:rPr lang="nb-NO" sz="1800" b="1" dirty="0"/>
              <a:t>sosiale tjenestene i Nav </a:t>
            </a:r>
            <a:r>
              <a:rPr lang="nb-NO" sz="1800" dirty="0"/>
              <a:t>i 14 kommuner/bydeler. </a:t>
            </a:r>
          </a:p>
          <a:p>
            <a:r>
              <a:rPr lang="nb-NO" sz="1800" dirty="0"/>
              <a:t>12 med landsomfattende tema: </a:t>
            </a:r>
            <a:r>
              <a:rPr lang="nb-NO" sz="1800" i="0" dirty="0">
                <a:solidFill>
                  <a:srgbClr val="263238"/>
                </a:solidFill>
                <a:effectLst/>
              </a:rPr>
              <a:t>Nav-kontorenes ansvar for å ivareta barns behov når familien søker økonomisk stønad, o</a:t>
            </a:r>
            <a:r>
              <a:rPr lang="nb-NO" sz="1800" dirty="0"/>
              <a:t>g 2 med tema økonomisk rådgivning</a:t>
            </a:r>
          </a:p>
          <a:p>
            <a:r>
              <a:rPr lang="nb-NO" sz="800" dirty="0"/>
              <a:t>Lenke til veileder: </a:t>
            </a:r>
            <a:r>
              <a:rPr lang="nb-NO" sz="800" dirty="0">
                <a:hlinkClick r:id="rId4"/>
              </a:rPr>
              <a:t>https://www.helsetilsynet.no/globalassets/opplastinger/publikasjoner/internserien/2022/veileder_landsomfattende_tilsyn_sosiale_tjenester_internserien_4_2022.pdf</a:t>
            </a:r>
            <a:r>
              <a:rPr lang="nb-NO" sz="800" dirty="0"/>
              <a:t> </a:t>
            </a:r>
          </a:p>
          <a:p>
            <a:r>
              <a:rPr lang="nb-NO" sz="800" dirty="0"/>
              <a:t>Lenke til rapporter: </a:t>
            </a:r>
            <a:r>
              <a:rPr lang="nb-NO" sz="800" dirty="0">
                <a:hlinkClick r:id="rId5"/>
              </a:rPr>
              <a:t>https://www.helsetilsynet.no/tilsyn/tilsynsrapporter/?s=Sosialetjenestersektor</a:t>
            </a:r>
            <a:r>
              <a:rPr lang="nb-NO" sz="800" dirty="0"/>
              <a:t> </a:t>
            </a:r>
          </a:p>
          <a:p>
            <a:r>
              <a:rPr lang="nb-NO" sz="1800" dirty="0"/>
              <a:t>Krisesenter, dokumenttilsyn med 7 bydeler i Oslo. Tema er reetablering etter opphold på krisesenter.</a:t>
            </a:r>
          </a:p>
          <a:p>
            <a:r>
              <a:rPr lang="nb-NO" sz="1800" dirty="0"/>
              <a:t>Integreringsloven, 2 tilsyn</a:t>
            </a:r>
            <a:endParaRPr lang="nb-NO" dirty="0"/>
          </a:p>
        </p:txBody>
      </p:sp>
    </p:spTree>
    <p:extLst>
      <p:ext uri="{BB962C8B-B14F-4D97-AF65-F5344CB8AC3E}">
        <p14:creationId xmlns:p14="http://schemas.microsoft.com/office/powerpoint/2010/main" val="267266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766143" y="1375089"/>
            <a:ext cx="8258026" cy="2576997"/>
          </a:xfrm>
        </p:spPr>
        <p:txBody>
          <a:bodyPr/>
          <a:lstStyle/>
          <a:p>
            <a:r>
              <a:rPr lang="nb-NO" dirty="0"/>
              <a:t>Tilsyn på barnehage- og utdanningsområde 2023</a:t>
            </a:r>
          </a:p>
          <a:p>
            <a:endParaRPr lang="nb-NO" dirty="0"/>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p:txBody>
          <a:bodyPr/>
          <a:lstStyle/>
          <a:p>
            <a:r>
              <a:rPr lang="nb-NO" sz="1600" dirty="0"/>
              <a:t>Barnehage- og utdanningsavdelingen</a:t>
            </a:r>
          </a:p>
          <a:p>
            <a:r>
              <a:rPr lang="nb-NO" sz="1600" dirty="0"/>
              <a:t>Vibeke Norheim Holm, seniorrådgiver og fagleder</a:t>
            </a:r>
          </a:p>
        </p:txBody>
      </p:sp>
    </p:spTree>
    <p:extLst>
      <p:ext uri="{BB962C8B-B14F-4D97-AF65-F5344CB8AC3E}">
        <p14:creationId xmlns:p14="http://schemas.microsoft.com/office/powerpoint/2010/main" val="372641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tel 17">
            <a:extLst>
              <a:ext uri="{FF2B5EF4-FFF2-40B4-BE49-F238E27FC236}">
                <a16:creationId xmlns:a16="http://schemas.microsoft.com/office/drawing/2014/main" id="{96B02BE9-0707-431A-924D-0086A8502E07}"/>
              </a:ext>
            </a:extLst>
          </p:cNvPr>
          <p:cNvSpPr>
            <a:spLocks noGrp="1"/>
          </p:cNvSpPr>
          <p:nvPr>
            <p:ph type="title"/>
          </p:nvPr>
        </p:nvSpPr>
        <p:spPr/>
        <p:txBody>
          <a:bodyPr/>
          <a:lstStyle/>
          <a:p>
            <a:r>
              <a:rPr lang="nb-NO" dirty="0" err="1"/>
              <a:t>Hovedinstruks</a:t>
            </a:r>
            <a:r>
              <a:rPr lang="nb-NO" dirty="0"/>
              <a:t>  - Tilsyn</a:t>
            </a:r>
          </a:p>
        </p:txBody>
      </p:sp>
      <p:sp>
        <p:nvSpPr>
          <p:cNvPr id="19" name="Plassholder for tekst 18">
            <a:extLst>
              <a:ext uri="{FF2B5EF4-FFF2-40B4-BE49-F238E27FC236}">
                <a16:creationId xmlns:a16="http://schemas.microsoft.com/office/drawing/2014/main" id="{E65D6FFE-A9FE-42C6-8942-F6D1C7CB9C10}"/>
              </a:ext>
            </a:extLst>
          </p:cNvPr>
          <p:cNvSpPr>
            <a:spLocks noGrp="1"/>
          </p:cNvSpPr>
          <p:nvPr>
            <p:ph type="body" sz="quarter" idx="11"/>
          </p:nvPr>
        </p:nvSpPr>
        <p:spPr>
          <a:xfrm>
            <a:off x="1057541" y="2164988"/>
            <a:ext cx="10463899" cy="4144259"/>
          </a:xfrm>
        </p:spPr>
        <p:txBody>
          <a:bodyPr/>
          <a:lstStyle/>
          <a:p>
            <a:pPr algn="l"/>
            <a:r>
              <a:rPr lang="nb-NO" b="0" i="0" dirty="0">
                <a:solidFill>
                  <a:srgbClr val="333333"/>
                </a:solidFill>
                <a:effectLst/>
                <a:latin typeface="Open Sans" panose="020B0606030504020204" pitchFamily="34" charset="0"/>
              </a:rPr>
              <a:t>Statsforvalteren skal: </a:t>
            </a:r>
          </a:p>
          <a:p>
            <a:pPr marL="342900" indent="-342900" algn="l">
              <a:buFont typeface="Arial" panose="020B0604020202020204" pitchFamily="34" charset="0"/>
              <a:buChar char="•"/>
            </a:pPr>
            <a:r>
              <a:rPr lang="nb-NO" b="0" i="0" dirty="0">
                <a:solidFill>
                  <a:srgbClr val="333333"/>
                </a:solidFill>
                <a:effectLst/>
                <a:latin typeface="Open Sans" panose="020B0606030504020204" pitchFamily="34" charset="0"/>
              </a:rPr>
              <a:t>føre tilsyn etter barnehageloven og opplæringsloven med tilhørende forskrifter etter gjeldende Metodehåndbok</a:t>
            </a:r>
          </a:p>
          <a:p>
            <a:pPr marL="342900" indent="-342900" algn="l">
              <a:buFont typeface="Arial" panose="020B0604020202020204" pitchFamily="34" charset="0"/>
              <a:buChar char="•"/>
            </a:pPr>
            <a:r>
              <a:rPr lang="nb-NO" b="0" i="0" dirty="0">
                <a:solidFill>
                  <a:srgbClr val="333333"/>
                </a:solidFill>
                <a:effectLst/>
                <a:latin typeface="Open Sans" panose="020B0606030504020204" pitchFamily="34" charset="0"/>
              </a:rPr>
              <a:t>bruke tilsyn som virkemiddel på områder der det er sannsynlighet for brudd på regelverket og der det får store konsekvenser for barn, unge, voksne og læringer</a:t>
            </a:r>
          </a:p>
          <a:p>
            <a:pPr marL="342900" indent="-342900" algn="l">
              <a:buFont typeface="Arial" panose="020B0604020202020204" pitchFamily="34" charset="0"/>
              <a:buChar char="•"/>
            </a:pPr>
            <a:r>
              <a:rPr lang="nb-NO" b="0" i="0" dirty="0">
                <a:solidFill>
                  <a:srgbClr val="333333"/>
                </a:solidFill>
                <a:effectLst/>
                <a:latin typeface="Open Sans" panose="020B0606030504020204" pitchFamily="34" charset="0"/>
              </a:rPr>
              <a:t>formidle funn fra tilsyn til barnehagemyndigheten, og offentlige og private barnehageeiere og skoleeiere, berørte elever og foreldre, andre relevante målgrupper og befolkningen for øvrig</a:t>
            </a:r>
          </a:p>
          <a:p>
            <a:pPr marL="342900" indent="-342900" algn="l">
              <a:buFont typeface="Arial" panose="020B0604020202020204" pitchFamily="34" charset="0"/>
              <a:buChar char="•"/>
            </a:pPr>
            <a:r>
              <a:rPr lang="nb-NO" b="0" i="0" dirty="0">
                <a:solidFill>
                  <a:srgbClr val="333333"/>
                </a:solidFill>
                <a:effectLst/>
                <a:latin typeface="Open Sans" panose="020B0606030504020204" pitchFamily="34" charset="0"/>
              </a:rPr>
              <a:t>varsle Utdanningsdirektoratet om risiko ved private skoler etter gjeldende retningslinjer</a:t>
            </a:r>
          </a:p>
          <a:p>
            <a:endParaRPr lang="nb-NO" dirty="0"/>
          </a:p>
        </p:txBody>
      </p:sp>
    </p:spTree>
    <p:extLst>
      <p:ext uri="{BB962C8B-B14F-4D97-AF65-F5344CB8AC3E}">
        <p14:creationId xmlns:p14="http://schemas.microsoft.com/office/powerpoint/2010/main" val="2911185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A00D46-E48D-06D0-DA93-D1AE414971D2}"/>
              </a:ext>
            </a:extLst>
          </p:cNvPr>
          <p:cNvSpPr>
            <a:spLocks noGrp="1"/>
          </p:cNvSpPr>
          <p:nvPr>
            <p:ph type="title"/>
          </p:nvPr>
        </p:nvSpPr>
        <p:spPr>
          <a:xfrm>
            <a:off x="622907" y="887412"/>
            <a:ext cx="11031537" cy="1077209"/>
          </a:xfrm>
        </p:spPr>
        <p:txBody>
          <a:bodyPr/>
          <a:lstStyle/>
          <a:p>
            <a:r>
              <a:rPr lang="nb-NO" dirty="0"/>
              <a:t>Tildelingsbrev – Målrettet bruk av virkemiddel</a:t>
            </a:r>
          </a:p>
        </p:txBody>
      </p:sp>
      <p:sp>
        <p:nvSpPr>
          <p:cNvPr id="3" name="Plassholder for tekst 2">
            <a:extLst>
              <a:ext uri="{FF2B5EF4-FFF2-40B4-BE49-F238E27FC236}">
                <a16:creationId xmlns:a16="http://schemas.microsoft.com/office/drawing/2014/main" id="{1D26C402-A77E-952D-8176-014AF20AED50}"/>
              </a:ext>
            </a:extLst>
          </p:cNvPr>
          <p:cNvSpPr>
            <a:spLocks noGrp="1"/>
          </p:cNvSpPr>
          <p:nvPr>
            <p:ph type="body" sz="quarter" idx="11"/>
          </p:nvPr>
        </p:nvSpPr>
        <p:spPr>
          <a:xfrm>
            <a:off x="622907" y="2713742"/>
            <a:ext cx="11031537" cy="3615622"/>
          </a:xfrm>
        </p:spPr>
        <p:txBody>
          <a:bodyPr/>
          <a:lstStyle/>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Statsforvalteren skal bruke virkemidlene, tilsyn og veiledning, målrettet, for å bidra til regeletterlevelse hos barnehagemyndigheter, barnehageeier og skoleeier.</a:t>
            </a:r>
          </a:p>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Statsforvalteren skal bruke tilsynsopplegget for Felles Nasjonalt Tilsyn (FNT) i 2023, når det vurderes at det er risiko knyttet til tema for FNT</a:t>
            </a:r>
          </a:p>
          <a:p>
            <a:pPr marL="342900" indent="-342900" algn="l">
              <a:buFont typeface="Arial" panose="020B0604020202020204" pitchFamily="34" charset="0"/>
              <a:buChar char="•"/>
            </a:pPr>
            <a:r>
              <a:rPr lang="nb-NO" sz="2400" b="0" i="0" dirty="0">
                <a:solidFill>
                  <a:srgbClr val="333333"/>
                </a:solidFill>
                <a:effectLst/>
                <a:latin typeface="Open Sans" panose="020B0606030504020204" pitchFamily="34" charset="0"/>
              </a:rPr>
              <a:t>Statsforvalteren skal i økt grad innrette tilsyn med de temaer og i det omfang som er nødvendig, basert på den risikoen som er avdekket.</a:t>
            </a:r>
          </a:p>
          <a:p>
            <a:endParaRPr lang="nb-NO" dirty="0"/>
          </a:p>
        </p:txBody>
      </p:sp>
    </p:spTree>
    <p:extLst>
      <p:ext uri="{BB962C8B-B14F-4D97-AF65-F5344CB8AC3E}">
        <p14:creationId xmlns:p14="http://schemas.microsoft.com/office/powerpoint/2010/main" val="721685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A4BE1E-B92F-E266-28FF-4AEC6ED7F7B8}"/>
              </a:ext>
            </a:extLst>
          </p:cNvPr>
          <p:cNvSpPr>
            <a:spLocks noGrp="1"/>
          </p:cNvSpPr>
          <p:nvPr>
            <p:ph type="title"/>
          </p:nvPr>
        </p:nvSpPr>
        <p:spPr/>
        <p:txBody>
          <a:bodyPr/>
          <a:lstStyle/>
          <a:p>
            <a:r>
              <a:rPr lang="nb-NO" dirty="0"/>
              <a:t>Tilsyn 2023 – Forarbeid i avdelingen</a:t>
            </a:r>
          </a:p>
        </p:txBody>
      </p:sp>
      <p:sp>
        <p:nvSpPr>
          <p:cNvPr id="5" name="Plassholder for tekst 3">
            <a:extLst>
              <a:ext uri="{FF2B5EF4-FFF2-40B4-BE49-F238E27FC236}">
                <a16:creationId xmlns:a16="http://schemas.microsoft.com/office/drawing/2014/main" id="{EDB6AB4D-8833-418C-134D-5B4553B97572}"/>
              </a:ext>
            </a:extLst>
          </p:cNvPr>
          <p:cNvSpPr>
            <a:spLocks noGrp="1"/>
          </p:cNvSpPr>
          <p:nvPr>
            <p:ph type="body" sz="quarter" idx="11"/>
          </p:nvPr>
        </p:nvSpPr>
        <p:spPr>
          <a:xfrm>
            <a:off x="1055688" y="2557462"/>
            <a:ext cx="10079038" cy="4143375"/>
          </a:xfrm>
        </p:spPr>
        <p:txBody>
          <a:bodyPr/>
          <a:lstStyle/>
          <a:p>
            <a:pPr marL="342900" indent="-342900">
              <a:buFont typeface="Wingdings" panose="05000000000000000000" pitchFamily="2" charset="2"/>
              <a:buChar char="Ø"/>
            </a:pPr>
            <a:r>
              <a:rPr lang="nb-NO" sz="2400" dirty="0"/>
              <a:t>16. september 2022</a:t>
            </a:r>
          </a:p>
          <a:p>
            <a:pPr marL="1028700" lvl="1" indent="-342900">
              <a:buFont typeface="Wingdings" panose="05000000000000000000" pitchFamily="2" charset="2"/>
              <a:buChar char="Ø"/>
            </a:pPr>
            <a:r>
              <a:rPr lang="nb-NO" sz="2400" dirty="0"/>
              <a:t> Kick-</a:t>
            </a:r>
            <a:r>
              <a:rPr lang="nb-NO" sz="2400" dirty="0" err="1"/>
              <a:t>off</a:t>
            </a:r>
            <a:r>
              <a:rPr lang="nb-NO" sz="2400" dirty="0"/>
              <a:t> 2022 – innspill til tema, hvilke tema hver enkelt kan bidra inn i og ønske om rolle i tilsynsteamene</a:t>
            </a:r>
          </a:p>
          <a:p>
            <a:pPr marL="1028700" lvl="1" indent="-342900">
              <a:buFont typeface="Wingdings" panose="05000000000000000000" pitchFamily="2" charset="2"/>
              <a:buChar char="Ø"/>
            </a:pPr>
            <a:r>
              <a:rPr lang="nb-NO" sz="2400" dirty="0"/>
              <a:t>Opplæring av nye tilsynsledere</a:t>
            </a:r>
          </a:p>
          <a:p>
            <a:pPr marL="342900" indent="-342900">
              <a:buFont typeface="Wingdings" panose="05000000000000000000" pitchFamily="2" charset="2"/>
              <a:buChar char="Ø"/>
            </a:pPr>
            <a:r>
              <a:rPr lang="nb-NO" sz="2400" dirty="0"/>
              <a:t>Ledergruppa fastsetter tema, setter sammen teamene og tilsynsledere</a:t>
            </a:r>
          </a:p>
          <a:p>
            <a:pPr marL="1028700" lvl="1" indent="-342900">
              <a:buFont typeface="Wingdings" panose="05000000000000000000" pitchFamily="2" charset="2"/>
              <a:buChar char="Ø"/>
            </a:pPr>
            <a:r>
              <a:rPr lang="nb-NO" sz="2400" dirty="0"/>
              <a:t>Det er planlagt med 52 tilsyn i år</a:t>
            </a:r>
          </a:p>
          <a:p>
            <a:pPr marL="342900" indent="-342900">
              <a:buFont typeface="Wingdings" panose="05000000000000000000" pitchFamily="2" charset="2"/>
              <a:buChar char="Ø"/>
            </a:pPr>
            <a:r>
              <a:rPr lang="nb-NO" sz="2400" dirty="0"/>
              <a:t>Statistikkgruppa jobber med indikatorer på bakgrunn av tema</a:t>
            </a:r>
          </a:p>
          <a:p>
            <a:endParaRPr lang="nb-NO" dirty="0"/>
          </a:p>
        </p:txBody>
      </p:sp>
    </p:spTree>
    <p:extLst>
      <p:ext uri="{BB962C8B-B14F-4D97-AF65-F5344CB8AC3E}">
        <p14:creationId xmlns:p14="http://schemas.microsoft.com/office/powerpoint/2010/main" val="2396453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62A48-3C50-ECCA-4DE8-96BE513046D7}"/>
              </a:ext>
            </a:extLst>
          </p:cNvPr>
          <p:cNvSpPr>
            <a:spLocks noGrp="1"/>
          </p:cNvSpPr>
          <p:nvPr>
            <p:ph type="title"/>
          </p:nvPr>
        </p:nvSpPr>
        <p:spPr/>
        <p:txBody>
          <a:bodyPr/>
          <a:lstStyle/>
          <a:p>
            <a:r>
              <a:rPr lang="nb-NO" dirty="0"/>
              <a:t>Tilsyn 2023 – Forarbeid i avdelingen forts.</a:t>
            </a:r>
          </a:p>
        </p:txBody>
      </p:sp>
      <p:sp>
        <p:nvSpPr>
          <p:cNvPr id="3" name="Plassholder for tekst 2">
            <a:extLst>
              <a:ext uri="{FF2B5EF4-FFF2-40B4-BE49-F238E27FC236}">
                <a16:creationId xmlns:a16="http://schemas.microsoft.com/office/drawing/2014/main" id="{BCCB8E39-6DE0-D7E0-355C-05BF4C2A494D}"/>
              </a:ext>
            </a:extLst>
          </p:cNvPr>
          <p:cNvSpPr>
            <a:spLocks noGrp="1"/>
          </p:cNvSpPr>
          <p:nvPr>
            <p:ph type="body" sz="quarter" idx="11"/>
          </p:nvPr>
        </p:nvSpPr>
        <p:spPr>
          <a:xfrm>
            <a:off x="1055688" y="2600325"/>
            <a:ext cx="10229584" cy="3694634"/>
          </a:xfrm>
        </p:spPr>
        <p:txBody>
          <a:bodyPr/>
          <a:lstStyle/>
          <a:p>
            <a:pPr marL="342900" indent="-342900">
              <a:buFont typeface="Wingdings" panose="05000000000000000000" pitchFamily="2" charset="2"/>
              <a:buChar char="Ø"/>
            </a:pPr>
            <a:r>
              <a:rPr lang="nb-NO" sz="2400" dirty="0"/>
              <a:t>18. og 21. november 2022</a:t>
            </a:r>
          </a:p>
          <a:p>
            <a:pPr marL="1028700" lvl="1" indent="-342900">
              <a:buFont typeface="Wingdings" panose="05000000000000000000" pitchFamily="2" charset="2"/>
              <a:buChar char="Ø"/>
            </a:pPr>
            <a:r>
              <a:rPr lang="nb-NO" sz="2400" dirty="0"/>
              <a:t>Gjennomføring av ROS-arbeid. </a:t>
            </a:r>
            <a:r>
              <a:rPr lang="nb-NO" sz="2400" dirty="0" err="1"/>
              <a:t>Statistikkontakt</a:t>
            </a:r>
            <a:r>
              <a:rPr lang="nb-NO" sz="2400" dirty="0"/>
              <a:t> og faggruppekoordinatorer samarbeider om å finne riktig tilsynsobjekt</a:t>
            </a:r>
          </a:p>
          <a:p>
            <a:pPr marL="342900" indent="-342900">
              <a:buFont typeface="Wingdings" panose="05000000000000000000" pitchFamily="2" charset="2"/>
              <a:buChar char="Ø"/>
            </a:pPr>
            <a:r>
              <a:rPr lang="nb-NO" sz="2400" dirty="0"/>
              <a:t>Tilsynskoordinator foreslår endelig tilsynsplan i samråd med ledelsen. </a:t>
            </a:r>
          </a:p>
          <a:p>
            <a:pPr marL="342900" indent="-342900">
              <a:buFont typeface="Wingdings" panose="05000000000000000000" pitchFamily="2" charset="2"/>
              <a:buChar char="Ø"/>
            </a:pPr>
            <a:r>
              <a:rPr lang="nb-NO" sz="2400" dirty="0"/>
              <a:t>1. desember 2022 – legges de planlagte tilsynene inn i tilsynskalenderen</a:t>
            </a:r>
          </a:p>
          <a:p>
            <a:endParaRPr lang="nb-NO" dirty="0"/>
          </a:p>
        </p:txBody>
      </p:sp>
    </p:spTree>
    <p:extLst>
      <p:ext uri="{BB962C8B-B14F-4D97-AF65-F5344CB8AC3E}">
        <p14:creationId xmlns:p14="http://schemas.microsoft.com/office/powerpoint/2010/main" val="2244478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850DF0-EDB4-0F4F-8E95-FEF90B502AF3}"/>
              </a:ext>
            </a:extLst>
          </p:cNvPr>
          <p:cNvSpPr>
            <a:spLocks noGrp="1"/>
          </p:cNvSpPr>
          <p:nvPr>
            <p:ph type="title"/>
          </p:nvPr>
        </p:nvSpPr>
        <p:spPr/>
        <p:txBody>
          <a:bodyPr/>
          <a:lstStyle/>
          <a:p>
            <a:r>
              <a:rPr lang="nb-NO" dirty="0"/>
              <a:t>Foreløpige </a:t>
            </a:r>
            <a:r>
              <a:rPr lang="nb-NO" dirty="0" err="1"/>
              <a:t>tilsynstema</a:t>
            </a:r>
            <a:r>
              <a:rPr lang="nb-NO" dirty="0"/>
              <a:t> for 2023</a:t>
            </a:r>
          </a:p>
        </p:txBody>
      </p:sp>
      <p:sp>
        <p:nvSpPr>
          <p:cNvPr id="3" name="Plassholder for tekst 2">
            <a:extLst>
              <a:ext uri="{FF2B5EF4-FFF2-40B4-BE49-F238E27FC236}">
                <a16:creationId xmlns:a16="http://schemas.microsoft.com/office/drawing/2014/main" id="{C35702F6-D86E-9329-6AB9-DD3863196547}"/>
              </a:ext>
            </a:extLst>
          </p:cNvPr>
          <p:cNvSpPr>
            <a:spLocks noGrp="1"/>
          </p:cNvSpPr>
          <p:nvPr>
            <p:ph type="body" sz="quarter" idx="11"/>
          </p:nvPr>
        </p:nvSpPr>
        <p:spPr>
          <a:xfrm>
            <a:off x="447941" y="2158799"/>
            <a:ext cx="5362309" cy="4144259"/>
          </a:xfrm>
        </p:spPr>
        <p:txBody>
          <a:bodyPr/>
          <a:lstStyle/>
          <a:p>
            <a:pPr marL="342900" indent="-342900">
              <a:buFont typeface="Arial" panose="020B0604020202020204" pitchFamily="34" charset="0"/>
              <a:buChar char="•"/>
            </a:pPr>
            <a:r>
              <a:rPr lang="nb-NO" dirty="0"/>
              <a:t>Skolefravær</a:t>
            </a:r>
          </a:p>
          <a:p>
            <a:pPr marL="342900" indent="-342900">
              <a:buFont typeface="Arial" panose="020B0604020202020204" pitchFamily="34" charset="0"/>
              <a:buChar char="•"/>
            </a:pPr>
            <a:r>
              <a:rPr lang="nb-NO" dirty="0"/>
              <a:t>Alternativ </a:t>
            </a:r>
            <a:r>
              <a:rPr lang="nb-NO" dirty="0" err="1"/>
              <a:t>opplæringsarena</a:t>
            </a:r>
            <a:endParaRPr lang="nb-NO" dirty="0"/>
          </a:p>
          <a:p>
            <a:pPr marL="342900" indent="-342900">
              <a:buFont typeface="Arial" panose="020B0604020202020204" pitchFamily="34" charset="0"/>
              <a:buChar char="•"/>
            </a:pPr>
            <a:r>
              <a:rPr lang="nb-NO" dirty="0"/>
              <a:t>Elevens utbytte av opplæringen</a:t>
            </a:r>
          </a:p>
          <a:p>
            <a:pPr marL="342900" indent="-342900">
              <a:buFont typeface="Arial" panose="020B0604020202020204" pitchFamily="34" charset="0"/>
              <a:buChar char="•"/>
            </a:pPr>
            <a:r>
              <a:rPr lang="nb-NO" dirty="0"/>
              <a:t>Fagopplæring</a:t>
            </a:r>
          </a:p>
          <a:p>
            <a:pPr marL="342900" indent="-342900">
              <a:buFont typeface="Arial" panose="020B0604020202020204" pitchFamily="34" charset="0"/>
              <a:buChar char="•"/>
            </a:pPr>
            <a:r>
              <a:rPr lang="nb-NO" dirty="0"/>
              <a:t>Grunnskoleopplæring for voksne</a:t>
            </a:r>
          </a:p>
          <a:p>
            <a:pPr marL="342900" indent="-342900">
              <a:buFont typeface="Arial" panose="020B0604020202020204" pitchFamily="34" charset="0"/>
              <a:buChar char="•"/>
            </a:pPr>
            <a:r>
              <a:rPr lang="nb-NO" dirty="0"/>
              <a:t>Spesialundervisning</a:t>
            </a:r>
          </a:p>
          <a:p>
            <a:pPr marL="342900" indent="-342900">
              <a:buFont typeface="Arial" panose="020B0604020202020204" pitchFamily="34" charset="0"/>
              <a:buChar char="•"/>
            </a:pPr>
            <a:r>
              <a:rPr lang="nb-NO" dirty="0"/>
              <a:t>Saksbehandlingstid i spesialundervisning</a:t>
            </a:r>
          </a:p>
          <a:p>
            <a:pPr marL="342900" indent="-342900">
              <a:buFont typeface="Arial" panose="020B0604020202020204" pitchFamily="34" charset="0"/>
              <a:buChar char="•"/>
            </a:pPr>
            <a:r>
              <a:rPr lang="nb-NO" dirty="0"/>
              <a:t>Skoleskyss</a:t>
            </a:r>
          </a:p>
          <a:p>
            <a:pPr marL="342900" indent="-342900">
              <a:buFont typeface="Arial" panose="020B0604020202020204" pitchFamily="34" charset="0"/>
              <a:buChar char="•"/>
            </a:pPr>
            <a:r>
              <a:rPr lang="nb-NO" dirty="0"/>
              <a:t>Særskilt språkopplæring</a:t>
            </a:r>
          </a:p>
          <a:p>
            <a:endParaRPr lang="nb-NO" dirty="0"/>
          </a:p>
        </p:txBody>
      </p:sp>
      <p:sp>
        <p:nvSpPr>
          <p:cNvPr id="4" name="Plassholder for tekst 3">
            <a:extLst>
              <a:ext uri="{FF2B5EF4-FFF2-40B4-BE49-F238E27FC236}">
                <a16:creationId xmlns:a16="http://schemas.microsoft.com/office/drawing/2014/main" id="{837682F5-221D-9ED9-1E1E-6A90309DBB1F}"/>
              </a:ext>
            </a:extLst>
          </p:cNvPr>
          <p:cNvSpPr>
            <a:spLocks noGrp="1"/>
          </p:cNvSpPr>
          <p:nvPr>
            <p:ph type="body" sz="quarter" idx="12"/>
          </p:nvPr>
        </p:nvSpPr>
        <p:spPr/>
        <p:txBody>
          <a:bodyPr/>
          <a:lstStyle/>
          <a:p>
            <a:pPr marL="342900" indent="-342900">
              <a:buFont typeface="Arial" panose="020B0604020202020204" pitchFamily="34" charset="0"/>
              <a:buChar char="•"/>
            </a:pPr>
            <a:r>
              <a:rPr lang="nb-NO" dirty="0"/>
              <a:t>Tidlig innsats</a:t>
            </a:r>
          </a:p>
          <a:p>
            <a:pPr marL="342900" indent="-342900">
              <a:buFont typeface="Arial" panose="020B0604020202020204" pitchFamily="34" charset="0"/>
              <a:buChar char="•"/>
            </a:pPr>
            <a:r>
              <a:rPr lang="nb-NO" dirty="0"/>
              <a:t>Barnehagemyndighet veiledning/tilsyn</a:t>
            </a:r>
          </a:p>
          <a:p>
            <a:pPr marL="342900" indent="-342900">
              <a:buFont typeface="Arial" panose="020B0604020202020204" pitchFamily="34" charset="0"/>
              <a:buChar char="•"/>
            </a:pPr>
            <a:r>
              <a:rPr lang="nb-NO" dirty="0"/>
              <a:t>Pedagogisk bemanning i barnehagen</a:t>
            </a:r>
          </a:p>
          <a:p>
            <a:pPr marL="342900" indent="-342900">
              <a:buFont typeface="Arial" panose="020B0604020202020204" pitchFamily="34" charset="0"/>
              <a:buChar char="•"/>
            </a:pPr>
            <a:r>
              <a:rPr lang="nb-NO" dirty="0"/>
              <a:t>Spesialpedagogisk hjelp i barnehagen</a:t>
            </a:r>
          </a:p>
          <a:p>
            <a:pPr marL="342900" indent="-342900">
              <a:buFont typeface="Arial" panose="020B0604020202020204" pitchFamily="34" charset="0"/>
              <a:buChar char="•"/>
            </a:pPr>
            <a:r>
              <a:rPr lang="nb-NO" dirty="0"/>
              <a:t>Tilrettelegging i barnehagen</a:t>
            </a:r>
          </a:p>
          <a:p>
            <a:pPr marL="342900" indent="-342900">
              <a:buFont typeface="Arial" panose="020B0604020202020204" pitchFamily="34" charset="0"/>
              <a:buChar char="•"/>
            </a:pPr>
            <a:r>
              <a:rPr lang="nb-NO" dirty="0"/>
              <a:t>Internkontroll og skolemiljø</a:t>
            </a:r>
          </a:p>
          <a:p>
            <a:pPr marL="342900" indent="-342900">
              <a:buFont typeface="Arial" panose="020B0604020202020204" pitchFamily="34" charset="0"/>
              <a:buChar char="•"/>
            </a:pPr>
            <a:r>
              <a:rPr lang="nb-NO" dirty="0"/>
              <a:t>Skolemiljø</a:t>
            </a:r>
          </a:p>
        </p:txBody>
      </p:sp>
    </p:spTree>
    <p:extLst>
      <p:ext uri="{BB962C8B-B14F-4D97-AF65-F5344CB8AC3E}">
        <p14:creationId xmlns:p14="http://schemas.microsoft.com/office/powerpoint/2010/main" val="251854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6842B7D-B9B7-1681-94B2-45FA96E8CA07}"/>
              </a:ext>
            </a:extLst>
          </p:cNvPr>
          <p:cNvSpPr>
            <a:spLocks noGrp="1"/>
          </p:cNvSpPr>
          <p:nvPr>
            <p:ph type="title"/>
          </p:nvPr>
        </p:nvSpPr>
        <p:spPr/>
        <p:txBody>
          <a:bodyPr/>
          <a:lstStyle/>
          <a:p>
            <a:r>
              <a:rPr lang="nb-NO" dirty="0"/>
              <a:t>Referat fra forrige møte 31. mai</a:t>
            </a:r>
          </a:p>
        </p:txBody>
      </p:sp>
      <p:sp>
        <p:nvSpPr>
          <p:cNvPr id="4" name="Plassholder for tekst 3">
            <a:extLst>
              <a:ext uri="{FF2B5EF4-FFF2-40B4-BE49-F238E27FC236}">
                <a16:creationId xmlns:a16="http://schemas.microsoft.com/office/drawing/2014/main" id="{4A811E3E-A7D1-C2BE-C7AC-619C2911D906}"/>
              </a:ext>
            </a:extLst>
          </p:cNvPr>
          <p:cNvSpPr>
            <a:spLocks noGrp="1"/>
          </p:cNvSpPr>
          <p:nvPr>
            <p:ph type="body" sz="quarter" idx="11"/>
          </p:nvPr>
        </p:nvSpPr>
        <p:spPr/>
        <p:txBody>
          <a:bodyPr/>
          <a:lstStyle/>
          <a:p>
            <a:r>
              <a:rPr lang="nb-NO" dirty="0">
                <a:hlinkClick r:id="rId3"/>
              </a:rPr>
              <a:t>https://www.statsforvalteren.no/nb/oslo-og-viken/kommunal-styring/tilsyn/ny-side/</a:t>
            </a:r>
            <a:endParaRPr lang="nb-NO" dirty="0"/>
          </a:p>
          <a:p>
            <a:endParaRPr lang="nb-NO" sz="1200" dirty="0"/>
          </a:p>
          <a:p>
            <a:r>
              <a:rPr lang="nb-NO" dirty="0"/>
              <a:t>Ett oppfølgingspunkt:</a:t>
            </a:r>
          </a:p>
          <a:p>
            <a:endParaRPr lang="nb-NO" dirty="0"/>
          </a:p>
          <a:p>
            <a:endParaRPr lang="nb-NO" dirty="0"/>
          </a:p>
        </p:txBody>
      </p:sp>
      <p:pic>
        <p:nvPicPr>
          <p:cNvPr id="5" name="Picture 2">
            <a:extLst>
              <a:ext uri="{FF2B5EF4-FFF2-40B4-BE49-F238E27FC236}">
                <a16:creationId xmlns:a16="http://schemas.microsoft.com/office/drawing/2014/main" id="{0F72C106-3E6F-0016-BB26-221F9F8D7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7" y="3429000"/>
            <a:ext cx="714943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a:extLst>
              <a:ext uri="{FF2B5EF4-FFF2-40B4-BE49-F238E27FC236}">
                <a16:creationId xmlns:a16="http://schemas.microsoft.com/office/drawing/2014/main" id="{BF221A2E-F458-0744-1F1B-9650BF246F50}"/>
              </a:ext>
            </a:extLst>
          </p:cNvPr>
          <p:cNvSpPr txBox="1"/>
          <p:nvPr/>
        </p:nvSpPr>
        <p:spPr>
          <a:xfrm>
            <a:off x="1055687" y="6339235"/>
            <a:ext cx="6534802" cy="400110"/>
          </a:xfrm>
          <a:prstGeom prst="rect">
            <a:avLst/>
          </a:prstGeom>
          <a:noFill/>
        </p:spPr>
        <p:txBody>
          <a:bodyPr wrap="none" rtlCol="0">
            <a:spAutoFit/>
          </a:bodyPr>
          <a:lstStyle/>
          <a:p>
            <a:r>
              <a:rPr lang="nb-NO" sz="2000" dirty="0">
                <a:latin typeface="+mj-lt"/>
              </a:rPr>
              <a:t>Vi kommer tilbake til dette punktet senere i møte i dag. </a:t>
            </a:r>
          </a:p>
        </p:txBody>
      </p:sp>
    </p:spTree>
    <p:extLst>
      <p:ext uri="{BB962C8B-B14F-4D97-AF65-F5344CB8AC3E}">
        <p14:creationId xmlns:p14="http://schemas.microsoft.com/office/powerpoint/2010/main" val="1600308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766143" y="1375089"/>
            <a:ext cx="8258026" cy="2576997"/>
          </a:xfrm>
        </p:spPr>
        <p:txBody>
          <a:bodyPr/>
          <a:lstStyle/>
          <a:p>
            <a:r>
              <a:rPr lang="nb-NO" dirty="0"/>
              <a:t>Tilsyn på beredskapsområde 2023</a:t>
            </a:r>
          </a:p>
          <a:p>
            <a:endParaRPr lang="nb-NO" dirty="0"/>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p:txBody>
          <a:bodyPr/>
          <a:lstStyle/>
          <a:p>
            <a:r>
              <a:rPr lang="nb-NO" sz="1600" dirty="0"/>
              <a:t>Ingvild H. Rise, seniorrådgiver</a:t>
            </a:r>
          </a:p>
        </p:txBody>
      </p:sp>
    </p:spTree>
    <p:extLst>
      <p:ext uri="{BB962C8B-B14F-4D97-AF65-F5344CB8AC3E}">
        <p14:creationId xmlns:p14="http://schemas.microsoft.com/office/powerpoint/2010/main" val="248542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tel 17">
            <a:extLst>
              <a:ext uri="{FF2B5EF4-FFF2-40B4-BE49-F238E27FC236}">
                <a16:creationId xmlns:a16="http://schemas.microsoft.com/office/drawing/2014/main" id="{96B02BE9-0707-431A-924D-0086A8502E07}"/>
              </a:ext>
            </a:extLst>
          </p:cNvPr>
          <p:cNvSpPr>
            <a:spLocks noGrp="1"/>
          </p:cNvSpPr>
          <p:nvPr>
            <p:ph type="title"/>
          </p:nvPr>
        </p:nvSpPr>
        <p:spPr>
          <a:xfrm>
            <a:off x="369217" y="897641"/>
            <a:ext cx="11453565" cy="1077209"/>
          </a:xfrm>
        </p:spPr>
        <p:txBody>
          <a:bodyPr/>
          <a:lstStyle/>
          <a:p>
            <a:r>
              <a:rPr lang="nb-NO" dirty="0"/>
              <a:t>Kommunal beredskapsplikt og helseberedskap 2023</a:t>
            </a:r>
          </a:p>
        </p:txBody>
      </p:sp>
      <p:graphicFrame>
        <p:nvGraphicFramePr>
          <p:cNvPr id="2" name="Tabell 1">
            <a:extLst>
              <a:ext uri="{FF2B5EF4-FFF2-40B4-BE49-F238E27FC236}">
                <a16:creationId xmlns:a16="http://schemas.microsoft.com/office/drawing/2014/main" id="{1B4E0C42-4AF9-5BCC-5D41-5B0950C6AC9E}"/>
              </a:ext>
            </a:extLst>
          </p:cNvPr>
          <p:cNvGraphicFramePr>
            <a:graphicFrameLocks noGrp="1"/>
          </p:cNvGraphicFramePr>
          <p:nvPr>
            <p:extLst>
              <p:ext uri="{D42A27DB-BD31-4B8C-83A1-F6EECF244321}">
                <p14:modId xmlns:p14="http://schemas.microsoft.com/office/powerpoint/2010/main" val="3027694273"/>
              </p:ext>
            </p:extLst>
          </p:nvPr>
        </p:nvGraphicFramePr>
        <p:xfrm>
          <a:off x="702398" y="2093808"/>
          <a:ext cx="6328355" cy="4410208"/>
        </p:xfrm>
        <a:graphic>
          <a:graphicData uri="http://schemas.openxmlformats.org/drawingml/2006/table">
            <a:tbl>
              <a:tblPr firstRow="1" firstCol="1" bandRow="1">
                <a:tableStyleId>{5C22544A-7EE6-4342-B048-85BDC9FD1C3A}</a:tableStyleId>
              </a:tblPr>
              <a:tblGrid>
                <a:gridCol w="510456">
                  <a:extLst>
                    <a:ext uri="{9D8B030D-6E8A-4147-A177-3AD203B41FA5}">
                      <a16:colId xmlns:a16="http://schemas.microsoft.com/office/drawing/2014/main" val="2404789731"/>
                    </a:ext>
                  </a:extLst>
                </a:gridCol>
                <a:gridCol w="850838">
                  <a:extLst>
                    <a:ext uri="{9D8B030D-6E8A-4147-A177-3AD203B41FA5}">
                      <a16:colId xmlns:a16="http://schemas.microsoft.com/office/drawing/2014/main" val="223646702"/>
                    </a:ext>
                  </a:extLst>
                </a:gridCol>
                <a:gridCol w="1249960">
                  <a:extLst>
                    <a:ext uri="{9D8B030D-6E8A-4147-A177-3AD203B41FA5}">
                      <a16:colId xmlns:a16="http://schemas.microsoft.com/office/drawing/2014/main" val="644177912"/>
                    </a:ext>
                  </a:extLst>
                </a:gridCol>
                <a:gridCol w="3717101">
                  <a:extLst>
                    <a:ext uri="{9D8B030D-6E8A-4147-A177-3AD203B41FA5}">
                      <a16:colId xmlns:a16="http://schemas.microsoft.com/office/drawing/2014/main" val="1926821147"/>
                    </a:ext>
                  </a:extLst>
                </a:gridCol>
              </a:tblGrid>
              <a:tr h="275638">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Uke</a:t>
                      </a:r>
                    </a:p>
                  </a:txBody>
                  <a:tcPr marL="68580" marR="68580" marT="0" marB="0"/>
                </a:tc>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dato</a:t>
                      </a:r>
                    </a:p>
                  </a:txBody>
                  <a:tcPr marL="68580" marR="68580" marT="0" marB="0"/>
                </a:tc>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Kommune</a:t>
                      </a:r>
                    </a:p>
                  </a:txBody>
                  <a:tcPr marL="68580" marR="68580" marT="0" marB="0"/>
                </a:tc>
                <a:tc>
                  <a:txBody>
                    <a:bodyPr/>
                    <a:lstStyle/>
                    <a:p>
                      <a:pPr>
                        <a:lnSpc>
                          <a:spcPct val="107000"/>
                        </a:lnSpc>
                        <a:spcAft>
                          <a:spcPts val="80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1374847"/>
                  </a:ext>
                </a:extLst>
              </a:tr>
              <a:tr h="275638">
                <a:tc>
                  <a:txBody>
                    <a:bodyPr/>
                    <a:lstStyle/>
                    <a:p>
                      <a:pPr>
                        <a:lnSpc>
                          <a:spcPct val="107000"/>
                        </a:lnSpc>
                        <a:spcAft>
                          <a:spcPts val="800"/>
                        </a:spcAft>
                      </a:pPr>
                      <a:r>
                        <a:rPr lang="nb-NO" sz="1100">
                          <a:effectLst/>
                        </a:rPr>
                        <a:t>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25.1.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Enebakk</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a:t>
                      </a:r>
                    </a:p>
                  </a:txBody>
                  <a:tcPr marL="68580" marR="68580" marT="0" marB="0"/>
                </a:tc>
                <a:extLst>
                  <a:ext uri="{0D108BD9-81ED-4DB2-BD59-A6C34878D82A}">
                    <a16:rowId xmlns:a16="http://schemas.microsoft.com/office/drawing/2014/main" val="1356116013"/>
                  </a:ext>
                </a:extLst>
              </a:tr>
              <a:tr h="275638">
                <a:tc>
                  <a:txBody>
                    <a:bodyPr/>
                    <a:lstStyle/>
                    <a:p>
                      <a:pPr>
                        <a:lnSpc>
                          <a:spcPct val="107000"/>
                        </a:lnSpc>
                        <a:spcAft>
                          <a:spcPts val="800"/>
                        </a:spcAft>
                      </a:pPr>
                      <a:r>
                        <a:rPr lang="nb-NO" sz="1100">
                          <a:effectLst/>
                        </a:rPr>
                        <a:t>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Moss</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a:t>
                      </a:r>
                    </a:p>
                  </a:txBody>
                  <a:tcPr marL="68580" marR="68580" marT="0" marB="0"/>
                </a:tc>
                <a:extLst>
                  <a:ext uri="{0D108BD9-81ED-4DB2-BD59-A6C34878D82A}">
                    <a16:rowId xmlns:a16="http://schemas.microsoft.com/office/drawing/2014/main" val="700085184"/>
                  </a:ext>
                </a:extLst>
              </a:tr>
              <a:tr h="275638">
                <a:tc>
                  <a:txBody>
                    <a:bodyPr/>
                    <a:lstStyle/>
                    <a:p>
                      <a:pPr>
                        <a:lnSpc>
                          <a:spcPct val="107000"/>
                        </a:lnSpc>
                        <a:spcAft>
                          <a:spcPts val="800"/>
                        </a:spcAft>
                      </a:pPr>
                      <a:r>
                        <a:rPr lang="nb-NO" sz="1100">
                          <a:effectLst/>
                        </a:rPr>
                        <a:t>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8.-10.2.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Oslo</a:t>
                      </a:r>
                      <a:r>
                        <a:rPr lang="nb-NO" sz="800" b="1" dirty="0">
                          <a:effectLst/>
                        </a:rPr>
                        <a:t> </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239116269"/>
                  </a:ext>
                </a:extLst>
              </a:tr>
              <a:tr h="275638">
                <a:tc>
                  <a:txBody>
                    <a:bodyPr/>
                    <a:lstStyle/>
                    <a:p>
                      <a:pPr>
                        <a:lnSpc>
                          <a:spcPct val="107000"/>
                        </a:lnSpc>
                        <a:spcAft>
                          <a:spcPts val="800"/>
                        </a:spcAft>
                      </a:pPr>
                      <a:r>
                        <a:rPr lang="nb-NO" sz="1100" dirty="0">
                          <a:effectLst/>
                        </a:rPr>
                        <a:t>7?</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Modum</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 (mulig helseberedskap?)</a:t>
                      </a:r>
                    </a:p>
                  </a:txBody>
                  <a:tcPr marL="68580" marR="68580" marT="0" marB="0"/>
                </a:tc>
                <a:extLst>
                  <a:ext uri="{0D108BD9-81ED-4DB2-BD59-A6C34878D82A}">
                    <a16:rowId xmlns:a16="http://schemas.microsoft.com/office/drawing/2014/main" val="1364617129"/>
                  </a:ext>
                </a:extLst>
              </a:tr>
              <a:tr h="275638">
                <a:tc>
                  <a:txBody>
                    <a:bodyPr/>
                    <a:lstStyle/>
                    <a:p>
                      <a:pPr>
                        <a:lnSpc>
                          <a:spcPct val="107000"/>
                        </a:lnSpc>
                        <a:spcAft>
                          <a:spcPts val="800"/>
                        </a:spcAft>
                      </a:pPr>
                      <a:r>
                        <a:rPr lang="nb-NO" sz="1100" dirty="0">
                          <a:effectLst/>
                        </a:rPr>
                        <a:t>11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Indre Østfold</a:t>
                      </a:r>
                      <a:r>
                        <a:rPr lang="nb-NO" sz="800" b="1" dirty="0">
                          <a:effectLst/>
                        </a:rPr>
                        <a:t> </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4250263730"/>
                  </a:ext>
                </a:extLst>
              </a:tr>
              <a:tr h="275638">
                <a:tc>
                  <a:txBody>
                    <a:bodyPr/>
                    <a:lstStyle/>
                    <a:p>
                      <a:pPr>
                        <a:lnSpc>
                          <a:spcPct val="107000"/>
                        </a:lnSpc>
                        <a:spcAft>
                          <a:spcPts val="800"/>
                        </a:spcAft>
                      </a:pPr>
                      <a:r>
                        <a:rPr lang="nb-NO" sz="1100">
                          <a:effectLst/>
                        </a:rPr>
                        <a:t>13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29.3.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Våler</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a:t>
                      </a:r>
                    </a:p>
                  </a:txBody>
                  <a:tcPr marL="68580" marR="68580" marT="0" marB="0"/>
                </a:tc>
                <a:extLst>
                  <a:ext uri="{0D108BD9-81ED-4DB2-BD59-A6C34878D82A}">
                    <a16:rowId xmlns:a16="http://schemas.microsoft.com/office/drawing/2014/main" val="119745568"/>
                  </a:ext>
                </a:extLst>
              </a:tr>
              <a:tr h="275638">
                <a:tc>
                  <a:txBody>
                    <a:bodyPr/>
                    <a:lstStyle/>
                    <a:p>
                      <a:pPr>
                        <a:lnSpc>
                          <a:spcPct val="107000"/>
                        </a:lnSpc>
                        <a:spcAft>
                          <a:spcPts val="800"/>
                        </a:spcAft>
                      </a:pPr>
                      <a:r>
                        <a:rPr lang="nb-NO" sz="1100">
                          <a:effectLst/>
                        </a:rPr>
                        <a:t>13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Digitalt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Nesodden</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3575415837"/>
                  </a:ext>
                </a:extLst>
              </a:tr>
              <a:tr h="275638">
                <a:tc>
                  <a:txBody>
                    <a:bodyPr/>
                    <a:lstStyle/>
                    <a:p>
                      <a:pPr>
                        <a:lnSpc>
                          <a:spcPct val="107000"/>
                        </a:lnSpc>
                        <a:spcAft>
                          <a:spcPts val="800"/>
                        </a:spcAft>
                      </a:pPr>
                      <a:r>
                        <a:rPr lang="nb-NO" sz="1100">
                          <a:effectLst/>
                        </a:rPr>
                        <a:t>16</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dirty="0">
                          <a:effectLst/>
                        </a:rPr>
                        <a:t>19.4.</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Lørenskog</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a:t>
                      </a:r>
                    </a:p>
                  </a:txBody>
                  <a:tcPr marL="68580" marR="68580" marT="0" marB="0"/>
                </a:tc>
                <a:extLst>
                  <a:ext uri="{0D108BD9-81ED-4DB2-BD59-A6C34878D82A}">
                    <a16:rowId xmlns:a16="http://schemas.microsoft.com/office/drawing/2014/main" val="3950436"/>
                  </a:ext>
                </a:extLst>
              </a:tr>
              <a:tr h="275638">
                <a:tc>
                  <a:txBody>
                    <a:bodyPr/>
                    <a:lstStyle/>
                    <a:p>
                      <a:pPr>
                        <a:lnSpc>
                          <a:spcPct val="107000"/>
                        </a:lnSpc>
                        <a:spcAft>
                          <a:spcPts val="800"/>
                        </a:spcAft>
                      </a:pPr>
                      <a:r>
                        <a:rPr lang="nb-NO" sz="1100">
                          <a:effectLst/>
                        </a:rPr>
                        <a:t>18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Lunner</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a:t>
                      </a:r>
                    </a:p>
                  </a:txBody>
                  <a:tcPr marL="68580" marR="68580" marT="0" marB="0"/>
                </a:tc>
                <a:extLst>
                  <a:ext uri="{0D108BD9-81ED-4DB2-BD59-A6C34878D82A}">
                    <a16:rowId xmlns:a16="http://schemas.microsoft.com/office/drawing/2014/main" val="3161266839"/>
                  </a:ext>
                </a:extLst>
              </a:tr>
              <a:tr h="275638">
                <a:tc>
                  <a:txBody>
                    <a:bodyPr/>
                    <a:lstStyle/>
                    <a:p>
                      <a:pPr>
                        <a:lnSpc>
                          <a:spcPct val="107000"/>
                        </a:lnSpc>
                        <a:spcAft>
                          <a:spcPts val="800"/>
                        </a:spcAft>
                      </a:pPr>
                      <a:r>
                        <a:rPr lang="nb-NO" sz="1100">
                          <a:effectLst/>
                        </a:rPr>
                        <a:t>23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Hol</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108596673"/>
                  </a:ext>
                </a:extLst>
              </a:tr>
              <a:tr h="275638">
                <a:tc>
                  <a:txBody>
                    <a:bodyPr/>
                    <a:lstStyle/>
                    <a:p>
                      <a:pPr>
                        <a:lnSpc>
                          <a:spcPct val="107000"/>
                        </a:lnSpc>
                        <a:spcAft>
                          <a:spcPts val="800"/>
                        </a:spcAft>
                      </a:pPr>
                      <a:r>
                        <a:rPr lang="nb-NO" sz="1100">
                          <a:effectLst/>
                        </a:rPr>
                        <a:t>41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Nittedal</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606023417"/>
                  </a:ext>
                </a:extLst>
              </a:tr>
              <a:tr h="275638">
                <a:tc>
                  <a:txBody>
                    <a:bodyPr/>
                    <a:lstStyle/>
                    <a:p>
                      <a:pPr>
                        <a:lnSpc>
                          <a:spcPct val="107000"/>
                        </a:lnSpc>
                        <a:spcAft>
                          <a:spcPts val="800"/>
                        </a:spcAft>
                      </a:pPr>
                      <a:r>
                        <a:rPr lang="nb-NO" sz="1100">
                          <a:effectLst/>
                        </a:rPr>
                        <a:t>42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Krødsherad</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1335990988"/>
                  </a:ext>
                </a:extLst>
              </a:tr>
              <a:tr h="275638">
                <a:tc>
                  <a:txBody>
                    <a:bodyPr/>
                    <a:lstStyle/>
                    <a:p>
                      <a:pPr>
                        <a:lnSpc>
                          <a:spcPct val="107000"/>
                        </a:lnSpc>
                        <a:spcAft>
                          <a:spcPts val="800"/>
                        </a:spcAft>
                      </a:pPr>
                      <a:r>
                        <a:rPr lang="nb-NO" sz="1100">
                          <a:effectLst/>
                        </a:rPr>
                        <a:t>43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26.10.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Flesberg</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a:t>
                      </a:r>
                    </a:p>
                  </a:txBody>
                  <a:tcPr marL="68580" marR="68580" marT="0" marB="0"/>
                </a:tc>
                <a:extLst>
                  <a:ext uri="{0D108BD9-81ED-4DB2-BD59-A6C34878D82A}">
                    <a16:rowId xmlns:a16="http://schemas.microsoft.com/office/drawing/2014/main" val="581376551"/>
                  </a:ext>
                </a:extLst>
              </a:tr>
              <a:tr h="275638">
                <a:tc>
                  <a:txBody>
                    <a:bodyPr/>
                    <a:lstStyle/>
                    <a:p>
                      <a:pPr>
                        <a:lnSpc>
                          <a:spcPct val="107000"/>
                        </a:lnSpc>
                        <a:spcAft>
                          <a:spcPts val="800"/>
                        </a:spcAft>
                      </a:pPr>
                      <a:r>
                        <a:rPr lang="nb-NO" sz="1100">
                          <a:effectLst/>
                        </a:rPr>
                        <a:t>45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Sarpsborg</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Helseberedskap og kommunal beredskapsplikt</a:t>
                      </a:r>
                    </a:p>
                  </a:txBody>
                  <a:tcPr marL="68580" marR="68580" marT="0" marB="0"/>
                </a:tc>
                <a:extLst>
                  <a:ext uri="{0D108BD9-81ED-4DB2-BD59-A6C34878D82A}">
                    <a16:rowId xmlns:a16="http://schemas.microsoft.com/office/drawing/2014/main" val="4081222424"/>
                  </a:ext>
                </a:extLst>
              </a:tr>
              <a:tr h="275638">
                <a:tc>
                  <a:txBody>
                    <a:bodyPr/>
                    <a:lstStyle/>
                    <a:p>
                      <a:pPr>
                        <a:lnSpc>
                          <a:spcPct val="107000"/>
                        </a:lnSpc>
                        <a:spcAft>
                          <a:spcPts val="800"/>
                        </a:spcAft>
                      </a:pPr>
                      <a:r>
                        <a:rPr lang="nb-NO" sz="1100">
                          <a:effectLst/>
                        </a:rPr>
                        <a:t>47</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b-NO" sz="1100" b="1" dirty="0">
                          <a:effectLst/>
                        </a:rPr>
                        <a:t>Skiptvet</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b-NO" sz="1100" dirty="0">
                          <a:effectLst/>
                          <a:latin typeface="Calibri" panose="020F0502020204030204" pitchFamily="34" charset="0"/>
                          <a:ea typeface="Calibri" panose="020F0502020204030204" pitchFamily="34" charset="0"/>
                          <a:cs typeface="Times New Roman" panose="02020603050405020304" pitchFamily="18" charset="0"/>
                        </a:rPr>
                        <a:t>Kommunal beredskapsplikt (mulig helseberedskap?)</a:t>
                      </a:r>
                    </a:p>
                  </a:txBody>
                  <a:tcPr marL="68580" marR="68580" marT="0" marB="0"/>
                </a:tc>
                <a:extLst>
                  <a:ext uri="{0D108BD9-81ED-4DB2-BD59-A6C34878D82A}">
                    <a16:rowId xmlns:a16="http://schemas.microsoft.com/office/drawing/2014/main" val="2762448719"/>
                  </a:ext>
                </a:extLst>
              </a:tr>
            </a:tbl>
          </a:graphicData>
        </a:graphic>
      </p:graphicFrame>
      <p:sp>
        <p:nvSpPr>
          <p:cNvPr id="3" name="Rectangle 1">
            <a:extLst>
              <a:ext uri="{FF2B5EF4-FFF2-40B4-BE49-F238E27FC236}">
                <a16:creationId xmlns:a16="http://schemas.microsoft.com/office/drawing/2014/main" id="{0F3A15BC-3CB5-AE36-9AB1-9568BE26A5F1}"/>
              </a:ext>
            </a:extLst>
          </p:cNvPr>
          <p:cNvSpPr>
            <a:spLocks noChangeArrowheads="1"/>
          </p:cNvSpPr>
          <p:nvPr/>
        </p:nvSpPr>
        <p:spPr bwMode="auto">
          <a:xfrm>
            <a:off x="3181350" y="197485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4" name="Pil: høyre 3">
            <a:extLst>
              <a:ext uri="{FF2B5EF4-FFF2-40B4-BE49-F238E27FC236}">
                <a16:creationId xmlns:a16="http://schemas.microsoft.com/office/drawing/2014/main" id="{9BE0C9CB-7E95-270B-9E27-D115C16AECA4}"/>
              </a:ext>
            </a:extLst>
          </p:cNvPr>
          <p:cNvSpPr/>
          <p:nvPr/>
        </p:nvSpPr>
        <p:spPr>
          <a:xfrm>
            <a:off x="7080308" y="2374084"/>
            <a:ext cx="654342" cy="213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904CB2F6-7073-4134-1301-87E80E3F376A}"/>
              </a:ext>
            </a:extLst>
          </p:cNvPr>
          <p:cNvSpPr txBox="1"/>
          <p:nvPr/>
        </p:nvSpPr>
        <p:spPr>
          <a:xfrm>
            <a:off x="7784206" y="2296319"/>
            <a:ext cx="3532544" cy="1200329"/>
          </a:xfrm>
          <a:prstGeom prst="rect">
            <a:avLst/>
          </a:prstGeom>
          <a:noFill/>
        </p:spPr>
        <p:txBody>
          <a:bodyPr wrap="square" rtlCol="0">
            <a:spAutoFit/>
          </a:bodyPr>
          <a:lstStyle/>
          <a:p>
            <a:r>
              <a:rPr lang="nb-NO" dirty="0"/>
              <a:t>Skal revurderes av oss pga. sammenfallende forvaltningsrevisjon i kommunen</a:t>
            </a:r>
          </a:p>
        </p:txBody>
      </p:sp>
    </p:spTree>
    <p:extLst>
      <p:ext uri="{BB962C8B-B14F-4D97-AF65-F5344CB8AC3E}">
        <p14:creationId xmlns:p14="http://schemas.microsoft.com/office/powerpoint/2010/main" val="1999100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9F0B86-9028-D74B-94D3-6390363B7766}"/>
              </a:ext>
            </a:extLst>
          </p:cNvPr>
          <p:cNvSpPr>
            <a:spLocks noGrp="1"/>
          </p:cNvSpPr>
          <p:nvPr>
            <p:ph type="title"/>
          </p:nvPr>
        </p:nvSpPr>
        <p:spPr/>
        <p:txBody>
          <a:bodyPr/>
          <a:lstStyle/>
          <a:p>
            <a:r>
              <a:rPr lang="nb-NO" dirty="0"/>
              <a:t>Andre fagområder</a:t>
            </a:r>
          </a:p>
        </p:txBody>
      </p:sp>
      <p:sp>
        <p:nvSpPr>
          <p:cNvPr id="3" name="Plassholder for tekst 2">
            <a:extLst>
              <a:ext uri="{FF2B5EF4-FFF2-40B4-BE49-F238E27FC236}">
                <a16:creationId xmlns:a16="http://schemas.microsoft.com/office/drawing/2014/main" id="{711A55F9-91A0-2F58-437E-F033DCB9ED52}"/>
              </a:ext>
            </a:extLst>
          </p:cNvPr>
          <p:cNvSpPr>
            <a:spLocks noGrp="1"/>
          </p:cNvSpPr>
          <p:nvPr>
            <p:ph type="body" sz="quarter" idx="11"/>
          </p:nvPr>
        </p:nvSpPr>
        <p:spPr/>
        <p:txBody>
          <a:bodyPr/>
          <a:lstStyle/>
          <a:p>
            <a:r>
              <a:rPr lang="nb-NO" b="1" dirty="0"/>
              <a:t>Helse: Planlegging så langt:</a:t>
            </a:r>
          </a:p>
          <a:p>
            <a:r>
              <a:rPr lang="nb-NO" dirty="0"/>
              <a:t>Helseberedskap ca. 8-10 tilsyn</a:t>
            </a:r>
          </a:p>
          <a:p>
            <a:r>
              <a:rPr lang="nb-NO" dirty="0"/>
              <a:t>Legevakt ca. 4 tilsyn</a:t>
            </a:r>
          </a:p>
          <a:p>
            <a:r>
              <a:rPr lang="nb-NO" dirty="0"/>
              <a:t>LOT barnebolig- ca. 8 tilsyn</a:t>
            </a:r>
          </a:p>
          <a:p>
            <a:r>
              <a:rPr lang="nb-NO" dirty="0"/>
              <a:t>Kap. 9 A- tvang og makt- 60 tilsyn</a:t>
            </a:r>
          </a:p>
          <a:p>
            <a:endParaRPr lang="nb-NO" dirty="0"/>
          </a:p>
          <a:p>
            <a:r>
              <a:rPr lang="nb-NO" b="1" dirty="0"/>
              <a:t>Klima- og miljø: </a:t>
            </a:r>
          </a:p>
          <a:p>
            <a:r>
              <a:rPr lang="nb-NO" dirty="0"/>
              <a:t>Ingen kommunerette tilsyn planlagt</a:t>
            </a:r>
          </a:p>
        </p:txBody>
      </p:sp>
    </p:spTree>
    <p:extLst>
      <p:ext uri="{BB962C8B-B14F-4D97-AF65-F5344CB8AC3E}">
        <p14:creationId xmlns:p14="http://schemas.microsoft.com/office/powerpoint/2010/main" val="3499725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CCDB98-54CC-4219-9B48-155E63DF2814}"/>
              </a:ext>
            </a:extLst>
          </p:cNvPr>
          <p:cNvSpPr>
            <a:spLocks noGrp="1"/>
          </p:cNvSpPr>
          <p:nvPr>
            <p:ph type="title"/>
          </p:nvPr>
        </p:nvSpPr>
        <p:spPr/>
        <p:txBody>
          <a:bodyPr/>
          <a:lstStyle/>
          <a:p>
            <a:r>
              <a:rPr lang="nb-NO" dirty="0"/>
              <a:t>Tentativ plan for tilsynskoordinering av 2023 tilsyn</a:t>
            </a:r>
          </a:p>
        </p:txBody>
      </p:sp>
      <p:sp>
        <p:nvSpPr>
          <p:cNvPr id="3" name="Plassholder for tekst 2">
            <a:extLst>
              <a:ext uri="{FF2B5EF4-FFF2-40B4-BE49-F238E27FC236}">
                <a16:creationId xmlns:a16="http://schemas.microsoft.com/office/drawing/2014/main" id="{AF6FA5AE-F200-44E2-A418-8F4E6BC64229}"/>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Fortsatt planlegging frem til 1. desember</a:t>
            </a:r>
          </a:p>
          <a:p>
            <a:pPr marL="1028700" lvl="1" indent="-342900"/>
            <a:r>
              <a:rPr lang="nb-NO" dirty="0"/>
              <a:t>Planlegg heller for mye enn for lite. Bruk merknadsfeltet aktivt i så fall.</a:t>
            </a:r>
          </a:p>
          <a:p>
            <a:pPr marL="342900" indent="-342900">
              <a:buFont typeface="Arial" panose="020B0604020202020204" pitchFamily="34" charset="0"/>
              <a:buChar char="•"/>
            </a:pPr>
            <a:r>
              <a:rPr lang="nb-NO" dirty="0"/>
              <a:t>Koordinering og samordning innen 9. desember</a:t>
            </a:r>
          </a:p>
          <a:p>
            <a:pPr marL="342900" indent="-342900">
              <a:buFont typeface="Arial" panose="020B0604020202020204" pitchFamily="34" charset="0"/>
              <a:buChar char="•"/>
            </a:pPr>
            <a:r>
              <a:rPr lang="nb-NO" dirty="0"/>
              <a:t>Kommunene og fylkeskommunene kan ved behov gi en tilbakemelding på planlagt aktivitet senest innen 20. desember</a:t>
            </a:r>
          </a:p>
          <a:p>
            <a:endParaRPr lang="nb-NO" dirty="0"/>
          </a:p>
        </p:txBody>
      </p:sp>
    </p:spTree>
    <p:extLst>
      <p:ext uri="{BB962C8B-B14F-4D97-AF65-F5344CB8AC3E}">
        <p14:creationId xmlns:p14="http://schemas.microsoft.com/office/powerpoint/2010/main" val="188759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050A8-3BBC-8714-287E-A6B08161E4F7}"/>
              </a:ext>
            </a:extLst>
          </p:cNvPr>
          <p:cNvSpPr>
            <a:spLocks noGrp="1"/>
          </p:cNvSpPr>
          <p:nvPr>
            <p:ph type="title"/>
          </p:nvPr>
        </p:nvSpPr>
        <p:spPr/>
        <p:txBody>
          <a:bodyPr/>
          <a:lstStyle/>
          <a:p>
            <a:r>
              <a:rPr lang="nb-NO" dirty="0"/>
              <a:t>Forslag til møteplan 2023</a:t>
            </a:r>
          </a:p>
        </p:txBody>
      </p:sp>
      <p:sp>
        <p:nvSpPr>
          <p:cNvPr id="3" name="Plassholder for tekst 2">
            <a:extLst>
              <a:ext uri="{FF2B5EF4-FFF2-40B4-BE49-F238E27FC236}">
                <a16:creationId xmlns:a16="http://schemas.microsoft.com/office/drawing/2014/main" id="{95F8C62F-D9DE-09B5-C659-FCDA726DB72A}"/>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Tirsdag 28. februar kl. 12-14</a:t>
            </a:r>
          </a:p>
          <a:p>
            <a:pPr marL="342900" indent="-342900">
              <a:buFont typeface="Arial" panose="020B0604020202020204" pitchFamily="34" charset="0"/>
              <a:buChar char="•"/>
            </a:pPr>
            <a:r>
              <a:rPr lang="nb-NO" dirty="0"/>
              <a:t>Tirsdag 23. mai kl. 12-14</a:t>
            </a:r>
          </a:p>
          <a:p>
            <a:pPr marL="342900" indent="-342900">
              <a:buFont typeface="Arial" panose="020B0604020202020204" pitchFamily="34" charset="0"/>
              <a:buChar char="•"/>
            </a:pPr>
            <a:r>
              <a:rPr lang="nb-NO" dirty="0"/>
              <a:t>Torsdag 16. november kl. 10-14</a:t>
            </a:r>
          </a:p>
          <a:p>
            <a:endParaRPr lang="nb-NO" dirty="0"/>
          </a:p>
          <a:p>
            <a:endParaRPr lang="nb-NO" dirty="0"/>
          </a:p>
          <a:p>
            <a:endParaRPr lang="nb-NO" dirty="0"/>
          </a:p>
          <a:p>
            <a:r>
              <a:rPr lang="nb-NO" b="1" dirty="0"/>
              <a:t>Gi en tilbakemelding på møteplanen innen 25.11.2022</a:t>
            </a:r>
          </a:p>
        </p:txBody>
      </p:sp>
    </p:spTree>
    <p:extLst>
      <p:ext uri="{BB962C8B-B14F-4D97-AF65-F5344CB8AC3E}">
        <p14:creationId xmlns:p14="http://schemas.microsoft.com/office/powerpoint/2010/main" val="4538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A6E38D41-D94B-78C3-E857-D0CAE0739F77}"/>
              </a:ext>
            </a:extLst>
          </p:cNvPr>
          <p:cNvSpPr>
            <a:spLocks noGrp="1"/>
          </p:cNvSpPr>
          <p:nvPr>
            <p:ph type="body" sz="quarter" idx="12"/>
          </p:nvPr>
        </p:nvSpPr>
        <p:spPr/>
        <p:txBody>
          <a:bodyPr/>
          <a:lstStyle/>
          <a:p>
            <a:r>
              <a:rPr lang="nb-NO" dirty="0"/>
              <a:t>Prosjekt evaluering av Statsforvalterens tilsyn</a:t>
            </a:r>
          </a:p>
        </p:txBody>
      </p:sp>
    </p:spTree>
    <p:extLst>
      <p:ext uri="{BB962C8B-B14F-4D97-AF65-F5344CB8AC3E}">
        <p14:creationId xmlns:p14="http://schemas.microsoft.com/office/powerpoint/2010/main" val="24217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83FAD-BC52-2D91-9F58-BDF7BD781645}"/>
              </a:ext>
            </a:extLst>
          </p:cNvPr>
          <p:cNvSpPr>
            <a:spLocks noGrp="1"/>
          </p:cNvSpPr>
          <p:nvPr>
            <p:ph type="title"/>
          </p:nvPr>
        </p:nvSpPr>
        <p:spPr/>
        <p:txBody>
          <a:bodyPr/>
          <a:lstStyle/>
          <a:p>
            <a:r>
              <a:rPr lang="nb-NO" dirty="0"/>
              <a:t>Prosjekt evaluering av tilsyn</a:t>
            </a:r>
          </a:p>
        </p:txBody>
      </p:sp>
      <p:sp>
        <p:nvSpPr>
          <p:cNvPr id="3" name="Plassholder for tekst 2">
            <a:extLst>
              <a:ext uri="{FF2B5EF4-FFF2-40B4-BE49-F238E27FC236}">
                <a16:creationId xmlns:a16="http://schemas.microsoft.com/office/drawing/2014/main" id="{CA1A7BB2-0BC6-06FF-49D4-EC4DBDB012AB}"/>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Før sommeren piloterte vi på barnehage- og utdanningsområdet</a:t>
            </a:r>
          </a:p>
          <a:p>
            <a:pPr marL="342900" indent="-342900">
              <a:buFont typeface="Arial" panose="020B0604020202020204" pitchFamily="34" charset="0"/>
              <a:buChar char="•"/>
            </a:pPr>
            <a:r>
              <a:rPr lang="nb-NO" dirty="0"/>
              <a:t>Etter sommeren ble prosjektet utvidet til å gjelde alle våre avdelinger/ seksjoner, som gjennomfører kommunerettede tilsyn med kommuner og fylkeskommuner</a:t>
            </a:r>
          </a:p>
          <a:p>
            <a:pPr marL="342900" indent="-342900">
              <a:buFont typeface="Arial" panose="020B0604020202020204" pitchFamily="34" charset="0"/>
              <a:buChar char="•"/>
            </a:pPr>
            <a:r>
              <a:rPr lang="nb-NO" dirty="0"/>
              <a:t>Målgruppen skal være kjent med muligheten gjennom ulike kanaler</a:t>
            </a:r>
          </a:p>
          <a:p>
            <a:pPr marL="342900" indent="-342900">
              <a:buFont typeface="Arial" panose="020B0604020202020204" pitchFamily="34" charset="0"/>
              <a:buChar char="•"/>
            </a:pPr>
            <a:r>
              <a:rPr lang="nb-NO" dirty="0"/>
              <a:t>Foreløpig få tilbakemeldinger</a:t>
            </a:r>
          </a:p>
          <a:p>
            <a:pPr marL="342900" indent="-342900">
              <a:buFont typeface="Arial" panose="020B0604020202020204" pitchFamily="34" charset="0"/>
              <a:buChar char="•"/>
            </a:pPr>
            <a:r>
              <a:rPr lang="nb-NO" dirty="0"/>
              <a:t>Ser allerede verdien av en slik evaluering</a:t>
            </a:r>
          </a:p>
          <a:p>
            <a:endParaRPr lang="nb-NO" dirty="0"/>
          </a:p>
          <a:p>
            <a:pPr algn="ctr">
              <a:spcBef>
                <a:spcPts val="0"/>
              </a:spcBef>
            </a:pPr>
            <a:r>
              <a:rPr lang="nb-NO" sz="2400" b="1" dirty="0">
                <a:solidFill>
                  <a:schemeClr val="accent2">
                    <a:lumMod val="50000"/>
                  </a:schemeClr>
                </a:solidFill>
              </a:rPr>
              <a:t>Formålet med evalueringen: S</a:t>
            </a:r>
            <a:r>
              <a:rPr lang="nb-NO" sz="2400" b="1" i="0" dirty="0">
                <a:solidFill>
                  <a:schemeClr val="accent2">
                    <a:lumMod val="50000"/>
                  </a:schemeClr>
                </a:solidFill>
                <a:effectLst/>
              </a:rPr>
              <a:t>ikre at tilsynene våre fører til ønsket utvikling, slik som læring, forbedring og kvalitetsutvikling</a:t>
            </a:r>
            <a:r>
              <a:rPr lang="nb-NO" sz="2400" b="1" dirty="0">
                <a:solidFill>
                  <a:schemeClr val="accent2">
                    <a:lumMod val="50000"/>
                  </a:schemeClr>
                </a:solidFill>
              </a:rPr>
              <a:t>. </a:t>
            </a:r>
          </a:p>
          <a:p>
            <a:pPr algn="ctr">
              <a:spcBef>
                <a:spcPts val="0"/>
              </a:spcBef>
            </a:pPr>
            <a:r>
              <a:rPr lang="nb-NO" sz="2400" b="1" dirty="0">
                <a:solidFill>
                  <a:schemeClr val="accent2">
                    <a:lumMod val="50000"/>
                  </a:schemeClr>
                </a:solidFill>
              </a:rPr>
              <a:t>Hvis ikke må korrigerende tiltak iverksettes.</a:t>
            </a:r>
            <a:endParaRPr lang="nb-NO" sz="2400" b="1" i="0" dirty="0">
              <a:solidFill>
                <a:schemeClr val="accent2">
                  <a:lumMod val="50000"/>
                </a:schemeClr>
              </a:solidFill>
              <a:effectLst/>
            </a:endParaRPr>
          </a:p>
        </p:txBody>
      </p:sp>
    </p:spTree>
    <p:extLst>
      <p:ext uri="{BB962C8B-B14F-4D97-AF65-F5344CB8AC3E}">
        <p14:creationId xmlns:p14="http://schemas.microsoft.com/office/powerpoint/2010/main" val="26687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D88624-E497-4DE5-9E77-694FEC12F101}"/>
              </a:ext>
            </a:extLst>
          </p:cNvPr>
          <p:cNvSpPr>
            <a:spLocks noGrp="1"/>
          </p:cNvSpPr>
          <p:nvPr>
            <p:ph type="title"/>
          </p:nvPr>
        </p:nvSpPr>
        <p:spPr/>
        <p:txBody>
          <a:bodyPr/>
          <a:lstStyle/>
          <a:p>
            <a:r>
              <a:rPr lang="nb-NO" dirty="0"/>
              <a:t>Hvorfor evaluere tilsyn?</a:t>
            </a:r>
          </a:p>
        </p:txBody>
      </p:sp>
      <p:sp>
        <p:nvSpPr>
          <p:cNvPr id="3" name="Plassholder for tekst 2">
            <a:extLst>
              <a:ext uri="{FF2B5EF4-FFF2-40B4-BE49-F238E27FC236}">
                <a16:creationId xmlns:a16="http://schemas.microsoft.com/office/drawing/2014/main" id="{C32594FB-D1AD-45C4-A130-63D3E164F4AE}"/>
              </a:ext>
            </a:extLst>
          </p:cNvPr>
          <p:cNvSpPr>
            <a:spLocks noGrp="1"/>
          </p:cNvSpPr>
          <p:nvPr>
            <p:ph type="body" sz="quarter" idx="11"/>
          </p:nvPr>
        </p:nvSpPr>
        <p:spPr/>
        <p:txBody>
          <a:bodyPr/>
          <a:lstStyle/>
          <a:p>
            <a:pPr marL="285750" lvl="0" indent="-285750">
              <a:lnSpc>
                <a:spcPct val="107000"/>
              </a:lnSpc>
              <a:buFont typeface="Arial" panose="020B0604020202020204" pitchFamily="34" charset="0"/>
              <a:buChar char="•"/>
            </a:pPr>
            <a:r>
              <a:rPr lang="nb-NO" dirty="0">
                <a:effectLst/>
                <a:ea typeface="Times New Roman" panose="02020603050405020304" pitchFamily="18" charset="0"/>
                <a:cs typeface="Times New Roman" panose="02020603050405020304" pitchFamily="18" charset="0"/>
              </a:rPr>
              <a:t>Ressurskrevende internt og eksternt (kommunene og fylkeskommunene)</a:t>
            </a:r>
          </a:p>
          <a:p>
            <a:pPr marL="285750" lvl="0" indent="-285750">
              <a:lnSpc>
                <a:spcPct val="107000"/>
              </a:lnSpc>
              <a:buFont typeface="Arial" panose="020B0604020202020204" pitchFamily="34" charset="0"/>
              <a:buChar char="•"/>
            </a:pPr>
            <a:r>
              <a:rPr lang="nb-NO" dirty="0">
                <a:effectLst/>
                <a:ea typeface="Times New Roman" panose="02020603050405020304" pitchFamily="18" charset="0"/>
                <a:cs typeface="Times New Roman" panose="02020603050405020304" pitchFamily="18" charset="0"/>
              </a:rPr>
              <a:t>For å svaret på oppdraget vårt fra Kommunal- og distriktsdepartementet</a:t>
            </a:r>
          </a:p>
          <a:p>
            <a:pPr lvl="0">
              <a:lnSpc>
                <a:spcPct val="107000"/>
              </a:lnSpc>
            </a:pPr>
            <a:r>
              <a:rPr lang="nb-NO" sz="1800" i="1" dirty="0">
                <a:solidFill>
                  <a:srgbClr val="333333"/>
                </a:solidFill>
                <a:latin typeface="Open Sans Light" panose="020B0306030504020204" pitchFamily="34" charset="0"/>
                <a:ea typeface="Open Sans Light" panose="020B0306030504020204" pitchFamily="34" charset="0"/>
                <a:cs typeface="Times New Roman" panose="02020603050405020304" pitchFamily="18" charset="0"/>
              </a:rPr>
              <a:t>    	</a:t>
            </a:r>
            <a:r>
              <a:rPr lang="nb-NO" sz="1800" i="1" dirty="0">
                <a:solidFill>
                  <a:srgbClr val="333333"/>
                </a:solidFill>
                <a:effectLst/>
                <a:latin typeface="Open Sans Light" panose="020B0306030504020204" pitchFamily="34" charset="0"/>
                <a:ea typeface="Open Sans Light" panose="020B0306030504020204" pitchFamily="34" charset="0"/>
                <a:cs typeface="Open Sans Light" panose="020B0306030504020204" pitchFamily="34" charset="0"/>
              </a:rPr>
              <a:t>Tilsyn skal være samordnet, målrettet og medvirke til læring og forbedring</a:t>
            </a:r>
          </a:p>
          <a:p>
            <a:pPr marL="285750" lvl="0" indent="-285750">
              <a:lnSpc>
                <a:spcPct val="107000"/>
              </a:lnSpc>
              <a:buFont typeface="Arial" panose="020B0604020202020204" pitchFamily="34" charset="0"/>
              <a:buChar char="•"/>
            </a:pPr>
            <a:r>
              <a:rPr lang="nb-NO" dirty="0">
                <a:effectLst/>
                <a:ea typeface="Times New Roman" panose="02020603050405020304" pitchFamily="18" charset="0"/>
                <a:cs typeface="Times New Roman" panose="02020603050405020304" pitchFamily="18" charset="0"/>
              </a:rPr>
              <a:t>Reglement for økonomistyring i Staten § 16 om evaluering </a:t>
            </a:r>
          </a:p>
          <a:p>
            <a:pPr marL="457200" lvl="1" indent="0">
              <a:lnSpc>
                <a:spcPct val="107000"/>
              </a:lnSpc>
              <a:buNone/>
            </a:pPr>
            <a:r>
              <a:rPr lang="nb-NO" sz="1800" i="1" dirty="0"/>
              <a:t>	</a:t>
            </a:r>
            <a:r>
              <a:rPr lang="nb-NO" sz="1800" i="1" dirty="0">
                <a:solidFill>
                  <a:schemeClr val="bg2">
                    <a:lumMod val="10000"/>
                  </a:schemeClr>
                </a:solidFill>
              </a:rPr>
              <a:t>Alle virksomheter skal sørge for at det gjennomføres evalueringer for å få informasjon om 	effektivitet, måloppnåelse og resultater innenfor hele eller deler av virksomhetens 	ansvarsområde og aktiviteter.</a:t>
            </a:r>
            <a:endParaRPr lang="nb-NO" sz="1800" i="1" dirty="0">
              <a:solidFill>
                <a:schemeClr val="bg2">
                  <a:lumMod val="10000"/>
                </a:schemeClr>
              </a:solidFill>
              <a:effectLst/>
              <a:ea typeface="Times New Roman" panose="02020603050405020304" pitchFamily="18" charset="0"/>
              <a:cs typeface="Times New Roman" panose="02020603050405020304" pitchFamily="18" charset="0"/>
            </a:endParaRPr>
          </a:p>
          <a:p>
            <a:pPr marL="285750" lvl="0" indent="-285750">
              <a:lnSpc>
                <a:spcPct val="107000"/>
              </a:lnSpc>
              <a:buFont typeface="Arial" panose="020B0604020202020204" pitchFamily="34" charset="0"/>
              <a:buChar char="•"/>
            </a:pPr>
            <a:r>
              <a:rPr lang="nb-NO" dirty="0">
                <a:effectLst/>
                <a:ea typeface="Times New Roman" panose="02020603050405020304" pitchFamily="18" charset="0"/>
                <a:cs typeface="Times New Roman" panose="02020603050405020304" pitchFamily="18" charset="0"/>
              </a:rPr>
              <a:t>Stor nasjonal oppmerksomhet rundt læring i tilsyn, jf. Kommuneproposisjonen for 2018 og 2022</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379523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8D1D0-335E-4049-ABCF-EF143DEB98EA}"/>
              </a:ext>
            </a:extLst>
          </p:cNvPr>
          <p:cNvSpPr>
            <a:spLocks noGrp="1"/>
          </p:cNvSpPr>
          <p:nvPr>
            <p:ph type="title"/>
          </p:nvPr>
        </p:nvSpPr>
        <p:spPr/>
        <p:txBody>
          <a:bodyPr/>
          <a:lstStyle/>
          <a:p>
            <a:r>
              <a:rPr lang="nb-NO" dirty="0"/>
              <a:t>Oppleves tilsyn som nyttig? </a:t>
            </a:r>
            <a:endParaRPr lang="nb-NO" sz="3200" dirty="0"/>
          </a:p>
        </p:txBody>
      </p:sp>
      <p:pic>
        <p:nvPicPr>
          <p:cNvPr id="5" name="Bilde 4">
            <a:extLst>
              <a:ext uri="{FF2B5EF4-FFF2-40B4-BE49-F238E27FC236}">
                <a16:creationId xmlns:a16="http://schemas.microsoft.com/office/drawing/2014/main" id="{C340C3AE-3238-4D6D-95D2-BBCE777567EA}"/>
              </a:ext>
            </a:extLst>
          </p:cNvPr>
          <p:cNvPicPr>
            <a:picLocks noChangeAspect="1"/>
          </p:cNvPicPr>
          <p:nvPr/>
        </p:nvPicPr>
        <p:blipFill rotWithShape="1">
          <a:blip r:embed="rId3"/>
          <a:srcRect l="43827" t="39992" r="33964" b="42070"/>
          <a:stretch/>
        </p:blipFill>
        <p:spPr>
          <a:xfrm>
            <a:off x="1192408" y="2462336"/>
            <a:ext cx="8236070" cy="3637944"/>
          </a:xfrm>
          <a:prstGeom prst="rect">
            <a:avLst/>
          </a:prstGeom>
        </p:spPr>
      </p:pic>
      <p:sp>
        <p:nvSpPr>
          <p:cNvPr id="6" name="TekstSylinder 5">
            <a:extLst>
              <a:ext uri="{FF2B5EF4-FFF2-40B4-BE49-F238E27FC236}">
                <a16:creationId xmlns:a16="http://schemas.microsoft.com/office/drawing/2014/main" id="{924078F6-4E4C-4FD9-A125-D33F13149179}"/>
              </a:ext>
            </a:extLst>
          </p:cNvPr>
          <p:cNvSpPr txBox="1"/>
          <p:nvPr/>
        </p:nvSpPr>
        <p:spPr>
          <a:xfrm>
            <a:off x="1055688" y="6007947"/>
            <a:ext cx="75515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244E"/>
                </a:solidFill>
                <a:effectLst/>
                <a:uLnTx/>
                <a:uFillTx/>
                <a:latin typeface="Open Sans"/>
                <a:ea typeface="+mn-ea"/>
                <a:cs typeface="+mn-cs"/>
              </a:rPr>
              <a:t>Kilde: DFØ-rapport 2020:9 Statlig tilsyn med kommunene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00244E"/>
                </a:solidFill>
                <a:effectLst/>
                <a:uLnTx/>
                <a:uFillTx/>
                <a:latin typeface="Open Sans"/>
                <a:ea typeface="+mn-ea"/>
                <a:cs typeface="+mn-cs"/>
              </a:rPr>
              <a:t>Kartlegging av omfang, samordning og nytte</a:t>
            </a:r>
          </a:p>
        </p:txBody>
      </p:sp>
      <p:sp>
        <p:nvSpPr>
          <p:cNvPr id="9" name="Rektangel 8">
            <a:extLst>
              <a:ext uri="{FF2B5EF4-FFF2-40B4-BE49-F238E27FC236}">
                <a16:creationId xmlns:a16="http://schemas.microsoft.com/office/drawing/2014/main" id="{383A574E-5A33-4609-8A89-E3DC5924700F}"/>
              </a:ext>
            </a:extLst>
          </p:cNvPr>
          <p:cNvSpPr/>
          <p:nvPr/>
        </p:nvSpPr>
        <p:spPr>
          <a:xfrm>
            <a:off x="7197357" y="3030052"/>
            <a:ext cx="986113" cy="2468539"/>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Open Sans"/>
              <a:ea typeface="+mn-ea"/>
              <a:cs typeface="+mn-cs"/>
            </a:endParaRPr>
          </a:p>
        </p:txBody>
      </p:sp>
      <p:sp>
        <p:nvSpPr>
          <p:cNvPr id="3" name="TekstSylinder 2">
            <a:extLst>
              <a:ext uri="{FF2B5EF4-FFF2-40B4-BE49-F238E27FC236}">
                <a16:creationId xmlns:a16="http://schemas.microsoft.com/office/drawing/2014/main" id="{40769126-79BB-5434-1FC2-CBE6E993288A}"/>
              </a:ext>
            </a:extLst>
          </p:cNvPr>
          <p:cNvSpPr txBox="1"/>
          <p:nvPr/>
        </p:nvSpPr>
        <p:spPr>
          <a:xfrm>
            <a:off x="1192408" y="2093004"/>
            <a:ext cx="2836033" cy="400110"/>
          </a:xfrm>
          <a:prstGeom prst="rect">
            <a:avLst/>
          </a:prstGeom>
          <a:noFill/>
        </p:spPr>
        <p:txBody>
          <a:bodyPr wrap="none" rtlCol="0">
            <a:spAutoFit/>
          </a:bodyPr>
          <a:lstStyle/>
          <a:p>
            <a:r>
              <a:rPr lang="nb-NO" sz="2000" dirty="0">
                <a:latin typeface="+mj-lt"/>
              </a:rPr>
              <a:t>… spørs hvem du spør</a:t>
            </a:r>
          </a:p>
        </p:txBody>
      </p:sp>
    </p:spTree>
    <p:extLst>
      <p:ext uri="{BB962C8B-B14F-4D97-AF65-F5344CB8AC3E}">
        <p14:creationId xmlns:p14="http://schemas.microsoft.com/office/powerpoint/2010/main" val="75464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4A322B16-E752-7449-904C-7DDF8AE28249}"/>
              </a:ext>
            </a:extLst>
          </p:cNvPr>
          <p:cNvSpPr>
            <a:spLocks noGrp="1"/>
          </p:cNvSpPr>
          <p:nvPr>
            <p:ph type="body" sz="quarter" idx="12"/>
          </p:nvPr>
        </p:nvSpPr>
        <p:spPr/>
        <p:txBody>
          <a:bodyPr/>
          <a:lstStyle/>
          <a:p>
            <a:r>
              <a:rPr lang="nb-NO" dirty="0"/>
              <a:t>Tilsynskalenderen</a:t>
            </a:r>
          </a:p>
        </p:txBody>
      </p:sp>
    </p:spTree>
    <p:extLst>
      <p:ext uri="{BB962C8B-B14F-4D97-AF65-F5344CB8AC3E}">
        <p14:creationId xmlns:p14="http://schemas.microsoft.com/office/powerpoint/2010/main" val="2560430669"/>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OV PowerPointMal" id="{DC37F0B3-6820-42AA-924E-C79160158DA3}" vid="{5D840508-CCCC-4D90-8D0F-EF4A08D792D0}"/>
    </a:ext>
  </a:extLst>
</a:theme>
</file>

<file path=ppt/theme/theme2.xml><?xml version="1.0" encoding="utf-8"?>
<a:theme xmlns:a="http://schemas.openxmlformats.org/drawingml/2006/main" name="1_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sforvalteren i Oslo og Viken" id="{D40E0448-550C-4C45-97F6-9E72E8622EA9}" vid="{A6241FF2-53FC-4427-B184-05A510F3D48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sfov-powerpointmal (3)</Template>
  <TotalTime>1259</TotalTime>
  <Words>2416</Words>
  <Application>Microsoft Office PowerPoint</Application>
  <PresentationFormat>Widescreen</PresentationFormat>
  <Paragraphs>429</Paragraphs>
  <Slides>44</Slides>
  <Notes>28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44</vt:i4>
      </vt:variant>
    </vt:vector>
  </HeadingPairs>
  <TitlesOfParts>
    <vt:vector size="53" baseType="lpstr">
      <vt:lpstr>Arial</vt:lpstr>
      <vt:lpstr>Calibri</vt:lpstr>
      <vt:lpstr>Courier New</vt:lpstr>
      <vt:lpstr>Open Sans</vt:lpstr>
      <vt:lpstr>Open Sans Light</vt:lpstr>
      <vt:lpstr>Open Sans SemiBold</vt:lpstr>
      <vt:lpstr>Wingdings</vt:lpstr>
      <vt:lpstr>Office-tema</vt:lpstr>
      <vt:lpstr>1_Office-tema</vt:lpstr>
      <vt:lpstr>PowerPoint-presentasjon</vt:lpstr>
      <vt:lpstr>PowerPoint-presentasjon</vt:lpstr>
      <vt:lpstr>PowerPoint-presentasjon</vt:lpstr>
      <vt:lpstr>Referat fra forrige møte 31. mai</vt:lpstr>
      <vt:lpstr>PowerPoint-presentasjon</vt:lpstr>
      <vt:lpstr>Prosjekt evaluering av tilsyn</vt:lpstr>
      <vt:lpstr>Hvorfor evaluere tilsyn?</vt:lpstr>
      <vt:lpstr>Oppleves tilsyn som nyttig? </vt:lpstr>
      <vt:lpstr>PowerPoint-presentasjon</vt:lpstr>
      <vt:lpstr>Tilsynskalenderen- forbedringer og endringer</vt:lpstr>
      <vt:lpstr>Hva betyr det at kommunerollen er fjernet </vt:lpstr>
      <vt:lpstr>Tilsynskalenderen er fortsatt under arbeid</vt:lpstr>
      <vt:lpstr>PowerPoint-presentasjon</vt:lpstr>
      <vt:lpstr>Samordne en regional risikovurdering </vt:lpstr>
      <vt:lpstr>For å gjøre ideen konkret </vt:lpstr>
      <vt:lpstr>PowerPoint-presentasjon</vt:lpstr>
      <vt:lpstr>Fast oppdrag fra Kommunal- og distriktsdepartementet </vt:lpstr>
      <vt:lpstr>Gi en tilbakemelding om dere ønsker det</vt:lpstr>
      <vt:lpstr>PowerPoint-presentasjon</vt:lpstr>
      <vt:lpstr>PowerPoint-presentasjon</vt:lpstr>
      <vt:lpstr>Hvor er det endringer?</vt:lpstr>
      <vt:lpstr>Hvorfor er det endringer?</vt:lpstr>
      <vt:lpstr>PowerPoint-presentasjon</vt:lpstr>
      <vt:lpstr>Statlig tilsyn og egenkontrollen</vt:lpstr>
      <vt:lpstr>Statlig tilsyn og egenkontrollen</vt:lpstr>
      <vt:lpstr>Tilsynsrapporter</vt:lpstr>
      <vt:lpstr>Oppsummering</vt:lpstr>
      <vt:lpstr>PowerPoint-presentasjon</vt:lpstr>
      <vt:lpstr>Så langt i tilsynskalenderen for 2023</vt:lpstr>
      <vt:lpstr>Forvaltningsrevisjoner i regi av ØKUS</vt:lpstr>
      <vt:lpstr>Statlig tilsyn og egenkontrollen forts.</vt:lpstr>
      <vt:lpstr>PowerPoint-presentasjon</vt:lpstr>
      <vt:lpstr>Kommunetilsyn sosial- og barnevernavdelingen </vt:lpstr>
      <vt:lpstr>PowerPoint-presentasjon</vt:lpstr>
      <vt:lpstr>Hovedinstruks  - Tilsyn</vt:lpstr>
      <vt:lpstr>Tildelingsbrev – Målrettet bruk av virkemiddel</vt:lpstr>
      <vt:lpstr>Tilsyn 2023 – Forarbeid i avdelingen</vt:lpstr>
      <vt:lpstr>Tilsyn 2023 – Forarbeid i avdelingen forts.</vt:lpstr>
      <vt:lpstr>Foreløpige tilsynstema for 2023</vt:lpstr>
      <vt:lpstr>PowerPoint-presentasjon</vt:lpstr>
      <vt:lpstr>Kommunal beredskapsplikt og helseberedskap 2023</vt:lpstr>
      <vt:lpstr>Andre fagområder</vt:lpstr>
      <vt:lpstr>Tentativ plan for tilsynskoordinering av 2023 tilsyn</vt:lpstr>
      <vt:lpstr>Forslag til møteplan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Butt, Fakra</dc:creator>
  <cp:lastModifiedBy>Butt, Fakra</cp:lastModifiedBy>
  <cp:revision>19</cp:revision>
  <cp:lastPrinted>2022-11-15T07:48:55Z</cp:lastPrinted>
  <dcterms:created xsi:type="dcterms:W3CDTF">2022-10-31T14:09:01Z</dcterms:created>
  <dcterms:modified xsi:type="dcterms:W3CDTF">2022-12-05T14:01:28Z</dcterms:modified>
</cp:coreProperties>
</file>