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0" r:id="rId2"/>
    <p:sldMasterId id="2147483667" r:id="rId3"/>
  </p:sldMasterIdLst>
  <p:notesMasterIdLst>
    <p:notesMasterId r:id="rId24"/>
  </p:notesMasterIdLst>
  <p:handoutMasterIdLst>
    <p:handoutMasterId r:id="rId25"/>
  </p:handoutMasterIdLst>
  <p:sldIdLst>
    <p:sldId id="256" r:id="rId4"/>
    <p:sldId id="262" r:id="rId5"/>
    <p:sldId id="407" r:id="rId6"/>
    <p:sldId id="416" r:id="rId7"/>
    <p:sldId id="409" r:id="rId8"/>
    <p:sldId id="410" r:id="rId9"/>
    <p:sldId id="415" r:id="rId10"/>
    <p:sldId id="417" r:id="rId11"/>
    <p:sldId id="437" r:id="rId12"/>
    <p:sldId id="418" r:id="rId13"/>
    <p:sldId id="438" r:id="rId14"/>
    <p:sldId id="432" r:id="rId15"/>
    <p:sldId id="435" r:id="rId16"/>
    <p:sldId id="434" r:id="rId17"/>
    <p:sldId id="442" r:id="rId18"/>
    <p:sldId id="443" r:id="rId19"/>
    <p:sldId id="445" r:id="rId20"/>
    <p:sldId id="436" r:id="rId21"/>
    <p:sldId id="427" r:id="rId22"/>
    <p:sldId id="428" r:id="rId23"/>
  </p:sldIdLst>
  <p:sldSz cx="12192000" cy="6858000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5957"/>
    <a:srgbClr val="EEDD94"/>
    <a:srgbClr val="DB623A"/>
    <a:srgbClr val="869F91"/>
    <a:srgbClr val="3C3C3B"/>
    <a:srgbClr val="7A6143"/>
    <a:srgbClr val="D64123"/>
    <a:srgbClr val="EFB054"/>
    <a:srgbClr val="999C5C"/>
    <a:srgbClr val="DAD7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sfarg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ddels stil 2 - uthevingsfarg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3792" autoAdjust="0"/>
  </p:normalViewPr>
  <p:slideViewPr>
    <p:cSldViewPr snapToGrid="0" snapToObjects="1">
      <p:cViewPr varScale="1">
        <p:scale>
          <a:sx n="67" d="100"/>
          <a:sy n="67" d="100"/>
        </p:scale>
        <p:origin x="580" y="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A9C9BA"/>
            </a:solidFill>
          </c:spPr>
          <c:invertIfNegative val="0"/>
          <c:cat>
            <c:strRef>
              <c:f>'Ark1'!$A$2:$A$5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91-9F4A-A606-0D4405B944AF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E86837"/>
            </a:solidFill>
          </c:spPr>
          <c:invertIfNegative val="0"/>
          <c:cat>
            <c:strRef>
              <c:f>'Ark1'!$A$2:$A$5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'Ark1'!$C$2:$C$5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91-9F4A-A606-0D4405B944AF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rgbClr val="3B5957"/>
            </a:solidFill>
          </c:spPr>
          <c:invertIfNegative val="0"/>
          <c:cat>
            <c:strRef>
              <c:f>'Ark1'!$A$2:$A$5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'Ark1'!$D$2:$D$5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91-9F4A-A606-0D4405B94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831784"/>
        <c:axId val="-2095307864"/>
      </c:barChart>
      <c:catAx>
        <c:axId val="-2116831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95307864"/>
        <c:crosses val="autoZero"/>
        <c:auto val="1"/>
        <c:lblAlgn val="ctr"/>
        <c:lblOffset val="100"/>
        <c:noMultiLvlLbl val="0"/>
      </c:catAx>
      <c:valAx>
        <c:axId val="-2095307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6831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233038057742795"/>
          <c:y val="0.400315698818898"/>
          <c:w val="0.137669619422572"/>
          <c:h val="0.199368602362204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Arial"/>
          <a:cs typeface="Arial"/>
        </a:defRPr>
      </a:pPr>
      <a:endParaRPr lang="nb-NO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14274-AACF-D147-9EF5-516AD8FF2689}" type="datetimeFigureOut">
              <a:t>16.11.2023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FD466-A3DE-8E43-82A4-D9B07A713786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57689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B0F57-A7B2-7848-874D-3F3B0FF7DC0E}" type="datetimeFigureOut">
              <a:t>16.11.2023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61043-8FC3-ED47-A2CA-CE6831D51DCD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07009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Står fremme til Line skal snakke om agendaen – da bytter vi til neste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61043-8FC3-ED47-A2CA-CE6831D51DC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8378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Vi ba kommunene om å sende oss en oversikt over eventuelle IKT-samarbeid med andre kommuner.</a:t>
            </a:r>
          </a:p>
          <a:p>
            <a:endParaRPr lang="nb-NO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Begrunnelsen for at vi ønsket oversikt over slike samarbeid gjennom brevkontrollen, var at vi ønsket en generell oversikt over utbredelsen. I tillegg ønsket vi å se i hvilken grad (eller om) slike samarbeid har påvirkning på kommunens evne til å etterleve personvernregelverket.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Ulikheter på dokumentenes kvalitet? Hva med etterlevelse på stedlig tilsyn?</a:t>
            </a:r>
          </a:p>
          <a:p>
            <a:endParaRPr lang="nb-NO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Dersom kommunenes samarbeid innebærer at de overlater oppgaver knyttet til behandlingsansvaret sitt til andre, må det inngås avtaler om dette. Dette gjelder både for databehandlerrelasjoner og i tilfeller av felles behandlingsansvar.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Bestemmelsene som regulerer dette følger av personvernforordningen artikkel 26-29.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Kommunene har i utgangspunktet stor frihet til å velge hvordan de skal samarbeide, men personvernforordningen krever at fordelingen av ansvar og oppgaver er tydelig regulert.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Tendensene: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Enkelte kommuner viser til dokumentasjonen til vertskommunen.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Flere kommuner sender likelydende dokumenter som andre kommuner de er i samarbeid med.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ser en svak tendens til at deltakende kommuner i slike samarbeid i for stor grad hviler seg på vertskommunen, og vi er usikre på graden av etterlevelse i disse kommunene.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Kvaliteten er svært varierende og skiller seg ikke fra kommuner som ikke inngår i noe IKT-samarbeid.</a:t>
            </a:r>
          </a:p>
          <a:p>
            <a:pPr marL="0" marR="0" lvl="0" indent="0" algn="l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lærte vi?? Noe om vertskommuner og at det også ble uklart for oss hvordan ansvar og myndighet delegeres. Vi har lyst til å grave mer i dette slik at vi er enda bedre rustet til å veilede kommunene.. </a:t>
            </a:r>
          </a:p>
          <a:p>
            <a:r>
              <a:rPr lang="nb-NO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understreker at kommunene må ha klarhet i ansvarsforhold og fordeling av oppgaver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61043-8FC3-ED47-A2CA-CE6831D51DCD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9442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ba kommunene om å oversende en overordnet/styrende retningslinje for gjennomføring av risiko- og sårbarhetsanalyser. Ved å ha ordene overordnede og gjennomførende i samme setning ser vi at det kan ha bidratt til noe forvirring. Kommunene har sendt og både styrende retningslinjer og gjennomførende dokumenter som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malverk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sjekklister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o.l.Dette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har vi tatt høyde for i våre vurderinger.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Plikten til å gjennomføre ROS er forankret i personvernforordningens artikkel 24 og artikkel 32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</a:t>
            </a:r>
            <a:r>
              <a:rPr lang="nb-NO" sz="1800" dirty="0">
                <a:latin typeface="Calibri" panose="020F0502020204030204" pitchFamily="34" charset="0"/>
              </a:rPr>
              <a:t>Egnet sikkerhetsnivå for å beskytte personopplysninger fordrer at man må identifisere og begrense risikoene ved behandlingen</a:t>
            </a:r>
            <a:endParaRPr lang="nb-NO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Forordningen forutsetter videre at innførte tiltak både skal «sikre og påvise» at regelverket etterleves. Dette forutsetter en systematikk som i praksis etableres gjennom retningslinjer og rutiner i et styringssystem. Disse må være egnede for å ivareta kravet, noe som innebærer at de må ha et klart innhold om blant annet ansvar og oppgaver ved gjennomføring av ROS-analyser.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3600" b="1" dirty="0"/>
              <a:t>Avslutning: Dette betyr at det gjøres mye godt arbeid av kommunens IKT ansatte, og at disse har god kompetanse. Men de utfører sine oppgaver uten å vite sikkert om det de gjør er dekkende for kravene i regelverket, og om deres vurderinger til enhver tid er gode nok. Hvor god personopplysningssikkerheten i kommunen er blir derfor i stor grad overlatt til enkeltpersoner.</a:t>
            </a:r>
          </a:p>
          <a:p>
            <a:endParaRPr lang="nb-NO" b="1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61043-8FC3-ED47-A2CA-CE6831D51DCD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1653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ba kommunene om å oversende en overordnet/styrende retningslinje for gjennomføring av risiko- og sårbarhetsanalyser. Ved å ha ordene overordnede og gjennomførende i samme setning ser vi at det kan ha bidratt til noe forvirring. Kommunene har sendt og både styrende retningslinjer og gjennomførende dokumenter som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malverk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sjekklister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o.l.Dette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har vi tatt høyde for i våre vurderinger.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Plikten til å gjennomføre ROS er forankret i personvernforordningens artikkel 24 og artikkel 32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</a:t>
            </a:r>
            <a:r>
              <a:rPr lang="nb-NO" sz="1800" dirty="0">
                <a:latin typeface="Calibri" panose="020F0502020204030204" pitchFamily="34" charset="0"/>
              </a:rPr>
              <a:t>Egnet sikkerhetsnivå for å beskytte personopplysninger fordrer at man må identifisere og begrense risikoene ved behandlingen</a:t>
            </a:r>
            <a:endParaRPr lang="nb-NO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Forordningen forutsetter videre at innførte tiltak både skal «sikre og påvise» at regelverket etterleves. Dette forutsetter en systematikk som i praksis etableres gjennom retningslinjer og rutiner i et styringssystem. Disse må være egnede for å ivareta kravet, noe som innebærer at de må ha et klart innhold om blant annet ansvar og oppgaver ved gjennomføring av ROS-analyser.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3600" b="1" dirty="0"/>
              <a:t>Avslutning: Dette betyr at det gjøres mye godt arbeid av kommunens IKT ansatte, og at disse har god kompetanse. Men de utfører sine oppgaver uten å vite sikkert om det de gjør er dekkende for kravene i regelverket, og om deres vurderinger til enhver tid er gode nok. Hvor god personopplysningssikkerheten i kommunen er blir derfor i stor grad overlatt til enkeltpersoner.</a:t>
            </a:r>
          </a:p>
          <a:p>
            <a:endParaRPr lang="nb-NO" b="1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61043-8FC3-ED47-A2CA-CE6831D51DCD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334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ba kommunene om å oversende en overordnet/styrende retningslinje for gjennomføring av risiko- og sårbarhetsanalyser. Ved å ha ordene overordnede og gjennomførende i samme setning ser vi at det kan ha bidratt til noe forvirring. Kommunene har sendt og både styrende retningslinjer og gjennomførende dokumenter som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malverk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sjekklister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o.l.Dette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har vi tatt høyde for i våre vurderinger.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Plikten til å gjennomføre ROS er forankret i personvernforordningens artikkel 24 og artikkel 32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</a:t>
            </a:r>
            <a:r>
              <a:rPr lang="nb-NO" sz="1800" dirty="0">
                <a:latin typeface="Calibri" panose="020F0502020204030204" pitchFamily="34" charset="0"/>
              </a:rPr>
              <a:t>Egnet sikkerhetsnivå for å beskytte personopplysninger fordrer at man må identifisere og begrense risikoene ved behandlingen</a:t>
            </a:r>
            <a:endParaRPr lang="nb-NO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Forordningen forutsetter videre at innførte tiltak både skal «sikre og påvise» at regelverket etterleves. Dette forutsetter en systematikk som i praksis etableres gjennom retningslinjer og rutiner i et styringssystem. Disse må være egnede for å ivareta kravet, noe som innebærer at de må ha et klart innhold om blant annet ansvar og oppgaver ved gjennomføring av ROS-analyser.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3600" b="1" dirty="0"/>
              <a:t>Avslutning: Dette betyr at det gjøres mye godt arbeid av kommunens IKT ansatte, og at disse har god kompetanse. Men de utfører sine oppgaver uten å vite sikkert om det de gjør er dekkende for kravene i regelverket, og om deres vurderinger til enhver tid er gode nok. Hvor god personopplysningssikkerheten i kommunen er blir derfor i stor grad overlatt til enkeltpersoner.</a:t>
            </a:r>
          </a:p>
          <a:p>
            <a:endParaRPr lang="nb-NO" b="1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61043-8FC3-ED47-A2CA-CE6831D51DCD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7202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brevkontrollen ba vi om «Styrende retningslinjer/prosedyrer for sikkerhetsrevisjoner, jf. personvernforordningen artikkel 32.1.d)».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Kravet til å gjennomføre sikkerhetsrevisjoner er spesifikt forankret i personvernforordningens artikkel 32.1.d). </a:t>
            </a:r>
            <a:r>
              <a:rPr lang="nb-NO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behandlingsansvarlig og databehandler skal gjennomføre tekniske og organisatoriske tiltak for å oppnå et sikkerhetsnivå som er egnet med hensyn til risikoen, </a:t>
            </a:r>
            <a:r>
              <a:rPr lang="nb-NO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herunder «en prosess for regelmessig testing, analysering og vurdering av hvor effektive behandlingens tekniske og organisatoriske sikkerhetstiltak 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Virksomheten skal altså jevnlig vurdere og evaluere hvor effektive sikkerhetstiltakene er.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nb-NO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nb-NO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å kunne etterleve dette kravet, legger Datatilsynet til grunn at den ansvarlige må etablere egnede overordnede retningslinjer og underliggende rutiner og prosedyrer, jf. også artikkel 32 nr. 4.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nb-NO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sikkerhetsrevisjon bør inneholde……</a:t>
            </a:r>
            <a:endParaRPr lang="nb-NO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nb-NO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nb-NO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besvarelsene fant vi…..</a:t>
            </a:r>
            <a:r>
              <a:rPr lang="nb-NO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nb-NO" sz="18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nb-NO" sz="180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Innledende inntrykk ble i stor grad bekreftet på stedlig tilsyn….</a:t>
            </a:r>
            <a:endParaRPr lang="nb-NO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6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61043-8FC3-ED47-A2CA-CE6831D51DCD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7784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Endre gjerne på formatet her!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61043-8FC3-ED47-A2CA-CE6831D51DC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7098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9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61043-8FC3-ED47-A2CA-CE6831D51DC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539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Begynne med muntlig om bakgrunn - avviksmeldingene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61043-8FC3-ED47-A2CA-CE6831D51DC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8966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800" dirty="0"/>
              <a:t>Da vi spurte om dokumentasjon kommunene allerede skulle ha, valgte vi å gi en relativt kort frist. Vi mottok ikke negative tilbakemeldinger fra noen kommuner </a:t>
            </a:r>
            <a:r>
              <a:rPr lang="nb-NO" sz="800" dirty="0" err="1"/>
              <a:t>ifht</a:t>
            </a:r>
            <a:r>
              <a:rPr lang="nb-NO" sz="800" dirty="0"/>
              <a:t> fristen, men noen få kommuner fikk utsatt frist med en uke. </a:t>
            </a:r>
          </a:p>
          <a:p>
            <a:endParaRPr lang="nb-NO" sz="800" dirty="0"/>
          </a:p>
          <a:p>
            <a:r>
              <a:rPr lang="nb-NO" dirty="0"/>
              <a:t>Samlet rapport:</a:t>
            </a:r>
          </a:p>
          <a:p>
            <a:pPr lvl="1"/>
            <a:r>
              <a:rPr lang="nb-NO" dirty="0"/>
              <a:t>Oppsummering av funn knyttet til hvert av de 10 punktene</a:t>
            </a:r>
          </a:p>
          <a:p>
            <a:pPr lvl="1"/>
            <a:endParaRPr lang="nb-NO" dirty="0"/>
          </a:p>
          <a:p>
            <a:pPr lvl="1"/>
            <a:r>
              <a:rPr lang="nb-NO" dirty="0"/>
              <a:t>Krysskobling av informasjon:</a:t>
            </a:r>
          </a:p>
          <a:p>
            <a:pPr lvl="2"/>
            <a:r>
              <a:rPr lang="nb-NO" dirty="0"/>
              <a:t>Kommunene størrelse </a:t>
            </a:r>
          </a:p>
          <a:p>
            <a:pPr lvl="2"/>
            <a:r>
              <a:rPr lang="nb-NO" dirty="0"/>
              <a:t>Organisering av PVO rollen </a:t>
            </a:r>
          </a:p>
          <a:p>
            <a:pPr lvl="2"/>
            <a:r>
              <a:rPr lang="nb-NO" dirty="0"/>
              <a:t>IKT samarbeid </a:t>
            </a:r>
          </a:p>
          <a:p>
            <a:pPr lvl="2"/>
            <a:endParaRPr lang="nb-NO" dirty="0"/>
          </a:p>
          <a:p>
            <a:pPr lvl="1"/>
            <a:r>
              <a:rPr lang="nb-NO" dirty="0"/>
              <a:t>Dele konkrete eksempler på hva vi mener er «bra nok». </a:t>
            </a:r>
          </a:p>
          <a:p>
            <a:endParaRPr lang="nb-NO" sz="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61043-8FC3-ED47-A2CA-CE6831D51DC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040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Utvelgelse fra funn i fase 1: </a:t>
            </a:r>
          </a:p>
          <a:p>
            <a:pPr marL="171450" indent="-171450">
              <a:buFontTx/>
              <a:buChar char="-"/>
            </a:pPr>
            <a:r>
              <a:rPr lang="nb-NO" dirty="0"/>
              <a:t>Geografi</a:t>
            </a:r>
          </a:p>
          <a:p>
            <a:pPr marL="171450" indent="-171450">
              <a:buFontTx/>
              <a:buChar char="-"/>
            </a:pPr>
            <a:r>
              <a:rPr lang="nb-NO" dirty="0"/>
              <a:t>Størrelse</a:t>
            </a:r>
          </a:p>
          <a:p>
            <a:pPr marL="171450" indent="-171450">
              <a:buFontTx/>
              <a:buChar char="-"/>
            </a:pPr>
            <a:r>
              <a:rPr lang="nb-NO" dirty="0"/>
              <a:t>Avviksmeldinger</a:t>
            </a:r>
          </a:p>
          <a:p>
            <a:pPr marL="171450" indent="-171450">
              <a:buFontTx/>
              <a:buChar char="-"/>
            </a:pPr>
            <a:r>
              <a:rPr lang="nb-NO" dirty="0"/>
              <a:t>Bekymringsmeldinger</a:t>
            </a:r>
          </a:p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61043-8FC3-ED47-A2CA-CE6831D51DC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7389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Kan dere komme med innspill til annen tittel??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61043-8FC3-ED47-A2CA-CE6831D51DC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2009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ba kommunene om å oversende en overordnet/styrende retningslinje for gjennomføring av risiko- og sårbarhetsanalyser. Ved å ha ordene overordnede og gjennomførende i samme setning ser vi at det kan ha bidratt til noe forvirring. Kommunene har sendt og både styrende retningslinjer og gjennomførende dokumenter som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malverk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sjekklister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o.l.Dette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har vi tatt høyde for i våre vurderinger.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Plikten til å gjennomføre ROS er forankret i personvernforordningens artikkel 24 og artikkel 32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</a:t>
            </a:r>
            <a:r>
              <a:rPr lang="nb-NO" sz="1800" dirty="0">
                <a:latin typeface="Calibri" panose="020F0502020204030204" pitchFamily="34" charset="0"/>
              </a:rPr>
              <a:t>Egnet sikkerhetsnivå for å beskytte personopplysninger fordrer at man må identifisere og begrense risikoene ved behandlingen</a:t>
            </a:r>
            <a:endParaRPr lang="nb-NO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Forordningen forutsetter videre at innførte tiltak både skal «sikre og påvise» at regelverket etterleves. Dette forutsetter en systematikk som i praksis etableres gjennom retningslinjer og rutiner i et styringssystem. Disse må være egnede for å ivareta kravet, noe som innebærer at de må ha et klart innhold om blant annet ansvar og oppgaver ved gjennomføring av ROS-analyser.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3600" b="1" dirty="0"/>
              <a:t>Avslutning: Dette betyr at det gjøres mye godt arbeid av kommunens IKT ansatte, og at disse har god kompetanse. Men de utfører sine oppgaver uten å vite sikkert om det de gjør er dekkende for kravene i regelverket, og om deres vurderinger til enhver tid er gode nok. Hvor god personopplysningssikkerheten i kommunen er blir derfor i stor grad overlatt til enkeltpersoner.</a:t>
            </a:r>
          </a:p>
          <a:p>
            <a:endParaRPr lang="nb-NO" b="1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61043-8FC3-ED47-A2CA-CE6831D51DCD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2047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/>
              <a:t>Vi ba kommunene sende oss sin </a:t>
            </a:r>
            <a:r>
              <a:rPr lang="nb-NO" sz="1800" i="1" dirty="0"/>
              <a:t>eventuelle </a:t>
            </a:r>
            <a:r>
              <a:rPr lang="nb-NO" sz="1800" i="0" dirty="0"/>
              <a:t>overordnede sikkerhetsstrategi. Fiffig ordbruk……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800" i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/>
              <a:t>Personvernforordningen har ingen klare krav til at man må etablere en sikkerhetsstrategi, men det er et organisatorisk tiltak som bidrar </a:t>
            </a:r>
            <a:r>
              <a:rPr lang="nb-NO" sz="1800" dirty="0">
                <a:solidFill>
                  <a:schemeClr val="tx1"/>
                </a:solidFill>
              </a:rPr>
              <a:t>til at kommunenes arbeid med å ivareta informasjonssikkerheten ikke blir tilfeldig og fragmentert, og vil styrke kommunenes evne til å forebygge sikkerhetshendelser</a:t>
            </a:r>
          </a:p>
          <a:p>
            <a:pPr marL="0" indent="0">
              <a:spcAft>
                <a:spcPts val="800"/>
              </a:spcAft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Strategien bør inneholde:</a:t>
            </a:r>
          </a:p>
          <a:p>
            <a:r>
              <a:rPr lang="nb-NO" sz="1800" dirty="0"/>
              <a:t>hvilke virkemidler virksomheten skal bruke for å nå overordnede sikkerhetsmål</a:t>
            </a:r>
          </a:p>
          <a:p>
            <a:r>
              <a:rPr lang="nb-NO" sz="1800" dirty="0"/>
              <a:t>organisatoriske og tekniske strategiske valg, </a:t>
            </a:r>
            <a:r>
              <a:rPr lang="nb-NO" sz="1800" dirty="0" err="1"/>
              <a:t>ifbm</a:t>
            </a:r>
            <a:r>
              <a:rPr lang="nb-NO" sz="1800" dirty="0"/>
              <a:t> organisering og gjennomføring av sikkerhetsarbeidet</a:t>
            </a:r>
          </a:p>
          <a:p>
            <a:r>
              <a:rPr lang="nb-NO" sz="1800" dirty="0"/>
              <a:t>Ansvarsfordeling mellom ledelse driftspersonell, sikkerhetspersonell og </a:t>
            </a:r>
            <a:r>
              <a:rPr lang="nb-NO" sz="1800" dirty="0" err="1"/>
              <a:t>evt</a:t>
            </a:r>
            <a:r>
              <a:rPr lang="nb-NO" sz="1800" dirty="0"/>
              <a:t> eksterne leverandører</a:t>
            </a:r>
          </a:p>
          <a:p>
            <a:r>
              <a:rPr lang="nb-NO" sz="1800" dirty="0"/>
              <a:t>Krav til rapportering </a:t>
            </a:r>
            <a:r>
              <a:rPr lang="nb-NO" sz="1800" dirty="0" err="1"/>
              <a:t>ifbm</a:t>
            </a:r>
            <a:r>
              <a:rPr lang="nb-NO" sz="1800" dirty="0"/>
              <a:t> måloppnåelse (sikkerhetsmålene)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800" i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i="0" dirty="0"/>
              <a:t>Tendensene vi så……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800" i="0" dirty="0"/>
          </a:p>
          <a:p>
            <a:pPr marL="0" indent="0">
              <a:spcAft>
                <a:spcPts val="800"/>
              </a:spcAft>
              <a:buNone/>
            </a:pPr>
            <a:r>
              <a:rPr lang="nb-NO" sz="1800" u="sng" dirty="0"/>
              <a:t>Avslutningen: </a:t>
            </a:r>
            <a:r>
              <a:rPr lang="nb-NO" sz="1800" u="none" dirty="0"/>
              <a:t>Ikke et krav – ikke noen pålegg. Anbefales som virkemiddel for å nå de overordnede sikkerhetsmålene satt av kommunene. Noe å måle fremgang opp mot – ledelsen </a:t>
            </a:r>
            <a:r>
              <a:rPr lang="nb-NO" sz="1800" u="none" dirty="0" err="1"/>
              <a:t>ansvarliggjør</a:t>
            </a:r>
            <a:r>
              <a:rPr lang="nb-NO" sz="1800" u="none" dirty="0"/>
              <a:t> organisasjonen – som rapporterer tilbake….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nb-NO" sz="1800" u="none" dirty="0"/>
              <a:t>Ikke la ansvaret for å definere sikkerhetsmål og jobbe for måloppnåelse ligge alene hos IKT medarbeiderne. Det kan være utfordrende å se om tiltakene er tilstrekkelige og dekker alle nødvendige områder. </a:t>
            </a:r>
          </a:p>
          <a:p>
            <a:pPr>
              <a:lnSpc>
                <a:spcPct val="80000"/>
              </a:lnSpc>
              <a:spcAft>
                <a:spcPts val="800"/>
              </a:spcAft>
            </a:pPr>
            <a:endParaRPr lang="nb-NO" sz="18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80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61043-8FC3-ED47-A2CA-CE6831D51DCD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9377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mal 1 - med il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14948" y="3680659"/>
            <a:ext cx="10971016" cy="1470025"/>
          </a:xfrm>
        </p:spPr>
        <p:txBody>
          <a:bodyPr/>
          <a:lstStyle>
            <a:lvl1pPr algn="l">
              <a:defRPr>
                <a:solidFill>
                  <a:srgbClr val="869F9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3264-4DE1-764E-981D-C5D87A45BB26}" type="datetime1">
              <a:t>16.11.2023</a:t>
            </a:fld>
            <a:endParaRPr lang="nb-NO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614948" y="5161547"/>
            <a:ext cx="10971017" cy="827505"/>
          </a:xfrm>
        </p:spPr>
        <p:txBody>
          <a:bodyPr/>
          <a:lstStyle>
            <a:lvl1pPr marL="0" indent="0" algn="l">
              <a:buNone/>
              <a:defRPr>
                <a:solidFill>
                  <a:srgbClr val="869F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B8F4E3A-FD01-994D-A253-4F294E8F52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14948" y="565311"/>
            <a:ext cx="10962103" cy="356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1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deler lys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0888234" y="280701"/>
            <a:ext cx="842591" cy="63349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6" name="Rektangel 5"/>
          <p:cNvSpPr/>
          <p:nvPr userDrawn="1"/>
        </p:nvSpPr>
        <p:spPr>
          <a:xfrm>
            <a:off x="609600" y="564776"/>
            <a:ext cx="10972800" cy="5715000"/>
          </a:xfrm>
          <a:prstGeom prst="rect">
            <a:avLst/>
          </a:prstGeom>
          <a:solidFill>
            <a:srgbClr val="A5C5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1225898" y="4421146"/>
            <a:ext cx="9813892" cy="94632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1225898" y="5026085"/>
            <a:ext cx="9813892" cy="0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95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deler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0888234" y="280701"/>
            <a:ext cx="842591" cy="63349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Rektangel 7"/>
          <p:cNvSpPr/>
          <p:nvPr userDrawn="1"/>
        </p:nvSpPr>
        <p:spPr>
          <a:xfrm>
            <a:off x="609600" y="564777"/>
            <a:ext cx="10972800" cy="5715000"/>
          </a:xfrm>
          <a:prstGeom prst="rect">
            <a:avLst/>
          </a:prstGeom>
          <a:solidFill>
            <a:srgbClr val="DB6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1225898" y="4421146"/>
            <a:ext cx="9813892" cy="94632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1225898" y="5026085"/>
            <a:ext cx="9813892" cy="0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66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deler mørk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0888234" y="280701"/>
            <a:ext cx="842591" cy="63349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Rektangel 7"/>
          <p:cNvSpPr/>
          <p:nvPr userDrawn="1"/>
        </p:nvSpPr>
        <p:spPr>
          <a:xfrm>
            <a:off x="609600" y="564776"/>
            <a:ext cx="10972800" cy="5715000"/>
          </a:xfrm>
          <a:prstGeom prst="rect">
            <a:avLst/>
          </a:prstGeom>
          <a:solidFill>
            <a:srgbClr val="3B5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1225898" y="4421146"/>
            <a:ext cx="9813892" cy="94632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1225898" y="5026085"/>
            <a:ext cx="9813892" cy="0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617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4671896" y="6406743"/>
            <a:ext cx="2844800" cy="365125"/>
          </a:xfrm>
        </p:spPr>
        <p:txBody>
          <a:bodyPr/>
          <a:lstStyle/>
          <a:p>
            <a:fld id="{D9F8E5F8-CC6A-6749-966D-8F8E3810D649}" type="slidenum">
              <a:t>‹#›</a:t>
            </a:fld>
            <a:endParaRPr lang="nb-NO"/>
          </a:p>
        </p:txBody>
      </p:sp>
      <p:cxnSp>
        <p:nvCxnSpPr>
          <p:cNvPr id="3" name="Rett linje 2"/>
          <p:cNvCxnSpPr/>
          <p:nvPr userDrawn="1"/>
        </p:nvCxnSpPr>
        <p:spPr>
          <a:xfrm>
            <a:off x="5961275" y="6707369"/>
            <a:ext cx="266043" cy="0"/>
          </a:xfrm>
          <a:prstGeom prst="line">
            <a:avLst/>
          </a:prstGeom>
          <a:ln w="63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852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5742704" y="6403970"/>
            <a:ext cx="842591" cy="4540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7" name="Rektangel 6"/>
          <p:cNvSpPr/>
          <p:nvPr userDrawn="1"/>
        </p:nvSpPr>
        <p:spPr>
          <a:xfrm>
            <a:off x="10888234" y="280701"/>
            <a:ext cx="842591" cy="63349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</p:spTree>
    <p:extLst>
      <p:ext uri="{BB962C8B-B14F-4D97-AF65-F5344CB8AC3E}">
        <p14:creationId xmlns:p14="http://schemas.microsoft.com/office/powerpoint/2010/main" val="326999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ksempel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5742704" y="6403970"/>
            <a:ext cx="842591" cy="4540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7" name="Rektangel 6"/>
          <p:cNvSpPr/>
          <p:nvPr userDrawn="1"/>
        </p:nvSpPr>
        <p:spPr>
          <a:xfrm>
            <a:off x="10888234" y="280701"/>
            <a:ext cx="842591" cy="63349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3497236787"/>
              </p:ext>
            </p:extLst>
          </p:nvPr>
        </p:nvGraphicFramePr>
        <p:xfrm>
          <a:off x="2343920" y="1397000"/>
          <a:ext cx="8128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Sylinder 2"/>
          <p:cNvSpPr txBox="1"/>
          <p:nvPr userDrawn="1"/>
        </p:nvSpPr>
        <p:spPr>
          <a:xfrm>
            <a:off x="2633254" y="5730064"/>
            <a:ext cx="9439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>
                <a:latin typeface="Arial"/>
                <a:cs typeface="Arial"/>
              </a:rPr>
              <a:t>Eksempel på digram.</a:t>
            </a:r>
          </a:p>
        </p:txBody>
      </p:sp>
    </p:spTree>
    <p:extLst>
      <p:ext uri="{BB962C8B-B14F-4D97-AF65-F5344CB8AC3E}">
        <p14:creationId xmlns:p14="http://schemas.microsoft.com/office/powerpoint/2010/main" val="392456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ksempel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5742704" y="6403970"/>
            <a:ext cx="842591" cy="4540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7" name="Rektangel 6"/>
          <p:cNvSpPr/>
          <p:nvPr userDrawn="1"/>
        </p:nvSpPr>
        <p:spPr>
          <a:xfrm>
            <a:off x="10888234" y="280701"/>
            <a:ext cx="842591" cy="63349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graphicFrame>
        <p:nvGraphicFramePr>
          <p:cNvPr id="4" name="Tabell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81432049"/>
              </p:ext>
            </p:extLst>
          </p:nvPr>
        </p:nvGraphicFramePr>
        <p:xfrm>
          <a:off x="607896" y="551328"/>
          <a:ext cx="10974504" cy="5755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8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8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8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9418">
                <a:tc>
                  <a:txBody>
                    <a:bodyPr/>
                    <a:lstStyle/>
                    <a:p>
                      <a:r>
                        <a:rPr lang="nb-NO" sz="2300" b="1">
                          <a:solidFill>
                            <a:srgbClr val="E86837"/>
                          </a:solidFill>
                          <a:latin typeface="Arial"/>
                          <a:cs typeface="Arial"/>
                        </a:rPr>
                        <a:t>Tekst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2300" b="1">
                          <a:solidFill>
                            <a:srgbClr val="E86837"/>
                          </a:solidFill>
                          <a:latin typeface="Arial"/>
                          <a:cs typeface="Arial"/>
                        </a:rPr>
                        <a:t>Tekst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2300" b="1">
                          <a:solidFill>
                            <a:srgbClr val="E86837"/>
                          </a:solidFill>
                          <a:latin typeface="Arial"/>
                          <a:cs typeface="Arial"/>
                        </a:rPr>
                        <a:t>Tekst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4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Her er eksempel</a:t>
                      </a:r>
                      <a:r>
                        <a:rPr lang="nb-NO" sz="1600" baseline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på bruk av tabell. </a:t>
                      </a:r>
                      <a:endParaRPr lang="nb-NO"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Denne</a:t>
                      </a:r>
                      <a:r>
                        <a:rPr lang="nb-NO" sz="1600" baseline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tabellen kan kopieres </a:t>
                      </a:r>
                      <a:r>
                        <a:rPr lang="nb-NO" sz="16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ut fra lysbilemalen.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aseline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Vis &gt; Hoved &gt; Lysbildemal</a:t>
                      </a:r>
                      <a:endParaRPr lang="nb-NO"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endParaRPr lang="nb-NO"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418">
                <a:tc>
                  <a:txBody>
                    <a:bodyPr/>
                    <a:lstStyle/>
                    <a:p>
                      <a:endParaRPr lang="nb-NO"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418">
                <a:tc>
                  <a:txBody>
                    <a:bodyPr/>
                    <a:lstStyle/>
                    <a:p>
                      <a:endParaRPr lang="nb-NO"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9418">
                <a:tc>
                  <a:txBody>
                    <a:bodyPr/>
                    <a:lstStyle/>
                    <a:p>
                      <a:endParaRPr lang="nb-NO"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418">
                <a:tc>
                  <a:txBody>
                    <a:bodyPr/>
                    <a:lstStyle/>
                    <a:p>
                      <a:endParaRPr lang="nb-NO"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9418">
                <a:tc>
                  <a:txBody>
                    <a:bodyPr/>
                    <a:lstStyle/>
                    <a:p>
                      <a:endParaRPr lang="nb-NO"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9418">
                <a:tc>
                  <a:txBody>
                    <a:bodyPr/>
                    <a:lstStyle/>
                    <a:p>
                      <a:endParaRPr lang="nb-NO"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A5C8B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9B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831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7595" y="3775302"/>
            <a:ext cx="1498600" cy="368300"/>
          </a:xfrm>
          <a:prstGeom prst="rect">
            <a:avLst/>
          </a:prstGeom>
        </p:spPr>
      </p:pic>
      <p:sp>
        <p:nvSpPr>
          <p:cNvPr id="3" name="TekstSylinder 2"/>
          <p:cNvSpPr txBox="1"/>
          <p:nvPr userDrawn="1"/>
        </p:nvSpPr>
        <p:spPr>
          <a:xfrm>
            <a:off x="4889502" y="4356263"/>
            <a:ext cx="4658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1200" b="0" i="0" u="none" strike="noStrike" kern="1200" baseline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postkasse@datatilsynet.no</a:t>
            </a:r>
            <a:endParaRPr lang="en-GB" sz="1200" b="0" i="0" u="none" strike="noStrike" kern="1200" baseline="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rtl="0"/>
            <a:r>
              <a:rPr lang="en-GB" sz="1200" b="0" i="0" u="none" strike="noStrike" kern="1200" baseline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Telefon</a:t>
            </a:r>
            <a:r>
              <a:rPr lang="en-GB" sz="1200" b="0" i="0" u="none" strike="noStrike" kern="1200" baseline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: +47 22 39 69 00 </a:t>
            </a:r>
          </a:p>
          <a:p>
            <a:pPr rtl="0"/>
            <a:endParaRPr lang="en-GB" sz="1200" b="1" i="0" u="none" strike="noStrike" kern="1200" baseline="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rtl="0"/>
            <a:r>
              <a:rPr lang="en-GB" sz="1200" b="1" i="0" u="none" strike="noStrike" kern="1200" baseline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datatilsynet.no</a:t>
            </a:r>
            <a:endParaRPr lang="en-GB" sz="1200" b="1" i="0" u="none" strike="noStrike" kern="1200" baseline="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rtl="0"/>
            <a:r>
              <a:rPr lang="en-GB" sz="1200" b="1" i="0" u="none" strike="noStrike" kern="1200" baseline="0" dirty="0" err="1">
                <a:solidFill>
                  <a:schemeClr val="bg1"/>
                </a:solidFill>
                <a:latin typeface="Arial"/>
                <a:ea typeface="+mn-ea"/>
                <a:cs typeface="Arial"/>
              </a:rPr>
              <a:t>personvernbloggen.no</a:t>
            </a:r>
            <a:endParaRPr lang="nb-NO" sz="1200" b="1" baseline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Plassholder for tittel 1"/>
          <p:cNvSpPr>
            <a:spLocks noGrp="1"/>
          </p:cNvSpPr>
          <p:nvPr>
            <p:ph type="title"/>
          </p:nvPr>
        </p:nvSpPr>
        <p:spPr>
          <a:xfrm>
            <a:off x="609600" y="1977705"/>
            <a:ext cx="10954871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8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4889502" y="5470613"/>
            <a:ext cx="6042477" cy="42171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b-NO"/>
              <a:t>Klikk for å legge til egen twitter/ mail. </a:t>
            </a:r>
          </a:p>
          <a:p>
            <a:pPr lvl="0"/>
            <a:r>
              <a:rPr lang="nb-NO"/>
              <a:t>osv maks to linjer</a:t>
            </a:r>
          </a:p>
        </p:txBody>
      </p:sp>
    </p:spTree>
    <p:extLst>
      <p:ext uri="{BB962C8B-B14F-4D97-AF65-F5344CB8AC3E}">
        <p14:creationId xmlns:p14="http://schemas.microsoft.com/office/powerpoint/2010/main" val="236785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mal 2 - med il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14948" y="3680659"/>
            <a:ext cx="10971016" cy="1470025"/>
          </a:xfrm>
        </p:spPr>
        <p:txBody>
          <a:bodyPr/>
          <a:lstStyle>
            <a:lvl1pPr algn="l">
              <a:defRPr>
                <a:solidFill>
                  <a:srgbClr val="869F9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14948" y="5161547"/>
            <a:ext cx="10971017" cy="827505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869F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malen.</a:t>
            </a:r>
          </a:p>
          <a:p>
            <a:r>
              <a:rPr lang="nb-NO"/>
              <a:t>Klikk for å redigere undertittelstil i malen.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3264-4DE1-764E-981D-C5D87A45BB26}" type="datetime1">
              <a:t>16.11.2023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30B201E-9CE5-A94E-BC1D-F19A464183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14948" y="565311"/>
            <a:ext cx="10962103" cy="356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89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mal 1 - uten il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14948" y="3680659"/>
            <a:ext cx="10971016" cy="1470025"/>
          </a:xfrm>
        </p:spPr>
        <p:txBody>
          <a:bodyPr/>
          <a:lstStyle>
            <a:lvl1pPr algn="l">
              <a:defRPr>
                <a:solidFill>
                  <a:srgbClr val="869F9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14948" y="5161547"/>
            <a:ext cx="10971017" cy="827505"/>
          </a:xfrm>
        </p:spPr>
        <p:txBody>
          <a:bodyPr/>
          <a:lstStyle>
            <a:lvl1pPr marL="0" indent="0" algn="l">
              <a:buNone/>
              <a:defRPr>
                <a:solidFill>
                  <a:srgbClr val="869F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3264-4DE1-764E-981D-C5D87A45BB26}" type="datetime1">
              <a:t>16.11.2023</a:t>
            </a:fld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>
            <a:off x="609600" y="564776"/>
            <a:ext cx="10972800" cy="3592804"/>
          </a:xfrm>
          <a:prstGeom prst="rect">
            <a:avLst/>
          </a:prstGeom>
          <a:solidFill>
            <a:srgbClr val="A5C5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1" hasCustomPrompt="1"/>
          </p:nvPr>
        </p:nvSpPr>
        <p:spPr>
          <a:xfrm>
            <a:off x="3915950" y="1981478"/>
            <a:ext cx="4316028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419236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mal 2 - uten il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14948" y="3680659"/>
            <a:ext cx="10971016" cy="1470025"/>
          </a:xfrm>
        </p:spPr>
        <p:txBody>
          <a:bodyPr/>
          <a:lstStyle>
            <a:lvl1pPr algn="l">
              <a:defRPr>
                <a:solidFill>
                  <a:srgbClr val="869F9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3264-4DE1-764E-981D-C5D87A45BB26}" type="datetime1">
              <a:t>16.11.2023</a:t>
            </a:fld>
            <a:endParaRPr lang="nb-NO"/>
          </a:p>
        </p:txBody>
      </p:sp>
      <p:sp>
        <p:nvSpPr>
          <p:cNvPr id="8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14948" y="5161547"/>
            <a:ext cx="10971017" cy="827505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869F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malen.</a:t>
            </a:r>
          </a:p>
          <a:p>
            <a:r>
              <a:rPr lang="nb-NO"/>
              <a:t>Klikk for å redigere undertittelstil i malen.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609600" y="564776"/>
            <a:ext cx="10972800" cy="3592804"/>
          </a:xfrm>
          <a:prstGeom prst="rect">
            <a:avLst/>
          </a:prstGeom>
          <a:solidFill>
            <a:srgbClr val="A5C5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2" name="Plassholder for bilde 9"/>
          <p:cNvSpPr>
            <a:spLocks noGrp="1"/>
          </p:cNvSpPr>
          <p:nvPr>
            <p:ph type="pic" sz="quarter" idx="11" hasCustomPrompt="1"/>
          </p:nvPr>
        </p:nvSpPr>
        <p:spPr>
          <a:xfrm>
            <a:off x="3915950" y="1981478"/>
            <a:ext cx="4316028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2145519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4671896" y="6406743"/>
            <a:ext cx="2844800" cy="365125"/>
          </a:xfrm>
        </p:spPr>
        <p:txBody>
          <a:bodyPr/>
          <a:lstStyle/>
          <a:p>
            <a:fld id="{D9F8E5F8-CC6A-6749-966D-8F8E3810D649}" type="slidenum">
              <a:t>‹#›</a:t>
            </a:fld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609600" y="421902"/>
            <a:ext cx="10972800" cy="94632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609600" y="1036892"/>
            <a:ext cx="10972800" cy="0"/>
          </a:xfrm>
          <a:prstGeom prst="line">
            <a:avLst/>
          </a:prstGeom>
          <a:ln w="57150" cmpd="sng">
            <a:solidFill>
              <a:srgbClr val="869F9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373169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373169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5961275" y="6707369"/>
            <a:ext cx="266043" cy="0"/>
          </a:xfrm>
          <a:prstGeom prst="line">
            <a:avLst/>
          </a:prstGeom>
          <a:ln w="63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53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421902"/>
            <a:ext cx="10972800" cy="94632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374350"/>
            <a:ext cx="10972800" cy="461068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671896" y="6406743"/>
            <a:ext cx="2844800" cy="365125"/>
          </a:xfrm>
        </p:spPr>
        <p:txBody>
          <a:bodyPr/>
          <a:lstStyle/>
          <a:p>
            <a:fld id="{D9F8E5F8-CC6A-6749-966D-8F8E3810D649}" type="slidenum">
              <a:t>‹#›</a:t>
            </a:fld>
            <a:endParaRPr lang="nb-NO"/>
          </a:p>
        </p:txBody>
      </p:sp>
      <p:cxnSp>
        <p:nvCxnSpPr>
          <p:cNvPr id="7" name="Rett linje 6"/>
          <p:cNvCxnSpPr/>
          <p:nvPr userDrawn="1"/>
        </p:nvCxnSpPr>
        <p:spPr>
          <a:xfrm>
            <a:off x="609600" y="1036892"/>
            <a:ext cx="10972800" cy="0"/>
          </a:xfrm>
          <a:prstGeom prst="line">
            <a:avLst/>
          </a:prstGeom>
          <a:ln w="57150" cmpd="sng">
            <a:solidFill>
              <a:srgbClr val="869F9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ett linje 7"/>
          <p:cNvCxnSpPr/>
          <p:nvPr userDrawn="1"/>
        </p:nvCxnSpPr>
        <p:spPr>
          <a:xfrm>
            <a:off x="5961275" y="6707369"/>
            <a:ext cx="266043" cy="0"/>
          </a:xfrm>
          <a:prstGeom prst="line">
            <a:avLst/>
          </a:prstGeom>
          <a:ln w="63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383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4671896" y="6406743"/>
            <a:ext cx="2844800" cy="365125"/>
          </a:xfrm>
        </p:spPr>
        <p:txBody>
          <a:bodyPr/>
          <a:lstStyle/>
          <a:p>
            <a:fld id="{D9F8E5F8-CC6A-6749-966D-8F8E3810D649}" type="slidenum">
              <a:t>‹#›</a:t>
            </a:fld>
            <a:endParaRPr lang="nb-NO"/>
          </a:p>
        </p:txBody>
      </p:sp>
      <p:sp>
        <p:nvSpPr>
          <p:cNvPr id="10" name="Plassholder for tittel 17"/>
          <p:cNvSpPr>
            <a:spLocks noGrp="1"/>
          </p:cNvSpPr>
          <p:nvPr>
            <p:ph type="title"/>
          </p:nvPr>
        </p:nvSpPr>
        <p:spPr>
          <a:xfrm>
            <a:off x="609600" y="421902"/>
            <a:ext cx="10972800" cy="61500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cxnSp>
        <p:nvCxnSpPr>
          <p:cNvPr id="11" name="Rett linje 10"/>
          <p:cNvCxnSpPr/>
          <p:nvPr userDrawn="1"/>
        </p:nvCxnSpPr>
        <p:spPr>
          <a:xfrm>
            <a:off x="609600" y="1036892"/>
            <a:ext cx="10972800" cy="0"/>
          </a:xfrm>
          <a:prstGeom prst="line">
            <a:avLst/>
          </a:prstGeom>
          <a:ln w="57150" cmpd="sng">
            <a:solidFill>
              <a:srgbClr val="869F9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tekst 2"/>
          <p:cNvSpPr>
            <a:spLocks noGrp="1"/>
          </p:cNvSpPr>
          <p:nvPr>
            <p:ph type="body" idx="1"/>
          </p:nvPr>
        </p:nvSpPr>
        <p:spPr>
          <a:xfrm>
            <a:off x="609601" y="1368013"/>
            <a:ext cx="5290329" cy="911308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Plassholder for innhold 3"/>
          <p:cNvSpPr>
            <a:spLocks noGrp="1"/>
          </p:cNvSpPr>
          <p:nvPr>
            <p:ph sz="half" idx="2"/>
          </p:nvPr>
        </p:nvSpPr>
        <p:spPr>
          <a:xfrm>
            <a:off x="609601" y="2279321"/>
            <a:ext cx="5290329" cy="367974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318808" y="1368013"/>
            <a:ext cx="5263593" cy="911309"/>
          </a:xfrm>
          <a:solidFill>
            <a:srgbClr val="A5C5B1"/>
          </a:solidFill>
        </p:spPr>
        <p:txBody>
          <a:bodyPr lIns="216000" rIns="216000" anchor="ctr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innhold 5"/>
          <p:cNvSpPr>
            <a:spLocks noGrp="1"/>
          </p:cNvSpPr>
          <p:nvPr>
            <p:ph sz="quarter" idx="4"/>
          </p:nvPr>
        </p:nvSpPr>
        <p:spPr>
          <a:xfrm>
            <a:off x="6318808" y="2279322"/>
            <a:ext cx="5263593" cy="3679741"/>
          </a:xfrm>
          <a:solidFill>
            <a:srgbClr val="A5C5B1"/>
          </a:solidFill>
        </p:spPr>
        <p:txBody>
          <a:bodyPr lIns="216000" rIns="21600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12" name="Rett linje 11"/>
          <p:cNvCxnSpPr/>
          <p:nvPr userDrawn="1"/>
        </p:nvCxnSpPr>
        <p:spPr>
          <a:xfrm>
            <a:off x="5961275" y="6707369"/>
            <a:ext cx="266043" cy="0"/>
          </a:xfrm>
          <a:prstGeom prst="line">
            <a:avLst/>
          </a:prstGeom>
          <a:ln w="63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66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4671896" y="6406743"/>
            <a:ext cx="2844800" cy="365125"/>
          </a:xfrm>
        </p:spPr>
        <p:txBody>
          <a:bodyPr/>
          <a:lstStyle/>
          <a:p>
            <a:fld id="{D9F8E5F8-CC6A-6749-966D-8F8E3810D649}" type="slidenum">
              <a:t>‹#›</a:t>
            </a:fld>
            <a:endParaRPr lang="nb-NO"/>
          </a:p>
        </p:txBody>
      </p:sp>
      <p:sp>
        <p:nvSpPr>
          <p:cNvPr id="10" name="Plassholder for tittel 17"/>
          <p:cNvSpPr>
            <a:spLocks noGrp="1"/>
          </p:cNvSpPr>
          <p:nvPr>
            <p:ph type="title"/>
          </p:nvPr>
        </p:nvSpPr>
        <p:spPr>
          <a:xfrm>
            <a:off x="609600" y="421902"/>
            <a:ext cx="10972800" cy="61500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cxnSp>
        <p:nvCxnSpPr>
          <p:cNvPr id="11" name="Rett linje 10"/>
          <p:cNvCxnSpPr/>
          <p:nvPr userDrawn="1"/>
        </p:nvCxnSpPr>
        <p:spPr>
          <a:xfrm>
            <a:off x="609600" y="1036892"/>
            <a:ext cx="10972800" cy="0"/>
          </a:xfrm>
          <a:prstGeom prst="line">
            <a:avLst/>
          </a:prstGeom>
          <a:ln w="57150" cmpd="sng">
            <a:solidFill>
              <a:srgbClr val="869F9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tekst 2"/>
          <p:cNvSpPr>
            <a:spLocks noGrp="1"/>
          </p:cNvSpPr>
          <p:nvPr>
            <p:ph type="body" idx="1"/>
          </p:nvPr>
        </p:nvSpPr>
        <p:spPr>
          <a:xfrm>
            <a:off x="609601" y="1368013"/>
            <a:ext cx="5272505" cy="911308"/>
          </a:xfrm>
          <a:solidFill>
            <a:srgbClr val="A5C5B1"/>
          </a:solidFill>
          <a:ln>
            <a:noFill/>
          </a:ln>
        </p:spPr>
        <p:txBody>
          <a:bodyPr lIns="216000" rIns="216000" anchor="ctr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Plassholder for innhold 3"/>
          <p:cNvSpPr>
            <a:spLocks noGrp="1"/>
          </p:cNvSpPr>
          <p:nvPr>
            <p:ph sz="half" idx="2"/>
          </p:nvPr>
        </p:nvSpPr>
        <p:spPr>
          <a:xfrm>
            <a:off x="609601" y="2279321"/>
            <a:ext cx="5272505" cy="3679742"/>
          </a:xfrm>
          <a:solidFill>
            <a:srgbClr val="A5C5B1"/>
          </a:solidFill>
          <a:ln>
            <a:noFill/>
          </a:ln>
        </p:spPr>
        <p:txBody>
          <a:bodyPr lIns="216000" rIns="21600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ekst 2"/>
          <p:cNvSpPr>
            <a:spLocks noGrp="1"/>
          </p:cNvSpPr>
          <p:nvPr>
            <p:ph type="body" idx="13"/>
          </p:nvPr>
        </p:nvSpPr>
        <p:spPr>
          <a:xfrm>
            <a:off x="6309896" y="1368013"/>
            <a:ext cx="5272505" cy="911308"/>
          </a:xfrm>
          <a:solidFill>
            <a:srgbClr val="A5C5B1"/>
          </a:solidFill>
          <a:ln>
            <a:noFill/>
          </a:ln>
        </p:spPr>
        <p:txBody>
          <a:bodyPr lIns="216000" rIns="216000" anchor="ctr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innhold 3"/>
          <p:cNvSpPr>
            <a:spLocks noGrp="1"/>
          </p:cNvSpPr>
          <p:nvPr>
            <p:ph sz="half" idx="14"/>
          </p:nvPr>
        </p:nvSpPr>
        <p:spPr>
          <a:xfrm>
            <a:off x="6309896" y="2279321"/>
            <a:ext cx="5272505" cy="3679742"/>
          </a:xfrm>
          <a:solidFill>
            <a:srgbClr val="A5C5B1"/>
          </a:solidFill>
          <a:ln>
            <a:noFill/>
          </a:ln>
        </p:spPr>
        <p:txBody>
          <a:bodyPr lIns="216000" rIns="21600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15" name="Rett linje 14"/>
          <p:cNvCxnSpPr/>
          <p:nvPr userDrawn="1"/>
        </p:nvCxnSpPr>
        <p:spPr>
          <a:xfrm>
            <a:off x="5961275" y="6707369"/>
            <a:ext cx="266043" cy="0"/>
          </a:xfrm>
          <a:prstGeom prst="line">
            <a:avLst/>
          </a:prstGeom>
          <a:ln w="63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54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deler med illustra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0888234" y="280701"/>
            <a:ext cx="842591" cy="63349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Rektangel 7"/>
          <p:cNvSpPr/>
          <p:nvPr userDrawn="1"/>
        </p:nvSpPr>
        <p:spPr>
          <a:xfrm>
            <a:off x="609600" y="564776"/>
            <a:ext cx="10972800" cy="5715000"/>
          </a:xfrm>
          <a:prstGeom prst="rect">
            <a:avLst/>
          </a:prstGeom>
          <a:solidFill>
            <a:srgbClr val="A5C5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1225898" y="4421146"/>
            <a:ext cx="9813892" cy="94632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1225898" y="5026085"/>
            <a:ext cx="9813892" cy="0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660" y="1473597"/>
            <a:ext cx="4035552" cy="231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78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4017225"/>
            <a:ext cx="10972800" cy="1143000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5160225"/>
            <a:ext cx="10972800" cy="511426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pPr lvl="0"/>
            <a:r>
              <a:rPr lang="nb-NO"/>
              <a:t>Klikk for å redigere tekststiler i maler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02359"/>
            <a:ext cx="284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62C93080-3444-2240-ABB2-C588EA5130AD}" type="datetime1">
              <a:t>16.11.2023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083800" y="6095674"/>
            <a:ext cx="14986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4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61" r:id="rId3"/>
    <p:sldLayoutId id="2147483684" r:id="rId4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869F9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800" kern="1200">
          <a:solidFill>
            <a:srgbClr val="869F91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373363"/>
            <a:ext cx="10972800" cy="461068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671896" y="6406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D9F8E5F8-CC6A-6749-966D-8F8E3810D649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18" name="Plassholder for tittel 17"/>
          <p:cNvSpPr>
            <a:spLocks noGrp="1"/>
          </p:cNvSpPr>
          <p:nvPr>
            <p:ph type="title"/>
          </p:nvPr>
        </p:nvSpPr>
        <p:spPr>
          <a:xfrm>
            <a:off x="609600" y="421902"/>
            <a:ext cx="10972800" cy="61500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28" name="Bilde 2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154584" y="403494"/>
            <a:ext cx="4318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5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5" r:id="rId3"/>
    <p:sldLayoutId id="2147483676" r:id="rId4"/>
    <p:sldLayoutId id="2147483685" r:id="rId5"/>
    <p:sldLayoutId id="2147483688" r:id="rId6"/>
    <p:sldLayoutId id="2147483686" r:id="rId7"/>
    <p:sldLayoutId id="2147483687" r:id="rId8"/>
    <p:sldLayoutId id="2147483677" r:id="rId9"/>
    <p:sldLayoutId id="2147483678" r:id="rId10"/>
    <p:sldLayoutId id="2147483679" r:id="rId11"/>
    <p:sldLayoutId id="2147483680" r:id="rId12"/>
  </p:sldLayoutIdLst>
  <p:hf hdr="0" ftr="0"/>
  <p:txStyles>
    <p:titleStyle>
      <a:lvl1pPr marL="0" marR="0" indent="0" algn="l" defTabSz="457200" rtl="0" eaLnBrk="1" fontAlgn="t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800" b="1" kern="1200">
          <a:solidFill>
            <a:srgbClr val="869F9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609600" y="564777"/>
            <a:ext cx="10972800" cy="5715000"/>
          </a:xfrm>
          <a:prstGeom prst="rect">
            <a:avLst/>
          </a:prstGeom>
          <a:solidFill>
            <a:srgbClr val="A5C5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9458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86669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5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14948" y="3809306"/>
            <a:ext cx="10971016" cy="1470025"/>
          </a:xfrm>
        </p:spPr>
        <p:txBody>
          <a:bodyPr>
            <a:noAutofit/>
          </a:bodyPr>
          <a:lstStyle/>
          <a:p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Datatilsynets tilsyn med kommuner og fylkeskommuner</a:t>
            </a:r>
            <a:br>
              <a:rPr lang="nb-NO" dirty="0"/>
            </a:br>
            <a:endParaRPr lang="nb-NO" dirty="0"/>
          </a:p>
        </p:txBody>
      </p:sp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>
          <a:xfrm>
            <a:off x="614948" y="4782858"/>
            <a:ext cx="10971017" cy="266220"/>
          </a:xfrm>
        </p:spPr>
        <p:txBody>
          <a:bodyPr/>
          <a:lstStyle/>
          <a:p>
            <a:endParaRPr lang="nb-NO" sz="1800" b="1" dirty="0"/>
          </a:p>
          <a:p>
            <a:r>
              <a:rPr lang="nb-NO" sz="2400" b="1" dirty="0"/>
              <a:t>9. November 2023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931301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>
            <a:extLst>
              <a:ext uri="{FF2B5EF4-FFF2-40B4-BE49-F238E27FC236}">
                <a16:creationId xmlns:a16="http://schemas.microsoft.com/office/drawing/2014/main" id="{AA7AC318-ABC5-42D9-99F2-0B01886BF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Behandlingsprotokoll</a:t>
            </a:r>
            <a:br>
              <a:rPr lang="nb-NO" dirty="0"/>
            </a:br>
            <a:endParaRPr lang="nb-NO" dirty="0"/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88EE5410-DE70-4369-9B1C-29FCE43C7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Varierte svar </a:t>
            </a:r>
          </a:p>
          <a:p>
            <a:r>
              <a:rPr lang="nb-NO" dirty="0"/>
              <a:t>Forskjellige måter å systematisere på </a:t>
            </a:r>
          </a:p>
          <a:p>
            <a:r>
              <a:rPr lang="nb-NO" dirty="0"/>
              <a:t>Verktøy levert av eksterne </a:t>
            </a:r>
          </a:p>
          <a:p>
            <a:r>
              <a:rPr lang="nb-NO" dirty="0"/>
              <a:t>1/4 ufullstendige eller mangelfulle </a:t>
            </a:r>
          </a:p>
          <a:p>
            <a:r>
              <a:rPr lang="nb-NO" dirty="0"/>
              <a:t>Høy bevissthet om plikten til å føre protokoll </a:t>
            </a:r>
          </a:p>
          <a:p>
            <a:r>
              <a:rPr lang="nb-NO" dirty="0"/>
              <a:t>Mange pågående prosesser </a:t>
            </a: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7A432A4-8EAC-46AA-BC54-A1024CF5A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E5F8-CC6A-6749-966D-8F8E3810D649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8946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724D73F4-D2FB-413A-BE0E-3E485CB8B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Ansvarsforhold og styringssystem  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8DDAED15-99ED-44B1-A588-A4DA545F0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Ca</a:t>
            </a:r>
            <a:r>
              <a:rPr lang="nb-NO" dirty="0"/>
              <a:t> 35 kommuner mangelfulle beskrivelser / ubesvart om ansvarsforhold</a:t>
            </a:r>
          </a:p>
          <a:p>
            <a:r>
              <a:rPr lang="nb-NO" dirty="0"/>
              <a:t>Øvrige gode beskrivelser og vedlagte rutiner for fordeling av ansvar </a:t>
            </a:r>
          </a:p>
          <a:p>
            <a:r>
              <a:rPr lang="nb-NO" dirty="0"/>
              <a:t>Stedlige kontroller demonstrerer god oversikt </a:t>
            </a:r>
          </a:p>
          <a:p>
            <a:endParaRPr lang="nb-NO" dirty="0"/>
          </a:p>
          <a:p>
            <a:r>
              <a:rPr lang="nb-NO" dirty="0"/>
              <a:t>Varierte svar – «kort beskrivelse» </a:t>
            </a:r>
          </a:p>
          <a:p>
            <a:r>
              <a:rPr lang="nb-NO" dirty="0"/>
              <a:t>Kun 10 som ikke har beskrevet system</a:t>
            </a:r>
          </a:p>
          <a:p>
            <a:r>
              <a:rPr lang="nb-NO" dirty="0"/>
              <a:t>De fleste bruker verktøy levert av eksterne </a:t>
            </a:r>
          </a:p>
          <a:p>
            <a:r>
              <a:rPr lang="nb-NO" dirty="0"/>
              <a:t>Bevisst forhold til eksisterende veiledning </a:t>
            </a:r>
          </a:p>
          <a:p>
            <a:r>
              <a:rPr lang="nb-NO" dirty="0"/>
              <a:t>Mange i pågående prosesser for utbedring/endring</a:t>
            </a:r>
          </a:p>
          <a:p>
            <a:r>
              <a:rPr lang="nb-NO" dirty="0"/>
              <a:t>Nærmere undersøkt i stedlige tilsyn </a:t>
            </a: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A45024E9-E8AA-4ADB-87EA-88050667A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E5F8-CC6A-6749-966D-8F8E3810D64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621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5B00C8DB-64B6-473E-B902-F1751095E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E5F8-CC6A-6749-966D-8F8E3810D649}" type="slidenum">
              <a:rPr lang="nb-NO" smtClean="0"/>
              <a:t>12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D7EF2DD-77A5-40E7-9D09-531D73ADF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Styrende retningslinjer for risiko- og sårbarhetsanalyser</a:t>
            </a:r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8141B615-B56F-4C61-A5CD-C061909CE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2322817"/>
            <a:ext cx="5290329" cy="386008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Font typeface="Arial"/>
              <a:buNone/>
            </a:pPr>
            <a:r>
              <a:rPr lang="nb-NO" sz="2200" dirty="0"/>
              <a:t>Bidrar til en systematisk og konsistent tilnærming til arbeidet med risikovurdering og risikostyring</a:t>
            </a:r>
          </a:p>
          <a:p>
            <a:pPr marL="0" indent="0">
              <a:lnSpc>
                <a:spcPct val="90000"/>
              </a:lnSpc>
              <a:buFont typeface="Arial"/>
              <a:buNone/>
            </a:pPr>
            <a:endParaRPr lang="nb-NO" sz="2200" dirty="0"/>
          </a:p>
          <a:p>
            <a:pPr marL="0" indent="0">
              <a:lnSpc>
                <a:spcPct val="90000"/>
              </a:lnSpc>
              <a:buFont typeface="Arial"/>
              <a:buNone/>
            </a:pPr>
            <a:r>
              <a:rPr lang="nb-NO" sz="2200" dirty="0"/>
              <a:t>Retningslinjen bør inneholde ledelsens krav og forventninger til:</a:t>
            </a:r>
          </a:p>
          <a:p>
            <a:pPr>
              <a:lnSpc>
                <a:spcPct val="90000"/>
              </a:lnSpc>
            </a:pPr>
            <a:r>
              <a:rPr lang="nb-NO" sz="2200" dirty="0"/>
              <a:t>Hvem har ansvaret</a:t>
            </a:r>
          </a:p>
          <a:p>
            <a:pPr>
              <a:lnSpc>
                <a:spcPct val="90000"/>
              </a:lnSpc>
            </a:pPr>
            <a:r>
              <a:rPr lang="nb-NO" sz="2200" dirty="0"/>
              <a:t>Når skal ROS gjennomføres</a:t>
            </a:r>
          </a:p>
          <a:p>
            <a:pPr>
              <a:lnSpc>
                <a:spcPct val="90000"/>
              </a:lnSpc>
            </a:pPr>
            <a:r>
              <a:rPr lang="nb-NO" sz="2200" dirty="0"/>
              <a:t>Hva skal prioriteres</a:t>
            </a:r>
          </a:p>
          <a:p>
            <a:pPr>
              <a:lnSpc>
                <a:spcPct val="90000"/>
              </a:lnSpc>
            </a:pPr>
            <a:r>
              <a:rPr lang="nb-NO" sz="2200" dirty="0"/>
              <a:t>Hvor ofte skal ROS revideres/oppdateres</a:t>
            </a:r>
          </a:p>
          <a:p>
            <a:pPr>
              <a:lnSpc>
                <a:spcPct val="90000"/>
              </a:lnSpc>
            </a:pPr>
            <a:r>
              <a:rPr lang="nb-NO" sz="2200" dirty="0"/>
              <a:t>Hvilke kontrollaktiviteter er planlagt (rapportering og oppfølging)</a:t>
            </a:r>
          </a:p>
          <a:p>
            <a:pPr>
              <a:lnSpc>
                <a:spcPct val="90000"/>
              </a:lnSpc>
            </a:pPr>
            <a:endParaRPr lang="nb-NO" sz="2200" dirty="0"/>
          </a:p>
          <a:p>
            <a:pPr marL="0" indent="0">
              <a:lnSpc>
                <a:spcPct val="90000"/>
              </a:lnSpc>
              <a:buFont typeface="Arial"/>
              <a:buNone/>
            </a:pPr>
            <a:r>
              <a:rPr lang="nb-NO" sz="2200" b="1" dirty="0"/>
              <a:t>Stedlige tilsyn</a:t>
            </a:r>
            <a:r>
              <a:rPr lang="nb-NO" sz="2200" dirty="0"/>
              <a:t>: Tilgjengelighet, opplæring, sist revidert, eksempler som viser bruk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C967E111-BE1A-4E90-9C36-1CBDB636A9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/>
              <a:t>Tendenser fra besvarelsene og stedlige tilsyn:</a:t>
            </a:r>
          </a:p>
          <a:p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01D65C3A-485F-436B-82F9-7596D1EB5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808" y="2279322"/>
            <a:ext cx="5263593" cy="4083926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ROS analyser gjøres i praksis!</a:t>
            </a:r>
          </a:p>
          <a:p>
            <a:r>
              <a:rPr lang="nb-NO" dirty="0"/>
              <a:t>Stedlige tilsyn bekrefter mye godt arbeid og god tilgang på kompetanse</a:t>
            </a:r>
          </a:p>
          <a:p>
            <a:r>
              <a:rPr lang="nb-NO" dirty="0"/>
              <a:t>Mangler helhetlig styring fra ledelsen gjennom overordnede retningslinjer</a:t>
            </a:r>
          </a:p>
          <a:p>
            <a:r>
              <a:rPr lang="nb-NO" dirty="0"/>
              <a:t>Krav og retningslinjer er fragmentert og spredd utover mange ulike dokumenter</a:t>
            </a:r>
          </a:p>
          <a:p>
            <a:r>
              <a:rPr lang="nb-NO" dirty="0"/>
              <a:t>Kun beskrivelser av hvordan ROS er tenkt gjennomført</a:t>
            </a:r>
          </a:p>
          <a:p>
            <a:r>
              <a:rPr lang="nb-NO" dirty="0"/>
              <a:t>Lite forpliktende – ikke egnet til å sette kommunen i stand til å ivareta sine forpliktelser</a:t>
            </a:r>
          </a:p>
          <a:p>
            <a:r>
              <a:rPr lang="nb-NO" dirty="0"/>
              <a:t>1/3 mangelfulle, 1/3 manglende eller svært utilstrekkelige</a:t>
            </a:r>
          </a:p>
          <a:p>
            <a:endParaRPr lang="nb-NO" dirty="0"/>
          </a:p>
        </p:txBody>
      </p:sp>
      <p:sp>
        <p:nvSpPr>
          <p:cNvPr id="8" name="Plassholder for tekst 3">
            <a:extLst>
              <a:ext uri="{FF2B5EF4-FFF2-40B4-BE49-F238E27FC236}">
                <a16:creationId xmlns:a16="http://schemas.microsoft.com/office/drawing/2014/main" id="{91CB6704-39DC-4BCD-A815-DA59688BD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368013"/>
            <a:ext cx="5290329" cy="911308"/>
          </a:xfrm>
        </p:spPr>
        <p:txBody>
          <a:bodyPr/>
          <a:lstStyle/>
          <a:p>
            <a:r>
              <a:rPr lang="nb-NO" dirty="0"/>
              <a:t>Relevans og innhold</a:t>
            </a:r>
          </a:p>
        </p:txBody>
      </p:sp>
    </p:spTree>
    <p:extLst>
      <p:ext uri="{BB962C8B-B14F-4D97-AF65-F5344CB8AC3E}">
        <p14:creationId xmlns:p14="http://schemas.microsoft.com/office/powerpoint/2010/main" val="153739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build="p" animBg="1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5B00C8DB-64B6-473E-B902-F1751095E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E5F8-CC6A-6749-966D-8F8E3810D649}" type="slidenum">
              <a:rPr lang="nb-NO" smtClean="0"/>
              <a:t>13</a:t>
            </a:fld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D7EF2DD-77A5-40E7-9D09-531D73ADF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Overordnet sikkerhetsstrategi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8141B615-B56F-4C61-A5CD-C061909CE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2322816"/>
            <a:ext cx="5290329" cy="404043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sz="2500" dirty="0"/>
              <a:t>Ikke et lovkrav. Organisatorisk tiltak som bidrar til helhetlig og konsistent arbeid med informasjonssikkerhet. </a:t>
            </a:r>
          </a:p>
          <a:p>
            <a:pPr marL="0" indent="0">
              <a:buNone/>
            </a:pPr>
            <a:endParaRPr lang="nb-NO" sz="2500" dirty="0"/>
          </a:p>
          <a:p>
            <a:pPr marL="0" indent="0">
              <a:buNone/>
            </a:pPr>
            <a:r>
              <a:rPr lang="nb-NO" sz="2500" dirty="0"/>
              <a:t>Strategien bør inneholde:</a:t>
            </a:r>
          </a:p>
          <a:p>
            <a:r>
              <a:rPr lang="nb-NO" sz="2500" dirty="0"/>
              <a:t>virkemidler for å nå sikkerhetsmål</a:t>
            </a:r>
          </a:p>
          <a:p>
            <a:r>
              <a:rPr lang="nb-NO" sz="2500" dirty="0"/>
              <a:t>organisatoriske og tekniske strategiske valg</a:t>
            </a:r>
          </a:p>
          <a:p>
            <a:r>
              <a:rPr lang="nb-NO" sz="2500" dirty="0"/>
              <a:t>Ansvarsfordeling </a:t>
            </a:r>
          </a:p>
          <a:p>
            <a:r>
              <a:rPr lang="nb-NO" sz="2500" dirty="0"/>
              <a:t>Krav til rapportering </a:t>
            </a:r>
            <a:r>
              <a:rPr lang="nb-NO" sz="2500" dirty="0" err="1"/>
              <a:t>ifbm</a:t>
            </a:r>
            <a:r>
              <a:rPr lang="nb-NO" sz="2500" dirty="0"/>
              <a:t> måloppnåelse</a:t>
            </a:r>
          </a:p>
          <a:p>
            <a:endParaRPr lang="nb-NO" sz="2500" dirty="0"/>
          </a:p>
          <a:p>
            <a:pPr marL="0" indent="0">
              <a:spcAft>
                <a:spcPts val="800"/>
              </a:spcAft>
              <a:buNone/>
            </a:pPr>
            <a:r>
              <a:rPr lang="nb-NO" sz="2500" b="1" dirty="0"/>
              <a:t>Stedlig tilsyn: </a:t>
            </a:r>
            <a:r>
              <a:rPr lang="nb-NO" sz="2500" dirty="0"/>
              <a:t>Eksistens, tilgjengelighet, forankring hos ledelse, opplæring og kjennskap blant ansatte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C967E111-BE1A-4E90-9C36-1CBDB636A9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/>
              <a:t>Tendenser fra besvarelsene og stedlige tilsyn:</a:t>
            </a:r>
          </a:p>
          <a:p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01D65C3A-485F-436B-82F9-7596D1EB5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808" y="2279322"/>
            <a:ext cx="5263593" cy="4083926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b-NO" sz="2100" dirty="0"/>
              <a:t>generelle beskrivelser, uten at de ser ut til å være innarbeidet og spesifikke for kommunen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b-NO" sz="2100" dirty="0"/>
              <a:t>lite forpliktende, lite relevant informasjon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b-NO" sz="2100" dirty="0"/>
              <a:t>refereres til dokumenter som ikke er vedlagt eller som i liten grad gir ytterligere detaljer (gamle og utdaterte)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b-NO" sz="2100" dirty="0"/>
              <a:t>mangler beskrivelser av ansvarsfordeling og rutiner for gjennomføring av revisjoner og ledelsens gjennomgang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b-NO" sz="2100" dirty="0"/>
              <a:t>stort flertall har svært mangelfulle/helt manglende sikkerhetsstrategi.</a:t>
            </a:r>
          </a:p>
          <a:p>
            <a:endParaRPr lang="nb-NO" dirty="0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6D4F1D99-BA64-42BC-B0CF-F7152130B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368013"/>
            <a:ext cx="5290329" cy="911308"/>
          </a:xfrm>
        </p:spPr>
        <p:txBody>
          <a:bodyPr/>
          <a:lstStyle/>
          <a:p>
            <a:r>
              <a:rPr lang="nb-NO" dirty="0"/>
              <a:t>Relevans og innhold</a:t>
            </a:r>
          </a:p>
        </p:txBody>
      </p:sp>
    </p:spTree>
    <p:extLst>
      <p:ext uri="{BB962C8B-B14F-4D97-AF65-F5344CB8AC3E}">
        <p14:creationId xmlns:p14="http://schemas.microsoft.com/office/powerpoint/2010/main" val="379320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build="p" animBg="1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F4D56062-3B91-473B-A88E-DD6B946BE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E5F8-CC6A-6749-966D-8F8E3810D649}" type="slidenum">
              <a:rPr lang="nb-NO" smtClean="0"/>
              <a:t>14</a:t>
            </a:fld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76C21A0-392A-4A71-97DF-4DC26AD8F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IKT samarbeid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AC6CAF9-6D57-424D-9D44-A9ABC6C05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Relevans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B04E1895-EB82-4EF0-BE2B-CAE7A6DA6C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/>
              <a:t>Utbredelsen av formelle IKT samarbeid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/>
              <a:t>Samarbeidets påvirkning på evne til etterlevelse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/>
              <a:t>Et krav at fordelingen av ansvar og oppgaver er tydelig regulert.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3B4B3922-D0C6-4654-97BA-5344D460E1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/>
              <a:t>Tendenser fra besvarelsene og stedlige tilsyn: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E2EA6612-815A-468D-A76F-BA916BF480B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Et flertall deltar i formelle IKT-samarbeid:</a:t>
            </a:r>
          </a:p>
          <a:p>
            <a:pPr lvl="1"/>
            <a:r>
              <a:rPr lang="nb-NO" dirty="0"/>
              <a:t>vertskommuner</a:t>
            </a:r>
          </a:p>
          <a:p>
            <a:pPr lvl="1"/>
            <a:r>
              <a:rPr lang="nb-NO" dirty="0"/>
              <a:t>kommunale oppgavefellesskap</a:t>
            </a:r>
          </a:p>
          <a:p>
            <a:pPr lvl="1"/>
            <a:r>
              <a:rPr lang="nb-NO" dirty="0"/>
              <a:t>eierinteresser i interkommunale selskap (IKS) </a:t>
            </a:r>
          </a:p>
          <a:p>
            <a:pPr lvl="1"/>
            <a:endParaRPr lang="nb-NO" dirty="0"/>
          </a:p>
          <a:p>
            <a:r>
              <a:rPr lang="nb-NO" dirty="0"/>
              <a:t>Deltakende kommuner hviler i stor grad på vertskommunen</a:t>
            </a:r>
          </a:p>
          <a:p>
            <a:endParaRPr lang="nb-NO" dirty="0"/>
          </a:p>
          <a:p>
            <a:r>
              <a:rPr lang="nb-NO" sz="2100" dirty="0"/>
              <a:t>Kvaliteten varierer </a:t>
            </a:r>
          </a:p>
        </p:txBody>
      </p:sp>
    </p:spTree>
    <p:extLst>
      <p:ext uri="{BB962C8B-B14F-4D97-AF65-F5344CB8AC3E}">
        <p14:creationId xmlns:p14="http://schemas.microsoft.com/office/powerpoint/2010/main" val="40407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uiExpand="1" build="p"/>
      <p:bldP spid="6" grpId="0" build="p" animBg="1"/>
      <p:bldP spid="7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5B00C8DB-64B6-473E-B902-F1751095E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E5F8-CC6A-6749-966D-8F8E3810D649}" type="slidenum">
              <a:rPr lang="nb-NO" smtClean="0"/>
              <a:t>15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D7EF2DD-77A5-40E7-9D09-531D73ADF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Operative tiltak for personopplysningssikkerhet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8141B615-B56F-4C61-A5CD-C061909CE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2322817"/>
            <a:ext cx="5486399" cy="386008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b-NO" sz="2400" u="sng" dirty="0"/>
              <a:t>Uønskede aktører får tilgang:</a:t>
            </a:r>
          </a:p>
          <a:p>
            <a:pPr>
              <a:lnSpc>
                <a:spcPct val="90000"/>
              </a:lnSpc>
            </a:pPr>
            <a:r>
              <a:rPr lang="nb-NO" sz="2400" dirty="0"/>
              <a:t>Svakheter ved autentisering </a:t>
            </a:r>
            <a:r>
              <a:rPr lang="nb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endParaRPr lang="nb-NO" sz="2400" dirty="0"/>
          </a:p>
          <a:p>
            <a:pPr marL="0" indent="0">
              <a:lnSpc>
                <a:spcPct val="90000"/>
              </a:lnSpc>
              <a:buNone/>
            </a:pPr>
            <a:r>
              <a:rPr lang="nb-NO" sz="2400" dirty="0"/>
              <a:t>	Behov for sterk(</a:t>
            </a:r>
            <a:r>
              <a:rPr lang="nb-NO" sz="2400" dirty="0" err="1"/>
              <a:t>ere</a:t>
            </a:r>
            <a:r>
              <a:rPr lang="nb-NO" sz="2400" dirty="0"/>
              <a:t>) autentisering</a:t>
            </a:r>
          </a:p>
          <a:p>
            <a:pPr marL="0" indent="0">
              <a:lnSpc>
                <a:spcPct val="90000"/>
              </a:lnSpc>
              <a:buNone/>
            </a:pPr>
            <a:endParaRPr lang="nb-NO" sz="2400" dirty="0"/>
          </a:p>
          <a:p>
            <a:pPr marL="0" indent="0">
              <a:lnSpc>
                <a:spcPct val="90000"/>
              </a:lnSpc>
              <a:buNone/>
            </a:pPr>
            <a:r>
              <a:rPr lang="nb-NO" sz="2400" u="sng" dirty="0"/>
              <a:t>Hendelser får tidkrevende og kostbare konsekvenser:</a:t>
            </a:r>
          </a:p>
          <a:p>
            <a:pPr>
              <a:lnSpc>
                <a:spcPct val="90000"/>
              </a:lnSpc>
            </a:pPr>
            <a:r>
              <a:rPr lang="nb-NO" sz="2400" dirty="0"/>
              <a:t>Sikkerhetskopier må være komplette og må aktivt beskyttes mot angrep</a:t>
            </a:r>
          </a:p>
          <a:p>
            <a:pPr>
              <a:lnSpc>
                <a:spcPct val="90000"/>
              </a:lnSpc>
            </a:pPr>
            <a:r>
              <a:rPr lang="nb-NO" sz="2400" dirty="0"/>
              <a:t>Gjenoppretting krever kompetanse, kriseplaner og øvelse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C967E111-BE1A-4E90-9C36-1CBDB636A9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808" y="1368012"/>
            <a:ext cx="5263593" cy="911309"/>
          </a:xfrm>
        </p:spPr>
        <p:txBody>
          <a:bodyPr>
            <a:normAutofit fontScale="92500" lnSpcReduction="20000"/>
          </a:bodyPr>
          <a:lstStyle/>
          <a:p>
            <a:endParaRPr lang="nb-NO" dirty="0"/>
          </a:p>
          <a:p>
            <a:r>
              <a:rPr lang="nb-NO" dirty="0"/>
              <a:t>Hva er «godt nok»?</a:t>
            </a:r>
          </a:p>
          <a:p>
            <a:r>
              <a:rPr lang="nb-NO" dirty="0"/>
              <a:t>Forutsigbare forventninger</a:t>
            </a:r>
          </a:p>
          <a:p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01D65C3A-485F-436B-82F9-7596D1EB5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808" y="2279322"/>
            <a:ext cx="5263593" cy="4083926"/>
          </a:xfrm>
        </p:spPr>
        <p:txBody>
          <a:bodyPr>
            <a:normAutofit fontScale="92500"/>
          </a:bodyPr>
          <a:lstStyle/>
          <a:p>
            <a:r>
              <a:rPr lang="nb-NO" dirty="0" err="1"/>
              <a:t>PvF</a:t>
            </a:r>
            <a:r>
              <a:rPr lang="nb-NO" dirty="0"/>
              <a:t> = «evne til å sikre vedvarende konfidensialitet, integritet, tilgjengelighet og robusthet i behandlingssystemene og –tjenestene»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ISO 27001 (krav) og 27002 (tiltak) </a:t>
            </a:r>
          </a:p>
          <a:p>
            <a:pPr lvl="1"/>
            <a:r>
              <a:rPr lang="nb-NO" dirty="0"/>
              <a:t>Grunnprinsipper for IKT-sikkerhet (NSM)</a:t>
            </a:r>
          </a:p>
          <a:p>
            <a:pPr lvl="1"/>
            <a:r>
              <a:rPr lang="nb-NO" dirty="0"/>
              <a:t>KiNS Styringssystem (ISMS)</a:t>
            </a:r>
          </a:p>
          <a:p>
            <a:pPr lvl="1"/>
            <a:r>
              <a:rPr lang="nb-NO" dirty="0"/>
              <a:t>Digitaliseringsdirektoratet, KS, Normen</a:t>
            </a:r>
          </a:p>
          <a:p>
            <a:pPr marL="0" indent="0">
              <a:buNone/>
            </a:pP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Styrende retningslinjer</a:t>
            </a:r>
          </a:p>
          <a:p>
            <a:pPr marL="0" indent="0" algn="ctr">
              <a:buNone/>
            </a:pPr>
            <a:r>
              <a:rPr lang="nb-NO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Ledelsens styringsverktøy og krav</a:t>
            </a:r>
            <a:endParaRPr lang="nb-NO" sz="1900" b="1" dirty="0"/>
          </a:p>
          <a:p>
            <a:endParaRPr lang="nb-NO" dirty="0"/>
          </a:p>
        </p:txBody>
      </p:sp>
      <p:sp>
        <p:nvSpPr>
          <p:cNvPr id="8" name="Plassholder for tekst 3">
            <a:extLst>
              <a:ext uri="{FF2B5EF4-FFF2-40B4-BE49-F238E27FC236}">
                <a16:creationId xmlns:a16="http://schemas.microsoft.com/office/drawing/2014/main" id="{91CB6704-39DC-4BCD-A815-DA59688BD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864" y="1080405"/>
            <a:ext cx="5290329" cy="911308"/>
          </a:xfrm>
        </p:spPr>
        <p:txBody>
          <a:bodyPr/>
          <a:lstStyle/>
          <a:p>
            <a:r>
              <a:rPr lang="nb-NO" dirty="0"/>
              <a:t>Hvorfor autentisering og sikkerhetskopiering/gjenoppretting? </a:t>
            </a:r>
          </a:p>
        </p:txBody>
      </p:sp>
    </p:spTree>
    <p:extLst>
      <p:ext uri="{BB962C8B-B14F-4D97-AF65-F5344CB8AC3E}">
        <p14:creationId xmlns:p14="http://schemas.microsoft.com/office/powerpoint/2010/main" val="15358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build="p" animBg="1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5B00C8DB-64B6-473E-B902-F1751095E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E5F8-CC6A-6749-966D-8F8E3810D649}" type="slidenum">
              <a:rPr lang="nb-NO" smtClean="0"/>
              <a:t>16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D7EF2DD-77A5-40E7-9D09-531D73ADF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Autentisering (tilgangsstyring)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8141B615-B56F-4C61-A5CD-C061909CE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864" y="1823666"/>
            <a:ext cx="5486399" cy="3860086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b-NO" sz="1800" dirty="0"/>
              <a:t>Ofte generelle og overfladiske, noen ganger fraværende</a:t>
            </a:r>
          </a:p>
          <a:p>
            <a:pPr marL="0" indent="0">
              <a:lnSpc>
                <a:spcPct val="90000"/>
              </a:lnSpc>
              <a:buNone/>
            </a:pPr>
            <a:endParaRPr lang="nb-NO" sz="1800" dirty="0"/>
          </a:p>
          <a:p>
            <a:pPr marL="0" indent="0">
              <a:lnSpc>
                <a:spcPct val="90000"/>
              </a:lnSpc>
              <a:buNone/>
            </a:pPr>
            <a:r>
              <a:rPr lang="nb-NO" sz="1800" dirty="0"/>
              <a:t>Operative løsninger ofte gode, men ikke alltid komplette</a:t>
            </a:r>
          </a:p>
          <a:p>
            <a:pPr marL="0" indent="0">
              <a:lnSpc>
                <a:spcPct val="90000"/>
              </a:lnSpc>
              <a:buNone/>
            </a:pPr>
            <a:endParaRPr lang="nb-NO" sz="1800" dirty="0"/>
          </a:p>
          <a:p>
            <a:pPr marL="0" indent="0">
              <a:lnSpc>
                <a:spcPct val="90000"/>
              </a:lnSpc>
              <a:buNone/>
            </a:pPr>
            <a:r>
              <a:rPr lang="nb-NO" sz="1800" dirty="0"/>
              <a:t>Operative prosedyrer og rutiner er i varierende grad dokumentert og avhenger derfor av enkeltpersoner</a:t>
            </a:r>
          </a:p>
          <a:p>
            <a:pPr marL="0" indent="0">
              <a:lnSpc>
                <a:spcPct val="90000"/>
              </a:lnSpc>
              <a:buNone/>
            </a:pPr>
            <a:endParaRPr lang="nb-NO" sz="1800" dirty="0"/>
          </a:p>
          <a:p>
            <a:pPr marL="0" indent="0">
              <a:lnSpc>
                <a:spcPct val="90000"/>
              </a:lnSpc>
              <a:buNone/>
            </a:pPr>
            <a:r>
              <a:rPr lang="nb-NO" sz="1800" dirty="0"/>
              <a:t>Det foretas ikke god nok systematisk vurdering tiltakenes effektivitet (MFA…) </a:t>
            </a:r>
            <a:r>
              <a:rPr lang="nb-NO" sz="1800" i="1" dirty="0"/>
              <a:t>(</a:t>
            </a:r>
            <a:r>
              <a:rPr lang="nb-NO" sz="1800" i="1" dirty="0" err="1"/>
              <a:t>PvF</a:t>
            </a:r>
            <a:r>
              <a:rPr lang="nb-NO" sz="1800" i="1" dirty="0"/>
              <a:t> 32.1.d)</a:t>
            </a:r>
          </a:p>
          <a:p>
            <a:pPr marL="0" indent="0">
              <a:lnSpc>
                <a:spcPct val="90000"/>
              </a:lnSpc>
              <a:buNone/>
            </a:pPr>
            <a:endParaRPr lang="nb-NO" sz="1800" dirty="0"/>
          </a:p>
          <a:p>
            <a:pPr marL="0" indent="0">
              <a:lnSpc>
                <a:spcPct val="90000"/>
              </a:lnSpc>
              <a:buNone/>
            </a:pPr>
            <a:r>
              <a:rPr lang="nb-NO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Styrende retningslinjer </a:t>
            </a:r>
            <a:r>
              <a:rPr lang="nb-NO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operativ dokumentasjon </a:t>
            </a:r>
            <a:r>
              <a:rPr lang="nb-NO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vil gjøre arbeidet for utførende ressurser forutsigbart, målbart og plassere ansvar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C967E111-BE1A-4E90-9C36-1CBDB636A9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808" y="1368012"/>
            <a:ext cx="5263593" cy="911309"/>
          </a:xfrm>
        </p:spPr>
        <p:txBody>
          <a:bodyPr>
            <a:normAutofit fontScale="92500" lnSpcReduction="20000"/>
          </a:bodyPr>
          <a:lstStyle/>
          <a:p>
            <a:endParaRPr lang="nb-NO" dirty="0"/>
          </a:p>
          <a:p>
            <a:r>
              <a:rPr lang="nb-NO" dirty="0"/>
              <a:t>Hva er «godt nok»?</a:t>
            </a:r>
          </a:p>
          <a:p>
            <a:r>
              <a:rPr lang="nb-NO" dirty="0"/>
              <a:t>Forutsigbare forventninger</a:t>
            </a:r>
          </a:p>
          <a:p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01D65C3A-485F-436B-82F9-7596D1EB5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808" y="2279322"/>
            <a:ext cx="5263593" cy="4083926"/>
          </a:xfrm>
        </p:spPr>
        <p:txBody>
          <a:bodyPr>
            <a:normAutofit lnSpcReduction="10000"/>
          </a:bodyPr>
          <a:lstStyle/>
          <a:p>
            <a:r>
              <a:rPr lang="nb-NO" sz="1900" dirty="0" err="1"/>
              <a:t>PvF</a:t>
            </a:r>
            <a:r>
              <a:rPr lang="nb-NO" sz="1900" dirty="0"/>
              <a:t> = «evne til å sikre vedvarende konfidensialitet, integritet, tilgjengelighet og robusthet i behandlingssystemene og –tjenestene»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sz="1900" dirty="0"/>
              <a:t>ISO 27001 (krav) og 27002 (tiltak) </a:t>
            </a:r>
          </a:p>
          <a:p>
            <a:pPr lvl="1"/>
            <a:r>
              <a:rPr lang="nb-NO" sz="1700" dirty="0"/>
              <a:t>Grunnprinsipper for IKT-sikkerhet (NSM)</a:t>
            </a:r>
          </a:p>
          <a:p>
            <a:pPr lvl="1"/>
            <a:r>
              <a:rPr lang="nb-NO" sz="1700" dirty="0"/>
              <a:t>KiNS Styringssystem (ISMS)</a:t>
            </a:r>
          </a:p>
          <a:p>
            <a:pPr lvl="1"/>
            <a:r>
              <a:rPr lang="nb-NO" sz="1700" dirty="0"/>
              <a:t>Digitaliseringsdirektoratet, KS, Normen</a:t>
            </a:r>
          </a:p>
          <a:p>
            <a:pPr marL="0" indent="0">
              <a:buNone/>
            </a:pP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Styrende retningslinjer</a:t>
            </a:r>
          </a:p>
          <a:p>
            <a:pPr marL="0" indent="0" algn="ctr">
              <a:buNone/>
            </a:pPr>
            <a:r>
              <a:rPr lang="nb-NO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Ledelsens styringsverktøy og krav</a:t>
            </a:r>
            <a:endParaRPr lang="nb-NO" sz="1900" b="1" dirty="0"/>
          </a:p>
        </p:txBody>
      </p:sp>
      <p:sp>
        <p:nvSpPr>
          <p:cNvPr id="8" name="Plassholder for tekst 3">
            <a:extLst>
              <a:ext uri="{FF2B5EF4-FFF2-40B4-BE49-F238E27FC236}">
                <a16:creationId xmlns:a16="http://schemas.microsoft.com/office/drawing/2014/main" id="{91CB6704-39DC-4BCD-A815-DA59688BD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864" y="1080405"/>
            <a:ext cx="5585023" cy="911308"/>
          </a:xfrm>
        </p:spPr>
        <p:txBody>
          <a:bodyPr/>
          <a:lstStyle/>
          <a:p>
            <a:r>
              <a:rPr lang="nb-NO" dirty="0"/>
              <a:t>Styrende retningslinjer</a:t>
            </a:r>
          </a:p>
        </p:txBody>
      </p:sp>
    </p:spTree>
    <p:extLst>
      <p:ext uri="{BB962C8B-B14F-4D97-AF65-F5344CB8AC3E}">
        <p14:creationId xmlns:p14="http://schemas.microsoft.com/office/powerpoint/2010/main" val="114310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5B00C8DB-64B6-473E-B902-F1751095E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E5F8-CC6A-6749-966D-8F8E3810D649}" type="slidenum">
              <a:rPr lang="nb-NO" smtClean="0"/>
              <a:t>17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D7EF2DD-77A5-40E7-9D09-531D73ADF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Sikkerhetskopiering og </a:t>
            </a:r>
            <a:r>
              <a:rPr lang="nb-NO" u="sng" dirty="0"/>
              <a:t>gjenoppretting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8141B615-B56F-4C61-A5CD-C061909CE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864" y="1902205"/>
            <a:ext cx="5486399" cy="3860086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b-NO" sz="1400" dirty="0"/>
              <a:t>Ofte generelle og overfladiske, noen ganger fraværende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1400" dirty="0"/>
              <a:t>To komponenter: sikkerhetskopiering </a:t>
            </a:r>
            <a:r>
              <a:rPr lang="nb-N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nb-NO" sz="1400" dirty="0"/>
              <a:t> gjenoppretting</a:t>
            </a:r>
          </a:p>
          <a:p>
            <a:pPr marL="0" indent="0">
              <a:lnSpc>
                <a:spcPct val="90000"/>
              </a:lnSpc>
              <a:buNone/>
            </a:pPr>
            <a:endParaRPr lang="nb-NO" sz="1400" dirty="0"/>
          </a:p>
          <a:p>
            <a:pPr marL="0" indent="0">
              <a:lnSpc>
                <a:spcPct val="90000"/>
              </a:lnSpc>
              <a:buNone/>
            </a:pPr>
            <a:r>
              <a:rPr lang="nb-NO" sz="1400" b="1" dirty="0"/>
              <a:t>Sikkerhetskopiering: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1400" dirty="0"/>
              <a:t>Operative løsninger fremstår som gode, men i varierende grad dokumentert og avhenger av enkeltpersoner</a:t>
            </a:r>
          </a:p>
          <a:p>
            <a:pPr marL="0" indent="0">
              <a:lnSpc>
                <a:spcPct val="90000"/>
              </a:lnSpc>
              <a:buNone/>
            </a:pPr>
            <a:endParaRPr lang="nb-NO" sz="1400" dirty="0"/>
          </a:p>
          <a:p>
            <a:pPr marL="0" indent="0">
              <a:lnSpc>
                <a:spcPct val="90000"/>
              </a:lnSpc>
              <a:buNone/>
            </a:pPr>
            <a:r>
              <a:rPr lang="nb-NO" sz="1400" b="1" dirty="0"/>
              <a:t>Gjenoppretting: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1400" dirty="0"/>
              <a:t>Nesten fraværende styrende retningslinjer («…i rett tid»)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1400" dirty="0"/>
              <a:t>I svært varierende grad dokumentert og sterkt avhengig av enkeltpersoner.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1400" dirty="0"/>
              <a:t>Uforutsigbare gjenopprettingstider og kostnader </a:t>
            </a:r>
            <a:r>
              <a:rPr lang="nb-N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nb-NO" sz="1400" dirty="0"/>
              <a:t> effektive tiltak krever kompetanse, kriseplaner og øvelse</a:t>
            </a:r>
          </a:p>
          <a:p>
            <a:pPr marL="0" indent="0">
              <a:lnSpc>
                <a:spcPct val="90000"/>
              </a:lnSpc>
              <a:buNone/>
            </a:pPr>
            <a:endParaRPr lang="nb-NO" sz="1400" dirty="0"/>
          </a:p>
          <a:p>
            <a:pPr marL="0" indent="0">
              <a:lnSpc>
                <a:spcPct val="90000"/>
              </a:lnSpc>
              <a:buNone/>
            </a:pPr>
            <a:r>
              <a:rPr lang="nb-NO" sz="1400" dirty="0"/>
              <a:t>Det foretas ikke god nok systematisk vurdering tiltakenes effektivitet (gjenoppretting) </a:t>
            </a:r>
            <a:r>
              <a:rPr lang="nb-NO" sz="1400" i="1" dirty="0"/>
              <a:t>(</a:t>
            </a:r>
            <a:r>
              <a:rPr lang="nb-NO" sz="1400" i="1" dirty="0" err="1"/>
              <a:t>PvF</a:t>
            </a:r>
            <a:r>
              <a:rPr lang="nb-NO" sz="1400" i="1" dirty="0"/>
              <a:t> 32.1.d)</a:t>
            </a:r>
          </a:p>
          <a:p>
            <a:pPr marL="0" indent="0">
              <a:lnSpc>
                <a:spcPct val="90000"/>
              </a:lnSpc>
              <a:buNone/>
            </a:pPr>
            <a:endParaRPr lang="nb-NO" sz="1400" dirty="0"/>
          </a:p>
          <a:p>
            <a:pPr marL="0" indent="0">
              <a:lnSpc>
                <a:spcPct val="90000"/>
              </a:lnSpc>
              <a:buNone/>
            </a:pPr>
            <a:endParaRPr lang="nb-NO" sz="1400" dirty="0"/>
          </a:p>
          <a:p>
            <a:pPr marL="0" indent="0">
              <a:lnSpc>
                <a:spcPct val="90000"/>
              </a:lnSpc>
              <a:buNone/>
            </a:pPr>
            <a:r>
              <a:rPr lang="nb-NO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Styrende retningslinjer </a:t>
            </a:r>
            <a:r>
              <a:rPr lang="nb-NO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operativ dokumentasjon (inkl. beredskapsplaner) </a:t>
            </a:r>
            <a:r>
              <a:rPr lang="nb-NO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vil gjøre arbeidet for utførende ressurser forutsigbart, målbart og plassere ansvar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C967E111-BE1A-4E90-9C36-1CBDB636A9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808" y="1368012"/>
            <a:ext cx="5263593" cy="911309"/>
          </a:xfrm>
        </p:spPr>
        <p:txBody>
          <a:bodyPr>
            <a:normAutofit fontScale="92500" lnSpcReduction="20000"/>
          </a:bodyPr>
          <a:lstStyle/>
          <a:p>
            <a:endParaRPr lang="nb-NO" dirty="0"/>
          </a:p>
          <a:p>
            <a:r>
              <a:rPr lang="nb-NO" dirty="0"/>
              <a:t>Hva er «godt nok»?</a:t>
            </a:r>
          </a:p>
          <a:p>
            <a:r>
              <a:rPr lang="nb-NO" dirty="0"/>
              <a:t>Forutsigbare forventninger</a:t>
            </a:r>
          </a:p>
          <a:p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01D65C3A-485F-436B-82F9-7596D1EB5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808" y="2279322"/>
            <a:ext cx="5263593" cy="4083926"/>
          </a:xfrm>
        </p:spPr>
        <p:txBody>
          <a:bodyPr>
            <a:normAutofit fontScale="92500"/>
          </a:bodyPr>
          <a:lstStyle/>
          <a:p>
            <a:r>
              <a:rPr lang="nb-NO" dirty="0" err="1"/>
              <a:t>PvF</a:t>
            </a:r>
            <a:r>
              <a:rPr lang="nb-NO" dirty="0"/>
              <a:t> = «</a:t>
            </a:r>
            <a:r>
              <a:rPr lang="nb-NO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evne til å gjenopprette tilgjengeligheten og tilgangen til personopplysninger i rett tid dersom det oppstår en fysisk eller teknisk hendelse</a:t>
            </a:r>
            <a:r>
              <a:rPr lang="nb-NO" dirty="0"/>
              <a:t>»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ISO 27001 (krav) og 27002 (tiltak) </a:t>
            </a:r>
          </a:p>
          <a:p>
            <a:pPr lvl="1"/>
            <a:r>
              <a:rPr lang="nb-NO" dirty="0"/>
              <a:t>Grunnprinsipper for IKT-sikkerhet (NSM)</a:t>
            </a:r>
          </a:p>
          <a:p>
            <a:pPr lvl="1"/>
            <a:r>
              <a:rPr lang="nb-NO" dirty="0"/>
              <a:t>KiNS Styringssystem (ISMS)</a:t>
            </a:r>
          </a:p>
          <a:p>
            <a:pPr lvl="1"/>
            <a:r>
              <a:rPr lang="nb-NO" dirty="0"/>
              <a:t>Digitaliseringsdirektoratet, KS, Normen</a:t>
            </a:r>
          </a:p>
          <a:p>
            <a:pPr marL="0" indent="0">
              <a:buNone/>
            </a:pP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Styrende retningslinjer</a:t>
            </a:r>
          </a:p>
          <a:p>
            <a:pPr marL="0" indent="0" algn="ctr">
              <a:buNone/>
            </a:pPr>
            <a:r>
              <a:rPr lang="nb-NO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Ledelsens styringsverktøy og krav</a:t>
            </a:r>
            <a:endParaRPr lang="nb-NO" sz="1900" b="1" dirty="0"/>
          </a:p>
          <a:p>
            <a:endParaRPr lang="nb-NO" dirty="0"/>
          </a:p>
        </p:txBody>
      </p:sp>
      <p:sp>
        <p:nvSpPr>
          <p:cNvPr id="8" name="Plassholder for tekst 3">
            <a:extLst>
              <a:ext uri="{FF2B5EF4-FFF2-40B4-BE49-F238E27FC236}">
                <a16:creationId xmlns:a16="http://schemas.microsoft.com/office/drawing/2014/main" id="{91CB6704-39DC-4BCD-A815-DA59688BD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864" y="1080405"/>
            <a:ext cx="5585023" cy="911308"/>
          </a:xfrm>
        </p:spPr>
        <p:txBody>
          <a:bodyPr/>
          <a:lstStyle/>
          <a:p>
            <a:r>
              <a:rPr lang="nb-NO" dirty="0"/>
              <a:t>Styrende retningslinjer</a:t>
            </a:r>
          </a:p>
        </p:txBody>
      </p:sp>
    </p:spTree>
    <p:extLst>
      <p:ext uri="{BB962C8B-B14F-4D97-AF65-F5344CB8AC3E}">
        <p14:creationId xmlns:p14="http://schemas.microsoft.com/office/powerpoint/2010/main" val="46355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880F1EF8-8B1E-4EE9-901D-CC6B9E26D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E5F8-CC6A-6749-966D-8F8E3810D649}" type="slidenum">
              <a:rPr lang="nb-NO" smtClean="0"/>
              <a:t>18</a:t>
            </a:fld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19549F76-8114-4859-9AB4-CBFD876F3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Styrende retningslinjer for sikkerhetsrevisjoner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1313743-0051-430E-A74B-A653F169DD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Relevans og innhold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36F4F54-4B53-40FC-B48E-C2A2CBCB5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2279320"/>
            <a:ext cx="5290329" cy="412742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90000"/>
              </a:lnSpc>
              <a:spcAft>
                <a:spcPts val="800"/>
              </a:spcAft>
              <a:buNone/>
            </a:pPr>
            <a:r>
              <a:rPr lang="nb-NO" sz="2400" dirty="0"/>
              <a:t>Forankret i personvernforordningens artikkel 32.1.d) </a:t>
            </a:r>
          </a:p>
          <a:p>
            <a:pPr marL="0" indent="0">
              <a:lnSpc>
                <a:spcPct val="90000"/>
              </a:lnSpc>
              <a:spcAft>
                <a:spcPts val="800"/>
              </a:spcAft>
              <a:buNone/>
            </a:pPr>
            <a:r>
              <a:rPr lang="nb-NO" sz="2400" dirty="0"/>
              <a:t>Retningslinjen bør inneholde beskrivelse av : 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b-NO" sz="2400" dirty="0"/>
              <a:t>Prosessen og ansvarsfordelingen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b-NO" sz="2400" dirty="0"/>
              <a:t>Oppgaver og tidsintervaller</a:t>
            </a:r>
          </a:p>
          <a:p>
            <a:pPr marL="800100" lvl="3" indent="-342900">
              <a:lnSpc>
                <a:spcPct val="90000"/>
              </a:lnSpc>
              <a:spcAft>
                <a:spcPts val="800"/>
              </a:spcAft>
            </a:pPr>
            <a:r>
              <a:rPr lang="nb-NO" sz="2200" dirty="0"/>
              <a:t>Egenkontroller, internrevisjon, ekstern revisjon, sikkerhetslogger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b-NO" sz="2400" dirty="0"/>
              <a:t>Rapportering og oppfølging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nb-NO" dirty="0"/>
          </a:p>
          <a:p>
            <a:pPr marL="0" indent="0">
              <a:spcAft>
                <a:spcPts val="800"/>
              </a:spcAft>
              <a:buNone/>
            </a:pPr>
            <a:r>
              <a:rPr lang="nb-NO" sz="2400" b="1" dirty="0"/>
              <a:t>Stedlig tilsyn: </a:t>
            </a:r>
            <a:r>
              <a:rPr lang="nb-NO" sz="2400" dirty="0"/>
              <a:t>Eksistens, tilgjengelighet, forankring hos ledelse, opplæring og kjennskap blant ansatte, eksempler på gjennomført revisjon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nb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9A7C8CCE-3A0F-4C48-BC78-461499ABF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/>
              <a:t>Tendenser fra besvarelsene og stedlige tilsyn:</a:t>
            </a:r>
          </a:p>
          <a:p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DD462AE9-BB55-4070-8700-064E701A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808" y="2279322"/>
            <a:ext cx="5263593" cy="3976512"/>
          </a:xfrm>
        </p:spPr>
        <p:txBody>
          <a:bodyPr>
            <a:normAutofit/>
          </a:bodyPr>
          <a:lstStyle/>
          <a:p>
            <a:r>
              <a:rPr lang="nb-NO" dirty="0"/>
              <a:t>Et flertall mangler konkret og helhetlig dokumentasjon </a:t>
            </a:r>
          </a:p>
          <a:p>
            <a:r>
              <a:rPr lang="nb-NO" dirty="0"/>
              <a:t>mangler tidfesting </a:t>
            </a:r>
          </a:p>
          <a:p>
            <a:r>
              <a:rPr lang="nb-NO" dirty="0"/>
              <a:t>vises til eksterne databehandlere og/eller leverandører.</a:t>
            </a:r>
          </a:p>
          <a:p>
            <a:r>
              <a:rPr lang="nb-NO" dirty="0"/>
              <a:t>Styrkes av sikkerhetsinstrukser, sikkerhetstiltak, tiltakskort for å sikre beredskap og annen relevant dokumentasjon </a:t>
            </a:r>
          </a:p>
          <a:p>
            <a:r>
              <a:rPr lang="nb-NO" dirty="0"/>
              <a:t>Mange startet når de fikk brevkontrollen – det er positivt!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06013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uiExpand="1" build="p" animBg="1"/>
      <p:bldP spid="7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E6F58A-E6FF-447A-BA2C-0717C6205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Kommunenes personvernerklæring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EE8156E-33BF-4AB7-94FA-670B86587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Ba om lenke </a:t>
            </a:r>
          </a:p>
          <a:p>
            <a:r>
              <a:rPr lang="nb-NO" dirty="0"/>
              <a:t>Kun 1 mangler </a:t>
            </a:r>
          </a:p>
          <a:p>
            <a:r>
              <a:rPr lang="nb-NO" dirty="0"/>
              <a:t>Generelle erklæringer suppleres av mer konkrete</a:t>
            </a:r>
          </a:p>
          <a:p>
            <a:r>
              <a:rPr lang="nb-NO" dirty="0"/>
              <a:t>Sammenheng med behandlingsprotokoll</a:t>
            </a:r>
          </a:p>
          <a:p>
            <a:r>
              <a:rPr lang="nb-NO" dirty="0"/>
              <a:t>Flere trenger en gjennomgang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D65F80C-1EE3-4CD1-B7E1-4B6AD0E45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E5F8-CC6A-6749-966D-8F8E3810D649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7740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Agenda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374350"/>
            <a:ext cx="10972800" cy="5032393"/>
          </a:xfrm>
        </p:spPr>
        <p:txBody>
          <a:bodyPr>
            <a:normAutofit lnSpcReduction="10000"/>
          </a:bodyPr>
          <a:lstStyle/>
          <a:p>
            <a:pPr marL="400050" lvl="1" indent="0">
              <a:buNone/>
            </a:pPr>
            <a:r>
              <a:rPr lang="nb-NO" sz="2100" b="1" dirty="0"/>
              <a:t>10:00</a:t>
            </a:r>
            <a:r>
              <a:rPr lang="nb-NO" sz="2100" dirty="0"/>
              <a:t>  Velkommen ved direktør Line Coll</a:t>
            </a:r>
          </a:p>
          <a:p>
            <a:pPr marL="400050" lvl="1" indent="0">
              <a:buNone/>
            </a:pPr>
            <a:endParaRPr lang="nb-NO" sz="2100" dirty="0"/>
          </a:p>
          <a:p>
            <a:pPr marL="400050" lvl="1" indent="0">
              <a:buNone/>
            </a:pPr>
            <a:r>
              <a:rPr lang="nb-NO" sz="2100" b="1" dirty="0"/>
              <a:t>10: 05 </a:t>
            </a:r>
            <a:r>
              <a:rPr lang="nb-NO" sz="2100" dirty="0"/>
              <a:t> Presentasjon av tilsynsrapporten, erfaringer og funn v/ Kristine Stenbro, Eirik 			 Gulbrandsen og Camilla Nervik</a:t>
            </a:r>
          </a:p>
          <a:p>
            <a:pPr marL="400050" lvl="1" indent="0">
              <a:buNone/>
            </a:pPr>
            <a:endParaRPr lang="nb-NO" sz="2100" dirty="0"/>
          </a:p>
          <a:p>
            <a:pPr marL="400050" lvl="1" indent="0">
              <a:buNone/>
            </a:pPr>
            <a:r>
              <a:rPr lang="nb-NO" sz="2100" b="1" dirty="0"/>
              <a:t>10:45</a:t>
            </a:r>
            <a:r>
              <a:rPr lang="nb-NO" sz="2100" dirty="0"/>
              <a:t>  Panelsamtale - ordstyrer kommunikasjonsdirektør Janne Stang Dahl 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nb-NO" sz="1700" dirty="0"/>
              <a:t>Aasta Hetland (Normen)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nb-NO" sz="1700" dirty="0"/>
              <a:t>Harald Torbjørnsen (KINS)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nb-NO" sz="1700" dirty="0"/>
              <a:t>Karin Wiberg (KS)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nb-NO" sz="1700" dirty="0"/>
              <a:t>John </a:t>
            </a:r>
            <a:r>
              <a:rPr lang="nb-NO" sz="1700" dirty="0" err="1"/>
              <a:t>Bottner</a:t>
            </a:r>
            <a:r>
              <a:rPr lang="nb-NO" sz="1700" dirty="0"/>
              <a:t> (NSM)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nb-NO" sz="1700" dirty="0"/>
              <a:t>Camilla Nervik (Datatilsynet)</a:t>
            </a:r>
          </a:p>
          <a:p>
            <a:pPr marL="457200" lvl="1" indent="0" fontAlgn="base">
              <a:buNone/>
            </a:pPr>
            <a:endParaRPr lang="nb-NO" sz="1700" dirty="0"/>
          </a:p>
          <a:p>
            <a:pPr marL="0" indent="0" algn="l" fontAlgn="base">
              <a:buNone/>
            </a:pPr>
            <a:r>
              <a:rPr lang="nb-NO" sz="2100" b="1" dirty="0"/>
              <a:t>	11:15  </a:t>
            </a:r>
            <a:r>
              <a:rPr lang="nb-NO" sz="2100" dirty="0"/>
              <a:t>Spørsmål fra salen</a:t>
            </a:r>
          </a:p>
          <a:p>
            <a:pPr marL="0" indent="0" algn="l" fontAlgn="base">
              <a:buNone/>
            </a:pPr>
            <a:endParaRPr lang="nb-NO" sz="2100" dirty="0"/>
          </a:p>
          <a:p>
            <a:pPr marL="0" indent="0" algn="l" fontAlgn="base">
              <a:buNone/>
            </a:pPr>
            <a:r>
              <a:rPr lang="nb-NO" sz="2100" b="1" dirty="0"/>
              <a:t>	11: 30  </a:t>
            </a:r>
            <a:r>
              <a:rPr lang="nb-NO" sz="2100" dirty="0"/>
              <a:t>Avslutning og takk for i dag v/ Janne Stang Dahl</a:t>
            </a:r>
          </a:p>
          <a:p>
            <a:pPr marL="400050" lvl="1" indent="0">
              <a:buNone/>
            </a:pPr>
            <a:endParaRPr lang="nb-NO" b="0" i="0" dirty="0">
              <a:solidFill>
                <a:srgbClr val="2C2C2C"/>
              </a:solidFill>
              <a:effectLst/>
              <a:latin typeface="inherit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nb-NO" dirty="0"/>
          </a:p>
          <a:p>
            <a:pPr marL="857250" lvl="1" indent="-457200">
              <a:buFont typeface="+mj-lt"/>
              <a:buAutoNum type="arabicPeriod"/>
            </a:pP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E5F8-CC6A-6749-966D-8F8E3810D64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2289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153837-632A-4D82-BE00-7D78693B9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Kommunenes personvernombudsordning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2735585-97A9-4CCB-B3DC-6D54DD8E2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Felleseuropeisk tilsynsarbeid</a:t>
            </a:r>
          </a:p>
          <a:p>
            <a:r>
              <a:rPr lang="nb-NO" dirty="0"/>
              <a:t>Datatilsynets interne personvernombudsstrategi </a:t>
            </a:r>
          </a:p>
          <a:p>
            <a:r>
              <a:rPr lang="nb-NO" dirty="0"/>
              <a:t>Ønske om å løfte PVO </a:t>
            </a:r>
          </a:p>
          <a:p>
            <a:r>
              <a:rPr lang="nb-NO" dirty="0"/>
              <a:t>Variasjon i organisering</a:t>
            </a:r>
          </a:p>
          <a:p>
            <a:pPr lvl="1"/>
            <a:r>
              <a:rPr lang="nb-NO" dirty="0"/>
              <a:t>2 som manglet</a:t>
            </a:r>
          </a:p>
          <a:p>
            <a:pPr lvl="1"/>
            <a:r>
              <a:rPr lang="nb-NO" dirty="0"/>
              <a:t>Flest interne ressurser – fra 3,3 til 100 % </a:t>
            </a:r>
          </a:p>
          <a:p>
            <a:pPr lvl="2"/>
            <a:r>
              <a:rPr lang="nb-NO" dirty="0"/>
              <a:t>Avhengig av kommunestørrelse</a:t>
            </a:r>
          </a:p>
          <a:p>
            <a:pPr lvl="1"/>
            <a:r>
              <a:rPr lang="nb-NO" dirty="0"/>
              <a:t>Felles ombud – avtaleregulert </a:t>
            </a:r>
          </a:p>
          <a:p>
            <a:pPr lvl="1"/>
            <a:r>
              <a:rPr lang="nb-NO" dirty="0"/>
              <a:t>Eksternt levert tjeneste</a:t>
            </a:r>
          </a:p>
          <a:p>
            <a:r>
              <a:rPr lang="nb-NO" dirty="0"/>
              <a:t>Høy bevissthet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F13B53A-0FDB-48AA-B21E-29BDE211C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E5F8-CC6A-6749-966D-8F8E3810D649}" type="slidenum">
              <a:rPr lang="nb-NO" smtClean="0"/>
              <a:t>20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A0BCFF7-8B39-4483-AC6F-2CB116E6E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824" y="2510552"/>
            <a:ext cx="1362076" cy="129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38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1164AC-B78E-498C-AAD3-600C2CD2D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Medlemmer fra tilsynsgruppen: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FB073AC-0E41-4C18-9080-FD5BBCAA1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E5F8-CC6A-6749-966D-8F8E3810D649}" type="slidenum">
              <a:rPr lang="nb-NO" smtClean="0"/>
              <a:t>3</a:t>
            </a:fld>
            <a:endParaRPr lang="nb-NO" dirty="0"/>
          </a:p>
        </p:txBody>
      </p:sp>
      <p:pic>
        <p:nvPicPr>
          <p:cNvPr id="1026" name="Picture 2" descr="Camilla Nervik">
            <a:extLst>
              <a:ext uri="{FF2B5EF4-FFF2-40B4-BE49-F238E27FC236}">
                <a16:creationId xmlns:a16="http://schemas.microsoft.com/office/drawing/2014/main" id="{63BA70FB-3E44-4729-8C0E-DFC46000C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4" y="1251920"/>
            <a:ext cx="2471734" cy="247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595A9DA-4331-4FFD-8620-50E54C4E1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021" y="1169131"/>
            <a:ext cx="2471735" cy="247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A2A7657-4BA9-4FB5-82C8-1B7C7D1C9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796" y="1169132"/>
            <a:ext cx="2444999" cy="244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65AE3A03-DD15-4CC1-AC49-A6EA4179115F}"/>
              </a:ext>
            </a:extLst>
          </p:cNvPr>
          <p:cNvSpPr txBox="1"/>
          <p:nvPr/>
        </p:nvSpPr>
        <p:spPr>
          <a:xfrm>
            <a:off x="505645" y="3736970"/>
            <a:ext cx="32819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Camilla Nervik, jurist</a:t>
            </a:r>
          </a:p>
          <a:p>
            <a:pPr algn="ctr"/>
            <a:r>
              <a:rPr lang="nb-NO" sz="2000" dirty="0"/>
              <a:t>Seksjonssjef Offentlige tjenester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62D1AFF2-1359-4892-8FA5-4D976F43FE5D}"/>
              </a:ext>
            </a:extLst>
          </p:cNvPr>
          <p:cNvSpPr txBox="1"/>
          <p:nvPr/>
        </p:nvSpPr>
        <p:spPr>
          <a:xfrm>
            <a:off x="8691517" y="3734342"/>
            <a:ext cx="32819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Kristine Stenbro, teknolog</a:t>
            </a:r>
          </a:p>
          <a:p>
            <a:pPr algn="ctr"/>
            <a:r>
              <a:rPr lang="nb-NO" sz="2000" dirty="0"/>
              <a:t>Fung. Seksjonssjef Teknologi, Sikkerhet og Tilsyn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035D5AFE-28EB-461B-829F-8303FF334EC4}"/>
              </a:ext>
            </a:extLst>
          </p:cNvPr>
          <p:cNvSpPr txBox="1"/>
          <p:nvPr/>
        </p:nvSpPr>
        <p:spPr>
          <a:xfrm>
            <a:off x="4671896" y="3707821"/>
            <a:ext cx="32819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Eirik Gulbrandsen, teknolog</a:t>
            </a:r>
          </a:p>
          <a:p>
            <a:pPr algn="ctr"/>
            <a:r>
              <a:rPr lang="nb-NO" sz="2000" dirty="0"/>
              <a:t>Senioringeniør</a:t>
            </a:r>
          </a:p>
          <a:p>
            <a:pPr algn="ctr"/>
            <a:r>
              <a:rPr lang="nb-NO" sz="2000" dirty="0"/>
              <a:t>Seksjon Teknologi, Sikkerhet og Tilsyn</a:t>
            </a:r>
          </a:p>
        </p:txBody>
      </p:sp>
    </p:spTree>
    <p:extLst>
      <p:ext uri="{BB962C8B-B14F-4D97-AF65-F5344CB8AC3E}">
        <p14:creationId xmlns:p14="http://schemas.microsoft.com/office/powerpoint/2010/main" val="1556914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31CB55-E97E-4D2B-A053-3153BD6C0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98" y="4451045"/>
            <a:ext cx="9813892" cy="946323"/>
          </a:xfrm>
        </p:spPr>
        <p:txBody>
          <a:bodyPr/>
          <a:lstStyle/>
          <a:p>
            <a:r>
              <a:rPr lang="nb-NO" dirty="0"/>
              <a:t>Om tilsynene</a:t>
            </a:r>
          </a:p>
        </p:txBody>
      </p:sp>
    </p:spTree>
    <p:extLst>
      <p:ext uri="{BB962C8B-B14F-4D97-AF65-F5344CB8AC3E}">
        <p14:creationId xmlns:p14="http://schemas.microsoft.com/office/powerpoint/2010/main" val="3196840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66E197-A98A-4D44-884D-A6015A640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Bakgrunn og formål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FF9CDBA-0761-48A4-8DC4-1AAE766E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E5F8-CC6A-6749-966D-8F8E3810D649}" type="slidenum">
              <a:rPr lang="nb-NO" smtClean="0"/>
              <a:t>5</a:t>
            </a:fld>
            <a:endParaRPr lang="nb-NO" dirty="0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F6D5E945-538F-4202-89C8-432C6EE46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4350"/>
            <a:ext cx="10972800" cy="484357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«Formålet med tilsynsarbeidet er å kontrollere kommunenes systematikk for tekniske og organisatoriske tiltak for å ivareta personvern og personopplysningssikkerhet, herunder kommunenes gjeldende retningslinjer, jf. personvernforordningen artikkel 24 nr. 1 og 2, jf. artikkel 32».</a:t>
            </a:r>
          </a:p>
          <a:p>
            <a:pPr>
              <a:buFont typeface="Arial" panose="020B0604020202020204" pitchFamily="34" charset="0"/>
              <a:buChar char="•"/>
            </a:pPr>
            <a:endParaRPr lang="nb-NO" b="0" i="0" dirty="0">
              <a:solidFill>
                <a:srgbClr val="2C2C2C"/>
              </a:solidFill>
              <a:effectLst/>
              <a:latin typeface="Work sans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Målbar forbedring av infosikkerhet i kommuner/fylkeskommuner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Grunnlag for tydeligere veiledning fra Datatilsynet</a:t>
            </a:r>
            <a:endParaRPr lang="nb-NO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b="0" i="0" dirty="0">
              <a:solidFill>
                <a:srgbClr val="2C2C2C"/>
              </a:solidFill>
              <a:effectLst/>
              <a:latin typeface="Work sans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b="0" i="0" dirty="0">
              <a:solidFill>
                <a:srgbClr val="2C2C2C"/>
              </a:solidFill>
              <a:effectLst/>
              <a:latin typeface="Work sans" pitchFamily="2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8821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F560DC-CE95-401E-A610-15BFC2BD5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28027"/>
            <a:ext cx="10972800" cy="946323"/>
          </a:xfrm>
        </p:spPr>
        <p:txBody>
          <a:bodyPr/>
          <a:lstStyle/>
          <a:p>
            <a:r>
              <a:rPr lang="nb-NO" dirty="0"/>
              <a:t>Fase 1: Brevkontrollen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ECE949-F4BE-4AF3-9F93-ED3141C16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Utsendt 30.03.23, svarfrist 28.04.23</a:t>
            </a:r>
          </a:p>
          <a:p>
            <a:endParaRPr lang="nb-NO" dirty="0"/>
          </a:p>
          <a:p>
            <a:r>
              <a:rPr lang="nb-NO" dirty="0"/>
              <a:t>93 kommuner + 5 fylkeskommuner</a:t>
            </a:r>
          </a:p>
          <a:p>
            <a:endParaRPr lang="nb-NO" dirty="0"/>
          </a:p>
          <a:p>
            <a:r>
              <a:rPr lang="nb-NO" dirty="0"/>
              <a:t>Utvelgelse</a:t>
            </a:r>
          </a:p>
          <a:p>
            <a:endParaRPr lang="nb-NO" dirty="0"/>
          </a:p>
          <a:p>
            <a:r>
              <a:rPr lang="nb-NO" dirty="0"/>
              <a:t>Kartlegging</a:t>
            </a:r>
          </a:p>
          <a:p>
            <a:endParaRPr lang="nb-NO" dirty="0"/>
          </a:p>
          <a:p>
            <a:r>
              <a:rPr lang="nb-NO" dirty="0"/>
              <a:t>Samlerapport på datatilsynet.no</a:t>
            </a:r>
          </a:p>
          <a:p>
            <a:endParaRPr lang="nb-NO" dirty="0"/>
          </a:p>
          <a:p>
            <a:pPr marL="0" indent="0">
              <a:buNone/>
            </a:pPr>
            <a:endParaRPr lang="nb-NO" i="1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4F03924-5586-4D07-BF41-A42379FBE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E5F8-CC6A-6749-966D-8F8E3810D649}" type="slidenum">
              <a:rPr lang="nb-NO" smtClean="0"/>
              <a:t>6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E153CD0-E00D-4193-A041-4BD7FB394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896" y="3878604"/>
            <a:ext cx="1259742" cy="616316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80715992-AED2-4672-9297-773CD69B9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392" y="1471612"/>
            <a:ext cx="5036977" cy="4610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99875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D164F9-A4E2-452B-B8D9-BF9646C8F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Fase 2: Stedlig tilsyn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6E6530D-0BFD-47D3-8464-C29A1FE7A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10 kommuner har fikk varsel om tilsyn i oktober</a:t>
            </a:r>
          </a:p>
          <a:p>
            <a:endParaRPr lang="nb-NO" dirty="0"/>
          </a:p>
          <a:p>
            <a:r>
              <a:rPr lang="nb-NO" dirty="0"/>
              <a:t>Nittedal, Lillestrøm, Bø, Harstad, Evenes, Namsos, Steinkjer, Levanger, Trondheim og Kristiansund</a:t>
            </a:r>
            <a:endParaRPr lang="nb-NO" dirty="0">
              <a:highlight>
                <a:srgbClr val="FFFF00"/>
              </a:highlight>
            </a:endParaRPr>
          </a:p>
          <a:p>
            <a:endParaRPr lang="nb-NO" dirty="0"/>
          </a:p>
          <a:p>
            <a:r>
              <a:rPr lang="nb-NO" dirty="0"/>
              <a:t>Utvelgelse basert på funn fra fase 1</a:t>
            </a:r>
          </a:p>
          <a:p>
            <a:endParaRPr lang="nb-NO" dirty="0"/>
          </a:p>
          <a:p>
            <a:r>
              <a:rPr lang="nb-NO" dirty="0"/>
              <a:t>Tilsynsrapport til hver kommune. I stor grad unntatt offentlighet.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8A52CC1-34C9-47E7-A7DB-80C01C5B0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E5F8-CC6A-6749-966D-8F8E3810D649}" type="slidenum">
              <a:rPr lang="nb-NO" smtClean="0"/>
              <a:t>7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BF4CC2E-AC2D-44AC-9A3E-F4338791B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937" y="4805456"/>
            <a:ext cx="5485548" cy="194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93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A70477-9CD5-4BE2-8A8C-0320C4716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Våre spørsmål og kommunenes besvarelser</a:t>
            </a:r>
          </a:p>
        </p:txBody>
      </p:sp>
    </p:spTree>
    <p:extLst>
      <p:ext uri="{BB962C8B-B14F-4D97-AF65-F5344CB8AC3E}">
        <p14:creationId xmlns:p14="http://schemas.microsoft.com/office/powerpoint/2010/main" val="1655970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DD53FB-232A-4994-86F9-ABD6A29B4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Systemer for oversikt og styring </a:t>
            </a:r>
          </a:p>
        </p:txBody>
      </p:sp>
    </p:spTree>
    <p:extLst>
      <p:ext uri="{BB962C8B-B14F-4D97-AF65-F5344CB8AC3E}">
        <p14:creationId xmlns:p14="http://schemas.microsoft.com/office/powerpoint/2010/main" val="3771858135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Undersi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aks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18066</TotalTime>
  <Words>2972</Words>
  <Application>Microsoft Office PowerPoint</Application>
  <PresentationFormat>Widescreen</PresentationFormat>
  <Paragraphs>367</Paragraphs>
  <Slides>20</Slides>
  <Notes>14</Notes>
  <HiddenSlides>2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20</vt:i4>
      </vt:variant>
    </vt:vector>
  </HeadingPairs>
  <TitlesOfParts>
    <vt:vector size="29" baseType="lpstr">
      <vt:lpstr>Arial</vt:lpstr>
      <vt:lpstr>Calibri</vt:lpstr>
      <vt:lpstr>Georgia</vt:lpstr>
      <vt:lpstr>inherit</vt:lpstr>
      <vt:lpstr>Times New Roman</vt:lpstr>
      <vt:lpstr>Work sans</vt:lpstr>
      <vt:lpstr>Forsidemal</vt:lpstr>
      <vt:lpstr>1_Undersider</vt:lpstr>
      <vt:lpstr>Bakside</vt:lpstr>
      <vt:lpstr>    Datatilsynets tilsyn med kommuner og fylkeskommuner </vt:lpstr>
      <vt:lpstr>Agenda</vt:lpstr>
      <vt:lpstr>Medlemmer fra tilsynsgruppen: </vt:lpstr>
      <vt:lpstr>Om tilsynene</vt:lpstr>
      <vt:lpstr>Bakgrunn og formål</vt:lpstr>
      <vt:lpstr>Fase 1: Brevkontrollen</vt:lpstr>
      <vt:lpstr>Fase 2: Stedlig tilsyn</vt:lpstr>
      <vt:lpstr>Våre spørsmål og kommunenes besvarelser</vt:lpstr>
      <vt:lpstr>Systemer for oversikt og styring </vt:lpstr>
      <vt:lpstr>Behandlingsprotokoll </vt:lpstr>
      <vt:lpstr>Ansvarsforhold og styringssystem  </vt:lpstr>
      <vt:lpstr>Styrende retningslinjer for risiko- og sårbarhetsanalyser</vt:lpstr>
      <vt:lpstr>Overordnet sikkerhetsstrategi</vt:lpstr>
      <vt:lpstr>IKT samarbeid</vt:lpstr>
      <vt:lpstr>Operative tiltak for personopplysningssikkerhet</vt:lpstr>
      <vt:lpstr>Autentisering (tilgangsstyring)</vt:lpstr>
      <vt:lpstr>Sikkerhetskopiering og gjenoppretting</vt:lpstr>
      <vt:lpstr>Styrende retningslinjer for sikkerhetsrevisjoner</vt:lpstr>
      <vt:lpstr>Kommunenes personvernerklæring</vt:lpstr>
      <vt:lpstr>Kommunenes personvernombudsordning</vt:lpstr>
    </vt:vector>
  </TitlesOfParts>
  <Company>Nano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Kjerstin Keller</dc:creator>
  <cp:lastModifiedBy>Kristine Stenbro</cp:lastModifiedBy>
  <cp:revision>382</cp:revision>
  <dcterms:created xsi:type="dcterms:W3CDTF">2014-09-03T08:05:57Z</dcterms:created>
  <dcterms:modified xsi:type="dcterms:W3CDTF">2023-11-16T09:01:33Z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lassifisering">
    <vt:lpwstr>DT_Class_Yellow</vt:lpwstr>
  </property>
</Properties>
</file>