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4" r:id="rId2"/>
  </p:sldMasterIdLst>
  <p:notesMasterIdLst>
    <p:notesMasterId r:id="rId22"/>
  </p:notesMasterIdLst>
  <p:sldIdLst>
    <p:sldId id="260" r:id="rId3"/>
    <p:sldId id="262" r:id="rId4"/>
    <p:sldId id="480" r:id="rId5"/>
    <p:sldId id="491" r:id="rId6"/>
    <p:sldId id="481" r:id="rId7"/>
    <p:sldId id="482" r:id="rId8"/>
    <p:sldId id="484" r:id="rId9"/>
    <p:sldId id="473" r:id="rId10"/>
    <p:sldId id="296" r:id="rId11"/>
    <p:sldId id="476" r:id="rId12"/>
    <p:sldId id="485" r:id="rId13"/>
    <p:sldId id="487" r:id="rId14"/>
    <p:sldId id="488" r:id="rId15"/>
    <p:sldId id="489" r:id="rId16"/>
    <p:sldId id="490" r:id="rId17"/>
    <p:sldId id="477" r:id="rId18"/>
    <p:sldId id="492" r:id="rId19"/>
    <p:sldId id="267" r:id="rId20"/>
    <p:sldId id="478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BA"/>
    <a:srgbClr val="00244E"/>
    <a:srgbClr val="000000"/>
    <a:srgbClr val="7A942F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9017" autoAdjust="0"/>
  </p:normalViewPr>
  <p:slideViewPr>
    <p:cSldViewPr snapToGrid="0">
      <p:cViewPr varScale="1">
        <p:scale>
          <a:sx n="142" d="100"/>
          <a:sy n="142" d="100"/>
        </p:scale>
        <p:origin x="156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13.06.2022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3439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8190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876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783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266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17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392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30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4819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03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399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E4FB80-D5CD-4F8B-B310-9170DDB9079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360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51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916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Vikenbonden/" TargetMode="Externa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0312B7A-81C4-4D54-B329-087A58EB94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73202C7-C315-42CE-9322-9326A839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600400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11256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55330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601669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11FEC603-5563-416F-A5D9-6EF0FE508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0"/>
          <a:stretch/>
        </p:blipFill>
        <p:spPr>
          <a:xfrm>
            <a:off x="8881859" y="2791838"/>
            <a:ext cx="3310142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404FBC3-6B15-4405-8FBC-A209FD067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5599"/>
            <a:ext cx="8358556" cy="13513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4"/>
            <a:ext cx="8304767" cy="13894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95EA75D-C669-4024-A4C7-7FF466D91B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417" y="873125"/>
            <a:ext cx="8425282" cy="432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D3391E9-6083-474A-AF9E-44F02AE91C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50" y="693764"/>
            <a:ext cx="10469899" cy="56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4ECA97A-E6CD-443F-B212-8A1120A99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F86FF03-7E94-4A5D-A789-8FA40021B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C86F485D-915F-4273-A8A1-FE16466200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FF12AE2-FCFF-4B45-92E0-8C1188DCBA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5443778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A34269E-E164-42A8-BCBD-A2FF6A0E04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LANDB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C86F485D-915F-4273-A8A1-FE16466200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0B8721D-9AAD-4B09-898B-183BF4F42037}"/>
              </a:ext>
            </a:extLst>
          </p:cNvPr>
          <p:cNvSpPr txBox="1"/>
          <p:nvPr userDrawn="1"/>
        </p:nvSpPr>
        <p:spPr>
          <a:xfrm>
            <a:off x="954391" y="873125"/>
            <a:ext cx="3398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solidFill>
                  <a:schemeClr val="bg1"/>
                </a:solidFill>
                <a:latin typeface="+mj-lt"/>
              </a:rPr>
              <a:t>Følg </a:t>
            </a:r>
            <a:r>
              <a:rPr lang="nb-NO" dirty="0">
                <a:latin typeface="+mj-lt"/>
                <a:hlinkClick r:id="rId4"/>
              </a:rPr>
              <a:t>Viken-bonden på Facebook</a:t>
            </a:r>
            <a:r>
              <a:rPr lang="nb-NO" dirty="0">
                <a:latin typeface="+mj-lt"/>
              </a:rPr>
              <a:t> </a:t>
            </a:r>
            <a:r>
              <a:rPr lang="nb-NO" dirty="0">
                <a:solidFill>
                  <a:schemeClr val="bg1"/>
                </a:solidFill>
                <a:latin typeface="+mj-lt"/>
              </a:rPr>
              <a:t>for å få aktuell informasjon om jordbruk og skogbruk fra Statsforvalteren.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40343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5FA3954-742F-4DD6-A8DB-A675A20FB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B79961-EC85-4F5E-8A2B-5233E13A6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C51FCA-1BA2-47B0-ADD7-5A54455D4249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527570CC-C1F5-4F3F-BF08-E44D828EC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5" name="Plassholder for tekst 37">
            <a:extLst>
              <a:ext uri="{FF2B5EF4-FFF2-40B4-BE49-F238E27FC236}">
                <a16:creationId xmlns:a16="http://schemas.microsoft.com/office/drawing/2014/main" id="{C221EF52-3926-4556-A22E-E292FA64D2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6F22973-D61B-4BBA-88C0-3B1B9A27C63E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6046B91-AEAB-45BF-BD3F-55FF7616AA0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Oslo og Viken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BD20E72-0719-42FD-9E31-8D508A92A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6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79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0312B7A-81C4-4D54-B329-087A58EB94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78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0"/>
          <a:stretch/>
        </p:blipFill>
        <p:spPr>
          <a:xfrm>
            <a:off x="8881859" y="2791838"/>
            <a:ext cx="3310142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404FBC3-6B15-4405-8FBC-A209FD0677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09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A34269E-E164-42A8-BCBD-A2FF6A0E04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10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2B0D010-84EE-4BAB-86B8-8E2F39016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5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AFCECF22-4434-43B2-9CC1-26097DE012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12B0D010-84EE-4BAB-86B8-8E2F39016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5A44D97-1F9A-4245-97DB-B1718D3E8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94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31B145F-CB43-4E87-9B39-53B6091C8E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9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81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56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36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br>
              <a:rPr lang="nb-NO"/>
            </a:b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600400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8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11256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19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44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55330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5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601669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99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AFCECF22-4434-43B2-9CC1-26097DE012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67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120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15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11FEC603-5563-416F-A5D9-6EF0FE508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2515977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385208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5599"/>
            <a:ext cx="8358556" cy="13513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</p:spTree>
    <p:extLst>
      <p:ext uri="{BB962C8B-B14F-4D97-AF65-F5344CB8AC3E}">
        <p14:creationId xmlns:p14="http://schemas.microsoft.com/office/powerpoint/2010/main" val="153347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4"/>
            <a:ext cx="8304767" cy="13894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395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982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95EA75D-C669-4024-A4C7-7FF466D91B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417" y="873125"/>
            <a:ext cx="8425282" cy="432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002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D3391E9-6083-474A-AF9E-44F02AE91C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49" y="693764"/>
            <a:ext cx="10469901" cy="56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17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5A44D97-1F9A-4245-97DB-B1718D3E8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4ECA97A-E6CD-443F-B212-8A1120A993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40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8F86FF03-7E94-4A5D-A789-8FA40021BB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93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C86F485D-915F-4273-A8A1-FE16466200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3844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48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sfov.no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FF12AE2-FCFF-4B45-92E0-8C1188DCBA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5443778"/>
            <a:ext cx="3900854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72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5FA3954-742F-4DD6-A8DB-A675A20FB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B79961-EC85-4F5E-8A2B-5233E13A6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71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BC51FCA-1BA2-47B0-ADD7-5A54455D4249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527570CC-C1F5-4F3F-BF08-E44D828EC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5" name="Plassholder for tekst 37">
            <a:extLst>
              <a:ext uri="{FF2B5EF4-FFF2-40B4-BE49-F238E27FC236}">
                <a16:creationId xmlns:a16="http://schemas.microsoft.com/office/drawing/2014/main" id="{C221EF52-3926-4556-A22E-E292FA64D2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6F22973-D61B-4BBA-88C0-3B1B9A27C63E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6046B91-AEAB-45BF-BD3F-55FF7616AA04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Oslo og Viken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BD20E72-0719-42FD-9E31-8D508A92A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45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10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31B145F-CB43-4E87-9B39-53B6091C8E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0000"/>
            <a:ext cx="4816643" cy="145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Oslo og Viken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30" r:id="rId7"/>
    <p:sldLayoutId id="2147483664" r:id="rId8"/>
    <p:sldLayoutId id="2147483713" r:id="rId9"/>
    <p:sldLayoutId id="2147483685" r:id="rId10"/>
    <p:sldLayoutId id="2147483714" r:id="rId11"/>
    <p:sldLayoutId id="2147483702" r:id="rId12"/>
    <p:sldLayoutId id="2147483736" r:id="rId13"/>
    <p:sldLayoutId id="2147483733" r:id="rId14"/>
    <p:sldLayoutId id="2147483716" r:id="rId15"/>
    <p:sldLayoutId id="2147483707" r:id="rId16"/>
    <p:sldLayoutId id="2147483675" r:id="rId17"/>
    <p:sldLayoutId id="2147483706" r:id="rId18"/>
    <p:sldLayoutId id="2147483709" r:id="rId19"/>
    <p:sldLayoutId id="2147483711" r:id="rId20"/>
    <p:sldLayoutId id="2147483710" r:id="rId21"/>
    <p:sldLayoutId id="2147483712" r:id="rId22"/>
    <p:sldLayoutId id="2147483655" r:id="rId23"/>
    <p:sldLayoutId id="2147483705" r:id="rId24"/>
    <p:sldLayoutId id="2147483690" r:id="rId25"/>
    <p:sldLayoutId id="2147483759" r:id="rId26"/>
    <p:sldLayoutId id="2147483758" r:id="rId27"/>
    <p:sldLayoutId id="2147483757" r:id="rId28"/>
    <p:sldLayoutId id="2147483746" r:id="rId29"/>
    <p:sldLayoutId id="2147483763" r:id="rId30"/>
    <p:sldLayoutId id="2147483718" r:id="rId31"/>
    <p:sldLayoutId id="2147483719" r:id="rId32"/>
    <p:sldLayoutId id="2147483760" r:id="rId33"/>
    <p:sldLayoutId id="2147483761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46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1" r:id="rId27"/>
    <p:sldLayoutId id="2147483792" r:id="rId28"/>
    <p:sldLayoutId id="2147483793" r:id="rId29"/>
    <p:sldLayoutId id="2147483794" r:id="rId30"/>
    <p:sldLayoutId id="2147483795" r:id="rId31"/>
    <p:sldLayoutId id="2147483796" r:id="rId32"/>
    <p:sldLayoutId id="2147483797" r:id="rId3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547EBF"/>
          </p15:clr>
        </p15:guide>
        <p15:guide id="2" pos="257">
          <p15:clr>
            <a:srgbClr val="F26B43"/>
          </p15:clr>
        </p15:guide>
        <p15:guide id="3" pos="665">
          <p15:clr>
            <a:srgbClr val="547EBF"/>
          </p15:clr>
        </p15:guide>
        <p15:guide id="4" orient="horz" pos="3974">
          <p15:clr>
            <a:srgbClr val="547EBF"/>
          </p15:clr>
        </p15:guide>
        <p15:guide id="5" pos="7015">
          <p15:clr>
            <a:srgbClr val="547EBF"/>
          </p15:clr>
        </p15:guide>
        <p15:guide id="6" orient="horz" pos="232">
          <p15:clr>
            <a:srgbClr val="F26B43"/>
          </p15:clr>
        </p15:guide>
        <p15:guide id="7" pos="7423">
          <p15:clr>
            <a:srgbClr val="F26B43"/>
          </p15:clr>
        </p15:guide>
        <p15:guide id="8" pos="7106">
          <p15:clr>
            <a:srgbClr val="F26B43"/>
          </p15:clr>
        </p15:guide>
        <p15:guide id="9" pos="3840">
          <p15:clr>
            <a:srgbClr val="FDE53C"/>
          </p15:clr>
        </p15:guide>
        <p15:guide id="11" orient="horz" pos="55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pos="2774">
          <p15:clr>
            <a:srgbClr val="F26B43"/>
          </p15:clr>
        </p15:guide>
        <p15:guide id="14" pos="4906">
          <p15:clr>
            <a:srgbClr val="F26B43"/>
          </p15:clr>
        </p15:guide>
        <p15:guide id="15" orient="horz" pos="2092">
          <p15:clr>
            <a:srgbClr val="F26B43"/>
          </p15:clr>
        </p15:guide>
        <p15:guide id="16" orient="horz" pos="27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forvalteren.no/siteassets/fm-oslo-og-viken/kommunal-styring/kommunereform/nokkeltallsheftet--ureviderte-tall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tilsynet.no/presse/nyhetsarkiv/2022/landsomfattende-tilsyn-2022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sforvalteren.no/nb/oslo-og-viken/kommunal-styring/tilsyn/landsomfattende-tilsyn-med-kunstgressbaner/" TargetMode="Externa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5E09D05F-9C29-FB78-B338-777CEA9BD1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2" y="958645"/>
            <a:ext cx="8919101" cy="2576997"/>
          </a:xfrm>
        </p:spPr>
        <p:txBody>
          <a:bodyPr/>
          <a:lstStyle/>
          <a:p>
            <a:r>
              <a:rPr lang="en-US" dirty="0" err="1"/>
              <a:t>Tilsynsforum</a:t>
            </a:r>
            <a:r>
              <a:rPr lang="en-US" dirty="0"/>
              <a:t> 31. </a:t>
            </a:r>
            <a:r>
              <a:rPr lang="en-US" dirty="0" err="1"/>
              <a:t>mai</a:t>
            </a:r>
            <a:r>
              <a:rPr lang="en-US" dirty="0"/>
              <a:t> 2022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44886BA-DA00-864F-B2C8-F29BFA7A8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7088" y="3952084"/>
            <a:ext cx="5136285" cy="1036667"/>
          </a:xfrm>
        </p:spPr>
        <p:txBody>
          <a:bodyPr/>
          <a:lstStyle/>
          <a:p>
            <a:r>
              <a:rPr lang="en-US" dirty="0" err="1"/>
              <a:t>Samordningsstaben</a:t>
            </a:r>
            <a:endParaRPr lang="en-US" dirty="0"/>
          </a:p>
          <a:p>
            <a:r>
              <a:rPr lang="en-US" dirty="0"/>
              <a:t>Fakra Butt, </a:t>
            </a:r>
            <a:r>
              <a:rPr lang="en-US" dirty="0" err="1"/>
              <a:t>seniorrådgiver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1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2C90E9-9351-E590-BA78-6F1739DF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Refleksjoner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BA5035-FAED-27CA-2146-862C346700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«Kost og nytte» vurdering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Foreløpige synspunkter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Endelig beslutning på november møte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Tidsperspektiv?</a:t>
            </a:r>
          </a:p>
          <a:p>
            <a:pPr marL="1028700" lvl="1" indent="-342900"/>
            <a:r>
              <a:rPr lang="nb-NO" dirty="0"/>
              <a:t>Pilot 2022?</a:t>
            </a:r>
          </a:p>
          <a:p>
            <a:pPr marL="1028700" lvl="1" indent="-342900"/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139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B55205-7AA2-926B-586A-5EFE510602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>
                <a:hlinkClick r:id="rId3"/>
              </a:rPr>
              <a:t>Økonomiske nøkkeltall basert på foreløpige KOSTRA-tall for 2021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3261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44A910E-984F-C1E6-5E19-E40F9D7D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Revidert budsjett for 2022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5E41FD3-A514-8485-55C2-B94B1500D2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Koronapandemien- økonomiske konsekvenser for kommunesektoren</a:t>
            </a:r>
          </a:p>
          <a:p>
            <a:pPr marL="1028700" lvl="1" indent="-342900"/>
            <a:r>
              <a:rPr lang="nb-NO" sz="1600" dirty="0"/>
              <a:t>Beredskap for testing i kommunene + 200 mill. kr</a:t>
            </a:r>
          </a:p>
          <a:p>
            <a:pPr marL="1028700" lvl="1" indent="-342900"/>
            <a:endParaRPr lang="nb-NO" dirty="0"/>
          </a:p>
          <a:p>
            <a:r>
              <a:rPr lang="nb-NO" dirty="0"/>
              <a:t>Skatteinntekter for kommunesektoren</a:t>
            </a:r>
          </a:p>
          <a:p>
            <a:r>
              <a:rPr lang="nb-NO" sz="1600" dirty="0"/>
              <a:t>Nye anslag på inntektsveksten for kommunesektoren i 2022 er lagt fram</a:t>
            </a:r>
          </a:p>
          <a:p>
            <a:endParaRPr lang="nb-NO" sz="1600" dirty="0"/>
          </a:p>
          <a:p>
            <a:pPr marL="1028700" lvl="1" indent="-342900"/>
            <a:r>
              <a:rPr lang="nb-NO" sz="1600" dirty="0"/>
              <a:t>Anslag på skatt på inntekt og formue i 2022 er oppjustert med 21 mrd. kr</a:t>
            </a:r>
          </a:p>
          <a:p>
            <a:pPr marL="1485900" lvl="2" indent="-342900"/>
            <a:r>
              <a:rPr lang="nb-NO" sz="1600" dirty="0"/>
              <a:t>skyldes dels oppjustering av anslagene for lønns- og sysselsettingsvekst og dels økte utbytter til personlig skattytere i 2021 = økte skatteinntekter 14-16 mrd. kr</a:t>
            </a:r>
          </a:p>
          <a:p>
            <a:pPr marL="1028700" lvl="1" indent="-342900"/>
            <a:r>
              <a:rPr lang="nb-NO" sz="1600" dirty="0"/>
              <a:t>Deflator 3,7 %, oppjustert fra 2,5% = - 5,4 mrd. kr</a:t>
            </a:r>
          </a:p>
          <a:p>
            <a:pPr marL="1028700" lvl="1" indent="-342900"/>
            <a:r>
              <a:rPr lang="nb-NO" sz="1600" dirty="0"/>
              <a:t>Skatteinntektene i regnskapet for 2021 ble om lag 9,2 mrd. kr høyere enn anslått i nasjonalbudsjettet 2022</a:t>
            </a:r>
          </a:p>
        </p:txBody>
      </p:sp>
    </p:spTree>
    <p:extLst>
      <p:ext uri="{BB962C8B-B14F-4D97-AF65-F5344CB8AC3E}">
        <p14:creationId xmlns:p14="http://schemas.microsoft.com/office/powerpoint/2010/main" val="75636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6698F9-F000-96D5-25F5-89DD656F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Revidert budsjett for 2022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621C99F-CE61-4C7B-3BFE-E970C43D82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500"/>
              </a:spcBef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Håndteringen av ekstraordinære skatteinntekter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Anslagsvis økning på skatteinntekter i 2022: 14 mrd. kr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Regjeringen foreslår at kommunesektoren får beholde 2,5 mrd. kr, mens 11,5 mrd. kr tilfaller staten</a:t>
            </a:r>
          </a:p>
          <a:p>
            <a:pPr marL="1028700" lvl="1" indent="-342900"/>
            <a:r>
              <a:rPr lang="nb-NO" sz="1600" dirty="0"/>
              <a:t>Kommune: 9,1 mrd. kr</a:t>
            </a:r>
          </a:p>
          <a:p>
            <a:pPr marL="1028700" lvl="1" indent="-342900"/>
            <a:r>
              <a:rPr lang="nb-NO" sz="1600" dirty="0"/>
              <a:t>Fylkeskommune: 2,4 mrd. kr</a:t>
            </a:r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F9E59AFC-0453-05D2-E0BA-150FD93F0504}"/>
              </a:ext>
            </a:extLst>
          </p:cNvPr>
          <p:cNvCxnSpPr/>
          <p:nvPr/>
        </p:nvCxnSpPr>
        <p:spPr>
          <a:xfrm>
            <a:off x="4648200" y="3429000"/>
            <a:ext cx="1447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64E9D6-A44D-4F11-826F-2EC1CB65755C}"/>
              </a:ext>
            </a:extLst>
          </p:cNvPr>
          <p:cNvSpPr txBox="1"/>
          <p:nvPr/>
        </p:nvSpPr>
        <p:spPr>
          <a:xfrm>
            <a:off x="6393180" y="3429000"/>
            <a:ext cx="384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+mj-lt"/>
              </a:rPr>
              <a:t>25% trekk etter innbyggertall</a:t>
            </a:r>
          </a:p>
          <a:p>
            <a:r>
              <a:rPr lang="nb-NO" sz="1600" dirty="0">
                <a:latin typeface="+mj-lt"/>
              </a:rPr>
              <a:t>75% trekk etter anslått merinntekt </a:t>
            </a:r>
          </a:p>
        </p:txBody>
      </p:sp>
      <p:sp>
        <p:nvSpPr>
          <p:cNvPr id="7" name="Venstre klammeparentes 6">
            <a:extLst>
              <a:ext uri="{FF2B5EF4-FFF2-40B4-BE49-F238E27FC236}">
                <a16:creationId xmlns:a16="http://schemas.microsoft.com/office/drawing/2014/main" id="{B3E37D97-D6BC-1E0A-D8DF-1C9D65E6D8C9}"/>
              </a:ext>
            </a:extLst>
          </p:cNvPr>
          <p:cNvSpPr/>
          <p:nvPr/>
        </p:nvSpPr>
        <p:spPr>
          <a:xfrm rot="16200000">
            <a:off x="8009382" y="2576322"/>
            <a:ext cx="411480" cy="34731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1625DEF-DAC6-38F0-3635-24AE775517D7}"/>
              </a:ext>
            </a:extLst>
          </p:cNvPr>
          <p:cNvSpPr txBox="1"/>
          <p:nvPr/>
        </p:nvSpPr>
        <p:spPr>
          <a:xfrm>
            <a:off x="6096000" y="4632528"/>
            <a:ext cx="4713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latin typeface="+mj-lt"/>
              </a:rPr>
              <a:t>Dersom enkeltkommuner går i tap som følge av tilpasningene til den ekstraordinære utbytteskatten, vil regjeringen sørge for å kompensere for det i etterkant. </a:t>
            </a:r>
          </a:p>
        </p:txBody>
      </p:sp>
    </p:spTree>
    <p:extLst>
      <p:ext uri="{BB962C8B-B14F-4D97-AF65-F5344CB8AC3E}">
        <p14:creationId xmlns:p14="http://schemas.microsoft.com/office/powerpoint/2010/main" val="271985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74D218-CFF5-358A-69BD-371E1D43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Kommuneproposisjon 2023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BAFDD3-9D67-5EAA-B8DC-BF7B847472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Frie inntekter</a:t>
            </a:r>
          </a:p>
          <a:p>
            <a:endParaRPr lang="nb-NO" dirty="0"/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Inntektssystemet</a:t>
            </a:r>
          </a:p>
          <a:p>
            <a:pPr marL="1028700" lvl="1" indent="-342900"/>
            <a:r>
              <a:rPr lang="nb-NO" sz="1400" dirty="0"/>
              <a:t>Høring:  høsten 2022</a:t>
            </a:r>
          </a:p>
          <a:p>
            <a:pPr marL="1028700" lvl="1" indent="-342900"/>
            <a:r>
              <a:rPr lang="nb-NO" sz="1400" dirty="0"/>
              <a:t>Forslag til nytt inntektssystem i </a:t>
            </a:r>
            <a:r>
              <a:rPr lang="nb-NO" sz="1400" dirty="0" err="1"/>
              <a:t>k.prop</a:t>
            </a:r>
            <a:r>
              <a:rPr lang="nb-NO" sz="1400" dirty="0"/>
              <a:t>. for 2024, våren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Ressurskrevende bruker</a:t>
            </a:r>
          </a:p>
          <a:p>
            <a:pPr marL="1028700" lvl="1" indent="-342900"/>
            <a:r>
              <a:rPr lang="nb-NO" sz="1400" dirty="0"/>
              <a:t>Tilleggskompensasjonen/ særordningen øker med 25 mill. kr. i 2023. Samlet ramme på 80 mill.kr.</a:t>
            </a:r>
          </a:p>
          <a:p>
            <a:pPr lvl="1" indent="0">
              <a:buNone/>
            </a:pPr>
            <a:r>
              <a:rPr lang="nb-NO" sz="1400" dirty="0"/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F9943FB-F978-0263-281E-16A53C249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88" t="31091" r="33312" b="34384"/>
          <a:stretch/>
        </p:blipFill>
        <p:spPr>
          <a:xfrm>
            <a:off x="1341120" y="2545987"/>
            <a:ext cx="4914900" cy="20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6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FBFC76-9021-F87E-9011-4A0D69A084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Runden rundt</a:t>
            </a:r>
          </a:p>
        </p:txBody>
      </p:sp>
    </p:spTree>
    <p:extLst>
      <p:ext uri="{BB962C8B-B14F-4D97-AF65-F5344CB8AC3E}">
        <p14:creationId xmlns:p14="http://schemas.microsoft.com/office/powerpoint/2010/main" val="187764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7">
            <a:extLst>
              <a:ext uri="{FF2B5EF4-FFF2-40B4-BE49-F238E27FC236}">
                <a16:creationId xmlns:a16="http://schemas.microsoft.com/office/drawing/2014/main" id="{96B02BE9-0707-431A-924D-0086A850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Sosial- og barnevern: Tilsynstema 2022/23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E65D6FFE-A9FE-42C6-8942-F6D1C7CB9C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Barnevern (kommunetilsyn)</a:t>
            </a:r>
          </a:p>
          <a:p>
            <a:endParaRPr lang="nb-NO" dirty="0"/>
          </a:p>
          <a:p>
            <a:r>
              <a:rPr lang="nb-NO" dirty="0"/>
              <a:t>Sosiale tjenester i Nav</a:t>
            </a:r>
          </a:p>
          <a:p>
            <a:endParaRPr lang="nb-NO" dirty="0"/>
          </a:p>
          <a:p>
            <a:endParaRPr lang="nb-NO" dirty="0"/>
          </a:p>
          <a:p>
            <a:r>
              <a:rPr lang="nb-NO" sz="1100" dirty="0"/>
              <a:t>Mer om landsomfattende tilsyn (lot):</a:t>
            </a:r>
          </a:p>
          <a:p>
            <a:r>
              <a:rPr lang="nb-NO" sz="1100" dirty="0">
                <a:hlinkClick r:id="rId3"/>
              </a:rPr>
              <a:t>https://www.helsetilsynet.no/presse/nyhetsarkiv/2022/landsomfattende-tilsyn-2022/</a:t>
            </a:r>
            <a:r>
              <a:rPr lang="nb-NO" sz="1100" dirty="0"/>
              <a:t> </a:t>
            </a:r>
          </a:p>
          <a:p>
            <a:endParaRPr lang="nb-NO" sz="1100" dirty="0"/>
          </a:p>
          <a:p>
            <a:r>
              <a:rPr lang="nb-NO" dirty="0"/>
              <a:t>Krisesenter (Oslo kommune 2022)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972BC259-E0CF-499F-9E4C-D8F575565F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Barneverntjenestens ansvar for oppfølging av barn plassert i fosterhjem (lot)</a:t>
            </a:r>
          </a:p>
          <a:p>
            <a:r>
              <a:rPr lang="nb-NO" dirty="0"/>
              <a:t>Nav-kontorenes ansvar for å ivareta barns behov ved tildeling av sosiale tjenester (lot)</a:t>
            </a:r>
          </a:p>
          <a:p>
            <a:r>
              <a:rPr lang="nb-NO" dirty="0"/>
              <a:t>Andre tema: økonomisk rådgivning, mulig stikkprøvetilsyn klagebehandling</a:t>
            </a:r>
          </a:p>
          <a:p>
            <a:r>
              <a:rPr lang="nb-NO" sz="1200" dirty="0"/>
              <a:t>Kommuner og tema er i tilsynskalenderen.</a:t>
            </a:r>
          </a:p>
          <a:p>
            <a:r>
              <a:rPr lang="nb-NO" dirty="0"/>
              <a:t>Reetablering</a:t>
            </a:r>
          </a:p>
        </p:txBody>
      </p:sp>
    </p:spTree>
    <p:extLst>
      <p:ext uri="{BB962C8B-B14F-4D97-AF65-F5344CB8AC3E}">
        <p14:creationId xmlns:p14="http://schemas.microsoft.com/office/powerpoint/2010/main" val="391484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566B72B-E607-8870-B738-418E4EEE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Beredskap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F42CE62-640B-9E10-BAE2-BC87F33DAB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effectLst/>
                <a:ea typeface="Times New Roman" panose="02020603050405020304" pitchFamily="18" charset="0"/>
              </a:rPr>
              <a:t>Tilsynsaktivitetene for høsten skal oppdateres i tilsynskalenderen</a:t>
            </a:r>
          </a:p>
          <a:p>
            <a:endParaRPr lang="nb-NO" sz="1600" dirty="0">
              <a:ea typeface="Times New Roman" panose="02020603050405020304" pitchFamily="18" charset="0"/>
            </a:endParaRPr>
          </a:p>
          <a:p>
            <a:r>
              <a:rPr lang="nb-NO" sz="1600" dirty="0">
                <a:effectLst/>
                <a:ea typeface="Times New Roman" panose="02020603050405020304" pitchFamily="18" charset="0"/>
              </a:rPr>
              <a:t>Ellers gjennomføres det felles tilsyn med helseavdelingen på helseberedskap og  </a:t>
            </a:r>
          </a:p>
          <a:p>
            <a:r>
              <a:rPr lang="nb-NO" sz="1600" dirty="0">
                <a:effectLst/>
                <a:ea typeface="Times New Roman" panose="02020603050405020304" pitchFamily="18" charset="0"/>
              </a:rPr>
              <a:t>kommunal beredskapsplikt.</a:t>
            </a: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894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BAE969-7F1C-A1C0-E019-D67157871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Klima- og miljø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6F9CDA-7D86-8BA1-0CE7-066556161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1600" b="1" dirty="0"/>
              <a:t>Landsomfattende tilsyn med kunstgressbaner etter forurensningsforskriften:</a:t>
            </a:r>
          </a:p>
          <a:p>
            <a:r>
              <a:rPr lang="nb-NO" sz="1600" dirty="0">
                <a:hlinkClick r:id="rId2"/>
              </a:rPr>
              <a:t>https://www.statsforvalteren.no/nb/oslo-og-viken/kommunal-styring/tilsyn/landsomfattende-tilsyn-med-kunstgressbaner/</a:t>
            </a:r>
            <a:endParaRPr lang="nb-NO" sz="1600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9735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9FBDDF-2508-6CAF-F517-1495E19F3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Mattilsynet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99E979-C695-3340-492E-0B7891967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b="1" dirty="0"/>
              <a:t>Hovedområdet: Vannforsyning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effectLst/>
                <a:ea typeface="Calibri" panose="020F0502020204030204" pitchFamily="34" charset="0"/>
              </a:rPr>
              <a:t>Beskyttelse av råvannskilder og tilsigsområde er tema for nasjonale tilsyn på drikkevann i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effectLst/>
                <a:ea typeface="Calibri" panose="020F0502020204030204" pitchFamily="34" charset="0"/>
              </a:rPr>
              <a:t>Flere kommuner jobber med å synliggjøre vannkildene som hensynssoner med tilhørende bestemmelser ved rullering av kommuneplanene. Her følger vi planen når de kommer på høring.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effectLst/>
                <a:ea typeface="Calibri" panose="020F0502020204030204" pitchFamily="34" charset="0"/>
              </a:rPr>
              <a:t>Alle tilsyn med de kommunale vannverkene i 2022 legges inn i Tilsynskalenderen når de er planlagt.</a:t>
            </a:r>
            <a:endParaRPr lang="nb-NO" sz="16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Rapportene lastes opp i etterkant.</a:t>
            </a:r>
          </a:p>
          <a:p>
            <a:endParaRPr lang="nb-NO" sz="1200" b="1" dirty="0"/>
          </a:p>
          <a:p>
            <a:r>
              <a:rPr lang="nb-NO" b="1" dirty="0"/>
              <a:t>Hovedområdet: Institusjonskjøkken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ea typeface="Calibri" panose="020F0502020204030204" pitchFamily="34" charset="0"/>
              </a:rPr>
              <a:t>I</a:t>
            </a:r>
            <a:r>
              <a:rPr lang="nb-NO" sz="1600" dirty="0">
                <a:effectLst/>
                <a:ea typeface="Calibri" panose="020F0502020204030204" pitchFamily="34" charset="0"/>
              </a:rPr>
              <a:t>nformasjon om viktige hygienekrav og om hva som utløser krav om godkjenning av produksjonskjøkken til alle registrerte institusjonskjøkken som leverer mat til ulike helseinstitusjoner er sendt.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effectLst/>
                <a:ea typeface="Calibri" panose="020F0502020204030204" pitchFamily="34" charset="0"/>
              </a:rPr>
              <a:t>Mattilsynet skal føre tilsyn med et utvalg av institusjonskjøkkenene i løpet av 2022.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>
                <a:ea typeface="Calibri" panose="020F0502020204030204" pitchFamily="34" charset="0"/>
              </a:rPr>
              <a:t>Kartlegging av h</a:t>
            </a:r>
            <a:r>
              <a:rPr lang="nb-NO" sz="1600" dirty="0">
                <a:effectLst/>
                <a:ea typeface="Calibri" panose="020F0502020204030204" pitchFamily="34" charset="0"/>
              </a:rPr>
              <a:t>vilke produksjonskjøkken som må søke om godkjenning i henhold til EØS-basert hygieneregelverk. </a:t>
            </a:r>
            <a:r>
              <a:rPr lang="nb-NO" sz="1600" dirty="0">
                <a:ea typeface="Calibri" panose="020F0502020204030204" pitchFamily="34" charset="0"/>
              </a:rPr>
              <a:t>I</a:t>
            </a:r>
            <a:r>
              <a:rPr lang="nb-NO" sz="1600" dirty="0">
                <a:effectLst/>
                <a:ea typeface="Calibri" panose="020F0502020204030204" pitchFamily="34" charset="0"/>
              </a:rPr>
              <a:t>nnskjerping i tolkningen av EØS-regelverket, som nå må følges opp.</a:t>
            </a:r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92258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DE95A2-E488-74C3-EA49-483E5A0C41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sz="2500" dirty="0"/>
          </a:p>
          <a:p>
            <a:r>
              <a:rPr lang="nb-NO" sz="2500" dirty="0"/>
              <a:t>Dagsorden: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500" dirty="0"/>
              <a:t>Referat fra forrige møte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500" dirty="0"/>
              <a:t>Orienteringssaker</a:t>
            </a:r>
          </a:p>
          <a:p>
            <a:pPr marL="1143000" lvl="1" indent="-457200"/>
            <a:r>
              <a:rPr lang="nb-NO" sz="1200" dirty="0"/>
              <a:t>Arbeidstilsynets arbeid med risikoindeks</a:t>
            </a:r>
          </a:p>
          <a:p>
            <a:pPr marL="1143000" lvl="1" indent="-457200"/>
            <a:r>
              <a:rPr lang="nb-NO" sz="1200" strike="sngStrike" dirty="0"/>
              <a:t>Mattilsynets arbeid med risikovurderinger</a:t>
            </a:r>
          </a:p>
          <a:p>
            <a:pPr marL="1143000" lvl="1" indent="-457200"/>
            <a:r>
              <a:rPr lang="nb-NO" sz="1200" dirty="0"/>
              <a:t>Tanker rundt deling av hverandres risikovurderinger- regional risikovurdering</a:t>
            </a:r>
          </a:p>
          <a:p>
            <a:pPr marL="1143000" lvl="1" indent="-457200"/>
            <a:r>
              <a:rPr lang="nb-NO" sz="1200" dirty="0"/>
              <a:t>Nøkkeltallsheftet og kort oppsummering av revidert budsjett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500" dirty="0"/>
              <a:t>Diskusjonssaker</a:t>
            </a:r>
          </a:p>
          <a:p>
            <a:pPr marL="1143000" lvl="1" indent="-457200"/>
            <a:r>
              <a:rPr lang="nb-NO" sz="1200" dirty="0"/>
              <a:t>Runden rundt- hva er nytt siden sist? Nye eller endrede oppdrag, satsningsområder og planer for tilsyn og forvaltningsrevisjoner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1500" dirty="0"/>
              <a:t>Eventuelt</a:t>
            </a:r>
          </a:p>
          <a:p>
            <a:pPr marL="1143000" lvl="1" indent="-457200"/>
            <a:endParaRPr lang="nb-NO" sz="15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118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3E0852E-F3DD-0953-0427-36B6E7B4C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Påminnelse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EF57133-E6B5-60C9-2341-716DCAD10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Tilsynsforummøter – viktigheten av deltakelsen og gjensidige orienteringer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Planlegg så tidlig som mulig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Ved ad hoc planlegging, ta hensyn til allerede planlagte tilsyn i kalenderen</a:t>
            </a:r>
          </a:p>
          <a:p>
            <a:pPr marL="1028700" lvl="1" indent="-342900"/>
            <a:r>
              <a:rPr lang="nb-NO" dirty="0"/>
              <a:t>53 nye planlagte tilsyn siden sist tilsynsforummøtet</a:t>
            </a:r>
          </a:p>
          <a:p>
            <a:pPr marL="1028700" lvl="1" indent="-342900"/>
            <a:r>
              <a:rPr lang="nb-NO" dirty="0"/>
              <a:t>I alt 157 planlagte tilsyn: 154 med kommuner og 3 med fylkeskommuner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Se også igjennom registrerte forvaltningsrevisjoner, i tilfellet sammenfallende tema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Husk å tilgjengeliggjøre tilsynsrapportene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/>
              <a:t>Ta kontakt når dere lurer på noe</a:t>
            </a:r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6697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00C8FA-97C9-D4A3-55D5-37BF5886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Obs kommune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188B8F-843A-D188-1591-61A640C2AA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4347" y="2081168"/>
            <a:ext cx="4889693" cy="4144259"/>
          </a:xfrm>
        </p:spPr>
        <p:txBody>
          <a:bodyPr/>
          <a:lstStyle/>
          <a:p>
            <a:r>
              <a:rPr lang="nb-NO" dirty="0"/>
              <a:t>Råde (7)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1725315-BE7A-E7CA-377F-DE439E57D1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7" t="37844" r="39565" b="16733"/>
          <a:stretch/>
        </p:blipFill>
        <p:spPr>
          <a:xfrm>
            <a:off x="2413547" y="2081168"/>
            <a:ext cx="3956773" cy="463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8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BDEF2DF-17BF-B878-E280-48E2F86171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Søkelys på arbeid med risiko- og sårbarhetsvurderinger</a:t>
            </a:r>
          </a:p>
        </p:txBody>
      </p:sp>
    </p:spTree>
    <p:extLst>
      <p:ext uri="{BB962C8B-B14F-4D97-AF65-F5344CB8AC3E}">
        <p14:creationId xmlns:p14="http://schemas.microsoft.com/office/powerpoint/2010/main" val="222478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A845686-9A11-0323-77BD-221DD7B974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sz="3200" dirty="0"/>
              <a:t>Arbeidstilsynets arbeid med risikoindeks</a:t>
            </a:r>
          </a:p>
        </p:txBody>
      </p:sp>
    </p:spTree>
    <p:extLst>
      <p:ext uri="{BB962C8B-B14F-4D97-AF65-F5344CB8AC3E}">
        <p14:creationId xmlns:p14="http://schemas.microsoft.com/office/powerpoint/2010/main" val="192100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35908F8-62B1-605C-2518-C9692000C0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Regional risikovurdering</a:t>
            </a:r>
          </a:p>
          <a:p>
            <a:pPr>
              <a:spcBef>
                <a:spcPts val="0"/>
              </a:spcBef>
            </a:pPr>
            <a:r>
              <a:rPr lang="nb-NO" dirty="0"/>
              <a:t>- </a:t>
            </a:r>
            <a:r>
              <a:rPr lang="nb-NO" sz="2400" dirty="0"/>
              <a:t>Ide om ny felles samordning</a:t>
            </a:r>
          </a:p>
        </p:txBody>
      </p:sp>
    </p:spTree>
    <p:extLst>
      <p:ext uri="{BB962C8B-B14F-4D97-AF65-F5344CB8AC3E}">
        <p14:creationId xmlns:p14="http://schemas.microsoft.com/office/powerpoint/2010/main" val="2121671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DA0B7A-50E5-8CDE-B5F3-6FFA317AD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Samordne en regional risikovurdering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FFE6D1-803C-CF69-E70F-6FA957D1BF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b="1" dirty="0"/>
              <a:t>Hva handler ideen 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samordne eksisterende kommunale risikobilder fra de ulike statlige tilsynsetatene i en felles regional risikovurdering</a:t>
            </a:r>
          </a:p>
          <a:p>
            <a:pPr marL="1028700" lvl="1" indent="-342900"/>
            <a:r>
              <a:rPr lang="nb-NO" sz="1600" dirty="0"/>
              <a:t>Hovedmål: Fokus på kommuner med utfordringer og hvordan møte disse	</a:t>
            </a:r>
          </a:p>
          <a:p>
            <a:pPr marL="1028700" lvl="1" indent="-342900"/>
            <a:r>
              <a:rPr lang="nb-NO" sz="1600" dirty="0"/>
              <a:t>Vi skal ikke lage en ny analyse i fellesskap</a:t>
            </a:r>
          </a:p>
          <a:p>
            <a:pPr marL="1028700" lvl="1" indent="-342900"/>
            <a:r>
              <a:rPr lang="nb-NO" sz="1600" dirty="0"/>
              <a:t>Skal ikke publiseres, men brukes og deles mellom etatene i tilsynsforum</a:t>
            </a:r>
          </a:p>
          <a:p>
            <a:pPr marL="1028700" lvl="1" indent="-342900"/>
            <a:endParaRPr lang="nb-NO" sz="1500" dirty="0"/>
          </a:p>
          <a:p>
            <a:pPr marL="342900" indent="-342900"/>
            <a:r>
              <a:rPr lang="nb-NO" b="1" dirty="0"/>
              <a:t>Bakgrunnen: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Statsforvalteren har ansvar for å samordne og holde oversikt over statlig tilsyn med kommunene/ fylkeskommunene i eget fylket.</a:t>
            </a:r>
          </a:p>
          <a:p>
            <a:pPr marL="1028700" lvl="1" indent="-342900">
              <a:spcBef>
                <a:spcPts val="1000"/>
              </a:spcBef>
              <a:defRPr/>
            </a:pPr>
            <a:r>
              <a:rPr lang="nb-NO" sz="1600" dirty="0"/>
              <a:t>Samordning av statlige tilsynsmyndigheter, jf. koml § 30-6</a:t>
            </a:r>
          </a:p>
          <a:p>
            <a:pPr marL="1485900" lvl="2" indent="-342900">
              <a:spcBef>
                <a:spcPts val="1000"/>
              </a:spcBef>
              <a:defRPr/>
            </a:pPr>
            <a:r>
              <a:rPr lang="nb-NO" sz="1400" dirty="0"/>
              <a:t>Vurdering av det samlede omfanget </a:t>
            </a:r>
          </a:p>
          <a:p>
            <a:pPr marL="1485900" lvl="2" indent="-342900">
              <a:spcBef>
                <a:spcPts val="1000"/>
              </a:spcBef>
              <a:defRPr/>
            </a:pPr>
            <a:r>
              <a:rPr lang="nb-NO" sz="1400" dirty="0"/>
              <a:t>Underretning om pålegg om retting eller andre sanksjoner med vesentlig virkninger</a:t>
            </a:r>
          </a:p>
          <a:p>
            <a:pPr lvl="1" indent="0">
              <a:spcBef>
                <a:spcPts val="1000"/>
              </a:spcBef>
              <a:buNone/>
              <a:defRPr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00244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342900" indent="-342900"/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336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959CDC-403C-4C94-BAB3-BE0E8321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Samordning av regional risikovurdering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27C91B4-4064-44FF-957C-ABAECE848B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2110842"/>
            <a:ext cx="10341434" cy="4380453"/>
          </a:xfrm>
        </p:spPr>
        <p:txBody>
          <a:bodyPr/>
          <a:lstStyle/>
          <a:p>
            <a:r>
              <a:rPr lang="nb-NO" sz="2200" b="1" dirty="0">
                <a:solidFill>
                  <a:srgbClr val="00B050"/>
                </a:solidFill>
              </a:rPr>
              <a:t>Styrker </a:t>
            </a:r>
            <a:r>
              <a:rPr lang="nb-NO" b="1" dirty="0">
                <a:solidFill>
                  <a:srgbClr val="00B050"/>
                </a:solidFill>
              </a:rPr>
              <a:t>                                                               </a:t>
            </a:r>
            <a:r>
              <a:rPr lang="nb-NO" sz="2200" b="1" dirty="0">
                <a:solidFill>
                  <a:srgbClr val="0070C0"/>
                </a:solidFill>
              </a:rPr>
              <a:t>Svakheter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accent2">
                    <a:lumMod val="50000"/>
                  </a:schemeClr>
                </a:solidFill>
              </a:rPr>
              <a:t>Kommunebildet-prosjektet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accent2">
                    <a:lumMod val="50000"/>
                  </a:schemeClr>
                </a:solidFill>
              </a:rPr>
              <a:t>Oversikt over kommuner med utfordringer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accent2">
                    <a:lumMod val="50000"/>
                  </a:schemeClr>
                </a:solidFill>
              </a:rPr>
              <a:t>Hjelpemiddel for å planlegge kommende tilsyn tidlig                                                                                                                         ut fra et samlet utgangspunkt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accent2">
                    <a:lumMod val="50000"/>
                  </a:schemeClr>
                </a:solidFill>
              </a:rPr>
              <a:t>Fokus på pålegg om retting / andre reaksjoner                                                                                                                               med vesentlig virkning</a:t>
            </a:r>
          </a:p>
          <a:p>
            <a:r>
              <a:rPr lang="nb-NO" sz="2200" b="1" dirty="0">
                <a:solidFill>
                  <a:srgbClr val="FFC000"/>
                </a:solidFill>
              </a:rPr>
              <a:t>Muligheter</a:t>
            </a:r>
            <a:r>
              <a:rPr lang="nb-NO" b="1" dirty="0">
                <a:solidFill>
                  <a:srgbClr val="FFC000"/>
                </a:solidFill>
              </a:rPr>
              <a:t>  </a:t>
            </a:r>
            <a:r>
              <a:rPr lang="nb-NO" b="1" dirty="0">
                <a:solidFill>
                  <a:srgbClr val="0070C0"/>
                </a:solidFill>
              </a:rPr>
              <a:t>                                                       </a:t>
            </a:r>
            <a:r>
              <a:rPr lang="nb-NO" sz="2200" b="1" dirty="0">
                <a:solidFill>
                  <a:srgbClr val="FF0000"/>
                </a:solidFill>
              </a:rPr>
              <a:t>Trusler</a:t>
            </a:r>
            <a:r>
              <a:rPr lang="nb-NO" b="1" dirty="0">
                <a:solidFill>
                  <a:srgbClr val="FF0000"/>
                </a:solidFill>
              </a:rPr>
              <a:t>							</a:t>
            </a:r>
            <a:r>
              <a:rPr lang="nb-NO" b="1" dirty="0">
                <a:solidFill>
                  <a:srgbClr val="0070C0"/>
                </a:solidFill>
              </a:rPr>
              <a:t>		       		       	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8B5DB135-94F9-4CAB-97FB-03FAA41C2716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6096001" y="1950334"/>
            <a:ext cx="13165" cy="4907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54FBCE03-0DED-4D2F-AA2D-F9F4E886F3B9}"/>
              </a:ext>
            </a:extLst>
          </p:cNvPr>
          <p:cNvCxnSpPr>
            <a:cxnSpLocks/>
          </p:cNvCxnSpPr>
          <p:nvPr/>
        </p:nvCxnSpPr>
        <p:spPr>
          <a:xfrm>
            <a:off x="727495" y="4301068"/>
            <a:ext cx="113884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6AD7D93-C303-4A18-B38B-6877C0BD6143}"/>
              </a:ext>
            </a:extLst>
          </p:cNvPr>
          <p:cNvSpPr txBox="1"/>
          <p:nvPr/>
        </p:nvSpPr>
        <p:spPr>
          <a:xfrm rot="16200000">
            <a:off x="259774" y="303929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Interne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8DAB024-00A2-4030-BFD5-D155B9AADE46}"/>
              </a:ext>
            </a:extLst>
          </p:cNvPr>
          <p:cNvSpPr txBox="1"/>
          <p:nvPr/>
        </p:nvSpPr>
        <p:spPr>
          <a:xfrm rot="16200000">
            <a:off x="166284" y="532030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Eksterne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7691992-4AAE-4D7B-B139-17DDFDF7053B}"/>
              </a:ext>
            </a:extLst>
          </p:cNvPr>
          <p:cNvSpPr txBox="1"/>
          <p:nvPr/>
        </p:nvSpPr>
        <p:spPr>
          <a:xfrm>
            <a:off x="6109166" y="2297751"/>
            <a:ext cx="5302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             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solidFill>
                  <a:srgbClr val="00244E"/>
                </a:solidFill>
                <a:latin typeface="Open Sans Light"/>
              </a:rPr>
              <a:t>Fargesmitte mellom fagområdene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000" dirty="0">
              <a:solidFill>
                <a:srgbClr val="00244E"/>
              </a:solidFill>
              <a:latin typeface="Open Sans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solidFill>
                  <a:srgbClr val="00244E"/>
                </a:solidFill>
                <a:latin typeface="Open Sans Light"/>
              </a:rPr>
              <a:t>Sammenligner vi stort og smått?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000" dirty="0">
              <a:solidFill>
                <a:srgbClr val="00244E"/>
              </a:solidFill>
              <a:latin typeface="Open Sans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solidFill>
                  <a:srgbClr val="00244E"/>
                </a:solidFill>
                <a:latin typeface="Open Sans Light"/>
              </a:rPr>
              <a:t>Hvordan få med det viktigste uten for mye arbeid?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AD72218-FBC5-4A2F-BF6F-8276EF3D6909}"/>
              </a:ext>
            </a:extLst>
          </p:cNvPr>
          <p:cNvSpPr txBox="1"/>
          <p:nvPr/>
        </p:nvSpPr>
        <p:spPr>
          <a:xfrm>
            <a:off x="906045" y="4789755"/>
            <a:ext cx="503938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Kunnskap om risiko og sårbarheter i regionen- en felles oversikt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244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5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å spre tilsynsbelastningen i planleggingsfasen kan en regional risikovurdering være et viktig bidrag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000" dirty="0">
              <a:solidFill>
                <a:srgbClr val="00244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500" dirty="0">
                <a:solidFill>
                  <a:srgbClr val="00244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Nyttig i vurderingen av pålegg i forhold til kommuneøkonomien</a:t>
            </a:r>
            <a:endParaRPr kumimoji="0" lang="nb-NO" sz="1500" b="0" i="0" u="none" strike="noStrike" kern="1200" cap="none" spc="0" normalizeH="0" baseline="0" noProof="0" dirty="0">
              <a:ln>
                <a:noFill/>
              </a:ln>
              <a:solidFill>
                <a:srgbClr val="00244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500" b="0" i="0" u="none" strike="noStrike" kern="1200" cap="none" spc="0" normalizeH="0" baseline="0" noProof="0" dirty="0">
              <a:ln>
                <a:noFill/>
              </a:ln>
              <a:solidFill>
                <a:srgbClr val="00244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44958DB-6658-40E9-9C05-25D4CAFECA04}"/>
              </a:ext>
            </a:extLst>
          </p:cNvPr>
          <p:cNvSpPr txBox="1"/>
          <p:nvPr/>
        </p:nvSpPr>
        <p:spPr>
          <a:xfrm>
            <a:off x="6125642" y="4481978"/>
            <a:ext cx="54220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               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Oppdragene kommer sent eller stykkevis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244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400" dirty="0">
                <a:solidFill>
                  <a:srgbClr val="00244E"/>
                </a:solidFill>
                <a:latin typeface="Open Sans Light"/>
              </a:rPr>
              <a:t>Vanskelig å gi en samlet vurdering pr kommune/fagområdet , da det er stor variasjon i tilsynsoppdragene og dermed ROS vurderingene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1000" dirty="0">
              <a:solidFill>
                <a:srgbClr val="00244E"/>
              </a:solidFill>
              <a:latin typeface="Open Sans Ligh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ROS vurdering er et kontinuerlig arbeid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sz="1000" dirty="0">
              <a:solidFill>
                <a:srgbClr val="00244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srgbClr val="00244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«Moderering» av pålegg ikke mulig i forhold lovgivningen og andre hensyn</a:t>
            </a:r>
          </a:p>
        </p:txBody>
      </p:sp>
    </p:spTree>
    <p:extLst>
      <p:ext uri="{BB962C8B-B14F-4D97-AF65-F5344CB8AC3E}">
        <p14:creationId xmlns:p14="http://schemas.microsoft.com/office/powerpoint/2010/main" val="654770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OV PowerPointMal" id="{DC37F0B3-6820-42AA-924E-C79160158DA3}" vid="{5D840508-CCCC-4D90-8D0F-EF4A08D792D0}"/>
    </a:ext>
  </a:extLst>
</a:theme>
</file>

<file path=ppt/theme/theme2.xml><?xml version="1.0" encoding="utf-8"?>
<a:theme xmlns:a="http://schemas.openxmlformats.org/drawingml/2006/main" name="1_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sjekt evaluering av  tilsyn" id="{FCB32AC9-FB97-4B5C-B3AB-45EF14997BA3}" vid="{9DAC7C8A-9111-4DA6-BCBC-05B0E906324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sfov-powerpointmal (1)</Template>
  <TotalTime>1124</TotalTime>
  <Words>970</Words>
  <Application>Microsoft Office PowerPoint</Application>
  <PresentationFormat>Widescreen</PresentationFormat>
  <Paragraphs>162</Paragraphs>
  <Slides>19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19</vt:i4>
      </vt:variant>
    </vt:vector>
  </HeadingPairs>
  <TitlesOfParts>
    <vt:vector size="26" baseType="lpstr">
      <vt:lpstr>Arial</vt:lpstr>
      <vt:lpstr>Calibri</vt:lpstr>
      <vt:lpstr>Open Sans</vt:lpstr>
      <vt:lpstr>Open Sans Light</vt:lpstr>
      <vt:lpstr>Open Sans SemiBold</vt:lpstr>
      <vt:lpstr>Office-tema</vt:lpstr>
      <vt:lpstr>1_Office-tema</vt:lpstr>
      <vt:lpstr>PowerPoint-presentasjon</vt:lpstr>
      <vt:lpstr>PowerPoint-presentasjon</vt:lpstr>
      <vt:lpstr>Påminnelse</vt:lpstr>
      <vt:lpstr>Obs kommune</vt:lpstr>
      <vt:lpstr>PowerPoint-presentasjon</vt:lpstr>
      <vt:lpstr>PowerPoint-presentasjon</vt:lpstr>
      <vt:lpstr>PowerPoint-presentasjon</vt:lpstr>
      <vt:lpstr>Samordne en regional risikovurdering </vt:lpstr>
      <vt:lpstr>Samordning av regional risikovurdering</vt:lpstr>
      <vt:lpstr>Refleksjoner</vt:lpstr>
      <vt:lpstr>PowerPoint-presentasjon</vt:lpstr>
      <vt:lpstr>Revidert budsjett for 2022</vt:lpstr>
      <vt:lpstr>Revidert budsjett for 2022 forts.</vt:lpstr>
      <vt:lpstr>Kommuneproposisjon 2023</vt:lpstr>
      <vt:lpstr>PowerPoint-presentasjon</vt:lpstr>
      <vt:lpstr>Sosial- og barnevern: Tilsynstema 2022/23</vt:lpstr>
      <vt:lpstr>Beredskap</vt:lpstr>
      <vt:lpstr>Klima- og miljø</vt:lpstr>
      <vt:lpstr>Mattilsynet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Butt, Fakra</dc:creator>
  <cp:lastModifiedBy>Butt, Fakra</cp:lastModifiedBy>
  <cp:revision>12</cp:revision>
  <dcterms:created xsi:type="dcterms:W3CDTF">2022-05-20T08:01:14Z</dcterms:created>
  <dcterms:modified xsi:type="dcterms:W3CDTF">2022-06-13T13:11:28Z</dcterms:modified>
</cp:coreProperties>
</file>