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41"/>
  </p:notesMasterIdLst>
  <p:sldIdLst>
    <p:sldId id="260" r:id="rId3"/>
    <p:sldId id="659" r:id="rId4"/>
    <p:sldId id="633" r:id="rId5"/>
    <p:sldId id="643" r:id="rId6"/>
    <p:sldId id="644" r:id="rId7"/>
    <p:sldId id="645" r:id="rId8"/>
    <p:sldId id="646" r:id="rId9"/>
    <p:sldId id="647" r:id="rId10"/>
    <p:sldId id="648" r:id="rId11"/>
    <p:sldId id="611" r:id="rId12"/>
    <p:sldId id="649" r:id="rId13"/>
    <p:sldId id="650" r:id="rId14"/>
    <p:sldId id="655" r:id="rId15"/>
    <p:sldId id="656" r:id="rId16"/>
    <p:sldId id="658" r:id="rId17"/>
    <p:sldId id="652" r:id="rId18"/>
    <p:sldId id="653" r:id="rId19"/>
    <p:sldId id="654" r:id="rId20"/>
    <p:sldId id="592" r:id="rId21"/>
    <p:sldId id="627" r:id="rId22"/>
    <p:sldId id="618" r:id="rId23"/>
    <p:sldId id="595" r:id="rId24"/>
    <p:sldId id="596" r:id="rId25"/>
    <p:sldId id="597" r:id="rId26"/>
    <p:sldId id="621" r:id="rId27"/>
    <p:sldId id="598" r:id="rId28"/>
    <p:sldId id="616" r:id="rId29"/>
    <p:sldId id="619" r:id="rId30"/>
    <p:sldId id="601" r:id="rId31"/>
    <p:sldId id="609" r:id="rId32"/>
    <p:sldId id="599" r:id="rId33"/>
    <p:sldId id="629" r:id="rId34"/>
    <p:sldId id="620" r:id="rId35"/>
    <p:sldId id="265" r:id="rId36"/>
    <p:sldId id="623" r:id="rId37"/>
    <p:sldId id="622" r:id="rId38"/>
    <p:sldId id="630" r:id="rId39"/>
    <p:sldId id="266" r:id="rId4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69730" autoAdjust="0"/>
  </p:normalViewPr>
  <p:slideViewPr>
    <p:cSldViewPr snapToGrid="0">
      <p:cViewPr varScale="1">
        <p:scale>
          <a:sx n="107" d="100"/>
          <a:sy n="107" d="100"/>
        </p:scale>
        <p:origin x="222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'Ark1'!$B$5</c:f>
              <c:strCache>
                <c:ptCount val="1"/>
                <c:pt idx="0">
                  <c:v>Brutto driftsresultat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'Ark1'!$C$4:$F$4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'Ark1'!$C$5:$F$5</c:f>
              <c:numCache>
                <c:formatCode>General</c:formatCode>
                <c:ptCount val="4"/>
                <c:pt idx="0">
                  <c:v>8.6</c:v>
                </c:pt>
                <c:pt idx="1">
                  <c:v>7.8</c:v>
                </c:pt>
                <c:pt idx="2">
                  <c:v>5.6</c:v>
                </c:pt>
                <c:pt idx="3" formatCode="0.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59-423B-96BB-6E3BA6124195}"/>
            </c:ext>
          </c:extLst>
        </c:ser>
        <c:ser>
          <c:idx val="1"/>
          <c:order val="1"/>
          <c:tx>
            <c:strRef>
              <c:f>'Ark1'!$B$6</c:f>
              <c:strCache>
                <c:ptCount val="1"/>
                <c:pt idx="0">
                  <c:v>Netto finansutgifter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'Ark1'!$C$4:$F$4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'Ark1'!$C$6:$F$6</c:f>
              <c:numCache>
                <c:formatCode>General</c:formatCode>
                <c:ptCount val="4"/>
                <c:pt idx="0">
                  <c:v>3.9</c:v>
                </c:pt>
                <c:pt idx="1">
                  <c:v>4.3</c:v>
                </c:pt>
                <c:pt idx="2">
                  <c:v>4.3</c:v>
                </c:pt>
                <c:pt idx="3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59-423B-96BB-6E3BA6124195}"/>
            </c:ext>
          </c:extLst>
        </c:ser>
        <c:ser>
          <c:idx val="2"/>
          <c:order val="2"/>
          <c:tx>
            <c:strRef>
              <c:f>'Ark1'!$B$7</c:f>
              <c:strCache>
                <c:ptCount val="1"/>
                <c:pt idx="0">
                  <c:v>Netto driftsresultat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'Ark1'!$C$4:$F$4</c:f>
              <c:numCache>
                <c:formatCode>General</c:formatCode>
                <c:ptCount val="4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</c:numCache>
            </c:numRef>
          </c:cat>
          <c:val>
            <c:numRef>
              <c:f>'Ark1'!$C$7:$F$7</c:f>
              <c:numCache>
                <c:formatCode>General</c:formatCode>
                <c:ptCount val="4"/>
                <c:pt idx="0">
                  <c:v>4.7</c:v>
                </c:pt>
                <c:pt idx="1">
                  <c:v>3.5</c:v>
                </c:pt>
                <c:pt idx="2">
                  <c:v>1.3</c:v>
                </c:pt>
                <c:pt idx="3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859-423B-96BB-6E3BA612419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172819743"/>
        <c:axId val="1172813023"/>
      </c:barChart>
      <c:catAx>
        <c:axId val="11728197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100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72813023"/>
        <c:crosses val="autoZero"/>
        <c:auto val="1"/>
        <c:lblAlgn val="ctr"/>
        <c:lblOffset val="100"/>
        <c:noMultiLvlLbl val="0"/>
      </c:catAx>
      <c:valAx>
        <c:axId val="117281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sz="1200"/>
                  <a:t>Pst. av brutto driftsinntketer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1728197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Veksten_i_frie_inntketer!$C$3</c:f>
              <c:strCache>
                <c:ptCount val="1"/>
                <c:pt idx="0">
                  <c:v>Anslag vekst regnskap 2025-2026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Veksten_i_frie_inntketer!$B$4:$B$55</c:f>
              <c:strCache>
                <c:ptCount val="52"/>
                <c:pt idx="0">
                  <c:v>Oslo</c:v>
                </c:pt>
                <c:pt idx="1">
                  <c:v>Halden</c:v>
                </c:pt>
                <c:pt idx="2">
                  <c:v>Moss</c:v>
                </c:pt>
                <c:pt idx="3">
                  <c:v>Sarpsborg</c:v>
                </c:pt>
                <c:pt idx="4">
                  <c:v>Fredrikstad</c:v>
                </c:pt>
                <c:pt idx="5">
                  <c:v>Hvaler</c:v>
                </c:pt>
                <c:pt idx="6">
                  <c:v>Råde</c:v>
                </c:pt>
                <c:pt idx="7">
                  <c:v>Våler (Viken)</c:v>
                </c:pt>
                <c:pt idx="8">
                  <c:v>Skiptvet</c:v>
                </c:pt>
                <c:pt idx="9">
                  <c:v>Indre Østfold</c:v>
                </c:pt>
                <c:pt idx="10">
                  <c:v>Rakkestad</c:v>
                </c:pt>
                <c:pt idx="11">
                  <c:v>Marker</c:v>
                </c:pt>
                <c:pt idx="12">
                  <c:v>Aremark</c:v>
                </c:pt>
                <c:pt idx="13">
                  <c:v>Bærum</c:v>
                </c:pt>
                <c:pt idx="14">
                  <c:v>Asker</c:v>
                </c:pt>
                <c:pt idx="15">
                  <c:v>Lillestrøm</c:v>
                </c:pt>
                <c:pt idx="16">
                  <c:v>Nordre Follo</c:v>
                </c:pt>
                <c:pt idx="17">
                  <c:v>Ullensaker</c:v>
                </c:pt>
                <c:pt idx="18">
                  <c:v>Nesodden</c:v>
                </c:pt>
                <c:pt idx="19">
                  <c:v>Frogn</c:v>
                </c:pt>
                <c:pt idx="20">
                  <c:v>Vestby</c:v>
                </c:pt>
                <c:pt idx="21">
                  <c:v>Ås</c:v>
                </c:pt>
                <c:pt idx="22">
                  <c:v>Enebakk</c:v>
                </c:pt>
                <c:pt idx="23">
                  <c:v>Lørenskog</c:v>
                </c:pt>
                <c:pt idx="24">
                  <c:v>Rælingen</c:v>
                </c:pt>
                <c:pt idx="25">
                  <c:v>Aurskog-Høland</c:v>
                </c:pt>
                <c:pt idx="26">
                  <c:v>Nes</c:v>
                </c:pt>
                <c:pt idx="27">
                  <c:v>Gjerdrum</c:v>
                </c:pt>
                <c:pt idx="28">
                  <c:v>Nittedal</c:v>
                </c:pt>
                <c:pt idx="29">
                  <c:v>Lunner</c:v>
                </c:pt>
                <c:pt idx="30">
                  <c:v>Jevnaker</c:v>
                </c:pt>
                <c:pt idx="31">
                  <c:v>Nannestad</c:v>
                </c:pt>
                <c:pt idx="32">
                  <c:v>Eidsvoll</c:v>
                </c:pt>
                <c:pt idx="33">
                  <c:v>Hurdal</c:v>
                </c:pt>
                <c:pt idx="34">
                  <c:v>Drammen</c:v>
                </c:pt>
                <c:pt idx="35">
                  <c:v>Kongsberg</c:v>
                </c:pt>
                <c:pt idx="36">
                  <c:v>Ringerike</c:v>
                </c:pt>
                <c:pt idx="37">
                  <c:v>Hole</c:v>
                </c:pt>
                <c:pt idx="38">
                  <c:v>Lier</c:v>
                </c:pt>
                <c:pt idx="39">
                  <c:v>Øvre Eiker</c:v>
                </c:pt>
                <c:pt idx="40">
                  <c:v>Modum</c:v>
                </c:pt>
                <c:pt idx="41">
                  <c:v>Krødsherad</c:v>
                </c:pt>
                <c:pt idx="42">
                  <c:v>Flå</c:v>
                </c:pt>
                <c:pt idx="43">
                  <c:v>Nesbyen</c:v>
                </c:pt>
                <c:pt idx="44">
                  <c:v>Gol</c:v>
                </c:pt>
                <c:pt idx="45">
                  <c:v>Hemsedal</c:v>
                </c:pt>
                <c:pt idx="46">
                  <c:v>Ål</c:v>
                </c:pt>
                <c:pt idx="47">
                  <c:v>Hol</c:v>
                </c:pt>
                <c:pt idx="48">
                  <c:v>Sigdal</c:v>
                </c:pt>
                <c:pt idx="49">
                  <c:v>Flesberg</c:v>
                </c:pt>
                <c:pt idx="50">
                  <c:v>Rollag</c:v>
                </c:pt>
                <c:pt idx="51">
                  <c:v>Nore og Uvdal</c:v>
                </c:pt>
              </c:strCache>
            </c:strRef>
          </c:cat>
          <c:val>
            <c:numRef>
              <c:f>Veksten_i_frie_inntketer!$C$4:$C$55</c:f>
              <c:numCache>
                <c:formatCode>#\ ##0.0</c:formatCode>
                <c:ptCount val="52"/>
                <c:pt idx="0" formatCode="General">
                  <c:v>3.5</c:v>
                </c:pt>
                <c:pt idx="1">
                  <c:v>4.1032953525</c:v>
                </c:pt>
                <c:pt idx="2">
                  <c:v>4.0504435131000003</c:v>
                </c:pt>
                <c:pt idx="3">
                  <c:v>4.7120775413000002</c:v>
                </c:pt>
                <c:pt idx="4">
                  <c:v>4.4089793942000002</c:v>
                </c:pt>
                <c:pt idx="5">
                  <c:v>3.5432838293</c:v>
                </c:pt>
                <c:pt idx="6">
                  <c:v>5.6165717627999996</c:v>
                </c:pt>
                <c:pt idx="7">
                  <c:v>4.8934683726000001</c:v>
                </c:pt>
                <c:pt idx="8">
                  <c:v>3.6456771972999999</c:v>
                </c:pt>
                <c:pt idx="9">
                  <c:v>4.9638849828999998</c:v>
                </c:pt>
                <c:pt idx="10">
                  <c:v>4.8204355938000001</c:v>
                </c:pt>
                <c:pt idx="11">
                  <c:v>3.5408276979000002</c:v>
                </c:pt>
                <c:pt idx="12">
                  <c:v>3.7030263708</c:v>
                </c:pt>
                <c:pt idx="13" formatCode="0.0">
                  <c:v>2.8816073029</c:v>
                </c:pt>
                <c:pt idx="14" formatCode="0.0">
                  <c:v>3.4944868738000001</c:v>
                </c:pt>
                <c:pt idx="15" formatCode="0.0">
                  <c:v>4.7051590382999997</c:v>
                </c:pt>
                <c:pt idx="16" formatCode="0.0">
                  <c:v>4.0643734139000003</c:v>
                </c:pt>
                <c:pt idx="17" formatCode="0.0">
                  <c:v>4.3235968178000004</c:v>
                </c:pt>
                <c:pt idx="18" formatCode="0.0">
                  <c:v>3.8903994727</c:v>
                </c:pt>
                <c:pt idx="19" formatCode="0.0">
                  <c:v>3.6553788023</c:v>
                </c:pt>
                <c:pt idx="20" formatCode="0.0">
                  <c:v>4.4990609088999998</c:v>
                </c:pt>
                <c:pt idx="21" formatCode="0.0">
                  <c:v>4.6420954880999998</c:v>
                </c:pt>
                <c:pt idx="22" formatCode="0.0">
                  <c:v>4.6672615480999999</c:v>
                </c:pt>
                <c:pt idx="23" formatCode="0.0">
                  <c:v>5.6558591226999999</c:v>
                </c:pt>
                <c:pt idx="24" formatCode="0.0">
                  <c:v>5.2149275050000004</c:v>
                </c:pt>
                <c:pt idx="25" formatCode="0.0">
                  <c:v>4.9495177230999996</c:v>
                </c:pt>
                <c:pt idx="26" formatCode="0.0">
                  <c:v>5.3274303622000003</c:v>
                </c:pt>
                <c:pt idx="27" formatCode="0.0">
                  <c:v>4.1000824369000002</c:v>
                </c:pt>
                <c:pt idx="28" formatCode="0.0">
                  <c:v>4.3877586763999998</c:v>
                </c:pt>
                <c:pt idx="29" formatCode="0.0">
                  <c:v>4.8772760677999996</c:v>
                </c:pt>
                <c:pt idx="30" formatCode="0.0">
                  <c:v>4.5180021054999999</c:v>
                </c:pt>
                <c:pt idx="31" formatCode="0.0">
                  <c:v>5.8890579376999996</c:v>
                </c:pt>
                <c:pt idx="32" formatCode="0.0">
                  <c:v>5.1566658169000004</c:v>
                </c:pt>
                <c:pt idx="33" formatCode="0.0">
                  <c:v>5.8297100261999999</c:v>
                </c:pt>
                <c:pt idx="34" formatCode="0.0">
                  <c:v>5.0482372179999997</c:v>
                </c:pt>
                <c:pt idx="35" formatCode="0.0">
                  <c:v>4.0750616948999996</c:v>
                </c:pt>
                <c:pt idx="36" formatCode="0.0">
                  <c:v>4.7854250487999996</c:v>
                </c:pt>
                <c:pt idx="37" formatCode="0.0">
                  <c:v>3.4595229321000001</c:v>
                </c:pt>
                <c:pt idx="38" formatCode="0.0">
                  <c:v>4.6467299040999999</c:v>
                </c:pt>
                <c:pt idx="39" formatCode="0.0">
                  <c:v>5.1157331407999997</c:v>
                </c:pt>
                <c:pt idx="40" formatCode="0.0">
                  <c:v>5.2385040265000002</c:v>
                </c:pt>
                <c:pt idx="41" formatCode="0.0">
                  <c:v>4.1950173235000001</c:v>
                </c:pt>
                <c:pt idx="42" formatCode="0.0">
                  <c:v>5.1513980599</c:v>
                </c:pt>
                <c:pt idx="43" formatCode="0.0">
                  <c:v>4.1067071908999999</c:v>
                </c:pt>
                <c:pt idx="44" formatCode="0.0">
                  <c:v>4.8994930653999997</c:v>
                </c:pt>
                <c:pt idx="45" formatCode="0.0">
                  <c:v>4.4371090111999996</c:v>
                </c:pt>
                <c:pt idx="46" formatCode="0.0">
                  <c:v>4.3858397390999997</c:v>
                </c:pt>
                <c:pt idx="47" formatCode="0.0">
                  <c:v>3.6542682739000001</c:v>
                </c:pt>
                <c:pt idx="48" formatCode="0.0">
                  <c:v>3.7553617854999999</c:v>
                </c:pt>
                <c:pt idx="49" formatCode="0.0">
                  <c:v>3.5113590358</c:v>
                </c:pt>
                <c:pt idx="50" formatCode="0.0">
                  <c:v>5.6733511750999996</c:v>
                </c:pt>
                <c:pt idx="51" formatCode="0.0">
                  <c:v>5.2676390455000002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CE-4B5D-9110-22E574C49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6862016"/>
        <c:axId val="586862496"/>
      </c:barChart>
      <c:lineChart>
        <c:grouping val="standard"/>
        <c:varyColors val="0"/>
        <c:ser>
          <c:idx val="1"/>
          <c:order val="1"/>
          <c:tx>
            <c:strRef>
              <c:f>Veksten_i_frie_inntketer!$D$3</c:f>
              <c:strCache>
                <c:ptCount val="1"/>
                <c:pt idx="0">
                  <c:v>Deflator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Veksten_i_frie_inntketer!$B$4:$B$55</c:f>
              <c:strCache>
                <c:ptCount val="52"/>
                <c:pt idx="0">
                  <c:v>Oslo</c:v>
                </c:pt>
                <c:pt idx="1">
                  <c:v>Halden</c:v>
                </c:pt>
                <c:pt idx="2">
                  <c:v>Moss</c:v>
                </c:pt>
                <c:pt idx="3">
                  <c:v>Sarpsborg</c:v>
                </c:pt>
                <c:pt idx="4">
                  <c:v>Fredrikstad</c:v>
                </c:pt>
                <c:pt idx="5">
                  <c:v>Hvaler</c:v>
                </c:pt>
                <c:pt idx="6">
                  <c:v>Råde</c:v>
                </c:pt>
                <c:pt idx="7">
                  <c:v>Våler (Viken)</c:v>
                </c:pt>
                <c:pt idx="8">
                  <c:v>Skiptvet</c:v>
                </c:pt>
                <c:pt idx="9">
                  <c:v>Indre Østfold</c:v>
                </c:pt>
                <c:pt idx="10">
                  <c:v>Rakkestad</c:v>
                </c:pt>
                <c:pt idx="11">
                  <c:v>Marker</c:v>
                </c:pt>
                <c:pt idx="12">
                  <c:v>Aremark</c:v>
                </c:pt>
                <c:pt idx="13">
                  <c:v>Bærum</c:v>
                </c:pt>
                <c:pt idx="14">
                  <c:v>Asker</c:v>
                </c:pt>
                <c:pt idx="15">
                  <c:v>Lillestrøm</c:v>
                </c:pt>
                <c:pt idx="16">
                  <c:v>Nordre Follo</c:v>
                </c:pt>
                <c:pt idx="17">
                  <c:v>Ullensaker</c:v>
                </c:pt>
                <c:pt idx="18">
                  <c:v>Nesodden</c:v>
                </c:pt>
                <c:pt idx="19">
                  <c:v>Frogn</c:v>
                </c:pt>
                <c:pt idx="20">
                  <c:v>Vestby</c:v>
                </c:pt>
                <c:pt idx="21">
                  <c:v>Ås</c:v>
                </c:pt>
                <c:pt idx="22">
                  <c:v>Enebakk</c:v>
                </c:pt>
                <c:pt idx="23">
                  <c:v>Lørenskog</c:v>
                </c:pt>
                <c:pt idx="24">
                  <c:v>Rælingen</c:v>
                </c:pt>
                <c:pt idx="25">
                  <c:v>Aurskog-Høland</c:v>
                </c:pt>
                <c:pt idx="26">
                  <c:v>Nes</c:v>
                </c:pt>
                <c:pt idx="27">
                  <c:v>Gjerdrum</c:v>
                </c:pt>
                <c:pt idx="28">
                  <c:v>Nittedal</c:v>
                </c:pt>
                <c:pt idx="29">
                  <c:v>Lunner</c:v>
                </c:pt>
                <c:pt idx="30">
                  <c:v>Jevnaker</c:v>
                </c:pt>
                <c:pt idx="31">
                  <c:v>Nannestad</c:v>
                </c:pt>
                <c:pt idx="32">
                  <c:v>Eidsvoll</c:v>
                </c:pt>
                <c:pt idx="33">
                  <c:v>Hurdal</c:v>
                </c:pt>
                <c:pt idx="34">
                  <c:v>Drammen</c:v>
                </c:pt>
                <c:pt idx="35">
                  <c:v>Kongsberg</c:v>
                </c:pt>
                <c:pt idx="36">
                  <c:v>Ringerike</c:v>
                </c:pt>
                <c:pt idx="37">
                  <c:v>Hole</c:v>
                </c:pt>
                <c:pt idx="38">
                  <c:v>Lier</c:v>
                </c:pt>
                <c:pt idx="39">
                  <c:v>Øvre Eiker</c:v>
                </c:pt>
                <c:pt idx="40">
                  <c:v>Modum</c:v>
                </c:pt>
                <c:pt idx="41">
                  <c:v>Krødsherad</c:v>
                </c:pt>
                <c:pt idx="42">
                  <c:v>Flå</c:v>
                </c:pt>
                <c:pt idx="43">
                  <c:v>Nesbyen</c:v>
                </c:pt>
                <c:pt idx="44">
                  <c:v>Gol</c:v>
                </c:pt>
                <c:pt idx="45">
                  <c:v>Hemsedal</c:v>
                </c:pt>
                <c:pt idx="46">
                  <c:v>Ål</c:v>
                </c:pt>
                <c:pt idx="47">
                  <c:v>Hol</c:v>
                </c:pt>
                <c:pt idx="48">
                  <c:v>Sigdal</c:v>
                </c:pt>
                <c:pt idx="49">
                  <c:v>Flesberg</c:v>
                </c:pt>
                <c:pt idx="50">
                  <c:v>Rollag</c:v>
                </c:pt>
                <c:pt idx="51">
                  <c:v>Nore og Uvdal</c:v>
                </c:pt>
              </c:strCache>
            </c:strRef>
          </c:cat>
          <c:val>
            <c:numRef>
              <c:f>Veksten_i_frie_inntketer!$D$4:$D$55</c:f>
              <c:numCache>
                <c:formatCode>General</c:formatCode>
                <c:ptCount val="52"/>
                <c:pt idx="0">
                  <c:v>3.5</c:v>
                </c:pt>
                <c:pt idx="1">
                  <c:v>3.5</c:v>
                </c:pt>
                <c:pt idx="2">
                  <c:v>3.5</c:v>
                </c:pt>
                <c:pt idx="3">
                  <c:v>3.5</c:v>
                </c:pt>
                <c:pt idx="4">
                  <c:v>3.5</c:v>
                </c:pt>
                <c:pt idx="5">
                  <c:v>3.5</c:v>
                </c:pt>
                <c:pt idx="6">
                  <c:v>3.5</c:v>
                </c:pt>
                <c:pt idx="7">
                  <c:v>3.5</c:v>
                </c:pt>
                <c:pt idx="8">
                  <c:v>3.5</c:v>
                </c:pt>
                <c:pt idx="9">
                  <c:v>3.5</c:v>
                </c:pt>
                <c:pt idx="10">
                  <c:v>3.5</c:v>
                </c:pt>
                <c:pt idx="11">
                  <c:v>3.5</c:v>
                </c:pt>
                <c:pt idx="12">
                  <c:v>3.5</c:v>
                </c:pt>
                <c:pt idx="13">
                  <c:v>3.5</c:v>
                </c:pt>
                <c:pt idx="14">
                  <c:v>3.5</c:v>
                </c:pt>
                <c:pt idx="15">
                  <c:v>3.5</c:v>
                </c:pt>
                <c:pt idx="16">
                  <c:v>3.5</c:v>
                </c:pt>
                <c:pt idx="17">
                  <c:v>3.5</c:v>
                </c:pt>
                <c:pt idx="18">
                  <c:v>3.5</c:v>
                </c:pt>
                <c:pt idx="19">
                  <c:v>3.5</c:v>
                </c:pt>
                <c:pt idx="20">
                  <c:v>3.5</c:v>
                </c:pt>
                <c:pt idx="21">
                  <c:v>3.5</c:v>
                </c:pt>
                <c:pt idx="22">
                  <c:v>3.5</c:v>
                </c:pt>
                <c:pt idx="23">
                  <c:v>3.5</c:v>
                </c:pt>
                <c:pt idx="24">
                  <c:v>3.5</c:v>
                </c:pt>
                <c:pt idx="25">
                  <c:v>3.5</c:v>
                </c:pt>
                <c:pt idx="26">
                  <c:v>3.5</c:v>
                </c:pt>
                <c:pt idx="27">
                  <c:v>3.5</c:v>
                </c:pt>
                <c:pt idx="28">
                  <c:v>3.5</c:v>
                </c:pt>
                <c:pt idx="29">
                  <c:v>3.5</c:v>
                </c:pt>
                <c:pt idx="30">
                  <c:v>3.5</c:v>
                </c:pt>
                <c:pt idx="31">
                  <c:v>3.5</c:v>
                </c:pt>
                <c:pt idx="32">
                  <c:v>3.5</c:v>
                </c:pt>
                <c:pt idx="33">
                  <c:v>3.5</c:v>
                </c:pt>
                <c:pt idx="34">
                  <c:v>3.5</c:v>
                </c:pt>
                <c:pt idx="35">
                  <c:v>3.5</c:v>
                </c:pt>
                <c:pt idx="36">
                  <c:v>3.5</c:v>
                </c:pt>
                <c:pt idx="37">
                  <c:v>3.5</c:v>
                </c:pt>
                <c:pt idx="38">
                  <c:v>3.5</c:v>
                </c:pt>
                <c:pt idx="39">
                  <c:v>3.5</c:v>
                </c:pt>
                <c:pt idx="40">
                  <c:v>3.5</c:v>
                </c:pt>
                <c:pt idx="41">
                  <c:v>3.5</c:v>
                </c:pt>
                <c:pt idx="42">
                  <c:v>3.5</c:v>
                </c:pt>
                <c:pt idx="43">
                  <c:v>3.5</c:v>
                </c:pt>
                <c:pt idx="44">
                  <c:v>3.5</c:v>
                </c:pt>
                <c:pt idx="45">
                  <c:v>3.5</c:v>
                </c:pt>
                <c:pt idx="46">
                  <c:v>3.5</c:v>
                </c:pt>
                <c:pt idx="47">
                  <c:v>3.5</c:v>
                </c:pt>
                <c:pt idx="48">
                  <c:v>3.5</c:v>
                </c:pt>
                <c:pt idx="49">
                  <c:v>3.5</c:v>
                </c:pt>
                <c:pt idx="50">
                  <c:v>3.5</c:v>
                </c:pt>
                <c:pt idx="51">
                  <c:v>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DCE-4B5D-9110-22E574C49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6862016"/>
        <c:axId val="586862496"/>
      </c:lineChart>
      <c:catAx>
        <c:axId val="586862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862496"/>
        <c:crosses val="autoZero"/>
        <c:auto val="1"/>
        <c:lblAlgn val="ctr"/>
        <c:lblOffset val="100"/>
        <c:noMultiLvlLbl val="0"/>
      </c:catAx>
      <c:valAx>
        <c:axId val="58686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586862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1800" b="0" i="0" u="none" strike="noStrike" kern="1200" spc="0" baseline="0">
                <a:solidFill>
                  <a:sysClr val="windowText" lastClr="000000">
                    <a:lumMod val="65000"/>
                    <a:lumOff val="35000"/>
                  </a:sysClr>
                </a:solidFill>
              </a:rPr>
              <a:t>Utvikling i skjønnsrammen for embetene 2022-2026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>
        <c:manualLayout>
          <c:layoutTarget val="inner"/>
          <c:xMode val="edge"/>
          <c:yMode val="edge"/>
          <c:x val="5.9457666941773922E-2"/>
          <c:y val="7.4831293714067632E-2"/>
          <c:w val="0.89830846215044646"/>
          <c:h val="0.819921669093750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Figurer!$B$3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Figurer!$A$4:$A$13</c:f>
              <c:strCache>
                <c:ptCount val="10"/>
                <c:pt idx="0">
                  <c:v>Østfold, buskerud, Oslo og Akershus</c:v>
                </c:pt>
                <c:pt idx="1">
                  <c:v>Innlandet</c:v>
                </c:pt>
                <c:pt idx="2">
                  <c:v>Vestfold og Telemark</c:v>
                </c:pt>
                <c:pt idx="3">
                  <c:v>Agder</c:v>
                </c:pt>
                <c:pt idx="4">
                  <c:v>Rogaland</c:v>
                </c:pt>
                <c:pt idx="5">
                  <c:v>Vestland</c:v>
                </c:pt>
                <c:pt idx="6">
                  <c:v>Møre og Romsdal</c:v>
                </c:pt>
                <c:pt idx="7">
                  <c:v>Trøndelag</c:v>
                </c:pt>
                <c:pt idx="8">
                  <c:v>Nordland</c:v>
                </c:pt>
                <c:pt idx="9">
                  <c:v>Troms og Finnmark</c:v>
                </c:pt>
              </c:strCache>
            </c:strRef>
          </c:cat>
          <c:val>
            <c:numRef>
              <c:f>Figurer!$B$4:$B$13</c:f>
              <c:numCache>
                <c:formatCode>_-* #\ ##0_-;\-* #\ ##0_-;_-* "-"??_-;_-@_-</c:formatCode>
                <c:ptCount val="10"/>
                <c:pt idx="0">
                  <c:v>121000</c:v>
                </c:pt>
                <c:pt idx="1">
                  <c:v>84000</c:v>
                </c:pt>
                <c:pt idx="2">
                  <c:v>59000</c:v>
                </c:pt>
                <c:pt idx="3">
                  <c:v>50000</c:v>
                </c:pt>
                <c:pt idx="4">
                  <c:v>58000</c:v>
                </c:pt>
                <c:pt idx="5">
                  <c:v>145000</c:v>
                </c:pt>
                <c:pt idx="6">
                  <c:v>54000</c:v>
                </c:pt>
                <c:pt idx="7">
                  <c:v>98000</c:v>
                </c:pt>
                <c:pt idx="8">
                  <c:v>73000</c:v>
                </c:pt>
                <c:pt idx="9">
                  <c:v>108000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C67-4D71-A6FE-5A9A135D6281}"/>
            </c:ext>
          </c:extLst>
        </c:ser>
        <c:ser>
          <c:idx val="1"/>
          <c:order val="1"/>
          <c:tx>
            <c:strRef>
              <c:f>Figurer!$C$3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Figurer!$A$4:$A$13</c:f>
              <c:strCache>
                <c:ptCount val="10"/>
                <c:pt idx="0">
                  <c:v>Østfold, buskerud, Oslo og Akershus</c:v>
                </c:pt>
                <c:pt idx="1">
                  <c:v>Innlandet</c:v>
                </c:pt>
                <c:pt idx="2">
                  <c:v>Vestfold og Telemark</c:v>
                </c:pt>
                <c:pt idx="3">
                  <c:v>Agder</c:v>
                </c:pt>
                <c:pt idx="4">
                  <c:v>Rogaland</c:v>
                </c:pt>
                <c:pt idx="5">
                  <c:v>Vestland</c:v>
                </c:pt>
                <c:pt idx="6">
                  <c:v>Møre og Romsdal</c:v>
                </c:pt>
                <c:pt idx="7">
                  <c:v>Trøndelag</c:v>
                </c:pt>
                <c:pt idx="8">
                  <c:v>Nordland</c:v>
                </c:pt>
                <c:pt idx="9">
                  <c:v>Troms og Finnmark</c:v>
                </c:pt>
              </c:strCache>
            </c:strRef>
          </c:cat>
          <c:val>
            <c:numRef>
              <c:f>Figurer!$C$4:$C$13</c:f>
              <c:numCache>
                <c:formatCode>_-* #\ ##0_-;\-* #\ ##0_-;_-* "-"??_-;_-@_-</c:formatCode>
                <c:ptCount val="10"/>
                <c:pt idx="0">
                  <c:v>102800</c:v>
                </c:pt>
                <c:pt idx="1">
                  <c:v>80600</c:v>
                </c:pt>
                <c:pt idx="2">
                  <c:v>55100</c:v>
                </c:pt>
                <c:pt idx="3">
                  <c:v>47100</c:v>
                </c:pt>
                <c:pt idx="4">
                  <c:v>53500</c:v>
                </c:pt>
                <c:pt idx="5">
                  <c:v>139100</c:v>
                </c:pt>
                <c:pt idx="6">
                  <c:v>51600</c:v>
                </c:pt>
                <c:pt idx="7">
                  <c:v>93600</c:v>
                </c:pt>
                <c:pt idx="8">
                  <c:v>70800</c:v>
                </c:pt>
                <c:pt idx="9">
                  <c:v>105800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C67-4D71-A6FE-5A9A135D6281}"/>
            </c:ext>
          </c:extLst>
        </c:ser>
        <c:ser>
          <c:idx val="2"/>
          <c:order val="2"/>
          <c:tx>
            <c:strRef>
              <c:f>Figurer!$D$3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Figurer!$A$4:$A$13</c:f>
              <c:strCache>
                <c:ptCount val="10"/>
                <c:pt idx="0">
                  <c:v>Østfold, buskerud, Oslo og Akershus</c:v>
                </c:pt>
                <c:pt idx="1">
                  <c:v>Innlandet</c:v>
                </c:pt>
                <c:pt idx="2">
                  <c:v>Vestfold og Telemark</c:v>
                </c:pt>
                <c:pt idx="3">
                  <c:v>Agder</c:v>
                </c:pt>
                <c:pt idx="4">
                  <c:v>Rogaland</c:v>
                </c:pt>
                <c:pt idx="5">
                  <c:v>Vestland</c:v>
                </c:pt>
                <c:pt idx="6">
                  <c:v>Møre og Romsdal</c:v>
                </c:pt>
                <c:pt idx="7">
                  <c:v>Trøndelag</c:v>
                </c:pt>
                <c:pt idx="8">
                  <c:v>Nordland</c:v>
                </c:pt>
                <c:pt idx="9">
                  <c:v>Troms og Finnmark</c:v>
                </c:pt>
              </c:strCache>
            </c:strRef>
          </c:cat>
          <c:val>
            <c:numRef>
              <c:f>Figurer!$D$4:$D$13</c:f>
              <c:numCache>
                <c:formatCode>_-* #\ ##0_-;\-* #\ ##0_-;_-* "-"??_-;_-@_-</c:formatCode>
                <c:ptCount val="10"/>
                <c:pt idx="0">
                  <c:v>102800</c:v>
                </c:pt>
                <c:pt idx="1">
                  <c:v>80600</c:v>
                </c:pt>
                <c:pt idx="2">
                  <c:v>55100</c:v>
                </c:pt>
                <c:pt idx="3">
                  <c:v>47100</c:v>
                </c:pt>
                <c:pt idx="4">
                  <c:v>53500</c:v>
                </c:pt>
                <c:pt idx="5">
                  <c:v>139100</c:v>
                </c:pt>
                <c:pt idx="6">
                  <c:v>51600</c:v>
                </c:pt>
                <c:pt idx="7">
                  <c:v>93600</c:v>
                </c:pt>
                <c:pt idx="8">
                  <c:v>70800</c:v>
                </c:pt>
                <c:pt idx="9">
                  <c:v>105800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C67-4D71-A6FE-5A9A135D6281}"/>
            </c:ext>
          </c:extLst>
        </c:ser>
        <c:ser>
          <c:idx val="3"/>
          <c:order val="3"/>
          <c:tx>
            <c:strRef>
              <c:f>Figurer!$E$3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Figurer!$A$4:$A$13</c:f>
              <c:strCache>
                <c:ptCount val="10"/>
                <c:pt idx="0">
                  <c:v>Østfold, buskerud, Oslo og Akershus</c:v>
                </c:pt>
                <c:pt idx="1">
                  <c:v>Innlandet</c:v>
                </c:pt>
                <c:pt idx="2">
                  <c:v>Vestfold og Telemark</c:v>
                </c:pt>
                <c:pt idx="3">
                  <c:v>Agder</c:v>
                </c:pt>
                <c:pt idx="4">
                  <c:v>Rogaland</c:v>
                </c:pt>
                <c:pt idx="5">
                  <c:v>Vestland</c:v>
                </c:pt>
                <c:pt idx="6">
                  <c:v>Møre og Romsdal</c:v>
                </c:pt>
                <c:pt idx="7">
                  <c:v>Trøndelag</c:v>
                </c:pt>
                <c:pt idx="8">
                  <c:v>Nordland</c:v>
                </c:pt>
                <c:pt idx="9">
                  <c:v>Troms og Finnmark</c:v>
                </c:pt>
              </c:strCache>
            </c:strRef>
          </c:cat>
          <c:val>
            <c:numRef>
              <c:f>Figurer!$E$4:$E$13</c:f>
              <c:numCache>
                <c:formatCode>_-* #\ ##0_-;\-* #\ ##0_-;_-* "-"??_-;_-@_-</c:formatCode>
                <c:ptCount val="10"/>
                <c:pt idx="0">
                  <c:v>102800</c:v>
                </c:pt>
                <c:pt idx="1">
                  <c:v>80600</c:v>
                </c:pt>
                <c:pt idx="2">
                  <c:v>55100</c:v>
                </c:pt>
                <c:pt idx="3">
                  <c:v>47100</c:v>
                </c:pt>
                <c:pt idx="4">
                  <c:v>53500</c:v>
                </c:pt>
                <c:pt idx="5">
                  <c:v>139100</c:v>
                </c:pt>
                <c:pt idx="6">
                  <c:v>51600</c:v>
                </c:pt>
                <c:pt idx="7">
                  <c:v>93600</c:v>
                </c:pt>
                <c:pt idx="8">
                  <c:v>70800</c:v>
                </c:pt>
                <c:pt idx="9">
                  <c:v>105800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67-4D71-A6FE-5A9A135D6281}"/>
            </c:ext>
          </c:extLst>
        </c:ser>
        <c:ser>
          <c:idx val="4"/>
          <c:order val="4"/>
          <c:tx>
            <c:strRef>
              <c:f>Figurer!$F$3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Figurer!$A$4:$A$13</c:f>
              <c:strCache>
                <c:ptCount val="10"/>
                <c:pt idx="0">
                  <c:v>Østfold, buskerud, Oslo og Akershus</c:v>
                </c:pt>
                <c:pt idx="1">
                  <c:v>Innlandet</c:v>
                </c:pt>
                <c:pt idx="2">
                  <c:v>Vestfold og Telemark</c:v>
                </c:pt>
                <c:pt idx="3">
                  <c:v>Agder</c:v>
                </c:pt>
                <c:pt idx="4">
                  <c:v>Rogaland</c:v>
                </c:pt>
                <c:pt idx="5">
                  <c:v>Vestland</c:v>
                </c:pt>
                <c:pt idx="6">
                  <c:v>Møre og Romsdal</c:v>
                </c:pt>
                <c:pt idx="7">
                  <c:v>Trøndelag</c:v>
                </c:pt>
                <c:pt idx="8">
                  <c:v>Nordland</c:v>
                </c:pt>
                <c:pt idx="9">
                  <c:v>Troms og Finnmark</c:v>
                </c:pt>
              </c:strCache>
            </c:strRef>
          </c:cat>
          <c:val>
            <c:numRef>
              <c:f>Figurer!$F$4:$F$13</c:f>
              <c:numCache>
                <c:formatCode>_-* #\ ##0_-;\-* #\ ##0_-;_-* "-"??_-;_-@_-</c:formatCode>
                <c:ptCount val="10"/>
                <c:pt idx="0">
                  <c:v>123500</c:v>
                </c:pt>
                <c:pt idx="1">
                  <c:v>91200</c:v>
                </c:pt>
                <c:pt idx="2">
                  <c:v>57500</c:v>
                </c:pt>
                <c:pt idx="3">
                  <c:v>53200</c:v>
                </c:pt>
                <c:pt idx="4">
                  <c:v>57800</c:v>
                </c:pt>
                <c:pt idx="5">
                  <c:v>123400</c:v>
                </c:pt>
                <c:pt idx="6">
                  <c:v>56600</c:v>
                </c:pt>
                <c:pt idx="7">
                  <c:v>92300</c:v>
                </c:pt>
                <c:pt idx="8">
                  <c:v>79100</c:v>
                </c:pt>
                <c:pt idx="9">
                  <c:v>95400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C67-4D71-A6FE-5A9A135D6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780675952"/>
        <c:axId val="1780681232"/>
      </c:barChart>
      <c:lineChart>
        <c:grouping val="standard"/>
        <c:varyColors val="0"/>
        <c:ser>
          <c:idx val="5"/>
          <c:order val="5"/>
          <c:tx>
            <c:strRef>
              <c:f>Figurer!$G$3</c:f>
              <c:strCache>
                <c:ptCount val="1"/>
                <c:pt idx="0">
                  <c:v>2025 kr per innbygger</c:v>
                </c:pt>
              </c:strCache>
            </c:strRef>
          </c:tx>
          <c:spPr>
            <a:ln w="38100" cap="rnd">
              <a:solidFill>
                <a:srgbClr val="99CCFF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5542965061378663E-3"/>
                  <c:y val="1.914333428346575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b-N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C67-4D71-A6FE-5A9A135D628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C67-4D71-A6FE-5A9A135D628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C67-4D71-A6FE-5A9A135D628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C67-4D71-A6FE-5A9A135D628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C67-4D71-A6FE-5A9A135D628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C67-4D71-A6FE-5A9A135D6281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C67-4D71-A6FE-5A9A135D6281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C67-4D71-A6FE-5A9A135D6281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C67-4D71-A6FE-5A9A135D6281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C67-4D71-A6FE-5A9A135D6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Figurer!$A$4:$A$13</c:f>
              <c:strCache>
                <c:ptCount val="10"/>
                <c:pt idx="0">
                  <c:v>Østfold, buskerud, Oslo og Akershus</c:v>
                </c:pt>
                <c:pt idx="1">
                  <c:v>Innlandet</c:v>
                </c:pt>
                <c:pt idx="2">
                  <c:v>Vestfold og Telemark</c:v>
                </c:pt>
                <c:pt idx="3">
                  <c:v>Agder</c:v>
                </c:pt>
                <c:pt idx="4">
                  <c:v>Rogaland</c:v>
                </c:pt>
                <c:pt idx="5">
                  <c:v>Vestland</c:v>
                </c:pt>
                <c:pt idx="6">
                  <c:v>Møre og Romsdal</c:v>
                </c:pt>
                <c:pt idx="7">
                  <c:v>Trøndelag</c:v>
                </c:pt>
                <c:pt idx="8">
                  <c:v>Nordland</c:v>
                </c:pt>
                <c:pt idx="9">
                  <c:v>Troms og Finnmark</c:v>
                </c:pt>
              </c:strCache>
            </c:strRef>
          </c:cat>
          <c:val>
            <c:numRef>
              <c:f>Figurer!$G$4:$G$13</c:f>
              <c:numCache>
                <c:formatCode>_-* #\ ##0_-;\-* #\ ##0_-;_-* "-"??_-;_-@_-</c:formatCode>
                <c:ptCount val="10"/>
                <c:pt idx="0">
                  <c:v>51</c:v>
                </c:pt>
                <c:pt idx="1">
                  <c:v>214</c:v>
                </c:pt>
                <c:pt idx="2">
                  <c:v>127</c:v>
                </c:pt>
                <c:pt idx="3">
                  <c:v>147</c:v>
                </c:pt>
                <c:pt idx="4">
                  <c:v>107</c:v>
                </c:pt>
                <c:pt idx="5">
                  <c:v>214</c:v>
                </c:pt>
                <c:pt idx="6">
                  <c:v>191</c:v>
                </c:pt>
                <c:pt idx="7">
                  <c:v>194</c:v>
                </c:pt>
                <c:pt idx="8">
                  <c:v>291</c:v>
                </c:pt>
                <c:pt idx="9">
                  <c:v>432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3C67-4D71-A6FE-5A9A135D6281}"/>
            </c:ext>
          </c:extLst>
        </c:ser>
        <c:ser>
          <c:idx val="6"/>
          <c:order val="6"/>
          <c:tx>
            <c:strRef>
              <c:f>Figurer!$H$3</c:f>
              <c:strCache>
                <c:ptCount val="1"/>
                <c:pt idx="0">
                  <c:v>2026 kr per innbygger</c:v>
                </c:pt>
              </c:strCache>
            </c:strRef>
          </c:tx>
          <c:spPr>
            <a:ln w="3810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9.8968732448774781E-3"/>
                  <c:y val="-2.89706830374597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C67-4D71-A6FE-5A9A135D6281}"/>
                </c:ext>
              </c:extLst>
            </c:dLbl>
            <c:dLbl>
              <c:idx val="1"/>
              <c:layout>
                <c:manualLayout>
                  <c:x val="-2.8276780699649961E-2"/>
                  <c:y val="-3.76618879486977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C67-4D71-A6FE-5A9A135D6281}"/>
                </c:ext>
              </c:extLst>
            </c:dLbl>
            <c:dLbl>
              <c:idx val="2"/>
              <c:layout>
                <c:manualLayout>
                  <c:x val="-1.9793746489754956E-2"/>
                  <c:y val="6.08384343786655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C67-4D71-A6FE-5A9A135D6281}"/>
                </c:ext>
              </c:extLst>
            </c:dLbl>
            <c:dLbl>
              <c:idx val="3"/>
              <c:layout>
                <c:manualLayout>
                  <c:x val="-1.8379907454772509E-2"/>
                  <c:y val="-3.7661887948697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C67-4D71-A6FE-5A9A135D6281}"/>
                </c:ext>
              </c:extLst>
            </c:dLbl>
            <c:dLbl>
              <c:idx val="4"/>
              <c:layout>
                <c:manualLayout>
                  <c:x val="-1.2724551314842522E-2"/>
                  <c:y val="4.92501611636816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C67-4D71-A6FE-5A9A135D6281}"/>
                </c:ext>
              </c:extLst>
            </c:dLbl>
            <c:dLbl>
              <c:idx val="5"/>
              <c:layout>
                <c:manualLayout>
                  <c:x val="-3.1104458769614929E-2"/>
                  <c:y val="-6.373550268241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C67-4D71-A6FE-5A9A135D6281}"/>
                </c:ext>
              </c:extLst>
            </c:dLbl>
            <c:dLbl>
              <c:idx val="6"/>
              <c:layout>
                <c:manualLayout>
                  <c:x val="-2.6862941664667541E-2"/>
                  <c:y val="5.13178010932212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C67-4D71-A6FE-5A9A135D6281}"/>
                </c:ext>
              </c:extLst>
            </c:dLbl>
            <c:dLbl>
              <c:idx val="7"/>
              <c:layout>
                <c:manualLayout>
                  <c:x val="-1.9308699507438621E-2"/>
                  <c:y val="4.283121588816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C67-4D71-A6FE-5A9A135D6281}"/>
                </c:ext>
              </c:extLst>
            </c:dLbl>
            <c:dLbl>
              <c:idx val="8"/>
              <c:layout>
                <c:manualLayout>
                  <c:x val="-2.5449102629684837E-2"/>
                  <c:y val="-4.345602455618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C67-4D71-A6FE-5A9A135D6281}"/>
                </c:ext>
              </c:extLst>
            </c:dLbl>
            <c:dLbl>
              <c:idx val="9"/>
              <c:layout>
                <c:manualLayout>
                  <c:x val="-2.2621424559720053E-2"/>
                  <c:y val="4.34560245561896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C67-4D71-A6FE-5A9A135D628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accent6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Figurer!$A$4:$A$13</c:f>
              <c:strCache>
                <c:ptCount val="10"/>
                <c:pt idx="0">
                  <c:v>Østfold, buskerud, Oslo og Akershus</c:v>
                </c:pt>
                <c:pt idx="1">
                  <c:v>Innlandet</c:v>
                </c:pt>
                <c:pt idx="2">
                  <c:v>Vestfold og Telemark</c:v>
                </c:pt>
                <c:pt idx="3">
                  <c:v>Agder</c:v>
                </c:pt>
                <c:pt idx="4">
                  <c:v>Rogaland</c:v>
                </c:pt>
                <c:pt idx="5">
                  <c:v>Vestland</c:v>
                </c:pt>
                <c:pt idx="6">
                  <c:v>Møre og Romsdal</c:v>
                </c:pt>
                <c:pt idx="7">
                  <c:v>Trøndelag</c:v>
                </c:pt>
                <c:pt idx="8">
                  <c:v>Nordland</c:v>
                </c:pt>
                <c:pt idx="9">
                  <c:v>Troms og Finnmark</c:v>
                </c:pt>
              </c:strCache>
            </c:strRef>
          </c:cat>
          <c:val>
            <c:numRef>
              <c:f>Figurer!$H$4:$H$13</c:f>
              <c:numCache>
                <c:formatCode>_-* #\ ##0_-;\-* #\ ##0_-;_-* "-"??_-;_-@_-</c:formatCode>
                <c:ptCount val="10"/>
                <c:pt idx="0">
                  <c:v>60.225540993599509</c:v>
                </c:pt>
                <c:pt idx="1">
                  <c:v>241.55357086101134</c:v>
                </c:pt>
                <c:pt idx="2">
                  <c:v>131.90070056476438</c:v>
                </c:pt>
                <c:pt idx="3">
                  <c:v>165.12098526326244</c:v>
                </c:pt>
                <c:pt idx="4">
                  <c:v>114.56978846214837</c:v>
                </c:pt>
                <c:pt idx="5">
                  <c:v>188.33656384975808</c:v>
                </c:pt>
                <c:pt idx="6">
                  <c:v>207.77275680676033</c:v>
                </c:pt>
                <c:pt idx="7">
                  <c:v>189.59974528311577</c:v>
                </c:pt>
                <c:pt idx="8">
                  <c:v>324.73663899631333</c:v>
                </c:pt>
                <c:pt idx="9">
                  <c:v>388.56146724720082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3C67-4D71-A6FE-5A9A135D62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80725872"/>
        <c:axId val="1780708112"/>
      </c:lineChart>
      <c:catAx>
        <c:axId val="1780675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80681232"/>
        <c:crosses val="autoZero"/>
        <c:auto val="1"/>
        <c:lblAlgn val="ctr"/>
        <c:lblOffset val="100"/>
        <c:noMultiLvlLbl val="0"/>
      </c:catAx>
      <c:valAx>
        <c:axId val="17806812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\ ##0_-;\-* #\ 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80675952"/>
        <c:crosses val="autoZero"/>
        <c:crossBetween val="between"/>
      </c:valAx>
      <c:valAx>
        <c:axId val="1780708112"/>
        <c:scaling>
          <c:orientation val="minMax"/>
        </c:scaling>
        <c:delete val="0"/>
        <c:axPos val="r"/>
        <c:numFmt formatCode="_-* #\ ##0_-;\-* #\ ##0_-;_-* &quot;-&quot;??_-;_-@_-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1780725872"/>
        <c:crosses val="max"/>
        <c:crossBetween val="between"/>
      </c:valAx>
      <c:catAx>
        <c:axId val="17807258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78070811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534642674449091"/>
          <c:y val="0.90512032870547587"/>
          <c:w val="0.70524195806968881"/>
          <c:h val="3.6938194011814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Figurer!$A$41</c:f>
              <c:strCache>
                <c:ptCount val="1"/>
                <c:pt idx="0">
                  <c:v>Ordinær fordeling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Figurer!$B$40:$F$40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Figurer!$B$41:$F$41</c:f>
              <c:numCache>
                <c:formatCode>#,##0</c:formatCode>
                <c:ptCount val="5"/>
                <c:pt idx="0">
                  <c:v>75000</c:v>
                </c:pt>
                <c:pt idx="1">
                  <c:v>72000</c:v>
                </c:pt>
                <c:pt idx="2">
                  <c:v>68800</c:v>
                </c:pt>
                <c:pt idx="3">
                  <c:v>62800</c:v>
                </c:pt>
                <c:pt idx="4">
                  <c:v>73500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8A-46E4-A9D4-9D053CCBAA91}"/>
            </c:ext>
          </c:extLst>
        </c:ser>
        <c:ser>
          <c:idx val="1"/>
          <c:order val="1"/>
          <c:tx>
            <c:strRef>
              <c:f>Figurer!$A$42</c:f>
              <c:strCache>
                <c:ptCount val="1"/>
                <c:pt idx="0">
                  <c:v>Tilbakeholdte skjønnsmidler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Figurer!$B$40:$F$40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Figurer!$B$42:$F$42</c:f>
              <c:numCache>
                <c:formatCode>#,##0</c:formatCode>
                <c:ptCount val="5"/>
                <c:pt idx="0">
                  <c:v>46000</c:v>
                </c:pt>
                <c:pt idx="1">
                  <c:v>30800</c:v>
                </c:pt>
                <c:pt idx="2">
                  <c:v>34000</c:v>
                </c:pt>
                <c:pt idx="3">
                  <c:v>40000</c:v>
                </c:pt>
                <c:pt idx="4">
                  <c:v>50000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8A-46E4-A9D4-9D053CCBA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6899200"/>
        <c:axId val="376888160"/>
      </c:barChart>
      <c:lineChart>
        <c:grouping val="standard"/>
        <c:varyColors val="0"/>
        <c:ser>
          <c:idx val="2"/>
          <c:order val="2"/>
          <c:tx>
            <c:strRef>
              <c:f>Figurer!$A$43</c:f>
              <c:strCache>
                <c:ptCount val="1"/>
                <c:pt idx="0">
                  <c:v>Sum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Figurer!$B$40:$F$40</c:f>
              <c:numCache>
                <c:formatCode>General</c:formatCode>
                <c:ptCount val="5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  <c:pt idx="3">
                  <c:v>2025</c:v>
                </c:pt>
                <c:pt idx="4">
                  <c:v>2026</c:v>
                </c:pt>
              </c:numCache>
            </c:numRef>
          </c:cat>
          <c:val>
            <c:numRef>
              <c:f>Figurer!$B$43:$F$43</c:f>
              <c:numCache>
                <c:formatCode>#,##0</c:formatCode>
                <c:ptCount val="5"/>
                <c:pt idx="0">
                  <c:v>121000</c:v>
                </c:pt>
                <c:pt idx="1">
                  <c:v>102800</c:v>
                </c:pt>
                <c:pt idx="2">
                  <c:v>102800</c:v>
                </c:pt>
                <c:pt idx="3">
                  <c:v>102800</c:v>
                </c:pt>
                <c:pt idx="4">
                  <c:v>123500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8A-46E4-A9D4-9D053CCBAA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6899200"/>
        <c:axId val="376888160"/>
      </c:lineChart>
      <c:catAx>
        <c:axId val="376899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6888160"/>
        <c:crosses val="autoZero"/>
        <c:auto val="1"/>
        <c:lblAlgn val="ctr"/>
        <c:lblOffset val="100"/>
        <c:noMultiLvlLbl val="0"/>
      </c:catAx>
      <c:valAx>
        <c:axId val="3768881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37689920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nb-NO" sz="2000" b="1" dirty="0"/>
              <a:t>Faktisk fordeling av den ordinære skjønnsrammen 2025-2026</a:t>
            </a:r>
          </a:p>
        </c:rich>
      </c:tx>
      <c:layout>
        <c:manualLayout>
          <c:xMode val="edge"/>
          <c:yMode val="edge"/>
          <c:x val="0.15567903116735302"/>
          <c:y val="5.244939717264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Figurer!$C$61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Figurer!$B$62:$B$113</c:f>
              <c:strCache>
                <c:ptCount val="52"/>
                <c:pt idx="0">
                  <c:v>Oslo</c:v>
                </c:pt>
                <c:pt idx="1">
                  <c:v>Halden</c:v>
                </c:pt>
                <c:pt idx="2">
                  <c:v>Moss</c:v>
                </c:pt>
                <c:pt idx="3">
                  <c:v>Sarpsborg</c:v>
                </c:pt>
                <c:pt idx="4">
                  <c:v>Fredrikstad</c:v>
                </c:pt>
                <c:pt idx="5">
                  <c:v>Hvaler</c:v>
                </c:pt>
                <c:pt idx="6">
                  <c:v>Råde</c:v>
                </c:pt>
                <c:pt idx="7">
                  <c:v>Våler (Viken)</c:v>
                </c:pt>
                <c:pt idx="8">
                  <c:v>Skiptvet</c:v>
                </c:pt>
                <c:pt idx="9">
                  <c:v>Indre Østfold</c:v>
                </c:pt>
                <c:pt idx="10">
                  <c:v>Rakkestad</c:v>
                </c:pt>
                <c:pt idx="11">
                  <c:v>Marker</c:v>
                </c:pt>
                <c:pt idx="12">
                  <c:v>Aremark</c:v>
                </c:pt>
                <c:pt idx="13">
                  <c:v>Bærum</c:v>
                </c:pt>
                <c:pt idx="14">
                  <c:v>Asker</c:v>
                </c:pt>
                <c:pt idx="15">
                  <c:v>Lillestrøm</c:v>
                </c:pt>
                <c:pt idx="16">
                  <c:v>Nordre Follo</c:v>
                </c:pt>
                <c:pt idx="17">
                  <c:v>Ullensaker</c:v>
                </c:pt>
                <c:pt idx="18">
                  <c:v>Nesodden</c:v>
                </c:pt>
                <c:pt idx="19">
                  <c:v>Frogn</c:v>
                </c:pt>
                <c:pt idx="20">
                  <c:v>Vestby</c:v>
                </c:pt>
                <c:pt idx="21">
                  <c:v>Ås</c:v>
                </c:pt>
                <c:pt idx="22">
                  <c:v>Enebakk</c:v>
                </c:pt>
                <c:pt idx="23">
                  <c:v>Lørenskog</c:v>
                </c:pt>
                <c:pt idx="24">
                  <c:v>Rælingen</c:v>
                </c:pt>
                <c:pt idx="25">
                  <c:v>Aurskog-Høland</c:v>
                </c:pt>
                <c:pt idx="26">
                  <c:v>Nes</c:v>
                </c:pt>
                <c:pt idx="27">
                  <c:v>Gjerdrum</c:v>
                </c:pt>
                <c:pt idx="28">
                  <c:v>Nittedal</c:v>
                </c:pt>
                <c:pt idx="29">
                  <c:v>Lunner</c:v>
                </c:pt>
                <c:pt idx="30">
                  <c:v>Jevnaker</c:v>
                </c:pt>
                <c:pt idx="31">
                  <c:v>Nannestad</c:v>
                </c:pt>
                <c:pt idx="32">
                  <c:v>Eidsvoll</c:v>
                </c:pt>
                <c:pt idx="33">
                  <c:v>Hurdal</c:v>
                </c:pt>
                <c:pt idx="34">
                  <c:v>Drammen</c:v>
                </c:pt>
                <c:pt idx="35">
                  <c:v>Kongsberg</c:v>
                </c:pt>
                <c:pt idx="36">
                  <c:v>Ringerike</c:v>
                </c:pt>
                <c:pt idx="37">
                  <c:v>Hole</c:v>
                </c:pt>
                <c:pt idx="38">
                  <c:v>Lier</c:v>
                </c:pt>
                <c:pt idx="39">
                  <c:v>Øvre Eiker</c:v>
                </c:pt>
                <c:pt idx="40">
                  <c:v>Modum</c:v>
                </c:pt>
                <c:pt idx="41">
                  <c:v>Krødsherad</c:v>
                </c:pt>
                <c:pt idx="42">
                  <c:v>Flå</c:v>
                </c:pt>
                <c:pt idx="43">
                  <c:v>Nesbyen</c:v>
                </c:pt>
                <c:pt idx="44">
                  <c:v>Gol</c:v>
                </c:pt>
                <c:pt idx="45">
                  <c:v>Hemsedal</c:v>
                </c:pt>
                <c:pt idx="46">
                  <c:v>Ål</c:v>
                </c:pt>
                <c:pt idx="47">
                  <c:v>Hol</c:v>
                </c:pt>
                <c:pt idx="48">
                  <c:v>Sigdal</c:v>
                </c:pt>
                <c:pt idx="49">
                  <c:v>Flesberg</c:v>
                </c:pt>
                <c:pt idx="50">
                  <c:v>Rollag</c:v>
                </c:pt>
                <c:pt idx="51">
                  <c:v>Nore og Uvdal</c:v>
                </c:pt>
              </c:strCache>
            </c:strRef>
          </c:cat>
          <c:val>
            <c:numRef>
              <c:f>Figurer!$C$62:$C$113</c:f>
              <c:numCache>
                <c:formatCode>#,##0</c:formatCode>
                <c:ptCount val="52"/>
                <c:pt idx="0">
                  <c:v>0</c:v>
                </c:pt>
                <c:pt idx="1">
                  <c:v>2100</c:v>
                </c:pt>
                <c:pt idx="2">
                  <c:v>3300</c:v>
                </c:pt>
                <c:pt idx="3">
                  <c:v>3000</c:v>
                </c:pt>
                <c:pt idx="4">
                  <c:v>4600</c:v>
                </c:pt>
                <c:pt idx="5">
                  <c:v>400</c:v>
                </c:pt>
                <c:pt idx="6">
                  <c:v>600</c:v>
                </c:pt>
                <c:pt idx="7">
                  <c:v>500</c:v>
                </c:pt>
                <c:pt idx="8">
                  <c:v>600</c:v>
                </c:pt>
                <c:pt idx="9">
                  <c:v>2500</c:v>
                </c:pt>
                <c:pt idx="10">
                  <c:v>700</c:v>
                </c:pt>
                <c:pt idx="11">
                  <c:v>600</c:v>
                </c:pt>
                <c:pt idx="12">
                  <c:v>400</c:v>
                </c:pt>
                <c:pt idx="13">
                  <c:v>0</c:v>
                </c:pt>
                <c:pt idx="14">
                  <c:v>0</c:v>
                </c:pt>
                <c:pt idx="15">
                  <c:v>2700</c:v>
                </c:pt>
                <c:pt idx="16">
                  <c:v>0</c:v>
                </c:pt>
                <c:pt idx="17">
                  <c:v>2800</c:v>
                </c:pt>
                <c:pt idx="18">
                  <c:v>1200</c:v>
                </c:pt>
                <c:pt idx="19">
                  <c:v>1100</c:v>
                </c:pt>
                <c:pt idx="20">
                  <c:v>1300</c:v>
                </c:pt>
                <c:pt idx="21">
                  <c:v>1400</c:v>
                </c:pt>
                <c:pt idx="22">
                  <c:v>1400</c:v>
                </c:pt>
                <c:pt idx="23">
                  <c:v>0</c:v>
                </c:pt>
                <c:pt idx="24">
                  <c:v>1500</c:v>
                </c:pt>
                <c:pt idx="25">
                  <c:v>1600</c:v>
                </c:pt>
                <c:pt idx="26">
                  <c:v>1800</c:v>
                </c:pt>
                <c:pt idx="27">
                  <c:v>500</c:v>
                </c:pt>
                <c:pt idx="28">
                  <c:v>1400</c:v>
                </c:pt>
                <c:pt idx="29">
                  <c:v>700</c:v>
                </c:pt>
                <c:pt idx="30">
                  <c:v>600</c:v>
                </c:pt>
                <c:pt idx="31">
                  <c:v>2300</c:v>
                </c:pt>
                <c:pt idx="32">
                  <c:v>1800</c:v>
                </c:pt>
                <c:pt idx="33">
                  <c:v>700</c:v>
                </c:pt>
                <c:pt idx="34">
                  <c:v>4400</c:v>
                </c:pt>
                <c:pt idx="35">
                  <c:v>1500</c:v>
                </c:pt>
                <c:pt idx="36">
                  <c:v>2100</c:v>
                </c:pt>
                <c:pt idx="37">
                  <c:v>600</c:v>
                </c:pt>
                <c:pt idx="38">
                  <c:v>1300</c:v>
                </c:pt>
                <c:pt idx="39">
                  <c:v>1900</c:v>
                </c:pt>
                <c:pt idx="40">
                  <c:v>1400</c:v>
                </c:pt>
                <c:pt idx="41">
                  <c:v>600</c:v>
                </c:pt>
                <c:pt idx="42">
                  <c:v>0</c:v>
                </c:pt>
                <c:pt idx="43">
                  <c:v>1200</c:v>
                </c:pt>
                <c:pt idx="44">
                  <c:v>800</c:v>
                </c:pt>
                <c:pt idx="45">
                  <c:v>0</c:v>
                </c:pt>
                <c:pt idx="46">
                  <c:v>800</c:v>
                </c:pt>
                <c:pt idx="47">
                  <c:v>0</c:v>
                </c:pt>
                <c:pt idx="48">
                  <c:v>500</c:v>
                </c:pt>
                <c:pt idx="49">
                  <c:v>1200</c:v>
                </c:pt>
                <c:pt idx="50">
                  <c:v>400</c:v>
                </c:pt>
                <c:pt idx="5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53-4365-BA3F-F0F7460A30EB}"/>
            </c:ext>
          </c:extLst>
        </c:ser>
        <c:ser>
          <c:idx val="1"/>
          <c:order val="1"/>
          <c:tx>
            <c:strRef>
              <c:f>Figurer!$D$61</c:f>
              <c:strCache>
                <c:ptCount val="1"/>
                <c:pt idx="0">
                  <c:v>2026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Figurer!$B$62:$B$113</c:f>
              <c:strCache>
                <c:ptCount val="52"/>
                <c:pt idx="0">
                  <c:v>Oslo</c:v>
                </c:pt>
                <c:pt idx="1">
                  <c:v>Halden</c:v>
                </c:pt>
                <c:pt idx="2">
                  <c:v>Moss</c:v>
                </c:pt>
                <c:pt idx="3">
                  <c:v>Sarpsborg</c:v>
                </c:pt>
                <c:pt idx="4">
                  <c:v>Fredrikstad</c:v>
                </c:pt>
                <c:pt idx="5">
                  <c:v>Hvaler</c:v>
                </c:pt>
                <c:pt idx="6">
                  <c:v>Råde</c:v>
                </c:pt>
                <c:pt idx="7">
                  <c:v>Våler (Viken)</c:v>
                </c:pt>
                <c:pt idx="8">
                  <c:v>Skiptvet</c:v>
                </c:pt>
                <c:pt idx="9">
                  <c:v>Indre Østfold</c:v>
                </c:pt>
                <c:pt idx="10">
                  <c:v>Rakkestad</c:v>
                </c:pt>
                <c:pt idx="11">
                  <c:v>Marker</c:v>
                </c:pt>
                <c:pt idx="12">
                  <c:v>Aremark</c:v>
                </c:pt>
                <c:pt idx="13">
                  <c:v>Bærum</c:v>
                </c:pt>
                <c:pt idx="14">
                  <c:v>Asker</c:v>
                </c:pt>
                <c:pt idx="15">
                  <c:v>Lillestrøm</c:v>
                </c:pt>
                <c:pt idx="16">
                  <c:v>Nordre Follo</c:v>
                </c:pt>
                <c:pt idx="17">
                  <c:v>Ullensaker</c:v>
                </c:pt>
                <c:pt idx="18">
                  <c:v>Nesodden</c:v>
                </c:pt>
                <c:pt idx="19">
                  <c:v>Frogn</c:v>
                </c:pt>
                <c:pt idx="20">
                  <c:v>Vestby</c:v>
                </c:pt>
                <c:pt idx="21">
                  <c:v>Ås</c:v>
                </c:pt>
                <c:pt idx="22">
                  <c:v>Enebakk</c:v>
                </c:pt>
                <c:pt idx="23">
                  <c:v>Lørenskog</c:v>
                </c:pt>
                <c:pt idx="24">
                  <c:v>Rælingen</c:v>
                </c:pt>
                <c:pt idx="25">
                  <c:v>Aurskog-Høland</c:v>
                </c:pt>
                <c:pt idx="26">
                  <c:v>Nes</c:v>
                </c:pt>
                <c:pt idx="27">
                  <c:v>Gjerdrum</c:v>
                </c:pt>
                <c:pt idx="28">
                  <c:v>Nittedal</c:v>
                </c:pt>
                <c:pt idx="29">
                  <c:v>Lunner</c:v>
                </c:pt>
                <c:pt idx="30">
                  <c:v>Jevnaker</c:v>
                </c:pt>
                <c:pt idx="31">
                  <c:v>Nannestad</c:v>
                </c:pt>
                <c:pt idx="32">
                  <c:v>Eidsvoll</c:v>
                </c:pt>
                <c:pt idx="33">
                  <c:v>Hurdal</c:v>
                </c:pt>
                <c:pt idx="34">
                  <c:v>Drammen</c:v>
                </c:pt>
                <c:pt idx="35">
                  <c:v>Kongsberg</c:v>
                </c:pt>
                <c:pt idx="36">
                  <c:v>Ringerike</c:v>
                </c:pt>
                <c:pt idx="37">
                  <c:v>Hole</c:v>
                </c:pt>
                <c:pt idx="38">
                  <c:v>Lier</c:v>
                </c:pt>
                <c:pt idx="39">
                  <c:v>Øvre Eiker</c:v>
                </c:pt>
                <c:pt idx="40">
                  <c:v>Modum</c:v>
                </c:pt>
                <c:pt idx="41">
                  <c:v>Krødsherad</c:v>
                </c:pt>
                <c:pt idx="42">
                  <c:v>Flå</c:v>
                </c:pt>
                <c:pt idx="43">
                  <c:v>Nesbyen</c:v>
                </c:pt>
                <c:pt idx="44">
                  <c:v>Gol</c:v>
                </c:pt>
                <c:pt idx="45">
                  <c:v>Hemsedal</c:v>
                </c:pt>
                <c:pt idx="46">
                  <c:v>Ål</c:v>
                </c:pt>
                <c:pt idx="47">
                  <c:v>Hol</c:v>
                </c:pt>
                <c:pt idx="48">
                  <c:v>Sigdal</c:v>
                </c:pt>
                <c:pt idx="49">
                  <c:v>Flesberg</c:v>
                </c:pt>
                <c:pt idx="50">
                  <c:v>Rollag</c:v>
                </c:pt>
                <c:pt idx="51">
                  <c:v>Nore og Uvdal</c:v>
                </c:pt>
              </c:strCache>
            </c:strRef>
          </c:cat>
          <c:val>
            <c:numRef>
              <c:f>Figurer!$D$62:$D$113</c:f>
              <c:numCache>
                <c:formatCode>#,##0</c:formatCode>
                <c:ptCount val="52"/>
                <c:pt idx="0">
                  <c:v>0</c:v>
                </c:pt>
                <c:pt idx="1">
                  <c:v>2400</c:v>
                </c:pt>
                <c:pt idx="2">
                  <c:v>3600</c:v>
                </c:pt>
                <c:pt idx="3">
                  <c:v>3300</c:v>
                </c:pt>
                <c:pt idx="4">
                  <c:v>5100</c:v>
                </c:pt>
                <c:pt idx="5">
                  <c:v>500</c:v>
                </c:pt>
                <c:pt idx="6">
                  <c:v>700</c:v>
                </c:pt>
                <c:pt idx="7">
                  <c:v>600</c:v>
                </c:pt>
                <c:pt idx="8">
                  <c:v>700</c:v>
                </c:pt>
                <c:pt idx="9">
                  <c:v>2800</c:v>
                </c:pt>
                <c:pt idx="10">
                  <c:v>800</c:v>
                </c:pt>
                <c:pt idx="11">
                  <c:v>700</c:v>
                </c:pt>
                <c:pt idx="12">
                  <c:v>500</c:v>
                </c:pt>
                <c:pt idx="13">
                  <c:v>0</c:v>
                </c:pt>
                <c:pt idx="14">
                  <c:v>0</c:v>
                </c:pt>
                <c:pt idx="15">
                  <c:v>3100</c:v>
                </c:pt>
                <c:pt idx="16">
                  <c:v>0</c:v>
                </c:pt>
                <c:pt idx="17">
                  <c:v>3100</c:v>
                </c:pt>
                <c:pt idx="18">
                  <c:v>1600</c:v>
                </c:pt>
                <c:pt idx="19">
                  <c:v>1400</c:v>
                </c:pt>
                <c:pt idx="20">
                  <c:v>1500</c:v>
                </c:pt>
                <c:pt idx="21">
                  <c:v>1800</c:v>
                </c:pt>
                <c:pt idx="22">
                  <c:v>1700</c:v>
                </c:pt>
                <c:pt idx="23">
                  <c:v>0</c:v>
                </c:pt>
                <c:pt idx="24">
                  <c:v>1800</c:v>
                </c:pt>
                <c:pt idx="25">
                  <c:v>1900</c:v>
                </c:pt>
                <c:pt idx="26">
                  <c:v>2200</c:v>
                </c:pt>
                <c:pt idx="27">
                  <c:v>700</c:v>
                </c:pt>
                <c:pt idx="28">
                  <c:v>1500</c:v>
                </c:pt>
                <c:pt idx="29">
                  <c:v>900</c:v>
                </c:pt>
                <c:pt idx="30">
                  <c:v>800</c:v>
                </c:pt>
                <c:pt idx="31">
                  <c:v>2700</c:v>
                </c:pt>
                <c:pt idx="32">
                  <c:v>2200</c:v>
                </c:pt>
                <c:pt idx="33">
                  <c:v>900</c:v>
                </c:pt>
                <c:pt idx="34">
                  <c:v>4900</c:v>
                </c:pt>
                <c:pt idx="35">
                  <c:v>1800</c:v>
                </c:pt>
                <c:pt idx="36">
                  <c:v>2600</c:v>
                </c:pt>
                <c:pt idx="37">
                  <c:v>700</c:v>
                </c:pt>
                <c:pt idx="38">
                  <c:v>1600</c:v>
                </c:pt>
                <c:pt idx="39">
                  <c:v>2200</c:v>
                </c:pt>
                <c:pt idx="40">
                  <c:v>1600</c:v>
                </c:pt>
                <c:pt idx="41">
                  <c:v>800</c:v>
                </c:pt>
                <c:pt idx="42">
                  <c:v>0</c:v>
                </c:pt>
                <c:pt idx="43">
                  <c:v>1300</c:v>
                </c:pt>
                <c:pt idx="44">
                  <c:v>1000</c:v>
                </c:pt>
                <c:pt idx="45">
                  <c:v>0</c:v>
                </c:pt>
                <c:pt idx="46">
                  <c:v>1000</c:v>
                </c:pt>
                <c:pt idx="47">
                  <c:v>0</c:v>
                </c:pt>
                <c:pt idx="48">
                  <c:v>600</c:v>
                </c:pt>
                <c:pt idx="49">
                  <c:v>1300</c:v>
                </c:pt>
                <c:pt idx="50">
                  <c:v>600</c:v>
                </c:pt>
                <c:pt idx="51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53-4365-BA3F-F0F7460A30E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44683168"/>
        <c:axId val="844688928"/>
      </c:barChart>
      <c:catAx>
        <c:axId val="844683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4688928"/>
        <c:crosses val="autoZero"/>
        <c:auto val="1"/>
        <c:lblAlgn val="ctr"/>
        <c:lblOffset val="100"/>
        <c:noMultiLvlLbl val="0"/>
      </c:catAx>
      <c:valAx>
        <c:axId val="84468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844683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2">
              <a:lumMod val="90000"/>
              <a:lumOff val="10000"/>
            </a:schemeClr>
          </a:solidFill>
        </a:defRPr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0FBA6-2DEA-4D41-A03E-4DA8BDA0C5A0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AE9CEC-D75D-4967-B014-2FAB769104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90103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07020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81083EA4-EC3F-E123-9507-420DB773AC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A2134DF7-DEFB-1F50-1C90-27AA5064A7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DB53681-3FC7-FC5A-A2FC-AF94431B163E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2E7048D-5EAD-4498-A2DB-1399139A62F7}" type="slidenum">
              <a:t>10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49155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316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19733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8935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6782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07316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29148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110583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08B3BBAD-C395-140B-0E7A-770D7EF045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C1E8728-B4A5-20C0-89FA-231B771D853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DC3968E-8A16-0B26-B7A8-4A9FF113D62D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E710E1-3340-4B74-B496-AF0AB998FA2A}" type="slidenum">
              <a:t>19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68657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20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0288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21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68086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E91BE3B-FFBC-E3BE-6843-6BD2DC7EEF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8E6503F4-498F-1EAD-E07F-D103984214F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sz="1000" b="0" i="0" kern="1200" dirty="0">
              <a:solidFill>
                <a:schemeClr val="tx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EFC66655-A029-C5D6-7392-4BEEB3D9CF22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A6338B0-48FF-4813-8FB2-A55BD245BBA0}" type="slidenum">
              <a:t>22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4311E1F9-4989-0C96-3EE8-A7D701E743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6E7559B-68C2-AE3C-F9D4-6BB4E8420A2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sz="1000" b="0" i="0" kern="1200" dirty="0">
              <a:solidFill>
                <a:schemeClr val="tx1"/>
              </a:solidFill>
              <a:effectLst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20BDD35-0B2F-BFFC-2511-54527EC56579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EA1EB1E-6620-4B70-B854-075944707AA1}" type="slidenum">
              <a:t>23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267D315-0E3E-3389-732D-43D3113E8C8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C661ED0-FFB6-C3A1-4C09-FAFAD7CDE92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CFFEBB12-42AD-0786-A17B-61E62484D184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E5B4943-8820-4DFC-9CC2-6DED4FD99FD2}" type="slidenum">
              <a:t>24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25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79789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1B1812C6-AE79-2FBB-FD60-8963AD41A2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48EE05F-7D79-67D5-6B40-313C5D75362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sz="1000" b="0" i="0" kern="1200" dirty="0">
              <a:solidFill>
                <a:schemeClr val="tx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9CAA932-8877-4750-9840-909FED0934A7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9920929-5301-4FAE-A51C-4E309A158726}" type="slidenum">
              <a:t>26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1527FCC-FDDD-871B-1AE5-F5E8E02798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481F7B0E-6DB6-205B-3AC7-0B82CA739F1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 sz="1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D2C8A116-9AAA-48A7-B5E9-03B6C15A9078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1BAD773-ED74-4D44-8264-1F1F56B6E2B0}" type="slidenum">
              <a:t>27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28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755087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56DFD3E7-4B5E-F58B-9C9C-93B20C07A9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5F0BEF5A-CA72-3111-1857-F8D27F79AB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C7359E6-6300-38A0-7D31-37D9475E6FF2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5F42F24-8D89-4236-AF4B-5DE73658701D}" type="slidenum">
              <a:t>29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689177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AB003C44-BE39-2540-B26C-04AF0CDB6C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409575" y="1233488"/>
            <a:ext cx="5916613" cy="3328987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F85F70ED-A88A-7E71-0B96-8E9BC76B639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4261953-5D85-4795-A392-9A1D6278554D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91484BE-9E46-4A70-B67C-54698A9C6461}" type="slidenum">
              <a:t>30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E5C4C877-8E21-BD6F-F97E-24A655BBC9D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DD8143A2-E9E5-7E3F-089A-87A0D8AAC45E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B560C63F-6FEA-5054-D2DD-699985D21D9A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AA79E4-F501-478D-8FA4-8AEB7CAD4B95}" type="slidenum">
              <a:t>31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5F5000-B42E-7731-5DB8-8342BBCE42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9C17B5A0-1076-C859-51CE-546A52B13F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7AC711A3-2244-4B16-ADAC-BB8171180C5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8458EC-B089-CE8F-033F-D3A196FF0DF1}"/>
              </a:ext>
            </a:extLst>
          </p:cNvPr>
          <p:cNvSpPr txBox="1"/>
          <p:nvPr/>
        </p:nvSpPr>
        <p:spPr>
          <a:xfrm>
            <a:off x="3815370" y="9371283"/>
            <a:ext cx="2918828" cy="49502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E710E1-3340-4B74-B496-AF0AB998FA2A}" type="slidenum">
              <a:t>32</a:t>
            </a:fld>
            <a:endParaRPr lang="nb-NO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79022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33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738000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34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7198229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35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57631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36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675917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37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100627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38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04785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831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178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defTabSz="1616842">
              <a:buFont typeface="Arial" panose="020B0604020202020204" pitchFamily="34" charset="0"/>
              <a:buNone/>
              <a:defRPr/>
            </a:pPr>
            <a:endParaRPr lang="nb-NO" sz="12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9208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009876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15975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AE9CEC-D75D-4967-B014-2FAB7691042B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0177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facebook.com/Vikenbonden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png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A6BB9CD-C1D1-8148-BE03-9B9C4A5BF6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8E4F8D3-F5DD-3B4C-5F9A-88F6B333BB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D8C4477-B873-050E-6BBD-243084A0F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7ED0AB6-F9EB-E381-0E4D-0AE7AA26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370EC4D3-9F50-BBC6-3384-A68C5CEE1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058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FAE417-50FE-810F-86AF-BC1CCF35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C1978484-8119-CF6F-4FE0-F3E3A95BF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6F1A3B4-21CD-C3A2-AC9A-5065A72B7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DE2CAB5-6F20-B031-1243-85113389B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86746ED-5EC8-BA30-7C10-66F73B7AB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401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59FC77FC-BD3B-5EBA-812F-463E0D6AE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A1B98173-7002-1329-33C7-F5C048BF16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003C30D-7589-BAC8-33D9-6DA970D23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EC44CE20-5B22-38AD-F37E-FBAA159C1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BC3DCF-5BCA-6F99-AA9F-501E49877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4065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itat/Mellomtittel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5693B9AF-D613-85B0-BF4F-32AC1A25C27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540560" y="6510427"/>
            <a:ext cx="497451" cy="2352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9A53B996-E73D-4A18-A793-86BB60CB2AFB}" type="slidenum">
              <a:t>‹#›</a:t>
            </a:fld>
            <a:endParaRPr lang="nb-NO" sz="900" b="0" i="0" u="none" strike="noStrike" kern="1200" cap="none" spc="0" baseline="0">
              <a:solidFill>
                <a:srgbClr val="00244E"/>
              </a:solidFill>
              <a:uFillTx/>
              <a:latin typeface="Open Sans"/>
            </a:endParaRPr>
          </a:p>
        </p:txBody>
      </p:sp>
      <p:sp>
        <p:nvSpPr>
          <p:cNvPr id="3" name="Rektangel 1">
            <a:extLst>
              <a:ext uri="{FF2B5EF4-FFF2-40B4-BE49-F238E27FC236}">
                <a16:creationId xmlns:a16="http://schemas.microsoft.com/office/drawing/2014/main" id="{D5941A2D-FA45-0CEB-A495-F21E4CE4A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055683" y="1244434"/>
            <a:ext cx="10080629" cy="4679999"/>
          </a:xfrm>
          <a:prstGeom prst="rect">
            <a:avLst/>
          </a:prstGeom>
          <a:solidFill>
            <a:srgbClr val="E5E7E6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Open Sans"/>
            </a:endParaRPr>
          </a:p>
        </p:txBody>
      </p:sp>
      <p:pic>
        <p:nvPicPr>
          <p:cNvPr id="4" name="Bilde 11">
            <a:extLst>
              <a:ext uri="{FF2B5EF4-FFF2-40B4-BE49-F238E27FC236}">
                <a16:creationId xmlns:a16="http://schemas.microsoft.com/office/drawing/2014/main" id="{9E26C21F-EA67-205B-FC89-4F5E0F59C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4094" t="17808" b="1715"/>
          <a:stretch>
            <a:fillRect/>
          </a:stretch>
        </p:blipFill>
        <p:spPr>
          <a:xfrm>
            <a:off x="1065522" y="1256504"/>
            <a:ext cx="6370606" cy="46553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B47ABB6-138A-ECB9-D7F2-7962367B4271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518836" y="1859798"/>
            <a:ext cx="8880524" cy="34483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Aft>
                <a:spcPts val="0"/>
              </a:spcAft>
              <a:buNone/>
              <a:tabLst/>
              <a:defRPr lang="nb-NO" sz="3200" b="0" i="0" u="none" strike="noStrike" cap="none" spc="0" baseline="0">
                <a:solidFill>
                  <a:srgbClr val="00244E"/>
                </a:solidFill>
                <a:uFillTx/>
                <a:latin typeface="Open Sans"/>
              </a:defRPr>
            </a:lvl1pPr>
          </a:lstStyle>
          <a:p>
            <a:pPr lvl="0"/>
            <a:r>
              <a:rPr lang="nb-NO"/>
              <a:t>Uthevet tekst (pkt. 32) til for eksempel sitat, viktig poeng du vil vektlegge, kapitteldeler eller oppgavetekst.</a:t>
            </a:r>
          </a:p>
        </p:txBody>
      </p:sp>
      <p:pic>
        <p:nvPicPr>
          <p:cNvPr id="6" name="Bilde 7">
            <a:extLst>
              <a:ext uri="{FF2B5EF4-FFF2-40B4-BE49-F238E27FC236}">
                <a16:creationId xmlns:a16="http://schemas.microsoft.com/office/drawing/2014/main" id="{7F271026-C6C1-DE63-5DF6-EF3BA7F24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0879" y="374090"/>
            <a:ext cx="508406" cy="49903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kstSylinder 2">
            <a:extLst>
              <a:ext uri="{FF2B5EF4-FFF2-40B4-BE49-F238E27FC236}">
                <a16:creationId xmlns:a16="http://schemas.microsoft.com/office/drawing/2014/main" id="{58B1B7E4-2A5B-2F22-37D1-07487E376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0272" y="6531147"/>
            <a:ext cx="2487085" cy="200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700" b="0" i="0" u="none" strike="noStrike" kern="1200" cap="none" spc="0" baseline="0">
                <a:solidFill>
                  <a:srgbClr val="BFC2C0"/>
                </a:solidFill>
                <a:uFillTx/>
                <a:latin typeface="Open Sans"/>
                <a:cs typeface="Arial" pitchFamily="34"/>
              </a:rPr>
              <a:t>© </a:t>
            </a:r>
            <a:r>
              <a:rPr lang="nb-NO" sz="700" b="0" i="0" u="none" strike="noStrike" kern="1200" cap="none" spc="0" baseline="0">
                <a:solidFill>
                  <a:srgbClr val="BFC2C0"/>
                </a:solidFill>
                <a:uFillTx/>
                <a:latin typeface="Open Sans Light"/>
                <a:cs typeface="Arial" pitchFamily="34"/>
              </a:rPr>
              <a:t>Statsforvalteren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93413651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tel og innho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5">
            <a:extLst>
              <a:ext uri="{FF2B5EF4-FFF2-40B4-BE49-F238E27FC236}">
                <a16:creationId xmlns:a16="http://schemas.microsoft.com/office/drawing/2014/main" id="{F9298CB2-5A26-6900-88EA-5F8610EE960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1540560" y="6510427"/>
            <a:ext cx="497451" cy="2352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CA7CF47-1965-420A-BE8B-25F25586BC8D}" type="slidenum">
              <a:t>‹#›</a:t>
            </a:fld>
            <a:endParaRPr lang="nb-NO" sz="900" b="0" i="0" u="none" strike="noStrike" kern="1200" cap="none" spc="0" baseline="0">
              <a:solidFill>
                <a:srgbClr val="00244E"/>
              </a:solidFill>
              <a:uFillTx/>
              <a:latin typeface="Open Sans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6E77A0E4-98EB-B182-619F-4FA67CAD75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-101598"/>
            <a:ext cx="12191996" cy="2115674"/>
          </a:xfrm>
          <a:prstGeom prst="rect">
            <a:avLst/>
          </a:prstGeom>
          <a:solidFill>
            <a:srgbClr val="00244E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Open Sans"/>
            </a:endParaRPr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2072D325-391B-79C6-1FDA-DC187189CE9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055683" y="873123"/>
            <a:ext cx="10080629" cy="1077208"/>
          </a:xfrm>
          <a:prstGeom prst="rect">
            <a:avLst/>
          </a:prstGeom>
          <a:noFill/>
          <a:ln>
            <a:noFill/>
          </a:ln>
          <a:effectLst>
            <a:outerShdw dist="38096" dir="2700000" algn="tl">
              <a:srgbClr val="000000">
                <a:alpha val="7000"/>
              </a:srgbClr>
            </a:outerShdw>
          </a:effectLst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/>
              <a:defRPr lang="nb-NO" sz="3600" b="0" i="0" u="none" strike="noStrike" cap="none" spc="0" baseline="0">
                <a:solidFill>
                  <a:srgbClr val="00ADBA"/>
                </a:solidFill>
                <a:uFillTx/>
                <a:latin typeface="Open Sans"/>
                <a:ea typeface="Open Sans SemiBold" pitchFamily="34"/>
                <a:cs typeface="Open Sans SemiBold" pitchFamily="34"/>
              </a:defRPr>
            </a:lvl1pPr>
          </a:lstStyle>
          <a:p>
            <a:pPr lvl="0"/>
            <a:r>
              <a:rPr lang="nb-NO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24806BBD-CFFF-6E89-B099-0270879C4E3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7540" y="2164988"/>
            <a:ext cx="10078772" cy="414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R="0" lvl="0" fontAlgn="auto">
              <a:lnSpc>
                <a:spcPct val="100000"/>
              </a:lnSpc>
              <a:spcAft>
                <a:spcPts val="0"/>
              </a:spcAft>
              <a:buSzPct val="100000"/>
              <a:buFont typeface="Arial" pitchFamily="34"/>
              <a:tabLst/>
              <a:defRPr lang="nb-NO" sz="2400" b="0" i="0" u="none" strike="noStrike" cap="none" spc="0" baseline="0">
                <a:solidFill>
                  <a:srgbClr val="00244E"/>
                </a:solidFill>
                <a:uFillTx/>
                <a:latin typeface="Open Sans Light"/>
              </a:defRPr>
            </a:lvl1pPr>
          </a:lstStyle>
          <a:p>
            <a:pPr lvl="0"/>
            <a:r>
              <a:rPr lang="nb-NO"/>
              <a:t>Skriv i stikkordsform, ikke i setninger.</a:t>
            </a:r>
            <a:br>
              <a:rPr lang="nb-NO"/>
            </a:br>
            <a:r>
              <a:rPr lang="nb-NO"/>
              <a:t>Publikum bør slippe å lese alt som blir sagt.</a:t>
            </a:r>
          </a:p>
        </p:txBody>
      </p:sp>
      <p:pic>
        <p:nvPicPr>
          <p:cNvPr id="6" name="Bilde 8">
            <a:extLst>
              <a:ext uri="{FF2B5EF4-FFF2-40B4-BE49-F238E27FC236}">
                <a16:creationId xmlns:a16="http://schemas.microsoft.com/office/drawing/2014/main" id="{3F01BD46-C8B6-BF6C-99B2-C37818BCB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188" y="372846"/>
            <a:ext cx="504821" cy="50482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kstSylinder 1">
            <a:extLst>
              <a:ext uri="{FF2B5EF4-FFF2-40B4-BE49-F238E27FC236}">
                <a16:creationId xmlns:a16="http://schemas.microsoft.com/office/drawing/2014/main" id="{42732082-871D-BE68-748C-1F4B547F49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9330272" y="6531147"/>
            <a:ext cx="2487085" cy="20005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700" b="0" i="0" u="none" strike="noStrike" kern="1200" cap="none" spc="0" baseline="0">
                <a:solidFill>
                  <a:srgbClr val="BFC2C0"/>
                </a:solidFill>
                <a:uFillTx/>
                <a:latin typeface="Open Sans"/>
                <a:cs typeface="Arial" pitchFamily="34"/>
              </a:rPr>
              <a:t>© </a:t>
            </a:r>
            <a:r>
              <a:rPr lang="nb-NO" sz="700" b="0" i="0" u="none" strike="noStrike" kern="1200" cap="none" spc="0" baseline="0">
                <a:solidFill>
                  <a:srgbClr val="BFC2C0"/>
                </a:solidFill>
                <a:uFillTx/>
                <a:latin typeface="Open Sans Light"/>
                <a:cs typeface="Arial" pitchFamily="34"/>
              </a:rPr>
              <a:t>Statsforvalteren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404577363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138C16EE-710F-4022-B0C5-EA9C5CDBBD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8360EE4D-DFF5-4E20-B16B-DE5A691E1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12"/>
          <a:stretch/>
        </p:blipFill>
        <p:spPr>
          <a:xfrm>
            <a:off x="8867838" y="2759103"/>
            <a:ext cx="3324162" cy="3371354"/>
          </a:xfrm>
          <a:prstGeom prst="rect">
            <a:avLst/>
          </a:prstGeom>
        </p:spPr>
      </p:pic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EA6A4735-2CFC-41E4-A5FE-C807F85015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A9FF001B-633E-41C9-B008-C3077FC6836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6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 descr="Logo Statsforvalteren i Østfold, Buskerud, Oslo og Akershus">
            <a:extLst>
              <a:ext uri="{FF2B5EF4-FFF2-40B4-BE49-F238E27FC236}">
                <a16:creationId xmlns:a16="http://schemas.microsoft.com/office/drawing/2014/main" id="{00312B7A-81C4-4D54-B329-087A58EB94F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1482"/>
            <a:ext cx="4816643" cy="145647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8335B9FE-81B1-CE2B-3A48-807FFEA24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1661964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9) turk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20423A4E-76FC-4E24-A6E7-5F6F8037A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783E95BF-0C76-4910-AB5A-AAAE3C045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50"/>
          <a:stretch/>
        </p:blipFill>
        <p:spPr>
          <a:xfrm>
            <a:off x="8881859" y="2791838"/>
            <a:ext cx="3310142" cy="3326296"/>
          </a:xfrm>
          <a:prstGeom prst="rect">
            <a:avLst/>
          </a:prstGeom>
          <a:noFill/>
        </p:spPr>
      </p:pic>
      <p:sp>
        <p:nvSpPr>
          <p:cNvPr id="9" name="Plassholder for tekst 4">
            <a:extLst>
              <a:ext uri="{FF2B5EF4-FFF2-40B4-BE49-F238E27FC236}">
                <a16:creationId xmlns:a16="http://schemas.microsoft.com/office/drawing/2014/main" id="{F90A31C9-3E58-4011-9698-C055090CCA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95B3425A-F007-457E-823B-2A49C81FA9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52084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 descr="Logo Statsforvalteren i Østfold, Buskerud, Oslo og Akershus">
            <a:extLst>
              <a:ext uri="{FF2B5EF4-FFF2-40B4-BE49-F238E27FC236}">
                <a16:creationId xmlns:a16="http://schemas.microsoft.com/office/drawing/2014/main" id="{C404FBC3-6B15-4405-8FBC-A209FD0677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1482"/>
            <a:ext cx="4816643" cy="14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621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(mønster 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A63243C1-A252-4053-8244-056467326F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05C17324-2AA0-4F49-99AF-369C8EC177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2249" b="11068"/>
          <a:stretch/>
        </p:blipFill>
        <p:spPr>
          <a:xfrm>
            <a:off x="8194355" y="1535030"/>
            <a:ext cx="3997640" cy="4747878"/>
          </a:xfrm>
          <a:prstGeom prst="rect">
            <a:avLst/>
          </a:prstGeom>
        </p:spPr>
      </p:pic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AED83DA5-01BC-4DC7-B616-8EEE237218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37593" y="958645"/>
            <a:ext cx="8258026" cy="25769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39000"/>
              </a:prstClr>
            </a:outerShdw>
          </a:effectLst>
        </p:spPr>
        <p:txBody>
          <a:bodyPr anchor="b"/>
          <a:lstStyle>
            <a:lvl1pPr marL="0" indent="0">
              <a:buNone/>
              <a:defRPr sz="5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uten bilde</a:t>
            </a:r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DD524CBD-8441-4DA7-A7A5-36FDED7A2D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8" y="3931303"/>
            <a:ext cx="5136285" cy="103666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12" name="Bilde 11" descr="Logo Statsforvalteren i Østfold, Buskerud, Oslo og Akershus">
            <a:extLst>
              <a:ext uri="{FF2B5EF4-FFF2-40B4-BE49-F238E27FC236}">
                <a16:creationId xmlns:a16="http://schemas.microsoft.com/office/drawing/2014/main" id="{0A34269E-E164-42A8-BCBD-A2FF6A0E04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1482"/>
            <a:ext cx="4816643" cy="14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273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522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5F6A47D4-6B0A-4D0F-83C5-44F1B0DB5A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561608" y="0"/>
            <a:ext cx="5630392" cy="5220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 inn bilde som passer presentasjonens tema. </a:t>
            </a:r>
          </a:p>
          <a:p>
            <a:endParaRPr lang="nb-NO" dirty="0"/>
          </a:p>
          <a:p>
            <a:r>
              <a:rPr lang="nb-NO" dirty="0"/>
              <a:t>Hvis du ikke har et bilde som er relevant, kan du bruke en forsidemal uten bilde. </a:t>
            </a:r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68190" y="1122363"/>
            <a:ext cx="5127810" cy="2387600"/>
          </a:xfrm>
          <a:prstGeom prst="rect">
            <a:avLst/>
          </a:prstGeom>
          <a:effectLst>
            <a:glow rad="127000">
              <a:schemeClr val="accent1"/>
            </a:glow>
            <a:outerShdw blurRad="50800" dist="38100" dir="2700000" algn="tl" rotWithShape="0">
              <a:schemeClr val="bg2">
                <a:lumMod val="25000"/>
                <a:alpha val="40000"/>
              </a:schemeClr>
            </a:outerShdw>
          </a:effectLst>
        </p:spPr>
        <p:txBody>
          <a:bodyPr anchor="b">
            <a:noAutofit/>
          </a:bodyPr>
          <a:lstStyle>
            <a:lvl1pPr algn="l">
              <a:defRPr sz="4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ett bilde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8BAAC390-F47B-47BD-8525-7B87AD441C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55289" y="3945693"/>
            <a:ext cx="5152663" cy="89852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E9EAED0C-2A6E-42D7-9B25-A273B08EB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3" name="Bilde 12" descr="Logo Statsforvalteren i Østfold, Buskerud, Oslo og Akershus">
            <a:extLst>
              <a:ext uri="{FF2B5EF4-FFF2-40B4-BE49-F238E27FC236}">
                <a16:creationId xmlns:a16="http://schemas.microsoft.com/office/drawing/2014/main" id="{12B0D010-84EE-4BAB-86B8-8E2F390169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1482"/>
            <a:ext cx="4816643" cy="14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4015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tre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850DC3F-1BBD-4C39-8B6D-08E9734536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592000"/>
            <a:ext cx="12192000" cy="262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2" name="Plassholder for bilde 2">
            <a:extLst>
              <a:ext uri="{FF2B5EF4-FFF2-40B4-BE49-F238E27FC236}">
                <a16:creationId xmlns:a16="http://schemas.microsoft.com/office/drawing/2014/main" id="{42806100-589A-4BF8-8707-38D3F5B24D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0" y="1"/>
            <a:ext cx="5352000" cy="2592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i midten for å sette</a:t>
            </a:r>
            <a:br>
              <a:rPr lang="nb-NO" dirty="0"/>
            </a:br>
            <a:r>
              <a:rPr lang="nb-NO" dirty="0"/>
              <a:t>inn et bilde i liggende format.</a:t>
            </a:r>
          </a:p>
          <a:p>
            <a:r>
              <a:rPr lang="nb-NO" dirty="0"/>
              <a:t>Denne forsidemalen må ha </a:t>
            </a:r>
            <a:br>
              <a:rPr lang="nb-NO" dirty="0"/>
            </a:br>
            <a:r>
              <a:rPr lang="nb-NO" dirty="0"/>
              <a:t>tre bilder, hvis ikke blir </a:t>
            </a:r>
            <a:br>
              <a:rPr lang="nb-NO" dirty="0"/>
            </a:br>
            <a:r>
              <a:rPr lang="nb-NO" dirty="0"/>
              <a:t>det tomrom.</a:t>
            </a:r>
          </a:p>
        </p:txBody>
      </p:sp>
      <p:sp>
        <p:nvSpPr>
          <p:cNvPr id="15" name="Plassholder for bilde 2">
            <a:extLst>
              <a:ext uri="{FF2B5EF4-FFF2-40B4-BE49-F238E27FC236}">
                <a16:creationId xmlns:a16="http://schemas.microsoft.com/office/drawing/2014/main" id="{CCCC7427-8045-4B95-9170-92E6EF6EB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5352000" y="0"/>
            <a:ext cx="3420000" cy="2592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sette inn  bilde 2</a:t>
            </a:r>
          </a:p>
        </p:txBody>
      </p:sp>
      <p:sp>
        <p:nvSpPr>
          <p:cNvPr id="14" name="Plassholder for bilde 2">
            <a:extLst>
              <a:ext uri="{FF2B5EF4-FFF2-40B4-BE49-F238E27FC236}">
                <a16:creationId xmlns:a16="http://schemas.microsoft.com/office/drawing/2014/main" id="{D878FE25-CFBD-48C8-99CE-16AC2905AC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772000" y="0"/>
            <a:ext cx="3420000" cy="2592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dirty="0"/>
              <a:t>Klikk på ikonet for å sette inn bilde 3</a:t>
            </a:r>
          </a:p>
        </p:txBody>
      </p:sp>
      <p:sp>
        <p:nvSpPr>
          <p:cNvPr id="10" name="Plassholder for tekst 4">
            <a:extLst>
              <a:ext uri="{FF2B5EF4-FFF2-40B4-BE49-F238E27FC236}">
                <a16:creationId xmlns:a16="http://schemas.microsoft.com/office/drawing/2014/main" id="{DBC048E8-BE31-4C00-999A-87E1E8D9778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715" y="3173506"/>
            <a:ext cx="9847062" cy="132616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1000"/>
              </a:prstClr>
            </a:outerShdw>
          </a:effectLst>
        </p:spPr>
        <p:txBody>
          <a:bodyPr anchor="b"/>
          <a:lstStyle>
            <a:lvl1pPr marL="0" indent="0">
              <a:buNone/>
              <a:defRPr sz="44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b-NO" dirty="0"/>
              <a:t>Overskrift (pkt. 44) på </a:t>
            </a:r>
            <a:r>
              <a:rPr lang="nb-NO" dirty="0" err="1"/>
              <a:t>forsidemal</a:t>
            </a:r>
            <a:r>
              <a:rPr lang="nb-NO" dirty="0"/>
              <a:t> med tre bilder</a:t>
            </a:r>
          </a:p>
        </p:txBody>
      </p:sp>
      <p:sp>
        <p:nvSpPr>
          <p:cNvPr id="11" name="Undertittel 2">
            <a:extLst>
              <a:ext uri="{FF2B5EF4-FFF2-40B4-BE49-F238E27FC236}">
                <a16:creationId xmlns:a16="http://schemas.microsoft.com/office/drawing/2014/main" id="{F086707E-73C6-42D7-8341-430749AEAD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2216" y="4520658"/>
            <a:ext cx="7715118" cy="699341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avdeling.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37C1F5E2-EAC2-40D9-8401-564CC1EA7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17" name="Bilde 16" descr="Logo Statsforvalteren i Østfold, Buskerud, Oslo og Akershus">
            <a:extLst>
              <a:ext uri="{FF2B5EF4-FFF2-40B4-BE49-F238E27FC236}">
                <a16:creationId xmlns:a16="http://schemas.microsoft.com/office/drawing/2014/main" id="{AFCECF22-4434-43B2-9CC1-26097DE012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1482"/>
            <a:ext cx="4816643" cy="14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5742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B25F000E-37A8-4940-9530-AC41E4F29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5226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859" y="2728451"/>
            <a:ext cx="9904918" cy="927561"/>
          </a:xfrm>
          <a:prstGeom prst="rect">
            <a:avLst/>
          </a:prstGeom>
          <a:effectLst>
            <a:outerShdw blurRad="50800" dist="25400" dir="2700000" algn="tl" rotWithShape="0">
              <a:schemeClr val="tx1">
                <a:alpha val="40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54) </a:t>
            </a:r>
            <a:r>
              <a:rPr lang="nb-NO" dirty="0" err="1"/>
              <a:t>bildemal</a:t>
            </a:r>
            <a:endParaRPr lang="nb-NO" dirty="0"/>
          </a:p>
        </p:txBody>
      </p:sp>
      <p:sp>
        <p:nvSpPr>
          <p:cNvPr id="9" name="Plassholder for tekst 6">
            <a:extLst>
              <a:ext uri="{FF2B5EF4-FFF2-40B4-BE49-F238E27FC236}">
                <a16:creationId xmlns:a16="http://schemas.microsoft.com/office/drawing/2014/main" id="{8BEBCF7A-C37A-4B02-B277-083E4CB6AD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52084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4000"/>
              </a:prst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6788206-D5AB-41F9-80E6-8340542FB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4" r="11084" b="38913"/>
          <a:stretch/>
        </p:blipFill>
        <p:spPr>
          <a:xfrm>
            <a:off x="8677334" y="5226049"/>
            <a:ext cx="3514666" cy="1568451"/>
          </a:xfrm>
          <a:prstGeom prst="rect">
            <a:avLst/>
          </a:prstGeom>
        </p:spPr>
      </p:pic>
      <p:pic>
        <p:nvPicPr>
          <p:cNvPr id="8" name="Bilde 7" descr="Logo Statsforvalteren i Østfold, Buskerud, Oslo og Akershus">
            <a:extLst>
              <a:ext uri="{FF2B5EF4-FFF2-40B4-BE49-F238E27FC236}">
                <a16:creationId xmlns:a16="http://schemas.microsoft.com/office/drawing/2014/main" id="{55A44D97-1F9A-4245-97DB-B1718D3E83A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1482"/>
            <a:ext cx="4816643" cy="14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856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871774C-9BF8-E40F-1843-04828E070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C30D944-1BF1-1F2B-DA6F-57B48010E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D4AABFF7-1A33-0AC7-BBB6-AD9E3ACA7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A0ACFAD-DEC2-C7FA-9D70-ABE4656EA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61CDC56-04E2-95D7-9551-27D4C3C59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365957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 Sjumilssteg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C820F921-B1FB-4C7D-947B-927D22FBD2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5224272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2EC5FF78-1CDE-4938-BB25-88A17EF6556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01701" y="1122363"/>
            <a:ext cx="9829799" cy="2387600"/>
          </a:xfrm>
          <a:prstGeom prst="rect">
            <a:avLst/>
          </a:prstGeom>
          <a:effectLst>
            <a:outerShdw blurRad="50800" dist="38100" dir="2700000" algn="tl" rotWithShape="0">
              <a:schemeClr val="tx1">
                <a:alpha val="11000"/>
              </a:schemeClr>
            </a:outerShdw>
          </a:effectLst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b-NO" dirty="0"/>
              <a:t>Overskrift (pkt. 54) på </a:t>
            </a:r>
            <a:r>
              <a:rPr lang="nb-NO" dirty="0" err="1"/>
              <a:t>forsidemal</a:t>
            </a:r>
            <a:r>
              <a:rPr lang="nb-NO" dirty="0"/>
              <a:t> for Sjumilssteget</a:t>
            </a:r>
          </a:p>
        </p:txBody>
      </p:sp>
      <p:sp>
        <p:nvSpPr>
          <p:cNvPr id="11" name="Plassholder for tekst 6">
            <a:extLst>
              <a:ext uri="{FF2B5EF4-FFF2-40B4-BE49-F238E27FC236}">
                <a16:creationId xmlns:a16="http://schemas.microsoft.com/office/drawing/2014/main" id="{DB4086AD-CE9C-4879-A5B8-BC4278632BE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7089" y="3945157"/>
            <a:ext cx="4941876" cy="1036667"/>
          </a:xfrm>
          <a:prstGeom prst="rect">
            <a:avLst/>
          </a:prstGeom>
          <a:effectLst>
            <a:outerShdw blurRad="50800" dist="38100" dir="2700000" algn="tl" rotWithShape="0">
              <a:schemeClr val="bg1">
                <a:alpha val="25000"/>
              </a:schemeClr>
            </a:outerShdw>
          </a:effectLst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4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Her kan du skrive navn og avdeling, eller du kan spesifisere hva presentasjonen dreier seg om.</a:t>
            </a:r>
          </a:p>
        </p:txBody>
      </p:sp>
      <p:pic>
        <p:nvPicPr>
          <p:cNvPr id="3" name="Bilde 2" descr="Logo Sjumilssteget">
            <a:extLst>
              <a:ext uri="{FF2B5EF4-FFF2-40B4-BE49-F238E27FC236}">
                <a16:creationId xmlns:a16="http://schemas.microsoft.com/office/drawing/2014/main" id="{80963FE4-15FB-4A02-BF6F-86DA52DE81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3080" y="4463490"/>
            <a:ext cx="1580933" cy="521982"/>
          </a:xfrm>
          <a:prstGeom prst="rect">
            <a:avLst/>
          </a:prstGeom>
        </p:spPr>
      </p:pic>
      <p:pic>
        <p:nvPicPr>
          <p:cNvPr id="9" name="Bilde 8" descr="Logo Statsforvalteren i Østfold, Buskerud, Oslo og Akershus">
            <a:extLst>
              <a:ext uri="{FF2B5EF4-FFF2-40B4-BE49-F238E27FC236}">
                <a16:creationId xmlns:a16="http://schemas.microsoft.com/office/drawing/2014/main" id="{231B145F-CB43-4E87-9B39-53B6091C8E2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221482"/>
            <a:ext cx="4816643" cy="1456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32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Publikum bør slippe å lese alt som blir sagt.</a:t>
            </a:r>
          </a:p>
        </p:txBody>
      </p:sp>
      <p:sp>
        <p:nvSpPr>
          <p:cNvPr id="39" name="Plassholder for tekst 37">
            <a:extLst>
              <a:ext uri="{FF2B5EF4-FFF2-40B4-BE49-F238E27FC236}">
                <a16:creationId xmlns:a16="http://schemas.microsoft.com/office/drawing/2014/main" id="{2F115D20-C136-40E3-BA4F-92B43A3D707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4F464157-D61E-4BC0-A730-8F2B47E9BE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6984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0E22CC3F-B1E4-439E-AD2C-365EB63BD0D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29DCA9C3-1058-E916-F0F9-14C74197C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B7A5C0EF-D6AE-4DC0-9C4A-98CACCE3F3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lassholder for tekst 37">
            <a:extLst>
              <a:ext uri="{FF2B5EF4-FFF2-40B4-BE49-F238E27FC236}">
                <a16:creationId xmlns:a16="http://schemas.microsoft.com/office/drawing/2014/main" id="{579AAE86-25D6-4547-B61E-07621E68054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4889693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Publikum bør slippe å lese alt som blir sagt.</a:t>
            </a:r>
          </a:p>
        </p:txBody>
      </p:sp>
      <p:sp>
        <p:nvSpPr>
          <p:cNvPr id="12" name="Plassholder for tekst 37">
            <a:extLst>
              <a:ext uri="{FF2B5EF4-FFF2-40B4-BE49-F238E27FC236}">
                <a16:creationId xmlns:a16="http://schemas.microsoft.com/office/drawing/2014/main" id="{EE53005B-2098-4CDA-B68C-FAC23E6EDF7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44768" y="2158799"/>
            <a:ext cx="4881551" cy="414425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400"/>
            </a:lvl1pPr>
            <a:lvl2pPr marL="457200" indent="0">
              <a:lnSpc>
                <a:spcPct val="100000"/>
              </a:lnSpc>
              <a:buNone/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nb-NO" dirty="0"/>
              <a:t>Mye tekst vil gjøre at publikum bruker mer tid på å lese, og mindre til på å lytte.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6E3D18-B3A6-4ABF-92D3-234B19B81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A2444269-856A-EADD-5D96-B896B8C05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2577207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ssholder for lysbildenummer 5">
            <a:extLst>
              <a:ext uri="{FF2B5EF4-FFF2-40B4-BE49-F238E27FC236}">
                <a16:creationId xmlns:a16="http://schemas.microsoft.com/office/drawing/2014/main" id="{8BB81CE8-4FDA-4E87-BF9F-E402616C555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Plassholder for tittel 1">
            <a:extLst>
              <a:ext uri="{FF2B5EF4-FFF2-40B4-BE49-F238E27FC236}">
                <a16:creationId xmlns:a16="http://schemas.microsoft.com/office/drawing/2014/main" id="{AD94DBB0-AC01-486F-9645-C50E40CF46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38" name="Plassholder for tekst 37">
            <a:extLst>
              <a:ext uri="{FF2B5EF4-FFF2-40B4-BE49-F238E27FC236}">
                <a16:creationId xmlns:a16="http://schemas.microsoft.com/office/drawing/2014/main" id="{64124C66-4136-4FC7-A6B5-B7D77C6ED1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0C0D72C6-BA62-4A34-B2AA-75A1C6B86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A5EC604-EA98-6D3E-D206-DCD22BA75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16161966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lysbildenummer 5">
            <a:extLst>
              <a:ext uri="{FF2B5EF4-FFF2-40B4-BE49-F238E27FC236}">
                <a16:creationId xmlns:a16="http://schemas.microsoft.com/office/drawing/2014/main" id="{F6F22973-D61B-4BBA-88C0-3B1B9A27C6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5BC51FCA-1BA2-47B0-ADD7-5A54455D42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01600"/>
            <a:ext cx="12192000" cy="21156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tittel 1">
            <a:extLst>
              <a:ext uri="{FF2B5EF4-FFF2-40B4-BE49-F238E27FC236}">
                <a16:creationId xmlns:a16="http://schemas.microsoft.com/office/drawing/2014/main" id="{527570CC-C1F5-4F3F-BF08-E44D828EC5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>
            <a:outerShdw blurRad="25400" dist="38100" dir="2700000" algn="tl" rotWithShape="0">
              <a:prstClr val="black">
                <a:alpha val="7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nb-NO" dirty="0"/>
              <a:t>Overskriften (pkt. 36) bør være kort og tydelig</a:t>
            </a:r>
          </a:p>
        </p:txBody>
      </p:sp>
      <p:sp>
        <p:nvSpPr>
          <p:cNvPr id="5" name="Plassholder for tekst 37">
            <a:extLst>
              <a:ext uri="{FF2B5EF4-FFF2-40B4-BE49-F238E27FC236}">
                <a16:creationId xmlns:a16="http://schemas.microsoft.com/office/drawing/2014/main" id="{C221EF52-3926-4556-A22E-E292FA64D2B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57541" y="2164988"/>
            <a:ext cx="10078772" cy="414425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0BD20E72-0719-42FD-9E31-8D508A92AE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188" y="372849"/>
            <a:ext cx="504825" cy="504825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EAEA287-2B13-3C1F-75D8-3A89718F5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41363345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fakta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ssholder for lysbildenummer 5">
            <a:extLst>
              <a:ext uri="{FF2B5EF4-FFF2-40B4-BE49-F238E27FC236}">
                <a16:creationId xmlns:a16="http://schemas.microsoft.com/office/drawing/2014/main" id="{1A68D441-1FE4-45DF-A9CA-628415C9F5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Plassholder for tittel 1">
            <a:extLst>
              <a:ext uri="{FF2B5EF4-FFF2-40B4-BE49-F238E27FC236}">
                <a16:creationId xmlns:a16="http://schemas.microsoft.com/office/drawing/2014/main" id="{86BEE725-2BED-4954-90BD-F58FC2EC92B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2" y="873126"/>
            <a:ext cx="10080626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1" name="Plassholder for tekst 37">
            <a:extLst>
              <a:ext uri="{FF2B5EF4-FFF2-40B4-BE49-F238E27FC236}">
                <a16:creationId xmlns:a16="http://schemas.microsoft.com/office/drawing/2014/main" id="{709C256E-3453-444E-9DA4-926896843EE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55688" y="2164467"/>
            <a:ext cx="6150591" cy="414425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stikkordsform, ikke i setninger. </a:t>
            </a:r>
            <a:br>
              <a:rPr lang="nb-NO" dirty="0"/>
            </a:br>
            <a:r>
              <a:rPr lang="nb-NO" dirty="0"/>
              <a:t>Publikum bør slippe å lese alt som blir sagt.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492621" y="2164467"/>
            <a:ext cx="3643689" cy="4144258"/>
          </a:xfrm>
          <a:prstGeom prst="rect">
            <a:avLst/>
          </a:prstGeom>
          <a:solidFill>
            <a:srgbClr val="00244E">
              <a:alpha val="7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788275" y="2468281"/>
            <a:ext cx="3044826" cy="3516593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I </a:t>
            </a:r>
            <a:r>
              <a:rPr lang="nb-NO" dirty="0" err="1"/>
              <a:t>faktaboksen</a:t>
            </a:r>
            <a:r>
              <a:rPr lang="nb-NO" dirty="0"/>
              <a:t> kan du skrive viktig informasjon som hører til tema du snakker om. </a:t>
            </a:r>
            <a:br>
              <a:rPr lang="nb-NO" dirty="0"/>
            </a:br>
            <a:r>
              <a:rPr lang="nb-NO" dirty="0"/>
              <a:t>For eksempel en lovparagraf, statistikk eller en huskeliste med nyttige tips.</a:t>
            </a:r>
            <a:br>
              <a:rPr lang="nb-NO" dirty="0"/>
            </a:br>
            <a:r>
              <a:rPr lang="nb-NO" dirty="0"/>
              <a:t>Bruk stor bokstav og punktum i dersom det er hele setninger i hvert punkt.</a:t>
            </a:r>
            <a:br>
              <a:rPr lang="nb-NO" dirty="0"/>
            </a:br>
            <a:r>
              <a:rPr lang="nb-NO" dirty="0"/>
              <a:t>Skriv gjerne inn kilde for fakta, som for eksempel SSB.no.</a:t>
            </a: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A92FA234-1C3D-4926-B19D-B4FC10AC74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2A96FD80-41EE-5A6E-2EBD-9D78F6C1A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925967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v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7373CDF4-BFBE-4FCB-B38E-D0FBBDCBDA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426144"/>
            <a:ext cx="5040306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96000" y="2695388"/>
            <a:ext cx="5040306" cy="361333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</a:t>
            </a:r>
            <a:br>
              <a:rPr lang="nb-NO" dirty="0"/>
            </a:br>
            <a:r>
              <a:rPr lang="nb-NO" dirty="0"/>
              <a:t>Mye tekst vil gjøre at publikum bruker mer tid på å lese, og mindre til på å lytte.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"/>
            <a:ext cx="5552141" cy="680012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det du skal snakke om. 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Har du ikke bilde som passer til tema, kan du bruke en malside uten bilde. </a:t>
            </a:r>
          </a:p>
          <a:p>
            <a:endParaRPr lang="nb-NO" dirty="0"/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7602988D-E292-4CF2-9D58-3DFB70E57FD5}"/>
              </a:ext>
            </a:extLst>
          </p:cNvPr>
          <p:cNvSpPr txBox="1"/>
          <p:nvPr userDrawn="1"/>
        </p:nvSpPr>
        <p:spPr>
          <a:xfrm>
            <a:off x="5899150" y="658731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2FA60F08-6BD9-4C46-909F-CA25100A039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139148" y="6600400"/>
            <a:ext cx="3267319" cy="13080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BD42D404-3A7D-4C6D-8B57-8F5A1BA61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5F57D9B6-039B-A930-0992-2B3DF206E3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9327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- innhold -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2164466"/>
            <a:ext cx="10225087" cy="414425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8" name="Plassholder for tittel 1">
            <a:extLst>
              <a:ext uri="{FF2B5EF4-FFF2-40B4-BE49-F238E27FC236}">
                <a16:creationId xmlns:a16="http://schemas.microsoft.com/office/drawing/2014/main" id="{DF760073-D89F-4E2D-BB60-670348A69E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8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nb-NO" dirty="0"/>
              <a:t>Overskrift (pkt. 36) bør være kort og tydelig</a:t>
            </a:r>
          </a:p>
        </p:txBody>
      </p:sp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9813" y="2486213"/>
            <a:ext cx="6400800" cy="358588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4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Skriv i stikkordsform. </a:t>
            </a:r>
            <a:br>
              <a:rPr lang="nb-NO" dirty="0"/>
            </a:br>
            <a:r>
              <a:rPr lang="nb-NO" dirty="0"/>
              <a:t>Publikum bør slippe å lese alt som blir sagt. </a:t>
            </a:r>
            <a:br>
              <a:rPr lang="nb-NO" dirty="0"/>
            </a:br>
            <a:r>
              <a:rPr lang="nb-NO" dirty="0"/>
              <a:t>Mye tekst vil gjøre at publikum leser, og ikke hører etter.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055687" y="2164466"/>
            <a:ext cx="3348037" cy="414425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tema.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bilde, kan du bruke en malside uten bilde.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1055687" y="6398168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5" y="6411256"/>
            <a:ext cx="3868452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29F86442-67F8-4A18-AC07-0C59FEB11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7" t="9539" r="78245" b="18819"/>
          <a:stretch/>
        </p:blipFill>
        <p:spPr>
          <a:xfrm>
            <a:off x="8663812" y="2164466"/>
            <a:ext cx="2616963" cy="4144259"/>
          </a:xfrm>
          <a:prstGeom prst="rect">
            <a:avLst/>
          </a:prstGeom>
        </p:spPr>
      </p:pic>
      <p:pic>
        <p:nvPicPr>
          <p:cNvPr id="13" name="Bilde 12">
            <a:extLst>
              <a:ext uri="{FF2B5EF4-FFF2-40B4-BE49-F238E27FC236}">
                <a16:creationId xmlns:a16="http://schemas.microsoft.com/office/drawing/2014/main" id="{D8434520-EF28-4BC6-8818-60978268EC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C4C37EF-1088-EC28-D88E-2214DE7DEA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1367935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/Mellom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33C9673-3931-4FE0-A4BD-4B8121B83A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17808" b="1715"/>
          <a:stretch/>
        </p:blipFill>
        <p:spPr>
          <a:xfrm>
            <a:off x="1065520" y="1256505"/>
            <a:ext cx="6370602" cy="4655325"/>
          </a:xfrm>
          <a:prstGeom prst="rect">
            <a:avLst/>
          </a:prstGeom>
        </p:spPr>
      </p:pic>
      <p:sp>
        <p:nvSpPr>
          <p:cNvPr id="17" name="Plassholder for tekst 37">
            <a:extLst>
              <a:ext uri="{FF2B5EF4-FFF2-40B4-BE49-F238E27FC236}">
                <a16:creationId xmlns:a16="http://schemas.microsoft.com/office/drawing/2014/main" id="{28A9B5C1-F52C-441A-8485-F27ECF0FDD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518834" y="1859796"/>
            <a:ext cx="8880528" cy="3448373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lang="da-DK" sz="3200" dirty="0" smtClean="0"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32) til for eksempel sitat, viktig poeng du vil vektlegge, </a:t>
            </a:r>
            <a:r>
              <a:rPr lang="nb-NO" dirty="0" err="1"/>
              <a:t>kapitteldeler</a:t>
            </a:r>
            <a:r>
              <a:rPr lang="nb-NO" dirty="0"/>
              <a:t> eller oppgavetekst.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6F6885A-585D-4728-96A3-6A74DFDE37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92D479D1-423B-C753-B2FA-2059A5B4DC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19662412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tat + 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ssholder for lysbildenummer 5">
            <a:extLst>
              <a:ext uri="{FF2B5EF4-FFF2-40B4-BE49-F238E27FC236}">
                <a16:creationId xmlns:a16="http://schemas.microsoft.com/office/drawing/2014/main" id="{739A143A-EA0C-4226-8378-2A825EF0DF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127220EE-6706-4B19-8467-546429809D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1244436"/>
            <a:ext cx="10080626" cy="4680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1AF51B00-46F1-43BA-97E0-DC752D5D07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6" t="-26237" r="-1446" b="51249"/>
          <a:stretch/>
        </p:blipFill>
        <p:spPr>
          <a:xfrm>
            <a:off x="1055688" y="1586611"/>
            <a:ext cx="6935787" cy="4337825"/>
          </a:xfrm>
          <a:prstGeom prst="rect">
            <a:avLst/>
          </a:prstGeom>
        </p:spPr>
      </p:pic>
      <p:sp>
        <p:nvSpPr>
          <p:cNvPr id="13" name="Plassholder for tekst 37">
            <a:extLst>
              <a:ext uri="{FF2B5EF4-FFF2-40B4-BE49-F238E27FC236}">
                <a16:creationId xmlns:a16="http://schemas.microsoft.com/office/drawing/2014/main" id="{F8806A24-CB5B-4200-91AE-ACD183E19F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19120" y="1693386"/>
            <a:ext cx="5158129" cy="3715320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1"/>
                </a:solidFill>
                <a:latin typeface="+mn-lt"/>
              </a:defRPr>
            </a:lvl1pPr>
            <a:lvl2pPr>
              <a:lnSpc>
                <a:spcPct val="10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b-NO" dirty="0"/>
              <a:t>Uthevet tekst (pkt. 28) til for eksempel sitat eller viktig poeng du vil vektlegge.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F180ED-A548-427E-925E-6EEE263121E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76313" y="1244436"/>
            <a:ext cx="3960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b-NO" dirty="0"/>
              <a:t>Klikk på ikonet for å sette inn bilde som passer til tema. 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Har du ikke relevant bilde, kan du bruke en malside uten bilde.</a:t>
            </a:r>
          </a:p>
        </p:txBody>
      </p:sp>
      <p:sp>
        <p:nvSpPr>
          <p:cNvPr id="32" name="TekstSylinder 31">
            <a:extLst>
              <a:ext uri="{FF2B5EF4-FFF2-40B4-BE49-F238E27FC236}">
                <a16:creationId xmlns:a16="http://schemas.microsoft.com/office/drawing/2014/main" id="{76A8F77B-E6E8-4B54-AF9C-4B35207FDC65}"/>
              </a:ext>
            </a:extLst>
          </p:cNvPr>
          <p:cNvSpPr txBox="1"/>
          <p:nvPr userDrawn="1"/>
        </p:nvSpPr>
        <p:spPr>
          <a:xfrm>
            <a:off x="7178112" y="6042242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3" name="Plassholder for tekst 3">
            <a:extLst>
              <a:ext uri="{FF2B5EF4-FFF2-40B4-BE49-F238E27FC236}">
                <a16:creationId xmlns:a16="http://schemas.microsoft.com/office/drawing/2014/main" id="{5B4DAC38-A400-459F-BAF5-D2AC04BCCD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418110" y="6055330"/>
            <a:ext cx="3718203" cy="150325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 og/eller eier av bildet.</a:t>
            </a:r>
          </a:p>
        </p:txBody>
      </p:sp>
      <p:pic>
        <p:nvPicPr>
          <p:cNvPr id="14" name="Bilde 13">
            <a:extLst>
              <a:ext uri="{FF2B5EF4-FFF2-40B4-BE49-F238E27FC236}">
                <a16:creationId xmlns:a16="http://schemas.microsoft.com/office/drawing/2014/main" id="{9EED7040-0B63-4900-BC21-A44A255354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A568763-DC1C-9B0B-4743-AA0D7578E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104809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8ACF83E-029A-BB48-0A00-DCBD65506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349B963-48C9-A103-6A37-840FF8B471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617CF2B3-8707-E256-D5C4-2B8DF5692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9F130C9-A59B-34D8-40A7-94BEF1717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B247A49-9F71-4317-C1CC-2DF947FF7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147747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ssholder for lysbildenummer 5">
            <a:extLst>
              <a:ext uri="{FF2B5EF4-FFF2-40B4-BE49-F238E27FC236}">
                <a16:creationId xmlns:a16="http://schemas.microsoft.com/office/drawing/2014/main" id="{62B7398D-EA06-494A-93CC-79FAB5A4B91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to bilder med tekst</a:t>
            </a:r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6"/>
            <a:ext cx="4845927" cy="272583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for på ikonet for å sette inn bilde 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5029201"/>
            <a:ext cx="4845928" cy="106631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521970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Du kan tilføye informasjon til bildet eller sammenlikne noe.</a:t>
            </a:r>
          </a:p>
        </p:txBody>
      </p:sp>
      <p:sp>
        <p:nvSpPr>
          <p:cNvPr id="34" name="Plassholder for bilde 21">
            <a:extLst>
              <a:ext uri="{FF2B5EF4-FFF2-40B4-BE49-F238E27FC236}">
                <a16:creationId xmlns:a16="http://schemas.microsoft.com/office/drawing/2014/main" id="{6F608E0E-4EAB-457C-A166-7D2B9512877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284034" y="2112866"/>
            <a:ext cx="4845928" cy="272583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 inn bilde 2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90383" y="5029201"/>
            <a:ext cx="4845929" cy="1058263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Plassholder for tekst 8">
            <a:extLst>
              <a:ext uri="{FF2B5EF4-FFF2-40B4-BE49-F238E27FC236}">
                <a16:creationId xmlns:a16="http://schemas.microsoft.com/office/drawing/2014/main" id="{39DF0B6E-B830-4C7D-A84C-DCEE2F4AB72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2377" y="5213350"/>
            <a:ext cx="4409242" cy="70484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Klikk her for å redigere tekst. Du kan tilføye informasjon til bildet eller sammenlikne noe.</a:t>
            </a:r>
          </a:p>
        </p:txBody>
      </p:sp>
      <p:sp>
        <p:nvSpPr>
          <p:cNvPr id="36" name="TekstSylinder 35">
            <a:extLst>
              <a:ext uri="{FF2B5EF4-FFF2-40B4-BE49-F238E27FC236}">
                <a16:creationId xmlns:a16="http://schemas.microsoft.com/office/drawing/2014/main" id="{7316ECC6-698F-4C07-84A4-867F79EF57B8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37" name="Plassholder for tekst 3">
            <a:extLst>
              <a:ext uri="{FF2B5EF4-FFF2-40B4-BE49-F238E27FC236}">
                <a16:creationId xmlns:a16="http://schemas.microsoft.com/office/drawing/2014/main" id="{5D73572D-EBD9-4707-BB21-25F1FDB05D1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601669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31A793CB-45EB-40DA-98ED-FFE0BC3AE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A953F387-A1E3-DC86-3CE9-FD2238890B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8881395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kning x 3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ssholder for lysbildenummer 5">
            <a:extLst>
              <a:ext uri="{FF2B5EF4-FFF2-40B4-BE49-F238E27FC236}">
                <a16:creationId xmlns:a16="http://schemas.microsoft.com/office/drawing/2014/main" id="{3D7EBAB9-B4BE-490D-BF64-28601485CF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6" name="Plassholder for tekst 4">
            <a:extLst>
              <a:ext uri="{FF2B5EF4-FFF2-40B4-BE49-F238E27FC236}">
                <a16:creationId xmlns:a16="http://schemas.microsoft.com/office/drawing/2014/main" id="{A203DE09-43A6-4A48-AC04-09D613D14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Overskrift (pkt. 36) for tre bilder +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14" name="Plassholder for bilde 21">
            <a:extLst>
              <a:ext uri="{FF2B5EF4-FFF2-40B4-BE49-F238E27FC236}">
                <a16:creationId xmlns:a16="http://schemas.microsoft.com/office/drawing/2014/main" id="{E6852382-D128-4FD8-991D-769F1638745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5688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1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7" y="4265903"/>
            <a:ext cx="3168000" cy="1829609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80358" y="4439670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og faktaboksene på denne </a:t>
            </a:r>
            <a:r>
              <a:rPr lang="nb-NO" dirty="0" err="1"/>
              <a:t>malsiden</a:t>
            </a:r>
            <a:r>
              <a:rPr lang="nb-NO" dirty="0"/>
              <a:t> kan brukes for å sammenlikne noe. For eksempel vise en utvikling.</a:t>
            </a:r>
          </a:p>
        </p:txBody>
      </p:sp>
      <p:sp>
        <p:nvSpPr>
          <p:cNvPr id="18" name="Plassholder for bilde 21">
            <a:extLst>
              <a:ext uri="{FF2B5EF4-FFF2-40B4-BE49-F238E27FC236}">
                <a16:creationId xmlns:a16="http://schemas.microsoft.com/office/drawing/2014/main" id="{021DA3E9-E13E-4C25-BA5D-6652BA1F0080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512000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2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12000" y="4273951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52975" y="4447716"/>
            <a:ext cx="2686050" cy="142486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Bildene kan brukes til å illustrere tre viktige poeng. Kart, bilder og illustrasjoner kan settes inn.</a:t>
            </a:r>
          </a:p>
        </p:txBody>
      </p:sp>
      <p:sp>
        <p:nvSpPr>
          <p:cNvPr id="19" name="Plassholder for bilde 21">
            <a:extLst>
              <a:ext uri="{FF2B5EF4-FFF2-40B4-BE49-F238E27FC236}">
                <a16:creationId xmlns:a16="http://schemas.microsoft.com/office/drawing/2014/main" id="{C0F341BD-FA74-49C6-B4D5-F0BAC35B78CD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7949946" y="2112868"/>
            <a:ext cx="3168000" cy="19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for å sette</a:t>
            </a:r>
            <a:br>
              <a:rPr lang="nb-NO" dirty="0"/>
            </a:br>
            <a:r>
              <a:rPr lang="nb-NO" dirty="0"/>
              <a:t>inn bilde 3</a:t>
            </a:r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68313" y="4265903"/>
            <a:ext cx="3168000" cy="182156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09288" y="4439668"/>
            <a:ext cx="2686050" cy="142486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Eksempler kan være naturtyper, arter, byer, brukergrupper, kommuner, områder, personer og så videre.</a:t>
            </a:r>
          </a:p>
        </p:txBody>
      </p:sp>
      <p:sp>
        <p:nvSpPr>
          <p:cNvPr id="40" name="TekstSylinder 39">
            <a:extLst>
              <a:ext uri="{FF2B5EF4-FFF2-40B4-BE49-F238E27FC236}">
                <a16:creationId xmlns:a16="http://schemas.microsoft.com/office/drawing/2014/main" id="{ED5FD058-A83F-40A1-AB19-9459FCA3852E}"/>
              </a:ext>
            </a:extLst>
          </p:cNvPr>
          <p:cNvSpPr txBox="1"/>
          <p:nvPr userDrawn="1"/>
        </p:nvSpPr>
        <p:spPr>
          <a:xfrm>
            <a:off x="1055688" y="6588581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tx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41" name="Plassholder for tekst 3">
            <a:extLst>
              <a:ext uri="{FF2B5EF4-FFF2-40B4-BE49-F238E27FC236}">
                <a16:creationId xmlns:a16="http://schemas.microsoft.com/office/drawing/2014/main" id="{37B15E49-CE91-415B-989E-461A9908C91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295686" y="6592144"/>
            <a:ext cx="6165564" cy="153888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198B4524-8164-42F2-A2DD-F74BF0073D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75C99A09-DE26-9D1A-99E7-931CF975DB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5936779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66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felles tittel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ssholder for lysbildenummer 5">
            <a:extLst>
              <a:ext uri="{FF2B5EF4-FFF2-40B4-BE49-F238E27FC236}">
                <a16:creationId xmlns:a16="http://schemas.microsoft.com/office/drawing/2014/main" id="{1AA4BDAA-AA79-4AF5-B9D8-BAA24CB9C67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292FB4A1-6110-4C3C-B391-BA8B33CB07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54" t="13140" r="-19292" b="13775"/>
          <a:stretch/>
        </p:blipFill>
        <p:spPr>
          <a:xfrm>
            <a:off x="0" y="-7374"/>
            <a:ext cx="2411361" cy="6799006"/>
          </a:xfrm>
          <a:prstGeom prst="rect">
            <a:avLst/>
          </a:prstGeom>
        </p:spPr>
      </p:pic>
      <p:sp>
        <p:nvSpPr>
          <p:cNvPr id="17" name="Plassholder for tekst 4">
            <a:extLst>
              <a:ext uri="{FF2B5EF4-FFF2-40B4-BE49-F238E27FC236}">
                <a16:creationId xmlns:a16="http://schemas.microsoft.com/office/drawing/2014/main" id="{037073BD-E598-4E5F-B1EE-F55681A71E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58492" y="873125"/>
            <a:ext cx="10077821" cy="1077208"/>
          </a:xfrm>
          <a:prstGeom prst="rect">
            <a:avLst/>
          </a:prstGeom>
        </p:spPr>
        <p:txBody>
          <a:bodyPr numCol="1" anchor="b">
            <a:normAutofit/>
          </a:bodyPr>
          <a:lstStyle>
            <a:lvl1pPr marL="0" indent="0">
              <a:buNone/>
              <a:defRPr sz="3600">
                <a:latin typeface="+mn-lt"/>
              </a:defRPr>
            </a:lvl1pPr>
          </a:lstStyle>
          <a:p>
            <a:pPr lvl="0"/>
            <a:r>
              <a:rPr lang="nb-NO" dirty="0"/>
              <a:t>Felles overskrift (pkt. 36) for tre </a:t>
            </a:r>
            <a:r>
              <a:rPr lang="nb-NO" dirty="0" err="1"/>
              <a:t>faktabokser</a:t>
            </a:r>
            <a:endParaRPr lang="nb-NO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2211295"/>
            <a:ext cx="3201671" cy="410680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9" name="Plassholder for tekst 8">
            <a:extLst>
              <a:ext uri="{FF2B5EF4-FFF2-40B4-BE49-F238E27FC236}">
                <a16:creationId xmlns:a16="http://schemas.microsoft.com/office/drawing/2014/main" id="{D636CE05-AD56-498E-A359-08ACE0E6B5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500828"/>
            <a:ext cx="2605138" cy="35071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95164" y="2220673"/>
            <a:ext cx="3240000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3" name="Plassholder for tekst 8">
            <a:extLst>
              <a:ext uri="{FF2B5EF4-FFF2-40B4-BE49-F238E27FC236}">
                <a16:creationId xmlns:a16="http://schemas.microsoft.com/office/drawing/2014/main" id="{57A9DC82-D582-434C-9880-CC53EFF8C0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510205"/>
            <a:ext cx="2599766" cy="349777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4642" y="2211296"/>
            <a:ext cx="3201671" cy="409743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1" name="Plassholder for tekst 8">
            <a:extLst>
              <a:ext uri="{FF2B5EF4-FFF2-40B4-BE49-F238E27FC236}">
                <a16:creationId xmlns:a16="http://schemas.microsoft.com/office/drawing/2014/main" id="{E142A945-ADFA-478D-B158-7C6367B4CC4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500828"/>
            <a:ext cx="2601585" cy="3518366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951C16E4-6BB9-4C56-8466-324319806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E8DD5C4C-1924-07B8-7BD0-112592DF45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9901417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KTABOKS x 3 egne titler"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1E3CFF66-C480-411E-8A1B-3508A0501D8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281FB71-5236-44BA-B16C-62F0FCCE37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8" t="28312" r="-1664" b="-957"/>
          <a:stretch/>
        </p:blipFill>
        <p:spPr>
          <a:xfrm>
            <a:off x="0" y="0"/>
            <a:ext cx="2359272" cy="6758071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DA7F82D5-170E-47A6-9910-FE84E32FE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55688" y="1104900"/>
            <a:ext cx="3201671" cy="5203825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32D5A4-F404-48C4-93C4-712FCC6A162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57262" y="1397001"/>
            <a:ext cx="2605138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1</a:t>
            </a:r>
          </a:p>
        </p:txBody>
      </p:sp>
      <p:sp>
        <p:nvSpPr>
          <p:cNvPr id="27" name="Plassholder for tekst 8">
            <a:extLst>
              <a:ext uri="{FF2B5EF4-FFF2-40B4-BE49-F238E27FC236}">
                <a16:creationId xmlns:a16="http://schemas.microsoft.com/office/drawing/2014/main" id="{8EE39E4B-F344-4198-AF1B-CF3EDBD9825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57262" y="2725784"/>
            <a:ext cx="2605138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Faktaboksene kan brukes for å sammenlikne noe. </a:t>
            </a:r>
            <a:br>
              <a:rPr lang="nb-NO" dirty="0"/>
            </a:br>
            <a:r>
              <a:rPr lang="nb-NO" dirty="0"/>
              <a:t>For eksempel hvis du vil du sammenlikne tre paragrafer eller lovverk.</a:t>
            </a:r>
            <a:br>
              <a:rPr lang="nb-NO" dirty="0"/>
            </a:br>
            <a:r>
              <a:rPr lang="nb-NO" dirty="0"/>
              <a:t>Eller hvis du skal forklare gangen i en prosess eller et tilsyn som består av tre deler.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b-NO" dirty="0"/>
          </a:p>
          <a:p>
            <a:pPr lvl="0"/>
            <a:endParaRPr lang="nb-NO" dirty="0"/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77289ADD-6E2E-464C-9359-38C11C9474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496330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Plassholder for tekst 2">
            <a:extLst>
              <a:ext uri="{FF2B5EF4-FFF2-40B4-BE49-F238E27FC236}">
                <a16:creationId xmlns:a16="http://schemas.microsoft.com/office/drawing/2014/main" id="{7092F267-7936-4D7E-AB24-A3C4C0705E5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796116" y="1397002"/>
            <a:ext cx="2599767" cy="1093652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2</a:t>
            </a:r>
          </a:p>
        </p:txBody>
      </p:sp>
      <p:sp>
        <p:nvSpPr>
          <p:cNvPr id="28" name="Plassholder for tekst 8">
            <a:extLst>
              <a:ext uri="{FF2B5EF4-FFF2-40B4-BE49-F238E27FC236}">
                <a16:creationId xmlns:a16="http://schemas.microsoft.com/office/drawing/2014/main" id="{C8765A32-4890-4C82-9997-A3C76276CF5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793130" y="2725785"/>
            <a:ext cx="2599766" cy="3282194"/>
          </a:xfrm>
          <a:prstGeom prst="rect">
            <a:avLst/>
          </a:prstGeom>
        </p:spPr>
        <p:txBody>
          <a:bodyPr>
            <a:normAutofit/>
          </a:bodyPr>
          <a:lstStyle>
            <a:lvl1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Når punktene er hele setninger, skal det være stor bokstav i hvert punkt. </a:t>
            </a:r>
            <a:br>
              <a:rPr lang="nb-NO" dirty="0"/>
            </a:br>
            <a:r>
              <a:rPr lang="nb-NO" dirty="0"/>
              <a:t>Gi alle punktene samme form og struktur.</a:t>
            </a:r>
          </a:p>
          <a:p>
            <a:pPr lvl="0"/>
            <a:endParaRPr lang="nb-NO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61072EAD-B1BE-40B7-88CE-9948D74878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936973" y="1104899"/>
            <a:ext cx="3201671" cy="5203826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Plassholder for tekst 2">
            <a:extLst>
              <a:ext uri="{FF2B5EF4-FFF2-40B4-BE49-F238E27FC236}">
                <a16:creationId xmlns:a16="http://schemas.microsoft.com/office/drawing/2014/main" id="{836D24B0-CE4C-45E9-88BA-428E6F489B6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233152" y="1397001"/>
            <a:ext cx="2601585" cy="1093651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buNone/>
              <a:defRPr>
                <a:solidFill>
                  <a:schemeClr val="accent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/>
            <a:r>
              <a:rPr lang="nb-NO" dirty="0"/>
              <a:t>Overskrift (pkt. 20) for faktaboks 3</a:t>
            </a:r>
          </a:p>
        </p:txBody>
      </p:sp>
      <p:sp>
        <p:nvSpPr>
          <p:cNvPr id="29" name="Plassholder for tekst 8">
            <a:extLst>
              <a:ext uri="{FF2B5EF4-FFF2-40B4-BE49-F238E27FC236}">
                <a16:creationId xmlns:a16="http://schemas.microsoft.com/office/drawing/2014/main" id="{DB84BA7C-C40C-4A30-8F56-CA34FC964BE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33153" y="2725784"/>
            <a:ext cx="2601585" cy="3293409"/>
          </a:xfrm>
          <a:prstGeom prst="rect">
            <a:avLst/>
          </a:prstGeo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1pPr>
            <a:lvl2pPr>
              <a:defRPr sz="1600">
                <a:solidFill>
                  <a:schemeClr val="bg1"/>
                </a:solidFill>
                <a:latin typeface="+mn-lt"/>
              </a:defRPr>
            </a:lvl2pPr>
            <a:lvl3pPr>
              <a:defRPr sz="1600">
                <a:solidFill>
                  <a:schemeClr val="bg1"/>
                </a:solidFill>
                <a:latin typeface="+mn-lt"/>
              </a:defRPr>
            </a:lvl3pPr>
            <a:lvl4pPr>
              <a:defRPr sz="1600">
                <a:solidFill>
                  <a:schemeClr val="bg1"/>
                </a:solidFill>
                <a:latin typeface="+mn-lt"/>
              </a:defRPr>
            </a:lvl4pPr>
            <a:lvl5pPr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nb-NO" dirty="0"/>
              <a:t>Les mer om punktoppstillinger på Språkrådet.no.</a:t>
            </a:r>
          </a:p>
          <a:p>
            <a:pPr lvl="0"/>
            <a:endParaRPr lang="nb-NO" dirty="0"/>
          </a:p>
        </p:txBody>
      </p:sp>
      <p:pic>
        <p:nvPicPr>
          <p:cNvPr id="18" name="Bilde 17">
            <a:extLst>
              <a:ext uri="{FF2B5EF4-FFF2-40B4-BE49-F238E27FC236}">
                <a16:creationId xmlns:a16="http://schemas.microsoft.com/office/drawing/2014/main" id="{4D718755-CF9E-4429-B5B0-AD6F0FED9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D89D5EF5-F0D2-C783-3B92-A357E1D3A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10523505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ebil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lysbildenummer 5">
            <a:extLst>
              <a:ext uri="{FF2B5EF4-FFF2-40B4-BE49-F238E27FC236}">
                <a16:creationId xmlns:a16="http://schemas.microsoft.com/office/drawing/2014/main" id="{D02C766E-7117-44E9-A6B7-128D5AA400B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62D7BC0-0959-4646-A1B9-535C1C27A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14492"/>
            <a:ext cx="12192000" cy="6624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bilde som dekker hele skjermen.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 og/eller eier av bildet skriver du i tekstfeltet nederst på malsiden.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65313A6B-DA5B-4674-A4E2-6AC10DC3ABC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0" name="Plassholder for tekst 3">
            <a:extLst>
              <a:ext uri="{FF2B5EF4-FFF2-40B4-BE49-F238E27FC236}">
                <a16:creationId xmlns:a16="http://schemas.microsoft.com/office/drawing/2014/main" id="{11FEC603-5563-416F-A5D9-6EF0FE508C3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7AFA647-BAD8-A91E-3FCF-AD33EEECA2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641221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19523646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ssholder for lysbildenummer 5">
            <a:extLst>
              <a:ext uri="{FF2B5EF4-FFF2-40B4-BE49-F238E27FC236}">
                <a16:creationId xmlns:a16="http://schemas.microsoft.com/office/drawing/2014/main" id="{E1820537-7188-44C7-AA4F-4F92BF8BCC3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FAE01CCF-5656-4C51-9B8F-17B85B5040C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600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 2.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74E7BE4E-EAD6-492B-B113-71C0E078F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FEE4EEDD-8338-4EB5-93FE-708D1B1BECE5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5" name="Plassholder for tekst 3">
            <a:extLst>
              <a:ext uri="{FF2B5EF4-FFF2-40B4-BE49-F238E27FC236}">
                <a16:creationId xmlns:a16="http://schemas.microsoft.com/office/drawing/2014/main" id="{85C68640-E0DE-4C9F-B22C-ECC94420924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5"/>
            <a:ext cx="8155355" cy="137044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6165FF77-3AC9-9637-7277-E2D322A58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641221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80554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ssholder for lysbildenummer 5">
            <a:extLst>
              <a:ext uri="{FF2B5EF4-FFF2-40B4-BE49-F238E27FC236}">
                <a16:creationId xmlns:a16="http://schemas.microsoft.com/office/drawing/2014/main" id="{EB1C0BE0-2375-43E1-8190-E4D337FBC41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Plassholder for bilde 3">
            <a:extLst>
              <a:ext uri="{FF2B5EF4-FFF2-40B4-BE49-F238E27FC236}">
                <a16:creationId xmlns:a16="http://schemas.microsoft.com/office/drawing/2014/main" id="{A094F4C5-7718-434E-BB74-22546C52C31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6096000" cy="6624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stående bilde.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4" name="Plassholder for bilde 3">
            <a:extLst>
              <a:ext uri="{FF2B5EF4-FFF2-40B4-BE49-F238E27FC236}">
                <a16:creationId xmlns:a16="http://schemas.microsoft.com/office/drawing/2014/main" id="{936C18CF-6F5C-443F-A261-D0FE0777743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1680" y="0"/>
            <a:ext cx="6096000" cy="3393652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11" name="Plassholder for bilde 3">
            <a:extLst>
              <a:ext uri="{FF2B5EF4-FFF2-40B4-BE49-F238E27FC236}">
                <a16:creationId xmlns:a16="http://schemas.microsoft.com/office/drawing/2014/main" id="{48FD7EA8-B8FA-491A-ADCE-CC85114557A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3393651"/>
            <a:ext cx="6096000" cy="3221775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 Navn på fotograf(er) og/eller eier(e) av bildet skriver du i tekstfeltet nederst på malsiden.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5DAED793-F6DF-4393-B5B7-00BD9C67A0D7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6BB90A15-C6FD-4F5E-819D-6BE960B48C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6E1C8271-B83B-4C8C-8EBE-CA752B627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6" name="Plassholder for tekst 3">
            <a:extLst>
              <a:ext uri="{FF2B5EF4-FFF2-40B4-BE49-F238E27FC236}">
                <a16:creationId xmlns:a16="http://schemas.microsoft.com/office/drawing/2014/main" id="{83F8A895-256D-4B52-B4C1-DF95A52888B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5599"/>
            <a:ext cx="8358556" cy="13513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DCF7C70-3BB8-1FCE-759D-5A6E238F2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641217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759465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x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ssholder for lysbildenummer 5">
            <a:extLst>
              <a:ext uri="{FF2B5EF4-FFF2-40B4-BE49-F238E27FC236}">
                <a16:creationId xmlns:a16="http://schemas.microsoft.com/office/drawing/2014/main" id="{40B944C6-3148-4102-8C55-F1412576CE3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62134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bg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3" name="Plassholder for bilde 3">
            <a:extLst>
              <a:ext uri="{FF2B5EF4-FFF2-40B4-BE49-F238E27FC236}">
                <a16:creationId xmlns:a16="http://schemas.microsoft.com/office/drawing/2014/main" id="{597491D4-E5C2-4A3A-B7A7-D5E62BAAD7E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1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1.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21" name="Plassholder for bilde 3">
            <a:extLst>
              <a:ext uri="{FF2B5EF4-FFF2-40B4-BE49-F238E27FC236}">
                <a16:creationId xmlns:a16="http://schemas.microsoft.com/office/drawing/2014/main" id="{BB250A6E-8148-4714-866F-E5BB2DA4055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0" y="-356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2.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14" name="Plassholder for bilde 3">
            <a:extLst>
              <a:ext uri="{FF2B5EF4-FFF2-40B4-BE49-F238E27FC236}">
                <a16:creationId xmlns:a16="http://schemas.microsoft.com/office/drawing/2014/main" id="{329942B5-7A94-4D27-9BF2-43A757EA223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3308440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3.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22" name="Plassholder for bilde 3">
            <a:extLst>
              <a:ext uri="{FF2B5EF4-FFF2-40B4-BE49-F238E27FC236}">
                <a16:creationId xmlns:a16="http://schemas.microsoft.com/office/drawing/2014/main" id="{2F9E4AE3-E1A0-448B-AE65-725785A17519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6000" y="3304879"/>
            <a:ext cx="6096000" cy="33120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Arial" panose="020B0604020202020204" pitchFamily="34" charset="0"/>
              <a:buNone/>
              <a:defRPr/>
            </a:lvl1pPr>
          </a:lstStyle>
          <a:p>
            <a:r>
              <a:rPr lang="nb-NO" dirty="0"/>
              <a:t>Klikk på ikonet for å sette inn et liggende bilde 4.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Navn på fotograf(er) og/eller eier(e) av bildet skriver du i tekstfeltet nederst på malsiden.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063328CC-F328-4150-9BA4-2367AC2BA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609508"/>
            <a:ext cx="12192000" cy="2602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1A36E7F-ACC5-459A-91F0-51736B28EE66}"/>
              </a:ext>
            </a:extLst>
          </p:cNvPr>
          <p:cNvSpPr txBox="1"/>
          <p:nvPr userDrawn="1"/>
        </p:nvSpPr>
        <p:spPr>
          <a:xfrm>
            <a:off x="407988" y="6687733"/>
            <a:ext cx="266383" cy="153888"/>
          </a:xfrm>
          <a:prstGeom prst="rect">
            <a:avLst/>
          </a:prstGeom>
          <a:noFill/>
        </p:spPr>
        <p:txBody>
          <a:bodyPr wrap="none" lIns="0" tIns="0" rIns="0" rtlCol="0" anchor="ctr" anchorCtr="0">
            <a:normAutofit/>
          </a:bodyPr>
          <a:lstStyle/>
          <a:p>
            <a:r>
              <a:rPr lang="nb-NO" sz="700" dirty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Foto: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85CE1348-486B-40A4-B506-EC57977010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7985" y="6703694"/>
            <a:ext cx="8304767" cy="138949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nb-NO" dirty="0"/>
              <a:t>Her skriver du fotograf(ene) og/eller eier(ne) av bildene).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D9E235A-77C3-CA81-5E80-BF6247EFEE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641219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2639977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media 6">
            <a:extLst>
              <a:ext uri="{FF2B5EF4-FFF2-40B4-BE49-F238E27FC236}">
                <a16:creationId xmlns:a16="http://schemas.microsoft.com/office/drawing/2014/main" id="{135B5083-9455-45F9-A33C-53405C67A85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0"/>
            </a:lvl1pPr>
          </a:lstStyle>
          <a:p>
            <a:r>
              <a:rPr lang="nb-NO" dirty="0"/>
              <a:t>Klikk på ikonet for å sette inn video som ligger lagret på datamaskinen.</a:t>
            </a:r>
            <a:br>
              <a:rPr lang="nb-NO" dirty="0"/>
            </a:br>
            <a:r>
              <a:rPr lang="nb-NO" dirty="0"/>
              <a:t>Videoer fra nettet kan ikke settes inn.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NB. Når du setter inn video i presentasjon, blir filstørrelsen veldig stor.</a:t>
            </a: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br>
              <a:rPr lang="nb-NO" dirty="0"/>
            </a:br>
            <a:r>
              <a:rPr lang="nb-NO" dirty="0"/>
              <a:t>Det er lurt at både presentasjon og videofil ligger lagret på samme datamaskin</a:t>
            </a:r>
            <a:br>
              <a:rPr lang="nb-NO" dirty="0"/>
            </a:br>
            <a:r>
              <a:rPr lang="nb-NO" dirty="0"/>
              <a:t> som presentasjonen spilles av på.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Last eventuelt presentasjonen over fra minnepinne til maskin.</a:t>
            </a:r>
            <a:br>
              <a:rPr lang="nb-NO" dirty="0"/>
            </a:br>
            <a:br>
              <a:rPr lang="nb-NO" dirty="0"/>
            </a:br>
            <a:r>
              <a:rPr lang="nb-NO" dirty="0"/>
              <a:t>Hvis ikke kan avspillingen gå veldig tregt eller hakke.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714900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uten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555B8594-3D12-4F0A-BC64-E01D0B48C44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72EF0751-2B5B-4284-833D-CA315BECB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8DE97E4E-7214-4621-A6CE-34EFB48D5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CA38F76-A1E7-EE1A-8851-F5B885CCE0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-138053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Organisasjonskart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95EA75D-C669-4024-A4C7-7FF466D91B7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95290" y="974314"/>
            <a:ext cx="8421535" cy="4127434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2CA1C621-C11C-DC87-7293-BC6FB4B0B4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064270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A3A393B-81DB-4C04-BFB4-D09CBE856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AF73320-B871-731D-9F9A-3A28F450D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16FFE26-14AB-6AA4-8684-8954216D81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A031DCE-7869-A656-DE58-53F69DA2C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7B13FDE7-A9B6-30BC-F88D-2076AAB55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F7C2FF02-1958-3AE4-88CF-C3D7BBE6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0884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sjonskart med seksjo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ssholder for lysbildenummer 5">
            <a:extLst>
              <a:ext uri="{FF2B5EF4-FFF2-40B4-BE49-F238E27FC236}">
                <a16:creationId xmlns:a16="http://schemas.microsoft.com/office/drawing/2014/main" id="{A4417D52-51C9-4726-B690-F70EB9F665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611FD0BF-FAAF-4897-93DF-D0B00ABD5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b="17283"/>
          <a:stretch/>
        </p:blipFill>
        <p:spPr>
          <a:xfrm>
            <a:off x="0" y="3615079"/>
            <a:ext cx="7425160" cy="3178737"/>
          </a:xfrm>
          <a:prstGeom prst="rect">
            <a:avLst/>
          </a:prstGeom>
        </p:spPr>
      </p:pic>
      <p:sp>
        <p:nvSpPr>
          <p:cNvPr id="19" name="Rektangel 18">
            <a:extLst>
              <a:ext uri="{FF2B5EF4-FFF2-40B4-BE49-F238E27FC236}">
                <a16:creationId xmlns:a16="http://schemas.microsoft.com/office/drawing/2014/main" id="{065997F6-170A-4322-BCE3-1D9D100B31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5" name="Bilde 14">
            <a:extLst>
              <a:ext uri="{FF2B5EF4-FFF2-40B4-BE49-F238E27FC236}">
                <a16:creationId xmlns:a16="http://schemas.microsoft.com/office/drawing/2014/main" id="{757E35CC-58BA-4E57-8A6D-63A1968BBF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A3D53EE9-E6F1-4D59-B3A4-B3FBC0E204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-139011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Organisasjonskart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BD3391E9-6083-474A-AF9E-44F02AE91C4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1051" y="910109"/>
            <a:ext cx="10469896" cy="5213618"/>
          </a:xfrm>
          <a:prstGeom prst="rect">
            <a:avLst/>
          </a:prstGeom>
        </p:spPr>
      </p:pic>
      <p:sp>
        <p:nvSpPr>
          <p:cNvPr id="3" name="TekstSylinder 2">
            <a:extLst>
              <a:ext uri="{FF2B5EF4-FFF2-40B4-BE49-F238E27FC236}">
                <a16:creationId xmlns:a16="http://schemas.microsoft.com/office/drawing/2014/main" id="{E88801BE-DC95-7C0B-B028-7DB6B6C52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05458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530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9" name="Bilde 18" descr="Logo Statsforvalteren i Østfold, Buskerud, Oslo og Akershus">
            <a:extLst>
              <a:ext uri="{FF2B5EF4-FFF2-40B4-BE49-F238E27FC236}">
                <a16:creationId xmlns:a16="http://schemas.microsoft.com/office/drawing/2014/main" id="{C4ECA97A-E6CD-443F-B212-8A1120A993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5044"/>
            <a:ext cx="3900854" cy="117955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sfos.no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statsforvalteren.no/os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487B7658-DA41-4D1E-81F6-F489F6F01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53" r="6209" b="15925"/>
          <a:stretch/>
        </p:blipFill>
        <p:spPr>
          <a:xfrm>
            <a:off x="4961603" y="-1"/>
            <a:ext cx="7230397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673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(mønster15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12192000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5689" y="873125"/>
            <a:ext cx="3348034" cy="253021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3" name="Bilde 12" descr="Logo Statsforvalteren i Østfold, Buskerud, Oslo og Akershus">
            <a:extLst>
              <a:ext uri="{FF2B5EF4-FFF2-40B4-BE49-F238E27FC236}">
                <a16:creationId xmlns:a16="http://schemas.microsoft.com/office/drawing/2014/main" id="{8F86FF03-7E94-4A5D-A789-8FA40021BB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5044"/>
            <a:ext cx="3900854" cy="117955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sfos.no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statsforvalteren.no/os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1" name="Bilde 20">
            <a:extLst>
              <a:ext uri="{FF2B5EF4-FFF2-40B4-BE49-F238E27FC236}">
                <a16:creationId xmlns:a16="http://schemas.microsoft.com/office/drawing/2014/main" id="{60EAC154-F940-43C5-A5CE-3FE67FF8AA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69"/>
          <a:stretch/>
        </p:blipFill>
        <p:spPr>
          <a:xfrm>
            <a:off x="5043433" y="283407"/>
            <a:ext cx="7148568" cy="641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01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halvside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7" name="Plassholder for tekst 26">
            <a:extLst>
              <a:ext uri="{FF2B5EF4-FFF2-40B4-BE49-F238E27FC236}">
                <a16:creationId xmlns:a16="http://schemas.microsoft.com/office/drawing/2014/main" id="{97509EE8-C1C3-4919-B331-CA5F1869274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4390" y="873125"/>
            <a:ext cx="3449333" cy="25558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9" name="Bilde 18" descr="Logo Statsforvalteren i Østfold, Buskerud, Oslo og Akershus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5044"/>
            <a:ext cx="3900854" cy="117955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sfos.no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statsforvalteren.no/os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malside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0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24956111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bakgrunn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bilde 8">
            <a:extLst>
              <a:ext uri="{FF2B5EF4-FFF2-40B4-BE49-F238E27FC236}">
                <a16:creationId xmlns:a16="http://schemas.microsoft.com/office/drawing/2014/main" id="{A2E25528-2AA2-40E4-A95C-B0AE2228958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951" y="0"/>
            <a:ext cx="12192000" cy="52228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b-NO" dirty="0"/>
              <a:t>Klikk på ikonet i midten for å sette inn et bilde på siste side i presentasjonen.</a:t>
            </a:r>
          </a:p>
        </p:txBody>
      </p:sp>
      <p:sp>
        <p:nvSpPr>
          <p:cNvPr id="21" name="Plassholder for tekst 3">
            <a:extLst>
              <a:ext uri="{FF2B5EF4-FFF2-40B4-BE49-F238E27FC236}">
                <a16:creationId xmlns:a16="http://schemas.microsoft.com/office/drawing/2014/main" id="{975475F7-94A4-43AB-AFCC-48725A695B6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8650" y="5049866"/>
            <a:ext cx="3597487" cy="172253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222119"/>
            <a:ext cx="12192000" cy="157708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2" name="Plassholder for tekst 9">
            <a:extLst>
              <a:ext uri="{FF2B5EF4-FFF2-40B4-BE49-F238E27FC236}">
                <a16:creationId xmlns:a16="http://schemas.microsoft.com/office/drawing/2014/main" id="{DFDAE691-7AD4-4AEA-BE0D-C69BCF1313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58651" y="1036321"/>
            <a:ext cx="3591125" cy="3206924"/>
          </a:xfrm>
          <a:prstGeom prst="rect">
            <a:avLst/>
          </a:prstGeom>
          <a:solidFill>
            <a:srgbClr val="00244E">
              <a:alpha val="80000"/>
            </a:srgbClr>
          </a:solidFill>
        </p:spPr>
        <p:txBody>
          <a:bodyPr wrap="square" lIns="324000" tIns="216000" rIns="252000" bIns="216000" anchor="ctr"/>
          <a:lstStyle>
            <a:lvl1pPr marL="0" indent="0">
              <a:buNone/>
              <a:defRPr sz="240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Klikk her for å sette inn en avsluttende tekst.</a:t>
            </a:r>
            <a:br>
              <a:rPr lang="nb-NO" dirty="0"/>
            </a:br>
            <a:r>
              <a:rPr lang="nb-NO" dirty="0"/>
              <a:t> </a:t>
            </a:r>
            <a:br>
              <a:rPr lang="nb-NO" dirty="0"/>
            </a:br>
            <a:r>
              <a:rPr lang="nb-NO" dirty="0"/>
              <a:t>For eksempel en kort oppsummering, nyttige lenker, huskeliste eller neste møtedato.</a:t>
            </a:r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9935EB5-EA56-40E3-885C-585EB177A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083" t="29196" r="74740" b="29790"/>
          <a:stretch/>
        </p:blipFill>
        <p:spPr>
          <a:xfrm>
            <a:off x="10380617" y="5222119"/>
            <a:ext cx="1811383" cy="1633799"/>
          </a:xfrm>
          <a:prstGeom prst="rect">
            <a:avLst/>
          </a:prstGeom>
        </p:spPr>
      </p:pic>
      <p:sp>
        <p:nvSpPr>
          <p:cNvPr id="27" name="Plassholder for tekst 3">
            <a:extLst>
              <a:ext uri="{FF2B5EF4-FFF2-40B4-BE49-F238E27FC236}">
                <a16:creationId xmlns:a16="http://schemas.microsoft.com/office/drawing/2014/main" id="{8F07D5BA-48CD-4347-935E-32784EC97C3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81966" y="5749013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30" name="Plassholder for tekst 3">
            <a:extLst>
              <a:ext uri="{FF2B5EF4-FFF2-40B4-BE49-F238E27FC236}">
                <a16:creationId xmlns:a16="http://schemas.microsoft.com/office/drawing/2014/main" id="{C6543016-07DA-41FD-8B8E-DF591F27FF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81968" y="5899925"/>
            <a:ext cx="2772630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4EE05753-9D49-4F8D-A32F-385E352349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81966" y="6050837"/>
            <a:ext cx="2772625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 her</a:t>
            </a:r>
          </a:p>
        </p:txBody>
      </p:sp>
      <p:sp>
        <p:nvSpPr>
          <p:cNvPr id="29" name="Plassholder for tekst 3">
            <a:extLst>
              <a:ext uri="{FF2B5EF4-FFF2-40B4-BE49-F238E27FC236}">
                <a16:creationId xmlns:a16="http://schemas.microsoft.com/office/drawing/2014/main" id="{08D8D5BA-DF3B-478D-823F-C82CE77B815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081963" y="6201750"/>
            <a:ext cx="2772631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telefonnummer</a:t>
            </a:r>
          </a:p>
        </p:txBody>
      </p:sp>
      <p:pic>
        <p:nvPicPr>
          <p:cNvPr id="14" name="Bilde 13" descr="Logo Statsforvalteren i Østfold, Buskerud, Oslo og Akershus">
            <a:extLst>
              <a:ext uri="{FF2B5EF4-FFF2-40B4-BE49-F238E27FC236}">
                <a16:creationId xmlns:a16="http://schemas.microsoft.com/office/drawing/2014/main" id="{5FF12AE2-FCFF-4B45-92E0-8C1188DCB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5444978"/>
            <a:ext cx="3900854" cy="1179558"/>
          </a:xfrm>
          <a:prstGeom prst="rect">
            <a:avLst/>
          </a:prstGeom>
        </p:spPr>
      </p:pic>
      <p:sp>
        <p:nvSpPr>
          <p:cNvPr id="32" name="TekstSylinder 31">
            <a:extLst>
              <a:ext uri="{FF2B5EF4-FFF2-40B4-BE49-F238E27FC236}">
                <a16:creationId xmlns:a16="http://schemas.microsoft.com/office/drawing/2014/main" id="{E831F85E-8785-4C6B-B398-C3BF356D2BB5}"/>
              </a:ext>
            </a:extLst>
          </p:cNvPr>
          <p:cNvSpPr txBox="1"/>
          <p:nvPr/>
        </p:nvSpPr>
        <p:spPr>
          <a:xfrm>
            <a:off x="8896396" y="5725022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sfos.no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statsforvalteren.no/os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69D4A491-9D7E-4D00-82ED-F7B6A546CC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1697" y="5773492"/>
            <a:ext cx="138505" cy="13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51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34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725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  <p15:guide id="6" pos="565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 LANDBRU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9158DAB5-393D-4D76-8613-28A36166F5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"/>
            <a:ext cx="4876801" cy="67992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50B8721D-9AAD-4B09-898B-183BF4F42037}"/>
              </a:ext>
            </a:extLst>
          </p:cNvPr>
          <p:cNvSpPr txBox="1"/>
          <p:nvPr userDrawn="1"/>
        </p:nvSpPr>
        <p:spPr>
          <a:xfrm>
            <a:off x="954391" y="873125"/>
            <a:ext cx="361083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2400" dirty="0">
                <a:solidFill>
                  <a:schemeClr val="bg1"/>
                </a:solidFill>
                <a:latin typeface="+mj-lt"/>
              </a:rPr>
              <a:t>Følg </a:t>
            </a:r>
            <a:r>
              <a:rPr lang="nb-NO" sz="2400" dirty="0">
                <a:latin typeface="+mj-lt"/>
                <a:hlinkClick r:id="rId2"/>
              </a:rPr>
              <a:t>Viken-bonden på Facebook</a:t>
            </a:r>
            <a:r>
              <a:rPr lang="nb-NO" sz="2400" dirty="0">
                <a:latin typeface="+mj-lt"/>
              </a:rPr>
              <a:t> </a:t>
            </a:r>
            <a:r>
              <a:rPr lang="nb-NO" sz="2400" dirty="0">
                <a:solidFill>
                  <a:schemeClr val="bg1"/>
                </a:solidFill>
                <a:latin typeface="+mj-lt"/>
              </a:rPr>
              <a:t>for å få aktuell informasjon om jordbruk og skogbruk fra Statsforvalteren.</a:t>
            </a:r>
          </a:p>
          <a:p>
            <a:endParaRPr lang="nb-NO" dirty="0"/>
          </a:p>
        </p:txBody>
      </p:sp>
      <p:sp>
        <p:nvSpPr>
          <p:cNvPr id="14" name="Plassholder for tekst 3">
            <a:extLst>
              <a:ext uri="{FF2B5EF4-FFF2-40B4-BE49-F238E27FC236}">
                <a16:creationId xmlns:a16="http://schemas.microsoft.com/office/drawing/2014/main" id="{E70143AF-2558-4FEB-AF3E-6C88B37148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59833" y="3733923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0">
                <a:solidFill>
                  <a:schemeClr val="accent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ditt eller deres navn her</a:t>
            </a:r>
          </a:p>
        </p:txBody>
      </p:sp>
      <p:sp>
        <p:nvSpPr>
          <p:cNvPr id="20" name="Plassholder for tekst 3">
            <a:extLst>
              <a:ext uri="{FF2B5EF4-FFF2-40B4-BE49-F238E27FC236}">
                <a16:creationId xmlns:a16="http://schemas.microsoft.com/office/drawing/2014/main" id="{83A10224-0C9E-49D9-8C00-D3413A8BD8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59834" y="3884835"/>
            <a:ext cx="3443892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f. eks. stilling/avdeling (liten forbokstav)</a:t>
            </a:r>
          </a:p>
        </p:txBody>
      </p:sp>
      <p:sp>
        <p:nvSpPr>
          <p:cNvPr id="17" name="Plassholder for tekst 3">
            <a:extLst>
              <a:ext uri="{FF2B5EF4-FFF2-40B4-BE49-F238E27FC236}">
                <a16:creationId xmlns:a16="http://schemas.microsoft.com/office/drawing/2014/main" id="{A62F7FAD-99C7-4359-96AB-324677440D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59832" y="4035747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skriv e-postadresse(r) her</a:t>
            </a:r>
          </a:p>
        </p:txBody>
      </p:sp>
      <p:sp>
        <p:nvSpPr>
          <p:cNvPr id="18" name="Plassholder for tekst 3">
            <a:extLst>
              <a:ext uri="{FF2B5EF4-FFF2-40B4-BE49-F238E27FC236}">
                <a16:creationId xmlns:a16="http://schemas.microsoft.com/office/drawing/2014/main" id="{7224D097-B02F-40B5-BE7A-C234A9C366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59829" y="4186660"/>
            <a:ext cx="3443893" cy="1800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0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nb-NO" dirty="0"/>
              <a:t>her kan du skrive ett eller flere telefonnummer</a:t>
            </a:r>
          </a:p>
        </p:txBody>
      </p:sp>
      <p:pic>
        <p:nvPicPr>
          <p:cNvPr id="19" name="Bilde 18" descr="Logo Statsforvalteren i Østfold, Buskerud, Oslo og Akershus">
            <a:extLst>
              <a:ext uri="{FF2B5EF4-FFF2-40B4-BE49-F238E27FC236}">
                <a16:creationId xmlns:a16="http://schemas.microsoft.com/office/drawing/2014/main" id="{C86F485D-915F-4273-A8A1-FE16466200A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146" y="4695044"/>
            <a:ext cx="3900854" cy="117955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F1FC4269-0D3F-41A9-B0D2-9574F6FB2A79}"/>
              </a:ext>
            </a:extLst>
          </p:cNvPr>
          <p:cNvSpPr txBox="1"/>
          <p:nvPr/>
        </p:nvSpPr>
        <p:spPr>
          <a:xfrm>
            <a:off x="954390" y="5760731"/>
            <a:ext cx="2571094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endParaRPr lang="nb-NO" sz="1000" i="0" dirty="0">
              <a:solidFill>
                <a:schemeClr val="accent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nb-NO" sz="1000" i="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Facebook</a:t>
            </a:r>
            <a:r>
              <a:rPr lang="nb-NO" sz="1000" i="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sfos.no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000" i="0" kern="1200" dirty="0">
                <a:solidFill>
                  <a:schemeClr val="accent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Nettside</a:t>
            </a:r>
            <a:r>
              <a:rPr lang="nb-NO" sz="1000" i="0" kern="1200" dirty="0">
                <a:solidFill>
                  <a:schemeClr val="bg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statsforvalteren.no/os</a:t>
            </a:r>
          </a:p>
          <a:p>
            <a:endParaRPr lang="nb-NO" sz="1000" i="0" dirty="0">
              <a:solidFill>
                <a:schemeClr val="bg1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1A63ECB9-4EC1-46DE-8ABB-66086258A4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76801" y="-58"/>
            <a:ext cx="7315200" cy="68580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 dirty="0"/>
              <a:t>Klikk på ikonet for å sette inn bilde som passer til den avsluttende siden din. </a:t>
            </a:r>
            <a:br>
              <a:rPr lang="nb-NO" dirty="0"/>
            </a:br>
            <a:br>
              <a:rPr lang="nb-NO" dirty="0"/>
            </a:br>
            <a:endParaRPr lang="nb-NO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nb-NO" dirty="0"/>
            </a:br>
            <a:r>
              <a:rPr lang="nb-NO" dirty="0"/>
              <a:t>Har du ikke bilde som passer til tema, kan du bruke en malside uten bilde. </a:t>
            </a:r>
          </a:p>
          <a:p>
            <a:endParaRPr lang="nb-NO" dirty="0"/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8E4FBD05-0A6D-4BD8-AE79-60648C6B1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48" t="11944" r="-1077" b="14626"/>
          <a:stretch/>
        </p:blipFill>
        <p:spPr>
          <a:xfrm>
            <a:off x="0" y="-57"/>
            <a:ext cx="1113338" cy="6858057"/>
          </a:xfrm>
          <a:prstGeom prst="rect">
            <a:avLst/>
          </a:prstGeom>
        </p:spPr>
      </p:pic>
      <p:sp>
        <p:nvSpPr>
          <p:cNvPr id="28" name="Plassholder for tekst 3">
            <a:extLst>
              <a:ext uri="{FF2B5EF4-FFF2-40B4-BE49-F238E27FC236}">
                <a16:creationId xmlns:a16="http://schemas.microsoft.com/office/drawing/2014/main" id="{57DB4D93-69C3-4C85-94B3-FB1CCCAD82C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534401" y="6578104"/>
            <a:ext cx="3345074" cy="181967"/>
          </a:xfrm>
          <a:prstGeom prst="rect">
            <a:avLst/>
          </a:prstGeom>
        </p:spPr>
        <p:txBody>
          <a:bodyPr lIns="0" tIns="0" rIns="0" anchor="ctr">
            <a:normAutofit/>
          </a:bodyPr>
          <a:lstStyle>
            <a:lvl1pPr marL="0" indent="0" algn="r">
              <a:buNone/>
              <a:defRPr sz="700">
                <a:solidFill>
                  <a:schemeClr val="bg1"/>
                </a:solidFill>
                <a:highlight>
                  <a:srgbClr val="00244E"/>
                </a:highlight>
                <a:latin typeface="+mn-lt"/>
              </a:defRPr>
            </a:lvl1pPr>
          </a:lstStyle>
          <a:p>
            <a:pPr lvl="0"/>
            <a:r>
              <a:rPr lang="nb-NO" dirty="0"/>
              <a:t>Foto: Her skriver du fotograf(ene) og/eller eier(ne) av bildene.</a:t>
            </a:r>
          </a:p>
        </p:txBody>
      </p:sp>
    </p:spTree>
    <p:extLst>
      <p:ext uri="{BB962C8B-B14F-4D97-AF65-F5344CB8AC3E}">
        <p14:creationId xmlns:p14="http://schemas.microsoft.com/office/powerpoint/2010/main" val="124859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12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906">
          <p15:clr>
            <a:srgbClr val="FBAE40"/>
          </p15:clr>
        </p15:guide>
        <p15:guide id="4" pos="2933">
          <p15:clr>
            <a:srgbClr val="FBAE40"/>
          </p15:clr>
        </p15:guide>
        <p15:guide id="5" orient="horz" pos="40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lysbildenummer 5">
            <a:extLst>
              <a:ext uri="{FF2B5EF4-FFF2-40B4-BE49-F238E27FC236}">
                <a16:creationId xmlns:a16="http://schemas.microsoft.com/office/drawing/2014/main" id="{90A1533D-7ABC-4411-A97E-1A111AB129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Plassholder for tittel 1">
            <a:extLst>
              <a:ext uri="{FF2B5EF4-FFF2-40B4-BE49-F238E27FC236}">
                <a16:creationId xmlns:a16="http://schemas.microsoft.com/office/drawing/2014/main" id="{17806027-8FF1-4947-B5AA-FF6207357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5688" y="873125"/>
            <a:ext cx="10080625" cy="1077209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100000"/>
              </a:lnSpc>
              <a:defRPr sz="3600">
                <a:solidFill>
                  <a:schemeClr val="tx1"/>
                </a:solidFill>
              </a:defRPr>
            </a:lvl1pPr>
          </a:lstStyle>
          <a:p>
            <a:r>
              <a:rPr lang="nb-NO" dirty="0"/>
              <a:t>Overskrift (pkt. 36) på </a:t>
            </a:r>
            <a:r>
              <a:rPr lang="nb-NO" dirty="0" err="1"/>
              <a:t>malside</a:t>
            </a:r>
            <a:r>
              <a:rPr lang="nb-NO" dirty="0"/>
              <a:t> med kun tittel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5FA3954-742F-4DD6-A8DB-A675A20FB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3FC04515-9A9C-95A1-F0EA-03B4874C32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26261145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ssholder for lysbildenummer 5">
            <a:extLst>
              <a:ext uri="{FF2B5EF4-FFF2-40B4-BE49-F238E27FC236}">
                <a16:creationId xmlns:a16="http://schemas.microsoft.com/office/drawing/2014/main" id="{ACDE66F6-3636-4218-8D66-77005AFAE89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 userDrawn="1"/>
        </p:nvSpPr>
        <p:spPr>
          <a:xfrm>
            <a:off x="11540562" y="6510425"/>
            <a:ext cx="497451" cy="2352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b-NO"/>
            </a:defPPr>
            <a:lvl1pPr marL="0" algn="r" defTabSz="914400" rtl="0" eaLnBrk="1" latinLnBrk="0" hangingPunct="1">
              <a:defRPr sz="1200" kern="1200">
                <a:solidFill>
                  <a:srgbClr val="00ADBA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4CB9F341-8A61-4DDE-9697-FC23600E837F}" type="slidenum">
              <a:rPr lang="nb-NO" sz="900" smtClean="0">
                <a:solidFill>
                  <a:schemeClr val="tx1"/>
                </a:solidFill>
                <a:latin typeface="+mn-lt"/>
              </a:rPr>
              <a:pPr algn="r"/>
              <a:t>‹#›</a:t>
            </a:fld>
            <a:endParaRPr lang="nb-NO" sz="9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18B79961-EC85-4F5E-8A2B-5233E13A6F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0884" y="374087"/>
            <a:ext cx="508409" cy="499038"/>
          </a:xfrm>
          <a:prstGeom prst="rect">
            <a:avLst/>
          </a:prstGeom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150C9E78-E645-5314-C3AE-8DC55D839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9330268" y="6531150"/>
            <a:ext cx="248708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n-lt"/>
                <a:ea typeface="+mn-ea"/>
                <a:cs typeface="Arial" panose="020B0604020202020204" pitchFamily="34" charset="0"/>
              </a:rPr>
              <a:t>© </a:t>
            </a:r>
            <a:r>
              <a:rPr kumimoji="0" lang="nb-NO" altLang="nb-NO" sz="700" b="0" i="0" u="none" strike="noStrike" kern="1200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ea typeface="+mn-ea"/>
                <a:cs typeface="Arial" panose="020B0604020202020204" pitchFamily="34" charset="0"/>
              </a:rPr>
              <a:t>Statsforvalteren</a:t>
            </a:r>
            <a:r>
              <a:rPr kumimoji="0" lang="nb-NO" altLang="nb-NO" sz="700" b="0" i="0" u="none" strike="noStrike" cap="none" normalizeH="0" baseline="0" dirty="0">
                <a:ln>
                  <a:noFill/>
                </a:ln>
                <a:solidFill>
                  <a:schemeClr val="accent3"/>
                </a:solidFill>
                <a:effectLst/>
                <a:latin typeface="+mj-lt"/>
                <a:cs typeface="Arial" panose="020B0604020202020204" pitchFamily="34" charset="0"/>
              </a:rPr>
              <a:t> i Østfold, Buskerud, Oslo og Akershus</a:t>
            </a:r>
          </a:p>
        </p:txBody>
      </p:sp>
    </p:spTree>
    <p:extLst>
      <p:ext uri="{BB962C8B-B14F-4D97-AF65-F5344CB8AC3E}">
        <p14:creationId xmlns:p14="http://schemas.microsoft.com/office/powerpoint/2010/main" val="9703724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529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34A6414-4085-6122-0BB3-797567BE9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A08A576-A310-10D5-FC79-109998D2B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294A46E-686B-D318-32CE-699E0DC78E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392D7C-3ADA-445E-DE75-21EC581CAE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19C11A8-9BB9-ED0F-CBC6-0563433BEE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86D2836-B319-7B02-7866-91184BFFF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0BE1A3D0-09E8-D597-3961-385B0781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E1951296-CAB7-4CA3-A545-D78272BB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58468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1D888A-F24E-FBA2-77F1-0AEE77BA9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AEE0A5A7-CDE5-20CB-8E31-437042305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16552DBE-B477-B903-2664-779CFA504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22AD28A-D47D-9BEB-537E-C9A2C34BE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853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9084F531-A33F-2B52-E1D8-4747BE72D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BDD3D7D8-D5C4-BD5C-462F-F3395CF66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1A2B87E-B8B5-83BC-6038-8FA635A40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5405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4785FA-9C1E-E5FD-9032-734EFA3E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603262-4029-76BD-3FC6-0C1FEB245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E7A395C9-E107-4734-68DB-C7CA0B152B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269E84B-6CB4-B008-0094-7DEE589384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A749568-B54B-C17C-61B4-2F5F131B1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ADC9304-81A9-1927-C94E-B0A885F1A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59770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05FA8B-99C1-06A8-C5C7-2ACD3782D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3A5741D5-754D-7730-F3A6-3CC187ED29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A5DE748A-B10D-33B8-1EFD-81E399820F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94191C6-A5B1-FC9D-7CCE-F31606AA1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BE58A252-DFA9-A43E-2CEB-42C933404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8B1E3C2-AA33-6883-5E63-E24349037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75190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theme" Target="../theme/theme2.xml"/><Relationship Id="rId8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F114E053-35CC-D497-1C19-A8BCDA4B1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2138D449-D319-94A1-9165-3DC0A19B9D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9FB7172-72F5-3E23-6791-F939D81912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E1D8B4-90CB-4D2D-AB25-BEF2F0C439E4}" type="datetimeFigureOut">
              <a:rPr lang="nb-NO" smtClean="0"/>
              <a:t>15.10.2025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85A971B-03F7-9FE6-8D5A-59E508672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2FBF8BE-94CC-E564-D395-7840FBEA3C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EE239D-9ED6-4D3D-96F4-D5477CE6AD6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4900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364315CE-F722-474E-BD88-64FFBC8D5DBB}"/>
              </a:ext>
            </a:extLst>
          </p:cNvPr>
          <p:cNvSpPr/>
          <p:nvPr userDrawn="1"/>
        </p:nvSpPr>
        <p:spPr>
          <a:xfrm>
            <a:off x="0" y="6793818"/>
            <a:ext cx="12192000" cy="72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63897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  <p:sldLayoutId id="2147483688" r:id="rId26"/>
    <p:sldLayoutId id="2147483689" r:id="rId27"/>
    <p:sldLayoutId id="2147483690" r:id="rId28"/>
    <p:sldLayoutId id="2147483691" r:id="rId29"/>
    <p:sldLayoutId id="2147483692" r:id="rId30"/>
    <p:sldLayoutId id="2147483693" r:id="rId31"/>
    <p:sldLayoutId id="2147483694" r:id="rId32"/>
    <p:sldLayoutId id="2147483695" r:id="rId33"/>
    <p:sldLayoutId id="2147483696" r:id="rId34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n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6">
          <p15:clr>
            <a:srgbClr val="547EBF"/>
          </p15:clr>
        </p15:guide>
        <p15:guide id="2" pos="257">
          <p15:clr>
            <a:srgbClr val="F26B43"/>
          </p15:clr>
        </p15:guide>
        <p15:guide id="3" pos="665">
          <p15:clr>
            <a:srgbClr val="547EBF"/>
          </p15:clr>
        </p15:guide>
        <p15:guide id="4" orient="horz" pos="3974">
          <p15:clr>
            <a:srgbClr val="547EBF"/>
          </p15:clr>
        </p15:guide>
        <p15:guide id="5" pos="7015">
          <p15:clr>
            <a:srgbClr val="547EBF"/>
          </p15:clr>
        </p15:guide>
        <p15:guide id="6" orient="horz" pos="232">
          <p15:clr>
            <a:srgbClr val="F26B43"/>
          </p15:clr>
        </p15:guide>
        <p15:guide id="7" pos="7423">
          <p15:clr>
            <a:srgbClr val="F26B43"/>
          </p15:clr>
        </p15:guide>
        <p15:guide id="8" pos="7106">
          <p15:clr>
            <a:srgbClr val="F26B43"/>
          </p15:clr>
        </p15:guide>
        <p15:guide id="9" pos="3840">
          <p15:clr>
            <a:srgbClr val="FDE53C"/>
          </p15:clr>
        </p15:guide>
        <p15:guide id="11" orient="horz" pos="55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pos="2774">
          <p15:clr>
            <a:srgbClr val="F26B43"/>
          </p15:clr>
        </p15:guide>
        <p15:guide id="14" pos="4906">
          <p15:clr>
            <a:srgbClr val="F26B43"/>
          </p15:clr>
        </p15:guide>
        <p15:guide id="15" orient="horz" pos="2092">
          <p15:clr>
            <a:srgbClr val="F26B43"/>
          </p15:clr>
        </p15:guide>
        <p15:guide id="16" orient="horz" pos="2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dokumenter/rundskriv-h-425-beregningsforutsetninger-for-pensjonskostnadene-regnskapsaret-2026/id311636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jeringen.no/no/aktuelt/statsbudsjettet-2026-skal-bidra-til-trygghet-i-en-urolig-tid/id309118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jektskjonn.statsforvalteren.no/offentlig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2.xml"/><Relationship Id="rId4" Type="http://schemas.openxmlformats.org/officeDocument/2006/relationships/hyperlink" Target="https://www.norges-bank.no/contentassets/5d0e14e965974dc9b1fee933577d43dc/ppr-3-25.pdf?v=18092025163921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.no/fagomrader/okonomi/statsbudsjettet-2026/stormote-om-statsbudsjettet-2026/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0CA76C0-E215-4788-AA4B-73F9078CE4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37592" y="958645"/>
            <a:ext cx="10923481" cy="2576997"/>
          </a:xfrm>
        </p:spPr>
        <p:txBody>
          <a:bodyPr/>
          <a:lstStyle/>
          <a:p>
            <a:r>
              <a:rPr lang="nb-NO" dirty="0"/>
              <a:t>Velkommen til informasjonsmøte om regjeringens forslag til statsbudsjett for 2026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2816DAB5-B3A2-433A-97E8-F7F1949400A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1800" dirty="0"/>
              <a:t>15.oktober 2025</a:t>
            </a:r>
          </a:p>
          <a:p>
            <a:r>
              <a:rPr lang="nb-NO" sz="2000" dirty="0"/>
              <a:t>Organisasjons- og samordningstaben</a:t>
            </a:r>
          </a:p>
        </p:txBody>
      </p:sp>
    </p:spTree>
    <p:extLst>
      <p:ext uri="{BB962C8B-B14F-4D97-AF65-F5344CB8AC3E}">
        <p14:creationId xmlns:p14="http://schemas.microsoft.com/office/powerpoint/2010/main" val="2701618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3DFE2EE-5B94-6C92-7B5B-604D7C2157EC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Anslag vekst regnskap 2025-2026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7AE30CD-7E0F-F6D5-AD71-E6A214241B9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8931391"/>
              </p:ext>
            </p:extLst>
          </p:nvPr>
        </p:nvGraphicFramePr>
        <p:xfrm>
          <a:off x="537882" y="2214282"/>
          <a:ext cx="11116235" cy="447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65F7E779-9B12-8E74-9E40-92243C197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Pensjonskostnader  i 2026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6493BF53-68D6-B231-506E-87CD0EA13D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Forholdstallet satt ned fra 1,0 til 0,88</a:t>
            </a:r>
          </a:p>
          <a:p>
            <a:pPr>
              <a:spcBef>
                <a:spcPts val="0"/>
              </a:spcBef>
            </a:pPr>
            <a:endParaRPr lang="nb-NO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Gir isolert sett en økning i de regnskapsmessige pensjonskostnadene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Denne økningen er det tatt hensyn til i anslaget for den kommunale deflatoren</a:t>
            </a:r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 marL="285750" indent="-28575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Det forutsettes at all tilbakeført overskudd til premiefondene i 2025 brukes til betale premiene</a:t>
            </a:r>
          </a:p>
          <a:p>
            <a:endParaRPr lang="nb-NO" dirty="0"/>
          </a:p>
          <a:p>
            <a:r>
              <a:rPr lang="nb-NO" b="1" dirty="0"/>
              <a:t>Les nærmere om detaljene i </a:t>
            </a:r>
            <a:r>
              <a:rPr lang="nb-NO" b="1" dirty="0">
                <a:hlinkClick r:id="rId3"/>
              </a:rPr>
              <a:t>departementets rundskriv H-4/2025.</a:t>
            </a: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5422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77940125-3CFB-2C93-B706-8C1819E1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Skattøren for 2026</a:t>
            </a:r>
          </a:p>
        </p:txBody>
      </p:sp>
      <p:graphicFrame>
        <p:nvGraphicFramePr>
          <p:cNvPr id="5" name="Plassholder for innhold 5">
            <a:extLst>
              <a:ext uri="{FF2B5EF4-FFF2-40B4-BE49-F238E27FC236}">
                <a16:creationId xmlns:a16="http://schemas.microsoft.com/office/drawing/2014/main" id="{D73BA607-6F0D-3436-4F55-7EC1DC8F45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2962070"/>
              </p:ext>
            </p:extLst>
          </p:nvPr>
        </p:nvGraphicFramePr>
        <p:xfrm>
          <a:off x="1055688" y="2282825"/>
          <a:ext cx="8999535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845">
                  <a:extLst>
                    <a:ext uri="{9D8B030D-6E8A-4147-A177-3AD203B41FA5}">
                      <a16:colId xmlns:a16="http://schemas.microsoft.com/office/drawing/2014/main" val="2576346927"/>
                    </a:ext>
                  </a:extLst>
                </a:gridCol>
                <a:gridCol w="2999845">
                  <a:extLst>
                    <a:ext uri="{9D8B030D-6E8A-4147-A177-3AD203B41FA5}">
                      <a16:colId xmlns:a16="http://schemas.microsoft.com/office/drawing/2014/main" val="4060330512"/>
                    </a:ext>
                  </a:extLst>
                </a:gridCol>
                <a:gridCol w="2999845">
                  <a:extLst>
                    <a:ext uri="{9D8B030D-6E8A-4147-A177-3AD203B41FA5}">
                      <a16:colId xmlns:a16="http://schemas.microsoft.com/office/drawing/2014/main" val="22936542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nb-N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Prosent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Endring fra 2025 (</a:t>
                      </a:r>
                      <a:r>
                        <a:rPr lang="nb-NO" dirty="0" err="1">
                          <a:solidFill>
                            <a:schemeClr val="tx1"/>
                          </a:solidFill>
                        </a:rPr>
                        <a:t>pst.poeng</a:t>
                      </a:r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288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/>
                        <a:t>Kommunene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11,35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-1,40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8081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b-NO" b="1" dirty="0"/>
                        <a:t>Fylkeskommunene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  2,40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-0,25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94619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310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9695764-74B9-5508-5561-01DC02A8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inntektssystemet for kommunene og vekst i frie inntekter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B15B482-2FC0-2194-773D-37AA8E86AB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Halveringen av kommunenes andel av formueskatten blir gradvis innført over to år, med den resterende reduksjonen i 2026. Formueskatten blir erstattet av inntektsskatt.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Den symmetriske delen av inntektsutjevningen til kommunen blir videre økt fra 62 til 64 pst. i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Særskilt kompensasjon for negativ </a:t>
            </a:r>
            <a:r>
              <a:rPr lang="nb-NO" dirty="0" err="1"/>
              <a:t>førsteårseffekt</a:t>
            </a:r>
            <a:r>
              <a:rPr lang="nb-NO" dirty="0"/>
              <a:t> av endringer i inntektssystemet faller bort i 2026 </a:t>
            </a:r>
          </a:p>
        </p:txBody>
      </p:sp>
    </p:spTree>
    <p:extLst>
      <p:ext uri="{BB962C8B-B14F-4D97-AF65-F5344CB8AC3E}">
        <p14:creationId xmlns:p14="http://schemas.microsoft.com/office/powerpoint/2010/main" val="430215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91CCF2C-C0EC-42BC-8C0A-CE3FA7EB4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Endringer i inntektssystemet for kommunene og vekst i frie inntekter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B2E3A06-658E-9ACF-0033-0EA7A436557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Beregning av vekst i frie inntekter fra 2025 til 2026 tar hensyn til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sz="2200" dirty="0"/>
              <a:t>Endringer i inntektssystemet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sz="2200" dirty="0"/>
              <a:t>Framskrevne endringer i skattetall er usikre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Bakgrunnstabell til tabell 3 (vekst i frie inntekter)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sz="2200" dirty="0"/>
              <a:t>Korreksjonssaker i veksttabell- i hovedsak beløp fordelt etter kostnadsnøkkel.</a:t>
            </a:r>
          </a:p>
          <a:p>
            <a:pPr marL="1028700" lvl="1" indent="-342900">
              <a:buFont typeface="Courier New" panose="02070309020205020404" pitchFamily="49" charset="0"/>
              <a:buChar char="o"/>
            </a:pPr>
            <a:r>
              <a:rPr lang="nb-NO" sz="2200" dirty="0"/>
              <a:t>Kolonnene viser hvilken fordeling som er lagt til grunn i beregningen av veksten, dvs. hvilke beløp det er korrigert for - de viser ikke nødvendigvis hvordan midlene faktisk er fordelt i 2026.</a:t>
            </a:r>
            <a:endParaRPr lang="nn-NO" sz="2200" dirty="0"/>
          </a:p>
          <a:p>
            <a:pPr marL="1028700" lvl="1" indent="-342900">
              <a:buFont typeface="Courier New" panose="02070309020205020404" pitchFamily="49" charset="0"/>
              <a:buChar char="o"/>
            </a:pPr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64567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6BDBB015-1B00-0A55-BE42-8E1818C2B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Andre kommunale saker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44512BEB-F618-2EEF-DE06-82F81F1CF1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ea typeface="Open Sans" panose="020B0606030504020204" pitchFamily="34" charset="0"/>
                <a:cs typeface="Arial" panose="020B0604020202020204" pitchFamily="34" charset="0"/>
              </a:rPr>
              <a:t>Prisreduksjonen for </a:t>
            </a:r>
            <a:r>
              <a:rPr lang="nb-NO" b="1" dirty="0">
                <a:ea typeface="Open Sans" panose="020B0606030504020204" pitchFamily="34" charset="0"/>
                <a:cs typeface="Arial" panose="020B0604020202020204" pitchFamily="34" charset="0"/>
              </a:rPr>
              <a:t>barnehage</a:t>
            </a:r>
            <a:r>
              <a:rPr lang="nb-NO" dirty="0">
                <a:ea typeface="Open Sans" panose="020B0606030504020204" pitchFamily="34" charset="0"/>
                <a:cs typeface="Arial" panose="020B0604020202020204" pitchFamily="34" charset="0"/>
              </a:rPr>
              <a:t> videreføres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5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ea typeface="Open Sans" panose="020B0606030504020204" pitchFamily="34" charset="0"/>
                <a:cs typeface="Arial" panose="020B0604020202020204" pitchFamily="34" charset="0"/>
              </a:rPr>
              <a:t>Investerings-tilskudd til 1 500 </a:t>
            </a:r>
            <a:r>
              <a:rPr lang="nb-NO" b="1" dirty="0">
                <a:ea typeface="Open Sans" panose="020B0606030504020204" pitchFamily="34" charset="0"/>
                <a:cs typeface="Arial" panose="020B0604020202020204" pitchFamily="34" charset="0"/>
              </a:rPr>
              <a:t>heldøgns omsorgsplasser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1500" b="1" dirty="0"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>
                <a:ea typeface="Open Sans" panose="020B0606030504020204" pitchFamily="34" charset="0"/>
                <a:cs typeface="Arial" panose="020B0604020202020204" pitchFamily="34" charset="0"/>
              </a:rPr>
              <a:t>Ressurskrevende helse- og omsorgstjenester</a:t>
            </a:r>
          </a:p>
          <a:p>
            <a:pPr marL="1028700" lvl="1" indent="-342900"/>
            <a:r>
              <a:rPr lang="nb-NO" dirty="0"/>
              <a:t>Innslagspunktet er beregnet til 1 921 000 kroner. Dette inkluderer økning av innslagspunktet som følge av den anslåtte lønnsveksten i 2025 på 4,4 prosent. </a:t>
            </a:r>
          </a:p>
          <a:p>
            <a:pPr marL="1028700" lvl="1" indent="-342900"/>
            <a:r>
              <a:rPr lang="nb-NO" dirty="0"/>
              <a:t>Ingen endring i aldersgrensen. </a:t>
            </a:r>
          </a:p>
          <a:p>
            <a:pPr marL="1028700" lvl="1" indent="-342900"/>
            <a:r>
              <a:rPr lang="nb-NO" dirty="0"/>
              <a:t>Beholder tilleggskompensasjonen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lvl="1" indent="0">
              <a:buNone/>
            </a:pPr>
            <a:endParaRPr lang="nb-NO" dirty="0">
              <a:ea typeface="Open Sans" panose="020B0606030504020204" pitchFamily="34" charset="0"/>
              <a:cs typeface="Arial" panose="020B0604020202020204" pitchFamily="34" charset="0"/>
            </a:endParaRPr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242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73E46D82-B628-6CBF-EAD9-A12529B64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Store omstillingsbehov fremover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51A8CAE-BEF5-1792-CCDB-38414D7CBCB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>
                <a:solidFill>
                  <a:srgbClr val="009999"/>
                </a:solidFill>
                <a:latin typeface="+mn-lt"/>
              </a:rPr>
              <a:t>Utfordringene står i kø</a:t>
            </a:r>
          </a:p>
          <a:p>
            <a:endParaRPr lang="nb-NO" sz="19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Demografiske endringer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Stramme økonomiske rammer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Tilgang på arbeidskraft og rekruttering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Sikkerhet og beredskap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Klimaendringer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….</a:t>
            </a:r>
          </a:p>
          <a:p>
            <a:r>
              <a:rPr lang="nb-NO" b="1" dirty="0"/>
              <a:t>Mye må prioriteres innenfor begrensede ressurser.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b="1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59355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EC3D477-C3AC-1EB6-B907-340D06866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nb-NO" dirty="0"/>
              <a:t>Bærekraftige kommunesystem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34393C0-8587-6EC8-233A-E6E0497DDC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prstGeom prst="rect">
            <a:avLst/>
          </a:prstGeom>
          <a:effectLst/>
        </p:spPr>
        <p:txBody>
          <a:bodyPr anchor="t">
            <a:normAutofit/>
          </a:bodyPr>
          <a:lstStyle/>
          <a:p>
            <a:pPr mar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1200" dirty="0"/>
              <a:t>Mer helhetlig og langsiktig </a:t>
            </a:r>
            <a:r>
              <a:rPr lang="en-US" sz="2400" b="1" kern="1200" dirty="0"/>
              <a:t>interkommunalt </a:t>
            </a:r>
            <a:r>
              <a:rPr lang="en-US" sz="2400" b="1" dirty="0"/>
              <a:t>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400" b="1" dirty="0"/>
              <a:t>    </a:t>
            </a:r>
            <a:r>
              <a:rPr lang="en-US" sz="2400" b="1" kern="1200" dirty="0"/>
              <a:t>samarbeid</a:t>
            </a:r>
          </a:p>
          <a:p>
            <a:pPr mar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kern="1200" dirty="0"/>
          </a:p>
          <a:p>
            <a:pPr mar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1200" dirty="0"/>
              <a:t>Virkemidler for </a:t>
            </a:r>
            <a:r>
              <a:rPr lang="en-US" sz="2400" b="1" kern="1200" dirty="0"/>
              <a:t>kommunesammenslåing</a:t>
            </a:r>
          </a:p>
          <a:p>
            <a:pPr mar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400" b="1" kern="1200" dirty="0"/>
          </a:p>
          <a:p>
            <a:pPr marL="0" indent="-3429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400" kern="1200" dirty="0"/>
              <a:t>Utreder </a:t>
            </a:r>
            <a:r>
              <a:rPr lang="en-US" sz="2400" b="1" kern="1200" dirty="0"/>
              <a:t>særskilt oppfølgingsordning</a:t>
            </a:r>
            <a:r>
              <a:rPr lang="en-US" sz="2400" kern="1200" dirty="0"/>
              <a:t> for</a:t>
            </a:r>
          </a:p>
          <a:p>
            <a:pPr>
              <a:spcBef>
                <a:spcPts val="0"/>
              </a:spcBef>
            </a:pPr>
            <a:r>
              <a:rPr lang="en-US" dirty="0"/>
              <a:t>    kommuner med store og vedvarende </a:t>
            </a:r>
          </a:p>
          <a:p>
            <a:pPr>
              <a:spcBef>
                <a:spcPts val="0"/>
              </a:spcBef>
            </a:pPr>
            <a:r>
              <a:rPr lang="en-US" dirty="0"/>
              <a:t>    utfordringer</a:t>
            </a:r>
            <a:r>
              <a:rPr lang="en-US" sz="2400" kern="1200" dirty="0"/>
              <a:t> </a:t>
            </a:r>
          </a:p>
          <a:p>
            <a:pPr marL="0"/>
            <a:endParaRPr lang="en-US" sz="1400" kern="12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DC7114D0-9F9D-5D36-C00B-78B75C0439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958" b="-3"/>
          <a:stretch>
            <a:fillRect/>
          </a:stretch>
        </p:blipFill>
        <p:spPr>
          <a:xfrm>
            <a:off x="8094080" y="2060845"/>
            <a:ext cx="3040379" cy="4352544"/>
          </a:xfrm>
          <a:prstGeom prst="rect">
            <a:avLst/>
          </a:prstGeom>
          <a:noFill/>
          <a:effectLst/>
        </p:spPr>
      </p:pic>
    </p:spTree>
    <p:extLst>
      <p:ext uri="{BB962C8B-B14F-4D97-AF65-F5344CB8AC3E}">
        <p14:creationId xmlns:p14="http://schemas.microsoft.com/office/powerpoint/2010/main" val="35117481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C60241E-471D-284D-D2F1-5FA8496DB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Mindre statlig styring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45138AC-7E4B-7D3F-CB5A-AA66F4D0C48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Kommunene har behov for mer handlefrihet for å omstille</a:t>
            </a:r>
          </a:p>
          <a:p>
            <a:endParaRPr lang="nb-NO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dirty="0"/>
              <a:t>Kommunekommisjonen skal foreslå endringer i den statlige styringen</a:t>
            </a:r>
          </a:p>
          <a:p>
            <a:endParaRPr lang="nb-NO" dirty="0"/>
          </a:p>
          <a:p>
            <a:r>
              <a:rPr lang="nb-NO" dirty="0">
                <a:ea typeface="Open Sans" panose="020B0606030504020204" pitchFamily="34" charset="0"/>
                <a:cs typeface="Open Sans" panose="020B0606030504020204" pitchFamily="34" charset="0"/>
              </a:rPr>
              <a:t>Den første rapporten kommer før jul.</a:t>
            </a:r>
          </a:p>
          <a:p>
            <a:endParaRPr lang="nb-NO" b="1" dirty="0"/>
          </a:p>
          <a:p>
            <a:r>
              <a:rPr lang="nb-NO" b="1" dirty="0"/>
              <a:t>Summen av krav og oppgaver er ikke bærekraftig over tid.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247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64E4F061-E5DF-6B62-F69F-754D409E9166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518836" y="1859798"/>
            <a:ext cx="8880524" cy="34483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nb-NO" sz="3200" b="1" dirty="0">
                <a:solidFill>
                  <a:srgbClr val="009999"/>
                </a:solidFill>
                <a:latin typeface="Aptos"/>
              </a:rPr>
              <a:t>Skjønnsmidler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00D18C-9B0F-16D6-FFC8-E209272ED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Bakteppet for regjeringens budsjettarbeid for 2026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04EE8F51-C596-B1B3-018F-BEF90F8667F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 dirty="0"/>
          </a:p>
          <a:p>
            <a:r>
              <a:rPr lang="nb-NO" b="1" dirty="0"/>
              <a:t>Alvorlig globalt bakteppe preget av krig i Ukraina, internasjonal uro og økende handelskonflikter. Statsminister Jonas Gahr Støre og finansminister Jens Stoltenberg understreket behovet for ansvarlig økonomisk styring, med særlig vekt på forsvar og beredskap.</a:t>
            </a:r>
          </a:p>
          <a:p>
            <a:endParaRPr lang="nb-NO" dirty="0"/>
          </a:p>
          <a:p>
            <a:r>
              <a:rPr lang="nb-NO" dirty="0"/>
              <a:t>Kilde:  </a:t>
            </a:r>
          </a:p>
          <a:p>
            <a:r>
              <a:rPr lang="nb-NO" dirty="0">
                <a:hlinkClick r:id="rId3"/>
              </a:rPr>
              <a:t>Statsbudsjettet 2026 skal bidra til trygghet i en urolig tid - regjeringen.no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5582910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2CD58E0B-AC7F-CA45-4188-79F579B2D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Retningslinjer</a:t>
            </a:r>
            <a:r>
              <a:rPr lang="en-US" dirty="0"/>
              <a:t> for </a:t>
            </a:r>
            <a:r>
              <a:rPr lang="en-US" dirty="0" err="1"/>
              <a:t>skjønnstildelingen</a:t>
            </a:r>
            <a:r>
              <a:rPr lang="en-US" dirty="0"/>
              <a:t> 2026</a:t>
            </a:r>
            <a:endParaRPr lang="nb-NO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7938A01-766C-4374-D1F8-2365339F5D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55688" y="2164988"/>
            <a:ext cx="6185942" cy="4693012"/>
          </a:xfrm>
        </p:spPr>
        <p:txBody>
          <a:bodyPr/>
          <a:lstStyle/>
          <a:p>
            <a:r>
              <a:rPr lang="en-US" b="1" dirty="0"/>
              <a:t>Innledning</a:t>
            </a:r>
          </a:p>
          <a:p>
            <a:r>
              <a:rPr lang="nb-NO" sz="2200" dirty="0"/>
              <a:t>“Formålet med skjønnstilskuddet er å kompensere kommuner og fylkeskommuner for lokale forhold som ikke fanges opp i inntektssystemet og gjennom andre faste tilskuddsordninger.”</a:t>
            </a:r>
          </a:p>
          <a:p>
            <a:endParaRPr lang="nb-NO" sz="1000" dirty="0"/>
          </a:p>
          <a:p>
            <a:r>
              <a:rPr lang="nb-NO" sz="2200" dirty="0"/>
              <a:t>Departementets retningslinjer for skjønnstildelingen for 2026 er styrende for fordelingen.</a:t>
            </a:r>
            <a:br>
              <a:rPr lang="nb-NO" sz="2200" dirty="0"/>
            </a:br>
            <a:endParaRPr lang="en-US" sz="2200" dirty="0"/>
          </a:p>
          <a:p>
            <a:pPr lvl="0"/>
            <a:endParaRPr lang="nb-NO" sz="2800" dirty="0">
              <a:solidFill>
                <a:srgbClr val="33CCCC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endParaRPr lang="nb-NO" dirty="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ADB272D-9CEC-34D9-BA50-8AF4CB22C11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14" t="8190" r="3440" b="38243"/>
          <a:stretch>
            <a:fillRect/>
          </a:stretch>
        </p:blipFill>
        <p:spPr>
          <a:xfrm>
            <a:off x="7243482" y="2164988"/>
            <a:ext cx="4912659" cy="4213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9819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55115AD-0D07-883A-FD4D-41F725AC0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Skjønnsrammer for 2026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5AF6A6D-C575-1079-CD2B-EB5270D7021B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712694" y="221110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Total basisramme er på 1 030 mill. kroner.</a:t>
            </a:r>
          </a:p>
          <a:p>
            <a:pPr marL="0" indent="0">
              <a:buNone/>
            </a:pPr>
            <a:endParaRPr lang="nb-NO" sz="2200" b="1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Basisrammen for kommunene: 830 mill. kroner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Økning på 30 mill. kr fra 2025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(…) Det tas sikte på en gradvis omfordeling av basisrammen for å få en jevnere fordeling mellom embetene.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nb-NO" sz="2200" i="1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Departementets ramme: 200 mill. kr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Brukes til naturskade </a:t>
            </a:r>
            <a:r>
              <a:rPr lang="nb-NO" sz="2200" i="1" dirty="0" err="1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o.l</a:t>
            </a: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, og til nasjonale innovasjons- og utviklingsprosjekter.</a:t>
            </a:r>
          </a:p>
          <a:p>
            <a:pPr marL="0" indent="0">
              <a:buNone/>
            </a:pPr>
            <a:endParaRPr lang="nb-NO" sz="2200" dirty="0"/>
          </a:p>
        </p:txBody>
      </p:sp>
    </p:spTree>
    <p:extLst>
      <p:ext uri="{BB962C8B-B14F-4D97-AF65-F5344CB8AC3E}">
        <p14:creationId xmlns:p14="http://schemas.microsoft.com/office/powerpoint/2010/main" val="3178688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9">
            <a:extLst>
              <a:ext uri="{FF2B5EF4-FFF2-40B4-BE49-F238E27FC236}">
                <a16:creationId xmlns:a16="http://schemas.microsoft.com/office/drawing/2014/main" id="{E5A48773-7EEF-2F81-5E33-8F44F562A63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Utvikling i fylkesrammene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C5C827A8-623F-2675-DB7A-B945BFAFDE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79990"/>
              </p:ext>
            </p:extLst>
          </p:nvPr>
        </p:nvGraphicFramePr>
        <p:xfrm>
          <a:off x="1156447" y="2223246"/>
          <a:ext cx="8982635" cy="4383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Sylinder 10">
            <a:extLst>
              <a:ext uri="{FF2B5EF4-FFF2-40B4-BE49-F238E27FC236}">
                <a16:creationId xmlns:a16="http://schemas.microsoft.com/office/drawing/2014/main" id="{03C1BF27-5153-192C-6F7A-731D934FF31D}"/>
              </a:ext>
            </a:extLst>
          </p:cNvPr>
          <p:cNvSpPr txBox="1"/>
          <p:nvPr/>
        </p:nvSpPr>
        <p:spPr>
          <a:xfrm>
            <a:off x="9260540" y="2841811"/>
            <a:ext cx="41069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b="1" dirty="0">
                <a:solidFill>
                  <a:srgbClr val="FF0000"/>
                </a:solidFill>
              </a:rPr>
              <a:t>434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3">
            <a:extLst>
              <a:ext uri="{FF2B5EF4-FFF2-40B4-BE49-F238E27FC236}">
                <a16:creationId xmlns:a16="http://schemas.microsoft.com/office/drawing/2014/main" id="{A8A592FA-2AED-ED42-EFDA-BD98D83EA41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Intern fordeling av fylkesrammen for kommunene våre 2022-2026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1F0AE55-7983-5EEB-8D3C-9460C220F5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0649892"/>
              </p:ext>
            </p:extLst>
          </p:nvPr>
        </p:nvGraphicFramePr>
        <p:xfrm>
          <a:off x="860613" y="2438399"/>
          <a:ext cx="9843246" cy="40789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874183-4B5F-CE21-FABD-9F66B20455A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Fordeling av de ordinære skjønnsmidlene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8F2F057-BAD9-2EF9-6665-DA0410FA6DBB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7540" y="2164988"/>
            <a:ext cx="10078772" cy="414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nb-NO" sz="2200" b="1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Flere forhold inngår i vår vurdering, som for eksempel:</a:t>
            </a:r>
          </a:p>
          <a:p>
            <a:pPr marL="342900" lvl="0" indent="-342900">
              <a:buSzPct val="100000"/>
              <a:buFont typeface="Arial" pitchFamily="34"/>
            </a:pPr>
            <a:endParaRPr lang="nb-NO" sz="2200" b="1" dirty="0">
              <a:solidFill>
                <a:srgbClr val="163E64"/>
              </a:solidFill>
              <a:latin typeface="Open Sans Light" pitchFamily="34"/>
              <a:ea typeface="Open Sans Light" pitchFamily="34"/>
              <a:cs typeface="Open Sans Light" pitchFamily="34"/>
            </a:endParaRPr>
          </a:p>
          <a:p>
            <a:pPr marL="342900" lvl="0" indent="-342900">
              <a:buSzPct val="100000"/>
              <a:buFont typeface="Arial" pitchFamily="34"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Kommunenes økonomiske rammebetingelser og utvikling i disse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Særskilt ansvar og utfordringer i tjenesteytingen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Oppvekst- og levekårsindikatorer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Demografisk utvikling over tid</a:t>
            </a:r>
          </a:p>
          <a:p>
            <a:pPr marL="342900" lvl="0" indent="-342900">
              <a:buSzPct val="100000"/>
              <a:buFont typeface="Arial" pitchFamily="34"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…</a:t>
            </a:r>
          </a:p>
          <a:p>
            <a:pPr marL="0" lvl="0" indent="0">
              <a:buSzPct val="100000"/>
              <a:buNone/>
            </a:pPr>
            <a:endParaRPr lang="nb-NO" sz="2200" dirty="0">
              <a:solidFill>
                <a:srgbClr val="163E64"/>
              </a:solidFill>
              <a:latin typeface="Open Sans Light" pitchFamily="34"/>
              <a:ea typeface="Open Sans Light" pitchFamily="34"/>
              <a:cs typeface="Open Sans Light" pitchFamily="34"/>
            </a:endParaRPr>
          </a:p>
          <a:p>
            <a:pPr marL="0" lvl="0" indent="0">
              <a:buSzPct val="100000"/>
              <a:buNone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«Statsforvalteren </a:t>
            </a:r>
            <a:r>
              <a:rPr lang="nb-NO" sz="2200" b="1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kan </a:t>
            </a: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i skjønnstildelingen ta hensyn til utgiftskrevende forhold»</a:t>
            </a:r>
          </a:p>
          <a:p>
            <a:pPr marL="0" lvl="0" indent="0">
              <a:buSzPct val="100000"/>
              <a:buNone/>
            </a:pPr>
            <a:endParaRPr lang="nb-NO" sz="2200" dirty="0">
              <a:solidFill>
                <a:srgbClr val="163E64"/>
              </a:solidFill>
              <a:latin typeface="Open Sans Light" pitchFamily="34"/>
              <a:ea typeface="Open Sans Light" pitchFamily="34"/>
              <a:cs typeface="Open Sans Light" pitchFamily="34"/>
            </a:endParaRPr>
          </a:p>
          <a:p>
            <a:pPr marL="0" lvl="0" indent="0">
              <a:buNone/>
            </a:pPr>
            <a:endParaRPr lang="nb-NO" sz="2000" dirty="0">
              <a:solidFill>
                <a:srgbClr val="000000"/>
              </a:solidFill>
              <a:latin typeface="Open Sans Light" pitchFamily="34"/>
              <a:ea typeface="Open Sans Light" pitchFamily="34"/>
              <a:cs typeface="Open Sans Light" pitchFamily="34"/>
            </a:endParaRPr>
          </a:p>
          <a:p>
            <a:pPr marL="0" lvl="0" indent="0">
              <a:buNone/>
            </a:pPr>
            <a:endParaRPr lang="nb-NO" sz="1050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9A0312C3-4B50-0550-C673-3A0D9EB9BC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718388"/>
              </p:ext>
            </p:extLst>
          </p:nvPr>
        </p:nvGraphicFramePr>
        <p:xfrm>
          <a:off x="439271" y="1333918"/>
          <a:ext cx="11367247" cy="4842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44019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FFE50A8-F449-481F-BA6F-BB3D9D8699F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/>
              <a:t>Statsforvalterens tilbakeholdte skjønnsmidler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14DDD9F-50B0-44E2-A16B-C836C5FF7D44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7540" y="2275824"/>
            <a:ext cx="10078772" cy="414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indent="0">
              <a:buNone/>
            </a:pPr>
            <a:r>
              <a:rPr lang="nb-NO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Hovedsakelig samme prosess og føringer fra departementet som tidligere.</a:t>
            </a:r>
          </a:p>
          <a:p>
            <a:pPr marL="0" lvl="0" indent="0">
              <a:buNone/>
            </a:pPr>
            <a:endParaRPr lang="nb-NO" sz="2200" b="1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r>
              <a:rPr lang="nb-NO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Skjerpet krav til statsforvalterens reservepott:</a:t>
            </a:r>
          </a:p>
          <a:p>
            <a:pPr marL="0" lvl="0" indent="0">
              <a:buNone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Minimumskravet om å holde igjen 5 % av basisrammen er økt til 10 %.</a:t>
            </a:r>
          </a:p>
          <a:p>
            <a:pPr marL="0" lvl="0" indent="0">
              <a:buNone/>
            </a:pPr>
            <a:endParaRPr lang="nb-NO" sz="22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r>
              <a:rPr lang="nb-NO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 holder tilbake 40% av rammen:</a:t>
            </a:r>
          </a:p>
          <a:p>
            <a:pPr marL="0" lvl="0" indent="0">
              <a:buNone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For å sikre nødvendig handlingsrom til å prioritere de mange og ulike hensyn og behov kommunene har.</a:t>
            </a:r>
          </a:p>
          <a:p>
            <a:pPr marL="0" lvl="0" indent="0">
              <a:buNone/>
            </a:pPr>
            <a:endParaRPr lang="nb-NO" sz="20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endParaRPr lang="nb-NO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FAFAB37-F061-318E-1BCB-9FDDFABE2B5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Statsforvalterens tilbakeholdte skjønnsmidler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BE99FBB-8C9C-7794-8843-D42B97D8A273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5683" y="2303534"/>
            <a:ext cx="10078772" cy="414426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nb-NO" sz="2200" b="1" dirty="0">
                <a:solidFill>
                  <a:srgbClr val="0099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Skjønnsmidler til uforutsette ekstraordinære- og utgiftskrevende forhold</a:t>
            </a:r>
          </a:p>
          <a:p>
            <a:pPr marL="0" lvl="0" indent="0">
              <a:buNone/>
            </a:pPr>
            <a:endParaRPr lang="nb-NO" sz="1600" dirty="0">
              <a:solidFill>
                <a:srgbClr val="163E6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«Ved tildeling av skjønnsmidler </a:t>
            </a:r>
            <a:r>
              <a:rPr lang="nb-NO" sz="2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skal</a:t>
            </a: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statsforvalteren gjøre en </a:t>
            </a:r>
            <a:r>
              <a:rPr lang="nb-NO" sz="2200" b="1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helhetlig vurdering av kommunens økonomi og behov</a:t>
            </a: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. Behov for skjønnsmidler bør vurderes opp mot kommunens økonomi som helhet, og ikke kun på grunnlag av enkeltstående saker eller økonomien i enkeltsektorer.» </a:t>
            </a: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jf. retningslinjer. </a:t>
            </a:r>
          </a:p>
          <a:p>
            <a:pPr marL="0" lvl="0" indent="0">
              <a:buNone/>
            </a:pPr>
            <a:endParaRPr lang="nb-NO" sz="1600" dirty="0">
              <a:solidFill>
                <a:srgbClr val="163E64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r>
              <a:rPr lang="nb-NO" sz="2200" dirty="0">
                <a:solidFill>
                  <a:srgbClr val="163E64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Gjennom året kan kommunene når som helst sende oss en søknad, men behandlingen skjer normalt i mai og oktober. </a:t>
            </a:r>
          </a:p>
          <a:p>
            <a:pPr marL="0" lvl="0" indent="0">
              <a:buNone/>
            </a:pPr>
            <a:endParaRPr lang="nb-NO" sz="22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endParaRPr lang="nb-NO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BD3878E-9D3F-EDE4-C1D6-5754EE537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Statsforvalterens tilbakeholdte skjønnsmidler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9E67B60-4B8D-D112-BED7-CFCBDF163C4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197" y="220377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>
                <a:solidFill>
                  <a:srgbClr val="0099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Skjønnsmidler til oppfølging av kommuner i økonomisk ubalanse</a:t>
            </a:r>
          </a:p>
          <a:p>
            <a:pPr marL="0" indent="0">
              <a:buNone/>
            </a:pPr>
            <a:endParaRPr lang="nb-NO" sz="2200" b="1" dirty="0">
              <a:solidFill>
                <a:srgbClr val="00999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Det åpnes nå for at også kommuner i økonomisk ubalanse, utover de som står i ROBEK, kan få støtte til å gjennomføre tiltak for å redusere sine brutto driftsutgifter:</a:t>
            </a:r>
          </a:p>
          <a:p>
            <a:pPr marL="0" indent="0">
              <a:buNone/>
            </a:pPr>
            <a:b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 </a:t>
            </a:r>
            <a:r>
              <a:rPr lang="nb-NO" sz="22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… midlertidig budsjettstøtte … for å understøtte en omstilling (utgiftsreduksjoner), og kan gis uten at det foreligger andre forhold som skal kompenseres med skjønnsmidler … »</a:t>
            </a:r>
            <a:br>
              <a:rPr lang="nb-NO" sz="22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nb-NO" sz="22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14989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AFD167-A8F1-3316-6CE2-286853F435C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Prosjektskjønnsmidler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A1F7E093-E943-1B50-4EC9-3C4C874A9E1E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7540" y="2206552"/>
            <a:ext cx="10078772" cy="431893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lvl="0" indent="0">
              <a:buNone/>
            </a:pPr>
            <a:r>
              <a:rPr lang="nb-NO" sz="2200" b="1" dirty="0">
                <a:solidFill>
                  <a:srgbClr val="0099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Prosjektskjønnsmidler til fornying og innovasjon  </a:t>
            </a:r>
          </a:p>
          <a:p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Årlig ramme for prosjektskjønnsmidler ca. 10-12 mill. kroner.</a:t>
            </a:r>
          </a:p>
          <a:p>
            <a:pPr lvl="0">
              <a:buSzPct val="100000"/>
              <a:buFont typeface="Arial" pitchFamily="34"/>
            </a:pPr>
            <a:endParaRPr lang="nb-NO" sz="14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Samarbeidsprosjekter, som har overføringsverdi til andre kommuner vil bli prioritert av oss. « Prosjektene </a:t>
            </a:r>
            <a:r>
              <a:rPr lang="nb-NO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skal</a:t>
            </a: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ha overføringsverdi til andre kommuner.»</a:t>
            </a:r>
          </a:p>
          <a:p>
            <a:pPr marL="0" lvl="0" indent="0">
              <a:buNone/>
            </a:pPr>
            <a:endParaRPr lang="nb-NO" sz="14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>
              <a:buSzPct val="100000"/>
              <a:buFont typeface="Arial" pitchFamily="34"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«Det kan også gis støtte til prosjekter om nye eller endrede interkommunale samarbeid, som kan gi en mer bærekraftig oppgaveløsning.»</a:t>
            </a:r>
          </a:p>
          <a:p>
            <a:pPr lvl="1">
              <a:buSzPct val="100000"/>
              <a:buFont typeface="Courier New" panose="02070309020205020404" pitchFamily="49" charset="0"/>
              <a:buChar char="o"/>
            </a:pPr>
            <a:r>
              <a:rPr lang="nb-NO" sz="20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F.eks. for å oppnå mer helhetlige og langsiktige interkommunale samarbeid som er mindre fragmentert. </a:t>
            </a:r>
            <a:br>
              <a:rPr lang="nb-NO" sz="1800" dirty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nb-NO" sz="18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Viktig at gode prosjekter deles mellom kommuner. </a:t>
            </a:r>
            <a:endParaRPr lang="nb-NO" sz="2200" i="1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br>
              <a:rPr lang="nb-NO" sz="2000" dirty="0">
                <a:solidFill>
                  <a:srgbClr val="000000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</a:br>
            <a:endParaRPr lang="nb-NO" sz="2000" dirty="0">
              <a:solidFill>
                <a:srgbClr val="000000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lvl="0" indent="0">
              <a:buNone/>
            </a:pPr>
            <a:br>
              <a:rPr lang="nb-NO" sz="2000" dirty="0">
                <a:solidFill>
                  <a:srgbClr val="000000"/>
                </a:solidFill>
                <a:latin typeface="Open Sans "/>
              </a:rPr>
            </a:br>
            <a:endParaRPr lang="nb-NO" sz="2000" b="1" dirty="0">
              <a:solidFill>
                <a:srgbClr val="000000"/>
              </a:solidFill>
              <a:latin typeface="Open Sans 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7D11A4-98B7-BA2A-76BB-F506C8A0E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Fra svak resultatutvikling til bedring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D7BA8F6-DAB1-1669-D84A-B51E3E026B5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D8C4D932-E4D2-B782-0DD3-87A1049509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027" y="2090130"/>
            <a:ext cx="11039475" cy="4277796"/>
          </a:xfrm>
          <a:prstGeom prst="rect">
            <a:avLst/>
          </a:prstGeom>
          <a:noFill/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AB490ABE-6006-F185-EBB6-A77D6055687A}"/>
              </a:ext>
            </a:extLst>
          </p:cNvPr>
          <p:cNvSpPr txBox="1"/>
          <p:nvPr/>
        </p:nvSpPr>
        <p:spPr>
          <a:xfrm>
            <a:off x="890027" y="6293068"/>
            <a:ext cx="73343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>
                <a:solidFill>
                  <a:srgbClr val="009999"/>
                </a:solidFill>
              </a:rPr>
              <a:t>2025: Ser lysere ut grunnet sterk inntektsvekst</a:t>
            </a:r>
          </a:p>
        </p:txBody>
      </p:sp>
    </p:spTree>
    <p:extLst>
      <p:ext uri="{BB962C8B-B14F-4D97-AF65-F5344CB8AC3E}">
        <p14:creationId xmlns:p14="http://schemas.microsoft.com/office/powerpoint/2010/main" val="14095238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44DCCE-32E3-58D1-2C83-FB2E63015BA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Faktisk tildeling av prosjektskjønnsmidler</a:t>
            </a:r>
          </a:p>
        </p:txBody>
      </p:sp>
      <p:graphicFrame>
        <p:nvGraphicFramePr>
          <p:cNvPr id="3" name="Tabell 3">
            <a:extLst>
              <a:ext uri="{FF2B5EF4-FFF2-40B4-BE49-F238E27FC236}">
                <a16:creationId xmlns:a16="http://schemas.microsoft.com/office/drawing/2014/main" id="{DEED2DDB-C8F3-9AA0-E6E1-417A14063E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5679480"/>
              </p:ext>
            </p:extLst>
          </p:nvPr>
        </p:nvGraphicFramePr>
        <p:xfrm>
          <a:off x="1055683" y="2164988"/>
          <a:ext cx="9310145" cy="3569479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862029">
                  <a:extLst>
                    <a:ext uri="{9D8B030D-6E8A-4147-A177-3AD203B41FA5}">
                      <a16:colId xmlns:a16="http://schemas.microsoft.com/office/drawing/2014/main" val="486415853"/>
                    </a:ext>
                  </a:extLst>
                </a:gridCol>
                <a:gridCol w="1862029">
                  <a:extLst>
                    <a:ext uri="{9D8B030D-6E8A-4147-A177-3AD203B41FA5}">
                      <a16:colId xmlns:a16="http://schemas.microsoft.com/office/drawing/2014/main" val="1323595982"/>
                    </a:ext>
                  </a:extLst>
                </a:gridCol>
                <a:gridCol w="1862029">
                  <a:extLst>
                    <a:ext uri="{9D8B030D-6E8A-4147-A177-3AD203B41FA5}">
                      <a16:colId xmlns:a16="http://schemas.microsoft.com/office/drawing/2014/main" val="2922939637"/>
                    </a:ext>
                  </a:extLst>
                </a:gridCol>
                <a:gridCol w="1862029">
                  <a:extLst>
                    <a:ext uri="{9D8B030D-6E8A-4147-A177-3AD203B41FA5}">
                      <a16:colId xmlns:a16="http://schemas.microsoft.com/office/drawing/2014/main" val="3873700068"/>
                    </a:ext>
                  </a:extLst>
                </a:gridCol>
                <a:gridCol w="1862029">
                  <a:extLst>
                    <a:ext uri="{9D8B030D-6E8A-4147-A177-3AD203B41FA5}">
                      <a16:colId xmlns:a16="http://schemas.microsoft.com/office/drawing/2014/main" val="819441002"/>
                    </a:ext>
                  </a:extLst>
                </a:gridCol>
              </a:tblGrid>
              <a:tr h="1009159">
                <a:tc>
                  <a:txBody>
                    <a:bodyPr/>
                    <a:lstStyle/>
                    <a:p>
                      <a:pPr lvl="0" algn="ctr"/>
                      <a:r>
                        <a:rPr lang="nb-NO" sz="2000"/>
                        <a:t>År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000"/>
                        <a:t>Antall innkomne søknader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nb-NO" sz="2000"/>
                        <a:t>Søknadssum mill.kr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nb-NO" sz="2000"/>
                        <a:t>Antall søknader med tildeling 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nb-NO" sz="2000"/>
                        <a:t>Tildelt beløp</a:t>
                      </a:r>
                    </a:p>
                    <a:p>
                      <a:pPr marL="0" marR="0" lvl="0" indent="0" algn="ctr" defTabSz="914400" rtl="0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nb-NO" sz="2000"/>
                        <a:t>mill.kr</a:t>
                      </a:r>
                    </a:p>
                  </a:txBody>
                  <a:tcPr>
                    <a:solidFill>
                      <a:srgbClr val="33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2413635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54,432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15,020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46534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10,455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7,310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8473814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34,319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5,600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0075308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26,040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>
                          <a:solidFill>
                            <a:srgbClr val="163E64"/>
                          </a:solidFill>
                        </a:rPr>
                        <a:t>2,750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6536042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77,549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8,500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2781671"/>
                  </a:ext>
                </a:extLst>
              </a:tr>
              <a:tr h="409276"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39,149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/>
                      <a:r>
                        <a:rPr lang="nb-NO" sz="2200" dirty="0">
                          <a:solidFill>
                            <a:srgbClr val="163E64"/>
                          </a:solidFill>
                        </a:rPr>
                        <a:t>7,550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4695759"/>
                  </a:ext>
                </a:extLst>
              </a:tr>
            </a:tbl>
          </a:graphicData>
        </a:graphic>
      </p:graphicFrame>
      <p:sp>
        <p:nvSpPr>
          <p:cNvPr id="4" name="TekstSylinder 3">
            <a:extLst>
              <a:ext uri="{FF2B5EF4-FFF2-40B4-BE49-F238E27FC236}">
                <a16:creationId xmlns:a16="http://schemas.microsoft.com/office/drawing/2014/main" id="{0BDF7CDE-AB45-6C35-AF8D-C142917D6B8B}"/>
              </a:ext>
            </a:extLst>
          </p:cNvPr>
          <p:cNvSpPr txBox="1"/>
          <p:nvPr/>
        </p:nvSpPr>
        <p:spPr>
          <a:xfrm>
            <a:off x="1127401" y="5869522"/>
            <a:ext cx="9752991" cy="76944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200" b="1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Sjekk</a:t>
            </a:r>
            <a:r>
              <a:rPr lang="nb-NO" sz="2200" b="1" dirty="0">
                <a:solidFill>
                  <a:srgbClr val="009999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 </a:t>
            </a:r>
            <a:r>
              <a:rPr lang="nb-NO" sz="2200" b="1" dirty="0">
                <a:solidFill>
                  <a:srgbClr val="009999"/>
                </a:solidFill>
                <a:latin typeface="Open Sans Light" pitchFamily="34"/>
                <a:ea typeface="Open Sans Light" pitchFamily="34"/>
                <a:cs typeface="Open Sans Light" pitchFamily="34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ISORD </a:t>
            </a:r>
            <a:r>
              <a:rPr lang="nb-NO" sz="2200" b="1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for hvilke prosjekter som har fått en tildeling av oss eller andre </a:t>
            </a:r>
          </a:p>
          <a:p>
            <a:pPr lvl="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2200" b="1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embeter.</a:t>
            </a:r>
            <a:endParaRPr lang="nb-NO" sz="2200" b="1" i="0" u="none" strike="noStrike" kern="1200" cap="none" spc="0" baseline="0" dirty="0">
              <a:solidFill>
                <a:srgbClr val="33CCFF"/>
              </a:solidFill>
              <a:uFillTx/>
              <a:latin typeface="Open Sans Light" pitchFamily="34"/>
              <a:ea typeface="Open Sans Light" pitchFamily="34"/>
              <a:cs typeface="Open Sans Light" pitchFamily="34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D10D336A-C6CC-5192-9150-CEE19A0E51D4}"/>
              </a:ext>
            </a:extLst>
          </p:cNvPr>
          <p:cNvSpPr/>
          <p:nvPr/>
        </p:nvSpPr>
        <p:spPr>
          <a:xfrm>
            <a:off x="1055682" y="5308996"/>
            <a:ext cx="9310146" cy="430883"/>
          </a:xfrm>
          <a:prstGeom prst="rect">
            <a:avLst/>
          </a:prstGeom>
          <a:noFill/>
          <a:ln w="19046" cap="flat">
            <a:solidFill>
              <a:srgbClr val="FF0000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nb-NO" sz="1800" b="0" i="0" u="none" strike="noStrike" kern="1200" cap="none" spc="0" baseline="0">
              <a:solidFill>
                <a:srgbClr val="FFFFFF"/>
              </a:solidFill>
              <a:uFillTx/>
              <a:latin typeface="Apto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C4F8DF-8991-0585-E242-FFA6BB66B17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b-NO" dirty="0"/>
              <a:t>Departementets tilbakeholdte skjønnsmidler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7D1A6D9-0A41-94A1-D15C-A3F2A9EC7DDC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057540" y="2164988"/>
            <a:ext cx="10078772" cy="454061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>
              <a:buSzPct val="100000"/>
              <a:buFont typeface="Arial" pitchFamily="34"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Egen avsatt felles ramme for kommunene  og fylkeskommunene for å dekke uforholdsmessige store kostnader til ekstraordinære og uforutsette hendelser i løpet av året, fortrinnsvis naturskader. Statsforvalteren </a:t>
            </a:r>
            <a:r>
              <a:rPr lang="nb-NO" sz="2200" b="1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skal </a:t>
            </a: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først vurdere å håndtere søknaden innenfor egen skjønnsramme.</a:t>
            </a:r>
          </a:p>
          <a:p>
            <a:pPr lvl="0">
              <a:buSzPct val="100000"/>
              <a:buFont typeface="Arial" pitchFamily="34"/>
            </a:pPr>
            <a:endParaRPr lang="nb-NO" sz="1600" dirty="0">
              <a:solidFill>
                <a:srgbClr val="163E64"/>
              </a:solidFill>
              <a:latin typeface="Open Sans Light" pitchFamily="34"/>
              <a:ea typeface="Open Sans Light" pitchFamily="34"/>
              <a:cs typeface="Open Sans Light" pitchFamily="34"/>
            </a:endParaRPr>
          </a:p>
          <a:p>
            <a:pPr lvl="0">
              <a:buSzPct val="100000"/>
              <a:buFont typeface="Arial" pitchFamily="34"/>
            </a:pP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Dette kan være kostnader til håndtering av den akutte krisesituasjonen, opprydning og/eller til tilbakeføring av kommunal infrastruktur til opprinnelig standard. Nå kan det </a:t>
            </a:r>
            <a:r>
              <a:rPr lang="nb-NO" sz="220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også gis </a:t>
            </a:r>
            <a:r>
              <a:rPr lang="nb-NO" sz="2200" dirty="0">
                <a:solidFill>
                  <a:srgbClr val="163E64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kompensasjon for utgifter til opprydning av eierløst avfall. </a:t>
            </a:r>
          </a:p>
          <a:p>
            <a:pPr marL="0" lvl="0" indent="0">
              <a:buNone/>
            </a:pPr>
            <a:endParaRPr lang="nb-NO" sz="1600" dirty="0">
              <a:solidFill>
                <a:srgbClr val="163E64"/>
              </a:solidFill>
              <a:latin typeface="Open Sans Light" pitchFamily="34"/>
              <a:ea typeface="Open Sans Light" pitchFamily="34"/>
              <a:cs typeface="Open Sans Light" pitchFamily="34"/>
            </a:endParaRPr>
          </a:p>
          <a:p>
            <a:pPr lvl="0">
              <a:buSzPct val="100000"/>
              <a:buFont typeface="Arial" pitchFamily="34"/>
            </a:pPr>
            <a:r>
              <a:rPr lang="nb-NO" sz="2200" dirty="0">
                <a:solidFill>
                  <a:srgbClr val="009999"/>
                </a:solidFill>
                <a:latin typeface="Open Sans Light" pitchFamily="34"/>
                <a:ea typeface="Open Sans Light" pitchFamily="34"/>
                <a:cs typeface="Open Sans Light" pitchFamily="34"/>
              </a:rPr>
              <a:t>NB! Endringer i innslagspunktet og egenandel «slik de var i det året hendelsen skjedde». Økning av innslagspunktet fra 250 og 500 kr. per innbygger til 350 og 700 kr. per innbygger. </a:t>
            </a:r>
          </a:p>
          <a:p>
            <a:pPr lvl="0">
              <a:buSzPct val="100000"/>
              <a:buFont typeface="Arial" pitchFamily="34"/>
            </a:pPr>
            <a:endParaRPr lang="nb-NO" sz="2000" dirty="0">
              <a:solidFill>
                <a:srgbClr val="163E64"/>
              </a:solidFill>
              <a:latin typeface="Open Sans Light" pitchFamily="34"/>
              <a:ea typeface="Open Sans Light" pitchFamily="34"/>
              <a:cs typeface="Open Sans Light" pitchFamily="34"/>
            </a:endParaRPr>
          </a:p>
          <a:p>
            <a:pPr marL="0" lvl="0" indent="0">
              <a:buNone/>
            </a:pPr>
            <a:endParaRPr lang="nb-NO" dirty="0">
              <a:solidFill>
                <a:srgbClr val="000000"/>
              </a:solidFill>
              <a:latin typeface="Apto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FFC813-20A1-A5E1-08C4-8D33D0A2A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3">
            <a:extLst>
              <a:ext uri="{FF2B5EF4-FFF2-40B4-BE49-F238E27FC236}">
                <a16:creationId xmlns:a16="http://schemas.microsoft.com/office/drawing/2014/main" id="{D034DBE6-3926-2116-144B-78A0C30E2E60}"/>
              </a:ext>
            </a:extLst>
          </p:cNvPr>
          <p:cNvSpPr txBox="1">
            <a:spLocks noGrp="1"/>
          </p:cNvSpPr>
          <p:nvPr>
            <p:ph type="body" sz="quarter" idx="4294967295"/>
          </p:nvPr>
        </p:nvSpPr>
        <p:spPr>
          <a:xfrm>
            <a:off x="1518836" y="1859798"/>
            <a:ext cx="8880524" cy="344837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lvl="0" indent="0">
              <a:lnSpc>
                <a:spcPct val="100000"/>
              </a:lnSpc>
              <a:buNone/>
            </a:pPr>
            <a:r>
              <a:rPr lang="nb-NO" sz="3200" b="1" dirty="0">
                <a:solidFill>
                  <a:srgbClr val="009999"/>
                </a:solidFill>
                <a:latin typeface="Aptos"/>
              </a:rPr>
              <a:t>Den økonomiske situasjonen i våre kommuner</a:t>
            </a:r>
          </a:p>
        </p:txBody>
      </p:sp>
    </p:spTree>
    <p:extLst>
      <p:ext uri="{BB962C8B-B14F-4D97-AF65-F5344CB8AC3E}">
        <p14:creationId xmlns:p14="http://schemas.microsoft.com/office/powerpoint/2010/main" val="4695950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kart, tekst&#10;&#10;KI-generert innhold kan være feil.">
            <a:extLst>
              <a:ext uri="{FF2B5EF4-FFF2-40B4-BE49-F238E27FC236}">
                <a16:creationId xmlns:a16="http://schemas.microsoft.com/office/drawing/2014/main" id="{4DD82B6F-74D3-B905-8A35-9A9090C87E0C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8133"/>
          <a:stretch>
            <a:fillRect/>
          </a:stretch>
        </p:blipFill>
        <p:spPr>
          <a:xfrm>
            <a:off x="246204" y="701466"/>
            <a:ext cx="5586561" cy="6002229"/>
          </a:xfrm>
        </p:spPr>
      </p:pic>
      <p:pic>
        <p:nvPicPr>
          <p:cNvPr id="6" name="Plassholder for bilde 5" descr="Et bilde som inneholder kart, atlas, tekst&#10;&#10;KI-generert innhold kan være feil.">
            <a:extLst>
              <a:ext uri="{FF2B5EF4-FFF2-40B4-BE49-F238E27FC236}">
                <a16:creationId xmlns:a16="http://schemas.microsoft.com/office/drawing/2014/main" id="{23D0BE3A-E99B-64BC-50C8-D933C6C93549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8133"/>
          <a:stretch>
            <a:fillRect/>
          </a:stretch>
        </p:blipFill>
        <p:spPr>
          <a:xfrm>
            <a:off x="6266429" y="684205"/>
            <a:ext cx="5523790" cy="6002229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922CFC-DD0C-7832-3C4D-490F5BDC03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sp>
        <p:nvSpPr>
          <p:cNvPr id="9" name="TekstSylinder 7">
            <a:extLst>
              <a:ext uri="{FF2B5EF4-FFF2-40B4-BE49-F238E27FC236}">
                <a16:creationId xmlns:a16="http://schemas.microsoft.com/office/drawing/2014/main" id="{6A29B49D-0611-A97D-8378-B07900DBBF40}"/>
              </a:ext>
            </a:extLst>
          </p:cNvPr>
          <p:cNvSpPr txBox="1"/>
          <p:nvPr/>
        </p:nvSpPr>
        <p:spPr>
          <a:xfrm>
            <a:off x="647985" y="332131"/>
            <a:ext cx="2743958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Netto driftsresultat 2023</a:t>
            </a:r>
          </a:p>
        </p:txBody>
      </p:sp>
      <p:sp>
        <p:nvSpPr>
          <p:cNvPr id="10" name="TekstSylinder 7">
            <a:extLst>
              <a:ext uri="{FF2B5EF4-FFF2-40B4-BE49-F238E27FC236}">
                <a16:creationId xmlns:a16="http://schemas.microsoft.com/office/drawing/2014/main" id="{20B991D5-54FA-472F-AF10-8E103FE2A20A}"/>
              </a:ext>
            </a:extLst>
          </p:cNvPr>
          <p:cNvSpPr txBox="1"/>
          <p:nvPr/>
        </p:nvSpPr>
        <p:spPr>
          <a:xfrm>
            <a:off x="6716276" y="297609"/>
            <a:ext cx="274395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Netto driftsresultat 2024</a:t>
            </a:r>
          </a:p>
        </p:txBody>
      </p:sp>
      <p:pic>
        <p:nvPicPr>
          <p:cNvPr id="11" name="Bilde 10" descr="Et bilde som inneholder bord&#10;&#10;Automatisk generert beskrivelse">
            <a:extLst>
              <a:ext uri="{FF2B5EF4-FFF2-40B4-BE49-F238E27FC236}">
                <a16:creationId xmlns:a16="http://schemas.microsoft.com/office/drawing/2014/main" id="{3FEFF25E-CC37-968C-D8E1-D8E8BEFD427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320145"/>
            <a:ext cx="3677156" cy="73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0593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ssholder for bilde 7" descr="Et bilde som inneholder kart, atlas, tekst&#10;&#10;KI-generert innhold kan være feil.">
            <a:extLst>
              <a:ext uri="{FF2B5EF4-FFF2-40B4-BE49-F238E27FC236}">
                <a16:creationId xmlns:a16="http://schemas.microsoft.com/office/drawing/2014/main" id="{92386C55-9271-7CC8-4B25-8C797E5A8FCD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8133"/>
          <a:stretch>
            <a:fillRect/>
          </a:stretch>
        </p:blipFill>
        <p:spPr>
          <a:xfrm>
            <a:off x="6137562" y="561440"/>
            <a:ext cx="5652655" cy="6142255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5922CFC-DD0C-7832-3C4D-490F5BDC03F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>
            <a:normAutofit lnSpcReduction="10000"/>
          </a:bodyPr>
          <a:lstStyle/>
          <a:p>
            <a:endParaRPr lang="nb-NO"/>
          </a:p>
        </p:txBody>
      </p:sp>
      <p:pic>
        <p:nvPicPr>
          <p:cNvPr id="12" name="Plassholder for bilde 11" descr="Et bilde som inneholder kart, tekst&#10;&#10;KI-generert innhold kan være feil.">
            <a:extLst>
              <a:ext uri="{FF2B5EF4-FFF2-40B4-BE49-F238E27FC236}">
                <a16:creationId xmlns:a16="http://schemas.microsoft.com/office/drawing/2014/main" id="{D7A25C74-3DDB-67B8-46D3-E51BEAFBB03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3" r="8133"/>
          <a:stretch>
            <a:fillRect/>
          </a:stretch>
        </p:blipFill>
        <p:spPr>
          <a:xfrm>
            <a:off x="138544" y="561440"/>
            <a:ext cx="5652655" cy="6142255"/>
          </a:xfrm>
        </p:spPr>
      </p:pic>
      <p:sp>
        <p:nvSpPr>
          <p:cNvPr id="13" name="TekstSylinder 7">
            <a:extLst>
              <a:ext uri="{FF2B5EF4-FFF2-40B4-BE49-F238E27FC236}">
                <a16:creationId xmlns:a16="http://schemas.microsoft.com/office/drawing/2014/main" id="{53A91D14-41A0-C5BF-CEEC-33389D81F00D}"/>
              </a:ext>
            </a:extLst>
          </p:cNvPr>
          <p:cNvSpPr txBox="1"/>
          <p:nvPr/>
        </p:nvSpPr>
        <p:spPr>
          <a:xfrm>
            <a:off x="509439" y="239730"/>
            <a:ext cx="5020504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Disposisjonsfond 2023: </a:t>
            </a:r>
            <a:r>
              <a:rPr lang="nb-NO" sz="1800" b="1" i="0" u="none" strike="noStrike" kern="1200" cap="none" spc="0" baseline="0" dirty="0">
                <a:solidFill>
                  <a:srgbClr val="009999"/>
                </a:solidFill>
                <a:uFillTx/>
                <a:latin typeface="Aptos"/>
              </a:rPr>
              <a:t>28 731 860 000</a:t>
            </a:r>
          </a:p>
        </p:txBody>
      </p:sp>
      <p:sp>
        <p:nvSpPr>
          <p:cNvPr id="14" name="TekstSylinder 7">
            <a:extLst>
              <a:ext uri="{FF2B5EF4-FFF2-40B4-BE49-F238E27FC236}">
                <a16:creationId xmlns:a16="http://schemas.microsoft.com/office/drawing/2014/main" id="{C956C49C-E1FF-8716-C584-0A61090EEEB3}"/>
              </a:ext>
            </a:extLst>
          </p:cNvPr>
          <p:cNvSpPr txBox="1"/>
          <p:nvPr/>
        </p:nvSpPr>
        <p:spPr>
          <a:xfrm>
            <a:off x="6403765" y="192108"/>
            <a:ext cx="5278796" cy="36933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b-NO" sz="1800" b="1" i="0" u="none" strike="noStrike" kern="1200" cap="none" spc="0" baseline="0" dirty="0">
                <a:solidFill>
                  <a:srgbClr val="163E64"/>
                </a:solidFill>
                <a:uFillTx/>
                <a:latin typeface="Aptos"/>
              </a:rPr>
              <a:t>Disposisjonsfond 2024: </a:t>
            </a:r>
            <a:r>
              <a:rPr lang="nb-NO" sz="1800" b="1" i="0" u="none" strike="noStrike" kern="1200" cap="none" spc="0" baseline="0" dirty="0">
                <a:solidFill>
                  <a:srgbClr val="009999"/>
                </a:solidFill>
                <a:uFillTx/>
                <a:latin typeface="Aptos"/>
              </a:rPr>
              <a:t>24 647 340 000</a:t>
            </a:r>
          </a:p>
        </p:txBody>
      </p:sp>
      <p:pic>
        <p:nvPicPr>
          <p:cNvPr id="15" name="Bilde 14" descr="Et bilde som inneholder kniv, bord&#10;&#10;Automatisk generert beskrivelse">
            <a:extLst>
              <a:ext uri="{FF2B5EF4-FFF2-40B4-BE49-F238E27FC236}">
                <a16:creationId xmlns:a16="http://schemas.microsoft.com/office/drawing/2014/main" id="{7CEF5548-D7AD-49BC-FC24-0FF3260AF3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199" y="5466714"/>
            <a:ext cx="4004890" cy="616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07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1C82399A-6CE5-3A78-022E-996F14B10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Netto lånegjeld</a:t>
            </a:r>
          </a:p>
        </p:txBody>
      </p:sp>
      <p:sp>
        <p:nvSpPr>
          <p:cNvPr id="6" name="Plassholder for tekst 5">
            <a:extLst>
              <a:ext uri="{FF2B5EF4-FFF2-40B4-BE49-F238E27FC236}">
                <a16:creationId xmlns:a16="http://schemas.microsoft.com/office/drawing/2014/main" id="{00397CAC-37EF-7870-E800-B5A5CEEEA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sz="3200" b="1" dirty="0"/>
              <a:t>2023: </a:t>
            </a:r>
            <a:r>
              <a:rPr lang="nb-NO" sz="3200" dirty="0"/>
              <a:t>174 764 558 000</a:t>
            </a:r>
          </a:p>
          <a:p>
            <a:r>
              <a:rPr lang="nb-NO" sz="3200" b="1" dirty="0"/>
              <a:t>2024</a:t>
            </a:r>
            <a:r>
              <a:rPr lang="nb-NO" sz="3200" dirty="0"/>
              <a:t>: 199 834 282 000</a:t>
            </a:r>
          </a:p>
          <a:p>
            <a:endParaRPr lang="nb-NO" sz="3200" dirty="0"/>
          </a:p>
          <a:p>
            <a:r>
              <a:rPr lang="nb-NO" sz="3600" b="1" dirty="0">
                <a:solidFill>
                  <a:srgbClr val="FF0000"/>
                </a:solidFill>
              </a:rPr>
              <a:t>+ 21 069 724 000</a:t>
            </a:r>
          </a:p>
          <a:p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E94DEE5-DC02-F0CC-74C8-0215904D3A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497" y="2461932"/>
            <a:ext cx="4790962" cy="3788409"/>
          </a:xfrm>
          <a:prstGeom prst="rect">
            <a:avLst/>
          </a:prstGeom>
        </p:spPr>
      </p:pic>
      <p:sp>
        <p:nvSpPr>
          <p:cNvPr id="10" name="TekstSylinder 9">
            <a:extLst>
              <a:ext uri="{FF2B5EF4-FFF2-40B4-BE49-F238E27FC236}">
                <a16:creationId xmlns:a16="http://schemas.microsoft.com/office/drawing/2014/main" id="{F7DA92B9-A2C9-B44B-747B-C6ED90334165}"/>
              </a:ext>
            </a:extLst>
          </p:cNvPr>
          <p:cNvSpPr txBox="1"/>
          <p:nvPr/>
        </p:nvSpPr>
        <p:spPr>
          <a:xfrm>
            <a:off x="6244767" y="6250341"/>
            <a:ext cx="5481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Kilde: Norges Bank: </a:t>
            </a:r>
            <a:r>
              <a:rPr lang="nb-NO" dirty="0">
                <a:hlinkClick r:id="rId4"/>
              </a:rPr>
              <a:t>Pengepolitisk rapport 3/2025</a:t>
            </a:r>
            <a:endParaRPr lang="nb-NO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118B2345-AA56-7B73-2EC3-5AB62754C669}"/>
              </a:ext>
            </a:extLst>
          </p:cNvPr>
          <p:cNvSpPr txBox="1"/>
          <p:nvPr/>
        </p:nvSpPr>
        <p:spPr>
          <a:xfrm>
            <a:off x="6343497" y="1944523"/>
            <a:ext cx="26236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800" dirty="0"/>
              <a:t>Styringsrenten</a:t>
            </a:r>
          </a:p>
        </p:txBody>
      </p:sp>
    </p:spTree>
    <p:extLst>
      <p:ext uri="{BB962C8B-B14F-4D97-AF65-F5344CB8AC3E}">
        <p14:creationId xmlns:p14="http://schemas.microsoft.com/office/powerpoint/2010/main" val="42095679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D9ED4ED-3D56-737E-F7D8-FD1089EA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Avsluttende råd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E118C42-A474-8B1B-D410-5077A8DDABE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197" y="2327649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Langsiktig økonomisk planlegging</a:t>
            </a:r>
          </a:p>
          <a:p>
            <a:pPr>
              <a:lnSpc>
                <a:spcPct val="150000"/>
              </a:lnSpc>
            </a:pP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Budsjettbalanse som minimum</a:t>
            </a:r>
          </a:p>
          <a:p>
            <a:pPr lvl="1">
              <a:lnSpc>
                <a:spcPct val="150000"/>
              </a:lnSpc>
            </a:pPr>
            <a:r>
              <a:rPr lang="nb-NO" sz="18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Gjennom reelle prioriteringer</a:t>
            </a:r>
          </a:p>
          <a:p>
            <a:pPr>
              <a:lnSpc>
                <a:spcPct val="150000"/>
              </a:lnSpc>
            </a:pP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Bygg opp bufferkapasitet</a:t>
            </a:r>
          </a:p>
          <a:p>
            <a:pPr>
              <a:lnSpc>
                <a:spcPct val="150000"/>
              </a:lnSpc>
            </a:pP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Invester klokt</a:t>
            </a:r>
          </a:p>
          <a:p>
            <a:pPr>
              <a:lnSpc>
                <a:spcPct val="150000"/>
              </a:lnSpc>
            </a:pP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Følg med på gjeld og renteutgifter</a:t>
            </a:r>
          </a:p>
          <a:p>
            <a:pPr>
              <a:lnSpc>
                <a:spcPct val="150000"/>
              </a:lnSpc>
            </a:pPr>
            <a:r>
              <a:rPr lang="nb-NO" sz="2200" dirty="0">
                <a:solidFill>
                  <a:schemeClr val="accent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Effektiv tjenesteproduksjon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8270933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0E5448E-F582-6185-35FF-0DD264A18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Påminnelser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C1FB9A28-C32D-29F9-D786-0E2329D0E6F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197" y="218421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Nytt regelverk gir lavere gebyrvekst fra 2026</a:t>
            </a:r>
          </a:p>
          <a:p>
            <a:pPr marL="0" indent="0">
              <a:buNone/>
            </a:pPr>
            <a:r>
              <a:rPr lang="nb-NO" sz="2200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Kommunal- og distriktsdepartementet har økt de maksimale avskrivningstidene på ledningsnett (vann- og avløpsledninger) og enkelte andre investeringer i kommunesektoren, samt endret renten som kommunene skal legge til grunn når de beregner selvkost. Endringene trer i kraft fra budsjett- og regnskapsåret 2026.</a:t>
            </a:r>
          </a:p>
          <a:p>
            <a:pPr marL="0" indent="0">
              <a:buNone/>
            </a:pPr>
            <a:endParaRPr lang="nb-NO" sz="22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endParaRPr lang="nb-NO" sz="22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nb-NO" sz="2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KS Stormøte om statsbudsjettet kl. 14.00 i dag</a:t>
            </a:r>
            <a:endParaRPr lang="nb-NO" sz="2200" dirty="0">
              <a:solidFill>
                <a:schemeClr val="tx2">
                  <a:lumMod val="90000"/>
                  <a:lumOff val="1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marL="0" indent="0">
              <a:buNone/>
            </a:pPr>
            <a:r>
              <a:rPr lang="nb-NO" sz="2200" dirty="0">
                <a:solidFill>
                  <a:srgbClr val="009999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Stormøte om statsbudsjettet 2026 - Hjem</a:t>
            </a:r>
            <a:endParaRPr lang="nb-NO" sz="2200" dirty="0">
              <a:solidFill>
                <a:srgbClr val="009999"/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715408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28AA92BC-58B4-2F48-4A67-ED152C8F2B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b-NO" dirty="0"/>
              <a:t>Takk for oppmerksomheten!</a:t>
            </a:r>
          </a:p>
          <a:p>
            <a:endParaRPr lang="nb-NO" dirty="0"/>
          </a:p>
          <a:p>
            <a:r>
              <a:rPr lang="nb-NO" dirty="0"/>
              <a:t>Informasjonsbrevet blir sendt ut i løpet av de nærmeste dagene.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5E31AA8D-1761-4064-D46C-0F829839CA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9832" y="3855747"/>
            <a:ext cx="4607248" cy="180000"/>
          </a:xfrm>
        </p:spPr>
        <p:txBody>
          <a:bodyPr/>
          <a:lstStyle/>
          <a:p>
            <a:r>
              <a:rPr lang="nb-NO" sz="1400" dirty="0"/>
              <a:t>Fakra Butt: Fakra.butt@statsforvalteren.no</a:t>
            </a:r>
          </a:p>
          <a:p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0C79F571-2BDE-33D7-BF0B-026D509C3D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9832" y="4200583"/>
            <a:ext cx="5136168" cy="180000"/>
          </a:xfrm>
        </p:spPr>
        <p:txBody>
          <a:bodyPr/>
          <a:lstStyle/>
          <a:p>
            <a:r>
              <a:rPr lang="nb-NO" sz="1400" dirty="0"/>
              <a:t>Ina Lysø Skarvøy: Ina.skarvoy@statsforvalteren.no</a:t>
            </a:r>
          </a:p>
        </p:txBody>
      </p:sp>
    </p:spTree>
    <p:extLst>
      <p:ext uri="{BB962C8B-B14F-4D97-AF65-F5344CB8AC3E}">
        <p14:creationId xmlns:p14="http://schemas.microsoft.com/office/powerpoint/2010/main" val="8529109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9FE906-7EA3-3264-3C4C-249C9B2E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Svakere resultater skyldes i hovedsak driftsubalanse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7E30929A-7F03-D32C-71CD-3760CEA96E7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8791260"/>
              </p:ext>
            </p:extLst>
          </p:nvPr>
        </p:nvGraphicFramePr>
        <p:xfrm>
          <a:off x="1894915" y="2072528"/>
          <a:ext cx="81153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5102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9194DCE-5647-5106-001A-66D24C5AEE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Regjeringen har prioritert kommunesektoren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7D315AD2-B000-F020-96CB-954E8A5C43E9}"/>
              </a:ext>
            </a:extLst>
          </p:cNvPr>
          <p:cNvSpPr txBox="1"/>
          <p:nvPr/>
        </p:nvSpPr>
        <p:spPr>
          <a:xfrm>
            <a:off x="959224" y="2164988"/>
            <a:ext cx="4989123" cy="41242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latin typeface="+mj-lt"/>
              </a:rPr>
              <a:t>Saldert budsjett for 2025:</a:t>
            </a:r>
          </a:p>
          <a:p>
            <a:r>
              <a:rPr lang="nb-NO" sz="2800" b="1" dirty="0">
                <a:solidFill>
                  <a:srgbClr val="009999"/>
                </a:solidFill>
              </a:rPr>
              <a:t>13 mrd. kroner </a:t>
            </a:r>
          </a:p>
          <a:p>
            <a:endParaRPr lang="nb-NO" sz="3200" dirty="0">
              <a:latin typeface="+mj-lt"/>
            </a:endParaRPr>
          </a:p>
          <a:p>
            <a:r>
              <a:rPr lang="nb-NO" sz="2400" dirty="0">
                <a:latin typeface="+mj-lt"/>
              </a:rPr>
              <a:t>Revidert nasjonalbudsjett:</a:t>
            </a:r>
          </a:p>
          <a:p>
            <a:r>
              <a:rPr lang="nb-NO" sz="2800" b="1" dirty="0">
                <a:solidFill>
                  <a:srgbClr val="009999"/>
                </a:solidFill>
              </a:rPr>
              <a:t>1,6 mrd. kroner</a:t>
            </a:r>
          </a:p>
          <a:p>
            <a:endParaRPr lang="nb-NO" sz="3200" dirty="0">
              <a:latin typeface="+mj-lt"/>
            </a:endParaRPr>
          </a:p>
          <a:p>
            <a:r>
              <a:rPr lang="nb-NO" sz="2400" dirty="0">
                <a:latin typeface="+mj-lt"/>
              </a:rPr>
              <a:t>I tillegg kompensasjon for pensjon-</a:t>
            </a:r>
          </a:p>
          <a:p>
            <a:r>
              <a:rPr lang="nb-NO" sz="2400" dirty="0">
                <a:latin typeface="+mj-lt"/>
              </a:rPr>
              <a:t>Revidert nasjonalbudsjett:</a:t>
            </a:r>
          </a:p>
          <a:p>
            <a:r>
              <a:rPr lang="nb-NO" sz="2800" b="1" dirty="0">
                <a:solidFill>
                  <a:srgbClr val="009999"/>
                </a:solidFill>
              </a:rPr>
              <a:t>4,1 mrd. kroner</a:t>
            </a:r>
          </a:p>
          <a:p>
            <a:endParaRPr lang="nb-NO" dirty="0"/>
          </a:p>
        </p:txBody>
      </p:sp>
      <p:sp>
        <p:nvSpPr>
          <p:cNvPr id="5" name="Høyre klammeparentes 4">
            <a:extLst>
              <a:ext uri="{FF2B5EF4-FFF2-40B4-BE49-F238E27FC236}">
                <a16:creationId xmlns:a16="http://schemas.microsoft.com/office/drawing/2014/main" id="{49768C12-AE37-9ED6-60F8-2AEF28F5C9B6}"/>
              </a:ext>
            </a:extLst>
          </p:cNvPr>
          <p:cNvSpPr/>
          <p:nvPr/>
        </p:nvSpPr>
        <p:spPr>
          <a:xfrm>
            <a:off x="5459506" y="2209800"/>
            <a:ext cx="636494" cy="2335306"/>
          </a:xfrm>
          <a:prstGeom prst="rightBrace">
            <a:avLst/>
          </a:prstGeom>
          <a:ln w="381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D8FD263B-4D09-86AD-BEA4-1D59B8A35D58}"/>
              </a:ext>
            </a:extLst>
          </p:cNvPr>
          <p:cNvSpPr txBox="1"/>
          <p:nvPr/>
        </p:nvSpPr>
        <p:spPr>
          <a:xfrm>
            <a:off x="6414511" y="2984520"/>
            <a:ext cx="411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n-NO" sz="3200" b="1" dirty="0">
                <a:solidFill>
                  <a:srgbClr val="009999"/>
                </a:solidFill>
              </a:rPr>
              <a:t>Historisk vekst i frie inntekter.</a:t>
            </a:r>
            <a:endParaRPr lang="nb-NO" b="1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15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23B456-8320-576D-7D89-FC912F1CF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Forutsigbare anslag i 2025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F619E1-A61A-8845-9FA7-A74DE326240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Uendret anslag for skatteinntekter knyttet til inntekt og formue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Den kommunale deflatoren er nedjustert fra 4,1% til 4,0 %. Styrkning på om lag 0,5 mrd. kroner</a:t>
            </a:r>
          </a:p>
          <a:p>
            <a:endParaRPr lang="nb-NO" dirty="0"/>
          </a:p>
          <a:p>
            <a:r>
              <a:rPr lang="nb-NO" b="1" dirty="0"/>
              <a:t>Andre anslag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Pensjonskostnader: 0,6 mrd. kroner høyere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Demografiutgifter: 0,2 mrd. kroner lavere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39238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00BA15-5DBF-B259-3701-E5891B51A6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Kommuneopplegget for 2026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7A610606-8DB8-19BF-456D-6C9F074EEF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Regjeringens forslag til vekst i frie inntekter:</a:t>
            </a:r>
          </a:p>
          <a:p>
            <a:r>
              <a:rPr lang="nb-NO" sz="2800" b="1" dirty="0">
                <a:solidFill>
                  <a:srgbClr val="009999"/>
                </a:solidFill>
                <a:latin typeface="+mn-lt"/>
              </a:rPr>
              <a:t>4,2 mrd. kroner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Kommune: 3,2 mrd. kroner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Fylkeskommune: 1,0 mrd. kroner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b-NO" b="1" dirty="0"/>
          </a:p>
          <a:p>
            <a:r>
              <a:rPr lang="nb-NO" b="1" dirty="0"/>
              <a:t>Handlingsrom utover merkostnader til demografi:</a:t>
            </a:r>
          </a:p>
          <a:p>
            <a:r>
              <a:rPr lang="nb-NO" sz="2800" b="1" dirty="0">
                <a:solidFill>
                  <a:srgbClr val="009999"/>
                </a:solidFill>
                <a:latin typeface="+mn-lt"/>
              </a:rPr>
              <a:t>1,3 mrd. kroner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Kommune: 85 pst.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dirty="0"/>
              <a:t>Fylkeskommune: 15 pst.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585118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63CC66-D60C-A3B0-63F2-58BEAAB6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Kommuneopplegget for 2026 forts.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9E0A8C5-F4EF-5948-73D0-9414E130E9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b-NO" b="1" dirty="0"/>
              <a:t>Vekst i kommunesektorens frie inntekter:</a:t>
            </a:r>
          </a:p>
          <a:p>
            <a:endParaRPr lang="nb-NO" sz="2000" b="1" dirty="0"/>
          </a:p>
          <a:p>
            <a:pPr algn="ctr">
              <a:spcBef>
                <a:spcPts val="0"/>
              </a:spcBef>
            </a:pPr>
            <a:r>
              <a:rPr lang="nb-NO" sz="2800" b="1" dirty="0">
                <a:solidFill>
                  <a:srgbClr val="009999"/>
                </a:solidFill>
                <a:latin typeface="+mn-lt"/>
              </a:rPr>
              <a:t> 4,2 mrd. kroner</a:t>
            </a:r>
          </a:p>
          <a:p>
            <a:pPr algn="ctr">
              <a:spcBef>
                <a:spcPts val="0"/>
              </a:spcBef>
            </a:pPr>
            <a:endParaRPr lang="nb-NO" sz="1500" b="1" dirty="0">
              <a:solidFill>
                <a:srgbClr val="009999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nb-NO" sz="2800" b="1" dirty="0">
                <a:solidFill>
                  <a:srgbClr val="009999"/>
                </a:solidFill>
                <a:latin typeface="+mn-lt"/>
              </a:rPr>
              <a:t>+ 1,6 mrd. kroner</a:t>
            </a:r>
          </a:p>
          <a:p>
            <a:pPr algn="ctr">
              <a:spcBef>
                <a:spcPts val="0"/>
              </a:spcBef>
            </a:pPr>
            <a:endParaRPr lang="nb-NO" sz="1500" b="1" dirty="0">
              <a:solidFill>
                <a:srgbClr val="009999"/>
              </a:solidFill>
              <a:latin typeface="+mn-lt"/>
            </a:endParaRPr>
          </a:p>
          <a:p>
            <a:pPr algn="ctr">
              <a:spcBef>
                <a:spcPts val="0"/>
              </a:spcBef>
            </a:pPr>
            <a:r>
              <a:rPr lang="nb-NO" sz="2800" b="1" dirty="0">
                <a:solidFill>
                  <a:srgbClr val="009999"/>
                </a:solidFill>
                <a:latin typeface="+mn-lt"/>
              </a:rPr>
              <a:t>=  5,8 mrd. kroner</a:t>
            </a:r>
          </a:p>
          <a:p>
            <a:endParaRPr lang="nb-NO" dirty="0"/>
          </a:p>
          <a:p>
            <a:r>
              <a:rPr lang="nb-NO" b="1" dirty="0">
                <a:latin typeface="+mn-lt"/>
              </a:rPr>
              <a:t>Altså er inntektsveksten høyere enn varslet i </a:t>
            </a:r>
            <a:r>
              <a:rPr lang="nb-NO" b="1" dirty="0" err="1">
                <a:latin typeface="+mn-lt"/>
              </a:rPr>
              <a:t>k.prop</a:t>
            </a:r>
            <a:r>
              <a:rPr lang="nb-NO" b="1" dirty="0">
                <a:latin typeface="+mn-lt"/>
              </a:rPr>
              <a:t>  for 2026.</a:t>
            </a:r>
          </a:p>
        </p:txBody>
      </p:sp>
      <p:cxnSp>
        <p:nvCxnSpPr>
          <p:cNvPr id="5" name="Rett linje 4">
            <a:extLst>
              <a:ext uri="{FF2B5EF4-FFF2-40B4-BE49-F238E27FC236}">
                <a16:creationId xmlns:a16="http://schemas.microsoft.com/office/drawing/2014/main" id="{0FACFA2C-DA49-3746-F6DC-EED35E88C3BB}"/>
              </a:ext>
            </a:extLst>
          </p:cNvPr>
          <p:cNvCxnSpPr/>
          <p:nvPr/>
        </p:nvCxnSpPr>
        <p:spPr>
          <a:xfrm>
            <a:off x="4415118" y="4213412"/>
            <a:ext cx="33617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linje 5">
            <a:extLst>
              <a:ext uri="{FF2B5EF4-FFF2-40B4-BE49-F238E27FC236}">
                <a16:creationId xmlns:a16="http://schemas.microsoft.com/office/drawing/2014/main" id="{2F7EED6E-B476-54BD-C6B8-C0BB50B18EEA}"/>
              </a:ext>
            </a:extLst>
          </p:cNvPr>
          <p:cNvCxnSpPr/>
          <p:nvPr/>
        </p:nvCxnSpPr>
        <p:spPr>
          <a:xfrm>
            <a:off x="4415118" y="4733365"/>
            <a:ext cx="33617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linje 6">
            <a:extLst>
              <a:ext uri="{FF2B5EF4-FFF2-40B4-BE49-F238E27FC236}">
                <a16:creationId xmlns:a16="http://schemas.microsoft.com/office/drawing/2014/main" id="{9152FC27-C5D8-9200-E7F5-1C351A5CAB59}"/>
              </a:ext>
            </a:extLst>
          </p:cNvPr>
          <p:cNvCxnSpPr/>
          <p:nvPr/>
        </p:nvCxnSpPr>
        <p:spPr>
          <a:xfrm>
            <a:off x="4415118" y="4840942"/>
            <a:ext cx="33617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1810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74FD02D-8A9B-0C0C-E3D5-A88127B8E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Deflator 2025 og 2026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6CFD92AD-1230-1E2E-9990-7047D7E0CF5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67696013"/>
              </p:ext>
            </p:extLst>
          </p:nvPr>
        </p:nvGraphicFramePr>
        <p:xfrm>
          <a:off x="1055687" y="2164988"/>
          <a:ext cx="9605683" cy="32663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100">
                  <a:extLst>
                    <a:ext uri="{9D8B030D-6E8A-4147-A177-3AD203B41FA5}">
                      <a16:colId xmlns:a16="http://schemas.microsoft.com/office/drawing/2014/main" val="2909929883"/>
                    </a:ext>
                  </a:extLst>
                </a:gridCol>
                <a:gridCol w="1808447">
                  <a:extLst>
                    <a:ext uri="{9D8B030D-6E8A-4147-A177-3AD203B41FA5}">
                      <a16:colId xmlns:a16="http://schemas.microsoft.com/office/drawing/2014/main" val="3774956336"/>
                    </a:ext>
                  </a:extLst>
                </a:gridCol>
                <a:gridCol w="1812136">
                  <a:extLst>
                    <a:ext uri="{9D8B030D-6E8A-4147-A177-3AD203B41FA5}">
                      <a16:colId xmlns:a16="http://schemas.microsoft.com/office/drawing/2014/main" val="3001163067"/>
                    </a:ext>
                  </a:extLst>
                </a:gridCol>
              </a:tblGrid>
              <a:tr h="408291">
                <a:tc>
                  <a:txBody>
                    <a:bodyPr/>
                    <a:lstStyle/>
                    <a:p>
                      <a:endParaRPr lang="nb-NO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>
                          <a:solidFill>
                            <a:schemeClr val="tx1"/>
                          </a:solidFill>
                        </a:rPr>
                        <a:t>2026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633434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Lønnsvekst inkl. pensjon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5,6 pst.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 pst.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884498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r>
                        <a:rPr lang="nb-N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Lønnsvekst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4,4 pst.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 pst.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04195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r>
                        <a:rPr lang="nb-N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Bidrag fra merkostnader pensjon</a:t>
                      </a:r>
                      <a:endParaRPr lang="nb-NO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buNone/>
                      </a:pPr>
                      <a:r>
                        <a:rPr lang="nb-N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 pst.</a:t>
                      </a: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r>
                        <a:rPr lang="nb-NO" sz="160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 pst.</a:t>
                      </a:r>
                      <a:endParaRPr lang="nb-NO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737675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Prisvekst kjøp av varer og tjenester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pst.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2,8 pst.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5554285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Lønnsandel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 pst.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58,1 pst.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361388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r>
                        <a:rPr lang="nb-NO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Deflator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 pst.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pst.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763979"/>
                  </a:ext>
                </a:extLst>
              </a:tr>
              <a:tr h="408291">
                <a:tc>
                  <a:txBody>
                    <a:bodyPr/>
                    <a:lstStyle/>
                    <a:p>
                      <a:r>
                        <a:rPr lang="nb-NO" sz="18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Deflator</a:t>
                      </a:r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uten bidrag fra pensjon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 pst.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 pst.</a:t>
                      </a: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8532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05329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-tema">
  <a:themeElements>
    <a:clrScheme name="FM_designprofil_2018">
      <a:dk1>
        <a:srgbClr val="00244E"/>
      </a:dk1>
      <a:lt1>
        <a:sysClr val="window" lastClr="FFFFFF"/>
      </a:lt1>
      <a:dk2>
        <a:srgbClr val="00244E"/>
      </a:dk2>
      <a:lt2>
        <a:srgbClr val="E7E6E6"/>
      </a:lt2>
      <a:accent1>
        <a:srgbClr val="00ADBA"/>
      </a:accent1>
      <a:accent2>
        <a:srgbClr val="4C76BA"/>
      </a:accent2>
      <a:accent3>
        <a:srgbClr val="BFC2C0"/>
      </a:accent3>
      <a:accent4>
        <a:srgbClr val="F39200"/>
      </a:accent4>
      <a:accent5>
        <a:srgbClr val="C90B1C"/>
      </a:accent5>
      <a:accent6>
        <a:srgbClr val="87C0C4"/>
      </a:accent6>
      <a:hlink>
        <a:srgbClr val="00ADBA"/>
      </a:hlink>
      <a:folHlink>
        <a:srgbClr val="C90B1C"/>
      </a:folHlink>
    </a:clrScheme>
    <a:fontScheme name="FM_OpenSans">
      <a:majorFont>
        <a:latin typeface="Open Sans Light"/>
        <a:ea typeface=""/>
        <a:cs typeface=""/>
      </a:majorFont>
      <a:minorFont>
        <a:latin typeface="Open Sans"/>
        <a:ea typeface=""/>
        <a:cs typeface=""/>
      </a:minorFont>
    </a:fontScheme>
    <a:fmtScheme name="Røykfarget glass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18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2159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28575" h="41275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1" id="{9F682F71-174D-41FE-9F9F-BC5EF47C3AC4}" vid="{CECE0DA2-D0B7-49D1-9EE5-E7B187A6A733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Blågrøn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Blågrønn">
    <a:dk1>
      <a:sysClr val="windowText" lastClr="000000"/>
    </a:dk1>
    <a:lt1>
      <a:sysClr val="window" lastClr="FFFFFF"/>
    </a:lt1>
    <a:dk2>
      <a:srgbClr val="373545"/>
    </a:dk2>
    <a:lt2>
      <a:srgbClr val="CEDBE6"/>
    </a:lt2>
    <a:accent1>
      <a:srgbClr val="3494BA"/>
    </a:accent1>
    <a:accent2>
      <a:srgbClr val="58B6C0"/>
    </a:accent2>
    <a:accent3>
      <a:srgbClr val="75BDA7"/>
    </a:accent3>
    <a:accent4>
      <a:srgbClr val="7A8C8E"/>
    </a:accent4>
    <a:accent5>
      <a:srgbClr val="84ACB6"/>
    </a:accent5>
    <a:accent6>
      <a:srgbClr val="2683C6"/>
    </a:accent6>
    <a:hlink>
      <a:srgbClr val="6B9F25"/>
    </a:hlink>
    <a:folHlink>
      <a:srgbClr val="9F6715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Metadata/LabelInfo.xml><?xml version="1.0" encoding="utf-8"?>
<clbl:labelList xmlns:clbl="http://schemas.microsoft.com/office/2020/mipLabelMetadata">
  <clbl:label id="{aa5f868e-b6f0-4d92-a486-1599ebfd3e77}" enabled="1" method="Privileged" siteId="{8a6fa58e-5153-4bfa-9a8b-573d985a418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1627</Words>
  <Application>Microsoft Office PowerPoint</Application>
  <PresentationFormat>Widescreen</PresentationFormat>
  <Paragraphs>336</Paragraphs>
  <Slides>38</Slides>
  <Notes>38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38</vt:i4>
      </vt:variant>
    </vt:vector>
  </HeadingPairs>
  <TitlesOfParts>
    <vt:vector size="49" baseType="lpstr">
      <vt:lpstr>Aptos</vt:lpstr>
      <vt:lpstr>Aptos Display</vt:lpstr>
      <vt:lpstr>Arial</vt:lpstr>
      <vt:lpstr>Calibri</vt:lpstr>
      <vt:lpstr>Courier New</vt:lpstr>
      <vt:lpstr>Open Sans</vt:lpstr>
      <vt:lpstr>Open Sans </vt:lpstr>
      <vt:lpstr>Open Sans Light</vt:lpstr>
      <vt:lpstr>Open Sans SemiBold</vt:lpstr>
      <vt:lpstr>Office-tema</vt:lpstr>
      <vt:lpstr>1_Office-tema</vt:lpstr>
      <vt:lpstr>PowerPoint-presentasjon</vt:lpstr>
      <vt:lpstr>Bakteppet for regjeringens budsjettarbeid for 2026</vt:lpstr>
      <vt:lpstr>Fra svak resultatutvikling til bedring </vt:lpstr>
      <vt:lpstr>Svakere resultater skyldes i hovedsak driftsubalanse</vt:lpstr>
      <vt:lpstr>Regjeringen har prioritert kommunesektoren</vt:lpstr>
      <vt:lpstr>Forutsigbare anslag i 2025</vt:lpstr>
      <vt:lpstr>Kommuneopplegget for 2026</vt:lpstr>
      <vt:lpstr>Kommuneopplegget for 2026 forts.</vt:lpstr>
      <vt:lpstr>Deflator 2025 og 2026</vt:lpstr>
      <vt:lpstr>Anslag vekst regnskap 2025-2026</vt:lpstr>
      <vt:lpstr>Pensjonskostnader  i 2026</vt:lpstr>
      <vt:lpstr>Skattøren for 2026</vt:lpstr>
      <vt:lpstr>Endringer i inntektssystemet for kommunene og vekst i frie inntekter </vt:lpstr>
      <vt:lpstr>Endringer i inntektssystemet for kommunene og vekst i frie inntekter forts.</vt:lpstr>
      <vt:lpstr>Andre kommunale saker</vt:lpstr>
      <vt:lpstr>Store omstillingsbehov fremover</vt:lpstr>
      <vt:lpstr>Bærekraftige kommunesystem</vt:lpstr>
      <vt:lpstr>Mindre statlig styring</vt:lpstr>
      <vt:lpstr>PowerPoint-presentasjon</vt:lpstr>
      <vt:lpstr>Retningslinjer for skjønnstildelingen 2026</vt:lpstr>
      <vt:lpstr>Skjønnsrammer for 2026</vt:lpstr>
      <vt:lpstr>Utvikling i fylkesrammene</vt:lpstr>
      <vt:lpstr>Intern fordeling av fylkesrammen for kommunene våre 2022-2026</vt:lpstr>
      <vt:lpstr>Fordeling av de ordinære skjønnsmidlene</vt:lpstr>
      <vt:lpstr>PowerPoint-presentasjon</vt:lpstr>
      <vt:lpstr>Statsforvalterens tilbakeholdte skjønnsmidler</vt:lpstr>
      <vt:lpstr>Statsforvalterens tilbakeholdte skjønnsmidler forts.</vt:lpstr>
      <vt:lpstr>Statsforvalterens tilbakeholdte skjønnsmidler forts.</vt:lpstr>
      <vt:lpstr>Prosjektskjønnsmidler</vt:lpstr>
      <vt:lpstr>Faktisk tildeling av prosjektskjønnsmidler</vt:lpstr>
      <vt:lpstr>Departementets tilbakeholdte skjønnsmidler</vt:lpstr>
      <vt:lpstr>PowerPoint-presentasjon</vt:lpstr>
      <vt:lpstr>PowerPoint-presentasjon</vt:lpstr>
      <vt:lpstr>PowerPoint-presentasjon</vt:lpstr>
      <vt:lpstr>Netto lånegjeld</vt:lpstr>
      <vt:lpstr>Avsluttende råd</vt:lpstr>
      <vt:lpstr>Påminnelser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Butt, Fakra</dc:creator>
  <cp:lastModifiedBy>Butt, Fakra</cp:lastModifiedBy>
  <cp:revision>67</cp:revision>
  <dcterms:created xsi:type="dcterms:W3CDTF">2025-07-15T07:30:23Z</dcterms:created>
  <dcterms:modified xsi:type="dcterms:W3CDTF">2025-10-15T09:09:48Z</dcterms:modified>
</cp:coreProperties>
</file>