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2" r:id="rId2"/>
    <p:sldId id="294" r:id="rId3"/>
    <p:sldId id="261" r:id="rId4"/>
    <p:sldId id="312" r:id="rId5"/>
    <p:sldId id="314" r:id="rId6"/>
    <p:sldId id="265" r:id="rId7"/>
    <p:sldId id="315" r:id="rId8"/>
    <p:sldId id="316" r:id="rId9"/>
    <p:sldId id="320" r:id="rId10"/>
    <p:sldId id="321" r:id="rId11"/>
    <p:sldId id="319" r:id="rId12"/>
    <p:sldId id="322" r:id="rId13"/>
    <p:sldId id="323" r:id="rId14"/>
    <p:sldId id="324" r:id="rId15"/>
    <p:sldId id="325" r:id="rId16"/>
    <p:sldId id="305" r:id="rId17"/>
  </p:sldIdLst>
  <p:sldSz cx="9906000" cy="6858000" type="A4"/>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852646"/>
    <a:srgbClr val="E2E2E2"/>
    <a:srgbClr val="877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74592" autoAdjust="0"/>
  </p:normalViewPr>
  <p:slideViewPr>
    <p:cSldViewPr snapToGrid="0" snapToObjects="1">
      <p:cViewPr>
        <p:scale>
          <a:sx n="70" d="100"/>
          <a:sy n="70" d="100"/>
        </p:scale>
        <p:origin x="1902" y="684"/>
      </p:cViewPr>
      <p:guideLst>
        <p:guide orient="horz" pos="2160"/>
        <p:guide pos="3120"/>
      </p:guideLst>
    </p:cSldViewPr>
  </p:slideViewPr>
  <p:notesTextViewPr>
    <p:cViewPr>
      <p:scale>
        <a:sx n="100" d="100"/>
        <a:sy n="100" d="100"/>
      </p:scale>
      <p:origin x="0" y="-744"/>
    </p:cViewPr>
  </p:notesTextViewPr>
  <p:sorterViewPr>
    <p:cViewPr>
      <p:scale>
        <a:sx n="100" d="100"/>
        <a:sy n="100" d="100"/>
      </p:scale>
      <p:origin x="0" y="0"/>
    </p:cViewPr>
  </p:sorterViewPr>
  <p:notesViewPr>
    <p:cSldViewPr snapToGrid="0" snapToObjects="1">
      <p:cViewPr varScale="1">
        <p:scale>
          <a:sx n="98" d="100"/>
          <a:sy n="98" d="100"/>
        </p:scale>
        <p:origin x="-351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D133B18B-1E7B-0642-BF07-DD313978970D}" type="datetimeFigureOut">
              <a:rPr lang="nb-NO" smtClean="0"/>
              <a:t>11.10.2021</a:t>
            </a:fld>
            <a:endParaRPr lang="nb-NO"/>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5CDF8D47-20B9-B84C-9E7A-8BCB91823539}" type="slidenum">
              <a:rPr lang="nb-NO" smtClean="0"/>
              <a:t>‹#›</a:t>
            </a:fld>
            <a:endParaRPr lang="nb-NO"/>
          </a:p>
        </p:txBody>
      </p:sp>
    </p:spTree>
    <p:extLst>
      <p:ext uri="{BB962C8B-B14F-4D97-AF65-F5344CB8AC3E}">
        <p14:creationId xmlns:p14="http://schemas.microsoft.com/office/powerpoint/2010/main" val="92455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037F0AD3-1743-413F-9AC5-D0C3C0FA0489}" type="datetimeFigureOut">
              <a:rPr lang="nb-NO" smtClean="0"/>
              <a:t>11.10.2021</a:t>
            </a:fld>
            <a:endParaRPr lang="nb-NO"/>
          </a:p>
        </p:txBody>
      </p:sp>
      <p:sp>
        <p:nvSpPr>
          <p:cNvPr id="4" name="Plassholder for lysbilde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CA44A95-6B95-4774-8B28-31A69C31164B}" type="slidenum">
              <a:rPr lang="nb-NO" smtClean="0"/>
              <a:t>‹#›</a:t>
            </a:fld>
            <a:endParaRPr lang="nb-NO"/>
          </a:p>
        </p:txBody>
      </p:sp>
    </p:spTree>
    <p:extLst>
      <p:ext uri="{BB962C8B-B14F-4D97-AF65-F5344CB8AC3E}">
        <p14:creationId xmlns:p14="http://schemas.microsoft.com/office/powerpoint/2010/main" val="3763065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9613" y="744538"/>
            <a:ext cx="5378450" cy="3722687"/>
          </a:xfrm>
        </p:spPr>
      </p:sp>
      <p:sp>
        <p:nvSpPr>
          <p:cNvPr id="3" name="Plassholder for notater 2"/>
          <p:cNvSpPr>
            <a:spLocks noGrp="1"/>
          </p:cNvSpPr>
          <p:nvPr>
            <p:ph type="body" idx="1"/>
          </p:nvPr>
        </p:nvSpPr>
        <p:spPr/>
        <p:txBody>
          <a:bodyPr/>
          <a:lstStyle/>
          <a:p>
            <a:pPr eaLnBrk="1" hangingPunct="1">
              <a:defRPr/>
            </a:pPr>
            <a:endParaRPr lang="en-GB" sz="1200" b="0" dirty="0" smtClean="0">
              <a:ea typeface="ＭＳ Ｐゴシック" pitchFamily="34" charset="-128"/>
            </a:endParaRPr>
          </a:p>
        </p:txBody>
      </p:sp>
      <p:sp>
        <p:nvSpPr>
          <p:cNvPr id="4" name="Plassholder for lysbildenummer 3"/>
          <p:cNvSpPr>
            <a:spLocks noGrp="1"/>
          </p:cNvSpPr>
          <p:nvPr>
            <p:ph type="sldNum" sz="quarter" idx="10"/>
          </p:nvPr>
        </p:nvSpPr>
        <p:spPr/>
        <p:txBody>
          <a:bodyPr/>
          <a:lstStyle/>
          <a:p>
            <a:fld id="{3CA44A95-6B95-4774-8B28-31A69C31164B}" type="slidenum">
              <a:rPr lang="nb-NO" smtClean="0"/>
              <a:pPr/>
              <a:t>1</a:t>
            </a:fld>
            <a:endParaRPr lang="nb-NO"/>
          </a:p>
        </p:txBody>
      </p:sp>
    </p:spTree>
    <p:extLst>
      <p:ext uri="{BB962C8B-B14F-4D97-AF65-F5344CB8AC3E}">
        <p14:creationId xmlns:p14="http://schemas.microsoft.com/office/powerpoint/2010/main" val="16297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E-læringskurset omhandler veteraner som</a:t>
            </a:r>
            <a:r>
              <a:rPr lang="nb-NO" baseline="0" dirty="0" smtClean="0"/>
              <a:t> har deltatt i internasjonale operasjoner og deres familier. Hensikten er å gi større innsikt i hva en veteraner, hvilke utfordringer veteraner har, hvilke ressurser de besitter og hvordan man best mulig kan bistå dem, og deres familier, til en god tilbakevending til det sivile livet i hjemkommunen. Kurset gir også en nyttig oversikt over hvilke ressurser de som jobber med veteraner kan benytte seg av (faglig støtte, informasjon, tilgang på kunnskap).</a:t>
            </a:r>
          </a:p>
          <a:p>
            <a:pPr marL="171450" indent="-171450">
              <a:buFont typeface="Arial" panose="020B0604020202020204" pitchFamily="34" charset="0"/>
              <a:buChar char="•"/>
            </a:pPr>
            <a:r>
              <a:rPr lang="nb-NO" baseline="0" dirty="0" smtClean="0"/>
              <a:t>Kurset er modulbasert, og man kan gå gjennom hele kurset samlet, eller ta hver modul for seg. </a:t>
            </a:r>
          </a:p>
          <a:p>
            <a:pPr marL="171450" indent="-171450">
              <a:buFont typeface="Arial" panose="020B0604020202020204" pitchFamily="34" charset="0"/>
              <a:buChar char="•"/>
            </a:pPr>
            <a:r>
              <a:rPr lang="nb-NO" baseline="0" dirty="0" smtClean="0"/>
              <a:t>Innhold: 6 moduler:</a:t>
            </a:r>
          </a:p>
          <a:p>
            <a:pPr marL="0" indent="0">
              <a:buFont typeface="Arial" panose="020B0604020202020204" pitchFamily="34" charset="0"/>
              <a:buNone/>
            </a:pPr>
            <a:r>
              <a:rPr lang="nb-NO" baseline="0" dirty="0" smtClean="0"/>
              <a:t>	Modul 1: Hva er en veteran?</a:t>
            </a:r>
          </a:p>
          <a:p>
            <a:pPr marL="0" indent="0">
              <a:buFont typeface="Arial" panose="020B0604020202020204" pitchFamily="34" charset="0"/>
              <a:buNone/>
            </a:pPr>
            <a:r>
              <a:rPr lang="nb-NO" baseline="0" dirty="0" smtClean="0"/>
              <a:t>	Modul 2: Utfordringer for veteraner</a:t>
            </a:r>
          </a:p>
          <a:p>
            <a:pPr marL="0" indent="0">
              <a:buFont typeface="Arial" panose="020B0604020202020204" pitchFamily="34" charset="0"/>
              <a:buNone/>
            </a:pPr>
            <a:r>
              <a:rPr lang="nb-NO" baseline="0" dirty="0" smtClean="0"/>
              <a:t>	Modul 3: Familie og barn</a:t>
            </a:r>
          </a:p>
          <a:p>
            <a:pPr marL="0" indent="0">
              <a:buFont typeface="Arial" panose="020B0604020202020204" pitchFamily="34" charset="0"/>
              <a:buNone/>
            </a:pPr>
            <a:r>
              <a:rPr lang="nb-NO" baseline="0" dirty="0" smtClean="0"/>
              <a:t>	Modul 4: Ressurser for veteraner</a:t>
            </a:r>
          </a:p>
          <a:p>
            <a:pPr marL="0" indent="0">
              <a:buFont typeface="Arial" panose="020B0604020202020204" pitchFamily="34" charset="0"/>
              <a:buNone/>
            </a:pPr>
            <a:r>
              <a:rPr lang="nb-NO" baseline="0" dirty="0" smtClean="0"/>
              <a:t>	Modul 5: Stressmestring og SMART (</a:t>
            </a:r>
            <a:r>
              <a:rPr lang="nb-NO" baseline="0" dirty="0" err="1" smtClean="0"/>
              <a:t>stressmestringsapp</a:t>
            </a:r>
            <a:r>
              <a:rPr lang="nb-NO" baseline="0" dirty="0" smtClean="0"/>
              <a:t>, opprinnelig laget for det australske forsvaret, tilpasset norske brukere)</a:t>
            </a:r>
          </a:p>
          <a:p>
            <a:pPr marL="0" indent="0">
              <a:buFont typeface="Arial" panose="020B0604020202020204" pitchFamily="34" charset="0"/>
              <a:buNone/>
            </a:pPr>
            <a:r>
              <a:rPr lang="nb-NO" baseline="0" dirty="0" smtClean="0"/>
              <a:t>	Modul 6: Veteraner og kommunene</a:t>
            </a:r>
          </a:p>
          <a:p>
            <a:pPr marL="171450" indent="-171450">
              <a:buFont typeface="Arial" panose="020B0604020202020204" pitchFamily="34" charset="0"/>
              <a:buChar char="•"/>
            </a:pPr>
            <a:r>
              <a:rPr lang="nb-NO" baseline="0" dirty="0" smtClean="0"/>
              <a:t>Målgruppe: Ansatte i kommunal og offentlig sektor, og andre, som kommer i kontakt med veteraner og deres nærmeste.</a:t>
            </a:r>
          </a:p>
          <a:p>
            <a:pPr marL="171450" indent="-171450">
              <a:buFont typeface="Arial" panose="020B0604020202020204" pitchFamily="34" charset="0"/>
              <a:buChar char="•"/>
            </a:pPr>
            <a:r>
              <a:rPr lang="nb-NO" baseline="0" dirty="0" smtClean="0"/>
              <a:t>Kurset er et samarbeidsprosjekt mellom Horten kommune, Regionalt ressurssenter om vold, traumatisk stress og selvmordsforebygging (RVTS) Øst og Forsvarets veterantjeneste.</a:t>
            </a:r>
          </a:p>
          <a:p>
            <a:pPr marL="171450" indent="-171450">
              <a:buFont typeface="Arial" panose="020B0604020202020204" pitchFamily="34" charset="0"/>
              <a:buChar char="•"/>
            </a:pPr>
            <a:r>
              <a:rPr lang="nb-NO" baseline="0" dirty="0" smtClean="0"/>
              <a:t>Kurset er tilgjengelig for alle gjennom innlogging «Gå til påmelding» (går via ID-porten).</a:t>
            </a:r>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Ut over dette har RVTS Øst i samarbeid med forsvaret utviklet kurs rettet mot ulike kategorier innenfor offentlig forvaltning og tjenesteyting. Dette omfatter kurs for kommunale veterankontakter, kurs for beslutningstakere i kommunen, kurs for helsepersonell, kurs for fastleger og kurs for pedagogisk personell (skole og barnehage). Kurs for samtalegrupper for barn med foreldre ute er også under utvikling (RVTS Nord). </a:t>
            </a:r>
          </a:p>
          <a:p>
            <a:pPr marL="171450" indent="-171450">
              <a:buFont typeface="Arial" panose="020B0604020202020204" pitchFamily="34" charset="0"/>
              <a:buChar char="•"/>
            </a:pPr>
            <a:r>
              <a:rPr lang="nb-NO" baseline="0" dirty="0" smtClean="0"/>
              <a:t>I samarbeid mellom RVTS Øst, Forsvarets sanitet er det utviklet to-dagers kurs for leger og psykologer (er godkjente av Legeforeningen og Psykologforeningen – er meritterende). </a:t>
            </a:r>
          </a:p>
          <a:p>
            <a:pPr marL="171450" indent="-171450">
              <a:buFont typeface="Arial" panose="020B0604020202020204" pitchFamily="34" charset="0"/>
              <a:buChar char="•"/>
            </a:pPr>
            <a:r>
              <a:rPr lang="nb-NO" baseline="0" dirty="0" smtClean="0"/>
              <a:t>Det har også vært gjennomført kurs for NAV-ansatte, både rådgivende leger og de som jobber i førstelinjen). </a:t>
            </a:r>
          </a:p>
          <a:p>
            <a:endParaRPr lang="nb-NO" dirty="0"/>
          </a:p>
        </p:txBody>
      </p:sp>
      <p:sp>
        <p:nvSpPr>
          <p:cNvPr id="4" name="Plassholder for lysbildenummer 3"/>
          <p:cNvSpPr>
            <a:spLocks noGrp="1"/>
          </p:cNvSpPr>
          <p:nvPr>
            <p:ph type="sldNum" sz="quarter" idx="10"/>
          </p:nvPr>
        </p:nvSpPr>
        <p:spPr/>
        <p:txBody>
          <a:bodyPr/>
          <a:lstStyle/>
          <a:p>
            <a:fld id="{3CA44A95-6B95-4774-8B28-31A69C31164B}" type="slidenum">
              <a:rPr lang="nb-NO" smtClean="0"/>
              <a:t>10</a:t>
            </a:fld>
            <a:endParaRPr lang="nb-NO"/>
          </a:p>
        </p:txBody>
      </p:sp>
    </p:spTree>
    <p:extLst>
      <p:ext uri="{BB962C8B-B14F-4D97-AF65-F5344CB8AC3E}">
        <p14:creationId xmlns:p14="http://schemas.microsoft.com/office/powerpoint/2010/main" val="440219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I</a:t>
            </a:r>
            <a:r>
              <a:rPr lang="nb-NO" baseline="0" dirty="0" smtClean="0"/>
              <a:t> regjeringens oppfølgingsplan (2014) rettes fokuset </a:t>
            </a:r>
            <a:r>
              <a:rPr lang="nb-NO" baseline="0" dirty="0" smtClean="0"/>
              <a:t>mot </a:t>
            </a:r>
            <a:r>
              <a:rPr lang="nb-NO" baseline="0" dirty="0" smtClean="0"/>
              <a:t>sivil sektor og særlig kommunenes rolle og ansvar. </a:t>
            </a:r>
          </a:p>
          <a:p>
            <a:pPr marL="171450" indent="-171450">
              <a:buFont typeface="Arial" panose="020B0604020202020204" pitchFamily="34" charset="0"/>
              <a:buChar char="•"/>
            </a:pPr>
            <a:r>
              <a:rPr lang="nb-NO" baseline="0" dirty="0" smtClean="0"/>
              <a:t>Et av tiltakene i planen oppfordrer kommunene til å utvikle kommunale veteranplaner for å sikre veteranene et best mulig tjenestetilbud.</a:t>
            </a:r>
          </a:p>
          <a:p>
            <a:pPr marL="171450" indent="-171450">
              <a:buFont typeface="Arial" panose="020B0604020202020204" pitchFamily="34" charset="0"/>
              <a:buChar char="•"/>
            </a:pPr>
            <a:r>
              <a:rPr lang="nb-NO" baseline="0" dirty="0" smtClean="0"/>
              <a:t>Gitt </a:t>
            </a:r>
            <a:r>
              <a:rPr lang="nb-NO" baseline="0" dirty="0" smtClean="0"/>
              <a:t>Statsforvalterens </a:t>
            </a:r>
            <a:r>
              <a:rPr lang="nb-NO" baseline="0" dirty="0" smtClean="0"/>
              <a:t>rolle, blant annet med tanke på samarbeid og samordning mellom kommunene, samt </a:t>
            </a:r>
            <a:r>
              <a:rPr lang="nb-NO" baseline="0" dirty="0" smtClean="0"/>
              <a:t>Statsforvalternes </a:t>
            </a:r>
            <a:r>
              <a:rPr lang="nb-NO" baseline="0" dirty="0" smtClean="0"/>
              <a:t>oppgave med å veilede kommunene vil det være hensiktsmessig å vurdere en koordinerende rolle sett opp mot kommunenes arbeid med anerkjennelse, ivaretakelse og oppfølging. Dette for å sikre at kommunene besitter tilstrekkelig kompetanse og kunnskap for å kunne imøtekomme regjeringens politiske intensjon innenfor veteranområdet, samt at det vil kunne bidra i forebyggende retning. Herunder f.eks. med tanke på fylkeslegens funksjon, samt ha grensesnitt mot bl.a. familievern. </a:t>
            </a:r>
            <a:endParaRPr lang="nb-NO" dirty="0"/>
          </a:p>
        </p:txBody>
      </p:sp>
      <p:sp>
        <p:nvSpPr>
          <p:cNvPr id="4" name="Plassholder for lysbildenummer 3"/>
          <p:cNvSpPr>
            <a:spLocks noGrp="1"/>
          </p:cNvSpPr>
          <p:nvPr>
            <p:ph type="sldNum" sz="quarter" idx="10"/>
          </p:nvPr>
        </p:nvSpPr>
        <p:spPr/>
        <p:txBody>
          <a:bodyPr/>
          <a:lstStyle/>
          <a:p>
            <a:fld id="{3CA44A95-6B95-4774-8B28-31A69C31164B}" type="slidenum">
              <a:rPr lang="nb-NO" smtClean="0"/>
              <a:t>11</a:t>
            </a:fld>
            <a:endParaRPr lang="nb-NO"/>
          </a:p>
        </p:txBody>
      </p:sp>
    </p:spTree>
    <p:extLst>
      <p:ext uri="{BB962C8B-B14F-4D97-AF65-F5344CB8AC3E}">
        <p14:creationId xmlns:p14="http://schemas.microsoft.com/office/powerpoint/2010/main" val="226196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b="1" dirty="0" smtClean="0"/>
              <a:t>I denne helseundersøkelsen har vi målt psykiske helseplager på flere måter.</a:t>
            </a:r>
          </a:p>
          <a:p>
            <a:pPr rtl="0"/>
            <a:r>
              <a:rPr lang="nb-NO" b="1" dirty="0" smtClean="0"/>
              <a:t>Vi har derfor forsøkt å fange opp de mest vanlige psykiske helseplagene i militære populasjoner, slik som generelle stressreaksjoner, PTSD, depresjon, angst, søvnproblemer, alkoholmisbruk (16,1 %</a:t>
            </a:r>
            <a:r>
              <a:rPr lang="nb-NO" b="1" baseline="0" dirty="0" smtClean="0"/>
              <a:t> har risikofylt / skadelig forbruk</a:t>
            </a:r>
            <a:r>
              <a:rPr lang="nb-NO" b="1" dirty="0" smtClean="0"/>
              <a:t>.</a:t>
            </a:r>
          </a:p>
          <a:p>
            <a:pPr marL="171450" indent="-171450" rtl="0">
              <a:buFont typeface="Arial" panose="020B0604020202020204" pitchFamily="34" charset="0"/>
              <a:buChar char="•"/>
            </a:pPr>
            <a:r>
              <a:rPr lang="nb-NO" dirty="0" smtClean="0"/>
              <a:t>Disse helseplagene er målt med </a:t>
            </a:r>
            <a:r>
              <a:rPr lang="nb-NO" dirty="0" err="1" smtClean="0"/>
              <a:t>standardiserte</a:t>
            </a:r>
            <a:r>
              <a:rPr lang="nb-NO" dirty="0" smtClean="0"/>
              <a:t>, validerte måleinstrumenter som har etablerte grenseverdier for hva som anses som klinisk signifikant symptomtrykk</a:t>
            </a:r>
          </a:p>
          <a:p>
            <a:pPr marL="171450" indent="-171450" rtl="0">
              <a:buFont typeface="Arial" panose="020B0604020202020204" pitchFamily="34" charset="0"/>
              <a:buChar char="•"/>
            </a:pPr>
            <a:r>
              <a:rPr lang="nb-NO" dirty="0" smtClean="0"/>
              <a:t>Disse grenseverdiene brukes også i faglitteraturen for å estimere hvor mange som har et klinisk betydningsfullt nivå av symptomer, og vil være </a:t>
            </a:r>
            <a:r>
              <a:rPr lang="nb-NO" dirty="0" err="1" smtClean="0"/>
              <a:t>indikativt</a:t>
            </a:r>
            <a:r>
              <a:rPr lang="nb-NO" dirty="0" smtClean="0"/>
              <a:t> på forekomst av medisinske diagnoser. </a:t>
            </a:r>
          </a:p>
          <a:p>
            <a:pPr marL="171450" indent="-171450" rtl="0">
              <a:buFont typeface="Arial" panose="020B0604020202020204" pitchFamily="34" charset="0"/>
              <a:buChar char="•"/>
            </a:pPr>
            <a:r>
              <a:rPr lang="nb-NO" dirty="0" smtClean="0"/>
              <a:t>Siden det ikke er mulig å bestemme diagnoser uten å gjøre kliniske intervjuer, vil vi her bruke allerede kjente grenseverdier for å kunne si noe om andel personer med et betydelig symptomtrykk.</a:t>
            </a:r>
            <a:endParaRPr lang="nb-NO" b="1" dirty="0" smtClean="0"/>
          </a:p>
          <a:p>
            <a:pPr marL="171450" indent="-171450" rtl="0">
              <a:buFont typeface="Arial" panose="020B0604020202020204" pitchFamily="34" charset="0"/>
              <a:buChar char="•"/>
            </a:pPr>
            <a:r>
              <a:rPr lang="nb-NO" b="0" dirty="0" smtClean="0"/>
              <a:t>Totalt i undersøkelsen var det 6083 personer som svarte på minst ett av instrumentene som måler psykiske helseplager. 635 av disse rapporterte symptomer over klinisk grenseverdi på én eller flere av de følgende psykiske helseplagene.</a:t>
            </a:r>
          </a:p>
          <a:p>
            <a:pPr marL="171450" indent="-171450" rtl="0">
              <a:buFont typeface="Arial" panose="020B0604020202020204" pitchFamily="34" charset="0"/>
              <a:buChar char="•"/>
            </a:pPr>
            <a:r>
              <a:rPr lang="nb-NO" b="0" dirty="0" smtClean="0"/>
              <a:t>Vi fant at 10,4 % av veteranene rapporterer psykiske helseplager. Dette er et noe høyere tall enn det som ble rapportert tidligere i samme populasjon (2). </a:t>
            </a:r>
            <a:endParaRPr lang="en-GB" b="0"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12</a:t>
            </a:fld>
            <a:endParaRPr lang="nb-NO"/>
          </a:p>
        </p:txBody>
      </p:sp>
    </p:spTree>
    <p:extLst>
      <p:ext uri="{BB962C8B-B14F-4D97-AF65-F5344CB8AC3E}">
        <p14:creationId xmlns:p14="http://schemas.microsoft.com/office/powerpoint/2010/main" val="199121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b="0" dirty="0" smtClean="0"/>
              <a:t>Vi observerte ingen forskjell i forekomst av psykiske helseplager mellom menn/kvinner. Dette er uvanlig, da de fleste studier, både på sivile og militære, finner mer psykiske helseplager blant kvinner. Derimot fant vi at blant de som sluttet i Forsvaret etter tjenesten, er det betydelig flere som har psykiske helseplager enn blant de som fortsatte i Forsvaret etter endt utenlandstjeneste. Dette bekrefter et funn som er gjort tidligere på norske Afghanistan-veteraner (9) og som bør få implikasjoner for oppfølging.</a:t>
            </a:r>
            <a:endParaRPr lang="en-GB" b="0" dirty="0" smtClean="0"/>
          </a:p>
          <a:p>
            <a:endParaRPr lang="nb-NO" dirty="0" smtClean="0"/>
          </a:p>
          <a:p>
            <a:pPr marL="171450" indent="-171450">
              <a:buFont typeface="Arial" panose="020B0604020202020204" pitchFamily="34" charset="0"/>
              <a:buChar char="•"/>
            </a:pPr>
            <a:r>
              <a:rPr lang="nb-NO" dirty="0" smtClean="0"/>
              <a:t>Ingen forskjeller</a:t>
            </a:r>
            <a:r>
              <a:rPr lang="nb-NO" baseline="0" dirty="0" smtClean="0"/>
              <a:t> mellom menn og kvinner når det gjelder psykiske </a:t>
            </a:r>
            <a:r>
              <a:rPr lang="nb-NO" baseline="0" dirty="0" smtClean="0"/>
              <a:t>helseplager. Dette </a:t>
            </a:r>
            <a:r>
              <a:rPr lang="nb-NO" baseline="0" dirty="0" smtClean="0"/>
              <a:t>er uvanlig funn, da de fleste studier, sivilt og militært, viser at det foreligger høyere rapportering av psykiske helseplager blant kvinner. Det finnes et militært studie fra Canada som finner det samme som oss (2014).</a:t>
            </a:r>
            <a:endParaRPr lang="en-GB"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13</a:t>
            </a:fld>
            <a:endParaRPr lang="nb-NO"/>
          </a:p>
        </p:txBody>
      </p:sp>
    </p:spTree>
    <p:extLst>
      <p:ext uri="{BB962C8B-B14F-4D97-AF65-F5344CB8AC3E}">
        <p14:creationId xmlns:p14="http://schemas.microsoft.com/office/powerpoint/2010/main" val="55830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rtl="0">
              <a:buFont typeface="Arial" panose="020B0604020202020204" pitchFamily="34" charset="0"/>
              <a:buChar char="•"/>
            </a:pPr>
            <a:r>
              <a:rPr lang="nb-NO" b="0" dirty="0" smtClean="0"/>
              <a:t>Mange ser på fastlegen som naturlig å oppsøke dersom de skulle få psykiske helseproblemer. </a:t>
            </a:r>
            <a:endParaRPr lang="nb-NO" b="0" dirty="0" smtClean="0"/>
          </a:p>
          <a:p>
            <a:pPr marL="171450" indent="-171450" rtl="0">
              <a:buFont typeface="Arial" panose="020B0604020202020204" pitchFamily="34" charset="0"/>
              <a:buChar char="•"/>
            </a:pPr>
            <a:r>
              <a:rPr lang="nb-NO" b="0" dirty="0" smtClean="0"/>
              <a:t>Det </a:t>
            </a:r>
            <a:r>
              <a:rPr lang="nb-NO" b="0" dirty="0" smtClean="0"/>
              <a:t>ser ut til at private spesialister er foretrukket sammenlignet med offentlig psykisk helsevern, men preferanse for offentlig psykisk helsevern har en betydelig økning fra 3,1 % i 2012 til 6,2 % i </a:t>
            </a:r>
            <a:r>
              <a:rPr lang="nb-NO" b="0" dirty="0" smtClean="0"/>
              <a:t>2020.</a:t>
            </a:r>
          </a:p>
          <a:p>
            <a:pPr marL="171450" indent="-171450" rtl="0">
              <a:buFont typeface="Arial" panose="020B0604020202020204" pitchFamily="34" charset="0"/>
              <a:buChar char="•"/>
            </a:pPr>
            <a:r>
              <a:rPr lang="nb-NO" b="0" dirty="0" smtClean="0"/>
              <a:t>Tilliten </a:t>
            </a:r>
            <a:r>
              <a:rPr lang="nb-NO" b="0" dirty="0" smtClean="0"/>
              <a:t>til hjelpeinstanser i Forsvaret er fortsatt </a:t>
            </a:r>
            <a:r>
              <a:rPr lang="nb-NO" b="0" dirty="0" smtClean="0"/>
              <a:t>god.</a:t>
            </a:r>
          </a:p>
          <a:p>
            <a:pPr marL="171450" indent="-171450" rtl="0">
              <a:buFont typeface="Arial" panose="020B0604020202020204" pitchFamily="34" charset="0"/>
              <a:buChar char="•"/>
            </a:pPr>
            <a:r>
              <a:rPr lang="nb-NO" b="0" dirty="0" smtClean="0"/>
              <a:t>Vi </a:t>
            </a:r>
            <a:r>
              <a:rPr lang="nb-NO" b="0" dirty="0" smtClean="0"/>
              <a:t>har gjort mye for å få veteraner</a:t>
            </a:r>
            <a:r>
              <a:rPr lang="nb-NO" b="0" baseline="0" dirty="0" smtClean="0"/>
              <a:t> til å bruke sivilt helsevesen, RVTS holder kurs for fastleger m.m. Det er i de sivile de skal få sin behandling. Så vi er glad for den betydelige økning å søke hjelp ved </a:t>
            </a:r>
            <a:r>
              <a:rPr lang="nb-NO" b="0" baseline="0" dirty="0" err="1" smtClean="0"/>
              <a:t>DPS’ene</a:t>
            </a:r>
            <a:r>
              <a:rPr lang="nb-NO" b="0" baseline="0" dirty="0" smtClean="0"/>
              <a:t> </a:t>
            </a:r>
            <a:endParaRPr lang="nb-NO" b="0" dirty="0"/>
          </a:p>
        </p:txBody>
      </p:sp>
      <p:sp>
        <p:nvSpPr>
          <p:cNvPr id="4" name="Plassholder for lysbildenummer 3"/>
          <p:cNvSpPr>
            <a:spLocks noGrp="1"/>
          </p:cNvSpPr>
          <p:nvPr>
            <p:ph type="sldNum" sz="quarter" idx="5"/>
          </p:nvPr>
        </p:nvSpPr>
        <p:spPr/>
        <p:txBody>
          <a:bodyPr/>
          <a:lstStyle/>
          <a:p>
            <a:pPr>
              <a:defRPr/>
            </a:pPr>
            <a:fld id="{56B74B50-57CA-1945-A4A9-F18B0F3A212E}" type="slidenum">
              <a:rPr lang="nb-NO" smtClean="0"/>
              <a:pPr>
                <a:defRPr/>
              </a:pPr>
              <a:t>14</a:t>
            </a:fld>
            <a:endParaRPr lang="nb-NO"/>
          </a:p>
        </p:txBody>
      </p:sp>
    </p:spTree>
    <p:extLst>
      <p:ext uri="{BB962C8B-B14F-4D97-AF65-F5344CB8AC3E}">
        <p14:creationId xmlns:p14="http://schemas.microsoft.com/office/powerpoint/2010/main" val="306779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b="0" dirty="0" smtClean="0"/>
              <a:t>En </a:t>
            </a:r>
            <a:r>
              <a:rPr lang="nb-NO" b="0" dirty="0" smtClean="0"/>
              <a:t>alvorlig enkelthendelse kan i noen tilfeller være nok til å skape helseplager, men man vet at gjentatte hendelser øker risikoen for en negativ utvikling. Vi fant at majoriteten av veteranene har vært eksponert for minst én alvorlig hendelse, </a:t>
            </a:r>
            <a:r>
              <a:rPr lang="nb-NO" b="0" dirty="0" err="1" smtClean="0"/>
              <a:t>dvs</a:t>
            </a:r>
            <a:r>
              <a:rPr lang="nb-NO" b="0" dirty="0" smtClean="0"/>
              <a:t> 92,5 %, og det er bare 7,5 % som ikke rapporterer noe</a:t>
            </a:r>
            <a:r>
              <a:rPr lang="nb-NO" b="0" baseline="0" dirty="0" smtClean="0"/>
              <a:t> eksponering for alvorlige hendelser</a:t>
            </a:r>
            <a:r>
              <a:rPr lang="nb-NO" b="0" dirty="0" smtClean="0"/>
              <a:t>. </a:t>
            </a:r>
          </a:p>
          <a:p>
            <a:pPr marL="171450" indent="-171450">
              <a:buFont typeface="Arial" panose="020B0604020202020204" pitchFamily="34" charset="0"/>
              <a:buChar char="•"/>
            </a:pPr>
            <a:r>
              <a:rPr lang="nb-NO" b="0" dirty="0" smtClean="0"/>
              <a:t>Som dere kan se er hendelsene var fordelt på et bredt spekter av ulike typer belastende opplevelser. </a:t>
            </a:r>
          </a:p>
          <a:p>
            <a:pPr marL="171450" indent="-171450">
              <a:buFont typeface="Arial" panose="020B0604020202020204" pitchFamily="34" charset="0"/>
              <a:buChar char="•"/>
            </a:pPr>
            <a:r>
              <a:rPr lang="nb-NO" b="0" dirty="0" smtClean="0"/>
              <a:t>Vi se</a:t>
            </a:r>
            <a:r>
              <a:rPr lang="nb-NO" b="0" baseline="0" dirty="0" smtClean="0"/>
              <a:t>r at </a:t>
            </a:r>
            <a:r>
              <a:rPr lang="nb-NO" b="0" dirty="0" smtClean="0"/>
              <a:t>42,2%</a:t>
            </a:r>
            <a:r>
              <a:rPr lang="nb-NO" b="0" baseline="0" dirty="0" smtClean="0"/>
              <a:t> vært i en truende situasjon</a:t>
            </a:r>
            <a:r>
              <a:rPr lang="nb-NO" b="0" dirty="0" smtClean="0"/>
              <a:t> og </a:t>
            </a:r>
            <a:r>
              <a:rPr lang="nb-NO" b="0" baseline="0" dirty="0" smtClean="0"/>
              <a:t> </a:t>
            </a:r>
            <a:r>
              <a:rPr lang="nb-NO" b="0" dirty="0" smtClean="0"/>
              <a:t>43,5 </a:t>
            </a:r>
            <a:r>
              <a:rPr lang="nb-NO" b="0" dirty="0" smtClean="0"/>
              <a:t>% hadde opplevd å bli angrepet </a:t>
            </a:r>
          </a:p>
          <a:p>
            <a:pPr marL="171450" indent="-171450">
              <a:buFont typeface="Arial" panose="020B0604020202020204" pitchFamily="34" charset="0"/>
              <a:buChar char="•"/>
            </a:pPr>
            <a:r>
              <a:rPr lang="nb-NO" b="0" dirty="0" smtClean="0"/>
              <a:t>Videre ser vi at 21,6% sier de var nær ved</a:t>
            </a:r>
            <a:r>
              <a:rPr lang="nb-NO" b="0" baseline="0" dirty="0" smtClean="0"/>
              <a:t> å bli drept </a:t>
            </a:r>
            <a:r>
              <a:rPr lang="nb-NO" b="0" baseline="0" dirty="0" smtClean="0"/>
              <a:t>og </a:t>
            </a:r>
            <a:r>
              <a:rPr lang="nb-NO" b="0" dirty="0" smtClean="0"/>
              <a:t>78,0 </a:t>
            </a:r>
            <a:r>
              <a:rPr lang="nb-NO" b="0" dirty="0" smtClean="0"/>
              <a:t>% rapporterte at de hadde tjenestegjort i et område med høyt trusselnivå, </a:t>
            </a:r>
          </a:p>
          <a:p>
            <a:pPr marL="171450" indent="-171450">
              <a:buFont typeface="Arial" panose="020B0604020202020204" pitchFamily="34" charset="0"/>
              <a:buChar char="•"/>
            </a:pPr>
            <a:r>
              <a:rPr lang="nb-NO" b="0" dirty="0" smtClean="0"/>
              <a:t>22,4% rapporterer at noen nær ble</a:t>
            </a:r>
            <a:r>
              <a:rPr lang="nb-NO" b="0" baseline="0" dirty="0" smtClean="0"/>
              <a:t> alvorlig skadet</a:t>
            </a:r>
          </a:p>
          <a:p>
            <a:pPr marL="171450" indent="-171450">
              <a:buFont typeface="Arial" panose="020B0604020202020204" pitchFamily="34" charset="0"/>
              <a:buChar char="•"/>
            </a:pPr>
            <a:r>
              <a:rPr lang="nb-NO" b="0" baseline="0" dirty="0" smtClean="0"/>
              <a:t>16,7% rapporterer at en nær mistet livet (norsk, alliert og </a:t>
            </a:r>
            <a:r>
              <a:rPr lang="nb-NO" b="0" baseline="0" dirty="0" err="1" smtClean="0"/>
              <a:t>Afgh</a:t>
            </a:r>
            <a:r>
              <a:rPr lang="nb-NO" b="0" baseline="0" dirty="0" smtClean="0"/>
              <a:t> </a:t>
            </a:r>
            <a:r>
              <a:rPr lang="nb-NO" b="0" baseline="0" dirty="0" smtClean="0"/>
              <a:t>soldater)</a:t>
            </a:r>
            <a:endParaRPr lang="nb-NO" b="0" baseline="0" dirty="0" smtClean="0"/>
          </a:p>
          <a:p>
            <a:pPr marL="171450" indent="-171450">
              <a:buFont typeface="Arial" panose="020B0604020202020204" pitchFamily="34" charset="0"/>
              <a:buChar char="•"/>
            </a:pPr>
            <a:r>
              <a:rPr lang="nb-NO" b="0" dirty="0" smtClean="0"/>
              <a:t>19,5 % opplevde at de i et øyeblikk trodde de skulle dø. </a:t>
            </a:r>
          </a:p>
          <a:p>
            <a:pPr marL="171450" indent="-171450">
              <a:buFont typeface="Arial" panose="020B0604020202020204" pitchFamily="34" charset="0"/>
              <a:buChar char="•"/>
            </a:pPr>
            <a:r>
              <a:rPr lang="nb-NO" b="0" dirty="0" smtClean="0"/>
              <a:t>Dette viser at mange deltakere har opplevd alvorlige hendelser.</a:t>
            </a:r>
          </a:p>
          <a:p>
            <a:pPr marL="171450" marR="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b-NO" b="0" dirty="0" smtClean="0"/>
              <a:t>Totalt</a:t>
            </a:r>
            <a:r>
              <a:rPr lang="nb-NO" b="0" baseline="0" dirty="0" smtClean="0"/>
              <a:t> er det 92,5% som rapporterer en eller annen form for belastning, </a:t>
            </a:r>
            <a:r>
              <a:rPr lang="nb-NO" b="0" baseline="0" dirty="0" smtClean="0"/>
              <a:t>dvs. </a:t>
            </a:r>
            <a:r>
              <a:rPr lang="nb-NO" b="0" baseline="0" dirty="0" smtClean="0"/>
              <a:t>at det bare er 7,5% som rapporterer ingen eksponering/belastning.</a:t>
            </a:r>
          </a:p>
          <a:p>
            <a:endParaRPr lang="en-GB"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15</a:t>
            </a:fld>
            <a:endParaRPr lang="nb-NO"/>
          </a:p>
        </p:txBody>
      </p:sp>
    </p:spTree>
    <p:extLst>
      <p:ext uri="{BB962C8B-B14F-4D97-AF65-F5344CB8AC3E}">
        <p14:creationId xmlns:p14="http://schemas.microsoft.com/office/powerpoint/2010/main" val="345004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a:t>
            </a:r>
            <a:r>
              <a:rPr lang="nb-NO" baseline="0" dirty="0" smtClean="0"/>
              <a:t> «å gjøre relevant informasjon tilgjengelig for samfunnet» (og alle fire prioriterte målgrupper) har vi etablert nettstedet «itjenestefornorge.no». Her presenteres samtlige internasjonale operasjoner hvor Norge har bidratt med militært personell, i tillegg til at vi presenterer veteranenes egne historier – og at veteranene har mulighet til å fortelle sine egne. </a:t>
            </a:r>
          </a:p>
          <a:p>
            <a:endParaRPr lang="nb-NO" b="1" baseline="0" dirty="0" smtClean="0"/>
          </a:p>
        </p:txBody>
      </p:sp>
      <p:sp>
        <p:nvSpPr>
          <p:cNvPr id="4" name="Plassholder for lysbildenummer 3"/>
          <p:cNvSpPr>
            <a:spLocks noGrp="1"/>
          </p:cNvSpPr>
          <p:nvPr>
            <p:ph type="sldNum" sz="quarter" idx="10"/>
          </p:nvPr>
        </p:nvSpPr>
        <p:spPr/>
        <p:txBody>
          <a:bodyPr/>
          <a:lstStyle/>
          <a:p>
            <a:pPr>
              <a:defRPr/>
            </a:pPr>
            <a:fld id="{50958007-1FC5-4B74-A664-BB492ADF41E9}" type="slidenum">
              <a:rPr lang="nb-NO" smtClean="0">
                <a:solidFill>
                  <a:prstClr val="black"/>
                </a:solidFill>
              </a:rPr>
              <a:pPr>
                <a:defRPr/>
              </a:pPr>
              <a:t>16</a:t>
            </a:fld>
            <a:endParaRPr lang="nb-NO">
              <a:solidFill>
                <a:prstClr val="black"/>
              </a:solidFill>
            </a:endParaRPr>
          </a:p>
        </p:txBody>
      </p:sp>
    </p:spTree>
    <p:extLst>
      <p:ext uri="{BB962C8B-B14F-4D97-AF65-F5344CB8AC3E}">
        <p14:creationId xmlns:p14="http://schemas.microsoft.com/office/powerpoint/2010/main" val="35927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709613" y="744538"/>
            <a:ext cx="5378450" cy="3722687"/>
          </a:xfr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600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smtClean="0"/>
              <a:t>Januar 1947 sendte Norge de første soldatene til Tyskland. De skulle stabilisere landet etter andre verdenskrig. Før vi trakk oss hjem i 1953 hadde over 50 000 nordmenn tjenestegjort i Tyskland. Den operasjonen som startet for 70 år siden i år</a:t>
            </a:r>
            <a:r>
              <a:rPr lang="nb-NO" baseline="0" dirty="0" smtClean="0"/>
              <a:t> bl</a:t>
            </a:r>
            <a:r>
              <a:rPr lang="nb-NO" dirty="0" smtClean="0"/>
              <a:t>e starten på et langt engasjement for Norge i internasjonale operasjoner.</a:t>
            </a:r>
          </a:p>
          <a:p>
            <a:pPr marL="0" indent="0">
              <a:buFont typeface="Arial" panose="020B0604020202020204" pitchFamily="34" charset="0"/>
              <a:buNone/>
            </a:pPr>
            <a:endParaRPr lang="nb-NO" sz="1200" dirty="0" smtClean="0"/>
          </a:p>
          <a:p>
            <a:pPr marL="171450" indent="-171450">
              <a:buFont typeface="Arial" panose="020B0604020202020204" pitchFamily="34" charset="0"/>
              <a:buChar char="•"/>
            </a:pPr>
            <a:r>
              <a:rPr lang="nb-NO" sz="1200" dirty="0" smtClean="0"/>
              <a:t>Fra og med 1947 har ca. 100 000 nordmenn tjenestegjort i internasjonale operasjoner</a:t>
            </a:r>
          </a:p>
          <a:p>
            <a:pPr marL="171450" indent="-171450">
              <a:buFont typeface="Arial" panose="020B0604020202020204" pitchFamily="34" charset="0"/>
              <a:buChar char="•"/>
            </a:pPr>
            <a:r>
              <a:rPr lang="nb-NO" sz="1200" dirty="0" smtClean="0"/>
              <a:t>Fra og med 1978 har ca. 40 000 nordmenn tjenestegjort i internasjonale operasjoner (UNIFIL og frem til i dag)</a:t>
            </a:r>
          </a:p>
          <a:p>
            <a:pPr marL="171450" indent="-171450">
              <a:buFont typeface="Arial" panose="020B0604020202020204" pitchFamily="34" charset="0"/>
              <a:buChar char="•"/>
            </a:pPr>
            <a:r>
              <a:rPr lang="nb-NO" sz="1200" dirty="0" smtClean="0"/>
              <a:t>Man antar at totalt er ca. 2/3 av de som har tjenestegjort fortsatt i live</a:t>
            </a:r>
          </a:p>
          <a:p>
            <a:pPr marL="171450" indent="-171450">
              <a:buFont typeface="Arial" panose="020B0604020202020204" pitchFamily="34" charset="0"/>
              <a:buChar char="•"/>
            </a:pPr>
            <a:r>
              <a:rPr lang="nb-NO" sz="1200" dirty="0" smtClean="0"/>
              <a:t>Antall </a:t>
            </a:r>
            <a:r>
              <a:rPr lang="nb-NO" sz="1200" dirty="0" smtClean="0"/>
              <a:t>pårøre</a:t>
            </a:r>
          </a:p>
          <a:p>
            <a:pPr marL="171450" indent="-171450">
              <a:buFont typeface="Arial" panose="020B0604020202020204" pitchFamily="34" charset="0"/>
              <a:buChar char="•"/>
            </a:pPr>
            <a:endParaRPr lang="nb-NO" sz="1200" dirty="0" smtClean="0"/>
          </a:p>
          <a:p>
            <a:pPr marL="171450" indent="-171450">
              <a:buFont typeface="Arial" panose="020B0604020202020204" pitchFamily="34" charset="0"/>
              <a:buChar char="•"/>
            </a:pPr>
            <a:r>
              <a:rPr lang="nb-NO" dirty="0" smtClean="0"/>
              <a:t>Før: 1947 – 2005. Ikke et helhetlig system på plass for å ivareta veteraner og deres familier før, under eller etter en </a:t>
            </a:r>
            <a:r>
              <a:rPr lang="nb-NO" dirty="0" err="1" smtClean="0"/>
              <a:t>utenlandsoperasjoner</a:t>
            </a:r>
            <a:r>
              <a:rPr lang="nb-NO" dirty="0" smtClean="0"/>
              <a:t>. Opptreningen i forkant av utreisen var ofte kort og mangelfull, og det samme var oppfølgingen etter hjemkomst. </a:t>
            </a:r>
          </a:p>
          <a:p>
            <a:endParaRPr lang="nb-NO" dirty="0" smtClean="0"/>
          </a:p>
          <a:p>
            <a:pPr marL="171450" indent="-171450">
              <a:buFont typeface="Arial" panose="020B0604020202020204" pitchFamily="34" charset="0"/>
              <a:buChar char="•"/>
            </a:pPr>
            <a:r>
              <a:rPr lang="nb-NO" dirty="0" smtClean="0"/>
              <a:t>Fra 2006 utviklet ulike ordninger for å ivareta veteranene og deres familier,</a:t>
            </a:r>
            <a:r>
              <a:rPr lang="nb-NO" baseline="0" dirty="0" smtClean="0"/>
              <a:t> herunder etableringen av Forsvarets veteranadministrasjon som følge av at FSJ så at internasjonal tjeneste kunne medføre en betydelig økt belastning for personellet, dessuten at INTOPS-tjeneste var blitt en «forventet» del av tjenesten for Forsvarets personell, og at det medførte et behov for å kunne anerkjenne, ivareta og følge opp personellet etter tjenesten. </a:t>
            </a:r>
            <a:endParaRPr lang="nb-NO" dirty="0" smtClean="0"/>
          </a:p>
          <a:p>
            <a:endParaRPr lang="nb-NO" dirty="0" smtClean="0"/>
          </a:p>
          <a:p>
            <a:pPr marL="171450" indent="-171450">
              <a:buFont typeface="Arial" panose="020B0604020202020204" pitchFamily="34" charset="0"/>
              <a:buChar char="•"/>
            </a:pPr>
            <a:r>
              <a:rPr lang="nb-NO" dirty="0" smtClean="0"/>
              <a:t>I 2009 kom Familiedirektivet som slo fast at alle avdelinger skulle ha familiekoordinator i ulike prosentstillinger. Informasjon til familiene gir trygghet under alle deler av perioden med internasjonal tjeneste. </a:t>
            </a:r>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r>
              <a:rPr lang="nb-NO" dirty="0" smtClean="0"/>
              <a:t>«Veteranmeldingen» (Stortingsmelding </a:t>
            </a:r>
            <a:r>
              <a:rPr lang="nb-NO" dirty="0" err="1" smtClean="0"/>
              <a:t>nr</a:t>
            </a:r>
            <a:r>
              <a:rPr lang="nb-NO" dirty="0" smtClean="0"/>
              <a:t> 34 fra 2008-2009) om ivaretakelse av personell før, under og etter deltakelse i </a:t>
            </a:r>
            <a:r>
              <a:rPr lang="nb-NO" dirty="0" err="1" smtClean="0"/>
              <a:t>utenlandsoperasjoner</a:t>
            </a:r>
            <a:r>
              <a:rPr lang="nb-NO" dirty="0" smtClean="0"/>
              <a:t> hadde som formål å sikre best mulig ivaretakelse av veteranene, samt bidra til større forståelse i samfunnet for personell som har utført internasjonal tjeneste. </a:t>
            </a:r>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r>
              <a:rPr lang="nb-NO" dirty="0" smtClean="0"/>
              <a:t>I 2010 startet Forsvaret et prosjekt med mellomlandinger for veteraner, hvor veteranen ble samlet på et isolert sted for å gjennomføre </a:t>
            </a:r>
            <a:r>
              <a:rPr lang="nb-NO" dirty="0" err="1" smtClean="0"/>
              <a:t>debriefing</a:t>
            </a:r>
            <a:r>
              <a:rPr lang="nb-NO" dirty="0" smtClean="0"/>
              <a:t> og møter med Forsvarets stressmestringsteam, samt fysisk og psykisk «lande» før de fikk reise hjem til sine familier. Dette ble formalisert i «Regjeringens handlingsplan for ivaretakelse av personell før, under og etter utenlandstjeneste» (2011), i det som kalles ett-års-programmet. Forsvaret har et særskilt oppfølgingsansvar i ett år etter hjemkomst fra tjeneste i internasjonale operasjoner. Forsvarets ansvar er i tillegg til det ansvaret det kommunale hjelpeapparatet allerede har.</a:t>
            </a:r>
            <a:r>
              <a:rPr lang="nb-NO" baseline="0" dirty="0" smtClean="0"/>
              <a:t> Ettårsprogrammet inneholdt: </a:t>
            </a:r>
            <a:r>
              <a:rPr lang="nb-NO" dirty="0" smtClean="0"/>
              <a:t>Informasjon før, under og etter utreise (herunder</a:t>
            </a:r>
            <a:r>
              <a:rPr lang="nb-NO" baseline="0" dirty="0" smtClean="0"/>
              <a:t> også familiedag før utreise), </a:t>
            </a:r>
            <a:r>
              <a:rPr lang="nb-NO" dirty="0" smtClean="0"/>
              <a:t>Mellomlanding (samt </a:t>
            </a:r>
            <a:r>
              <a:rPr lang="nb-NO" dirty="0" err="1" smtClean="0"/>
              <a:t>etterlanding</a:t>
            </a:r>
            <a:r>
              <a:rPr lang="nb-NO" dirty="0" smtClean="0"/>
              <a:t>), Medaljeparade (med deltakelse av familier),</a:t>
            </a:r>
            <a:r>
              <a:rPr lang="nb-NO" baseline="0" dirty="0" smtClean="0"/>
              <a:t> </a:t>
            </a:r>
            <a:r>
              <a:rPr lang="nb-NO" dirty="0" smtClean="0"/>
              <a:t>Helsescreening med</a:t>
            </a:r>
            <a:r>
              <a:rPr lang="nb-NO" baseline="0" dirty="0" smtClean="0"/>
              <a:t> egenrapporteringsskjema</a:t>
            </a:r>
            <a:r>
              <a:rPr lang="nb-NO" dirty="0" smtClean="0"/>
              <a:t> 3-6 </a:t>
            </a:r>
            <a:r>
              <a:rPr lang="nb-NO" dirty="0" err="1" smtClean="0"/>
              <a:t>mnd</a:t>
            </a:r>
            <a:r>
              <a:rPr lang="nb-NO" dirty="0" smtClean="0"/>
              <a:t> etter hjemkomst,</a:t>
            </a:r>
            <a:r>
              <a:rPr lang="nb-NO" baseline="0" dirty="0" smtClean="0"/>
              <a:t> tilbud om p</a:t>
            </a:r>
            <a:r>
              <a:rPr lang="nb-NO" dirty="0" smtClean="0"/>
              <a:t>sykologisk/psykiatrisk oppfølging fra FSAN i inntil ett år etter endt tjeneste (</a:t>
            </a:r>
            <a:r>
              <a:rPr lang="nb-NO" baseline="0" dirty="0" smtClean="0"/>
              <a:t>i praksis et livslangt tilbud), </a:t>
            </a:r>
            <a:r>
              <a:rPr lang="nb-NO" dirty="0" smtClean="0"/>
              <a:t>Avslutningssamling. Ut over dette arrangerer også Forsvaret gjensynstreff</a:t>
            </a:r>
            <a:r>
              <a:rPr lang="nb-NO" baseline="0" dirty="0" smtClean="0"/>
              <a:t> for avdelinger etter at oppfølgingspliktens periode er avsluttet. </a:t>
            </a:r>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2010: Forsvaret pålegges en særskilt oppfølgingsplikt gjennom forskrift til </a:t>
            </a:r>
            <a:r>
              <a:rPr lang="nb-NO" baseline="0" dirty="0" err="1" smtClean="0"/>
              <a:t>forsvarspersonelloven</a:t>
            </a:r>
            <a:r>
              <a:rPr lang="nb-NO" baseline="0" dirty="0" smtClean="0"/>
              <a:t>. Ordet veteran er hverken brukt i lov eller forskrift, der det henvises til «de som har gjort tjeneste i internasjonale operasjoner». </a:t>
            </a:r>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r>
              <a:rPr lang="nb-NO" dirty="0" smtClean="0"/>
              <a:t>2011: Opprettelsen av Forsvarets veteraninspektør som</a:t>
            </a:r>
            <a:r>
              <a:rPr lang="nb-NO" baseline="0" dirty="0" smtClean="0"/>
              <a:t> Forsvarsledelsens rådgiver innenfor veteranområdet og med et særskilt ansvar for å sikre at oppfølgingen av INTOPS-personell skjer iht. det regelverk Forsvaret har etablert for denne personell-kategorien</a:t>
            </a:r>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2013: Opprettelse av Veteranavdelingen i </a:t>
            </a:r>
            <a:r>
              <a:rPr lang="nb-NO" baseline="0" dirty="0" err="1" smtClean="0"/>
              <a:t>Forsvrsstaben</a:t>
            </a:r>
            <a:endParaRPr lang="nb-NO" dirty="0" smtClean="0"/>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r>
              <a:rPr lang="nb-NO" dirty="0" smtClean="0"/>
              <a:t>Regjeringens oppfølgingsplan fra 2014 viderefører en del av tiltakene, vektlegger samfunnsansvaret og sivile</a:t>
            </a:r>
            <a:r>
              <a:rPr lang="nb-NO" baseline="0" dirty="0" smtClean="0"/>
              <a:t> myndigheters (helse-, omsorgs- og sosialvesenet, samt kommuner) ansvar og rolle i ivaretakelsen av veteranene og deres familier, samt behovet for kompetanseheving om veteraner og deres familiers utfordringer som følge av tjenesten da mange veteraner opplever at møte med det sivile apparatet kan være vanskelig og at det er lite kunnskap om veteraner. Betydningen av</a:t>
            </a:r>
            <a:r>
              <a:rPr lang="nb-NO" dirty="0" smtClean="0"/>
              <a:t> den kompetansen veteranene innehar etter et oppdrag i internasjonal tjeneste,</a:t>
            </a:r>
            <a:r>
              <a:rPr lang="nb-NO" baseline="0" dirty="0" smtClean="0"/>
              <a:t> også for sivilsamfunnet, blir vektlagt.</a:t>
            </a:r>
          </a:p>
          <a:p>
            <a:pPr marL="0" indent="0">
              <a:buFont typeface="Arial" panose="020B0604020202020204" pitchFamily="34" charset="0"/>
              <a:buNone/>
            </a:pPr>
            <a:endParaRPr lang="nb-NO" baseline="0" dirty="0" smtClean="0"/>
          </a:p>
          <a:p>
            <a:pPr marL="171450" indent="-171450">
              <a:buFont typeface="Arial" panose="020B0604020202020204" pitchFamily="34" charset="0"/>
              <a:buChar char="•"/>
            </a:pPr>
            <a:r>
              <a:rPr lang="nb-NO" dirty="0" smtClean="0"/>
              <a:t>Forsvarets «Reglement for oppfølging av personell fra internasjonale operasjoner» (2014) med tilhørende veiledning. Her skisseres et minimum av tiltak som skal gjennomføres, samt roller, ansvar og myndighet innenfor ivaretakelse</a:t>
            </a:r>
            <a:r>
              <a:rPr lang="nb-NO" baseline="0" dirty="0" smtClean="0"/>
              <a:t> for Forsvarets avdelinger.</a:t>
            </a:r>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2016: Opprettelse av Forsvarets veterantjeneste som en fagavdeling med ansvar for Forsvarets oppfølging av personellet før, under og etter INTOPS, drift av Forsvarets veteransenter som et rekreasjonssenter for veteranene og deres familier, samt forvalting av </a:t>
            </a:r>
            <a:r>
              <a:rPr lang="nb-NO" baseline="0" dirty="0" err="1" smtClean="0"/>
              <a:t>FSJs</a:t>
            </a:r>
            <a:r>
              <a:rPr lang="nb-NO" baseline="0" dirty="0" smtClean="0"/>
              <a:t> dekorasjonsinstitutt. </a:t>
            </a:r>
            <a:endParaRPr lang="nb-NO" dirty="0" smtClean="0"/>
          </a:p>
          <a:p>
            <a:pPr marL="171450" indent="-171450">
              <a:buFont typeface="Arial" panose="020B0604020202020204" pitchFamily="34" charset="0"/>
              <a:buChar char="•"/>
            </a:pPr>
            <a:r>
              <a:rPr lang="nb-NO" sz="1200" dirty="0" err="1" smtClean="0"/>
              <a:t>nde</a:t>
            </a:r>
            <a:r>
              <a:rPr lang="nb-NO" sz="1200" dirty="0" smtClean="0"/>
              <a:t> </a:t>
            </a:r>
            <a:r>
              <a:rPr lang="nb-NO" sz="1200" dirty="0" smtClean="0"/>
              <a:t>er ikke kjent, men vil dreie seg om flere hundre-tusen mennesker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9613" y="744538"/>
            <a:ext cx="5378450" cy="3722687"/>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I erkjennelsen av at anerkjennelse og ivaretakelse av veteraner ikke hadde vært viet mye oppmerksomhet fra samfunnets side, iverksatte regjeringen et arbeid på dette feltet. I 2009 kom St. meld. nr. 34 (2008-2009) «Fra vernepliktig til veteran» som skulle bidra til å skape større forståelse i samfunnet for veteranenes oppdrag, situasjon og behov. Regjeringens handlingsplan (2011) «I tjeneste for Norge» og regjeringens oppfølgingsplan (2014) konkretiserte og videreførte dette arbeidet. Den overordnede hensikten var å unngå at veteranene igjen skulle bli en glemt gruppe. Handlingsplanen la føringer for å styrke samfunnets anerkjennelse og ivaretakelse av personellet. Den interdepartementale innretningen understreker det helhetlige ansvaret knyttet til ivaretakelse og oppfølging av personell som har gjort tjeneste for Norge i </a:t>
            </a:r>
            <a:r>
              <a:rPr lang="nb-NO" dirty="0" smtClean="0"/>
              <a:t>utlandet.</a:t>
            </a:r>
          </a:p>
          <a:p>
            <a:pPr marL="171450" indent="-171450">
              <a:buFont typeface="Arial" panose="020B0604020202020204" pitchFamily="34" charset="0"/>
              <a:buChar char="•"/>
            </a:pPr>
            <a:r>
              <a:rPr lang="nb-NO" dirty="0" smtClean="0"/>
              <a:t>I erkjennelsen av at anerkjennelse og ivaretakelse av veteraner ikke hadde vært viet mye oppmerksomhet fra samfunnets side, iverksatte regjeringen et arbeid på dette feltet. Regjeringens oppfølgingsplan peker på at Forsvaret de siste ti år har gjort mye for å bedre situasjonen for personellet som har deltatt i internasjonale operasjoner. Samtidig ønsker regjeringen at sivil sektor skulle ta et større ansvar for å sikre at den enkelte får den hjelpen og støtten en trenger og har krav på. Kommunene spiller en sentral rolle i dette arbeidet, og det er på kommunalt nivå utfordringene ble ansett som størst. I praksis er det i kommunene utøvelsen av det felles samfunnsansvaret vil komme til uttrykk. </a:t>
            </a:r>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r>
              <a:rPr lang="nb-NO" dirty="0" smtClean="0"/>
              <a:t>St. meld. nr. 15 (2019-2020) oppsummerer</a:t>
            </a:r>
            <a:r>
              <a:rPr lang="nb-NO" baseline="0" dirty="0" smtClean="0"/>
              <a:t> de siste tiårets satsning innenfor veteranfeltet, for alle involverte departementer med underliggende etater. Den viser at mye har blitt oppnådd med tanke på anerkjennelse, ivaretakelse og oppfølging av personellet. Man har fått etablert 8. mai som frigjørings- og veterandagen med deltakelse fra kongehus, regjering og Forsvarets ledelse. Fra ett arrangement på Akershus festning i 2011 var det i 2019 over 120 arrangementer rundt om i Norge, bl.a. i regi av kommunene. </a:t>
            </a:r>
          </a:p>
          <a:p>
            <a:pPr marL="171450" indent="-171450">
              <a:buFont typeface="Arial" panose="020B0604020202020204" pitchFamily="34" charset="0"/>
              <a:buChar char="•"/>
            </a:pPr>
            <a:r>
              <a:rPr lang="nb-NO" baseline="0" dirty="0" smtClean="0"/>
              <a:t>Forsvarets ettårsprogram er vel etablert og regulert gjennom et eget reglement. Det innebærer at alt personell fra INTOPS går gjennom et program innenfor rammen av 12 mnd. etter redeployering, iht. Forsvarets oppfølgingsplikt. </a:t>
            </a:r>
          </a:p>
          <a:p>
            <a:pPr marL="171450" indent="-171450">
              <a:buFont typeface="Arial" panose="020B0604020202020204" pitchFamily="34" charset="0"/>
              <a:buChar char="•"/>
            </a:pPr>
            <a:r>
              <a:rPr lang="nb-NO" baseline="0" dirty="0" smtClean="0"/>
              <a:t>Alle veteraner bor i en kommune og det er kommunene som skal levere primære tjenester (helse, sosial, omsorg, skole og barnehage, familievern etc.). Kommunenes ansvar, som en del av samfunnets felles ansvar for oppfølging av veteranene og deres familier. Dette satte regjeringen fokus på i oppfølgingsplanen (2014) og det har vært et sentralt punkt i arbeidet innenfor feltet siden 2014. Det er etablert regionale fagnettverk for innsatspersonell der både helseforetakene ved RVTS, NAV, BUF, politiet og Forsvaret inngår. Kompetanseheving- og overføring fra Forsvaret til det sivile offentlige aktører som helsevesenet (bl.a. fastleger og DPS), familievernet, NAV og til kommuner har stått sentral i arbeidet. </a:t>
            </a:r>
          </a:p>
          <a:p>
            <a:pPr marL="171450" indent="-171450">
              <a:buFont typeface="Arial" panose="020B0604020202020204" pitchFamily="34" charset="0"/>
              <a:buChar char="•"/>
            </a:pPr>
            <a:r>
              <a:rPr lang="nb-NO" baseline="0" dirty="0" smtClean="0"/>
              <a:t>Stortingsmeldingen peker også fremover i form av tre sentrale fokusområder: </a:t>
            </a:r>
            <a:r>
              <a:rPr lang="nb-NO" sz="1200" b="0" i="0" u="none" strike="noStrike" kern="1200" baseline="0" dirty="0" smtClean="0">
                <a:solidFill>
                  <a:schemeClr val="tx1"/>
                </a:solidFill>
                <a:latin typeface="+mn-lt"/>
                <a:ea typeface="+mn-ea"/>
                <a:cs typeface="+mn-cs"/>
              </a:rPr>
              <a:t>ivaretakelse av veteraners familier og barn, øke kompetansen om veteraners utfordringer i det sivile hjelpeapparatet og bidra til forskning blant annet om psykisk helse og veteraners levekår. </a:t>
            </a:r>
          </a:p>
          <a:p>
            <a:pPr marL="171450" indent="-171450">
              <a:buFont typeface="Arial" panose="020B0604020202020204" pitchFamily="34" charset="0"/>
              <a:buChar char="•"/>
            </a:pPr>
            <a:endParaRPr lang="nb-NO"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nb-NO" sz="1200" b="0" i="0" u="none" strike="noStrike" kern="1200" baseline="0" dirty="0" smtClean="0">
                <a:solidFill>
                  <a:schemeClr val="tx1"/>
                </a:solidFill>
                <a:latin typeface="+mn-lt"/>
                <a:ea typeface="+mn-ea"/>
                <a:cs typeface="+mn-cs"/>
              </a:rPr>
              <a:t>Minne om hvem veteranene er i denne sammenheng = de som har deltatt i internasjonale operasjoner for Norge. </a:t>
            </a:r>
          </a:p>
          <a:p>
            <a:endParaRPr lang="nb-NO" dirty="0"/>
          </a:p>
        </p:txBody>
      </p:sp>
      <p:sp>
        <p:nvSpPr>
          <p:cNvPr id="4" name="Plassholder for lysbildenummer 3"/>
          <p:cNvSpPr>
            <a:spLocks noGrp="1"/>
          </p:cNvSpPr>
          <p:nvPr>
            <p:ph type="sldNum" sz="quarter" idx="10"/>
          </p:nvPr>
        </p:nvSpPr>
        <p:spPr/>
        <p:txBody>
          <a:bodyPr/>
          <a:lstStyle/>
          <a:p>
            <a:fld id="{98165FA7-4CF1-43A5-82CF-4F252A809E90}" type="slidenum">
              <a:rPr lang="nb-NO" smtClean="0"/>
              <a:t>3</a:t>
            </a:fld>
            <a:endParaRPr lang="nb-NO"/>
          </a:p>
        </p:txBody>
      </p:sp>
    </p:spTree>
    <p:extLst>
      <p:ext uri="{BB962C8B-B14F-4D97-AF65-F5344CB8AC3E}">
        <p14:creationId xmlns:p14="http://schemas.microsoft.com/office/powerpoint/2010/main" val="214573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9613" y="744538"/>
            <a:ext cx="5378450" cy="3722687"/>
          </a:xfrm>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smtClean="0"/>
          </a:p>
        </p:txBody>
      </p:sp>
      <p:sp>
        <p:nvSpPr>
          <p:cNvPr id="4" name="Plassholder for lysbildenummer 3"/>
          <p:cNvSpPr>
            <a:spLocks noGrp="1"/>
          </p:cNvSpPr>
          <p:nvPr>
            <p:ph type="sldNum" sz="quarter" idx="10"/>
          </p:nvPr>
        </p:nvSpPr>
        <p:spPr/>
        <p:txBody>
          <a:bodyPr/>
          <a:lstStyle/>
          <a:p>
            <a:fld id="{B81D00B3-E3BA-496C-AD05-56609AA72035}" type="slidenum">
              <a:rPr lang="nb-NO" smtClean="0"/>
              <a:t>4</a:t>
            </a:fld>
            <a:endParaRPr lang="nb-NO"/>
          </a:p>
        </p:txBody>
      </p:sp>
    </p:spTree>
    <p:extLst>
      <p:ext uri="{BB962C8B-B14F-4D97-AF65-F5344CB8AC3E}">
        <p14:creationId xmlns:p14="http://schemas.microsoft.com/office/powerpoint/2010/main" val="298905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708025" y="744538"/>
            <a:ext cx="5378450" cy="3724275"/>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34851" name="Rectangle 3"/>
          <p:cNvSpPr>
            <a:spLocks noGrp="1" noChangeArrowheads="1"/>
          </p:cNvSpPr>
          <p:nvPr>
            <p:ph type="body" idx="1"/>
          </p:nvPr>
        </p:nvSpPr>
        <p:spPr>
          <a:xfrm>
            <a:off x="679450" y="4717415"/>
            <a:ext cx="5435600" cy="4469130"/>
          </a:xfrm>
        </p:spPr>
        <p:txBody>
          <a:bodyPr/>
          <a:lstStyle/>
          <a:p>
            <a:pPr marL="171450" indent="-171450">
              <a:buFont typeface="Arial" panose="020B0604020202020204" pitchFamily="34" charset="0"/>
              <a:buChar char="•"/>
              <a:defRPr/>
            </a:pPr>
            <a:r>
              <a:rPr lang="nb-NO" noProof="0" dirty="0" smtClean="0">
                <a:ea typeface="ＭＳ Ｐゴシック" pitchFamily="34" charset="-128"/>
              </a:rPr>
              <a:t>Det har vært en stor satsing på veteransaken de siste årene. Det har blant annet ført til bedre tilbud for veteraner og veteranfamilier, bedre oppfølging, styrket anerkjennelse og mer forskning på veteranfeltet.</a:t>
            </a:r>
          </a:p>
          <a:p>
            <a:pPr marL="171450" indent="-171450">
              <a:buFont typeface="Arial" panose="020B0604020202020204" pitchFamily="34" charset="0"/>
              <a:buChar char="•"/>
              <a:defRPr/>
            </a:pPr>
            <a:r>
              <a:rPr lang="nb-NO" dirty="0" smtClean="0">
                <a:ea typeface="ＭＳ Ｐゴシック" pitchFamily="34" charset="-128"/>
              </a:rPr>
              <a:t>Anerkjennelse </a:t>
            </a:r>
            <a:r>
              <a:rPr lang="nb-NO" dirty="0" smtClean="0">
                <a:ea typeface="ＭＳ Ｐゴシック" pitchFamily="34" charset="-128"/>
              </a:rPr>
              <a:t>og oppfølging av Forsvarets veteraner har fått et vesentlig løft de siste årene. Innføring av en såkalt «mellomlanding» på vei fra operasjonsområdet og medaljeseremonier med deltakelse fra familien og det offentlige Norge, er to tiltak som har bidratt til et slikt løft.</a:t>
            </a:r>
            <a:r>
              <a:rPr lang="nb-NO" baseline="0" dirty="0" smtClean="0">
                <a:ea typeface="ＭＳ Ｐゴシック" pitchFamily="34" charset="-128"/>
              </a:rPr>
              <a:t> </a:t>
            </a:r>
            <a:r>
              <a:rPr lang="nb-NO" dirty="0" smtClean="0">
                <a:ea typeface="ＭＳ Ｐゴシック" pitchFamily="34" charset="-128"/>
              </a:rPr>
              <a:t>I tillegg har vi</a:t>
            </a:r>
            <a:r>
              <a:rPr lang="nb-NO" baseline="0" dirty="0" smtClean="0">
                <a:ea typeface="ＭＳ Ｐゴシック" pitchFamily="34" charset="-128"/>
              </a:rPr>
              <a:t> fått en veterandag, på frigjøringsdagen 8. mai, og at Forsvaret har fått på plass et helhetlig </a:t>
            </a:r>
            <a:r>
              <a:rPr lang="nb-NO" baseline="0" dirty="0" smtClean="0">
                <a:ea typeface="ＭＳ Ｐゴシック" pitchFamily="34" charset="-128"/>
              </a:rPr>
              <a:t>dekorasjonssystem.</a:t>
            </a:r>
          </a:p>
          <a:p>
            <a:pPr marL="171450" indent="-171450">
              <a:buFont typeface="Arial" panose="020B0604020202020204" pitchFamily="34" charset="0"/>
              <a:buChar char="•"/>
              <a:defRPr/>
            </a:pPr>
            <a:r>
              <a:rPr lang="nb-NO" dirty="0" smtClean="0">
                <a:latin typeface="Arial" pitchFamily="34" charset="0"/>
                <a:ea typeface="ＭＳ Ｐゴシック" pitchFamily="-84" charset="-128"/>
              </a:rPr>
              <a:t>Veterankjeden</a:t>
            </a:r>
            <a:r>
              <a:rPr lang="nb-NO" dirty="0" smtClean="0">
                <a:latin typeface="Arial" pitchFamily="34" charset="0"/>
                <a:ea typeface="ＭＳ Ｐゴシック" pitchFamily="-84" charset="-128"/>
              </a:rPr>
              <a:t>, som dagens veteraner gjennomgår, begynner med seleksjon og trening før utreise, og varer frem til ett år etter </a:t>
            </a:r>
            <a:r>
              <a:rPr lang="nb-NO" dirty="0" smtClean="0">
                <a:latin typeface="Arial" pitchFamily="34" charset="0"/>
                <a:ea typeface="ＭＳ Ｐゴシック" pitchFamily="-84" charset="-128"/>
              </a:rPr>
              <a:t>hjemkomst.</a:t>
            </a:r>
          </a:p>
          <a:p>
            <a:pPr marL="171450" indent="-171450">
              <a:buFont typeface="Arial" panose="020B0604020202020204" pitchFamily="34" charset="0"/>
              <a:buChar char="•"/>
              <a:defRPr/>
            </a:pPr>
            <a:r>
              <a:rPr lang="nb-NO" dirty="0" smtClean="0">
                <a:latin typeface="Arial" pitchFamily="34" charset="0"/>
                <a:ea typeface="ＭＳ Ｐゴシック" pitchFamily="-84" charset="-128"/>
              </a:rPr>
              <a:t>Forsvaret </a:t>
            </a:r>
            <a:r>
              <a:rPr lang="nb-NO" dirty="0" smtClean="0">
                <a:latin typeface="Arial" pitchFamily="34" charset="0"/>
                <a:ea typeface="ＭＳ Ｐゴシック" pitchFamily="-84" charset="-128"/>
              </a:rPr>
              <a:t>har en proaktiv rolle frem til 12 måneder etter avsluttet oppdrag</a:t>
            </a:r>
            <a:r>
              <a:rPr lang="nb-NO" dirty="0" smtClean="0">
                <a:latin typeface="Arial" pitchFamily="34" charset="0"/>
                <a:ea typeface="ＭＳ Ｐゴシック" pitchFamily="-84" charset="-128"/>
              </a:rPr>
              <a:t>.</a:t>
            </a:r>
          </a:p>
          <a:p>
            <a:pPr marL="171450" indent="-171450">
              <a:buFont typeface="Arial" panose="020B0604020202020204" pitchFamily="34" charset="0"/>
              <a:buChar char="•"/>
              <a:defRPr/>
            </a:pPr>
            <a:r>
              <a:rPr lang="nb-NO" dirty="0" smtClean="0">
                <a:latin typeface="Arial" pitchFamily="34" charset="0"/>
                <a:ea typeface="ＭＳ Ｐゴシック" pitchFamily="-84" charset="-128"/>
              </a:rPr>
              <a:t>NB! Kommunene,</a:t>
            </a:r>
            <a:r>
              <a:rPr lang="nb-NO" baseline="0" dirty="0" smtClean="0">
                <a:latin typeface="Arial" pitchFamily="34" charset="0"/>
                <a:ea typeface="ＭＳ Ｐゴシック" pitchFamily="-84" charset="-128"/>
              </a:rPr>
              <a:t> og andre offentlige tjenesteytere, som helse, sosial etc. har et selvstendig ansvar overfor veteranene og deres familier/pårørende hele tiden. Forsvarets system for ivaretakelse og oppfølging er et supplement til det offentlige systemet. Forsvaret her ikke et eget helsevesen, et eget NAV eller familievern, da personellet skal benytte det regulære </a:t>
            </a:r>
            <a:r>
              <a:rPr lang="nb-NO" baseline="0" dirty="0" err="1" smtClean="0">
                <a:latin typeface="Arial" pitchFamily="34" charset="0"/>
                <a:ea typeface="ＭＳ Ｐゴシック" pitchFamily="-84" charset="-128"/>
              </a:rPr>
              <a:t>ssytemet</a:t>
            </a:r>
            <a:r>
              <a:rPr lang="nb-NO" baseline="0" dirty="0" smtClean="0">
                <a:latin typeface="Arial" pitchFamily="34" charset="0"/>
                <a:ea typeface="ＭＳ Ｐゴシック" pitchFamily="-84" charset="-128"/>
              </a:rPr>
              <a:t>. </a:t>
            </a:r>
            <a:endParaRPr lang="nb-NO" dirty="0" smtClean="0">
              <a:latin typeface="Arial" pitchFamily="34" charset="0"/>
              <a:ea typeface="ＭＳ Ｐゴシック" pitchFamily="-84" charset="-128"/>
            </a:endParaRPr>
          </a:p>
          <a:p>
            <a:pPr>
              <a:defRPr/>
            </a:pPr>
            <a:endParaRPr lang="nb-NO" dirty="0" smtClean="0">
              <a:latin typeface="Arial" pitchFamily="34" charset="0"/>
              <a:ea typeface="ＭＳ Ｐゴシック" pitchFamily="-84" charset="-128"/>
            </a:endParaRPr>
          </a:p>
          <a:p>
            <a:pPr marL="171450" indent="-171450">
              <a:buFont typeface="Arial" panose="020B0604020202020204" pitchFamily="34" charset="0"/>
              <a:buChar char="•"/>
              <a:defRPr/>
            </a:pPr>
            <a:r>
              <a:rPr lang="nb-NO" dirty="0" smtClean="0">
                <a:latin typeface="Arial" pitchFamily="34" charset="0"/>
                <a:ea typeface="ＭＳ Ｐゴシック" pitchFamily="-84" charset="-128"/>
              </a:rPr>
              <a:t>Etter de 12 månedene: </a:t>
            </a:r>
          </a:p>
          <a:p>
            <a:pPr marL="171450" indent="-171450">
              <a:buFont typeface="Arial" panose="020B0604020202020204" pitchFamily="34" charset="0"/>
              <a:buChar char="•"/>
              <a:defRPr/>
            </a:pPr>
            <a:r>
              <a:rPr lang="nb-NO" dirty="0" smtClean="0">
                <a:latin typeface="Arial" pitchFamily="34" charset="0"/>
                <a:ea typeface="ＭＳ Ｐゴシック" pitchFamily="-84" charset="-128"/>
              </a:rPr>
              <a:t>Forsvaret har fortsatt en åpen dør. Du kan alltid ta kontakt med Forsvaret, uansett hvor lenge siden det er du har tjenestegjort.</a:t>
            </a:r>
          </a:p>
          <a:p>
            <a:pPr marL="171450" indent="-171450">
              <a:buFont typeface="Arial" panose="020B0604020202020204" pitchFamily="34" charset="0"/>
              <a:buChar char="•"/>
              <a:defRPr/>
            </a:pPr>
            <a:r>
              <a:rPr lang="nb-NO" dirty="0" smtClean="0">
                <a:latin typeface="Arial" pitchFamily="34" charset="0"/>
                <a:ea typeface="ＭＳ Ｐゴシック" pitchFamily="-84" charset="-128"/>
              </a:rPr>
              <a:t>Forsvarets veteransenter kan fortsatt benyttes livet ut.</a:t>
            </a:r>
          </a:p>
          <a:p>
            <a:pPr marL="171450" indent="-171450">
              <a:buFont typeface="Arial" panose="020B0604020202020204" pitchFamily="34" charset="0"/>
              <a:buChar char="•"/>
              <a:defRPr/>
            </a:pPr>
            <a:r>
              <a:rPr lang="nb-NO" dirty="0" smtClean="0">
                <a:latin typeface="Arial" pitchFamily="34" charset="0"/>
                <a:ea typeface="ＭＳ Ｐゴシック" pitchFamily="-84" charset="-128"/>
              </a:rPr>
              <a:t>Forsvarets sanitet sine helsetilbud (NMP og IMPS) er også et tilbud som fortsatt kan benyttes. Men det sivile </a:t>
            </a:r>
            <a:r>
              <a:rPr lang="nb-NO" baseline="0" dirty="0" smtClean="0">
                <a:latin typeface="Arial" pitchFamily="34" charset="0"/>
                <a:ea typeface="ＭＳ Ｐゴシック" pitchFamily="-84" charset="-128"/>
              </a:rPr>
              <a:t>hjelpeapparatet er det primære kontaktpunktet for helsespørsmål.</a:t>
            </a:r>
          </a:p>
          <a:p>
            <a:pPr>
              <a:defRPr/>
            </a:pPr>
            <a:endParaRPr lang="nb-NO" baseline="0" dirty="0" smtClean="0">
              <a:latin typeface="Arial" pitchFamily="34" charset="0"/>
              <a:ea typeface="ＭＳ Ｐゴシック" pitchFamily="-84" charset="-128"/>
            </a:endParaRPr>
          </a:p>
          <a:p>
            <a:pPr>
              <a:defRPr/>
            </a:pPr>
            <a:endParaRPr lang="nb-NO" dirty="0" smtClean="0">
              <a:latin typeface="Arial" pitchFamily="34" charset="0"/>
              <a:ea typeface="ＭＳ Ｐゴシック" pitchFamily="-84" charset="-128"/>
            </a:endParaRPr>
          </a:p>
          <a:p>
            <a:pPr>
              <a:defRPr/>
            </a:pPr>
            <a:endParaRPr lang="nb-NO" dirty="0" smtClean="0">
              <a:latin typeface="Arial" pitchFamily="34" charset="0"/>
              <a:ea typeface="ＭＳ Ｐゴシック" pitchFamily="-84" charset="-128"/>
            </a:endParaRPr>
          </a:p>
        </p:txBody>
      </p:sp>
    </p:spTree>
    <p:extLst>
      <p:ext uri="{BB962C8B-B14F-4D97-AF65-F5344CB8AC3E}">
        <p14:creationId xmlns:p14="http://schemas.microsoft.com/office/powerpoint/2010/main" val="420878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09613" y="744538"/>
            <a:ext cx="5378450" cy="3722687"/>
          </a:xfrm>
        </p:spPr>
      </p:sp>
      <p:sp>
        <p:nvSpPr>
          <p:cNvPr id="3" name="Plassholder for notater 2"/>
          <p:cNvSpPr>
            <a:spLocks noGrp="1"/>
          </p:cNvSpPr>
          <p:nvPr>
            <p:ph type="body" idx="1"/>
          </p:nvPr>
        </p:nvSpPr>
        <p:spPr/>
        <p:txBody>
          <a:bodyPr/>
          <a:lstStyle/>
          <a:p>
            <a:pPr>
              <a:defRPr/>
            </a:pPr>
            <a:r>
              <a:rPr lang="nb-NO" b="1" dirty="0" smtClean="0">
                <a:ea typeface="ＭＳ Ｐゴシック" pitchFamily="34" charset="-128"/>
              </a:rPr>
              <a:t>FVS:</a:t>
            </a:r>
            <a:r>
              <a:rPr lang="nb-NO" b="1" baseline="0" dirty="0" smtClean="0">
                <a:ea typeface="ＭＳ Ｐゴシック" pitchFamily="34" charset="-128"/>
              </a:rPr>
              <a:t> </a:t>
            </a:r>
            <a:r>
              <a:rPr lang="nb-NO" dirty="0" smtClean="0">
                <a:ea typeface="ＭＳ Ｐゴシック" pitchFamily="34" charset="-128"/>
              </a:rPr>
              <a:t>Forsvaret har et veteransenter som ligger på </a:t>
            </a:r>
            <a:r>
              <a:rPr lang="nb-NO" dirty="0" err="1" smtClean="0">
                <a:ea typeface="ＭＳ Ｐゴシック" pitchFamily="34" charset="-128"/>
              </a:rPr>
              <a:t>Bæreia</a:t>
            </a:r>
            <a:r>
              <a:rPr lang="nb-NO" dirty="0" smtClean="0">
                <a:ea typeface="ＭＳ Ｐゴシック" pitchFamily="34" charset="-128"/>
              </a:rPr>
              <a:t> utenfor Kongsvinger (ca. en time nord-øst for Gardermoen). </a:t>
            </a:r>
          </a:p>
          <a:p>
            <a:pPr>
              <a:defRPr/>
            </a:pPr>
            <a:r>
              <a:rPr lang="nb-NO" sz="1200" kern="1200" dirty="0" smtClean="0">
                <a:solidFill>
                  <a:schemeClr val="tx1"/>
                </a:solidFill>
                <a:effectLst/>
                <a:latin typeface="+mn-lt"/>
                <a:ea typeface="+mn-ea"/>
                <a:cs typeface="+mn-cs"/>
              </a:rPr>
              <a:t>Senteret </a:t>
            </a:r>
            <a:r>
              <a:rPr lang="nb-NO" sz="1200" kern="1200" dirty="0" smtClean="0">
                <a:solidFill>
                  <a:schemeClr val="tx1"/>
                </a:solidFill>
                <a:effectLst/>
                <a:latin typeface="+mn-lt"/>
                <a:ea typeface="+mn-ea"/>
                <a:cs typeface="+mn-cs"/>
              </a:rPr>
              <a:t>er et rekreasjons- og aktivitetstilbud som kan benyttes av veteraner og deres familier før, under og etter tjeneste i internasjonale operasjoner. Forsvarets åpne dør for veteranhenvendelser, som gir råd og veiledning på telefon og e-post, er også en del av Forsvarets veteransenter.</a:t>
            </a:r>
            <a:endParaRPr lang="nb-NO" dirty="0" smtClean="0">
              <a:ea typeface="ＭＳ Ｐゴシック" pitchFamily="34" charset="-128"/>
            </a:endParaRPr>
          </a:p>
          <a:p>
            <a:pPr>
              <a:defRPr/>
            </a:pPr>
            <a:r>
              <a:rPr lang="nb-NO" dirty="0" smtClean="0">
                <a:ea typeface="ＭＳ Ｐゴシック" pitchFamily="34" charset="-128"/>
              </a:rPr>
              <a:t>Senteret </a:t>
            </a:r>
            <a:r>
              <a:rPr lang="nb-NO" dirty="0" smtClean="0">
                <a:ea typeface="ＭＳ Ｐゴシック" pitchFamily="34" charset="-128"/>
              </a:rPr>
              <a:t>er i drift døgnet rundt det meste av året, men har stengt noen uker om sommeren og normalt de to første ukene i desember samt påsken. Periodene hvor det holdes stengt vil bli annonsert på forsvaret.no/veteransenteret.</a:t>
            </a:r>
          </a:p>
          <a:p>
            <a:pPr>
              <a:defRPr/>
            </a:pPr>
            <a:r>
              <a:rPr lang="nb-NO" dirty="0" smtClean="0">
                <a:ea typeface="ＭＳ Ｐゴシック" pitchFamily="34" charset="-128"/>
              </a:rPr>
              <a:t>FVS </a:t>
            </a:r>
            <a:r>
              <a:rPr lang="nb-NO" dirty="0" smtClean="0">
                <a:ea typeface="ＭＳ Ｐゴシック" pitchFamily="34" charset="-128"/>
              </a:rPr>
              <a:t>tilbyr gratis opphold for familiemedlemmer til en som tjenestegjør i internasjonale operasjoner. Senteret kan også brukes under permisjon fra utenlandstjeneste.</a:t>
            </a:r>
            <a:r>
              <a:rPr lang="en-US" dirty="0" smtClean="0">
                <a:ea typeface="ＭＳ Ｐゴシック" pitchFamily="34" charset="-128"/>
              </a:rPr>
              <a:t> </a:t>
            </a:r>
          </a:p>
          <a:p>
            <a:pPr>
              <a:defRPr/>
            </a:pPr>
            <a:endParaRPr lang="nb-NO" dirty="0" smtClean="0">
              <a:ea typeface="ＭＳ Ｐゴシック" pitchFamily="34" charset="-128"/>
            </a:endParaRPr>
          </a:p>
          <a:p>
            <a:pPr marL="228600" indent="-228600">
              <a:defRPr/>
            </a:pPr>
            <a:r>
              <a:rPr lang="nb-NO" b="1" dirty="0" smtClean="0">
                <a:ea typeface="ＭＳ Ｐゴシック" pitchFamily="34" charset="-128"/>
              </a:rPr>
              <a:t>Åpen dør:</a:t>
            </a:r>
          </a:p>
          <a:p>
            <a:pPr marL="228600" indent="-228600">
              <a:defRPr/>
            </a:pPr>
            <a:r>
              <a:rPr lang="nb-NO" dirty="0" smtClean="0">
                <a:ea typeface="ＭＳ Ｐゴシック" pitchFamily="34" charset="-128"/>
              </a:rPr>
              <a:t>Har du et spørsmål om dekorasjoner, internasjonale operasjoner eller veteranaktiviteter? Søker du råd og veiledning om Forsvarets og samfunnets ulike tilbud til veteraner? Forsvarets åpne dør for veteraner og deres familier er der for deg. </a:t>
            </a:r>
            <a:r>
              <a:rPr lang="nb-NO" sz="1600" dirty="0" smtClean="0">
                <a:ea typeface="ＭＳ Ｐゴシック" pitchFamily="34" charset="-128"/>
              </a:rPr>
              <a:t>Både</a:t>
            </a:r>
            <a:r>
              <a:rPr lang="nb-NO" sz="1600" baseline="0" dirty="0" smtClean="0">
                <a:ea typeface="ＭＳ Ｐゴシック" pitchFamily="34" charset="-128"/>
              </a:rPr>
              <a:t> </a:t>
            </a:r>
            <a:r>
              <a:rPr lang="nb-NO" sz="1600" dirty="0" smtClean="0">
                <a:ea typeface="ＭＳ Ｐゴシック" pitchFamily="34" charset="-128"/>
              </a:rPr>
              <a:t>veteraner </a:t>
            </a:r>
            <a:r>
              <a:rPr lang="nb-NO" sz="1600" dirty="0" smtClean="0">
                <a:ea typeface="ＭＳ Ｐゴシック" pitchFamily="34" charset="-128"/>
              </a:rPr>
              <a:t>og veteranfamilier inviteres til å sende e-post til veteraner@mil.no eller ringe 800 85 000 – uavhengig av når du tjenestegjorde.</a:t>
            </a:r>
          </a:p>
          <a:p>
            <a:pPr marL="228600" indent="-228600" eaLnBrk="1" hangingPunct="1">
              <a:defRPr/>
            </a:pPr>
            <a:endParaRPr lang="nb-NO" sz="800" dirty="0" smtClean="0">
              <a:ea typeface="ＭＳ Ｐゴシック" pitchFamily="34" charset="-128"/>
            </a:endParaRPr>
          </a:p>
          <a:p>
            <a:pPr marL="228600" indent="-228600" eaLnBrk="1" hangingPunct="1">
              <a:defRPr/>
            </a:pPr>
            <a:r>
              <a:rPr lang="nb-NO" sz="800" b="1" dirty="0" smtClean="0">
                <a:ea typeface="ＭＳ Ｐゴシック" pitchFamily="34" charset="-128"/>
              </a:rPr>
              <a:t>Dekorasjonsinstituttet:</a:t>
            </a:r>
          </a:p>
          <a:p>
            <a:pPr marL="228600" indent="-228600" eaLnBrk="1" hangingPunct="1">
              <a:defRPr/>
            </a:pPr>
            <a:r>
              <a:rPr lang="nb-NO" sz="800" b="0" dirty="0" smtClean="0">
                <a:ea typeface="ＭＳ Ｐゴシック" pitchFamily="34" charset="-128"/>
              </a:rPr>
              <a:t>FVT</a:t>
            </a:r>
            <a:r>
              <a:rPr lang="nb-NO" sz="800" b="0" baseline="0" dirty="0" smtClean="0">
                <a:ea typeface="ＭＳ Ｐゴシック" pitchFamily="34" charset="-128"/>
              </a:rPr>
              <a:t> forvalter </a:t>
            </a:r>
            <a:r>
              <a:rPr lang="nb-NO" sz="800" b="0" baseline="0" dirty="0" err="1" smtClean="0">
                <a:ea typeface="ＭＳ Ｐゴシック" pitchFamily="34" charset="-128"/>
              </a:rPr>
              <a:t>FSJs</a:t>
            </a:r>
            <a:r>
              <a:rPr lang="nb-NO" sz="800" b="0" baseline="0" dirty="0" smtClean="0">
                <a:ea typeface="ＭＳ Ｐゴシック" pitchFamily="34" charset="-128"/>
              </a:rPr>
              <a:t> </a:t>
            </a:r>
            <a:r>
              <a:rPr lang="nb-NO" sz="800" b="0" baseline="0" dirty="0" err="1" smtClean="0">
                <a:ea typeface="ＭＳ Ｐゴシック" pitchFamily="34" charset="-128"/>
              </a:rPr>
              <a:t>dekorasjonsinsitutt</a:t>
            </a:r>
            <a:r>
              <a:rPr lang="nb-NO" sz="800" b="0" baseline="0" dirty="0" smtClean="0">
                <a:ea typeface="ＭＳ Ｐゴシック" pitchFamily="34" charset="-128"/>
              </a:rPr>
              <a:t> gjennom å lede, og stille sekretariat for, FDR og FSDR. Alle dekorasjonsaker inn til Forsvaret behandles av Dekorasjonsseksjonen i Forsvaret. For 2019 (før </a:t>
            </a:r>
            <a:r>
              <a:rPr lang="nb-NO" sz="800" b="0" baseline="0" dirty="0" err="1" smtClean="0">
                <a:ea typeface="ＭＳ Ｐゴシック" pitchFamily="34" charset="-128"/>
              </a:rPr>
              <a:t>Covid</a:t>
            </a:r>
            <a:r>
              <a:rPr lang="nb-NO" sz="800" b="0" baseline="0" dirty="0" smtClean="0">
                <a:ea typeface="ＭＳ Ｐゴシック" pitchFamily="34" charset="-128"/>
              </a:rPr>
              <a:t>) ble det gjennomført over 100 seremonier, ut over 8. mai, som var den store </a:t>
            </a:r>
            <a:r>
              <a:rPr lang="nb-NO" sz="800" b="0" baseline="0" dirty="0" err="1" smtClean="0">
                <a:ea typeface="ＭＳ Ｐゴシック" pitchFamily="34" charset="-128"/>
              </a:rPr>
              <a:t>hovedmarkeringen</a:t>
            </a:r>
            <a:r>
              <a:rPr lang="nb-NO" sz="800" b="0" baseline="0" dirty="0" smtClean="0">
                <a:ea typeface="ＭＳ Ｐゴシック" pitchFamily="34" charset="-128"/>
              </a:rPr>
              <a:t>.</a:t>
            </a:r>
          </a:p>
          <a:p>
            <a:pPr marL="228600" indent="-228600" eaLnBrk="1" hangingPunct="1">
              <a:defRPr/>
            </a:pPr>
            <a:r>
              <a:rPr lang="nb-NO" sz="800" b="0" baseline="0" dirty="0" smtClean="0">
                <a:ea typeface="ＭＳ Ｐゴシック" pitchFamily="34" charset="-128"/>
              </a:rPr>
              <a:t>Det gjennomføres også </a:t>
            </a:r>
            <a:r>
              <a:rPr lang="nb-NO" sz="800" b="0" baseline="0" dirty="0" err="1" smtClean="0">
                <a:ea typeface="ＭＳ Ｐゴシック" pitchFamily="34" charset="-128"/>
              </a:rPr>
              <a:t>ettertildeling</a:t>
            </a:r>
            <a:r>
              <a:rPr lang="nb-NO" sz="800" b="0" baseline="0" dirty="0" smtClean="0">
                <a:ea typeface="ＭＳ Ｐゴシック" pitchFamily="34" charset="-128"/>
              </a:rPr>
              <a:t> av </a:t>
            </a:r>
            <a:r>
              <a:rPr lang="nb-NO" sz="800" b="0" baseline="0" dirty="0" err="1" smtClean="0">
                <a:ea typeface="ＭＳ Ｐゴシック" pitchFamily="34" charset="-128"/>
              </a:rPr>
              <a:t>intops</a:t>
            </a:r>
            <a:r>
              <a:rPr lang="nb-NO" sz="800" b="0" baseline="0" dirty="0" smtClean="0">
                <a:ea typeface="ＭＳ Ｐゴシック" pitchFamily="34" charset="-128"/>
              </a:rPr>
              <a:t>-medaljen. For 2019 overrakte Forsvaret 1947 medaljer for internasjonal </a:t>
            </a:r>
            <a:r>
              <a:rPr lang="nb-NO" sz="800" b="0" baseline="0" dirty="0" err="1" smtClean="0">
                <a:ea typeface="ＭＳ Ｐゴシック" pitchFamily="34" charset="-128"/>
              </a:rPr>
              <a:t>tjenenste</a:t>
            </a:r>
            <a:r>
              <a:rPr lang="nb-NO" sz="800" b="0" baseline="0" dirty="0" smtClean="0">
                <a:ea typeface="ＭＳ Ｐゴシック" pitchFamily="34" charset="-128"/>
              </a:rPr>
              <a:t>. Ca. 60 % var for </a:t>
            </a:r>
            <a:r>
              <a:rPr lang="nb-NO" sz="800" b="0" baseline="0" dirty="0" err="1" smtClean="0">
                <a:ea typeface="ＭＳ Ｐゴシック" pitchFamily="34" charset="-128"/>
              </a:rPr>
              <a:t>intops</a:t>
            </a:r>
            <a:r>
              <a:rPr lang="nb-NO" sz="800" b="0" baseline="0" dirty="0" smtClean="0">
                <a:ea typeface="ＭＳ Ｐゴシック" pitchFamily="34" charset="-128"/>
              </a:rPr>
              <a:t>-tjeneste mellom 1947-2000. </a:t>
            </a:r>
          </a:p>
          <a:p>
            <a:pPr marL="228600" indent="-228600" eaLnBrk="1" hangingPunct="1">
              <a:defRPr/>
            </a:pPr>
            <a:r>
              <a:rPr lang="nb-NO" sz="800" b="0" baseline="0" dirty="0" smtClean="0">
                <a:ea typeface="ＭＳ Ｐゴシック" pitchFamily="34" charset="-128"/>
              </a:rPr>
              <a:t>Søke om medaljer (ID-porten) gå til: forsvaret.no/om-forsvaret/uniformer-</a:t>
            </a:r>
            <a:r>
              <a:rPr lang="nb-NO" sz="800" b="0" baseline="0" dirty="0" err="1" smtClean="0">
                <a:ea typeface="ＭＳ Ｐゴシック" pitchFamily="34" charset="-128"/>
              </a:rPr>
              <a:t>greder</a:t>
            </a:r>
            <a:r>
              <a:rPr lang="nb-NO" sz="800" b="0" baseline="0" dirty="0" smtClean="0">
                <a:ea typeface="ＭＳ Ｐゴシック" pitchFamily="34" charset="-128"/>
              </a:rPr>
              <a:t>-medaljer/medaljer/innstille-til-medalje </a:t>
            </a:r>
          </a:p>
          <a:p>
            <a:pPr marL="228600" indent="-228600" eaLnBrk="1" hangingPunct="1">
              <a:defRPr/>
            </a:pPr>
            <a:r>
              <a:rPr lang="nb-NO" sz="800" b="0" baseline="0" dirty="0" smtClean="0">
                <a:ea typeface="ＭＳ Ｐゴシック" pitchFamily="34" charset="-128"/>
              </a:rPr>
              <a:t>Send mail til veteraner@mil.no</a:t>
            </a:r>
          </a:p>
          <a:p>
            <a:pPr marL="228600" indent="-228600" eaLnBrk="1" hangingPunct="1">
              <a:defRPr/>
            </a:pPr>
            <a:endParaRPr lang="nb-NO" sz="800" b="0" baseline="0" dirty="0" smtClean="0">
              <a:ea typeface="ＭＳ Ｐゴシック" pitchFamily="34" charset="-128"/>
            </a:endParaRPr>
          </a:p>
          <a:p>
            <a:pPr marL="228600" indent="-228600" eaLnBrk="1" hangingPunct="1">
              <a:defRPr/>
            </a:pPr>
            <a:r>
              <a:rPr lang="nb-NO" sz="800" b="1" baseline="0" dirty="0" smtClean="0">
                <a:ea typeface="ＭＳ Ｐゴシック" pitchFamily="34" charset="-128"/>
              </a:rPr>
              <a:t>Markeringer og jubileer:</a:t>
            </a:r>
          </a:p>
          <a:p>
            <a:pPr marL="228600" indent="-228600" eaLnBrk="1" hangingPunct="1">
              <a:defRPr/>
            </a:pPr>
            <a:r>
              <a:rPr lang="nb-NO" sz="800" b="0" baseline="0" dirty="0" smtClean="0">
                <a:ea typeface="ＭＳ Ｐゴシック" pitchFamily="34" charset="-128"/>
              </a:rPr>
              <a:t>Forsvaret, og sivilsamfunnet, gjennomfører hvert år en rekke markeringer som f.eks. 8. mai, Forsvarets minnedag, markeringer av bidrag til </a:t>
            </a:r>
            <a:r>
              <a:rPr lang="nb-NO" sz="800" b="0" baseline="0" dirty="0" err="1" smtClean="0">
                <a:ea typeface="ＭＳ Ｐゴシック" pitchFamily="34" charset="-128"/>
              </a:rPr>
              <a:t>intops</a:t>
            </a:r>
            <a:r>
              <a:rPr lang="nb-NO" sz="800" b="0" baseline="0" dirty="0" smtClean="0">
                <a:ea typeface="ＭＳ Ｐゴシック" pitchFamily="34" charset="-128"/>
              </a:rPr>
              <a:t> og jubileer som UNIFIL-jubileet i 2018, samt en rekke </a:t>
            </a:r>
            <a:r>
              <a:rPr lang="nb-NO" sz="800" b="0" baseline="0" dirty="0" err="1" smtClean="0">
                <a:ea typeface="ＭＳ Ｐゴシック" pitchFamily="34" charset="-128"/>
              </a:rPr>
              <a:t>gjensysntreff</a:t>
            </a:r>
            <a:r>
              <a:rPr lang="nb-NO" sz="800" b="0" baseline="0" dirty="0" smtClean="0">
                <a:ea typeface="ＭＳ Ｐゴシック" pitchFamily="34" charset="-128"/>
              </a:rPr>
              <a:t> for avdelinger fra INTOPS.</a:t>
            </a:r>
            <a:endParaRPr lang="nb-NO" sz="800" b="0" dirty="0" smtClean="0">
              <a:ea typeface="ＭＳ Ｐゴシック" pitchFamily="34" charset="-128"/>
            </a:endParaRPr>
          </a:p>
          <a:p>
            <a:pPr marL="228600" indent="-228600" eaLnBrk="1" hangingPunct="1">
              <a:defRPr/>
            </a:pPr>
            <a:endParaRPr lang="nb-NO" sz="800" b="1" dirty="0" smtClean="0">
              <a:ea typeface="ＭＳ Ｐゴシック" pitchFamily="34" charset="-128"/>
            </a:endParaRPr>
          </a:p>
          <a:p>
            <a:pPr marL="228600" indent="-228600" eaLnBrk="1" hangingPunct="1">
              <a:defRPr/>
            </a:pPr>
            <a:r>
              <a:rPr lang="nb-NO" sz="800" b="1" dirty="0" smtClean="0">
                <a:ea typeface="ＭＳ Ｐゴシック" pitchFamily="34" charset="-128"/>
              </a:rPr>
              <a:t>Forsvarets </a:t>
            </a:r>
            <a:r>
              <a:rPr lang="nb-NO" sz="800" b="1" dirty="0" smtClean="0">
                <a:ea typeface="ＭＳ Ｐゴシック" pitchFamily="34" charset="-128"/>
              </a:rPr>
              <a:t>sanitet:</a:t>
            </a:r>
          </a:p>
          <a:p>
            <a:pPr>
              <a:defRPr/>
            </a:pPr>
            <a:r>
              <a:rPr lang="nb-NO" sz="1000" dirty="0" smtClean="0">
                <a:ea typeface="ＭＳ Ｐゴシック" pitchFamily="34" charset="-128"/>
              </a:rPr>
              <a:t>Forsvarets helsetilbud til veteraner:</a:t>
            </a:r>
          </a:p>
          <a:p>
            <a:pPr>
              <a:defRPr/>
            </a:pPr>
            <a:endParaRPr lang="nb-NO" sz="1000" dirty="0" smtClean="0">
              <a:ea typeface="ＭＳ Ｐゴシック" pitchFamily="34" charset="-128"/>
            </a:endParaRPr>
          </a:p>
          <a:p>
            <a:pPr>
              <a:defRPr/>
            </a:pPr>
            <a:r>
              <a:rPr lang="nb-NO" sz="1000" dirty="0" smtClean="0">
                <a:ea typeface="ＭＳ Ｐゴシック" pitchFamily="34" charset="-128"/>
              </a:rPr>
              <a:t>Institutt for Militær Psykiatri og Stressmestring (IMPS)</a:t>
            </a:r>
            <a:endParaRPr lang="nb-NO" sz="1000" b="1" dirty="0" smtClean="0">
              <a:ea typeface="ＭＳ Ｐゴシック" pitchFamily="34" charset="-128"/>
            </a:endParaRPr>
          </a:p>
          <a:p>
            <a:pPr>
              <a:defRPr/>
            </a:pPr>
            <a:r>
              <a:rPr lang="nb-NO" sz="1000" dirty="0" smtClean="0">
                <a:ea typeface="ＭＳ Ｐゴシック" pitchFamily="34" charset="-128"/>
              </a:rPr>
              <a:t>Kontaktpunkt for veteraner med helsespørsmål relatert til internasjonale operasjoner før, under og etter tjeneste. Dette er et lavterskeltilbud for veteranene, og et supplement til sivil helsetjeneste. Her tilbys blant annet medisinsk hjelp til alle veteraner med helseplager relatert til internasjonale operasjoner – eventuelt videre henvisning til sivilt helsevesen. </a:t>
            </a:r>
          </a:p>
          <a:p>
            <a:pPr>
              <a:defRPr/>
            </a:pPr>
            <a:endParaRPr lang="nb-NO" sz="1000" dirty="0" smtClean="0">
              <a:ea typeface="ＭＳ Ｐゴシック" pitchFamily="34" charset="-128"/>
            </a:endParaRPr>
          </a:p>
          <a:p>
            <a:pPr>
              <a:defRPr/>
            </a:pPr>
            <a:r>
              <a:rPr lang="nb-NO" sz="1000" dirty="0" smtClean="0">
                <a:ea typeface="ＭＳ Ｐゴシック" pitchFamily="34" charset="-128"/>
              </a:rPr>
              <a:t>Kontor for Psykiatri og Stressmestring (KPS)</a:t>
            </a:r>
            <a:endParaRPr lang="nb-NO" sz="1000" b="1" dirty="0" smtClean="0">
              <a:ea typeface="ＭＳ Ｐゴシック" pitchFamily="34" charset="-128"/>
            </a:endParaRPr>
          </a:p>
          <a:p>
            <a:pPr>
              <a:defRPr/>
            </a:pPr>
            <a:r>
              <a:rPr lang="nb-NO" sz="1000" dirty="0" smtClean="0">
                <a:ea typeface="ＭＳ Ｐゴシック" pitchFamily="34" charset="-128"/>
              </a:rPr>
              <a:t>Har ansvaret for Forsvarets tjenester innen psykiatri og stressmestring. Kontoret driver forebyggende virksomhet, gir begrenset behandling og påtar seg rollen som sakkyndig i seleksjons-, tjenestedyktighets- og erstatningssaker. Kontoret har sterk kompetanse inne traume- og kriserelaterte psykiske vansker og skader og er et supplement til sivil spesialisthelsetjeneste.</a:t>
            </a:r>
          </a:p>
          <a:p>
            <a:pPr>
              <a:defRPr/>
            </a:pPr>
            <a:endParaRPr lang="nb-NO" sz="1000" dirty="0" smtClean="0">
              <a:ea typeface="ＭＳ Ｐゴシック" pitchFamily="34" charset="-128"/>
            </a:endParaRPr>
          </a:p>
          <a:p>
            <a:pPr>
              <a:defRPr/>
            </a:pPr>
            <a:r>
              <a:rPr lang="nb-NO" sz="1000" dirty="0" smtClean="0">
                <a:ea typeface="ＭＳ Ｐゴシック" pitchFamily="34" charset="-128"/>
              </a:rPr>
              <a:t>Det</a:t>
            </a:r>
            <a:r>
              <a:rPr lang="nb-NO" sz="1000" baseline="0" dirty="0" smtClean="0">
                <a:ea typeface="ＭＳ Ｐゴシック" pitchFamily="34" charset="-128"/>
              </a:rPr>
              <a:t> finnes en ordning hvor veteraner, etter avtale, kan få refundert reisekostnader knyttet til behandling. </a:t>
            </a:r>
            <a:r>
              <a:rPr lang="nb-NO" sz="1000" b="0" baseline="0" dirty="0" smtClean="0">
                <a:ea typeface="ＭＳ Ｐゴシック" pitchFamily="34" charset="-128"/>
              </a:rPr>
              <a:t>Les mer på forsvaret.no/veteraner</a:t>
            </a:r>
            <a:endParaRPr lang="nb-NO" sz="1000" b="0" dirty="0" smtClean="0">
              <a:ea typeface="ＭＳ Ｐゴシック" pitchFamily="34" charset="-128"/>
            </a:endParaRPr>
          </a:p>
          <a:p>
            <a:pPr>
              <a:defRPr/>
            </a:pPr>
            <a:endParaRPr lang="nb-NO" sz="1000" b="0" dirty="0" smtClean="0">
              <a:ea typeface="ＭＳ Ｐゴシック" pitchFamily="34" charset="-128"/>
            </a:endParaRPr>
          </a:p>
          <a:p>
            <a:pPr>
              <a:defRPr/>
            </a:pPr>
            <a:r>
              <a:rPr lang="nb-NO" sz="1000" dirty="0" smtClean="0">
                <a:ea typeface="ＭＳ Ｐゴシック" pitchFamily="34" charset="-128"/>
              </a:rPr>
              <a:t>NMP og KPS er lokalisert sammen i «Gamle Logen» i Oslo sentrum. Det er også fem regionale stressmestringsteam:</a:t>
            </a:r>
          </a:p>
          <a:p>
            <a:pPr>
              <a:defRPr/>
            </a:pPr>
            <a:r>
              <a:rPr lang="nb-NO" sz="1000" dirty="0" smtClean="0">
                <a:ea typeface="ＭＳ Ｐゴシック" pitchFamily="34" charset="-128"/>
              </a:rPr>
              <a:t>Nord (Bardufoss)</a:t>
            </a:r>
          </a:p>
          <a:p>
            <a:pPr>
              <a:defRPr/>
            </a:pPr>
            <a:r>
              <a:rPr lang="nb-NO" sz="1000" dirty="0" smtClean="0">
                <a:ea typeface="ＭＳ Ｐゴシック" pitchFamily="34" charset="-128"/>
              </a:rPr>
              <a:t>Trøndelag (Værnes)</a:t>
            </a:r>
          </a:p>
          <a:p>
            <a:pPr>
              <a:defRPr/>
            </a:pPr>
            <a:r>
              <a:rPr lang="nb-NO" sz="1000" dirty="0" smtClean="0">
                <a:ea typeface="ＭＳ Ｐゴシック" pitchFamily="34" charset="-128"/>
              </a:rPr>
              <a:t>Vestlandet (Haakonsvern/Bergen)</a:t>
            </a:r>
          </a:p>
          <a:p>
            <a:pPr>
              <a:defRPr/>
            </a:pPr>
            <a:r>
              <a:rPr lang="nb-NO" sz="1000" dirty="0" smtClean="0">
                <a:ea typeface="ＭＳ Ｐゴシック" pitchFamily="34" charset="-128"/>
              </a:rPr>
              <a:t>Rogaland</a:t>
            </a:r>
            <a:r>
              <a:rPr lang="nb-NO" sz="1000" baseline="0" dirty="0" smtClean="0">
                <a:ea typeface="ＭＳ Ｐゴシック" pitchFamily="34" charset="-128"/>
              </a:rPr>
              <a:t> (Harald Hårfagre/Madla)</a:t>
            </a:r>
          </a:p>
          <a:p>
            <a:pPr>
              <a:defRPr/>
            </a:pPr>
            <a:r>
              <a:rPr lang="nb-NO" sz="1000" baseline="0" dirty="0" smtClean="0">
                <a:ea typeface="ＭＳ Ｐゴシック" pitchFamily="34" charset="-128"/>
              </a:rPr>
              <a:t>Østlandet (Sessvollmoen)</a:t>
            </a:r>
            <a:endParaRPr lang="nb-NO" sz="1000" dirty="0" smtClean="0">
              <a:ea typeface="ＭＳ Ｐゴシック" pitchFamily="34" charset="-128"/>
            </a:endParaRPr>
          </a:p>
          <a:p>
            <a:pPr marL="228600" indent="-228600" eaLnBrk="1" hangingPunct="1">
              <a:defRPr/>
            </a:pPr>
            <a:endParaRPr lang="nb-NO" sz="1000" b="1" dirty="0" smtClean="0">
              <a:ea typeface="ＭＳ Ｐゴシック" pitchFamily="34" charset="-128"/>
            </a:endParaRPr>
          </a:p>
          <a:p>
            <a:pPr>
              <a:defRPr/>
            </a:pPr>
            <a:endParaRPr lang="en-US" dirty="0" smtClean="0">
              <a:ea typeface="ＭＳ Ｐゴシック" pitchFamily="34" charset="-128"/>
            </a:endParaRPr>
          </a:p>
          <a:p>
            <a:pPr>
              <a:defRPr/>
            </a:pPr>
            <a:endParaRPr lang="nb-NO" dirty="0" smtClean="0">
              <a:ea typeface="ＭＳ Ｐゴシック" pitchFamily="34" charset="-128"/>
            </a:endParaRPr>
          </a:p>
          <a:p>
            <a:endParaRPr lang="nb-NO" dirty="0"/>
          </a:p>
        </p:txBody>
      </p:sp>
      <p:sp>
        <p:nvSpPr>
          <p:cNvPr id="4" name="Plassholder for lysbildenummer 3"/>
          <p:cNvSpPr>
            <a:spLocks noGrp="1"/>
          </p:cNvSpPr>
          <p:nvPr>
            <p:ph type="sldNum" sz="quarter" idx="10"/>
          </p:nvPr>
        </p:nvSpPr>
        <p:spPr/>
        <p:txBody>
          <a:bodyPr/>
          <a:lstStyle/>
          <a:p>
            <a:pPr>
              <a:defRPr/>
            </a:pPr>
            <a:fld id="{56B74B50-57CA-1945-A4A9-F18B0F3A212E}" type="slidenum">
              <a:rPr lang="nb-NO" smtClean="0"/>
              <a:pPr>
                <a:defRPr/>
              </a:pPr>
              <a:t>6</a:t>
            </a:fld>
            <a:endParaRPr lang="nb-NO"/>
          </a:p>
        </p:txBody>
      </p:sp>
    </p:spTree>
    <p:extLst>
      <p:ext uri="{BB962C8B-B14F-4D97-AF65-F5344CB8AC3E}">
        <p14:creationId xmlns:p14="http://schemas.microsoft.com/office/powerpoint/2010/main" val="9045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23900" y="742950"/>
            <a:ext cx="5372100" cy="3719513"/>
          </a:xfrm>
        </p:spPr>
      </p:sp>
      <p:sp>
        <p:nvSpPr>
          <p:cNvPr id="3" name="Plassholder for notater 2"/>
          <p:cNvSpPr>
            <a:spLocks noGrp="1"/>
          </p:cNvSpPr>
          <p:nvPr>
            <p:ph type="body" idx="1"/>
          </p:nvPr>
        </p:nvSpPr>
        <p:spPr/>
        <p:txBody>
          <a:bodyPr/>
          <a:lstStyle/>
          <a:p>
            <a:pPr>
              <a:spcAft>
                <a:spcPts val="600"/>
              </a:spcAft>
              <a:buFont typeface="Arial" panose="020B0604020202020204" pitchFamily="34" charset="0"/>
              <a:buChar char="•"/>
            </a:pPr>
            <a:r>
              <a:rPr lang="nb-NO" sz="1200" i="1" baseline="0" dirty="0" smtClean="0"/>
              <a:t> </a:t>
            </a:r>
            <a:r>
              <a:rPr lang="nb-NO" sz="1200" i="0" baseline="0" dirty="0" smtClean="0"/>
              <a:t>8. mai er nasjonens frigjørings- og veterandag. Dette ble vedtatt av Stortinget i 2010 og første gang det ble gjennomført var på Akershus festning i 2011, med deltakelse fra Kongehuset, regjeringen og Stortinget. Fra starten i 2011 med ett arrangement, var det i 2019 over 120 arrangementer på 8. mai rundt om i hele landet. Her har kommuner og ordfører gjort en viktig jobb for å bidra til en synlig anerkjennelse av nasjonens veteraner. </a:t>
            </a:r>
          </a:p>
          <a:p>
            <a:pPr>
              <a:spcAft>
                <a:spcPts val="600"/>
              </a:spcAft>
              <a:buFont typeface="Arial" panose="020B0604020202020204" pitchFamily="34" charset="0"/>
              <a:buChar char="•"/>
            </a:pPr>
            <a:endParaRPr lang="nb-NO" sz="1200" i="0" baseline="0" dirty="0" smtClean="0"/>
          </a:p>
          <a:p>
            <a:pPr>
              <a:spcAft>
                <a:spcPts val="600"/>
              </a:spcAft>
              <a:buFont typeface="Arial" panose="020B0604020202020204" pitchFamily="34" charset="0"/>
              <a:buChar char="•"/>
            </a:pPr>
            <a:r>
              <a:rPr lang="nb-NO" sz="1200" i="0" baseline="0" dirty="0" smtClean="0"/>
              <a:t> Nasjonal veterankonferanse har vært arrangert i sitt nåværende format side 2013. Den gang var det i Bergen. Siden har den vært holdt i Tromsø, Trondheim, Stavanger, Kristiansand, Sandefjord, Lillehammer. Som alt annet ble også NVK påvirket av </a:t>
            </a:r>
            <a:r>
              <a:rPr lang="nb-NO" sz="1200" i="0" baseline="0" dirty="0" err="1" smtClean="0"/>
              <a:t>Covid</a:t>
            </a:r>
            <a:r>
              <a:rPr lang="nb-NO" sz="1200" i="0" baseline="0" dirty="0" smtClean="0"/>
              <a:t>, men i 2022 vil den bli arrangert i Molde</a:t>
            </a:r>
          </a:p>
          <a:p>
            <a:pPr>
              <a:spcAft>
                <a:spcPts val="600"/>
              </a:spcAft>
              <a:buFont typeface="Arial" panose="020B0604020202020204" pitchFamily="34" charset="0"/>
              <a:buChar char="•"/>
            </a:pPr>
            <a:endParaRPr lang="nb-NO" sz="1200" i="0" baseline="0" dirty="0" smtClean="0"/>
          </a:p>
          <a:p>
            <a:pPr>
              <a:spcAft>
                <a:spcPts val="600"/>
              </a:spcAft>
              <a:buFont typeface="Arial" panose="020B0604020202020204" pitchFamily="34" charset="0"/>
              <a:buChar char="•"/>
            </a:pPr>
            <a:r>
              <a:rPr lang="nb-NO" sz="1200" i="0" baseline="0" dirty="0" smtClean="0"/>
              <a:t> Etatsledermøte er et årlig møte, arrangert av FSJ, der SJ HDIR, SJ AVDIR (NAV), SJ BUFDIR, SJ SPK samt SJ POD og FVI møtes for å utveksle erfaringer og bidra til at man opprettholder fokus på veteransaken innenfor de respektive direktorater og etater. Møtet har vært arrangert siden 2012. Det har en viktig funksjon i å sikre at det tverrsektorielle perspektivet innenfor veteranområdet blir opprettholdt og er forankret hos ledelsen i de direktorater og etater som har et utøvende ansvar for å bidra til anerkjennelse og sikre ivaretakelse og oppfølging av veteranene og deres familier. </a:t>
            </a:r>
            <a:endParaRPr lang="nb-NO" sz="1200" i="1" dirty="0" smtClean="0"/>
          </a:p>
          <a:p>
            <a:endParaRPr lang="nb-NO" u="none" dirty="0"/>
          </a:p>
        </p:txBody>
      </p:sp>
      <p:sp>
        <p:nvSpPr>
          <p:cNvPr id="4" name="Plassholder for lysbildenummer 3"/>
          <p:cNvSpPr>
            <a:spLocks noGrp="1"/>
          </p:cNvSpPr>
          <p:nvPr>
            <p:ph type="sldNum" sz="quarter" idx="10"/>
          </p:nvPr>
        </p:nvSpPr>
        <p:spPr/>
        <p:txBody>
          <a:bodyPr/>
          <a:lstStyle/>
          <a:p>
            <a:fld id="{B81D00B3-E3BA-496C-AD05-56609AA72035}"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val="84254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indent="-457200">
              <a:buFont typeface="Arial" panose="020B0604020202020204" pitchFamily="34" charset="0"/>
              <a:buChar char="•"/>
            </a:pPr>
            <a:r>
              <a:rPr lang="nb-NO" sz="1200" dirty="0" smtClean="0"/>
              <a:t>Forsvaret har utviklet et dokument som grunnlag for utarbeidelse av kommunale veteranplaner.  Dokumentet </a:t>
            </a:r>
            <a:r>
              <a:rPr lang="nb-NO" sz="1200" dirty="0" smtClean="0"/>
              <a:t>ble i 2017 </a:t>
            </a:r>
            <a:r>
              <a:rPr lang="nb-NO" sz="1200" dirty="0" smtClean="0"/>
              <a:t>distribuert til samtlige av </a:t>
            </a:r>
            <a:r>
              <a:rPr lang="nb-NO" sz="1200" dirty="0" smtClean="0"/>
              <a:t>landets, den gang, 426 </a:t>
            </a:r>
            <a:r>
              <a:rPr lang="nb-NO" sz="1200" dirty="0" smtClean="0"/>
              <a:t>kommuner. </a:t>
            </a:r>
            <a:r>
              <a:rPr lang="nb-NO" sz="1100" dirty="0" smtClean="0"/>
              <a:t>Dokumentet</a:t>
            </a:r>
            <a:r>
              <a:rPr lang="nb-NO" sz="1200" dirty="0" smtClean="0"/>
              <a:t> omhandlet </a:t>
            </a:r>
            <a:r>
              <a:rPr lang="nb-NO" sz="1200" dirty="0" smtClean="0"/>
              <a:t>satsningsområdene anerkjennelse, ivaretakelse og oppfølging. Kompetanseheving og samhandling </a:t>
            </a:r>
            <a:r>
              <a:rPr lang="nb-NO" sz="1200" dirty="0" smtClean="0"/>
              <a:t>var, og er, </a:t>
            </a:r>
            <a:r>
              <a:rPr lang="nb-NO" sz="1200" dirty="0" smtClean="0"/>
              <a:t>viktige forutsetninger. </a:t>
            </a:r>
            <a:r>
              <a:rPr lang="nb-NO" sz="1200" dirty="0" smtClean="0"/>
              <a:t>Dokumentet beskrev </a:t>
            </a:r>
            <a:r>
              <a:rPr lang="nb-NO" sz="1200" dirty="0" smtClean="0"/>
              <a:t>ulike kompetansemiljøer og ressurser kommunene kan benytte seg av, samt </a:t>
            </a:r>
            <a:r>
              <a:rPr lang="nb-NO" sz="1200" dirty="0" err="1" smtClean="0"/>
              <a:t>innholdt</a:t>
            </a:r>
            <a:r>
              <a:rPr lang="nb-NO" sz="1200" dirty="0" smtClean="0"/>
              <a:t> </a:t>
            </a:r>
            <a:r>
              <a:rPr lang="nb-NO" sz="1200" dirty="0" smtClean="0"/>
              <a:t>forslag til tiltak som kan benyttes i en kommunal plan. </a:t>
            </a:r>
            <a:r>
              <a:rPr lang="nb-NO" sz="1200" dirty="0" smtClean="0"/>
              <a:t>Totalt har nå 131 kommuner etablert en veteranplan, og 30 er i prosess</a:t>
            </a:r>
            <a:r>
              <a:rPr lang="nb-NO" sz="1200" baseline="0" dirty="0" smtClean="0"/>
              <a:t> med å utvikle denne type plan. En rekke kommuner har gått sammen om arbeidet med å utvikle planen. </a:t>
            </a:r>
            <a:endParaRPr lang="nb-NO" sz="1200" dirty="0" smtClean="0"/>
          </a:p>
          <a:p>
            <a:pPr marL="457200" indent="-457200">
              <a:buFont typeface="Arial" panose="020B0604020202020204" pitchFamily="34" charset="0"/>
              <a:buChar char="•"/>
            </a:pPr>
            <a:endParaRPr lang="nb-NO" sz="1200" dirty="0" smtClean="0"/>
          </a:p>
          <a:p>
            <a:pPr marL="457200" indent="-457200">
              <a:buFont typeface="Arial" panose="020B0604020202020204" pitchFamily="34" charset="0"/>
              <a:buChar char="•"/>
            </a:pPr>
            <a:endParaRPr lang="nb-NO" sz="1200" dirty="0" smtClean="0"/>
          </a:p>
          <a:p>
            <a:pPr marL="171450" indent="-171450">
              <a:buFont typeface="Arial" panose="020B0604020202020204" pitchFamily="34" charset="0"/>
              <a:buChar char="•"/>
            </a:pPr>
            <a:r>
              <a:rPr lang="nb-NO" dirty="0" smtClean="0"/>
              <a:t>Anerkjennelse</a:t>
            </a:r>
            <a:r>
              <a:rPr lang="nb-NO" baseline="0" dirty="0" smtClean="0"/>
              <a:t> er både en oppgave for Forsvaret og kommuner og nærmiljøer, ref. arrangementer på 8. mai, </a:t>
            </a:r>
            <a:r>
              <a:rPr lang="nb-NO" baseline="0" dirty="0" err="1" smtClean="0"/>
              <a:t>ifm</a:t>
            </a:r>
            <a:r>
              <a:rPr lang="nb-NO" baseline="0" dirty="0" smtClean="0"/>
              <a:t> medaljeseremonier </a:t>
            </a:r>
            <a:r>
              <a:rPr lang="nb-NO" baseline="0" dirty="0" err="1" smtClean="0"/>
              <a:t>etc</a:t>
            </a:r>
            <a:endParaRPr lang="nb-NO" dirty="0" smtClean="0"/>
          </a:p>
          <a:p>
            <a:pPr marL="171450" indent="-171450">
              <a:buFont typeface="Arial" panose="020B0604020202020204" pitchFamily="34" charset="0"/>
              <a:buChar char="•"/>
            </a:pPr>
            <a:r>
              <a:rPr lang="nb-NO" dirty="0" smtClean="0"/>
              <a:t>Ivaretakelse</a:t>
            </a:r>
            <a:r>
              <a:rPr lang="nb-NO" baseline="0" dirty="0" smtClean="0"/>
              <a:t> omfatter alt personell, i mange henseende vil dette kunne sees som forebygging. Her har kommunene en helt sentral oppgave da det er de som er primærleverandør av tjenester</a:t>
            </a:r>
          </a:p>
          <a:p>
            <a:pPr marL="171450" indent="-171450">
              <a:buFont typeface="Arial" panose="020B0604020202020204" pitchFamily="34" charset="0"/>
              <a:buChar char="•"/>
            </a:pPr>
            <a:r>
              <a:rPr lang="nb-NO" dirty="0" smtClean="0"/>
              <a:t>Oppfølging</a:t>
            </a:r>
            <a:r>
              <a:rPr lang="nb-NO" baseline="0" dirty="0" smtClean="0"/>
              <a:t> omfatter de som har behov for dette. Her har kommunene en helt sentral rolle som tjenesteprodusent.</a:t>
            </a:r>
          </a:p>
          <a:p>
            <a:pPr marL="171450" indent="-171450">
              <a:buFont typeface="Arial" panose="020B0604020202020204" pitchFamily="34" charset="0"/>
              <a:buChar char="•"/>
            </a:pPr>
            <a:r>
              <a:rPr lang="nb-NO" baseline="0" dirty="0" smtClean="0"/>
              <a:t>Alle veteraner bor i en kommune, og det er i kommunen tjenestetilbudet i hovedsak er lokalisert</a:t>
            </a:r>
          </a:p>
          <a:p>
            <a:pPr marL="457200" indent="-457200" algn="l">
              <a:spcBef>
                <a:spcPts val="0"/>
              </a:spcBef>
              <a:buFont typeface="Arial" panose="020B0604020202020204" pitchFamily="34" charset="0"/>
              <a:buChar char="•"/>
            </a:pPr>
            <a:r>
              <a:rPr lang="nb-NO" sz="1200" dirty="0" smtClean="0">
                <a:solidFill>
                  <a:schemeClr val="tx1"/>
                </a:solidFill>
              </a:rPr>
              <a:t>Etablering av veterankontakter i kommunene og interkommunalt samarbeid</a:t>
            </a:r>
          </a:p>
          <a:p>
            <a:pPr marL="457200" indent="-457200" algn="l">
              <a:spcBef>
                <a:spcPts val="0"/>
              </a:spcBef>
              <a:buFont typeface="Arial" panose="020B0604020202020204" pitchFamily="34" charset="0"/>
              <a:buChar char="•"/>
            </a:pPr>
            <a:r>
              <a:rPr lang="nb-NO" sz="1200" dirty="0" smtClean="0">
                <a:solidFill>
                  <a:schemeClr val="tx1"/>
                </a:solidFill>
              </a:rPr>
              <a:t>Oversikt over kompetansesentre, samarbeidspartnere og ressurser som f.eks. RVTS Øst med kurs og seminarer, e-læringskurs (KS-Læring Veteran), Kompetansemiljøet</a:t>
            </a:r>
            <a:r>
              <a:rPr lang="nb-NO" sz="1200" baseline="0" dirty="0" smtClean="0">
                <a:solidFill>
                  <a:schemeClr val="tx1"/>
                </a:solidFill>
              </a:rPr>
              <a:t> for veteraner på NAV Elverum, </a:t>
            </a:r>
            <a:r>
              <a:rPr lang="nb-NO" sz="1200" baseline="0" dirty="0" err="1" smtClean="0">
                <a:solidFill>
                  <a:schemeClr val="tx1"/>
                </a:solidFill>
              </a:rPr>
              <a:t>NAVs</a:t>
            </a:r>
            <a:r>
              <a:rPr lang="nb-NO" sz="1200" baseline="0" dirty="0" smtClean="0">
                <a:solidFill>
                  <a:schemeClr val="tx1"/>
                </a:solidFill>
              </a:rPr>
              <a:t> veterankontakt i Oslo og Viken samt kompetansemiljøet ved familievernet på Hamar. </a:t>
            </a:r>
            <a:endParaRPr lang="nb-NO" sz="1200" dirty="0" smtClean="0">
              <a:solidFill>
                <a:schemeClr val="tx1"/>
              </a:solidFill>
            </a:endParaRPr>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endParaRPr lang="nb-NO" baseline="0" dirty="0" smtClean="0"/>
          </a:p>
          <a:p>
            <a:pPr marL="0" indent="0">
              <a:buFont typeface="Arial" panose="020B0604020202020204" pitchFamily="34" charset="0"/>
              <a:buNone/>
            </a:pPr>
            <a:r>
              <a:rPr lang="nb-NO" u="sng" baseline="0" dirty="0" smtClean="0"/>
              <a:t>Eksempel Anerkjennelse</a:t>
            </a:r>
          </a:p>
          <a:p>
            <a:pPr>
              <a:buFont typeface="Arial" panose="020B0604020202020204" pitchFamily="34" charset="0"/>
              <a:buChar char="•"/>
            </a:pPr>
            <a:r>
              <a:rPr lang="nb-NO" sz="1200" i="0" dirty="0" smtClean="0"/>
              <a:t> Kommunen etablerer et årlig arrangement for veteranene i kommunen med ordføreren som vertskap. Arrangementet legges til frigjørings- og veterandagen 8. mai og der veteraner i kommunen inviteres. Hvis det er mulig bør veteranenes familie og pårørende også inviteres. Det bør vurderes å la en veteran holde talen for dagen. Arrangementet kan gjennomføres på kveldstid for å øke oppslutningen, og samarbeid med andre kommuner kan vurderes. </a:t>
            </a:r>
          </a:p>
          <a:p>
            <a:pPr>
              <a:buFont typeface="Arial" panose="020B0604020202020204" pitchFamily="34" charset="0"/>
              <a:buChar char="•"/>
            </a:pPr>
            <a:r>
              <a:rPr lang="nb-NO" sz="1200" i="0" dirty="0" smtClean="0"/>
              <a:t> Kommunen skal skaffe seg oversikt over lokale veteranorganisasjoner, legge til rette for samarbeid mellom kommune og disse, samt avholde dialogmøter for å utveksle erfaringer og videreutvikle innsatsen.</a:t>
            </a:r>
          </a:p>
          <a:p>
            <a:pPr marL="0" indent="0">
              <a:buFont typeface="Arial" panose="020B0604020202020204" pitchFamily="34" charset="0"/>
              <a:buNone/>
            </a:pPr>
            <a:endParaRPr lang="nb-NO" dirty="0" smtClean="0"/>
          </a:p>
          <a:p>
            <a:r>
              <a:rPr lang="nb-NO" u="sng" dirty="0" smtClean="0"/>
              <a:t>Eksempel Ivaretakelse</a:t>
            </a:r>
          </a:p>
          <a:p>
            <a:pPr>
              <a:spcAft>
                <a:spcPts val="600"/>
              </a:spcAft>
              <a:buFont typeface="Arial" panose="020B0604020202020204" pitchFamily="34" charset="0"/>
              <a:buChar char="•"/>
            </a:pPr>
            <a:r>
              <a:rPr lang="nb-NO" sz="1200" i="0" dirty="0" smtClean="0"/>
              <a:t> Kommunen skal etablere en nettside som gir informasjon om veteraner og kommunens tiltak overfor veteraner og deres familier, til ansatte i barnehage og skole, fastleger og andre kommunale tjenesteytere. Kommunen skal utarbeide en tilsvarende informasjonsbrosjyre som kan være tilgjengelig på legekontorer, helsestasjoner og andre offentlige kontorer.</a:t>
            </a:r>
          </a:p>
          <a:p>
            <a:pPr>
              <a:spcAft>
                <a:spcPts val="600"/>
              </a:spcAft>
              <a:buFont typeface="Arial" panose="020B0604020202020204" pitchFamily="34" charset="0"/>
              <a:buChar char="•"/>
            </a:pPr>
            <a:r>
              <a:rPr lang="nb-NO" sz="1200" i="0" dirty="0" smtClean="0"/>
              <a:t> Kommunen skal sende ut et informasjonsbrev til alle fastleger, skolehelsetjenesten, NAV-kontorer m fl med informasjon om veteraners og deres familier/barns særlige behov. </a:t>
            </a:r>
          </a:p>
          <a:p>
            <a:pPr>
              <a:spcAft>
                <a:spcPts val="600"/>
              </a:spcAft>
              <a:buFont typeface="Arial" panose="020B0604020202020204" pitchFamily="34" charset="0"/>
              <a:buChar char="•"/>
            </a:pPr>
            <a:r>
              <a:rPr lang="nb-NO" sz="1200" i="0" dirty="0" smtClean="0"/>
              <a:t> Kommunen vil utpeke en kommunal veterankontakt. Veterankontakten vil ha ansvar for å holde oversikt over kommunens tilbud (til veteraner og deres familier), samt besitte kunnskap om sentrale aktører innenfor feltet og det tilbudet de har. Veterankontakten vil være kommunes kontaktpunkt for veteraner, andre samarbeidskommuner, aktører innenfor feltet, samt for Forsvaret.</a:t>
            </a:r>
          </a:p>
          <a:p>
            <a:pPr>
              <a:spcAft>
                <a:spcPts val="600"/>
              </a:spcAft>
              <a:buFont typeface="Arial" panose="020B0604020202020204" pitchFamily="34" charset="0"/>
              <a:buNone/>
            </a:pPr>
            <a:endParaRPr lang="nb-NO" sz="1200" i="0" u="sng" dirty="0" smtClean="0"/>
          </a:p>
          <a:p>
            <a:pPr>
              <a:spcAft>
                <a:spcPts val="600"/>
              </a:spcAft>
              <a:buFont typeface="Arial" panose="020B0604020202020204" pitchFamily="34" charset="0"/>
              <a:buNone/>
            </a:pPr>
            <a:r>
              <a:rPr lang="nb-NO" sz="1200" i="0" u="sng" dirty="0" smtClean="0"/>
              <a:t>Eksempel</a:t>
            </a:r>
            <a:r>
              <a:rPr lang="nb-NO" sz="1200" i="0" u="sng" baseline="0" dirty="0" smtClean="0"/>
              <a:t> Oppfølging</a:t>
            </a:r>
            <a:endParaRPr lang="nb-NO" sz="1200" i="0" u="none" baseline="0" dirty="0" smtClean="0"/>
          </a:p>
          <a:p>
            <a:pPr>
              <a:buFont typeface="Arial" panose="020B0604020202020204" pitchFamily="34" charset="0"/>
              <a:buChar char="•"/>
            </a:pPr>
            <a:r>
              <a:rPr lang="nb-NO" sz="1200" i="0" dirty="0" smtClean="0"/>
              <a:t> Kommunen skal gjennomføre kurs for å øke kompetansen om veteraner, og betydningen av deres erfaringer og utfordringer for familien, og barn spesielt. Kompetansemiljøet ved RVTS kan benyttes for å bidra til dette. </a:t>
            </a:r>
          </a:p>
          <a:p>
            <a:pPr>
              <a:buFont typeface="Arial" panose="020B0604020202020204" pitchFamily="34" charset="0"/>
              <a:buChar char="•"/>
            </a:pPr>
            <a:r>
              <a:rPr lang="nb-NO" sz="1200" i="0" dirty="0" smtClean="0"/>
              <a:t> Helse- og velferdskontoret skal ha en koordinerende rolle for veteraner ved rehabilitering. Kommunen skal vurdere å etablere ansvarsgrupper ved behov, når tjenestene skal samordnes, og sikre at veteranene får et tilbud som er tilpasset behovet.</a:t>
            </a:r>
          </a:p>
          <a:p>
            <a:pPr>
              <a:buFont typeface="Arial" panose="020B0604020202020204" pitchFamily="34" charset="0"/>
              <a:buChar char="•"/>
            </a:pPr>
            <a:r>
              <a:rPr lang="nb-NO" sz="1200" i="0" dirty="0" smtClean="0"/>
              <a:t> Kommunen skal tilstrebe å tilrettelegge arbeidsforhold for partnere til personell som tjenestegjør i internasjonale operasjoner, hvis disse skulle ha behov for dette. </a:t>
            </a:r>
          </a:p>
          <a:p>
            <a:pPr>
              <a:spcAft>
                <a:spcPts val="600"/>
              </a:spcAft>
              <a:buFont typeface="Arial" panose="020B0604020202020204" pitchFamily="34" charset="0"/>
              <a:buNone/>
            </a:pPr>
            <a:endParaRPr lang="nb-NO" sz="1200" i="0" u="sng" dirty="0" smtClean="0"/>
          </a:p>
          <a:p>
            <a:pPr marL="457200" indent="-457200">
              <a:buFont typeface="Arial" panose="020B0604020202020204" pitchFamily="34" charset="0"/>
              <a:buChar char="•"/>
            </a:pPr>
            <a:endParaRPr lang="nb-NO" sz="1200" dirty="0" smtClean="0"/>
          </a:p>
          <a:p>
            <a:endParaRPr lang="nb-NO" dirty="0"/>
          </a:p>
        </p:txBody>
      </p:sp>
      <p:sp>
        <p:nvSpPr>
          <p:cNvPr id="4" name="Plassholder for lysbildenummer 3"/>
          <p:cNvSpPr>
            <a:spLocks noGrp="1"/>
          </p:cNvSpPr>
          <p:nvPr>
            <p:ph type="sldNum" sz="quarter" idx="10"/>
          </p:nvPr>
        </p:nvSpPr>
        <p:spPr/>
        <p:txBody>
          <a:bodyPr/>
          <a:lstStyle/>
          <a:p>
            <a:fld id="{B81D00B3-E3BA-496C-AD05-56609AA72035}" type="slidenum">
              <a:rPr lang="nb-NO" smtClean="0"/>
              <a:t>8</a:t>
            </a:fld>
            <a:endParaRPr lang="nb-NO"/>
          </a:p>
        </p:txBody>
      </p:sp>
    </p:spTree>
    <p:extLst>
      <p:ext uri="{BB962C8B-B14F-4D97-AF65-F5344CB8AC3E}">
        <p14:creationId xmlns:p14="http://schemas.microsoft.com/office/powerpoint/2010/main" val="260732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3CA44A95-6B95-4774-8B28-31A69C31164B}" type="slidenum">
              <a:rPr lang="nb-NO" smtClean="0"/>
              <a:t>9</a:t>
            </a:fld>
            <a:endParaRPr lang="nb-NO"/>
          </a:p>
        </p:txBody>
      </p:sp>
    </p:spTree>
    <p:extLst>
      <p:ext uri="{BB962C8B-B14F-4D97-AF65-F5344CB8AC3E}">
        <p14:creationId xmlns:p14="http://schemas.microsoft.com/office/powerpoint/2010/main" val="11968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742950" y="2865438"/>
            <a:ext cx="8420100" cy="942654"/>
          </a:xfrm>
        </p:spPr>
        <p:txBody>
          <a:bodyPr>
            <a:normAutofit/>
          </a:bodyPr>
          <a:lstStyle>
            <a:lvl1pPr>
              <a:defRPr sz="3200" spc="200">
                <a:latin typeface="Cambria"/>
                <a:cs typeface="Cambria"/>
              </a:defRPr>
            </a:lvl1pPr>
          </a:lstStyle>
          <a:p>
            <a:r>
              <a:rPr lang="nb-NO" dirty="0" smtClean="0"/>
              <a:t>KLIKK FOR Å REDIGERE TITTELSTIL</a:t>
            </a:r>
            <a:endParaRPr lang="nb-NO" dirty="0"/>
          </a:p>
        </p:txBody>
      </p:sp>
      <p:sp>
        <p:nvSpPr>
          <p:cNvPr id="3" name="Undertittel 2"/>
          <p:cNvSpPr>
            <a:spLocks noGrp="1"/>
          </p:cNvSpPr>
          <p:nvPr>
            <p:ph type="subTitle" idx="1" hasCustomPrompt="1"/>
          </p:nvPr>
        </p:nvSpPr>
        <p:spPr>
          <a:xfrm>
            <a:off x="1485900" y="3886200"/>
            <a:ext cx="6934200" cy="1752600"/>
          </a:xfrm>
        </p:spPr>
        <p:txBody>
          <a:bodyPr>
            <a:normAutofit/>
          </a:bodyPr>
          <a:lstStyle>
            <a:lvl1pPr marL="0" indent="0" algn="ctr">
              <a:buNone/>
              <a:defRPr sz="2400">
                <a:solidFill>
                  <a:srgbClr val="877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Foredragsholder</a:t>
            </a:r>
            <a:endParaRPr lang="nb-NO" dirty="0"/>
          </a:p>
        </p:txBody>
      </p:sp>
      <p:sp>
        <p:nvSpPr>
          <p:cNvPr id="4" name="Plassholder for dato 3"/>
          <p:cNvSpPr>
            <a:spLocks noGrp="1"/>
          </p:cNvSpPr>
          <p:nvPr>
            <p:ph type="dt" sz="half" idx="10"/>
          </p:nvPr>
        </p:nvSpPr>
        <p:spPr/>
        <p:txBody>
          <a:bodyPr/>
          <a:lstStyle/>
          <a:p>
            <a:fld id="{D4A9CE61-4FA9-C94E-BB5C-EAAC7F7E36A6}" type="datetimeFigureOut">
              <a:rPr lang="nb-NO" smtClean="0"/>
              <a:t>11.10.2021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DB53704-D59D-B344-8F40-C2297B05BE05}" type="slidenum">
              <a:rPr lang="nb-NO" smtClean="0"/>
              <a:t>‹#›</a:t>
            </a:fld>
            <a:endParaRPr lang="nb-NO"/>
          </a:p>
        </p:txBody>
      </p:sp>
      <p:pic>
        <p:nvPicPr>
          <p:cNvPr id="7" name="Bilde 6" descr="Forsv heraldisk vpn sv rt.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2110" y="352433"/>
            <a:ext cx="1001780" cy="1130214"/>
          </a:xfrm>
          <a:prstGeom prst="rect">
            <a:avLst/>
          </a:prstGeom>
        </p:spPr>
      </p:pic>
      <p:pic>
        <p:nvPicPr>
          <p:cNvPr id="8" name="Bilde 7" descr="Forsvaret_navn_slagord_under_midtstilt_sor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3235" y="6148346"/>
            <a:ext cx="1219530" cy="282336"/>
          </a:xfrm>
          <a:prstGeom prst="rect">
            <a:avLst/>
          </a:prstGeom>
        </p:spPr>
      </p:pic>
    </p:spTree>
    <p:extLst>
      <p:ext uri="{BB962C8B-B14F-4D97-AF65-F5344CB8AC3E}">
        <p14:creationId xmlns:p14="http://schemas.microsoft.com/office/powerpoint/2010/main" val="212674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4A9CE61-4FA9-C94E-BB5C-EAAC7F7E36A6}" type="datetimeFigureOut">
              <a:rPr lang="nb-NO" smtClean="0"/>
              <a:t>11.10.2021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176147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181850" y="274639"/>
            <a:ext cx="222885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95300" y="274639"/>
            <a:ext cx="652145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4A9CE61-4FA9-C94E-BB5C-EAAC7F7E36A6}" type="datetimeFigureOut">
              <a:rPr lang="nb-NO" smtClean="0"/>
              <a:t>11.10.2021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1420073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hold med bilde til høyre">
    <p:spTree>
      <p:nvGrpSpPr>
        <p:cNvPr id="1" name=""/>
        <p:cNvGrpSpPr/>
        <p:nvPr/>
      </p:nvGrpSpPr>
      <p:grpSpPr>
        <a:xfrm>
          <a:off x="0" y="0"/>
          <a:ext cx="0" cy="0"/>
          <a:chOff x="0" y="0"/>
          <a:chExt cx="0" cy="0"/>
        </a:xfrm>
      </p:grpSpPr>
      <p:cxnSp>
        <p:nvCxnSpPr>
          <p:cNvPr id="6" name="Rett linje 5"/>
          <p:cNvCxnSpPr/>
          <p:nvPr/>
        </p:nvCxnSpPr>
        <p:spPr>
          <a:xfrm>
            <a:off x="527977" y="1888067"/>
            <a:ext cx="648361"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7" name="Rett linje 6"/>
          <p:cNvCxnSpPr/>
          <p:nvPr/>
        </p:nvCxnSpPr>
        <p:spPr>
          <a:xfrm>
            <a:off x="4880769"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 name="Tittel 6"/>
          <p:cNvSpPr>
            <a:spLocks noGrp="1"/>
          </p:cNvSpPr>
          <p:nvPr>
            <p:ph type="title"/>
          </p:nvPr>
        </p:nvSpPr>
        <p:spPr>
          <a:xfrm>
            <a:off x="411032" y="1001887"/>
            <a:ext cx="4094822"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smtClean="0"/>
              <a:t>Klikk for å redigere tittelstil</a:t>
            </a:r>
            <a:endParaRPr lang="nb-NO" dirty="0"/>
          </a:p>
        </p:txBody>
      </p:sp>
      <p:sp>
        <p:nvSpPr>
          <p:cNvPr id="9" name="Plassholder for bunntekst 3"/>
          <p:cNvSpPr>
            <a:spLocks noGrp="1"/>
          </p:cNvSpPr>
          <p:nvPr>
            <p:ph type="ftr" sz="quarter" idx="15"/>
          </p:nvPr>
        </p:nvSpPr>
        <p:spPr>
          <a:xfrm>
            <a:off x="677598" y="407358"/>
            <a:ext cx="1907250"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a:p>
        </p:txBody>
      </p:sp>
      <p:sp>
        <p:nvSpPr>
          <p:cNvPr id="10" name="Plassholder for dato 7"/>
          <p:cNvSpPr>
            <a:spLocks noGrp="1"/>
          </p:cNvSpPr>
          <p:nvPr>
            <p:ph type="dt" sz="half" idx="16"/>
          </p:nvPr>
        </p:nvSpPr>
        <p:spPr>
          <a:xfrm>
            <a:off x="411031" y="6405033"/>
            <a:ext cx="2311400" cy="366184"/>
          </a:xfrm>
          <a:prstGeom prst="rect">
            <a:avLst/>
          </a:prstGeom>
        </p:spPr>
        <p:txBody>
          <a:bodyPr vert="horz" lIns="91440" tIns="45720" rIns="91440" bIns="45720" rtlCol="0" anchor="ctr"/>
          <a:lstStyle>
            <a:lvl1pPr algn="l" fontAlgn="auto">
              <a:spcBef>
                <a:spcPts val="0"/>
              </a:spcBef>
              <a:spcAft>
                <a:spcPts val="0"/>
              </a:spcAft>
              <a:defRPr sz="800" smtClean="0">
                <a:solidFill>
                  <a:srgbClr val="B2B2B2"/>
                </a:solidFill>
                <a:latin typeface="+mn-lt"/>
                <a:ea typeface="+mn-ea"/>
                <a:cs typeface="+mn-cs"/>
              </a:defRPr>
            </a:lvl1pPr>
          </a:lstStyle>
          <a:p>
            <a:pPr>
              <a:defRPr/>
            </a:pPr>
            <a:fld id="{F6E249CA-0250-3249-9197-95F0D8C55040}" type="datetime3">
              <a:rPr lang="en-US" smtClean="0"/>
              <a:t>11 October 2021</a:t>
            </a:fld>
            <a:endParaRPr lang="nb-NO" dirty="0"/>
          </a:p>
        </p:txBody>
      </p:sp>
      <p:sp>
        <p:nvSpPr>
          <p:cNvPr id="11" name="Plassholder for innhold 5"/>
          <p:cNvSpPr>
            <a:spLocks noGrp="1"/>
          </p:cNvSpPr>
          <p:nvPr>
            <p:ph sz="quarter" idx="10"/>
          </p:nvPr>
        </p:nvSpPr>
        <p:spPr>
          <a:xfrm>
            <a:off x="411031" y="1969507"/>
            <a:ext cx="4094825"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13" name="Bilde 4" descr="Forsvaret_logo_RGB_sort3.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2751" y="228601"/>
            <a:ext cx="105079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ssholder for bilde 3"/>
          <p:cNvSpPr>
            <a:spLocks noGrp="1"/>
          </p:cNvSpPr>
          <p:nvPr>
            <p:ph type="pic" sz="quarter" idx="17"/>
          </p:nvPr>
        </p:nvSpPr>
        <p:spPr>
          <a:xfrm>
            <a:off x="5009780" y="115452"/>
            <a:ext cx="4764808"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spTree>
    <p:extLst>
      <p:ext uri="{BB962C8B-B14F-4D97-AF65-F5344CB8AC3E}">
        <p14:creationId xmlns:p14="http://schemas.microsoft.com/office/powerpoint/2010/main" val="205582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nhold med bilde til venstre">
    <p:spTree>
      <p:nvGrpSpPr>
        <p:cNvPr id="1" name=""/>
        <p:cNvGrpSpPr/>
        <p:nvPr/>
      </p:nvGrpSpPr>
      <p:grpSpPr>
        <a:xfrm>
          <a:off x="0" y="0"/>
          <a:ext cx="0" cy="0"/>
          <a:chOff x="0" y="0"/>
          <a:chExt cx="0" cy="0"/>
        </a:xfrm>
      </p:grpSpPr>
      <p:cxnSp>
        <p:nvCxnSpPr>
          <p:cNvPr id="5" name="Rett linje 4"/>
          <p:cNvCxnSpPr/>
          <p:nvPr/>
        </p:nvCxnSpPr>
        <p:spPr>
          <a:xfrm>
            <a:off x="5510213" y="1888067"/>
            <a:ext cx="648362"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cxnSp>
        <p:nvCxnSpPr>
          <p:cNvPr id="6" name="Rett linje 5"/>
          <p:cNvCxnSpPr/>
          <p:nvPr/>
        </p:nvCxnSpPr>
        <p:spPr>
          <a:xfrm>
            <a:off x="5021792" y="0"/>
            <a:ext cx="0" cy="6858000"/>
          </a:xfrm>
          <a:prstGeom prst="line">
            <a:avLst/>
          </a:prstGeom>
          <a:ln w="6350">
            <a:solidFill>
              <a:schemeClr val="bg1">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19" name="Plassholder for innhold 5"/>
          <p:cNvSpPr>
            <a:spLocks noGrp="1"/>
          </p:cNvSpPr>
          <p:nvPr>
            <p:ph sz="quarter" idx="10"/>
          </p:nvPr>
        </p:nvSpPr>
        <p:spPr>
          <a:xfrm>
            <a:off x="5392694" y="1969507"/>
            <a:ext cx="4094825" cy="4436937"/>
          </a:xfrm>
          <a:prstGeom prst="rect">
            <a:avLst/>
          </a:prstGeom>
          <a:noFill/>
        </p:spPr>
        <p:txBody>
          <a:bodyPr vert="horz" anchor="t">
            <a:normAutofit/>
          </a:bodyPr>
          <a:lstStyle>
            <a:lvl1pPr marL="198000" indent="-162000">
              <a:lnSpc>
                <a:spcPct val="100000"/>
              </a:lnSpc>
              <a:buSzPct val="75000"/>
              <a:buFont typeface="Wingdings" charset="2"/>
              <a:buChar char="§"/>
              <a:defRPr sz="1600">
                <a:solidFill>
                  <a:srgbClr val="191919"/>
                </a:solidFill>
                <a:latin typeface="Cambria"/>
                <a:cs typeface="Cambria"/>
              </a:defRPr>
            </a:lvl1pPr>
            <a:lvl2pPr marL="561600" indent="-234000">
              <a:defRPr sz="1600">
                <a:solidFill>
                  <a:srgbClr val="191919"/>
                </a:solidFill>
                <a:latin typeface="Cambria"/>
                <a:cs typeface="Cambria"/>
              </a:defRPr>
            </a:lvl2pPr>
            <a:lvl3pPr marL="928800" indent="-198000">
              <a:buSzPct val="75000"/>
              <a:buFont typeface="Wingdings" charset="2"/>
              <a:buChar char="§"/>
              <a:defRPr sz="1600">
                <a:solidFill>
                  <a:srgbClr val="191919"/>
                </a:solidFill>
                <a:latin typeface="Cambria"/>
                <a:cs typeface="Cambria"/>
              </a:defRPr>
            </a:lvl3pPr>
            <a:lvl4pPr marL="1494000">
              <a:defRPr sz="1600">
                <a:solidFill>
                  <a:srgbClr val="191919"/>
                </a:solidFill>
                <a:latin typeface="Cambria"/>
                <a:cs typeface="Cambria"/>
              </a:defRPr>
            </a:lvl4pPr>
            <a:lvl5pPr marL="2023200" indent="-198000">
              <a:buSzPct val="75000"/>
              <a:buFont typeface="Wingdings" charset="2"/>
              <a:buChar char="§"/>
              <a:defRPr sz="1600">
                <a:solidFill>
                  <a:srgbClr val="191919"/>
                </a:solidFill>
                <a:latin typeface="Cambria"/>
                <a:cs typeface="Cambria"/>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Plassholder for dato 7"/>
          <p:cNvSpPr>
            <a:spLocks noGrp="1"/>
          </p:cNvSpPr>
          <p:nvPr>
            <p:ph type="dt" sz="half" idx="16"/>
          </p:nvPr>
        </p:nvSpPr>
        <p:spPr>
          <a:xfrm>
            <a:off x="7174971" y="6405033"/>
            <a:ext cx="2311400" cy="366184"/>
          </a:xfrm>
          <a:prstGeom prst="rect">
            <a:avLst/>
          </a:prstGeom>
        </p:spPr>
        <p:txBody>
          <a:bodyPr vert="horz" lIns="91440" tIns="45720" rIns="91440" bIns="45720" rtlCol="0" anchor="ctr"/>
          <a:lstStyle>
            <a:lvl1pPr algn="r" fontAlgn="auto">
              <a:spcBef>
                <a:spcPts val="0"/>
              </a:spcBef>
              <a:spcAft>
                <a:spcPts val="0"/>
              </a:spcAft>
              <a:defRPr sz="800" smtClean="0">
                <a:solidFill>
                  <a:srgbClr val="B2B2B2"/>
                </a:solidFill>
                <a:latin typeface="+mn-lt"/>
                <a:ea typeface="+mn-ea"/>
                <a:cs typeface="+mn-cs"/>
              </a:defRPr>
            </a:lvl1pPr>
          </a:lstStyle>
          <a:p>
            <a:pPr>
              <a:defRPr/>
            </a:pPr>
            <a:fld id="{CC82C8DC-AD1A-F347-8691-A7730C032184}" type="datetime3">
              <a:rPr lang="en-US" smtClean="0"/>
              <a:t>11 October 2021</a:t>
            </a:fld>
            <a:endParaRPr lang="nb-NO" dirty="0"/>
          </a:p>
        </p:txBody>
      </p:sp>
      <p:sp>
        <p:nvSpPr>
          <p:cNvPr id="10" name="Tittel 6"/>
          <p:cNvSpPr>
            <a:spLocks noGrp="1"/>
          </p:cNvSpPr>
          <p:nvPr>
            <p:ph type="title"/>
          </p:nvPr>
        </p:nvSpPr>
        <p:spPr>
          <a:xfrm>
            <a:off x="5392390" y="1001887"/>
            <a:ext cx="4094822" cy="786192"/>
          </a:xfrm>
          <a:prstGeom prst="rect">
            <a:avLst/>
          </a:prstGeom>
        </p:spPr>
        <p:txBody>
          <a:bodyPr vert="horz" anchor="b"/>
          <a:lstStyle>
            <a:lvl1pPr algn="l">
              <a:defRPr sz="2000" i="1" spc="0" baseline="0">
                <a:solidFill>
                  <a:srgbClr val="191919"/>
                </a:solidFill>
                <a:latin typeface="Cambria"/>
                <a:cs typeface="Cambria"/>
              </a:defRPr>
            </a:lvl1pPr>
          </a:lstStyle>
          <a:p>
            <a:r>
              <a:rPr lang="nb-NO" smtClean="0"/>
              <a:t>Klikk for å redigere tittelstil</a:t>
            </a:r>
            <a:endParaRPr lang="nb-NO" dirty="0"/>
          </a:p>
        </p:txBody>
      </p:sp>
      <p:sp>
        <p:nvSpPr>
          <p:cNvPr id="11" name="Plassholder for bilde 3"/>
          <p:cNvSpPr>
            <a:spLocks noGrp="1"/>
          </p:cNvSpPr>
          <p:nvPr>
            <p:ph type="pic" sz="quarter" idx="18"/>
          </p:nvPr>
        </p:nvSpPr>
        <p:spPr>
          <a:xfrm>
            <a:off x="118497" y="115452"/>
            <a:ext cx="4764808" cy="6626920"/>
          </a:xfrm>
          <a:prstGeom prst="rect">
            <a:avLst/>
          </a:prstGeom>
        </p:spPr>
        <p:txBody>
          <a:bodyPr vert="horz"/>
          <a:lstStyle>
            <a:lvl1pPr marL="0" indent="0" algn="ctr">
              <a:buFontTx/>
              <a:buNone/>
              <a:defRPr>
                <a:solidFill>
                  <a:schemeClr val="tx1">
                    <a:lumMod val="50000"/>
                    <a:lumOff val="50000"/>
                  </a:schemeClr>
                </a:solidFill>
              </a:defRPr>
            </a:lvl1pPr>
          </a:lstStyle>
          <a:p>
            <a:pPr lvl="0"/>
            <a:r>
              <a:rPr lang="nb-NO" noProof="0" smtClean="0"/>
              <a:t>Klikk ikonet for å legge til et bilde</a:t>
            </a:r>
            <a:endParaRPr lang="nb-NO" noProof="0" dirty="0"/>
          </a:p>
        </p:txBody>
      </p:sp>
      <p:pic>
        <p:nvPicPr>
          <p:cNvPr id="13" name="Bilde 4" descr="Forsvaret_logo_RGB_sort3.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89614" y="228601"/>
            <a:ext cx="105079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lassholder for bunntekst 3"/>
          <p:cNvSpPr>
            <a:spLocks noGrp="1"/>
          </p:cNvSpPr>
          <p:nvPr>
            <p:ph type="ftr" sz="quarter" idx="15"/>
          </p:nvPr>
        </p:nvSpPr>
        <p:spPr>
          <a:xfrm>
            <a:off x="5654460" y="407358"/>
            <a:ext cx="1907250" cy="317500"/>
          </a:xfrm>
          <a:prstGeom prst="rect">
            <a:avLst/>
          </a:prstGeom>
        </p:spPr>
        <p:txBody>
          <a:bodyPr vert="horz" lIns="91440" tIns="45720" rIns="91440" bIns="45720" rtlCol="0" anchor="t"/>
          <a:lstStyle>
            <a:lvl1pPr algn="l" fontAlgn="auto">
              <a:spcBef>
                <a:spcPts val="0"/>
              </a:spcBef>
              <a:spcAft>
                <a:spcPts val="0"/>
              </a:spcAft>
              <a:defRPr sz="700" dirty="0" smtClean="0">
                <a:solidFill>
                  <a:schemeClr val="tx1"/>
                </a:solidFill>
                <a:latin typeface="FORSVARET-Medium"/>
                <a:ea typeface="+mn-ea"/>
                <a:cs typeface="FORSVARET-Medium"/>
              </a:defRPr>
            </a:lvl1pPr>
          </a:lstStyle>
          <a:p>
            <a:pPr>
              <a:defRPr/>
            </a:pPr>
            <a:endParaRPr lang="nb-NO" dirty="0"/>
          </a:p>
        </p:txBody>
      </p:sp>
    </p:spTree>
    <p:extLst>
      <p:ext uri="{BB962C8B-B14F-4D97-AF65-F5344CB8AC3E}">
        <p14:creationId xmlns:p14="http://schemas.microsoft.com/office/powerpoint/2010/main" val="375597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nhold uten bilde - to kolonner">
    <p:spTree>
      <p:nvGrpSpPr>
        <p:cNvPr id="1" name=""/>
        <p:cNvGrpSpPr/>
        <p:nvPr/>
      </p:nvGrpSpPr>
      <p:grpSpPr>
        <a:xfrm>
          <a:off x="0" y="0"/>
          <a:ext cx="0" cy="0"/>
          <a:chOff x="0" y="0"/>
          <a:chExt cx="0" cy="0"/>
        </a:xfrm>
      </p:grpSpPr>
      <p:cxnSp>
        <p:nvCxnSpPr>
          <p:cNvPr id="4" name="Rett linje 3"/>
          <p:cNvCxnSpPr/>
          <p:nvPr/>
        </p:nvCxnSpPr>
        <p:spPr>
          <a:xfrm>
            <a:off x="4627961" y="1637608"/>
            <a:ext cx="650081" cy="0"/>
          </a:xfrm>
          <a:prstGeom prst="line">
            <a:avLst/>
          </a:prstGeom>
          <a:ln w="6350">
            <a:solidFill>
              <a:srgbClr val="D7D7D7"/>
            </a:solidFill>
          </a:ln>
          <a:effectLst/>
        </p:spPr>
        <p:style>
          <a:lnRef idx="2">
            <a:schemeClr val="accent1"/>
          </a:lnRef>
          <a:fillRef idx="0">
            <a:schemeClr val="accent1"/>
          </a:fillRef>
          <a:effectRef idx="1">
            <a:schemeClr val="accent1"/>
          </a:effectRef>
          <a:fontRef idx="minor">
            <a:schemeClr val="tx1"/>
          </a:fontRef>
        </p:style>
      </p:cxnSp>
      <p:pic>
        <p:nvPicPr>
          <p:cNvPr id="5" name="Bilde 3" descr="Forsvaret_logo_RGB_sort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1" y="304801"/>
            <a:ext cx="1050793" cy="4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assholder for innhold 5"/>
          <p:cNvSpPr>
            <a:spLocks noGrp="1"/>
          </p:cNvSpPr>
          <p:nvPr>
            <p:ph sz="quarter" idx="10"/>
          </p:nvPr>
        </p:nvSpPr>
        <p:spPr>
          <a:xfrm>
            <a:off x="418484" y="1701395"/>
            <a:ext cx="9055848" cy="4549828"/>
          </a:xfrm>
          <a:prstGeom prst="rect">
            <a:avLst/>
          </a:prstGeom>
          <a:noFill/>
        </p:spPr>
        <p:txBody>
          <a:bodyPr vert="horz" numCol="2" spcCol="1440000" anchor="t"/>
          <a:lstStyle>
            <a:lvl1pPr marL="214493" indent="-175495">
              <a:lnSpc>
                <a:spcPct val="100000"/>
              </a:lnSpc>
              <a:buSzPct val="75000"/>
              <a:buFont typeface="Wingdings" charset="2"/>
              <a:buChar char="§"/>
              <a:defRPr sz="1733">
                <a:solidFill>
                  <a:srgbClr val="191919"/>
                </a:solidFill>
                <a:latin typeface="Cambria"/>
                <a:cs typeface="Cambria"/>
              </a:defRPr>
            </a:lvl1pPr>
            <a:lvl2pPr marL="608381" indent="-253492">
              <a:defRPr sz="1733">
                <a:solidFill>
                  <a:srgbClr val="191919"/>
                </a:solidFill>
                <a:latin typeface="Cambria"/>
                <a:cs typeface="Cambria"/>
              </a:defRPr>
            </a:lvl2pPr>
            <a:lvl3pPr marL="1006169" indent="-214493">
              <a:buSzPct val="75000"/>
              <a:buFont typeface="Wingdings" charset="2"/>
              <a:buChar char="§"/>
              <a:defRPr sz="1733">
                <a:solidFill>
                  <a:srgbClr val="191919"/>
                </a:solidFill>
                <a:latin typeface="Cambria"/>
                <a:cs typeface="Cambria"/>
              </a:defRPr>
            </a:lvl3pPr>
            <a:lvl4pPr marL="1618450">
              <a:defRPr sz="1733">
                <a:solidFill>
                  <a:srgbClr val="191919"/>
                </a:solidFill>
                <a:latin typeface="Cambria"/>
                <a:cs typeface="Cambria"/>
              </a:defRPr>
            </a:lvl4pPr>
            <a:lvl5pPr marL="2191733" indent="-214493">
              <a:buSzPct val="75000"/>
              <a:buFont typeface="Wingdings" charset="2"/>
              <a:buChar char="§"/>
              <a:defRPr sz="1733">
                <a:solidFill>
                  <a:srgbClr val="191919"/>
                </a:solidFill>
                <a:latin typeface="Cambria"/>
                <a:cs typeface="Cambria"/>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6"/>
          <p:cNvSpPr>
            <a:spLocks noGrp="1"/>
          </p:cNvSpPr>
          <p:nvPr>
            <p:ph type="title"/>
          </p:nvPr>
        </p:nvSpPr>
        <p:spPr>
          <a:xfrm>
            <a:off x="420169" y="889002"/>
            <a:ext cx="9057063" cy="627941"/>
          </a:xfrm>
          <a:prstGeom prst="rect">
            <a:avLst/>
          </a:prstGeom>
        </p:spPr>
        <p:txBody>
          <a:bodyPr vert="horz" anchor="b"/>
          <a:lstStyle>
            <a:lvl1pPr algn="ctr">
              <a:defRPr sz="2167" i="1" spc="0" baseline="0">
                <a:solidFill>
                  <a:schemeClr val="tx1"/>
                </a:solidFill>
                <a:latin typeface="Cambria"/>
                <a:cs typeface="Cambria"/>
              </a:defRPr>
            </a:lvl1pPr>
          </a:lstStyle>
          <a:p>
            <a:r>
              <a:rPr lang="nb-NO"/>
              <a:t>Klikk for å redigere tittelstil</a:t>
            </a:r>
            <a:endParaRPr lang="nb-NO" dirty="0"/>
          </a:p>
        </p:txBody>
      </p:sp>
      <p:sp>
        <p:nvSpPr>
          <p:cNvPr id="6" name="Plassholder for bunntekst 3"/>
          <p:cNvSpPr>
            <a:spLocks noGrp="1"/>
          </p:cNvSpPr>
          <p:nvPr>
            <p:ph type="ftr" sz="quarter" idx="11"/>
          </p:nvPr>
        </p:nvSpPr>
        <p:spPr>
          <a:xfrm>
            <a:off x="677598" y="522818"/>
            <a:ext cx="1907250" cy="317500"/>
          </a:xfrm>
          <a:prstGeom prst="rect">
            <a:avLst/>
          </a:prstGeom>
        </p:spPr>
        <p:txBody>
          <a:bodyPr vert="horz" lIns="91440" tIns="45720" rIns="91440" bIns="45720" rtlCol="0" anchor="t"/>
          <a:lstStyle>
            <a:lvl1pPr algn="l" fontAlgn="auto">
              <a:spcBef>
                <a:spcPts val="0"/>
              </a:spcBef>
              <a:spcAft>
                <a:spcPts val="0"/>
              </a:spcAft>
              <a:defRPr sz="758" dirty="0" smtClean="0">
                <a:solidFill>
                  <a:schemeClr val="tx1"/>
                </a:solidFill>
                <a:latin typeface="FORSVARET-Medium"/>
                <a:ea typeface="+mn-ea"/>
                <a:cs typeface="FORSVARET-Medium"/>
              </a:defRPr>
            </a:lvl1pPr>
          </a:lstStyle>
          <a:p>
            <a:pPr>
              <a:defRPr/>
            </a:pPr>
            <a:endParaRPr lang="nb-NO"/>
          </a:p>
        </p:txBody>
      </p:sp>
      <p:sp>
        <p:nvSpPr>
          <p:cNvPr id="7" name="Plassholder for dato 7"/>
          <p:cNvSpPr>
            <a:spLocks noGrp="1"/>
          </p:cNvSpPr>
          <p:nvPr>
            <p:ph type="dt" sz="half" idx="12"/>
          </p:nvPr>
        </p:nvSpPr>
        <p:spPr>
          <a:xfrm>
            <a:off x="411031" y="6405033"/>
            <a:ext cx="2311400" cy="366184"/>
          </a:xfrm>
          <a:prstGeom prst="rect">
            <a:avLst/>
          </a:prstGeom>
        </p:spPr>
        <p:txBody>
          <a:bodyPr vert="horz" lIns="91440" tIns="45720" rIns="91440" bIns="45720" rtlCol="0" anchor="ctr"/>
          <a:lstStyle>
            <a:lvl1pPr algn="l" fontAlgn="auto">
              <a:spcBef>
                <a:spcPts val="0"/>
              </a:spcBef>
              <a:spcAft>
                <a:spcPts val="0"/>
              </a:spcAft>
              <a:defRPr sz="867" smtClean="0">
                <a:solidFill>
                  <a:srgbClr val="B2B2B2"/>
                </a:solidFill>
                <a:latin typeface="+mn-lt"/>
                <a:ea typeface="+mn-ea"/>
                <a:cs typeface="+mn-cs"/>
              </a:defRPr>
            </a:lvl1pPr>
          </a:lstStyle>
          <a:p>
            <a:pPr>
              <a:defRPr/>
            </a:pPr>
            <a:fld id="{EA52E12F-0C81-4245-859F-CDD4C33797BA}" type="datetime3">
              <a:rPr lang="en-US" smtClean="0"/>
              <a:t>20 October 2021</a:t>
            </a:fld>
            <a:endParaRPr lang="nb-NO" dirty="0"/>
          </a:p>
        </p:txBody>
      </p:sp>
    </p:spTree>
    <p:extLst>
      <p:ext uri="{BB962C8B-B14F-4D97-AF65-F5344CB8AC3E}">
        <p14:creationId xmlns:p14="http://schemas.microsoft.com/office/powerpoint/2010/main" val="30714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05651" y="408320"/>
            <a:ext cx="8694699" cy="1143000"/>
          </a:xfrm>
        </p:spPr>
        <p:txBody>
          <a:bodyPr>
            <a:normAutofit/>
          </a:bodyPr>
          <a:lstStyle>
            <a:lvl1pPr>
              <a:defRPr sz="3200" spc="200">
                <a:latin typeface="Cambria"/>
                <a:cs typeface="Cambria"/>
              </a:defRPr>
            </a:lvl1pPr>
          </a:lstStyle>
          <a:p>
            <a:r>
              <a:rPr lang="nb-NO" dirty="0" smtClean="0"/>
              <a:t>KLIKK FOR Å REDIGERE TITTELSTIL</a:t>
            </a:r>
            <a:endParaRPr lang="nb-NO" dirty="0"/>
          </a:p>
        </p:txBody>
      </p:sp>
      <p:sp>
        <p:nvSpPr>
          <p:cNvPr id="3" name="Plassholder for innhold 2"/>
          <p:cNvSpPr>
            <a:spLocks noGrp="1"/>
          </p:cNvSpPr>
          <p:nvPr>
            <p:ph idx="1"/>
          </p:nvPr>
        </p:nvSpPr>
        <p:spPr>
          <a:xfrm>
            <a:off x="605651" y="1810773"/>
            <a:ext cx="8694699" cy="4315390"/>
          </a:xfrm>
        </p:spPr>
        <p:txBody>
          <a:bodyPr/>
          <a:lstStyle>
            <a:lvl1pPr marL="342900" indent="-342900">
              <a:buClr>
                <a:srgbClr val="877040"/>
              </a:buClr>
              <a:buSzPct val="70000"/>
              <a:buFont typeface="Wingdings" charset="2"/>
              <a:buChar char="§"/>
              <a:defRPr sz="2400"/>
            </a:lvl1pPr>
            <a:lvl2pPr>
              <a:buClr>
                <a:srgbClr val="877040"/>
              </a:buClr>
              <a:buSzPct val="70000"/>
              <a:defRPr sz="2000"/>
            </a:lvl2pPr>
            <a:lvl3pPr marL="1143000" indent="-228600">
              <a:buClr>
                <a:srgbClr val="877040"/>
              </a:buClr>
              <a:buSzPct val="70000"/>
              <a:buFont typeface="Wingdings" charset="2"/>
              <a:buChar char="§"/>
              <a:defRPr sz="2000"/>
            </a:lvl3pPr>
            <a:lvl4pPr>
              <a:buClr>
                <a:srgbClr val="877040"/>
              </a:buClr>
              <a:buSzPct val="70000"/>
              <a:defRPr/>
            </a:lvl4pPr>
            <a:lvl5pPr>
              <a:buClr>
                <a:srgbClr val="877040"/>
              </a:buClr>
              <a:buSzPct val="70000"/>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D4A9CE61-4FA9-C94E-BB5C-EAAC7F7E36A6}" type="datetimeFigureOut">
              <a:rPr lang="nb-NO" smtClean="0"/>
              <a:t>11.10.2021</a:t>
            </a:fld>
            <a:endParaRPr lang="nb-NO"/>
          </a:p>
        </p:txBody>
      </p:sp>
      <p:sp>
        <p:nvSpPr>
          <p:cNvPr id="6" name="Plassholder for lysbildenummer 5"/>
          <p:cNvSpPr>
            <a:spLocks noGrp="1"/>
          </p:cNvSpPr>
          <p:nvPr>
            <p:ph type="sldNum" sz="quarter" idx="12"/>
          </p:nvPr>
        </p:nvSpPr>
        <p:spPr/>
        <p:txBody>
          <a:bodyPr/>
          <a:lstStyle/>
          <a:p>
            <a:fld id="{7DB53704-D59D-B344-8F40-C2297B05BE05}" type="slidenum">
              <a:rPr lang="nb-NO" smtClean="0"/>
              <a:t>‹#›</a:t>
            </a:fld>
            <a:endParaRPr lang="nb-NO"/>
          </a:p>
        </p:txBody>
      </p:sp>
      <p:pic>
        <p:nvPicPr>
          <p:cNvPr id="8" name="Bilde 7" descr="Forsvaret_navn_slagord_under_midtstilt_sort.eps"/>
          <p:cNvPicPr>
            <a:picLocks noChangeAspect="1"/>
          </p:cNvPicPr>
          <p:nvPr userDrawn="1"/>
        </p:nvPicPr>
        <p:blipFill rotWithShape="1">
          <a:blip r:embed="rId2">
            <a:duotone>
              <a:prstClr val="black"/>
              <a:srgbClr val="852646">
                <a:tint val="45000"/>
                <a:satMod val="400000"/>
              </a:srgbClr>
            </a:duotone>
            <a:lum bright="39000" contrast="-100000"/>
            <a:extLst>
              <a:ext uri="{28A0092B-C50C-407E-A947-70E740481C1C}">
                <a14:useLocalDpi xmlns:a14="http://schemas.microsoft.com/office/drawing/2010/main" val="0"/>
              </a:ext>
            </a:extLst>
          </a:blip>
          <a:srcRect t="1" b="52300"/>
          <a:stretch/>
        </p:blipFill>
        <p:spPr>
          <a:xfrm>
            <a:off x="4343235" y="6423687"/>
            <a:ext cx="1219530" cy="134673"/>
          </a:xfrm>
          <a:prstGeom prst="rect">
            <a:avLst/>
          </a:prstGeom>
        </p:spPr>
      </p:pic>
    </p:spTree>
    <p:extLst>
      <p:ext uri="{BB962C8B-B14F-4D97-AF65-F5344CB8AC3E}">
        <p14:creationId xmlns:p14="http://schemas.microsoft.com/office/powerpoint/2010/main" val="423019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506" y="4406901"/>
            <a:ext cx="84201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4A9CE61-4FA9-C94E-BB5C-EAAC7F7E36A6}" type="datetimeFigureOut">
              <a:rPr lang="nb-NO" smtClean="0"/>
              <a:t>11.10.2021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11434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4A9CE61-4FA9-C94E-BB5C-EAAC7F7E36A6}" type="datetimeFigureOut">
              <a:rPr lang="nb-NO" smtClean="0"/>
              <a:t>11.10.2021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249930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4A9CE61-4FA9-C94E-BB5C-EAAC7F7E36A6}" type="datetimeFigureOut">
              <a:rPr lang="nb-NO" smtClean="0"/>
              <a:t>11.10.2021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319558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4A9CE61-4FA9-C94E-BB5C-EAAC7F7E36A6}" type="datetimeFigureOut">
              <a:rPr lang="nb-NO" smtClean="0"/>
              <a:t>11.10.2021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355537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4A9CE61-4FA9-C94E-BB5C-EAAC7F7E36A6}" type="datetimeFigureOut">
              <a:rPr lang="nb-NO" smtClean="0"/>
              <a:t>11.10.2021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32230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0" y="273050"/>
            <a:ext cx="3259006"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4A9CE61-4FA9-C94E-BB5C-EAAC7F7E36A6}" type="datetimeFigureOut">
              <a:rPr lang="nb-NO" smtClean="0"/>
              <a:t>11.10.2021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28496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645" y="4800600"/>
            <a:ext cx="59436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4A9CE61-4FA9-C94E-BB5C-EAAC7F7E36A6}" type="datetimeFigureOut">
              <a:rPr lang="nb-NO" smtClean="0"/>
              <a:t>11.10.2021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DB53704-D59D-B344-8F40-C2297B05BE05}" type="slidenum">
              <a:rPr lang="nb-NO" smtClean="0"/>
              <a:t>‹#›</a:t>
            </a:fld>
            <a:endParaRPr lang="nb-NO"/>
          </a:p>
        </p:txBody>
      </p:sp>
    </p:spTree>
    <p:extLst>
      <p:ext uri="{BB962C8B-B14F-4D97-AF65-F5344CB8AC3E}">
        <p14:creationId xmlns:p14="http://schemas.microsoft.com/office/powerpoint/2010/main" val="215540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nb-NO" dirty="0" smtClean="0"/>
              <a:t>Klikk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9CE61-4FA9-C94E-BB5C-EAAC7F7E36A6}" type="datetimeFigureOut">
              <a:rPr lang="nb-NO" smtClean="0"/>
              <a:t>11.10.2021</a:t>
            </a:fld>
            <a:endParaRPr lang="nb-NO"/>
          </a:p>
        </p:txBody>
      </p:sp>
      <p:sp>
        <p:nvSpPr>
          <p:cNvPr id="5" name="Plassholder for bunntekst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53704-D59D-B344-8F40-C2297B05BE05}" type="slidenum">
              <a:rPr lang="nb-NO" smtClean="0"/>
              <a:t>‹#›</a:t>
            </a:fld>
            <a:endParaRPr lang="nb-NO"/>
          </a:p>
        </p:txBody>
      </p:sp>
      <p:sp>
        <p:nvSpPr>
          <p:cNvPr id="11" name="Rektangel 10"/>
          <p:cNvSpPr/>
          <p:nvPr/>
        </p:nvSpPr>
        <p:spPr>
          <a:xfrm>
            <a:off x="0" y="0"/>
            <a:ext cx="9906000" cy="6858000"/>
          </a:xfrm>
          <a:prstGeom prst="rect">
            <a:avLst/>
          </a:prstGeom>
          <a:noFill/>
          <a:ln w="254000" cap="sq">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 </a:t>
            </a:r>
            <a:endParaRPr lang="nb-NO" dirty="0"/>
          </a:p>
        </p:txBody>
      </p:sp>
    </p:spTree>
    <p:extLst>
      <p:ext uri="{BB962C8B-B14F-4D97-AF65-F5344CB8AC3E}">
        <p14:creationId xmlns:p14="http://schemas.microsoft.com/office/powerpoint/2010/main" val="265309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8.emf"/><Relationship Id="rId4" Type="http://schemas.openxmlformats.org/officeDocument/2006/relationships/image" Target="../media/image72.sv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42950" y="2495550"/>
            <a:ext cx="8420100" cy="1590675"/>
          </a:xfrm>
        </p:spPr>
        <p:txBody>
          <a:bodyPr>
            <a:normAutofit/>
          </a:bodyPr>
          <a:lstStyle/>
          <a:p>
            <a:r>
              <a:rPr lang="nb-NO" b="1" spc="200" dirty="0" err="1" smtClean="0">
                <a:latin typeface="Cambria"/>
                <a:cs typeface="Cambria"/>
              </a:rPr>
              <a:t>Vikenkonferansen</a:t>
            </a:r>
            <a:endParaRPr lang="nb-NO" spc="200" dirty="0">
              <a:latin typeface="Cambria"/>
              <a:cs typeface="Cambria"/>
            </a:endParaRPr>
          </a:p>
        </p:txBody>
      </p:sp>
      <p:sp>
        <p:nvSpPr>
          <p:cNvPr id="3" name="Undertittel 2"/>
          <p:cNvSpPr>
            <a:spLocks noGrp="1"/>
          </p:cNvSpPr>
          <p:nvPr>
            <p:ph type="subTitle" idx="1"/>
          </p:nvPr>
        </p:nvSpPr>
        <p:spPr>
          <a:xfrm>
            <a:off x="1485900" y="4856221"/>
            <a:ext cx="6934200" cy="1091317"/>
          </a:xfrm>
        </p:spPr>
        <p:txBody>
          <a:bodyPr>
            <a:normAutofit lnSpcReduction="10000"/>
          </a:bodyPr>
          <a:lstStyle/>
          <a:p>
            <a:r>
              <a:rPr lang="nb-NO" dirty="0" smtClean="0"/>
              <a:t>Oberst Morten Henriksen</a:t>
            </a:r>
          </a:p>
          <a:p>
            <a:r>
              <a:rPr lang="nb-NO" sz="2000" dirty="0" smtClean="0"/>
              <a:t>Forsvarets veteraninspektør</a:t>
            </a:r>
            <a:endParaRPr lang="nb-NO" sz="2000" dirty="0" smtClean="0"/>
          </a:p>
          <a:p>
            <a:r>
              <a:rPr lang="nb-NO" sz="2000" dirty="0" smtClean="0"/>
              <a:t>2021-10-21</a:t>
            </a:r>
            <a:endParaRPr lang="nb-NO" sz="2000" dirty="0" smtClean="0"/>
          </a:p>
        </p:txBody>
      </p:sp>
    </p:spTree>
    <p:extLst>
      <p:ext uri="{BB962C8B-B14F-4D97-AF65-F5344CB8AC3E}">
        <p14:creationId xmlns:p14="http://schemas.microsoft.com/office/powerpoint/2010/main" val="2570864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4" descr="Forsvaret_logo_RGB_sort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228601"/>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e 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0058" y="1076382"/>
            <a:ext cx="8405884" cy="5263988"/>
          </a:xfrm>
          <a:prstGeom prst="rect">
            <a:avLst/>
          </a:prstGeom>
        </p:spPr>
      </p:pic>
      <p:sp>
        <p:nvSpPr>
          <p:cNvPr id="7" name="Rektangel 6"/>
          <p:cNvSpPr/>
          <p:nvPr/>
        </p:nvSpPr>
        <p:spPr>
          <a:xfrm>
            <a:off x="2221868" y="579029"/>
            <a:ext cx="5462265" cy="369332"/>
          </a:xfrm>
          <a:prstGeom prst="rect">
            <a:avLst/>
          </a:prstGeom>
        </p:spPr>
        <p:txBody>
          <a:bodyPr wrap="none">
            <a:spAutoFit/>
          </a:bodyPr>
          <a:lstStyle/>
          <a:p>
            <a:r>
              <a:rPr lang="nb-NO" b="1" spc="200" dirty="0" smtClean="0">
                <a:latin typeface="Cambria"/>
                <a:cs typeface="Cambria"/>
              </a:rPr>
              <a:t>E-læringskurs om veteraner (KS-Læring)</a:t>
            </a:r>
            <a:endParaRPr lang="nb-NO" b="1" spc="200" dirty="0">
              <a:latin typeface="Cambria"/>
              <a:cs typeface="Cambria"/>
            </a:endParaRPr>
          </a:p>
        </p:txBody>
      </p:sp>
    </p:spTree>
    <p:extLst>
      <p:ext uri="{BB962C8B-B14F-4D97-AF65-F5344CB8AC3E}">
        <p14:creationId xmlns:p14="http://schemas.microsoft.com/office/powerpoint/2010/main" val="207025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fontScale="92500" lnSpcReduction="20000"/>
          </a:bodyPr>
          <a:lstStyle/>
          <a:p>
            <a:r>
              <a:rPr lang="nb-NO" sz="2000" dirty="0" smtClean="0"/>
              <a:t>«Statsforvalteren </a:t>
            </a:r>
            <a:r>
              <a:rPr lang="nb-NO" sz="2000" dirty="0"/>
              <a:t>skal på egnet måte ha anerkjennelse og ivaretakelse av personell som </a:t>
            </a:r>
            <a:r>
              <a:rPr lang="nb-NO" sz="2000" dirty="0" smtClean="0"/>
              <a:t>har tjenestegjort </a:t>
            </a:r>
            <a:r>
              <a:rPr lang="nb-NO" sz="2000" dirty="0"/>
              <a:t>i internasjonale operasjoner som tema i møter med kommunene. Dette kan </a:t>
            </a:r>
            <a:r>
              <a:rPr lang="nb-NO" sz="2000" dirty="0" smtClean="0"/>
              <a:t>for eksempel </a:t>
            </a:r>
            <a:r>
              <a:rPr lang="nb-NO" sz="2000" dirty="0"/>
              <a:t>være gjennom kommunale planer for anerkjennelse og ivaretakelse av </a:t>
            </a:r>
            <a:r>
              <a:rPr lang="nb-NO" sz="2000" dirty="0" smtClean="0"/>
              <a:t>personell som </a:t>
            </a:r>
            <a:r>
              <a:rPr lang="nb-NO" sz="2000" dirty="0"/>
              <a:t>har tjenestegjort i internasjonale operasjoner, den nasjonale frigjørings- </a:t>
            </a:r>
            <a:r>
              <a:rPr lang="nb-NO" sz="2000" dirty="0" smtClean="0"/>
              <a:t>og veterandagen </a:t>
            </a:r>
            <a:r>
              <a:rPr lang="nb-NO" sz="2000" dirty="0"/>
              <a:t>8. mai og nasjonal </a:t>
            </a:r>
            <a:r>
              <a:rPr lang="nb-NO" sz="2000" dirty="0" smtClean="0"/>
              <a:t>veterankonferanse.» </a:t>
            </a:r>
          </a:p>
          <a:p>
            <a:endParaRPr lang="nb-NO" sz="2000" dirty="0"/>
          </a:p>
          <a:p>
            <a:r>
              <a:rPr lang="nb-NO" sz="2000" dirty="0" smtClean="0"/>
              <a:t>Som St. meld nr. 15 pekte på er det stadig behov for å </a:t>
            </a:r>
            <a:r>
              <a:rPr lang="nb-NO" sz="2000" dirty="0"/>
              <a:t>bygge </a:t>
            </a:r>
            <a:r>
              <a:rPr lang="nb-NO" sz="2000" dirty="0" smtClean="0"/>
              <a:t>opp kompetanse hos det sivile helse-, omsorgs- og sosialapparatet  og sikre kunnskapsoverføring til disse sektorene</a:t>
            </a:r>
          </a:p>
          <a:p>
            <a:r>
              <a:rPr lang="nb-NO" sz="2000" dirty="0" smtClean="0"/>
              <a:t>Veiledning </a:t>
            </a:r>
            <a:r>
              <a:rPr lang="nb-NO" sz="2000" dirty="0"/>
              <a:t>av kommunene og sikre kommunalt </a:t>
            </a:r>
            <a:r>
              <a:rPr lang="nb-NO" sz="2000" dirty="0" smtClean="0"/>
              <a:t>samarbeid, gjennom dialog/møter </a:t>
            </a:r>
            <a:r>
              <a:rPr lang="nb-NO" sz="2000" dirty="0"/>
              <a:t>og tilrettelegge for </a:t>
            </a:r>
            <a:r>
              <a:rPr lang="nb-NO" sz="2000" dirty="0" smtClean="0"/>
              <a:t>kunnskapsheving f.eks. gjennom å arrangere seminarer e.l. i samarbeid med Regionalt ressurssenter om vold, traumatisk stress og selvmordsforebygging (RVTS)</a:t>
            </a:r>
            <a:endParaRPr lang="nb-NO" sz="2000" dirty="0"/>
          </a:p>
          <a:p>
            <a:r>
              <a:rPr lang="nb-NO" sz="2000" dirty="0" smtClean="0"/>
              <a:t>Kan nettverk for veterankontakter understøttes av </a:t>
            </a:r>
            <a:r>
              <a:rPr lang="nb-NO" sz="2000" dirty="0"/>
              <a:t>kontaktpunkt/koordinator hos </a:t>
            </a:r>
            <a:r>
              <a:rPr lang="nb-NO" sz="2000" dirty="0" smtClean="0"/>
              <a:t>statsforvalteren?</a:t>
            </a:r>
            <a:endParaRPr lang="nb-NO" sz="2000" dirty="0"/>
          </a:p>
          <a:p>
            <a:endParaRPr lang="nb-NO" sz="2000" dirty="0"/>
          </a:p>
          <a:p>
            <a:endParaRPr lang="nb-NO" sz="2000" dirty="0"/>
          </a:p>
          <a:p>
            <a:endParaRPr lang="nb-NO" sz="2000" dirty="0"/>
          </a:p>
        </p:txBody>
      </p:sp>
      <p:pic>
        <p:nvPicPr>
          <p:cNvPr id="4" name="Bilde 4" descr="Forsvaret_logo_RGB_sort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228601"/>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tel 1"/>
          <p:cNvSpPr txBox="1">
            <a:spLocks/>
          </p:cNvSpPr>
          <p:nvPr/>
        </p:nvSpPr>
        <p:spPr>
          <a:xfrm>
            <a:off x="940062" y="605091"/>
            <a:ext cx="8025876"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400" b="1" spc="200" dirty="0" smtClean="0">
                <a:latin typeface="Cambria"/>
                <a:cs typeface="Cambria"/>
              </a:rPr>
              <a:t>Statsforvalterens rolle i veteranarbeidet</a:t>
            </a:r>
            <a:endParaRPr lang="nb-NO" sz="2400" b="1" spc="200" dirty="0">
              <a:latin typeface="Cambria"/>
              <a:cs typeface="Cambria"/>
            </a:endParaRPr>
          </a:p>
        </p:txBody>
      </p:sp>
    </p:spTree>
    <p:extLst>
      <p:ext uri="{BB962C8B-B14F-4D97-AF65-F5344CB8AC3E}">
        <p14:creationId xmlns:p14="http://schemas.microsoft.com/office/powerpoint/2010/main" val="300779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991430AD-D622-254F-8B96-5EA97DE15AAF}"/>
              </a:ext>
            </a:extLst>
          </p:cNvPr>
          <p:cNvPicPr>
            <a:picLocks noGrp="1" noChangeAspect="1"/>
          </p:cNvPicPr>
          <p:nvPr>
            <p:ph sz="quarter" idx="10"/>
          </p:nvPr>
        </p:nvPicPr>
        <p:blipFill rotWithShape="1">
          <a:blip r:embed="rId3"/>
          <a:srcRect t="13517" b="10545"/>
          <a:stretch/>
        </p:blipFill>
        <p:spPr>
          <a:xfrm>
            <a:off x="1231189" y="2038883"/>
            <a:ext cx="7435022" cy="4176180"/>
          </a:xfrm>
        </p:spPr>
      </p:pic>
      <p:sp>
        <p:nvSpPr>
          <p:cNvPr id="6" name="Rektangel 5">
            <a:extLst>
              <a:ext uri="{FF2B5EF4-FFF2-40B4-BE49-F238E27FC236}">
                <a16:creationId xmlns:a16="http://schemas.microsoft.com/office/drawing/2014/main" id="{463D710C-A478-CC49-AFD3-0F8DEBD5E434}"/>
              </a:ext>
            </a:extLst>
          </p:cNvPr>
          <p:cNvSpPr/>
          <p:nvPr/>
        </p:nvSpPr>
        <p:spPr>
          <a:xfrm>
            <a:off x="1349103" y="2010252"/>
            <a:ext cx="4396377" cy="343009"/>
          </a:xfrm>
          <a:prstGeom prst="rect">
            <a:avLst/>
          </a:prstGeom>
          <a:solidFill>
            <a:srgbClr val="E6E6E6"/>
          </a:soli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nb-NO" sz="1950"/>
          </a:p>
        </p:txBody>
      </p:sp>
      <p:sp>
        <p:nvSpPr>
          <p:cNvPr id="7" name="Tittel 1"/>
          <p:cNvSpPr txBox="1">
            <a:spLocks/>
          </p:cNvSpPr>
          <p:nvPr/>
        </p:nvSpPr>
        <p:spPr>
          <a:xfrm>
            <a:off x="940062" y="605091"/>
            <a:ext cx="8025876"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400" b="1" spc="200" dirty="0" smtClean="0">
                <a:latin typeface="Cambria"/>
                <a:cs typeface="Cambria"/>
              </a:rPr>
              <a:t>Forekomst av psykiske helseplager blant norske Afghanistan-veteraner i 2020</a:t>
            </a:r>
            <a:endParaRPr lang="nb-NO" sz="2400" b="1" spc="200" dirty="0">
              <a:latin typeface="Cambria"/>
              <a:cs typeface="Cambria"/>
            </a:endParaRPr>
          </a:p>
        </p:txBody>
      </p:sp>
      <p:sp>
        <p:nvSpPr>
          <p:cNvPr id="9"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a:xfrm>
            <a:off x="677598" y="522818"/>
            <a:ext cx="1907250" cy="317500"/>
          </a:xfrm>
        </p:spPr>
        <p:txBody>
          <a:bodyPr/>
          <a:lstStyle/>
          <a:p>
            <a:pPr>
              <a:defRPr/>
            </a:pPr>
            <a:r>
              <a:rPr lang="nb-NO" dirty="0"/>
              <a:t>Forsvarets sanitet</a:t>
            </a:r>
          </a:p>
        </p:txBody>
      </p:sp>
    </p:spTree>
    <p:extLst>
      <p:ext uri="{BB962C8B-B14F-4D97-AF65-F5344CB8AC3E}">
        <p14:creationId xmlns:p14="http://schemas.microsoft.com/office/powerpoint/2010/main" val="192258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7">
            <a:extLst>
              <a:ext uri="{FF2B5EF4-FFF2-40B4-BE49-F238E27FC236}">
                <a16:creationId xmlns:a16="http://schemas.microsoft.com/office/drawing/2014/main" id="{D8997A2F-25EA-FC47-87D2-BDE7296890D2}"/>
              </a:ext>
            </a:extLst>
          </p:cNvPr>
          <p:cNvPicPr>
            <a:picLocks noChangeAspect="1"/>
          </p:cNvPicPr>
          <p:nvPr/>
        </p:nvPicPr>
        <p:blipFill rotWithShape="1">
          <a:blip r:embed="rId3"/>
          <a:srcRect l="11414" t="36674" r="81010" b="13093"/>
          <a:stretch/>
        </p:blipFill>
        <p:spPr>
          <a:xfrm>
            <a:off x="1701647" y="2522607"/>
            <a:ext cx="681521" cy="2374279"/>
          </a:xfrm>
          <a:prstGeom prst="rect">
            <a:avLst/>
          </a:prstGeom>
          <a:noFill/>
        </p:spPr>
      </p:pic>
      <p:pic>
        <p:nvPicPr>
          <p:cNvPr id="8" name="Plassholder for bilde 7">
            <a:extLst>
              <a:ext uri="{FF2B5EF4-FFF2-40B4-BE49-F238E27FC236}">
                <a16:creationId xmlns:a16="http://schemas.microsoft.com/office/drawing/2014/main" id="{7793BFB7-25E4-B445-A5AD-B2A652847CD0}"/>
              </a:ext>
            </a:extLst>
          </p:cNvPr>
          <p:cNvPicPr>
            <a:picLocks noChangeAspect="1"/>
          </p:cNvPicPr>
          <p:nvPr/>
        </p:nvPicPr>
        <p:blipFill rotWithShape="1">
          <a:blip r:embed="rId3"/>
          <a:srcRect l="80321" t="36674" r="12275" b="13093"/>
          <a:stretch/>
        </p:blipFill>
        <p:spPr>
          <a:xfrm>
            <a:off x="2584847" y="2400526"/>
            <a:ext cx="681521" cy="2429279"/>
          </a:xfrm>
          <a:prstGeom prst="rect">
            <a:avLst/>
          </a:prstGeom>
          <a:noFill/>
        </p:spPr>
      </p:pic>
      <p:sp>
        <p:nvSpPr>
          <p:cNvPr id="2" name="TekstSylinder 1">
            <a:extLst>
              <a:ext uri="{FF2B5EF4-FFF2-40B4-BE49-F238E27FC236}">
                <a16:creationId xmlns:a16="http://schemas.microsoft.com/office/drawing/2014/main" id="{5618A621-E604-3845-9F64-B7CD37115C7A}"/>
              </a:ext>
            </a:extLst>
          </p:cNvPr>
          <p:cNvSpPr txBox="1"/>
          <p:nvPr/>
        </p:nvSpPr>
        <p:spPr>
          <a:xfrm>
            <a:off x="1307406" y="4859243"/>
            <a:ext cx="2544122" cy="625684"/>
          </a:xfrm>
          <a:prstGeom prst="rect">
            <a:avLst/>
          </a:prstGeom>
          <a:noFill/>
        </p:spPr>
        <p:txBody>
          <a:bodyPr vert="horz" wrap="square" rtlCol="0" anchor="t">
            <a:spAutoFit/>
          </a:bodyPr>
          <a:lstStyle/>
          <a:p>
            <a:pPr algn="ctr"/>
            <a:r>
              <a:rPr lang="nb-NO" sz="1733" b="1" dirty="0">
                <a:latin typeface="Cambria"/>
                <a:cs typeface="Cambria"/>
              </a:rPr>
              <a:t>Ingen kjønnsforskjell</a:t>
            </a:r>
            <a:r>
              <a:rPr lang="nb-NO" sz="1733" dirty="0">
                <a:latin typeface="Cambria"/>
                <a:cs typeface="Cambria"/>
              </a:rPr>
              <a:t> </a:t>
            </a:r>
          </a:p>
          <a:p>
            <a:pPr algn="ctr"/>
            <a:r>
              <a:rPr lang="nb-NO" sz="1733" dirty="0">
                <a:latin typeface="Cambria"/>
                <a:cs typeface="Cambria"/>
              </a:rPr>
              <a:t>i psykiske helseplager</a:t>
            </a:r>
          </a:p>
        </p:txBody>
      </p:sp>
      <p:sp>
        <p:nvSpPr>
          <p:cNvPr id="9" name="TekstSylinder 8">
            <a:extLst>
              <a:ext uri="{FF2B5EF4-FFF2-40B4-BE49-F238E27FC236}">
                <a16:creationId xmlns:a16="http://schemas.microsoft.com/office/drawing/2014/main" id="{CFA23A5F-38BA-7041-919E-03E2DA8CEE8B}"/>
              </a:ext>
            </a:extLst>
          </p:cNvPr>
          <p:cNvSpPr txBox="1"/>
          <p:nvPr/>
        </p:nvSpPr>
        <p:spPr>
          <a:xfrm>
            <a:off x="5811481" y="4766713"/>
            <a:ext cx="2641600" cy="1159035"/>
          </a:xfrm>
          <a:prstGeom prst="rect">
            <a:avLst/>
          </a:prstGeom>
          <a:noFill/>
        </p:spPr>
        <p:txBody>
          <a:bodyPr vert="horz" wrap="square" rtlCol="0" anchor="t">
            <a:spAutoFit/>
          </a:bodyPr>
          <a:lstStyle/>
          <a:p>
            <a:pPr algn="ctr"/>
            <a:r>
              <a:rPr lang="nb-NO" sz="1733" b="1" dirty="0">
                <a:latin typeface="Cambria"/>
                <a:cs typeface="Cambria"/>
              </a:rPr>
              <a:t>82 % høyere risiko </a:t>
            </a:r>
            <a:br>
              <a:rPr lang="nb-NO" sz="1733" b="1" dirty="0">
                <a:latin typeface="Cambria"/>
                <a:cs typeface="Cambria"/>
              </a:rPr>
            </a:br>
            <a:r>
              <a:rPr lang="nb-NO" sz="1733" dirty="0">
                <a:latin typeface="Cambria"/>
                <a:cs typeface="Cambria"/>
              </a:rPr>
              <a:t>for psykiske helseplager blant veteraner som sluttet i Forsvaret</a:t>
            </a:r>
          </a:p>
        </p:txBody>
      </p:sp>
      <p:pic>
        <p:nvPicPr>
          <p:cNvPr id="12" name="Plassholder for bilde 7">
            <a:extLst>
              <a:ext uri="{FF2B5EF4-FFF2-40B4-BE49-F238E27FC236}">
                <a16:creationId xmlns:a16="http://schemas.microsoft.com/office/drawing/2014/main" id="{7ACDFE9C-4EEB-8946-8355-067D2D52C9EE}"/>
              </a:ext>
            </a:extLst>
          </p:cNvPr>
          <p:cNvPicPr>
            <a:picLocks noChangeAspect="1"/>
          </p:cNvPicPr>
          <p:nvPr/>
        </p:nvPicPr>
        <p:blipFill rotWithShape="1">
          <a:blip r:embed="rId3">
            <a:alphaModFix/>
          </a:blip>
          <a:srcRect t="36674" r="87727" b="13093"/>
          <a:stretch/>
        </p:blipFill>
        <p:spPr>
          <a:xfrm>
            <a:off x="6037222" y="2856472"/>
            <a:ext cx="888290" cy="1910240"/>
          </a:xfrm>
          <a:prstGeom prst="rect">
            <a:avLst/>
          </a:prstGeom>
          <a:noFill/>
        </p:spPr>
      </p:pic>
      <p:pic>
        <p:nvPicPr>
          <p:cNvPr id="14" name="Plassholder for bilde 7">
            <a:extLst>
              <a:ext uri="{FF2B5EF4-FFF2-40B4-BE49-F238E27FC236}">
                <a16:creationId xmlns:a16="http://schemas.microsoft.com/office/drawing/2014/main" id="{66101723-A9B7-2547-BC04-1B608A430618}"/>
              </a:ext>
            </a:extLst>
          </p:cNvPr>
          <p:cNvPicPr>
            <a:picLocks noChangeAspect="1"/>
          </p:cNvPicPr>
          <p:nvPr/>
        </p:nvPicPr>
        <p:blipFill rotWithShape="1">
          <a:blip r:embed="rId3"/>
          <a:srcRect l="11339" t="36674" r="79957" b="13093"/>
          <a:stretch/>
        </p:blipFill>
        <p:spPr>
          <a:xfrm>
            <a:off x="7132282" y="2226109"/>
            <a:ext cx="888289" cy="2693389"/>
          </a:xfrm>
          <a:prstGeom prst="rect">
            <a:avLst/>
          </a:prstGeom>
          <a:noFill/>
        </p:spPr>
      </p:pic>
      <p:sp>
        <p:nvSpPr>
          <p:cNvPr id="11" name="TekstSylinder 10">
            <a:extLst>
              <a:ext uri="{FF2B5EF4-FFF2-40B4-BE49-F238E27FC236}">
                <a16:creationId xmlns:a16="http://schemas.microsoft.com/office/drawing/2014/main" id="{BAB35C9C-1F54-6C4C-BBDB-3AD207CFE3B2}"/>
              </a:ext>
            </a:extLst>
          </p:cNvPr>
          <p:cNvSpPr txBox="1"/>
          <p:nvPr/>
        </p:nvSpPr>
        <p:spPr>
          <a:xfrm>
            <a:off x="1752775" y="2380902"/>
            <a:ext cx="681521" cy="275781"/>
          </a:xfrm>
          <a:prstGeom prst="rect">
            <a:avLst/>
          </a:prstGeom>
          <a:noFill/>
        </p:spPr>
        <p:txBody>
          <a:bodyPr vert="horz" wrap="square" rtlCol="0" anchor="t">
            <a:spAutoFit/>
          </a:bodyPr>
          <a:lstStyle/>
          <a:p>
            <a:r>
              <a:rPr lang="nb-NO" sz="1192" dirty="0">
                <a:latin typeface="Cambria"/>
                <a:cs typeface="Cambria"/>
              </a:rPr>
              <a:t>10,4 %</a:t>
            </a:r>
          </a:p>
        </p:txBody>
      </p:sp>
      <p:sp>
        <p:nvSpPr>
          <p:cNvPr id="16" name="TekstSylinder 15">
            <a:extLst>
              <a:ext uri="{FF2B5EF4-FFF2-40B4-BE49-F238E27FC236}">
                <a16:creationId xmlns:a16="http://schemas.microsoft.com/office/drawing/2014/main" id="{94DFB836-C052-8C46-9B3B-D77AD2D41219}"/>
              </a:ext>
            </a:extLst>
          </p:cNvPr>
          <p:cNvSpPr txBox="1"/>
          <p:nvPr/>
        </p:nvSpPr>
        <p:spPr>
          <a:xfrm>
            <a:off x="2609280" y="2380902"/>
            <a:ext cx="681521" cy="275781"/>
          </a:xfrm>
          <a:prstGeom prst="rect">
            <a:avLst/>
          </a:prstGeom>
          <a:noFill/>
        </p:spPr>
        <p:txBody>
          <a:bodyPr vert="horz" wrap="square" rtlCol="0" anchor="t">
            <a:spAutoFit/>
          </a:bodyPr>
          <a:lstStyle/>
          <a:p>
            <a:r>
              <a:rPr lang="nb-NO" sz="1192" dirty="0">
                <a:latin typeface="Cambria"/>
                <a:cs typeface="Cambria"/>
              </a:rPr>
              <a:t>10,7 %</a:t>
            </a:r>
          </a:p>
        </p:txBody>
      </p:sp>
      <p:sp>
        <p:nvSpPr>
          <p:cNvPr id="17" name="TekstSylinder 16">
            <a:extLst>
              <a:ext uri="{FF2B5EF4-FFF2-40B4-BE49-F238E27FC236}">
                <a16:creationId xmlns:a16="http://schemas.microsoft.com/office/drawing/2014/main" id="{73E689E1-0B2D-0841-8ADE-7B896F05FBE3}"/>
              </a:ext>
            </a:extLst>
          </p:cNvPr>
          <p:cNvSpPr txBox="1"/>
          <p:nvPr/>
        </p:nvSpPr>
        <p:spPr>
          <a:xfrm>
            <a:off x="6243991" y="2714767"/>
            <a:ext cx="681521" cy="275781"/>
          </a:xfrm>
          <a:prstGeom prst="rect">
            <a:avLst/>
          </a:prstGeom>
          <a:noFill/>
        </p:spPr>
        <p:txBody>
          <a:bodyPr vert="horz" wrap="square" rtlCol="0" anchor="t">
            <a:spAutoFit/>
          </a:bodyPr>
          <a:lstStyle/>
          <a:p>
            <a:r>
              <a:rPr lang="nb-NO" sz="1192" dirty="0">
                <a:latin typeface="Cambria"/>
                <a:cs typeface="Cambria"/>
              </a:rPr>
              <a:t> 8,2 %</a:t>
            </a:r>
          </a:p>
        </p:txBody>
      </p:sp>
      <p:sp>
        <p:nvSpPr>
          <p:cNvPr id="18" name="TekstSylinder 17">
            <a:extLst>
              <a:ext uri="{FF2B5EF4-FFF2-40B4-BE49-F238E27FC236}">
                <a16:creationId xmlns:a16="http://schemas.microsoft.com/office/drawing/2014/main" id="{D812A5BC-63C1-3D4C-A0F0-5B2C80F9FE2B}"/>
              </a:ext>
            </a:extLst>
          </p:cNvPr>
          <p:cNvSpPr txBox="1"/>
          <p:nvPr/>
        </p:nvSpPr>
        <p:spPr>
          <a:xfrm>
            <a:off x="7235664" y="2153404"/>
            <a:ext cx="681521" cy="275781"/>
          </a:xfrm>
          <a:prstGeom prst="rect">
            <a:avLst/>
          </a:prstGeom>
          <a:noFill/>
        </p:spPr>
        <p:txBody>
          <a:bodyPr vert="horz" wrap="square" rtlCol="0" anchor="t">
            <a:spAutoFit/>
          </a:bodyPr>
          <a:lstStyle/>
          <a:p>
            <a:r>
              <a:rPr lang="nb-NO" sz="1192" dirty="0">
                <a:latin typeface="Cambria"/>
                <a:cs typeface="Cambria"/>
              </a:rPr>
              <a:t>14,9 %</a:t>
            </a:r>
          </a:p>
        </p:txBody>
      </p:sp>
      <p:sp>
        <p:nvSpPr>
          <p:cNvPr id="19" name="Tittel 1"/>
          <p:cNvSpPr txBox="1">
            <a:spLocks/>
          </p:cNvSpPr>
          <p:nvPr/>
        </p:nvSpPr>
        <p:spPr>
          <a:xfrm>
            <a:off x="940062" y="605091"/>
            <a:ext cx="8025876"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400" b="1" spc="200" dirty="0" smtClean="0">
                <a:latin typeface="Cambria"/>
                <a:cs typeface="Cambria"/>
              </a:rPr>
              <a:t>Forekomst av psykiske helseplager blant norske Afghanistan-veteraner i 2020</a:t>
            </a:r>
            <a:endParaRPr lang="nb-NO" sz="2400" b="1" spc="200" dirty="0">
              <a:latin typeface="Cambria"/>
              <a:cs typeface="Cambria"/>
            </a:endParaRPr>
          </a:p>
        </p:txBody>
      </p:sp>
      <p:sp>
        <p:nvSpPr>
          <p:cNvPr id="20"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a:xfrm>
            <a:off x="677598" y="522818"/>
            <a:ext cx="1907250" cy="317500"/>
          </a:xfrm>
        </p:spPr>
        <p:txBody>
          <a:bodyPr/>
          <a:lstStyle/>
          <a:p>
            <a:pPr>
              <a:defRPr/>
            </a:pPr>
            <a:r>
              <a:rPr lang="nb-NO" dirty="0"/>
              <a:t>Forsvarets sanitet</a:t>
            </a:r>
          </a:p>
        </p:txBody>
      </p:sp>
    </p:spTree>
    <p:extLst>
      <p:ext uri="{BB962C8B-B14F-4D97-AF65-F5344CB8AC3E}">
        <p14:creationId xmlns:p14="http://schemas.microsoft.com/office/powerpoint/2010/main" val="227690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descr="psykisk helse med heldekkende fyll">
            <a:extLst>
              <a:ext uri="{FF2B5EF4-FFF2-40B4-BE49-F238E27FC236}">
                <a16:creationId xmlns:a16="http://schemas.microsoft.com/office/drawing/2014/main" id="{9860E9B7-6365-4BB6-9692-09AEEC340FA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flipH="1">
            <a:off x="7661471" y="642938"/>
            <a:ext cx="1607732" cy="1744054"/>
          </a:xfrm>
          <a:prstGeom prst="rect">
            <a:avLst/>
          </a:prstGeom>
        </p:spPr>
      </p:pic>
      <p:sp>
        <p:nvSpPr>
          <p:cNvPr id="4" name="Plassholder for bunntekst 3">
            <a:extLst>
              <a:ext uri="{FF2B5EF4-FFF2-40B4-BE49-F238E27FC236}">
                <a16:creationId xmlns:a16="http://schemas.microsoft.com/office/drawing/2014/main" id="{7C161732-9188-4431-BBD4-9726461DA73C}"/>
              </a:ext>
            </a:extLst>
          </p:cNvPr>
          <p:cNvSpPr>
            <a:spLocks noGrp="1"/>
          </p:cNvSpPr>
          <p:nvPr>
            <p:ph type="ftr" sz="quarter" idx="11"/>
          </p:nvPr>
        </p:nvSpPr>
        <p:spPr/>
        <p:txBody>
          <a:bodyPr/>
          <a:lstStyle/>
          <a:p>
            <a:pPr>
              <a:defRPr/>
            </a:pPr>
            <a:r>
              <a:rPr lang="nb-NO" dirty="0"/>
              <a:t>Forsvarets sanitet</a:t>
            </a:r>
          </a:p>
        </p:txBody>
      </p:sp>
      <p:pic>
        <p:nvPicPr>
          <p:cNvPr id="3" name="Bilde 2">
            <a:extLst>
              <a:ext uri="{FF2B5EF4-FFF2-40B4-BE49-F238E27FC236}">
                <a16:creationId xmlns:a16="http://schemas.microsoft.com/office/drawing/2014/main" id="{D1142A72-F367-4F03-B413-08094DB7091E}"/>
              </a:ext>
            </a:extLst>
          </p:cNvPr>
          <p:cNvPicPr>
            <a:picLocks noChangeAspect="1"/>
          </p:cNvPicPr>
          <p:nvPr/>
        </p:nvPicPr>
        <p:blipFill>
          <a:blip r:embed="rId5"/>
          <a:stretch>
            <a:fillRect/>
          </a:stretch>
        </p:blipFill>
        <p:spPr>
          <a:xfrm>
            <a:off x="770749" y="2079826"/>
            <a:ext cx="5228688" cy="3671224"/>
          </a:xfrm>
          <a:prstGeom prst="rect">
            <a:avLst/>
          </a:prstGeom>
        </p:spPr>
      </p:pic>
      <p:sp>
        <p:nvSpPr>
          <p:cNvPr id="6" name="TekstSylinder 5">
            <a:extLst>
              <a:ext uri="{FF2B5EF4-FFF2-40B4-BE49-F238E27FC236}">
                <a16:creationId xmlns:a16="http://schemas.microsoft.com/office/drawing/2014/main" id="{2BE1F14A-1109-4586-BC5B-7F76930C1986}"/>
              </a:ext>
            </a:extLst>
          </p:cNvPr>
          <p:cNvSpPr txBox="1"/>
          <p:nvPr/>
        </p:nvSpPr>
        <p:spPr>
          <a:xfrm>
            <a:off x="6410404" y="2079827"/>
            <a:ext cx="1144455" cy="3593291"/>
          </a:xfrm>
          <a:prstGeom prst="rect">
            <a:avLst/>
          </a:prstGeom>
          <a:solidFill>
            <a:schemeClr val="accent2">
              <a:lumMod val="40000"/>
              <a:lumOff val="60000"/>
            </a:schemeClr>
          </a:solidFill>
        </p:spPr>
        <p:txBody>
          <a:bodyPr vert="horz" wrap="square" rtlCol="0" anchor="t">
            <a:spAutoFit/>
          </a:bodyPr>
          <a:lstStyle/>
          <a:p>
            <a:pPr>
              <a:lnSpc>
                <a:spcPct val="200000"/>
              </a:lnSpc>
            </a:pPr>
            <a:r>
              <a:rPr lang="nb-NO" sz="1625" dirty="0">
                <a:latin typeface="Cambria"/>
                <a:cs typeface="Cambria"/>
              </a:rPr>
              <a:t>39,1 %</a:t>
            </a:r>
          </a:p>
          <a:p>
            <a:pPr>
              <a:lnSpc>
                <a:spcPct val="200000"/>
              </a:lnSpc>
            </a:pPr>
            <a:r>
              <a:rPr lang="nb-NO" sz="1625" dirty="0">
                <a:latin typeface="Cambria"/>
                <a:cs typeface="Cambria"/>
              </a:rPr>
              <a:t>20,5 %</a:t>
            </a:r>
          </a:p>
          <a:p>
            <a:pPr>
              <a:lnSpc>
                <a:spcPct val="200000"/>
              </a:lnSpc>
            </a:pPr>
            <a:r>
              <a:rPr lang="nb-NO" sz="1625" dirty="0">
                <a:latin typeface="Cambria"/>
                <a:cs typeface="Cambria"/>
              </a:rPr>
              <a:t>18,5 %</a:t>
            </a:r>
          </a:p>
          <a:p>
            <a:pPr>
              <a:lnSpc>
                <a:spcPct val="200000"/>
              </a:lnSpc>
            </a:pPr>
            <a:r>
              <a:rPr lang="nb-NO" sz="1625" dirty="0">
                <a:latin typeface="Cambria"/>
                <a:cs typeface="Cambria"/>
              </a:rPr>
              <a:t>7,8 %</a:t>
            </a:r>
          </a:p>
          <a:p>
            <a:pPr>
              <a:lnSpc>
                <a:spcPct val="200000"/>
              </a:lnSpc>
            </a:pPr>
            <a:r>
              <a:rPr lang="nb-NO" sz="1625" dirty="0">
                <a:latin typeface="Cambria"/>
                <a:cs typeface="Cambria"/>
              </a:rPr>
              <a:t>7.0 %</a:t>
            </a:r>
          </a:p>
          <a:p>
            <a:pPr>
              <a:lnSpc>
                <a:spcPct val="200000"/>
              </a:lnSpc>
            </a:pPr>
            <a:r>
              <a:rPr lang="nb-NO" sz="1625" dirty="0">
                <a:latin typeface="Cambria"/>
                <a:cs typeface="Cambria"/>
              </a:rPr>
              <a:t>3,8 %</a:t>
            </a:r>
          </a:p>
          <a:p>
            <a:pPr>
              <a:lnSpc>
                <a:spcPct val="200000"/>
              </a:lnSpc>
            </a:pPr>
            <a:r>
              <a:rPr lang="nb-NO" sz="1625" dirty="0">
                <a:latin typeface="Cambria"/>
                <a:cs typeface="Cambria"/>
              </a:rPr>
              <a:t>3,4 %</a:t>
            </a:r>
          </a:p>
        </p:txBody>
      </p:sp>
      <p:sp>
        <p:nvSpPr>
          <p:cNvPr id="8" name="TekstSylinder 7">
            <a:extLst>
              <a:ext uri="{FF2B5EF4-FFF2-40B4-BE49-F238E27FC236}">
                <a16:creationId xmlns:a16="http://schemas.microsoft.com/office/drawing/2014/main" id="{640B4AD0-2667-495F-8799-D08CD1B68A01}"/>
              </a:ext>
            </a:extLst>
          </p:cNvPr>
          <p:cNvSpPr txBox="1"/>
          <p:nvPr/>
        </p:nvSpPr>
        <p:spPr>
          <a:xfrm>
            <a:off x="7720853" y="2079827"/>
            <a:ext cx="1200076" cy="3593291"/>
          </a:xfrm>
          <a:prstGeom prst="rect">
            <a:avLst/>
          </a:prstGeom>
          <a:solidFill>
            <a:srgbClr val="ECDFF5"/>
          </a:solidFill>
        </p:spPr>
        <p:txBody>
          <a:bodyPr vert="horz" wrap="square" rtlCol="0" anchor="t">
            <a:spAutoFit/>
          </a:bodyPr>
          <a:lstStyle/>
          <a:p>
            <a:pPr>
              <a:lnSpc>
                <a:spcPct val="200000"/>
              </a:lnSpc>
            </a:pPr>
            <a:r>
              <a:rPr lang="nb-NO" sz="1625" dirty="0">
                <a:latin typeface="Cambria"/>
                <a:cs typeface="Cambria"/>
              </a:rPr>
              <a:t>31,9 %</a:t>
            </a:r>
          </a:p>
          <a:p>
            <a:pPr>
              <a:lnSpc>
                <a:spcPct val="200000"/>
              </a:lnSpc>
            </a:pPr>
            <a:r>
              <a:rPr lang="nb-NO" sz="1625" dirty="0">
                <a:latin typeface="Cambria"/>
                <a:cs typeface="Cambria"/>
              </a:rPr>
              <a:t>22,9 %</a:t>
            </a:r>
          </a:p>
          <a:p>
            <a:pPr>
              <a:lnSpc>
                <a:spcPct val="200000"/>
              </a:lnSpc>
            </a:pPr>
            <a:r>
              <a:rPr lang="nb-NO" sz="1625" dirty="0">
                <a:latin typeface="Cambria"/>
                <a:cs typeface="Cambria"/>
              </a:rPr>
              <a:t>24,9 %</a:t>
            </a:r>
          </a:p>
          <a:p>
            <a:pPr>
              <a:lnSpc>
                <a:spcPct val="200000"/>
              </a:lnSpc>
            </a:pPr>
            <a:r>
              <a:rPr lang="nb-NO" sz="1625" dirty="0">
                <a:latin typeface="Cambria"/>
                <a:cs typeface="Cambria"/>
              </a:rPr>
              <a:t>6,3 %</a:t>
            </a:r>
          </a:p>
          <a:p>
            <a:pPr>
              <a:lnSpc>
                <a:spcPct val="200000"/>
              </a:lnSpc>
            </a:pPr>
            <a:r>
              <a:rPr lang="nb-NO" sz="1625" dirty="0">
                <a:latin typeface="Cambria"/>
                <a:cs typeface="Cambria"/>
              </a:rPr>
              <a:t>5,9 %</a:t>
            </a:r>
          </a:p>
          <a:p>
            <a:pPr>
              <a:lnSpc>
                <a:spcPct val="200000"/>
              </a:lnSpc>
            </a:pPr>
            <a:r>
              <a:rPr lang="nb-NO" sz="1625" dirty="0">
                <a:latin typeface="Cambria"/>
                <a:cs typeface="Cambria"/>
              </a:rPr>
              <a:t>1,9 %</a:t>
            </a:r>
          </a:p>
          <a:p>
            <a:pPr>
              <a:lnSpc>
                <a:spcPct val="200000"/>
              </a:lnSpc>
            </a:pPr>
            <a:r>
              <a:rPr lang="nb-NO" sz="1625" dirty="0">
                <a:latin typeface="Cambria"/>
                <a:cs typeface="Cambria"/>
              </a:rPr>
              <a:t>6,2 %</a:t>
            </a:r>
          </a:p>
        </p:txBody>
      </p:sp>
      <p:sp>
        <p:nvSpPr>
          <p:cNvPr id="7" name="TekstSylinder 6">
            <a:extLst>
              <a:ext uri="{FF2B5EF4-FFF2-40B4-BE49-F238E27FC236}">
                <a16:creationId xmlns:a16="http://schemas.microsoft.com/office/drawing/2014/main" id="{3BC10767-6C78-4FF0-B181-09B4B618C8B3}"/>
              </a:ext>
            </a:extLst>
          </p:cNvPr>
          <p:cNvSpPr txBox="1"/>
          <p:nvPr/>
        </p:nvSpPr>
        <p:spPr>
          <a:xfrm>
            <a:off x="2067733" y="884344"/>
            <a:ext cx="6527179" cy="392415"/>
          </a:xfrm>
          <a:prstGeom prst="rect">
            <a:avLst/>
          </a:prstGeom>
          <a:noFill/>
        </p:spPr>
        <p:txBody>
          <a:bodyPr vert="horz" wrap="square" rtlCol="0" anchor="t">
            <a:spAutoFit/>
          </a:bodyPr>
          <a:lstStyle/>
          <a:p>
            <a:r>
              <a:rPr lang="nb-NO" sz="1950" b="1" dirty="0">
                <a:latin typeface="Cambria"/>
                <a:cs typeface="Cambria"/>
              </a:rPr>
              <a:t>Preferanser mht. helsehjelp for psykiske helseplager</a:t>
            </a:r>
          </a:p>
        </p:txBody>
      </p:sp>
      <p:sp>
        <p:nvSpPr>
          <p:cNvPr id="9" name="TekstSylinder 8">
            <a:extLst>
              <a:ext uri="{FF2B5EF4-FFF2-40B4-BE49-F238E27FC236}">
                <a16:creationId xmlns:a16="http://schemas.microsoft.com/office/drawing/2014/main" id="{37E7124B-B859-4382-8464-B64EAA091877}"/>
              </a:ext>
            </a:extLst>
          </p:cNvPr>
          <p:cNvSpPr txBox="1"/>
          <p:nvPr/>
        </p:nvSpPr>
        <p:spPr>
          <a:xfrm>
            <a:off x="6429932" y="1525859"/>
            <a:ext cx="1144455" cy="359009"/>
          </a:xfrm>
          <a:prstGeom prst="rect">
            <a:avLst/>
          </a:prstGeom>
          <a:solidFill>
            <a:schemeClr val="accent2">
              <a:lumMod val="40000"/>
              <a:lumOff val="60000"/>
            </a:schemeClr>
          </a:solidFill>
        </p:spPr>
        <p:txBody>
          <a:bodyPr vert="horz" wrap="square" rtlCol="0" anchor="t">
            <a:spAutoFit/>
          </a:bodyPr>
          <a:lstStyle/>
          <a:p>
            <a:pPr algn="ctr"/>
            <a:r>
              <a:rPr lang="nb-NO" sz="1733" dirty="0">
                <a:latin typeface="Cambria"/>
                <a:cs typeface="Cambria"/>
              </a:rPr>
              <a:t>2012</a:t>
            </a:r>
          </a:p>
        </p:txBody>
      </p:sp>
      <p:sp>
        <p:nvSpPr>
          <p:cNvPr id="11" name="TekstSylinder 10">
            <a:extLst>
              <a:ext uri="{FF2B5EF4-FFF2-40B4-BE49-F238E27FC236}">
                <a16:creationId xmlns:a16="http://schemas.microsoft.com/office/drawing/2014/main" id="{6B090585-C688-4E7E-AEB2-FF3BE9749AD0}"/>
              </a:ext>
            </a:extLst>
          </p:cNvPr>
          <p:cNvSpPr txBox="1"/>
          <p:nvPr/>
        </p:nvSpPr>
        <p:spPr>
          <a:xfrm>
            <a:off x="7720853" y="1525859"/>
            <a:ext cx="1200076" cy="359009"/>
          </a:xfrm>
          <a:prstGeom prst="rect">
            <a:avLst/>
          </a:prstGeom>
          <a:solidFill>
            <a:srgbClr val="ECDFF5"/>
          </a:solidFill>
        </p:spPr>
        <p:txBody>
          <a:bodyPr vert="horz" wrap="square" rtlCol="0" anchor="t">
            <a:spAutoFit/>
          </a:bodyPr>
          <a:lstStyle/>
          <a:p>
            <a:pPr algn="ctr"/>
            <a:r>
              <a:rPr lang="nb-NO" sz="1733" dirty="0">
                <a:latin typeface="Cambria"/>
                <a:cs typeface="Cambria"/>
              </a:rPr>
              <a:t>2020</a:t>
            </a:r>
          </a:p>
        </p:txBody>
      </p:sp>
      <p:sp>
        <p:nvSpPr>
          <p:cNvPr id="10" name="TekstSylinder 9">
            <a:extLst>
              <a:ext uri="{FF2B5EF4-FFF2-40B4-BE49-F238E27FC236}">
                <a16:creationId xmlns:a16="http://schemas.microsoft.com/office/drawing/2014/main" id="{4CDC430B-9C54-4CB7-8903-C1F517F9C12A}"/>
              </a:ext>
            </a:extLst>
          </p:cNvPr>
          <p:cNvSpPr txBox="1"/>
          <p:nvPr/>
        </p:nvSpPr>
        <p:spPr>
          <a:xfrm>
            <a:off x="770748" y="5754868"/>
            <a:ext cx="6527179" cy="292388"/>
          </a:xfrm>
          <a:prstGeom prst="rect">
            <a:avLst/>
          </a:prstGeom>
          <a:noFill/>
        </p:spPr>
        <p:txBody>
          <a:bodyPr vert="horz" wrap="square" rtlCol="0" anchor="t">
            <a:spAutoFit/>
          </a:bodyPr>
          <a:lstStyle/>
          <a:p>
            <a:r>
              <a:rPr lang="nb-NO" sz="1300" dirty="0">
                <a:latin typeface="Cambria"/>
                <a:cs typeface="Cambria"/>
              </a:rPr>
              <a:t>Johnsen &amp; Bøe (2016) Norske Afghanistan-veteraner: Stigma, barrierer og helsehjelp. </a:t>
            </a:r>
          </a:p>
        </p:txBody>
      </p:sp>
    </p:spTree>
    <p:extLst>
      <p:ext uri="{BB962C8B-B14F-4D97-AF65-F5344CB8AC3E}">
        <p14:creationId xmlns:p14="http://schemas.microsoft.com/office/powerpoint/2010/main" val="336057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A8F4164B-1016-4D73-9104-D004510A5DD0}"/>
              </a:ext>
            </a:extLst>
          </p:cNvPr>
          <p:cNvSpPr>
            <a:spLocks noGrp="1"/>
          </p:cNvSpPr>
          <p:nvPr>
            <p:ph type="ftr" sz="quarter" idx="11"/>
          </p:nvPr>
        </p:nvSpPr>
        <p:spPr/>
        <p:txBody>
          <a:bodyPr/>
          <a:lstStyle/>
          <a:p>
            <a:pPr>
              <a:defRPr/>
            </a:pPr>
            <a:r>
              <a:rPr lang="nb-NO" dirty="0"/>
              <a:t>Forsvarets sanitet </a:t>
            </a:r>
          </a:p>
        </p:txBody>
      </p:sp>
      <p:pic>
        <p:nvPicPr>
          <p:cNvPr id="8" name="Bilde 7">
            <a:extLst>
              <a:ext uri="{FF2B5EF4-FFF2-40B4-BE49-F238E27FC236}">
                <a16:creationId xmlns:a16="http://schemas.microsoft.com/office/drawing/2014/main" id="{9434B02E-4D9C-4C3D-909F-8CD5D501273E}"/>
              </a:ext>
            </a:extLst>
          </p:cNvPr>
          <p:cNvPicPr>
            <a:picLocks noChangeAspect="1"/>
          </p:cNvPicPr>
          <p:nvPr/>
        </p:nvPicPr>
        <p:blipFill>
          <a:blip r:embed="rId3"/>
          <a:stretch>
            <a:fillRect/>
          </a:stretch>
        </p:blipFill>
        <p:spPr>
          <a:xfrm>
            <a:off x="149225" y="1742670"/>
            <a:ext cx="4702367" cy="3987584"/>
          </a:xfrm>
          <a:prstGeom prst="rect">
            <a:avLst/>
          </a:prstGeom>
        </p:spPr>
      </p:pic>
      <p:pic>
        <p:nvPicPr>
          <p:cNvPr id="12" name="Bilde 11">
            <a:extLst>
              <a:ext uri="{FF2B5EF4-FFF2-40B4-BE49-F238E27FC236}">
                <a16:creationId xmlns:a16="http://schemas.microsoft.com/office/drawing/2014/main" id="{A5B92371-744F-4CC3-BC6B-9B28CA8EAF86}"/>
              </a:ext>
            </a:extLst>
          </p:cNvPr>
          <p:cNvPicPr>
            <a:picLocks noChangeAspect="1"/>
          </p:cNvPicPr>
          <p:nvPr/>
        </p:nvPicPr>
        <p:blipFill>
          <a:blip r:embed="rId4"/>
          <a:stretch>
            <a:fillRect/>
          </a:stretch>
        </p:blipFill>
        <p:spPr>
          <a:xfrm>
            <a:off x="4953000" y="1742670"/>
            <a:ext cx="4702367" cy="4365358"/>
          </a:xfrm>
          <a:prstGeom prst="rect">
            <a:avLst/>
          </a:prstGeom>
        </p:spPr>
      </p:pic>
      <p:sp>
        <p:nvSpPr>
          <p:cNvPr id="13" name="TekstSylinder 12">
            <a:extLst>
              <a:ext uri="{FF2B5EF4-FFF2-40B4-BE49-F238E27FC236}">
                <a16:creationId xmlns:a16="http://schemas.microsoft.com/office/drawing/2014/main" id="{07CB4BA2-6850-40E1-AE03-724CD1F65248}"/>
              </a:ext>
            </a:extLst>
          </p:cNvPr>
          <p:cNvSpPr txBox="1"/>
          <p:nvPr/>
        </p:nvSpPr>
        <p:spPr>
          <a:xfrm>
            <a:off x="2018831" y="905837"/>
            <a:ext cx="5868338" cy="392415"/>
          </a:xfrm>
          <a:prstGeom prst="rect">
            <a:avLst/>
          </a:prstGeom>
          <a:noFill/>
        </p:spPr>
        <p:txBody>
          <a:bodyPr vert="horz" wrap="none" rtlCol="0" anchor="t">
            <a:spAutoFit/>
          </a:bodyPr>
          <a:lstStyle/>
          <a:p>
            <a:r>
              <a:rPr lang="nb-NO" sz="1950" b="1" dirty="0">
                <a:latin typeface="Cambria"/>
                <a:cs typeface="Cambria"/>
              </a:rPr>
              <a:t>Eksponering for alvorlige hendelser i Afghanistan</a:t>
            </a:r>
          </a:p>
        </p:txBody>
      </p:sp>
      <p:sp>
        <p:nvSpPr>
          <p:cNvPr id="11" name="Ellipse 10">
            <a:extLst>
              <a:ext uri="{FF2B5EF4-FFF2-40B4-BE49-F238E27FC236}">
                <a16:creationId xmlns:a16="http://schemas.microsoft.com/office/drawing/2014/main" id="{1FB13E6D-454E-4FD0-8314-AD3DD753B848}"/>
              </a:ext>
            </a:extLst>
          </p:cNvPr>
          <p:cNvSpPr/>
          <p:nvPr/>
        </p:nvSpPr>
        <p:spPr>
          <a:xfrm>
            <a:off x="4304740" y="2449325"/>
            <a:ext cx="536194" cy="655545"/>
          </a:xfrm>
          <a:prstGeom prst="ellipse">
            <a:avLst/>
          </a:prstGeom>
          <a:solidFill>
            <a:srgbClr val="FFFFFF">
              <a:alpha val="0"/>
            </a:srgbClr>
          </a:soli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nb-NO" sz="1950"/>
          </a:p>
        </p:txBody>
      </p:sp>
      <p:pic>
        <p:nvPicPr>
          <p:cNvPr id="14" name="Bilde 13">
            <a:extLst>
              <a:ext uri="{FF2B5EF4-FFF2-40B4-BE49-F238E27FC236}">
                <a16:creationId xmlns:a16="http://schemas.microsoft.com/office/drawing/2014/main" id="{91C53194-B92C-44A1-90D0-EC36E5D64441}"/>
              </a:ext>
            </a:extLst>
          </p:cNvPr>
          <p:cNvPicPr>
            <a:picLocks noChangeAspect="1"/>
          </p:cNvPicPr>
          <p:nvPr/>
        </p:nvPicPr>
        <p:blipFill>
          <a:blip r:embed="rId5"/>
          <a:stretch>
            <a:fillRect/>
          </a:stretch>
        </p:blipFill>
        <p:spPr>
          <a:xfrm>
            <a:off x="9099825" y="4061255"/>
            <a:ext cx="554979" cy="687554"/>
          </a:xfrm>
          <a:prstGeom prst="rect">
            <a:avLst/>
          </a:prstGeom>
        </p:spPr>
      </p:pic>
      <p:pic>
        <p:nvPicPr>
          <p:cNvPr id="15" name="Bilde 14">
            <a:extLst>
              <a:ext uri="{FF2B5EF4-FFF2-40B4-BE49-F238E27FC236}">
                <a16:creationId xmlns:a16="http://schemas.microsoft.com/office/drawing/2014/main" id="{AEC06A05-4622-4D25-87C8-9BE4B9A3DFAB}"/>
              </a:ext>
            </a:extLst>
          </p:cNvPr>
          <p:cNvPicPr>
            <a:picLocks noChangeAspect="1"/>
          </p:cNvPicPr>
          <p:nvPr/>
        </p:nvPicPr>
        <p:blipFill>
          <a:blip r:embed="rId5"/>
          <a:stretch>
            <a:fillRect/>
          </a:stretch>
        </p:blipFill>
        <p:spPr>
          <a:xfrm>
            <a:off x="4279545" y="3736461"/>
            <a:ext cx="561389" cy="680271"/>
          </a:xfrm>
          <a:prstGeom prst="rect">
            <a:avLst/>
          </a:prstGeom>
        </p:spPr>
      </p:pic>
    </p:spTree>
    <p:extLst>
      <p:ext uri="{BB962C8B-B14F-4D97-AF65-F5344CB8AC3E}">
        <p14:creationId xmlns:p14="http://schemas.microsoft.com/office/powerpoint/2010/main" val="98446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Itjenestefornorge.no</a:t>
            </a:r>
            <a:endParaRPr lang="nb-NO" dirty="0"/>
          </a:p>
        </p:txBody>
      </p:sp>
      <p:pic>
        <p:nvPicPr>
          <p:cNvPr id="5" name="Bilde 2" descr="Screen Shot 2014-09-16 at 15.07.15.png"/>
          <p:cNvPicPr>
            <a:picLocks/>
          </p:cNvPicPr>
          <p:nvPr/>
        </p:nvPicPr>
        <p:blipFill rotWithShape="1">
          <a:blip r:embed="rId3" cstate="screen">
            <a:extLst>
              <a:ext uri="{28A0092B-C50C-407E-A947-70E740481C1C}">
                <a14:useLocalDpi xmlns:a14="http://schemas.microsoft.com/office/drawing/2010/main"/>
              </a:ext>
            </a:extLst>
          </a:blip>
          <a:srcRect/>
          <a:stretch/>
        </p:blipFill>
        <p:spPr bwMode="auto">
          <a:xfrm>
            <a:off x="140400" y="129600"/>
            <a:ext cx="9625200" cy="66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189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E:\operasjonskart.png"/>
          <p:cNvPicPr>
            <a:picLocks noChangeArrowheads="1"/>
          </p:cNvPicPr>
          <p:nvPr/>
        </p:nvPicPr>
        <p:blipFill rotWithShape="1">
          <a:blip r:embed="rId3" cstate="print">
            <a:extLst>
              <a:ext uri="{28A0092B-C50C-407E-A947-70E740481C1C}">
                <a14:useLocalDpi xmlns:a14="http://schemas.microsoft.com/office/drawing/2010/main" val="0"/>
              </a:ext>
            </a:extLst>
          </a:blip>
          <a:srcRect l="6621" r="8976"/>
          <a:stretch/>
        </p:blipFill>
        <p:spPr bwMode="auto">
          <a:xfrm>
            <a:off x="-134143" y="129600"/>
            <a:ext cx="10184606" cy="66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40400" y="4327838"/>
            <a:ext cx="9625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defRPr/>
            </a:pPr>
            <a:r>
              <a:rPr lang="nb-NO" sz="2000" dirty="0" smtClean="0">
                <a:solidFill>
                  <a:schemeClr val="bg1"/>
                </a:solidFill>
                <a:latin typeface="Cambria" panose="02040503050406030204" pitchFamily="18" charset="0"/>
                <a:ea typeface="ＭＳ Ｐゴシック" charset="0"/>
                <a:cs typeface="ＭＳ Ｐゴシック" charset="0"/>
              </a:rPr>
              <a:t>100 000 NORDMENN</a:t>
            </a:r>
          </a:p>
          <a:p>
            <a:pPr algn="ctr">
              <a:defRPr/>
            </a:pPr>
            <a:r>
              <a:rPr lang="nb-NO" sz="2000" dirty="0" smtClean="0">
                <a:solidFill>
                  <a:schemeClr val="bg1"/>
                </a:solidFill>
                <a:latin typeface="Cambria" panose="02040503050406030204" pitchFamily="18" charset="0"/>
                <a:ea typeface="ＭＳ Ｐゴシック" charset="0"/>
                <a:cs typeface="ＭＳ Ｐゴシック" charset="0"/>
              </a:rPr>
              <a:t>100 INTERNASJONALE OPERASJONER</a:t>
            </a:r>
          </a:p>
          <a:p>
            <a:pPr algn="ctr">
              <a:defRPr/>
            </a:pPr>
            <a:r>
              <a:rPr lang="nb-NO" sz="2000" dirty="0" smtClean="0">
                <a:solidFill>
                  <a:schemeClr val="bg1"/>
                </a:solidFill>
                <a:latin typeface="Cambria" panose="02040503050406030204" pitchFamily="18" charset="0"/>
                <a:ea typeface="ＭＳ Ｐゴシック" charset="0"/>
                <a:cs typeface="ＭＳ Ｐゴシック" charset="0"/>
              </a:rPr>
              <a:t>40 LAND</a:t>
            </a:r>
          </a:p>
          <a:p>
            <a:pPr algn="ctr">
              <a:defRPr/>
            </a:pPr>
            <a:r>
              <a:rPr lang="nb-NO" sz="2000" dirty="0" smtClean="0">
                <a:solidFill>
                  <a:schemeClr val="bg1"/>
                </a:solidFill>
                <a:latin typeface="Cambria" panose="02040503050406030204" pitchFamily="18" charset="0"/>
                <a:ea typeface="ＭＳ Ｐゴシック" charset="0"/>
                <a:cs typeface="ＭＳ Ｐゴシック" charset="0"/>
              </a:rPr>
              <a:t>4 VERDENSDELER</a:t>
            </a:r>
            <a:endParaRPr lang="nb-NO" sz="2000" dirty="0">
              <a:solidFill>
                <a:schemeClr val="bg1"/>
              </a:solidFill>
              <a:latin typeface="Cambria" panose="02040503050406030204" pitchFamily="18" charset="0"/>
              <a:ea typeface="ＭＳ Ｐゴシック" charset="0"/>
              <a:cs typeface="ＭＳ Ｐゴシック" charset="0"/>
            </a:endParaRPr>
          </a:p>
        </p:txBody>
      </p:sp>
      <p:pic>
        <p:nvPicPr>
          <p:cNvPr id="4" name="Plassholder for bild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7486" y="1355985"/>
            <a:ext cx="3703887" cy="2520000"/>
          </a:xfrm>
          <a:prstGeom prst="rect">
            <a:avLst/>
          </a:prstGeom>
          <a:ln>
            <a:solidFill>
              <a:schemeClr val="bg1">
                <a:lumMod val="85000"/>
              </a:schemeClr>
            </a:solidFill>
          </a:ln>
          <a:effectLst>
            <a:outerShdw blurRad="25400" dist="63500" dir="8100000" algn="tr" rotWithShape="0">
              <a:schemeClr val="bg1">
                <a:lumMod val="85000"/>
                <a:alpha val="40000"/>
              </a:schemeClr>
            </a:outerShdw>
          </a:effectLst>
        </p:spPr>
      </p:pic>
      <p:pic>
        <p:nvPicPr>
          <p:cNvPr id="7" name="Plassholder for bild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25127" y="1355985"/>
            <a:ext cx="2168795" cy="2520000"/>
          </a:xfrm>
          <a:prstGeom prst="rect">
            <a:avLst/>
          </a:prstGeom>
          <a:ln>
            <a:solidFill>
              <a:schemeClr val="bg1">
                <a:lumMod val="95000"/>
              </a:schemeClr>
            </a:solidFill>
          </a:ln>
          <a:effectLst>
            <a:outerShdw blurRad="25400" dist="63500" dir="2700000" algn="tl" rotWithShape="0">
              <a:schemeClr val="bg1">
                <a:lumMod val="85000"/>
                <a:alpha val="40000"/>
              </a:schemeClr>
            </a:outerShdw>
          </a:effectLst>
        </p:spPr>
      </p:pic>
      <p:cxnSp>
        <p:nvCxnSpPr>
          <p:cNvPr id="8" name="Rett pil 7"/>
          <p:cNvCxnSpPr/>
          <p:nvPr/>
        </p:nvCxnSpPr>
        <p:spPr>
          <a:xfrm>
            <a:off x="468000" y="6237312"/>
            <a:ext cx="8970000" cy="0"/>
          </a:xfrm>
          <a:prstGeom prst="straightConnector1">
            <a:avLst/>
          </a:prstGeom>
          <a:ln w="3810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TekstSylinder 8"/>
          <p:cNvSpPr txBox="1"/>
          <p:nvPr/>
        </p:nvSpPr>
        <p:spPr>
          <a:xfrm>
            <a:off x="116463" y="5867980"/>
            <a:ext cx="652743" cy="369332"/>
          </a:xfrm>
          <a:prstGeom prst="rect">
            <a:avLst/>
          </a:prstGeom>
          <a:noFill/>
        </p:spPr>
        <p:txBody>
          <a:bodyPr wrap="none" rtlCol="0">
            <a:spAutoFit/>
          </a:bodyPr>
          <a:lstStyle/>
          <a:p>
            <a:r>
              <a:rPr lang="nb-NO" dirty="0" smtClean="0">
                <a:solidFill>
                  <a:schemeClr val="bg1"/>
                </a:solidFill>
              </a:rPr>
              <a:t>1947</a:t>
            </a:r>
            <a:endParaRPr lang="nb-NO" dirty="0">
              <a:solidFill>
                <a:schemeClr val="bg1"/>
              </a:solidFill>
            </a:endParaRPr>
          </a:p>
        </p:txBody>
      </p:sp>
      <p:sp>
        <p:nvSpPr>
          <p:cNvPr id="10" name="TekstSylinder 9"/>
          <p:cNvSpPr txBox="1"/>
          <p:nvPr/>
        </p:nvSpPr>
        <p:spPr>
          <a:xfrm>
            <a:off x="8151356" y="5867980"/>
            <a:ext cx="652743" cy="369332"/>
          </a:xfrm>
          <a:prstGeom prst="rect">
            <a:avLst/>
          </a:prstGeom>
          <a:noFill/>
        </p:spPr>
        <p:txBody>
          <a:bodyPr wrap="none" rtlCol="0">
            <a:spAutoFit/>
          </a:bodyPr>
          <a:lstStyle/>
          <a:p>
            <a:r>
              <a:rPr lang="nb-NO" dirty="0" smtClean="0">
                <a:solidFill>
                  <a:schemeClr val="bg1"/>
                </a:solidFill>
              </a:rPr>
              <a:t>2021</a:t>
            </a:r>
            <a:endParaRPr lang="nb-NO" dirty="0">
              <a:solidFill>
                <a:schemeClr val="bg1"/>
              </a:solidFill>
            </a:endParaRPr>
          </a:p>
        </p:txBody>
      </p:sp>
      <p:sp>
        <p:nvSpPr>
          <p:cNvPr id="11" name="Tittel 1"/>
          <p:cNvSpPr txBox="1">
            <a:spLocks/>
          </p:cNvSpPr>
          <p:nvPr/>
        </p:nvSpPr>
        <p:spPr>
          <a:xfrm>
            <a:off x="605651" y="605091"/>
            <a:ext cx="8694699"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400" spc="200" dirty="0" smtClean="0">
                <a:solidFill>
                  <a:schemeClr val="bg1"/>
                </a:solidFill>
                <a:latin typeface="Cambria"/>
                <a:cs typeface="Cambria"/>
              </a:rPr>
              <a:t>INTERNASJONALE OPERASJONER</a:t>
            </a:r>
            <a:endParaRPr lang="nb-NO" sz="2400" spc="200" dirty="0">
              <a:solidFill>
                <a:schemeClr val="bg1"/>
              </a:solidFill>
              <a:latin typeface="Cambria"/>
              <a:cs typeface="Cambria"/>
            </a:endParaRPr>
          </a:p>
        </p:txBody>
      </p:sp>
    </p:spTree>
    <p:extLst>
      <p:ext uri="{BB962C8B-B14F-4D97-AF65-F5344CB8AC3E}">
        <p14:creationId xmlns:p14="http://schemas.microsoft.com/office/powerpoint/2010/main" val="1173836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400" b="1" i="0" dirty="0" smtClean="0"/>
              <a:t>Politiske føringer</a:t>
            </a:r>
            <a:endParaRPr lang="nb-NO" sz="2400" b="1" i="0" dirty="0"/>
          </a:p>
        </p:txBody>
      </p:sp>
      <p:sp>
        <p:nvSpPr>
          <p:cNvPr id="3" name="Plassholder for innhold 2"/>
          <p:cNvSpPr>
            <a:spLocks noGrp="1"/>
          </p:cNvSpPr>
          <p:nvPr>
            <p:ph sz="quarter" idx="10"/>
          </p:nvPr>
        </p:nvSpPr>
        <p:spPr/>
        <p:txBody>
          <a:bodyPr>
            <a:noAutofit/>
          </a:bodyPr>
          <a:lstStyle/>
          <a:p>
            <a:r>
              <a:rPr lang="nb-NO" sz="1800" dirty="0" smtClean="0">
                <a:latin typeface="Calibri" panose="020F0502020204030204" pitchFamily="34" charset="0"/>
                <a:cs typeface="Calibri" panose="020F0502020204030204" pitchFamily="34" charset="0"/>
              </a:rPr>
              <a:t>St. meld. nr. 34 (2008-2009) </a:t>
            </a:r>
            <a:br>
              <a:rPr lang="nb-NO" sz="1800" dirty="0" smtClean="0">
                <a:latin typeface="Calibri" panose="020F0502020204030204" pitchFamily="34" charset="0"/>
                <a:cs typeface="Calibri" panose="020F0502020204030204" pitchFamily="34" charset="0"/>
              </a:rPr>
            </a:br>
            <a:r>
              <a:rPr lang="nb-NO" sz="1800" dirty="0" smtClean="0">
                <a:latin typeface="Calibri" panose="020F0502020204030204" pitchFamily="34" charset="0"/>
                <a:cs typeface="Calibri" panose="020F0502020204030204" pitchFamily="34" charset="0"/>
              </a:rPr>
              <a:t>«Fra vernepliktig til veteran» </a:t>
            </a:r>
          </a:p>
          <a:p>
            <a:endParaRPr lang="nb-NO" sz="1800" dirty="0" smtClean="0">
              <a:latin typeface="Calibri" panose="020F0502020204030204" pitchFamily="34" charset="0"/>
              <a:cs typeface="Calibri" panose="020F0502020204030204" pitchFamily="34" charset="0"/>
            </a:endParaRPr>
          </a:p>
          <a:p>
            <a:r>
              <a:rPr lang="nb-NO" sz="1800" dirty="0" smtClean="0">
                <a:latin typeface="Calibri" panose="020F0502020204030204" pitchFamily="34" charset="0"/>
                <a:cs typeface="Calibri" panose="020F0502020204030204" pitchFamily="34" charset="0"/>
              </a:rPr>
              <a:t>Regjeringens handlingsplan for ivaretakelse av personell før, under og etter utenlandstjeneste (2011) </a:t>
            </a:r>
            <a:br>
              <a:rPr lang="nb-NO" sz="1800" dirty="0" smtClean="0">
                <a:latin typeface="Calibri" panose="020F0502020204030204" pitchFamily="34" charset="0"/>
                <a:cs typeface="Calibri" panose="020F0502020204030204" pitchFamily="34" charset="0"/>
              </a:rPr>
            </a:br>
            <a:r>
              <a:rPr lang="nb-NO" sz="1800" dirty="0" smtClean="0">
                <a:latin typeface="Calibri" panose="020F0502020204030204" pitchFamily="34" charset="0"/>
                <a:cs typeface="Calibri" panose="020F0502020204030204" pitchFamily="34" charset="0"/>
              </a:rPr>
              <a:t>«I tjeneste for Norge» </a:t>
            </a:r>
          </a:p>
          <a:p>
            <a:endParaRPr lang="nb-NO" sz="1800" dirty="0" smtClean="0">
              <a:latin typeface="Calibri" panose="020F0502020204030204" pitchFamily="34" charset="0"/>
              <a:cs typeface="Calibri" panose="020F0502020204030204" pitchFamily="34" charset="0"/>
            </a:endParaRPr>
          </a:p>
          <a:p>
            <a:r>
              <a:rPr lang="nb-NO" sz="1800" dirty="0" smtClean="0">
                <a:latin typeface="Calibri" panose="020F0502020204030204" pitchFamily="34" charset="0"/>
                <a:cs typeface="Calibri" panose="020F0502020204030204" pitchFamily="34" charset="0"/>
              </a:rPr>
              <a:t>Regjeringens oppfølgingsplan for ivaretakelse av personell før, under og etter utenlandstjeneste (2014) </a:t>
            </a:r>
            <a:br>
              <a:rPr lang="nb-NO" sz="1800" dirty="0" smtClean="0">
                <a:latin typeface="Calibri" panose="020F0502020204030204" pitchFamily="34" charset="0"/>
                <a:cs typeface="Calibri" panose="020F0502020204030204" pitchFamily="34" charset="0"/>
              </a:rPr>
            </a:br>
            <a:r>
              <a:rPr lang="nb-NO" sz="1800" dirty="0" smtClean="0">
                <a:latin typeface="Calibri" panose="020F0502020204030204" pitchFamily="34" charset="0"/>
                <a:cs typeface="Calibri" panose="020F0502020204030204" pitchFamily="34" charset="0"/>
              </a:rPr>
              <a:t>«I tjeneste for Norge</a:t>
            </a:r>
            <a:r>
              <a:rPr lang="nb-NO" sz="1800" dirty="0" smtClean="0">
                <a:latin typeface="Calibri" panose="020F0502020204030204" pitchFamily="34" charset="0"/>
                <a:cs typeface="Calibri" panose="020F0502020204030204" pitchFamily="34" charset="0"/>
              </a:rPr>
              <a:t>»</a:t>
            </a:r>
          </a:p>
          <a:p>
            <a:endParaRPr lang="nb-NO" sz="1800" dirty="0">
              <a:latin typeface="Calibri" panose="020F0502020204030204" pitchFamily="34" charset="0"/>
              <a:cs typeface="Calibri" panose="020F0502020204030204" pitchFamily="34" charset="0"/>
            </a:endParaRPr>
          </a:p>
          <a:p>
            <a:r>
              <a:rPr lang="nb-NO" sz="1800" dirty="0" smtClean="0">
                <a:latin typeface="Calibri" panose="020F0502020204030204" pitchFamily="34" charset="0"/>
                <a:cs typeface="Calibri" panose="020F0502020204030204" pitchFamily="34" charset="0"/>
              </a:rPr>
              <a:t>St meld. nr. 15 (2019-2020) «Også vi når det blir krevet – Veteraner i vår tid»</a:t>
            </a:r>
            <a:endParaRPr lang="nb-NO" sz="1800" dirty="0">
              <a:latin typeface="Calibri" panose="020F0502020204030204" pitchFamily="34" charset="0"/>
              <a:cs typeface="Calibri" panose="020F0502020204030204" pitchFamily="34" charset="0"/>
            </a:endParaRPr>
          </a:p>
        </p:txBody>
      </p:sp>
      <p:pic>
        <p:nvPicPr>
          <p:cNvPr id="8" name="Plassholder for bilde 7"/>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t="-1"/>
          <a:stretch/>
        </p:blipFill>
        <p:spPr/>
      </p:pic>
    </p:spTree>
    <p:extLst>
      <p:ext uri="{BB962C8B-B14F-4D97-AF65-F5344CB8AC3E}">
        <p14:creationId xmlns:p14="http://schemas.microsoft.com/office/powerpoint/2010/main" val="4272593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5651" y="408320"/>
            <a:ext cx="8694699" cy="1143000"/>
          </a:xfrm>
        </p:spPr>
        <p:txBody>
          <a:bodyPr>
            <a:normAutofit/>
          </a:bodyPr>
          <a:lstStyle/>
          <a:p>
            <a:pPr defTabSz="457200"/>
            <a:r>
              <a:rPr lang="nb-NO" sz="2400" b="1" spc="200" dirty="0" smtClean="0">
                <a:latin typeface="Cambria"/>
                <a:cs typeface="Cambria"/>
              </a:rPr>
              <a:t>Forsvarets veterantjeneste - hovedoppgave</a:t>
            </a:r>
            <a:endParaRPr lang="nb-NO" sz="2400" b="1" spc="200" dirty="0">
              <a:latin typeface="Cambria"/>
              <a:cs typeface="Cambria"/>
            </a:endParaRPr>
          </a:p>
        </p:txBody>
      </p:sp>
      <p:pic>
        <p:nvPicPr>
          <p:cNvPr id="4" name="Bilde 4" descr="Forsvaret_logo_RGB_sort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1" y="228601"/>
            <a:ext cx="105079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uppe 16"/>
          <p:cNvGrpSpPr/>
          <p:nvPr/>
        </p:nvGrpSpPr>
        <p:grpSpPr>
          <a:xfrm>
            <a:off x="1998755" y="1319754"/>
            <a:ext cx="5908491" cy="1771152"/>
            <a:chOff x="1998754" y="1319754"/>
            <a:chExt cx="5908491" cy="1771152"/>
          </a:xfrm>
        </p:grpSpPr>
        <p:sp>
          <p:nvSpPr>
            <p:cNvPr id="7" name="Ellipse 6"/>
            <p:cNvSpPr/>
            <p:nvPr/>
          </p:nvSpPr>
          <p:spPr>
            <a:xfrm>
              <a:off x="1998754" y="1319754"/>
              <a:ext cx="1865361" cy="1771152"/>
            </a:xfrm>
            <a:prstGeom prst="ellipse">
              <a:avLst/>
            </a:prstGeom>
            <a:solidFill>
              <a:schemeClr val="accent3">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nb-NO" sz="1400" b="1" dirty="0" smtClean="0">
                  <a:solidFill>
                    <a:schemeClr val="tx1"/>
                  </a:solidFill>
                </a:rPr>
                <a:t>ANERKJENNELSE</a:t>
              </a:r>
              <a:endParaRPr lang="nb-NO" sz="1200" b="1" dirty="0">
                <a:solidFill>
                  <a:schemeClr val="tx1"/>
                </a:solidFill>
              </a:endParaRPr>
            </a:p>
          </p:txBody>
        </p:sp>
        <p:sp>
          <p:nvSpPr>
            <p:cNvPr id="8" name="Ellipse 7"/>
            <p:cNvSpPr/>
            <p:nvPr/>
          </p:nvSpPr>
          <p:spPr>
            <a:xfrm>
              <a:off x="4020318" y="1319754"/>
              <a:ext cx="1865361" cy="1771152"/>
            </a:xfrm>
            <a:prstGeom prst="ellipse">
              <a:avLst/>
            </a:prstGeom>
            <a:solidFill>
              <a:schemeClr val="accent3">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smtClean="0">
                  <a:solidFill>
                    <a:schemeClr val="tx1"/>
                  </a:solidFill>
                </a:rPr>
                <a:t>IVARETAKELSE</a:t>
              </a:r>
              <a:endParaRPr lang="nb-NO" sz="1400" b="1" dirty="0">
                <a:solidFill>
                  <a:schemeClr val="tx1"/>
                </a:solidFill>
              </a:endParaRPr>
            </a:p>
          </p:txBody>
        </p:sp>
        <p:sp>
          <p:nvSpPr>
            <p:cNvPr id="9" name="Ellipse 8"/>
            <p:cNvSpPr/>
            <p:nvPr/>
          </p:nvSpPr>
          <p:spPr>
            <a:xfrm>
              <a:off x="6041884" y="1319754"/>
              <a:ext cx="1865361" cy="1771152"/>
            </a:xfrm>
            <a:prstGeom prst="ellipse">
              <a:avLst/>
            </a:prstGeom>
            <a:solidFill>
              <a:schemeClr val="accent3">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smtClean="0">
                  <a:solidFill>
                    <a:schemeClr val="tx1"/>
                  </a:solidFill>
                </a:rPr>
                <a:t>OPPFØLGING</a:t>
              </a:r>
              <a:endParaRPr lang="nb-NO" b="1" dirty="0">
                <a:solidFill>
                  <a:schemeClr val="tx1"/>
                </a:solidFill>
              </a:endParaRPr>
            </a:p>
          </p:txBody>
        </p:sp>
      </p:grpSp>
      <p:sp>
        <p:nvSpPr>
          <p:cNvPr id="10" name="Tittel 1"/>
          <p:cNvSpPr txBox="1">
            <a:spLocks/>
          </p:cNvSpPr>
          <p:nvPr/>
        </p:nvSpPr>
        <p:spPr>
          <a:xfrm>
            <a:off x="605651" y="3383138"/>
            <a:ext cx="869469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kern="1200" spc="200">
                <a:solidFill>
                  <a:schemeClr val="tx1"/>
                </a:solidFill>
                <a:latin typeface="Cambria"/>
                <a:ea typeface="+mj-ea"/>
                <a:cs typeface="Cambria"/>
              </a:defRPr>
            </a:lvl1pPr>
          </a:lstStyle>
          <a:p>
            <a:r>
              <a:rPr lang="nb-NO" sz="2400" b="1" dirty="0" smtClean="0"/>
              <a:t>Målgrupper</a:t>
            </a:r>
            <a:endParaRPr lang="nb-NO" sz="2400" b="1" dirty="0"/>
          </a:p>
        </p:txBody>
      </p:sp>
      <p:grpSp>
        <p:nvGrpSpPr>
          <p:cNvPr id="18" name="Gruppe 17"/>
          <p:cNvGrpSpPr/>
          <p:nvPr/>
        </p:nvGrpSpPr>
        <p:grpSpPr>
          <a:xfrm>
            <a:off x="601761" y="4526139"/>
            <a:ext cx="8702479" cy="1539586"/>
            <a:chOff x="601761" y="4526139"/>
            <a:chExt cx="8702479" cy="1539586"/>
          </a:xfrm>
        </p:grpSpPr>
        <p:sp>
          <p:nvSpPr>
            <p:cNvPr id="12" name="Ellipse 11"/>
            <p:cNvSpPr/>
            <p:nvPr/>
          </p:nvSpPr>
          <p:spPr>
            <a:xfrm>
              <a:off x="601761" y="4526139"/>
              <a:ext cx="1621478" cy="1539586"/>
            </a:xfrm>
            <a:prstGeom prst="ellipse">
              <a:avLst/>
            </a:prstGeom>
            <a:solidFill>
              <a:schemeClr val="accent1">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smtClean="0">
                  <a:solidFill>
                    <a:schemeClr val="tx1"/>
                  </a:solidFill>
                </a:rPr>
                <a:t>VETERANER/</a:t>
              </a:r>
              <a:br>
                <a:rPr lang="nb-NO" sz="1400" b="1" dirty="0" smtClean="0">
                  <a:solidFill>
                    <a:schemeClr val="tx1"/>
                  </a:solidFill>
                </a:rPr>
              </a:br>
              <a:r>
                <a:rPr lang="nb-NO" sz="1400" b="1" dirty="0" smtClean="0">
                  <a:solidFill>
                    <a:schemeClr val="tx1"/>
                  </a:solidFill>
                </a:rPr>
                <a:t>FAMILIE</a:t>
              </a:r>
              <a:endParaRPr lang="nb-NO" sz="1400" b="1" dirty="0">
                <a:solidFill>
                  <a:schemeClr val="tx1"/>
                </a:solidFill>
              </a:endParaRPr>
            </a:p>
          </p:txBody>
        </p:sp>
        <p:sp>
          <p:nvSpPr>
            <p:cNvPr id="13" name="Ellipse 12"/>
            <p:cNvSpPr/>
            <p:nvPr/>
          </p:nvSpPr>
          <p:spPr>
            <a:xfrm>
              <a:off x="2372011" y="4526139"/>
              <a:ext cx="1621478" cy="1539586"/>
            </a:xfrm>
            <a:prstGeom prst="ellipse">
              <a:avLst/>
            </a:prstGeom>
            <a:solidFill>
              <a:schemeClr val="accent1">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smtClean="0">
                  <a:solidFill>
                    <a:schemeClr val="tx1"/>
                  </a:solidFill>
                </a:rPr>
                <a:t>SAMFUNNET</a:t>
              </a:r>
              <a:endParaRPr lang="nb-NO" sz="1400" b="1" dirty="0">
                <a:solidFill>
                  <a:schemeClr val="tx1"/>
                </a:solidFill>
              </a:endParaRPr>
            </a:p>
          </p:txBody>
        </p:sp>
        <p:sp>
          <p:nvSpPr>
            <p:cNvPr id="14" name="Ellipse 13"/>
            <p:cNvSpPr/>
            <p:nvPr/>
          </p:nvSpPr>
          <p:spPr>
            <a:xfrm>
              <a:off x="4142261" y="4526139"/>
              <a:ext cx="1621478" cy="1539586"/>
            </a:xfrm>
            <a:prstGeom prst="ellipse">
              <a:avLst/>
            </a:prstGeom>
            <a:solidFill>
              <a:schemeClr val="accent1">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smtClean="0">
                  <a:solidFill>
                    <a:schemeClr val="tx1"/>
                  </a:solidFill>
                </a:rPr>
                <a:t>VET-ORG</a:t>
              </a:r>
              <a:endParaRPr lang="nb-NO" sz="1400" b="1" dirty="0">
                <a:solidFill>
                  <a:schemeClr val="tx1"/>
                </a:solidFill>
              </a:endParaRPr>
            </a:p>
          </p:txBody>
        </p:sp>
        <p:sp>
          <p:nvSpPr>
            <p:cNvPr id="15" name="Ellipse 14"/>
            <p:cNvSpPr/>
            <p:nvPr/>
          </p:nvSpPr>
          <p:spPr>
            <a:xfrm>
              <a:off x="5912512" y="4526139"/>
              <a:ext cx="1621478" cy="1539586"/>
            </a:xfrm>
            <a:prstGeom prst="ellipse">
              <a:avLst/>
            </a:prstGeom>
            <a:solidFill>
              <a:schemeClr val="accent1">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nb-NO" sz="1400" b="1" dirty="0" smtClean="0">
                  <a:solidFill>
                    <a:schemeClr val="tx1"/>
                  </a:solidFill>
                </a:rPr>
                <a:t>BESLUTNINGS-TAKERE</a:t>
              </a:r>
              <a:endParaRPr lang="nb-NO" sz="1400" b="1" dirty="0">
                <a:solidFill>
                  <a:schemeClr val="tx1"/>
                </a:solidFill>
              </a:endParaRPr>
            </a:p>
          </p:txBody>
        </p:sp>
        <p:sp>
          <p:nvSpPr>
            <p:cNvPr id="16" name="Ellipse 15"/>
            <p:cNvSpPr/>
            <p:nvPr/>
          </p:nvSpPr>
          <p:spPr>
            <a:xfrm>
              <a:off x="7682762" y="4526139"/>
              <a:ext cx="1621478" cy="1539586"/>
            </a:xfrm>
            <a:prstGeom prst="ellipse">
              <a:avLst/>
            </a:prstGeom>
            <a:solidFill>
              <a:schemeClr val="accent1">
                <a:lumMod val="60000"/>
                <a:lumOff val="40000"/>
              </a:schemeClr>
            </a:solidFill>
            <a:ln w="6350">
              <a:solidFill>
                <a:schemeClr val="tx1">
                  <a:lumMod val="25000"/>
                  <a:lumOff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400" b="1" dirty="0" smtClean="0">
                  <a:solidFill>
                    <a:schemeClr val="tx1"/>
                  </a:solidFill>
                </a:rPr>
                <a:t>FORSVARET</a:t>
              </a:r>
              <a:endParaRPr lang="nb-NO" sz="1400" b="1" dirty="0">
                <a:solidFill>
                  <a:schemeClr val="tx1"/>
                </a:solidFill>
              </a:endParaRPr>
            </a:p>
          </p:txBody>
        </p:sp>
      </p:grpSp>
    </p:spTree>
    <p:extLst>
      <p:ext uri="{BB962C8B-B14F-4D97-AF65-F5344CB8AC3E}">
        <p14:creationId xmlns:p14="http://schemas.microsoft.com/office/powerpoint/2010/main" val="241489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eterankjeden"/>
          <p:cNvPicPr>
            <a:picLocks noChangeArrowheads="1"/>
          </p:cNvPicPr>
          <p:nvPr/>
        </p:nvPicPr>
        <p:blipFill rotWithShape="1">
          <a:blip r:embed="rId3">
            <a:extLst>
              <a:ext uri="{28A0092B-C50C-407E-A947-70E740481C1C}">
                <a14:useLocalDpi xmlns:a14="http://schemas.microsoft.com/office/drawing/2010/main" val="0"/>
              </a:ext>
            </a:extLst>
          </a:blip>
          <a:srcRect l="3561" t="1693" r="3801" b="582"/>
          <a:stretch/>
        </p:blipFill>
        <p:spPr bwMode="auto">
          <a:xfrm>
            <a:off x="510600" y="129600"/>
            <a:ext cx="8884800" cy="66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tel 1"/>
          <p:cNvSpPr txBox="1">
            <a:spLocks/>
          </p:cNvSpPr>
          <p:nvPr/>
        </p:nvSpPr>
        <p:spPr>
          <a:xfrm>
            <a:off x="940062" y="605091"/>
            <a:ext cx="8025876"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400" b="1" spc="200" dirty="0" smtClean="0">
                <a:latin typeface="Cambria"/>
                <a:cs typeface="Cambria"/>
              </a:rPr>
              <a:t>Veterankjeden</a:t>
            </a:r>
            <a:endParaRPr lang="nb-NO" sz="2400" b="1" spc="200" dirty="0">
              <a:latin typeface="Cambria"/>
              <a:cs typeface="Cambria"/>
            </a:endParaRPr>
          </a:p>
        </p:txBody>
      </p:sp>
    </p:spTree>
    <p:extLst>
      <p:ext uri="{BB962C8B-B14F-4D97-AF65-F5344CB8AC3E}">
        <p14:creationId xmlns:p14="http://schemas.microsoft.com/office/powerpoint/2010/main" val="29155505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p:txBody>
          <a:bodyPr>
            <a:normAutofit fontScale="92500" lnSpcReduction="10000"/>
          </a:bodyPr>
          <a:lstStyle/>
          <a:p>
            <a:r>
              <a:rPr lang="nb-NO" sz="2000" dirty="0" smtClean="0">
                <a:latin typeface="Calibri" panose="020F0502020204030204" pitchFamily="34" charset="0"/>
                <a:cs typeface="Calibri" panose="020F0502020204030204" pitchFamily="34" charset="0"/>
              </a:rPr>
              <a:t>Forsvarets veteransenter (FVS)</a:t>
            </a:r>
          </a:p>
          <a:p>
            <a:r>
              <a:rPr lang="nb-NO" sz="2000" dirty="0" smtClean="0">
                <a:latin typeface="Calibri" panose="020F0502020204030204" pitchFamily="34" charset="0"/>
                <a:cs typeface="Calibri" panose="020F0502020204030204" pitchFamily="34" charset="0"/>
              </a:rPr>
              <a:t>Forsvarets åpne dør</a:t>
            </a:r>
          </a:p>
          <a:p>
            <a:r>
              <a:rPr lang="nb-NO" sz="2000" dirty="0" smtClean="0">
                <a:latin typeface="Calibri" panose="020F0502020204030204" pitchFamily="34" charset="0"/>
                <a:cs typeface="Calibri" panose="020F0502020204030204" pitchFamily="34" charset="0"/>
              </a:rPr>
              <a:t>Forsvarets ettårsprogram</a:t>
            </a:r>
          </a:p>
          <a:p>
            <a:r>
              <a:rPr lang="nb-NO" sz="2000" dirty="0" smtClean="0">
                <a:latin typeface="Calibri" panose="020F0502020204030204" pitchFamily="34" charset="0"/>
                <a:cs typeface="Calibri" panose="020F0502020204030204" pitchFamily="34" charset="0"/>
              </a:rPr>
              <a:t>FSJ dekorasjonsinstitutt</a:t>
            </a:r>
          </a:p>
          <a:p>
            <a:r>
              <a:rPr lang="nb-NO" sz="2000" dirty="0" smtClean="0">
                <a:latin typeface="Calibri" panose="020F0502020204030204" pitchFamily="34" charset="0"/>
                <a:cs typeface="Calibri" panose="020F0502020204030204" pitchFamily="34" charset="0"/>
              </a:rPr>
              <a:t>Markeringer og jubileer</a:t>
            </a:r>
          </a:p>
          <a:p>
            <a:r>
              <a:rPr lang="nb-NO" sz="2000" dirty="0" smtClean="0">
                <a:latin typeface="Calibri" panose="020F0502020204030204" pitchFamily="34" charset="0"/>
                <a:cs typeface="Calibri" panose="020F0502020204030204" pitchFamily="34" charset="0"/>
              </a:rPr>
              <a:t>Forsvarets </a:t>
            </a:r>
            <a:r>
              <a:rPr lang="nb-NO" sz="2000" dirty="0" smtClean="0">
                <a:latin typeface="Calibri" panose="020F0502020204030204" pitchFamily="34" charset="0"/>
                <a:cs typeface="Calibri" panose="020F0502020204030204" pitchFamily="34" charset="0"/>
              </a:rPr>
              <a:t>sanitet (</a:t>
            </a:r>
            <a:r>
              <a:rPr lang="nb-NO" sz="2000" dirty="0" smtClean="0">
                <a:latin typeface="Calibri" panose="020F0502020204030204" pitchFamily="34" charset="0"/>
                <a:cs typeface="Calibri" panose="020F0502020204030204" pitchFamily="34" charset="0"/>
              </a:rPr>
              <a:t>FSAN)</a:t>
            </a:r>
          </a:p>
          <a:p>
            <a:r>
              <a:rPr lang="nb-NO" sz="2000" dirty="0" smtClean="0">
                <a:latin typeface="Calibri" panose="020F0502020204030204" pitchFamily="34" charset="0"/>
                <a:cs typeface="Calibri" panose="020F0502020204030204" pitchFamily="34" charset="0"/>
              </a:rPr>
              <a:t>Samarbeid med sivile offentlige aktører</a:t>
            </a:r>
            <a:endParaRPr lang="nb-NO" sz="2000" dirty="0">
              <a:latin typeface="Calibri" panose="020F0502020204030204" pitchFamily="34" charset="0"/>
              <a:cs typeface="Calibri" panose="020F0502020204030204" pitchFamily="34" charset="0"/>
            </a:endParaRPr>
          </a:p>
          <a:p>
            <a:r>
              <a:rPr lang="nb-NO" sz="2000" dirty="0" smtClean="0">
                <a:latin typeface="Calibri" panose="020F0502020204030204" pitchFamily="34" charset="0"/>
                <a:cs typeface="Calibri" panose="020F0502020204030204" pitchFamily="34" charset="0"/>
              </a:rPr>
              <a:t>Samarbeid med veteranorganisasjonene</a:t>
            </a:r>
            <a:endParaRPr lang="nb-NO" sz="2000" dirty="0" smtClean="0">
              <a:latin typeface="Calibri" panose="020F0502020204030204" pitchFamily="34" charset="0"/>
              <a:cs typeface="Calibri" panose="020F0502020204030204" pitchFamily="34" charset="0"/>
            </a:endParaRPr>
          </a:p>
          <a:p>
            <a:endParaRPr lang="nb-NO" sz="2000" dirty="0">
              <a:latin typeface="Calibri" panose="020F0502020204030204" pitchFamily="34" charset="0"/>
              <a:cs typeface="Calibri" panose="020F0502020204030204" pitchFamily="34" charset="0"/>
            </a:endParaRPr>
          </a:p>
          <a:p>
            <a:r>
              <a:rPr lang="nb-NO" sz="2000" dirty="0" smtClean="0">
                <a:latin typeface="Calibri" panose="020F0502020204030204" pitchFamily="34" charset="0"/>
                <a:cs typeface="Calibri" panose="020F0502020204030204" pitchFamily="34" charset="0"/>
              </a:rPr>
              <a:t>Forsvarets tilbud er et supplement til det offentlige tilbudet, men ingen erstatning for det. </a:t>
            </a:r>
            <a:endParaRPr lang="nb-NO" sz="2000" dirty="0">
              <a:latin typeface="Calibri" panose="020F0502020204030204" pitchFamily="34" charset="0"/>
              <a:cs typeface="Calibri" panose="020F0502020204030204" pitchFamily="34" charset="0"/>
            </a:endParaRPr>
          </a:p>
          <a:p>
            <a:endParaRPr lang="nb-NO" sz="2000" dirty="0">
              <a:latin typeface="Calibri" panose="020F0502020204030204" pitchFamily="34" charset="0"/>
              <a:cs typeface="Calibri" panose="020F0502020204030204" pitchFamily="34" charset="0"/>
            </a:endParaRPr>
          </a:p>
        </p:txBody>
      </p:sp>
      <p:sp>
        <p:nvSpPr>
          <p:cNvPr id="2" name="Tittel 1"/>
          <p:cNvSpPr>
            <a:spLocks noGrp="1"/>
          </p:cNvSpPr>
          <p:nvPr>
            <p:ph type="title"/>
          </p:nvPr>
        </p:nvSpPr>
        <p:spPr/>
        <p:txBody>
          <a:bodyPr/>
          <a:lstStyle/>
          <a:p>
            <a:pPr algn="ctr" defTabSz="457200"/>
            <a:r>
              <a:rPr lang="nb-NO" sz="2400" b="1" i="0" spc="200" dirty="0" smtClean="0">
                <a:solidFill>
                  <a:schemeClr val="tx1"/>
                </a:solidFill>
              </a:rPr>
              <a:t>Forsvarets tilbud</a:t>
            </a:r>
            <a:endParaRPr lang="nb-NO" sz="2800" spc="200" dirty="0">
              <a:solidFill>
                <a:schemeClr val="tx1"/>
              </a:solidFill>
            </a:endParaRPr>
          </a:p>
        </p:txBody>
      </p:sp>
      <p:pic>
        <p:nvPicPr>
          <p:cNvPr id="11" name="Plassholder for bilde 10"/>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316117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descr="Forsvaret_logo_RGB_sort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3" y="828676"/>
            <a:ext cx="1050793" cy="28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lassholder for innhold 2"/>
          <p:cNvSpPr txBox="1">
            <a:spLocks/>
          </p:cNvSpPr>
          <p:nvPr/>
        </p:nvSpPr>
        <p:spPr>
          <a:xfrm>
            <a:off x="495300" y="1849325"/>
            <a:ext cx="8915400" cy="4095455"/>
          </a:xfrm>
          <a:prstGeom prst="rect">
            <a:avLst/>
          </a:prstGeom>
        </p:spPr>
        <p:txBody>
          <a:bodyPr vert="horz" lIns="84409" tIns="42205" rIns="84409" bIns="42205"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nb-NO" sz="2167" dirty="0">
              <a:solidFill>
                <a:prstClr val="black">
                  <a:tint val="75000"/>
                </a:prstClr>
              </a:solidFill>
            </a:endParaRPr>
          </a:p>
        </p:txBody>
      </p:sp>
      <p:sp>
        <p:nvSpPr>
          <p:cNvPr id="2" name="TekstSylinder 1"/>
          <p:cNvSpPr txBox="1"/>
          <p:nvPr/>
        </p:nvSpPr>
        <p:spPr>
          <a:xfrm>
            <a:off x="2756185" y="3175925"/>
            <a:ext cx="4361614" cy="385316"/>
          </a:xfrm>
          <a:prstGeom prst="rect">
            <a:avLst/>
          </a:prstGeom>
          <a:noFill/>
        </p:spPr>
        <p:txBody>
          <a:bodyPr wrap="none" lIns="84409" tIns="42205" rIns="84409" bIns="42205" rtlCol="0">
            <a:spAutoFit/>
          </a:bodyPr>
          <a:lstStyle/>
          <a:p>
            <a:pPr defTabSz="422034"/>
            <a:r>
              <a:rPr lang="nb-NO" sz="1950" dirty="0">
                <a:solidFill>
                  <a:prstClr val="black"/>
                </a:solidFill>
                <a:latin typeface="Calibri"/>
              </a:rPr>
              <a:t>FRIGJØRINGS OG VETERANDAGEN 8. MAI</a:t>
            </a:r>
            <a:endParaRPr lang="nb-NO" sz="1950" dirty="0">
              <a:solidFill>
                <a:prstClr val="black"/>
              </a:solidFill>
              <a:latin typeface="Calibri"/>
            </a:endParaRPr>
          </a:p>
        </p:txBody>
      </p:sp>
      <p:pic>
        <p:nvPicPr>
          <p:cNvPr id="10" name="Picture 3" descr="\\KOLAS1120.internett-f.mil.no\XFER_LOW_to_HIGH_Target\OLABHANSEN\IMG_576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0852" y="3670857"/>
            <a:ext cx="3135863" cy="1959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20160508OST_9447.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81433" y="828676"/>
            <a:ext cx="3543136" cy="2413845"/>
          </a:xfrm>
          <a:prstGeom prst="rect">
            <a:avLst/>
          </a:prstGeom>
          <a:noFill/>
          <a:extLst>
            <a:ext uri="{909E8E84-426E-40DD-AFC4-6F175D3DCCD1}">
              <a14:hiddenFill xmlns:a14="http://schemas.microsoft.com/office/drawing/2010/main">
                <a:solidFill>
                  <a:srgbClr val="FFFFFF"/>
                </a:solidFill>
              </a14:hiddenFill>
            </a:ext>
          </a:extLst>
        </p:spPr>
      </p:pic>
      <p:sp>
        <p:nvSpPr>
          <p:cNvPr id="14" name="TekstSylinder 13"/>
          <p:cNvSpPr txBox="1"/>
          <p:nvPr/>
        </p:nvSpPr>
        <p:spPr>
          <a:xfrm>
            <a:off x="734479" y="5622836"/>
            <a:ext cx="3616795" cy="385316"/>
          </a:xfrm>
          <a:prstGeom prst="rect">
            <a:avLst/>
          </a:prstGeom>
          <a:noFill/>
        </p:spPr>
        <p:txBody>
          <a:bodyPr wrap="none" lIns="84409" tIns="42205" rIns="84409" bIns="42205" rtlCol="0">
            <a:spAutoFit/>
          </a:bodyPr>
          <a:lstStyle/>
          <a:p>
            <a:pPr defTabSz="422034"/>
            <a:r>
              <a:rPr lang="nb-NO" sz="1950" dirty="0">
                <a:solidFill>
                  <a:prstClr val="black"/>
                </a:solidFill>
                <a:latin typeface="Calibri"/>
              </a:rPr>
              <a:t>NASJONAL VETERANKONFERANSE</a:t>
            </a:r>
            <a:endParaRPr lang="nb-NO" sz="1950" dirty="0">
              <a:solidFill>
                <a:prstClr val="black"/>
              </a:solidFill>
              <a:latin typeface="Calibri"/>
            </a:endParaRPr>
          </a:p>
        </p:txBody>
      </p:sp>
      <p:pic>
        <p:nvPicPr>
          <p:cNvPr id="15" name="Picture 2" descr="E:\ml2014-4855.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708548" y="3670858"/>
            <a:ext cx="3023843" cy="1958566"/>
          </a:xfrm>
          <a:prstGeom prst="rect">
            <a:avLst/>
          </a:prstGeom>
          <a:noFill/>
          <a:extLst>
            <a:ext uri="{909E8E84-426E-40DD-AFC4-6F175D3DCCD1}">
              <a14:hiddenFill xmlns:a14="http://schemas.microsoft.com/office/drawing/2010/main">
                <a:solidFill>
                  <a:srgbClr val="FFFFFF"/>
                </a:solidFill>
              </a14:hiddenFill>
            </a:ext>
          </a:extLst>
        </p:spPr>
      </p:pic>
      <p:sp>
        <p:nvSpPr>
          <p:cNvPr id="16" name="TekstSylinder 15"/>
          <p:cNvSpPr txBox="1"/>
          <p:nvPr/>
        </p:nvSpPr>
        <p:spPr>
          <a:xfrm>
            <a:off x="6329696" y="5622836"/>
            <a:ext cx="2018473" cy="385316"/>
          </a:xfrm>
          <a:prstGeom prst="rect">
            <a:avLst/>
          </a:prstGeom>
          <a:noFill/>
        </p:spPr>
        <p:txBody>
          <a:bodyPr wrap="none" lIns="84409" tIns="42205" rIns="84409" bIns="42205" rtlCol="0">
            <a:spAutoFit/>
          </a:bodyPr>
          <a:lstStyle/>
          <a:p>
            <a:pPr defTabSz="422034"/>
            <a:r>
              <a:rPr lang="nb-NO" sz="1950" dirty="0" smtClean="0">
                <a:solidFill>
                  <a:prstClr val="black"/>
                </a:solidFill>
                <a:latin typeface="Calibri"/>
              </a:rPr>
              <a:t>ETATSLEDERMØTE</a:t>
            </a:r>
            <a:endParaRPr lang="nb-NO" sz="1950" dirty="0">
              <a:solidFill>
                <a:prstClr val="black"/>
              </a:solidFill>
              <a:latin typeface="Calibri"/>
            </a:endParaRPr>
          </a:p>
        </p:txBody>
      </p:sp>
    </p:spTree>
    <p:extLst>
      <p:ext uri="{BB962C8B-B14F-4D97-AF65-F5344CB8AC3E}">
        <p14:creationId xmlns:p14="http://schemas.microsoft.com/office/powerpoint/2010/main" val="23581319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940063" y="1810773"/>
            <a:ext cx="5936747" cy="4842275"/>
          </a:xfrm>
        </p:spPr>
        <p:txBody>
          <a:bodyPr>
            <a:normAutofit lnSpcReduction="10000"/>
          </a:bodyPr>
          <a:lstStyle/>
          <a:p>
            <a:pPr marL="457200" indent="-457200">
              <a:buFont typeface="Arial" panose="020B0604020202020204" pitchFamily="34" charset="0"/>
              <a:buChar char="•"/>
            </a:pPr>
            <a:r>
              <a:rPr lang="nb-NO" sz="2000" dirty="0"/>
              <a:t>Tiltak 14 i regjeringens oppfølgingsplan (2014): «Kommunene oppfordres til å utarbeide kommunale eller interkommunale veteranplaner»</a:t>
            </a:r>
          </a:p>
          <a:p>
            <a:pPr marL="457200" indent="-457200">
              <a:buFont typeface="Arial" panose="020B0604020202020204" pitchFamily="34" charset="0"/>
              <a:buChar char="•"/>
            </a:pPr>
            <a:r>
              <a:rPr lang="nb-NO" sz="2000" dirty="0"/>
              <a:t>Veteranområdet omfatter ikke kun veteranene, men også deres familier og det lokalsamfunnet de er en del av. </a:t>
            </a:r>
            <a:endParaRPr lang="nb-NO" sz="2000" dirty="0" smtClean="0"/>
          </a:p>
          <a:p>
            <a:pPr marL="457200" indent="-457200">
              <a:buFont typeface="Arial" panose="020B0604020202020204" pitchFamily="34" charset="0"/>
              <a:buChar char="•"/>
            </a:pPr>
            <a:r>
              <a:rPr lang="nb-NO" sz="2000" dirty="0" smtClean="0"/>
              <a:t>Alle </a:t>
            </a:r>
            <a:r>
              <a:rPr lang="nb-NO" sz="2000" dirty="0"/>
              <a:t>veteraner bor i en kommune, og kommunen er den primære tjenesteleverandøren. </a:t>
            </a:r>
            <a:endParaRPr lang="nb-NO" sz="2000" dirty="0" smtClean="0"/>
          </a:p>
          <a:p>
            <a:pPr marL="457200" indent="-457200">
              <a:buFont typeface="Arial" panose="020B0604020202020204" pitchFamily="34" charset="0"/>
              <a:buChar char="•"/>
            </a:pPr>
            <a:r>
              <a:rPr lang="nb-NO" sz="2000" dirty="0" smtClean="0"/>
              <a:t>I </a:t>
            </a:r>
            <a:r>
              <a:rPr lang="nb-NO" sz="2000" dirty="0"/>
              <a:t>praksis er det i kommunene utøvelsen av det felles </a:t>
            </a:r>
            <a:r>
              <a:rPr lang="nb-NO" sz="2000" dirty="0" smtClean="0"/>
              <a:t>samfunnsansvaret ofte kommer til </a:t>
            </a:r>
            <a:r>
              <a:rPr lang="nb-NO" sz="2000" dirty="0"/>
              <a:t>uttrykk.</a:t>
            </a:r>
          </a:p>
          <a:p>
            <a:pPr marL="457200" indent="-457200">
              <a:buFont typeface="Arial" panose="020B0604020202020204" pitchFamily="34" charset="0"/>
              <a:buChar char="•"/>
            </a:pPr>
            <a:r>
              <a:rPr lang="nb-NO" sz="2000" dirty="0" smtClean="0"/>
              <a:t>Forsvaret </a:t>
            </a:r>
            <a:r>
              <a:rPr lang="nb-NO" sz="2000" dirty="0"/>
              <a:t>har </a:t>
            </a:r>
            <a:r>
              <a:rPr lang="nb-NO" sz="2000" dirty="0" smtClean="0"/>
              <a:t>kunnskap </a:t>
            </a:r>
            <a:r>
              <a:rPr lang="nb-NO" sz="2000" dirty="0"/>
              <a:t>om anerkjennelse, ivaretakelse og oppfølging av veteraner fra internasjonale operasjoner. </a:t>
            </a:r>
            <a:endParaRPr lang="nb-NO" sz="2000" dirty="0" smtClean="0"/>
          </a:p>
          <a:p>
            <a:pPr marL="457200" indent="-457200">
              <a:buFont typeface="Arial" panose="020B0604020202020204" pitchFamily="34" charset="0"/>
              <a:buChar char="•"/>
            </a:pPr>
            <a:r>
              <a:rPr lang="nb-NO" sz="2000" dirty="0" smtClean="0"/>
              <a:t>Forsvaret </a:t>
            </a:r>
            <a:r>
              <a:rPr lang="nb-NO" sz="2000" dirty="0"/>
              <a:t>ønsker å dele </a:t>
            </a:r>
            <a:r>
              <a:rPr lang="nb-NO" sz="2000" dirty="0" smtClean="0"/>
              <a:t>kunnskap</a:t>
            </a:r>
            <a:r>
              <a:rPr lang="nb-NO" sz="2000" dirty="0"/>
              <a:t>, erfaring og kompetanse man har på veteranfeltet med kommunene. </a:t>
            </a:r>
          </a:p>
        </p:txBody>
      </p:sp>
      <p:pic>
        <p:nvPicPr>
          <p:cNvPr id="4" name="Bilde 4" descr="Forsvaret_logo_RGB_sort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228601"/>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081526" y="2531143"/>
            <a:ext cx="2392110" cy="3401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ittel 1"/>
          <p:cNvSpPr txBox="1">
            <a:spLocks/>
          </p:cNvSpPr>
          <p:nvPr/>
        </p:nvSpPr>
        <p:spPr>
          <a:xfrm>
            <a:off x="940062" y="605091"/>
            <a:ext cx="8025876"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b-NO" sz="2400" b="1" spc="200" dirty="0" smtClean="0">
                <a:latin typeface="Cambria"/>
                <a:cs typeface="Cambria"/>
              </a:rPr>
              <a:t>Kommunale veteranplaner</a:t>
            </a:r>
            <a:endParaRPr lang="nb-NO" sz="2400" b="1" spc="200" dirty="0">
              <a:latin typeface="Cambria"/>
              <a:cs typeface="Cambria"/>
            </a:endParaRPr>
          </a:p>
        </p:txBody>
      </p:sp>
    </p:spTree>
    <p:extLst>
      <p:ext uri="{BB962C8B-B14F-4D97-AF65-F5344CB8AC3E}">
        <p14:creationId xmlns:p14="http://schemas.microsoft.com/office/powerpoint/2010/main" val="422579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descr="Forsvaret_logo_RGB_sort3.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228601"/>
            <a:ext cx="9699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e 4"/>
          <p:cNvGrpSpPr>
            <a:grpSpLocks noChangeAspect="1"/>
          </p:cNvGrpSpPr>
          <p:nvPr/>
        </p:nvGrpSpPr>
        <p:grpSpPr>
          <a:xfrm>
            <a:off x="4135132" y="1031811"/>
            <a:ext cx="5138393" cy="5762761"/>
            <a:chOff x="4486588" y="1867119"/>
            <a:chExt cx="4366088" cy="4896612"/>
          </a:xfrm>
        </p:grpSpPr>
        <p:sp>
          <p:nvSpPr>
            <p:cNvPr id="5623" name="Freeform 74"/>
            <p:cNvSpPr>
              <a:spLocks/>
            </p:cNvSpPr>
            <p:nvPr/>
          </p:nvSpPr>
          <p:spPr bwMode="auto">
            <a:xfrm>
              <a:off x="7404480" y="5136307"/>
              <a:ext cx="286771" cy="466003"/>
            </a:xfrm>
            <a:custGeom>
              <a:avLst/>
              <a:gdLst>
                <a:gd name="T0" fmla="*/ 17 w 40"/>
                <a:gd name="T1" fmla="*/ 3 h 65"/>
                <a:gd name="T2" fmla="*/ 20 w 40"/>
                <a:gd name="T3" fmla="*/ 6 h 65"/>
                <a:gd name="T4" fmla="*/ 20 w 40"/>
                <a:gd name="T5" fmla="*/ 10 h 65"/>
                <a:gd name="T6" fmla="*/ 22 w 40"/>
                <a:gd name="T7" fmla="*/ 13 h 65"/>
                <a:gd name="T8" fmla="*/ 28 w 40"/>
                <a:gd name="T9" fmla="*/ 18 h 65"/>
                <a:gd name="T10" fmla="*/ 28 w 40"/>
                <a:gd name="T11" fmla="*/ 18 h 65"/>
                <a:gd name="T12" fmla="*/ 29 w 40"/>
                <a:gd name="T13" fmla="*/ 18 h 65"/>
                <a:gd name="T14" fmla="*/ 29 w 40"/>
                <a:gd name="T15" fmla="*/ 18 h 65"/>
                <a:gd name="T16" fmla="*/ 29 w 40"/>
                <a:gd name="T17" fmla="*/ 18 h 65"/>
                <a:gd name="T18" fmla="*/ 29 w 40"/>
                <a:gd name="T19" fmla="*/ 18 h 65"/>
                <a:gd name="T20" fmla="*/ 35 w 40"/>
                <a:gd name="T21" fmla="*/ 13 h 65"/>
                <a:gd name="T22" fmla="*/ 34 w 40"/>
                <a:gd name="T23" fmla="*/ 21 h 65"/>
                <a:gd name="T24" fmla="*/ 34 w 40"/>
                <a:gd name="T25" fmla="*/ 23 h 65"/>
                <a:gd name="T26" fmla="*/ 34 w 40"/>
                <a:gd name="T27" fmla="*/ 24 h 65"/>
                <a:gd name="T28" fmla="*/ 34 w 40"/>
                <a:gd name="T29" fmla="*/ 33 h 65"/>
                <a:gd name="T30" fmla="*/ 34 w 40"/>
                <a:gd name="T31" fmla="*/ 33 h 65"/>
                <a:gd name="T32" fmla="*/ 34 w 40"/>
                <a:gd name="T33" fmla="*/ 33 h 65"/>
                <a:gd name="T34" fmla="*/ 34 w 40"/>
                <a:gd name="T35" fmla="*/ 33 h 65"/>
                <a:gd name="T36" fmla="*/ 34 w 40"/>
                <a:gd name="T37" fmla="*/ 33 h 65"/>
                <a:gd name="T38" fmla="*/ 34 w 40"/>
                <a:gd name="T39" fmla="*/ 35 h 65"/>
                <a:gd name="T40" fmla="*/ 34 w 40"/>
                <a:gd name="T41" fmla="*/ 35 h 65"/>
                <a:gd name="T42" fmla="*/ 35 w 40"/>
                <a:gd name="T43" fmla="*/ 38 h 65"/>
                <a:gd name="T44" fmla="*/ 35 w 40"/>
                <a:gd name="T45" fmla="*/ 38 h 65"/>
                <a:gd name="T46" fmla="*/ 37 w 40"/>
                <a:gd name="T47" fmla="*/ 38 h 65"/>
                <a:gd name="T48" fmla="*/ 40 w 40"/>
                <a:gd name="T49" fmla="*/ 41 h 65"/>
                <a:gd name="T50" fmla="*/ 39 w 40"/>
                <a:gd name="T51" fmla="*/ 42 h 65"/>
                <a:gd name="T52" fmla="*/ 35 w 40"/>
                <a:gd name="T53" fmla="*/ 45 h 65"/>
                <a:gd name="T54" fmla="*/ 34 w 40"/>
                <a:gd name="T55" fmla="*/ 48 h 65"/>
                <a:gd name="T56" fmla="*/ 32 w 40"/>
                <a:gd name="T57" fmla="*/ 50 h 65"/>
                <a:gd name="T58" fmla="*/ 32 w 40"/>
                <a:gd name="T59" fmla="*/ 50 h 65"/>
                <a:gd name="T60" fmla="*/ 31 w 40"/>
                <a:gd name="T61" fmla="*/ 53 h 65"/>
                <a:gd name="T62" fmla="*/ 23 w 40"/>
                <a:gd name="T63" fmla="*/ 61 h 65"/>
                <a:gd name="T64" fmla="*/ 7 w 40"/>
                <a:gd name="T65" fmla="*/ 65 h 65"/>
                <a:gd name="T66" fmla="*/ 5 w 40"/>
                <a:gd name="T67" fmla="*/ 53 h 65"/>
                <a:gd name="T68" fmla="*/ 8 w 40"/>
                <a:gd name="T69" fmla="*/ 50 h 65"/>
                <a:gd name="T70" fmla="*/ 8 w 40"/>
                <a:gd name="T71" fmla="*/ 44 h 65"/>
                <a:gd name="T72" fmla="*/ 7 w 40"/>
                <a:gd name="T73" fmla="*/ 39 h 65"/>
                <a:gd name="T74" fmla="*/ 2 w 40"/>
                <a:gd name="T75" fmla="*/ 33 h 65"/>
                <a:gd name="T76" fmla="*/ 0 w 40"/>
                <a:gd name="T77" fmla="*/ 27 h 65"/>
                <a:gd name="T78" fmla="*/ 2 w 40"/>
                <a:gd name="T79" fmla="*/ 21 h 65"/>
                <a:gd name="T80" fmla="*/ 14 w 40"/>
                <a:gd name="T81" fmla="*/ 0 h 65"/>
                <a:gd name="T82" fmla="*/ 17 w 40"/>
                <a:gd name="T83"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65">
                  <a:moveTo>
                    <a:pt x="17" y="3"/>
                  </a:moveTo>
                  <a:lnTo>
                    <a:pt x="20" y="6"/>
                  </a:lnTo>
                  <a:lnTo>
                    <a:pt x="20" y="10"/>
                  </a:lnTo>
                  <a:lnTo>
                    <a:pt x="22" y="13"/>
                  </a:lnTo>
                  <a:lnTo>
                    <a:pt x="28" y="18"/>
                  </a:lnTo>
                  <a:lnTo>
                    <a:pt x="28" y="18"/>
                  </a:lnTo>
                  <a:lnTo>
                    <a:pt x="29" y="18"/>
                  </a:lnTo>
                  <a:lnTo>
                    <a:pt x="29" y="18"/>
                  </a:lnTo>
                  <a:lnTo>
                    <a:pt x="29" y="18"/>
                  </a:lnTo>
                  <a:lnTo>
                    <a:pt x="29" y="18"/>
                  </a:lnTo>
                  <a:lnTo>
                    <a:pt x="35" y="13"/>
                  </a:lnTo>
                  <a:lnTo>
                    <a:pt x="34" y="21"/>
                  </a:lnTo>
                  <a:lnTo>
                    <a:pt x="34" y="23"/>
                  </a:lnTo>
                  <a:lnTo>
                    <a:pt x="34" y="24"/>
                  </a:lnTo>
                  <a:lnTo>
                    <a:pt x="34" y="33"/>
                  </a:lnTo>
                  <a:lnTo>
                    <a:pt x="34" y="33"/>
                  </a:lnTo>
                  <a:lnTo>
                    <a:pt x="34" y="33"/>
                  </a:lnTo>
                  <a:lnTo>
                    <a:pt x="34" y="33"/>
                  </a:lnTo>
                  <a:lnTo>
                    <a:pt x="34" y="33"/>
                  </a:lnTo>
                  <a:lnTo>
                    <a:pt x="34" y="35"/>
                  </a:lnTo>
                  <a:lnTo>
                    <a:pt x="34" y="35"/>
                  </a:lnTo>
                  <a:lnTo>
                    <a:pt x="35" y="38"/>
                  </a:lnTo>
                  <a:lnTo>
                    <a:pt x="35" y="38"/>
                  </a:lnTo>
                  <a:lnTo>
                    <a:pt x="37" y="38"/>
                  </a:lnTo>
                  <a:lnTo>
                    <a:pt x="40" y="41"/>
                  </a:lnTo>
                  <a:lnTo>
                    <a:pt x="39" y="42"/>
                  </a:lnTo>
                  <a:lnTo>
                    <a:pt x="35" y="45"/>
                  </a:lnTo>
                  <a:lnTo>
                    <a:pt x="34" y="48"/>
                  </a:lnTo>
                  <a:lnTo>
                    <a:pt x="32" y="50"/>
                  </a:lnTo>
                  <a:lnTo>
                    <a:pt x="32" y="50"/>
                  </a:lnTo>
                  <a:lnTo>
                    <a:pt x="31" y="53"/>
                  </a:lnTo>
                  <a:lnTo>
                    <a:pt x="23" y="61"/>
                  </a:lnTo>
                  <a:lnTo>
                    <a:pt x="7" y="65"/>
                  </a:lnTo>
                  <a:lnTo>
                    <a:pt x="5" y="53"/>
                  </a:lnTo>
                  <a:lnTo>
                    <a:pt x="8" y="50"/>
                  </a:lnTo>
                  <a:lnTo>
                    <a:pt x="8" y="44"/>
                  </a:lnTo>
                  <a:lnTo>
                    <a:pt x="7" y="39"/>
                  </a:lnTo>
                  <a:lnTo>
                    <a:pt x="2" y="33"/>
                  </a:lnTo>
                  <a:lnTo>
                    <a:pt x="0" y="27"/>
                  </a:lnTo>
                  <a:lnTo>
                    <a:pt x="2" y="21"/>
                  </a:lnTo>
                  <a:lnTo>
                    <a:pt x="14" y="0"/>
                  </a:lnTo>
                  <a:lnTo>
                    <a:pt x="17" y="3"/>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24" name="Freeform 93"/>
            <p:cNvSpPr>
              <a:spLocks/>
            </p:cNvSpPr>
            <p:nvPr/>
          </p:nvSpPr>
          <p:spPr bwMode="auto">
            <a:xfrm>
              <a:off x="7648236" y="3853007"/>
              <a:ext cx="293940" cy="437328"/>
            </a:xfrm>
            <a:custGeom>
              <a:avLst/>
              <a:gdLst>
                <a:gd name="T0" fmla="*/ 26 w 41"/>
                <a:gd name="T1" fmla="*/ 2 h 61"/>
                <a:gd name="T2" fmla="*/ 30 w 41"/>
                <a:gd name="T3" fmla="*/ 16 h 61"/>
                <a:gd name="T4" fmla="*/ 32 w 41"/>
                <a:gd name="T5" fmla="*/ 19 h 61"/>
                <a:gd name="T6" fmla="*/ 32 w 41"/>
                <a:gd name="T7" fmla="*/ 22 h 61"/>
                <a:gd name="T8" fmla="*/ 34 w 41"/>
                <a:gd name="T9" fmla="*/ 38 h 61"/>
                <a:gd name="T10" fmla="*/ 34 w 41"/>
                <a:gd name="T11" fmla="*/ 40 h 61"/>
                <a:gd name="T12" fmla="*/ 34 w 41"/>
                <a:gd name="T13" fmla="*/ 40 h 61"/>
                <a:gd name="T14" fmla="*/ 37 w 41"/>
                <a:gd name="T15" fmla="*/ 41 h 61"/>
                <a:gd name="T16" fmla="*/ 38 w 41"/>
                <a:gd name="T17" fmla="*/ 41 h 61"/>
                <a:gd name="T18" fmla="*/ 38 w 41"/>
                <a:gd name="T19" fmla="*/ 41 h 61"/>
                <a:gd name="T20" fmla="*/ 38 w 41"/>
                <a:gd name="T21" fmla="*/ 43 h 61"/>
                <a:gd name="T22" fmla="*/ 38 w 41"/>
                <a:gd name="T23" fmla="*/ 43 h 61"/>
                <a:gd name="T24" fmla="*/ 38 w 41"/>
                <a:gd name="T25" fmla="*/ 48 h 61"/>
                <a:gd name="T26" fmla="*/ 38 w 41"/>
                <a:gd name="T27" fmla="*/ 48 h 61"/>
                <a:gd name="T28" fmla="*/ 40 w 41"/>
                <a:gd name="T29" fmla="*/ 52 h 61"/>
                <a:gd name="T30" fmla="*/ 40 w 41"/>
                <a:gd name="T31" fmla="*/ 52 h 61"/>
                <a:gd name="T32" fmla="*/ 40 w 41"/>
                <a:gd name="T33" fmla="*/ 52 h 61"/>
                <a:gd name="T34" fmla="*/ 40 w 41"/>
                <a:gd name="T35" fmla="*/ 54 h 61"/>
                <a:gd name="T36" fmla="*/ 41 w 41"/>
                <a:gd name="T37" fmla="*/ 55 h 61"/>
                <a:gd name="T38" fmla="*/ 41 w 41"/>
                <a:gd name="T39" fmla="*/ 55 h 61"/>
                <a:gd name="T40" fmla="*/ 40 w 41"/>
                <a:gd name="T41" fmla="*/ 57 h 61"/>
                <a:gd name="T42" fmla="*/ 35 w 41"/>
                <a:gd name="T43" fmla="*/ 61 h 61"/>
                <a:gd name="T44" fmla="*/ 32 w 41"/>
                <a:gd name="T45" fmla="*/ 61 h 61"/>
                <a:gd name="T46" fmla="*/ 24 w 41"/>
                <a:gd name="T47" fmla="*/ 57 h 61"/>
                <a:gd name="T48" fmla="*/ 17 w 41"/>
                <a:gd name="T49" fmla="*/ 46 h 61"/>
                <a:gd name="T50" fmla="*/ 17 w 41"/>
                <a:gd name="T51" fmla="*/ 46 h 61"/>
                <a:gd name="T52" fmla="*/ 17 w 41"/>
                <a:gd name="T53" fmla="*/ 46 h 61"/>
                <a:gd name="T54" fmla="*/ 17 w 41"/>
                <a:gd name="T55" fmla="*/ 46 h 61"/>
                <a:gd name="T56" fmla="*/ 11 w 41"/>
                <a:gd name="T57" fmla="*/ 26 h 61"/>
                <a:gd name="T58" fmla="*/ 0 w 41"/>
                <a:gd name="T59" fmla="*/ 14 h 61"/>
                <a:gd name="T60" fmla="*/ 0 w 41"/>
                <a:gd name="T61" fmla="*/ 13 h 61"/>
                <a:gd name="T62" fmla="*/ 0 w 41"/>
                <a:gd name="T63" fmla="*/ 11 h 61"/>
                <a:gd name="T64" fmla="*/ 8 w 41"/>
                <a:gd name="T65" fmla="*/ 9 h 61"/>
                <a:gd name="T66" fmla="*/ 8 w 41"/>
                <a:gd name="T67" fmla="*/ 11 h 61"/>
                <a:gd name="T68" fmla="*/ 8 w 41"/>
                <a:gd name="T69" fmla="*/ 11 h 61"/>
                <a:gd name="T70" fmla="*/ 12 w 41"/>
                <a:gd name="T71" fmla="*/ 11 h 61"/>
                <a:gd name="T72" fmla="*/ 12 w 41"/>
                <a:gd name="T73" fmla="*/ 11 h 61"/>
                <a:gd name="T74" fmla="*/ 14 w 41"/>
                <a:gd name="T75" fmla="*/ 3 h 61"/>
                <a:gd name="T76" fmla="*/ 14 w 41"/>
                <a:gd name="T77" fmla="*/ 3 h 61"/>
                <a:gd name="T78" fmla="*/ 14 w 41"/>
                <a:gd name="T79" fmla="*/ 0 h 61"/>
                <a:gd name="T80" fmla="*/ 14 w 41"/>
                <a:gd name="T8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61">
                  <a:moveTo>
                    <a:pt x="23" y="2"/>
                  </a:moveTo>
                  <a:lnTo>
                    <a:pt x="26" y="2"/>
                  </a:lnTo>
                  <a:lnTo>
                    <a:pt x="29" y="11"/>
                  </a:lnTo>
                  <a:lnTo>
                    <a:pt x="30" y="16"/>
                  </a:lnTo>
                  <a:lnTo>
                    <a:pt x="32" y="17"/>
                  </a:lnTo>
                  <a:lnTo>
                    <a:pt x="32" y="19"/>
                  </a:lnTo>
                  <a:lnTo>
                    <a:pt x="32" y="20"/>
                  </a:lnTo>
                  <a:lnTo>
                    <a:pt x="32" y="22"/>
                  </a:lnTo>
                  <a:lnTo>
                    <a:pt x="32" y="22"/>
                  </a:lnTo>
                  <a:lnTo>
                    <a:pt x="34" y="38"/>
                  </a:lnTo>
                  <a:lnTo>
                    <a:pt x="34" y="38"/>
                  </a:lnTo>
                  <a:lnTo>
                    <a:pt x="34" y="40"/>
                  </a:lnTo>
                  <a:lnTo>
                    <a:pt x="34" y="40"/>
                  </a:lnTo>
                  <a:lnTo>
                    <a:pt x="34" y="40"/>
                  </a:lnTo>
                  <a:lnTo>
                    <a:pt x="35" y="40"/>
                  </a:lnTo>
                  <a:lnTo>
                    <a:pt x="37" y="41"/>
                  </a:lnTo>
                  <a:lnTo>
                    <a:pt x="38" y="41"/>
                  </a:lnTo>
                  <a:lnTo>
                    <a:pt x="38" y="41"/>
                  </a:lnTo>
                  <a:lnTo>
                    <a:pt x="38" y="41"/>
                  </a:lnTo>
                  <a:lnTo>
                    <a:pt x="38" y="41"/>
                  </a:lnTo>
                  <a:lnTo>
                    <a:pt x="38" y="43"/>
                  </a:lnTo>
                  <a:lnTo>
                    <a:pt x="38" y="43"/>
                  </a:lnTo>
                  <a:lnTo>
                    <a:pt x="38" y="43"/>
                  </a:lnTo>
                  <a:lnTo>
                    <a:pt x="38" y="43"/>
                  </a:lnTo>
                  <a:lnTo>
                    <a:pt x="38" y="46"/>
                  </a:lnTo>
                  <a:lnTo>
                    <a:pt x="38" y="48"/>
                  </a:lnTo>
                  <a:lnTo>
                    <a:pt x="38" y="48"/>
                  </a:lnTo>
                  <a:lnTo>
                    <a:pt x="38" y="48"/>
                  </a:lnTo>
                  <a:lnTo>
                    <a:pt x="38" y="52"/>
                  </a:lnTo>
                  <a:lnTo>
                    <a:pt x="40" y="52"/>
                  </a:lnTo>
                  <a:lnTo>
                    <a:pt x="40" y="52"/>
                  </a:lnTo>
                  <a:lnTo>
                    <a:pt x="40" y="52"/>
                  </a:lnTo>
                  <a:lnTo>
                    <a:pt x="40" y="52"/>
                  </a:lnTo>
                  <a:lnTo>
                    <a:pt x="40" y="52"/>
                  </a:lnTo>
                  <a:lnTo>
                    <a:pt x="40" y="54"/>
                  </a:lnTo>
                  <a:lnTo>
                    <a:pt x="40" y="54"/>
                  </a:lnTo>
                  <a:lnTo>
                    <a:pt x="41" y="54"/>
                  </a:lnTo>
                  <a:lnTo>
                    <a:pt x="41" y="55"/>
                  </a:lnTo>
                  <a:lnTo>
                    <a:pt x="41" y="55"/>
                  </a:lnTo>
                  <a:lnTo>
                    <a:pt x="41" y="55"/>
                  </a:lnTo>
                  <a:lnTo>
                    <a:pt x="41" y="55"/>
                  </a:lnTo>
                  <a:lnTo>
                    <a:pt x="40" y="57"/>
                  </a:lnTo>
                  <a:lnTo>
                    <a:pt x="40" y="58"/>
                  </a:lnTo>
                  <a:lnTo>
                    <a:pt x="35" y="61"/>
                  </a:lnTo>
                  <a:lnTo>
                    <a:pt x="35" y="61"/>
                  </a:lnTo>
                  <a:lnTo>
                    <a:pt x="32" y="61"/>
                  </a:lnTo>
                  <a:lnTo>
                    <a:pt x="30" y="58"/>
                  </a:lnTo>
                  <a:lnTo>
                    <a:pt x="24" y="57"/>
                  </a:lnTo>
                  <a:lnTo>
                    <a:pt x="20" y="52"/>
                  </a:lnTo>
                  <a:lnTo>
                    <a:pt x="17" y="46"/>
                  </a:lnTo>
                  <a:lnTo>
                    <a:pt x="17" y="46"/>
                  </a:lnTo>
                  <a:lnTo>
                    <a:pt x="17" y="46"/>
                  </a:lnTo>
                  <a:lnTo>
                    <a:pt x="17" y="46"/>
                  </a:lnTo>
                  <a:lnTo>
                    <a:pt x="17" y="46"/>
                  </a:lnTo>
                  <a:lnTo>
                    <a:pt x="17" y="46"/>
                  </a:lnTo>
                  <a:lnTo>
                    <a:pt x="17" y="46"/>
                  </a:lnTo>
                  <a:lnTo>
                    <a:pt x="14" y="34"/>
                  </a:lnTo>
                  <a:lnTo>
                    <a:pt x="11" y="26"/>
                  </a:lnTo>
                  <a:lnTo>
                    <a:pt x="8" y="17"/>
                  </a:lnTo>
                  <a:lnTo>
                    <a:pt x="0" y="14"/>
                  </a:lnTo>
                  <a:lnTo>
                    <a:pt x="0" y="13"/>
                  </a:lnTo>
                  <a:lnTo>
                    <a:pt x="0" y="13"/>
                  </a:lnTo>
                  <a:lnTo>
                    <a:pt x="0" y="11"/>
                  </a:lnTo>
                  <a:lnTo>
                    <a:pt x="0" y="11"/>
                  </a:lnTo>
                  <a:lnTo>
                    <a:pt x="8" y="9"/>
                  </a:lnTo>
                  <a:lnTo>
                    <a:pt x="8" y="9"/>
                  </a:lnTo>
                  <a:lnTo>
                    <a:pt x="8" y="9"/>
                  </a:lnTo>
                  <a:lnTo>
                    <a:pt x="8" y="11"/>
                  </a:lnTo>
                  <a:lnTo>
                    <a:pt x="8" y="11"/>
                  </a:lnTo>
                  <a:lnTo>
                    <a:pt x="8" y="11"/>
                  </a:lnTo>
                  <a:lnTo>
                    <a:pt x="12" y="11"/>
                  </a:lnTo>
                  <a:lnTo>
                    <a:pt x="12" y="11"/>
                  </a:lnTo>
                  <a:lnTo>
                    <a:pt x="12" y="11"/>
                  </a:lnTo>
                  <a:lnTo>
                    <a:pt x="12" y="11"/>
                  </a:lnTo>
                  <a:lnTo>
                    <a:pt x="14" y="5"/>
                  </a:lnTo>
                  <a:lnTo>
                    <a:pt x="14" y="3"/>
                  </a:lnTo>
                  <a:lnTo>
                    <a:pt x="14" y="3"/>
                  </a:lnTo>
                  <a:lnTo>
                    <a:pt x="14" y="3"/>
                  </a:lnTo>
                  <a:lnTo>
                    <a:pt x="14" y="2"/>
                  </a:lnTo>
                  <a:lnTo>
                    <a:pt x="14" y="0"/>
                  </a:lnTo>
                  <a:lnTo>
                    <a:pt x="14" y="0"/>
                  </a:lnTo>
                  <a:lnTo>
                    <a:pt x="14" y="0"/>
                  </a:lnTo>
                  <a:lnTo>
                    <a:pt x="23" y="2"/>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25" name="Freeform 95"/>
            <p:cNvSpPr>
              <a:spLocks/>
            </p:cNvSpPr>
            <p:nvPr/>
          </p:nvSpPr>
          <p:spPr bwMode="auto">
            <a:xfrm>
              <a:off x="6666051" y="3831503"/>
              <a:ext cx="580711" cy="623729"/>
            </a:xfrm>
            <a:custGeom>
              <a:avLst/>
              <a:gdLst>
                <a:gd name="T0" fmla="*/ 33 w 81"/>
                <a:gd name="T1" fmla="*/ 0 h 87"/>
                <a:gd name="T2" fmla="*/ 38 w 81"/>
                <a:gd name="T3" fmla="*/ 3 h 87"/>
                <a:gd name="T4" fmla="*/ 38 w 81"/>
                <a:gd name="T5" fmla="*/ 3 h 87"/>
                <a:gd name="T6" fmla="*/ 38 w 81"/>
                <a:gd name="T7" fmla="*/ 5 h 87"/>
                <a:gd name="T8" fmla="*/ 36 w 81"/>
                <a:gd name="T9" fmla="*/ 6 h 87"/>
                <a:gd name="T10" fmla="*/ 36 w 81"/>
                <a:gd name="T11" fmla="*/ 8 h 87"/>
                <a:gd name="T12" fmla="*/ 36 w 81"/>
                <a:gd name="T13" fmla="*/ 25 h 87"/>
                <a:gd name="T14" fmla="*/ 36 w 81"/>
                <a:gd name="T15" fmla="*/ 26 h 87"/>
                <a:gd name="T16" fmla="*/ 36 w 81"/>
                <a:gd name="T17" fmla="*/ 28 h 87"/>
                <a:gd name="T18" fmla="*/ 38 w 81"/>
                <a:gd name="T19" fmla="*/ 31 h 87"/>
                <a:gd name="T20" fmla="*/ 53 w 81"/>
                <a:gd name="T21" fmla="*/ 40 h 87"/>
                <a:gd name="T22" fmla="*/ 70 w 81"/>
                <a:gd name="T23" fmla="*/ 44 h 87"/>
                <a:gd name="T24" fmla="*/ 74 w 81"/>
                <a:gd name="T25" fmla="*/ 60 h 87"/>
                <a:gd name="T26" fmla="*/ 52 w 81"/>
                <a:gd name="T27" fmla="*/ 80 h 87"/>
                <a:gd name="T28" fmla="*/ 41 w 81"/>
                <a:gd name="T29" fmla="*/ 87 h 87"/>
                <a:gd name="T30" fmla="*/ 15 w 81"/>
                <a:gd name="T31" fmla="*/ 84 h 87"/>
                <a:gd name="T32" fmla="*/ 14 w 81"/>
                <a:gd name="T33" fmla="*/ 83 h 87"/>
                <a:gd name="T34" fmla="*/ 14 w 81"/>
                <a:gd name="T35" fmla="*/ 83 h 87"/>
                <a:gd name="T36" fmla="*/ 4 w 81"/>
                <a:gd name="T37" fmla="*/ 75 h 87"/>
                <a:gd name="T38" fmla="*/ 1 w 81"/>
                <a:gd name="T39" fmla="*/ 72 h 87"/>
                <a:gd name="T40" fmla="*/ 0 w 81"/>
                <a:gd name="T41" fmla="*/ 66 h 87"/>
                <a:gd name="T42" fmla="*/ 0 w 81"/>
                <a:gd name="T43" fmla="*/ 64 h 87"/>
                <a:gd name="T44" fmla="*/ 0 w 81"/>
                <a:gd name="T45" fmla="*/ 63 h 87"/>
                <a:gd name="T46" fmla="*/ 0 w 81"/>
                <a:gd name="T47" fmla="*/ 63 h 87"/>
                <a:gd name="T48" fmla="*/ 6 w 81"/>
                <a:gd name="T49" fmla="*/ 58 h 87"/>
                <a:gd name="T50" fmla="*/ 7 w 81"/>
                <a:gd name="T51" fmla="*/ 57 h 87"/>
                <a:gd name="T52" fmla="*/ 7 w 81"/>
                <a:gd name="T53" fmla="*/ 57 h 87"/>
                <a:gd name="T54" fmla="*/ 10 w 81"/>
                <a:gd name="T55" fmla="*/ 57 h 87"/>
                <a:gd name="T56" fmla="*/ 14 w 81"/>
                <a:gd name="T57" fmla="*/ 43 h 87"/>
                <a:gd name="T58" fmla="*/ 9 w 81"/>
                <a:gd name="T59" fmla="*/ 29 h 87"/>
                <a:gd name="T60" fmla="*/ 18 w 81"/>
                <a:gd name="T61" fmla="*/ 20 h 87"/>
                <a:gd name="T62" fmla="*/ 23 w 81"/>
                <a:gd name="T63" fmla="*/ 16 h 87"/>
                <a:gd name="T64" fmla="*/ 27 w 81"/>
                <a:gd name="T65" fmla="*/ 2 h 87"/>
                <a:gd name="T66" fmla="*/ 27 w 81"/>
                <a:gd name="T67" fmla="*/ 2 h 87"/>
                <a:gd name="T68" fmla="*/ 32 w 81"/>
                <a:gd name="T6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87">
                  <a:moveTo>
                    <a:pt x="32" y="0"/>
                  </a:moveTo>
                  <a:lnTo>
                    <a:pt x="33" y="0"/>
                  </a:lnTo>
                  <a:lnTo>
                    <a:pt x="38" y="3"/>
                  </a:lnTo>
                  <a:lnTo>
                    <a:pt x="38" y="3"/>
                  </a:lnTo>
                  <a:lnTo>
                    <a:pt x="38" y="3"/>
                  </a:lnTo>
                  <a:lnTo>
                    <a:pt x="38" y="3"/>
                  </a:lnTo>
                  <a:lnTo>
                    <a:pt x="38" y="3"/>
                  </a:lnTo>
                  <a:lnTo>
                    <a:pt x="38" y="5"/>
                  </a:lnTo>
                  <a:lnTo>
                    <a:pt x="36" y="6"/>
                  </a:lnTo>
                  <a:lnTo>
                    <a:pt x="36" y="6"/>
                  </a:lnTo>
                  <a:lnTo>
                    <a:pt x="36" y="6"/>
                  </a:lnTo>
                  <a:lnTo>
                    <a:pt x="36" y="8"/>
                  </a:lnTo>
                  <a:lnTo>
                    <a:pt x="36" y="11"/>
                  </a:lnTo>
                  <a:lnTo>
                    <a:pt x="36" y="25"/>
                  </a:lnTo>
                  <a:lnTo>
                    <a:pt x="36" y="25"/>
                  </a:lnTo>
                  <a:lnTo>
                    <a:pt x="36" y="26"/>
                  </a:lnTo>
                  <a:lnTo>
                    <a:pt x="36" y="28"/>
                  </a:lnTo>
                  <a:lnTo>
                    <a:pt x="36" y="28"/>
                  </a:lnTo>
                  <a:lnTo>
                    <a:pt x="36" y="28"/>
                  </a:lnTo>
                  <a:lnTo>
                    <a:pt x="38" y="31"/>
                  </a:lnTo>
                  <a:lnTo>
                    <a:pt x="41" y="34"/>
                  </a:lnTo>
                  <a:lnTo>
                    <a:pt x="53" y="40"/>
                  </a:lnTo>
                  <a:lnTo>
                    <a:pt x="59" y="37"/>
                  </a:lnTo>
                  <a:lnTo>
                    <a:pt x="70" y="44"/>
                  </a:lnTo>
                  <a:lnTo>
                    <a:pt x="81" y="58"/>
                  </a:lnTo>
                  <a:lnTo>
                    <a:pt x="74" y="60"/>
                  </a:lnTo>
                  <a:lnTo>
                    <a:pt x="53" y="66"/>
                  </a:lnTo>
                  <a:lnTo>
                    <a:pt x="52" y="80"/>
                  </a:lnTo>
                  <a:lnTo>
                    <a:pt x="46" y="86"/>
                  </a:lnTo>
                  <a:lnTo>
                    <a:pt x="41" y="87"/>
                  </a:lnTo>
                  <a:lnTo>
                    <a:pt x="15" y="84"/>
                  </a:lnTo>
                  <a:lnTo>
                    <a:pt x="15" y="84"/>
                  </a:lnTo>
                  <a:lnTo>
                    <a:pt x="14" y="83"/>
                  </a:lnTo>
                  <a:lnTo>
                    <a:pt x="14" y="83"/>
                  </a:lnTo>
                  <a:lnTo>
                    <a:pt x="14" y="83"/>
                  </a:lnTo>
                  <a:lnTo>
                    <a:pt x="14" y="83"/>
                  </a:lnTo>
                  <a:lnTo>
                    <a:pt x="14" y="83"/>
                  </a:lnTo>
                  <a:lnTo>
                    <a:pt x="4" y="75"/>
                  </a:lnTo>
                  <a:lnTo>
                    <a:pt x="1" y="73"/>
                  </a:lnTo>
                  <a:lnTo>
                    <a:pt x="1" y="72"/>
                  </a:lnTo>
                  <a:lnTo>
                    <a:pt x="1" y="70"/>
                  </a:lnTo>
                  <a:lnTo>
                    <a:pt x="0" y="66"/>
                  </a:lnTo>
                  <a:lnTo>
                    <a:pt x="0" y="66"/>
                  </a:lnTo>
                  <a:lnTo>
                    <a:pt x="0" y="64"/>
                  </a:lnTo>
                  <a:lnTo>
                    <a:pt x="0" y="64"/>
                  </a:lnTo>
                  <a:lnTo>
                    <a:pt x="0" y="63"/>
                  </a:lnTo>
                  <a:lnTo>
                    <a:pt x="0" y="63"/>
                  </a:lnTo>
                  <a:lnTo>
                    <a:pt x="0" y="63"/>
                  </a:lnTo>
                  <a:lnTo>
                    <a:pt x="0" y="63"/>
                  </a:lnTo>
                  <a:lnTo>
                    <a:pt x="6" y="58"/>
                  </a:lnTo>
                  <a:lnTo>
                    <a:pt x="7" y="57"/>
                  </a:lnTo>
                  <a:lnTo>
                    <a:pt x="7" y="57"/>
                  </a:lnTo>
                  <a:lnTo>
                    <a:pt x="7" y="57"/>
                  </a:lnTo>
                  <a:lnTo>
                    <a:pt x="7" y="57"/>
                  </a:lnTo>
                  <a:lnTo>
                    <a:pt x="10" y="57"/>
                  </a:lnTo>
                  <a:lnTo>
                    <a:pt x="10" y="57"/>
                  </a:lnTo>
                  <a:lnTo>
                    <a:pt x="18" y="49"/>
                  </a:lnTo>
                  <a:lnTo>
                    <a:pt x="14" y="43"/>
                  </a:lnTo>
                  <a:lnTo>
                    <a:pt x="12" y="35"/>
                  </a:lnTo>
                  <a:lnTo>
                    <a:pt x="9" y="29"/>
                  </a:lnTo>
                  <a:lnTo>
                    <a:pt x="9" y="26"/>
                  </a:lnTo>
                  <a:lnTo>
                    <a:pt x="18" y="20"/>
                  </a:lnTo>
                  <a:lnTo>
                    <a:pt x="18" y="20"/>
                  </a:lnTo>
                  <a:lnTo>
                    <a:pt x="23" y="16"/>
                  </a:lnTo>
                  <a:lnTo>
                    <a:pt x="27" y="11"/>
                  </a:lnTo>
                  <a:lnTo>
                    <a:pt x="27" y="2"/>
                  </a:lnTo>
                  <a:lnTo>
                    <a:pt x="27" y="2"/>
                  </a:lnTo>
                  <a:lnTo>
                    <a:pt x="27" y="2"/>
                  </a:lnTo>
                  <a:lnTo>
                    <a:pt x="27" y="0"/>
                  </a:lnTo>
                  <a:lnTo>
                    <a:pt x="32" y="0"/>
                  </a:lnTo>
                  <a:lnTo>
                    <a:pt x="32" y="0"/>
                  </a:lnTo>
                  <a:close/>
                </a:path>
              </a:pathLst>
            </a:custGeom>
            <a:solidFill>
              <a:srgbClr val="FFFF0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26" name="Freeform 96"/>
            <p:cNvSpPr>
              <a:spLocks/>
            </p:cNvSpPr>
            <p:nvPr/>
          </p:nvSpPr>
          <p:spPr bwMode="auto">
            <a:xfrm>
              <a:off x="5956289" y="3809997"/>
              <a:ext cx="458833" cy="537696"/>
            </a:xfrm>
            <a:custGeom>
              <a:avLst/>
              <a:gdLst>
                <a:gd name="T0" fmla="*/ 35 w 64"/>
                <a:gd name="T1" fmla="*/ 0 h 75"/>
                <a:gd name="T2" fmla="*/ 35 w 64"/>
                <a:gd name="T3" fmla="*/ 0 h 75"/>
                <a:gd name="T4" fmla="*/ 36 w 64"/>
                <a:gd name="T5" fmla="*/ 5 h 75"/>
                <a:gd name="T6" fmla="*/ 38 w 64"/>
                <a:gd name="T7" fmla="*/ 6 h 75"/>
                <a:gd name="T8" fmla="*/ 42 w 64"/>
                <a:gd name="T9" fmla="*/ 19 h 75"/>
                <a:gd name="T10" fmla="*/ 47 w 64"/>
                <a:gd name="T11" fmla="*/ 20 h 75"/>
                <a:gd name="T12" fmla="*/ 47 w 64"/>
                <a:gd name="T13" fmla="*/ 20 h 75"/>
                <a:gd name="T14" fmla="*/ 50 w 64"/>
                <a:gd name="T15" fmla="*/ 22 h 75"/>
                <a:gd name="T16" fmla="*/ 52 w 64"/>
                <a:gd name="T17" fmla="*/ 23 h 75"/>
                <a:gd name="T18" fmla="*/ 58 w 64"/>
                <a:gd name="T19" fmla="*/ 34 h 75"/>
                <a:gd name="T20" fmla="*/ 59 w 64"/>
                <a:gd name="T21" fmla="*/ 38 h 75"/>
                <a:gd name="T22" fmla="*/ 64 w 64"/>
                <a:gd name="T23" fmla="*/ 46 h 75"/>
                <a:gd name="T24" fmla="*/ 62 w 64"/>
                <a:gd name="T25" fmla="*/ 51 h 75"/>
                <a:gd name="T26" fmla="*/ 52 w 64"/>
                <a:gd name="T27" fmla="*/ 66 h 75"/>
                <a:gd name="T28" fmla="*/ 48 w 64"/>
                <a:gd name="T29" fmla="*/ 67 h 75"/>
                <a:gd name="T30" fmla="*/ 44 w 64"/>
                <a:gd name="T31" fmla="*/ 69 h 75"/>
                <a:gd name="T32" fmla="*/ 32 w 64"/>
                <a:gd name="T33" fmla="*/ 75 h 75"/>
                <a:gd name="T34" fmla="*/ 30 w 64"/>
                <a:gd name="T35" fmla="*/ 75 h 75"/>
                <a:gd name="T36" fmla="*/ 30 w 64"/>
                <a:gd name="T37" fmla="*/ 75 h 75"/>
                <a:gd name="T38" fmla="*/ 24 w 64"/>
                <a:gd name="T39" fmla="*/ 75 h 75"/>
                <a:gd name="T40" fmla="*/ 24 w 64"/>
                <a:gd name="T41" fmla="*/ 75 h 75"/>
                <a:gd name="T42" fmla="*/ 26 w 64"/>
                <a:gd name="T43" fmla="*/ 64 h 75"/>
                <a:gd name="T44" fmla="*/ 24 w 64"/>
                <a:gd name="T45" fmla="*/ 61 h 75"/>
                <a:gd name="T46" fmla="*/ 4 w 64"/>
                <a:gd name="T47" fmla="*/ 44 h 75"/>
                <a:gd name="T48" fmla="*/ 1 w 64"/>
                <a:gd name="T49" fmla="*/ 44 h 75"/>
                <a:gd name="T50" fmla="*/ 0 w 64"/>
                <a:gd name="T51" fmla="*/ 44 h 75"/>
                <a:gd name="T52" fmla="*/ 0 w 64"/>
                <a:gd name="T53" fmla="*/ 44 h 75"/>
                <a:gd name="T54" fmla="*/ 0 w 64"/>
                <a:gd name="T55" fmla="*/ 43 h 75"/>
                <a:gd name="T56" fmla="*/ 0 w 64"/>
                <a:gd name="T57" fmla="*/ 41 h 75"/>
                <a:gd name="T58" fmla="*/ 0 w 64"/>
                <a:gd name="T59" fmla="*/ 41 h 75"/>
                <a:gd name="T60" fmla="*/ 0 w 64"/>
                <a:gd name="T61" fmla="*/ 41 h 75"/>
                <a:gd name="T62" fmla="*/ 1 w 64"/>
                <a:gd name="T63" fmla="*/ 37 h 75"/>
                <a:gd name="T64" fmla="*/ 0 w 64"/>
                <a:gd name="T65" fmla="*/ 25 h 75"/>
                <a:gd name="T66" fmla="*/ 0 w 64"/>
                <a:gd name="T67" fmla="*/ 23 h 75"/>
                <a:gd name="T68" fmla="*/ 0 w 64"/>
                <a:gd name="T69" fmla="*/ 20 h 75"/>
                <a:gd name="T70" fmla="*/ 0 w 64"/>
                <a:gd name="T71" fmla="*/ 20 h 75"/>
                <a:gd name="T72" fmla="*/ 0 w 64"/>
                <a:gd name="T73" fmla="*/ 19 h 75"/>
                <a:gd name="T74" fmla="*/ 0 w 64"/>
                <a:gd name="T75" fmla="*/ 19 h 75"/>
                <a:gd name="T76" fmla="*/ 0 w 64"/>
                <a:gd name="T77" fmla="*/ 19 h 75"/>
                <a:gd name="T78" fmla="*/ 0 w 64"/>
                <a:gd name="T79" fmla="*/ 17 h 75"/>
                <a:gd name="T80" fmla="*/ 9 w 64"/>
                <a:gd name="T81" fmla="*/ 20 h 75"/>
                <a:gd name="T82" fmla="*/ 10 w 64"/>
                <a:gd name="T83" fmla="*/ 20 h 75"/>
                <a:gd name="T84" fmla="*/ 15 w 64"/>
                <a:gd name="T85" fmla="*/ 20 h 75"/>
                <a:gd name="T86" fmla="*/ 15 w 64"/>
                <a:gd name="T87" fmla="*/ 20 h 75"/>
                <a:gd name="T88" fmla="*/ 15 w 64"/>
                <a:gd name="T89" fmla="*/ 20 h 75"/>
                <a:gd name="T90" fmla="*/ 15 w 64"/>
                <a:gd name="T91" fmla="*/ 20 h 75"/>
                <a:gd name="T92" fmla="*/ 15 w 64"/>
                <a:gd name="T93" fmla="*/ 20 h 75"/>
                <a:gd name="T94" fmla="*/ 16 w 64"/>
                <a:gd name="T95" fmla="*/ 20 h 75"/>
                <a:gd name="T96" fmla="*/ 16 w 64"/>
                <a:gd name="T97" fmla="*/ 20 h 75"/>
                <a:gd name="T98" fmla="*/ 16 w 64"/>
                <a:gd name="T99" fmla="*/ 19 h 75"/>
                <a:gd name="T100" fmla="*/ 16 w 64"/>
                <a:gd name="T101" fmla="*/ 17 h 75"/>
                <a:gd name="T102" fmla="*/ 16 w 64"/>
                <a:gd name="T103" fmla="*/ 17 h 75"/>
                <a:gd name="T104" fmla="*/ 16 w 64"/>
                <a:gd name="T105" fmla="*/ 17 h 75"/>
                <a:gd name="T106" fmla="*/ 18 w 64"/>
                <a:gd name="T107" fmla="*/ 14 h 75"/>
                <a:gd name="T108" fmla="*/ 21 w 64"/>
                <a:gd name="T109" fmla="*/ 9 h 75"/>
                <a:gd name="T110" fmla="*/ 32 w 64"/>
                <a:gd name="T111" fmla="*/ 2 h 75"/>
                <a:gd name="T112" fmla="*/ 35 w 64"/>
                <a:gd name="T113" fmla="*/ 0 h 75"/>
                <a:gd name="T114" fmla="*/ 35 w 64"/>
                <a:gd name="T11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75">
                  <a:moveTo>
                    <a:pt x="35" y="0"/>
                  </a:moveTo>
                  <a:lnTo>
                    <a:pt x="35" y="0"/>
                  </a:lnTo>
                  <a:lnTo>
                    <a:pt x="36" y="5"/>
                  </a:lnTo>
                  <a:lnTo>
                    <a:pt x="38" y="6"/>
                  </a:lnTo>
                  <a:lnTo>
                    <a:pt x="42" y="19"/>
                  </a:lnTo>
                  <a:lnTo>
                    <a:pt x="47" y="20"/>
                  </a:lnTo>
                  <a:lnTo>
                    <a:pt x="47" y="20"/>
                  </a:lnTo>
                  <a:lnTo>
                    <a:pt x="50" y="22"/>
                  </a:lnTo>
                  <a:lnTo>
                    <a:pt x="52" y="23"/>
                  </a:lnTo>
                  <a:lnTo>
                    <a:pt x="58" y="34"/>
                  </a:lnTo>
                  <a:lnTo>
                    <a:pt x="59" y="38"/>
                  </a:lnTo>
                  <a:lnTo>
                    <a:pt x="64" y="46"/>
                  </a:lnTo>
                  <a:lnTo>
                    <a:pt x="62" y="51"/>
                  </a:lnTo>
                  <a:lnTo>
                    <a:pt x="52" y="66"/>
                  </a:lnTo>
                  <a:lnTo>
                    <a:pt x="48" y="67"/>
                  </a:lnTo>
                  <a:lnTo>
                    <a:pt x="44" y="69"/>
                  </a:lnTo>
                  <a:lnTo>
                    <a:pt x="32" y="75"/>
                  </a:lnTo>
                  <a:lnTo>
                    <a:pt x="30" y="75"/>
                  </a:lnTo>
                  <a:lnTo>
                    <a:pt x="30" y="75"/>
                  </a:lnTo>
                  <a:lnTo>
                    <a:pt x="24" y="75"/>
                  </a:lnTo>
                  <a:lnTo>
                    <a:pt x="24" y="75"/>
                  </a:lnTo>
                  <a:lnTo>
                    <a:pt x="26" y="64"/>
                  </a:lnTo>
                  <a:lnTo>
                    <a:pt x="24" y="61"/>
                  </a:lnTo>
                  <a:lnTo>
                    <a:pt x="4" y="44"/>
                  </a:lnTo>
                  <a:lnTo>
                    <a:pt x="1" y="44"/>
                  </a:lnTo>
                  <a:lnTo>
                    <a:pt x="0" y="44"/>
                  </a:lnTo>
                  <a:lnTo>
                    <a:pt x="0" y="44"/>
                  </a:lnTo>
                  <a:lnTo>
                    <a:pt x="0" y="43"/>
                  </a:lnTo>
                  <a:lnTo>
                    <a:pt x="0" y="41"/>
                  </a:lnTo>
                  <a:lnTo>
                    <a:pt x="0" y="41"/>
                  </a:lnTo>
                  <a:lnTo>
                    <a:pt x="0" y="41"/>
                  </a:lnTo>
                  <a:lnTo>
                    <a:pt x="1" y="37"/>
                  </a:lnTo>
                  <a:lnTo>
                    <a:pt x="0" y="25"/>
                  </a:lnTo>
                  <a:lnTo>
                    <a:pt x="0" y="23"/>
                  </a:lnTo>
                  <a:lnTo>
                    <a:pt x="0" y="20"/>
                  </a:lnTo>
                  <a:lnTo>
                    <a:pt x="0" y="20"/>
                  </a:lnTo>
                  <a:lnTo>
                    <a:pt x="0" y="19"/>
                  </a:lnTo>
                  <a:lnTo>
                    <a:pt x="0" y="19"/>
                  </a:lnTo>
                  <a:lnTo>
                    <a:pt x="0" y="19"/>
                  </a:lnTo>
                  <a:lnTo>
                    <a:pt x="0" y="17"/>
                  </a:lnTo>
                  <a:lnTo>
                    <a:pt x="9" y="20"/>
                  </a:lnTo>
                  <a:lnTo>
                    <a:pt x="10" y="20"/>
                  </a:lnTo>
                  <a:lnTo>
                    <a:pt x="15" y="20"/>
                  </a:lnTo>
                  <a:lnTo>
                    <a:pt x="15" y="20"/>
                  </a:lnTo>
                  <a:lnTo>
                    <a:pt x="15" y="20"/>
                  </a:lnTo>
                  <a:lnTo>
                    <a:pt x="15" y="20"/>
                  </a:lnTo>
                  <a:lnTo>
                    <a:pt x="15" y="20"/>
                  </a:lnTo>
                  <a:lnTo>
                    <a:pt x="16" y="20"/>
                  </a:lnTo>
                  <a:lnTo>
                    <a:pt x="16" y="20"/>
                  </a:lnTo>
                  <a:lnTo>
                    <a:pt x="16" y="19"/>
                  </a:lnTo>
                  <a:lnTo>
                    <a:pt x="16" y="17"/>
                  </a:lnTo>
                  <a:lnTo>
                    <a:pt x="16" y="17"/>
                  </a:lnTo>
                  <a:lnTo>
                    <a:pt x="16" y="17"/>
                  </a:lnTo>
                  <a:lnTo>
                    <a:pt x="18" y="14"/>
                  </a:lnTo>
                  <a:lnTo>
                    <a:pt x="21" y="9"/>
                  </a:lnTo>
                  <a:lnTo>
                    <a:pt x="32" y="2"/>
                  </a:lnTo>
                  <a:lnTo>
                    <a:pt x="35" y="0"/>
                  </a:lnTo>
                  <a:lnTo>
                    <a:pt x="35" y="0"/>
                  </a:lnTo>
                  <a:close/>
                </a:path>
              </a:pathLst>
            </a:custGeom>
            <a:solidFill>
              <a:schemeClr val="bg1"/>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27" name="Freeform 98"/>
            <p:cNvSpPr>
              <a:spLocks/>
            </p:cNvSpPr>
            <p:nvPr/>
          </p:nvSpPr>
          <p:spPr bwMode="auto">
            <a:xfrm>
              <a:off x="8006700" y="3745468"/>
              <a:ext cx="286771" cy="394313"/>
            </a:xfrm>
            <a:custGeom>
              <a:avLst/>
              <a:gdLst>
                <a:gd name="T0" fmla="*/ 25 w 40"/>
                <a:gd name="T1" fmla="*/ 5 h 55"/>
                <a:gd name="T2" fmla="*/ 26 w 40"/>
                <a:gd name="T3" fmla="*/ 8 h 55"/>
                <a:gd name="T4" fmla="*/ 28 w 40"/>
                <a:gd name="T5" fmla="*/ 8 h 55"/>
                <a:gd name="T6" fmla="*/ 32 w 40"/>
                <a:gd name="T7" fmla="*/ 6 h 55"/>
                <a:gd name="T8" fmla="*/ 32 w 40"/>
                <a:gd name="T9" fmla="*/ 6 h 55"/>
                <a:gd name="T10" fmla="*/ 37 w 40"/>
                <a:gd name="T11" fmla="*/ 14 h 55"/>
                <a:gd name="T12" fmla="*/ 38 w 40"/>
                <a:gd name="T13" fmla="*/ 14 h 55"/>
                <a:gd name="T14" fmla="*/ 38 w 40"/>
                <a:gd name="T15" fmla="*/ 17 h 55"/>
                <a:gd name="T16" fmla="*/ 40 w 40"/>
                <a:gd name="T17" fmla="*/ 26 h 55"/>
                <a:gd name="T18" fmla="*/ 40 w 40"/>
                <a:gd name="T19" fmla="*/ 37 h 55"/>
                <a:gd name="T20" fmla="*/ 37 w 40"/>
                <a:gd name="T21" fmla="*/ 49 h 55"/>
                <a:gd name="T22" fmla="*/ 37 w 40"/>
                <a:gd name="T23" fmla="*/ 50 h 55"/>
                <a:gd name="T24" fmla="*/ 32 w 40"/>
                <a:gd name="T25" fmla="*/ 55 h 55"/>
                <a:gd name="T26" fmla="*/ 31 w 40"/>
                <a:gd name="T27" fmla="*/ 52 h 55"/>
                <a:gd name="T28" fmla="*/ 31 w 40"/>
                <a:gd name="T29" fmla="*/ 52 h 55"/>
                <a:gd name="T30" fmla="*/ 31 w 40"/>
                <a:gd name="T31" fmla="*/ 52 h 55"/>
                <a:gd name="T32" fmla="*/ 28 w 40"/>
                <a:gd name="T33" fmla="*/ 50 h 55"/>
                <a:gd name="T34" fmla="*/ 28 w 40"/>
                <a:gd name="T35" fmla="*/ 50 h 55"/>
                <a:gd name="T36" fmla="*/ 28 w 40"/>
                <a:gd name="T37" fmla="*/ 50 h 55"/>
                <a:gd name="T38" fmla="*/ 28 w 40"/>
                <a:gd name="T39" fmla="*/ 50 h 55"/>
                <a:gd name="T40" fmla="*/ 28 w 40"/>
                <a:gd name="T41" fmla="*/ 50 h 55"/>
                <a:gd name="T42" fmla="*/ 28 w 40"/>
                <a:gd name="T43" fmla="*/ 50 h 55"/>
                <a:gd name="T44" fmla="*/ 28 w 40"/>
                <a:gd name="T45" fmla="*/ 50 h 55"/>
                <a:gd name="T46" fmla="*/ 25 w 40"/>
                <a:gd name="T47" fmla="*/ 53 h 55"/>
                <a:gd name="T48" fmla="*/ 23 w 40"/>
                <a:gd name="T49" fmla="*/ 55 h 55"/>
                <a:gd name="T50" fmla="*/ 14 w 40"/>
                <a:gd name="T51" fmla="*/ 55 h 55"/>
                <a:gd name="T52" fmla="*/ 9 w 40"/>
                <a:gd name="T53" fmla="*/ 55 h 55"/>
                <a:gd name="T54" fmla="*/ 6 w 40"/>
                <a:gd name="T55" fmla="*/ 55 h 55"/>
                <a:gd name="T56" fmla="*/ 5 w 40"/>
                <a:gd name="T57" fmla="*/ 37 h 55"/>
                <a:gd name="T58" fmla="*/ 5 w 40"/>
                <a:gd name="T59" fmla="*/ 35 h 55"/>
                <a:gd name="T60" fmla="*/ 5 w 40"/>
                <a:gd name="T61" fmla="*/ 35 h 55"/>
                <a:gd name="T62" fmla="*/ 5 w 40"/>
                <a:gd name="T63" fmla="*/ 35 h 55"/>
                <a:gd name="T64" fmla="*/ 6 w 40"/>
                <a:gd name="T65" fmla="*/ 35 h 55"/>
                <a:gd name="T66" fmla="*/ 6 w 40"/>
                <a:gd name="T67" fmla="*/ 34 h 55"/>
                <a:gd name="T68" fmla="*/ 5 w 40"/>
                <a:gd name="T69" fmla="*/ 29 h 55"/>
                <a:gd name="T70" fmla="*/ 3 w 40"/>
                <a:gd name="T71" fmla="*/ 23 h 55"/>
                <a:gd name="T72" fmla="*/ 2 w 40"/>
                <a:gd name="T73" fmla="*/ 18 h 55"/>
                <a:gd name="T74" fmla="*/ 0 w 40"/>
                <a:gd name="T75" fmla="*/ 17 h 55"/>
                <a:gd name="T76" fmla="*/ 0 w 40"/>
                <a:gd name="T77" fmla="*/ 17 h 55"/>
                <a:gd name="T78" fmla="*/ 0 w 40"/>
                <a:gd name="T79" fmla="*/ 17 h 55"/>
                <a:gd name="T80" fmla="*/ 0 w 40"/>
                <a:gd name="T81" fmla="*/ 15 h 55"/>
                <a:gd name="T82" fmla="*/ 0 w 40"/>
                <a:gd name="T83" fmla="*/ 15 h 55"/>
                <a:gd name="T84" fmla="*/ 0 w 40"/>
                <a:gd name="T85" fmla="*/ 15 h 55"/>
                <a:gd name="T86" fmla="*/ 14 w 40"/>
                <a:gd name="T87" fmla="*/ 2 h 55"/>
                <a:gd name="T88" fmla="*/ 17 w 40"/>
                <a:gd name="T89" fmla="*/ 2 h 55"/>
                <a:gd name="T90" fmla="*/ 22 w 40"/>
                <a:gd name="T91" fmla="*/ 0 h 55"/>
                <a:gd name="T92" fmla="*/ 25 w 40"/>
                <a:gd name="T93"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 h="55">
                  <a:moveTo>
                    <a:pt x="25" y="5"/>
                  </a:moveTo>
                  <a:lnTo>
                    <a:pt x="26" y="8"/>
                  </a:lnTo>
                  <a:lnTo>
                    <a:pt x="28" y="8"/>
                  </a:lnTo>
                  <a:lnTo>
                    <a:pt x="32" y="6"/>
                  </a:lnTo>
                  <a:lnTo>
                    <a:pt x="32" y="6"/>
                  </a:lnTo>
                  <a:lnTo>
                    <a:pt x="37" y="14"/>
                  </a:lnTo>
                  <a:lnTo>
                    <a:pt x="38" y="14"/>
                  </a:lnTo>
                  <a:lnTo>
                    <a:pt x="38" y="17"/>
                  </a:lnTo>
                  <a:lnTo>
                    <a:pt x="40" y="26"/>
                  </a:lnTo>
                  <a:lnTo>
                    <a:pt x="40" y="37"/>
                  </a:lnTo>
                  <a:lnTo>
                    <a:pt x="37" y="49"/>
                  </a:lnTo>
                  <a:lnTo>
                    <a:pt x="37" y="50"/>
                  </a:lnTo>
                  <a:lnTo>
                    <a:pt x="32" y="55"/>
                  </a:lnTo>
                  <a:lnTo>
                    <a:pt x="31" y="52"/>
                  </a:lnTo>
                  <a:lnTo>
                    <a:pt x="31" y="52"/>
                  </a:lnTo>
                  <a:lnTo>
                    <a:pt x="31" y="52"/>
                  </a:lnTo>
                  <a:lnTo>
                    <a:pt x="28" y="50"/>
                  </a:lnTo>
                  <a:lnTo>
                    <a:pt x="28" y="50"/>
                  </a:lnTo>
                  <a:lnTo>
                    <a:pt x="28" y="50"/>
                  </a:lnTo>
                  <a:lnTo>
                    <a:pt x="28" y="50"/>
                  </a:lnTo>
                  <a:lnTo>
                    <a:pt x="28" y="50"/>
                  </a:lnTo>
                  <a:lnTo>
                    <a:pt x="28" y="50"/>
                  </a:lnTo>
                  <a:lnTo>
                    <a:pt x="28" y="50"/>
                  </a:lnTo>
                  <a:lnTo>
                    <a:pt x="25" y="53"/>
                  </a:lnTo>
                  <a:lnTo>
                    <a:pt x="23" y="55"/>
                  </a:lnTo>
                  <a:lnTo>
                    <a:pt x="14" y="55"/>
                  </a:lnTo>
                  <a:lnTo>
                    <a:pt x="9" y="55"/>
                  </a:lnTo>
                  <a:lnTo>
                    <a:pt x="6" y="55"/>
                  </a:lnTo>
                  <a:lnTo>
                    <a:pt x="5" y="37"/>
                  </a:lnTo>
                  <a:lnTo>
                    <a:pt x="5" y="35"/>
                  </a:lnTo>
                  <a:lnTo>
                    <a:pt x="5" y="35"/>
                  </a:lnTo>
                  <a:lnTo>
                    <a:pt x="5" y="35"/>
                  </a:lnTo>
                  <a:lnTo>
                    <a:pt x="6" y="35"/>
                  </a:lnTo>
                  <a:lnTo>
                    <a:pt x="6" y="34"/>
                  </a:lnTo>
                  <a:lnTo>
                    <a:pt x="5" y="29"/>
                  </a:lnTo>
                  <a:lnTo>
                    <a:pt x="3" y="23"/>
                  </a:lnTo>
                  <a:lnTo>
                    <a:pt x="2" y="18"/>
                  </a:lnTo>
                  <a:lnTo>
                    <a:pt x="0" y="17"/>
                  </a:lnTo>
                  <a:lnTo>
                    <a:pt x="0" y="17"/>
                  </a:lnTo>
                  <a:lnTo>
                    <a:pt x="0" y="17"/>
                  </a:lnTo>
                  <a:lnTo>
                    <a:pt x="0" y="15"/>
                  </a:lnTo>
                  <a:lnTo>
                    <a:pt x="0" y="15"/>
                  </a:lnTo>
                  <a:lnTo>
                    <a:pt x="0" y="15"/>
                  </a:lnTo>
                  <a:lnTo>
                    <a:pt x="14" y="2"/>
                  </a:lnTo>
                  <a:lnTo>
                    <a:pt x="17" y="2"/>
                  </a:lnTo>
                  <a:lnTo>
                    <a:pt x="22" y="0"/>
                  </a:lnTo>
                  <a:lnTo>
                    <a:pt x="25" y="5"/>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28" name="Freeform 103"/>
            <p:cNvSpPr>
              <a:spLocks/>
            </p:cNvSpPr>
            <p:nvPr/>
          </p:nvSpPr>
          <p:spPr bwMode="auto">
            <a:xfrm>
              <a:off x="8236117" y="3573402"/>
              <a:ext cx="523357" cy="716929"/>
            </a:xfrm>
            <a:custGeom>
              <a:avLst/>
              <a:gdLst>
                <a:gd name="T0" fmla="*/ 25 w 73"/>
                <a:gd name="T1" fmla="*/ 3 h 100"/>
                <a:gd name="T2" fmla="*/ 28 w 73"/>
                <a:gd name="T3" fmla="*/ 6 h 100"/>
                <a:gd name="T4" fmla="*/ 28 w 73"/>
                <a:gd name="T5" fmla="*/ 6 h 100"/>
                <a:gd name="T6" fmla="*/ 29 w 73"/>
                <a:gd name="T7" fmla="*/ 6 h 100"/>
                <a:gd name="T8" fmla="*/ 31 w 73"/>
                <a:gd name="T9" fmla="*/ 6 h 100"/>
                <a:gd name="T10" fmla="*/ 34 w 73"/>
                <a:gd name="T11" fmla="*/ 12 h 100"/>
                <a:gd name="T12" fmla="*/ 35 w 73"/>
                <a:gd name="T13" fmla="*/ 15 h 100"/>
                <a:gd name="T14" fmla="*/ 44 w 73"/>
                <a:gd name="T15" fmla="*/ 23 h 100"/>
                <a:gd name="T16" fmla="*/ 46 w 73"/>
                <a:gd name="T17" fmla="*/ 24 h 100"/>
                <a:gd name="T18" fmla="*/ 46 w 73"/>
                <a:gd name="T19" fmla="*/ 27 h 100"/>
                <a:gd name="T20" fmla="*/ 43 w 73"/>
                <a:gd name="T21" fmla="*/ 44 h 100"/>
                <a:gd name="T22" fmla="*/ 41 w 73"/>
                <a:gd name="T23" fmla="*/ 44 h 100"/>
                <a:gd name="T24" fmla="*/ 41 w 73"/>
                <a:gd name="T25" fmla="*/ 45 h 100"/>
                <a:gd name="T26" fmla="*/ 41 w 73"/>
                <a:gd name="T27" fmla="*/ 45 h 100"/>
                <a:gd name="T28" fmla="*/ 41 w 73"/>
                <a:gd name="T29" fmla="*/ 45 h 100"/>
                <a:gd name="T30" fmla="*/ 41 w 73"/>
                <a:gd name="T31" fmla="*/ 45 h 100"/>
                <a:gd name="T32" fmla="*/ 41 w 73"/>
                <a:gd name="T33" fmla="*/ 50 h 100"/>
                <a:gd name="T34" fmla="*/ 48 w 73"/>
                <a:gd name="T35" fmla="*/ 61 h 100"/>
                <a:gd name="T36" fmla="*/ 52 w 73"/>
                <a:gd name="T37" fmla="*/ 64 h 100"/>
                <a:gd name="T38" fmla="*/ 73 w 73"/>
                <a:gd name="T39" fmla="*/ 85 h 100"/>
                <a:gd name="T40" fmla="*/ 73 w 73"/>
                <a:gd name="T41" fmla="*/ 94 h 100"/>
                <a:gd name="T42" fmla="*/ 73 w 73"/>
                <a:gd name="T43" fmla="*/ 94 h 100"/>
                <a:gd name="T44" fmla="*/ 70 w 73"/>
                <a:gd name="T45" fmla="*/ 96 h 100"/>
                <a:gd name="T46" fmla="*/ 67 w 73"/>
                <a:gd name="T47" fmla="*/ 97 h 100"/>
                <a:gd name="T48" fmla="*/ 67 w 73"/>
                <a:gd name="T49" fmla="*/ 97 h 100"/>
                <a:gd name="T50" fmla="*/ 37 w 73"/>
                <a:gd name="T51" fmla="*/ 91 h 100"/>
                <a:gd name="T52" fmla="*/ 34 w 73"/>
                <a:gd name="T53" fmla="*/ 91 h 100"/>
                <a:gd name="T54" fmla="*/ 23 w 73"/>
                <a:gd name="T55" fmla="*/ 97 h 100"/>
                <a:gd name="T56" fmla="*/ 22 w 73"/>
                <a:gd name="T57" fmla="*/ 99 h 100"/>
                <a:gd name="T58" fmla="*/ 17 w 73"/>
                <a:gd name="T59" fmla="*/ 97 h 100"/>
                <a:gd name="T60" fmla="*/ 3 w 73"/>
                <a:gd name="T61" fmla="*/ 90 h 100"/>
                <a:gd name="T62" fmla="*/ 3 w 73"/>
                <a:gd name="T63" fmla="*/ 88 h 100"/>
                <a:gd name="T64" fmla="*/ 5 w 73"/>
                <a:gd name="T65" fmla="*/ 85 h 100"/>
                <a:gd name="T66" fmla="*/ 3 w 73"/>
                <a:gd name="T67" fmla="*/ 80 h 100"/>
                <a:gd name="T68" fmla="*/ 2 w 73"/>
                <a:gd name="T69" fmla="*/ 79 h 100"/>
                <a:gd name="T70" fmla="*/ 0 w 73"/>
                <a:gd name="T71" fmla="*/ 79 h 100"/>
                <a:gd name="T72" fmla="*/ 5 w 73"/>
                <a:gd name="T73" fmla="*/ 74 h 100"/>
                <a:gd name="T74" fmla="*/ 8 w 73"/>
                <a:gd name="T75" fmla="*/ 61 h 100"/>
                <a:gd name="T76" fmla="*/ 6 w 73"/>
                <a:gd name="T77" fmla="*/ 41 h 100"/>
                <a:gd name="T78" fmla="*/ 5 w 73"/>
                <a:gd name="T79" fmla="*/ 38 h 100"/>
                <a:gd name="T80" fmla="*/ 9 w 73"/>
                <a:gd name="T81" fmla="*/ 23 h 100"/>
                <a:gd name="T82" fmla="*/ 20 w 73"/>
                <a:gd name="T83" fmla="*/ 12 h 100"/>
                <a:gd name="T84" fmla="*/ 20 w 73"/>
                <a:gd name="T85" fmla="*/ 10 h 100"/>
                <a:gd name="T86" fmla="*/ 20 w 73"/>
                <a:gd name="T87" fmla="*/ 6 h 100"/>
                <a:gd name="T88" fmla="*/ 22 w 73"/>
                <a:gd name="T89" fmla="*/ 0 h 100"/>
                <a:gd name="T90" fmla="*/ 22 w 73"/>
                <a:gd name="T91" fmla="*/ 0 h 100"/>
                <a:gd name="T92" fmla="*/ 23 w 73"/>
                <a:gd name="T9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100">
                  <a:moveTo>
                    <a:pt x="23" y="0"/>
                  </a:moveTo>
                  <a:lnTo>
                    <a:pt x="25" y="3"/>
                  </a:lnTo>
                  <a:lnTo>
                    <a:pt x="28" y="6"/>
                  </a:lnTo>
                  <a:lnTo>
                    <a:pt x="28" y="6"/>
                  </a:lnTo>
                  <a:lnTo>
                    <a:pt x="28" y="6"/>
                  </a:lnTo>
                  <a:lnTo>
                    <a:pt x="28" y="6"/>
                  </a:lnTo>
                  <a:lnTo>
                    <a:pt x="28" y="6"/>
                  </a:lnTo>
                  <a:lnTo>
                    <a:pt x="29" y="6"/>
                  </a:lnTo>
                  <a:lnTo>
                    <a:pt x="29" y="6"/>
                  </a:lnTo>
                  <a:lnTo>
                    <a:pt x="31" y="6"/>
                  </a:lnTo>
                  <a:lnTo>
                    <a:pt x="34" y="12"/>
                  </a:lnTo>
                  <a:lnTo>
                    <a:pt x="34" y="12"/>
                  </a:lnTo>
                  <a:lnTo>
                    <a:pt x="35" y="13"/>
                  </a:lnTo>
                  <a:lnTo>
                    <a:pt x="35" y="15"/>
                  </a:lnTo>
                  <a:lnTo>
                    <a:pt x="35" y="16"/>
                  </a:lnTo>
                  <a:lnTo>
                    <a:pt x="44" y="23"/>
                  </a:lnTo>
                  <a:lnTo>
                    <a:pt x="46" y="24"/>
                  </a:lnTo>
                  <a:lnTo>
                    <a:pt x="46" y="24"/>
                  </a:lnTo>
                  <a:lnTo>
                    <a:pt x="46" y="27"/>
                  </a:lnTo>
                  <a:lnTo>
                    <a:pt x="46" y="27"/>
                  </a:lnTo>
                  <a:lnTo>
                    <a:pt x="43" y="41"/>
                  </a:lnTo>
                  <a:lnTo>
                    <a:pt x="43" y="44"/>
                  </a:lnTo>
                  <a:lnTo>
                    <a:pt x="41" y="44"/>
                  </a:lnTo>
                  <a:lnTo>
                    <a:pt x="41" y="44"/>
                  </a:lnTo>
                  <a:lnTo>
                    <a:pt x="41" y="44"/>
                  </a:lnTo>
                  <a:lnTo>
                    <a:pt x="41" y="45"/>
                  </a:lnTo>
                  <a:lnTo>
                    <a:pt x="41" y="45"/>
                  </a:lnTo>
                  <a:lnTo>
                    <a:pt x="41" y="45"/>
                  </a:lnTo>
                  <a:lnTo>
                    <a:pt x="41" y="45"/>
                  </a:lnTo>
                  <a:lnTo>
                    <a:pt x="41" y="45"/>
                  </a:lnTo>
                  <a:lnTo>
                    <a:pt x="41" y="45"/>
                  </a:lnTo>
                  <a:lnTo>
                    <a:pt x="41" y="45"/>
                  </a:lnTo>
                  <a:lnTo>
                    <a:pt x="41" y="45"/>
                  </a:lnTo>
                  <a:lnTo>
                    <a:pt x="41" y="50"/>
                  </a:lnTo>
                  <a:lnTo>
                    <a:pt x="48" y="61"/>
                  </a:lnTo>
                  <a:lnTo>
                    <a:pt x="48" y="61"/>
                  </a:lnTo>
                  <a:lnTo>
                    <a:pt x="51" y="62"/>
                  </a:lnTo>
                  <a:lnTo>
                    <a:pt x="52" y="64"/>
                  </a:lnTo>
                  <a:lnTo>
                    <a:pt x="72" y="84"/>
                  </a:lnTo>
                  <a:lnTo>
                    <a:pt x="73" y="85"/>
                  </a:lnTo>
                  <a:lnTo>
                    <a:pt x="73" y="93"/>
                  </a:lnTo>
                  <a:lnTo>
                    <a:pt x="73" y="94"/>
                  </a:lnTo>
                  <a:lnTo>
                    <a:pt x="73" y="94"/>
                  </a:lnTo>
                  <a:lnTo>
                    <a:pt x="73" y="94"/>
                  </a:lnTo>
                  <a:lnTo>
                    <a:pt x="73" y="94"/>
                  </a:lnTo>
                  <a:lnTo>
                    <a:pt x="70" y="96"/>
                  </a:lnTo>
                  <a:lnTo>
                    <a:pt x="67" y="97"/>
                  </a:lnTo>
                  <a:lnTo>
                    <a:pt x="67" y="97"/>
                  </a:lnTo>
                  <a:lnTo>
                    <a:pt x="67" y="97"/>
                  </a:lnTo>
                  <a:lnTo>
                    <a:pt x="67" y="97"/>
                  </a:lnTo>
                  <a:lnTo>
                    <a:pt x="57" y="96"/>
                  </a:lnTo>
                  <a:lnTo>
                    <a:pt x="37" y="91"/>
                  </a:lnTo>
                  <a:lnTo>
                    <a:pt x="35" y="91"/>
                  </a:lnTo>
                  <a:lnTo>
                    <a:pt x="34" y="91"/>
                  </a:lnTo>
                  <a:lnTo>
                    <a:pt x="32" y="93"/>
                  </a:lnTo>
                  <a:lnTo>
                    <a:pt x="23" y="97"/>
                  </a:lnTo>
                  <a:lnTo>
                    <a:pt x="23" y="97"/>
                  </a:lnTo>
                  <a:lnTo>
                    <a:pt x="22" y="99"/>
                  </a:lnTo>
                  <a:lnTo>
                    <a:pt x="20" y="100"/>
                  </a:lnTo>
                  <a:lnTo>
                    <a:pt x="17" y="97"/>
                  </a:lnTo>
                  <a:lnTo>
                    <a:pt x="5" y="90"/>
                  </a:lnTo>
                  <a:lnTo>
                    <a:pt x="3" y="90"/>
                  </a:lnTo>
                  <a:lnTo>
                    <a:pt x="3" y="90"/>
                  </a:lnTo>
                  <a:lnTo>
                    <a:pt x="3" y="88"/>
                  </a:lnTo>
                  <a:lnTo>
                    <a:pt x="3" y="87"/>
                  </a:lnTo>
                  <a:lnTo>
                    <a:pt x="5" y="85"/>
                  </a:lnTo>
                  <a:lnTo>
                    <a:pt x="5" y="85"/>
                  </a:lnTo>
                  <a:lnTo>
                    <a:pt x="3" y="80"/>
                  </a:lnTo>
                  <a:lnTo>
                    <a:pt x="2" y="79"/>
                  </a:lnTo>
                  <a:lnTo>
                    <a:pt x="2" y="79"/>
                  </a:lnTo>
                  <a:lnTo>
                    <a:pt x="0" y="79"/>
                  </a:lnTo>
                  <a:lnTo>
                    <a:pt x="0" y="79"/>
                  </a:lnTo>
                  <a:lnTo>
                    <a:pt x="0" y="79"/>
                  </a:lnTo>
                  <a:lnTo>
                    <a:pt x="5" y="74"/>
                  </a:lnTo>
                  <a:lnTo>
                    <a:pt x="5" y="73"/>
                  </a:lnTo>
                  <a:lnTo>
                    <a:pt x="8" y="61"/>
                  </a:lnTo>
                  <a:lnTo>
                    <a:pt x="8" y="50"/>
                  </a:lnTo>
                  <a:lnTo>
                    <a:pt x="6" y="41"/>
                  </a:lnTo>
                  <a:lnTo>
                    <a:pt x="6" y="38"/>
                  </a:lnTo>
                  <a:lnTo>
                    <a:pt x="5" y="38"/>
                  </a:lnTo>
                  <a:lnTo>
                    <a:pt x="0" y="30"/>
                  </a:lnTo>
                  <a:lnTo>
                    <a:pt x="9" y="23"/>
                  </a:lnTo>
                  <a:lnTo>
                    <a:pt x="14" y="18"/>
                  </a:lnTo>
                  <a:lnTo>
                    <a:pt x="20" y="12"/>
                  </a:lnTo>
                  <a:lnTo>
                    <a:pt x="20" y="12"/>
                  </a:lnTo>
                  <a:lnTo>
                    <a:pt x="20" y="10"/>
                  </a:lnTo>
                  <a:lnTo>
                    <a:pt x="20" y="7"/>
                  </a:lnTo>
                  <a:lnTo>
                    <a:pt x="20" y="6"/>
                  </a:lnTo>
                  <a:lnTo>
                    <a:pt x="22" y="0"/>
                  </a:lnTo>
                  <a:lnTo>
                    <a:pt x="22" y="0"/>
                  </a:lnTo>
                  <a:lnTo>
                    <a:pt x="22" y="0"/>
                  </a:lnTo>
                  <a:lnTo>
                    <a:pt x="22" y="0"/>
                  </a:lnTo>
                  <a:lnTo>
                    <a:pt x="23" y="0"/>
                  </a:lnTo>
                  <a:lnTo>
                    <a:pt x="23" y="0"/>
                  </a:lnTo>
                  <a:lnTo>
                    <a:pt x="23" y="0"/>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29" name="Freeform 104"/>
            <p:cNvSpPr>
              <a:spLocks/>
            </p:cNvSpPr>
            <p:nvPr/>
          </p:nvSpPr>
          <p:spPr bwMode="auto">
            <a:xfrm>
              <a:off x="7454670" y="3573408"/>
              <a:ext cx="401479" cy="379973"/>
            </a:xfrm>
            <a:custGeom>
              <a:avLst/>
              <a:gdLst>
                <a:gd name="T0" fmla="*/ 32 w 56"/>
                <a:gd name="T1" fmla="*/ 1 h 53"/>
                <a:gd name="T2" fmla="*/ 41 w 56"/>
                <a:gd name="T3" fmla="*/ 4 h 53"/>
                <a:gd name="T4" fmla="*/ 44 w 56"/>
                <a:gd name="T5" fmla="*/ 4 h 53"/>
                <a:gd name="T6" fmla="*/ 53 w 56"/>
                <a:gd name="T7" fmla="*/ 6 h 53"/>
                <a:gd name="T8" fmla="*/ 56 w 56"/>
                <a:gd name="T9" fmla="*/ 6 h 53"/>
                <a:gd name="T10" fmla="*/ 50 w 56"/>
                <a:gd name="T11" fmla="*/ 15 h 53"/>
                <a:gd name="T12" fmla="*/ 48 w 56"/>
                <a:gd name="T13" fmla="*/ 18 h 53"/>
                <a:gd name="T14" fmla="*/ 47 w 56"/>
                <a:gd name="T15" fmla="*/ 19 h 53"/>
                <a:gd name="T16" fmla="*/ 42 w 56"/>
                <a:gd name="T17" fmla="*/ 29 h 53"/>
                <a:gd name="T18" fmla="*/ 41 w 56"/>
                <a:gd name="T19" fmla="*/ 32 h 53"/>
                <a:gd name="T20" fmla="*/ 41 w 56"/>
                <a:gd name="T21" fmla="*/ 32 h 53"/>
                <a:gd name="T22" fmla="*/ 41 w 56"/>
                <a:gd name="T23" fmla="*/ 32 h 53"/>
                <a:gd name="T24" fmla="*/ 41 w 56"/>
                <a:gd name="T25" fmla="*/ 32 h 53"/>
                <a:gd name="T26" fmla="*/ 41 w 56"/>
                <a:gd name="T27" fmla="*/ 39 h 53"/>
                <a:gd name="T28" fmla="*/ 41 w 56"/>
                <a:gd name="T29" fmla="*/ 39 h 53"/>
                <a:gd name="T30" fmla="*/ 41 w 56"/>
                <a:gd name="T31" fmla="*/ 39 h 53"/>
                <a:gd name="T32" fmla="*/ 41 w 56"/>
                <a:gd name="T33" fmla="*/ 41 h 53"/>
                <a:gd name="T34" fmla="*/ 41 w 56"/>
                <a:gd name="T35" fmla="*/ 42 h 53"/>
                <a:gd name="T36" fmla="*/ 41 w 56"/>
                <a:gd name="T37" fmla="*/ 42 h 53"/>
                <a:gd name="T38" fmla="*/ 41 w 56"/>
                <a:gd name="T39" fmla="*/ 42 h 53"/>
                <a:gd name="T40" fmla="*/ 41 w 56"/>
                <a:gd name="T41" fmla="*/ 44 h 53"/>
                <a:gd name="T42" fmla="*/ 39 w 56"/>
                <a:gd name="T43" fmla="*/ 50 h 53"/>
                <a:gd name="T44" fmla="*/ 39 w 56"/>
                <a:gd name="T45" fmla="*/ 50 h 53"/>
                <a:gd name="T46" fmla="*/ 39 w 56"/>
                <a:gd name="T47" fmla="*/ 50 h 53"/>
                <a:gd name="T48" fmla="*/ 39 w 56"/>
                <a:gd name="T49" fmla="*/ 50 h 53"/>
                <a:gd name="T50" fmla="*/ 35 w 56"/>
                <a:gd name="T51" fmla="*/ 50 h 53"/>
                <a:gd name="T52" fmla="*/ 35 w 56"/>
                <a:gd name="T53" fmla="*/ 50 h 53"/>
                <a:gd name="T54" fmla="*/ 35 w 56"/>
                <a:gd name="T55" fmla="*/ 50 h 53"/>
                <a:gd name="T56" fmla="*/ 35 w 56"/>
                <a:gd name="T57" fmla="*/ 48 h 53"/>
                <a:gd name="T58" fmla="*/ 35 w 56"/>
                <a:gd name="T59" fmla="*/ 48 h 53"/>
                <a:gd name="T60" fmla="*/ 35 w 56"/>
                <a:gd name="T61" fmla="*/ 48 h 53"/>
                <a:gd name="T62" fmla="*/ 27 w 56"/>
                <a:gd name="T63" fmla="*/ 50 h 53"/>
                <a:gd name="T64" fmla="*/ 27 w 56"/>
                <a:gd name="T65" fmla="*/ 50 h 53"/>
                <a:gd name="T66" fmla="*/ 27 w 56"/>
                <a:gd name="T67" fmla="*/ 52 h 53"/>
                <a:gd name="T68" fmla="*/ 27 w 56"/>
                <a:gd name="T69" fmla="*/ 52 h 53"/>
                <a:gd name="T70" fmla="*/ 27 w 56"/>
                <a:gd name="T71" fmla="*/ 53 h 53"/>
                <a:gd name="T72" fmla="*/ 16 w 56"/>
                <a:gd name="T73" fmla="*/ 53 h 53"/>
                <a:gd name="T74" fmla="*/ 12 w 56"/>
                <a:gd name="T75" fmla="*/ 44 h 53"/>
                <a:gd name="T76" fmla="*/ 12 w 56"/>
                <a:gd name="T77" fmla="*/ 42 h 53"/>
                <a:gd name="T78" fmla="*/ 13 w 56"/>
                <a:gd name="T79" fmla="*/ 39 h 53"/>
                <a:gd name="T80" fmla="*/ 13 w 56"/>
                <a:gd name="T81" fmla="*/ 39 h 53"/>
                <a:gd name="T82" fmla="*/ 13 w 56"/>
                <a:gd name="T83" fmla="*/ 39 h 53"/>
                <a:gd name="T84" fmla="*/ 13 w 56"/>
                <a:gd name="T85" fmla="*/ 35 h 53"/>
                <a:gd name="T86" fmla="*/ 10 w 56"/>
                <a:gd name="T87" fmla="*/ 12 h 53"/>
                <a:gd name="T88" fmla="*/ 9 w 56"/>
                <a:gd name="T89" fmla="*/ 12 h 53"/>
                <a:gd name="T90" fmla="*/ 0 w 56"/>
                <a:gd name="T91" fmla="*/ 1 h 53"/>
                <a:gd name="T92" fmla="*/ 0 w 56"/>
                <a:gd name="T93" fmla="*/ 1 h 53"/>
                <a:gd name="T94" fmla="*/ 0 w 56"/>
                <a:gd name="T95" fmla="*/ 1 h 53"/>
                <a:gd name="T96" fmla="*/ 1 w 56"/>
                <a:gd name="T97" fmla="*/ 0 h 53"/>
                <a:gd name="T98" fmla="*/ 1 w 56"/>
                <a:gd name="T99" fmla="*/ 0 h 53"/>
                <a:gd name="T100" fmla="*/ 1 w 56"/>
                <a:gd name="T101" fmla="*/ 0 h 53"/>
                <a:gd name="T102" fmla="*/ 6 w 56"/>
                <a:gd name="T103" fmla="*/ 0 h 53"/>
                <a:gd name="T104" fmla="*/ 12 w 56"/>
                <a:gd name="T105" fmla="*/ 0 h 53"/>
                <a:gd name="T106" fmla="*/ 32 w 56"/>
                <a:gd name="T10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53">
                  <a:moveTo>
                    <a:pt x="32" y="1"/>
                  </a:moveTo>
                  <a:lnTo>
                    <a:pt x="41" y="4"/>
                  </a:lnTo>
                  <a:lnTo>
                    <a:pt x="44" y="4"/>
                  </a:lnTo>
                  <a:lnTo>
                    <a:pt x="53" y="6"/>
                  </a:lnTo>
                  <a:lnTo>
                    <a:pt x="56" y="6"/>
                  </a:lnTo>
                  <a:lnTo>
                    <a:pt x="50" y="15"/>
                  </a:lnTo>
                  <a:lnTo>
                    <a:pt x="48" y="18"/>
                  </a:lnTo>
                  <a:lnTo>
                    <a:pt x="47" y="19"/>
                  </a:lnTo>
                  <a:lnTo>
                    <a:pt x="42" y="29"/>
                  </a:lnTo>
                  <a:lnTo>
                    <a:pt x="41" y="32"/>
                  </a:lnTo>
                  <a:lnTo>
                    <a:pt x="41" y="32"/>
                  </a:lnTo>
                  <a:lnTo>
                    <a:pt x="41" y="32"/>
                  </a:lnTo>
                  <a:lnTo>
                    <a:pt x="41" y="32"/>
                  </a:lnTo>
                  <a:lnTo>
                    <a:pt x="41" y="39"/>
                  </a:lnTo>
                  <a:lnTo>
                    <a:pt x="41" y="39"/>
                  </a:lnTo>
                  <a:lnTo>
                    <a:pt x="41" y="39"/>
                  </a:lnTo>
                  <a:lnTo>
                    <a:pt x="41" y="41"/>
                  </a:lnTo>
                  <a:lnTo>
                    <a:pt x="41" y="42"/>
                  </a:lnTo>
                  <a:lnTo>
                    <a:pt x="41" y="42"/>
                  </a:lnTo>
                  <a:lnTo>
                    <a:pt x="41" y="42"/>
                  </a:lnTo>
                  <a:lnTo>
                    <a:pt x="41" y="44"/>
                  </a:lnTo>
                  <a:lnTo>
                    <a:pt x="39" y="50"/>
                  </a:lnTo>
                  <a:lnTo>
                    <a:pt x="39" y="50"/>
                  </a:lnTo>
                  <a:lnTo>
                    <a:pt x="39" y="50"/>
                  </a:lnTo>
                  <a:lnTo>
                    <a:pt x="39" y="50"/>
                  </a:lnTo>
                  <a:lnTo>
                    <a:pt x="35" y="50"/>
                  </a:lnTo>
                  <a:lnTo>
                    <a:pt x="35" y="50"/>
                  </a:lnTo>
                  <a:lnTo>
                    <a:pt x="35" y="50"/>
                  </a:lnTo>
                  <a:lnTo>
                    <a:pt x="35" y="48"/>
                  </a:lnTo>
                  <a:lnTo>
                    <a:pt x="35" y="48"/>
                  </a:lnTo>
                  <a:lnTo>
                    <a:pt x="35" y="48"/>
                  </a:lnTo>
                  <a:lnTo>
                    <a:pt x="27" y="50"/>
                  </a:lnTo>
                  <a:lnTo>
                    <a:pt x="27" y="50"/>
                  </a:lnTo>
                  <a:lnTo>
                    <a:pt x="27" y="52"/>
                  </a:lnTo>
                  <a:lnTo>
                    <a:pt x="27" y="52"/>
                  </a:lnTo>
                  <a:lnTo>
                    <a:pt x="27" y="53"/>
                  </a:lnTo>
                  <a:lnTo>
                    <a:pt x="16" y="53"/>
                  </a:lnTo>
                  <a:lnTo>
                    <a:pt x="12" y="44"/>
                  </a:lnTo>
                  <a:lnTo>
                    <a:pt x="12" y="42"/>
                  </a:lnTo>
                  <a:lnTo>
                    <a:pt x="13" y="39"/>
                  </a:lnTo>
                  <a:lnTo>
                    <a:pt x="13" y="39"/>
                  </a:lnTo>
                  <a:lnTo>
                    <a:pt x="13" y="39"/>
                  </a:lnTo>
                  <a:lnTo>
                    <a:pt x="13" y="35"/>
                  </a:lnTo>
                  <a:lnTo>
                    <a:pt x="10" y="12"/>
                  </a:lnTo>
                  <a:lnTo>
                    <a:pt x="9" y="12"/>
                  </a:lnTo>
                  <a:lnTo>
                    <a:pt x="0" y="1"/>
                  </a:lnTo>
                  <a:lnTo>
                    <a:pt x="0" y="1"/>
                  </a:lnTo>
                  <a:lnTo>
                    <a:pt x="0" y="1"/>
                  </a:lnTo>
                  <a:lnTo>
                    <a:pt x="1" y="0"/>
                  </a:lnTo>
                  <a:lnTo>
                    <a:pt x="1" y="0"/>
                  </a:lnTo>
                  <a:lnTo>
                    <a:pt x="1" y="0"/>
                  </a:lnTo>
                  <a:lnTo>
                    <a:pt x="6" y="0"/>
                  </a:lnTo>
                  <a:lnTo>
                    <a:pt x="12" y="0"/>
                  </a:lnTo>
                  <a:lnTo>
                    <a:pt x="32" y="1"/>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30" name="Freeform 105"/>
            <p:cNvSpPr>
              <a:spLocks/>
            </p:cNvSpPr>
            <p:nvPr/>
          </p:nvSpPr>
          <p:spPr bwMode="auto">
            <a:xfrm>
              <a:off x="7748605" y="3551902"/>
              <a:ext cx="358464" cy="480342"/>
            </a:xfrm>
            <a:custGeom>
              <a:avLst/>
              <a:gdLst>
                <a:gd name="T0" fmla="*/ 30 w 50"/>
                <a:gd name="T1" fmla="*/ 1 h 67"/>
                <a:gd name="T2" fmla="*/ 39 w 50"/>
                <a:gd name="T3" fmla="*/ 1 h 67"/>
                <a:gd name="T4" fmla="*/ 45 w 50"/>
                <a:gd name="T5" fmla="*/ 6 h 67"/>
                <a:gd name="T6" fmla="*/ 50 w 50"/>
                <a:gd name="T7" fmla="*/ 29 h 67"/>
                <a:gd name="T8" fmla="*/ 36 w 50"/>
                <a:gd name="T9" fmla="*/ 42 h 67"/>
                <a:gd name="T10" fmla="*/ 36 w 50"/>
                <a:gd name="T11" fmla="*/ 42 h 67"/>
                <a:gd name="T12" fmla="*/ 36 w 50"/>
                <a:gd name="T13" fmla="*/ 42 h 67"/>
                <a:gd name="T14" fmla="*/ 36 w 50"/>
                <a:gd name="T15" fmla="*/ 44 h 67"/>
                <a:gd name="T16" fmla="*/ 36 w 50"/>
                <a:gd name="T17" fmla="*/ 44 h 67"/>
                <a:gd name="T18" fmla="*/ 36 w 50"/>
                <a:gd name="T19" fmla="*/ 44 h 67"/>
                <a:gd name="T20" fmla="*/ 38 w 50"/>
                <a:gd name="T21" fmla="*/ 45 h 67"/>
                <a:gd name="T22" fmla="*/ 39 w 50"/>
                <a:gd name="T23" fmla="*/ 50 h 67"/>
                <a:gd name="T24" fmla="*/ 41 w 50"/>
                <a:gd name="T25" fmla="*/ 56 h 67"/>
                <a:gd name="T26" fmla="*/ 42 w 50"/>
                <a:gd name="T27" fmla="*/ 61 h 67"/>
                <a:gd name="T28" fmla="*/ 42 w 50"/>
                <a:gd name="T29" fmla="*/ 62 h 67"/>
                <a:gd name="T30" fmla="*/ 41 w 50"/>
                <a:gd name="T31" fmla="*/ 62 h 67"/>
                <a:gd name="T32" fmla="*/ 41 w 50"/>
                <a:gd name="T33" fmla="*/ 62 h 67"/>
                <a:gd name="T34" fmla="*/ 41 w 50"/>
                <a:gd name="T35" fmla="*/ 62 h 67"/>
                <a:gd name="T36" fmla="*/ 41 w 50"/>
                <a:gd name="T37" fmla="*/ 64 h 67"/>
                <a:gd name="T38" fmla="*/ 38 w 50"/>
                <a:gd name="T39" fmla="*/ 67 h 67"/>
                <a:gd name="T40" fmla="*/ 38 w 50"/>
                <a:gd name="T41" fmla="*/ 67 h 67"/>
                <a:gd name="T42" fmla="*/ 32 w 50"/>
                <a:gd name="T43" fmla="*/ 67 h 67"/>
                <a:gd name="T44" fmla="*/ 27 w 50"/>
                <a:gd name="T45" fmla="*/ 62 h 67"/>
                <a:gd name="T46" fmla="*/ 18 w 50"/>
                <a:gd name="T47" fmla="*/ 61 h 67"/>
                <a:gd name="T48" fmla="*/ 18 w 50"/>
                <a:gd name="T49" fmla="*/ 59 h 67"/>
                <a:gd name="T50" fmla="*/ 16 w 50"/>
                <a:gd name="T51" fmla="*/ 58 h 67"/>
                <a:gd name="T52" fmla="*/ 15 w 50"/>
                <a:gd name="T53" fmla="*/ 53 h 67"/>
                <a:gd name="T54" fmla="*/ 12 w 50"/>
                <a:gd name="T55" fmla="*/ 44 h 67"/>
                <a:gd name="T56" fmla="*/ 9 w 50"/>
                <a:gd name="T57" fmla="*/ 44 h 67"/>
                <a:gd name="T58" fmla="*/ 0 w 50"/>
                <a:gd name="T59" fmla="*/ 42 h 67"/>
                <a:gd name="T60" fmla="*/ 0 w 50"/>
                <a:gd name="T61" fmla="*/ 35 h 67"/>
                <a:gd name="T62" fmla="*/ 0 w 50"/>
                <a:gd name="T63" fmla="*/ 35 h 67"/>
                <a:gd name="T64" fmla="*/ 0 w 50"/>
                <a:gd name="T65" fmla="*/ 35 h 67"/>
                <a:gd name="T66" fmla="*/ 0 w 50"/>
                <a:gd name="T67" fmla="*/ 35 h 67"/>
                <a:gd name="T68" fmla="*/ 1 w 50"/>
                <a:gd name="T69" fmla="*/ 32 h 67"/>
                <a:gd name="T70" fmla="*/ 6 w 50"/>
                <a:gd name="T71" fmla="*/ 22 h 67"/>
                <a:gd name="T72" fmla="*/ 7 w 50"/>
                <a:gd name="T73" fmla="*/ 21 h 67"/>
                <a:gd name="T74" fmla="*/ 9 w 50"/>
                <a:gd name="T75" fmla="*/ 18 h 67"/>
                <a:gd name="T76" fmla="*/ 15 w 50"/>
                <a:gd name="T77" fmla="*/ 9 h 67"/>
                <a:gd name="T78" fmla="*/ 24 w 50"/>
                <a:gd name="T79" fmla="*/ 0 h 67"/>
                <a:gd name="T80" fmla="*/ 30 w 50"/>
                <a:gd name="T81"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7">
                  <a:moveTo>
                    <a:pt x="30" y="1"/>
                  </a:moveTo>
                  <a:lnTo>
                    <a:pt x="39" y="1"/>
                  </a:lnTo>
                  <a:lnTo>
                    <a:pt x="45" y="6"/>
                  </a:lnTo>
                  <a:lnTo>
                    <a:pt x="50" y="29"/>
                  </a:lnTo>
                  <a:lnTo>
                    <a:pt x="36" y="42"/>
                  </a:lnTo>
                  <a:lnTo>
                    <a:pt x="36" y="42"/>
                  </a:lnTo>
                  <a:lnTo>
                    <a:pt x="36" y="42"/>
                  </a:lnTo>
                  <a:lnTo>
                    <a:pt x="36" y="44"/>
                  </a:lnTo>
                  <a:lnTo>
                    <a:pt x="36" y="44"/>
                  </a:lnTo>
                  <a:lnTo>
                    <a:pt x="36" y="44"/>
                  </a:lnTo>
                  <a:lnTo>
                    <a:pt x="38" y="45"/>
                  </a:lnTo>
                  <a:lnTo>
                    <a:pt x="39" y="50"/>
                  </a:lnTo>
                  <a:lnTo>
                    <a:pt x="41" y="56"/>
                  </a:lnTo>
                  <a:lnTo>
                    <a:pt x="42" y="61"/>
                  </a:lnTo>
                  <a:lnTo>
                    <a:pt x="42" y="62"/>
                  </a:lnTo>
                  <a:lnTo>
                    <a:pt x="41" y="62"/>
                  </a:lnTo>
                  <a:lnTo>
                    <a:pt x="41" y="62"/>
                  </a:lnTo>
                  <a:lnTo>
                    <a:pt x="41" y="62"/>
                  </a:lnTo>
                  <a:lnTo>
                    <a:pt x="41" y="64"/>
                  </a:lnTo>
                  <a:lnTo>
                    <a:pt x="38" y="67"/>
                  </a:lnTo>
                  <a:lnTo>
                    <a:pt x="38" y="67"/>
                  </a:lnTo>
                  <a:lnTo>
                    <a:pt x="32" y="67"/>
                  </a:lnTo>
                  <a:lnTo>
                    <a:pt x="27" y="62"/>
                  </a:lnTo>
                  <a:lnTo>
                    <a:pt x="18" y="61"/>
                  </a:lnTo>
                  <a:lnTo>
                    <a:pt x="18" y="59"/>
                  </a:lnTo>
                  <a:lnTo>
                    <a:pt x="16" y="58"/>
                  </a:lnTo>
                  <a:lnTo>
                    <a:pt x="15" y="53"/>
                  </a:lnTo>
                  <a:lnTo>
                    <a:pt x="12" y="44"/>
                  </a:lnTo>
                  <a:lnTo>
                    <a:pt x="9" y="44"/>
                  </a:lnTo>
                  <a:lnTo>
                    <a:pt x="0" y="42"/>
                  </a:lnTo>
                  <a:lnTo>
                    <a:pt x="0" y="35"/>
                  </a:lnTo>
                  <a:lnTo>
                    <a:pt x="0" y="35"/>
                  </a:lnTo>
                  <a:lnTo>
                    <a:pt x="0" y="35"/>
                  </a:lnTo>
                  <a:lnTo>
                    <a:pt x="0" y="35"/>
                  </a:lnTo>
                  <a:lnTo>
                    <a:pt x="1" y="32"/>
                  </a:lnTo>
                  <a:lnTo>
                    <a:pt x="6" y="22"/>
                  </a:lnTo>
                  <a:lnTo>
                    <a:pt x="7" y="21"/>
                  </a:lnTo>
                  <a:lnTo>
                    <a:pt x="9" y="18"/>
                  </a:lnTo>
                  <a:lnTo>
                    <a:pt x="15" y="9"/>
                  </a:lnTo>
                  <a:lnTo>
                    <a:pt x="24" y="0"/>
                  </a:lnTo>
                  <a:lnTo>
                    <a:pt x="30" y="1"/>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31" name="Freeform 108"/>
            <p:cNvSpPr>
              <a:spLocks/>
            </p:cNvSpPr>
            <p:nvPr/>
          </p:nvSpPr>
          <p:spPr bwMode="auto">
            <a:xfrm>
              <a:off x="6465310" y="3530388"/>
              <a:ext cx="394313" cy="487512"/>
            </a:xfrm>
            <a:custGeom>
              <a:avLst/>
              <a:gdLst>
                <a:gd name="T0" fmla="*/ 34 w 55"/>
                <a:gd name="T1" fmla="*/ 3 h 68"/>
                <a:gd name="T2" fmla="*/ 34 w 55"/>
                <a:gd name="T3" fmla="*/ 4 h 68"/>
                <a:gd name="T4" fmla="*/ 38 w 55"/>
                <a:gd name="T5" fmla="*/ 21 h 68"/>
                <a:gd name="T6" fmla="*/ 42 w 55"/>
                <a:gd name="T7" fmla="*/ 29 h 68"/>
                <a:gd name="T8" fmla="*/ 43 w 55"/>
                <a:gd name="T9" fmla="*/ 32 h 68"/>
                <a:gd name="T10" fmla="*/ 43 w 55"/>
                <a:gd name="T11" fmla="*/ 32 h 68"/>
                <a:gd name="T12" fmla="*/ 43 w 55"/>
                <a:gd name="T13" fmla="*/ 32 h 68"/>
                <a:gd name="T14" fmla="*/ 43 w 55"/>
                <a:gd name="T15" fmla="*/ 32 h 68"/>
                <a:gd name="T16" fmla="*/ 43 w 55"/>
                <a:gd name="T17" fmla="*/ 32 h 68"/>
                <a:gd name="T18" fmla="*/ 45 w 55"/>
                <a:gd name="T19" fmla="*/ 32 h 68"/>
                <a:gd name="T20" fmla="*/ 45 w 55"/>
                <a:gd name="T21" fmla="*/ 33 h 68"/>
                <a:gd name="T22" fmla="*/ 45 w 55"/>
                <a:gd name="T23" fmla="*/ 33 h 68"/>
                <a:gd name="T24" fmla="*/ 45 w 55"/>
                <a:gd name="T25" fmla="*/ 33 h 68"/>
                <a:gd name="T26" fmla="*/ 46 w 55"/>
                <a:gd name="T27" fmla="*/ 33 h 68"/>
                <a:gd name="T28" fmla="*/ 46 w 55"/>
                <a:gd name="T29" fmla="*/ 33 h 68"/>
                <a:gd name="T30" fmla="*/ 46 w 55"/>
                <a:gd name="T31" fmla="*/ 33 h 68"/>
                <a:gd name="T32" fmla="*/ 46 w 55"/>
                <a:gd name="T33" fmla="*/ 33 h 68"/>
                <a:gd name="T34" fmla="*/ 46 w 55"/>
                <a:gd name="T35" fmla="*/ 33 h 68"/>
                <a:gd name="T36" fmla="*/ 46 w 55"/>
                <a:gd name="T37" fmla="*/ 32 h 68"/>
                <a:gd name="T38" fmla="*/ 46 w 55"/>
                <a:gd name="T39" fmla="*/ 32 h 68"/>
                <a:gd name="T40" fmla="*/ 46 w 55"/>
                <a:gd name="T41" fmla="*/ 32 h 68"/>
                <a:gd name="T42" fmla="*/ 46 w 55"/>
                <a:gd name="T43" fmla="*/ 32 h 68"/>
                <a:gd name="T44" fmla="*/ 46 w 55"/>
                <a:gd name="T45" fmla="*/ 32 h 68"/>
                <a:gd name="T46" fmla="*/ 46 w 55"/>
                <a:gd name="T47" fmla="*/ 32 h 68"/>
                <a:gd name="T48" fmla="*/ 46 w 55"/>
                <a:gd name="T49" fmla="*/ 32 h 68"/>
                <a:gd name="T50" fmla="*/ 46 w 55"/>
                <a:gd name="T51" fmla="*/ 32 h 68"/>
                <a:gd name="T52" fmla="*/ 46 w 55"/>
                <a:gd name="T53" fmla="*/ 32 h 68"/>
                <a:gd name="T54" fmla="*/ 46 w 55"/>
                <a:gd name="T55" fmla="*/ 32 h 68"/>
                <a:gd name="T56" fmla="*/ 46 w 55"/>
                <a:gd name="T57" fmla="*/ 32 h 68"/>
                <a:gd name="T58" fmla="*/ 46 w 55"/>
                <a:gd name="T59" fmla="*/ 32 h 68"/>
                <a:gd name="T60" fmla="*/ 48 w 55"/>
                <a:gd name="T61" fmla="*/ 33 h 68"/>
                <a:gd name="T62" fmla="*/ 48 w 55"/>
                <a:gd name="T63" fmla="*/ 33 h 68"/>
                <a:gd name="T64" fmla="*/ 52 w 55"/>
                <a:gd name="T65" fmla="*/ 38 h 68"/>
                <a:gd name="T66" fmla="*/ 55 w 55"/>
                <a:gd name="T67" fmla="*/ 39 h 68"/>
                <a:gd name="T68" fmla="*/ 55 w 55"/>
                <a:gd name="T69" fmla="*/ 39 h 68"/>
                <a:gd name="T70" fmla="*/ 55 w 55"/>
                <a:gd name="T71" fmla="*/ 39 h 68"/>
                <a:gd name="T72" fmla="*/ 55 w 55"/>
                <a:gd name="T73" fmla="*/ 44 h 68"/>
                <a:gd name="T74" fmla="*/ 55 w 55"/>
                <a:gd name="T75" fmla="*/ 53 h 68"/>
                <a:gd name="T76" fmla="*/ 51 w 55"/>
                <a:gd name="T77" fmla="*/ 58 h 68"/>
                <a:gd name="T78" fmla="*/ 46 w 55"/>
                <a:gd name="T79" fmla="*/ 62 h 68"/>
                <a:gd name="T80" fmla="*/ 46 w 55"/>
                <a:gd name="T81" fmla="*/ 62 h 68"/>
                <a:gd name="T82" fmla="*/ 37 w 55"/>
                <a:gd name="T83" fmla="*/ 68 h 68"/>
                <a:gd name="T84" fmla="*/ 37 w 55"/>
                <a:gd name="T85" fmla="*/ 67 h 68"/>
                <a:gd name="T86" fmla="*/ 37 w 55"/>
                <a:gd name="T87" fmla="*/ 67 h 68"/>
                <a:gd name="T88" fmla="*/ 37 w 55"/>
                <a:gd name="T89" fmla="*/ 67 h 68"/>
                <a:gd name="T90" fmla="*/ 35 w 55"/>
                <a:gd name="T91" fmla="*/ 65 h 68"/>
                <a:gd name="T92" fmla="*/ 34 w 55"/>
                <a:gd name="T93" fmla="*/ 64 h 68"/>
                <a:gd name="T94" fmla="*/ 32 w 55"/>
                <a:gd name="T95" fmla="*/ 62 h 68"/>
                <a:gd name="T96" fmla="*/ 32 w 55"/>
                <a:gd name="T97" fmla="*/ 62 h 68"/>
                <a:gd name="T98" fmla="*/ 23 w 55"/>
                <a:gd name="T99" fmla="*/ 56 h 68"/>
                <a:gd name="T100" fmla="*/ 11 w 55"/>
                <a:gd name="T101" fmla="*/ 47 h 68"/>
                <a:gd name="T102" fmla="*/ 5 w 55"/>
                <a:gd name="T103" fmla="*/ 42 h 68"/>
                <a:gd name="T104" fmla="*/ 5 w 55"/>
                <a:gd name="T105" fmla="*/ 32 h 68"/>
                <a:gd name="T106" fmla="*/ 5 w 55"/>
                <a:gd name="T107" fmla="*/ 30 h 68"/>
                <a:gd name="T108" fmla="*/ 5 w 55"/>
                <a:gd name="T109" fmla="*/ 19 h 68"/>
                <a:gd name="T110" fmla="*/ 5 w 55"/>
                <a:gd name="T111" fmla="*/ 18 h 68"/>
                <a:gd name="T112" fmla="*/ 3 w 55"/>
                <a:gd name="T113" fmla="*/ 12 h 68"/>
                <a:gd name="T114" fmla="*/ 2 w 55"/>
                <a:gd name="T115" fmla="*/ 6 h 68"/>
                <a:gd name="T116" fmla="*/ 0 w 55"/>
                <a:gd name="T117" fmla="*/ 3 h 68"/>
                <a:gd name="T118" fmla="*/ 35 w 55"/>
                <a:gd name="T119" fmla="*/ 0 h 68"/>
                <a:gd name="T120" fmla="*/ 34 w 55"/>
                <a:gd name="T121"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68">
                  <a:moveTo>
                    <a:pt x="34" y="3"/>
                  </a:moveTo>
                  <a:lnTo>
                    <a:pt x="34" y="4"/>
                  </a:lnTo>
                  <a:lnTo>
                    <a:pt x="38" y="21"/>
                  </a:lnTo>
                  <a:lnTo>
                    <a:pt x="42" y="29"/>
                  </a:lnTo>
                  <a:lnTo>
                    <a:pt x="43" y="32"/>
                  </a:lnTo>
                  <a:lnTo>
                    <a:pt x="43" y="32"/>
                  </a:lnTo>
                  <a:lnTo>
                    <a:pt x="43" y="32"/>
                  </a:lnTo>
                  <a:lnTo>
                    <a:pt x="43" y="32"/>
                  </a:lnTo>
                  <a:lnTo>
                    <a:pt x="43" y="32"/>
                  </a:lnTo>
                  <a:lnTo>
                    <a:pt x="45" y="32"/>
                  </a:lnTo>
                  <a:lnTo>
                    <a:pt x="45" y="33"/>
                  </a:lnTo>
                  <a:lnTo>
                    <a:pt x="45" y="33"/>
                  </a:lnTo>
                  <a:lnTo>
                    <a:pt x="45" y="33"/>
                  </a:lnTo>
                  <a:lnTo>
                    <a:pt x="46" y="33"/>
                  </a:lnTo>
                  <a:lnTo>
                    <a:pt x="46" y="33"/>
                  </a:lnTo>
                  <a:lnTo>
                    <a:pt x="46" y="33"/>
                  </a:lnTo>
                  <a:lnTo>
                    <a:pt x="46" y="33"/>
                  </a:lnTo>
                  <a:lnTo>
                    <a:pt x="46" y="33"/>
                  </a:lnTo>
                  <a:lnTo>
                    <a:pt x="46" y="32"/>
                  </a:lnTo>
                  <a:lnTo>
                    <a:pt x="46" y="32"/>
                  </a:lnTo>
                  <a:lnTo>
                    <a:pt x="46" y="32"/>
                  </a:lnTo>
                  <a:lnTo>
                    <a:pt x="46" y="32"/>
                  </a:lnTo>
                  <a:lnTo>
                    <a:pt x="46" y="32"/>
                  </a:lnTo>
                  <a:lnTo>
                    <a:pt x="46" y="32"/>
                  </a:lnTo>
                  <a:lnTo>
                    <a:pt x="46" y="32"/>
                  </a:lnTo>
                  <a:lnTo>
                    <a:pt x="46" y="32"/>
                  </a:lnTo>
                  <a:lnTo>
                    <a:pt x="46" y="32"/>
                  </a:lnTo>
                  <a:lnTo>
                    <a:pt x="46" y="32"/>
                  </a:lnTo>
                  <a:lnTo>
                    <a:pt x="46" y="32"/>
                  </a:lnTo>
                  <a:lnTo>
                    <a:pt x="46" y="32"/>
                  </a:lnTo>
                  <a:lnTo>
                    <a:pt x="48" y="33"/>
                  </a:lnTo>
                  <a:lnTo>
                    <a:pt x="48" y="33"/>
                  </a:lnTo>
                  <a:lnTo>
                    <a:pt x="52" y="38"/>
                  </a:lnTo>
                  <a:lnTo>
                    <a:pt x="55" y="39"/>
                  </a:lnTo>
                  <a:lnTo>
                    <a:pt x="55" y="39"/>
                  </a:lnTo>
                  <a:lnTo>
                    <a:pt x="55" y="39"/>
                  </a:lnTo>
                  <a:lnTo>
                    <a:pt x="55" y="44"/>
                  </a:lnTo>
                  <a:lnTo>
                    <a:pt x="55" y="53"/>
                  </a:lnTo>
                  <a:lnTo>
                    <a:pt x="51" y="58"/>
                  </a:lnTo>
                  <a:lnTo>
                    <a:pt x="46" y="62"/>
                  </a:lnTo>
                  <a:lnTo>
                    <a:pt x="46" y="62"/>
                  </a:lnTo>
                  <a:lnTo>
                    <a:pt x="37" y="68"/>
                  </a:lnTo>
                  <a:lnTo>
                    <a:pt x="37" y="67"/>
                  </a:lnTo>
                  <a:lnTo>
                    <a:pt x="37" y="67"/>
                  </a:lnTo>
                  <a:lnTo>
                    <a:pt x="37" y="67"/>
                  </a:lnTo>
                  <a:lnTo>
                    <a:pt x="35" y="65"/>
                  </a:lnTo>
                  <a:lnTo>
                    <a:pt x="34" y="64"/>
                  </a:lnTo>
                  <a:lnTo>
                    <a:pt x="32" y="62"/>
                  </a:lnTo>
                  <a:lnTo>
                    <a:pt x="32" y="62"/>
                  </a:lnTo>
                  <a:lnTo>
                    <a:pt x="23" y="56"/>
                  </a:lnTo>
                  <a:lnTo>
                    <a:pt x="11" y="47"/>
                  </a:lnTo>
                  <a:lnTo>
                    <a:pt x="5" y="42"/>
                  </a:lnTo>
                  <a:lnTo>
                    <a:pt x="5" y="32"/>
                  </a:lnTo>
                  <a:lnTo>
                    <a:pt x="5" y="30"/>
                  </a:lnTo>
                  <a:lnTo>
                    <a:pt x="5" y="19"/>
                  </a:lnTo>
                  <a:lnTo>
                    <a:pt x="5" y="18"/>
                  </a:lnTo>
                  <a:lnTo>
                    <a:pt x="3" y="12"/>
                  </a:lnTo>
                  <a:lnTo>
                    <a:pt x="2" y="6"/>
                  </a:lnTo>
                  <a:lnTo>
                    <a:pt x="0" y="3"/>
                  </a:lnTo>
                  <a:lnTo>
                    <a:pt x="35" y="0"/>
                  </a:lnTo>
                  <a:lnTo>
                    <a:pt x="34" y="3"/>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32" name="Freeform 110"/>
            <p:cNvSpPr>
              <a:spLocks/>
            </p:cNvSpPr>
            <p:nvPr/>
          </p:nvSpPr>
          <p:spPr bwMode="auto">
            <a:xfrm>
              <a:off x="7210914" y="3394175"/>
              <a:ext cx="336958" cy="494682"/>
            </a:xfrm>
            <a:custGeom>
              <a:avLst/>
              <a:gdLst>
                <a:gd name="T0" fmla="*/ 0 w 47"/>
                <a:gd name="T1" fmla="*/ 3 h 69"/>
                <a:gd name="T2" fmla="*/ 12 w 47"/>
                <a:gd name="T3" fmla="*/ 6 h 69"/>
                <a:gd name="T4" fmla="*/ 26 w 47"/>
                <a:gd name="T5" fmla="*/ 9 h 69"/>
                <a:gd name="T6" fmla="*/ 24 w 47"/>
                <a:gd name="T7" fmla="*/ 14 h 69"/>
                <a:gd name="T8" fmla="*/ 23 w 47"/>
                <a:gd name="T9" fmla="*/ 20 h 69"/>
                <a:gd name="T10" fmla="*/ 21 w 47"/>
                <a:gd name="T11" fmla="*/ 22 h 69"/>
                <a:gd name="T12" fmla="*/ 21 w 47"/>
                <a:gd name="T13" fmla="*/ 25 h 69"/>
                <a:gd name="T14" fmla="*/ 23 w 47"/>
                <a:gd name="T15" fmla="*/ 25 h 69"/>
                <a:gd name="T16" fmla="*/ 24 w 47"/>
                <a:gd name="T17" fmla="*/ 25 h 69"/>
                <a:gd name="T18" fmla="*/ 29 w 47"/>
                <a:gd name="T19" fmla="*/ 26 h 69"/>
                <a:gd name="T20" fmla="*/ 29 w 47"/>
                <a:gd name="T21" fmla="*/ 26 h 69"/>
                <a:gd name="T22" fmla="*/ 34 w 47"/>
                <a:gd name="T23" fmla="*/ 26 h 69"/>
                <a:gd name="T24" fmla="*/ 43 w 47"/>
                <a:gd name="T25" fmla="*/ 37 h 69"/>
                <a:gd name="T26" fmla="*/ 44 w 47"/>
                <a:gd name="T27" fmla="*/ 37 h 69"/>
                <a:gd name="T28" fmla="*/ 47 w 47"/>
                <a:gd name="T29" fmla="*/ 60 h 69"/>
                <a:gd name="T30" fmla="*/ 47 w 47"/>
                <a:gd name="T31" fmla="*/ 64 h 69"/>
                <a:gd name="T32" fmla="*/ 47 w 47"/>
                <a:gd name="T33" fmla="*/ 64 h 69"/>
                <a:gd name="T34" fmla="*/ 47 w 47"/>
                <a:gd name="T35" fmla="*/ 64 h 69"/>
                <a:gd name="T36" fmla="*/ 46 w 47"/>
                <a:gd name="T37" fmla="*/ 67 h 69"/>
                <a:gd name="T38" fmla="*/ 46 w 47"/>
                <a:gd name="T39" fmla="*/ 69 h 69"/>
                <a:gd name="T40" fmla="*/ 44 w 47"/>
                <a:gd name="T41" fmla="*/ 69 h 69"/>
                <a:gd name="T42" fmla="*/ 44 w 47"/>
                <a:gd name="T43" fmla="*/ 69 h 69"/>
                <a:gd name="T44" fmla="*/ 43 w 47"/>
                <a:gd name="T45" fmla="*/ 69 h 69"/>
                <a:gd name="T46" fmla="*/ 37 w 47"/>
                <a:gd name="T47" fmla="*/ 66 h 69"/>
                <a:gd name="T48" fmla="*/ 35 w 47"/>
                <a:gd name="T49" fmla="*/ 64 h 69"/>
                <a:gd name="T50" fmla="*/ 27 w 47"/>
                <a:gd name="T51" fmla="*/ 57 h 69"/>
                <a:gd name="T52" fmla="*/ 27 w 47"/>
                <a:gd name="T53" fmla="*/ 57 h 69"/>
                <a:gd name="T54" fmla="*/ 26 w 47"/>
                <a:gd name="T55" fmla="*/ 55 h 69"/>
                <a:gd name="T56" fmla="*/ 21 w 47"/>
                <a:gd name="T57" fmla="*/ 51 h 69"/>
                <a:gd name="T58" fmla="*/ 21 w 47"/>
                <a:gd name="T59" fmla="*/ 51 h 69"/>
                <a:gd name="T60" fmla="*/ 20 w 47"/>
                <a:gd name="T61" fmla="*/ 51 h 69"/>
                <a:gd name="T62" fmla="*/ 20 w 47"/>
                <a:gd name="T63" fmla="*/ 51 h 69"/>
                <a:gd name="T64" fmla="*/ 18 w 47"/>
                <a:gd name="T65" fmla="*/ 52 h 69"/>
                <a:gd name="T66" fmla="*/ 18 w 47"/>
                <a:gd name="T67" fmla="*/ 52 h 69"/>
                <a:gd name="T68" fmla="*/ 18 w 47"/>
                <a:gd name="T69" fmla="*/ 52 h 69"/>
                <a:gd name="T70" fmla="*/ 18 w 47"/>
                <a:gd name="T71" fmla="*/ 52 h 69"/>
                <a:gd name="T72" fmla="*/ 12 w 47"/>
                <a:gd name="T73" fmla="*/ 41 h 69"/>
                <a:gd name="T74" fmla="*/ 0 w 47"/>
                <a:gd name="T75" fmla="*/ 8 h 69"/>
                <a:gd name="T76" fmla="*/ 0 w 47"/>
                <a:gd name="T77" fmla="*/ 0 h 69"/>
                <a:gd name="T78" fmla="*/ 0 w 47"/>
                <a:gd name="T79"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69">
                  <a:moveTo>
                    <a:pt x="0" y="3"/>
                  </a:moveTo>
                  <a:lnTo>
                    <a:pt x="12" y="6"/>
                  </a:lnTo>
                  <a:lnTo>
                    <a:pt x="26" y="9"/>
                  </a:lnTo>
                  <a:lnTo>
                    <a:pt x="24" y="14"/>
                  </a:lnTo>
                  <a:lnTo>
                    <a:pt x="23" y="20"/>
                  </a:lnTo>
                  <a:lnTo>
                    <a:pt x="21" y="22"/>
                  </a:lnTo>
                  <a:lnTo>
                    <a:pt x="21" y="25"/>
                  </a:lnTo>
                  <a:lnTo>
                    <a:pt x="23" y="25"/>
                  </a:lnTo>
                  <a:lnTo>
                    <a:pt x="24" y="25"/>
                  </a:lnTo>
                  <a:lnTo>
                    <a:pt x="29" y="26"/>
                  </a:lnTo>
                  <a:lnTo>
                    <a:pt x="29" y="26"/>
                  </a:lnTo>
                  <a:lnTo>
                    <a:pt x="34" y="26"/>
                  </a:lnTo>
                  <a:lnTo>
                    <a:pt x="43" y="37"/>
                  </a:lnTo>
                  <a:lnTo>
                    <a:pt x="44" y="37"/>
                  </a:lnTo>
                  <a:lnTo>
                    <a:pt x="47" y="60"/>
                  </a:lnTo>
                  <a:lnTo>
                    <a:pt x="47" y="64"/>
                  </a:lnTo>
                  <a:lnTo>
                    <a:pt x="47" y="64"/>
                  </a:lnTo>
                  <a:lnTo>
                    <a:pt x="47" y="64"/>
                  </a:lnTo>
                  <a:lnTo>
                    <a:pt x="46" y="67"/>
                  </a:lnTo>
                  <a:lnTo>
                    <a:pt x="46" y="69"/>
                  </a:lnTo>
                  <a:lnTo>
                    <a:pt x="44" y="69"/>
                  </a:lnTo>
                  <a:lnTo>
                    <a:pt x="44" y="69"/>
                  </a:lnTo>
                  <a:lnTo>
                    <a:pt x="43" y="69"/>
                  </a:lnTo>
                  <a:lnTo>
                    <a:pt x="37" y="66"/>
                  </a:lnTo>
                  <a:lnTo>
                    <a:pt x="35" y="64"/>
                  </a:lnTo>
                  <a:lnTo>
                    <a:pt x="27" y="57"/>
                  </a:lnTo>
                  <a:lnTo>
                    <a:pt x="27" y="57"/>
                  </a:lnTo>
                  <a:lnTo>
                    <a:pt x="26" y="55"/>
                  </a:lnTo>
                  <a:lnTo>
                    <a:pt x="21" y="51"/>
                  </a:lnTo>
                  <a:lnTo>
                    <a:pt x="21" y="51"/>
                  </a:lnTo>
                  <a:lnTo>
                    <a:pt x="20" y="51"/>
                  </a:lnTo>
                  <a:lnTo>
                    <a:pt x="20" y="51"/>
                  </a:lnTo>
                  <a:lnTo>
                    <a:pt x="18" y="52"/>
                  </a:lnTo>
                  <a:lnTo>
                    <a:pt x="18" y="52"/>
                  </a:lnTo>
                  <a:lnTo>
                    <a:pt x="18" y="52"/>
                  </a:lnTo>
                  <a:lnTo>
                    <a:pt x="18" y="52"/>
                  </a:lnTo>
                  <a:lnTo>
                    <a:pt x="12" y="41"/>
                  </a:lnTo>
                  <a:lnTo>
                    <a:pt x="0" y="8"/>
                  </a:lnTo>
                  <a:lnTo>
                    <a:pt x="0" y="0"/>
                  </a:lnTo>
                  <a:lnTo>
                    <a:pt x="0" y="3"/>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33" name="Freeform 111"/>
            <p:cNvSpPr>
              <a:spLocks/>
            </p:cNvSpPr>
            <p:nvPr/>
          </p:nvSpPr>
          <p:spPr bwMode="auto">
            <a:xfrm>
              <a:off x="6149864" y="3387006"/>
              <a:ext cx="645235" cy="967854"/>
            </a:xfrm>
            <a:custGeom>
              <a:avLst/>
              <a:gdLst>
                <a:gd name="T0" fmla="*/ 9 w 90"/>
                <a:gd name="T1" fmla="*/ 0 h 135"/>
                <a:gd name="T2" fmla="*/ 17 w 90"/>
                <a:gd name="T3" fmla="*/ 3 h 135"/>
                <a:gd name="T4" fmla="*/ 37 w 90"/>
                <a:gd name="T5" fmla="*/ 15 h 135"/>
                <a:gd name="T6" fmla="*/ 44 w 90"/>
                <a:gd name="T7" fmla="*/ 23 h 135"/>
                <a:gd name="T8" fmla="*/ 47 w 90"/>
                <a:gd name="T9" fmla="*/ 32 h 135"/>
                <a:gd name="T10" fmla="*/ 49 w 90"/>
                <a:gd name="T11" fmla="*/ 39 h 135"/>
                <a:gd name="T12" fmla="*/ 49 w 90"/>
                <a:gd name="T13" fmla="*/ 52 h 135"/>
                <a:gd name="T14" fmla="*/ 55 w 90"/>
                <a:gd name="T15" fmla="*/ 67 h 135"/>
                <a:gd name="T16" fmla="*/ 76 w 90"/>
                <a:gd name="T17" fmla="*/ 82 h 135"/>
                <a:gd name="T18" fmla="*/ 78 w 90"/>
                <a:gd name="T19" fmla="*/ 84 h 135"/>
                <a:gd name="T20" fmla="*/ 81 w 90"/>
                <a:gd name="T21" fmla="*/ 87 h 135"/>
                <a:gd name="T22" fmla="*/ 81 w 90"/>
                <a:gd name="T23" fmla="*/ 87 h 135"/>
                <a:gd name="T24" fmla="*/ 81 w 90"/>
                <a:gd name="T25" fmla="*/ 91 h 135"/>
                <a:gd name="T26" fmla="*/ 86 w 90"/>
                <a:gd name="T27" fmla="*/ 105 h 135"/>
                <a:gd name="T28" fmla="*/ 82 w 90"/>
                <a:gd name="T29" fmla="*/ 119 h 135"/>
                <a:gd name="T30" fmla="*/ 79 w 90"/>
                <a:gd name="T31" fmla="*/ 119 h 135"/>
                <a:gd name="T32" fmla="*/ 79 w 90"/>
                <a:gd name="T33" fmla="*/ 119 h 135"/>
                <a:gd name="T34" fmla="*/ 78 w 90"/>
                <a:gd name="T35" fmla="*/ 120 h 135"/>
                <a:gd name="T36" fmla="*/ 72 w 90"/>
                <a:gd name="T37" fmla="*/ 125 h 135"/>
                <a:gd name="T38" fmla="*/ 72 w 90"/>
                <a:gd name="T39" fmla="*/ 125 h 135"/>
                <a:gd name="T40" fmla="*/ 72 w 90"/>
                <a:gd name="T41" fmla="*/ 126 h 135"/>
                <a:gd name="T42" fmla="*/ 72 w 90"/>
                <a:gd name="T43" fmla="*/ 128 h 135"/>
                <a:gd name="T44" fmla="*/ 73 w 90"/>
                <a:gd name="T45" fmla="*/ 134 h 135"/>
                <a:gd name="T46" fmla="*/ 69 w 90"/>
                <a:gd name="T47" fmla="*/ 132 h 135"/>
                <a:gd name="T48" fmla="*/ 67 w 90"/>
                <a:gd name="T49" fmla="*/ 128 h 135"/>
                <a:gd name="T50" fmla="*/ 50 w 90"/>
                <a:gd name="T51" fmla="*/ 114 h 135"/>
                <a:gd name="T52" fmla="*/ 43 w 90"/>
                <a:gd name="T53" fmla="*/ 108 h 135"/>
                <a:gd name="T54" fmla="*/ 37 w 90"/>
                <a:gd name="T55" fmla="*/ 105 h 135"/>
                <a:gd name="T56" fmla="*/ 31 w 90"/>
                <a:gd name="T57" fmla="*/ 93 h 135"/>
                <a:gd name="T58" fmla="*/ 23 w 90"/>
                <a:gd name="T59" fmla="*/ 81 h 135"/>
                <a:gd name="T60" fmla="*/ 20 w 90"/>
                <a:gd name="T61" fmla="*/ 79 h 135"/>
                <a:gd name="T62" fmla="*/ 11 w 90"/>
                <a:gd name="T63" fmla="*/ 65 h 135"/>
                <a:gd name="T64" fmla="*/ 8 w 90"/>
                <a:gd name="T65" fmla="*/ 59 h 135"/>
                <a:gd name="T66" fmla="*/ 8 w 90"/>
                <a:gd name="T67" fmla="*/ 59 h 135"/>
                <a:gd name="T68" fmla="*/ 3 w 90"/>
                <a:gd name="T69" fmla="*/ 42 h 135"/>
                <a:gd name="T70" fmla="*/ 5 w 90"/>
                <a:gd name="T71" fmla="*/ 29 h 135"/>
                <a:gd name="T72" fmla="*/ 5 w 90"/>
                <a:gd name="T73" fmla="*/ 27 h 135"/>
                <a:gd name="T74" fmla="*/ 5 w 90"/>
                <a:gd name="T75" fmla="*/ 23 h 135"/>
                <a:gd name="T76" fmla="*/ 3 w 90"/>
                <a:gd name="T77" fmla="*/ 18 h 135"/>
                <a:gd name="T78" fmla="*/ 2 w 90"/>
                <a:gd name="T79" fmla="*/ 17 h 135"/>
                <a:gd name="T80" fmla="*/ 2 w 90"/>
                <a:gd name="T81" fmla="*/ 15 h 135"/>
                <a:gd name="T82" fmla="*/ 2 w 90"/>
                <a:gd name="T83" fmla="*/ 7 h 135"/>
                <a:gd name="T84" fmla="*/ 3 w 90"/>
                <a:gd name="T85" fmla="*/ 1 h 135"/>
                <a:gd name="T86" fmla="*/ 8 w 90"/>
                <a:gd name="T8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35">
                  <a:moveTo>
                    <a:pt x="8" y="0"/>
                  </a:moveTo>
                  <a:lnTo>
                    <a:pt x="9" y="0"/>
                  </a:lnTo>
                  <a:lnTo>
                    <a:pt x="15" y="1"/>
                  </a:lnTo>
                  <a:lnTo>
                    <a:pt x="17" y="3"/>
                  </a:lnTo>
                  <a:lnTo>
                    <a:pt x="32" y="10"/>
                  </a:lnTo>
                  <a:lnTo>
                    <a:pt x="37" y="15"/>
                  </a:lnTo>
                  <a:lnTo>
                    <a:pt x="38" y="18"/>
                  </a:lnTo>
                  <a:lnTo>
                    <a:pt x="44" y="23"/>
                  </a:lnTo>
                  <a:lnTo>
                    <a:pt x="46" y="26"/>
                  </a:lnTo>
                  <a:lnTo>
                    <a:pt x="47" y="32"/>
                  </a:lnTo>
                  <a:lnTo>
                    <a:pt x="49" y="38"/>
                  </a:lnTo>
                  <a:lnTo>
                    <a:pt x="49" y="39"/>
                  </a:lnTo>
                  <a:lnTo>
                    <a:pt x="49" y="50"/>
                  </a:lnTo>
                  <a:lnTo>
                    <a:pt x="49" y="52"/>
                  </a:lnTo>
                  <a:lnTo>
                    <a:pt x="49" y="62"/>
                  </a:lnTo>
                  <a:lnTo>
                    <a:pt x="55" y="67"/>
                  </a:lnTo>
                  <a:lnTo>
                    <a:pt x="67" y="76"/>
                  </a:lnTo>
                  <a:lnTo>
                    <a:pt x="76" y="82"/>
                  </a:lnTo>
                  <a:lnTo>
                    <a:pt x="76" y="82"/>
                  </a:lnTo>
                  <a:lnTo>
                    <a:pt x="78" y="84"/>
                  </a:lnTo>
                  <a:lnTo>
                    <a:pt x="79" y="85"/>
                  </a:lnTo>
                  <a:lnTo>
                    <a:pt x="81" y="87"/>
                  </a:lnTo>
                  <a:lnTo>
                    <a:pt x="81" y="87"/>
                  </a:lnTo>
                  <a:lnTo>
                    <a:pt x="81" y="87"/>
                  </a:lnTo>
                  <a:lnTo>
                    <a:pt x="81" y="88"/>
                  </a:lnTo>
                  <a:lnTo>
                    <a:pt x="81" y="91"/>
                  </a:lnTo>
                  <a:lnTo>
                    <a:pt x="84" y="97"/>
                  </a:lnTo>
                  <a:lnTo>
                    <a:pt x="86" y="105"/>
                  </a:lnTo>
                  <a:lnTo>
                    <a:pt x="90" y="111"/>
                  </a:lnTo>
                  <a:lnTo>
                    <a:pt x="82" y="119"/>
                  </a:lnTo>
                  <a:lnTo>
                    <a:pt x="82" y="119"/>
                  </a:lnTo>
                  <a:lnTo>
                    <a:pt x="79" y="119"/>
                  </a:lnTo>
                  <a:lnTo>
                    <a:pt x="79" y="119"/>
                  </a:lnTo>
                  <a:lnTo>
                    <a:pt x="79" y="119"/>
                  </a:lnTo>
                  <a:lnTo>
                    <a:pt x="79" y="119"/>
                  </a:lnTo>
                  <a:lnTo>
                    <a:pt x="78" y="120"/>
                  </a:lnTo>
                  <a:lnTo>
                    <a:pt x="72" y="125"/>
                  </a:lnTo>
                  <a:lnTo>
                    <a:pt x="72" y="125"/>
                  </a:lnTo>
                  <a:lnTo>
                    <a:pt x="72" y="125"/>
                  </a:lnTo>
                  <a:lnTo>
                    <a:pt x="72" y="125"/>
                  </a:lnTo>
                  <a:lnTo>
                    <a:pt x="72" y="126"/>
                  </a:lnTo>
                  <a:lnTo>
                    <a:pt x="72" y="126"/>
                  </a:lnTo>
                  <a:lnTo>
                    <a:pt x="72" y="128"/>
                  </a:lnTo>
                  <a:lnTo>
                    <a:pt x="72" y="128"/>
                  </a:lnTo>
                  <a:lnTo>
                    <a:pt x="73" y="132"/>
                  </a:lnTo>
                  <a:lnTo>
                    <a:pt x="73" y="134"/>
                  </a:lnTo>
                  <a:lnTo>
                    <a:pt x="73" y="135"/>
                  </a:lnTo>
                  <a:lnTo>
                    <a:pt x="69" y="132"/>
                  </a:lnTo>
                  <a:lnTo>
                    <a:pt x="67" y="129"/>
                  </a:lnTo>
                  <a:lnTo>
                    <a:pt x="67" y="128"/>
                  </a:lnTo>
                  <a:lnTo>
                    <a:pt x="64" y="126"/>
                  </a:lnTo>
                  <a:lnTo>
                    <a:pt x="50" y="114"/>
                  </a:lnTo>
                  <a:lnTo>
                    <a:pt x="44" y="110"/>
                  </a:lnTo>
                  <a:lnTo>
                    <a:pt x="43" y="108"/>
                  </a:lnTo>
                  <a:lnTo>
                    <a:pt x="37" y="105"/>
                  </a:lnTo>
                  <a:lnTo>
                    <a:pt x="37" y="105"/>
                  </a:lnTo>
                  <a:lnTo>
                    <a:pt x="32" y="97"/>
                  </a:lnTo>
                  <a:lnTo>
                    <a:pt x="31" y="93"/>
                  </a:lnTo>
                  <a:lnTo>
                    <a:pt x="25" y="82"/>
                  </a:lnTo>
                  <a:lnTo>
                    <a:pt x="23" y="81"/>
                  </a:lnTo>
                  <a:lnTo>
                    <a:pt x="20" y="79"/>
                  </a:lnTo>
                  <a:lnTo>
                    <a:pt x="20" y="79"/>
                  </a:lnTo>
                  <a:lnTo>
                    <a:pt x="15" y="78"/>
                  </a:lnTo>
                  <a:lnTo>
                    <a:pt x="11" y="65"/>
                  </a:lnTo>
                  <a:lnTo>
                    <a:pt x="9" y="64"/>
                  </a:lnTo>
                  <a:lnTo>
                    <a:pt x="8" y="59"/>
                  </a:lnTo>
                  <a:lnTo>
                    <a:pt x="8" y="59"/>
                  </a:lnTo>
                  <a:lnTo>
                    <a:pt x="8" y="59"/>
                  </a:lnTo>
                  <a:lnTo>
                    <a:pt x="6" y="52"/>
                  </a:lnTo>
                  <a:lnTo>
                    <a:pt x="3" y="42"/>
                  </a:lnTo>
                  <a:lnTo>
                    <a:pt x="3" y="35"/>
                  </a:lnTo>
                  <a:lnTo>
                    <a:pt x="5" y="29"/>
                  </a:lnTo>
                  <a:lnTo>
                    <a:pt x="5" y="29"/>
                  </a:lnTo>
                  <a:lnTo>
                    <a:pt x="5" y="27"/>
                  </a:lnTo>
                  <a:lnTo>
                    <a:pt x="5" y="24"/>
                  </a:lnTo>
                  <a:lnTo>
                    <a:pt x="5" y="23"/>
                  </a:lnTo>
                  <a:lnTo>
                    <a:pt x="5" y="20"/>
                  </a:lnTo>
                  <a:lnTo>
                    <a:pt x="3" y="18"/>
                  </a:lnTo>
                  <a:lnTo>
                    <a:pt x="3" y="18"/>
                  </a:lnTo>
                  <a:lnTo>
                    <a:pt x="2" y="17"/>
                  </a:lnTo>
                  <a:lnTo>
                    <a:pt x="2" y="15"/>
                  </a:lnTo>
                  <a:lnTo>
                    <a:pt x="2" y="15"/>
                  </a:lnTo>
                  <a:lnTo>
                    <a:pt x="0" y="12"/>
                  </a:lnTo>
                  <a:lnTo>
                    <a:pt x="2" y="7"/>
                  </a:lnTo>
                  <a:lnTo>
                    <a:pt x="2" y="3"/>
                  </a:lnTo>
                  <a:lnTo>
                    <a:pt x="3" y="1"/>
                  </a:lnTo>
                  <a:lnTo>
                    <a:pt x="3" y="0"/>
                  </a:lnTo>
                  <a:lnTo>
                    <a:pt x="8" y="0"/>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34" name="Freeform 115"/>
            <p:cNvSpPr>
              <a:spLocks/>
            </p:cNvSpPr>
            <p:nvPr/>
          </p:nvSpPr>
          <p:spPr bwMode="auto">
            <a:xfrm>
              <a:off x="6709066" y="2913833"/>
              <a:ext cx="860312" cy="1261790"/>
            </a:xfrm>
            <a:custGeom>
              <a:avLst/>
              <a:gdLst>
                <a:gd name="T0" fmla="*/ 56 w 120"/>
                <a:gd name="T1" fmla="*/ 12 h 176"/>
                <a:gd name="T2" fmla="*/ 64 w 120"/>
                <a:gd name="T3" fmla="*/ 31 h 176"/>
                <a:gd name="T4" fmla="*/ 67 w 120"/>
                <a:gd name="T5" fmla="*/ 34 h 176"/>
                <a:gd name="T6" fmla="*/ 68 w 120"/>
                <a:gd name="T7" fmla="*/ 46 h 176"/>
                <a:gd name="T8" fmla="*/ 68 w 120"/>
                <a:gd name="T9" fmla="*/ 58 h 176"/>
                <a:gd name="T10" fmla="*/ 68 w 120"/>
                <a:gd name="T11" fmla="*/ 66 h 176"/>
                <a:gd name="T12" fmla="*/ 82 w 120"/>
                <a:gd name="T13" fmla="*/ 108 h 176"/>
                <a:gd name="T14" fmla="*/ 88 w 120"/>
                <a:gd name="T15" fmla="*/ 119 h 176"/>
                <a:gd name="T16" fmla="*/ 90 w 120"/>
                <a:gd name="T17" fmla="*/ 118 h 176"/>
                <a:gd name="T18" fmla="*/ 96 w 120"/>
                <a:gd name="T19" fmla="*/ 122 h 176"/>
                <a:gd name="T20" fmla="*/ 105 w 120"/>
                <a:gd name="T21" fmla="*/ 131 h 176"/>
                <a:gd name="T22" fmla="*/ 114 w 120"/>
                <a:gd name="T23" fmla="*/ 136 h 176"/>
                <a:gd name="T24" fmla="*/ 120 w 120"/>
                <a:gd name="T25" fmla="*/ 145 h 176"/>
                <a:gd name="T26" fmla="*/ 102 w 120"/>
                <a:gd name="T27" fmla="*/ 176 h 176"/>
                <a:gd name="T28" fmla="*/ 91 w 120"/>
                <a:gd name="T29" fmla="*/ 163 h 176"/>
                <a:gd name="T30" fmla="*/ 82 w 120"/>
                <a:gd name="T31" fmla="*/ 153 h 176"/>
                <a:gd name="T32" fmla="*/ 81 w 120"/>
                <a:gd name="T33" fmla="*/ 145 h 176"/>
                <a:gd name="T34" fmla="*/ 81 w 120"/>
                <a:gd name="T35" fmla="*/ 145 h 176"/>
                <a:gd name="T36" fmla="*/ 68 w 120"/>
                <a:gd name="T37" fmla="*/ 147 h 176"/>
                <a:gd name="T38" fmla="*/ 47 w 120"/>
                <a:gd name="T39" fmla="*/ 168 h 176"/>
                <a:gd name="T40" fmla="*/ 30 w 120"/>
                <a:gd name="T41" fmla="*/ 156 h 176"/>
                <a:gd name="T42" fmla="*/ 30 w 120"/>
                <a:gd name="T43" fmla="*/ 154 h 176"/>
                <a:gd name="T44" fmla="*/ 30 w 120"/>
                <a:gd name="T45" fmla="*/ 139 h 176"/>
                <a:gd name="T46" fmla="*/ 30 w 120"/>
                <a:gd name="T47" fmla="*/ 134 h 176"/>
                <a:gd name="T48" fmla="*/ 32 w 120"/>
                <a:gd name="T49" fmla="*/ 131 h 176"/>
                <a:gd name="T50" fmla="*/ 32 w 120"/>
                <a:gd name="T51" fmla="*/ 131 h 176"/>
                <a:gd name="T52" fmla="*/ 26 w 120"/>
                <a:gd name="T53" fmla="*/ 128 h 176"/>
                <a:gd name="T54" fmla="*/ 21 w 120"/>
                <a:gd name="T55" fmla="*/ 130 h 176"/>
                <a:gd name="T56" fmla="*/ 21 w 120"/>
                <a:gd name="T57" fmla="*/ 125 h 176"/>
                <a:gd name="T58" fmla="*/ 18 w 120"/>
                <a:gd name="T59" fmla="*/ 124 h 176"/>
                <a:gd name="T60" fmla="*/ 12 w 120"/>
                <a:gd name="T61" fmla="*/ 118 h 176"/>
                <a:gd name="T62" fmla="*/ 12 w 120"/>
                <a:gd name="T63" fmla="*/ 118 h 176"/>
                <a:gd name="T64" fmla="*/ 12 w 120"/>
                <a:gd name="T65" fmla="*/ 118 h 176"/>
                <a:gd name="T66" fmla="*/ 12 w 120"/>
                <a:gd name="T67" fmla="*/ 118 h 176"/>
                <a:gd name="T68" fmla="*/ 12 w 120"/>
                <a:gd name="T69" fmla="*/ 119 h 176"/>
                <a:gd name="T70" fmla="*/ 12 w 120"/>
                <a:gd name="T71" fmla="*/ 119 h 176"/>
                <a:gd name="T72" fmla="*/ 11 w 120"/>
                <a:gd name="T73" fmla="*/ 119 h 176"/>
                <a:gd name="T74" fmla="*/ 9 w 120"/>
                <a:gd name="T75" fmla="*/ 118 h 176"/>
                <a:gd name="T76" fmla="*/ 9 w 120"/>
                <a:gd name="T77" fmla="*/ 118 h 176"/>
                <a:gd name="T78" fmla="*/ 4 w 120"/>
                <a:gd name="T79" fmla="*/ 107 h 176"/>
                <a:gd name="T80" fmla="*/ 1 w 120"/>
                <a:gd name="T81" fmla="*/ 86 h 176"/>
                <a:gd name="T82" fmla="*/ 14 w 120"/>
                <a:gd name="T83" fmla="*/ 84 h 176"/>
                <a:gd name="T84" fmla="*/ 14 w 120"/>
                <a:gd name="T85" fmla="*/ 83 h 176"/>
                <a:gd name="T86" fmla="*/ 21 w 120"/>
                <a:gd name="T87" fmla="*/ 55 h 176"/>
                <a:gd name="T88" fmla="*/ 21 w 120"/>
                <a:gd name="T89" fmla="*/ 44 h 176"/>
                <a:gd name="T90" fmla="*/ 20 w 120"/>
                <a:gd name="T91" fmla="*/ 31 h 176"/>
                <a:gd name="T92" fmla="*/ 20 w 120"/>
                <a:gd name="T93" fmla="*/ 22 h 176"/>
                <a:gd name="T94" fmla="*/ 35 w 120"/>
                <a:gd name="T9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6">
                  <a:moveTo>
                    <a:pt x="49" y="0"/>
                  </a:moveTo>
                  <a:lnTo>
                    <a:pt x="53" y="2"/>
                  </a:lnTo>
                  <a:lnTo>
                    <a:pt x="56" y="12"/>
                  </a:lnTo>
                  <a:lnTo>
                    <a:pt x="59" y="23"/>
                  </a:lnTo>
                  <a:lnTo>
                    <a:pt x="62" y="29"/>
                  </a:lnTo>
                  <a:lnTo>
                    <a:pt x="64" y="31"/>
                  </a:lnTo>
                  <a:lnTo>
                    <a:pt x="64" y="31"/>
                  </a:lnTo>
                  <a:lnTo>
                    <a:pt x="67" y="32"/>
                  </a:lnTo>
                  <a:lnTo>
                    <a:pt x="67" y="34"/>
                  </a:lnTo>
                  <a:lnTo>
                    <a:pt x="68" y="44"/>
                  </a:lnTo>
                  <a:lnTo>
                    <a:pt x="68" y="46"/>
                  </a:lnTo>
                  <a:lnTo>
                    <a:pt x="68" y="46"/>
                  </a:lnTo>
                  <a:lnTo>
                    <a:pt x="68" y="46"/>
                  </a:lnTo>
                  <a:lnTo>
                    <a:pt x="68" y="52"/>
                  </a:lnTo>
                  <a:lnTo>
                    <a:pt x="68" y="58"/>
                  </a:lnTo>
                  <a:lnTo>
                    <a:pt x="68" y="58"/>
                  </a:lnTo>
                  <a:lnTo>
                    <a:pt x="68" y="64"/>
                  </a:lnTo>
                  <a:lnTo>
                    <a:pt x="68" y="66"/>
                  </a:lnTo>
                  <a:lnTo>
                    <a:pt x="70" y="67"/>
                  </a:lnTo>
                  <a:lnTo>
                    <a:pt x="70" y="75"/>
                  </a:lnTo>
                  <a:lnTo>
                    <a:pt x="82" y="108"/>
                  </a:lnTo>
                  <a:lnTo>
                    <a:pt x="88" y="119"/>
                  </a:lnTo>
                  <a:lnTo>
                    <a:pt x="88" y="119"/>
                  </a:lnTo>
                  <a:lnTo>
                    <a:pt x="88" y="119"/>
                  </a:lnTo>
                  <a:lnTo>
                    <a:pt x="88" y="119"/>
                  </a:lnTo>
                  <a:lnTo>
                    <a:pt x="90" y="118"/>
                  </a:lnTo>
                  <a:lnTo>
                    <a:pt x="90" y="118"/>
                  </a:lnTo>
                  <a:lnTo>
                    <a:pt x="91" y="118"/>
                  </a:lnTo>
                  <a:lnTo>
                    <a:pt x="91" y="118"/>
                  </a:lnTo>
                  <a:lnTo>
                    <a:pt x="96" y="122"/>
                  </a:lnTo>
                  <a:lnTo>
                    <a:pt x="97" y="124"/>
                  </a:lnTo>
                  <a:lnTo>
                    <a:pt x="97" y="124"/>
                  </a:lnTo>
                  <a:lnTo>
                    <a:pt x="105" y="131"/>
                  </a:lnTo>
                  <a:lnTo>
                    <a:pt x="107" y="133"/>
                  </a:lnTo>
                  <a:lnTo>
                    <a:pt x="113" y="136"/>
                  </a:lnTo>
                  <a:lnTo>
                    <a:pt x="114" y="136"/>
                  </a:lnTo>
                  <a:lnTo>
                    <a:pt x="114" y="136"/>
                  </a:lnTo>
                  <a:lnTo>
                    <a:pt x="116" y="136"/>
                  </a:lnTo>
                  <a:lnTo>
                    <a:pt x="120" y="145"/>
                  </a:lnTo>
                  <a:lnTo>
                    <a:pt x="117" y="159"/>
                  </a:lnTo>
                  <a:lnTo>
                    <a:pt x="111" y="166"/>
                  </a:lnTo>
                  <a:lnTo>
                    <a:pt x="102" y="176"/>
                  </a:lnTo>
                  <a:lnTo>
                    <a:pt x="100" y="172"/>
                  </a:lnTo>
                  <a:lnTo>
                    <a:pt x="100" y="168"/>
                  </a:lnTo>
                  <a:lnTo>
                    <a:pt x="91" y="163"/>
                  </a:lnTo>
                  <a:lnTo>
                    <a:pt x="87" y="160"/>
                  </a:lnTo>
                  <a:lnTo>
                    <a:pt x="85" y="157"/>
                  </a:lnTo>
                  <a:lnTo>
                    <a:pt x="82" y="153"/>
                  </a:lnTo>
                  <a:lnTo>
                    <a:pt x="81" y="147"/>
                  </a:lnTo>
                  <a:lnTo>
                    <a:pt x="81" y="145"/>
                  </a:lnTo>
                  <a:lnTo>
                    <a:pt x="81" y="145"/>
                  </a:lnTo>
                  <a:lnTo>
                    <a:pt x="81" y="145"/>
                  </a:lnTo>
                  <a:lnTo>
                    <a:pt x="81" y="145"/>
                  </a:lnTo>
                  <a:lnTo>
                    <a:pt x="81" y="145"/>
                  </a:lnTo>
                  <a:lnTo>
                    <a:pt x="79" y="144"/>
                  </a:lnTo>
                  <a:lnTo>
                    <a:pt x="78" y="144"/>
                  </a:lnTo>
                  <a:lnTo>
                    <a:pt x="68" y="147"/>
                  </a:lnTo>
                  <a:lnTo>
                    <a:pt x="58" y="151"/>
                  </a:lnTo>
                  <a:lnTo>
                    <a:pt x="53" y="165"/>
                  </a:lnTo>
                  <a:lnTo>
                    <a:pt x="47" y="168"/>
                  </a:lnTo>
                  <a:lnTo>
                    <a:pt x="35" y="162"/>
                  </a:lnTo>
                  <a:lnTo>
                    <a:pt x="32" y="159"/>
                  </a:lnTo>
                  <a:lnTo>
                    <a:pt x="30" y="156"/>
                  </a:lnTo>
                  <a:lnTo>
                    <a:pt x="30" y="156"/>
                  </a:lnTo>
                  <a:lnTo>
                    <a:pt x="30" y="156"/>
                  </a:lnTo>
                  <a:lnTo>
                    <a:pt x="30" y="154"/>
                  </a:lnTo>
                  <a:lnTo>
                    <a:pt x="30" y="153"/>
                  </a:lnTo>
                  <a:lnTo>
                    <a:pt x="30" y="153"/>
                  </a:lnTo>
                  <a:lnTo>
                    <a:pt x="30" y="139"/>
                  </a:lnTo>
                  <a:lnTo>
                    <a:pt x="30" y="136"/>
                  </a:lnTo>
                  <a:lnTo>
                    <a:pt x="30" y="134"/>
                  </a:lnTo>
                  <a:lnTo>
                    <a:pt x="30" y="134"/>
                  </a:lnTo>
                  <a:lnTo>
                    <a:pt x="30" y="134"/>
                  </a:lnTo>
                  <a:lnTo>
                    <a:pt x="32" y="133"/>
                  </a:lnTo>
                  <a:lnTo>
                    <a:pt x="32" y="131"/>
                  </a:lnTo>
                  <a:lnTo>
                    <a:pt x="32" y="131"/>
                  </a:lnTo>
                  <a:lnTo>
                    <a:pt x="32" y="131"/>
                  </a:lnTo>
                  <a:lnTo>
                    <a:pt x="32" y="131"/>
                  </a:lnTo>
                  <a:lnTo>
                    <a:pt x="32" y="131"/>
                  </a:lnTo>
                  <a:lnTo>
                    <a:pt x="27" y="128"/>
                  </a:lnTo>
                  <a:lnTo>
                    <a:pt x="26" y="128"/>
                  </a:lnTo>
                  <a:lnTo>
                    <a:pt x="26" y="128"/>
                  </a:lnTo>
                  <a:lnTo>
                    <a:pt x="21" y="128"/>
                  </a:lnTo>
                  <a:lnTo>
                    <a:pt x="21" y="130"/>
                  </a:lnTo>
                  <a:lnTo>
                    <a:pt x="21" y="130"/>
                  </a:lnTo>
                  <a:lnTo>
                    <a:pt x="21" y="130"/>
                  </a:lnTo>
                  <a:lnTo>
                    <a:pt x="21" y="125"/>
                  </a:lnTo>
                  <a:lnTo>
                    <a:pt x="21" y="125"/>
                  </a:lnTo>
                  <a:lnTo>
                    <a:pt x="21" y="125"/>
                  </a:lnTo>
                  <a:lnTo>
                    <a:pt x="18" y="124"/>
                  </a:lnTo>
                  <a:lnTo>
                    <a:pt x="14" y="119"/>
                  </a:lnTo>
                  <a:lnTo>
                    <a:pt x="14" y="119"/>
                  </a:lnTo>
                  <a:lnTo>
                    <a:pt x="12" y="118"/>
                  </a:lnTo>
                  <a:lnTo>
                    <a:pt x="12" y="118"/>
                  </a:lnTo>
                  <a:lnTo>
                    <a:pt x="12" y="118"/>
                  </a:lnTo>
                  <a:lnTo>
                    <a:pt x="12" y="118"/>
                  </a:lnTo>
                  <a:lnTo>
                    <a:pt x="12" y="118"/>
                  </a:lnTo>
                  <a:lnTo>
                    <a:pt x="12" y="118"/>
                  </a:lnTo>
                  <a:lnTo>
                    <a:pt x="12" y="118"/>
                  </a:lnTo>
                  <a:lnTo>
                    <a:pt x="12" y="118"/>
                  </a:lnTo>
                  <a:lnTo>
                    <a:pt x="12" y="118"/>
                  </a:lnTo>
                  <a:lnTo>
                    <a:pt x="12" y="118"/>
                  </a:lnTo>
                  <a:lnTo>
                    <a:pt x="12" y="118"/>
                  </a:lnTo>
                  <a:lnTo>
                    <a:pt x="12" y="118"/>
                  </a:lnTo>
                  <a:lnTo>
                    <a:pt x="12" y="119"/>
                  </a:lnTo>
                  <a:lnTo>
                    <a:pt x="12" y="119"/>
                  </a:lnTo>
                  <a:lnTo>
                    <a:pt x="12" y="119"/>
                  </a:lnTo>
                  <a:lnTo>
                    <a:pt x="12" y="119"/>
                  </a:lnTo>
                  <a:lnTo>
                    <a:pt x="12" y="119"/>
                  </a:lnTo>
                  <a:lnTo>
                    <a:pt x="11" y="119"/>
                  </a:lnTo>
                  <a:lnTo>
                    <a:pt x="11" y="119"/>
                  </a:lnTo>
                  <a:lnTo>
                    <a:pt x="11" y="119"/>
                  </a:lnTo>
                  <a:lnTo>
                    <a:pt x="11" y="118"/>
                  </a:lnTo>
                  <a:lnTo>
                    <a:pt x="9" y="118"/>
                  </a:lnTo>
                  <a:lnTo>
                    <a:pt x="9" y="118"/>
                  </a:lnTo>
                  <a:lnTo>
                    <a:pt x="9" y="118"/>
                  </a:lnTo>
                  <a:lnTo>
                    <a:pt x="9" y="118"/>
                  </a:lnTo>
                  <a:lnTo>
                    <a:pt x="9" y="118"/>
                  </a:lnTo>
                  <a:lnTo>
                    <a:pt x="8" y="115"/>
                  </a:lnTo>
                  <a:lnTo>
                    <a:pt x="4" y="107"/>
                  </a:lnTo>
                  <a:lnTo>
                    <a:pt x="0" y="90"/>
                  </a:lnTo>
                  <a:lnTo>
                    <a:pt x="0" y="89"/>
                  </a:lnTo>
                  <a:lnTo>
                    <a:pt x="1" y="86"/>
                  </a:lnTo>
                  <a:lnTo>
                    <a:pt x="3" y="86"/>
                  </a:lnTo>
                  <a:lnTo>
                    <a:pt x="8" y="86"/>
                  </a:lnTo>
                  <a:lnTo>
                    <a:pt x="14" y="84"/>
                  </a:lnTo>
                  <a:lnTo>
                    <a:pt x="14" y="83"/>
                  </a:lnTo>
                  <a:lnTo>
                    <a:pt x="14" y="83"/>
                  </a:lnTo>
                  <a:lnTo>
                    <a:pt x="14" y="83"/>
                  </a:lnTo>
                  <a:lnTo>
                    <a:pt x="15" y="78"/>
                  </a:lnTo>
                  <a:lnTo>
                    <a:pt x="17" y="75"/>
                  </a:lnTo>
                  <a:lnTo>
                    <a:pt x="21" y="55"/>
                  </a:lnTo>
                  <a:lnTo>
                    <a:pt x="21" y="47"/>
                  </a:lnTo>
                  <a:lnTo>
                    <a:pt x="21" y="47"/>
                  </a:lnTo>
                  <a:lnTo>
                    <a:pt x="21" y="44"/>
                  </a:lnTo>
                  <a:lnTo>
                    <a:pt x="21" y="40"/>
                  </a:lnTo>
                  <a:lnTo>
                    <a:pt x="20" y="35"/>
                  </a:lnTo>
                  <a:lnTo>
                    <a:pt x="20" y="31"/>
                  </a:lnTo>
                  <a:lnTo>
                    <a:pt x="20" y="26"/>
                  </a:lnTo>
                  <a:lnTo>
                    <a:pt x="20" y="25"/>
                  </a:lnTo>
                  <a:lnTo>
                    <a:pt x="20" y="22"/>
                  </a:lnTo>
                  <a:lnTo>
                    <a:pt x="21" y="19"/>
                  </a:lnTo>
                  <a:lnTo>
                    <a:pt x="35" y="0"/>
                  </a:lnTo>
                  <a:lnTo>
                    <a:pt x="35" y="0"/>
                  </a:lnTo>
                  <a:lnTo>
                    <a:pt x="41" y="0"/>
                  </a:lnTo>
                  <a:lnTo>
                    <a:pt x="49" y="0"/>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35" name="Freeform 117"/>
            <p:cNvSpPr>
              <a:spLocks/>
            </p:cNvSpPr>
            <p:nvPr/>
          </p:nvSpPr>
          <p:spPr bwMode="auto">
            <a:xfrm>
              <a:off x="5748386" y="2727435"/>
              <a:ext cx="731264" cy="595051"/>
            </a:xfrm>
            <a:custGeom>
              <a:avLst/>
              <a:gdLst>
                <a:gd name="T0" fmla="*/ 88 w 102"/>
                <a:gd name="T1" fmla="*/ 0 h 83"/>
                <a:gd name="T2" fmla="*/ 91 w 102"/>
                <a:gd name="T3" fmla="*/ 2 h 83"/>
                <a:gd name="T4" fmla="*/ 91 w 102"/>
                <a:gd name="T5" fmla="*/ 3 h 83"/>
                <a:gd name="T6" fmla="*/ 91 w 102"/>
                <a:gd name="T7" fmla="*/ 6 h 83"/>
                <a:gd name="T8" fmla="*/ 99 w 102"/>
                <a:gd name="T9" fmla="*/ 25 h 83"/>
                <a:gd name="T10" fmla="*/ 100 w 102"/>
                <a:gd name="T11" fmla="*/ 37 h 83"/>
                <a:gd name="T12" fmla="*/ 93 w 102"/>
                <a:gd name="T13" fmla="*/ 38 h 83"/>
                <a:gd name="T14" fmla="*/ 93 w 102"/>
                <a:gd name="T15" fmla="*/ 38 h 83"/>
                <a:gd name="T16" fmla="*/ 90 w 102"/>
                <a:gd name="T17" fmla="*/ 49 h 83"/>
                <a:gd name="T18" fmla="*/ 76 w 102"/>
                <a:gd name="T19" fmla="*/ 70 h 83"/>
                <a:gd name="T20" fmla="*/ 61 w 102"/>
                <a:gd name="T21" fmla="*/ 81 h 83"/>
                <a:gd name="T22" fmla="*/ 56 w 102"/>
                <a:gd name="T23" fmla="*/ 83 h 83"/>
                <a:gd name="T24" fmla="*/ 47 w 102"/>
                <a:gd name="T25" fmla="*/ 77 h 83"/>
                <a:gd name="T26" fmla="*/ 38 w 102"/>
                <a:gd name="T27" fmla="*/ 69 h 83"/>
                <a:gd name="T28" fmla="*/ 32 w 102"/>
                <a:gd name="T29" fmla="*/ 64 h 83"/>
                <a:gd name="T30" fmla="*/ 30 w 102"/>
                <a:gd name="T31" fmla="*/ 64 h 83"/>
                <a:gd name="T32" fmla="*/ 21 w 102"/>
                <a:gd name="T33" fmla="*/ 60 h 83"/>
                <a:gd name="T34" fmla="*/ 4 w 102"/>
                <a:gd name="T35" fmla="*/ 48 h 83"/>
                <a:gd name="T36" fmla="*/ 3 w 102"/>
                <a:gd name="T37" fmla="*/ 40 h 83"/>
                <a:gd name="T38" fmla="*/ 12 w 102"/>
                <a:gd name="T39" fmla="*/ 26 h 83"/>
                <a:gd name="T40" fmla="*/ 17 w 102"/>
                <a:gd name="T41" fmla="*/ 25 h 83"/>
                <a:gd name="T42" fmla="*/ 23 w 102"/>
                <a:gd name="T43" fmla="*/ 19 h 83"/>
                <a:gd name="T44" fmla="*/ 24 w 102"/>
                <a:gd name="T45" fmla="*/ 17 h 83"/>
                <a:gd name="T46" fmla="*/ 24 w 102"/>
                <a:gd name="T47" fmla="*/ 16 h 83"/>
                <a:gd name="T48" fmla="*/ 26 w 102"/>
                <a:gd name="T49" fmla="*/ 14 h 83"/>
                <a:gd name="T50" fmla="*/ 29 w 102"/>
                <a:gd name="T51" fmla="*/ 9 h 83"/>
                <a:gd name="T52" fmla="*/ 41 w 102"/>
                <a:gd name="T53" fmla="*/ 5 h 83"/>
                <a:gd name="T54" fmla="*/ 52 w 102"/>
                <a:gd name="T55" fmla="*/ 6 h 83"/>
                <a:gd name="T56" fmla="*/ 53 w 102"/>
                <a:gd name="T57" fmla="*/ 9 h 83"/>
                <a:gd name="T58" fmla="*/ 55 w 102"/>
                <a:gd name="T59" fmla="*/ 11 h 83"/>
                <a:gd name="T60" fmla="*/ 55 w 102"/>
                <a:gd name="T61" fmla="*/ 11 h 83"/>
                <a:gd name="T62" fmla="*/ 61 w 102"/>
                <a:gd name="T63" fmla="*/ 12 h 83"/>
                <a:gd name="T64" fmla="*/ 76 w 102"/>
                <a:gd name="T65" fmla="*/ 8 h 83"/>
                <a:gd name="T66" fmla="*/ 88 w 102"/>
                <a:gd name="T67" fmla="*/ 0 h 83"/>
                <a:gd name="T68" fmla="*/ 88 w 102"/>
                <a:gd name="T69" fmla="*/ 0 h 83"/>
                <a:gd name="T70" fmla="*/ 88 w 102"/>
                <a:gd name="T7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3">
                  <a:moveTo>
                    <a:pt x="88" y="0"/>
                  </a:moveTo>
                  <a:lnTo>
                    <a:pt x="88" y="0"/>
                  </a:lnTo>
                  <a:lnTo>
                    <a:pt x="90" y="0"/>
                  </a:lnTo>
                  <a:lnTo>
                    <a:pt x="91" y="2"/>
                  </a:lnTo>
                  <a:lnTo>
                    <a:pt x="91" y="2"/>
                  </a:lnTo>
                  <a:lnTo>
                    <a:pt x="91" y="3"/>
                  </a:lnTo>
                  <a:lnTo>
                    <a:pt x="91" y="6"/>
                  </a:lnTo>
                  <a:lnTo>
                    <a:pt x="91" y="6"/>
                  </a:lnTo>
                  <a:lnTo>
                    <a:pt x="91" y="6"/>
                  </a:lnTo>
                  <a:lnTo>
                    <a:pt x="99" y="25"/>
                  </a:lnTo>
                  <a:lnTo>
                    <a:pt x="102" y="32"/>
                  </a:lnTo>
                  <a:lnTo>
                    <a:pt x="100" y="37"/>
                  </a:lnTo>
                  <a:lnTo>
                    <a:pt x="97" y="38"/>
                  </a:lnTo>
                  <a:lnTo>
                    <a:pt x="93" y="38"/>
                  </a:lnTo>
                  <a:lnTo>
                    <a:pt x="93" y="38"/>
                  </a:lnTo>
                  <a:lnTo>
                    <a:pt x="93" y="38"/>
                  </a:lnTo>
                  <a:lnTo>
                    <a:pt x="91" y="40"/>
                  </a:lnTo>
                  <a:lnTo>
                    <a:pt x="90" y="49"/>
                  </a:lnTo>
                  <a:lnTo>
                    <a:pt x="82" y="61"/>
                  </a:lnTo>
                  <a:lnTo>
                    <a:pt x="76" y="70"/>
                  </a:lnTo>
                  <a:lnTo>
                    <a:pt x="73" y="75"/>
                  </a:lnTo>
                  <a:lnTo>
                    <a:pt x="61" y="81"/>
                  </a:lnTo>
                  <a:lnTo>
                    <a:pt x="59" y="81"/>
                  </a:lnTo>
                  <a:lnTo>
                    <a:pt x="56" y="83"/>
                  </a:lnTo>
                  <a:lnTo>
                    <a:pt x="53" y="83"/>
                  </a:lnTo>
                  <a:lnTo>
                    <a:pt x="47" y="77"/>
                  </a:lnTo>
                  <a:lnTo>
                    <a:pt x="42" y="72"/>
                  </a:lnTo>
                  <a:lnTo>
                    <a:pt x="38" y="69"/>
                  </a:lnTo>
                  <a:lnTo>
                    <a:pt x="33" y="66"/>
                  </a:lnTo>
                  <a:lnTo>
                    <a:pt x="32" y="64"/>
                  </a:lnTo>
                  <a:lnTo>
                    <a:pt x="32" y="64"/>
                  </a:lnTo>
                  <a:lnTo>
                    <a:pt x="30" y="64"/>
                  </a:lnTo>
                  <a:lnTo>
                    <a:pt x="29" y="63"/>
                  </a:lnTo>
                  <a:lnTo>
                    <a:pt x="21" y="60"/>
                  </a:lnTo>
                  <a:lnTo>
                    <a:pt x="10" y="52"/>
                  </a:lnTo>
                  <a:lnTo>
                    <a:pt x="4" y="48"/>
                  </a:lnTo>
                  <a:lnTo>
                    <a:pt x="0" y="45"/>
                  </a:lnTo>
                  <a:lnTo>
                    <a:pt x="3" y="40"/>
                  </a:lnTo>
                  <a:lnTo>
                    <a:pt x="6" y="32"/>
                  </a:lnTo>
                  <a:lnTo>
                    <a:pt x="12" y="26"/>
                  </a:lnTo>
                  <a:lnTo>
                    <a:pt x="17" y="25"/>
                  </a:lnTo>
                  <a:lnTo>
                    <a:pt x="17" y="25"/>
                  </a:lnTo>
                  <a:lnTo>
                    <a:pt x="23" y="19"/>
                  </a:lnTo>
                  <a:lnTo>
                    <a:pt x="23" y="19"/>
                  </a:lnTo>
                  <a:lnTo>
                    <a:pt x="24" y="17"/>
                  </a:lnTo>
                  <a:lnTo>
                    <a:pt x="24" y="17"/>
                  </a:lnTo>
                  <a:lnTo>
                    <a:pt x="24" y="17"/>
                  </a:lnTo>
                  <a:lnTo>
                    <a:pt x="24" y="16"/>
                  </a:lnTo>
                  <a:lnTo>
                    <a:pt x="26" y="14"/>
                  </a:lnTo>
                  <a:lnTo>
                    <a:pt x="26" y="14"/>
                  </a:lnTo>
                  <a:lnTo>
                    <a:pt x="29" y="9"/>
                  </a:lnTo>
                  <a:lnTo>
                    <a:pt x="29" y="9"/>
                  </a:lnTo>
                  <a:lnTo>
                    <a:pt x="30" y="8"/>
                  </a:lnTo>
                  <a:lnTo>
                    <a:pt x="41" y="5"/>
                  </a:lnTo>
                  <a:lnTo>
                    <a:pt x="49" y="5"/>
                  </a:lnTo>
                  <a:lnTo>
                    <a:pt x="52" y="6"/>
                  </a:lnTo>
                  <a:lnTo>
                    <a:pt x="53" y="8"/>
                  </a:lnTo>
                  <a:lnTo>
                    <a:pt x="53" y="9"/>
                  </a:lnTo>
                  <a:lnTo>
                    <a:pt x="55" y="11"/>
                  </a:lnTo>
                  <a:lnTo>
                    <a:pt x="55" y="11"/>
                  </a:lnTo>
                  <a:lnTo>
                    <a:pt x="55" y="11"/>
                  </a:lnTo>
                  <a:lnTo>
                    <a:pt x="55" y="11"/>
                  </a:lnTo>
                  <a:lnTo>
                    <a:pt x="55" y="11"/>
                  </a:lnTo>
                  <a:lnTo>
                    <a:pt x="61" y="12"/>
                  </a:lnTo>
                  <a:lnTo>
                    <a:pt x="70" y="11"/>
                  </a:lnTo>
                  <a:lnTo>
                    <a:pt x="76" y="8"/>
                  </a:lnTo>
                  <a:lnTo>
                    <a:pt x="82" y="5"/>
                  </a:lnTo>
                  <a:lnTo>
                    <a:pt x="88" y="0"/>
                  </a:lnTo>
                  <a:lnTo>
                    <a:pt x="88" y="0"/>
                  </a:lnTo>
                  <a:lnTo>
                    <a:pt x="88" y="0"/>
                  </a:lnTo>
                  <a:lnTo>
                    <a:pt x="88" y="0"/>
                  </a:lnTo>
                  <a:lnTo>
                    <a:pt x="88" y="0"/>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36" name="Freeform 128"/>
            <p:cNvSpPr>
              <a:spLocks/>
            </p:cNvSpPr>
            <p:nvPr/>
          </p:nvSpPr>
          <p:spPr bwMode="auto">
            <a:xfrm>
              <a:off x="5834415" y="2354631"/>
              <a:ext cx="587881" cy="473173"/>
            </a:xfrm>
            <a:custGeom>
              <a:avLst/>
              <a:gdLst>
                <a:gd name="T0" fmla="*/ 18 w 82"/>
                <a:gd name="T1" fmla="*/ 0 h 66"/>
                <a:gd name="T2" fmla="*/ 18 w 82"/>
                <a:gd name="T3" fmla="*/ 0 h 66"/>
                <a:gd name="T4" fmla="*/ 18 w 82"/>
                <a:gd name="T5" fmla="*/ 0 h 66"/>
                <a:gd name="T6" fmla="*/ 20 w 82"/>
                <a:gd name="T7" fmla="*/ 0 h 66"/>
                <a:gd name="T8" fmla="*/ 29 w 82"/>
                <a:gd name="T9" fmla="*/ 4 h 66"/>
                <a:gd name="T10" fmla="*/ 33 w 82"/>
                <a:gd name="T11" fmla="*/ 5 h 66"/>
                <a:gd name="T12" fmla="*/ 58 w 82"/>
                <a:gd name="T13" fmla="*/ 22 h 66"/>
                <a:gd name="T14" fmla="*/ 64 w 82"/>
                <a:gd name="T15" fmla="*/ 26 h 66"/>
                <a:gd name="T16" fmla="*/ 64 w 82"/>
                <a:gd name="T17" fmla="*/ 28 h 66"/>
                <a:gd name="T18" fmla="*/ 65 w 82"/>
                <a:gd name="T19" fmla="*/ 29 h 66"/>
                <a:gd name="T20" fmla="*/ 67 w 82"/>
                <a:gd name="T21" fmla="*/ 32 h 66"/>
                <a:gd name="T22" fmla="*/ 70 w 82"/>
                <a:gd name="T23" fmla="*/ 34 h 66"/>
                <a:gd name="T24" fmla="*/ 73 w 82"/>
                <a:gd name="T25" fmla="*/ 34 h 66"/>
                <a:gd name="T26" fmla="*/ 76 w 82"/>
                <a:gd name="T27" fmla="*/ 36 h 66"/>
                <a:gd name="T28" fmla="*/ 82 w 82"/>
                <a:gd name="T29" fmla="*/ 45 h 66"/>
                <a:gd name="T30" fmla="*/ 81 w 82"/>
                <a:gd name="T31" fmla="*/ 48 h 66"/>
                <a:gd name="T32" fmla="*/ 81 w 82"/>
                <a:gd name="T33" fmla="*/ 49 h 66"/>
                <a:gd name="T34" fmla="*/ 81 w 82"/>
                <a:gd name="T35" fmla="*/ 49 h 66"/>
                <a:gd name="T36" fmla="*/ 81 w 82"/>
                <a:gd name="T37" fmla="*/ 51 h 66"/>
                <a:gd name="T38" fmla="*/ 79 w 82"/>
                <a:gd name="T39" fmla="*/ 54 h 66"/>
                <a:gd name="T40" fmla="*/ 78 w 82"/>
                <a:gd name="T41" fmla="*/ 52 h 66"/>
                <a:gd name="T42" fmla="*/ 76 w 82"/>
                <a:gd name="T43" fmla="*/ 52 h 66"/>
                <a:gd name="T44" fmla="*/ 76 w 82"/>
                <a:gd name="T45" fmla="*/ 52 h 66"/>
                <a:gd name="T46" fmla="*/ 76 w 82"/>
                <a:gd name="T47" fmla="*/ 52 h 66"/>
                <a:gd name="T48" fmla="*/ 76 w 82"/>
                <a:gd name="T49" fmla="*/ 52 h 66"/>
                <a:gd name="T50" fmla="*/ 76 w 82"/>
                <a:gd name="T51" fmla="*/ 52 h 66"/>
                <a:gd name="T52" fmla="*/ 76 w 82"/>
                <a:gd name="T53" fmla="*/ 52 h 66"/>
                <a:gd name="T54" fmla="*/ 70 w 82"/>
                <a:gd name="T55" fmla="*/ 57 h 66"/>
                <a:gd name="T56" fmla="*/ 64 w 82"/>
                <a:gd name="T57" fmla="*/ 60 h 66"/>
                <a:gd name="T58" fmla="*/ 58 w 82"/>
                <a:gd name="T59" fmla="*/ 63 h 66"/>
                <a:gd name="T60" fmla="*/ 49 w 82"/>
                <a:gd name="T61" fmla="*/ 64 h 66"/>
                <a:gd name="T62" fmla="*/ 43 w 82"/>
                <a:gd name="T63" fmla="*/ 63 h 66"/>
                <a:gd name="T64" fmla="*/ 43 w 82"/>
                <a:gd name="T65" fmla="*/ 63 h 66"/>
                <a:gd name="T66" fmla="*/ 43 w 82"/>
                <a:gd name="T67" fmla="*/ 63 h 66"/>
                <a:gd name="T68" fmla="*/ 43 w 82"/>
                <a:gd name="T69" fmla="*/ 63 h 66"/>
                <a:gd name="T70" fmla="*/ 43 w 82"/>
                <a:gd name="T71" fmla="*/ 63 h 66"/>
                <a:gd name="T72" fmla="*/ 41 w 82"/>
                <a:gd name="T73" fmla="*/ 61 h 66"/>
                <a:gd name="T74" fmla="*/ 41 w 82"/>
                <a:gd name="T75" fmla="*/ 60 h 66"/>
                <a:gd name="T76" fmla="*/ 40 w 82"/>
                <a:gd name="T77" fmla="*/ 58 h 66"/>
                <a:gd name="T78" fmla="*/ 37 w 82"/>
                <a:gd name="T79" fmla="*/ 57 h 66"/>
                <a:gd name="T80" fmla="*/ 29 w 82"/>
                <a:gd name="T81" fmla="*/ 57 h 66"/>
                <a:gd name="T82" fmla="*/ 18 w 82"/>
                <a:gd name="T83" fmla="*/ 60 h 66"/>
                <a:gd name="T84" fmla="*/ 17 w 82"/>
                <a:gd name="T85" fmla="*/ 61 h 66"/>
                <a:gd name="T86" fmla="*/ 17 w 82"/>
                <a:gd name="T87" fmla="*/ 61 h 66"/>
                <a:gd name="T88" fmla="*/ 14 w 82"/>
                <a:gd name="T89" fmla="*/ 66 h 66"/>
                <a:gd name="T90" fmla="*/ 14 w 82"/>
                <a:gd name="T91" fmla="*/ 66 h 66"/>
                <a:gd name="T92" fmla="*/ 14 w 82"/>
                <a:gd name="T93" fmla="*/ 64 h 66"/>
                <a:gd name="T94" fmla="*/ 12 w 82"/>
                <a:gd name="T95" fmla="*/ 60 h 66"/>
                <a:gd name="T96" fmla="*/ 11 w 82"/>
                <a:gd name="T97" fmla="*/ 60 h 66"/>
                <a:gd name="T98" fmla="*/ 11 w 82"/>
                <a:gd name="T99" fmla="*/ 60 h 66"/>
                <a:gd name="T100" fmla="*/ 9 w 82"/>
                <a:gd name="T101" fmla="*/ 57 h 66"/>
                <a:gd name="T102" fmla="*/ 6 w 82"/>
                <a:gd name="T103" fmla="*/ 49 h 66"/>
                <a:gd name="T104" fmla="*/ 0 w 82"/>
                <a:gd name="T105" fmla="*/ 28 h 66"/>
                <a:gd name="T106" fmla="*/ 6 w 82"/>
                <a:gd name="T107" fmla="*/ 20 h 66"/>
                <a:gd name="T108" fmla="*/ 8 w 82"/>
                <a:gd name="T109" fmla="*/ 19 h 66"/>
                <a:gd name="T110" fmla="*/ 11 w 82"/>
                <a:gd name="T111" fmla="*/ 14 h 66"/>
                <a:gd name="T112" fmla="*/ 14 w 82"/>
                <a:gd name="T113" fmla="*/ 7 h 66"/>
                <a:gd name="T114" fmla="*/ 17 w 82"/>
                <a:gd name="T115" fmla="*/ 0 h 66"/>
                <a:gd name="T116" fmla="*/ 17 w 82"/>
                <a:gd name="T117" fmla="*/ 0 h 66"/>
                <a:gd name="T118" fmla="*/ 18 w 82"/>
                <a:gd name="T119" fmla="*/ 0 h 66"/>
                <a:gd name="T120" fmla="*/ 18 w 82"/>
                <a:gd name="T1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 h="66">
                  <a:moveTo>
                    <a:pt x="18" y="0"/>
                  </a:moveTo>
                  <a:lnTo>
                    <a:pt x="18" y="0"/>
                  </a:lnTo>
                  <a:lnTo>
                    <a:pt x="18" y="0"/>
                  </a:lnTo>
                  <a:lnTo>
                    <a:pt x="20" y="0"/>
                  </a:lnTo>
                  <a:lnTo>
                    <a:pt x="29" y="4"/>
                  </a:lnTo>
                  <a:lnTo>
                    <a:pt x="33" y="5"/>
                  </a:lnTo>
                  <a:lnTo>
                    <a:pt x="58" y="22"/>
                  </a:lnTo>
                  <a:lnTo>
                    <a:pt x="64" y="26"/>
                  </a:lnTo>
                  <a:lnTo>
                    <a:pt x="64" y="28"/>
                  </a:lnTo>
                  <a:lnTo>
                    <a:pt x="65" y="29"/>
                  </a:lnTo>
                  <a:lnTo>
                    <a:pt x="67" y="32"/>
                  </a:lnTo>
                  <a:lnTo>
                    <a:pt x="70" y="34"/>
                  </a:lnTo>
                  <a:lnTo>
                    <a:pt x="73" y="34"/>
                  </a:lnTo>
                  <a:lnTo>
                    <a:pt x="76" y="36"/>
                  </a:lnTo>
                  <a:lnTo>
                    <a:pt x="82" y="45"/>
                  </a:lnTo>
                  <a:lnTo>
                    <a:pt x="81" y="48"/>
                  </a:lnTo>
                  <a:lnTo>
                    <a:pt x="81" y="49"/>
                  </a:lnTo>
                  <a:lnTo>
                    <a:pt x="81" y="49"/>
                  </a:lnTo>
                  <a:lnTo>
                    <a:pt x="81" y="51"/>
                  </a:lnTo>
                  <a:lnTo>
                    <a:pt x="79" y="54"/>
                  </a:lnTo>
                  <a:lnTo>
                    <a:pt x="78" y="52"/>
                  </a:lnTo>
                  <a:lnTo>
                    <a:pt x="76" y="52"/>
                  </a:lnTo>
                  <a:lnTo>
                    <a:pt x="76" y="52"/>
                  </a:lnTo>
                  <a:lnTo>
                    <a:pt x="76" y="52"/>
                  </a:lnTo>
                  <a:lnTo>
                    <a:pt x="76" y="52"/>
                  </a:lnTo>
                  <a:lnTo>
                    <a:pt x="76" y="52"/>
                  </a:lnTo>
                  <a:lnTo>
                    <a:pt x="76" y="52"/>
                  </a:lnTo>
                  <a:lnTo>
                    <a:pt x="70" y="57"/>
                  </a:lnTo>
                  <a:lnTo>
                    <a:pt x="64" y="60"/>
                  </a:lnTo>
                  <a:lnTo>
                    <a:pt x="58" y="63"/>
                  </a:lnTo>
                  <a:lnTo>
                    <a:pt x="49" y="64"/>
                  </a:lnTo>
                  <a:lnTo>
                    <a:pt x="43" y="63"/>
                  </a:lnTo>
                  <a:lnTo>
                    <a:pt x="43" y="63"/>
                  </a:lnTo>
                  <a:lnTo>
                    <a:pt x="43" y="63"/>
                  </a:lnTo>
                  <a:lnTo>
                    <a:pt x="43" y="63"/>
                  </a:lnTo>
                  <a:lnTo>
                    <a:pt x="43" y="63"/>
                  </a:lnTo>
                  <a:lnTo>
                    <a:pt x="41" y="61"/>
                  </a:lnTo>
                  <a:lnTo>
                    <a:pt x="41" y="60"/>
                  </a:lnTo>
                  <a:lnTo>
                    <a:pt x="40" y="58"/>
                  </a:lnTo>
                  <a:lnTo>
                    <a:pt x="37" y="57"/>
                  </a:lnTo>
                  <a:lnTo>
                    <a:pt x="29" y="57"/>
                  </a:lnTo>
                  <a:lnTo>
                    <a:pt x="18" y="60"/>
                  </a:lnTo>
                  <a:lnTo>
                    <a:pt x="17" y="61"/>
                  </a:lnTo>
                  <a:lnTo>
                    <a:pt x="17" y="61"/>
                  </a:lnTo>
                  <a:lnTo>
                    <a:pt x="14" y="66"/>
                  </a:lnTo>
                  <a:lnTo>
                    <a:pt x="14" y="66"/>
                  </a:lnTo>
                  <a:lnTo>
                    <a:pt x="14" y="64"/>
                  </a:lnTo>
                  <a:lnTo>
                    <a:pt x="12" y="60"/>
                  </a:lnTo>
                  <a:lnTo>
                    <a:pt x="11" y="60"/>
                  </a:lnTo>
                  <a:lnTo>
                    <a:pt x="11" y="60"/>
                  </a:lnTo>
                  <a:lnTo>
                    <a:pt x="9" y="57"/>
                  </a:lnTo>
                  <a:lnTo>
                    <a:pt x="6" y="49"/>
                  </a:lnTo>
                  <a:lnTo>
                    <a:pt x="0" y="28"/>
                  </a:lnTo>
                  <a:lnTo>
                    <a:pt x="6" y="20"/>
                  </a:lnTo>
                  <a:lnTo>
                    <a:pt x="8" y="19"/>
                  </a:lnTo>
                  <a:lnTo>
                    <a:pt x="11" y="14"/>
                  </a:lnTo>
                  <a:lnTo>
                    <a:pt x="14" y="7"/>
                  </a:lnTo>
                  <a:lnTo>
                    <a:pt x="17" y="0"/>
                  </a:lnTo>
                  <a:lnTo>
                    <a:pt x="17" y="0"/>
                  </a:lnTo>
                  <a:lnTo>
                    <a:pt x="18" y="0"/>
                  </a:lnTo>
                  <a:lnTo>
                    <a:pt x="18" y="0"/>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37" name="Freeform 132"/>
            <p:cNvSpPr>
              <a:spLocks/>
            </p:cNvSpPr>
            <p:nvPr/>
          </p:nvSpPr>
          <p:spPr bwMode="auto">
            <a:xfrm>
              <a:off x="4579796" y="2261432"/>
              <a:ext cx="1104068" cy="1068223"/>
            </a:xfrm>
            <a:custGeom>
              <a:avLst/>
              <a:gdLst>
                <a:gd name="T0" fmla="*/ 68 w 154"/>
                <a:gd name="T1" fmla="*/ 13 h 149"/>
                <a:gd name="T2" fmla="*/ 79 w 154"/>
                <a:gd name="T3" fmla="*/ 23 h 149"/>
                <a:gd name="T4" fmla="*/ 80 w 154"/>
                <a:gd name="T5" fmla="*/ 26 h 149"/>
                <a:gd name="T6" fmla="*/ 80 w 154"/>
                <a:gd name="T7" fmla="*/ 26 h 149"/>
                <a:gd name="T8" fmla="*/ 88 w 154"/>
                <a:gd name="T9" fmla="*/ 38 h 149"/>
                <a:gd name="T10" fmla="*/ 103 w 154"/>
                <a:gd name="T11" fmla="*/ 52 h 149"/>
                <a:gd name="T12" fmla="*/ 120 w 154"/>
                <a:gd name="T13" fmla="*/ 67 h 149"/>
                <a:gd name="T14" fmla="*/ 129 w 154"/>
                <a:gd name="T15" fmla="*/ 79 h 149"/>
                <a:gd name="T16" fmla="*/ 131 w 154"/>
                <a:gd name="T17" fmla="*/ 84 h 149"/>
                <a:gd name="T18" fmla="*/ 129 w 154"/>
                <a:gd name="T19" fmla="*/ 85 h 149"/>
                <a:gd name="T20" fmla="*/ 120 w 154"/>
                <a:gd name="T21" fmla="*/ 99 h 149"/>
                <a:gd name="T22" fmla="*/ 119 w 154"/>
                <a:gd name="T23" fmla="*/ 100 h 149"/>
                <a:gd name="T24" fmla="*/ 119 w 154"/>
                <a:gd name="T25" fmla="*/ 102 h 149"/>
                <a:gd name="T26" fmla="*/ 117 w 154"/>
                <a:gd name="T27" fmla="*/ 110 h 149"/>
                <a:gd name="T28" fmla="*/ 134 w 154"/>
                <a:gd name="T29" fmla="*/ 114 h 149"/>
                <a:gd name="T30" fmla="*/ 143 w 154"/>
                <a:gd name="T31" fmla="*/ 117 h 149"/>
                <a:gd name="T32" fmla="*/ 143 w 154"/>
                <a:gd name="T33" fmla="*/ 119 h 149"/>
                <a:gd name="T34" fmla="*/ 144 w 154"/>
                <a:gd name="T35" fmla="*/ 120 h 149"/>
                <a:gd name="T36" fmla="*/ 146 w 154"/>
                <a:gd name="T37" fmla="*/ 122 h 149"/>
                <a:gd name="T38" fmla="*/ 152 w 154"/>
                <a:gd name="T39" fmla="*/ 129 h 149"/>
                <a:gd name="T40" fmla="*/ 131 w 154"/>
                <a:gd name="T41" fmla="*/ 140 h 149"/>
                <a:gd name="T42" fmla="*/ 106 w 154"/>
                <a:gd name="T43" fmla="*/ 146 h 149"/>
                <a:gd name="T44" fmla="*/ 85 w 154"/>
                <a:gd name="T45" fmla="*/ 149 h 149"/>
                <a:gd name="T46" fmla="*/ 77 w 154"/>
                <a:gd name="T47" fmla="*/ 145 h 149"/>
                <a:gd name="T48" fmla="*/ 61 w 154"/>
                <a:gd name="T49" fmla="*/ 132 h 149"/>
                <a:gd name="T50" fmla="*/ 45 w 154"/>
                <a:gd name="T51" fmla="*/ 134 h 149"/>
                <a:gd name="T52" fmla="*/ 38 w 154"/>
                <a:gd name="T53" fmla="*/ 137 h 149"/>
                <a:gd name="T54" fmla="*/ 26 w 154"/>
                <a:gd name="T55" fmla="*/ 129 h 149"/>
                <a:gd name="T56" fmla="*/ 35 w 154"/>
                <a:gd name="T57" fmla="*/ 94 h 149"/>
                <a:gd name="T58" fmla="*/ 27 w 154"/>
                <a:gd name="T59" fmla="*/ 88 h 149"/>
                <a:gd name="T60" fmla="*/ 23 w 154"/>
                <a:gd name="T61" fmla="*/ 81 h 149"/>
                <a:gd name="T62" fmla="*/ 21 w 154"/>
                <a:gd name="T63" fmla="*/ 71 h 149"/>
                <a:gd name="T64" fmla="*/ 24 w 154"/>
                <a:gd name="T65" fmla="*/ 64 h 149"/>
                <a:gd name="T66" fmla="*/ 13 w 154"/>
                <a:gd name="T67" fmla="*/ 55 h 149"/>
                <a:gd name="T68" fmla="*/ 4 w 154"/>
                <a:gd name="T69" fmla="*/ 49 h 149"/>
                <a:gd name="T70" fmla="*/ 35 w 154"/>
                <a:gd name="T71" fmla="*/ 35 h 149"/>
                <a:gd name="T72" fmla="*/ 41 w 154"/>
                <a:gd name="T73" fmla="*/ 29 h 149"/>
                <a:gd name="T74" fmla="*/ 39 w 154"/>
                <a:gd name="T75" fmla="*/ 20 h 149"/>
                <a:gd name="T76" fmla="*/ 47 w 154"/>
                <a:gd name="T77" fmla="*/ 6 h 149"/>
                <a:gd name="T78" fmla="*/ 56 w 154"/>
                <a:gd name="T79" fmla="*/ 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49">
                  <a:moveTo>
                    <a:pt x="56" y="7"/>
                  </a:moveTo>
                  <a:lnTo>
                    <a:pt x="68" y="13"/>
                  </a:lnTo>
                  <a:lnTo>
                    <a:pt x="77" y="21"/>
                  </a:lnTo>
                  <a:lnTo>
                    <a:pt x="79" y="23"/>
                  </a:lnTo>
                  <a:lnTo>
                    <a:pt x="80" y="26"/>
                  </a:lnTo>
                  <a:lnTo>
                    <a:pt x="80" y="26"/>
                  </a:lnTo>
                  <a:lnTo>
                    <a:pt x="80" y="26"/>
                  </a:lnTo>
                  <a:lnTo>
                    <a:pt x="80" y="26"/>
                  </a:lnTo>
                  <a:lnTo>
                    <a:pt x="82" y="29"/>
                  </a:lnTo>
                  <a:lnTo>
                    <a:pt x="88" y="38"/>
                  </a:lnTo>
                  <a:lnTo>
                    <a:pt x="99" y="50"/>
                  </a:lnTo>
                  <a:lnTo>
                    <a:pt x="103" y="52"/>
                  </a:lnTo>
                  <a:lnTo>
                    <a:pt x="106" y="53"/>
                  </a:lnTo>
                  <a:lnTo>
                    <a:pt x="120" y="67"/>
                  </a:lnTo>
                  <a:lnTo>
                    <a:pt x="129" y="77"/>
                  </a:lnTo>
                  <a:lnTo>
                    <a:pt x="129" y="79"/>
                  </a:lnTo>
                  <a:lnTo>
                    <a:pt x="131" y="84"/>
                  </a:lnTo>
                  <a:lnTo>
                    <a:pt x="131" y="84"/>
                  </a:lnTo>
                  <a:lnTo>
                    <a:pt x="131" y="85"/>
                  </a:lnTo>
                  <a:lnTo>
                    <a:pt x="129" y="85"/>
                  </a:lnTo>
                  <a:lnTo>
                    <a:pt x="129" y="85"/>
                  </a:lnTo>
                  <a:lnTo>
                    <a:pt x="120" y="99"/>
                  </a:lnTo>
                  <a:lnTo>
                    <a:pt x="119" y="100"/>
                  </a:lnTo>
                  <a:lnTo>
                    <a:pt x="119" y="100"/>
                  </a:lnTo>
                  <a:lnTo>
                    <a:pt x="119" y="100"/>
                  </a:lnTo>
                  <a:lnTo>
                    <a:pt x="119" y="102"/>
                  </a:lnTo>
                  <a:lnTo>
                    <a:pt x="117" y="108"/>
                  </a:lnTo>
                  <a:lnTo>
                    <a:pt x="117" y="110"/>
                  </a:lnTo>
                  <a:lnTo>
                    <a:pt x="122" y="117"/>
                  </a:lnTo>
                  <a:lnTo>
                    <a:pt x="134" y="114"/>
                  </a:lnTo>
                  <a:lnTo>
                    <a:pt x="141" y="117"/>
                  </a:lnTo>
                  <a:lnTo>
                    <a:pt x="143" y="117"/>
                  </a:lnTo>
                  <a:lnTo>
                    <a:pt x="143" y="117"/>
                  </a:lnTo>
                  <a:lnTo>
                    <a:pt x="143" y="119"/>
                  </a:lnTo>
                  <a:lnTo>
                    <a:pt x="144" y="119"/>
                  </a:lnTo>
                  <a:lnTo>
                    <a:pt x="144" y="120"/>
                  </a:lnTo>
                  <a:lnTo>
                    <a:pt x="146" y="120"/>
                  </a:lnTo>
                  <a:lnTo>
                    <a:pt x="146" y="122"/>
                  </a:lnTo>
                  <a:lnTo>
                    <a:pt x="154" y="129"/>
                  </a:lnTo>
                  <a:lnTo>
                    <a:pt x="152" y="129"/>
                  </a:lnTo>
                  <a:lnTo>
                    <a:pt x="144" y="138"/>
                  </a:lnTo>
                  <a:lnTo>
                    <a:pt x="131" y="140"/>
                  </a:lnTo>
                  <a:lnTo>
                    <a:pt x="115" y="143"/>
                  </a:lnTo>
                  <a:lnTo>
                    <a:pt x="106" y="146"/>
                  </a:lnTo>
                  <a:lnTo>
                    <a:pt x="93" y="149"/>
                  </a:lnTo>
                  <a:lnTo>
                    <a:pt x="85" y="149"/>
                  </a:lnTo>
                  <a:lnTo>
                    <a:pt x="83" y="149"/>
                  </a:lnTo>
                  <a:lnTo>
                    <a:pt x="77" y="145"/>
                  </a:lnTo>
                  <a:lnTo>
                    <a:pt x="74" y="138"/>
                  </a:lnTo>
                  <a:lnTo>
                    <a:pt x="61" y="132"/>
                  </a:lnTo>
                  <a:lnTo>
                    <a:pt x="55" y="132"/>
                  </a:lnTo>
                  <a:lnTo>
                    <a:pt x="45" y="134"/>
                  </a:lnTo>
                  <a:lnTo>
                    <a:pt x="41" y="135"/>
                  </a:lnTo>
                  <a:lnTo>
                    <a:pt x="38" y="137"/>
                  </a:lnTo>
                  <a:lnTo>
                    <a:pt x="29" y="131"/>
                  </a:lnTo>
                  <a:lnTo>
                    <a:pt x="26" y="129"/>
                  </a:lnTo>
                  <a:lnTo>
                    <a:pt x="26" y="123"/>
                  </a:lnTo>
                  <a:lnTo>
                    <a:pt x="35" y="94"/>
                  </a:lnTo>
                  <a:lnTo>
                    <a:pt x="35" y="94"/>
                  </a:lnTo>
                  <a:lnTo>
                    <a:pt x="27" y="88"/>
                  </a:lnTo>
                  <a:lnTo>
                    <a:pt x="23" y="82"/>
                  </a:lnTo>
                  <a:lnTo>
                    <a:pt x="23" y="81"/>
                  </a:lnTo>
                  <a:lnTo>
                    <a:pt x="23" y="79"/>
                  </a:lnTo>
                  <a:lnTo>
                    <a:pt x="21" y="71"/>
                  </a:lnTo>
                  <a:lnTo>
                    <a:pt x="24" y="64"/>
                  </a:lnTo>
                  <a:lnTo>
                    <a:pt x="24" y="64"/>
                  </a:lnTo>
                  <a:lnTo>
                    <a:pt x="24" y="62"/>
                  </a:lnTo>
                  <a:lnTo>
                    <a:pt x="13" y="55"/>
                  </a:lnTo>
                  <a:lnTo>
                    <a:pt x="0" y="52"/>
                  </a:lnTo>
                  <a:lnTo>
                    <a:pt x="4" y="49"/>
                  </a:lnTo>
                  <a:lnTo>
                    <a:pt x="26" y="32"/>
                  </a:lnTo>
                  <a:lnTo>
                    <a:pt x="35" y="35"/>
                  </a:lnTo>
                  <a:lnTo>
                    <a:pt x="38" y="33"/>
                  </a:lnTo>
                  <a:lnTo>
                    <a:pt x="41" y="29"/>
                  </a:lnTo>
                  <a:lnTo>
                    <a:pt x="41" y="20"/>
                  </a:lnTo>
                  <a:lnTo>
                    <a:pt x="39" y="20"/>
                  </a:lnTo>
                  <a:lnTo>
                    <a:pt x="41" y="15"/>
                  </a:lnTo>
                  <a:lnTo>
                    <a:pt x="47" y="6"/>
                  </a:lnTo>
                  <a:lnTo>
                    <a:pt x="51" y="0"/>
                  </a:lnTo>
                  <a:lnTo>
                    <a:pt x="56" y="7"/>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38" name="Freeform 135"/>
            <p:cNvSpPr>
              <a:spLocks/>
            </p:cNvSpPr>
            <p:nvPr/>
          </p:nvSpPr>
          <p:spPr bwMode="auto">
            <a:xfrm>
              <a:off x="4945430" y="2161065"/>
              <a:ext cx="989359" cy="939176"/>
            </a:xfrm>
            <a:custGeom>
              <a:avLst/>
              <a:gdLst>
                <a:gd name="T0" fmla="*/ 22 w 138"/>
                <a:gd name="T1" fmla="*/ 8 h 131"/>
                <a:gd name="T2" fmla="*/ 36 w 138"/>
                <a:gd name="T3" fmla="*/ 11 h 131"/>
                <a:gd name="T4" fmla="*/ 48 w 138"/>
                <a:gd name="T5" fmla="*/ 15 h 131"/>
                <a:gd name="T6" fmla="*/ 61 w 138"/>
                <a:gd name="T7" fmla="*/ 20 h 131"/>
                <a:gd name="T8" fmla="*/ 75 w 138"/>
                <a:gd name="T9" fmla="*/ 21 h 131"/>
                <a:gd name="T10" fmla="*/ 83 w 138"/>
                <a:gd name="T11" fmla="*/ 32 h 131"/>
                <a:gd name="T12" fmla="*/ 118 w 138"/>
                <a:gd name="T13" fmla="*/ 53 h 131"/>
                <a:gd name="T14" fmla="*/ 130 w 138"/>
                <a:gd name="T15" fmla="*/ 76 h 131"/>
                <a:gd name="T16" fmla="*/ 135 w 138"/>
                <a:gd name="T17" fmla="*/ 87 h 131"/>
                <a:gd name="T18" fmla="*/ 136 w 138"/>
                <a:gd name="T19" fmla="*/ 87 h 131"/>
                <a:gd name="T20" fmla="*/ 138 w 138"/>
                <a:gd name="T21" fmla="*/ 93 h 131"/>
                <a:gd name="T22" fmla="*/ 138 w 138"/>
                <a:gd name="T23" fmla="*/ 93 h 131"/>
                <a:gd name="T24" fmla="*/ 136 w 138"/>
                <a:gd name="T25" fmla="*/ 96 h 131"/>
                <a:gd name="T26" fmla="*/ 136 w 138"/>
                <a:gd name="T27" fmla="*/ 96 h 131"/>
                <a:gd name="T28" fmla="*/ 135 w 138"/>
                <a:gd name="T29" fmla="*/ 98 h 131"/>
                <a:gd name="T30" fmla="*/ 129 w 138"/>
                <a:gd name="T31" fmla="*/ 104 h 131"/>
                <a:gd name="T32" fmla="*/ 118 w 138"/>
                <a:gd name="T33" fmla="*/ 111 h 131"/>
                <a:gd name="T34" fmla="*/ 112 w 138"/>
                <a:gd name="T35" fmla="*/ 124 h 131"/>
                <a:gd name="T36" fmla="*/ 71 w 138"/>
                <a:gd name="T37" fmla="*/ 131 h 131"/>
                <a:gd name="T38" fmla="*/ 66 w 138"/>
                <a:gd name="T39" fmla="*/ 122 h 131"/>
                <a:gd name="T40" fmla="*/ 68 w 138"/>
                <a:gd name="T41" fmla="*/ 114 h 131"/>
                <a:gd name="T42" fmla="*/ 68 w 138"/>
                <a:gd name="T43" fmla="*/ 114 h 131"/>
                <a:gd name="T44" fmla="*/ 78 w 138"/>
                <a:gd name="T45" fmla="*/ 99 h 131"/>
                <a:gd name="T46" fmla="*/ 80 w 138"/>
                <a:gd name="T47" fmla="*/ 99 h 131"/>
                <a:gd name="T48" fmla="*/ 80 w 138"/>
                <a:gd name="T49" fmla="*/ 98 h 131"/>
                <a:gd name="T50" fmla="*/ 78 w 138"/>
                <a:gd name="T51" fmla="*/ 91 h 131"/>
                <a:gd name="T52" fmla="*/ 55 w 138"/>
                <a:gd name="T53" fmla="*/ 67 h 131"/>
                <a:gd name="T54" fmla="*/ 48 w 138"/>
                <a:gd name="T55" fmla="*/ 64 h 131"/>
                <a:gd name="T56" fmla="*/ 31 w 138"/>
                <a:gd name="T57" fmla="*/ 43 h 131"/>
                <a:gd name="T58" fmla="*/ 29 w 138"/>
                <a:gd name="T59" fmla="*/ 40 h 131"/>
                <a:gd name="T60" fmla="*/ 29 w 138"/>
                <a:gd name="T61" fmla="*/ 40 h 131"/>
                <a:gd name="T62" fmla="*/ 26 w 138"/>
                <a:gd name="T63" fmla="*/ 35 h 131"/>
                <a:gd name="T64" fmla="*/ 5 w 138"/>
                <a:gd name="T65" fmla="*/ 21 h 131"/>
                <a:gd name="T66" fmla="*/ 5 w 138"/>
                <a:gd name="T67" fmla="*/ 6 h 131"/>
                <a:gd name="T68" fmla="*/ 16 w 138"/>
                <a:gd name="T6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131">
                  <a:moveTo>
                    <a:pt x="20" y="5"/>
                  </a:moveTo>
                  <a:lnTo>
                    <a:pt x="22" y="8"/>
                  </a:lnTo>
                  <a:lnTo>
                    <a:pt x="28" y="8"/>
                  </a:lnTo>
                  <a:lnTo>
                    <a:pt x="36" y="11"/>
                  </a:lnTo>
                  <a:lnTo>
                    <a:pt x="43" y="14"/>
                  </a:lnTo>
                  <a:lnTo>
                    <a:pt x="48" y="15"/>
                  </a:lnTo>
                  <a:lnTo>
                    <a:pt x="52" y="17"/>
                  </a:lnTo>
                  <a:lnTo>
                    <a:pt x="61" y="20"/>
                  </a:lnTo>
                  <a:lnTo>
                    <a:pt x="71" y="20"/>
                  </a:lnTo>
                  <a:lnTo>
                    <a:pt x="75" y="21"/>
                  </a:lnTo>
                  <a:lnTo>
                    <a:pt x="75" y="23"/>
                  </a:lnTo>
                  <a:lnTo>
                    <a:pt x="83" y="32"/>
                  </a:lnTo>
                  <a:lnTo>
                    <a:pt x="90" y="38"/>
                  </a:lnTo>
                  <a:lnTo>
                    <a:pt x="118" y="53"/>
                  </a:lnTo>
                  <a:lnTo>
                    <a:pt x="124" y="55"/>
                  </a:lnTo>
                  <a:lnTo>
                    <a:pt x="130" y="76"/>
                  </a:lnTo>
                  <a:lnTo>
                    <a:pt x="133" y="84"/>
                  </a:lnTo>
                  <a:lnTo>
                    <a:pt x="135" y="87"/>
                  </a:lnTo>
                  <a:lnTo>
                    <a:pt x="135" y="87"/>
                  </a:lnTo>
                  <a:lnTo>
                    <a:pt x="136" y="87"/>
                  </a:lnTo>
                  <a:lnTo>
                    <a:pt x="138" y="91"/>
                  </a:lnTo>
                  <a:lnTo>
                    <a:pt x="138" y="93"/>
                  </a:lnTo>
                  <a:lnTo>
                    <a:pt x="138" y="93"/>
                  </a:lnTo>
                  <a:lnTo>
                    <a:pt x="138" y="93"/>
                  </a:lnTo>
                  <a:lnTo>
                    <a:pt x="136" y="95"/>
                  </a:lnTo>
                  <a:lnTo>
                    <a:pt x="136" y="96"/>
                  </a:lnTo>
                  <a:lnTo>
                    <a:pt x="136" y="96"/>
                  </a:lnTo>
                  <a:lnTo>
                    <a:pt x="136" y="96"/>
                  </a:lnTo>
                  <a:lnTo>
                    <a:pt x="135" y="98"/>
                  </a:lnTo>
                  <a:lnTo>
                    <a:pt x="135" y="98"/>
                  </a:lnTo>
                  <a:lnTo>
                    <a:pt x="129" y="104"/>
                  </a:lnTo>
                  <a:lnTo>
                    <a:pt x="129" y="104"/>
                  </a:lnTo>
                  <a:lnTo>
                    <a:pt x="124" y="105"/>
                  </a:lnTo>
                  <a:lnTo>
                    <a:pt x="118" y="111"/>
                  </a:lnTo>
                  <a:lnTo>
                    <a:pt x="115" y="119"/>
                  </a:lnTo>
                  <a:lnTo>
                    <a:pt x="112" y="124"/>
                  </a:lnTo>
                  <a:lnTo>
                    <a:pt x="83" y="128"/>
                  </a:lnTo>
                  <a:lnTo>
                    <a:pt x="71" y="131"/>
                  </a:lnTo>
                  <a:lnTo>
                    <a:pt x="66" y="124"/>
                  </a:lnTo>
                  <a:lnTo>
                    <a:pt x="66" y="122"/>
                  </a:lnTo>
                  <a:lnTo>
                    <a:pt x="68" y="116"/>
                  </a:lnTo>
                  <a:lnTo>
                    <a:pt x="68" y="114"/>
                  </a:lnTo>
                  <a:lnTo>
                    <a:pt x="68" y="114"/>
                  </a:lnTo>
                  <a:lnTo>
                    <a:pt x="68" y="114"/>
                  </a:lnTo>
                  <a:lnTo>
                    <a:pt x="69" y="113"/>
                  </a:lnTo>
                  <a:lnTo>
                    <a:pt x="78" y="99"/>
                  </a:lnTo>
                  <a:lnTo>
                    <a:pt x="78" y="99"/>
                  </a:lnTo>
                  <a:lnTo>
                    <a:pt x="80" y="99"/>
                  </a:lnTo>
                  <a:lnTo>
                    <a:pt x="80" y="98"/>
                  </a:lnTo>
                  <a:lnTo>
                    <a:pt x="80" y="98"/>
                  </a:lnTo>
                  <a:lnTo>
                    <a:pt x="78" y="93"/>
                  </a:lnTo>
                  <a:lnTo>
                    <a:pt x="78" y="91"/>
                  </a:lnTo>
                  <a:lnTo>
                    <a:pt x="69" y="81"/>
                  </a:lnTo>
                  <a:lnTo>
                    <a:pt x="55" y="67"/>
                  </a:lnTo>
                  <a:lnTo>
                    <a:pt x="52" y="66"/>
                  </a:lnTo>
                  <a:lnTo>
                    <a:pt x="48" y="64"/>
                  </a:lnTo>
                  <a:lnTo>
                    <a:pt x="37" y="52"/>
                  </a:lnTo>
                  <a:lnTo>
                    <a:pt x="31" y="43"/>
                  </a:lnTo>
                  <a:lnTo>
                    <a:pt x="29" y="40"/>
                  </a:lnTo>
                  <a:lnTo>
                    <a:pt x="29" y="40"/>
                  </a:lnTo>
                  <a:lnTo>
                    <a:pt x="29" y="40"/>
                  </a:lnTo>
                  <a:lnTo>
                    <a:pt x="29" y="40"/>
                  </a:lnTo>
                  <a:lnTo>
                    <a:pt x="28" y="37"/>
                  </a:lnTo>
                  <a:lnTo>
                    <a:pt x="26" y="35"/>
                  </a:lnTo>
                  <a:lnTo>
                    <a:pt x="17" y="27"/>
                  </a:lnTo>
                  <a:lnTo>
                    <a:pt x="5" y="21"/>
                  </a:lnTo>
                  <a:lnTo>
                    <a:pt x="0" y="14"/>
                  </a:lnTo>
                  <a:lnTo>
                    <a:pt x="5" y="6"/>
                  </a:lnTo>
                  <a:lnTo>
                    <a:pt x="11" y="0"/>
                  </a:lnTo>
                  <a:lnTo>
                    <a:pt x="16" y="0"/>
                  </a:lnTo>
                  <a:lnTo>
                    <a:pt x="20" y="5"/>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39" name="Freeform 139"/>
            <p:cNvSpPr>
              <a:spLocks/>
            </p:cNvSpPr>
            <p:nvPr/>
          </p:nvSpPr>
          <p:spPr bwMode="auto">
            <a:xfrm>
              <a:off x="7691251" y="3186268"/>
              <a:ext cx="437327" cy="408649"/>
            </a:xfrm>
            <a:custGeom>
              <a:avLst/>
              <a:gdLst>
                <a:gd name="T0" fmla="*/ 8 w 61"/>
                <a:gd name="T1" fmla="*/ 5 h 57"/>
                <a:gd name="T2" fmla="*/ 11 w 61"/>
                <a:gd name="T3" fmla="*/ 8 h 57"/>
                <a:gd name="T4" fmla="*/ 11 w 61"/>
                <a:gd name="T5" fmla="*/ 8 h 57"/>
                <a:gd name="T6" fmla="*/ 11 w 61"/>
                <a:gd name="T7" fmla="*/ 9 h 57"/>
                <a:gd name="T8" fmla="*/ 21 w 61"/>
                <a:gd name="T9" fmla="*/ 14 h 57"/>
                <a:gd name="T10" fmla="*/ 34 w 61"/>
                <a:gd name="T11" fmla="*/ 16 h 57"/>
                <a:gd name="T12" fmla="*/ 35 w 61"/>
                <a:gd name="T13" fmla="*/ 16 h 57"/>
                <a:gd name="T14" fmla="*/ 37 w 61"/>
                <a:gd name="T15" fmla="*/ 16 h 57"/>
                <a:gd name="T16" fmla="*/ 37 w 61"/>
                <a:gd name="T17" fmla="*/ 14 h 57"/>
                <a:gd name="T18" fmla="*/ 38 w 61"/>
                <a:gd name="T19" fmla="*/ 13 h 57"/>
                <a:gd name="T20" fmla="*/ 38 w 61"/>
                <a:gd name="T21" fmla="*/ 13 h 57"/>
                <a:gd name="T22" fmla="*/ 38 w 61"/>
                <a:gd name="T23" fmla="*/ 13 h 57"/>
                <a:gd name="T24" fmla="*/ 38 w 61"/>
                <a:gd name="T25" fmla="*/ 13 h 57"/>
                <a:gd name="T26" fmla="*/ 37 w 61"/>
                <a:gd name="T27" fmla="*/ 13 h 57"/>
                <a:gd name="T28" fmla="*/ 37 w 61"/>
                <a:gd name="T29" fmla="*/ 13 h 57"/>
                <a:gd name="T30" fmla="*/ 37 w 61"/>
                <a:gd name="T31" fmla="*/ 13 h 57"/>
                <a:gd name="T32" fmla="*/ 37 w 61"/>
                <a:gd name="T33" fmla="*/ 13 h 57"/>
                <a:gd name="T34" fmla="*/ 40 w 61"/>
                <a:gd name="T35" fmla="*/ 11 h 57"/>
                <a:gd name="T36" fmla="*/ 52 w 61"/>
                <a:gd name="T37" fmla="*/ 5 h 57"/>
                <a:gd name="T38" fmla="*/ 53 w 61"/>
                <a:gd name="T39" fmla="*/ 5 h 57"/>
                <a:gd name="T40" fmla="*/ 55 w 61"/>
                <a:gd name="T41" fmla="*/ 11 h 57"/>
                <a:gd name="T42" fmla="*/ 55 w 61"/>
                <a:gd name="T43" fmla="*/ 14 h 57"/>
                <a:gd name="T44" fmla="*/ 56 w 61"/>
                <a:gd name="T45" fmla="*/ 16 h 57"/>
                <a:gd name="T46" fmla="*/ 56 w 61"/>
                <a:gd name="T47" fmla="*/ 20 h 57"/>
                <a:gd name="T48" fmla="*/ 58 w 61"/>
                <a:gd name="T49" fmla="*/ 23 h 57"/>
                <a:gd name="T50" fmla="*/ 58 w 61"/>
                <a:gd name="T51" fmla="*/ 25 h 57"/>
                <a:gd name="T52" fmla="*/ 60 w 61"/>
                <a:gd name="T53" fmla="*/ 25 h 57"/>
                <a:gd name="T54" fmla="*/ 61 w 61"/>
                <a:gd name="T55" fmla="*/ 28 h 57"/>
                <a:gd name="T56" fmla="*/ 61 w 61"/>
                <a:gd name="T57" fmla="*/ 28 h 57"/>
                <a:gd name="T58" fmla="*/ 61 w 61"/>
                <a:gd name="T59" fmla="*/ 29 h 57"/>
                <a:gd name="T60" fmla="*/ 61 w 61"/>
                <a:gd name="T61" fmla="*/ 34 h 57"/>
                <a:gd name="T62" fmla="*/ 61 w 61"/>
                <a:gd name="T63" fmla="*/ 37 h 57"/>
                <a:gd name="T64" fmla="*/ 61 w 61"/>
                <a:gd name="T65" fmla="*/ 38 h 57"/>
                <a:gd name="T66" fmla="*/ 61 w 61"/>
                <a:gd name="T67" fmla="*/ 38 h 57"/>
                <a:gd name="T68" fmla="*/ 61 w 61"/>
                <a:gd name="T69" fmla="*/ 38 h 57"/>
                <a:gd name="T70" fmla="*/ 61 w 61"/>
                <a:gd name="T71" fmla="*/ 40 h 57"/>
                <a:gd name="T72" fmla="*/ 55 w 61"/>
                <a:gd name="T73" fmla="*/ 55 h 57"/>
                <a:gd name="T74" fmla="*/ 53 w 61"/>
                <a:gd name="T75" fmla="*/ 57 h 57"/>
                <a:gd name="T76" fmla="*/ 47 w 61"/>
                <a:gd name="T77" fmla="*/ 52 h 57"/>
                <a:gd name="T78" fmla="*/ 38 w 61"/>
                <a:gd name="T79" fmla="*/ 52 h 57"/>
                <a:gd name="T80" fmla="*/ 32 w 61"/>
                <a:gd name="T81" fmla="*/ 51 h 57"/>
                <a:gd name="T82" fmla="*/ 32 w 61"/>
                <a:gd name="T83" fmla="*/ 49 h 57"/>
                <a:gd name="T84" fmla="*/ 29 w 61"/>
                <a:gd name="T85" fmla="*/ 41 h 57"/>
                <a:gd name="T86" fmla="*/ 29 w 61"/>
                <a:gd name="T87" fmla="*/ 41 h 57"/>
                <a:gd name="T88" fmla="*/ 28 w 61"/>
                <a:gd name="T89" fmla="*/ 38 h 57"/>
                <a:gd name="T90" fmla="*/ 28 w 61"/>
                <a:gd name="T91" fmla="*/ 38 h 57"/>
                <a:gd name="T92" fmla="*/ 28 w 61"/>
                <a:gd name="T93" fmla="*/ 38 h 57"/>
                <a:gd name="T94" fmla="*/ 29 w 61"/>
                <a:gd name="T95" fmla="*/ 38 h 57"/>
                <a:gd name="T96" fmla="*/ 17 w 61"/>
                <a:gd name="T97" fmla="*/ 29 h 57"/>
                <a:gd name="T98" fmla="*/ 11 w 61"/>
                <a:gd name="T99" fmla="*/ 28 h 57"/>
                <a:gd name="T100" fmla="*/ 5 w 61"/>
                <a:gd name="T101" fmla="*/ 25 h 57"/>
                <a:gd name="T102" fmla="*/ 0 w 61"/>
                <a:gd name="T103" fmla="*/ 22 h 57"/>
                <a:gd name="T104" fmla="*/ 2 w 61"/>
                <a:gd name="T105" fmla="*/ 11 h 57"/>
                <a:gd name="T106" fmla="*/ 5 w 61"/>
                <a:gd name="T107" fmla="*/ 2 h 57"/>
                <a:gd name="T108" fmla="*/ 6 w 61"/>
                <a:gd name="T109" fmla="*/ 0 h 57"/>
                <a:gd name="T110" fmla="*/ 8 w 61"/>
                <a:gd name="T111"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 h="57">
                  <a:moveTo>
                    <a:pt x="8" y="5"/>
                  </a:moveTo>
                  <a:lnTo>
                    <a:pt x="11" y="8"/>
                  </a:lnTo>
                  <a:lnTo>
                    <a:pt x="11" y="8"/>
                  </a:lnTo>
                  <a:lnTo>
                    <a:pt x="11" y="9"/>
                  </a:lnTo>
                  <a:lnTo>
                    <a:pt x="21" y="14"/>
                  </a:lnTo>
                  <a:lnTo>
                    <a:pt x="34" y="16"/>
                  </a:lnTo>
                  <a:lnTo>
                    <a:pt x="35" y="16"/>
                  </a:lnTo>
                  <a:lnTo>
                    <a:pt x="37" y="16"/>
                  </a:lnTo>
                  <a:lnTo>
                    <a:pt x="37" y="14"/>
                  </a:lnTo>
                  <a:lnTo>
                    <a:pt x="38" y="13"/>
                  </a:lnTo>
                  <a:lnTo>
                    <a:pt x="38" y="13"/>
                  </a:lnTo>
                  <a:lnTo>
                    <a:pt x="38" y="13"/>
                  </a:lnTo>
                  <a:lnTo>
                    <a:pt x="38" y="13"/>
                  </a:lnTo>
                  <a:lnTo>
                    <a:pt x="37" y="13"/>
                  </a:lnTo>
                  <a:lnTo>
                    <a:pt x="37" y="13"/>
                  </a:lnTo>
                  <a:lnTo>
                    <a:pt x="37" y="13"/>
                  </a:lnTo>
                  <a:lnTo>
                    <a:pt x="37" y="13"/>
                  </a:lnTo>
                  <a:lnTo>
                    <a:pt x="40" y="11"/>
                  </a:lnTo>
                  <a:lnTo>
                    <a:pt x="52" y="5"/>
                  </a:lnTo>
                  <a:lnTo>
                    <a:pt x="53" y="5"/>
                  </a:lnTo>
                  <a:lnTo>
                    <a:pt x="55" y="11"/>
                  </a:lnTo>
                  <a:lnTo>
                    <a:pt x="55" y="14"/>
                  </a:lnTo>
                  <a:lnTo>
                    <a:pt x="56" y="16"/>
                  </a:lnTo>
                  <a:lnTo>
                    <a:pt x="56" y="20"/>
                  </a:lnTo>
                  <a:lnTo>
                    <a:pt x="58" y="23"/>
                  </a:lnTo>
                  <a:lnTo>
                    <a:pt x="58" y="25"/>
                  </a:lnTo>
                  <a:lnTo>
                    <a:pt x="60" y="25"/>
                  </a:lnTo>
                  <a:lnTo>
                    <a:pt x="61" y="28"/>
                  </a:lnTo>
                  <a:lnTo>
                    <a:pt x="61" y="28"/>
                  </a:lnTo>
                  <a:lnTo>
                    <a:pt x="61" y="29"/>
                  </a:lnTo>
                  <a:lnTo>
                    <a:pt x="61" y="34"/>
                  </a:lnTo>
                  <a:lnTo>
                    <a:pt x="61" y="37"/>
                  </a:lnTo>
                  <a:lnTo>
                    <a:pt x="61" y="38"/>
                  </a:lnTo>
                  <a:lnTo>
                    <a:pt x="61" y="38"/>
                  </a:lnTo>
                  <a:lnTo>
                    <a:pt x="61" y="38"/>
                  </a:lnTo>
                  <a:lnTo>
                    <a:pt x="61" y="40"/>
                  </a:lnTo>
                  <a:lnTo>
                    <a:pt x="55" y="55"/>
                  </a:lnTo>
                  <a:lnTo>
                    <a:pt x="53" y="57"/>
                  </a:lnTo>
                  <a:lnTo>
                    <a:pt x="47" y="52"/>
                  </a:lnTo>
                  <a:lnTo>
                    <a:pt x="38" y="52"/>
                  </a:lnTo>
                  <a:lnTo>
                    <a:pt x="32" y="51"/>
                  </a:lnTo>
                  <a:lnTo>
                    <a:pt x="32" y="49"/>
                  </a:lnTo>
                  <a:lnTo>
                    <a:pt x="29" y="41"/>
                  </a:lnTo>
                  <a:lnTo>
                    <a:pt x="29" y="41"/>
                  </a:lnTo>
                  <a:lnTo>
                    <a:pt x="28" y="38"/>
                  </a:lnTo>
                  <a:lnTo>
                    <a:pt x="28" y="38"/>
                  </a:lnTo>
                  <a:lnTo>
                    <a:pt x="28" y="38"/>
                  </a:lnTo>
                  <a:lnTo>
                    <a:pt x="29" y="38"/>
                  </a:lnTo>
                  <a:lnTo>
                    <a:pt x="17" y="29"/>
                  </a:lnTo>
                  <a:lnTo>
                    <a:pt x="11" y="28"/>
                  </a:lnTo>
                  <a:lnTo>
                    <a:pt x="5" y="25"/>
                  </a:lnTo>
                  <a:lnTo>
                    <a:pt x="0" y="22"/>
                  </a:lnTo>
                  <a:lnTo>
                    <a:pt x="2" y="11"/>
                  </a:lnTo>
                  <a:lnTo>
                    <a:pt x="5" y="2"/>
                  </a:lnTo>
                  <a:lnTo>
                    <a:pt x="6" y="0"/>
                  </a:lnTo>
                  <a:lnTo>
                    <a:pt x="8" y="5"/>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40" name="Freeform 142"/>
            <p:cNvSpPr>
              <a:spLocks/>
            </p:cNvSpPr>
            <p:nvPr/>
          </p:nvSpPr>
          <p:spPr bwMode="auto">
            <a:xfrm>
              <a:off x="8071229" y="3057220"/>
              <a:ext cx="329785" cy="745602"/>
            </a:xfrm>
            <a:custGeom>
              <a:avLst/>
              <a:gdLst>
                <a:gd name="T0" fmla="*/ 22 w 46"/>
                <a:gd name="T1" fmla="*/ 11 h 104"/>
                <a:gd name="T2" fmla="*/ 23 w 46"/>
                <a:gd name="T3" fmla="*/ 29 h 104"/>
                <a:gd name="T4" fmla="*/ 31 w 46"/>
                <a:gd name="T5" fmla="*/ 38 h 104"/>
                <a:gd name="T6" fmla="*/ 34 w 46"/>
                <a:gd name="T7" fmla="*/ 40 h 104"/>
                <a:gd name="T8" fmla="*/ 34 w 46"/>
                <a:gd name="T9" fmla="*/ 40 h 104"/>
                <a:gd name="T10" fmla="*/ 37 w 46"/>
                <a:gd name="T11" fmla="*/ 41 h 104"/>
                <a:gd name="T12" fmla="*/ 46 w 46"/>
                <a:gd name="T13" fmla="*/ 72 h 104"/>
                <a:gd name="T14" fmla="*/ 45 w 46"/>
                <a:gd name="T15" fmla="*/ 72 h 104"/>
                <a:gd name="T16" fmla="*/ 45 w 46"/>
                <a:gd name="T17" fmla="*/ 72 h 104"/>
                <a:gd name="T18" fmla="*/ 43 w 46"/>
                <a:gd name="T19" fmla="*/ 78 h 104"/>
                <a:gd name="T20" fmla="*/ 43 w 46"/>
                <a:gd name="T21" fmla="*/ 82 h 104"/>
                <a:gd name="T22" fmla="*/ 43 w 46"/>
                <a:gd name="T23" fmla="*/ 84 h 104"/>
                <a:gd name="T24" fmla="*/ 32 w 46"/>
                <a:gd name="T25" fmla="*/ 95 h 104"/>
                <a:gd name="T26" fmla="*/ 23 w 46"/>
                <a:gd name="T27" fmla="*/ 102 h 104"/>
                <a:gd name="T28" fmla="*/ 17 w 46"/>
                <a:gd name="T29" fmla="*/ 104 h 104"/>
                <a:gd name="T30" fmla="*/ 13 w 46"/>
                <a:gd name="T31" fmla="*/ 96 h 104"/>
                <a:gd name="T32" fmla="*/ 5 w 46"/>
                <a:gd name="T33" fmla="*/ 98 h 104"/>
                <a:gd name="T34" fmla="*/ 2 w 46"/>
                <a:gd name="T35" fmla="*/ 73 h 104"/>
                <a:gd name="T36" fmla="*/ 8 w 46"/>
                <a:gd name="T37" fmla="*/ 56 h 104"/>
                <a:gd name="T38" fmla="*/ 8 w 46"/>
                <a:gd name="T39" fmla="*/ 56 h 104"/>
                <a:gd name="T40" fmla="*/ 8 w 46"/>
                <a:gd name="T41" fmla="*/ 52 h 104"/>
                <a:gd name="T42" fmla="*/ 8 w 46"/>
                <a:gd name="T43" fmla="*/ 46 h 104"/>
                <a:gd name="T44" fmla="*/ 7 w 46"/>
                <a:gd name="T45" fmla="*/ 43 h 104"/>
                <a:gd name="T46" fmla="*/ 5 w 46"/>
                <a:gd name="T47" fmla="*/ 41 h 104"/>
                <a:gd name="T48" fmla="*/ 3 w 46"/>
                <a:gd name="T49" fmla="*/ 34 h 104"/>
                <a:gd name="T50" fmla="*/ 2 w 46"/>
                <a:gd name="T51" fmla="*/ 29 h 104"/>
                <a:gd name="T52" fmla="*/ 5 w 46"/>
                <a:gd name="T53" fmla="*/ 18 h 104"/>
                <a:gd name="T54" fmla="*/ 7 w 46"/>
                <a:gd name="T55" fmla="*/ 9 h 104"/>
                <a:gd name="T56" fmla="*/ 8 w 46"/>
                <a:gd name="T57" fmla="*/ 5 h 104"/>
                <a:gd name="T58" fmla="*/ 10 w 46"/>
                <a:gd name="T59" fmla="*/ 3 h 104"/>
                <a:gd name="T60" fmla="*/ 11 w 46"/>
                <a:gd name="T61" fmla="*/ 2 h 104"/>
                <a:gd name="T62" fmla="*/ 17 w 46"/>
                <a:gd name="T63"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104">
                  <a:moveTo>
                    <a:pt x="17" y="5"/>
                  </a:moveTo>
                  <a:lnTo>
                    <a:pt x="22" y="11"/>
                  </a:lnTo>
                  <a:lnTo>
                    <a:pt x="22" y="17"/>
                  </a:lnTo>
                  <a:lnTo>
                    <a:pt x="23" y="29"/>
                  </a:lnTo>
                  <a:lnTo>
                    <a:pt x="31" y="38"/>
                  </a:lnTo>
                  <a:lnTo>
                    <a:pt x="31" y="38"/>
                  </a:lnTo>
                  <a:lnTo>
                    <a:pt x="34" y="40"/>
                  </a:lnTo>
                  <a:lnTo>
                    <a:pt x="34" y="40"/>
                  </a:lnTo>
                  <a:lnTo>
                    <a:pt x="34" y="40"/>
                  </a:lnTo>
                  <a:lnTo>
                    <a:pt x="34" y="40"/>
                  </a:lnTo>
                  <a:lnTo>
                    <a:pt x="37" y="41"/>
                  </a:lnTo>
                  <a:lnTo>
                    <a:pt x="37" y="41"/>
                  </a:lnTo>
                  <a:lnTo>
                    <a:pt x="46" y="72"/>
                  </a:lnTo>
                  <a:lnTo>
                    <a:pt x="46" y="72"/>
                  </a:lnTo>
                  <a:lnTo>
                    <a:pt x="46" y="72"/>
                  </a:lnTo>
                  <a:lnTo>
                    <a:pt x="45" y="72"/>
                  </a:lnTo>
                  <a:lnTo>
                    <a:pt x="45" y="72"/>
                  </a:lnTo>
                  <a:lnTo>
                    <a:pt x="45" y="72"/>
                  </a:lnTo>
                  <a:lnTo>
                    <a:pt x="45" y="72"/>
                  </a:lnTo>
                  <a:lnTo>
                    <a:pt x="43" y="78"/>
                  </a:lnTo>
                  <a:lnTo>
                    <a:pt x="43" y="79"/>
                  </a:lnTo>
                  <a:lnTo>
                    <a:pt x="43" y="82"/>
                  </a:lnTo>
                  <a:lnTo>
                    <a:pt x="43" y="84"/>
                  </a:lnTo>
                  <a:lnTo>
                    <a:pt x="43" y="84"/>
                  </a:lnTo>
                  <a:lnTo>
                    <a:pt x="37" y="90"/>
                  </a:lnTo>
                  <a:lnTo>
                    <a:pt x="32" y="95"/>
                  </a:lnTo>
                  <a:lnTo>
                    <a:pt x="23" y="102"/>
                  </a:lnTo>
                  <a:lnTo>
                    <a:pt x="23" y="102"/>
                  </a:lnTo>
                  <a:lnTo>
                    <a:pt x="19" y="104"/>
                  </a:lnTo>
                  <a:lnTo>
                    <a:pt x="17" y="104"/>
                  </a:lnTo>
                  <a:lnTo>
                    <a:pt x="16" y="101"/>
                  </a:lnTo>
                  <a:lnTo>
                    <a:pt x="13" y="96"/>
                  </a:lnTo>
                  <a:lnTo>
                    <a:pt x="8" y="98"/>
                  </a:lnTo>
                  <a:lnTo>
                    <a:pt x="5" y="98"/>
                  </a:lnTo>
                  <a:lnTo>
                    <a:pt x="0" y="75"/>
                  </a:lnTo>
                  <a:lnTo>
                    <a:pt x="2" y="73"/>
                  </a:lnTo>
                  <a:lnTo>
                    <a:pt x="8" y="58"/>
                  </a:lnTo>
                  <a:lnTo>
                    <a:pt x="8" y="56"/>
                  </a:lnTo>
                  <a:lnTo>
                    <a:pt x="8" y="56"/>
                  </a:lnTo>
                  <a:lnTo>
                    <a:pt x="8" y="56"/>
                  </a:lnTo>
                  <a:lnTo>
                    <a:pt x="8" y="55"/>
                  </a:lnTo>
                  <a:lnTo>
                    <a:pt x="8" y="52"/>
                  </a:lnTo>
                  <a:lnTo>
                    <a:pt x="8" y="47"/>
                  </a:lnTo>
                  <a:lnTo>
                    <a:pt x="8" y="46"/>
                  </a:lnTo>
                  <a:lnTo>
                    <a:pt x="8" y="46"/>
                  </a:lnTo>
                  <a:lnTo>
                    <a:pt x="7" y="43"/>
                  </a:lnTo>
                  <a:lnTo>
                    <a:pt x="5" y="43"/>
                  </a:lnTo>
                  <a:lnTo>
                    <a:pt x="5" y="41"/>
                  </a:lnTo>
                  <a:lnTo>
                    <a:pt x="3" y="38"/>
                  </a:lnTo>
                  <a:lnTo>
                    <a:pt x="3" y="34"/>
                  </a:lnTo>
                  <a:lnTo>
                    <a:pt x="2" y="32"/>
                  </a:lnTo>
                  <a:lnTo>
                    <a:pt x="2" y="29"/>
                  </a:lnTo>
                  <a:lnTo>
                    <a:pt x="0" y="23"/>
                  </a:lnTo>
                  <a:lnTo>
                    <a:pt x="5" y="18"/>
                  </a:lnTo>
                  <a:lnTo>
                    <a:pt x="7" y="12"/>
                  </a:lnTo>
                  <a:lnTo>
                    <a:pt x="7" y="9"/>
                  </a:lnTo>
                  <a:lnTo>
                    <a:pt x="8" y="5"/>
                  </a:lnTo>
                  <a:lnTo>
                    <a:pt x="8" y="5"/>
                  </a:lnTo>
                  <a:lnTo>
                    <a:pt x="10" y="3"/>
                  </a:lnTo>
                  <a:lnTo>
                    <a:pt x="10" y="3"/>
                  </a:lnTo>
                  <a:lnTo>
                    <a:pt x="10" y="3"/>
                  </a:lnTo>
                  <a:lnTo>
                    <a:pt x="11" y="2"/>
                  </a:lnTo>
                  <a:lnTo>
                    <a:pt x="14" y="0"/>
                  </a:lnTo>
                  <a:lnTo>
                    <a:pt x="17" y="5"/>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41" name="Freeform 144"/>
            <p:cNvSpPr>
              <a:spLocks/>
            </p:cNvSpPr>
            <p:nvPr/>
          </p:nvSpPr>
          <p:spPr bwMode="auto">
            <a:xfrm>
              <a:off x="4486591" y="3050054"/>
              <a:ext cx="1720622" cy="903325"/>
            </a:xfrm>
            <a:custGeom>
              <a:avLst/>
              <a:gdLst>
                <a:gd name="T0" fmla="*/ 186 w 240"/>
                <a:gd name="T1" fmla="*/ 7 h 126"/>
                <a:gd name="T2" fmla="*/ 205 w 240"/>
                <a:gd name="T3" fmla="*/ 18 h 126"/>
                <a:gd name="T4" fmla="*/ 208 w 240"/>
                <a:gd name="T5" fmla="*/ 19 h 126"/>
                <a:gd name="T6" fmla="*/ 209 w 240"/>
                <a:gd name="T7" fmla="*/ 21 h 126"/>
                <a:gd name="T8" fmla="*/ 218 w 240"/>
                <a:gd name="T9" fmla="*/ 27 h 126"/>
                <a:gd name="T10" fmla="*/ 229 w 240"/>
                <a:gd name="T11" fmla="*/ 38 h 126"/>
                <a:gd name="T12" fmla="*/ 235 w 240"/>
                <a:gd name="T13" fmla="*/ 48 h 126"/>
                <a:gd name="T14" fmla="*/ 234 w 240"/>
                <a:gd name="T15" fmla="*/ 54 h 126"/>
                <a:gd name="T16" fmla="*/ 234 w 240"/>
                <a:gd name="T17" fmla="*/ 62 h 126"/>
                <a:gd name="T18" fmla="*/ 234 w 240"/>
                <a:gd name="T19" fmla="*/ 64 h 126"/>
                <a:gd name="T20" fmla="*/ 235 w 240"/>
                <a:gd name="T21" fmla="*/ 65 h 126"/>
                <a:gd name="T22" fmla="*/ 237 w 240"/>
                <a:gd name="T23" fmla="*/ 70 h 126"/>
                <a:gd name="T24" fmla="*/ 237 w 240"/>
                <a:gd name="T25" fmla="*/ 74 h 126"/>
                <a:gd name="T26" fmla="*/ 237 w 240"/>
                <a:gd name="T27" fmla="*/ 76 h 126"/>
                <a:gd name="T28" fmla="*/ 235 w 240"/>
                <a:gd name="T29" fmla="*/ 89 h 126"/>
                <a:gd name="T30" fmla="*/ 240 w 240"/>
                <a:gd name="T31" fmla="*/ 106 h 126"/>
                <a:gd name="T32" fmla="*/ 226 w 240"/>
                <a:gd name="T33" fmla="*/ 115 h 126"/>
                <a:gd name="T34" fmla="*/ 221 w 240"/>
                <a:gd name="T35" fmla="*/ 123 h 126"/>
                <a:gd name="T36" fmla="*/ 221 w 240"/>
                <a:gd name="T37" fmla="*/ 123 h 126"/>
                <a:gd name="T38" fmla="*/ 221 w 240"/>
                <a:gd name="T39" fmla="*/ 126 h 126"/>
                <a:gd name="T40" fmla="*/ 220 w 240"/>
                <a:gd name="T41" fmla="*/ 126 h 126"/>
                <a:gd name="T42" fmla="*/ 220 w 240"/>
                <a:gd name="T43" fmla="*/ 126 h 126"/>
                <a:gd name="T44" fmla="*/ 220 w 240"/>
                <a:gd name="T45" fmla="*/ 126 h 126"/>
                <a:gd name="T46" fmla="*/ 214 w 240"/>
                <a:gd name="T47" fmla="*/ 126 h 126"/>
                <a:gd name="T48" fmla="*/ 202 w 240"/>
                <a:gd name="T49" fmla="*/ 117 h 126"/>
                <a:gd name="T50" fmla="*/ 188 w 240"/>
                <a:gd name="T51" fmla="*/ 103 h 126"/>
                <a:gd name="T52" fmla="*/ 179 w 240"/>
                <a:gd name="T53" fmla="*/ 96 h 126"/>
                <a:gd name="T54" fmla="*/ 174 w 240"/>
                <a:gd name="T55" fmla="*/ 92 h 126"/>
                <a:gd name="T56" fmla="*/ 170 w 240"/>
                <a:gd name="T57" fmla="*/ 92 h 126"/>
                <a:gd name="T58" fmla="*/ 133 w 240"/>
                <a:gd name="T59" fmla="*/ 89 h 126"/>
                <a:gd name="T60" fmla="*/ 107 w 240"/>
                <a:gd name="T61" fmla="*/ 85 h 126"/>
                <a:gd name="T62" fmla="*/ 92 w 240"/>
                <a:gd name="T63" fmla="*/ 82 h 126"/>
                <a:gd name="T64" fmla="*/ 87 w 240"/>
                <a:gd name="T65" fmla="*/ 83 h 126"/>
                <a:gd name="T66" fmla="*/ 87 w 240"/>
                <a:gd name="T67" fmla="*/ 83 h 126"/>
                <a:gd name="T68" fmla="*/ 84 w 240"/>
                <a:gd name="T69" fmla="*/ 86 h 126"/>
                <a:gd name="T70" fmla="*/ 81 w 240"/>
                <a:gd name="T71" fmla="*/ 88 h 126"/>
                <a:gd name="T72" fmla="*/ 75 w 240"/>
                <a:gd name="T73" fmla="*/ 89 h 126"/>
                <a:gd name="T74" fmla="*/ 52 w 240"/>
                <a:gd name="T75" fmla="*/ 97 h 126"/>
                <a:gd name="T76" fmla="*/ 43 w 240"/>
                <a:gd name="T77" fmla="*/ 99 h 126"/>
                <a:gd name="T78" fmla="*/ 34 w 240"/>
                <a:gd name="T79" fmla="*/ 96 h 126"/>
                <a:gd name="T80" fmla="*/ 0 w 240"/>
                <a:gd name="T81" fmla="*/ 97 h 126"/>
                <a:gd name="T82" fmla="*/ 22 w 240"/>
                <a:gd name="T83" fmla="*/ 59 h 126"/>
                <a:gd name="T84" fmla="*/ 39 w 240"/>
                <a:gd name="T85" fmla="*/ 13 h 126"/>
                <a:gd name="T86" fmla="*/ 42 w 240"/>
                <a:gd name="T87" fmla="*/ 21 h 126"/>
                <a:gd name="T88" fmla="*/ 54 w 240"/>
                <a:gd name="T89" fmla="*/ 25 h 126"/>
                <a:gd name="T90" fmla="*/ 68 w 240"/>
                <a:gd name="T91" fmla="*/ 22 h 126"/>
                <a:gd name="T92" fmla="*/ 87 w 240"/>
                <a:gd name="T93" fmla="*/ 28 h 126"/>
                <a:gd name="T94" fmla="*/ 96 w 240"/>
                <a:gd name="T95" fmla="*/ 39 h 126"/>
                <a:gd name="T96" fmla="*/ 106 w 240"/>
                <a:gd name="T97" fmla="*/ 39 h 126"/>
                <a:gd name="T98" fmla="*/ 128 w 240"/>
                <a:gd name="T99" fmla="*/ 33 h 126"/>
                <a:gd name="T100" fmla="*/ 157 w 240"/>
                <a:gd name="T101" fmla="*/ 28 h 126"/>
                <a:gd name="T102" fmla="*/ 167 w 240"/>
                <a:gd name="T103" fmla="*/ 19 h 126"/>
                <a:gd name="T104" fmla="*/ 159 w 240"/>
                <a:gd name="T105" fmla="*/ 10 h 126"/>
                <a:gd name="T106" fmla="*/ 157 w 240"/>
                <a:gd name="T107" fmla="*/ 9 h 126"/>
                <a:gd name="T108" fmla="*/ 156 w 240"/>
                <a:gd name="T109" fmla="*/ 7 h 126"/>
                <a:gd name="T110" fmla="*/ 154 w 240"/>
                <a:gd name="T111" fmla="*/ 7 h 126"/>
                <a:gd name="T112" fmla="*/ 176 w 240"/>
                <a:gd name="T11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 h="126">
                  <a:moveTo>
                    <a:pt x="180" y="3"/>
                  </a:moveTo>
                  <a:lnTo>
                    <a:pt x="186" y="7"/>
                  </a:lnTo>
                  <a:lnTo>
                    <a:pt x="197" y="15"/>
                  </a:lnTo>
                  <a:lnTo>
                    <a:pt x="205" y="18"/>
                  </a:lnTo>
                  <a:lnTo>
                    <a:pt x="206" y="19"/>
                  </a:lnTo>
                  <a:lnTo>
                    <a:pt x="208" y="19"/>
                  </a:lnTo>
                  <a:lnTo>
                    <a:pt x="208" y="19"/>
                  </a:lnTo>
                  <a:lnTo>
                    <a:pt x="209" y="21"/>
                  </a:lnTo>
                  <a:lnTo>
                    <a:pt x="214" y="24"/>
                  </a:lnTo>
                  <a:lnTo>
                    <a:pt x="218" y="27"/>
                  </a:lnTo>
                  <a:lnTo>
                    <a:pt x="223" y="32"/>
                  </a:lnTo>
                  <a:lnTo>
                    <a:pt x="229" y="38"/>
                  </a:lnTo>
                  <a:lnTo>
                    <a:pt x="235" y="47"/>
                  </a:lnTo>
                  <a:lnTo>
                    <a:pt x="235" y="48"/>
                  </a:lnTo>
                  <a:lnTo>
                    <a:pt x="234" y="50"/>
                  </a:lnTo>
                  <a:lnTo>
                    <a:pt x="234" y="54"/>
                  </a:lnTo>
                  <a:lnTo>
                    <a:pt x="232" y="59"/>
                  </a:lnTo>
                  <a:lnTo>
                    <a:pt x="234" y="62"/>
                  </a:lnTo>
                  <a:lnTo>
                    <a:pt x="234" y="62"/>
                  </a:lnTo>
                  <a:lnTo>
                    <a:pt x="234" y="64"/>
                  </a:lnTo>
                  <a:lnTo>
                    <a:pt x="235" y="65"/>
                  </a:lnTo>
                  <a:lnTo>
                    <a:pt x="235" y="65"/>
                  </a:lnTo>
                  <a:lnTo>
                    <a:pt x="237" y="67"/>
                  </a:lnTo>
                  <a:lnTo>
                    <a:pt x="237" y="70"/>
                  </a:lnTo>
                  <a:lnTo>
                    <a:pt x="237" y="71"/>
                  </a:lnTo>
                  <a:lnTo>
                    <a:pt x="237" y="74"/>
                  </a:lnTo>
                  <a:lnTo>
                    <a:pt x="237" y="76"/>
                  </a:lnTo>
                  <a:lnTo>
                    <a:pt x="237" y="76"/>
                  </a:lnTo>
                  <a:lnTo>
                    <a:pt x="235" y="82"/>
                  </a:lnTo>
                  <a:lnTo>
                    <a:pt x="235" y="89"/>
                  </a:lnTo>
                  <a:lnTo>
                    <a:pt x="238" y="99"/>
                  </a:lnTo>
                  <a:lnTo>
                    <a:pt x="240" y="106"/>
                  </a:lnTo>
                  <a:lnTo>
                    <a:pt x="237" y="108"/>
                  </a:lnTo>
                  <a:lnTo>
                    <a:pt x="226" y="115"/>
                  </a:lnTo>
                  <a:lnTo>
                    <a:pt x="223" y="120"/>
                  </a:lnTo>
                  <a:lnTo>
                    <a:pt x="221" y="123"/>
                  </a:lnTo>
                  <a:lnTo>
                    <a:pt x="221" y="123"/>
                  </a:lnTo>
                  <a:lnTo>
                    <a:pt x="221" y="123"/>
                  </a:lnTo>
                  <a:lnTo>
                    <a:pt x="221" y="125"/>
                  </a:lnTo>
                  <a:lnTo>
                    <a:pt x="221" y="126"/>
                  </a:lnTo>
                  <a:lnTo>
                    <a:pt x="221" y="126"/>
                  </a:lnTo>
                  <a:lnTo>
                    <a:pt x="220" y="126"/>
                  </a:lnTo>
                  <a:lnTo>
                    <a:pt x="220" y="126"/>
                  </a:lnTo>
                  <a:lnTo>
                    <a:pt x="220" y="126"/>
                  </a:lnTo>
                  <a:lnTo>
                    <a:pt x="220" y="126"/>
                  </a:lnTo>
                  <a:lnTo>
                    <a:pt x="220" y="126"/>
                  </a:lnTo>
                  <a:lnTo>
                    <a:pt x="215" y="126"/>
                  </a:lnTo>
                  <a:lnTo>
                    <a:pt x="214" y="126"/>
                  </a:lnTo>
                  <a:lnTo>
                    <a:pt x="205" y="123"/>
                  </a:lnTo>
                  <a:lnTo>
                    <a:pt x="202" y="117"/>
                  </a:lnTo>
                  <a:lnTo>
                    <a:pt x="191" y="105"/>
                  </a:lnTo>
                  <a:lnTo>
                    <a:pt x="188" y="103"/>
                  </a:lnTo>
                  <a:lnTo>
                    <a:pt x="186" y="102"/>
                  </a:lnTo>
                  <a:lnTo>
                    <a:pt x="179" y="96"/>
                  </a:lnTo>
                  <a:lnTo>
                    <a:pt x="177" y="94"/>
                  </a:lnTo>
                  <a:lnTo>
                    <a:pt x="174" y="92"/>
                  </a:lnTo>
                  <a:lnTo>
                    <a:pt x="173" y="91"/>
                  </a:lnTo>
                  <a:lnTo>
                    <a:pt x="170" y="92"/>
                  </a:lnTo>
                  <a:lnTo>
                    <a:pt x="150" y="91"/>
                  </a:lnTo>
                  <a:lnTo>
                    <a:pt x="133" y="89"/>
                  </a:lnTo>
                  <a:lnTo>
                    <a:pt x="116" y="88"/>
                  </a:lnTo>
                  <a:lnTo>
                    <a:pt x="107" y="85"/>
                  </a:lnTo>
                  <a:lnTo>
                    <a:pt x="103" y="83"/>
                  </a:lnTo>
                  <a:lnTo>
                    <a:pt x="92" y="82"/>
                  </a:lnTo>
                  <a:lnTo>
                    <a:pt x="87" y="83"/>
                  </a:lnTo>
                  <a:lnTo>
                    <a:pt x="87" y="83"/>
                  </a:lnTo>
                  <a:lnTo>
                    <a:pt x="87" y="83"/>
                  </a:lnTo>
                  <a:lnTo>
                    <a:pt x="87" y="83"/>
                  </a:lnTo>
                  <a:lnTo>
                    <a:pt x="86" y="85"/>
                  </a:lnTo>
                  <a:lnTo>
                    <a:pt x="84" y="86"/>
                  </a:lnTo>
                  <a:lnTo>
                    <a:pt x="83" y="86"/>
                  </a:lnTo>
                  <a:lnTo>
                    <a:pt x="81" y="88"/>
                  </a:lnTo>
                  <a:lnTo>
                    <a:pt x="75" y="89"/>
                  </a:lnTo>
                  <a:lnTo>
                    <a:pt x="75" y="89"/>
                  </a:lnTo>
                  <a:lnTo>
                    <a:pt x="61" y="92"/>
                  </a:lnTo>
                  <a:lnTo>
                    <a:pt x="52" y="97"/>
                  </a:lnTo>
                  <a:lnTo>
                    <a:pt x="46" y="100"/>
                  </a:lnTo>
                  <a:lnTo>
                    <a:pt x="43" y="99"/>
                  </a:lnTo>
                  <a:lnTo>
                    <a:pt x="40" y="96"/>
                  </a:lnTo>
                  <a:lnTo>
                    <a:pt x="34" y="96"/>
                  </a:lnTo>
                  <a:lnTo>
                    <a:pt x="23" y="91"/>
                  </a:lnTo>
                  <a:lnTo>
                    <a:pt x="0" y="97"/>
                  </a:lnTo>
                  <a:lnTo>
                    <a:pt x="16" y="77"/>
                  </a:lnTo>
                  <a:lnTo>
                    <a:pt x="22" y="59"/>
                  </a:lnTo>
                  <a:lnTo>
                    <a:pt x="32" y="45"/>
                  </a:lnTo>
                  <a:lnTo>
                    <a:pt x="39" y="13"/>
                  </a:lnTo>
                  <a:lnTo>
                    <a:pt x="39" y="19"/>
                  </a:lnTo>
                  <a:lnTo>
                    <a:pt x="42" y="21"/>
                  </a:lnTo>
                  <a:lnTo>
                    <a:pt x="51" y="27"/>
                  </a:lnTo>
                  <a:lnTo>
                    <a:pt x="54" y="25"/>
                  </a:lnTo>
                  <a:lnTo>
                    <a:pt x="58" y="24"/>
                  </a:lnTo>
                  <a:lnTo>
                    <a:pt x="68" y="22"/>
                  </a:lnTo>
                  <a:lnTo>
                    <a:pt x="74" y="22"/>
                  </a:lnTo>
                  <a:lnTo>
                    <a:pt x="87" y="28"/>
                  </a:lnTo>
                  <a:lnTo>
                    <a:pt x="90" y="35"/>
                  </a:lnTo>
                  <a:lnTo>
                    <a:pt x="96" y="39"/>
                  </a:lnTo>
                  <a:lnTo>
                    <a:pt x="98" y="39"/>
                  </a:lnTo>
                  <a:lnTo>
                    <a:pt x="106" y="39"/>
                  </a:lnTo>
                  <a:lnTo>
                    <a:pt x="119" y="36"/>
                  </a:lnTo>
                  <a:lnTo>
                    <a:pt x="128" y="33"/>
                  </a:lnTo>
                  <a:lnTo>
                    <a:pt x="144" y="30"/>
                  </a:lnTo>
                  <a:lnTo>
                    <a:pt x="157" y="28"/>
                  </a:lnTo>
                  <a:lnTo>
                    <a:pt x="165" y="19"/>
                  </a:lnTo>
                  <a:lnTo>
                    <a:pt x="167" y="19"/>
                  </a:lnTo>
                  <a:lnTo>
                    <a:pt x="159" y="12"/>
                  </a:lnTo>
                  <a:lnTo>
                    <a:pt x="159" y="10"/>
                  </a:lnTo>
                  <a:lnTo>
                    <a:pt x="157" y="10"/>
                  </a:lnTo>
                  <a:lnTo>
                    <a:pt x="157" y="9"/>
                  </a:lnTo>
                  <a:lnTo>
                    <a:pt x="156" y="9"/>
                  </a:lnTo>
                  <a:lnTo>
                    <a:pt x="156" y="7"/>
                  </a:lnTo>
                  <a:lnTo>
                    <a:pt x="156" y="7"/>
                  </a:lnTo>
                  <a:lnTo>
                    <a:pt x="154" y="7"/>
                  </a:lnTo>
                  <a:lnTo>
                    <a:pt x="147" y="4"/>
                  </a:lnTo>
                  <a:lnTo>
                    <a:pt x="176" y="0"/>
                  </a:lnTo>
                  <a:lnTo>
                    <a:pt x="180" y="3"/>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42" name="Freeform 146"/>
            <p:cNvSpPr>
              <a:spLocks/>
            </p:cNvSpPr>
            <p:nvPr/>
          </p:nvSpPr>
          <p:spPr bwMode="auto">
            <a:xfrm>
              <a:off x="6128355" y="2992700"/>
              <a:ext cx="731264" cy="559200"/>
            </a:xfrm>
            <a:custGeom>
              <a:avLst/>
              <a:gdLst>
                <a:gd name="T0" fmla="*/ 47 w 102"/>
                <a:gd name="T1" fmla="*/ 1 h 78"/>
                <a:gd name="T2" fmla="*/ 47 w 102"/>
                <a:gd name="T3" fmla="*/ 1 h 78"/>
                <a:gd name="T4" fmla="*/ 47 w 102"/>
                <a:gd name="T5" fmla="*/ 1 h 78"/>
                <a:gd name="T6" fmla="*/ 47 w 102"/>
                <a:gd name="T7" fmla="*/ 8 h 78"/>
                <a:gd name="T8" fmla="*/ 47 w 102"/>
                <a:gd name="T9" fmla="*/ 8 h 78"/>
                <a:gd name="T10" fmla="*/ 56 w 102"/>
                <a:gd name="T11" fmla="*/ 14 h 78"/>
                <a:gd name="T12" fmla="*/ 58 w 102"/>
                <a:gd name="T13" fmla="*/ 14 h 78"/>
                <a:gd name="T14" fmla="*/ 60 w 102"/>
                <a:gd name="T15" fmla="*/ 14 h 78"/>
                <a:gd name="T16" fmla="*/ 61 w 102"/>
                <a:gd name="T17" fmla="*/ 14 h 78"/>
                <a:gd name="T18" fmla="*/ 73 w 102"/>
                <a:gd name="T19" fmla="*/ 12 h 78"/>
                <a:gd name="T20" fmla="*/ 73 w 102"/>
                <a:gd name="T21" fmla="*/ 14 h 78"/>
                <a:gd name="T22" fmla="*/ 73 w 102"/>
                <a:gd name="T23" fmla="*/ 15 h 78"/>
                <a:gd name="T24" fmla="*/ 73 w 102"/>
                <a:gd name="T25" fmla="*/ 17 h 78"/>
                <a:gd name="T26" fmla="*/ 73 w 102"/>
                <a:gd name="T27" fmla="*/ 23 h 78"/>
                <a:gd name="T28" fmla="*/ 82 w 102"/>
                <a:gd name="T29" fmla="*/ 29 h 78"/>
                <a:gd name="T30" fmla="*/ 98 w 102"/>
                <a:gd name="T31" fmla="*/ 38 h 78"/>
                <a:gd name="T32" fmla="*/ 102 w 102"/>
                <a:gd name="T33" fmla="*/ 36 h 78"/>
                <a:gd name="T34" fmla="*/ 98 w 102"/>
                <a:gd name="T35" fmla="*/ 64 h 78"/>
                <a:gd name="T36" fmla="*/ 95 w 102"/>
                <a:gd name="T37" fmla="*/ 72 h 78"/>
                <a:gd name="T38" fmla="*/ 95 w 102"/>
                <a:gd name="T39" fmla="*/ 72 h 78"/>
                <a:gd name="T40" fmla="*/ 89 w 102"/>
                <a:gd name="T41" fmla="*/ 75 h 78"/>
                <a:gd name="T42" fmla="*/ 82 w 102"/>
                <a:gd name="T43" fmla="*/ 75 h 78"/>
                <a:gd name="T44" fmla="*/ 41 w 102"/>
                <a:gd name="T45" fmla="*/ 73 h 78"/>
                <a:gd name="T46" fmla="*/ 35 w 102"/>
                <a:gd name="T47" fmla="*/ 65 h 78"/>
                <a:gd name="T48" fmla="*/ 18 w 102"/>
                <a:gd name="T49" fmla="*/ 56 h 78"/>
                <a:gd name="T50" fmla="*/ 11 w 102"/>
                <a:gd name="T51" fmla="*/ 55 h 78"/>
                <a:gd name="T52" fmla="*/ 0 w 102"/>
                <a:gd name="T53" fmla="*/ 46 h 78"/>
                <a:gd name="T54" fmla="*/ 6 w 102"/>
                <a:gd name="T55" fmla="*/ 44 h 78"/>
                <a:gd name="T56" fmla="*/ 20 w 102"/>
                <a:gd name="T57" fmla="*/ 38 h 78"/>
                <a:gd name="T58" fmla="*/ 29 w 102"/>
                <a:gd name="T59" fmla="*/ 24 h 78"/>
                <a:gd name="T60" fmla="*/ 38 w 102"/>
                <a:gd name="T61" fmla="*/ 3 h 78"/>
                <a:gd name="T62" fmla="*/ 40 w 102"/>
                <a:gd name="T63" fmla="*/ 1 h 78"/>
                <a:gd name="T64" fmla="*/ 44 w 102"/>
                <a:gd name="T65" fmla="*/ 1 h 78"/>
                <a:gd name="T66" fmla="*/ 47 w 102"/>
                <a:gd name="T67"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 h="78">
                  <a:moveTo>
                    <a:pt x="47" y="1"/>
                  </a:moveTo>
                  <a:lnTo>
                    <a:pt x="47" y="1"/>
                  </a:lnTo>
                  <a:lnTo>
                    <a:pt x="47" y="1"/>
                  </a:lnTo>
                  <a:lnTo>
                    <a:pt x="47" y="1"/>
                  </a:lnTo>
                  <a:lnTo>
                    <a:pt x="47" y="1"/>
                  </a:lnTo>
                  <a:lnTo>
                    <a:pt x="47" y="1"/>
                  </a:lnTo>
                  <a:lnTo>
                    <a:pt x="47" y="3"/>
                  </a:lnTo>
                  <a:lnTo>
                    <a:pt x="47" y="8"/>
                  </a:lnTo>
                  <a:lnTo>
                    <a:pt x="47" y="8"/>
                  </a:lnTo>
                  <a:lnTo>
                    <a:pt x="47" y="8"/>
                  </a:lnTo>
                  <a:lnTo>
                    <a:pt x="55" y="14"/>
                  </a:lnTo>
                  <a:lnTo>
                    <a:pt x="56" y="14"/>
                  </a:lnTo>
                  <a:lnTo>
                    <a:pt x="58" y="14"/>
                  </a:lnTo>
                  <a:lnTo>
                    <a:pt x="58" y="14"/>
                  </a:lnTo>
                  <a:lnTo>
                    <a:pt x="58" y="14"/>
                  </a:lnTo>
                  <a:lnTo>
                    <a:pt x="60" y="14"/>
                  </a:lnTo>
                  <a:lnTo>
                    <a:pt x="60" y="14"/>
                  </a:lnTo>
                  <a:lnTo>
                    <a:pt x="61" y="14"/>
                  </a:lnTo>
                  <a:lnTo>
                    <a:pt x="73" y="12"/>
                  </a:lnTo>
                  <a:lnTo>
                    <a:pt x="73" y="12"/>
                  </a:lnTo>
                  <a:lnTo>
                    <a:pt x="73" y="14"/>
                  </a:lnTo>
                  <a:lnTo>
                    <a:pt x="73" y="14"/>
                  </a:lnTo>
                  <a:lnTo>
                    <a:pt x="73" y="14"/>
                  </a:lnTo>
                  <a:lnTo>
                    <a:pt x="73" y="15"/>
                  </a:lnTo>
                  <a:lnTo>
                    <a:pt x="73" y="15"/>
                  </a:lnTo>
                  <a:lnTo>
                    <a:pt x="73" y="17"/>
                  </a:lnTo>
                  <a:lnTo>
                    <a:pt x="75" y="21"/>
                  </a:lnTo>
                  <a:lnTo>
                    <a:pt x="73" y="23"/>
                  </a:lnTo>
                  <a:lnTo>
                    <a:pt x="81" y="29"/>
                  </a:lnTo>
                  <a:lnTo>
                    <a:pt x="82" y="29"/>
                  </a:lnTo>
                  <a:lnTo>
                    <a:pt x="96" y="36"/>
                  </a:lnTo>
                  <a:lnTo>
                    <a:pt x="98" y="38"/>
                  </a:lnTo>
                  <a:lnTo>
                    <a:pt x="99" y="38"/>
                  </a:lnTo>
                  <a:lnTo>
                    <a:pt x="102" y="36"/>
                  </a:lnTo>
                  <a:lnTo>
                    <a:pt x="102" y="44"/>
                  </a:lnTo>
                  <a:lnTo>
                    <a:pt x="98" y="64"/>
                  </a:lnTo>
                  <a:lnTo>
                    <a:pt x="96" y="67"/>
                  </a:lnTo>
                  <a:lnTo>
                    <a:pt x="95" y="72"/>
                  </a:lnTo>
                  <a:lnTo>
                    <a:pt x="95" y="72"/>
                  </a:lnTo>
                  <a:lnTo>
                    <a:pt x="95" y="72"/>
                  </a:lnTo>
                  <a:lnTo>
                    <a:pt x="95" y="73"/>
                  </a:lnTo>
                  <a:lnTo>
                    <a:pt x="89" y="75"/>
                  </a:lnTo>
                  <a:lnTo>
                    <a:pt x="84" y="75"/>
                  </a:lnTo>
                  <a:lnTo>
                    <a:pt x="82" y="75"/>
                  </a:lnTo>
                  <a:lnTo>
                    <a:pt x="47" y="78"/>
                  </a:lnTo>
                  <a:lnTo>
                    <a:pt x="41" y="73"/>
                  </a:lnTo>
                  <a:lnTo>
                    <a:pt x="40" y="70"/>
                  </a:lnTo>
                  <a:lnTo>
                    <a:pt x="35" y="65"/>
                  </a:lnTo>
                  <a:lnTo>
                    <a:pt x="20" y="58"/>
                  </a:lnTo>
                  <a:lnTo>
                    <a:pt x="18" y="56"/>
                  </a:lnTo>
                  <a:lnTo>
                    <a:pt x="12" y="55"/>
                  </a:lnTo>
                  <a:lnTo>
                    <a:pt x="11" y="55"/>
                  </a:lnTo>
                  <a:lnTo>
                    <a:pt x="6" y="55"/>
                  </a:lnTo>
                  <a:lnTo>
                    <a:pt x="0" y="46"/>
                  </a:lnTo>
                  <a:lnTo>
                    <a:pt x="3" y="46"/>
                  </a:lnTo>
                  <a:lnTo>
                    <a:pt x="6" y="44"/>
                  </a:lnTo>
                  <a:lnTo>
                    <a:pt x="8" y="44"/>
                  </a:lnTo>
                  <a:lnTo>
                    <a:pt x="20" y="38"/>
                  </a:lnTo>
                  <a:lnTo>
                    <a:pt x="23" y="33"/>
                  </a:lnTo>
                  <a:lnTo>
                    <a:pt x="29" y="24"/>
                  </a:lnTo>
                  <a:lnTo>
                    <a:pt x="37" y="12"/>
                  </a:lnTo>
                  <a:lnTo>
                    <a:pt x="38" y="3"/>
                  </a:lnTo>
                  <a:lnTo>
                    <a:pt x="40" y="1"/>
                  </a:lnTo>
                  <a:lnTo>
                    <a:pt x="40" y="1"/>
                  </a:lnTo>
                  <a:lnTo>
                    <a:pt x="40" y="1"/>
                  </a:lnTo>
                  <a:lnTo>
                    <a:pt x="44" y="1"/>
                  </a:lnTo>
                  <a:lnTo>
                    <a:pt x="47" y="0"/>
                  </a:lnTo>
                  <a:lnTo>
                    <a:pt x="47" y="1"/>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43" name="Freeform 170"/>
            <p:cNvSpPr>
              <a:spLocks/>
            </p:cNvSpPr>
            <p:nvPr/>
          </p:nvSpPr>
          <p:spPr bwMode="auto">
            <a:xfrm>
              <a:off x="7382976" y="5932099"/>
              <a:ext cx="623729" cy="731263"/>
            </a:xfrm>
            <a:custGeom>
              <a:avLst/>
              <a:gdLst>
                <a:gd name="T0" fmla="*/ 51 w 87"/>
                <a:gd name="T1" fmla="*/ 1 h 102"/>
                <a:gd name="T2" fmla="*/ 54 w 87"/>
                <a:gd name="T3" fmla="*/ 3 h 102"/>
                <a:gd name="T4" fmla="*/ 57 w 87"/>
                <a:gd name="T5" fmla="*/ 8 h 102"/>
                <a:gd name="T6" fmla="*/ 60 w 87"/>
                <a:gd name="T7" fmla="*/ 11 h 102"/>
                <a:gd name="T8" fmla="*/ 80 w 87"/>
                <a:gd name="T9" fmla="*/ 9 h 102"/>
                <a:gd name="T10" fmla="*/ 81 w 87"/>
                <a:gd name="T11" fmla="*/ 6 h 102"/>
                <a:gd name="T12" fmla="*/ 83 w 87"/>
                <a:gd name="T13" fmla="*/ 6 h 102"/>
                <a:gd name="T14" fmla="*/ 87 w 87"/>
                <a:gd name="T15" fmla="*/ 8 h 102"/>
                <a:gd name="T16" fmla="*/ 86 w 87"/>
                <a:gd name="T17" fmla="*/ 14 h 102"/>
                <a:gd name="T18" fmla="*/ 87 w 87"/>
                <a:gd name="T19" fmla="*/ 17 h 102"/>
                <a:gd name="T20" fmla="*/ 86 w 87"/>
                <a:gd name="T21" fmla="*/ 20 h 102"/>
                <a:gd name="T22" fmla="*/ 80 w 87"/>
                <a:gd name="T23" fmla="*/ 37 h 102"/>
                <a:gd name="T24" fmla="*/ 75 w 87"/>
                <a:gd name="T25" fmla="*/ 43 h 102"/>
                <a:gd name="T26" fmla="*/ 71 w 87"/>
                <a:gd name="T27" fmla="*/ 47 h 102"/>
                <a:gd name="T28" fmla="*/ 58 w 87"/>
                <a:gd name="T29" fmla="*/ 50 h 102"/>
                <a:gd name="T30" fmla="*/ 49 w 87"/>
                <a:gd name="T31" fmla="*/ 55 h 102"/>
                <a:gd name="T32" fmla="*/ 26 w 87"/>
                <a:gd name="T33" fmla="*/ 62 h 102"/>
                <a:gd name="T34" fmla="*/ 8 w 87"/>
                <a:gd name="T35" fmla="*/ 67 h 102"/>
                <a:gd name="T36" fmla="*/ 0 w 87"/>
                <a:gd name="T37" fmla="*/ 102 h 102"/>
                <a:gd name="T38" fmla="*/ 8 w 87"/>
                <a:gd name="T39" fmla="*/ 49 h 102"/>
                <a:gd name="T40" fmla="*/ 8 w 87"/>
                <a:gd name="T41" fmla="*/ 49 h 102"/>
                <a:gd name="T42" fmla="*/ 14 w 87"/>
                <a:gd name="T43" fmla="*/ 30 h 102"/>
                <a:gd name="T44" fmla="*/ 17 w 87"/>
                <a:gd name="T45" fmla="*/ 24 h 102"/>
                <a:gd name="T46" fmla="*/ 29 w 87"/>
                <a:gd name="T47" fmla="*/ 26 h 102"/>
                <a:gd name="T48" fmla="*/ 35 w 87"/>
                <a:gd name="T49" fmla="*/ 11 h 102"/>
                <a:gd name="T50" fmla="*/ 35 w 87"/>
                <a:gd name="T51" fmla="*/ 3 h 102"/>
                <a:gd name="T52" fmla="*/ 42 w 87"/>
                <a:gd name="T53" fmla="*/ 0 h 102"/>
                <a:gd name="T54" fmla="*/ 51 w 87"/>
                <a:gd name="T55"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102">
                  <a:moveTo>
                    <a:pt x="51" y="1"/>
                  </a:moveTo>
                  <a:lnTo>
                    <a:pt x="54" y="3"/>
                  </a:lnTo>
                  <a:lnTo>
                    <a:pt x="57" y="8"/>
                  </a:lnTo>
                  <a:lnTo>
                    <a:pt x="60" y="11"/>
                  </a:lnTo>
                  <a:lnTo>
                    <a:pt x="80" y="9"/>
                  </a:lnTo>
                  <a:lnTo>
                    <a:pt x="81" y="6"/>
                  </a:lnTo>
                  <a:lnTo>
                    <a:pt x="83" y="6"/>
                  </a:lnTo>
                  <a:lnTo>
                    <a:pt x="87" y="8"/>
                  </a:lnTo>
                  <a:lnTo>
                    <a:pt x="86" y="14"/>
                  </a:lnTo>
                  <a:lnTo>
                    <a:pt x="87" y="17"/>
                  </a:lnTo>
                  <a:lnTo>
                    <a:pt x="86" y="20"/>
                  </a:lnTo>
                  <a:lnTo>
                    <a:pt x="80" y="37"/>
                  </a:lnTo>
                  <a:lnTo>
                    <a:pt x="75" y="43"/>
                  </a:lnTo>
                  <a:lnTo>
                    <a:pt x="71" y="47"/>
                  </a:lnTo>
                  <a:lnTo>
                    <a:pt x="58" y="50"/>
                  </a:lnTo>
                  <a:lnTo>
                    <a:pt x="49" y="55"/>
                  </a:lnTo>
                  <a:lnTo>
                    <a:pt x="26" y="62"/>
                  </a:lnTo>
                  <a:lnTo>
                    <a:pt x="8" y="67"/>
                  </a:lnTo>
                  <a:lnTo>
                    <a:pt x="0" y="102"/>
                  </a:lnTo>
                  <a:lnTo>
                    <a:pt x="8" y="49"/>
                  </a:lnTo>
                  <a:lnTo>
                    <a:pt x="8" y="49"/>
                  </a:lnTo>
                  <a:lnTo>
                    <a:pt x="14" y="30"/>
                  </a:lnTo>
                  <a:lnTo>
                    <a:pt x="17" y="24"/>
                  </a:lnTo>
                  <a:lnTo>
                    <a:pt x="29" y="26"/>
                  </a:lnTo>
                  <a:lnTo>
                    <a:pt x="35" y="11"/>
                  </a:lnTo>
                  <a:lnTo>
                    <a:pt x="35" y="3"/>
                  </a:lnTo>
                  <a:lnTo>
                    <a:pt x="42" y="0"/>
                  </a:lnTo>
                  <a:lnTo>
                    <a:pt x="51" y="1"/>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44" name="Freeform 174"/>
            <p:cNvSpPr>
              <a:spLocks/>
            </p:cNvSpPr>
            <p:nvPr/>
          </p:nvSpPr>
          <p:spPr bwMode="auto">
            <a:xfrm>
              <a:off x="7999530" y="5724183"/>
              <a:ext cx="552036" cy="752774"/>
            </a:xfrm>
            <a:custGeom>
              <a:avLst/>
              <a:gdLst>
                <a:gd name="T0" fmla="*/ 32 w 77"/>
                <a:gd name="T1" fmla="*/ 3 h 105"/>
                <a:gd name="T2" fmla="*/ 35 w 77"/>
                <a:gd name="T3" fmla="*/ 5 h 105"/>
                <a:gd name="T4" fmla="*/ 38 w 77"/>
                <a:gd name="T5" fmla="*/ 6 h 105"/>
                <a:gd name="T6" fmla="*/ 42 w 77"/>
                <a:gd name="T7" fmla="*/ 6 h 105"/>
                <a:gd name="T8" fmla="*/ 55 w 77"/>
                <a:gd name="T9" fmla="*/ 5 h 105"/>
                <a:gd name="T10" fmla="*/ 59 w 77"/>
                <a:gd name="T11" fmla="*/ 2 h 105"/>
                <a:gd name="T12" fmla="*/ 59 w 77"/>
                <a:gd name="T13" fmla="*/ 3 h 105"/>
                <a:gd name="T14" fmla="*/ 58 w 77"/>
                <a:gd name="T15" fmla="*/ 5 h 105"/>
                <a:gd name="T16" fmla="*/ 62 w 77"/>
                <a:gd name="T17" fmla="*/ 20 h 105"/>
                <a:gd name="T18" fmla="*/ 68 w 77"/>
                <a:gd name="T19" fmla="*/ 35 h 105"/>
                <a:gd name="T20" fmla="*/ 71 w 77"/>
                <a:gd name="T21" fmla="*/ 43 h 105"/>
                <a:gd name="T22" fmla="*/ 73 w 77"/>
                <a:gd name="T23" fmla="*/ 47 h 105"/>
                <a:gd name="T24" fmla="*/ 73 w 77"/>
                <a:gd name="T25" fmla="*/ 47 h 105"/>
                <a:gd name="T26" fmla="*/ 74 w 77"/>
                <a:gd name="T27" fmla="*/ 53 h 105"/>
                <a:gd name="T28" fmla="*/ 73 w 77"/>
                <a:gd name="T29" fmla="*/ 56 h 105"/>
                <a:gd name="T30" fmla="*/ 74 w 77"/>
                <a:gd name="T31" fmla="*/ 61 h 105"/>
                <a:gd name="T32" fmla="*/ 77 w 77"/>
                <a:gd name="T33" fmla="*/ 66 h 105"/>
                <a:gd name="T34" fmla="*/ 73 w 77"/>
                <a:gd name="T35" fmla="*/ 87 h 105"/>
                <a:gd name="T36" fmla="*/ 73 w 77"/>
                <a:gd name="T37" fmla="*/ 87 h 105"/>
                <a:gd name="T38" fmla="*/ 73 w 77"/>
                <a:gd name="T39" fmla="*/ 87 h 105"/>
                <a:gd name="T40" fmla="*/ 68 w 77"/>
                <a:gd name="T41" fmla="*/ 96 h 105"/>
                <a:gd name="T42" fmla="*/ 65 w 77"/>
                <a:gd name="T43" fmla="*/ 99 h 105"/>
                <a:gd name="T44" fmla="*/ 59 w 77"/>
                <a:gd name="T45" fmla="*/ 104 h 105"/>
                <a:gd name="T46" fmla="*/ 47 w 77"/>
                <a:gd name="T47" fmla="*/ 105 h 105"/>
                <a:gd name="T48" fmla="*/ 39 w 77"/>
                <a:gd name="T49" fmla="*/ 104 h 105"/>
                <a:gd name="T50" fmla="*/ 39 w 77"/>
                <a:gd name="T51" fmla="*/ 104 h 105"/>
                <a:gd name="T52" fmla="*/ 39 w 77"/>
                <a:gd name="T53" fmla="*/ 96 h 105"/>
                <a:gd name="T54" fmla="*/ 41 w 77"/>
                <a:gd name="T55" fmla="*/ 94 h 105"/>
                <a:gd name="T56" fmla="*/ 41 w 77"/>
                <a:gd name="T57" fmla="*/ 88 h 105"/>
                <a:gd name="T58" fmla="*/ 41 w 77"/>
                <a:gd name="T59" fmla="*/ 81 h 105"/>
                <a:gd name="T60" fmla="*/ 41 w 77"/>
                <a:gd name="T61" fmla="*/ 76 h 105"/>
                <a:gd name="T62" fmla="*/ 42 w 77"/>
                <a:gd name="T63" fmla="*/ 75 h 105"/>
                <a:gd name="T64" fmla="*/ 33 w 77"/>
                <a:gd name="T65" fmla="*/ 52 h 105"/>
                <a:gd name="T66" fmla="*/ 30 w 77"/>
                <a:gd name="T67" fmla="*/ 46 h 105"/>
                <a:gd name="T68" fmla="*/ 26 w 77"/>
                <a:gd name="T69" fmla="*/ 40 h 105"/>
                <a:gd name="T70" fmla="*/ 21 w 77"/>
                <a:gd name="T71" fmla="*/ 43 h 105"/>
                <a:gd name="T72" fmla="*/ 18 w 77"/>
                <a:gd name="T73" fmla="*/ 44 h 105"/>
                <a:gd name="T74" fmla="*/ 9 w 77"/>
                <a:gd name="T75" fmla="*/ 47 h 105"/>
                <a:gd name="T76" fmla="*/ 0 w 77"/>
                <a:gd name="T77" fmla="*/ 49 h 105"/>
                <a:gd name="T78" fmla="*/ 1 w 77"/>
                <a:gd name="T79" fmla="*/ 46 h 105"/>
                <a:gd name="T80" fmla="*/ 6 w 77"/>
                <a:gd name="T81" fmla="*/ 41 h 105"/>
                <a:gd name="T82" fmla="*/ 10 w 77"/>
                <a:gd name="T83" fmla="*/ 34 h 105"/>
                <a:gd name="T84" fmla="*/ 12 w 77"/>
                <a:gd name="T85" fmla="*/ 34 h 105"/>
                <a:gd name="T86" fmla="*/ 24 w 77"/>
                <a:gd name="T87" fmla="*/ 9 h 105"/>
                <a:gd name="T88" fmla="*/ 29 w 77"/>
                <a:gd name="T89" fmla="*/ 3 h 105"/>
                <a:gd name="T90" fmla="*/ 29 w 77"/>
                <a:gd name="T91" fmla="*/ 2 h 105"/>
                <a:gd name="T92" fmla="*/ 29 w 77"/>
                <a:gd name="T93" fmla="*/ 2 h 105"/>
                <a:gd name="T94" fmla="*/ 29 w 77"/>
                <a:gd name="T95" fmla="*/ 0 h 105"/>
                <a:gd name="T96" fmla="*/ 32 w 77"/>
                <a:gd name="T97"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105">
                  <a:moveTo>
                    <a:pt x="32" y="3"/>
                  </a:moveTo>
                  <a:lnTo>
                    <a:pt x="35" y="5"/>
                  </a:lnTo>
                  <a:lnTo>
                    <a:pt x="38" y="6"/>
                  </a:lnTo>
                  <a:lnTo>
                    <a:pt x="42" y="6"/>
                  </a:lnTo>
                  <a:lnTo>
                    <a:pt x="55" y="5"/>
                  </a:lnTo>
                  <a:lnTo>
                    <a:pt x="59" y="2"/>
                  </a:lnTo>
                  <a:lnTo>
                    <a:pt x="59" y="3"/>
                  </a:lnTo>
                  <a:lnTo>
                    <a:pt x="58" y="5"/>
                  </a:lnTo>
                  <a:lnTo>
                    <a:pt x="62" y="20"/>
                  </a:lnTo>
                  <a:lnTo>
                    <a:pt x="68" y="35"/>
                  </a:lnTo>
                  <a:lnTo>
                    <a:pt x="71" y="43"/>
                  </a:lnTo>
                  <a:lnTo>
                    <a:pt x="73" y="47"/>
                  </a:lnTo>
                  <a:lnTo>
                    <a:pt x="73" y="47"/>
                  </a:lnTo>
                  <a:lnTo>
                    <a:pt x="74" y="53"/>
                  </a:lnTo>
                  <a:lnTo>
                    <a:pt x="73" y="56"/>
                  </a:lnTo>
                  <a:lnTo>
                    <a:pt x="74" y="61"/>
                  </a:lnTo>
                  <a:lnTo>
                    <a:pt x="77" y="66"/>
                  </a:lnTo>
                  <a:lnTo>
                    <a:pt x="73" y="87"/>
                  </a:lnTo>
                  <a:lnTo>
                    <a:pt x="73" y="87"/>
                  </a:lnTo>
                  <a:lnTo>
                    <a:pt x="73" y="87"/>
                  </a:lnTo>
                  <a:lnTo>
                    <a:pt x="68" y="96"/>
                  </a:lnTo>
                  <a:lnTo>
                    <a:pt x="65" y="99"/>
                  </a:lnTo>
                  <a:lnTo>
                    <a:pt x="59" y="104"/>
                  </a:lnTo>
                  <a:lnTo>
                    <a:pt x="47" y="105"/>
                  </a:lnTo>
                  <a:lnTo>
                    <a:pt x="39" y="104"/>
                  </a:lnTo>
                  <a:lnTo>
                    <a:pt x="39" y="104"/>
                  </a:lnTo>
                  <a:lnTo>
                    <a:pt x="39" y="96"/>
                  </a:lnTo>
                  <a:lnTo>
                    <a:pt x="41" y="94"/>
                  </a:lnTo>
                  <a:lnTo>
                    <a:pt x="41" y="88"/>
                  </a:lnTo>
                  <a:lnTo>
                    <a:pt x="41" y="81"/>
                  </a:lnTo>
                  <a:lnTo>
                    <a:pt x="41" y="76"/>
                  </a:lnTo>
                  <a:lnTo>
                    <a:pt x="42" y="75"/>
                  </a:lnTo>
                  <a:lnTo>
                    <a:pt x="33" y="52"/>
                  </a:lnTo>
                  <a:lnTo>
                    <a:pt x="30" y="46"/>
                  </a:lnTo>
                  <a:lnTo>
                    <a:pt x="26" y="40"/>
                  </a:lnTo>
                  <a:lnTo>
                    <a:pt x="21" y="43"/>
                  </a:lnTo>
                  <a:lnTo>
                    <a:pt x="18" y="44"/>
                  </a:lnTo>
                  <a:lnTo>
                    <a:pt x="9" y="47"/>
                  </a:lnTo>
                  <a:lnTo>
                    <a:pt x="0" y="49"/>
                  </a:lnTo>
                  <a:lnTo>
                    <a:pt x="1" y="46"/>
                  </a:lnTo>
                  <a:lnTo>
                    <a:pt x="6" y="41"/>
                  </a:lnTo>
                  <a:lnTo>
                    <a:pt x="10" y="34"/>
                  </a:lnTo>
                  <a:lnTo>
                    <a:pt x="12" y="34"/>
                  </a:lnTo>
                  <a:lnTo>
                    <a:pt x="24" y="9"/>
                  </a:lnTo>
                  <a:lnTo>
                    <a:pt x="29" y="3"/>
                  </a:lnTo>
                  <a:lnTo>
                    <a:pt x="29" y="2"/>
                  </a:lnTo>
                  <a:lnTo>
                    <a:pt x="29" y="2"/>
                  </a:lnTo>
                  <a:lnTo>
                    <a:pt x="29" y="0"/>
                  </a:lnTo>
                  <a:lnTo>
                    <a:pt x="32" y="3"/>
                  </a:lnTo>
                  <a:close/>
                </a:path>
              </a:pathLst>
            </a:custGeom>
            <a:solidFill>
              <a:srgbClr val="FFFF0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45" name="Freeform 175"/>
            <p:cNvSpPr>
              <a:spLocks/>
            </p:cNvSpPr>
            <p:nvPr/>
          </p:nvSpPr>
          <p:spPr bwMode="auto">
            <a:xfrm>
              <a:off x="8064054" y="5286864"/>
              <a:ext cx="415818" cy="480342"/>
            </a:xfrm>
            <a:custGeom>
              <a:avLst/>
              <a:gdLst>
                <a:gd name="T0" fmla="*/ 30 w 58"/>
                <a:gd name="T1" fmla="*/ 0 h 67"/>
                <a:gd name="T2" fmla="*/ 32 w 58"/>
                <a:gd name="T3" fmla="*/ 0 h 67"/>
                <a:gd name="T4" fmla="*/ 36 w 58"/>
                <a:gd name="T5" fmla="*/ 2 h 67"/>
                <a:gd name="T6" fmla="*/ 40 w 58"/>
                <a:gd name="T7" fmla="*/ 2 h 67"/>
                <a:gd name="T8" fmla="*/ 52 w 58"/>
                <a:gd name="T9" fmla="*/ 5 h 67"/>
                <a:gd name="T10" fmla="*/ 56 w 58"/>
                <a:gd name="T11" fmla="*/ 17 h 67"/>
                <a:gd name="T12" fmla="*/ 58 w 58"/>
                <a:gd name="T13" fmla="*/ 24 h 67"/>
                <a:gd name="T14" fmla="*/ 58 w 58"/>
                <a:gd name="T15" fmla="*/ 24 h 67"/>
                <a:gd name="T16" fmla="*/ 56 w 58"/>
                <a:gd name="T17" fmla="*/ 29 h 67"/>
                <a:gd name="T18" fmla="*/ 56 w 58"/>
                <a:gd name="T19" fmla="*/ 29 h 67"/>
                <a:gd name="T20" fmla="*/ 56 w 58"/>
                <a:gd name="T21" fmla="*/ 30 h 67"/>
                <a:gd name="T22" fmla="*/ 55 w 58"/>
                <a:gd name="T23" fmla="*/ 34 h 67"/>
                <a:gd name="T24" fmla="*/ 55 w 58"/>
                <a:gd name="T25" fmla="*/ 34 h 67"/>
                <a:gd name="T26" fmla="*/ 55 w 58"/>
                <a:gd name="T27" fmla="*/ 35 h 67"/>
                <a:gd name="T28" fmla="*/ 55 w 58"/>
                <a:gd name="T29" fmla="*/ 35 h 67"/>
                <a:gd name="T30" fmla="*/ 53 w 58"/>
                <a:gd name="T31" fmla="*/ 37 h 67"/>
                <a:gd name="T32" fmla="*/ 53 w 58"/>
                <a:gd name="T33" fmla="*/ 37 h 67"/>
                <a:gd name="T34" fmla="*/ 53 w 58"/>
                <a:gd name="T35" fmla="*/ 38 h 67"/>
                <a:gd name="T36" fmla="*/ 53 w 58"/>
                <a:gd name="T37" fmla="*/ 40 h 67"/>
                <a:gd name="T38" fmla="*/ 53 w 58"/>
                <a:gd name="T39" fmla="*/ 43 h 67"/>
                <a:gd name="T40" fmla="*/ 53 w 58"/>
                <a:gd name="T41" fmla="*/ 44 h 67"/>
                <a:gd name="T42" fmla="*/ 53 w 58"/>
                <a:gd name="T43" fmla="*/ 46 h 67"/>
                <a:gd name="T44" fmla="*/ 50 w 58"/>
                <a:gd name="T45" fmla="*/ 63 h 67"/>
                <a:gd name="T46" fmla="*/ 46 w 58"/>
                <a:gd name="T47" fmla="*/ 66 h 67"/>
                <a:gd name="T48" fmla="*/ 33 w 58"/>
                <a:gd name="T49" fmla="*/ 67 h 67"/>
                <a:gd name="T50" fmla="*/ 29 w 58"/>
                <a:gd name="T51" fmla="*/ 67 h 67"/>
                <a:gd name="T52" fmla="*/ 26 w 58"/>
                <a:gd name="T53" fmla="*/ 66 h 67"/>
                <a:gd name="T54" fmla="*/ 23 w 58"/>
                <a:gd name="T55" fmla="*/ 64 h 67"/>
                <a:gd name="T56" fmla="*/ 20 w 58"/>
                <a:gd name="T57" fmla="*/ 61 h 67"/>
                <a:gd name="T58" fmla="*/ 20 w 58"/>
                <a:gd name="T59" fmla="*/ 61 h 67"/>
                <a:gd name="T60" fmla="*/ 20 w 58"/>
                <a:gd name="T61" fmla="*/ 61 h 67"/>
                <a:gd name="T62" fmla="*/ 20 w 58"/>
                <a:gd name="T63" fmla="*/ 59 h 67"/>
                <a:gd name="T64" fmla="*/ 21 w 58"/>
                <a:gd name="T65" fmla="*/ 56 h 67"/>
                <a:gd name="T66" fmla="*/ 9 w 58"/>
                <a:gd name="T67" fmla="*/ 27 h 67"/>
                <a:gd name="T68" fmla="*/ 8 w 58"/>
                <a:gd name="T69" fmla="*/ 24 h 67"/>
                <a:gd name="T70" fmla="*/ 3 w 58"/>
                <a:gd name="T71" fmla="*/ 20 h 67"/>
                <a:gd name="T72" fmla="*/ 3 w 58"/>
                <a:gd name="T73" fmla="*/ 20 h 67"/>
                <a:gd name="T74" fmla="*/ 3 w 58"/>
                <a:gd name="T75" fmla="*/ 20 h 67"/>
                <a:gd name="T76" fmla="*/ 1 w 58"/>
                <a:gd name="T77" fmla="*/ 20 h 67"/>
                <a:gd name="T78" fmla="*/ 1 w 58"/>
                <a:gd name="T79" fmla="*/ 20 h 67"/>
                <a:gd name="T80" fmla="*/ 0 w 58"/>
                <a:gd name="T81" fmla="*/ 20 h 67"/>
                <a:gd name="T82" fmla="*/ 8 w 58"/>
                <a:gd name="T83" fmla="*/ 2 h 67"/>
                <a:gd name="T84" fmla="*/ 8 w 58"/>
                <a:gd name="T85" fmla="*/ 2 h 67"/>
                <a:gd name="T86" fmla="*/ 9 w 58"/>
                <a:gd name="T87" fmla="*/ 3 h 67"/>
                <a:gd name="T88" fmla="*/ 11 w 58"/>
                <a:gd name="T89" fmla="*/ 3 h 67"/>
                <a:gd name="T90" fmla="*/ 20 w 58"/>
                <a:gd name="T91" fmla="*/ 6 h 67"/>
                <a:gd name="T92" fmla="*/ 20 w 58"/>
                <a:gd name="T93" fmla="*/ 3 h 67"/>
                <a:gd name="T94" fmla="*/ 20 w 58"/>
                <a:gd name="T95" fmla="*/ 3 h 67"/>
                <a:gd name="T96" fmla="*/ 21 w 58"/>
                <a:gd name="T97" fmla="*/ 2 h 67"/>
                <a:gd name="T98" fmla="*/ 23 w 58"/>
                <a:gd name="T99" fmla="*/ 0 h 67"/>
                <a:gd name="T100" fmla="*/ 30 w 58"/>
                <a:gd name="T101" fmla="*/ 0 h 67"/>
                <a:gd name="T102" fmla="*/ 30 w 58"/>
                <a:gd name="T10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7">
                  <a:moveTo>
                    <a:pt x="30" y="0"/>
                  </a:moveTo>
                  <a:lnTo>
                    <a:pt x="32" y="0"/>
                  </a:lnTo>
                  <a:lnTo>
                    <a:pt x="36" y="2"/>
                  </a:lnTo>
                  <a:lnTo>
                    <a:pt x="40" y="2"/>
                  </a:lnTo>
                  <a:lnTo>
                    <a:pt x="52" y="5"/>
                  </a:lnTo>
                  <a:lnTo>
                    <a:pt x="56" y="17"/>
                  </a:lnTo>
                  <a:lnTo>
                    <a:pt x="58" y="24"/>
                  </a:lnTo>
                  <a:lnTo>
                    <a:pt x="58" y="24"/>
                  </a:lnTo>
                  <a:lnTo>
                    <a:pt x="56" y="29"/>
                  </a:lnTo>
                  <a:lnTo>
                    <a:pt x="56" y="29"/>
                  </a:lnTo>
                  <a:lnTo>
                    <a:pt x="56" y="30"/>
                  </a:lnTo>
                  <a:lnTo>
                    <a:pt x="55" y="34"/>
                  </a:lnTo>
                  <a:lnTo>
                    <a:pt x="55" y="34"/>
                  </a:lnTo>
                  <a:lnTo>
                    <a:pt x="55" y="35"/>
                  </a:lnTo>
                  <a:lnTo>
                    <a:pt x="55" y="35"/>
                  </a:lnTo>
                  <a:lnTo>
                    <a:pt x="53" y="37"/>
                  </a:lnTo>
                  <a:lnTo>
                    <a:pt x="53" y="37"/>
                  </a:lnTo>
                  <a:lnTo>
                    <a:pt x="53" y="38"/>
                  </a:lnTo>
                  <a:lnTo>
                    <a:pt x="53" y="40"/>
                  </a:lnTo>
                  <a:lnTo>
                    <a:pt x="53" y="43"/>
                  </a:lnTo>
                  <a:lnTo>
                    <a:pt x="53" y="44"/>
                  </a:lnTo>
                  <a:lnTo>
                    <a:pt x="53" y="46"/>
                  </a:lnTo>
                  <a:lnTo>
                    <a:pt x="50" y="63"/>
                  </a:lnTo>
                  <a:lnTo>
                    <a:pt x="46" y="66"/>
                  </a:lnTo>
                  <a:lnTo>
                    <a:pt x="33" y="67"/>
                  </a:lnTo>
                  <a:lnTo>
                    <a:pt x="29" y="67"/>
                  </a:lnTo>
                  <a:lnTo>
                    <a:pt x="26" y="66"/>
                  </a:lnTo>
                  <a:lnTo>
                    <a:pt x="23" y="64"/>
                  </a:lnTo>
                  <a:lnTo>
                    <a:pt x="20" y="61"/>
                  </a:lnTo>
                  <a:lnTo>
                    <a:pt x="20" y="61"/>
                  </a:lnTo>
                  <a:lnTo>
                    <a:pt x="20" y="61"/>
                  </a:lnTo>
                  <a:lnTo>
                    <a:pt x="20" y="59"/>
                  </a:lnTo>
                  <a:lnTo>
                    <a:pt x="21" y="56"/>
                  </a:lnTo>
                  <a:lnTo>
                    <a:pt x="9" y="27"/>
                  </a:lnTo>
                  <a:lnTo>
                    <a:pt x="8" y="24"/>
                  </a:lnTo>
                  <a:lnTo>
                    <a:pt x="3" y="20"/>
                  </a:lnTo>
                  <a:lnTo>
                    <a:pt x="3" y="20"/>
                  </a:lnTo>
                  <a:lnTo>
                    <a:pt x="3" y="20"/>
                  </a:lnTo>
                  <a:lnTo>
                    <a:pt x="1" y="20"/>
                  </a:lnTo>
                  <a:lnTo>
                    <a:pt x="1" y="20"/>
                  </a:lnTo>
                  <a:lnTo>
                    <a:pt x="0" y="20"/>
                  </a:lnTo>
                  <a:lnTo>
                    <a:pt x="8" y="2"/>
                  </a:lnTo>
                  <a:lnTo>
                    <a:pt x="8" y="2"/>
                  </a:lnTo>
                  <a:lnTo>
                    <a:pt x="9" y="3"/>
                  </a:lnTo>
                  <a:lnTo>
                    <a:pt x="11" y="3"/>
                  </a:lnTo>
                  <a:lnTo>
                    <a:pt x="20" y="6"/>
                  </a:lnTo>
                  <a:lnTo>
                    <a:pt x="20" y="3"/>
                  </a:lnTo>
                  <a:lnTo>
                    <a:pt x="20" y="3"/>
                  </a:lnTo>
                  <a:lnTo>
                    <a:pt x="21" y="2"/>
                  </a:lnTo>
                  <a:lnTo>
                    <a:pt x="23" y="0"/>
                  </a:lnTo>
                  <a:lnTo>
                    <a:pt x="30" y="0"/>
                  </a:lnTo>
                  <a:lnTo>
                    <a:pt x="30" y="0"/>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46" name="Freeform 176"/>
            <p:cNvSpPr>
              <a:spLocks/>
            </p:cNvSpPr>
            <p:nvPr/>
          </p:nvSpPr>
          <p:spPr bwMode="auto">
            <a:xfrm>
              <a:off x="8415349" y="5595135"/>
              <a:ext cx="279604" cy="602220"/>
            </a:xfrm>
            <a:custGeom>
              <a:avLst/>
              <a:gdLst>
                <a:gd name="T0" fmla="*/ 19 w 39"/>
                <a:gd name="T1" fmla="*/ 0 h 84"/>
                <a:gd name="T2" fmla="*/ 30 w 39"/>
                <a:gd name="T3" fmla="*/ 1 h 84"/>
                <a:gd name="T4" fmla="*/ 30 w 39"/>
                <a:gd name="T5" fmla="*/ 1 h 84"/>
                <a:gd name="T6" fmla="*/ 39 w 39"/>
                <a:gd name="T7" fmla="*/ 12 h 84"/>
                <a:gd name="T8" fmla="*/ 39 w 39"/>
                <a:gd name="T9" fmla="*/ 27 h 84"/>
                <a:gd name="T10" fmla="*/ 39 w 39"/>
                <a:gd name="T11" fmla="*/ 27 h 84"/>
                <a:gd name="T12" fmla="*/ 39 w 39"/>
                <a:gd name="T13" fmla="*/ 27 h 84"/>
                <a:gd name="T14" fmla="*/ 39 w 39"/>
                <a:gd name="T15" fmla="*/ 27 h 84"/>
                <a:gd name="T16" fmla="*/ 36 w 39"/>
                <a:gd name="T17" fmla="*/ 29 h 84"/>
                <a:gd name="T18" fmla="*/ 33 w 39"/>
                <a:gd name="T19" fmla="*/ 36 h 84"/>
                <a:gd name="T20" fmla="*/ 33 w 39"/>
                <a:gd name="T21" fmla="*/ 36 h 84"/>
                <a:gd name="T22" fmla="*/ 32 w 39"/>
                <a:gd name="T23" fmla="*/ 36 h 84"/>
                <a:gd name="T24" fmla="*/ 32 w 39"/>
                <a:gd name="T25" fmla="*/ 36 h 84"/>
                <a:gd name="T26" fmla="*/ 30 w 39"/>
                <a:gd name="T27" fmla="*/ 47 h 84"/>
                <a:gd name="T28" fmla="*/ 30 w 39"/>
                <a:gd name="T29" fmla="*/ 65 h 84"/>
                <a:gd name="T30" fmla="*/ 30 w 39"/>
                <a:gd name="T31" fmla="*/ 68 h 84"/>
                <a:gd name="T32" fmla="*/ 30 w 39"/>
                <a:gd name="T33" fmla="*/ 68 h 84"/>
                <a:gd name="T34" fmla="*/ 30 w 39"/>
                <a:gd name="T35" fmla="*/ 70 h 84"/>
                <a:gd name="T36" fmla="*/ 24 w 39"/>
                <a:gd name="T37" fmla="*/ 79 h 84"/>
                <a:gd name="T38" fmla="*/ 21 w 39"/>
                <a:gd name="T39" fmla="*/ 82 h 84"/>
                <a:gd name="T40" fmla="*/ 19 w 39"/>
                <a:gd name="T41" fmla="*/ 84 h 84"/>
                <a:gd name="T42" fmla="*/ 15 w 39"/>
                <a:gd name="T43" fmla="*/ 74 h 84"/>
                <a:gd name="T44" fmla="*/ 15 w 39"/>
                <a:gd name="T45" fmla="*/ 65 h 84"/>
                <a:gd name="T46" fmla="*/ 13 w 39"/>
                <a:gd name="T47" fmla="*/ 61 h 84"/>
                <a:gd name="T48" fmla="*/ 4 w 39"/>
                <a:gd name="T49" fmla="*/ 38 h 84"/>
                <a:gd name="T50" fmla="*/ 1 w 39"/>
                <a:gd name="T51" fmla="*/ 21 h 84"/>
                <a:gd name="T52" fmla="*/ 4 w 39"/>
                <a:gd name="T53" fmla="*/ 3 h 84"/>
                <a:gd name="T54" fmla="*/ 6 w 39"/>
                <a:gd name="T55" fmla="*/ 6 h 84"/>
                <a:gd name="T56" fmla="*/ 10 w 39"/>
                <a:gd name="T57" fmla="*/ 4 h 84"/>
                <a:gd name="T58" fmla="*/ 15 w 39"/>
                <a:gd name="T59" fmla="*/ 0 h 84"/>
                <a:gd name="T60" fmla="*/ 15 w 39"/>
                <a:gd name="T61" fmla="*/ 0 h 84"/>
                <a:gd name="T62" fmla="*/ 15 w 39"/>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84">
                  <a:moveTo>
                    <a:pt x="15" y="0"/>
                  </a:moveTo>
                  <a:lnTo>
                    <a:pt x="19" y="0"/>
                  </a:lnTo>
                  <a:lnTo>
                    <a:pt x="30" y="1"/>
                  </a:lnTo>
                  <a:lnTo>
                    <a:pt x="30" y="1"/>
                  </a:lnTo>
                  <a:lnTo>
                    <a:pt x="30" y="1"/>
                  </a:lnTo>
                  <a:lnTo>
                    <a:pt x="30" y="1"/>
                  </a:lnTo>
                  <a:lnTo>
                    <a:pt x="32" y="3"/>
                  </a:lnTo>
                  <a:lnTo>
                    <a:pt x="39" y="12"/>
                  </a:lnTo>
                  <a:lnTo>
                    <a:pt x="39" y="27"/>
                  </a:lnTo>
                  <a:lnTo>
                    <a:pt x="39" y="27"/>
                  </a:lnTo>
                  <a:lnTo>
                    <a:pt x="39" y="27"/>
                  </a:lnTo>
                  <a:lnTo>
                    <a:pt x="39" y="27"/>
                  </a:lnTo>
                  <a:lnTo>
                    <a:pt x="39" y="27"/>
                  </a:lnTo>
                  <a:lnTo>
                    <a:pt x="39" y="27"/>
                  </a:lnTo>
                  <a:lnTo>
                    <a:pt x="39" y="27"/>
                  </a:lnTo>
                  <a:lnTo>
                    <a:pt x="39" y="27"/>
                  </a:lnTo>
                  <a:lnTo>
                    <a:pt x="39" y="29"/>
                  </a:lnTo>
                  <a:lnTo>
                    <a:pt x="36" y="29"/>
                  </a:lnTo>
                  <a:lnTo>
                    <a:pt x="35" y="32"/>
                  </a:lnTo>
                  <a:lnTo>
                    <a:pt x="33" y="36"/>
                  </a:lnTo>
                  <a:lnTo>
                    <a:pt x="33" y="36"/>
                  </a:lnTo>
                  <a:lnTo>
                    <a:pt x="33" y="36"/>
                  </a:lnTo>
                  <a:lnTo>
                    <a:pt x="32" y="36"/>
                  </a:lnTo>
                  <a:lnTo>
                    <a:pt x="32" y="36"/>
                  </a:lnTo>
                  <a:lnTo>
                    <a:pt x="32" y="36"/>
                  </a:lnTo>
                  <a:lnTo>
                    <a:pt x="32" y="36"/>
                  </a:lnTo>
                  <a:lnTo>
                    <a:pt x="32" y="38"/>
                  </a:lnTo>
                  <a:lnTo>
                    <a:pt x="30" y="47"/>
                  </a:lnTo>
                  <a:lnTo>
                    <a:pt x="30" y="50"/>
                  </a:lnTo>
                  <a:lnTo>
                    <a:pt x="30" y="65"/>
                  </a:lnTo>
                  <a:lnTo>
                    <a:pt x="30" y="68"/>
                  </a:lnTo>
                  <a:lnTo>
                    <a:pt x="30" y="68"/>
                  </a:lnTo>
                  <a:lnTo>
                    <a:pt x="30" y="68"/>
                  </a:lnTo>
                  <a:lnTo>
                    <a:pt x="30" y="68"/>
                  </a:lnTo>
                  <a:lnTo>
                    <a:pt x="30" y="70"/>
                  </a:lnTo>
                  <a:lnTo>
                    <a:pt x="30" y="70"/>
                  </a:lnTo>
                  <a:lnTo>
                    <a:pt x="30" y="70"/>
                  </a:lnTo>
                  <a:lnTo>
                    <a:pt x="24" y="79"/>
                  </a:lnTo>
                  <a:lnTo>
                    <a:pt x="24" y="79"/>
                  </a:lnTo>
                  <a:lnTo>
                    <a:pt x="21" y="82"/>
                  </a:lnTo>
                  <a:lnTo>
                    <a:pt x="21" y="82"/>
                  </a:lnTo>
                  <a:lnTo>
                    <a:pt x="19" y="84"/>
                  </a:lnTo>
                  <a:lnTo>
                    <a:pt x="16" y="79"/>
                  </a:lnTo>
                  <a:lnTo>
                    <a:pt x="15" y="74"/>
                  </a:lnTo>
                  <a:lnTo>
                    <a:pt x="16" y="71"/>
                  </a:lnTo>
                  <a:lnTo>
                    <a:pt x="15" y="65"/>
                  </a:lnTo>
                  <a:lnTo>
                    <a:pt x="15" y="65"/>
                  </a:lnTo>
                  <a:lnTo>
                    <a:pt x="13" y="61"/>
                  </a:lnTo>
                  <a:lnTo>
                    <a:pt x="10" y="53"/>
                  </a:lnTo>
                  <a:lnTo>
                    <a:pt x="4" y="38"/>
                  </a:lnTo>
                  <a:lnTo>
                    <a:pt x="0" y="23"/>
                  </a:lnTo>
                  <a:lnTo>
                    <a:pt x="1" y="21"/>
                  </a:lnTo>
                  <a:lnTo>
                    <a:pt x="1" y="20"/>
                  </a:lnTo>
                  <a:lnTo>
                    <a:pt x="4" y="3"/>
                  </a:lnTo>
                  <a:lnTo>
                    <a:pt x="6" y="4"/>
                  </a:lnTo>
                  <a:lnTo>
                    <a:pt x="6" y="6"/>
                  </a:lnTo>
                  <a:lnTo>
                    <a:pt x="6" y="6"/>
                  </a:lnTo>
                  <a:lnTo>
                    <a:pt x="10" y="4"/>
                  </a:lnTo>
                  <a:lnTo>
                    <a:pt x="12" y="1"/>
                  </a:lnTo>
                  <a:lnTo>
                    <a:pt x="15" y="0"/>
                  </a:lnTo>
                  <a:lnTo>
                    <a:pt x="15" y="0"/>
                  </a:lnTo>
                  <a:lnTo>
                    <a:pt x="15" y="0"/>
                  </a:lnTo>
                  <a:lnTo>
                    <a:pt x="15" y="0"/>
                  </a:lnTo>
                  <a:lnTo>
                    <a:pt x="15" y="0"/>
                  </a:lnTo>
                  <a:lnTo>
                    <a:pt x="15" y="0"/>
                  </a:lnTo>
                  <a:close/>
                </a:path>
              </a:pathLst>
            </a:custGeom>
            <a:solidFill>
              <a:schemeClr val="bg1"/>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47" name="Freeform 177"/>
            <p:cNvSpPr>
              <a:spLocks/>
            </p:cNvSpPr>
            <p:nvPr/>
          </p:nvSpPr>
          <p:spPr bwMode="auto">
            <a:xfrm>
              <a:off x="7461834" y="5580799"/>
              <a:ext cx="523357" cy="537696"/>
            </a:xfrm>
            <a:custGeom>
              <a:avLst/>
              <a:gdLst>
                <a:gd name="T0" fmla="*/ 69 w 73"/>
                <a:gd name="T1" fmla="*/ 15 h 75"/>
                <a:gd name="T2" fmla="*/ 72 w 73"/>
                <a:gd name="T3" fmla="*/ 17 h 75"/>
                <a:gd name="T4" fmla="*/ 72 w 73"/>
                <a:gd name="T5" fmla="*/ 18 h 75"/>
                <a:gd name="T6" fmla="*/ 73 w 73"/>
                <a:gd name="T7" fmla="*/ 22 h 75"/>
                <a:gd name="T8" fmla="*/ 72 w 73"/>
                <a:gd name="T9" fmla="*/ 25 h 75"/>
                <a:gd name="T10" fmla="*/ 69 w 73"/>
                <a:gd name="T11" fmla="*/ 28 h 75"/>
                <a:gd name="T12" fmla="*/ 64 w 73"/>
                <a:gd name="T13" fmla="*/ 32 h 75"/>
                <a:gd name="T14" fmla="*/ 64 w 73"/>
                <a:gd name="T15" fmla="*/ 34 h 75"/>
                <a:gd name="T16" fmla="*/ 64 w 73"/>
                <a:gd name="T17" fmla="*/ 37 h 75"/>
                <a:gd name="T18" fmla="*/ 64 w 73"/>
                <a:gd name="T19" fmla="*/ 37 h 75"/>
                <a:gd name="T20" fmla="*/ 66 w 73"/>
                <a:gd name="T21" fmla="*/ 38 h 75"/>
                <a:gd name="T22" fmla="*/ 66 w 73"/>
                <a:gd name="T23" fmla="*/ 40 h 75"/>
                <a:gd name="T24" fmla="*/ 67 w 73"/>
                <a:gd name="T25" fmla="*/ 40 h 75"/>
                <a:gd name="T26" fmla="*/ 69 w 73"/>
                <a:gd name="T27" fmla="*/ 43 h 75"/>
                <a:gd name="T28" fmla="*/ 70 w 73"/>
                <a:gd name="T29" fmla="*/ 49 h 75"/>
                <a:gd name="T30" fmla="*/ 72 w 73"/>
                <a:gd name="T31" fmla="*/ 54 h 75"/>
                <a:gd name="T32" fmla="*/ 70 w 73"/>
                <a:gd name="T33" fmla="*/ 55 h 75"/>
                <a:gd name="T34" fmla="*/ 69 w 73"/>
                <a:gd name="T35" fmla="*/ 58 h 75"/>
                <a:gd name="T36" fmla="*/ 49 w 73"/>
                <a:gd name="T37" fmla="*/ 60 h 75"/>
                <a:gd name="T38" fmla="*/ 46 w 73"/>
                <a:gd name="T39" fmla="*/ 57 h 75"/>
                <a:gd name="T40" fmla="*/ 43 w 73"/>
                <a:gd name="T41" fmla="*/ 52 h 75"/>
                <a:gd name="T42" fmla="*/ 40 w 73"/>
                <a:gd name="T43" fmla="*/ 50 h 75"/>
                <a:gd name="T44" fmla="*/ 31 w 73"/>
                <a:gd name="T45" fmla="*/ 49 h 75"/>
                <a:gd name="T46" fmla="*/ 24 w 73"/>
                <a:gd name="T47" fmla="*/ 52 h 75"/>
                <a:gd name="T48" fmla="*/ 24 w 73"/>
                <a:gd name="T49" fmla="*/ 60 h 75"/>
                <a:gd name="T50" fmla="*/ 18 w 73"/>
                <a:gd name="T51" fmla="*/ 75 h 75"/>
                <a:gd name="T52" fmla="*/ 6 w 73"/>
                <a:gd name="T53" fmla="*/ 73 h 75"/>
                <a:gd name="T54" fmla="*/ 0 w 73"/>
                <a:gd name="T55" fmla="*/ 55 h 75"/>
                <a:gd name="T56" fmla="*/ 3 w 73"/>
                <a:gd name="T57" fmla="*/ 49 h 75"/>
                <a:gd name="T58" fmla="*/ 5 w 73"/>
                <a:gd name="T59" fmla="*/ 34 h 75"/>
                <a:gd name="T60" fmla="*/ 3 w 73"/>
                <a:gd name="T61" fmla="*/ 31 h 75"/>
                <a:gd name="T62" fmla="*/ 0 w 73"/>
                <a:gd name="T63" fmla="*/ 15 h 75"/>
                <a:gd name="T64" fmla="*/ 6 w 73"/>
                <a:gd name="T65" fmla="*/ 15 h 75"/>
                <a:gd name="T66" fmla="*/ 20 w 73"/>
                <a:gd name="T67" fmla="*/ 8 h 75"/>
                <a:gd name="T68" fmla="*/ 38 w 73"/>
                <a:gd name="T69" fmla="*/ 5 h 75"/>
                <a:gd name="T70" fmla="*/ 38 w 73"/>
                <a:gd name="T71" fmla="*/ 5 h 75"/>
                <a:gd name="T72" fmla="*/ 40 w 73"/>
                <a:gd name="T73" fmla="*/ 3 h 75"/>
                <a:gd name="T74" fmla="*/ 40 w 73"/>
                <a:gd name="T75" fmla="*/ 3 h 75"/>
                <a:gd name="T76" fmla="*/ 40 w 73"/>
                <a:gd name="T77" fmla="*/ 3 h 75"/>
                <a:gd name="T78" fmla="*/ 40 w 73"/>
                <a:gd name="T79" fmla="*/ 3 h 75"/>
                <a:gd name="T80" fmla="*/ 49 w 73"/>
                <a:gd name="T81" fmla="*/ 0 h 75"/>
                <a:gd name="T82" fmla="*/ 50 w 73"/>
                <a:gd name="T83" fmla="*/ 0 h 75"/>
                <a:gd name="T84" fmla="*/ 69 w 73"/>
                <a:gd name="T85" fmla="*/ 1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75">
                  <a:moveTo>
                    <a:pt x="69" y="15"/>
                  </a:moveTo>
                  <a:lnTo>
                    <a:pt x="72" y="17"/>
                  </a:lnTo>
                  <a:lnTo>
                    <a:pt x="72" y="18"/>
                  </a:lnTo>
                  <a:lnTo>
                    <a:pt x="73" y="22"/>
                  </a:lnTo>
                  <a:lnTo>
                    <a:pt x="72" y="25"/>
                  </a:lnTo>
                  <a:lnTo>
                    <a:pt x="69" y="28"/>
                  </a:lnTo>
                  <a:lnTo>
                    <a:pt x="64" y="32"/>
                  </a:lnTo>
                  <a:lnTo>
                    <a:pt x="64" y="34"/>
                  </a:lnTo>
                  <a:lnTo>
                    <a:pt x="64" y="37"/>
                  </a:lnTo>
                  <a:lnTo>
                    <a:pt x="64" y="37"/>
                  </a:lnTo>
                  <a:lnTo>
                    <a:pt x="66" y="38"/>
                  </a:lnTo>
                  <a:lnTo>
                    <a:pt x="66" y="40"/>
                  </a:lnTo>
                  <a:lnTo>
                    <a:pt x="67" y="40"/>
                  </a:lnTo>
                  <a:lnTo>
                    <a:pt x="69" y="43"/>
                  </a:lnTo>
                  <a:lnTo>
                    <a:pt x="70" y="49"/>
                  </a:lnTo>
                  <a:lnTo>
                    <a:pt x="72" y="54"/>
                  </a:lnTo>
                  <a:lnTo>
                    <a:pt x="70" y="55"/>
                  </a:lnTo>
                  <a:lnTo>
                    <a:pt x="69" y="58"/>
                  </a:lnTo>
                  <a:lnTo>
                    <a:pt x="49" y="60"/>
                  </a:lnTo>
                  <a:lnTo>
                    <a:pt x="46" y="57"/>
                  </a:lnTo>
                  <a:lnTo>
                    <a:pt x="43" y="52"/>
                  </a:lnTo>
                  <a:lnTo>
                    <a:pt x="40" y="50"/>
                  </a:lnTo>
                  <a:lnTo>
                    <a:pt x="31" y="49"/>
                  </a:lnTo>
                  <a:lnTo>
                    <a:pt x="24" y="52"/>
                  </a:lnTo>
                  <a:lnTo>
                    <a:pt x="24" y="60"/>
                  </a:lnTo>
                  <a:lnTo>
                    <a:pt x="18" y="75"/>
                  </a:lnTo>
                  <a:lnTo>
                    <a:pt x="6" y="73"/>
                  </a:lnTo>
                  <a:lnTo>
                    <a:pt x="0" y="55"/>
                  </a:lnTo>
                  <a:lnTo>
                    <a:pt x="3" y="49"/>
                  </a:lnTo>
                  <a:lnTo>
                    <a:pt x="5" y="34"/>
                  </a:lnTo>
                  <a:lnTo>
                    <a:pt x="3" y="31"/>
                  </a:lnTo>
                  <a:lnTo>
                    <a:pt x="0" y="15"/>
                  </a:lnTo>
                  <a:lnTo>
                    <a:pt x="6" y="15"/>
                  </a:lnTo>
                  <a:lnTo>
                    <a:pt x="20" y="8"/>
                  </a:lnTo>
                  <a:lnTo>
                    <a:pt x="38" y="5"/>
                  </a:lnTo>
                  <a:lnTo>
                    <a:pt x="38" y="5"/>
                  </a:lnTo>
                  <a:lnTo>
                    <a:pt x="40" y="3"/>
                  </a:lnTo>
                  <a:lnTo>
                    <a:pt x="40" y="3"/>
                  </a:lnTo>
                  <a:lnTo>
                    <a:pt x="40" y="3"/>
                  </a:lnTo>
                  <a:lnTo>
                    <a:pt x="40" y="3"/>
                  </a:lnTo>
                  <a:lnTo>
                    <a:pt x="49" y="0"/>
                  </a:lnTo>
                  <a:lnTo>
                    <a:pt x="50" y="0"/>
                  </a:lnTo>
                  <a:lnTo>
                    <a:pt x="69" y="15"/>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48" name="Freeform 187"/>
            <p:cNvSpPr>
              <a:spLocks/>
            </p:cNvSpPr>
            <p:nvPr/>
          </p:nvSpPr>
          <p:spPr bwMode="auto">
            <a:xfrm>
              <a:off x="7440329" y="5430246"/>
              <a:ext cx="401479" cy="258095"/>
            </a:xfrm>
            <a:custGeom>
              <a:avLst/>
              <a:gdLst>
                <a:gd name="T0" fmla="*/ 56 w 56"/>
                <a:gd name="T1" fmla="*/ 1 h 36"/>
                <a:gd name="T2" fmla="*/ 52 w 56"/>
                <a:gd name="T3" fmla="*/ 21 h 36"/>
                <a:gd name="T4" fmla="*/ 43 w 56"/>
                <a:gd name="T5" fmla="*/ 24 h 36"/>
                <a:gd name="T6" fmla="*/ 43 w 56"/>
                <a:gd name="T7" fmla="*/ 24 h 36"/>
                <a:gd name="T8" fmla="*/ 43 w 56"/>
                <a:gd name="T9" fmla="*/ 24 h 36"/>
                <a:gd name="T10" fmla="*/ 43 w 56"/>
                <a:gd name="T11" fmla="*/ 24 h 36"/>
                <a:gd name="T12" fmla="*/ 41 w 56"/>
                <a:gd name="T13" fmla="*/ 26 h 36"/>
                <a:gd name="T14" fmla="*/ 41 w 56"/>
                <a:gd name="T15" fmla="*/ 26 h 36"/>
                <a:gd name="T16" fmla="*/ 23 w 56"/>
                <a:gd name="T17" fmla="*/ 29 h 36"/>
                <a:gd name="T18" fmla="*/ 9 w 56"/>
                <a:gd name="T19" fmla="*/ 36 h 36"/>
                <a:gd name="T20" fmla="*/ 3 w 56"/>
                <a:gd name="T21" fmla="*/ 36 h 36"/>
                <a:gd name="T22" fmla="*/ 0 w 56"/>
                <a:gd name="T23" fmla="*/ 32 h 36"/>
                <a:gd name="T24" fmla="*/ 2 w 56"/>
                <a:gd name="T25" fmla="*/ 24 h 36"/>
                <a:gd name="T26" fmla="*/ 18 w 56"/>
                <a:gd name="T27" fmla="*/ 20 h 36"/>
                <a:gd name="T28" fmla="*/ 26 w 56"/>
                <a:gd name="T29" fmla="*/ 12 h 36"/>
                <a:gd name="T30" fmla="*/ 27 w 56"/>
                <a:gd name="T31" fmla="*/ 9 h 36"/>
                <a:gd name="T32" fmla="*/ 27 w 56"/>
                <a:gd name="T33" fmla="*/ 9 h 36"/>
                <a:gd name="T34" fmla="*/ 29 w 56"/>
                <a:gd name="T35" fmla="*/ 7 h 36"/>
                <a:gd name="T36" fmla="*/ 30 w 56"/>
                <a:gd name="T37" fmla="*/ 4 h 36"/>
                <a:gd name="T38" fmla="*/ 34 w 56"/>
                <a:gd name="T39" fmla="*/ 1 h 36"/>
                <a:gd name="T40" fmla="*/ 35 w 56"/>
                <a:gd name="T41" fmla="*/ 0 h 36"/>
                <a:gd name="T42" fmla="*/ 56 w 56"/>
                <a:gd name="T4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6">
                  <a:moveTo>
                    <a:pt x="56" y="1"/>
                  </a:moveTo>
                  <a:lnTo>
                    <a:pt x="52" y="21"/>
                  </a:lnTo>
                  <a:lnTo>
                    <a:pt x="43" y="24"/>
                  </a:lnTo>
                  <a:lnTo>
                    <a:pt x="43" y="24"/>
                  </a:lnTo>
                  <a:lnTo>
                    <a:pt x="43" y="24"/>
                  </a:lnTo>
                  <a:lnTo>
                    <a:pt x="43" y="24"/>
                  </a:lnTo>
                  <a:lnTo>
                    <a:pt x="41" y="26"/>
                  </a:lnTo>
                  <a:lnTo>
                    <a:pt x="41" y="26"/>
                  </a:lnTo>
                  <a:lnTo>
                    <a:pt x="23" y="29"/>
                  </a:lnTo>
                  <a:lnTo>
                    <a:pt x="9" y="36"/>
                  </a:lnTo>
                  <a:lnTo>
                    <a:pt x="3" y="36"/>
                  </a:lnTo>
                  <a:lnTo>
                    <a:pt x="0" y="32"/>
                  </a:lnTo>
                  <a:lnTo>
                    <a:pt x="2" y="24"/>
                  </a:lnTo>
                  <a:lnTo>
                    <a:pt x="18" y="20"/>
                  </a:lnTo>
                  <a:lnTo>
                    <a:pt x="26" y="12"/>
                  </a:lnTo>
                  <a:lnTo>
                    <a:pt x="27" y="9"/>
                  </a:lnTo>
                  <a:lnTo>
                    <a:pt x="27" y="9"/>
                  </a:lnTo>
                  <a:lnTo>
                    <a:pt x="29" y="7"/>
                  </a:lnTo>
                  <a:lnTo>
                    <a:pt x="30" y="4"/>
                  </a:lnTo>
                  <a:lnTo>
                    <a:pt x="34" y="1"/>
                  </a:lnTo>
                  <a:lnTo>
                    <a:pt x="35" y="0"/>
                  </a:lnTo>
                  <a:lnTo>
                    <a:pt x="56" y="1"/>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49" name="Freeform 188"/>
            <p:cNvSpPr>
              <a:spLocks/>
            </p:cNvSpPr>
            <p:nvPr/>
          </p:nvSpPr>
          <p:spPr bwMode="auto">
            <a:xfrm>
              <a:off x="7813129" y="5408737"/>
              <a:ext cx="401479" cy="645235"/>
            </a:xfrm>
            <a:custGeom>
              <a:avLst/>
              <a:gdLst>
                <a:gd name="T0" fmla="*/ 35 w 56"/>
                <a:gd name="T1" fmla="*/ 3 h 90"/>
                <a:gd name="T2" fmla="*/ 36 w 56"/>
                <a:gd name="T3" fmla="*/ 3 h 90"/>
                <a:gd name="T4" fmla="*/ 36 w 56"/>
                <a:gd name="T5" fmla="*/ 3 h 90"/>
                <a:gd name="T6" fmla="*/ 38 w 56"/>
                <a:gd name="T7" fmla="*/ 3 h 90"/>
                <a:gd name="T8" fmla="*/ 38 w 56"/>
                <a:gd name="T9" fmla="*/ 3 h 90"/>
                <a:gd name="T10" fmla="*/ 38 w 56"/>
                <a:gd name="T11" fmla="*/ 3 h 90"/>
                <a:gd name="T12" fmla="*/ 43 w 56"/>
                <a:gd name="T13" fmla="*/ 7 h 90"/>
                <a:gd name="T14" fmla="*/ 44 w 56"/>
                <a:gd name="T15" fmla="*/ 10 h 90"/>
                <a:gd name="T16" fmla="*/ 56 w 56"/>
                <a:gd name="T17" fmla="*/ 39 h 90"/>
                <a:gd name="T18" fmla="*/ 55 w 56"/>
                <a:gd name="T19" fmla="*/ 42 h 90"/>
                <a:gd name="T20" fmla="*/ 55 w 56"/>
                <a:gd name="T21" fmla="*/ 44 h 90"/>
                <a:gd name="T22" fmla="*/ 55 w 56"/>
                <a:gd name="T23" fmla="*/ 44 h 90"/>
                <a:gd name="T24" fmla="*/ 55 w 56"/>
                <a:gd name="T25" fmla="*/ 44 h 90"/>
                <a:gd name="T26" fmla="*/ 55 w 56"/>
                <a:gd name="T27" fmla="*/ 46 h 90"/>
                <a:gd name="T28" fmla="*/ 55 w 56"/>
                <a:gd name="T29" fmla="*/ 46 h 90"/>
                <a:gd name="T30" fmla="*/ 55 w 56"/>
                <a:gd name="T31" fmla="*/ 47 h 90"/>
                <a:gd name="T32" fmla="*/ 50 w 56"/>
                <a:gd name="T33" fmla="*/ 53 h 90"/>
                <a:gd name="T34" fmla="*/ 38 w 56"/>
                <a:gd name="T35" fmla="*/ 78 h 90"/>
                <a:gd name="T36" fmla="*/ 36 w 56"/>
                <a:gd name="T37" fmla="*/ 78 h 90"/>
                <a:gd name="T38" fmla="*/ 32 w 56"/>
                <a:gd name="T39" fmla="*/ 85 h 90"/>
                <a:gd name="T40" fmla="*/ 27 w 56"/>
                <a:gd name="T41" fmla="*/ 90 h 90"/>
                <a:gd name="T42" fmla="*/ 26 w 56"/>
                <a:gd name="T43" fmla="*/ 87 h 90"/>
                <a:gd name="T44" fmla="*/ 27 w 56"/>
                <a:gd name="T45" fmla="*/ 81 h 90"/>
                <a:gd name="T46" fmla="*/ 23 w 56"/>
                <a:gd name="T47" fmla="*/ 79 h 90"/>
                <a:gd name="T48" fmla="*/ 21 w 56"/>
                <a:gd name="T49" fmla="*/ 79 h 90"/>
                <a:gd name="T50" fmla="*/ 23 w 56"/>
                <a:gd name="T51" fmla="*/ 78 h 90"/>
                <a:gd name="T52" fmla="*/ 21 w 56"/>
                <a:gd name="T53" fmla="*/ 73 h 90"/>
                <a:gd name="T54" fmla="*/ 20 w 56"/>
                <a:gd name="T55" fmla="*/ 67 h 90"/>
                <a:gd name="T56" fmla="*/ 18 w 56"/>
                <a:gd name="T57" fmla="*/ 64 h 90"/>
                <a:gd name="T58" fmla="*/ 17 w 56"/>
                <a:gd name="T59" fmla="*/ 64 h 90"/>
                <a:gd name="T60" fmla="*/ 17 w 56"/>
                <a:gd name="T61" fmla="*/ 62 h 90"/>
                <a:gd name="T62" fmla="*/ 15 w 56"/>
                <a:gd name="T63" fmla="*/ 61 h 90"/>
                <a:gd name="T64" fmla="*/ 15 w 56"/>
                <a:gd name="T65" fmla="*/ 61 h 90"/>
                <a:gd name="T66" fmla="*/ 15 w 56"/>
                <a:gd name="T67" fmla="*/ 58 h 90"/>
                <a:gd name="T68" fmla="*/ 15 w 56"/>
                <a:gd name="T69" fmla="*/ 56 h 90"/>
                <a:gd name="T70" fmla="*/ 20 w 56"/>
                <a:gd name="T71" fmla="*/ 52 h 90"/>
                <a:gd name="T72" fmla="*/ 23 w 56"/>
                <a:gd name="T73" fmla="*/ 49 h 90"/>
                <a:gd name="T74" fmla="*/ 24 w 56"/>
                <a:gd name="T75" fmla="*/ 46 h 90"/>
                <a:gd name="T76" fmla="*/ 23 w 56"/>
                <a:gd name="T77" fmla="*/ 42 h 90"/>
                <a:gd name="T78" fmla="*/ 23 w 56"/>
                <a:gd name="T79" fmla="*/ 41 h 90"/>
                <a:gd name="T80" fmla="*/ 20 w 56"/>
                <a:gd name="T81" fmla="*/ 39 h 90"/>
                <a:gd name="T82" fmla="*/ 1 w 56"/>
                <a:gd name="T83" fmla="*/ 24 h 90"/>
                <a:gd name="T84" fmla="*/ 0 w 56"/>
                <a:gd name="T85" fmla="*/ 24 h 90"/>
                <a:gd name="T86" fmla="*/ 4 w 56"/>
                <a:gd name="T87" fmla="*/ 4 h 90"/>
                <a:gd name="T88" fmla="*/ 15 w 56"/>
                <a:gd name="T89" fmla="*/ 6 h 90"/>
                <a:gd name="T90" fmla="*/ 17 w 56"/>
                <a:gd name="T91" fmla="*/ 6 h 90"/>
                <a:gd name="T92" fmla="*/ 20 w 56"/>
                <a:gd name="T93" fmla="*/ 6 h 90"/>
                <a:gd name="T94" fmla="*/ 20 w 56"/>
                <a:gd name="T95" fmla="*/ 6 h 90"/>
                <a:gd name="T96" fmla="*/ 29 w 56"/>
                <a:gd name="T97" fmla="*/ 0 h 90"/>
                <a:gd name="T98" fmla="*/ 35 w 56"/>
                <a:gd name="T99"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90">
                  <a:moveTo>
                    <a:pt x="35" y="3"/>
                  </a:moveTo>
                  <a:lnTo>
                    <a:pt x="36" y="3"/>
                  </a:lnTo>
                  <a:lnTo>
                    <a:pt x="36" y="3"/>
                  </a:lnTo>
                  <a:lnTo>
                    <a:pt x="38" y="3"/>
                  </a:lnTo>
                  <a:lnTo>
                    <a:pt x="38" y="3"/>
                  </a:lnTo>
                  <a:lnTo>
                    <a:pt x="38" y="3"/>
                  </a:lnTo>
                  <a:lnTo>
                    <a:pt x="43" y="7"/>
                  </a:lnTo>
                  <a:lnTo>
                    <a:pt x="44" y="10"/>
                  </a:lnTo>
                  <a:lnTo>
                    <a:pt x="56" y="39"/>
                  </a:lnTo>
                  <a:lnTo>
                    <a:pt x="55" y="42"/>
                  </a:lnTo>
                  <a:lnTo>
                    <a:pt x="55" y="44"/>
                  </a:lnTo>
                  <a:lnTo>
                    <a:pt x="55" y="44"/>
                  </a:lnTo>
                  <a:lnTo>
                    <a:pt x="55" y="44"/>
                  </a:lnTo>
                  <a:lnTo>
                    <a:pt x="55" y="46"/>
                  </a:lnTo>
                  <a:lnTo>
                    <a:pt x="55" y="46"/>
                  </a:lnTo>
                  <a:lnTo>
                    <a:pt x="55" y="47"/>
                  </a:lnTo>
                  <a:lnTo>
                    <a:pt x="50" y="53"/>
                  </a:lnTo>
                  <a:lnTo>
                    <a:pt x="38" y="78"/>
                  </a:lnTo>
                  <a:lnTo>
                    <a:pt x="36" y="78"/>
                  </a:lnTo>
                  <a:lnTo>
                    <a:pt x="32" y="85"/>
                  </a:lnTo>
                  <a:lnTo>
                    <a:pt x="27" y="90"/>
                  </a:lnTo>
                  <a:lnTo>
                    <a:pt x="26" y="87"/>
                  </a:lnTo>
                  <a:lnTo>
                    <a:pt x="27" y="81"/>
                  </a:lnTo>
                  <a:lnTo>
                    <a:pt x="23" y="79"/>
                  </a:lnTo>
                  <a:lnTo>
                    <a:pt x="21" y="79"/>
                  </a:lnTo>
                  <a:lnTo>
                    <a:pt x="23" y="78"/>
                  </a:lnTo>
                  <a:lnTo>
                    <a:pt x="21" y="73"/>
                  </a:lnTo>
                  <a:lnTo>
                    <a:pt x="20" y="67"/>
                  </a:lnTo>
                  <a:lnTo>
                    <a:pt x="18" y="64"/>
                  </a:lnTo>
                  <a:lnTo>
                    <a:pt x="17" y="64"/>
                  </a:lnTo>
                  <a:lnTo>
                    <a:pt x="17" y="62"/>
                  </a:lnTo>
                  <a:lnTo>
                    <a:pt x="15" y="61"/>
                  </a:lnTo>
                  <a:lnTo>
                    <a:pt x="15" y="61"/>
                  </a:lnTo>
                  <a:lnTo>
                    <a:pt x="15" y="58"/>
                  </a:lnTo>
                  <a:lnTo>
                    <a:pt x="15" y="56"/>
                  </a:lnTo>
                  <a:lnTo>
                    <a:pt x="20" y="52"/>
                  </a:lnTo>
                  <a:lnTo>
                    <a:pt x="23" y="49"/>
                  </a:lnTo>
                  <a:lnTo>
                    <a:pt x="24" y="46"/>
                  </a:lnTo>
                  <a:lnTo>
                    <a:pt x="23" y="42"/>
                  </a:lnTo>
                  <a:lnTo>
                    <a:pt x="23" y="41"/>
                  </a:lnTo>
                  <a:lnTo>
                    <a:pt x="20" y="39"/>
                  </a:lnTo>
                  <a:lnTo>
                    <a:pt x="1" y="24"/>
                  </a:lnTo>
                  <a:lnTo>
                    <a:pt x="0" y="24"/>
                  </a:lnTo>
                  <a:lnTo>
                    <a:pt x="4" y="4"/>
                  </a:lnTo>
                  <a:lnTo>
                    <a:pt x="15" y="6"/>
                  </a:lnTo>
                  <a:lnTo>
                    <a:pt x="17" y="6"/>
                  </a:lnTo>
                  <a:lnTo>
                    <a:pt x="20" y="6"/>
                  </a:lnTo>
                  <a:lnTo>
                    <a:pt x="20" y="6"/>
                  </a:lnTo>
                  <a:lnTo>
                    <a:pt x="29" y="0"/>
                  </a:lnTo>
                  <a:lnTo>
                    <a:pt x="35" y="3"/>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50" name="Freeform 192"/>
            <p:cNvSpPr>
              <a:spLocks/>
            </p:cNvSpPr>
            <p:nvPr/>
          </p:nvSpPr>
          <p:spPr bwMode="auto">
            <a:xfrm>
              <a:off x="7648236" y="5143477"/>
              <a:ext cx="372803" cy="308280"/>
            </a:xfrm>
            <a:custGeom>
              <a:avLst/>
              <a:gdLst>
                <a:gd name="T0" fmla="*/ 30 w 52"/>
                <a:gd name="T1" fmla="*/ 0 h 43"/>
                <a:gd name="T2" fmla="*/ 32 w 52"/>
                <a:gd name="T3" fmla="*/ 0 h 43"/>
                <a:gd name="T4" fmla="*/ 32 w 52"/>
                <a:gd name="T5" fmla="*/ 0 h 43"/>
                <a:gd name="T6" fmla="*/ 32 w 52"/>
                <a:gd name="T7" fmla="*/ 0 h 43"/>
                <a:gd name="T8" fmla="*/ 32 w 52"/>
                <a:gd name="T9" fmla="*/ 2 h 43"/>
                <a:gd name="T10" fmla="*/ 32 w 52"/>
                <a:gd name="T11" fmla="*/ 2 h 43"/>
                <a:gd name="T12" fmla="*/ 32 w 52"/>
                <a:gd name="T13" fmla="*/ 3 h 43"/>
                <a:gd name="T14" fmla="*/ 34 w 52"/>
                <a:gd name="T15" fmla="*/ 11 h 43"/>
                <a:gd name="T16" fmla="*/ 41 w 52"/>
                <a:gd name="T17" fmla="*/ 11 h 43"/>
                <a:gd name="T18" fmla="*/ 43 w 52"/>
                <a:gd name="T19" fmla="*/ 18 h 43"/>
                <a:gd name="T20" fmla="*/ 46 w 52"/>
                <a:gd name="T21" fmla="*/ 25 h 43"/>
                <a:gd name="T22" fmla="*/ 47 w 52"/>
                <a:gd name="T23" fmla="*/ 26 h 43"/>
                <a:gd name="T24" fmla="*/ 49 w 52"/>
                <a:gd name="T25" fmla="*/ 28 h 43"/>
                <a:gd name="T26" fmla="*/ 50 w 52"/>
                <a:gd name="T27" fmla="*/ 31 h 43"/>
                <a:gd name="T28" fmla="*/ 50 w 52"/>
                <a:gd name="T29" fmla="*/ 31 h 43"/>
                <a:gd name="T30" fmla="*/ 50 w 52"/>
                <a:gd name="T31" fmla="*/ 31 h 43"/>
                <a:gd name="T32" fmla="*/ 50 w 52"/>
                <a:gd name="T33" fmla="*/ 32 h 43"/>
                <a:gd name="T34" fmla="*/ 52 w 52"/>
                <a:gd name="T35" fmla="*/ 37 h 43"/>
                <a:gd name="T36" fmla="*/ 43 w 52"/>
                <a:gd name="T37" fmla="*/ 43 h 43"/>
                <a:gd name="T38" fmla="*/ 43 w 52"/>
                <a:gd name="T39" fmla="*/ 43 h 43"/>
                <a:gd name="T40" fmla="*/ 40 w 52"/>
                <a:gd name="T41" fmla="*/ 43 h 43"/>
                <a:gd name="T42" fmla="*/ 38 w 52"/>
                <a:gd name="T43" fmla="*/ 43 h 43"/>
                <a:gd name="T44" fmla="*/ 27 w 52"/>
                <a:gd name="T45" fmla="*/ 41 h 43"/>
                <a:gd name="T46" fmla="*/ 6 w 52"/>
                <a:gd name="T47" fmla="*/ 40 h 43"/>
                <a:gd name="T48" fmla="*/ 3 w 52"/>
                <a:gd name="T49" fmla="*/ 37 h 43"/>
                <a:gd name="T50" fmla="*/ 1 w 52"/>
                <a:gd name="T51" fmla="*/ 37 h 43"/>
                <a:gd name="T52" fmla="*/ 1 w 52"/>
                <a:gd name="T53" fmla="*/ 37 h 43"/>
                <a:gd name="T54" fmla="*/ 0 w 52"/>
                <a:gd name="T55" fmla="*/ 34 h 43"/>
                <a:gd name="T56" fmla="*/ 0 w 52"/>
                <a:gd name="T57" fmla="*/ 34 h 43"/>
                <a:gd name="T58" fmla="*/ 0 w 52"/>
                <a:gd name="T59" fmla="*/ 32 h 43"/>
                <a:gd name="T60" fmla="*/ 0 w 52"/>
                <a:gd name="T61" fmla="*/ 32 h 43"/>
                <a:gd name="T62" fmla="*/ 0 w 52"/>
                <a:gd name="T63" fmla="*/ 32 h 43"/>
                <a:gd name="T64" fmla="*/ 0 w 52"/>
                <a:gd name="T65" fmla="*/ 32 h 43"/>
                <a:gd name="T66" fmla="*/ 0 w 52"/>
                <a:gd name="T67" fmla="*/ 32 h 43"/>
                <a:gd name="T68" fmla="*/ 0 w 52"/>
                <a:gd name="T69" fmla="*/ 23 h 43"/>
                <a:gd name="T70" fmla="*/ 0 w 52"/>
                <a:gd name="T71" fmla="*/ 22 h 43"/>
                <a:gd name="T72" fmla="*/ 0 w 52"/>
                <a:gd name="T73" fmla="*/ 20 h 43"/>
                <a:gd name="T74" fmla="*/ 1 w 52"/>
                <a:gd name="T75" fmla="*/ 12 h 43"/>
                <a:gd name="T76" fmla="*/ 3 w 52"/>
                <a:gd name="T77" fmla="*/ 5 h 43"/>
                <a:gd name="T78" fmla="*/ 6 w 52"/>
                <a:gd name="T79" fmla="*/ 5 h 43"/>
                <a:gd name="T80" fmla="*/ 15 w 52"/>
                <a:gd name="T81" fmla="*/ 3 h 43"/>
                <a:gd name="T82" fmla="*/ 15 w 52"/>
                <a:gd name="T83" fmla="*/ 3 h 43"/>
                <a:gd name="T84" fmla="*/ 18 w 52"/>
                <a:gd name="T85" fmla="*/ 2 h 43"/>
                <a:gd name="T86" fmla="*/ 29 w 52"/>
                <a:gd name="T87" fmla="*/ 0 h 43"/>
                <a:gd name="T88" fmla="*/ 29 w 52"/>
                <a:gd name="T89" fmla="*/ 0 h 43"/>
                <a:gd name="T90" fmla="*/ 30 w 52"/>
                <a:gd name="T91" fmla="*/ 0 h 43"/>
                <a:gd name="T92" fmla="*/ 30 w 52"/>
                <a:gd name="T9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43">
                  <a:moveTo>
                    <a:pt x="30" y="0"/>
                  </a:moveTo>
                  <a:lnTo>
                    <a:pt x="32" y="0"/>
                  </a:lnTo>
                  <a:lnTo>
                    <a:pt x="32" y="0"/>
                  </a:lnTo>
                  <a:lnTo>
                    <a:pt x="32" y="0"/>
                  </a:lnTo>
                  <a:lnTo>
                    <a:pt x="32" y="2"/>
                  </a:lnTo>
                  <a:lnTo>
                    <a:pt x="32" y="2"/>
                  </a:lnTo>
                  <a:lnTo>
                    <a:pt x="32" y="3"/>
                  </a:lnTo>
                  <a:lnTo>
                    <a:pt x="34" y="11"/>
                  </a:lnTo>
                  <a:lnTo>
                    <a:pt x="41" y="11"/>
                  </a:lnTo>
                  <a:lnTo>
                    <a:pt x="43" y="18"/>
                  </a:lnTo>
                  <a:lnTo>
                    <a:pt x="46" y="25"/>
                  </a:lnTo>
                  <a:lnTo>
                    <a:pt x="47" y="26"/>
                  </a:lnTo>
                  <a:lnTo>
                    <a:pt x="49" y="28"/>
                  </a:lnTo>
                  <a:lnTo>
                    <a:pt x="50" y="31"/>
                  </a:lnTo>
                  <a:lnTo>
                    <a:pt x="50" y="31"/>
                  </a:lnTo>
                  <a:lnTo>
                    <a:pt x="50" y="31"/>
                  </a:lnTo>
                  <a:lnTo>
                    <a:pt x="50" y="32"/>
                  </a:lnTo>
                  <a:lnTo>
                    <a:pt x="52" y="37"/>
                  </a:lnTo>
                  <a:lnTo>
                    <a:pt x="43" y="43"/>
                  </a:lnTo>
                  <a:lnTo>
                    <a:pt x="43" y="43"/>
                  </a:lnTo>
                  <a:lnTo>
                    <a:pt x="40" y="43"/>
                  </a:lnTo>
                  <a:lnTo>
                    <a:pt x="38" y="43"/>
                  </a:lnTo>
                  <a:lnTo>
                    <a:pt x="27" y="41"/>
                  </a:lnTo>
                  <a:lnTo>
                    <a:pt x="6" y="40"/>
                  </a:lnTo>
                  <a:lnTo>
                    <a:pt x="3" y="37"/>
                  </a:lnTo>
                  <a:lnTo>
                    <a:pt x="1" y="37"/>
                  </a:lnTo>
                  <a:lnTo>
                    <a:pt x="1" y="37"/>
                  </a:lnTo>
                  <a:lnTo>
                    <a:pt x="0" y="34"/>
                  </a:lnTo>
                  <a:lnTo>
                    <a:pt x="0" y="34"/>
                  </a:lnTo>
                  <a:lnTo>
                    <a:pt x="0" y="32"/>
                  </a:lnTo>
                  <a:lnTo>
                    <a:pt x="0" y="32"/>
                  </a:lnTo>
                  <a:lnTo>
                    <a:pt x="0" y="32"/>
                  </a:lnTo>
                  <a:lnTo>
                    <a:pt x="0" y="32"/>
                  </a:lnTo>
                  <a:lnTo>
                    <a:pt x="0" y="32"/>
                  </a:lnTo>
                  <a:lnTo>
                    <a:pt x="0" y="23"/>
                  </a:lnTo>
                  <a:lnTo>
                    <a:pt x="0" y="22"/>
                  </a:lnTo>
                  <a:lnTo>
                    <a:pt x="0" y="20"/>
                  </a:lnTo>
                  <a:lnTo>
                    <a:pt x="1" y="12"/>
                  </a:lnTo>
                  <a:lnTo>
                    <a:pt x="3" y="5"/>
                  </a:lnTo>
                  <a:lnTo>
                    <a:pt x="6" y="5"/>
                  </a:lnTo>
                  <a:lnTo>
                    <a:pt x="15" y="3"/>
                  </a:lnTo>
                  <a:lnTo>
                    <a:pt x="15" y="3"/>
                  </a:lnTo>
                  <a:lnTo>
                    <a:pt x="18" y="2"/>
                  </a:lnTo>
                  <a:lnTo>
                    <a:pt x="29" y="0"/>
                  </a:lnTo>
                  <a:lnTo>
                    <a:pt x="29" y="0"/>
                  </a:lnTo>
                  <a:lnTo>
                    <a:pt x="30" y="0"/>
                  </a:lnTo>
                  <a:lnTo>
                    <a:pt x="30" y="0"/>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51" name="Freeform 199"/>
            <p:cNvSpPr>
              <a:spLocks/>
            </p:cNvSpPr>
            <p:nvPr/>
          </p:nvSpPr>
          <p:spPr bwMode="auto">
            <a:xfrm>
              <a:off x="7942181" y="5157816"/>
              <a:ext cx="186402" cy="272431"/>
            </a:xfrm>
            <a:custGeom>
              <a:avLst/>
              <a:gdLst>
                <a:gd name="T0" fmla="*/ 17 w 26"/>
                <a:gd name="T1" fmla="*/ 0 h 38"/>
                <a:gd name="T2" fmla="*/ 18 w 26"/>
                <a:gd name="T3" fmla="*/ 1 h 38"/>
                <a:gd name="T4" fmla="*/ 20 w 26"/>
                <a:gd name="T5" fmla="*/ 1 h 38"/>
                <a:gd name="T6" fmla="*/ 25 w 26"/>
                <a:gd name="T7" fmla="*/ 12 h 38"/>
                <a:gd name="T8" fmla="*/ 26 w 26"/>
                <a:gd name="T9" fmla="*/ 13 h 38"/>
                <a:gd name="T10" fmla="*/ 26 w 26"/>
                <a:gd name="T11" fmla="*/ 13 h 38"/>
                <a:gd name="T12" fmla="*/ 26 w 26"/>
                <a:gd name="T13" fmla="*/ 13 h 38"/>
                <a:gd name="T14" fmla="*/ 26 w 26"/>
                <a:gd name="T15" fmla="*/ 13 h 38"/>
                <a:gd name="T16" fmla="*/ 26 w 26"/>
                <a:gd name="T17" fmla="*/ 13 h 38"/>
                <a:gd name="T18" fmla="*/ 26 w 26"/>
                <a:gd name="T19" fmla="*/ 13 h 38"/>
                <a:gd name="T20" fmla="*/ 26 w 26"/>
                <a:gd name="T21" fmla="*/ 15 h 38"/>
                <a:gd name="T22" fmla="*/ 26 w 26"/>
                <a:gd name="T23" fmla="*/ 15 h 38"/>
                <a:gd name="T24" fmla="*/ 26 w 26"/>
                <a:gd name="T25" fmla="*/ 15 h 38"/>
                <a:gd name="T26" fmla="*/ 26 w 26"/>
                <a:gd name="T27" fmla="*/ 15 h 38"/>
                <a:gd name="T28" fmla="*/ 26 w 26"/>
                <a:gd name="T29" fmla="*/ 15 h 38"/>
                <a:gd name="T30" fmla="*/ 25 w 26"/>
                <a:gd name="T31" fmla="*/ 20 h 38"/>
                <a:gd name="T32" fmla="*/ 25 w 26"/>
                <a:gd name="T33" fmla="*/ 20 h 38"/>
                <a:gd name="T34" fmla="*/ 17 w 26"/>
                <a:gd name="T35" fmla="*/ 38 h 38"/>
                <a:gd name="T36" fmla="*/ 11 w 26"/>
                <a:gd name="T37" fmla="*/ 35 h 38"/>
                <a:gd name="T38" fmla="*/ 9 w 26"/>
                <a:gd name="T39" fmla="*/ 30 h 38"/>
                <a:gd name="T40" fmla="*/ 9 w 26"/>
                <a:gd name="T41" fmla="*/ 29 h 38"/>
                <a:gd name="T42" fmla="*/ 9 w 26"/>
                <a:gd name="T43" fmla="*/ 29 h 38"/>
                <a:gd name="T44" fmla="*/ 9 w 26"/>
                <a:gd name="T45" fmla="*/ 29 h 38"/>
                <a:gd name="T46" fmla="*/ 8 w 26"/>
                <a:gd name="T47" fmla="*/ 26 h 38"/>
                <a:gd name="T48" fmla="*/ 6 w 26"/>
                <a:gd name="T49" fmla="*/ 24 h 38"/>
                <a:gd name="T50" fmla="*/ 5 w 26"/>
                <a:gd name="T51" fmla="*/ 23 h 38"/>
                <a:gd name="T52" fmla="*/ 2 w 26"/>
                <a:gd name="T53" fmla="*/ 16 h 38"/>
                <a:gd name="T54" fmla="*/ 0 w 26"/>
                <a:gd name="T55" fmla="*/ 9 h 38"/>
                <a:gd name="T56" fmla="*/ 0 w 26"/>
                <a:gd name="T57" fmla="*/ 9 h 38"/>
                <a:gd name="T58" fmla="*/ 0 w 26"/>
                <a:gd name="T59" fmla="*/ 9 h 38"/>
                <a:gd name="T60" fmla="*/ 0 w 26"/>
                <a:gd name="T61" fmla="*/ 9 h 38"/>
                <a:gd name="T62" fmla="*/ 0 w 26"/>
                <a:gd name="T63" fmla="*/ 9 h 38"/>
                <a:gd name="T64" fmla="*/ 3 w 26"/>
                <a:gd name="T65" fmla="*/ 6 h 38"/>
                <a:gd name="T66" fmla="*/ 8 w 26"/>
                <a:gd name="T67" fmla="*/ 3 h 38"/>
                <a:gd name="T68" fmla="*/ 9 w 26"/>
                <a:gd name="T69" fmla="*/ 0 h 38"/>
                <a:gd name="T70" fmla="*/ 12 w 26"/>
                <a:gd name="T71" fmla="*/ 0 h 38"/>
                <a:gd name="T72" fmla="*/ 17 w 26"/>
                <a:gd name="T7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 h="38">
                  <a:moveTo>
                    <a:pt x="17" y="0"/>
                  </a:moveTo>
                  <a:lnTo>
                    <a:pt x="18" y="1"/>
                  </a:lnTo>
                  <a:lnTo>
                    <a:pt x="20" y="1"/>
                  </a:lnTo>
                  <a:lnTo>
                    <a:pt x="25" y="12"/>
                  </a:lnTo>
                  <a:lnTo>
                    <a:pt x="26" y="13"/>
                  </a:lnTo>
                  <a:lnTo>
                    <a:pt x="26" y="13"/>
                  </a:lnTo>
                  <a:lnTo>
                    <a:pt x="26" y="13"/>
                  </a:lnTo>
                  <a:lnTo>
                    <a:pt x="26" y="13"/>
                  </a:lnTo>
                  <a:lnTo>
                    <a:pt x="26" y="13"/>
                  </a:lnTo>
                  <a:lnTo>
                    <a:pt x="26" y="13"/>
                  </a:lnTo>
                  <a:lnTo>
                    <a:pt x="26" y="15"/>
                  </a:lnTo>
                  <a:lnTo>
                    <a:pt x="26" y="15"/>
                  </a:lnTo>
                  <a:lnTo>
                    <a:pt x="26" y="15"/>
                  </a:lnTo>
                  <a:lnTo>
                    <a:pt x="26" y="15"/>
                  </a:lnTo>
                  <a:lnTo>
                    <a:pt x="26" y="15"/>
                  </a:lnTo>
                  <a:lnTo>
                    <a:pt x="25" y="20"/>
                  </a:lnTo>
                  <a:lnTo>
                    <a:pt x="25" y="20"/>
                  </a:lnTo>
                  <a:lnTo>
                    <a:pt x="17" y="38"/>
                  </a:lnTo>
                  <a:lnTo>
                    <a:pt x="11" y="35"/>
                  </a:lnTo>
                  <a:lnTo>
                    <a:pt x="9" y="30"/>
                  </a:lnTo>
                  <a:lnTo>
                    <a:pt x="9" y="29"/>
                  </a:lnTo>
                  <a:lnTo>
                    <a:pt x="9" y="29"/>
                  </a:lnTo>
                  <a:lnTo>
                    <a:pt x="9" y="29"/>
                  </a:lnTo>
                  <a:lnTo>
                    <a:pt x="8" y="26"/>
                  </a:lnTo>
                  <a:lnTo>
                    <a:pt x="6" y="24"/>
                  </a:lnTo>
                  <a:lnTo>
                    <a:pt x="5" y="23"/>
                  </a:lnTo>
                  <a:lnTo>
                    <a:pt x="2" y="16"/>
                  </a:lnTo>
                  <a:lnTo>
                    <a:pt x="0" y="9"/>
                  </a:lnTo>
                  <a:lnTo>
                    <a:pt x="0" y="9"/>
                  </a:lnTo>
                  <a:lnTo>
                    <a:pt x="0" y="9"/>
                  </a:lnTo>
                  <a:lnTo>
                    <a:pt x="0" y="9"/>
                  </a:lnTo>
                  <a:lnTo>
                    <a:pt x="0" y="9"/>
                  </a:lnTo>
                  <a:lnTo>
                    <a:pt x="3" y="6"/>
                  </a:lnTo>
                  <a:lnTo>
                    <a:pt x="8" y="3"/>
                  </a:lnTo>
                  <a:lnTo>
                    <a:pt x="9" y="0"/>
                  </a:lnTo>
                  <a:lnTo>
                    <a:pt x="12" y="0"/>
                  </a:lnTo>
                  <a:lnTo>
                    <a:pt x="17" y="0"/>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52" name="Freeform 206"/>
            <p:cNvSpPr>
              <a:spLocks/>
            </p:cNvSpPr>
            <p:nvPr/>
          </p:nvSpPr>
          <p:spPr bwMode="auto">
            <a:xfrm>
              <a:off x="7504854" y="4914060"/>
              <a:ext cx="250926" cy="351295"/>
            </a:xfrm>
            <a:custGeom>
              <a:avLst/>
              <a:gdLst>
                <a:gd name="T0" fmla="*/ 12 w 35"/>
                <a:gd name="T1" fmla="*/ 2 h 49"/>
                <a:gd name="T2" fmla="*/ 18 w 35"/>
                <a:gd name="T3" fmla="*/ 6 h 49"/>
                <a:gd name="T4" fmla="*/ 20 w 35"/>
                <a:gd name="T5" fmla="*/ 6 h 49"/>
                <a:gd name="T6" fmla="*/ 21 w 35"/>
                <a:gd name="T7" fmla="*/ 5 h 49"/>
                <a:gd name="T8" fmla="*/ 26 w 35"/>
                <a:gd name="T9" fmla="*/ 6 h 49"/>
                <a:gd name="T10" fmla="*/ 28 w 35"/>
                <a:gd name="T11" fmla="*/ 6 h 49"/>
                <a:gd name="T12" fmla="*/ 31 w 35"/>
                <a:gd name="T13" fmla="*/ 9 h 49"/>
                <a:gd name="T14" fmla="*/ 35 w 35"/>
                <a:gd name="T15" fmla="*/ 17 h 49"/>
                <a:gd name="T16" fmla="*/ 31 w 35"/>
                <a:gd name="T17" fmla="*/ 25 h 49"/>
                <a:gd name="T18" fmla="*/ 25 w 35"/>
                <a:gd name="T19" fmla="*/ 32 h 49"/>
                <a:gd name="T20" fmla="*/ 23 w 35"/>
                <a:gd name="T21" fmla="*/ 37 h 49"/>
                <a:gd name="T22" fmla="*/ 21 w 35"/>
                <a:gd name="T23" fmla="*/ 44 h 49"/>
                <a:gd name="T24" fmla="*/ 15 w 35"/>
                <a:gd name="T25" fmla="*/ 49 h 49"/>
                <a:gd name="T26" fmla="*/ 15 w 35"/>
                <a:gd name="T27" fmla="*/ 49 h 49"/>
                <a:gd name="T28" fmla="*/ 15 w 35"/>
                <a:gd name="T29" fmla="*/ 49 h 49"/>
                <a:gd name="T30" fmla="*/ 15 w 35"/>
                <a:gd name="T31" fmla="*/ 49 h 49"/>
                <a:gd name="T32" fmla="*/ 14 w 35"/>
                <a:gd name="T33" fmla="*/ 49 h 49"/>
                <a:gd name="T34" fmla="*/ 14 w 35"/>
                <a:gd name="T35" fmla="*/ 49 h 49"/>
                <a:gd name="T36" fmla="*/ 8 w 35"/>
                <a:gd name="T37" fmla="*/ 44 h 49"/>
                <a:gd name="T38" fmla="*/ 6 w 35"/>
                <a:gd name="T39" fmla="*/ 41 h 49"/>
                <a:gd name="T40" fmla="*/ 6 w 35"/>
                <a:gd name="T41" fmla="*/ 37 h 49"/>
                <a:gd name="T42" fmla="*/ 3 w 35"/>
                <a:gd name="T43" fmla="*/ 34 h 49"/>
                <a:gd name="T44" fmla="*/ 0 w 35"/>
                <a:gd name="T45" fmla="*/ 31 h 49"/>
                <a:gd name="T46" fmla="*/ 3 w 35"/>
                <a:gd name="T47" fmla="*/ 23 h 49"/>
                <a:gd name="T48" fmla="*/ 3 w 35"/>
                <a:gd name="T49" fmla="*/ 17 h 49"/>
                <a:gd name="T50" fmla="*/ 3 w 35"/>
                <a:gd name="T51" fmla="*/ 9 h 49"/>
                <a:gd name="T52" fmla="*/ 11 w 35"/>
                <a:gd name="T53" fmla="*/ 0 h 49"/>
                <a:gd name="T54" fmla="*/ 12 w 35"/>
                <a:gd name="T55"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49">
                  <a:moveTo>
                    <a:pt x="12" y="2"/>
                  </a:moveTo>
                  <a:lnTo>
                    <a:pt x="18" y="6"/>
                  </a:lnTo>
                  <a:lnTo>
                    <a:pt x="20" y="6"/>
                  </a:lnTo>
                  <a:lnTo>
                    <a:pt x="21" y="5"/>
                  </a:lnTo>
                  <a:lnTo>
                    <a:pt x="26" y="6"/>
                  </a:lnTo>
                  <a:lnTo>
                    <a:pt x="28" y="6"/>
                  </a:lnTo>
                  <a:lnTo>
                    <a:pt x="31" y="9"/>
                  </a:lnTo>
                  <a:lnTo>
                    <a:pt x="35" y="17"/>
                  </a:lnTo>
                  <a:lnTo>
                    <a:pt x="31" y="25"/>
                  </a:lnTo>
                  <a:lnTo>
                    <a:pt x="25" y="32"/>
                  </a:lnTo>
                  <a:lnTo>
                    <a:pt x="23" y="37"/>
                  </a:lnTo>
                  <a:lnTo>
                    <a:pt x="21" y="44"/>
                  </a:lnTo>
                  <a:lnTo>
                    <a:pt x="15" y="49"/>
                  </a:lnTo>
                  <a:lnTo>
                    <a:pt x="15" y="49"/>
                  </a:lnTo>
                  <a:lnTo>
                    <a:pt x="15" y="49"/>
                  </a:lnTo>
                  <a:lnTo>
                    <a:pt x="15" y="49"/>
                  </a:lnTo>
                  <a:lnTo>
                    <a:pt x="14" y="49"/>
                  </a:lnTo>
                  <a:lnTo>
                    <a:pt x="14" y="49"/>
                  </a:lnTo>
                  <a:lnTo>
                    <a:pt x="8" y="44"/>
                  </a:lnTo>
                  <a:lnTo>
                    <a:pt x="6" y="41"/>
                  </a:lnTo>
                  <a:lnTo>
                    <a:pt x="6" y="37"/>
                  </a:lnTo>
                  <a:lnTo>
                    <a:pt x="3" y="34"/>
                  </a:lnTo>
                  <a:lnTo>
                    <a:pt x="0" y="31"/>
                  </a:lnTo>
                  <a:lnTo>
                    <a:pt x="3" y="23"/>
                  </a:lnTo>
                  <a:lnTo>
                    <a:pt x="3" y="17"/>
                  </a:lnTo>
                  <a:lnTo>
                    <a:pt x="3" y="9"/>
                  </a:lnTo>
                  <a:lnTo>
                    <a:pt x="11" y="0"/>
                  </a:lnTo>
                  <a:lnTo>
                    <a:pt x="12" y="2"/>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53" name="Freeform 207"/>
            <p:cNvSpPr>
              <a:spLocks/>
            </p:cNvSpPr>
            <p:nvPr/>
          </p:nvSpPr>
          <p:spPr bwMode="auto">
            <a:xfrm>
              <a:off x="8393840" y="4914060"/>
              <a:ext cx="301110" cy="767113"/>
            </a:xfrm>
            <a:custGeom>
              <a:avLst/>
              <a:gdLst>
                <a:gd name="T0" fmla="*/ 22 w 42"/>
                <a:gd name="T1" fmla="*/ 0 h 107"/>
                <a:gd name="T2" fmla="*/ 30 w 42"/>
                <a:gd name="T3" fmla="*/ 3 h 107"/>
                <a:gd name="T4" fmla="*/ 30 w 42"/>
                <a:gd name="T5" fmla="*/ 5 h 107"/>
                <a:gd name="T6" fmla="*/ 32 w 42"/>
                <a:gd name="T7" fmla="*/ 15 h 107"/>
                <a:gd name="T8" fmla="*/ 27 w 42"/>
                <a:gd name="T9" fmla="*/ 25 h 107"/>
                <a:gd name="T10" fmla="*/ 38 w 42"/>
                <a:gd name="T11" fmla="*/ 81 h 107"/>
                <a:gd name="T12" fmla="*/ 42 w 42"/>
                <a:gd name="T13" fmla="*/ 93 h 107"/>
                <a:gd name="T14" fmla="*/ 42 w 42"/>
                <a:gd name="T15" fmla="*/ 107 h 107"/>
                <a:gd name="T16" fmla="*/ 33 w 42"/>
                <a:gd name="T17" fmla="*/ 96 h 107"/>
                <a:gd name="T18" fmla="*/ 33 w 42"/>
                <a:gd name="T19" fmla="*/ 96 h 107"/>
                <a:gd name="T20" fmla="*/ 22 w 42"/>
                <a:gd name="T21" fmla="*/ 95 h 107"/>
                <a:gd name="T22" fmla="*/ 18 w 42"/>
                <a:gd name="T23" fmla="*/ 95 h 107"/>
                <a:gd name="T24" fmla="*/ 18 w 42"/>
                <a:gd name="T25" fmla="*/ 95 h 107"/>
                <a:gd name="T26" fmla="*/ 18 w 42"/>
                <a:gd name="T27" fmla="*/ 95 h 107"/>
                <a:gd name="T28" fmla="*/ 13 w 42"/>
                <a:gd name="T29" fmla="*/ 99 h 107"/>
                <a:gd name="T30" fmla="*/ 9 w 42"/>
                <a:gd name="T31" fmla="*/ 101 h 107"/>
                <a:gd name="T32" fmla="*/ 7 w 42"/>
                <a:gd name="T33" fmla="*/ 98 h 107"/>
                <a:gd name="T34" fmla="*/ 7 w 42"/>
                <a:gd name="T35" fmla="*/ 95 h 107"/>
                <a:gd name="T36" fmla="*/ 7 w 42"/>
                <a:gd name="T37" fmla="*/ 90 h 107"/>
                <a:gd name="T38" fmla="*/ 7 w 42"/>
                <a:gd name="T39" fmla="*/ 89 h 107"/>
                <a:gd name="T40" fmla="*/ 9 w 42"/>
                <a:gd name="T41" fmla="*/ 87 h 107"/>
                <a:gd name="T42" fmla="*/ 9 w 42"/>
                <a:gd name="T43" fmla="*/ 86 h 107"/>
                <a:gd name="T44" fmla="*/ 10 w 42"/>
                <a:gd name="T45" fmla="*/ 81 h 107"/>
                <a:gd name="T46" fmla="*/ 12 w 42"/>
                <a:gd name="T47" fmla="*/ 76 h 107"/>
                <a:gd name="T48" fmla="*/ 10 w 42"/>
                <a:gd name="T49" fmla="*/ 69 h 107"/>
                <a:gd name="T50" fmla="*/ 6 w 42"/>
                <a:gd name="T51" fmla="*/ 52 h 107"/>
                <a:gd name="T52" fmla="*/ 3 w 42"/>
                <a:gd name="T53" fmla="*/ 29 h 107"/>
                <a:gd name="T54" fmla="*/ 3 w 42"/>
                <a:gd name="T55" fmla="*/ 22 h 107"/>
                <a:gd name="T56" fmla="*/ 19 w 42"/>
                <a:gd name="T57" fmla="*/ 3 h 107"/>
                <a:gd name="T58" fmla="*/ 19 w 42"/>
                <a:gd name="T59" fmla="*/ 3 h 107"/>
                <a:gd name="T60" fmla="*/ 19 w 42"/>
                <a:gd name="T61" fmla="*/ 3 h 107"/>
                <a:gd name="T62" fmla="*/ 19 w 42"/>
                <a:gd name="T63" fmla="*/ 3 h 107"/>
                <a:gd name="T64" fmla="*/ 19 w 42"/>
                <a:gd name="T65" fmla="*/ 0 h 107"/>
                <a:gd name="T66" fmla="*/ 19 w 42"/>
                <a:gd name="T67" fmla="*/ 0 h 107"/>
                <a:gd name="T68" fmla="*/ 19 w 42"/>
                <a:gd name="T69" fmla="*/ 0 h 107"/>
                <a:gd name="T70" fmla="*/ 21 w 42"/>
                <a:gd name="T7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 h="107">
                  <a:moveTo>
                    <a:pt x="21" y="0"/>
                  </a:moveTo>
                  <a:lnTo>
                    <a:pt x="22" y="0"/>
                  </a:lnTo>
                  <a:lnTo>
                    <a:pt x="29" y="3"/>
                  </a:lnTo>
                  <a:lnTo>
                    <a:pt x="30" y="3"/>
                  </a:lnTo>
                  <a:lnTo>
                    <a:pt x="30" y="3"/>
                  </a:lnTo>
                  <a:lnTo>
                    <a:pt x="30" y="5"/>
                  </a:lnTo>
                  <a:lnTo>
                    <a:pt x="33" y="5"/>
                  </a:lnTo>
                  <a:lnTo>
                    <a:pt x="32" y="15"/>
                  </a:lnTo>
                  <a:lnTo>
                    <a:pt x="29" y="20"/>
                  </a:lnTo>
                  <a:lnTo>
                    <a:pt x="27" y="25"/>
                  </a:lnTo>
                  <a:lnTo>
                    <a:pt x="35" y="70"/>
                  </a:lnTo>
                  <a:lnTo>
                    <a:pt x="38" y="81"/>
                  </a:lnTo>
                  <a:lnTo>
                    <a:pt x="39" y="86"/>
                  </a:lnTo>
                  <a:lnTo>
                    <a:pt x="42" y="93"/>
                  </a:lnTo>
                  <a:lnTo>
                    <a:pt x="42" y="102"/>
                  </a:lnTo>
                  <a:lnTo>
                    <a:pt x="42" y="107"/>
                  </a:lnTo>
                  <a:lnTo>
                    <a:pt x="35" y="98"/>
                  </a:lnTo>
                  <a:lnTo>
                    <a:pt x="33" y="96"/>
                  </a:lnTo>
                  <a:lnTo>
                    <a:pt x="33" y="96"/>
                  </a:lnTo>
                  <a:lnTo>
                    <a:pt x="33" y="96"/>
                  </a:lnTo>
                  <a:lnTo>
                    <a:pt x="33" y="96"/>
                  </a:lnTo>
                  <a:lnTo>
                    <a:pt x="22" y="95"/>
                  </a:lnTo>
                  <a:lnTo>
                    <a:pt x="18" y="95"/>
                  </a:lnTo>
                  <a:lnTo>
                    <a:pt x="18" y="95"/>
                  </a:lnTo>
                  <a:lnTo>
                    <a:pt x="18" y="95"/>
                  </a:lnTo>
                  <a:lnTo>
                    <a:pt x="18" y="95"/>
                  </a:lnTo>
                  <a:lnTo>
                    <a:pt x="18" y="95"/>
                  </a:lnTo>
                  <a:lnTo>
                    <a:pt x="18" y="95"/>
                  </a:lnTo>
                  <a:lnTo>
                    <a:pt x="15" y="96"/>
                  </a:lnTo>
                  <a:lnTo>
                    <a:pt x="13" y="99"/>
                  </a:lnTo>
                  <a:lnTo>
                    <a:pt x="9" y="101"/>
                  </a:lnTo>
                  <a:lnTo>
                    <a:pt x="9" y="101"/>
                  </a:lnTo>
                  <a:lnTo>
                    <a:pt x="9" y="99"/>
                  </a:lnTo>
                  <a:lnTo>
                    <a:pt x="7" y="98"/>
                  </a:lnTo>
                  <a:lnTo>
                    <a:pt x="7" y="96"/>
                  </a:lnTo>
                  <a:lnTo>
                    <a:pt x="7" y="95"/>
                  </a:lnTo>
                  <a:lnTo>
                    <a:pt x="7" y="92"/>
                  </a:lnTo>
                  <a:lnTo>
                    <a:pt x="7" y="90"/>
                  </a:lnTo>
                  <a:lnTo>
                    <a:pt x="7" y="89"/>
                  </a:lnTo>
                  <a:lnTo>
                    <a:pt x="7" y="89"/>
                  </a:lnTo>
                  <a:lnTo>
                    <a:pt x="9" y="87"/>
                  </a:lnTo>
                  <a:lnTo>
                    <a:pt x="9" y="87"/>
                  </a:lnTo>
                  <a:lnTo>
                    <a:pt x="9" y="86"/>
                  </a:lnTo>
                  <a:lnTo>
                    <a:pt x="9" y="86"/>
                  </a:lnTo>
                  <a:lnTo>
                    <a:pt x="10" y="82"/>
                  </a:lnTo>
                  <a:lnTo>
                    <a:pt x="10" y="81"/>
                  </a:lnTo>
                  <a:lnTo>
                    <a:pt x="10" y="81"/>
                  </a:lnTo>
                  <a:lnTo>
                    <a:pt x="12" y="76"/>
                  </a:lnTo>
                  <a:lnTo>
                    <a:pt x="12" y="76"/>
                  </a:lnTo>
                  <a:lnTo>
                    <a:pt x="10" y="69"/>
                  </a:lnTo>
                  <a:lnTo>
                    <a:pt x="6" y="57"/>
                  </a:lnTo>
                  <a:lnTo>
                    <a:pt x="6" y="52"/>
                  </a:lnTo>
                  <a:lnTo>
                    <a:pt x="4" y="40"/>
                  </a:lnTo>
                  <a:lnTo>
                    <a:pt x="3" y="29"/>
                  </a:lnTo>
                  <a:lnTo>
                    <a:pt x="0" y="23"/>
                  </a:lnTo>
                  <a:lnTo>
                    <a:pt x="3" y="22"/>
                  </a:lnTo>
                  <a:lnTo>
                    <a:pt x="3" y="20"/>
                  </a:lnTo>
                  <a:lnTo>
                    <a:pt x="19" y="3"/>
                  </a:lnTo>
                  <a:lnTo>
                    <a:pt x="19" y="3"/>
                  </a:lnTo>
                  <a:lnTo>
                    <a:pt x="19" y="3"/>
                  </a:lnTo>
                  <a:lnTo>
                    <a:pt x="19" y="3"/>
                  </a:lnTo>
                  <a:lnTo>
                    <a:pt x="19" y="3"/>
                  </a:lnTo>
                  <a:lnTo>
                    <a:pt x="19" y="3"/>
                  </a:lnTo>
                  <a:lnTo>
                    <a:pt x="19" y="3"/>
                  </a:lnTo>
                  <a:lnTo>
                    <a:pt x="19" y="0"/>
                  </a:lnTo>
                  <a:lnTo>
                    <a:pt x="19" y="0"/>
                  </a:lnTo>
                  <a:lnTo>
                    <a:pt x="19" y="0"/>
                  </a:lnTo>
                  <a:lnTo>
                    <a:pt x="19" y="0"/>
                  </a:lnTo>
                  <a:lnTo>
                    <a:pt x="19" y="0"/>
                  </a:lnTo>
                  <a:lnTo>
                    <a:pt x="19" y="0"/>
                  </a:lnTo>
                  <a:lnTo>
                    <a:pt x="19" y="0"/>
                  </a:lnTo>
                  <a:lnTo>
                    <a:pt x="21" y="0"/>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54" name="Freeform 211"/>
            <p:cNvSpPr>
              <a:spLocks/>
            </p:cNvSpPr>
            <p:nvPr/>
          </p:nvSpPr>
          <p:spPr bwMode="auto">
            <a:xfrm>
              <a:off x="7669745" y="4741998"/>
              <a:ext cx="767113" cy="587881"/>
            </a:xfrm>
            <a:custGeom>
              <a:avLst/>
              <a:gdLst>
                <a:gd name="T0" fmla="*/ 84 w 107"/>
                <a:gd name="T1" fmla="*/ 4 h 82"/>
                <a:gd name="T2" fmla="*/ 99 w 107"/>
                <a:gd name="T3" fmla="*/ 44 h 82"/>
                <a:gd name="T4" fmla="*/ 104 w 107"/>
                <a:gd name="T5" fmla="*/ 53 h 82"/>
                <a:gd name="T6" fmla="*/ 107 w 107"/>
                <a:gd name="T7" fmla="*/ 76 h 82"/>
                <a:gd name="T8" fmla="*/ 95 w 107"/>
                <a:gd name="T9" fmla="*/ 78 h 82"/>
                <a:gd name="T10" fmla="*/ 87 w 107"/>
                <a:gd name="T11" fmla="*/ 76 h 82"/>
                <a:gd name="T12" fmla="*/ 85 w 107"/>
                <a:gd name="T13" fmla="*/ 76 h 82"/>
                <a:gd name="T14" fmla="*/ 76 w 107"/>
                <a:gd name="T15" fmla="*/ 78 h 82"/>
                <a:gd name="T16" fmla="*/ 75 w 107"/>
                <a:gd name="T17" fmla="*/ 79 h 82"/>
                <a:gd name="T18" fmla="*/ 66 w 107"/>
                <a:gd name="T19" fmla="*/ 79 h 82"/>
                <a:gd name="T20" fmla="*/ 63 w 107"/>
                <a:gd name="T21" fmla="*/ 78 h 82"/>
                <a:gd name="T22" fmla="*/ 63 w 107"/>
                <a:gd name="T23" fmla="*/ 78 h 82"/>
                <a:gd name="T24" fmla="*/ 64 w 107"/>
                <a:gd name="T25" fmla="*/ 73 h 82"/>
                <a:gd name="T26" fmla="*/ 64 w 107"/>
                <a:gd name="T27" fmla="*/ 73 h 82"/>
                <a:gd name="T28" fmla="*/ 64 w 107"/>
                <a:gd name="T29" fmla="*/ 71 h 82"/>
                <a:gd name="T30" fmla="*/ 64 w 107"/>
                <a:gd name="T31" fmla="*/ 71 h 82"/>
                <a:gd name="T32" fmla="*/ 64 w 107"/>
                <a:gd name="T33" fmla="*/ 71 h 82"/>
                <a:gd name="T34" fmla="*/ 63 w 107"/>
                <a:gd name="T35" fmla="*/ 70 h 82"/>
                <a:gd name="T36" fmla="*/ 56 w 107"/>
                <a:gd name="T37" fmla="*/ 59 h 82"/>
                <a:gd name="T38" fmla="*/ 50 w 107"/>
                <a:gd name="T39" fmla="*/ 58 h 82"/>
                <a:gd name="T40" fmla="*/ 46 w 107"/>
                <a:gd name="T41" fmla="*/ 61 h 82"/>
                <a:gd name="T42" fmla="*/ 38 w 107"/>
                <a:gd name="T43" fmla="*/ 67 h 82"/>
                <a:gd name="T44" fmla="*/ 38 w 107"/>
                <a:gd name="T45" fmla="*/ 67 h 82"/>
                <a:gd name="T46" fmla="*/ 38 w 107"/>
                <a:gd name="T47" fmla="*/ 67 h 82"/>
                <a:gd name="T48" fmla="*/ 29 w 107"/>
                <a:gd name="T49" fmla="*/ 59 h 82"/>
                <a:gd name="T50" fmla="*/ 29 w 107"/>
                <a:gd name="T51" fmla="*/ 58 h 82"/>
                <a:gd name="T52" fmla="*/ 29 w 107"/>
                <a:gd name="T53" fmla="*/ 56 h 82"/>
                <a:gd name="T54" fmla="*/ 27 w 107"/>
                <a:gd name="T55" fmla="*/ 56 h 82"/>
                <a:gd name="T56" fmla="*/ 26 w 107"/>
                <a:gd name="T57" fmla="*/ 56 h 82"/>
                <a:gd name="T58" fmla="*/ 15 w 107"/>
                <a:gd name="T59" fmla="*/ 58 h 82"/>
                <a:gd name="T60" fmla="*/ 12 w 107"/>
                <a:gd name="T61" fmla="*/ 59 h 82"/>
                <a:gd name="T62" fmla="*/ 0 w 107"/>
                <a:gd name="T63" fmla="*/ 61 h 82"/>
                <a:gd name="T64" fmla="*/ 8 w 107"/>
                <a:gd name="T65" fmla="*/ 49 h 82"/>
                <a:gd name="T66" fmla="*/ 15 w 107"/>
                <a:gd name="T67" fmla="*/ 35 h 82"/>
                <a:gd name="T68" fmla="*/ 23 w 107"/>
                <a:gd name="T69" fmla="*/ 32 h 82"/>
                <a:gd name="T70" fmla="*/ 23 w 107"/>
                <a:gd name="T71" fmla="*/ 32 h 82"/>
                <a:gd name="T72" fmla="*/ 23 w 107"/>
                <a:gd name="T73" fmla="*/ 32 h 82"/>
                <a:gd name="T74" fmla="*/ 31 w 107"/>
                <a:gd name="T75" fmla="*/ 24 h 82"/>
                <a:gd name="T76" fmla="*/ 31 w 107"/>
                <a:gd name="T77" fmla="*/ 24 h 82"/>
                <a:gd name="T78" fmla="*/ 31 w 107"/>
                <a:gd name="T79" fmla="*/ 24 h 82"/>
                <a:gd name="T80" fmla="*/ 27 w 107"/>
                <a:gd name="T81" fmla="*/ 21 h 82"/>
                <a:gd name="T82" fmla="*/ 26 w 107"/>
                <a:gd name="T83" fmla="*/ 20 h 82"/>
                <a:gd name="T84" fmla="*/ 27 w 107"/>
                <a:gd name="T85" fmla="*/ 18 h 82"/>
                <a:gd name="T86" fmla="*/ 27 w 107"/>
                <a:gd name="T87" fmla="*/ 17 h 82"/>
                <a:gd name="T88" fmla="*/ 29 w 107"/>
                <a:gd name="T89" fmla="*/ 12 h 82"/>
                <a:gd name="T90" fmla="*/ 31 w 107"/>
                <a:gd name="T91" fmla="*/ 12 h 82"/>
                <a:gd name="T92" fmla="*/ 31 w 107"/>
                <a:gd name="T93" fmla="*/ 12 h 82"/>
                <a:gd name="T94" fmla="*/ 32 w 107"/>
                <a:gd name="T95" fmla="*/ 12 h 82"/>
                <a:gd name="T96" fmla="*/ 34 w 107"/>
                <a:gd name="T97" fmla="*/ 12 h 82"/>
                <a:gd name="T98" fmla="*/ 38 w 107"/>
                <a:gd name="T99" fmla="*/ 15 h 82"/>
                <a:gd name="T100" fmla="*/ 56 w 107"/>
                <a:gd name="T101" fmla="*/ 20 h 82"/>
                <a:gd name="T102" fmla="*/ 66 w 107"/>
                <a:gd name="T103" fmla="*/ 20 h 82"/>
                <a:gd name="T104" fmla="*/ 69 w 107"/>
                <a:gd name="T105" fmla="*/ 3 h 82"/>
                <a:gd name="T106" fmla="*/ 69 w 107"/>
                <a:gd name="T107" fmla="*/ 0 h 82"/>
                <a:gd name="T108" fmla="*/ 67 w 107"/>
                <a:gd name="T109" fmla="*/ 0 h 82"/>
                <a:gd name="T110" fmla="*/ 82 w 107"/>
                <a:gd name="T111"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82">
                  <a:moveTo>
                    <a:pt x="82" y="1"/>
                  </a:moveTo>
                  <a:lnTo>
                    <a:pt x="84" y="4"/>
                  </a:lnTo>
                  <a:lnTo>
                    <a:pt x="91" y="24"/>
                  </a:lnTo>
                  <a:lnTo>
                    <a:pt x="99" y="44"/>
                  </a:lnTo>
                  <a:lnTo>
                    <a:pt x="101" y="47"/>
                  </a:lnTo>
                  <a:lnTo>
                    <a:pt x="104" y="53"/>
                  </a:lnTo>
                  <a:lnTo>
                    <a:pt x="105" y="64"/>
                  </a:lnTo>
                  <a:lnTo>
                    <a:pt x="107" y="76"/>
                  </a:lnTo>
                  <a:lnTo>
                    <a:pt x="107" y="81"/>
                  </a:lnTo>
                  <a:lnTo>
                    <a:pt x="95" y="78"/>
                  </a:lnTo>
                  <a:lnTo>
                    <a:pt x="91" y="78"/>
                  </a:lnTo>
                  <a:lnTo>
                    <a:pt x="87" y="76"/>
                  </a:lnTo>
                  <a:lnTo>
                    <a:pt x="85" y="76"/>
                  </a:lnTo>
                  <a:lnTo>
                    <a:pt x="85" y="76"/>
                  </a:lnTo>
                  <a:lnTo>
                    <a:pt x="78" y="76"/>
                  </a:lnTo>
                  <a:lnTo>
                    <a:pt x="76" y="78"/>
                  </a:lnTo>
                  <a:lnTo>
                    <a:pt x="75" y="79"/>
                  </a:lnTo>
                  <a:lnTo>
                    <a:pt x="75" y="79"/>
                  </a:lnTo>
                  <a:lnTo>
                    <a:pt x="75" y="82"/>
                  </a:lnTo>
                  <a:lnTo>
                    <a:pt x="66" y="79"/>
                  </a:lnTo>
                  <a:lnTo>
                    <a:pt x="64" y="79"/>
                  </a:lnTo>
                  <a:lnTo>
                    <a:pt x="63" y="78"/>
                  </a:lnTo>
                  <a:lnTo>
                    <a:pt x="63" y="78"/>
                  </a:lnTo>
                  <a:lnTo>
                    <a:pt x="63" y="78"/>
                  </a:lnTo>
                  <a:lnTo>
                    <a:pt x="64" y="73"/>
                  </a:lnTo>
                  <a:lnTo>
                    <a:pt x="64" y="73"/>
                  </a:lnTo>
                  <a:lnTo>
                    <a:pt x="64" y="73"/>
                  </a:lnTo>
                  <a:lnTo>
                    <a:pt x="64" y="73"/>
                  </a:lnTo>
                  <a:lnTo>
                    <a:pt x="64" y="73"/>
                  </a:lnTo>
                  <a:lnTo>
                    <a:pt x="64" y="71"/>
                  </a:lnTo>
                  <a:lnTo>
                    <a:pt x="64" y="71"/>
                  </a:lnTo>
                  <a:lnTo>
                    <a:pt x="64" y="71"/>
                  </a:lnTo>
                  <a:lnTo>
                    <a:pt x="64" y="71"/>
                  </a:lnTo>
                  <a:lnTo>
                    <a:pt x="64" y="71"/>
                  </a:lnTo>
                  <a:lnTo>
                    <a:pt x="64" y="71"/>
                  </a:lnTo>
                  <a:lnTo>
                    <a:pt x="63" y="70"/>
                  </a:lnTo>
                  <a:lnTo>
                    <a:pt x="58" y="59"/>
                  </a:lnTo>
                  <a:lnTo>
                    <a:pt x="56" y="59"/>
                  </a:lnTo>
                  <a:lnTo>
                    <a:pt x="55" y="58"/>
                  </a:lnTo>
                  <a:lnTo>
                    <a:pt x="50" y="58"/>
                  </a:lnTo>
                  <a:lnTo>
                    <a:pt x="47" y="58"/>
                  </a:lnTo>
                  <a:lnTo>
                    <a:pt x="46" y="61"/>
                  </a:lnTo>
                  <a:lnTo>
                    <a:pt x="41" y="64"/>
                  </a:lnTo>
                  <a:lnTo>
                    <a:pt x="38" y="67"/>
                  </a:lnTo>
                  <a:lnTo>
                    <a:pt x="38" y="67"/>
                  </a:lnTo>
                  <a:lnTo>
                    <a:pt x="38" y="67"/>
                  </a:lnTo>
                  <a:lnTo>
                    <a:pt x="38" y="67"/>
                  </a:lnTo>
                  <a:lnTo>
                    <a:pt x="38" y="67"/>
                  </a:lnTo>
                  <a:lnTo>
                    <a:pt x="31" y="67"/>
                  </a:lnTo>
                  <a:lnTo>
                    <a:pt x="29" y="59"/>
                  </a:lnTo>
                  <a:lnTo>
                    <a:pt x="29" y="58"/>
                  </a:lnTo>
                  <a:lnTo>
                    <a:pt x="29" y="58"/>
                  </a:lnTo>
                  <a:lnTo>
                    <a:pt x="29" y="56"/>
                  </a:lnTo>
                  <a:lnTo>
                    <a:pt x="29" y="56"/>
                  </a:lnTo>
                  <a:lnTo>
                    <a:pt x="29" y="56"/>
                  </a:lnTo>
                  <a:lnTo>
                    <a:pt x="27" y="56"/>
                  </a:lnTo>
                  <a:lnTo>
                    <a:pt x="27" y="56"/>
                  </a:lnTo>
                  <a:lnTo>
                    <a:pt x="26" y="56"/>
                  </a:lnTo>
                  <a:lnTo>
                    <a:pt x="26" y="56"/>
                  </a:lnTo>
                  <a:lnTo>
                    <a:pt x="15" y="58"/>
                  </a:lnTo>
                  <a:lnTo>
                    <a:pt x="12" y="59"/>
                  </a:lnTo>
                  <a:lnTo>
                    <a:pt x="12" y="59"/>
                  </a:lnTo>
                  <a:lnTo>
                    <a:pt x="3" y="61"/>
                  </a:lnTo>
                  <a:lnTo>
                    <a:pt x="0" y="61"/>
                  </a:lnTo>
                  <a:lnTo>
                    <a:pt x="2" y="56"/>
                  </a:lnTo>
                  <a:lnTo>
                    <a:pt x="8" y="49"/>
                  </a:lnTo>
                  <a:lnTo>
                    <a:pt x="12" y="41"/>
                  </a:lnTo>
                  <a:lnTo>
                    <a:pt x="15" y="35"/>
                  </a:lnTo>
                  <a:lnTo>
                    <a:pt x="20" y="35"/>
                  </a:lnTo>
                  <a:lnTo>
                    <a:pt x="23" y="32"/>
                  </a:lnTo>
                  <a:lnTo>
                    <a:pt x="23" y="32"/>
                  </a:lnTo>
                  <a:lnTo>
                    <a:pt x="23" y="32"/>
                  </a:lnTo>
                  <a:lnTo>
                    <a:pt x="23" y="32"/>
                  </a:lnTo>
                  <a:lnTo>
                    <a:pt x="23" y="32"/>
                  </a:lnTo>
                  <a:lnTo>
                    <a:pt x="29" y="26"/>
                  </a:lnTo>
                  <a:lnTo>
                    <a:pt x="31" y="24"/>
                  </a:lnTo>
                  <a:lnTo>
                    <a:pt x="31" y="24"/>
                  </a:lnTo>
                  <a:lnTo>
                    <a:pt x="31" y="24"/>
                  </a:lnTo>
                  <a:lnTo>
                    <a:pt x="31" y="24"/>
                  </a:lnTo>
                  <a:lnTo>
                    <a:pt x="31" y="24"/>
                  </a:lnTo>
                  <a:lnTo>
                    <a:pt x="29" y="21"/>
                  </a:lnTo>
                  <a:lnTo>
                    <a:pt x="27" y="21"/>
                  </a:lnTo>
                  <a:lnTo>
                    <a:pt x="26" y="20"/>
                  </a:lnTo>
                  <a:lnTo>
                    <a:pt x="26" y="20"/>
                  </a:lnTo>
                  <a:lnTo>
                    <a:pt x="27" y="18"/>
                  </a:lnTo>
                  <a:lnTo>
                    <a:pt x="27" y="18"/>
                  </a:lnTo>
                  <a:lnTo>
                    <a:pt x="27" y="18"/>
                  </a:lnTo>
                  <a:lnTo>
                    <a:pt x="27" y="17"/>
                  </a:lnTo>
                  <a:lnTo>
                    <a:pt x="27" y="17"/>
                  </a:lnTo>
                  <a:lnTo>
                    <a:pt x="29" y="12"/>
                  </a:lnTo>
                  <a:lnTo>
                    <a:pt x="29" y="12"/>
                  </a:lnTo>
                  <a:lnTo>
                    <a:pt x="31" y="12"/>
                  </a:lnTo>
                  <a:lnTo>
                    <a:pt x="31" y="12"/>
                  </a:lnTo>
                  <a:lnTo>
                    <a:pt x="31" y="12"/>
                  </a:lnTo>
                  <a:lnTo>
                    <a:pt x="31" y="12"/>
                  </a:lnTo>
                  <a:lnTo>
                    <a:pt x="32" y="12"/>
                  </a:lnTo>
                  <a:lnTo>
                    <a:pt x="32" y="12"/>
                  </a:lnTo>
                  <a:lnTo>
                    <a:pt x="34" y="12"/>
                  </a:lnTo>
                  <a:lnTo>
                    <a:pt x="38" y="15"/>
                  </a:lnTo>
                  <a:lnTo>
                    <a:pt x="38" y="15"/>
                  </a:lnTo>
                  <a:lnTo>
                    <a:pt x="38" y="15"/>
                  </a:lnTo>
                  <a:lnTo>
                    <a:pt x="56" y="20"/>
                  </a:lnTo>
                  <a:lnTo>
                    <a:pt x="58" y="20"/>
                  </a:lnTo>
                  <a:lnTo>
                    <a:pt x="66" y="20"/>
                  </a:lnTo>
                  <a:lnTo>
                    <a:pt x="69" y="3"/>
                  </a:lnTo>
                  <a:lnTo>
                    <a:pt x="69" y="3"/>
                  </a:lnTo>
                  <a:lnTo>
                    <a:pt x="69" y="3"/>
                  </a:lnTo>
                  <a:lnTo>
                    <a:pt x="69" y="0"/>
                  </a:lnTo>
                  <a:lnTo>
                    <a:pt x="69" y="0"/>
                  </a:lnTo>
                  <a:lnTo>
                    <a:pt x="67" y="0"/>
                  </a:lnTo>
                  <a:lnTo>
                    <a:pt x="67" y="0"/>
                  </a:lnTo>
                  <a:lnTo>
                    <a:pt x="82" y="1"/>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55" name="Freeform 212"/>
            <p:cNvSpPr>
              <a:spLocks/>
            </p:cNvSpPr>
            <p:nvPr/>
          </p:nvSpPr>
          <p:spPr bwMode="auto">
            <a:xfrm>
              <a:off x="7583712" y="4684644"/>
              <a:ext cx="193571" cy="351295"/>
            </a:xfrm>
            <a:custGeom>
              <a:avLst/>
              <a:gdLst>
                <a:gd name="T0" fmla="*/ 15 w 27"/>
                <a:gd name="T1" fmla="*/ 2 h 49"/>
                <a:gd name="T2" fmla="*/ 18 w 27"/>
                <a:gd name="T3" fmla="*/ 9 h 49"/>
                <a:gd name="T4" fmla="*/ 18 w 27"/>
                <a:gd name="T5" fmla="*/ 9 h 49"/>
                <a:gd name="T6" fmla="*/ 18 w 27"/>
                <a:gd name="T7" fmla="*/ 15 h 49"/>
                <a:gd name="T8" fmla="*/ 18 w 27"/>
                <a:gd name="T9" fmla="*/ 15 h 49"/>
                <a:gd name="T10" fmla="*/ 21 w 27"/>
                <a:gd name="T11" fmla="*/ 26 h 49"/>
                <a:gd name="T12" fmla="*/ 26 w 27"/>
                <a:gd name="T13" fmla="*/ 34 h 49"/>
                <a:gd name="T14" fmla="*/ 27 w 27"/>
                <a:gd name="T15" fmla="*/ 43 h 49"/>
                <a:gd name="T16" fmla="*/ 24 w 27"/>
                <a:gd name="T17" fmla="*/ 49 h 49"/>
                <a:gd name="T18" fmla="*/ 20 w 27"/>
                <a:gd name="T19" fmla="*/ 41 h 49"/>
                <a:gd name="T20" fmla="*/ 17 w 27"/>
                <a:gd name="T21" fmla="*/ 38 h 49"/>
                <a:gd name="T22" fmla="*/ 15 w 27"/>
                <a:gd name="T23" fmla="*/ 38 h 49"/>
                <a:gd name="T24" fmla="*/ 10 w 27"/>
                <a:gd name="T25" fmla="*/ 37 h 49"/>
                <a:gd name="T26" fmla="*/ 9 w 27"/>
                <a:gd name="T27" fmla="*/ 38 h 49"/>
                <a:gd name="T28" fmla="*/ 7 w 27"/>
                <a:gd name="T29" fmla="*/ 38 h 49"/>
                <a:gd name="T30" fmla="*/ 1 w 27"/>
                <a:gd name="T31" fmla="*/ 34 h 49"/>
                <a:gd name="T32" fmla="*/ 0 w 27"/>
                <a:gd name="T33" fmla="*/ 32 h 49"/>
                <a:gd name="T34" fmla="*/ 0 w 27"/>
                <a:gd name="T35" fmla="*/ 28 h 49"/>
                <a:gd name="T36" fmla="*/ 4 w 27"/>
                <a:gd name="T37" fmla="*/ 28 h 49"/>
                <a:gd name="T38" fmla="*/ 9 w 27"/>
                <a:gd name="T39" fmla="*/ 23 h 49"/>
                <a:gd name="T40" fmla="*/ 9 w 27"/>
                <a:gd name="T41" fmla="*/ 22 h 49"/>
                <a:gd name="T42" fmla="*/ 10 w 27"/>
                <a:gd name="T43" fmla="*/ 17 h 49"/>
                <a:gd name="T44" fmla="*/ 9 w 27"/>
                <a:gd name="T45" fmla="*/ 14 h 49"/>
                <a:gd name="T46" fmla="*/ 7 w 27"/>
                <a:gd name="T47" fmla="*/ 3 h 49"/>
                <a:gd name="T48" fmla="*/ 7 w 27"/>
                <a:gd name="T49" fmla="*/ 0 h 49"/>
                <a:gd name="T50" fmla="*/ 15 w 27"/>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49">
                  <a:moveTo>
                    <a:pt x="15" y="2"/>
                  </a:moveTo>
                  <a:lnTo>
                    <a:pt x="18" y="9"/>
                  </a:lnTo>
                  <a:lnTo>
                    <a:pt x="18" y="9"/>
                  </a:lnTo>
                  <a:lnTo>
                    <a:pt x="18" y="15"/>
                  </a:lnTo>
                  <a:lnTo>
                    <a:pt x="18" y="15"/>
                  </a:lnTo>
                  <a:lnTo>
                    <a:pt x="21" y="26"/>
                  </a:lnTo>
                  <a:lnTo>
                    <a:pt x="26" y="34"/>
                  </a:lnTo>
                  <a:lnTo>
                    <a:pt x="27" y="43"/>
                  </a:lnTo>
                  <a:lnTo>
                    <a:pt x="24" y="49"/>
                  </a:lnTo>
                  <a:lnTo>
                    <a:pt x="20" y="41"/>
                  </a:lnTo>
                  <a:lnTo>
                    <a:pt x="17" y="38"/>
                  </a:lnTo>
                  <a:lnTo>
                    <a:pt x="15" y="38"/>
                  </a:lnTo>
                  <a:lnTo>
                    <a:pt x="10" y="37"/>
                  </a:lnTo>
                  <a:lnTo>
                    <a:pt x="9" y="38"/>
                  </a:lnTo>
                  <a:lnTo>
                    <a:pt x="7" y="38"/>
                  </a:lnTo>
                  <a:lnTo>
                    <a:pt x="1" y="34"/>
                  </a:lnTo>
                  <a:lnTo>
                    <a:pt x="0" y="32"/>
                  </a:lnTo>
                  <a:lnTo>
                    <a:pt x="0" y="28"/>
                  </a:lnTo>
                  <a:lnTo>
                    <a:pt x="4" y="28"/>
                  </a:lnTo>
                  <a:lnTo>
                    <a:pt x="9" y="23"/>
                  </a:lnTo>
                  <a:lnTo>
                    <a:pt x="9" y="22"/>
                  </a:lnTo>
                  <a:lnTo>
                    <a:pt x="10" y="17"/>
                  </a:lnTo>
                  <a:lnTo>
                    <a:pt x="9" y="14"/>
                  </a:lnTo>
                  <a:lnTo>
                    <a:pt x="7" y="3"/>
                  </a:lnTo>
                  <a:lnTo>
                    <a:pt x="7" y="0"/>
                  </a:lnTo>
                  <a:lnTo>
                    <a:pt x="15" y="2"/>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56" name="Freeform 214"/>
            <p:cNvSpPr>
              <a:spLocks/>
            </p:cNvSpPr>
            <p:nvPr/>
          </p:nvSpPr>
          <p:spPr bwMode="auto">
            <a:xfrm>
              <a:off x="7454661" y="4663130"/>
              <a:ext cx="200741" cy="315450"/>
            </a:xfrm>
            <a:custGeom>
              <a:avLst/>
              <a:gdLst>
                <a:gd name="T0" fmla="*/ 6 w 28"/>
                <a:gd name="T1" fmla="*/ 3 h 44"/>
                <a:gd name="T2" fmla="*/ 4 w 28"/>
                <a:gd name="T3" fmla="*/ 9 h 44"/>
                <a:gd name="T4" fmla="*/ 6 w 28"/>
                <a:gd name="T5" fmla="*/ 12 h 44"/>
                <a:gd name="T6" fmla="*/ 10 w 28"/>
                <a:gd name="T7" fmla="*/ 14 h 44"/>
                <a:gd name="T8" fmla="*/ 12 w 28"/>
                <a:gd name="T9" fmla="*/ 14 h 44"/>
                <a:gd name="T10" fmla="*/ 12 w 28"/>
                <a:gd name="T11" fmla="*/ 14 h 44"/>
                <a:gd name="T12" fmla="*/ 13 w 28"/>
                <a:gd name="T13" fmla="*/ 14 h 44"/>
                <a:gd name="T14" fmla="*/ 13 w 28"/>
                <a:gd name="T15" fmla="*/ 14 h 44"/>
                <a:gd name="T16" fmla="*/ 13 w 28"/>
                <a:gd name="T17" fmla="*/ 14 h 44"/>
                <a:gd name="T18" fmla="*/ 15 w 28"/>
                <a:gd name="T19" fmla="*/ 12 h 44"/>
                <a:gd name="T20" fmla="*/ 15 w 28"/>
                <a:gd name="T21" fmla="*/ 12 h 44"/>
                <a:gd name="T22" fmla="*/ 15 w 28"/>
                <a:gd name="T23" fmla="*/ 12 h 44"/>
                <a:gd name="T24" fmla="*/ 15 w 28"/>
                <a:gd name="T25" fmla="*/ 12 h 44"/>
                <a:gd name="T26" fmla="*/ 13 w 28"/>
                <a:gd name="T27" fmla="*/ 12 h 44"/>
                <a:gd name="T28" fmla="*/ 13 w 28"/>
                <a:gd name="T29" fmla="*/ 11 h 44"/>
                <a:gd name="T30" fmla="*/ 13 w 28"/>
                <a:gd name="T31" fmla="*/ 11 h 44"/>
                <a:gd name="T32" fmla="*/ 13 w 28"/>
                <a:gd name="T33" fmla="*/ 9 h 44"/>
                <a:gd name="T34" fmla="*/ 13 w 28"/>
                <a:gd name="T35" fmla="*/ 8 h 44"/>
                <a:gd name="T36" fmla="*/ 15 w 28"/>
                <a:gd name="T37" fmla="*/ 6 h 44"/>
                <a:gd name="T38" fmla="*/ 15 w 28"/>
                <a:gd name="T39" fmla="*/ 6 h 44"/>
                <a:gd name="T40" fmla="*/ 15 w 28"/>
                <a:gd name="T41" fmla="*/ 5 h 44"/>
                <a:gd name="T42" fmla="*/ 15 w 28"/>
                <a:gd name="T43" fmla="*/ 5 h 44"/>
                <a:gd name="T44" fmla="*/ 16 w 28"/>
                <a:gd name="T45" fmla="*/ 3 h 44"/>
                <a:gd name="T46" fmla="*/ 18 w 28"/>
                <a:gd name="T47" fmla="*/ 3 h 44"/>
                <a:gd name="T48" fmla="*/ 19 w 28"/>
                <a:gd name="T49" fmla="*/ 2 h 44"/>
                <a:gd name="T50" fmla="*/ 27 w 28"/>
                <a:gd name="T51" fmla="*/ 0 h 44"/>
                <a:gd name="T52" fmla="*/ 25 w 28"/>
                <a:gd name="T53" fmla="*/ 3 h 44"/>
                <a:gd name="T54" fmla="*/ 25 w 28"/>
                <a:gd name="T55" fmla="*/ 6 h 44"/>
                <a:gd name="T56" fmla="*/ 27 w 28"/>
                <a:gd name="T57" fmla="*/ 17 h 44"/>
                <a:gd name="T58" fmla="*/ 28 w 28"/>
                <a:gd name="T59" fmla="*/ 20 h 44"/>
                <a:gd name="T60" fmla="*/ 27 w 28"/>
                <a:gd name="T61" fmla="*/ 25 h 44"/>
                <a:gd name="T62" fmla="*/ 27 w 28"/>
                <a:gd name="T63" fmla="*/ 26 h 44"/>
                <a:gd name="T64" fmla="*/ 22 w 28"/>
                <a:gd name="T65" fmla="*/ 31 h 44"/>
                <a:gd name="T66" fmla="*/ 18 w 28"/>
                <a:gd name="T67" fmla="*/ 31 h 44"/>
                <a:gd name="T68" fmla="*/ 18 w 28"/>
                <a:gd name="T69" fmla="*/ 35 h 44"/>
                <a:gd name="T70" fmla="*/ 10 w 28"/>
                <a:gd name="T71" fmla="*/ 44 h 44"/>
                <a:gd name="T72" fmla="*/ 9 w 28"/>
                <a:gd name="T73" fmla="*/ 32 h 44"/>
                <a:gd name="T74" fmla="*/ 7 w 28"/>
                <a:gd name="T75" fmla="*/ 29 h 44"/>
                <a:gd name="T76" fmla="*/ 6 w 28"/>
                <a:gd name="T77" fmla="*/ 28 h 44"/>
                <a:gd name="T78" fmla="*/ 1 w 28"/>
                <a:gd name="T79" fmla="*/ 25 h 44"/>
                <a:gd name="T80" fmla="*/ 0 w 28"/>
                <a:gd name="T81" fmla="*/ 14 h 44"/>
                <a:gd name="T82" fmla="*/ 0 w 28"/>
                <a:gd name="T83" fmla="*/ 5 h 44"/>
                <a:gd name="T84" fmla="*/ 1 w 28"/>
                <a:gd name="T85" fmla="*/ 0 h 44"/>
                <a:gd name="T86" fmla="*/ 6 w 28"/>
                <a:gd name="T8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44">
                  <a:moveTo>
                    <a:pt x="6" y="3"/>
                  </a:moveTo>
                  <a:lnTo>
                    <a:pt x="4" y="9"/>
                  </a:lnTo>
                  <a:lnTo>
                    <a:pt x="6" y="12"/>
                  </a:lnTo>
                  <a:lnTo>
                    <a:pt x="10" y="14"/>
                  </a:lnTo>
                  <a:lnTo>
                    <a:pt x="12" y="14"/>
                  </a:lnTo>
                  <a:lnTo>
                    <a:pt x="12" y="14"/>
                  </a:lnTo>
                  <a:lnTo>
                    <a:pt x="13" y="14"/>
                  </a:lnTo>
                  <a:lnTo>
                    <a:pt x="13" y="14"/>
                  </a:lnTo>
                  <a:lnTo>
                    <a:pt x="13" y="14"/>
                  </a:lnTo>
                  <a:lnTo>
                    <a:pt x="15" y="12"/>
                  </a:lnTo>
                  <a:lnTo>
                    <a:pt x="15" y="12"/>
                  </a:lnTo>
                  <a:lnTo>
                    <a:pt x="15" y="12"/>
                  </a:lnTo>
                  <a:lnTo>
                    <a:pt x="15" y="12"/>
                  </a:lnTo>
                  <a:lnTo>
                    <a:pt x="13" y="12"/>
                  </a:lnTo>
                  <a:lnTo>
                    <a:pt x="13" y="11"/>
                  </a:lnTo>
                  <a:lnTo>
                    <a:pt x="13" y="11"/>
                  </a:lnTo>
                  <a:lnTo>
                    <a:pt x="13" y="9"/>
                  </a:lnTo>
                  <a:lnTo>
                    <a:pt x="13" y="8"/>
                  </a:lnTo>
                  <a:lnTo>
                    <a:pt x="15" y="6"/>
                  </a:lnTo>
                  <a:lnTo>
                    <a:pt x="15" y="6"/>
                  </a:lnTo>
                  <a:lnTo>
                    <a:pt x="15" y="5"/>
                  </a:lnTo>
                  <a:lnTo>
                    <a:pt x="15" y="5"/>
                  </a:lnTo>
                  <a:lnTo>
                    <a:pt x="16" y="3"/>
                  </a:lnTo>
                  <a:lnTo>
                    <a:pt x="18" y="3"/>
                  </a:lnTo>
                  <a:lnTo>
                    <a:pt x="19" y="2"/>
                  </a:lnTo>
                  <a:lnTo>
                    <a:pt x="27" y="0"/>
                  </a:lnTo>
                  <a:lnTo>
                    <a:pt x="25" y="3"/>
                  </a:lnTo>
                  <a:lnTo>
                    <a:pt x="25" y="6"/>
                  </a:lnTo>
                  <a:lnTo>
                    <a:pt x="27" y="17"/>
                  </a:lnTo>
                  <a:lnTo>
                    <a:pt x="28" y="20"/>
                  </a:lnTo>
                  <a:lnTo>
                    <a:pt x="27" y="25"/>
                  </a:lnTo>
                  <a:lnTo>
                    <a:pt x="27" y="26"/>
                  </a:lnTo>
                  <a:lnTo>
                    <a:pt x="22" y="31"/>
                  </a:lnTo>
                  <a:lnTo>
                    <a:pt x="18" y="31"/>
                  </a:lnTo>
                  <a:lnTo>
                    <a:pt x="18" y="35"/>
                  </a:lnTo>
                  <a:lnTo>
                    <a:pt x="10" y="44"/>
                  </a:lnTo>
                  <a:lnTo>
                    <a:pt x="9" y="32"/>
                  </a:lnTo>
                  <a:lnTo>
                    <a:pt x="7" y="29"/>
                  </a:lnTo>
                  <a:lnTo>
                    <a:pt x="6" y="28"/>
                  </a:lnTo>
                  <a:lnTo>
                    <a:pt x="1" y="25"/>
                  </a:lnTo>
                  <a:lnTo>
                    <a:pt x="0" y="14"/>
                  </a:lnTo>
                  <a:lnTo>
                    <a:pt x="0" y="5"/>
                  </a:lnTo>
                  <a:lnTo>
                    <a:pt x="1" y="0"/>
                  </a:lnTo>
                  <a:lnTo>
                    <a:pt x="6" y="3"/>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57" name="Freeform 216"/>
            <p:cNvSpPr>
              <a:spLocks/>
            </p:cNvSpPr>
            <p:nvPr/>
          </p:nvSpPr>
          <p:spPr bwMode="auto">
            <a:xfrm>
              <a:off x="6250230" y="4555600"/>
              <a:ext cx="688249" cy="767113"/>
            </a:xfrm>
            <a:custGeom>
              <a:avLst/>
              <a:gdLst>
                <a:gd name="T0" fmla="*/ 9 w 96"/>
                <a:gd name="T1" fmla="*/ 1 h 107"/>
                <a:gd name="T2" fmla="*/ 17 w 96"/>
                <a:gd name="T3" fmla="*/ 11 h 107"/>
                <a:gd name="T4" fmla="*/ 21 w 96"/>
                <a:gd name="T5" fmla="*/ 15 h 107"/>
                <a:gd name="T6" fmla="*/ 36 w 96"/>
                <a:gd name="T7" fmla="*/ 20 h 107"/>
                <a:gd name="T8" fmla="*/ 39 w 96"/>
                <a:gd name="T9" fmla="*/ 20 h 107"/>
                <a:gd name="T10" fmla="*/ 46 w 96"/>
                <a:gd name="T11" fmla="*/ 27 h 107"/>
                <a:gd name="T12" fmla="*/ 47 w 96"/>
                <a:gd name="T13" fmla="*/ 30 h 107"/>
                <a:gd name="T14" fmla="*/ 52 w 96"/>
                <a:gd name="T15" fmla="*/ 35 h 107"/>
                <a:gd name="T16" fmla="*/ 55 w 96"/>
                <a:gd name="T17" fmla="*/ 36 h 107"/>
                <a:gd name="T18" fmla="*/ 59 w 96"/>
                <a:gd name="T19" fmla="*/ 40 h 107"/>
                <a:gd name="T20" fmla="*/ 78 w 96"/>
                <a:gd name="T21" fmla="*/ 61 h 107"/>
                <a:gd name="T22" fmla="*/ 78 w 96"/>
                <a:gd name="T23" fmla="*/ 61 h 107"/>
                <a:gd name="T24" fmla="*/ 82 w 96"/>
                <a:gd name="T25" fmla="*/ 65 h 107"/>
                <a:gd name="T26" fmla="*/ 93 w 96"/>
                <a:gd name="T27" fmla="*/ 82 h 107"/>
                <a:gd name="T28" fmla="*/ 94 w 96"/>
                <a:gd name="T29" fmla="*/ 85 h 107"/>
                <a:gd name="T30" fmla="*/ 96 w 96"/>
                <a:gd name="T31" fmla="*/ 93 h 107"/>
                <a:gd name="T32" fmla="*/ 78 w 96"/>
                <a:gd name="T33" fmla="*/ 94 h 107"/>
                <a:gd name="T34" fmla="*/ 64 w 96"/>
                <a:gd name="T35" fmla="*/ 91 h 107"/>
                <a:gd name="T36" fmla="*/ 62 w 96"/>
                <a:gd name="T37" fmla="*/ 91 h 107"/>
                <a:gd name="T38" fmla="*/ 55 w 96"/>
                <a:gd name="T39" fmla="*/ 102 h 107"/>
                <a:gd name="T40" fmla="*/ 53 w 96"/>
                <a:gd name="T41" fmla="*/ 107 h 107"/>
                <a:gd name="T42" fmla="*/ 49 w 96"/>
                <a:gd name="T43" fmla="*/ 107 h 107"/>
                <a:gd name="T44" fmla="*/ 44 w 96"/>
                <a:gd name="T45" fmla="*/ 107 h 107"/>
                <a:gd name="T46" fmla="*/ 38 w 96"/>
                <a:gd name="T47" fmla="*/ 107 h 107"/>
                <a:gd name="T48" fmla="*/ 33 w 96"/>
                <a:gd name="T49" fmla="*/ 100 h 107"/>
                <a:gd name="T50" fmla="*/ 29 w 96"/>
                <a:gd name="T51" fmla="*/ 90 h 107"/>
                <a:gd name="T52" fmla="*/ 27 w 96"/>
                <a:gd name="T53" fmla="*/ 87 h 107"/>
                <a:gd name="T54" fmla="*/ 26 w 96"/>
                <a:gd name="T55" fmla="*/ 84 h 107"/>
                <a:gd name="T56" fmla="*/ 21 w 96"/>
                <a:gd name="T57" fmla="*/ 84 h 107"/>
                <a:gd name="T58" fmla="*/ 18 w 96"/>
                <a:gd name="T59" fmla="*/ 84 h 107"/>
                <a:gd name="T60" fmla="*/ 14 w 96"/>
                <a:gd name="T61" fmla="*/ 81 h 107"/>
                <a:gd name="T62" fmla="*/ 17 w 96"/>
                <a:gd name="T63" fmla="*/ 75 h 107"/>
                <a:gd name="T64" fmla="*/ 17 w 96"/>
                <a:gd name="T65" fmla="*/ 65 h 107"/>
                <a:gd name="T66" fmla="*/ 15 w 96"/>
                <a:gd name="T67" fmla="*/ 61 h 107"/>
                <a:gd name="T68" fmla="*/ 9 w 96"/>
                <a:gd name="T69" fmla="*/ 27 h 107"/>
                <a:gd name="T70" fmla="*/ 1 w 96"/>
                <a:gd name="T71" fmla="*/ 24 h 107"/>
                <a:gd name="T72" fmla="*/ 1 w 96"/>
                <a:gd name="T73" fmla="*/ 6 h 107"/>
                <a:gd name="T74" fmla="*/ 3 w 96"/>
                <a:gd name="T75" fmla="*/ 6 h 107"/>
                <a:gd name="T76" fmla="*/ 6 w 96"/>
                <a:gd name="T77" fmla="*/ 1 h 107"/>
                <a:gd name="T78" fmla="*/ 7 w 96"/>
                <a:gd name="T7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07">
                  <a:moveTo>
                    <a:pt x="7" y="0"/>
                  </a:moveTo>
                  <a:lnTo>
                    <a:pt x="9" y="1"/>
                  </a:lnTo>
                  <a:lnTo>
                    <a:pt x="15" y="7"/>
                  </a:lnTo>
                  <a:lnTo>
                    <a:pt x="17" y="11"/>
                  </a:lnTo>
                  <a:lnTo>
                    <a:pt x="18" y="14"/>
                  </a:lnTo>
                  <a:lnTo>
                    <a:pt x="21" y="15"/>
                  </a:lnTo>
                  <a:lnTo>
                    <a:pt x="21" y="15"/>
                  </a:lnTo>
                  <a:lnTo>
                    <a:pt x="36" y="20"/>
                  </a:lnTo>
                  <a:lnTo>
                    <a:pt x="38" y="20"/>
                  </a:lnTo>
                  <a:lnTo>
                    <a:pt x="39" y="20"/>
                  </a:lnTo>
                  <a:lnTo>
                    <a:pt x="44" y="17"/>
                  </a:lnTo>
                  <a:lnTo>
                    <a:pt x="46" y="27"/>
                  </a:lnTo>
                  <a:lnTo>
                    <a:pt x="46" y="29"/>
                  </a:lnTo>
                  <a:lnTo>
                    <a:pt x="47" y="30"/>
                  </a:lnTo>
                  <a:lnTo>
                    <a:pt x="50" y="33"/>
                  </a:lnTo>
                  <a:lnTo>
                    <a:pt x="52" y="35"/>
                  </a:lnTo>
                  <a:lnTo>
                    <a:pt x="53" y="36"/>
                  </a:lnTo>
                  <a:lnTo>
                    <a:pt x="55" y="36"/>
                  </a:lnTo>
                  <a:lnTo>
                    <a:pt x="55" y="38"/>
                  </a:lnTo>
                  <a:lnTo>
                    <a:pt x="59" y="40"/>
                  </a:lnTo>
                  <a:lnTo>
                    <a:pt x="76" y="61"/>
                  </a:lnTo>
                  <a:lnTo>
                    <a:pt x="78" y="61"/>
                  </a:lnTo>
                  <a:lnTo>
                    <a:pt x="78" y="61"/>
                  </a:lnTo>
                  <a:lnTo>
                    <a:pt x="78" y="61"/>
                  </a:lnTo>
                  <a:lnTo>
                    <a:pt x="78" y="61"/>
                  </a:lnTo>
                  <a:lnTo>
                    <a:pt x="82" y="65"/>
                  </a:lnTo>
                  <a:lnTo>
                    <a:pt x="91" y="81"/>
                  </a:lnTo>
                  <a:lnTo>
                    <a:pt x="93" y="82"/>
                  </a:lnTo>
                  <a:lnTo>
                    <a:pt x="93" y="84"/>
                  </a:lnTo>
                  <a:lnTo>
                    <a:pt x="94" y="85"/>
                  </a:lnTo>
                  <a:lnTo>
                    <a:pt x="96" y="91"/>
                  </a:lnTo>
                  <a:lnTo>
                    <a:pt x="96" y="93"/>
                  </a:lnTo>
                  <a:lnTo>
                    <a:pt x="90" y="94"/>
                  </a:lnTo>
                  <a:lnTo>
                    <a:pt x="78" y="94"/>
                  </a:lnTo>
                  <a:lnTo>
                    <a:pt x="65" y="93"/>
                  </a:lnTo>
                  <a:lnTo>
                    <a:pt x="64" y="91"/>
                  </a:lnTo>
                  <a:lnTo>
                    <a:pt x="64" y="91"/>
                  </a:lnTo>
                  <a:lnTo>
                    <a:pt x="62" y="91"/>
                  </a:lnTo>
                  <a:lnTo>
                    <a:pt x="55" y="94"/>
                  </a:lnTo>
                  <a:lnTo>
                    <a:pt x="55" y="102"/>
                  </a:lnTo>
                  <a:lnTo>
                    <a:pt x="55" y="107"/>
                  </a:lnTo>
                  <a:lnTo>
                    <a:pt x="53" y="107"/>
                  </a:lnTo>
                  <a:lnTo>
                    <a:pt x="50" y="107"/>
                  </a:lnTo>
                  <a:lnTo>
                    <a:pt x="49" y="107"/>
                  </a:lnTo>
                  <a:lnTo>
                    <a:pt x="46" y="107"/>
                  </a:lnTo>
                  <a:lnTo>
                    <a:pt x="44" y="107"/>
                  </a:lnTo>
                  <a:lnTo>
                    <a:pt x="41" y="107"/>
                  </a:lnTo>
                  <a:lnTo>
                    <a:pt x="38" y="107"/>
                  </a:lnTo>
                  <a:lnTo>
                    <a:pt x="33" y="102"/>
                  </a:lnTo>
                  <a:lnTo>
                    <a:pt x="33" y="100"/>
                  </a:lnTo>
                  <a:lnTo>
                    <a:pt x="33" y="97"/>
                  </a:lnTo>
                  <a:lnTo>
                    <a:pt x="29" y="90"/>
                  </a:lnTo>
                  <a:lnTo>
                    <a:pt x="27" y="88"/>
                  </a:lnTo>
                  <a:lnTo>
                    <a:pt x="27" y="87"/>
                  </a:lnTo>
                  <a:lnTo>
                    <a:pt x="27" y="87"/>
                  </a:lnTo>
                  <a:lnTo>
                    <a:pt x="26" y="84"/>
                  </a:lnTo>
                  <a:lnTo>
                    <a:pt x="24" y="84"/>
                  </a:lnTo>
                  <a:lnTo>
                    <a:pt x="21" y="84"/>
                  </a:lnTo>
                  <a:lnTo>
                    <a:pt x="21" y="84"/>
                  </a:lnTo>
                  <a:lnTo>
                    <a:pt x="18" y="84"/>
                  </a:lnTo>
                  <a:lnTo>
                    <a:pt x="14" y="84"/>
                  </a:lnTo>
                  <a:lnTo>
                    <a:pt x="14" y="81"/>
                  </a:lnTo>
                  <a:lnTo>
                    <a:pt x="14" y="81"/>
                  </a:lnTo>
                  <a:lnTo>
                    <a:pt x="17" y="75"/>
                  </a:lnTo>
                  <a:lnTo>
                    <a:pt x="21" y="68"/>
                  </a:lnTo>
                  <a:lnTo>
                    <a:pt x="17" y="65"/>
                  </a:lnTo>
                  <a:lnTo>
                    <a:pt x="15" y="62"/>
                  </a:lnTo>
                  <a:lnTo>
                    <a:pt x="15" y="61"/>
                  </a:lnTo>
                  <a:lnTo>
                    <a:pt x="11" y="43"/>
                  </a:lnTo>
                  <a:lnTo>
                    <a:pt x="9" y="27"/>
                  </a:lnTo>
                  <a:lnTo>
                    <a:pt x="9" y="27"/>
                  </a:lnTo>
                  <a:lnTo>
                    <a:pt x="1" y="24"/>
                  </a:lnTo>
                  <a:lnTo>
                    <a:pt x="0" y="24"/>
                  </a:lnTo>
                  <a:lnTo>
                    <a:pt x="1" y="6"/>
                  </a:lnTo>
                  <a:lnTo>
                    <a:pt x="1" y="6"/>
                  </a:lnTo>
                  <a:lnTo>
                    <a:pt x="3" y="6"/>
                  </a:lnTo>
                  <a:lnTo>
                    <a:pt x="4" y="3"/>
                  </a:lnTo>
                  <a:lnTo>
                    <a:pt x="6" y="1"/>
                  </a:lnTo>
                  <a:lnTo>
                    <a:pt x="6" y="0"/>
                  </a:lnTo>
                  <a:lnTo>
                    <a:pt x="7" y="0"/>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58" name="Freeform 218"/>
            <p:cNvSpPr>
              <a:spLocks/>
            </p:cNvSpPr>
            <p:nvPr/>
          </p:nvSpPr>
          <p:spPr bwMode="auto">
            <a:xfrm>
              <a:off x="7633897" y="4541260"/>
              <a:ext cx="279604" cy="451667"/>
            </a:xfrm>
            <a:custGeom>
              <a:avLst/>
              <a:gdLst>
                <a:gd name="T0" fmla="*/ 10 w 39"/>
                <a:gd name="T1" fmla="*/ 5 h 63"/>
                <a:gd name="T2" fmla="*/ 20 w 39"/>
                <a:gd name="T3" fmla="*/ 9 h 63"/>
                <a:gd name="T4" fmla="*/ 23 w 39"/>
                <a:gd name="T5" fmla="*/ 9 h 63"/>
                <a:gd name="T6" fmla="*/ 26 w 39"/>
                <a:gd name="T7" fmla="*/ 6 h 63"/>
                <a:gd name="T8" fmla="*/ 26 w 39"/>
                <a:gd name="T9" fmla="*/ 5 h 63"/>
                <a:gd name="T10" fmla="*/ 32 w 39"/>
                <a:gd name="T11" fmla="*/ 5 h 63"/>
                <a:gd name="T12" fmla="*/ 36 w 39"/>
                <a:gd name="T13" fmla="*/ 9 h 63"/>
                <a:gd name="T14" fmla="*/ 36 w 39"/>
                <a:gd name="T15" fmla="*/ 9 h 63"/>
                <a:gd name="T16" fmla="*/ 37 w 39"/>
                <a:gd name="T17" fmla="*/ 9 h 63"/>
                <a:gd name="T18" fmla="*/ 37 w 39"/>
                <a:gd name="T19" fmla="*/ 9 h 63"/>
                <a:gd name="T20" fmla="*/ 37 w 39"/>
                <a:gd name="T21" fmla="*/ 13 h 63"/>
                <a:gd name="T22" fmla="*/ 37 w 39"/>
                <a:gd name="T23" fmla="*/ 13 h 63"/>
                <a:gd name="T24" fmla="*/ 37 w 39"/>
                <a:gd name="T25" fmla="*/ 13 h 63"/>
                <a:gd name="T26" fmla="*/ 37 w 39"/>
                <a:gd name="T27" fmla="*/ 14 h 63"/>
                <a:gd name="T28" fmla="*/ 39 w 39"/>
                <a:gd name="T29" fmla="*/ 14 h 63"/>
                <a:gd name="T30" fmla="*/ 39 w 39"/>
                <a:gd name="T31" fmla="*/ 20 h 63"/>
                <a:gd name="T32" fmla="*/ 34 w 39"/>
                <a:gd name="T33" fmla="*/ 23 h 63"/>
                <a:gd name="T34" fmla="*/ 36 w 39"/>
                <a:gd name="T35" fmla="*/ 37 h 63"/>
                <a:gd name="T36" fmla="*/ 36 w 39"/>
                <a:gd name="T37" fmla="*/ 37 h 63"/>
                <a:gd name="T38" fmla="*/ 36 w 39"/>
                <a:gd name="T39" fmla="*/ 38 h 63"/>
                <a:gd name="T40" fmla="*/ 37 w 39"/>
                <a:gd name="T41" fmla="*/ 38 h 63"/>
                <a:gd name="T42" fmla="*/ 37 w 39"/>
                <a:gd name="T43" fmla="*/ 40 h 63"/>
                <a:gd name="T44" fmla="*/ 36 w 39"/>
                <a:gd name="T45" fmla="*/ 40 h 63"/>
                <a:gd name="T46" fmla="*/ 36 w 39"/>
                <a:gd name="T47" fmla="*/ 40 h 63"/>
                <a:gd name="T48" fmla="*/ 36 w 39"/>
                <a:gd name="T49" fmla="*/ 40 h 63"/>
                <a:gd name="T50" fmla="*/ 36 w 39"/>
                <a:gd name="T51" fmla="*/ 40 h 63"/>
                <a:gd name="T52" fmla="*/ 34 w 39"/>
                <a:gd name="T53" fmla="*/ 40 h 63"/>
                <a:gd name="T54" fmla="*/ 34 w 39"/>
                <a:gd name="T55" fmla="*/ 40 h 63"/>
                <a:gd name="T56" fmla="*/ 32 w 39"/>
                <a:gd name="T57" fmla="*/ 45 h 63"/>
                <a:gd name="T58" fmla="*/ 32 w 39"/>
                <a:gd name="T59" fmla="*/ 45 h 63"/>
                <a:gd name="T60" fmla="*/ 32 w 39"/>
                <a:gd name="T61" fmla="*/ 46 h 63"/>
                <a:gd name="T62" fmla="*/ 32 w 39"/>
                <a:gd name="T63" fmla="*/ 46 h 63"/>
                <a:gd name="T64" fmla="*/ 32 w 39"/>
                <a:gd name="T65" fmla="*/ 46 h 63"/>
                <a:gd name="T66" fmla="*/ 31 w 39"/>
                <a:gd name="T67" fmla="*/ 48 h 63"/>
                <a:gd name="T68" fmla="*/ 31 w 39"/>
                <a:gd name="T69" fmla="*/ 48 h 63"/>
                <a:gd name="T70" fmla="*/ 32 w 39"/>
                <a:gd name="T71" fmla="*/ 49 h 63"/>
                <a:gd name="T72" fmla="*/ 34 w 39"/>
                <a:gd name="T73" fmla="*/ 49 h 63"/>
                <a:gd name="T74" fmla="*/ 36 w 39"/>
                <a:gd name="T75" fmla="*/ 52 h 63"/>
                <a:gd name="T76" fmla="*/ 36 w 39"/>
                <a:gd name="T77" fmla="*/ 52 h 63"/>
                <a:gd name="T78" fmla="*/ 36 w 39"/>
                <a:gd name="T79" fmla="*/ 52 h 63"/>
                <a:gd name="T80" fmla="*/ 36 w 39"/>
                <a:gd name="T81" fmla="*/ 52 h 63"/>
                <a:gd name="T82" fmla="*/ 36 w 39"/>
                <a:gd name="T83" fmla="*/ 52 h 63"/>
                <a:gd name="T84" fmla="*/ 34 w 39"/>
                <a:gd name="T85" fmla="*/ 54 h 63"/>
                <a:gd name="T86" fmla="*/ 28 w 39"/>
                <a:gd name="T87" fmla="*/ 60 h 63"/>
                <a:gd name="T88" fmla="*/ 28 w 39"/>
                <a:gd name="T89" fmla="*/ 60 h 63"/>
                <a:gd name="T90" fmla="*/ 28 w 39"/>
                <a:gd name="T91" fmla="*/ 60 h 63"/>
                <a:gd name="T92" fmla="*/ 28 w 39"/>
                <a:gd name="T93" fmla="*/ 60 h 63"/>
                <a:gd name="T94" fmla="*/ 28 w 39"/>
                <a:gd name="T95" fmla="*/ 60 h 63"/>
                <a:gd name="T96" fmla="*/ 25 w 39"/>
                <a:gd name="T97" fmla="*/ 63 h 63"/>
                <a:gd name="T98" fmla="*/ 20 w 39"/>
                <a:gd name="T99" fmla="*/ 63 h 63"/>
                <a:gd name="T100" fmla="*/ 19 w 39"/>
                <a:gd name="T101" fmla="*/ 54 h 63"/>
                <a:gd name="T102" fmla="*/ 14 w 39"/>
                <a:gd name="T103" fmla="*/ 46 h 63"/>
                <a:gd name="T104" fmla="*/ 11 w 39"/>
                <a:gd name="T105" fmla="*/ 35 h 63"/>
                <a:gd name="T106" fmla="*/ 11 w 39"/>
                <a:gd name="T107" fmla="*/ 35 h 63"/>
                <a:gd name="T108" fmla="*/ 11 w 39"/>
                <a:gd name="T109" fmla="*/ 29 h 63"/>
                <a:gd name="T110" fmla="*/ 11 w 39"/>
                <a:gd name="T111" fmla="*/ 29 h 63"/>
                <a:gd name="T112" fmla="*/ 8 w 39"/>
                <a:gd name="T113" fmla="*/ 22 h 63"/>
                <a:gd name="T114" fmla="*/ 0 w 39"/>
                <a:gd name="T115" fmla="*/ 20 h 63"/>
                <a:gd name="T116" fmla="*/ 2 w 39"/>
                <a:gd name="T117" fmla="*/ 17 h 63"/>
                <a:gd name="T118" fmla="*/ 0 w 39"/>
                <a:gd name="T119" fmla="*/ 13 h 63"/>
                <a:gd name="T120" fmla="*/ 2 w 39"/>
                <a:gd name="T121" fmla="*/ 3 h 63"/>
                <a:gd name="T122" fmla="*/ 5 w 39"/>
                <a:gd name="T123" fmla="*/ 0 h 63"/>
                <a:gd name="T124" fmla="*/ 10 w 39"/>
                <a:gd name="T125"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 h="63">
                  <a:moveTo>
                    <a:pt x="10" y="5"/>
                  </a:moveTo>
                  <a:lnTo>
                    <a:pt x="20" y="9"/>
                  </a:lnTo>
                  <a:lnTo>
                    <a:pt x="23" y="9"/>
                  </a:lnTo>
                  <a:lnTo>
                    <a:pt x="26" y="6"/>
                  </a:lnTo>
                  <a:lnTo>
                    <a:pt x="26" y="5"/>
                  </a:lnTo>
                  <a:lnTo>
                    <a:pt x="32" y="5"/>
                  </a:lnTo>
                  <a:lnTo>
                    <a:pt x="36" y="9"/>
                  </a:lnTo>
                  <a:lnTo>
                    <a:pt x="36" y="9"/>
                  </a:lnTo>
                  <a:lnTo>
                    <a:pt x="37" y="9"/>
                  </a:lnTo>
                  <a:lnTo>
                    <a:pt x="37" y="9"/>
                  </a:lnTo>
                  <a:lnTo>
                    <a:pt x="37" y="13"/>
                  </a:lnTo>
                  <a:lnTo>
                    <a:pt x="37" y="13"/>
                  </a:lnTo>
                  <a:lnTo>
                    <a:pt x="37" y="13"/>
                  </a:lnTo>
                  <a:lnTo>
                    <a:pt x="37" y="14"/>
                  </a:lnTo>
                  <a:lnTo>
                    <a:pt x="39" y="14"/>
                  </a:lnTo>
                  <a:lnTo>
                    <a:pt x="39" y="20"/>
                  </a:lnTo>
                  <a:lnTo>
                    <a:pt x="34" y="23"/>
                  </a:lnTo>
                  <a:lnTo>
                    <a:pt x="36" y="37"/>
                  </a:lnTo>
                  <a:lnTo>
                    <a:pt x="36" y="37"/>
                  </a:lnTo>
                  <a:lnTo>
                    <a:pt x="36" y="38"/>
                  </a:lnTo>
                  <a:lnTo>
                    <a:pt x="37" y="38"/>
                  </a:lnTo>
                  <a:lnTo>
                    <a:pt x="37" y="40"/>
                  </a:lnTo>
                  <a:lnTo>
                    <a:pt x="36" y="40"/>
                  </a:lnTo>
                  <a:lnTo>
                    <a:pt x="36" y="40"/>
                  </a:lnTo>
                  <a:lnTo>
                    <a:pt x="36" y="40"/>
                  </a:lnTo>
                  <a:lnTo>
                    <a:pt x="36" y="40"/>
                  </a:lnTo>
                  <a:lnTo>
                    <a:pt x="34" y="40"/>
                  </a:lnTo>
                  <a:lnTo>
                    <a:pt x="34" y="40"/>
                  </a:lnTo>
                  <a:lnTo>
                    <a:pt x="32" y="45"/>
                  </a:lnTo>
                  <a:lnTo>
                    <a:pt x="32" y="45"/>
                  </a:lnTo>
                  <a:lnTo>
                    <a:pt x="32" y="46"/>
                  </a:lnTo>
                  <a:lnTo>
                    <a:pt x="32" y="46"/>
                  </a:lnTo>
                  <a:lnTo>
                    <a:pt x="32" y="46"/>
                  </a:lnTo>
                  <a:lnTo>
                    <a:pt x="31" y="48"/>
                  </a:lnTo>
                  <a:lnTo>
                    <a:pt x="31" y="48"/>
                  </a:lnTo>
                  <a:lnTo>
                    <a:pt x="32" y="49"/>
                  </a:lnTo>
                  <a:lnTo>
                    <a:pt x="34" y="49"/>
                  </a:lnTo>
                  <a:lnTo>
                    <a:pt x="36" y="52"/>
                  </a:lnTo>
                  <a:lnTo>
                    <a:pt x="36" y="52"/>
                  </a:lnTo>
                  <a:lnTo>
                    <a:pt x="36" y="52"/>
                  </a:lnTo>
                  <a:lnTo>
                    <a:pt x="36" y="52"/>
                  </a:lnTo>
                  <a:lnTo>
                    <a:pt x="36" y="52"/>
                  </a:lnTo>
                  <a:lnTo>
                    <a:pt x="34" y="54"/>
                  </a:lnTo>
                  <a:lnTo>
                    <a:pt x="28" y="60"/>
                  </a:lnTo>
                  <a:lnTo>
                    <a:pt x="28" y="60"/>
                  </a:lnTo>
                  <a:lnTo>
                    <a:pt x="28" y="60"/>
                  </a:lnTo>
                  <a:lnTo>
                    <a:pt x="28" y="60"/>
                  </a:lnTo>
                  <a:lnTo>
                    <a:pt x="28" y="60"/>
                  </a:lnTo>
                  <a:lnTo>
                    <a:pt x="25" y="63"/>
                  </a:lnTo>
                  <a:lnTo>
                    <a:pt x="20" y="63"/>
                  </a:lnTo>
                  <a:lnTo>
                    <a:pt x="19" y="54"/>
                  </a:lnTo>
                  <a:lnTo>
                    <a:pt x="14" y="46"/>
                  </a:lnTo>
                  <a:lnTo>
                    <a:pt x="11" y="35"/>
                  </a:lnTo>
                  <a:lnTo>
                    <a:pt x="11" y="35"/>
                  </a:lnTo>
                  <a:lnTo>
                    <a:pt x="11" y="29"/>
                  </a:lnTo>
                  <a:lnTo>
                    <a:pt x="11" y="29"/>
                  </a:lnTo>
                  <a:lnTo>
                    <a:pt x="8" y="22"/>
                  </a:lnTo>
                  <a:lnTo>
                    <a:pt x="0" y="20"/>
                  </a:lnTo>
                  <a:lnTo>
                    <a:pt x="2" y="17"/>
                  </a:lnTo>
                  <a:lnTo>
                    <a:pt x="0" y="13"/>
                  </a:lnTo>
                  <a:lnTo>
                    <a:pt x="2" y="3"/>
                  </a:lnTo>
                  <a:lnTo>
                    <a:pt x="5" y="0"/>
                  </a:lnTo>
                  <a:lnTo>
                    <a:pt x="10" y="5"/>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59" name="Freeform 219"/>
            <p:cNvSpPr>
              <a:spLocks/>
            </p:cNvSpPr>
            <p:nvPr/>
          </p:nvSpPr>
          <p:spPr bwMode="auto">
            <a:xfrm>
              <a:off x="7856143" y="4534087"/>
              <a:ext cx="308280" cy="351295"/>
            </a:xfrm>
            <a:custGeom>
              <a:avLst/>
              <a:gdLst>
                <a:gd name="T0" fmla="*/ 37 w 43"/>
                <a:gd name="T1" fmla="*/ 6 h 49"/>
                <a:gd name="T2" fmla="*/ 38 w 43"/>
                <a:gd name="T3" fmla="*/ 7 h 49"/>
                <a:gd name="T4" fmla="*/ 38 w 43"/>
                <a:gd name="T5" fmla="*/ 9 h 49"/>
                <a:gd name="T6" fmla="*/ 40 w 43"/>
                <a:gd name="T7" fmla="*/ 10 h 49"/>
                <a:gd name="T8" fmla="*/ 40 w 43"/>
                <a:gd name="T9" fmla="*/ 10 h 49"/>
                <a:gd name="T10" fmla="*/ 40 w 43"/>
                <a:gd name="T11" fmla="*/ 12 h 49"/>
                <a:gd name="T12" fmla="*/ 40 w 43"/>
                <a:gd name="T13" fmla="*/ 14 h 49"/>
                <a:gd name="T14" fmla="*/ 41 w 43"/>
                <a:gd name="T15" fmla="*/ 29 h 49"/>
                <a:gd name="T16" fmla="*/ 41 w 43"/>
                <a:gd name="T17" fmla="*/ 29 h 49"/>
                <a:gd name="T18" fmla="*/ 43 w 43"/>
                <a:gd name="T19" fmla="*/ 29 h 49"/>
                <a:gd name="T20" fmla="*/ 43 w 43"/>
                <a:gd name="T21" fmla="*/ 29 h 49"/>
                <a:gd name="T22" fmla="*/ 43 w 43"/>
                <a:gd name="T23" fmla="*/ 32 h 49"/>
                <a:gd name="T24" fmla="*/ 43 w 43"/>
                <a:gd name="T25" fmla="*/ 32 h 49"/>
                <a:gd name="T26" fmla="*/ 43 w 43"/>
                <a:gd name="T27" fmla="*/ 32 h 49"/>
                <a:gd name="T28" fmla="*/ 40 w 43"/>
                <a:gd name="T29" fmla="*/ 49 h 49"/>
                <a:gd name="T30" fmla="*/ 32 w 43"/>
                <a:gd name="T31" fmla="*/ 49 h 49"/>
                <a:gd name="T32" fmla="*/ 30 w 43"/>
                <a:gd name="T33" fmla="*/ 49 h 49"/>
                <a:gd name="T34" fmla="*/ 12 w 43"/>
                <a:gd name="T35" fmla="*/ 44 h 49"/>
                <a:gd name="T36" fmla="*/ 12 w 43"/>
                <a:gd name="T37" fmla="*/ 44 h 49"/>
                <a:gd name="T38" fmla="*/ 12 w 43"/>
                <a:gd name="T39" fmla="*/ 44 h 49"/>
                <a:gd name="T40" fmla="*/ 8 w 43"/>
                <a:gd name="T41" fmla="*/ 41 h 49"/>
                <a:gd name="T42" fmla="*/ 6 w 43"/>
                <a:gd name="T43" fmla="*/ 41 h 49"/>
                <a:gd name="T44" fmla="*/ 6 w 43"/>
                <a:gd name="T45" fmla="*/ 41 h 49"/>
                <a:gd name="T46" fmla="*/ 6 w 43"/>
                <a:gd name="T47" fmla="*/ 39 h 49"/>
                <a:gd name="T48" fmla="*/ 5 w 43"/>
                <a:gd name="T49" fmla="*/ 39 h 49"/>
                <a:gd name="T50" fmla="*/ 5 w 43"/>
                <a:gd name="T51" fmla="*/ 38 h 49"/>
                <a:gd name="T52" fmla="*/ 5 w 43"/>
                <a:gd name="T53" fmla="*/ 38 h 49"/>
                <a:gd name="T54" fmla="*/ 3 w 43"/>
                <a:gd name="T55" fmla="*/ 24 h 49"/>
                <a:gd name="T56" fmla="*/ 8 w 43"/>
                <a:gd name="T57" fmla="*/ 21 h 49"/>
                <a:gd name="T58" fmla="*/ 8 w 43"/>
                <a:gd name="T59" fmla="*/ 15 h 49"/>
                <a:gd name="T60" fmla="*/ 6 w 43"/>
                <a:gd name="T61" fmla="*/ 15 h 49"/>
                <a:gd name="T62" fmla="*/ 6 w 43"/>
                <a:gd name="T63" fmla="*/ 14 h 49"/>
                <a:gd name="T64" fmla="*/ 6 w 43"/>
                <a:gd name="T65" fmla="*/ 14 h 49"/>
                <a:gd name="T66" fmla="*/ 6 w 43"/>
                <a:gd name="T67" fmla="*/ 14 h 49"/>
                <a:gd name="T68" fmla="*/ 6 w 43"/>
                <a:gd name="T69" fmla="*/ 10 h 49"/>
                <a:gd name="T70" fmla="*/ 6 w 43"/>
                <a:gd name="T71" fmla="*/ 10 h 49"/>
                <a:gd name="T72" fmla="*/ 5 w 43"/>
                <a:gd name="T73" fmla="*/ 10 h 49"/>
                <a:gd name="T74" fmla="*/ 5 w 43"/>
                <a:gd name="T75" fmla="*/ 10 h 49"/>
                <a:gd name="T76" fmla="*/ 1 w 43"/>
                <a:gd name="T77" fmla="*/ 6 h 49"/>
                <a:gd name="T78" fmla="*/ 0 w 43"/>
                <a:gd name="T79" fmla="*/ 4 h 49"/>
                <a:gd name="T80" fmla="*/ 14 w 43"/>
                <a:gd name="T81" fmla="*/ 4 h 49"/>
                <a:gd name="T82" fmla="*/ 21 w 43"/>
                <a:gd name="T83" fmla="*/ 7 h 49"/>
                <a:gd name="T84" fmla="*/ 30 w 43"/>
                <a:gd name="T85" fmla="*/ 4 h 49"/>
                <a:gd name="T86" fmla="*/ 33 w 43"/>
                <a:gd name="T87" fmla="*/ 1 h 49"/>
                <a:gd name="T88" fmla="*/ 35 w 43"/>
                <a:gd name="T89" fmla="*/ 0 h 49"/>
                <a:gd name="T90" fmla="*/ 37 w 43"/>
                <a:gd name="T9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49">
                  <a:moveTo>
                    <a:pt x="37" y="6"/>
                  </a:moveTo>
                  <a:lnTo>
                    <a:pt x="38" y="7"/>
                  </a:lnTo>
                  <a:lnTo>
                    <a:pt x="38" y="9"/>
                  </a:lnTo>
                  <a:lnTo>
                    <a:pt x="40" y="10"/>
                  </a:lnTo>
                  <a:lnTo>
                    <a:pt x="40" y="10"/>
                  </a:lnTo>
                  <a:lnTo>
                    <a:pt x="40" y="12"/>
                  </a:lnTo>
                  <a:lnTo>
                    <a:pt x="40" y="14"/>
                  </a:lnTo>
                  <a:lnTo>
                    <a:pt x="41" y="29"/>
                  </a:lnTo>
                  <a:lnTo>
                    <a:pt x="41" y="29"/>
                  </a:lnTo>
                  <a:lnTo>
                    <a:pt x="43" y="29"/>
                  </a:lnTo>
                  <a:lnTo>
                    <a:pt x="43" y="29"/>
                  </a:lnTo>
                  <a:lnTo>
                    <a:pt x="43" y="32"/>
                  </a:lnTo>
                  <a:lnTo>
                    <a:pt x="43" y="32"/>
                  </a:lnTo>
                  <a:lnTo>
                    <a:pt x="43" y="32"/>
                  </a:lnTo>
                  <a:lnTo>
                    <a:pt x="40" y="49"/>
                  </a:lnTo>
                  <a:lnTo>
                    <a:pt x="32" y="49"/>
                  </a:lnTo>
                  <a:lnTo>
                    <a:pt x="30" y="49"/>
                  </a:lnTo>
                  <a:lnTo>
                    <a:pt x="12" y="44"/>
                  </a:lnTo>
                  <a:lnTo>
                    <a:pt x="12" y="44"/>
                  </a:lnTo>
                  <a:lnTo>
                    <a:pt x="12" y="44"/>
                  </a:lnTo>
                  <a:lnTo>
                    <a:pt x="8" y="41"/>
                  </a:lnTo>
                  <a:lnTo>
                    <a:pt x="6" y="41"/>
                  </a:lnTo>
                  <a:lnTo>
                    <a:pt x="6" y="41"/>
                  </a:lnTo>
                  <a:lnTo>
                    <a:pt x="6" y="39"/>
                  </a:lnTo>
                  <a:lnTo>
                    <a:pt x="5" y="39"/>
                  </a:lnTo>
                  <a:lnTo>
                    <a:pt x="5" y="38"/>
                  </a:lnTo>
                  <a:lnTo>
                    <a:pt x="5" y="38"/>
                  </a:lnTo>
                  <a:lnTo>
                    <a:pt x="3" y="24"/>
                  </a:lnTo>
                  <a:lnTo>
                    <a:pt x="8" y="21"/>
                  </a:lnTo>
                  <a:lnTo>
                    <a:pt x="8" y="15"/>
                  </a:lnTo>
                  <a:lnTo>
                    <a:pt x="6" y="15"/>
                  </a:lnTo>
                  <a:lnTo>
                    <a:pt x="6" y="14"/>
                  </a:lnTo>
                  <a:lnTo>
                    <a:pt x="6" y="14"/>
                  </a:lnTo>
                  <a:lnTo>
                    <a:pt x="6" y="14"/>
                  </a:lnTo>
                  <a:lnTo>
                    <a:pt x="6" y="10"/>
                  </a:lnTo>
                  <a:lnTo>
                    <a:pt x="6" y="10"/>
                  </a:lnTo>
                  <a:lnTo>
                    <a:pt x="5" y="10"/>
                  </a:lnTo>
                  <a:lnTo>
                    <a:pt x="5" y="10"/>
                  </a:lnTo>
                  <a:lnTo>
                    <a:pt x="1" y="6"/>
                  </a:lnTo>
                  <a:lnTo>
                    <a:pt x="0" y="4"/>
                  </a:lnTo>
                  <a:lnTo>
                    <a:pt x="14" y="4"/>
                  </a:lnTo>
                  <a:lnTo>
                    <a:pt x="21" y="7"/>
                  </a:lnTo>
                  <a:lnTo>
                    <a:pt x="30" y="4"/>
                  </a:lnTo>
                  <a:lnTo>
                    <a:pt x="33" y="1"/>
                  </a:lnTo>
                  <a:lnTo>
                    <a:pt x="35" y="0"/>
                  </a:lnTo>
                  <a:lnTo>
                    <a:pt x="37" y="6"/>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0" name="Freeform 221"/>
            <p:cNvSpPr>
              <a:spLocks/>
            </p:cNvSpPr>
            <p:nvPr/>
          </p:nvSpPr>
          <p:spPr bwMode="auto">
            <a:xfrm>
              <a:off x="6881123" y="4448054"/>
              <a:ext cx="437327" cy="688250"/>
            </a:xfrm>
            <a:custGeom>
              <a:avLst/>
              <a:gdLst>
                <a:gd name="T0" fmla="*/ 19 w 61"/>
                <a:gd name="T1" fmla="*/ 9 h 96"/>
                <a:gd name="T2" fmla="*/ 20 w 61"/>
                <a:gd name="T3" fmla="*/ 13 h 96"/>
                <a:gd name="T4" fmla="*/ 23 w 61"/>
                <a:gd name="T5" fmla="*/ 15 h 96"/>
                <a:gd name="T6" fmla="*/ 23 w 61"/>
                <a:gd name="T7" fmla="*/ 15 h 96"/>
                <a:gd name="T8" fmla="*/ 23 w 61"/>
                <a:gd name="T9" fmla="*/ 16 h 96"/>
                <a:gd name="T10" fmla="*/ 26 w 61"/>
                <a:gd name="T11" fmla="*/ 19 h 96"/>
                <a:gd name="T12" fmla="*/ 29 w 61"/>
                <a:gd name="T13" fmla="*/ 22 h 96"/>
                <a:gd name="T14" fmla="*/ 44 w 61"/>
                <a:gd name="T15" fmla="*/ 41 h 96"/>
                <a:gd name="T16" fmla="*/ 44 w 61"/>
                <a:gd name="T17" fmla="*/ 44 h 96"/>
                <a:gd name="T18" fmla="*/ 46 w 61"/>
                <a:gd name="T19" fmla="*/ 44 h 96"/>
                <a:gd name="T20" fmla="*/ 46 w 61"/>
                <a:gd name="T21" fmla="*/ 44 h 96"/>
                <a:gd name="T22" fmla="*/ 46 w 61"/>
                <a:gd name="T23" fmla="*/ 45 h 96"/>
                <a:gd name="T24" fmla="*/ 48 w 61"/>
                <a:gd name="T25" fmla="*/ 47 h 96"/>
                <a:gd name="T26" fmla="*/ 48 w 61"/>
                <a:gd name="T27" fmla="*/ 47 h 96"/>
                <a:gd name="T28" fmla="*/ 49 w 61"/>
                <a:gd name="T29" fmla="*/ 47 h 96"/>
                <a:gd name="T30" fmla="*/ 49 w 61"/>
                <a:gd name="T31" fmla="*/ 47 h 96"/>
                <a:gd name="T32" fmla="*/ 55 w 61"/>
                <a:gd name="T33" fmla="*/ 48 h 96"/>
                <a:gd name="T34" fmla="*/ 58 w 61"/>
                <a:gd name="T35" fmla="*/ 55 h 96"/>
                <a:gd name="T36" fmla="*/ 61 w 61"/>
                <a:gd name="T37" fmla="*/ 58 h 96"/>
                <a:gd name="T38" fmla="*/ 60 w 61"/>
                <a:gd name="T39" fmla="*/ 85 h 96"/>
                <a:gd name="T40" fmla="*/ 57 w 61"/>
                <a:gd name="T41" fmla="*/ 96 h 96"/>
                <a:gd name="T42" fmla="*/ 55 w 61"/>
                <a:gd name="T43" fmla="*/ 94 h 96"/>
                <a:gd name="T44" fmla="*/ 54 w 61"/>
                <a:gd name="T45" fmla="*/ 94 h 96"/>
                <a:gd name="T46" fmla="*/ 52 w 61"/>
                <a:gd name="T47" fmla="*/ 93 h 96"/>
                <a:gd name="T48" fmla="*/ 52 w 61"/>
                <a:gd name="T49" fmla="*/ 91 h 96"/>
                <a:gd name="T50" fmla="*/ 51 w 61"/>
                <a:gd name="T51" fmla="*/ 90 h 96"/>
                <a:gd name="T52" fmla="*/ 51 w 61"/>
                <a:gd name="T53" fmla="*/ 88 h 96"/>
                <a:gd name="T54" fmla="*/ 49 w 61"/>
                <a:gd name="T55" fmla="*/ 85 h 96"/>
                <a:gd name="T56" fmla="*/ 49 w 61"/>
                <a:gd name="T57" fmla="*/ 85 h 96"/>
                <a:gd name="T58" fmla="*/ 49 w 61"/>
                <a:gd name="T59" fmla="*/ 85 h 96"/>
                <a:gd name="T60" fmla="*/ 49 w 61"/>
                <a:gd name="T61" fmla="*/ 77 h 96"/>
                <a:gd name="T62" fmla="*/ 49 w 61"/>
                <a:gd name="T63" fmla="*/ 74 h 96"/>
                <a:gd name="T64" fmla="*/ 49 w 61"/>
                <a:gd name="T65" fmla="*/ 74 h 96"/>
                <a:gd name="T66" fmla="*/ 49 w 61"/>
                <a:gd name="T67" fmla="*/ 70 h 96"/>
                <a:gd name="T68" fmla="*/ 49 w 61"/>
                <a:gd name="T69" fmla="*/ 68 h 96"/>
                <a:gd name="T70" fmla="*/ 49 w 61"/>
                <a:gd name="T71" fmla="*/ 68 h 96"/>
                <a:gd name="T72" fmla="*/ 49 w 61"/>
                <a:gd name="T73" fmla="*/ 67 h 96"/>
                <a:gd name="T74" fmla="*/ 49 w 61"/>
                <a:gd name="T75" fmla="*/ 67 h 96"/>
                <a:gd name="T76" fmla="*/ 49 w 61"/>
                <a:gd name="T77" fmla="*/ 67 h 96"/>
                <a:gd name="T78" fmla="*/ 49 w 61"/>
                <a:gd name="T79" fmla="*/ 67 h 96"/>
                <a:gd name="T80" fmla="*/ 49 w 61"/>
                <a:gd name="T81" fmla="*/ 67 h 96"/>
                <a:gd name="T82" fmla="*/ 48 w 61"/>
                <a:gd name="T83" fmla="*/ 59 h 96"/>
                <a:gd name="T84" fmla="*/ 48 w 61"/>
                <a:gd name="T85" fmla="*/ 59 h 96"/>
                <a:gd name="T86" fmla="*/ 48 w 61"/>
                <a:gd name="T87" fmla="*/ 59 h 96"/>
                <a:gd name="T88" fmla="*/ 46 w 61"/>
                <a:gd name="T89" fmla="*/ 56 h 96"/>
                <a:gd name="T90" fmla="*/ 46 w 61"/>
                <a:gd name="T91" fmla="*/ 56 h 96"/>
                <a:gd name="T92" fmla="*/ 44 w 61"/>
                <a:gd name="T93" fmla="*/ 56 h 96"/>
                <a:gd name="T94" fmla="*/ 40 w 61"/>
                <a:gd name="T95" fmla="*/ 55 h 96"/>
                <a:gd name="T96" fmla="*/ 40 w 61"/>
                <a:gd name="T97" fmla="*/ 55 h 96"/>
                <a:gd name="T98" fmla="*/ 40 w 61"/>
                <a:gd name="T99" fmla="*/ 55 h 96"/>
                <a:gd name="T100" fmla="*/ 38 w 61"/>
                <a:gd name="T101" fmla="*/ 55 h 96"/>
                <a:gd name="T102" fmla="*/ 38 w 61"/>
                <a:gd name="T103" fmla="*/ 55 h 96"/>
                <a:gd name="T104" fmla="*/ 6 w 61"/>
                <a:gd name="T105" fmla="*/ 58 h 96"/>
                <a:gd name="T106" fmla="*/ 3 w 61"/>
                <a:gd name="T107" fmla="*/ 55 h 96"/>
                <a:gd name="T108" fmla="*/ 3 w 61"/>
                <a:gd name="T109" fmla="*/ 48 h 96"/>
                <a:gd name="T110" fmla="*/ 0 w 61"/>
                <a:gd name="T111" fmla="*/ 39 h 96"/>
                <a:gd name="T112" fmla="*/ 0 w 61"/>
                <a:gd name="T113" fmla="*/ 39 h 96"/>
                <a:gd name="T114" fmla="*/ 0 w 61"/>
                <a:gd name="T115" fmla="*/ 26 h 96"/>
                <a:gd name="T116" fmla="*/ 6 w 61"/>
                <a:gd name="T117" fmla="*/ 12 h 96"/>
                <a:gd name="T118" fmla="*/ 16 w 61"/>
                <a:gd name="T119" fmla="*/ 0 h 96"/>
                <a:gd name="T120" fmla="*/ 19 w 61"/>
                <a:gd name="T121"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96">
                  <a:moveTo>
                    <a:pt x="19" y="9"/>
                  </a:moveTo>
                  <a:lnTo>
                    <a:pt x="20" y="13"/>
                  </a:lnTo>
                  <a:lnTo>
                    <a:pt x="23" y="15"/>
                  </a:lnTo>
                  <a:lnTo>
                    <a:pt x="23" y="15"/>
                  </a:lnTo>
                  <a:lnTo>
                    <a:pt x="23" y="16"/>
                  </a:lnTo>
                  <a:lnTo>
                    <a:pt x="26" y="19"/>
                  </a:lnTo>
                  <a:lnTo>
                    <a:pt x="29" y="22"/>
                  </a:lnTo>
                  <a:lnTo>
                    <a:pt x="44" y="41"/>
                  </a:lnTo>
                  <a:lnTo>
                    <a:pt x="44" y="44"/>
                  </a:lnTo>
                  <a:lnTo>
                    <a:pt x="46" y="44"/>
                  </a:lnTo>
                  <a:lnTo>
                    <a:pt x="46" y="44"/>
                  </a:lnTo>
                  <a:lnTo>
                    <a:pt x="46" y="45"/>
                  </a:lnTo>
                  <a:lnTo>
                    <a:pt x="48" y="47"/>
                  </a:lnTo>
                  <a:lnTo>
                    <a:pt x="48" y="47"/>
                  </a:lnTo>
                  <a:lnTo>
                    <a:pt x="49" y="47"/>
                  </a:lnTo>
                  <a:lnTo>
                    <a:pt x="49" y="47"/>
                  </a:lnTo>
                  <a:lnTo>
                    <a:pt x="55" y="48"/>
                  </a:lnTo>
                  <a:lnTo>
                    <a:pt x="58" y="55"/>
                  </a:lnTo>
                  <a:lnTo>
                    <a:pt x="61" y="58"/>
                  </a:lnTo>
                  <a:lnTo>
                    <a:pt x="60" y="85"/>
                  </a:lnTo>
                  <a:lnTo>
                    <a:pt x="57" y="96"/>
                  </a:lnTo>
                  <a:lnTo>
                    <a:pt x="55" y="94"/>
                  </a:lnTo>
                  <a:lnTo>
                    <a:pt x="54" y="94"/>
                  </a:lnTo>
                  <a:lnTo>
                    <a:pt x="52" y="93"/>
                  </a:lnTo>
                  <a:lnTo>
                    <a:pt x="52" y="91"/>
                  </a:lnTo>
                  <a:lnTo>
                    <a:pt x="51" y="90"/>
                  </a:lnTo>
                  <a:lnTo>
                    <a:pt x="51" y="88"/>
                  </a:lnTo>
                  <a:lnTo>
                    <a:pt x="49" y="85"/>
                  </a:lnTo>
                  <a:lnTo>
                    <a:pt x="49" y="85"/>
                  </a:lnTo>
                  <a:lnTo>
                    <a:pt x="49" y="85"/>
                  </a:lnTo>
                  <a:lnTo>
                    <a:pt x="49" y="77"/>
                  </a:lnTo>
                  <a:lnTo>
                    <a:pt x="49" y="74"/>
                  </a:lnTo>
                  <a:lnTo>
                    <a:pt x="49" y="74"/>
                  </a:lnTo>
                  <a:lnTo>
                    <a:pt x="49" y="70"/>
                  </a:lnTo>
                  <a:lnTo>
                    <a:pt x="49" y="68"/>
                  </a:lnTo>
                  <a:lnTo>
                    <a:pt x="49" y="68"/>
                  </a:lnTo>
                  <a:lnTo>
                    <a:pt x="49" y="67"/>
                  </a:lnTo>
                  <a:lnTo>
                    <a:pt x="49" y="67"/>
                  </a:lnTo>
                  <a:lnTo>
                    <a:pt x="49" y="67"/>
                  </a:lnTo>
                  <a:lnTo>
                    <a:pt x="49" y="67"/>
                  </a:lnTo>
                  <a:lnTo>
                    <a:pt x="49" y="67"/>
                  </a:lnTo>
                  <a:lnTo>
                    <a:pt x="48" y="59"/>
                  </a:lnTo>
                  <a:lnTo>
                    <a:pt x="48" y="59"/>
                  </a:lnTo>
                  <a:lnTo>
                    <a:pt x="48" y="59"/>
                  </a:lnTo>
                  <a:lnTo>
                    <a:pt x="46" y="56"/>
                  </a:lnTo>
                  <a:lnTo>
                    <a:pt x="46" y="56"/>
                  </a:lnTo>
                  <a:lnTo>
                    <a:pt x="44" y="56"/>
                  </a:lnTo>
                  <a:lnTo>
                    <a:pt x="40" y="55"/>
                  </a:lnTo>
                  <a:lnTo>
                    <a:pt x="40" y="55"/>
                  </a:lnTo>
                  <a:lnTo>
                    <a:pt x="40" y="55"/>
                  </a:lnTo>
                  <a:lnTo>
                    <a:pt x="38" y="55"/>
                  </a:lnTo>
                  <a:lnTo>
                    <a:pt x="38" y="55"/>
                  </a:lnTo>
                  <a:lnTo>
                    <a:pt x="6" y="58"/>
                  </a:lnTo>
                  <a:lnTo>
                    <a:pt x="3" y="55"/>
                  </a:lnTo>
                  <a:lnTo>
                    <a:pt x="3" y="48"/>
                  </a:lnTo>
                  <a:lnTo>
                    <a:pt x="0" y="39"/>
                  </a:lnTo>
                  <a:lnTo>
                    <a:pt x="0" y="39"/>
                  </a:lnTo>
                  <a:lnTo>
                    <a:pt x="0" y="26"/>
                  </a:lnTo>
                  <a:lnTo>
                    <a:pt x="6" y="12"/>
                  </a:lnTo>
                  <a:lnTo>
                    <a:pt x="16" y="0"/>
                  </a:lnTo>
                  <a:lnTo>
                    <a:pt x="19" y="9"/>
                  </a:lnTo>
                  <a:close/>
                </a:path>
              </a:pathLst>
            </a:custGeom>
            <a:solidFill>
              <a:srgbClr val="FFFF0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1" name="Freeform 222"/>
            <p:cNvSpPr>
              <a:spLocks/>
            </p:cNvSpPr>
            <p:nvPr/>
          </p:nvSpPr>
          <p:spPr bwMode="auto">
            <a:xfrm>
              <a:off x="7461834" y="4448054"/>
              <a:ext cx="207911" cy="315450"/>
            </a:xfrm>
            <a:custGeom>
              <a:avLst/>
              <a:gdLst>
                <a:gd name="T0" fmla="*/ 23 w 29"/>
                <a:gd name="T1" fmla="*/ 3 h 44"/>
                <a:gd name="T2" fmla="*/ 27 w 29"/>
                <a:gd name="T3" fmla="*/ 3 h 44"/>
                <a:gd name="T4" fmla="*/ 29 w 29"/>
                <a:gd name="T5" fmla="*/ 13 h 44"/>
                <a:gd name="T6" fmla="*/ 26 w 29"/>
                <a:gd name="T7" fmla="*/ 16 h 44"/>
                <a:gd name="T8" fmla="*/ 24 w 29"/>
                <a:gd name="T9" fmla="*/ 26 h 44"/>
                <a:gd name="T10" fmla="*/ 26 w 29"/>
                <a:gd name="T11" fmla="*/ 30 h 44"/>
                <a:gd name="T12" fmla="*/ 18 w 29"/>
                <a:gd name="T13" fmla="*/ 32 h 44"/>
                <a:gd name="T14" fmla="*/ 17 w 29"/>
                <a:gd name="T15" fmla="*/ 33 h 44"/>
                <a:gd name="T16" fmla="*/ 15 w 29"/>
                <a:gd name="T17" fmla="*/ 33 h 44"/>
                <a:gd name="T18" fmla="*/ 14 w 29"/>
                <a:gd name="T19" fmla="*/ 35 h 44"/>
                <a:gd name="T20" fmla="*/ 14 w 29"/>
                <a:gd name="T21" fmla="*/ 35 h 44"/>
                <a:gd name="T22" fmla="*/ 14 w 29"/>
                <a:gd name="T23" fmla="*/ 36 h 44"/>
                <a:gd name="T24" fmla="*/ 14 w 29"/>
                <a:gd name="T25" fmla="*/ 36 h 44"/>
                <a:gd name="T26" fmla="*/ 12 w 29"/>
                <a:gd name="T27" fmla="*/ 38 h 44"/>
                <a:gd name="T28" fmla="*/ 12 w 29"/>
                <a:gd name="T29" fmla="*/ 39 h 44"/>
                <a:gd name="T30" fmla="*/ 12 w 29"/>
                <a:gd name="T31" fmla="*/ 41 h 44"/>
                <a:gd name="T32" fmla="*/ 12 w 29"/>
                <a:gd name="T33" fmla="*/ 41 h 44"/>
                <a:gd name="T34" fmla="*/ 12 w 29"/>
                <a:gd name="T35" fmla="*/ 42 h 44"/>
                <a:gd name="T36" fmla="*/ 14 w 29"/>
                <a:gd name="T37" fmla="*/ 42 h 44"/>
                <a:gd name="T38" fmla="*/ 14 w 29"/>
                <a:gd name="T39" fmla="*/ 42 h 44"/>
                <a:gd name="T40" fmla="*/ 14 w 29"/>
                <a:gd name="T41" fmla="*/ 42 h 44"/>
                <a:gd name="T42" fmla="*/ 14 w 29"/>
                <a:gd name="T43" fmla="*/ 42 h 44"/>
                <a:gd name="T44" fmla="*/ 12 w 29"/>
                <a:gd name="T45" fmla="*/ 44 h 44"/>
                <a:gd name="T46" fmla="*/ 12 w 29"/>
                <a:gd name="T47" fmla="*/ 44 h 44"/>
                <a:gd name="T48" fmla="*/ 12 w 29"/>
                <a:gd name="T49" fmla="*/ 44 h 44"/>
                <a:gd name="T50" fmla="*/ 11 w 29"/>
                <a:gd name="T51" fmla="*/ 44 h 44"/>
                <a:gd name="T52" fmla="*/ 11 w 29"/>
                <a:gd name="T53" fmla="*/ 44 h 44"/>
                <a:gd name="T54" fmla="*/ 9 w 29"/>
                <a:gd name="T55" fmla="*/ 44 h 44"/>
                <a:gd name="T56" fmla="*/ 5 w 29"/>
                <a:gd name="T57" fmla="*/ 42 h 44"/>
                <a:gd name="T58" fmla="*/ 3 w 29"/>
                <a:gd name="T59" fmla="*/ 39 h 44"/>
                <a:gd name="T60" fmla="*/ 5 w 29"/>
                <a:gd name="T61" fmla="*/ 33 h 44"/>
                <a:gd name="T62" fmla="*/ 0 w 29"/>
                <a:gd name="T63" fmla="*/ 30 h 44"/>
                <a:gd name="T64" fmla="*/ 5 w 29"/>
                <a:gd name="T65" fmla="*/ 15 h 44"/>
                <a:gd name="T66" fmla="*/ 9 w 29"/>
                <a:gd name="T67" fmla="*/ 13 h 44"/>
                <a:gd name="T68" fmla="*/ 18 w 29"/>
                <a:gd name="T69" fmla="*/ 0 h 44"/>
                <a:gd name="T70" fmla="*/ 23 w 29"/>
                <a:gd name="T7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44">
                  <a:moveTo>
                    <a:pt x="23" y="3"/>
                  </a:moveTo>
                  <a:lnTo>
                    <a:pt x="27" y="3"/>
                  </a:lnTo>
                  <a:lnTo>
                    <a:pt x="29" y="13"/>
                  </a:lnTo>
                  <a:lnTo>
                    <a:pt x="26" y="16"/>
                  </a:lnTo>
                  <a:lnTo>
                    <a:pt x="24" y="26"/>
                  </a:lnTo>
                  <a:lnTo>
                    <a:pt x="26" y="30"/>
                  </a:lnTo>
                  <a:lnTo>
                    <a:pt x="18" y="32"/>
                  </a:lnTo>
                  <a:lnTo>
                    <a:pt x="17" y="33"/>
                  </a:lnTo>
                  <a:lnTo>
                    <a:pt x="15" y="33"/>
                  </a:lnTo>
                  <a:lnTo>
                    <a:pt x="14" y="35"/>
                  </a:lnTo>
                  <a:lnTo>
                    <a:pt x="14" y="35"/>
                  </a:lnTo>
                  <a:lnTo>
                    <a:pt x="14" y="36"/>
                  </a:lnTo>
                  <a:lnTo>
                    <a:pt x="14" y="36"/>
                  </a:lnTo>
                  <a:lnTo>
                    <a:pt x="12" y="38"/>
                  </a:lnTo>
                  <a:lnTo>
                    <a:pt x="12" y="39"/>
                  </a:lnTo>
                  <a:lnTo>
                    <a:pt x="12" y="41"/>
                  </a:lnTo>
                  <a:lnTo>
                    <a:pt x="12" y="41"/>
                  </a:lnTo>
                  <a:lnTo>
                    <a:pt x="12" y="42"/>
                  </a:lnTo>
                  <a:lnTo>
                    <a:pt x="14" y="42"/>
                  </a:lnTo>
                  <a:lnTo>
                    <a:pt x="14" y="42"/>
                  </a:lnTo>
                  <a:lnTo>
                    <a:pt x="14" y="42"/>
                  </a:lnTo>
                  <a:lnTo>
                    <a:pt x="14" y="42"/>
                  </a:lnTo>
                  <a:lnTo>
                    <a:pt x="12" y="44"/>
                  </a:lnTo>
                  <a:lnTo>
                    <a:pt x="12" y="44"/>
                  </a:lnTo>
                  <a:lnTo>
                    <a:pt x="12" y="44"/>
                  </a:lnTo>
                  <a:lnTo>
                    <a:pt x="11" y="44"/>
                  </a:lnTo>
                  <a:lnTo>
                    <a:pt x="11" y="44"/>
                  </a:lnTo>
                  <a:lnTo>
                    <a:pt x="9" y="44"/>
                  </a:lnTo>
                  <a:lnTo>
                    <a:pt x="5" y="42"/>
                  </a:lnTo>
                  <a:lnTo>
                    <a:pt x="3" y="39"/>
                  </a:lnTo>
                  <a:lnTo>
                    <a:pt x="5" y="33"/>
                  </a:lnTo>
                  <a:lnTo>
                    <a:pt x="0" y="30"/>
                  </a:lnTo>
                  <a:lnTo>
                    <a:pt x="5" y="15"/>
                  </a:lnTo>
                  <a:lnTo>
                    <a:pt x="9" y="13"/>
                  </a:lnTo>
                  <a:lnTo>
                    <a:pt x="18" y="0"/>
                  </a:lnTo>
                  <a:lnTo>
                    <a:pt x="23" y="3"/>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62" name="Freeform 226"/>
            <p:cNvSpPr>
              <a:spLocks/>
            </p:cNvSpPr>
            <p:nvPr/>
          </p:nvSpPr>
          <p:spPr bwMode="auto">
            <a:xfrm>
              <a:off x="7196573" y="4390700"/>
              <a:ext cx="329785" cy="896161"/>
            </a:xfrm>
            <a:custGeom>
              <a:avLst/>
              <a:gdLst>
                <a:gd name="T0" fmla="*/ 16 w 46"/>
                <a:gd name="T1" fmla="*/ 2 h 125"/>
                <a:gd name="T2" fmla="*/ 16 w 46"/>
                <a:gd name="T3" fmla="*/ 3 h 125"/>
                <a:gd name="T4" fmla="*/ 17 w 46"/>
                <a:gd name="T5" fmla="*/ 5 h 125"/>
                <a:gd name="T6" fmla="*/ 19 w 46"/>
                <a:gd name="T7" fmla="*/ 6 h 125"/>
                <a:gd name="T8" fmla="*/ 22 w 46"/>
                <a:gd name="T9" fmla="*/ 8 h 125"/>
                <a:gd name="T10" fmla="*/ 23 w 46"/>
                <a:gd name="T11" fmla="*/ 8 h 125"/>
                <a:gd name="T12" fmla="*/ 28 w 46"/>
                <a:gd name="T13" fmla="*/ 8 h 125"/>
                <a:gd name="T14" fmla="*/ 37 w 46"/>
                <a:gd name="T15" fmla="*/ 8 h 125"/>
                <a:gd name="T16" fmla="*/ 39 w 46"/>
                <a:gd name="T17" fmla="*/ 8 h 125"/>
                <a:gd name="T18" fmla="*/ 40 w 46"/>
                <a:gd name="T19" fmla="*/ 9 h 125"/>
                <a:gd name="T20" fmla="*/ 40 w 46"/>
                <a:gd name="T21" fmla="*/ 12 h 125"/>
                <a:gd name="T22" fmla="*/ 42 w 46"/>
                <a:gd name="T23" fmla="*/ 17 h 125"/>
                <a:gd name="T24" fmla="*/ 42 w 46"/>
                <a:gd name="T25" fmla="*/ 23 h 125"/>
                <a:gd name="T26" fmla="*/ 37 w 46"/>
                <a:gd name="T27" fmla="*/ 38 h 125"/>
                <a:gd name="T28" fmla="*/ 36 w 46"/>
                <a:gd name="T29" fmla="*/ 43 h 125"/>
                <a:gd name="T30" fmla="*/ 36 w 46"/>
                <a:gd name="T31" fmla="*/ 52 h 125"/>
                <a:gd name="T32" fmla="*/ 37 w 46"/>
                <a:gd name="T33" fmla="*/ 63 h 125"/>
                <a:gd name="T34" fmla="*/ 42 w 46"/>
                <a:gd name="T35" fmla="*/ 66 h 125"/>
                <a:gd name="T36" fmla="*/ 43 w 46"/>
                <a:gd name="T37" fmla="*/ 67 h 125"/>
                <a:gd name="T38" fmla="*/ 45 w 46"/>
                <a:gd name="T39" fmla="*/ 70 h 125"/>
                <a:gd name="T40" fmla="*/ 46 w 46"/>
                <a:gd name="T41" fmla="*/ 82 h 125"/>
                <a:gd name="T42" fmla="*/ 46 w 46"/>
                <a:gd name="T43" fmla="*/ 90 h 125"/>
                <a:gd name="T44" fmla="*/ 46 w 46"/>
                <a:gd name="T45" fmla="*/ 96 h 125"/>
                <a:gd name="T46" fmla="*/ 43 w 46"/>
                <a:gd name="T47" fmla="*/ 104 h 125"/>
                <a:gd name="T48" fmla="*/ 31 w 46"/>
                <a:gd name="T49" fmla="*/ 125 h 125"/>
                <a:gd name="T50" fmla="*/ 20 w 46"/>
                <a:gd name="T51" fmla="*/ 117 h 125"/>
                <a:gd name="T52" fmla="*/ 11 w 46"/>
                <a:gd name="T53" fmla="*/ 108 h 125"/>
                <a:gd name="T54" fmla="*/ 13 w 46"/>
                <a:gd name="T55" fmla="*/ 104 h 125"/>
                <a:gd name="T56" fmla="*/ 16 w 46"/>
                <a:gd name="T57" fmla="*/ 93 h 125"/>
                <a:gd name="T58" fmla="*/ 17 w 46"/>
                <a:gd name="T59" fmla="*/ 66 h 125"/>
                <a:gd name="T60" fmla="*/ 14 w 46"/>
                <a:gd name="T61" fmla="*/ 63 h 125"/>
                <a:gd name="T62" fmla="*/ 11 w 46"/>
                <a:gd name="T63" fmla="*/ 56 h 125"/>
                <a:gd name="T64" fmla="*/ 5 w 46"/>
                <a:gd name="T65" fmla="*/ 55 h 125"/>
                <a:gd name="T66" fmla="*/ 5 w 46"/>
                <a:gd name="T67" fmla="*/ 55 h 125"/>
                <a:gd name="T68" fmla="*/ 4 w 46"/>
                <a:gd name="T69" fmla="*/ 55 h 125"/>
                <a:gd name="T70" fmla="*/ 4 w 46"/>
                <a:gd name="T71" fmla="*/ 55 h 125"/>
                <a:gd name="T72" fmla="*/ 2 w 46"/>
                <a:gd name="T73" fmla="*/ 53 h 125"/>
                <a:gd name="T74" fmla="*/ 2 w 46"/>
                <a:gd name="T75" fmla="*/ 52 h 125"/>
                <a:gd name="T76" fmla="*/ 2 w 46"/>
                <a:gd name="T77" fmla="*/ 52 h 125"/>
                <a:gd name="T78" fmla="*/ 0 w 46"/>
                <a:gd name="T79" fmla="*/ 52 h 125"/>
                <a:gd name="T80" fmla="*/ 5 w 46"/>
                <a:gd name="T81" fmla="*/ 50 h 125"/>
                <a:gd name="T82" fmla="*/ 5 w 46"/>
                <a:gd name="T83" fmla="*/ 49 h 125"/>
                <a:gd name="T84" fmla="*/ 5 w 46"/>
                <a:gd name="T85" fmla="*/ 49 h 125"/>
                <a:gd name="T86" fmla="*/ 5 w 46"/>
                <a:gd name="T87" fmla="*/ 49 h 125"/>
                <a:gd name="T88" fmla="*/ 11 w 46"/>
                <a:gd name="T89" fmla="*/ 27 h 125"/>
                <a:gd name="T90" fmla="*/ 11 w 46"/>
                <a:gd name="T91" fmla="*/ 27 h 125"/>
                <a:gd name="T92" fmla="*/ 11 w 46"/>
                <a:gd name="T93" fmla="*/ 27 h 125"/>
                <a:gd name="T94" fmla="*/ 11 w 46"/>
                <a:gd name="T95" fmla="*/ 21 h 125"/>
                <a:gd name="T96" fmla="*/ 11 w 46"/>
                <a:gd name="T97" fmla="*/ 21 h 125"/>
                <a:gd name="T98" fmla="*/ 11 w 46"/>
                <a:gd name="T99" fmla="*/ 18 h 125"/>
                <a:gd name="T100" fmla="*/ 11 w 46"/>
                <a:gd name="T101" fmla="*/ 18 h 125"/>
                <a:gd name="T102" fmla="*/ 13 w 46"/>
                <a:gd name="T103" fmla="*/ 6 h 125"/>
                <a:gd name="T104" fmla="*/ 14 w 46"/>
                <a:gd name="T105" fmla="*/ 0 h 125"/>
                <a:gd name="T106" fmla="*/ 16 w 46"/>
                <a:gd name="T10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125">
                  <a:moveTo>
                    <a:pt x="16" y="2"/>
                  </a:moveTo>
                  <a:lnTo>
                    <a:pt x="16" y="3"/>
                  </a:lnTo>
                  <a:lnTo>
                    <a:pt x="17" y="5"/>
                  </a:lnTo>
                  <a:lnTo>
                    <a:pt x="19" y="6"/>
                  </a:lnTo>
                  <a:lnTo>
                    <a:pt x="22" y="8"/>
                  </a:lnTo>
                  <a:lnTo>
                    <a:pt x="23" y="8"/>
                  </a:lnTo>
                  <a:lnTo>
                    <a:pt x="28" y="8"/>
                  </a:lnTo>
                  <a:lnTo>
                    <a:pt x="37" y="8"/>
                  </a:lnTo>
                  <a:lnTo>
                    <a:pt x="39" y="8"/>
                  </a:lnTo>
                  <a:lnTo>
                    <a:pt x="40" y="9"/>
                  </a:lnTo>
                  <a:lnTo>
                    <a:pt x="40" y="12"/>
                  </a:lnTo>
                  <a:lnTo>
                    <a:pt x="42" y="17"/>
                  </a:lnTo>
                  <a:lnTo>
                    <a:pt x="42" y="23"/>
                  </a:lnTo>
                  <a:lnTo>
                    <a:pt x="37" y="38"/>
                  </a:lnTo>
                  <a:lnTo>
                    <a:pt x="36" y="43"/>
                  </a:lnTo>
                  <a:lnTo>
                    <a:pt x="36" y="52"/>
                  </a:lnTo>
                  <a:lnTo>
                    <a:pt x="37" y="63"/>
                  </a:lnTo>
                  <a:lnTo>
                    <a:pt x="42" y="66"/>
                  </a:lnTo>
                  <a:lnTo>
                    <a:pt x="43" y="67"/>
                  </a:lnTo>
                  <a:lnTo>
                    <a:pt x="45" y="70"/>
                  </a:lnTo>
                  <a:lnTo>
                    <a:pt x="46" y="82"/>
                  </a:lnTo>
                  <a:lnTo>
                    <a:pt x="46" y="90"/>
                  </a:lnTo>
                  <a:lnTo>
                    <a:pt x="46" y="96"/>
                  </a:lnTo>
                  <a:lnTo>
                    <a:pt x="43" y="104"/>
                  </a:lnTo>
                  <a:lnTo>
                    <a:pt x="31" y="125"/>
                  </a:lnTo>
                  <a:lnTo>
                    <a:pt x="20" y="117"/>
                  </a:lnTo>
                  <a:lnTo>
                    <a:pt x="11" y="108"/>
                  </a:lnTo>
                  <a:lnTo>
                    <a:pt x="13" y="104"/>
                  </a:lnTo>
                  <a:lnTo>
                    <a:pt x="16" y="93"/>
                  </a:lnTo>
                  <a:lnTo>
                    <a:pt x="17" y="66"/>
                  </a:lnTo>
                  <a:lnTo>
                    <a:pt x="14" y="63"/>
                  </a:lnTo>
                  <a:lnTo>
                    <a:pt x="11" y="56"/>
                  </a:lnTo>
                  <a:lnTo>
                    <a:pt x="5" y="55"/>
                  </a:lnTo>
                  <a:lnTo>
                    <a:pt x="5" y="55"/>
                  </a:lnTo>
                  <a:lnTo>
                    <a:pt x="4" y="55"/>
                  </a:lnTo>
                  <a:lnTo>
                    <a:pt x="4" y="55"/>
                  </a:lnTo>
                  <a:lnTo>
                    <a:pt x="2" y="53"/>
                  </a:lnTo>
                  <a:lnTo>
                    <a:pt x="2" y="52"/>
                  </a:lnTo>
                  <a:lnTo>
                    <a:pt x="2" y="52"/>
                  </a:lnTo>
                  <a:lnTo>
                    <a:pt x="0" y="52"/>
                  </a:lnTo>
                  <a:lnTo>
                    <a:pt x="5" y="50"/>
                  </a:lnTo>
                  <a:lnTo>
                    <a:pt x="5" y="49"/>
                  </a:lnTo>
                  <a:lnTo>
                    <a:pt x="5" y="49"/>
                  </a:lnTo>
                  <a:lnTo>
                    <a:pt x="5" y="49"/>
                  </a:lnTo>
                  <a:lnTo>
                    <a:pt x="11" y="27"/>
                  </a:lnTo>
                  <a:lnTo>
                    <a:pt x="11" y="27"/>
                  </a:lnTo>
                  <a:lnTo>
                    <a:pt x="11" y="27"/>
                  </a:lnTo>
                  <a:lnTo>
                    <a:pt x="11" y="21"/>
                  </a:lnTo>
                  <a:lnTo>
                    <a:pt x="11" y="21"/>
                  </a:lnTo>
                  <a:lnTo>
                    <a:pt x="11" y="18"/>
                  </a:lnTo>
                  <a:lnTo>
                    <a:pt x="11" y="18"/>
                  </a:lnTo>
                  <a:lnTo>
                    <a:pt x="13" y="6"/>
                  </a:lnTo>
                  <a:lnTo>
                    <a:pt x="14" y="0"/>
                  </a:lnTo>
                  <a:lnTo>
                    <a:pt x="16" y="2"/>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3" name="Freeform 227"/>
            <p:cNvSpPr>
              <a:spLocks/>
            </p:cNvSpPr>
            <p:nvPr/>
          </p:nvSpPr>
          <p:spPr bwMode="auto">
            <a:xfrm>
              <a:off x="7834638" y="4333346"/>
              <a:ext cx="129048" cy="229417"/>
            </a:xfrm>
            <a:custGeom>
              <a:avLst/>
              <a:gdLst>
                <a:gd name="T0" fmla="*/ 17 w 18"/>
                <a:gd name="T1" fmla="*/ 3 h 32"/>
                <a:gd name="T2" fmla="*/ 17 w 18"/>
                <a:gd name="T3" fmla="*/ 5 h 32"/>
                <a:gd name="T4" fmla="*/ 18 w 18"/>
                <a:gd name="T5" fmla="*/ 6 h 32"/>
                <a:gd name="T6" fmla="*/ 18 w 18"/>
                <a:gd name="T7" fmla="*/ 13 h 32"/>
                <a:gd name="T8" fmla="*/ 17 w 18"/>
                <a:gd name="T9" fmla="*/ 17 h 32"/>
                <a:gd name="T10" fmla="*/ 15 w 18"/>
                <a:gd name="T11" fmla="*/ 25 h 32"/>
                <a:gd name="T12" fmla="*/ 15 w 18"/>
                <a:gd name="T13" fmla="*/ 25 h 32"/>
                <a:gd name="T14" fmla="*/ 17 w 18"/>
                <a:gd name="T15" fmla="*/ 32 h 32"/>
                <a:gd name="T16" fmla="*/ 3 w 18"/>
                <a:gd name="T17" fmla="*/ 32 h 32"/>
                <a:gd name="T18" fmla="*/ 3 w 18"/>
                <a:gd name="T19" fmla="*/ 31 h 32"/>
                <a:gd name="T20" fmla="*/ 1 w 18"/>
                <a:gd name="T21" fmla="*/ 23 h 32"/>
                <a:gd name="T22" fmla="*/ 0 w 18"/>
                <a:gd name="T23" fmla="*/ 22 h 32"/>
                <a:gd name="T24" fmla="*/ 1 w 18"/>
                <a:gd name="T25" fmla="*/ 17 h 32"/>
                <a:gd name="T26" fmla="*/ 3 w 18"/>
                <a:gd name="T27" fmla="*/ 11 h 32"/>
                <a:gd name="T28" fmla="*/ 3 w 18"/>
                <a:gd name="T29" fmla="*/ 10 h 32"/>
                <a:gd name="T30" fmla="*/ 3 w 18"/>
                <a:gd name="T31" fmla="*/ 6 h 32"/>
                <a:gd name="T32" fmla="*/ 4 w 18"/>
                <a:gd name="T33" fmla="*/ 6 h 32"/>
                <a:gd name="T34" fmla="*/ 4 w 18"/>
                <a:gd name="T35" fmla="*/ 5 h 32"/>
                <a:gd name="T36" fmla="*/ 8 w 18"/>
                <a:gd name="T37" fmla="*/ 2 h 32"/>
                <a:gd name="T38" fmla="*/ 8 w 18"/>
                <a:gd name="T39" fmla="*/ 0 h 32"/>
                <a:gd name="T40" fmla="*/ 17 w 18"/>
                <a:gd name="T4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32">
                  <a:moveTo>
                    <a:pt x="17" y="3"/>
                  </a:moveTo>
                  <a:lnTo>
                    <a:pt x="17" y="5"/>
                  </a:lnTo>
                  <a:lnTo>
                    <a:pt x="18" y="6"/>
                  </a:lnTo>
                  <a:lnTo>
                    <a:pt x="18" y="13"/>
                  </a:lnTo>
                  <a:lnTo>
                    <a:pt x="17" y="17"/>
                  </a:lnTo>
                  <a:lnTo>
                    <a:pt x="15" y="25"/>
                  </a:lnTo>
                  <a:lnTo>
                    <a:pt x="15" y="25"/>
                  </a:lnTo>
                  <a:lnTo>
                    <a:pt x="17" y="32"/>
                  </a:lnTo>
                  <a:lnTo>
                    <a:pt x="3" y="32"/>
                  </a:lnTo>
                  <a:lnTo>
                    <a:pt x="3" y="31"/>
                  </a:lnTo>
                  <a:lnTo>
                    <a:pt x="1" y="23"/>
                  </a:lnTo>
                  <a:lnTo>
                    <a:pt x="0" y="22"/>
                  </a:lnTo>
                  <a:lnTo>
                    <a:pt x="1" y="17"/>
                  </a:lnTo>
                  <a:lnTo>
                    <a:pt x="3" y="11"/>
                  </a:lnTo>
                  <a:lnTo>
                    <a:pt x="3" y="10"/>
                  </a:lnTo>
                  <a:lnTo>
                    <a:pt x="3" y="6"/>
                  </a:lnTo>
                  <a:lnTo>
                    <a:pt x="4" y="6"/>
                  </a:lnTo>
                  <a:lnTo>
                    <a:pt x="4" y="5"/>
                  </a:lnTo>
                  <a:lnTo>
                    <a:pt x="8" y="2"/>
                  </a:lnTo>
                  <a:lnTo>
                    <a:pt x="8" y="0"/>
                  </a:lnTo>
                  <a:lnTo>
                    <a:pt x="17" y="3"/>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4" name="Freeform 228"/>
            <p:cNvSpPr>
              <a:spLocks/>
            </p:cNvSpPr>
            <p:nvPr/>
          </p:nvSpPr>
          <p:spPr bwMode="auto">
            <a:xfrm>
              <a:off x="6565674" y="4333346"/>
              <a:ext cx="430158" cy="659574"/>
            </a:xfrm>
            <a:custGeom>
              <a:avLst/>
              <a:gdLst>
                <a:gd name="T0" fmla="*/ 15 w 60"/>
                <a:gd name="T1" fmla="*/ 3 h 92"/>
                <a:gd name="T2" fmla="*/ 18 w 60"/>
                <a:gd name="T3" fmla="*/ 5 h 92"/>
                <a:gd name="T4" fmla="*/ 28 w 60"/>
                <a:gd name="T5" fmla="*/ 13 h 92"/>
                <a:gd name="T6" fmla="*/ 28 w 60"/>
                <a:gd name="T7" fmla="*/ 13 h 92"/>
                <a:gd name="T8" fmla="*/ 28 w 60"/>
                <a:gd name="T9" fmla="*/ 13 h 92"/>
                <a:gd name="T10" fmla="*/ 28 w 60"/>
                <a:gd name="T11" fmla="*/ 13 h 92"/>
                <a:gd name="T12" fmla="*/ 28 w 60"/>
                <a:gd name="T13" fmla="*/ 13 h 92"/>
                <a:gd name="T14" fmla="*/ 29 w 60"/>
                <a:gd name="T15" fmla="*/ 14 h 92"/>
                <a:gd name="T16" fmla="*/ 29 w 60"/>
                <a:gd name="T17" fmla="*/ 14 h 92"/>
                <a:gd name="T18" fmla="*/ 55 w 60"/>
                <a:gd name="T19" fmla="*/ 17 h 92"/>
                <a:gd name="T20" fmla="*/ 60 w 60"/>
                <a:gd name="T21" fmla="*/ 16 h 92"/>
                <a:gd name="T22" fmla="*/ 50 w 60"/>
                <a:gd name="T23" fmla="*/ 28 h 92"/>
                <a:gd name="T24" fmla="*/ 44 w 60"/>
                <a:gd name="T25" fmla="*/ 42 h 92"/>
                <a:gd name="T26" fmla="*/ 44 w 60"/>
                <a:gd name="T27" fmla="*/ 55 h 92"/>
                <a:gd name="T28" fmla="*/ 44 w 60"/>
                <a:gd name="T29" fmla="*/ 55 h 92"/>
                <a:gd name="T30" fmla="*/ 47 w 60"/>
                <a:gd name="T31" fmla="*/ 64 h 92"/>
                <a:gd name="T32" fmla="*/ 47 w 60"/>
                <a:gd name="T33" fmla="*/ 71 h 92"/>
                <a:gd name="T34" fmla="*/ 47 w 60"/>
                <a:gd name="T35" fmla="*/ 71 h 92"/>
                <a:gd name="T36" fmla="*/ 47 w 60"/>
                <a:gd name="T37" fmla="*/ 71 h 92"/>
                <a:gd name="T38" fmla="*/ 47 w 60"/>
                <a:gd name="T39" fmla="*/ 71 h 92"/>
                <a:gd name="T40" fmla="*/ 47 w 60"/>
                <a:gd name="T41" fmla="*/ 72 h 92"/>
                <a:gd name="T42" fmla="*/ 47 w 60"/>
                <a:gd name="T43" fmla="*/ 72 h 92"/>
                <a:gd name="T44" fmla="*/ 47 w 60"/>
                <a:gd name="T45" fmla="*/ 72 h 92"/>
                <a:gd name="T46" fmla="*/ 47 w 60"/>
                <a:gd name="T47" fmla="*/ 72 h 92"/>
                <a:gd name="T48" fmla="*/ 47 w 60"/>
                <a:gd name="T49" fmla="*/ 72 h 92"/>
                <a:gd name="T50" fmla="*/ 43 w 60"/>
                <a:gd name="T51" fmla="*/ 80 h 92"/>
                <a:gd name="T52" fmla="*/ 37 w 60"/>
                <a:gd name="T53" fmla="*/ 89 h 92"/>
                <a:gd name="T54" fmla="*/ 34 w 60"/>
                <a:gd name="T55" fmla="*/ 92 h 92"/>
                <a:gd name="T56" fmla="*/ 34 w 60"/>
                <a:gd name="T57" fmla="*/ 92 h 92"/>
                <a:gd name="T58" fmla="*/ 34 w 60"/>
                <a:gd name="T59" fmla="*/ 92 h 92"/>
                <a:gd name="T60" fmla="*/ 34 w 60"/>
                <a:gd name="T61" fmla="*/ 92 h 92"/>
                <a:gd name="T62" fmla="*/ 32 w 60"/>
                <a:gd name="T63" fmla="*/ 92 h 92"/>
                <a:gd name="T64" fmla="*/ 15 w 60"/>
                <a:gd name="T65" fmla="*/ 71 h 92"/>
                <a:gd name="T66" fmla="*/ 11 w 60"/>
                <a:gd name="T67" fmla="*/ 69 h 92"/>
                <a:gd name="T68" fmla="*/ 11 w 60"/>
                <a:gd name="T69" fmla="*/ 67 h 92"/>
                <a:gd name="T70" fmla="*/ 9 w 60"/>
                <a:gd name="T71" fmla="*/ 67 h 92"/>
                <a:gd name="T72" fmla="*/ 8 w 60"/>
                <a:gd name="T73" fmla="*/ 66 h 92"/>
                <a:gd name="T74" fmla="*/ 6 w 60"/>
                <a:gd name="T75" fmla="*/ 64 h 92"/>
                <a:gd name="T76" fmla="*/ 3 w 60"/>
                <a:gd name="T77" fmla="*/ 61 h 92"/>
                <a:gd name="T78" fmla="*/ 2 w 60"/>
                <a:gd name="T79" fmla="*/ 60 h 92"/>
                <a:gd name="T80" fmla="*/ 2 w 60"/>
                <a:gd name="T81" fmla="*/ 58 h 92"/>
                <a:gd name="T82" fmla="*/ 0 w 60"/>
                <a:gd name="T83" fmla="*/ 48 h 92"/>
                <a:gd name="T84" fmla="*/ 5 w 60"/>
                <a:gd name="T85" fmla="*/ 48 h 92"/>
                <a:gd name="T86" fmla="*/ 9 w 60"/>
                <a:gd name="T87" fmla="*/ 46 h 92"/>
                <a:gd name="T88" fmla="*/ 9 w 60"/>
                <a:gd name="T89" fmla="*/ 46 h 92"/>
                <a:gd name="T90" fmla="*/ 11 w 60"/>
                <a:gd name="T91" fmla="*/ 28 h 92"/>
                <a:gd name="T92" fmla="*/ 11 w 60"/>
                <a:gd name="T93" fmla="*/ 17 h 92"/>
                <a:gd name="T94" fmla="*/ 9 w 60"/>
                <a:gd name="T95" fmla="*/ 6 h 92"/>
                <a:gd name="T96" fmla="*/ 11 w 60"/>
                <a:gd name="T97" fmla="*/ 3 h 92"/>
                <a:gd name="T98" fmla="*/ 11 w 60"/>
                <a:gd name="T99" fmla="*/ 0 h 92"/>
                <a:gd name="T100" fmla="*/ 15 w 60"/>
                <a:gd name="T101"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92">
                  <a:moveTo>
                    <a:pt x="15" y="3"/>
                  </a:moveTo>
                  <a:lnTo>
                    <a:pt x="18" y="5"/>
                  </a:lnTo>
                  <a:lnTo>
                    <a:pt x="28" y="13"/>
                  </a:lnTo>
                  <a:lnTo>
                    <a:pt x="28" y="13"/>
                  </a:lnTo>
                  <a:lnTo>
                    <a:pt x="28" y="13"/>
                  </a:lnTo>
                  <a:lnTo>
                    <a:pt x="28" y="13"/>
                  </a:lnTo>
                  <a:lnTo>
                    <a:pt x="28" y="13"/>
                  </a:lnTo>
                  <a:lnTo>
                    <a:pt x="29" y="14"/>
                  </a:lnTo>
                  <a:lnTo>
                    <a:pt x="29" y="14"/>
                  </a:lnTo>
                  <a:lnTo>
                    <a:pt x="55" y="17"/>
                  </a:lnTo>
                  <a:lnTo>
                    <a:pt x="60" y="16"/>
                  </a:lnTo>
                  <a:lnTo>
                    <a:pt x="50" y="28"/>
                  </a:lnTo>
                  <a:lnTo>
                    <a:pt x="44" y="42"/>
                  </a:lnTo>
                  <a:lnTo>
                    <a:pt x="44" y="55"/>
                  </a:lnTo>
                  <a:lnTo>
                    <a:pt x="44" y="55"/>
                  </a:lnTo>
                  <a:lnTo>
                    <a:pt x="47" y="64"/>
                  </a:lnTo>
                  <a:lnTo>
                    <a:pt x="47" y="71"/>
                  </a:lnTo>
                  <a:lnTo>
                    <a:pt x="47" y="71"/>
                  </a:lnTo>
                  <a:lnTo>
                    <a:pt x="47" y="71"/>
                  </a:lnTo>
                  <a:lnTo>
                    <a:pt x="47" y="71"/>
                  </a:lnTo>
                  <a:lnTo>
                    <a:pt x="47" y="72"/>
                  </a:lnTo>
                  <a:lnTo>
                    <a:pt x="47" y="72"/>
                  </a:lnTo>
                  <a:lnTo>
                    <a:pt x="47" y="72"/>
                  </a:lnTo>
                  <a:lnTo>
                    <a:pt x="47" y="72"/>
                  </a:lnTo>
                  <a:lnTo>
                    <a:pt x="47" y="72"/>
                  </a:lnTo>
                  <a:lnTo>
                    <a:pt x="43" y="80"/>
                  </a:lnTo>
                  <a:lnTo>
                    <a:pt x="37" y="89"/>
                  </a:lnTo>
                  <a:lnTo>
                    <a:pt x="34" y="92"/>
                  </a:lnTo>
                  <a:lnTo>
                    <a:pt x="34" y="92"/>
                  </a:lnTo>
                  <a:lnTo>
                    <a:pt x="34" y="92"/>
                  </a:lnTo>
                  <a:lnTo>
                    <a:pt x="34" y="92"/>
                  </a:lnTo>
                  <a:lnTo>
                    <a:pt x="32" y="92"/>
                  </a:lnTo>
                  <a:lnTo>
                    <a:pt x="15" y="71"/>
                  </a:lnTo>
                  <a:lnTo>
                    <a:pt x="11" y="69"/>
                  </a:lnTo>
                  <a:lnTo>
                    <a:pt x="11" y="67"/>
                  </a:lnTo>
                  <a:lnTo>
                    <a:pt x="9" y="67"/>
                  </a:lnTo>
                  <a:lnTo>
                    <a:pt x="8" y="66"/>
                  </a:lnTo>
                  <a:lnTo>
                    <a:pt x="6" y="64"/>
                  </a:lnTo>
                  <a:lnTo>
                    <a:pt x="3" y="61"/>
                  </a:lnTo>
                  <a:lnTo>
                    <a:pt x="2" y="60"/>
                  </a:lnTo>
                  <a:lnTo>
                    <a:pt x="2" y="58"/>
                  </a:lnTo>
                  <a:lnTo>
                    <a:pt x="0" y="48"/>
                  </a:lnTo>
                  <a:lnTo>
                    <a:pt x="5" y="48"/>
                  </a:lnTo>
                  <a:lnTo>
                    <a:pt x="9" y="46"/>
                  </a:lnTo>
                  <a:lnTo>
                    <a:pt x="9" y="46"/>
                  </a:lnTo>
                  <a:lnTo>
                    <a:pt x="11" y="28"/>
                  </a:lnTo>
                  <a:lnTo>
                    <a:pt x="11" y="17"/>
                  </a:lnTo>
                  <a:lnTo>
                    <a:pt x="9" y="6"/>
                  </a:lnTo>
                  <a:lnTo>
                    <a:pt x="11" y="3"/>
                  </a:lnTo>
                  <a:lnTo>
                    <a:pt x="11" y="0"/>
                  </a:lnTo>
                  <a:lnTo>
                    <a:pt x="15" y="3"/>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5" name="Freeform 230"/>
            <p:cNvSpPr>
              <a:spLocks/>
            </p:cNvSpPr>
            <p:nvPr/>
          </p:nvSpPr>
          <p:spPr bwMode="auto">
            <a:xfrm>
              <a:off x="7942176" y="4333349"/>
              <a:ext cx="164896" cy="250926"/>
            </a:xfrm>
            <a:custGeom>
              <a:avLst/>
              <a:gdLst>
                <a:gd name="T0" fmla="*/ 5 w 23"/>
                <a:gd name="T1" fmla="*/ 0 h 35"/>
                <a:gd name="T2" fmla="*/ 5 w 23"/>
                <a:gd name="T3" fmla="*/ 0 h 35"/>
                <a:gd name="T4" fmla="*/ 6 w 23"/>
                <a:gd name="T5" fmla="*/ 2 h 35"/>
                <a:gd name="T6" fmla="*/ 8 w 23"/>
                <a:gd name="T7" fmla="*/ 2 h 35"/>
                <a:gd name="T8" fmla="*/ 8 w 23"/>
                <a:gd name="T9" fmla="*/ 3 h 35"/>
                <a:gd name="T10" fmla="*/ 9 w 23"/>
                <a:gd name="T11" fmla="*/ 5 h 35"/>
                <a:gd name="T12" fmla="*/ 12 w 23"/>
                <a:gd name="T13" fmla="*/ 8 h 35"/>
                <a:gd name="T14" fmla="*/ 15 w 23"/>
                <a:gd name="T15" fmla="*/ 14 h 35"/>
                <a:gd name="T16" fmla="*/ 23 w 23"/>
                <a:gd name="T17" fmla="*/ 28 h 35"/>
                <a:gd name="T18" fmla="*/ 21 w 23"/>
                <a:gd name="T19" fmla="*/ 29 h 35"/>
                <a:gd name="T20" fmla="*/ 18 w 23"/>
                <a:gd name="T21" fmla="*/ 32 h 35"/>
                <a:gd name="T22" fmla="*/ 9 w 23"/>
                <a:gd name="T23" fmla="*/ 35 h 35"/>
                <a:gd name="T24" fmla="*/ 2 w 23"/>
                <a:gd name="T25" fmla="*/ 32 h 35"/>
                <a:gd name="T26" fmla="*/ 0 w 23"/>
                <a:gd name="T27" fmla="*/ 25 h 35"/>
                <a:gd name="T28" fmla="*/ 0 w 23"/>
                <a:gd name="T29" fmla="*/ 25 h 35"/>
                <a:gd name="T30" fmla="*/ 2 w 23"/>
                <a:gd name="T31" fmla="*/ 17 h 35"/>
                <a:gd name="T32" fmla="*/ 3 w 23"/>
                <a:gd name="T33" fmla="*/ 13 h 35"/>
                <a:gd name="T34" fmla="*/ 3 w 23"/>
                <a:gd name="T35" fmla="*/ 6 h 35"/>
                <a:gd name="T36" fmla="*/ 2 w 23"/>
                <a:gd name="T37" fmla="*/ 5 h 35"/>
                <a:gd name="T38" fmla="*/ 2 w 23"/>
                <a:gd name="T39" fmla="*/ 3 h 35"/>
                <a:gd name="T40" fmla="*/ 3 w 23"/>
                <a:gd name="T41" fmla="*/ 2 h 35"/>
                <a:gd name="T42" fmla="*/ 3 w 23"/>
                <a:gd name="T43" fmla="*/ 0 h 35"/>
                <a:gd name="T44" fmla="*/ 3 w 23"/>
                <a:gd name="T45" fmla="*/ 0 h 35"/>
                <a:gd name="T46" fmla="*/ 5 w 23"/>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5">
                  <a:moveTo>
                    <a:pt x="5" y="0"/>
                  </a:moveTo>
                  <a:lnTo>
                    <a:pt x="5" y="0"/>
                  </a:lnTo>
                  <a:lnTo>
                    <a:pt x="6" y="2"/>
                  </a:lnTo>
                  <a:lnTo>
                    <a:pt x="8" y="2"/>
                  </a:lnTo>
                  <a:lnTo>
                    <a:pt x="8" y="3"/>
                  </a:lnTo>
                  <a:lnTo>
                    <a:pt x="9" y="5"/>
                  </a:lnTo>
                  <a:lnTo>
                    <a:pt x="12" y="8"/>
                  </a:lnTo>
                  <a:lnTo>
                    <a:pt x="15" y="14"/>
                  </a:lnTo>
                  <a:lnTo>
                    <a:pt x="23" y="28"/>
                  </a:lnTo>
                  <a:lnTo>
                    <a:pt x="21" y="29"/>
                  </a:lnTo>
                  <a:lnTo>
                    <a:pt x="18" y="32"/>
                  </a:lnTo>
                  <a:lnTo>
                    <a:pt x="9" y="35"/>
                  </a:lnTo>
                  <a:lnTo>
                    <a:pt x="2" y="32"/>
                  </a:lnTo>
                  <a:lnTo>
                    <a:pt x="0" y="25"/>
                  </a:lnTo>
                  <a:lnTo>
                    <a:pt x="0" y="25"/>
                  </a:lnTo>
                  <a:lnTo>
                    <a:pt x="2" y="17"/>
                  </a:lnTo>
                  <a:lnTo>
                    <a:pt x="3" y="13"/>
                  </a:lnTo>
                  <a:lnTo>
                    <a:pt x="3" y="6"/>
                  </a:lnTo>
                  <a:lnTo>
                    <a:pt x="2" y="5"/>
                  </a:lnTo>
                  <a:lnTo>
                    <a:pt x="2" y="3"/>
                  </a:lnTo>
                  <a:lnTo>
                    <a:pt x="3" y="2"/>
                  </a:lnTo>
                  <a:lnTo>
                    <a:pt x="3" y="0"/>
                  </a:lnTo>
                  <a:lnTo>
                    <a:pt x="3" y="0"/>
                  </a:lnTo>
                  <a:lnTo>
                    <a:pt x="5" y="0"/>
                  </a:lnTo>
                  <a:close/>
                </a:path>
              </a:pathLst>
            </a:custGeom>
            <a:solidFill>
              <a:srgbClr val="FFFF0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6" name="Freeform 233"/>
            <p:cNvSpPr>
              <a:spLocks/>
            </p:cNvSpPr>
            <p:nvPr/>
          </p:nvSpPr>
          <p:spPr bwMode="auto">
            <a:xfrm>
              <a:off x="6995832" y="4247316"/>
              <a:ext cx="301110" cy="516187"/>
            </a:xfrm>
            <a:custGeom>
              <a:avLst/>
              <a:gdLst>
                <a:gd name="T0" fmla="*/ 42 w 42"/>
                <a:gd name="T1" fmla="*/ 5 h 72"/>
                <a:gd name="T2" fmla="*/ 42 w 42"/>
                <a:gd name="T3" fmla="*/ 20 h 72"/>
                <a:gd name="T4" fmla="*/ 41 w 42"/>
                <a:gd name="T5" fmla="*/ 26 h 72"/>
                <a:gd name="T6" fmla="*/ 39 w 42"/>
                <a:gd name="T7" fmla="*/ 38 h 72"/>
                <a:gd name="T8" fmla="*/ 39 w 42"/>
                <a:gd name="T9" fmla="*/ 38 h 72"/>
                <a:gd name="T10" fmla="*/ 39 w 42"/>
                <a:gd name="T11" fmla="*/ 41 h 72"/>
                <a:gd name="T12" fmla="*/ 39 w 42"/>
                <a:gd name="T13" fmla="*/ 41 h 72"/>
                <a:gd name="T14" fmla="*/ 39 w 42"/>
                <a:gd name="T15" fmla="*/ 47 h 72"/>
                <a:gd name="T16" fmla="*/ 39 w 42"/>
                <a:gd name="T17" fmla="*/ 47 h 72"/>
                <a:gd name="T18" fmla="*/ 39 w 42"/>
                <a:gd name="T19" fmla="*/ 47 h 72"/>
                <a:gd name="T20" fmla="*/ 33 w 42"/>
                <a:gd name="T21" fmla="*/ 69 h 72"/>
                <a:gd name="T22" fmla="*/ 33 w 42"/>
                <a:gd name="T23" fmla="*/ 69 h 72"/>
                <a:gd name="T24" fmla="*/ 33 w 42"/>
                <a:gd name="T25" fmla="*/ 69 h 72"/>
                <a:gd name="T26" fmla="*/ 33 w 42"/>
                <a:gd name="T27" fmla="*/ 70 h 72"/>
                <a:gd name="T28" fmla="*/ 28 w 42"/>
                <a:gd name="T29" fmla="*/ 72 h 72"/>
                <a:gd name="T30" fmla="*/ 28 w 42"/>
                <a:gd name="T31" fmla="*/ 69 h 72"/>
                <a:gd name="T32" fmla="*/ 13 w 42"/>
                <a:gd name="T33" fmla="*/ 50 h 72"/>
                <a:gd name="T34" fmla="*/ 10 w 42"/>
                <a:gd name="T35" fmla="*/ 47 h 72"/>
                <a:gd name="T36" fmla="*/ 7 w 42"/>
                <a:gd name="T37" fmla="*/ 44 h 72"/>
                <a:gd name="T38" fmla="*/ 7 w 42"/>
                <a:gd name="T39" fmla="*/ 43 h 72"/>
                <a:gd name="T40" fmla="*/ 7 w 42"/>
                <a:gd name="T41" fmla="*/ 43 h 72"/>
                <a:gd name="T42" fmla="*/ 4 w 42"/>
                <a:gd name="T43" fmla="*/ 41 h 72"/>
                <a:gd name="T44" fmla="*/ 3 w 42"/>
                <a:gd name="T45" fmla="*/ 37 h 72"/>
                <a:gd name="T46" fmla="*/ 0 w 42"/>
                <a:gd name="T47" fmla="*/ 28 h 72"/>
                <a:gd name="T48" fmla="*/ 6 w 42"/>
                <a:gd name="T49" fmla="*/ 22 h 72"/>
                <a:gd name="T50" fmla="*/ 7 w 42"/>
                <a:gd name="T51" fmla="*/ 8 h 72"/>
                <a:gd name="T52" fmla="*/ 28 w 42"/>
                <a:gd name="T53" fmla="*/ 2 h 72"/>
                <a:gd name="T54" fmla="*/ 35 w 42"/>
                <a:gd name="T55" fmla="*/ 0 h 72"/>
                <a:gd name="T56" fmla="*/ 42 w 42"/>
                <a:gd name="T57"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72">
                  <a:moveTo>
                    <a:pt x="42" y="5"/>
                  </a:moveTo>
                  <a:lnTo>
                    <a:pt x="42" y="20"/>
                  </a:lnTo>
                  <a:lnTo>
                    <a:pt x="41" y="26"/>
                  </a:lnTo>
                  <a:lnTo>
                    <a:pt x="39" y="38"/>
                  </a:lnTo>
                  <a:lnTo>
                    <a:pt x="39" y="38"/>
                  </a:lnTo>
                  <a:lnTo>
                    <a:pt x="39" y="41"/>
                  </a:lnTo>
                  <a:lnTo>
                    <a:pt x="39" y="41"/>
                  </a:lnTo>
                  <a:lnTo>
                    <a:pt x="39" y="47"/>
                  </a:lnTo>
                  <a:lnTo>
                    <a:pt x="39" y="47"/>
                  </a:lnTo>
                  <a:lnTo>
                    <a:pt x="39" y="47"/>
                  </a:lnTo>
                  <a:lnTo>
                    <a:pt x="33" y="69"/>
                  </a:lnTo>
                  <a:lnTo>
                    <a:pt x="33" y="69"/>
                  </a:lnTo>
                  <a:lnTo>
                    <a:pt x="33" y="69"/>
                  </a:lnTo>
                  <a:lnTo>
                    <a:pt x="33" y="70"/>
                  </a:lnTo>
                  <a:lnTo>
                    <a:pt x="28" y="72"/>
                  </a:lnTo>
                  <a:lnTo>
                    <a:pt x="28" y="69"/>
                  </a:lnTo>
                  <a:lnTo>
                    <a:pt x="13" y="50"/>
                  </a:lnTo>
                  <a:lnTo>
                    <a:pt x="10" y="47"/>
                  </a:lnTo>
                  <a:lnTo>
                    <a:pt x="7" y="44"/>
                  </a:lnTo>
                  <a:lnTo>
                    <a:pt x="7" y="43"/>
                  </a:lnTo>
                  <a:lnTo>
                    <a:pt x="7" y="43"/>
                  </a:lnTo>
                  <a:lnTo>
                    <a:pt x="4" y="41"/>
                  </a:lnTo>
                  <a:lnTo>
                    <a:pt x="3" y="37"/>
                  </a:lnTo>
                  <a:lnTo>
                    <a:pt x="0" y="28"/>
                  </a:lnTo>
                  <a:lnTo>
                    <a:pt x="6" y="22"/>
                  </a:lnTo>
                  <a:lnTo>
                    <a:pt x="7" y="8"/>
                  </a:lnTo>
                  <a:lnTo>
                    <a:pt x="28" y="2"/>
                  </a:lnTo>
                  <a:lnTo>
                    <a:pt x="35" y="0"/>
                  </a:lnTo>
                  <a:lnTo>
                    <a:pt x="42" y="5"/>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7" name="Freeform 234"/>
            <p:cNvSpPr>
              <a:spLocks/>
            </p:cNvSpPr>
            <p:nvPr/>
          </p:nvSpPr>
          <p:spPr bwMode="auto">
            <a:xfrm>
              <a:off x="8228947" y="4225811"/>
              <a:ext cx="623729" cy="853146"/>
            </a:xfrm>
            <a:custGeom>
              <a:avLst/>
              <a:gdLst>
                <a:gd name="T0" fmla="*/ 68 w 87"/>
                <a:gd name="T1" fmla="*/ 6 h 119"/>
                <a:gd name="T2" fmla="*/ 68 w 87"/>
                <a:gd name="T3" fmla="*/ 6 h 119"/>
                <a:gd name="T4" fmla="*/ 71 w 87"/>
                <a:gd name="T5" fmla="*/ 5 h 119"/>
                <a:gd name="T6" fmla="*/ 74 w 87"/>
                <a:gd name="T7" fmla="*/ 3 h 119"/>
                <a:gd name="T8" fmla="*/ 74 w 87"/>
                <a:gd name="T9" fmla="*/ 3 h 119"/>
                <a:gd name="T10" fmla="*/ 76 w 87"/>
                <a:gd name="T11" fmla="*/ 3 h 119"/>
                <a:gd name="T12" fmla="*/ 76 w 87"/>
                <a:gd name="T13" fmla="*/ 6 h 119"/>
                <a:gd name="T14" fmla="*/ 76 w 87"/>
                <a:gd name="T15" fmla="*/ 9 h 119"/>
                <a:gd name="T16" fmla="*/ 76 w 87"/>
                <a:gd name="T17" fmla="*/ 9 h 119"/>
                <a:gd name="T18" fmla="*/ 76 w 87"/>
                <a:gd name="T19" fmla="*/ 9 h 119"/>
                <a:gd name="T20" fmla="*/ 76 w 87"/>
                <a:gd name="T21" fmla="*/ 9 h 119"/>
                <a:gd name="T22" fmla="*/ 74 w 87"/>
                <a:gd name="T23" fmla="*/ 9 h 119"/>
                <a:gd name="T24" fmla="*/ 74 w 87"/>
                <a:gd name="T25" fmla="*/ 9 h 119"/>
                <a:gd name="T26" fmla="*/ 74 w 87"/>
                <a:gd name="T27" fmla="*/ 9 h 119"/>
                <a:gd name="T28" fmla="*/ 73 w 87"/>
                <a:gd name="T29" fmla="*/ 11 h 119"/>
                <a:gd name="T30" fmla="*/ 73 w 87"/>
                <a:gd name="T31" fmla="*/ 12 h 119"/>
                <a:gd name="T32" fmla="*/ 70 w 87"/>
                <a:gd name="T33" fmla="*/ 18 h 119"/>
                <a:gd name="T34" fmla="*/ 70 w 87"/>
                <a:gd name="T35" fmla="*/ 20 h 119"/>
                <a:gd name="T36" fmla="*/ 74 w 87"/>
                <a:gd name="T37" fmla="*/ 52 h 119"/>
                <a:gd name="T38" fmla="*/ 74 w 87"/>
                <a:gd name="T39" fmla="*/ 52 h 119"/>
                <a:gd name="T40" fmla="*/ 74 w 87"/>
                <a:gd name="T41" fmla="*/ 52 h 119"/>
                <a:gd name="T42" fmla="*/ 74 w 87"/>
                <a:gd name="T43" fmla="*/ 52 h 119"/>
                <a:gd name="T44" fmla="*/ 82 w 87"/>
                <a:gd name="T45" fmla="*/ 58 h 119"/>
                <a:gd name="T46" fmla="*/ 87 w 87"/>
                <a:gd name="T47" fmla="*/ 66 h 119"/>
                <a:gd name="T48" fmla="*/ 87 w 87"/>
                <a:gd name="T49" fmla="*/ 67 h 119"/>
                <a:gd name="T50" fmla="*/ 87 w 87"/>
                <a:gd name="T51" fmla="*/ 92 h 119"/>
                <a:gd name="T52" fmla="*/ 68 w 87"/>
                <a:gd name="T53" fmla="*/ 107 h 119"/>
                <a:gd name="T54" fmla="*/ 65 w 87"/>
                <a:gd name="T55" fmla="*/ 107 h 119"/>
                <a:gd name="T56" fmla="*/ 55 w 87"/>
                <a:gd name="T57" fmla="*/ 111 h 119"/>
                <a:gd name="T58" fmla="*/ 56 w 87"/>
                <a:gd name="T59" fmla="*/ 101 h 119"/>
                <a:gd name="T60" fmla="*/ 53 w 87"/>
                <a:gd name="T61" fmla="*/ 99 h 119"/>
                <a:gd name="T62" fmla="*/ 52 w 87"/>
                <a:gd name="T63" fmla="*/ 99 h 119"/>
                <a:gd name="T64" fmla="*/ 44 w 87"/>
                <a:gd name="T65" fmla="*/ 96 h 119"/>
                <a:gd name="T66" fmla="*/ 42 w 87"/>
                <a:gd name="T67" fmla="*/ 96 h 119"/>
                <a:gd name="T68" fmla="*/ 42 w 87"/>
                <a:gd name="T69" fmla="*/ 96 h 119"/>
                <a:gd name="T70" fmla="*/ 42 w 87"/>
                <a:gd name="T71" fmla="*/ 96 h 119"/>
                <a:gd name="T72" fmla="*/ 42 w 87"/>
                <a:gd name="T73" fmla="*/ 99 h 119"/>
                <a:gd name="T74" fmla="*/ 42 w 87"/>
                <a:gd name="T75" fmla="*/ 99 h 119"/>
                <a:gd name="T76" fmla="*/ 42 w 87"/>
                <a:gd name="T77" fmla="*/ 99 h 119"/>
                <a:gd name="T78" fmla="*/ 42 w 87"/>
                <a:gd name="T79" fmla="*/ 99 h 119"/>
                <a:gd name="T80" fmla="*/ 26 w 87"/>
                <a:gd name="T81" fmla="*/ 118 h 119"/>
                <a:gd name="T82" fmla="*/ 21 w 87"/>
                <a:gd name="T83" fmla="*/ 116 h 119"/>
                <a:gd name="T84" fmla="*/ 6 w 87"/>
                <a:gd name="T85" fmla="*/ 76 h 119"/>
                <a:gd name="T86" fmla="*/ 6 w 87"/>
                <a:gd name="T87" fmla="*/ 70 h 119"/>
                <a:gd name="T88" fmla="*/ 6 w 87"/>
                <a:gd name="T89" fmla="*/ 69 h 119"/>
                <a:gd name="T90" fmla="*/ 0 w 87"/>
                <a:gd name="T91" fmla="*/ 50 h 119"/>
                <a:gd name="T92" fmla="*/ 9 w 87"/>
                <a:gd name="T93" fmla="*/ 20 h 119"/>
                <a:gd name="T94" fmla="*/ 10 w 87"/>
                <a:gd name="T95" fmla="*/ 18 h 119"/>
                <a:gd name="T96" fmla="*/ 10 w 87"/>
                <a:gd name="T97" fmla="*/ 17 h 119"/>
                <a:gd name="T98" fmla="*/ 15 w 87"/>
                <a:gd name="T99" fmla="*/ 15 h 119"/>
                <a:gd name="T100" fmla="*/ 20 w 87"/>
                <a:gd name="T101" fmla="*/ 11 h 119"/>
                <a:gd name="T102" fmla="*/ 21 w 87"/>
                <a:gd name="T103" fmla="*/ 11 h 119"/>
                <a:gd name="T104" fmla="*/ 21 w 87"/>
                <a:gd name="T105" fmla="*/ 9 h 119"/>
                <a:gd name="T106" fmla="*/ 21 w 87"/>
                <a:gd name="T107" fmla="*/ 9 h 119"/>
                <a:gd name="T108" fmla="*/ 23 w 87"/>
                <a:gd name="T109" fmla="*/ 8 h 119"/>
                <a:gd name="T110" fmla="*/ 24 w 87"/>
                <a:gd name="T111" fmla="*/ 6 h 119"/>
                <a:gd name="T112" fmla="*/ 35 w 87"/>
                <a:gd name="T113" fmla="*/ 0 h 119"/>
                <a:gd name="T114" fmla="*/ 38 w 87"/>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 h="119">
                  <a:moveTo>
                    <a:pt x="58" y="5"/>
                  </a:moveTo>
                  <a:lnTo>
                    <a:pt x="68" y="6"/>
                  </a:lnTo>
                  <a:lnTo>
                    <a:pt x="68" y="6"/>
                  </a:lnTo>
                  <a:lnTo>
                    <a:pt x="68" y="6"/>
                  </a:lnTo>
                  <a:lnTo>
                    <a:pt x="68" y="6"/>
                  </a:lnTo>
                  <a:lnTo>
                    <a:pt x="71" y="5"/>
                  </a:lnTo>
                  <a:lnTo>
                    <a:pt x="74" y="3"/>
                  </a:lnTo>
                  <a:lnTo>
                    <a:pt x="74" y="3"/>
                  </a:lnTo>
                  <a:lnTo>
                    <a:pt x="74" y="3"/>
                  </a:lnTo>
                  <a:lnTo>
                    <a:pt x="74" y="3"/>
                  </a:lnTo>
                  <a:lnTo>
                    <a:pt x="74" y="2"/>
                  </a:lnTo>
                  <a:lnTo>
                    <a:pt x="76" y="3"/>
                  </a:lnTo>
                  <a:lnTo>
                    <a:pt x="76" y="5"/>
                  </a:lnTo>
                  <a:lnTo>
                    <a:pt x="76" y="6"/>
                  </a:lnTo>
                  <a:lnTo>
                    <a:pt x="76" y="9"/>
                  </a:lnTo>
                  <a:lnTo>
                    <a:pt x="76" y="9"/>
                  </a:lnTo>
                  <a:lnTo>
                    <a:pt x="76" y="9"/>
                  </a:lnTo>
                  <a:lnTo>
                    <a:pt x="76" y="9"/>
                  </a:lnTo>
                  <a:lnTo>
                    <a:pt x="76" y="9"/>
                  </a:lnTo>
                  <a:lnTo>
                    <a:pt x="76" y="9"/>
                  </a:lnTo>
                  <a:lnTo>
                    <a:pt x="76" y="9"/>
                  </a:lnTo>
                  <a:lnTo>
                    <a:pt x="76" y="9"/>
                  </a:lnTo>
                  <a:lnTo>
                    <a:pt x="76" y="9"/>
                  </a:lnTo>
                  <a:lnTo>
                    <a:pt x="74" y="9"/>
                  </a:lnTo>
                  <a:lnTo>
                    <a:pt x="74" y="9"/>
                  </a:lnTo>
                  <a:lnTo>
                    <a:pt x="74" y="9"/>
                  </a:lnTo>
                  <a:lnTo>
                    <a:pt x="74" y="9"/>
                  </a:lnTo>
                  <a:lnTo>
                    <a:pt x="74" y="9"/>
                  </a:lnTo>
                  <a:lnTo>
                    <a:pt x="74" y="9"/>
                  </a:lnTo>
                  <a:lnTo>
                    <a:pt x="73" y="11"/>
                  </a:lnTo>
                  <a:lnTo>
                    <a:pt x="73" y="12"/>
                  </a:lnTo>
                  <a:lnTo>
                    <a:pt x="73" y="12"/>
                  </a:lnTo>
                  <a:lnTo>
                    <a:pt x="70" y="17"/>
                  </a:lnTo>
                  <a:lnTo>
                    <a:pt x="70" y="18"/>
                  </a:lnTo>
                  <a:lnTo>
                    <a:pt x="70" y="20"/>
                  </a:lnTo>
                  <a:lnTo>
                    <a:pt x="70" y="20"/>
                  </a:lnTo>
                  <a:lnTo>
                    <a:pt x="71" y="38"/>
                  </a:lnTo>
                  <a:lnTo>
                    <a:pt x="74" y="52"/>
                  </a:lnTo>
                  <a:lnTo>
                    <a:pt x="74" y="52"/>
                  </a:lnTo>
                  <a:lnTo>
                    <a:pt x="74" y="52"/>
                  </a:lnTo>
                  <a:lnTo>
                    <a:pt x="74" y="52"/>
                  </a:lnTo>
                  <a:lnTo>
                    <a:pt x="74" y="52"/>
                  </a:lnTo>
                  <a:lnTo>
                    <a:pt x="74" y="52"/>
                  </a:lnTo>
                  <a:lnTo>
                    <a:pt x="74" y="52"/>
                  </a:lnTo>
                  <a:lnTo>
                    <a:pt x="79" y="57"/>
                  </a:lnTo>
                  <a:lnTo>
                    <a:pt x="82" y="58"/>
                  </a:lnTo>
                  <a:lnTo>
                    <a:pt x="82" y="61"/>
                  </a:lnTo>
                  <a:lnTo>
                    <a:pt x="87" y="66"/>
                  </a:lnTo>
                  <a:lnTo>
                    <a:pt x="87" y="66"/>
                  </a:lnTo>
                  <a:lnTo>
                    <a:pt x="87" y="67"/>
                  </a:lnTo>
                  <a:lnTo>
                    <a:pt x="87" y="72"/>
                  </a:lnTo>
                  <a:lnTo>
                    <a:pt x="87" y="92"/>
                  </a:lnTo>
                  <a:lnTo>
                    <a:pt x="74" y="105"/>
                  </a:lnTo>
                  <a:lnTo>
                    <a:pt x="68" y="107"/>
                  </a:lnTo>
                  <a:lnTo>
                    <a:pt x="65" y="107"/>
                  </a:lnTo>
                  <a:lnTo>
                    <a:pt x="65" y="107"/>
                  </a:lnTo>
                  <a:lnTo>
                    <a:pt x="64" y="107"/>
                  </a:lnTo>
                  <a:lnTo>
                    <a:pt x="55" y="111"/>
                  </a:lnTo>
                  <a:lnTo>
                    <a:pt x="55" y="111"/>
                  </a:lnTo>
                  <a:lnTo>
                    <a:pt x="56" y="101"/>
                  </a:lnTo>
                  <a:lnTo>
                    <a:pt x="53" y="101"/>
                  </a:lnTo>
                  <a:lnTo>
                    <a:pt x="53" y="99"/>
                  </a:lnTo>
                  <a:lnTo>
                    <a:pt x="53" y="99"/>
                  </a:lnTo>
                  <a:lnTo>
                    <a:pt x="52" y="99"/>
                  </a:lnTo>
                  <a:lnTo>
                    <a:pt x="45" y="96"/>
                  </a:lnTo>
                  <a:lnTo>
                    <a:pt x="44" y="96"/>
                  </a:lnTo>
                  <a:lnTo>
                    <a:pt x="42" y="96"/>
                  </a:lnTo>
                  <a:lnTo>
                    <a:pt x="42" y="96"/>
                  </a:lnTo>
                  <a:lnTo>
                    <a:pt x="42" y="96"/>
                  </a:lnTo>
                  <a:lnTo>
                    <a:pt x="42" y="96"/>
                  </a:lnTo>
                  <a:lnTo>
                    <a:pt x="42" y="96"/>
                  </a:lnTo>
                  <a:lnTo>
                    <a:pt x="42" y="96"/>
                  </a:lnTo>
                  <a:lnTo>
                    <a:pt x="42" y="96"/>
                  </a:lnTo>
                  <a:lnTo>
                    <a:pt x="42" y="99"/>
                  </a:lnTo>
                  <a:lnTo>
                    <a:pt x="42" y="99"/>
                  </a:lnTo>
                  <a:lnTo>
                    <a:pt x="42" y="99"/>
                  </a:lnTo>
                  <a:lnTo>
                    <a:pt x="42" y="99"/>
                  </a:lnTo>
                  <a:lnTo>
                    <a:pt x="42" y="99"/>
                  </a:lnTo>
                  <a:lnTo>
                    <a:pt x="42" y="99"/>
                  </a:lnTo>
                  <a:lnTo>
                    <a:pt x="42" y="99"/>
                  </a:lnTo>
                  <a:lnTo>
                    <a:pt x="26" y="116"/>
                  </a:lnTo>
                  <a:lnTo>
                    <a:pt x="26" y="118"/>
                  </a:lnTo>
                  <a:lnTo>
                    <a:pt x="23" y="119"/>
                  </a:lnTo>
                  <a:lnTo>
                    <a:pt x="21" y="116"/>
                  </a:lnTo>
                  <a:lnTo>
                    <a:pt x="13" y="96"/>
                  </a:lnTo>
                  <a:lnTo>
                    <a:pt x="6" y="76"/>
                  </a:lnTo>
                  <a:lnTo>
                    <a:pt x="4" y="73"/>
                  </a:lnTo>
                  <a:lnTo>
                    <a:pt x="6" y="70"/>
                  </a:lnTo>
                  <a:lnTo>
                    <a:pt x="6" y="70"/>
                  </a:lnTo>
                  <a:lnTo>
                    <a:pt x="6" y="69"/>
                  </a:lnTo>
                  <a:lnTo>
                    <a:pt x="3" y="64"/>
                  </a:lnTo>
                  <a:lnTo>
                    <a:pt x="0" y="50"/>
                  </a:lnTo>
                  <a:lnTo>
                    <a:pt x="4" y="31"/>
                  </a:lnTo>
                  <a:lnTo>
                    <a:pt x="9" y="20"/>
                  </a:lnTo>
                  <a:lnTo>
                    <a:pt x="10" y="18"/>
                  </a:lnTo>
                  <a:lnTo>
                    <a:pt x="10" y="18"/>
                  </a:lnTo>
                  <a:lnTo>
                    <a:pt x="10" y="17"/>
                  </a:lnTo>
                  <a:lnTo>
                    <a:pt x="10" y="17"/>
                  </a:lnTo>
                  <a:lnTo>
                    <a:pt x="13" y="17"/>
                  </a:lnTo>
                  <a:lnTo>
                    <a:pt x="15" y="15"/>
                  </a:lnTo>
                  <a:lnTo>
                    <a:pt x="20" y="12"/>
                  </a:lnTo>
                  <a:lnTo>
                    <a:pt x="20" y="11"/>
                  </a:lnTo>
                  <a:lnTo>
                    <a:pt x="20" y="11"/>
                  </a:lnTo>
                  <a:lnTo>
                    <a:pt x="21" y="11"/>
                  </a:lnTo>
                  <a:lnTo>
                    <a:pt x="21" y="9"/>
                  </a:lnTo>
                  <a:lnTo>
                    <a:pt x="21" y="9"/>
                  </a:lnTo>
                  <a:lnTo>
                    <a:pt x="21" y="9"/>
                  </a:lnTo>
                  <a:lnTo>
                    <a:pt x="21" y="9"/>
                  </a:lnTo>
                  <a:lnTo>
                    <a:pt x="21" y="9"/>
                  </a:lnTo>
                  <a:lnTo>
                    <a:pt x="23" y="8"/>
                  </a:lnTo>
                  <a:lnTo>
                    <a:pt x="24" y="6"/>
                  </a:lnTo>
                  <a:lnTo>
                    <a:pt x="24" y="6"/>
                  </a:lnTo>
                  <a:lnTo>
                    <a:pt x="33" y="2"/>
                  </a:lnTo>
                  <a:lnTo>
                    <a:pt x="35" y="0"/>
                  </a:lnTo>
                  <a:lnTo>
                    <a:pt x="36" y="0"/>
                  </a:lnTo>
                  <a:lnTo>
                    <a:pt x="38" y="0"/>
                  </a:lnTo>
                  <a:lnTo>
                    <a:pt x="58" y="5"/>
                  </a:lnTo>
                  <a:close/>
                </a:path>
              </a:pathLst>
            </a:custGeom>
            <a:solidFill>
              <a:srgbClr val="FFFF0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8" name="Freeform 237"/>
            <p:cNvSpPr>
              <a:spLocks/>
            </p:cNvSpPr>
            <p:nvPr/>
          </p:nvSpPr>
          <p:spPr bwMode="auto">
            <a:xfrm>
              <a:off x="7296942" y="4139783"/>
              <a:ext cx="293940" cy="415818"/>
            </a:xfrm>
            <a:custGeom>
              <a:avLst/>
              <a:gdLst>
                <a:gd name="T0" fmla="*/ 18 w 41"/>
                <a:gd name="T1" fmla="*/ 1 h 58"/>
                <a:gd name="T2" fmla="*/ 20 w 41"/>
                <a:gd name="T3" fmla="*/ 5 h 58"/>
                <a:gd name="T4" fmla="*/ 31 w 41"/>
                <a:gd name="T5" fmla="*/ 12 h 58"/>
                <a:gd name="T6" fmla="*/ 37 w 41"/>
                <a:gd name="T7" fmla="*/ 17 h 58"/>
                <a:gd name="T8" fmla="*/ 37 w 41"/>
                <a:gd name="T9" fmla="*/ 18 h 58"/>
                <a:gd name="T10" fmla="*/ 38 w 41"/>
                <a:gd name="T11" fmla="*/ 21 h 58"/>
                <a:gd name="T12" fmla="*/ 38 w 41"/>
                <a:gd name="T13" fmla="*/ 23 h 58"/>
                <a:gd name="T14" fmla="*/ 38 w 41"/>
                <a:gd name="T15" fmla="*/ 23 h 58"/>
                <a:gd name="T16" fmla="*/ 38 w 41"/>
                <a:gd name="T17" fmla="*/ 23 h 58"/>
                <a:gd name="T18" fmla="*/ 40 w 41"/>
                <a:gd name="T19" fmla="*/ 24 h 58"/>
                <a:gd name="T20" fmla="*/ 40 w 41"/>
                <a:gd name="T21" fmla="*/ 26 h 58"/>
                <a:gd name="T22" fmla="*/ 40 w 41"/>
                <a:gd name="T23" fmla="*/ 26 h 58"/>
                <a:gd name="T24" fmla="*/ 38 w 41"/>
                <a:gd name="T25" fmla="*/ 29 h 58"/>
                <a:gd name="T26" fmla="*/ 41 w 41"/>
                <a:gd name="T27" fmla="*/ 43 h 58"/>
                <a:gd name="T28" fmla="*/ 32 w 41"/>
                <a:gd name="T29" fmla="*/ 56 h 58"/>
                <a:gd name="T30" fmla="*/ 28 w 41"/>
                <a:gd name="T31" fmla="*/ 58 h 58"/>
                <a:gd name="T32" fmla="*/ 28 w 41"/>
                <a:gd name="T33" fmla="*/ 52 h 58"/>
                <a:gd name="T34" fmla="*/ 26 w 41"/>
                <a:gd name="T35" fmla="*/ 47 h 58"/>
                <a:gd name="T36" fmla="*/ 26 w 41"/>
                <a:gd name="T37" fmla="*/ 44 h 58"/>
                <a:gd name="T38" fmla="*/ 25 w 41"/>
                <a:gd name="T39" fmla="*/ 43 h 58"/>
                <a:gd name="T40" fmla="*/ 23 w 41"/>
                <a:gd name="T41" fmla="*/ 43 h 58"/>
                <a:gd name="T42" fmla="*/ 14 w 41"/>
                <a:gd name="T43" fmla="*/ 43 h 58"/>
                <a:gd name="T44" fmla="*/ 9 w 41"/>
                <a:gd name="T45" fmla="*/ 43 h 58"/>
                <a:gd name="T46" fmla="*/ 8 w 41"/>
                <a:gd name="T47" fmla="*/ 43 h 58"/>
                <a:gd name="T48" fmla="*/ 5 w 41"/>
                <a:gd name="T49" fmla="*/ 41 h 58"/>
                <a:gd name="T50" fmla="*/ 3 w 41"/>
                <a:gd name="T51" fmla="*/ 40 h 58"/>
                <a:gd name="T52" fmla="*/ 2 w 41"/>
                <a:gd name="T53" fmla="*/ 38 h 58"/>
                <a:gd name="T54" fmla="*/ 2 w 41"/>
                <a:gd name="T55" fmla="*/ 37 h 58"/>
                <a:gd name="T56" fmla="*/ 0 w 41"/>
                <a:gd name="T57" fmla="*/ 35 h 58"/>
                <a:gd name="T58" fmla="*/ 0 w 41"/>
                <a:gd name="T59" fmla="*/ 20 h 58"/>
                <a:gd name="T60" fmla="*/ 6 w 41"/>
                <a:gd name="T61" fmla="*/ 15 h 58"/>
                <a:gd name="T62" fmla="*/ 9 w 41"/>
                <a:gd name="T63" fmla="*/ 9 h 58"/>
                <a:gd name="T64" fmla="*/ 14 w 41"/>
                <a:gd name="T65" fmla="*/ 1 h 58"/>
                <a:gd name="T66" fmla="*/ 14 w 41"/>
                <a:gd name="T67" fmla="*/ 1 h 58"/>
                <a:gd name="T68" fmla="*/ 14 w 41"/>
                <a:gd name="T69" fmla="*/ 1 h 58"/>
                <a:gd name="T70" fmla="*/ 15 w 41"/>
                <a:gd name="T71" fmla="*/ 0 h 58"/>
                <a:gd name="T72" fmla="*/ 18 w 41"/>
                <a:gd name="T7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58">
                  <a:moveTo>
                    <a:pt x="18" y="1"/>
                  </a:moveTo>
                  <a:lnTo>
                    <a:pt x="20" y="5"/>
                  </a:lnTo>
                  <a:lnTo>
                    <a:pt x="31" y="12"/>
                  </a:lnTo>
                  <a:lnTo>
                    <a:pt x="37" y="17"/>
                  </a:lnTo>
                  <a:lnTo>
                    <a:pt x="37" y="18"/>
                  </a:lnTo>
                  <a:lnTo>
                    <a:pt x="38" y="21"/>
                  </a:lnTo>
                  <a:lnTo>
                    <a:pt x="38" y="23"/>
                  </a:lnTo>
                  <a:lnTo>
                    <a:pt x="38" y="23"/>
                  </a:lnTo>
                  <a:lnTo>
                    <a:pt x="38" y="23"/>
                  </a:lnTo>
                  <a:lnTo>
                    <a:pt x="40" y="24"/>
                  </a:lnTo>
                  <a:lnTo>
                    <a:pt x="40" y="26"/>
                  </a:lnTo>
                  <a:lnTo>
                    <a:pt x="40" y="26"/>
                  </a:lnTo>
                  <a:lnTo>
                    <a:pt x="38" y="29"/>
                  </a:lnTo>
                  <a:lnTo>
                    <a:pt x="41" y="43"/>
                  </a:lnTo>
                  <a:lnTo>
                    <a:pt x="32" y="56"/>
                  </a:lnTo>
                  <a:lnTo>
                    <a:pt x="28" y="58"/>
                  </a:lnTo>
                  <a:lnTo>
                    <a:pt x="28" y="52"/>
                  </a:lnTo>
                  <a:lnTo>
                    <a:pt x="26" y="47"/>
                  </a:lnTo>
                  <a:lnTo>
                    <a:pt x="26" y="44"/>
                  </a:lnTo>
                  <a:lnTo>
                    <a:pt x="25" y="43"/>
                  </a:lnTo>
                  <a:lnTo>
                    <a:pt x="23" y="43"/>
                  </a:lnTo>
                  <a:lnTo>
                    <a:pt x="14" y="43"/>
                  </a:lnTo>
                  <a:lnTo>
                    <a:pt x="9" y="43"/>
                  </a:lnTo>
                  <a:lnTo>
                    <a:pt x="8" y="43"/>
                  </a:lnTo>
                  <a:lnTo>
                    <a:pt x="5" y="41"/>
                  </a:lnTo>
                  <a:lnTo>
                    <a:pt x="3" y="40"/>
                  </a:lnTo>
                  <a:lnTo>
                    <a:pt x="2" y="38"/>
                  </a:lnTo>
                  <a:lnTo>
                    <a:pt x="2" y="37"/>
                  </a:lnTo>
                  <a:lnTo>
                    <a:pt x="0" y="35"/>
                  </a:lnTo>
                  <a:lnTo>
                    <a:pt x="0" y="20"/>
                  </a:lnTo>
                  <a:lnTo>
                    <a:pt x="6" y="15"/>
                  </a:lnTo>
                  <a:lnTo>
                    <a:pt x="9" y="9"/>
                  </a:lnTo>
                  <a:lnTo>
                    <a:pt x="14" y="1"/>
                  </a:lnTo>
                  <a:lnTo>
                    <a:pt x="14" y="1"/>
                  </a:lnTo>
                  <a:lnTo>
                    <a:pt x="14" y="1"/>
                  </a:lnTo>
                  <a:lnTo>
                    <a:pt x="15" y="0"/>
                  </a:lnTo>
                  <a:lnTo>
                    <a:pt x="18" y="1"/>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69" name="Freeform 239"/>
            <p:cNvSpPr>
              <a:spLocks/>
            </p:cNvSpPr>
            <p:nvPr/>
          </p:nvSpPr>
          <p:spPr bwMode="auto">
            <a:xfrm>
              <a:off x="6121182" y="4139783"/>
              <a:ext cx="523357" cy="559200"/>
            </a:xfrm>
            <a:custGeom>
              <a:avLst/>
              <a:gdLst>
                <a:gd name="T0" fmla="*/ 47 w 73"/>
                <a:gd name="T1" fmla="*/ 3 h 78"/>
                <a:gd name="T2" fmla="*/ 48 w 73"/>
                <a:gd name="T3" fmla="*/ 5 h 78"/>
                <a:gd name="T4" fmla="*/ 54 w 73"/>
                <a:gd name="T5" fmla="*/ 9 h 78"/>
                <a:gd name="T6" fmla="*/ 68 w 73"/>
                <a:gd name="T7" fmla="*/ 21 h 78"/>
                <a:gd name="T8" fmla="*/ 71 w 73"/>
                <a:gd name="T9" fmla="*/ 23 h 78"/>
                <a:gd name="T10" fmla="*/ 71 w 73"/>
                <a:gd name="T11" fmla="*/ 24 h 78"/>
                <a:gd name="T12" fmla="*/ 73 w 73"/>
                <a:gd name="T13" fmla="*/ 27 h 78"/>
                <a:gd name="T14" fmla="*/ 73 w 73"/>
                <a:gd name="T15" fmla="*/ 30 h 78"/>
                <a:gd name="T16" fmla="*/ 71 w 73"/>
                <a:gd name="T17" fmla="*/ 33 h 78"/>
                <a:gd name="T18" fmla="*/ 73 w 73"/>
                <a:gd name="T19" fmla="*/ 44 h 78"/>
                <a:gd name="T20" fmla="*/ 73 w 73"/>
                <a:gd name="T21" fmla="*/ 55 h 78"/>
                <a:gd name="T22" fmla="*/ 71 w 73"/>
                <a:gd name="T23" fmla="*/ 73 h 78"/>
                <a:gd name="T24" fmla="*/ 71 w 73"/>
                <a:gd name="T25" fmla="*/ 73 h 78"/>
                <a:gd name="T26" fmla="*/ 67 w 73"/>
                <a:gd name="T27" fmla="*/ 75 h 78"/>
                <a:gd name="T28" fmla="*/ 62 w 73"/>
                <a:gd name="T29" fmla="*/ 75 h 78"/>
                <a:gd name="T30" fmla="*/ 57 w 73"/>
                <a:gd name="T31" fmla="*/ 78 h 78"/>
                <a:gd name="T32" fmla="*/ 56 w 73"/>
                <a:gd name="T33" fmla="*/ 78 h 78"/>
                <a:gd name="T34" fmla="*/ 54 w 73"/>
                <a:gd name="T35" fmla="*/ 78 h 78"/>
                <a:gd name="T36" fmla="*/ 39 w 73"/>
                <a:gd name="T37" fmla="*/ 73 h 78"/>
                <a:gd name="T38" fmla="*/ 39 w 73"/>
                <a:gd name="T39" fmla="*/ 73 h 78"/>
                <a:gd name="T40" fmla="*/ 36 w 73"/>
                <a:gd name="T41" fmla="*/ 72 h 78"/>
                <a:gd name="T42" fmla="*/ 35 w 73"/>
                <a:gd name="T43" fmla="*/ 69 h 78"/>
                <a:gd name="T44" fmla="*/ 33 w 73"/>
                <a:gd name="T45" fmla="*/ 65 h 78"/>
                <a:gd name="T46" fmla="*/ 27 w 73"/>
                <a:gd name="T47" fmla="*/ 59 h 78"/>
                <a:gd name="T48" fmla="*/ 25 w 73"/>
                <a:gd name="T49" fmla="*/ 58 h 78"/>
                <a:gd name="T50" fmla="*/ 24 w 73"/>
                <a:gd name="T51" fmla="*/ 58 h 78"/>
                <a:gd name="T52" fmla="*/ 0 w 73"/>
                <a:gd name="T53" fmla="*/ 43 h 78"/>
                <a:gd name="T54" fmla="*/ 1 w 73"/>
                <a:gd name="T55" fmla="*/ 29 h 78"/>
                <a:gd name="T56" fmla="*/ 7 w 73"/>
                <a:gd name="T57" fmla="*/ 29 h 78"/>
                <a:gd name="T58" fmla="*/ 7 w 73"/>
                <a:gd name="T59" fmla="*/ 29 h 78"/>
                <a:gd name="T60" fmla="*/ 9 w 73"/>
                <a:gd name="T61" fmla="*/ 29 h 78"/>
                <a:gd name="T62" fmla="*/ 21 w 73"/>
                <a:gd name="T63" fmla="*/ 23 h 78"/>
                <a:gd name="T64" fmla="*/ 25 w 73"/>
                <a:gd name="T65" fmla="*/ 21 h 78"/>
                <a:gd name="T66" fmla="*/ 29 w 73"/>
                <a:gd name="T67" fmla="*/ 20 h 78"/>
                <a:gd name="T68" fmla="*/ 39 w 73"/>
                <a:gd name="T69" fmla="*/ 5 h 78"/>
                <a:gd name="T70" fmla="*/ 41 w 73"/>
                <a:gd name="T71" fmla="*/ 0 h 78"/>
                <a:gd name="T72" fmla="*/ 41 w 73"/>
                <a:gd name="T73" fmla="*/ 0 h 78"/>
                <a:gd name="T74" fmla="*/ 47 w 73"/>
                <a:gd name="T75" fmla="*/ 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 h="78">
                  <a:moveTo>
                    <a:pt x="47" y="3"/>
                  </a:moveTo>
                  <a:lnTo>
                    <a:pt x="48" y="5"/>
                  </a:lnTo>
                  <a:lnTo>
                    <a:pt x="54" y="9"/>
                  </a:lnTo>
                  <a:lnTo>
                    <a:pt x="68" y="21"/>
                  </a:lnTo>
                  <a:lnTo>
                    <a:pt x="71" y="23"/>
                  </a:lnTo>
                  <a:lnTo>
                    <a:pt x="71" y="24"/>
                  </a:lnTo>
                  <a:lnTo>
                    <a:pt x="73" y="27"/>
                  </a:lnTo>
                  <a:lnTo>
                    <a:pt x="73" y="30"/>
                  </a:lnTo>
                  <a:lnTo>
                    <a:pt x="71" y="33"/>
                  </a:lnTo>
                  <a:lnTo>
                    <a:pt x="73" y="44"/>
                  </a:lnTo>
                  <a:lnTo>
                    <a:pt x="73" y="55"/>
                  </a:lnTo>
                  <a:lnTo>
                    <a:pt x="71" y="73"/>
                  </a:lnTo>
                  <a:lnTo>
                    <a:pt x="71" y="73"/>
                  </a:lnTo>
                  <a:lnTo>
                    <a:pt x="67" y="75"/>
                  </a:lnTo>
                  <a:lnTo>
                    <a:pt x="62" y="75"/>
                  </a:lnTo>
                  <a:lnTo>
                    <a:pt x="57" y="78"/>
                  </a:lnTo>
                  <a:lnTo>
                    <a:pt x="56" y="78"/>
                  </a:lnTo>
                  <a:lnTo>
                    <a:pt x="54" y="78"/>
                  </a:lnTo>
                  <a:lnTo>
                    <a:pt x="39" y="73"/>
                  </a:lnTo>
                  <a:lnTo>
                    <a:pt x="39" y="73"/>
                  </a:lnTo>
                  <a:lnTo>
                    <a:pt x="36" y="72"/>
                  </a:lnTo>
                  <a:lnTo>
                    <a:pt x="35" y="69"/>
                  </a:lnTo>
                  <a:lnTo>
                    <a:pt x="33" y="65"/>
                  </a:lnTo>
                  <a:lnTo>
                    <a:pt x="27" y="59"/>
                  </a:lnTo>
                  <a:lnTo>
                    <a:pt x="25" y="58"/>
                  </a:lnTo>
                  <a:lnTo>
                    <a:pt x="24" y="58"/>
                  </a:lnTo>
                  <a:lnTo>
                    <a:pt x="0" y="43"/>
                  </a:lnTo>
                  <a:lnTo>
                    <a:pt x="1" y="29"/>
                  </a:lnTo>
                  <a:lnTo>
                    <a:pt x="7" y="29"/>
                  </a:lnTo>
                  <a:lnTo>
                    <a:pt x="7" y="29"/>
                  </a:lnTo>
                  <a:lnTo>
                    <a:pt x="9" y="29"/>
                  </a:lnTo>
                  <a:lnTo>
                    <a:pt x="21" y="23"/>
                  </a:lnTo>
                  <a:lnTo>
                    <a:pt x="25" y="21"/>
                  </a:lnTo>
                  <a:lnTo>
                    <a:pt x="29" y="20"/>
                  </a:lnTo>
                  <a:lnTo>
                    <a:pt x="39" y="5"/>
                  </a:lnTo>
                  <a:lnTo>
                    <a:pt x="41" y="0"/>
                  </a:lnTo>
                  <a:lnTo>
                    <a:pt x="41" y="0"/>
                  </a:lnTo>
                  <a:lnTo>
                    <a:pt x="47" y="3"/>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70" name="Freeform 240"/>
            <p:cNvSpPr>
              <a:spLocks/>
            </p:cNvSpPr>
            <p:nvPr/>
          </p:nvSpPr>
          <p:spPr bwMode="auto">
            <a:xfrm>
              <a:off x="7877653" y="4103933"/>
              <a:ext cx="501848" cy="645235"/>
            </a:xfrm>
            <a:custGeom>
              <a:avLst/>
              <a:gdLst>
                <a:gd name="T0" fmla="*/ 46 w 70"/>
                <a:gd name="T1" fmla="*/ 0 h 90"/>
                <a:gd name="T2" fmla="*/ 49 w 70"/>
                <a:gd name="T3" fmla="*/ 2 h 90"/>
                <a:gd name="T4" fmla="*/ 49 w 70"/>
                <a:gd name="T5" fmla="*/ 2 h 90"/>
                <a:gd name="T6" fmla="*/ 50 w 70"/>
                <a:gd name="T7" fmla="*/ 5 h 90"/>
                <a:gd name="T8" fmla="*/ 52 w 70"/>
                <a:gd name="T9" fmla="*/ 5 h 90"/>
                <a:gd name="T10" fmla="*/ 53 w 70"/>
                <a:gd name="T11" fmla="*/ 6 h 90"/>
                <a:gd name="T12" fmla="*/ 55 w 70"/>
                <a:gd name="T13" fmla="*/ 11 h 90"/>
                <a:gd name="T14" fmla="*/ 53 w 70"/>
                <a:gd name="T15" fmla="*/ 14 h 90"/>
                <a:gd name="T16" fmla="*/ 53 w 70"/>
                <a:gd name="T17" fmla="*/ 16 h 90"/>
                <a:gd name="T18" fmla="*/ 67 w 70"/>
                <a:gd name="T19" fmla="*/ 23 h 90"/>
                <a:gd name="T20" fmla="*/ 70 w 70"/>
                <a:gd name="T21" fmla="*/ 26 h 90"/>
                <a:gd name="T22" fmla="*/ 70 w 70"/>
                <a:gd name="T23" fmla="*/ 26 h 90"/>
                <a:gd name="T24" fmla="*/ 70 w 70"/>
                <a:gd name="T25" fmla="*/ 28 h 90"/>
                <a:gd name="T26" fmla="*/ 69 w 70"/>
                <a:gd name="T27" fmla="*/ 28 h 90"/>
                <a:gd name="T28" fmla="*/ 64 w 70"/>
                <a:gd name="T29" fmla="*/ 32 h 90"/>
                <a:gd name="T30" fmla="*/ 59 w 70"/>
                <a:gd name="T31" fmla="*/ 34 h 90"/>
                <a:gd name="T32" fmla="*/ 59 w 70"/>
                <a:gd name="T33" fmla="*/ 35 h 90"/>
                <a:gd name="T34" fmla="*/ 58 w 70"/>
                <a:gd name="T35" fmla="*/ 37 h 90"/>
                <a:gd name="T36" fmla="*/ 49 w 70"/>
                <a:gd name="T37" fmla="*/ 67 h 90"/>
                <a:gd name="T38" fmla="*/ 55 w 70"/>
                <a:gd name="T39" fmla="*/ 86 h 90"/>
                <a:gd name="T40" fmla="*/ 55 w 70"/>
                <a:gd name="T41" fmla="*/ 87 h 90"/>
                <a:gd name="T42" fmla="*/ 38 w 70"/>
                <a:gd name="T43" fmla="*/ 89 h 90"/>
                <a:gd name="T44" fmla="*/ 37 w 70"/>
                <a:gd name="T45" fmla="*/ 72 h 90"/>
                <a:gd name="T46" fmla="*/ 37 w 70"/>
                <a:gd name="T47" fmla="*/ 70 h 90"/>
                <a:gd name="T48" fmla="*/ 35 w 70"/>
                <a:gd name="T49" fmla="*/ 67 h 90"/>
                <a:gd name="T50" fmla="*/ 32 w 70"/>
                <a:gd name="T51" fmla="*/ 60 h 90"/>
                <a:gd name="T52" fmla="*/ 21 w 70"/>
                <a:gd name="T53" fmla="*/ 40 h 90"/>
                <a:gd name="T54" fmla="*/ 17 w 70"/>
                <a:gd name="T55" fmla="*/ 35 h 90"/>
                <a:gd name="T56" fmla="*/ 15 w 70"/>
                <a:gd name="T57" fmla="*/ 34 h 90"/>
                <a:gd name="T58" fmla="*/ 14 w 70"/>
                <a:gd name="T59" fmla="*/ 32 h 90"/>
                <a:gd name="T60" fmla="*/ 12 w 70"/>
                <a:gd name="T61" fmla="*/ 32 h 90"/>
                <a:gd name="T62" fmla="*/ 11 w 70"/>
                <a:gd name="T63" fmla="*/ 35 h 90"/>
                <a:gd name="T64" fmla="*/ 2 w 70"/>
                <a:gd name="T65" fmla="*/ 31 h 90"/>
                <a:gd name="T66" fmla="*/ 3 w 70"/>
                <a:gd name="T67" fmla="*/ 26 h 90"/>
                <a:gd name="T68" fmla="*/ 8 w 70"/>
                <a:gd name="T69" fmla="*/ 23 h 90"/>
                <a:gd name="T70" fmla="*/ 9 w 70"/>
                <a:gd name="T71" fmla="*/ 20 h 90"/>
                <a:gd name="T72" fmla="*/ 9 w 70"/>
                <a:gd name="T73" fmla="*/ 20 h 90"/>
                <a:gd name="T74" fmla="*/ 9 w 70"/>
                <a:gd name="T75" fmla="*/ 19 h 90"/>
                <a:gd name="T76" fmla="*/ 8 w 70"/>
                <a:gd name="T77" fmla="*/ 19 h 90"/>
                <a:gd name="T78" fmla="*/ 8 w 70"/>
                <a:gd name="T79" fmla="*/ 17 h 90"/>
                <a:gd name="T80" fmla="*/ 8 w 70"/>
                <a:gd name="T81" fmla="*/ 17 h 90"/>
                <a:gd name="T82" fmla="*/ 6 w 70"/>
                <a:gd name="T83" fmla="*/ 17 h 90"/>
                <a:gd name="T84" fmla="*/ 6 w 70"/>
                <a:gd name="T85" fmla="*/ 13 h 90"/>
                <a:gd name="T86" fmla="*/ 6 w 70"/>
                <a:gd name="T87" fmla="*/ 11 h 90"/>
                <a:gd name="T88" fmla="*/ 6 w 70"/>
                <a:gd name="T89" fmla="*/ 8 h 90"/>
                <a:gd name="T90" fmla="*/ 6 w 70"/>
                <a:gd name="T91" fmla="*/ 8 h 90"/>
                <a:gd name="T92" fmla="*/ 14 w 70"/>
                <a:gd name="T93" fmla="*/ 11 h 90"/>
                <a:gd name="T94" fmla="*/ 14 w 70"/>
                <a:gd name="T95" fmla="*/ 11 h 90"/>
                <a:gd name="T96" fmla="*/ 15 w 70"/>
                <a:gd name="T97" fmla="*/ 11 h 90"/>
                <a:gd name="T98" fmla="*/ 18 w 70"/>
                <a:gd name="T99" fmla="*/ 11 h 90"/>
                <a:gd name="T100" fmla="*/ 27 w 70"/>
                <a:gd name="T101" fmla="*/ 5 h 90"/>
                <a:gd name="T102" fmla="*/ 41 w 70"/>
                <a:gd name="T103" fmla="*/ 5 h 90"/>
                <a:gd name="T104" fmla="*/ 46 w 70"/>
                <a:gd name="T105" fmla="*/ 0 h 90"/>
                <a:gd name="T106" fmla="*/ 46 w 70"/>
                <a:gd name="T107" fmla="*/ 0 h 90"/>
                <a:gd name="T108" fmla="*/ 46 w 70"/>
                <a:gd name="T10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90">
                  <a:moveTo>
                    <a:pt x="46" y="0"/>
                  </a:moveTo>
                  <a:lnTo>
                    <a:pt x="46" y="0"/>
                  </a:lnTo>
                  <a:lnTo>
                    <a:pt x="46" y="0"/>
                  </a:lnTo>
                  <a:lnTo>
                    <a:pt x="49" y="2"/>
                  </a:lnTo>
                  <a:lnTo>
                    <a:pt x="49" y="2"/>
                  </a:lnTo>
                  <a:lnTo>
                    <a:pt x="49" y="2"/>
                  </a:lnTo>
                  <a:lnTo>
                    <a:pt x="50" y="5"/>
                  </a:lnTo>
                  <a:lnTo>
                    <a:pt x="50" y="5"/>
                  </a:lnTo>
                  <a:lnTo>
                    <a:pt x="50" y="5"/>
                  </a:lnTo>
                  <a:lnTo>
                    <a:pt x="52" y="5"/>
                  </a:lnTo>
                  <a:lnTo>
                    <a:pt x="52" y="5"/>
                  </a:lnTo>
                  <a:lnTo>
                    <a:pt x="53" y="6"/>
                  </a:lnTo>
                  <a:lnTo>
                    <a:pt x="55" y="11"/>
                  </a:lnTo>
                  <a:lnTo>
                    <a:pt x="55" y="11"/>
                  </a:lnTo>
                  <a:lnTo>
                    <a:pt x="53" y="13"/>
                  </a:lnTo>
                  <a:lnTo>
                    <a:pt x="53" y="14"/>
                  </a:lnTo>
                  <a:lnTo>
                    <a:pt x="53" y="16"/>
                  </a:lnTo>
                  <a:lnTo>
                    <a:pt x="53" y="16"/>
                  </a:lnTo>
                  <a:lnTo>
                    <a:pt x="55" y="16"/>
                  </a:lnTo>
                  <a:lnTo>
                    <a:pt x="67" y="23"/>
                  </a:lnTo>
                  <a:lnTo>
                    <a:pt x="70" y="26"/>
                  </a:lnTo>
                  <a:lnTo>
                    <a:pt x="70" y="26"/>
                  </a:lnTo>
                  <a:lnTo>
                    <a:pt x="70" y="26"/>
                  </a:lnTo>
                  <a:lnTo>
                    <a:pt x="70" y="26"/>
                  </a:lnTo>
                  <a:lnTo>
                    <a:pt x="70" y="26"/>
                  </a:lnTo>
                  <a:lnTo>
                    <a:pt x="70" y="28"/>
                  </a:lnTo>
                  <a:lnTo>
                    <a:pt x="69" y="28"/>
                  </a:lnTo>
                  <a:lnTo>
                    <a:pt x="69" y="28"/>
                  </a:lnTo>
                  <a:lnTo>
                    <a:pt x="69" y="29"/>
                  </a:lnTo>
                  <a:lnTo>
                    <a:pt x="64" y="32"/>
                  </a:lnTo>
                  <a:lnTo>
                    <a:pt x="62" y="34"/>
                  </a:lnTo>
                  <a:lnTo>
                    <a:pt x="59" y="34"/>
                  </a:lnTo>
                  <a:lnTo>
                    <a:pt x="59" y="34"/>
                  </a:lnTo>
                  <a:lnTo>
                    <a:pt x="59" y="35"/>
                  </a:lnTo>
                  <a:lnTo>
                    <a:pt x="59" y="35"/>
                  </a:lnTo>
                  <a:lnTo>
                    <a:pt x="58" y="37"/>
                  </a:lnTo>
                  <a:lnTo>
                    <a:pt x="53" y="48"/>
                  </a:lnTo>
                  <a:lnTo>
                    <a:pt x="49" y="67"/>
                  </a:lnTo>
                  <a:lnTo>
                    <a:pt x="52" y="81"/>
                  </a:lnTo>
                  <a:lnTo>
                    <a:pt x="55" y="86"/>
                  </a:lnTo>
                  <a:lnTo>
                    <a:pt x="55" y="87"/>
                  </a:lnTo>
                  <a:lnTo>
                    <a:pt x="55" y="87"/>
                  </a:lnTo>
                  <a:lnTo>
                    <a:pt x="53" y="90"/>
                  </a:lnTo>
                  <a:lnTo>
                    <a:pt x="38" y="89"/>
                  </a:lnTo>
                  <a:lnTo>
                    <a:pt x="37" y="74"/>
                  </a:lnTo>
                  <a:lnTo>
                    <a:pt x="37" y="72"/>
                  </a:lnTo>
                  <a:lnTo>
                    <a:pt x="37" y="70"/>
                  </a:lnTo>
                  <a:lnTo>
                    <a:pt x="37" y="70"/>
                  </a:lnTo>
                  <a:lnTo>
                    <a:pt x="35" y="69"/>
                  </a:lnTo>
                  <a:lnTo>
                    <a:pt x="35" y="67"/>
                  </a:lnTo>
                  <a:lnTo>
                    <a:pt x="34" y="66"/>
                  </a:lnTo>
                  <a:lnTo>
                    <a:pt x="32" y="60"/>
                  </a:lnTo>
                  <a:lnTo>
                    <a:pt x="24" y="46"/>
                  </a:lnTo>
                  <a:lnTo>
                    <a:pt x="21" y="40"/>
                  </a:lnTo>
                  <a:lnTo>
                    <a:pt x="18" y="37"/>
                  </a:lnTo>
                  <a:lnTo>
                    <a:pt x="17" y="35"/>
                  </a:lnTo>
                  <a:lnTo>
                    <a:pt x="17" y="34"/>
                  </a:lnTo>
                  <a:lnTo>
                    <a:pt x="15" y="34"/>
                  </a:lnTo>
                  <a:lnTo>
                    <a:pt x="14" y="32"/>
                  </a:lnTo>
                  <a:lnTo>
                    <a:pt x="14" y="32"/>
                  </a:lnTo>
                  <a:lnTo>
                    <a:pt x="12" y="32"/>
                  </a:lnTo>
                  <a:lnTo>
                    <a:pt x="12" y="32"/>
                  </a:lnTo>
                  <a:lnTo>
                    <a:pt x="12" y="34"/>
                  </a:lnTo>
                  <a:lnTo>
                    <a:pt x="11" y="35"/>
                  </a:lnTo>
                  <a:lnTo>
                    <a:pt x="2" y="32"/>
                  </a:lnTo>
                  <a:lnTo>
                    <a:pt x="2" y="31"/>
                  </a:lnTo>
                  <a:lnTo>
                    <a:pt x="0" y="26"/>
                  </a:lnTo>
                  <a:lnTo>
                    <a:pt x="3" y="26"/>
                  </a:lnTo>
                  <a:lnTo>
                    <a:pt x="3" y="26"/>
                  </a:lnTo>
                  <a:lnTo>
                    <a:pt x="8" y="23"/>
                  </a:lnTo>
                  <a:lnTo>
                    <a:pt x="8" y="22"/>
                  </a:lnTo>
                  <a:lnTo>
                    <a:pt x="9" y="20"/>
                  </a:lnTo>
                  <a:lnTo>
                    <a:pt x="9" y="20"/>
                  </a:lnTo>
                  <a:lnTo>
                    <a:pt x="9" y="20"/>
                  </a:lnTo>
                  <a:lnTo>
                    <a:pt x="9" y="20"/>
                  </a:lnTo>
                  <a:lnTo>
                    <a:pt x="9" y="19"/>
                  </a:lnTo>
                  <a:lnTo>
                    <a:pt x="8" y="19"/>
                  </a:lnTo>
                  <a:lnTo>
                    <a:pt x="8" y="19"/>
                  </a:lnTo>
                  <a:lnTo>
                    <a:pt x="8" y="17"/>
                  </a:lnTo>
                  <a:lnTo>
                    <a:pt x="8" y="17"/>
                  </a:lnTo>
                  <a:lnTo>
                    <a:pt x="8" y="17"/>
                  </a:lnTo>
                  <a:lnTo>
                    <a:pt x="8" y="17"/>
                  </a:lnTo>
                  <a:lnTo>
                    <a:pt x="8" y="17"/>
                  </a:lnTo>
                  <a:lnTo>
                    <a:pt x="6" y="17"/>
                  </a:lnTo>
                  <a:lnTo>
                    <a:pt x="6" y="13"/>
                  </a:lnTo>
                  <a:lnTo>
                    <a:pt x="6" y="13"/>
                  </a:lnTo>
                  <a:lnTo>
                    <a:pt x="6" y="13"/>
                  </a:lnTo>
                  <a:lnTo>
                    <a:pt x="6" y="11"/>
                  </a:lnTo>
                  <a:lnTo>
                    <a:pt x="6" y="8"/>
                  </a:lnTo>
                  <a:lnTo>
                    <a:pt x="6" y="8"/>
                  </a:lnTo>
                  <a:lnTo>
                    <a:pt x="6" y="8"/>
                  </a:lnTo>
                  <a:lnTo>
                    <a:pt x="6" y="8"/>
                  </a:lnTo>
                  <a:lnTo>
                    <a:pt x="6" y="6"/>
                  </a:lnTo>
                  <a:lnTo>
                    <a:pt x="14" y="11"/>
                  </a:lnTo>
                  <a:lnTo>
                    <a:pt x="14" y="11"/>
                  </a:lnTo>
                  <a:lnTo>
                    <a:pt x="14" y="11"/>
                  </a:lnTo>
                  <a:lnTo>
                    <a:pt x="14" y="11"/>
                  </a:lnTo>
                  <a:lnTo>
                    <a:pt x="15" y="11"/>
                  </a:lnTo>
                  <a:lnTo>
                    <a:pt x="18" y="11"/>
                  </a:lnTo>
                  <a:lnTo>
                    <a:pt x="18" y="11"/>
                  </a:lnTo>
                  <a:lnTo>
                    <a:pt x="24" y="5"/>
                  </a:lnTo>
                  <a:lnTo>
                    <a:pt x="27" y="5"/>
                  </a:lnTo>
                  <a:lnTo>
                    <a:pt x="32" y="5"/>
                  </a:lnTo>
                  <a:lnTo>
                    <a:pt x="41" y="5"/>
                  </a:lnTo>
                  <a:lnTo>
                    <a:pt x="43" y="3"/>
                  </a:lnTo>
                  <a:lnTo>
                    <a:pt x="46" y="0"/>
                  </a:lnTo>
                  <a:lnTo>
                    <a:pt x="46" y="0"/>
                  </a:lnTo>
                  <a:lnTo>
                    <a:pt x="46" y="0"/>
                  </a:lnTo>
                  <a:lnTo>
                    <a:pt x="46" y="0"/>
                  </a:lnTo>
                  <a:lnTo>
                    <a:pt x="46" y="0"/>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71" name="Freeform 242"/>
            <p:cNvSpPr>
              <a:spLocks/>
            </p:cNvSpPr>
            <p:nvPr/>
          </p:nvSpPr>
          <p:spPr bwMode="auto">
            <a:xfrm>
              <a:off x="7877653" y="3989224"/>
              <a:ext cx="172062" cy="193572"/>
            </a:xfrm>
            <a:custGeom>
              <a:avLst/>
              <a:gdLst>
                <a:gd name="T0" fmla="*/ 9 w 24"/>
                <a:gd name="T1" fmla="*/ 1 h 27"/>
                <a:gd name="T2" fmla="*/ 14 w 24"/>
                <a:gd name="T3" fmla="*/ 6 h 27"/>
                <a:gd name="T4" fmla="*/ 20 w 24"/>
                <a:gd name="T5" fmla="*/ 6 h 27"/>
                <a:gd name="T6" fmla="*/ 20 w 24"/>
                <a:gd name="T7" fmla="*/ 6 h 27"/>
                <a:gd name="T8" fmla="*/ 23 w 24"/>
                <a:gd name="T9" fmla="*/ 3 h 27"/>
                <a:gd name="T10" fmla="*/ 24 w 24"/>
                <a:gd name="T11" fmla="*/ 21 h 27"/>
                <a:gd name="T12" fmla="*/ 18 w 24"/>
                <a:gd name="T13" fmla="*/ 27 h 27"/>
                <a:gd name="T14" fmla="*/ 18 w 24"/>
                <a:gd name="T15" fmla="*/ 27 h 27"/>
                <a:gd name="T16" fmla="*/ 15 w 24"/>
                <a:gd name="T17" fmla="*/ 27 h 27"/>
                <a:gd name="T18" fmla="*/ 14 w 24"/>
                <a:gd name="T19" fmla="*/ 27 h 27"/>
                <a:gd name="T20" fmla="*/ 14 w 24"/>
                <a:gd name="T21" fmla="*/ 27 h 27"/>
                <a:gd name="T22" fmla="*/ 14 w 24"/>
                <a:gd name="T23" fmla="*/ 27 h 27"/>
                <a:gd name="T24" fmla="*/ 14 w 24"/>
                <a:gd name="T25" fmla="*/ 27 h 27"/>
                <a:gd name="T26" fmla="*/ 6 w 24"/>
                <a:gd name="T27" fmla="*/ 22 h 27"/>
                <a:gd name="T28" fmla="*/ 6 w 24"/>
                <a:gd name="T29" fmla="*/ 22 h 27"/>
                <a:gd name="T30" fmla="*/ 6 w 24"/>
                <a:gd name="T31" fmla="*/ 22 h 27"/>
                <a:gd name="T32" fmla="*/ 6 w 24"/>
                <a:gd name="T33" fmla="*/ 22 h 27"/>
                <a:gd name="T34" fmla="*/ 5 w 24"/>
                <a:gd name="T35" fmla="*/ 22 h 27"/>
                <a:gd name="T36" fmla="*/ 3 w 24"/>
                <a:gd name="T37" fmla="*/ 21 h 27"/>
                <a:gd name="T38" fmla="*/ 2 w 24"/>
                <a:gd name="T39" fmla="*/ 21 h 27"/>
                <a:gd name="T40" fmla="*/ 2 w 24"/>
                <a:gd name="T41" fmla="*/ 21 h 27"/>
                <a:gd name="T42" fmla="*/ 2 w 24"/>
                <a:gd name="T43" fmla="*/ 21 h 27"/>
                <a:gd name="T44" fmla="*/ 2 w 24"/>
                <a:gd name="T45" fmla="*/ 19 h 27"/>
                <a:gd name="T46" fmla="*/ 2 w 24"/>
                <a:gd name="T47" fmla="*/ 19 h 27"/>
                <a:gd name="T48" fmla="*/ 0 w 24"/>
                <a:gd name="T49" fmla="*/ 3 h 27"/>
                <a:gd name="T50" fmla="*/ 0 w 24"/>
                <a:gd name="T51" fmla="*/ 3 h 27"/>
                <a:gd name="T52" fmla="*/ 0 w 24"/>
                <a:gd name="T53" fmla="*/ 1 h 27"/>
                <a:gd name="T54" fmla="*/ 0 w 24"/>
                <a:gd name="T55" fmla="*/ 0 h 27"/>
                <a:gd name="T56" fmla="*/ 9 w 24"/>
                <a:gd name="T5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7">
                  <a:moveTo>
                    <a:pt x="9" y="1"/>
                  </a:moveTo>
                  <a:lnTo>
                    <a:pt x="14" y="6"/>
                  </a:lnTo>
                  <a:lnTo>
                    <a:pt x="20" y="6"/>
                  </a:lnTo>
                  <a:lnTo>
                    <a:pt x="20" y="6"/>
                  </a:lnTo>
                  <a:lnTo>
                    <a:pt x="23" y="3"/>
                  </a:lnTo>
                  <a:lnTo>
                    <a:pt x="24" y="21"/>
                  </a:lnTo>
                  <a:lnTo>
                    <a:pt x="18" y="27"/>
                  </a:lnTo>
                  <a:lnTo>
                    <a:pt x="18" y="27"/>
                  </a:lnTo>
                  <a:lnTo>
                    <a:pt x="15" y="27"/>
                  </a:lnTo>
                  <a:lnTo>
                    <a:pt x="14" y="27"/>
                  </a:lnTo>
                  <a:lnTo>
                    <a:pt x="14" y="27"/>
                  </a:lnTo>
                  <a:lnTo>
                    <a:pt x="14" y="27"/>
                  </a:lnTo>
                  <a:lnTo>
                    <a:pt x="14" y="27"/>
                  </a:lnTo>
                  <a:lnTo>
                    <a:pt x="6" y="22"/>
                  </a:lnTo>
                  <a:lnTo>
                    <a:pt x="6" y="22"/>
                  </a:lnTo>
                  <a:lnTo>
                    <a:pt x="6" y="22"/>
                  </a:lnTo>
                  <a:lnTo>
                    <a:pt x="6" y="22"/>
                  </a:lnTo>
                  <a:lnTo>
                    <a:pt x="5" y="22"/>
                  </a:lnTo>
                  <a:lnTo>
                    <a:pt x="3" y="21"/>
                  </a:lnTo>
                  <a:lnTo>
                    <a:pt x="2" y="21"/>
                  </a:lnTo>
                  <a:lnTo>
                    <a:pt x="2" y="21"/>
                  </a:lnTo>
                  <a:lnTo>
                    <a:pt x="2" y="21"/>
                  </a:lnTo>
                  <a:lnTo>
                    <a:pt x="2" y="19"/>
                  </a:lnTo>
                  <a:lnTo>
                    <a:pt x="2" y="19"/>
                  </a:lnTo>
                  <a:lnTo>
                    <a:pt x="0" y="3"/>
                  </a:lnTo>
                  <a:lnTo>
                    <a:pt x="0" y="3"/>
                  </a:lnTo>
                  <a:lnTo>
                    <a:pt x="0" y="1"/>
                  </a:lnTo>
                  <a:lnTo>
                    <a:pt x="0" y="0"/>
                  </a:lnTo>
                  <a:lnTo>
                    <a:pt x="9" y="1"/>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72" name="Freeform 243"/>
            <p:cNvSpPr>
              <a:spLocks/>
            </p:cNvSpPr>
            <p:nvPr/>
          </p:nvSpPr>
          <p:spPr bwMode="auto">
            <a:xfrm>
              <a:off x="7440325" y="3953381"/>
              <a:ext cx="451667" cy="652405"/>
            </a:xfrm>
            <a:custGeom>
              <a:avLst/>
              <a:gdLst>
                <a:gd name="T0" fmla="*/ 29 w 63"/>
                <a:gd name="T1" fmla="*/ 0 h 91"/>
                <a:gd name="T2" fmla="*/ 37 w 63"/>
                <a:gd name="T3" fmla="*/ 3 h 91"/>
                <a:gd name="T4" fmla="*/ 40 w 63"/>
                <a:gd name="T5" fmla="*/ 12 h 91"/>
                <a:gd name="T6" fmla="*/ 43 w 63"/>
                <a:gd name="T7" fmla="*/ 20 h 91"/>
                <a:gd name="T8" fmla="*/ 46 w 63"/>
                <a:gd name="T9" fmla="*/ 32 h 91"/>
                <a:gd name="T10" fmla="*/ 46 w 63"/>
                <a:gd name="T11" fmla="*/ 32 h 91"/>
                <a:gd name="T12" fmla="*/ 46 w 63"/>
                <a:gd name="T13" fmla="*/ 32 h 91"/>
                <a:gd name="T14" fmla="*/ 46 w 63"/>
                <a:gd name="T15" fmla="*/ 32 h 91"/>
                <a:gd name="T16" fmla="*/ 46 w 63"/>
                <a:gd name="T17" fmla="*/ 32 h 91"/>
                <a:gd name="T18" fmla="*/ 46 w 63"/>
                <a:gd name="T19" fmla="*/ 32 h 91"/>
                <a:gd name="T20" fmla="*/ 46 w 63"/>
                <a:gd name="T21" fmla="*/ 32 h 91"/>
                <a:gd name="T22" fmla="*/ 49 w 63"/>
                <a:gd name="T23" fmla="*/ 38 h 91"/>
                <a:gd name="T24" fmla="*/ 53 w 63"/>
                <a:gd name="T25" fmla="*/ 43 h 91"/>
                <a:gd name="T26" fmla="*/ 59 w 63"/>
                <a:gd name="T27" fmla="*/ 44 h 91"/>
                <a:gd name="T28" fmla="*/ 61 w 63"/>
                <a:gd name="T29" fmla="*/ 47 h 91"/>
                <a:gd name="T30" fmla="*/ 63 w 63"/>
                <a:gd name="T31" fmla="*/ 52 h 91"/>
                <a:gd name="T32" fmla="*/ 63 w 63"/>
                <a:gd name="T33" fmla="*/ 53 h 91"/>
                <a:gd name="T34" fmla="*/ 63 w 63"/>
                <a:gd name="T35" fmla="*/ 55 h 91"/>
                <a:gd name="T36" fmla="*/ 59 w 63"/>
                <a:gd name="T37" fmla="*/ 58 h 91"/>
                <a:gd name="T38" fmla="*/ 59 w 63"/>
                <a:gd name="T39" fmla="*/ 59 h 91"/>
                <a:gd name="T40" fmla="*/ 58 w 63"/>
                <a:gd name="T41" fmla="*/ 59 h 91"/>
                <a:gd name="T42" fmla="*/ 58 w 63"/>
                <a:gd name="T43" fmla="*/ 63 h 91"/>
                <a:gd name="T44" fmla="*/ 58 w 63"/>
                <a:gd name="T45" fmla="*/ 64 h 91"/>
                <a:gd name="T46" fmla="*/ 56 w 63"/>
                <a:gd name="T47" fmla="*/ 70 h 91"/>
                <a:gd name="T48" fmla="*/ 55 w 63"/>
                <a:gd name="T49" fmla="*/ 75 h 91"/>
                <a:gd name="T50" fmla="*/ 56 w 63"/>
                <a:gd name="T51" fmla="*/ 76 h 91"/>
                <a:gd name="T52" fmla="*/ 58 w 63"/>
                <a:gd name="T53" fmla="*/ 84 h 91"/>
                <a:gd name="T54" fmla="*/ 58 w 63"/>
                <a:gd name="T55" fmla="*/ 85 h 91"/>
                <a:gd name="T56" fmla="*/ 59 w 63"/>
                <a:gd name="T57" fmla="*/ 87 h 91"/>
                <a:gd name="T58" fmla="*/ 53 w 63"/>
                <a:gd name="T59" fmla="*/ 87 h 91"/>
                <a:gd name="T60" fmla="*/ 53 w 63"/>
                <a:gd name="T61" fmla="*/ 88 h 91"/>
                <a:gd name="T62" fmla="*/ 50 w 63"/>
                <a:gd name="T63" fmla="*/ 91 h 91"/>
                <a:gd name="T64" fmla="*/ 47 w 63"/>
                <a:gd name="T65" fmla="*/ 91 h 91"/>
                <a:gd name="T66" fmla="*/ 37 w 63"/>
                <a:gd name="T67" fmla="*/ 87 h 91"/>
                <a:gd name="T68" fmla="*/ 32 w 63"/>
                <a:gd name="T69" fmla="*/ 82 h 91"/>
                <a:gd name="T70" fmla="*/ 30 w 63"/>
                <a:gd name="T71" fmla="*/ 72 h 91"/>
                <a:gd name="T72" fmla="*/ 26 w 63"/>
                <a:gd name="T73" fmla="*/ 72 h 91"/>
                <a:gd name="T74" fmla="*/ 21 w 63"/>
                <a:gd name="T75" fmla="*/ 69 h 91"/>
                <a:gd name="T76" fmla="*/ 18 w 63"/>
                <a:gd name="T77" fmla="*/ 55 h 91"/>
                <a:gd name="T78" fmla="*/ 20 w 63"/>
                <a:gd name="T79" fmla="*/ 52 h 91"/>
                <a:gd name="T80" fmla="*/ 20 w 63"/>
                <a:gd name="T81" fmla="*/ 52 h 91"/>
                <a:gd name="T82" fmla="*/ 20 w 63"/>
                <a:gd name="T83" fmla="*/ 50 h 91"/>
                <a:gd name="T84" fmla="*/ 18 w 63"/>
                <a:gd name="T85" fmla="*/ 49 h 91"/>
                <a:gd name="T86" fmla="*/ 18 w 63"/>
                <a:gd name="T87" fmla="*/ 49 h 91"/>
                <a:gd name="T88" fmla="*/ 18 w 63"/>
                <a:gd name="T89" fmla="*/ 49 h 91"/>
                <a:gd name="T90" fmla="*/ 18 w 63"/>
                <a:gd name="T91" fmla="*/ 47 h 91"/>
                <a:gd name="T92" fmla="*/ 17 w 63"/>
                <a:gd name="T93" fmla="*/ 44 h 91"/>
                <a:gd name="T94" fmla="*/ 17 w 63"/>
                <a:gd name="T95" fmla="*/ 43 h 91"/>
                <a:gd name="T96" fmla="*/ 11 w 63"/>
                <a:gd name="T97" fmla="*/ 38 h 91"/>
                <a:gd name="T98" fmla="*/ 0 w 63"/>
                <a:gd name="T99" fmla="*/ 31 h 91"/>
                <a:gd name="T100" fmla="*/ 9 w 63"/>
                <a:gd name="T101" fmla="*/ 21 h 91"/>
                <a:gd name="T102" fmla="*/ 15 w 63"/>
                <a:gd name="T103" fmla="*/ 14 h 91"/>
                <a:gd name="T104" fmla="*/ 18 w 63"/>
                <a:gd name="T105" fmla="*/ 0 h 91"/>
                <a:gd name="T106" fmla="*/ 29 w 63"/>
                <a:gd name="T10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91">
                  <a:moveTo>
                    <a:pt x="29" y="0"/>
                  </a:moveTo>
                  <a:lnTo>
                    <a:pt x="37" y="3"/>
                  </a:lnTo>
                  <a:lnTo>
                    <a:pt x="40" y="12"/>
                  </a:lnTo>
                  <a:lnTo>
                    <a:pt x="43" y="20"/>
                  </a:lnTo>
                  <a:lnTo>
                    <a:pt x="46" y="32"/>
                  </a:lnTo>
                  <a:lnTo>
                    <a:pt x="46" y="32"/>
                  </a:lnTo>
                  <a:lnTo>
                    <a:pt x="46" y="32"/>
                  </a:lnTo>
                  <a:lnTo>
                    <a:pt x="46" y="32"/>
                  </a:lnTo>
                  <a:lnTo>
                    <a:pt x="46" y="32"/>
                  </a:lnTo>
                  <a:lnTo>
                    <a:pt x="46" y="32"/>
                  </a:lnTo>
                  <a:lnTo>
                    <a:pt x="46" y="32"/>
                  </a:lnTo>
                  <a:lnTo>
                    <a:pt x="49" y="38"/>
                  </a:lnTo>
                  <a:lnTo>
                    <a:pt x="53" y="43"/>
                  </a:lnTo>
                  <a:lnTo>
                    <a:pt x="59" y="44"/>
                  </a:lnTo>
                  <a:lnTo>
                    <a:pt x="61" y="47"/>
                  </a:lnTo>
                  <a:lnTo>
                    <a:pt x="63" y="52"/>
                  </a:lnTo>
                  <a:lnTo>
                    <a:pt x="63" y="53"/>
                  </a:lnTo>
                  <a:lnTo>
                    <a:pt x="63" y="55"/>
                  </a:lnTo>
                  <a:lnTo>
                    <a:pt x="59" y="58"/>
                  </a:lnTo>
                  <a:lnTo>
                    <a:pt x="59" y="59"/>
                  </a:lnTo>
                  <a:lnTo>
                    <a:pt x="58" y="59"/>
                  </a:lnTo>
                  <a:lnTo>
                    <a:pt x="58" y="63"/>
                  </a:lnTo>
                  <a:lnTo>
                    <a:pt x="58" y="64"/>
                  </a:lnTo>
                  <a:lnTo>
                    <a:pt x="56" y="70"/>
                  </a:lnTo>
                  <a:lnTo>
                    <a:pt x="55" y="75"/>
                  </a:lnTo>
                  <a:lnTo>
                    <a:pt x="56" y="76"/>
                  </a:lnTo>
                  <a:lnTo>
                    <a:pt x="58" y="84"/>
                  </a:lnTo>
                  <a:lnTo>
                    <a:pt x="58" y="85"/>
                  </a:lnTo>
                  <a:lnTo>
                    <a:pt x="59" y="87"/>
                  </a:lnTo>
                  <a:lnTo>
                    <a:pt x="53" y="87"/>
                  </a:lnTo>
                  <a:lnTo>
                    <a:pt x="53" y="88"/>
                  </a:lnTo>
                  <a:lnTo>
                    <a:pt x="50" y="91"/>
                  </a:lnTo>
                  <a:lnTo>
                    <a:pt x="47" y="91"/>
                  </a:lnTo>
                  <a:lnTo>
                    <a:pt x="37" y="87"/>
                  </a:lnTo>
                  <a:lnTo>
                    <a:pt x="32" y="82"/>
                  </a:lnTo>
                  <a:lnTo>
                    <a:pt x="30" y="72"/>
                  </a:lnTo>
                  <a:lnTo>
                    <a:pt x="26" y="72"/>
                  </a:lnTo>
                  <a:lnTo>
                    <a:pt x="21" y="69"/>
                  </a:lnTo>
                  <a:lnTo>
                    <a:pt x="18" y="55"/>
                  </a:lnTo>
                  <a:lnTo>
                    <a:pt x="20" y="52"/>
                  </a:lnTo>
                  <a:lnTo>
                    <a:pt x="20" y="52"/>
                  </a:lnTo>
                  <a:lnTo>
                    <a:pt x="20" y="50"/>
                  </a:lnTo>
                  <a:lnTo>
                    <a:pt x="18" y="49"/>
                  </a:lnTo>
                  <a:lnTo>
                    <a:pt x="18" y="49"/>
                  </a:lnTo>
                  <a:lnTo>
                    <a:pt x="18" y="49"/>
                  </a:lnTo>
                  <a:lnTo>
                    <a:pt x="18" y="47"/>
                  </a:lnTo>
                  <a:lnTo>
                    <a:pt x="17" y="44"/>
                  </a:lnTo>
                  <a:lnTo>
                    <a:pt x="17" y="43"/>
                  </a:lnTo>
                  <a:lnTo>
                    <a:pt x="11" y="38"/>
                  </a:lnTo>
                  <a:lnTo>
                    <a:pt x="0" y="31"/>
                  </a:lnTo>
                  <a:lnTo>
                    <a:pt x="9" y="21"/>
                  </a:lnTo>
                  <a:lnTo>
                    <a:pt x="15" y="14"/>
                  </a:lnTo>
                  <a:lnTo>
                    <a:pt x="18" y="0"/>
                  </a:lnTo>
                  <a:lnTo>
                    <a:pt x="29" y="0"/>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73" name="Freeform 244"/>
            <p:cNvSpPr>
              <a:spLocks/>
            </p:cNvSpPr>
            <p:nvPr/>
          </p:nvSpPr>
          <p:spPr bwMode="auto">
            <a:xfrm>
              <a:off x="7089036" y="3946211"/>
              <a:ext cx="336958" cy="336959"/>
            </a:xfrm>
            <a:custGeom>
              <a:avLst/>
              <a:gdLst>
                <a:gd name="T0" fmla="*/ 28 w 47"/>
                <a:gd name="T1" fmla="*/ 1 h 47"/>
                <a:gd name="T2" fmla="*/ 28 w 47"/>
                <a:gd name="T3" fmla="*/ 1 h 47"/>
                <a:gd name="T4" fmla="*/ 28 w 47"/>
                <a:gd name="T5" fmla="*/ 1 h 47"/>
                <a:gd name="T6" fmla="*/ 28 w 47"/>
                <a:gd name="T7" fmla="*/ 1 h 47"/>
                <a:gd name="T8" fmla="*/ 28 w 47"/>
                <a:gd name="T9" fmla="*/ 1 h 47"/>
                <a:gd name="T10" fmla="*/ 28 w 47"/>
                <a:gd name="T11" fmla="*/ 3 h 47"/>
                <a:gd name="T12" fmla="*/ 29 w 47"/>
                <a:gd name="T13" fmla="*/ 9 h 47"/>
                <a:gd name="T14" fmla="*/ 32 w 47"/>
                <a:gd name="T15" fmla="*/ 13 h 47"/>
                <a:gd name="T16" fmla="*/ 34 w 47"/>
                <a:gd name="T17" fmla="*/ 16 h 47"/>
                <a:gd name="T18" fmla="*/ 38 w 47"/>
                <a:gd name="T19" fmla="*/ 19 h 47"/>
                <a:gd name="T20" fmla="*/ 47 w 47"/>
                <a:gd name="T21" fmla="*/ 24 h 47"/>
                <a:gd name="T22" fmla="*/ 47 w 47"/>
                <a:gd name="T23" fmla="*/ 28 h 47"/>
                <a:gd name="T24" fmla="*/ 44 w 47"/>
                <a:gd name="T25" fmla="*/ 27 h 47"/>
                <a:gd name="T26" fmla="*/ 43 w 47"/>
                <a:gd name="T27" fmla="*/ 28 h 47"/>
                <a:gd name="T28" fmla="*/ 43 w 47"/>
                <a:gd name="T29" fmla="*/ 28 h 47"/>
                <a:gd name="T30" fmla="*/ 43 w 47"/>
                <a:gd name="T31" fmla="*/ 28 h 47"/>
                <a:gd name="T32" fmla="*/ 38 w 47"/>
                <a:gd name="T33" fmla="*/ 36 h 47"/>
                <a:gd name="T34" fmla="*/ 35 w 47"/>
                <a:gd name="T35" fmla="*/ 42 h 47"/>
                <a:gd name="T36" fmla="*/ 29 w 47"/>
                <a:gd name="T37" fmla="*/ 47 h 47"/>
                <a:gd name="T38" fmla="*/ 22 w 47"/>
                <a:gd name="T39" fmla="*/ 42 h 47"/>
                <a:gd name="T40" fmla="*/ 11 w 47"/>
                <a:gd name="T41" fmla="*/ 28 h 47"/>
                <a:gd name="T42" fmla="*/ 0 w 47"/>
                <a:gd name="T43" fmla="*/ 21 h 47"/>
                <a:gd name="T44" fmla="*/ 5 w 47"/>
                <a:gd name="T45" fmla="*/ 7 h 47"/>
                <a:gd name="T46" fmla="*/ 15 w 47"/>
                <a:gd name="T47" fmla="*/ 3 h 47"/>
                <a:gd name="T48" fmla="*/ 25 w 47"/>
                <a:gd name="T49" fmla="*/ 0 h 47"/>
                <a:gd name="T50" fmla="*/ 26 w 47"/>
                <a:gd name="T51" fmla="*/ 0 h 47"/>
                <a:gd name="T52" fmla="*/ 28 w 47"/>
                <a:gd name="T53"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 h="47">
                  <a:moveTo>
                    <a:pt x="28" y="1"/>
                  </a:moveTo>
                  <a:lnTo>
                    <a:pt x="28" y="1"/>
                  </a:lnTo>
                  <a:lnTo>
                    <a:pt x="28" y="1"/>
                  </a:lnTo>
                  <a:lnTo>
                    <a:pt x="28" y="1"/>
                  </a:lnTo>
                  <a:lnTo>
                    <a:pt x="28" y="1"/>
                  </a:lnTo>
                  <a:lnTo>
                    <a:pt x="28" y="3"/>
                  </a:lnTo>
                  <a:lnTo>
                    <a:pt x="29" y="9"/>
                  </a:lnTo>
                  <a:lnTo>
                    <a:pt x="32" y="13"/>
                  </a:lnTo>
                  <a:lnTo>
                    <a:pt x="34" y="16"/>
                  </a:lnTo>
                  <a:lnTo>
                    <a:pt x="38" y="19"/>
                  </a:lnTo>
                  <a:lnTo>
                    <a:pt x="47" y="24"/>
                  </a:lnTo>
                  <a:lnTo>
                    <a:pt x="47" y="28"/>
                  </a:lnTo>
                  <a:lnTo>
                    <a:pt x="44" y="27"/>
                  </a:lnTo>
                  <a:lnTo>
                    <a:pt x="43" y="28"/>
                  </a:lnTo>
                  <a:lnTo>
                    <a:pt x="43" y="28"/>
                  </a:lnTo>
                  <a:lnTo>
                    <a:pt x="43" y="28"/>
                  </a:lnTo>
                  <a:lnTo>
                    <a:pt x="38" y="36"/>
                  </a:lnTo>
                  <a:lnTo>
                    <a:pt x="35" y="42"/>
                  </a:lnTo>
                  <a:lnTo>
                    <a:pt x="29" y="47"/>
                  </a:lnTo>
                  <a:lnTo>
                    <a:pt x="22" y="42"/>
                  </a:lnTo>
                  <a:lnTo>
                    <a:pt x="11" y="28"/>
                  </a:lnTo>
                  <a:lnTo>
                    <a:pt x="0" y="21"/>
                  </a:lnTo>
                  <a:lnTo>
                    <a:pt x="5" y="7"/>
                  </a:lnTo>
                  <a:lnTo>
                    <a:pt x="15" y="3"/>
                  </a:lnTo>
                  <a:lnTo>
                    <a:pt x="25" y="0"/>
                  </a:lnTo>
                  <a:lnTo>
                    <a:pt x="26" y="0"/>
                  </a:lnTo>
                  <a:lnTo>
                    <a:pt x="28" y="1"/>
                  </a:lnTo>
                  <a:close/>
                </a:path>
              </a:pathLst>
            </a:custGeom>
            <a:solidFill>
              <a:srgbClr val="EBE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74" name="Freeform 313"/>
            <p:cNvSpPr>
              <a:spLocks/>
            </p:cNvSpPr>
            <p:nvPr/>
          </p:nvSpPr>
          <p:spPr bwMode="auto">
            <a:xfrm>
              <a:off x="5203516" y="1867119"/>
              <a:ext cx="838806" cy="688250"/>
            </a:xfrm>
            <a:custGeom>
              <a:avLst/>
              <a:gdLst>
                <a:gd name="T0" fmla="*/ 47 w 117"/>
                <a:gd name="T1" fmla="*/ 12 h 96"/>
                <a:gd name="T2" fmla="*/ 48 w 117"/>
                <a:gd name="T3" fmla="*/ 14 h 96"/>
                <a:gd name="T4" fmla="*/ 57 w 117"/>
                <a:gd name="T5" fmla="*/ 21 h 96"/>
                <a:gd name="T6" fmla="*/ 57 w 117"/>
                <a:gd name="T7" fmla="*/ 23 h 96"/>
                <a:gd name="T8" fmla="*/ 57 w 117"/>
                <a:gd name="T9" fmla="*/ 23 h 96"/>
                <a:gd name="T10" fmla="*/ 59 w 117"/>
                <a:gd name="T11" fmla="*/ 23 h 96"/>
                <a:gd name="T12" fmla="*/ 61 w 117"/>
                <a:gd name="T13" fmla="*/ 23 h 96"/>
                <a:gd name="T14" fmla="*/ 61 w 117"/>
                <a:gd name="T15" fmla="*/ 23 h 96"/>
                <a:gd name="T16" fmla="*/ 62 w 117"/>
                <a:gd name="T17" fmla="*/ 23 h 96"/>
                <a:gd name="T18" fmla="*/ 62 w 117"/>
                <a:gd name="T19" fmla="*/ 23 h 96"/>
                <a:gd name="T20" fmla="*/ 62 w 117"/>
                <a:gd name="T21" fmla="*/ 23 h 96"/>
                <a:gd name="T22" fmla="*/ 65 w 117"/>
                <a:gd name="T23" fmla="*/ 23 h 96"/>
                <a:gd name="T24" fmla="*/ 71 w 117"/>
                <a:gd name="T25" fmla="*/ 26 h 96"/>
                <a:gd name="T26" fmla="*/ 73 w 117"/>
                <a:gd name="T27" fmla="*/ 29 h 96"/>
                <a:gd name="T28" fmla="*/ 79 w 117"/>
                <a:gd name="T29" fmla="*/ 35 h 96"/>
                <a:gd name="T30" fmla="*/ 80 w 117"/>
                <a:gd name="T31" fmla="*/ 38 h 96"/>
                <a:gd name="T32" fmla="*/ 83 w 117"/>
                <a:gd name="T33" fmla="*/ 47 h 96"/>
                <a:gd name="T34" fmla="*/ 83 w 117"/>
                <a:gd name="T35" fmla="*/ 47 h 96"/>
                <a:gd name="T36" fmla="*/ 83 w 117"/>
                <a:gd name="T37" fmla="*/ 49 h 96"/>
                <a:gd name="T38" fmla="*/ 88 w 117"/>
                <a:gd name="T39" fmla="*/ 52 h 96"/>
                <a:gd name="T40" fmla="*/ 105 w 117"/>
                <a:gd name="T41" fmla="*/ 59 h 96"/>
                <a:gd name="T42" fmla="*/ 112 w 117"/>
                <a:gd name="T43" fmla="*/ 61 h 96"/>
                <a:gd name="T44" fmla="*/ 114 w 117"/>
                <a:gd name="T45" fmla="*/ 62 h 96"/>
                <a:gd name="T46" fmla="*/ 114 w 117"/>
                <a:gd name="T47" fmla="*/ 62 h 96"/>
                <a:gd name="T48" fmla="*/ 117 w 117"/>
                <a:gd name="T49" fmla="*/ 72 h 96"/>
                <a:gd name="T50" fmla="*/ 108 w 117"/>
                <a:gd name="T51" fmla="*/ 68 h 96"/>
                <a:gd name="T52" fmla="*/ 106 w 117"/>
                <a:gd name="T53" fmla="*/ 68 h 96"/>
                <a:gd name="T54" fmla="*/ 106 w 117"/>
                <a:gd name="T55" fmla="*/ 68 h 96"/>
                <a:gd name="T56" fmla="*/ 106 w 117"/>
                <a:gd name="T57" fmla="*/ 68 h 96"/>
                <a:gd name="T58" fmla="*/ 106 w 117"/>
                <a:gd name="T59" fmla="*/ 68 h 96"/>
                <a:gd name="T60" fmla="*/ 105 w 117"/>
                <a:gd name="T61" fmla="*/ 68 h 96"/>
                <a:gd name="T62" fmla="*/ 105 w 117"/>
                <a:gd name="T63" fmla="*/ 68 h 96"/>
                <a:gd name="T64" fmla="*/ 102 w 117"/>
                <a:gd name="T65" fmla="*/ 75 h 96"/>
                <a:gd name="T66" fmla="*/ 99 w 117"/>
                <a:gd name="T67" fmla="*/ 82 h 96"/>
                <a:gd name="T68" fmla="*/ 96 w 117"/>
                <a:gd name="T69" fmla="*/ 87 h 96"/>
                <a:gd name="T70" fmla="*/ 94 w 117"/>
                <a:gd name="T71" fmla="*/ 88 h 96"/>
                <a:gd name="T72" fmla="*/ 88 w 117"/>
                <a:gd name="T73" fmla="*/ 96 h 96"/>
                <a:gd name="T74" fmla="*/ 82 w 117"/>
                <a:gd name="T75" fmla="*/ 94 h 96"/>
                <a:gd name="T76" fmla="*/ 54 w 117"/>
                <a:gd name="T77" fmla="*/ 79 h 96"/>
                <a:gd name="T78" fmla="*/ 47 w 117"/>
                <a:gd name="T79" fmla="*/ 73 h 96"/>
                <a:gd name="T80" fmla="*/ 39 w 117"/>
                <a:gd name="T81" fmla="*/ 64 h 96"/>
                <a:gd name="T82" fmla="*/ 39 w 117"/>
                <a:gd name="T83" fmla="*/ 62 h 96"/>
                <a:gd name="T84" fmla="*/ 35 w 117"/>
                <a:gd name="T85" fmla="*/ 61 h 96"/>
                <a:gd name="T86" fmla="*/ 25 w 117"/>
                <a:gd name="T87" fmla="*/ 61 h 96"/>
                <a:gd name="T88" fmla="*/ 16 w 117"/>
                <a:gd name="T89" fmla="*/ 58 h 96"/>
                <a:gd name="T90" fmla="*/ 12 w 117"/>
                <a:gd name="T91" fmla="*/ 56 h 96"/>
                <a:gd name="T92" fmla="*/ 7 w 117"/>
                <a:gd name="T93" fmla="*/ 55 h 96"/>
                <a:gd name="T94" fmla="*/ 0 w 117"/>
                <a:gd name="T95" fmla="*/ 52 h 96"/>
                <a:gd name="T96" fmla="*/ 15 w 117"/>
                <a:gd name="T97" fmla="*/ 30 h 96"/>
                <a:gd name="T98" fmla="*/ 18 w 117"/>
                <a:gd name="T99" fmla="*/ 29 h 96"/>
                <a:gd name="T100" fmla="*/ 19 w 117"/>
                <a:gd name="T101" fmla="*/ 30 h 96"/>
                <a:gd name="T102" fmla="*/ 21 w 117"/>
                <a:gd name="T103" fmla="*/ 32 h 96"/>
                <a:gd name="T104" fmla="*/ 27 w 117"/>
                <a:gd name="T105" fmla="*/ 33 h 96"/>
                <a:gd name="T106" fmla="*/ 36 w 117"/>
                <a:gd name="T107" fmla="*/ 17 h 96"/>
                <a:gd name="T108" fmla="*/ 32 w 117"/>
                <a:gd name="T109" fmla="*/ 11 h 96"/>
                <a:gd name="T110" fmla="*/ 28 w 117"/>
                <a:gd name="T111" fmla="*/ 9 h 96"/>
                <a:gd name="T112" fmla="*/ 33 w 117"/>
                <a:gd name="T113" fmla="*/ 4 h 96"/>
                <a:gd name="T114" fmla="*/ 36 w 117"/>
                <a:gd name="T115" fmla="*/ 3 h 96"/>
                <a:gd name="T116" fmla="*/ 42 w 117"/>
                <a:gd name="T117" fmla="*/ 0 h 96"/>
                <a:gd name="T118" fmla="*/ 47 w 117"/>
                <a:gd name="T119"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7" h="96">
                  <a:moveTo>
                    <a:pt x="47" y="12"/>
                  </a:moveTo>
                  <a:lnTo>
                    <a:pt x="48" y="14"/>
                  </a:lnTo>
                  <a:lnTo>
                    <a:pt x="57" y="21"/>
                  </a:lnTo>
                  <a:lnTo>
                    <a:pt x="57" y="23"/>
                  </a:lnTo>
                  <a:lnTo>
                    <a:pt x="57" y="23"/>
                  </a:lnTo>
                  <a:lnTo>
                    <a:pt x="59" y="23"/>
                  </a:lnTo>
                  <a:lnTo>
                    <a:pt x="61" y="23"/>
                  </a:lnTo>
                  <a:lnTo>
                    <a:pt x="61" y="23"/>
                  </a:lnTo>
                  <a:lnTo>
                    <a:pt x="62" y="23"/>
                  </a:lnTo>
                  <a:lnTo>
                    <a:pt x="62" y="23"/>
                  </a:lnTo>
                  <a:lnTo>
                    <a:pt x="62" y="23"/>
                  </a:lnTo>
                  <a:lnTo>
                    <a:pt x="65" y="23"/>
                  </a:lnTo>
                  <a:lnTo>
                    <a:pt x="71" y="26"/>
                  </a:lnTo>
                  <a:lnTo>
                    <a:pt x="73" y="29"/>
                  </a:lnTo>
                  <a:lnTo>
                    <a:pt x="79" y="35"/>
                  </a:lnTo>
                  <a:lnTo>
                    <a:pt x="80" y="38"/>
                  </a:lnTo>
                  <a:lnTo>
                    <a:pt x="83" y="47"/>
                  </a:lnTo>
                  <a:lnTo>
                    <a:pt x="83" y="47"/>
                  </a:lnTo>
                  <a:lnTo>
                    <a:pt x="83" y="49"/>
                  </a:lnTo>
                  <a:lnTo>
                    <a:pt x="88" y="52"/>
                  </a:lnTo>
                  <a:lnTo>
                    <a:pt x="105" y="59"/>
                  </a:lnTo>
                  <a:lnTo>
                    <a:pt x="112" y="61"/>
                  </a:lnTo>
                  <a:lnTo>
                    <a:pt x="114" y="62"/>
                  </a:lnTo>
                  <a:lnTo>
                    <a:pt x="114" y="62"/>
                  </a:lnTo>
                  <a:lnTo>
                    <a:pt x="117" y="72"/>
                  </a:lnTo>
                  <a:lnTo>
                    <a:pt x="108" y="68"/>
                  </a:lnTo>
                  <a:lnTo>
                    <a:pt x="106" y="68"/>
                  </a:lnTo>
                  <a:lnTo>
                    <a:pt x="106" y="68"/>
                  </a:lnTo>
                  <a:lnTo>
                    <a:pt x="106" y="68"/>
                  </a:lnTo>
                  <a:lnTo>
                    <a:pt x="106" y="68"/>
                  </a:lnTo>
                  <a:lnTo>
                    <a:pt x="105" y="68"/>
                  </a:lnTo>
                  <a:lnTo>
                    <a:pt x="105" y="68"/>
                  </a:lnTo>
                  <a:lnTo>
                    <a:pt x="102" y="75"/>
                  </a:lnTo>
                  <a:lnTo>
                    <a:pt x="99" y="82"/>
                  </a:lnTo>
                  <a:lnTo>
                    <a:pt x="96" y="87"/>
                  </a:lnTo>
                  <a:lnTo>
                    <a:pt x="94" y="88"/>
                  </a:lnTo>
                  <a:lnTo>
                    <a:pt x="88" y="96"/>
                  </a:lnTo>
                  <a:lnTo>
                    <a:pt x="82" y="94"/>
                  </a:lnTo>
                  <a:lnTo>
                    <a:pt x="54" y="79"/>
                  </a:lnTo>
                  <a:lnTo>
                    <a:pt x="47" y="73"/>
                  </a:lnTo>
                  <a:lnTo>
                    <a:pt x="39" y="64"/>
                  </a:lnTo>
                  <a:lnTo>
                    <a:pt x="39" y="62"/>
                  </a:lnTo>
                  <a:lnTo>
                    <a:pt x="35" y="61"/>
                  </a:lnTo>
                  <a:lnTo>
                    <a:pt x="25" y="61"/>
                  </a:lnTo>
                  <a:lnTo>
                    <a:pt x="16" y="58"/>
                  </a:lnTo>
                  <a:lnTo>
                    <a:pt x="12" y="56"/>
                  </a:lnTo>
                  <a:lnTo>
                    <a:pt x="7" y="55"/>
                  </a:lnTo>
                  <a:lnTo>
                    <a:pt x="0" y="52"/>
                  </a:lnTo>
                  <a:lnTo>
                    <a:pt x="15" y="30"/>
                  </a:lnTo>
                  <a:lnTo>
                    <a:pt x="18" y="29"/>
                  </a:lnTo>
                  <a:lnTo>
                    <a:pt x="19" y="30"/>
                  </a:lnTo>
                  <a:lnTo>
                    <a:pt x="21" y="32"/>
                  </a:lnTo>
                  <a:lnTo>
                    <a:pt x="27" y="33"/>
                  </a:lnTo>
                  <a:lnTo>
                    <a:pt x="36" y="17"/>
                  </a:lnTo>
                  <a:lnTo>
                    <a:pt x="32" y="11"/>
                  </a:lnTo>
                  <a:lnTo>
                    <a:pt x="28" y="9"/>
                  </a:lnTo>
                  <a:lnTo>
                    <a:pt x="33" y="4"/>
                  </a:lnTo>
                  <a:lnTo>
                    <a:pt x="36" y="3"/>
                  </a:lnTo>
                  <a:lnTo>
                    <a:pt x="42" y="0"/>
                  </a:lnTo>
                  <a:lnTo>
                    <a:pt x="47" y="12"/>
                  </a:lnTo>
                  <a:close/>
                </a:path>
              </a:pathLst>
            </a:custGeom>
            <a:solidFill>
              <a:srgbClr val="00B050"/>
            </a:solidFill>
            <a:ln>
              <a:noFill/>
            </a:ln>
            <a:extLst/>
          </p:spPr>
          <p:txBody>
            <a:bodyPr vert="horz" wrap="square" lIns="96012" tIns="48006" rIns="96012" bIns="48006" numCol="1" anchor="t" anchorCtr="0" compatLnSpc="1">
              <a:prstTxWarp prst="textNoShape">
                <a:avLst/>
              </a:prstTxWarp>
            </a:bodyPr>
            <a:lstStyle/>
            <a:p>
              <a:endParaRPr lang="en-US" sz="2223"/>
            </a:p>
          </p:txBody>
        </p:sp>
        <p:sp>
          <p:nvSpPr>
            <p:cNvPr id="5675" name="Freeform 364"/>
            <p:cNvSpPr>
              <a:spLocks/>
            </p:cNvSpPr>
            <p:nvPr/>
          </p:nvSpPr>
          <p:spPr bwMode="auto">
            <a:xfrm>
              <a:off x="7110540" y="4390703"/>
              <a:ext cx="595050" cy="881821"/>
            </a:xfrm>
            <a:custGeom>
              <a:avLst/>
              <a:gdLst>
                <a:gd name="T0" fmla="*/ 83 w 83"/>
                <a:gd name="T1" fmla="*/ 17 h 123"/>
                <a:gd name="T2" fmla="*/ 80 w 83"/>
                <a:gd name="T3" fmla="*/ 24 h 123"/>
                <a:gd name="T4" fmla="*/ 75 w 83"/>
                <a:gd name="T5" fmla="*/ 43 h 123"/>
                <a:gd name="T6" fmla="*/ 76 w 83"/>
                <a:gd name="T7" fmla="*/ 47 h 123"/>
                <a:gd name="T8" fmla="*/ 75 w 83"/>
                <a:gd name="T9" fmla="*/ 53 h 123"/>
                <a:gd name="T10" fmla="*/ 70 w 83"/>
                <a:gd name="T11" fmla="*/ 47 h 123"/>
                <a:gd name="T12" fmla="*/ 70 w 83"/>
                <a:gd name="T13" fmla="*/ 29 h 123"/>
                <a:gd name="T14" fmla="*/ 70 w 83"/>
                <a:gd name="T15" fmla="*/ 15 h 123"/>
                <a:gd name="T16" fmla="*/ 64 w 83"/>
                <a:gd name="T17" fmla="*/ 18 h 123"/>
                <a:gd name="T18" fmla="*/ 60 w 83"/>
                <a:gd name="T19" fmla="*/ 29 h 123"/>
                <a:gd name="T20" fmla="*/ 54 w 83"/>
                <a:gd name="T21" fmla="*/ 47 h 123"/>
                <a:gd name="T22" fmla="*/ 55 w 83"/>
                <a:gd name="T23" fmla="*/ 52 h 123"/>
                <a:gd name="T24" fmla="*/ 60 w 83"/>
                <a:gd name="T25" fmla="*/ 67 h 123"/>
                <a:gd name="T26" fmla="*/ 61 w 83"/>
                <a:gd name="T27" fmla="*/ 76 h 123"/>
                <a:gd name="T28" fmla="*/ 60 w 83"/>
                <a:gd name="T29" fmla="*/ 95 h 123"/>
                <a:gd name="T30" fmla="*/ 64 w 83"/>
                <a:gd name="T31" fmla="*/ 111 h 123"/>
                <a:gd name="T32" fmla="*/ 66 w 83"/>
                <a:gd name="T33" fmla="*/ 120 h 123"/>
                <a:gd name="T34" fmla="*/ 60 w 83"/>
                <a:gd name="T35" fmla="*/ 123 h 123"/>
                <a:gd name="T36" fmla="*/ 54 w 83"/>
                <a:gd name="T37" fmla="*/ 123 h 123"/>
                <a:gd name="T38" fmla="*/ 22 w 83"/>
                <a:gd name="T39" fmla="*/ 123 h 123"/>
                <a:gd name="T40" fmla="*/ 16 w 83"/>
                <a:gd name="T41" fmla="*/ 122 h 123"/>
                <a:gd name="T42" fmla="*/ 9 w 83"/>
                <a:gd name="T43" fmla="*/ 108 h 123"/>
                <a:gd name="T44" fmla="*/ 3 w 83"/>
                <a:gd name="T45" fmla="*/ 99 h 123"/>
                <a:gd name="T46" fmla="*/ 6 w 83"/>
                <a:gd name="T47" fmla="*/ 95 h 123"/>
                <a:gd name="T48" fmla="*/ 23 w 83"/>
                <a:gd name="T49" fmla="*/ 101 h 123"/>
                <a:gd name="T50" fmla="*/ 28 w 83"/>
                <a:gd name="T51" fmla="*/ 78 h 123"/>
                <a:gd name="T52" fmla="*/ 20 w 83"/>
                <a:gd name="T53" fmla="*/ 59 h 123"/>
                <a:gd name="T54" fmla="*/ 6 w 83"/>
                <a:gd name="T55" fmla="*/ 49 h 123"/>
                <a:gd name="T56" fmla="*/ 0 w 83"/>
                <a:gd name="T57" fmla="*/ 44 h 123"/>
                <a:gd name="T58" fmla="*/ 6 w 83"/>
                <a:gd name="T59" fmla="*/ 41 h 123"/>
                <a:gd name="T60" fmla="*/ 16 w 83"/>
                <a:gd name="T61" fmla="*/ 46 h 123"/>
                <a:gd name="T62" fmla="*/ 19 w 83"/>
                <a:gd name="T63" fmla="*/ 52 h 123"/>
                <a:gd name="T64" fmla="*/ 31 w 83"/>
                <a:gd name="T65" fmla="*/ 64 h 123"/>
                <a:gd name="T66" fmla="*/ 31 w 83"/>
                <a:gd name="T67" fmla="*/ 81 h 123"/>
                <a:gd name="T68" fmla="*/ 29 w 83"/>
                <a:gd name="T69" fmla="*/ 90 h 123"/>
                <a:gd name="T70" fmla="*/ 26 w 83"/>
                <a:gd name="T71" fmla="*/ 105 h 123"/>
                <a:gd name="T72" fmla="*/ 38 w 83"/>
                <a:gd name="T73" fmla="*/ 108 h 123"/>
                <a:gd name="T74" fmla="*/ 57 w 83"/>
                <a:gd name="T75" fmla="*/ 82 h 123"/>
                <a:gd name="T76" fmla="*/ 51 w 83"/>
                <a:gd name="T77" fmla="*/ 66 h 123"/>
                <a:gd name="T78" fmla="*/ 44 w 83"/>
                <a:gd name="T79" fmla="*/ 58 h 123"/>
                <a:gd name="T80" fmla="*/ 46 w 83"/>
                <a:gd name="T81" fmla="*/ 40 h 123"/>
                <a:gd name="T82" fmla="*/ 43 w 83"/>
                <a:gd name="T83" fmla="*/ 35 h 123"/>
                <a:gd name="T84" fmla="*/ 44 w 83"/>
                <a:gd name="T85" fmla="*/ 14 h 123"/>
                <a:gd name="T86" fmla="*/ 51 w 83"/>
                <a:gd name="T87" fmla="*/ 8 h 123"/>
                <a:gd name="T88" fmla="*/ 61 w 83"/>
                <a:gd name="T89" fmla="*/ 9 h 123"/>
                <a:gd name="T90" fmla="*/ 70 w 83"/>
                <a:gd name="T9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123">
                  <a:moveTo>
                    <a:pt x="80" y="5"/>
                  </a:moveTo>
                  <a:lnTo>
                    <a:pt x="81" y="9"/>
                  </a:lnTo>
                  <a:lnTo>
                    <a:pt x="83" y="17"/>
                  </a:lnTo>
                  <a:lnTo>
                    <a:pt x="81" y="21"/>
                  </a:lnTo>
                  <a:lnTo>
                    <a:pt x="81" y="23"/>
                  </a:lnTo>
                  <a:lnTo>
                    <a:pt x="80" y="24"/>
                  </a:lnTo>
                  <a:lnTo>
                    <a:pt x="76" y="30"/>
                  </a:lnTo>
                  <a:lnTo>
                    <a:pt x="76" y="38"/>
                  </a:lnTo>
                  <a:lnTo>
                    <a:pt x="75" y="43"/>
                  </a:lnTo>
                  <a:lnTo>
                    <a:pt x="75" y="43"/>
                  </a:lnTo>
                  <a:lnTo>
                    <a:pt x="76" y="47"/>
                  </a:lnTo>
                  <a:lnTo>
                    <a:pt x="76" y="47"/>
                  </a:lnTo>
                  <a:lnTo>
                    <a:pt x="75" y="53"/>
                  </a:lnTo>
                  <a:lnTo>
                    <a:pt x="75" y="53"/>
                  </a:lnTo>
                  <a:lnTo>
                    <a:pt x="75" y="53"/>
                  </a:lnTo>
                  <a:lnTo>
                    <a:pt x="73" y="55"/>
                  </a:lnTo>
                  <a:lnTo>
                    <a:pt x="70" y="52"/>
                  </a:lnTo>
                  <a:lnTo>
                    <a:pt x="70" y="47"/>
                  </a:lnTo>
                  <a:lnTo>
                    <a:pt x="70" y="40"/>
                  </a:lnTo>
                  <a:lnTo>
                    <a:pt x="70" y="38"/>
                  </a:lnTo>
                  <a:lnTo>
                    <a:pt x="70" y="29"/>
                  </a:lnTo>
                  <a:lnTo>
                    <a:pt x="72" y="26"/>
                  </a:lnTo>
                  <a:lnTo>
                    <a:pt x="72" y="21"/>
                  </a:lnTo>
                  <a:lnTo>
                    <a:pt x="70" y="15"/>
                  </a:lnTo>
                  <a:lnTo>
                    <a:pt x="69" y="12"/>
                  </a:lnTo>
                  <a:lnTo>
                    <a:pt x="66" y="12"/>
                  </a:lnTo>
                  <a:lnTo>
                    <a:pt x="64" y="18"/>
                  </a:lnTo>
                  <a:lnTo>
                    <a:pt x="63" y="23"/>
                  </a:lnTo>
                  <a:lnTo>
                    <a:pt x="60" y="26"/>
                  </a:lnTo>
                  <a:lnTo>
                    <a:pt x="60" y="29"/>
                  </a:lnTo>
                  <a:lnTo>
                    <a:pt x="55" y="38"/>
                  </a:lnTo>
                  <a:lnTo>
                    <a:pt x="54" y="46"/>
                  </a:lnTo>
                  <a:lnTo>
                    <a:pt x="54" y="47"/>
                  </a:lnTo>
                  <a:lnTo>
                    <a:pt x="55" y="50"/>
                  </a:lnTo>
                  <a:lnTo>
                    <a:pt x="55" y="52"/>
                  </a:lnTo>
                  <a:lnTo>
                    <a:pt x="55" y="52"/>
                  </a:lnTo>
                  <a:lnTo>
                    <a:pt x="57" y="58"/>
                  </a:lnTo>
                  <a:lnTo>
                    <a:pt x="60" y="67"/>
                  </a:lnTo>
                  <a:lnTo>
                    <a:pt x="60" y="67"/>
                  </a:lnTo>
                  <a:lnTo>
                    <a:pt x="60" y="67"/>
                  </a:lnTo>
                  <a:lnTo>
                    <a:pt x="60" y="72"/>
                  </a:lnTo>
                  <a:lnTo>
                    <a:pt x="61" y="76"/>
                  </a:lnTo>
                  <a:lnTo>
                    <a:pt x="61" y="82"/>
                  </a:lnTo>
                  <a:lnTo>
                    <a:pt x="63" y="88"/>
                  </a:lnTo>
                  <a:lnTo>
                    <a:pt x="60" y="95"/>
                  </a:lnTo>
                  <a:lnTo>
                    <a:pt x="58" y="101"/>
                  </a:lnTo>
                  <a:lnTo>
                    <a:pt x="63" y="108"/>
                  </a:lnTo>
                  <a:lnTo>
                    <a:pt x="64" y="111"/>
                  </a:lnTo>
                  <a:lnTo>
                    <a:pt x="64" y="117"/>
                  </a:lnTo>
                  <a:lnTo>
                    <a:pt x="64" y="119"/>
                  </a:lnTo>
                  <a:lnTo>
                    <a:pt x="66" y="120"/>
                  </a:lnTo>
                  <a:lnTo>
                    <a:pt x="64" y="123"/>
                  </a:lnTo>
                  <a:lnTo>
                    <a:pt x="64" y="123"/>
                  </a:lnTo>
                  <a:lnTo>
                    <a:pt x="60" y="123"/>
                  </a:lnTo>
                  <a:lnTo>
                    <a:pt x="61" y="117"/>
                  </a:lnTo>
                  <a:lnTo>
                    <a:pt x="58" y="113"/>
                  </a:lnTo>
                  <a:lnTo>
                    <a:pt x="54" y="123"/>
                  </a:lnTo>
                  <a:lnTo>
                    <a:pt x="44" y="123"/>
                  </a:lnTo>
                  <a:lnTo>
                    <a:pt x="41" y="123"/>
                  </a:lnTo>
                  <a:lnTo>
                    <a:pt x="22" y="123"/>
                  </a:lnTo>
                  <a:lnTo>
                    <a:pt x="17" y="123"/>
                  </a:lnTo>
                  <a:lnTo>
                    <a:pt x="16" y="122"/>
                  </a:lnTo>
                  <a:lnTo>
                    <a:pt x="16" y="122"/>
                  </a:lnTo>
                  <a:lnTo>
                    <a:pt x="14" y="119"/>
                  </a:lnTo>
                  <a:lnTo>
                    <a:pt x="12" y="113"/>
                  </a:lnTo>
                  <a:lnTo>
                    <a:pt x="9" y="108"/>
                  </a:lnTo>
                  <a:lnTo>
                    <a:pt x="8" y="104"/>
                  </a:lnTo>
                  <a:lnTo>
                    <a:pt x="5" y="101"/>
                  </a:lnTo>
                  <a:lnTo>
                    <a:pt x="3" y="99"/>
                  </a:lnTo>
                  <a:lnTo>
                    <a:pt x="0" y="91"/>
                  </a:lnTo>
                  <a:lnTo>
                    <a:pt x="3" y="90"/>
                  </a:lnTo>
                  <a:lnTo>
                    <a:pt x="6" y="95"/>
                  </a:lnTo>
                  <a:lnTo>
                    <a:pt x="16" y="102"/>
                  </a:lnTo>
                  <a:lnTo>
                    <a:pt x="22" y="104"/>
                  </a:lnTo>
                  <a:lnTo>
                    <a:pt x="23" y="101"/>
                  </a:lnTo>
                  <a:lnTo>
                    <a:pt x="25" y="99"/>
                  </a:lnTo>
                  <a:lnTo>
                    <a:pt x="25" y="93"/>
                  </a:lnTo>
                  <a:lnTo>
                    <a:pt x="28" y="78"/>
                  </a:lnTo>
                  <a:lnTo>
                    <a:pt x="26" y="69"/>
                  </a:lnTo>
                  <a:lnTo>
                    <a:pt x="23" y="63"/>
                  </a:lnTo>
                  <a:lnTo>
                    <a:pt x="20" y="59"/>
                  </a:lnTo>
                  <a:lnTo>
                    <a:pt x="16" y="59"/>
                  </a:lnTo>
                  <a:lnTo>
                    <a:pt x="16" y="59"/>
                  </a:lnTo>
                  <a:lnTo>
                    <a:pt x="6" y="49"/>
                  </a:lnTo>
                  <a:lnTo>
                    <a:pt x="3" y="46"/>
                  </a:lnTo>
                  <a:lnTo>
                    <a:pt x="2" y="46"/>
                  </a:lnTo>
                  <a:lnTo>
                    <a:pt x="0" y="44"/>
                  </a:lnTo>
                  <a:lnTo>
                    <a:pt x="5" y="43"/>
                  </a:lnTo>
                  <a:lnTo>
                    <a:pt x="5" y="43"/>
                  </a:lnTo>
                  <a:lnTo>
                    <a:pt x="6" y="41"/>
                  </a:lnTo>
                  <a:lnTo>
                    <a:pt x="9" y="41"/>
                  </a:lnTo>
                  <a:lnTo>
                    <a:pt x="14" y="43"/>
                  </a:lnTo>
                  <a:lnTo>
                    <a:pt x="16" y="46"/>
                  </a:lnTo>
                  <a:lnTo>
                    <a:pt x="16" y="47"/>
                  </a:lnTo>
                  <a:lnTo>
                    <a:pt x="17" y="49"/>
                  </a:lnTo>
                  <a:lnTo>
                    <a:pt x="19" y="52"/>
                  </a:lnTo>
                  <a:lnTo>
                    <a:pt x="20" y="52"/>
                  </a:lnTo>
                  <a:lnTo>
                    <a:pt x="28" y="56"/>
                  </a:lnTo>
                  <a:lnTo>
                    <a:pt x="31" y="64"/>
                  </a:lnTo>
                  <a:lnTo>
                    <a:pt x="32" y="67"/>
                  </a:lnTo>
                  <a:lnTo>
                    <a:pt x="31" y="75"/>
                  </a:lnTo>
                  <a:lnTo>
                    <a:pt x="31" y="81"/>
                  </a:lnTo>
                  <a:lnTo>
                    <a:pt x="31" y="81"/>
                  </a:lnTo>
                  <a:lnTo>
                    <a:pt x="31" y="87"/>
                  </a:lnTo>
                  <a:lnTo>
                    <a:pt x="29" y="90"/>
                  </a:lnTo>
                  <a:lnTo>
                    <a:pt x="28" y="96"/>
                  </a:lnTo>
                  <a:lnTo>
                    <a:pt x="26" y="105"/>
                  </a:lnTo>
                  <a:lnTo>
                    <a:pt x="26" y="105"/>
                  </a:lnTo>
                  <a:lnTo>
                    <a:pt x="28" y="105"/>
                  </a:lnTo>
                  <a:lnTo>
                    <a:pt x="34" y="108"/>
                  </a:lnTo>
                  <a:lnTo>
                    <a:pt x="38" y="108"/>
                  </a:lnTo>
                  <a:lnTo>
                    <a:pt x="51" y="102"/>
                  </a:lnTo>
                  <a:lnTo>
                    <a:pt x="57" y="93"/>
                  </a:lnTo>
                  <a:lnTo>
                    <a:pt x="57" y="82"/>
                  </a:lnTo>
                  <a:lnTo>
                    <a:pt x="54" y="72"/>
                  </a:lnTo>
                  <a:lnTo>
                    <a:pt x="54" y="69"/>
                  </a:lnTo>
                  <a:lnTo>
                    <a:pt x="51" y="66"/>
                  </a:lnTo>
                  <a:lnTo>
                    <a:pt x="46" y="63"/>
                  </a:lnTo>
                  <a:lnTo>
                    <a:pt x="44" y="63"/>
                  </a:lnTo>
                  <a:lnTo>
                    <a:pt x="44" y="58"/>
                  </a:lnTo>
                  <a:lnTo>
                    <a:pt x="44" y="53"/>
                  </a:lnTo>
                  <a:lnTo>
                    <a:pt x="44" y="47"/>
                  </a:lnTo>
                  <a:lnTo>
                    <a:pt x="46" y="40"/>
                  </a:lnTo>
                  <a:lnTo>
                    <a:pt x="44" y="38"/>
                  </a:lnTo>
                  <a:lnTo>
                    <a:pt x="43" y="35"/>
                  </a:lnTo>
                  <a:lnTo>
                    <a:pt x="43" y="35"/>
                  </a:lnTo>
                  <a:lnTo>
                    <a:pt x="40" y="27"/>
                  </a:lnTo>
                  <a:lnTo>
                    <a:pt x="41" y="20"/>
                  </a:lnTo>
                  <a:lnTo>
                    <a:pt x="44" y="14"/>
                  </a:lnTo>
                  <a:lnTo>
                    <a:pt x="46" y="9"/>
                  </a:lnTo>
                  <a:lnTo>
                    <a:pt x="48" y="9"/>
                  </a:lnTo>
                  <a:lnTo>
                    <a:pt x="51" y="8"/>
                  </a:lnTo>
                  <a:lnTo>
                    <a:pt x="55" y="6"/>
                  </a:lnTo>
                  <a:lnTo>
                    <a:pt x="57" y="6"/>
                  </a:lnTo>
                  <a:lnTo>
                    <a:pt x="61" y="9"/>
                  </a:lnTo>
                  <a:lnTo>
                    <a:pt x="66" y="5"/>
                  </a:lnTo>
                  <a:lnTo>
                    <a:pt x="69" y="0"/>
                  </a:lnTo>
                  <a:lnTo>
                    <a:pt x="70" y="0"/>
                  </a:lnTo>
                  <a:lnTo>
                    <a:pt x="73" y="2"/>
                  </a:lnTo>
                  <a:lnTo>
                    <a:pt x="80" y="5"/>
                  </a:lnTo>
                  <a:close/>
                </a:path>
              </a:pathLst>
            </a:custGeom>
            <a:solidFill>
              <a:srgbClr val="DB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76" name="Freeform 419"/>
            <p:cNvSpPr>
              <a:spLocks noEditPoints="1"/>
            </p:cNvSpPr>
            <p:nvPr/>
          </p:nvSpPr>
          <p:spPr bwMode="auto">
            <a:xfrm>
              <a:off x="6580019" y="5272525"/>
              <a:ext cx="1734961" cy="1491206"/>
            </a:xfrm>
            <a:custGeom>
              <a:avLst/>
              <a:gdLst>
                <a:gd name="T0" fmla="*/ 131 w 242"/>
                <a:gd name="T1" fmla="*/ 20 h 208"/>
                <a:gd name="T2" fmla="*/ 134 w 242"/>
                <a:gd name="T3" fmla="*/ 46 h 208"/>
                <a:gd name="T4" fmla="*/ 143 w 242"/>
                <a:gd name="T5" fmla="*/ 39 h 208"/>
                <a:gd name="T6" fmla="*/ 144 w 242"/>
                <a:gd name="T7" fmla="*/ 51 h 208"/>
                <a:gd name="T8" fmla="*/ 146 w 242"/>
                <a:gd name="T9" fmla="*/ 69 h 208"/>
                <a:gd name="T10" fmla="*/ 154 w 242"/>
                <a:gd name="T11" fmla="*/ 86 h 208"/>
                <a:gd name="T12" fmla="*/ 163 w 242"/>
                <a:gd name="T13" fmla="*/ 78 h 208"/>
                <a:gd name="T14" fmla="*/ 166 w 242"/>
                <a:gd name="T15" fmla="*/ 95 h 208"/>
                <a:gd name="T16" fmla="*/ 181 w 242"/>
                <a:gd name="T17" fmla="*/ 92 h 208"/>
                <a:gd name="T18" fmla="*/ 193 w 242"/>
                <a:gd name="T19" fmla="*/ 92 h 208"/>
                <a:gd name="T20" fmla="*/ 204 w 242"/>
                <a:gd name="T21" fmla="*/ 80 h 208"/>
                <a:gd name="T22" fmla="*/ 205 w 242"/>
                <a:gd name="T23" fmla="*/ 101 h 208"/>
                <a:gd name="T24" fmla="*/ 210 w 242"/>
                <a:gd name="T25" fmla="*/ 109 h 208"/>
                <a:gd name="T26" fmla="*/ 219 w 242"/>
                <a:gd name="T27" fmla="*/ 104 h 208"/>
                <a:gd name="T28" fmla="*/ 231 w 242"/>
                <a:gd name="T29" fmla="*/ 106 h 208"/>
                <a:gd name="T30" fmla="*/ 236 w 242"/>
                <a:gd name="T31" fmla="*/ 124 h 208"/>
                <a:gd name="T32" fmla="*/ 242 w 242"/>
                <a:gd name="T33" fmla="*/ 141 h 208"/>
                <a:gd name="T34" fmla="*/ 236 w 242"/>
                <a:gd name="T35" fmla="*/ 129 h 208"/>
                <a:gd name="T36" fmla="*/ 224 w 242"/>
                <a:gd name="T37" fmla="*/ 103 h 208"/>
                <a:gd name="T38" fmla="*/ 207 w 242"/>
                <a:gd name="T39" fmla="*/ 110 h 208"/>
                <a:gd name="T40" fmla="*/ 183 w 242"/>
                <a:gd name="T41" fmla="*/ 139 h 208"/>
                <a:gd name="T42" fmla="*/ 111 w 242"/>
                <a:gd name="T43" fmla="*/ 194 h 208"/>
                <a:gd name="T44" fmla="*/ 48 w 242"/>
                <a:gd name="T45" fmla="*/ 191 h 208"/>
                <a:gd name="T46" fmla="*/ 0 w 242"/>
                <a:gd name="T47" fmla="*/ 208 h 208"/>
                <a:gd name="T48" fmla="*/ 6 w 242"/>
                <a:gd name="T49" fmla="*/ 101 h 208"/>
                <a:gd name="T50" fmla="*/ 6 w 242"/>
                <a:gd name="T51" fmla="*/ 129 h 208"/>
                <a:gd name="T52" fmla="*/ 35 w 242"/>
                <a:gd name="T53" fmla="*/ 110 h 208"/>
                <a:gd name="T54" fmla="*/ 53 w 242"/>
                <a:gd name="T55" fmla="*/ 113 h 208"/>
                <a:gd name="T56" fmla="*/ 61 w 242"/>
                <a:gd name="T57" fmla="*/ 119 h 208"/>
                <a:gd name="T58" fmla="*/ 62 w 242"/>
                <a:gd name="T59" fmla="*/ 100 h 208"/>
                <a:gd name="T60" fmla="*/ 70 w 242"/>
                <a:gd name="T61" fmla="*/ 109 h 208"/>
                <a:gd name="T62" fmla="*/ 76 w 242"/>
                <a:gd name="T63" fmla="*/ 107 h 208"/>
                <a:gd name="T64" fmla="*/ 80 w 242"/>
                <a:gd name="T65" fmla="*/ 80 h 208"/>
                <a:gd name="T66" fmla="*/ 91 w 242"/>
                <a:gd name="T67" fmla="*/ 49 h 208"/>
                <a:gd name="T68" fmla="*/ 103 w 242"/>
                <a:gd name="T69" fmla="*/ 60 h 208"/>
                <a:gd name="T70" fmla="*/ 108 w 242"/>
                <a:gd name="T71" fmla="*/ 37 h 208"/>
                <a:gd name="T72" fmla="*/ 105 w 242"/>
                <a:gd name="T73" fmla="*/ 26 h 208"/>
                <a:gd name="T74" fmla="*/ 109 w 242"/>
                <a:gd name="T75" fmla="*/ 13 h 208"/>
                <a:gd name="T76" fmla="*/ 93 w 242"/>
                <a:gd name="T77" fmla="*/ 2 h 208"/>
                <a:gd name="T78" fmla="*/ 128 w 242"/>
                <a:gd name="T79" fmla="*/ 0 h 208"/>
                <a:gd name="T80" fmla="*/ 138 w 242"/>
                <a:gd name="T81" fmla="*/ 0 h 208"/>
                <a:gd name="T82" fmla="*/ 91 w 242"/>
                <a:gd name="T83" fmla="*/ 54 h 208"/>
                <a:gd name="T84" fmla="*/ 86 w 242"/>
                <a:gd name="T85" fmla="*/ 71 h 208"/>
                <a:gd name="T86" fmla="*/ 100 w 242"/>
                <a:gd name="T87" fmla="*/ 81 h 208"/>
                <a:gd name="T88" fmla="*/ 96 w 242"/>
                <a:gd name="T89" fmla="*/ 57 h 208"/>
                <a:gd name="T90" fmla="*/ 167 w 242"/>
                <a:gd name="T91" fmla="*/ 121 h 208"/>
                <a:gd name="T92" fmla="*/ 157 w 242"/>
                <a:gd name="T93" fmla="*/ 97 h 208"/>
                <a:gd name="T94" fmla="*/ 88 w 242"/>
                <a:gd name="T95" fmla="*/ 110 h 208"/>
                <a:gd name="T96" fmla="*/ 93 w 242"/>
                <a:gd name="T97" fmla="*/ 106 h 208"/>
                <a:gd name="T98" fmla="*/ 96 w 242"/>
                <a:gd name="T99" fmla="*/ 100 h 208"/>
                <a:gd name="T100" fmla="*/ 86 w 242"/>
                <a:gd name="T101" fmla="*/ 89 h 208"/>
                <a:gd name="T102" fmla="*/ 86 w 242"/>
                <a:gd name="T103" fmla="*/ 103 h 208"/>
                <a:gd name="T104" fmla="*/ 173 w 242"/>
                <a:gd name="T105" fmla="*/ 124 h 208"/>
                <a:gd name="T106" fmla="*/ 178 w 242"/>
                <a:gd name="T107" fmla="*/ 127 h 208"/>
                <a:gd name="T108" fmla="*/ 189 w 242"/>
                <a:gd name="T109" fmla="*/ 112 h 208"/>
                <a:gd name="T110" fmla="*/ 184 w 242"/>
                <a:gd name="T111" fmla="*/ 112 h 208"/>
                <a:gd name="T112" fmla="*/ 173 w 242"/>
                <a:gd name="T113" fmla="*/ 11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 h="208">
                  <a:moveTo>
                    <a:pt x="135" y="11"/>
                  </a:moveTo>
                  <a:lnTo>
                    <a:pt x="134" y="13"/>
                  </a:lnTo>
                  <a:lnTo>
                    <a:pt x="132" y="14"/>
                  </a:lnTo>
                  <a:lnTo>
                    <a:pt x="132" y="14"/>
                  </a:lnTo>
                  <a:lnTo>
                    <a:pt x="131" y="20"/>
                  </a:lnTo>
                  <a:lnTo>
                    <a:pt x="131" y="23"/>
                  </a:lnTo>
                  <a:lnTo>
                    <a:pt x="131" y="36"/>
                  </a:lnTo>
                  <a:lnTo>
                    <a:pt x="132" y="43"/>
                  </a:lnTo>
                  <a:lnTo>
                    <a:pt x="132" y="43"/>
                  </a:lnTo>
                  <a:lnTo>
                    <a:pt x="134" y="46"/>
                  </a:lnTo>
                  <a:lnTo>
                    <a:pt x="135" y="45"/>
                  </a:lnTo>
                  <a:lnTo>
                    <a:pt x="135" y="45"/>
                  </a:lnTo>
                  <a:lnTo>
                    <a:pt x="141" y="37"/>
                  </a:lnTo>
                  <a:lnTo>
                    <a:pt x="141" y="37"/>
                  </a:lnTo>
                  <a:lnTo>
                    <a:pt x="143" y="39"/>
                  </a:lnTo>
                  <a:lnTo>
                    <a:pt x="144" y="42"/>
                  </a:lnTo>
                  <a:lnTo>
                    <a:pt x="146" y="42"/>
                  </a:lnTo>
                  <a:lnTo>
                    <a:pt x="150" y="42"/>
                  </a:lnTo>
                  <a:lnTo>
                    <a:pt x="144" y="48"/>
                  </a:lnTo>
                  <a:lnTo>
                    <a:pt x="144" y="51"/>
                  </a:lnTo>
                  <a:lnTo>
                    <a:pt x="143" y="51"/>
                  </a:lnTo>
                  <a:lnTo>
                    <a:pt x="141" y="55"/>
                  </a:lnTo>
                  <a:lnTo>
                    <a:pt x="140" y="58"/>
                  </a:lnTo>
                  <a:lnTo>
                    <a:pt x="140" y="66"/>
                  </a:lnTo>
                  <a:lnTo>
                    <a:pt x="146" y="69"/>
                  </a:lnTo>
                  <a:lnTo>
                    <a:pt x="149" y="77"/>
                  </a:lnTo>
                  <a:lnTo>
                    <a:pt x="149" y="77"/>
                  </a:lnTo>
                  <a:lnTo>
                    <a:pt x="149" y="81"/>
                  </a:lnTo>
                  <a:lnTo>
                    <a:pt x="150" y="83"/>
                  </a:lnTo>
                  <a:lnTo>
                    <a:pt x="154" y="86"/>
                  </a:lnTo>
                  <a:lnTo>
                    <a:pt x="157" y="84"/>
                  </a:lnTo>
                  <a:lnTo>
                    <a:pt x="158" y="81"/>
                  </a:lnTo>
                  <a:lnTo>
                    <a:pt x="160" y="78"/>
                  </a:lnTo>
                  <a:lnTo>
                    <a:pt x="161" y="77"/>
                  </a:lnTo>
                  <a:lnTo>
                    <a:pt x="163" y="78"/>
                  </a:lnTo>
                  <a:lnTo>
                    <a:pt x="163" y="78"/>
                  </a:lnTo>
                  <a:lnTo>
                    <a:pt x="163" y="81"/>
                  </a:lnTo>
                  <a:lnTo>
                    <a:pt x="163" y="87"/>
                  </a:lnTo>
                  <a:lnTo>
                    <a:pt x="163" y="92"/>
                  </a:lnTo>
                  <a:lnTo>
                    <a:pt x="166" y="95"/>
                  </a:lnTo>
                  <a:lnTo>
                    <a:pt x="167" y="92"/>
                  </a:lnTo>
                  <a:lnTo>
                    <a:pt x="172" y="83"/>
                  </a:lnTo>
                  <a:lnTo>
                    <a:pt x="176" y="83"/>
                  </a:lnTo>
                  <a:lnTo>
                    <a:pt x="178" y="86"/>
                  </a:lnTo>
                  <a:lnTo>
                    <a:pt x="181" y="92"/>
                  </a:lnTo>
                  <a:lnTo>
                    <a:pt x="183" y="95"/>
                  </a:lnTo>
                  <a:lnTo>
                    <a:pt x="184" y="98"/>
                  </a:lnTo>
                  <a:lnTo>
                    <a:pt x="187" y="100"/>
                  </a:lnTo>
                  <a:lnTo>
                    <a:pt x="192" y="92"/>
                  </a:lnTo>
                  <a:lnTo>
                    <a:pt x="193" y="92"/>
                  </a:lnTo>
                  <a:lnTo>
                    <a:pt x="196" y="89"/>
                  </a:lnTo>
                  <a:lnTo>
                    <a:pt x="199" y="87"/>
                  </a:lnTo>
                  <a:lnTo>
                    <a:pt x="199" y="80"/>
                  </a:lnTo>
                  <a:lnTo>
                    <a:pt x="204" y="80"/>
                  </a:lnTo>
                  <a:lnTo>
                    <a:pt x="204" y="80"/>
                  </a:lnTo>
                  <a:lnTo>
                    <a:pt x="204" y="81"/>
                  </a:lnTo>
                  <a:lnTo>
                    <a:pt x="202" y="86"/>
                  </a:lnTo>
                  <a:lnTo>
                    <a:pt x="202" y="89"/>
                  </a:lnTo>
                  <a:lnTo>
                    <a:pt x="201" y="98"/>
                  </a:lnTo>
                  <a:lnTo>
                    <a:pt x="205" y="101"/>
                  </a:lnTo>
                  <a:lnTo>
                    <a:pt x="205" y="101"/>
                  </a:lnTo>
                  <a:lnTo>
                    <a:pt x="205" y="109"/>
                  </a:lnTo>
                  <a:lnTo>
                    <a:pt x="207" y="109"/>
                  </a:lnTo>
                  <a:lnTo>
                    <a:pt x="208" y="109"/>
                  </a:lnTo>
                  <a:lnTo>
                    <a:pt x="210" y="109"/>
                  </a:lnTo>
                  <a:lnTo>
                    <a:pt x="211" y="107"/>
                  </a:lnTo>
                  <a:lnTo>
                    <a:pt x="211" y="107"/>
                  </a:lnTo>
                  <a:lnTo>
                    <a:pt x="211" y="107"/>
                  </a:lnTo>
                  <a:lnTo>
                    <a:pt x="216" y="106"/>
                  </a:lnTo>
                  <a:lnTo>
                    <a:pt x="219" y="104"/>
                  </a:lnTo>
                  <a:lnTo>
                    <a:pt x="225" y="101"/>
                  </a:lnTo>
                  <a:lnTo>
                    <a:pt x="230" y="103"/>
                  </a:lnTo>
                  <a:lnTo>
                    <a:pt x="230" y="103"/>
                  </a:lnTo>
                  <a:lnTo>
                    <a:pt x="230" y="103"/>
                  </a:lnTo>
                  <a:lnTo>
                    <a:pt x="231" y="106"/>
                  </a:lnTo>
                  <a:lnTo>
                    <a:pt x="231" y="107"/>
                  </a:lnTo>
                  <a:lnTo>
                    <a:pt x="233" y="115"/>
                  </a:lnTo>
                  <a:lnTo>
                    <a:pt x="234" y="121"/>
                  </a:lnTo>
                  <a:lnTo>
                    <a:pt x="236" y="122"/>
                  </a:lnTo>
                  <a:lnTo>
                    <a:pt x="236" y="124"/>
                  </a:lnTo>
                  <a:lnTo>
                    <a:pt x="239" y="130"/>
                  </a:lnTo>
                  <a:lnTo>
                    <a:pt x="242" y="136"/>
                  </a:lnTo>
                  <a:lnTo>
                    <a:pt x="242" y="138"/>
                  </a:lnTo>
                  <a:lnTo>
                    <a:pt x="242" y="139"/>
                  </a:lnTo>
                  <a:lnTo>
                    <a:pt x="242" y="141"/>
                  </a:lnTo>
                  <a:lnTo>
                    <a:pt x="240" y="141"/>
                  </a:lnTo>
                  <a:lnTo>
                    <a:pt x="239" y="139"/>
                  </a:lnTo>
                  <a:lnTo>
                    <a:pt x="240" y="138"/>
                  </a:lnTo>
                  <a:lnTo>
                    <a:pt x="237" y="132"/>
                  </a:lnTo>
                  <a:lnTo>
                    <a:pt x="236" y="129"/>
                  </a:lnTo>
                  <a:lnTo>
                    <a:pt x="233" y="124"/>
                  </a:lnTo>
                  <a:lnTo>
                    <a:pt x="231" y="115"/>
                  </a:lnTo>
                  <a:lnTo>
                    <a:pt x="228" y="109"/>
                  </a:lnTo>
                  <a:lnTo>
                    <a:pt x="224" y="103"/>
                  </a:lnTo>
                  <a:lnTo>
                    <a:pt x="224" y="103"/>
                  </a:lnTo>
                  <a:lnTo>
                    <a:pt x="219" y="106"/>
                  </a:lnTo>
                  <a:lnTo>
                    <a:pt x="216" y="107"/>
                  </a:lnTo>
                  <a:lnTo>
                    <a:pt x="215" y="107"/>
                  </a:lnTo>
                  <a:lnTo>
                    <a:pt x="213" y="107"/>
                  </a:lnTo>
                  <a:lnTo>
                    <a:pt x="207" y="110"/>
                  </a:lnTo>
                  <a:lnTo>
                    <a:pt x="198" y="112"/>
                  </a:lnTo>
                  <a:lnTo>
                    <a:pt x="192" y="129"/>
                  </a:lnTo>
                  <a:lnTo>
                    <a:pt x="187" y="135"/>
                  </a:lnTo>
                  <a:lnTo>
                    <a:pt x="183" y="139"/>
                  </a:lnTo>
                  <a:lnTo>
                    <a:pt x="183" y="139"/>
                  </a:lnTo>
                  <a:lnTo>
                    <a:pt x="183" y="139"/>
                  </a:lnTo>
                  <a:lnTo>
                    <a:pt x="170" y="142"/>
                  </a:lnTo>
                  <a:lnTo>
                    <a:pt x="161" y="147"/>
                  </a:lnTo>
                  <a:lnTo>
                    <a:pt x="120" y="159"/>
                  </a:lnTo>
                  <a:lnTo>
                    <a:pt x="111" y="194"/>
                  </a:lnTo>
                  <a:lnTo>
                    <a:pt x="109" y="194"/>
                  </a:lnTo>
                  <a:lnTo>
                    <a:pt x="79" y="190"/>
                  </a:lnTo>
                  <a:lnTo>
                    <a:pt x="79" y="190"/>
                  </a:lnTo>
                  <a:lnTo>
                    <a:pt x="68" y="188"/>
                  </a:lnTo>
                  <a:lnTo>
                    <a:pt x="48" y="191"/>
                  </a:lnTo>
                  <a:lnTo>
                    <a:pt x="35" y="194"/>
                  </a:lnTo>
                  <a:lnTo>
                    <a:pt x="27" y="197"/>
                  </a:lnTo>
                  <a:lnTo>
                    <a:pt x="24" y="199"/>
                  </a:lnTo>
                  <a:lnTo>
                    <a:pt x="21" y="199"/>
                  </a:lnTo>
                  <a:lnTo>
                    <a:pt x="0" y="208"/>
                  </a:lnTo>
                  <a:lnTo>
                    <a:pt x="0" y="141"/>
                  </a:lnTo>
                  <a:lnTo>
                    <a:pt x="0" y="115"/>
                  </a:lnTo>
                  <a:lnTo>
                    <a:pt x="0" y="103"/>
                  </a:lnTo>
                  <a:lnTo>
                    <a:pt x="1" y="103"/>
                  </a:lnTo>
                  <a:lnTo>
                    <a:pt x="6" y="101"/>
                  </a:lnTo>
                  <a:lnTo>
                    <a:pt x="6" y="109"/>
                  </a:lnTo>
                  <a:lnTo>
                    <a:pt x="7" y="110"/>
                  </a:lnTo>
                  <a:lnTo>
                    <a:pt x="10" y="119"/>
                  </a:lnTo>
                  <a:lnTo>
                    <a:pt x="10" y="121"/>
                  </a:lnTo>
                  <a:lnTo>
                    <a:pt x="6" y="129"/>
                  </a:lnTo>
                  <a:lnTo>
                    <a:pt x="10" y="132"/>
                  </a:lnTo>
                  <a:lnTo>
                    <a:pt x="36" y="129"/>
                  </a:lnTo>
                  <a:lnTo>
                    <a:pt x="39" y="124"/>
                  </a:lnTo>
                  <a:lnTo>
                    <a:pt x="39" y="122"/>
                  </a:lnTo>
                  <a:lnTo>
                    <a:pt x="35" y="110"/>
                  </a:lnTo>
                  <a:lnTo>
                    <a:pt x="41" y="112"/>
                  </a:lnTo>
                  <a:lnTo>
                    <a:pt x="42" y="112"/>
                  </a:lnTo>
                  <a:lnTo>
                    <a:pt x="42" y="118"/>
                  </a:lnTo>
                  <a:lnTo>
                    <a:pt x="47" y="113"/>
                  </a:lnTo>
                  <a:lnTo>
                    <a:pt x="53" y="113"/>
                  </a:lnTo>
                  <a:lnTo>
                    <a:pt x="54" y="116"/>
                  </a:lnTo>
                  <a:lnTo>
                    <a:pt x="53" y="118"/>
                  </a:lnTo>
                  <a:lnTo>
                    <a:pt x="51" y="119"/>
                  </a:lnTo>
                  <a:lnTo>
                    <a:pt x="53" y="121"/>
                  </a:lnTo>
                  <a:lnTo>
                    <a:pt x="61" y="119"/>
                  </a:lnTo>
                  <a:lnTo>
                    <a:pt x="65" y="115"/>
                  </a:lnTo>
                  <a:lnTo>
                    <a:pt x="64" y="110"/>
                  </a:lnTo>
                  <a:lnTo>
                    <a:pt x="64" y="109"/>
                  </a:lnTo>
                  <a:lnTo>
                    <a:pt x="62" y="106"/>
                  </a:lnTo>
                  <a:lnTo>
                    <a:pt x="62" y="100"/>
                  </a:lnTo>
                  <a:lnTo>
                    <a:pt x="62" y="100"/>
                  </a:lnTo>
                  <a:lnTo>
                    <a:pt x="67" y="90"/>
                  </a:lnTo>
                  <a:lnTo>
                    <a:pt x="68" y="92"/>
                  </a:lnTo>
                  <a:lnTo>
                    <a:pt x="68" y="93"/>
                  </a:lnTo>
                  <a:lnTo>
                    <a:pt x="70" y="109"/>
                  </a:lnTo>
                  <a:lnTo>
                    <a:pt x="71" y="113"/>
                  </a:lnTo>
                  <a:lnTo>
                    <a:pt x="74" y="112"/>
                  </a:lnTo>
                  <a:lnTo>
                    <a:pt x="73" y="101"/>
                  </a:lnTo>
                  <a:lnTo>
                    <a:pt x="73" y="98"/>
                  </a:lnTo>
                  <a:lnTo>
                    <a:pt x="76" y="107"/>
                  </a:lnTo>
                  <a:lnTo>
                    <a:pt x="77" y="110"/>
                  </a:lnTo>
                  <a:lnTo>
                    <a:pt x="77" y="100"/>
                  </a:lnTo>
                  <a:lnTo>
                    <a:pt x="77" y="90"/>
                  </a:lnTo>
                  <a:lnTo>
                    <a:pt x="79" y="86"/>
                  </a:lnTo>
                  <a:lnTo>
                    <a:pt x="80" y="80"/>
                  </a:lnTo>
                  <a:lnTo>
                    <a:pt x="83" y="69"/>
                  </a:lnTo>
                  <a:lnTo>
                    <a:pt x="86" y="66"/>
                  </a:lnTo>
                  <a:lnTo>
                    <a:pt x="88" y="58"/>
                  </a:lnTo>
                  <a:lnTo>
                    <a:pt x="90" y="54"/>
                  </a:lnTo>
                  <a:lnTo>
                    <a:pt x="91" y="49"/>
                  </a:lnTo>
                  <a:lnTo>
                    <a:pt x="91" y="49"/>
                  </a:lnTo>
                  <a:lnTo>
                    <a:pt x="91" y="49"/>
                  </a:lnTo>
                  <a:lnTo>
                    <a:pt x="96" y="54"/>
                  </a:lnTo>
                  <a:lnTo>
                    <a:pt x="96" y="54"/>
                  </a:lnTo>
                  <a:lnTo>
                    <a:pt x="103" y="60"/>
                  </a:lnTo>
                  <a:lnTo>
                    <a:pt x="106" y="52"/>
                  </a:lnTo>
                  <a:lnTo>
                    <a:pt x="108" y="51"/>
                  </a:lnTo>
                  <a:lnTo>
                    <a:pt x="111" y="43"/>
                  </a:lnTo>
                  <a:lnTo>
                    <a:pt x="109" y="42"/>
                  </a:lnTo>
                  <a:lnTo>
                    <a:pt x="108" y="37"/>
                  </a:lnTo>
                  <a:lnTo>
                    <a:pt x="106" y="37"/>
                  </a:lnTo>
                  <a:lnTo>
                    <a:pt x="106" y="36"/>
                  </a:lnTo>
                  <a:lnTo>
                    <a:pt x="106" y="31"/>
                  </a:lnTo>
                  <a:lnTo>
                    <a:pt x="106" y="29"/>
                  </a:lnTo>
                  <a:lnTo>
                    <a:pt x="105" y="26"/>
                  </a:lnTo>
                  <a:lnTo>
                    <a:pt x="106" y="23"/>
                  </a:lnTo>
                  <a:lnTo>
                    <a:pt x="108" y="19"/>
                  </a:lnTo>
                  <a:lnTo>
                    <a:pt x="109" y="14"/>
                  </a:lnTo>
                  <a:lnTo>
                    <a:pt x="109" y="14"/>
                  </a:lnTo>
                  <a:lnTo>
                    <a:pt x="109" y="13"/>
                  </a:lnTo>
                  <a:lnTo>
                    <a:pt x="108" y="8"/>
                  </a:lnTo>
                  <a:lnTo>
                    <a:pt x="103" y="7"/>
                  </a:lnTo>
                  <a:lnTo>
                    <a:pt x="99" y="5"/>
                  </a:lnTo>
                  <a:lnTo>
                    <a:pt x="93" y="4"/>
                  </a:lnTo>
                  <a:lnTo>
                    <a:pt x="93" y="2"/>
                  </a:lnTo>
                  <a:lnTo>
                    <a:pt x="91" y="0"/>
                  </a:lnTo>
                  <a:lnTo>
                    <a:pt x="96" y="0"/>
                  </a:lnTo>
                  <a:lnTo>
                    <a:pt x="115" y="0"/>
                  </a:lnTo>
                  <a:lnTo>
                    <a:pt x="118" y="0"/>
                  </a:lnTo>
                  <a:lnTo>
                    <a:pt x="128" y="0"/>
                  </a:lnTo>
                  <a:lnTo>
                    <a:pt x="122" y="13"/>
                  </a:lnTo>
                  <a:lnTo>
                    <a:pt x="131" y="11"/>
                  </a:lnTo>
                  <a:lnTo>
                    <a:pt x="134" y="0"/>
                  </a:lnTo>
                  <a:lnTo>
                    <a:pt x="138" y="0"/>
                  </a:lnTo>
                  <a:lnTo>
                    <a:pt x="138" y="0"/>
                  </a:lnTo>
                  <a:lnTo>
                    <a:pt x="135" y="10"/>
                  </a:lnTo>
                  <a:lnTo>
                    <a:pt x="135" y="11"/>
                  </a:lnTo>
                  <a:lnTo>
                    <a:pt x="135" y="11"/>
                  </a:lnTo>
                  <a:close/>
                  <a:moveTo>
                    <a:pt x="91" y="54"/>
                  </a:moveTo>
                  <a:lnTo>
                    <a:pt x="91" y="54"/>
                  </a:lnTo>
                  <a:lnTo>
                    <a:pt x="91" y="54"/>
                  </a:lnTo>
                  <a:lnTo>
                    <a:pt x="91" y="58"/>
                  </a:lnTo>
                  <a:lnTo>
                    <a:pt x="91" y="66"/>
                  </a:lnTo>
                  <a:lnTo>
                    <a:pt x="90" y="68"/>
                  </a:lnTo>
                  <a:lnTo>
                    <a:pt x="86" y="71"/>
                  </a:lnTo>
                  <a:lnTo>
                    <a:pt x="88" y="80"/>
                  </a:lnTo>
                  <a:lnTo>
                    <a:pt x="90" y="81"/>
                  </a:lnTo>
                  <a:lnTo>
                    <a:pt x="96" y="83"/>
                  </a:lnTo>
                  <a:lnTo>
                    <a:pt x="96" y="81"/>
                  </a:lnTo>
                  <a:lnTo>
                    <a:pt x="100" y="81"/>
                  </a:lnTo>
                  <a:lnTo>
                    <a:pt x="102" y="77"/>
                  </a:lnTo>
                  <a:lnTo>
                    <a:pt x="102" y="74"/>
                  </a:lnTo>
                  <a:lnTo>
                    <a:pt x="100" y="65"/>
                  </a:lnTo>
                  <a:lnTo>
                    <a:pt x="97" y="58"/>
                  </a:lnTo>
                  <a:lnTo>
                    <a:pt x="96" y="57"/>
                  </a:lnTo>
                  <a:lnTo>
                    <a:pt x="91" y="54"/>
                  </a:lnTo>
                  <a:close/>
                  <a:moveTo>
                    <a:pt x="152" y="103"/>
                  </a:moveTo>
                  <a:lnTo>
                    <a:pt x="154" y="110"/>
                  </a:lnTo>
                  <a:lnTo>
                    <a:pt x="167" y="121"/>
                  </a:lnTo>
                  <a:lnTo>
                    <a:pt x="167" y="121"/>
                  </a:lnTo>
                  <a:lnTo>
                    <a:pt x="169" y="122"/>
                  </a:lnTo>
                  <a:lnTo>
                    <a:pt x="169" y="119"/>
                  </a:lnTo>
                  <a:lnTo>
                    <a:pt x="169" y="109"/>
                  </a:lnTo>
                  <a:lnTo>
                    <a:pt x="167" y="104"/>
                  </a:lnTo>
                  <a:lnTo>
                    <a:pt x="157" y="97"/>
                  </a:lnTo>
                  <a:lnTo>
                    <a:pt x="157" y="97"/>
                  </a:lnTo>
                  <a:lnTo>
                    <a:pt x="152" y="101"/>
                  </a:lnTo>
                  <a:lnTo>
                    <a:pt x="152" y="103"/>
                  </a:lnTo>
                  <a:lnTo>
                    <a:pt x="152" y="103"/>
                  </a:lnTo>
                  <a:close/>
                  <a:moveTo>
                    <a:pt x="88" y="110"/>
                  </a:moveTo>
                  <a:lnTo>
                    <a:pt x="91" y="112"/>
                  </a:lnTo>
                  <a:lnTo>
                    <a:pt x="91" y="109"/>
                  </a:lnTo>
                  <a:lnTo>
                    <a:pt x="91" y="104"/>
                  </a:lnTo>
                  <a:lnTo>
                    <a:pt x="93" y="101"/>
                  </a:lnTo>
                  <a:lnTo>
                    <a:pt x="93" y="106"/>
                  </a:lnTo>
                  <a:lnTo>
                    <a:pt x="96" y="110"/>
                  </a:lnTo>
                  <a:lnTo>
                    <a:pt x="97" y="110"/>
                  </a:lnTo>
                  <a:lnTo>
                    <a:pt x="99" y="107"/>
                  </a:lnTo>
                  <a:lnTo>
                    <a:pt x="99" y="103"/>
                  </a:lnTo>
                  <a:lnTo>
                    <a:pt x="96" y="100"/>
                  </a:lnTo>
                  <a:lnTo>
                    <a:pt x="94" y="95"/>
                  </a:lnTo>
                  <a:lnTo>
                    <a:pt x="94" y="87"/>
                  </a:lnTo>
                  <a:lnTo>
                    <a:pt x="88" y="87"/>
                  </a:lnTo>
                  <a:lnTo>
                    <a:pt x="88" y="87"/>
                  </a:lnTo>
                  <a:lnTo>
                    <a:pt x="86" y="89"/>
                  </a:lnTo>
                  <a:lnTo>
                    <a:pt x="86" y="89"/>
                  </a:lnTo>
                  <a:lnTo>
                    <a:pt x="86" y="92"/>
                  </a:lnTo>
                  <a:lnTo>
                    <a:pt x="85" y="95"/>
                  </a:lnTo>
                  <a:lnTo>
                    <a:pt x="86" y="101"/>
                  </a:lnTo>
                  <a:lnTo>
                    <a:pt x="86" y="103"/>
                  </a:lnTo>
                  <a:lnTo>
                    <a:pt x="88" y="110"/>
                  </a:lnTo>
                  <a:close/>
                  <a:moveTo>
                    <a:pt x="173" y="118"/>
                  </a:moveTo>
                  <a:lnTo>
                    <a:pt x="173" y="122"/>
                  </a:lnTo>
                  <a:lnTo>
                    <a:pt x="173" y="122"/>
                  </a:lnTo>
                  <a:lnTo>
                    <a:pt x="173" y="124"/>
                  </a:lnTo>
                  <a:lnTo>
                    <a:pt x="173" y="124"/>
                  </a:lnTo>
                  <a:lnTo>
                    <a:pt x="175" y="125"/>
                  </a:lnTo>
                  <a:lnTo>
                    <a:pt x="175" y="127"/>
                  </a:lnTo>
                  <a:lnTo>
                    <a:pt x="175" y="127"/>
                  </a:lnTo>
                  <a:lnTo>
                    <a:pt x="178" y="127"/>
                  </a:lnTo>
                  <a:lnTo>
                    <a:pt x="178" y="127"/>
                  </a:lnTo>
                  <a:lnTo>
                    <a:pt x="181" y="122"/>
                  </a:lnTo>
                  <a:lnTo>
                    <a:pt x="183" y="119"/>
                  </a:lnTo>
                  <a:lnTo>
                    <a:pt x="187" y="113"/>
                  </a:lnTo>
                  <a:lnTo>
                    <a:pt x="189" y="112"/>
                  </a:lnTo>
                  <a:lnTo>
                    <a:pt x="187" y="110"/>
                  </a:lnTo>
                  <a:lnTo>
                    <a:pt x="186" y="109"/>
                  </a:lnTo>
                  <a:lnTo>
                    <a:pt x="186" y="109"/>
                  </a:lnTo>
                  <a:lnTo>
                    <a:pt x="186" y="109"/>
                  </a:lnTo>
                  <a:lnTo>
                    <a:pt x="184" y="112"/>
                  </a:lnTo>
                  <a:lnTo>
                    <a:pt x="181" y="112"/>
                  </a:lnTo>
                  <a:lnTo>
                    <a:pt x="179" y="107"/>
                  </a:lnTo>
                  <a:lnTo>
                    <a:pt x="179" y="107"/>
                  </a:lnTo>
                  <a:lnTo>
                    <a:pt x="179" y="107"/>
                  </a:lnTo>
                  <a:lnTo>
                    <a:pt x="173" y="110"/>
                  </a:lnTo>
                  <a:lnTo>
                    <a:pt x="173" y="116"/>
                  </a:lnTo>
                  <a:lnTo>
                    <a:pt x="173" y="118"/>
                  </a:lnTo>
                  <a:close/>
                </a:path>
              </a:pathLst>
            </a:custGeom>
            <a:solidFill>
              <a:srgbClr val="DB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012" tIns="48006" rIns="96012" bIns="48006" numCol="1" anchor="t" anchorCtr="0" compatLnSpc="1">
              <a:prstTxWarp prst="textNoShape">
                <a:avLst/>
              </a:prstTxWarp>
            </a:bodyPr>
            <a:lstStyle/>
            <a:p>
              <a:endParaRPr lang="en-US" sz="2223"/>
            </a:p>
          </p:txBody>
        </p:sp>
        <p:sp>
          <p:nvSpPr>
            <p:cNvPr id="5677" name="Line 429"/>
            <p:cNvSpPr>
              <a:spLocks noChangeShapeType="1"/>
            </p:cNvSpPr>
            <p:nvPr/>
          </p:nvSpPr>
          <p:spPr bwMode="auto">
            <a:xfrm>
              <a:off x="8021040" y="5408737"/>
              <a:ext cx="43015" cy="2150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78" name="Freeform 430"/>
            <p:cNvSpPr>
              <a:spLocks/>
            </p:cNvSpPr>
            <p:nvPr/>
          </p:nvSpPr>
          <p:spPr bwMode="auto">
            <a:xfrm>
              <a:off x="7210917" y="3394175"/>
              <a:ext cx="329785" cy="494682"/>
            </a:xfrm>
            <a:custGeom>
              <a:avLst/>
              <a:gdLst>
                <a:gd name="T0" fmla="*/ 0 w 46"/>
                <a:gd name="T1" fmla="*/ 0 h 69"/>
                <a:gd name="T2" fmla="*/ 0 w 46"/>
                <a:gd name="T3" fmla="*/ 8 h 69"/>
                <a:gd name="T4" fmla="*/ 12 w 46"/>
                <a:gd name="T5" fmla="*/ 41 h 69"/>
                <a:gd name="T6" fmla="*/ 18 w 46"/>
                <a:gd name="T7" fmla="*/ 52 h 69"/>
                <a:gd name="T8" fmla="*/ 18 w 46"/>
                <a:gd name="T9" fmla="*/ 52 h 69"/>
                <a:gd name="T10" fmla="*/ 18 w 46"/>
                <a:gd name="T11" fmla="*/ 52 h 69"/>
                <a:gd name="T12" fmla="*/ 18 w 46"/>
                <a:gd name="T13" fmla="*/ 52 h 69"/>
                <a:gd name="T14" fmla="*/ 20 w 46"/>
                <a:gd name="T15" fmla="*/ 51 h 69"/>
                <a:gd name="T16" fmla="*/ 20 w 46"/>
                <a:gd name="T17" fmla="*/ 51 h 69"/>
                <a:gd name="T18" fmla="*/ 21 w 46"/>
                <a:gd name="T19" fmla="*/ 51 h 69"/>
                <a:gd name="T20" fmla="*/ 21 w 46"/>
                <a:gd name="T21" fmla="*/ 51 h 69"/>
                <a:gd name="T22" fmla="*/ 26 w 46"/>
                <a:gd name="T23" fmla="*/ 55 h 69"/>
                <a:gd name="T24" fmla="*/ 27 w 46"/>
                <a:gd name="T25" fmla="*/ 57 h 69"/>
                <a:gd name="T26" fmla="*/ 27 w 46"/>
                <a:gd name="T27" fmla="*/ 57 h 69"/>
                <a:gd name="T28" fmla="*/ 35 w 46"/>
                <a:gd name="T29" fmla="*/ 64 h 69"/>
                <a:gd name="T30" fmla="*/ 37 w 46"/>
                <a:gd name="T31" fmla="*/ 66 h 69"/>
                <a:gd name="T32" fmla="*/ 43 w 46"/>
                <a:gd name="T33" fmla="*/ 69 h 69"/>
                <a:gd name="T34" fmla="*/ 44 w 46"/>
                <a:gd name="T35" fmla="*/ 69 h 69"/>
                <a:gd name="T36" fmla="*/ 44 w 46"/>
                <a:gd name="T37" fmla="*/ 69 h 69"/>
                <a:gd name="T38" fmla="*/ 46 w 46"/>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69">
                  <a:moveTo>
                    <a:pt x="0" y="0"/>
                  </a:moveTo>
                  <a:lnTo>
                    <a:pt x="0" y="8"/>
                  </a:lnTo>
                  <a:lnTo>
                    <a:pt x="12" y="41"/>
                  </a:lnTo>
                  <a:lnTo>
                    <a:pt x="18" y="52"/>
                  </a:lnTo>
                  <a:lnTo>
                    <a:pt x="18" y="52"/>
                  </a:lnTo>
                  <a:lnTo>
                    <a:pt x="18" y="52"/>
                  </a:lnTo>
                  <a:lnTo>
                    <a:pt x="18" y="52"/>
                  </a:lnTo>
                  <a:lnTo>
                    <a:pt x="20" y="51"/>
                  </a:lnTo>
                  <a:lnTo>
                    <a:pt x="20" y="51"/>
                  </a:lnTo>
                  <a:lnTo>
                    <a:pt x="21" y="51"/>
                  </a:lnTo>
                  <a:lnTo>
                    <a:pt x="21" y="51"/>
                  </a:lnTo>
                  <a:lnTo>
                    <a:pt x="26" y="55"/>
                  </a:lnTo>
                  <a:lnTo>
                    <a:pt x="27" y="57"/>
                  </a:lnTo>
                  <a:lnTo>
                    <a:pt x="27" y="57"/>
                  </a:lnTo>
                  <a:lnTo>
                    <a:pt x="35" y="64"/>
                  </a:lnTo>
                  <a:lnTo>
                    <a:pt x="37" y="66"/>
                  </a:lnTo>
                  <a:lnTo>
                    <a:pt x="43" y="69"/>
                  </a:lnTo>
                  <a:lnTo>
                    <a:pt x="44" y="69"/>
                  </a:lnTo>
                  <a:lnTo>
                    <a:pt x="44" y="69"/>
                  </a:lnTo>
                  <a:lnTo>
                    <a:pt x="46" y="69"/>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79" name="Freeform 431"/>
            <p:cNvSpPr>
              <a:spLocks/>
            </p:cNvSpPr>
            <p:nvPr/>
          </p:nvSpPr>
          <p:spPr bwMode="auto">
            <a:xfrm>
              <a:off x="7748605" y="3616421"/>
              <a:ext cx="107542" cy="236586"/>
            </a:xfrm>
            <a:custGeom>
              <a:avLst/>
              <a:gdLst>
                <a:gd name="T0" fmla="*/ 15 w 15"/>
                <a:gd name="T1" fmla="*/ 0 h 33"/>
                <a:gd name="T2" fmla="*/ 9 w 15"/>
                <a:gd name="T3" fmla="*/ 9 h 33"/>
                <a:gd name="T4" fmla="*/ 7 w 15"/>
                <a:gd name="T5" fmla="*/ 12 h 33"/>
                <a:gd name="T6" fmla="*/ 6 w 15"/>
                <a:gd name="T7" fmla="*/ 13 h 33"/>
                <a:gd name="T8" fmla="*/ 1 w 15"/>
                <a:gd name="T9" fmla="*/ 23 h 33"/>
                <a:gd name="T10" fmla="*/ 0 w 15"/>
                <a:gd name="T11" fmla="*/ 26 h 33"/>
                <a:gd name="T12" fmla="*/ 0 w 15"/>
                <a:gd name="T13" fmla="*/ 26 h 33"/>
                <a:gd name="T14" fmla="*/ 0 w 15"/>
                <a:gd name="T15" fmla="*/ 26 h 33"/>
                <a:gd name="T16" fmla="*/ 0 w 15"/>
                <a:gd name="T17" fmla="*/ 26 h 33"/>
                <a:gd name="T18" fmla="*/ 0 w 15"/>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3">
                  <a:moveTo>
                    <a:pt x="15" y="0"/>
                  </a:moveTo>
                  <a:lnTo>
                    <a:pt x="9" y="9"/>
                  </a:lnTo>
                  <a:lnTo>
                    <a:pt x="7" y="12"/>
                  </a:lnTo>
                  <a:lnTo>
                    <a:pt x="6" y="13"/>
                  </a:lnTo>
                  <a:lnTo>
                    <a:pt x="1" y="23"/>
                  </a:lnTo>
                  <a:lnTo>
                    <a:pt x="0" y="26"/>
                  </a:lnTo>
                  <a:lnTo>
                    <a:pt x="0" y="26"/>
                  </a:lnTo>
                  <a:lnTo>
                    <a:pt x="0" y="26"/>
                  </a:lnTo>
                  <a:lnTo>
                    <a:pt x="0" y="26"/>
                  </a:lnTo>
                  <a:lnTo>
                    <a:pt x="0" y="3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0" name="Freeform 436"/>
            <p:cNvSpPr>
              <a:spLocks/>
            </p:cNvSpPr>
            <p:nvPr/>
          </p:nvSpPr>
          <p:spPr bwMode="auto">
            <a:xfrm>
              <a:off x="5748382" y="3050054"/>
              <a:ext cx="379973" cy="272431"/>
            </a:xfrm>
            <a:custGeom>
              <a:avLst/>
              <a:gdLst>
                <a:gd name="T0" fmla="*/ 0 w 53"/>
                <a:gd name="T1" fmla="*/ 0 h 38"/>
                <a:gd name="T2" fmla="*/ 4 w 53"/>
                <a:gd name="T3" fmla="*/ 3 h 38"/>
                <a:gd name="T4" fmla="*/ 10 w 53"/>
                <a:gd name="T5" fmla="*/ 7 h 38"/>
                <a:gd name="T6" fmla="*/ 21 w 53"/>
                <a:gd name="T7" fmla="*/ 15 h 38"/>
                <a:gd name="T8" fmla="*/ 29 w 53"/>
                <a:gd name="T9" fmla="*/ 18 h 38"/>
                <a:gd name="T10" fmla="*/ 30 w 53"/>
                <a:gd name="T11" fmla="*/ 19 h 38"/>
                <a:gd name="T12" fmla="*/ 32 w 53"/>
                <a:gd name="T13" fmla="*/ 19 h 38"/>
                <a:gd name="T14" fmla="*/ 32 w 53"/>
                <a:gd name="T15" fmla="*/ 19 h 38"/>
                <a:gd name="T16" fmla="*/ 33 w 53"/>
                <a:gd name="T17" fmla="*/ 21 h 38"/>
                <a:gd name="T18" fmla="*/ 38 w 53"/>
                <a:gd name="T19" fmla="*/ 24 h 38"/>
                <a:gd name="T20" fmla="*/ 42 w 53"/>
                <a:gd name="T21" fmla="*/ 27 h 38"/>
                <a:gd name="T22" fmla="*/ 47 w 53"/>
                <a:gd name="T23" fmla="*/ 32 h 38"/>
                <a:gd name="T24" fmla="*/ 53 w 53"/>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8">
                  <a:moveTo>
                    <a:pt x="0" y="0"/>
                  </a:moveTo>
                  <a:lnTo>
                    <a:pt x="4" y="3"/>
                  </a:lnTo>
                  <a:lnTo>
                    <a:pt x="10" y="7"/>
                  </a:lnTo>
                  <a:lnTo>
                    <a:pt x="21" y="15"/>
                  </a:lnTo>
                  <a:lnTo>
                    <a:pt x="29" y="18"/>
                  </a:lnTo>
                  <a:lnTo>
                    <a:pt x="30" y="19"/>
                  </a:lnTo>
                  <a:lnTo>
                    <a:pt x="32" y="19"/>
                  </a:lnTo>
                  <a:lnTo>
                    <a:pt x="32" y="19"/>
                  </a:lnTo>
                  <a:lnTo>
                    <a:pt x="33" y="21"/>
                  </a:lnTo>
                  <a:lnTo>
                    <a:pt x="38" y="24"/>
                  </a:lnTo>
                  <a:lnTo>
                    <a:pt x="42" y="27"/>
                  </a:lnTo>
                  <a:lnTo>
                    <a:pt x="47" y="32"/>
                  </a:lnTo>
                  <a:lnTo>
                    <a:pt x="53" y="38"/>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1" name="Line 437"/>
            <p:cNvSpPr>
              <a:spLocks noChangeShapeType="1"/>
            </p:cNvSpPr>
            <p:nvPr/>
          </p:nvSpPr>
          <p:spPr bwMode="auto">
            <a:xfrm flipH="1">
              <a:off x="5540475" y="3050051"/>
              <a:ext cx="207911" cy="2867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2" name="Freeform 446"/>
            <p:cNvSpPr>
              <a:spLocks/>
            </p:cNvSpPr>
            <p:nvPr/>
          </p:nvSpPr>
          <p:spPr bwMode="auto">
            <a:xfrm>
              <a:off x="7461834" y="4663135"/>
              <a:ext cx="186402" cy="100369"/>
            </a:xfrm>
            <a:custGeom>
              <a:avLst/>
              <a:gdLst>
                <a:gd name="T0" fmla="*/ 26 w 26"/>
                <a:gd name="T1" fmla="*/ 0 h 14"/>
                <a:gd name="T2" fmla="*/ 18 w 26"/>
                <a:gd name="T3" fmla="*/ 2 h 14"/>
                <a:gd name="T4" fmla="*/ 17 w 26"/>
                <a:gd name="T5" fmla="*/ 3 h 14"/>
                <a:gd name="T6" fmla="*/ 15 w 26"/>
                <a:gd name="T7" fmla="*/ 3 h 14"/>
                <a:gd name="T8" fmla="*/ 14 w 26"/>
                <a:gd name="T9" fmla="*/ 5 h 14"/>
                <a:gd name="T10" fmla="*/ 14 w 26"/>
                <a:gd name="T11" fmla="*/ 5 h 14"/>
                <a:gd name="T12" fmla="*/ 14 w 26"/>
                <a:gd name="T13" fmla="*/ 6 h 14"/>
                <a:gd name="T14" fmla="*/ 14 w 26"/>
                <a:gd name="T15" fmla="*/ 6 h 14"/>
                <a:gd name="T16" fmla="*/ 12 w 26"/>
                <a:gd name="T17" fmla="*/ 8 h 14"/>
                <a:gd name="T18" fmla="*/ 12 w 26"/>
                <a:gd name="T19" fmla="*/ 9 h 14"/>
                <a:gd name="T20" fmla="*/ 12 w 26"/>
                <a:gd name="T21" fmla="*/ 11 h 14"/>
                <a:gd name="T22" fmla="*/ 12 w 26"/>
                <a:gd name="T23" fmla="*/ 11 h 14"/>
                <a:gd name="T24" fmla="*/ 12 w 26"/>
                <a:gd name="T25" fmla="*/ 12 h 14"/>
                <a:gd name="T26" fmla="*/ 14 w 26"/>
                <a:gd name="T27" fmla="*/ 12 h 14"/>
                <a:gd name="T28" fmla="*/ 14 w 26"/>
                <a:gd name="T29" fmla="*/ 12 h 14"/>
                <a:gd name="T30" fmla="*/ 14 w 26"/>
                <a:gd name="T31" fmla="*/ 12 h 14"/>
                <a:gd name="T32" fmla="*/ 14 w 26"/>
                <a:gd name="T33" fmla="*/ 12 h 14"/>
                <a:gd name="T34" fmla="*/ 12 w 26"/>
                <a:gd name="T35" fmla="*/ 14 h 14"/>
                <a:gd name="T36" fmla="*/ 12 w 26"/>
                <a:gd name="T37" fmla="*/ 14 h 14"/>
                <a:gd name="T38" fmla="*/ 12 w 26"/>
                <a:gd name="T39" fmla="*/ 14 h 14"/>
                <a:gd name="T40" fmla="*/ 11 w 26"/>
                <a:gd name="T41" fmla="*/ 14 h 14"/>
                <a:gd name="T42" fmla="*/ 11 w 26"/>
                <a:gd name="T43" fmla="*/ 14 h 14"/>
                <a:gd name="T44" fmla="*/ 9 w 26"/>
                <a:gd name="T45" fmla="*/ 14 h 14"/>
                <a:gd name="T46" fmla="*/ 5 w 26"/>
                <a:gd name="T47" fmla="*/ 12 h 14"/>
                <a:gd name="T48" fmla="*/ 3 w 26"/>
                <a:gd name="T49" fmla="*/ 9 h 14"/>
                <a:gd name="T50" fmla="*/ 5 w 26"/>
                <a:gd name="T51" fmla="*/ 3 h 14"/>
                <a:gd name="T52" fmla="*/ 0 w 26"/>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14">
                  <a:moveTo>
                    <a:pt x="26" y="0"/>
                  </a:moveTo>
                  <a:lnTo>
                    <a:pt x="18" y="2"/>
                  </a:lnTo>
                  <a:lnTo>
                    <a:pt x="17" y="3"/>
                  </a:lnTo>
                  <a:lnTo>
                    <a:pt x="15" y="3"/>
                  </a:lnTo>
                  <a:lnTo>
                    <a:pt x="14" y="5"/>
                  </a:lnTo>
                  <a:lnTo>
                    <a:pt x="14" y="5"/>
                  </a:lnTo>
                  <a:lnTo>
                    <a:pt x="14" y="6"/>
                  </a:lnTo>
                  <a:lnTo>
                    <a:pt x="14" y="6"/>
                  </a:lnTo>
                  <a:lnTo>
                    <a:pt x="12" y="8"/>
                  </a:lnTo>
                  <a:lnTo>
                    <a:pt x="12" y="9"/>
                  </a:lnTo>
                  <a:lnTo>
                    <a:pt x="12" y="11"/>
                  </a:lnTo>
                  <a:lnTo>
                    <a:pt x="12" y="11"/>
                  </a:lnTo>
                  <a:lnTo>
                    <a:pt x="12" y="12"/>
                  </a:lnTo>
                  <a:lnTo>
                    <a:pt x="14" y="12"/>
                  </a:lnTo>
                  <a:lnTo>
                    <a:pt x="14" y="12"/>
                  </a:lnTo>
                  <a:lnTo>
                    <a:pt x="14" y="12"/>
                  </a:lnTo>
                  <a:lnTo>
                    <a:pt x="14" y="12"/>
                  </a:lnTo>
                  <a:lnTo>
                    <a:pt x="12" y="14"/>
                  </a:lnTo>
                  <a:lnTo>
                    <a:pt x="12" y="14"/>
                  </a:lnTo>
                  <a:lnTo>
                    <a:pt x="12" y="14"/>
                  </a:lnTo>
                  <a:lnTo>
                    <a:pt x="11" y="14"/>
                  </a:lnTo>
                  <a:lnTo>
                    <a:pt x="11" y="14"/>
                  </a:lnTo>
                  <a:lnTo>
                    <a:pt x="9" y="14"/>
                  </a:lnTo>
                  <a:lnTo>
                    <a:pt x="5" y="12"/>
                  </a:lnTo>
                  <a:lnTo>
                    <a:pt x="3" y="9"/>
                  </a:lnTo>
                  <a:lnTo>
                    <a:pt x="5" y="3"/>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3" name="Freeform 447"/>
            <p:cNvSpPr>
              <a:spLocks/>
            </p:cNvSpPr>
            <p:nvPr/>
          </p:nvSpPr>
          <p:spPr bwMode="auto">
            <a:xfrm>
              <a:off x="7633897" y="4541260"/>
              <a:ext cx="35848" cy="121878"/>
            </a:xfrm>
            <a:custGeom>
              <a:avLst/>
              <a:gdLst>
                <a:gd name="T0" fmla="*/ 2 w 5"/>
                <a:gd name="T1" fmla="*/ 17 h 17"/>
                <a:gd name="T2" fmla="*/ 0 w 5"/>
                <a:gd name="T3" fmla="*/ 13 h 17"/>
                <a:gd name="T4" fmla="*/ 2 w 5"/>
                <a:gd name="T5" fmla="*/ 3 h 17"/>
                <a:gd name="T6" fmla="*/ 5 w 5"/>
                <a:gd name="T7" fmla="*/ 0 h 17"/>
              </a:gdLst>
              <a:ahLst/>
              <a:cxnLst>
                <a:cxn ang="0">
                  <a:pos x="T0" y="T1"/>
                </a:cxn>
                <a:cxn ang="0">
                  <a:pos x="T2" y="T3"/>
                </a:cxn>
                <a:cxn ang="0">
                  <a:pos x="T4" y="T5"/>
                </a:cxn>
                <a:cxn ang="0">
                  <a:pos x="T6" y="T7"/>
                </a:cxn>
              </a:cxnLst>
              <a:rect l="0" t="0" r="r" b="b"/>
              <a:pathLst>
                <a:path w="5" h="17">
                  <a:moveTo>
                    <a:pt x="2" y="17"/>
                  </a:moveTo>
                  <a:lnTo>
                    <a:pt x="0" y="13"/>
                  </a:lnTo>
                  <a:lnTo>
                    <a:pt x="2" y="3"/>
                  </a:lnTo>
                  <a:lnTo>
                    <a:pt x="5"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4" name="Line 448"/>
            <p:cNvSpPr>
              <a:spLocks noChangeShapeType="1"/>
            </p:cNvSpPr>
            <p:nvPr/>
          </p:nvSpPr>
          <p:spPr bwMode="auto">
            <a:xfrm flipH="1">
              <a:off x="7633897" y="4663135"/>
              <a:ext cx="14339" cy="2150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5" name="Line 472"/>
            <p:cNvSpPr>
              <a:spLocks noChangeShapeType="1"/>
            </p:cNvSpPr>
            <p:nvPr/>
          </p:nvSpPr>
          <p:spPr bwMode="auto">
            <a:xfrm>
              <a:off x="6938483" y="5222335"/>
              <a:ext cx="0" cy="2867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6" name="Freeform 492"/>
            <p:cNvSpPr>
              <a:spLocks/>
            </p:cNvSpPr>
            <p:nvPr/>
          </p:nvSpPr>
          <p:spPr bwMode="auto">
            <a:xfrm>
              <a:off x="5956293" y="3809992"/>
              <a:ext cx="250926" cy="143387"/>
            </a:xfrm>
            <a:custGeom>
              <a:avLst/>
              <a:gdLst>
                <a:gd name="T0" fmla="*/ 35 w 35"/>
                <a:gd name="T1" fmla="*/ 0 h 20"/>
                <a:gd name="T2" fmla="*/ 32 w 35"/>
                <a:gd name="T3" fmla="*/ 2 h 20"/>
                <a:gd name="T4" fmla="*/ 21 w 35"/>
                <a:gd name="T5" fmla="*/ 9 h 20"/>
                <a:gd name="T6" fmla="*/ 18 w 35"/>
                <a:gd name="T7" fmla="*/ 14 h 20"/>
                <a:gd name="T8" fmla="*/ 16 w 35"/>
                <a:gd name="T9" fmla="*/ 17 h 20"/>
                <a:gd name="T10" fmla="*/ 16 w 35"/>
                <a:gd name="T11" fmla="*/ 17 h 20"/>
                <a:gd name="T12" fmla="*/ 16 w 35"/>
                <a:gd name="T13" fmla="*/ 17 h 20"/>
                <a:gd name="T14" fmla="*/ 16 w 35"/>
                <a:gd name="T15" fmla="*/ 19 h 20"/>
                <a:gd name="T16" fmla="*/ 16 w 35"/>
                <a:gd name="T17" fmla="*/ 20 h 20"/>
                <a:gd name="T18" fmla="*/ 16 w 35"/>
                <a:gd name="T19" fmla="*/ 20 h 20"/>
                <a:gd name="T20" fmla="*/ 15 w 35"/>
                <a:gd name="T21" fmla="*/ 20 h 20"/>
                <a:gd name="T22" fmla="*/ 15 w 35"/>
                <a:gd name="T23" fmla="*/ 20 h 20"/>
                <a:gd name="T24" fmla="*/ 15 w 35"/>
                <a:gd name="T25" fmla="*/ 20 h 20"/>
                <a:gd name="T26" fmla="*/ 15 w 35"/>
                <a:gd name="T27" fmla="*/ 20 h 20"/>
                <a:gd name="T28" fmla="*/ 15 w 35"/>
                <a:gd name="T29" fmla="*/ 20 h 20"/>
                <a:gd name="T30" fmla="*/ 10 w 35"/>
                <a:gd name="T31" fmla="*/ 20 h 20"/>
                <a:gd name="T32" fmla="*/ 9 w 35"/>
                <a:gd name="T33" fmla="*/ 20 h 20"/>
                <a:gd name="T34" fmla="*/ 0 w 35"/>
                <a:gd name="T3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20">
                  <a:moveTo>
                    <a:pt x="35" y="0"/>
                  </a:moveTo>
                  <a:lnTo>
                    <a:pt x="32" y="2"/>
                  </a:lnTo>
                  <a:lnTo>
                    <a:pt x="21" y="9"/>
                  </a:lnTo>
                  <a:lnTo>
                    <a:pt x="18" y="14"/>
                  </a:lnTo>
                  <a:lnTo>
                    <a:pt x="16" y="17"/>
                  </a:lnTo>
                  <a:lnTo>
                    <a:pt x="16" y="17"/>
                  </a:lnTo>
                  <a:lnTo>
                    <a:pt x="16" y="17"/>
                  </a:lnTo>
                  <a:lnTo>
                    <a:pt x="16" y="19"/>
                  </a:lnTo>
                  <a:lnTo>
                    <a:pt x="16" y="20"/>
                  </a:lnTo>
                  <a:lnTo>
                    <a:pt x="16" y="20"/>
                  </a:lnTo>
                  <a:lnTo>
                    <a:pt x="15" y="20"/>
                  </a:lnTo>
                  <a:lnTo>
                    <a:pt x="15" y="20"/>
                  </a:lnTo>
                  <a:lnTo>
                    <a:pt x="15" y="20"/>
                  </a:lnTo>
                  <a:lnTo>
                    <a:pt x="15" y="20"/>
                  </a:lnTo>
                  <a:lnTo>
                    <a:pt x="15" y="20"/>
                  </a:lnTo>
                  <a:lnTo>
                    <a:pt x="10" y="20"/>
                  </a:lnTo>
                  <a:lnTo>
                    <a:pt x="9" y="20"/>
                  </a:lnTo>
                  <a:lnTo>
                    <a:pt x="0" y="17"/>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7" name="Freeform 493"/>
            <p:cNvSpPr>
              <a:spLocks/>
            </p:cNvSpPr>
            <p:nvPr/>
          </p:nvSpPr>
          <p:spPr bwMode="auto">
            <a:xfrm>
              <a:off x="6149861" y="3387009"/>
              <a:ext cx="57354" cy="422988"/>
            </a:xfrm>
            <a:custGeom>
              <a:avLst/>
              <a:gdLst>
                <a:gd name="T0" fmla="*/ 8 w 8"/>
                <a:gd name="T1" fmla="*/ 59 h 59"/>
                <a:gd name="T2" fmla="*/ 6 w 8"/>
                <a:gd name="T3" fmla="*/ 52 h 59"/>
                <a:gd name="T4" fmla="*/ 3 w 8"/>
                <a:gd name="T5" fmla="*/ 42 h 59"/>
                <a:gd name="T6" fmla="*/ 3 w 8"/>
                <a:gd name="T7" fmla="*/ 35 h 59"/>
                <a:gd name="T8" fmla="*/ 5 w 8"/>
                <a:gd name="T9" fmla="*/ 29 h 59"/>
                <a:gd name="T10" fmla="*/ 5 w 8"/>
                <a:gd name="T11" fmla="*/ 29 h 59"/>
                <a:gd name="T12" fmla="*/ 5 w 8"/>
                <a:gd name="T13" fmla="*/ 27 h 59"/>
                <a:gd name="T14" fmla="*/ 5 w 8"/>
                <a:gd name="T15" fmla="*/ 24 h 59"/>
                <a:gd name="T16" fmla="*/ 5 w 8"/>
                <a:gd name="T17" fmla="*/ 23 h 59"/>
                <a:gd name="T18" fmla="*/ 5 w 8"/>
                <a:gd name="T19" fmla="*/ 20 h 59"/>
                <a:gd name="T20" fmla="*/ 3 w 8"/>
                <a:gd name="T21" fmla="*/ 18 h 59"/>
                <a:gd name="T22" fmla="*/ 3 w 8"/>
                <a:gd name="T23" fmla="*/ 18 h 59"/>
                <a:gd name="T24" fmla="*/ 2 w 8"/>
                <a:gd name="T25" fmla="*/ 17 h 59"/>
                <a:gd name="T26" fmla="*/ 2 w 8"/>
                <a:gd name="T27" fmla="*/ 15 h 59"/>
                <a:gd name="T28" fmla="*/ 2 w 8"/>
                <a:gd name="T29" fmla="*/ 15 h 59"/>
                <a:gd name="T30" fmla="*/ 0 w 8"/>
                <a:gd name="T31" fmla="*/ 12 h 59"/>
                <a:gd name="T32" fmla="*/ 2 w 8"/>
                <a:gd name="T33" fmla="*/ 7 h 59"/>
                <a:gd name="T34" fmla="*/ 2 w 8"/>
                <a:gd name="T35" fmla="*/ 3 h 59"/>
                <a:gd name="T36" fmla="*/ 3 w 8"/>
                <a:gd name="T37" fmla="*/ 1 h 59"/>
                <a:gd name="T38" fmla="*/ 3 w 8"/>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59">
                  <a:moveTo>
                    <a:pt x="8" y="59"/>
                  </a:moveTo>
                  <a:lnTo>
                    <a:pt x="6" y="52"/>
                  </a:lnTo>
                  <a:lnTo>
                    <a:pt x="3" y="42"/>
                  </a:lnTo>
                  <a:lnTo>
                    <a:pt x="3" y="35"/>
                  </a:lnTo>
                  <a:lnTo>
                    <a:pt x="5" y="29"/>
                  </a:lnTo>
                  <a:lnTo>
                    <a:pt x="5" y="29"/>
                  </a:lnTo>
                  <a:lnTo>
                    <a:pt x="5" y="27"/>
                  </a:lnTo>
                  <a:lnTo>
                    <a:pt x="5" y="24"/>
                  </a:lnTo>
                  <a:lnTo>
                    <a:pt x="5" y="23"/>
                  </a:lnTo>
                  <a:lnTo>
                    <a:pt x="5" y="20"/>
                  </a:lnTo>
                  <a:lnTo>
                    <a:pt x="3" y="18"/>
                  </a:lnTo>
                  <a:lnTo>
                    <a:pt x="3" y="18"/>
                  </a:lnTo>
                  <a:lnTo>
                    <a:pt x="2" y="17"/>
                  </a:lnTo>
                  <a:lnTo>
                    <a:pt x="2" y="15"/>
                  </a:lnTo>
                  <a:lnTo>
                    <a:pt x="2" y="15"/>
                  </a:lnTo>
                  <a:lnTo>
                    <a:pt x="0" y="12"/>
                  </a:lnTo>
                  <a:lnTo>
                    <a:pt x="2" y="7"/>
                  </a:lnTo>
                  <a:lnTo>
                    <a:pt x="2" y="3"/>
                  </a:lnTo>
                  <a:lnTo>
                    <a:pt x="3" y="1"/>
                  </a:lnTo>
                  <a:lnTo>
                    <a:pt x="3"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8" name="Freeform 496"/>
            <p:cNvSpPr>
              <a:spLocks/>
            </p:cNvSpPr>
            <p:nvPr/>
          </p:nvSpPr>
          <p:spPr bwMode="auto">
            <a:xfrm>
              <a:off x="8006700" y="3759809"/>
              <a:ext cx="100369" cy="250926"/>
            </a:xfrm>
            <a:custGeom>
              <a:avLst/>
              <a:gdLst>
                <a:gd name="T0" fmla="*/ 5 w 14"/>
                <a:gd name="T1" fmla="*/ 35 h 35"/>
                <a:gd name="T2" fmla="*/ 5 w 14"/>
                <a:gd name="T3" fmla="*/ 33 h 35"/>
                <a:gd name="T4" fmla="*/ 5 w 14"/>
                <a:gd name="T5" fmla="*/ 33 h 35"/>
                <a:gd name="T6" fmla="*/ 5 w 14"/>
                <a:gd name="T7" fmla="*/ 33 h 35"/>
                <a:gd name="T8" fmla="*/ 6 w 14"/>
                <a:gd name="T9" fmla="*/ 33 h 35"/>
                <a:gd name="T10" fmla="*/ 6 w 14"/>
                <a:gd name="T11" fmla="*/ 32 h 35"/>
                <a:gd name="T12" fmla="*/ 5 w 14"/>
                <a:gd name="T13" fmla="*/ 27 h 35"/>
                <a:gd name="T14" fmla="*/ 3 w 14"/>
                <a:gd name="T15" fmla="*/ 21 h 35"/>
                <a:gd name="T16" fmla="*/ 2 w 14"/>
                <a:gd name="T17" fmla="*/ 16 h 35"/>
                <a:gd name="T18" fmla="*/ 0 w 14"/>
                <a:gd name="T19" fmla="*/ 15 h 35"/>
                <a:gd name="T20" fmla="*/ 0 w 14"/>
                <a:gd name="T21" fmla="*/ 15 h 35"/>
                <a:gd name="T22" fmla="*/ 0 w 14"/>
                <a:gd name="T23" fmla="*/ 15 h 35"/>
                <a:gd name="T24" fmla="*/ 0 w 14"/>
                <a:gd name="T25" fmla="*/ 13 h 35"/>
                <a:gd name="T26" fmla="*/ 0 w 14"/>
                <a:gd name="T27" fmla="*/ 13 h 35"/>
                <a:gd name="T28" fmla="*/ 0 w 14"/>
                <a:gd name="T29" fmla="*/ 13 h 35"/>
                <a:gd name="T30" fmla="*/ 14 w 14"/>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5">
                  <a:moveTo>
                    <a:pt x="5" y="35"/>
                  </a:moveTo>
                  <a:lnTo>
                    <a:pt x="5" y="33"/>
                  </a:lnTo>
                  <a:lnTo>
                    <a:pt x="5" y="33"/>
                  </a:lnTo>
                  <a:lnTo>
                    <a:pt x="5" y="33"/>
                  </a:lnTo>
                  <a:lnTo>
                    <a:pt x="6" y="33"/>
                  </a:lnTo>
                  <a:lnTo>
                    <a:pt x="6" y="32"/>
                  </a:lnTo>
                  <a:lnTo>
                    <a:pt x="5" y="27"/>
                  </a:lnTo>
                  <a:lnTo>
                    <a:pt x="3" y="21"/>
                  </a:lnTo>
                  <a:lnTo>
                    <a:pt x="2" y="16"/>
                  </a:lnTo>
                  <a:lnTo>
                    <a:pt x="0" y="15"/>
                  </a:lnTo>
                  <a:lnTo>
                    <a:pt x="0" y="15"/>
                  </a:lnTo>
                  <a:lnTo>
                    <a:pt x="0" y="15"/>
                  </a:lnTo>
                  <a:lnTo>
                    <a:pt x="0" y="13"/>
                  </a:lnTo>
                  <a:lnTo>
                    <a:pt x="0" y="13"/>
                  </a:lnTo>
                  <a:lnTo>
                    <a:pt x="0" y="13"/>
                  </a:lnTo>
                  <a:lnTo>
                    <a:pt x="14"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89" name="Freeform 507"/>
            <p:cNvSpPr>
              <a:spLocks/>
            </p:cNvSpPr>
            <p:nvPr/>
          </p:nvSpPr>
          <p:spPr bwMode="auto">
            <a:xfrm>
              <a:off x="6565683" y="4333346"/>
              <a:ext cx="78863" cy="344125"/>
            </a:xfrm>
            <a:custGeom>
              <a:avLst/>
              <a:gdLst>
                <a:gd name="T0" fmla="*/ 0 w 11"/>
                <a:gd name="T1" fmla="*/ 48 h 48"/>
                <a:gd name="T2" fmla="*/ 5 w 11"/>
                <a:gd name="T3" fmla="*/ 48 h 48"/>
                <a:gd name="T4" fmla="*/ 9 w 11"/>
                <a:gd name="T5" fmla="*/ 46 h 48"/>
                <a:gd name="T6" fmla="*/ 9 w 11"/>
                <a:gd name="T7" fmla="*/ 46 h 48"/>
                <a:gd name="T8" fmla="*/ 11 w 11"/>
                <a:gd name="T9" fmla="*/ 28 h 48"/>
                <a:gd name="T10" fmla="*/ 11 w 11"/>
                <a:gd name="T11" fmla="*/ 17 h 48"/>
                <a:gd name="T12" fmla="*/ 9 w 11"/>
                <a:gd name="T13" fmla="*/ 6 h 48"/>
                <a:gd name="T14" fmla="*/ 11 w 11"/>
                <a:gd name="T15" fmla="*/ 3 h 48"/>
                <a:gd name="T16" fmla="*/ 1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0" y="48"/>
                  </a:moveTo>
                  <a:lnTo>
                    <a:pt x="5" y="48"/>
                  </a:lnTo>
                  <a:lnTo>
                    <a:pt x="9" y="46"/>
                  </a:lnTo>
                  <a:lnTo>
                    <a:pt x="9" y="46"/>
                  </a:lnTo>
                  <a:lnTo>
                    <a:pt x="11" y="28"/>
                  </a:lnTo>
                  <a:lnTo>
                    <a:pt x="11" y="17"/>
                  </a:lnTo>
                  <a:lnTo>
                    <a:pt x="9" y="6"/>
                  </a:lnTo>
                  <a:lnTo>
                    <a:pt x="11" y="3"/>
                  </a:lnTo>
                  <a:lnTo>
                    <a:pt x="11"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0" name="Freeform 508"/>
            <p:cNvSpPr>
              <a:spLocks/>
            </p:cNvSpPr>
            <p:nvPr/>
          </p:nvSpPr>
          <p:spPr bwMode="auto">
            <a:xfrm>
              <a:off x="6565683" y="4677469"/>
              <a:ext cx="243756" cy="315450"/>
            </a:xfrm>
            <a:custGeom>
              <a:avLst/>
              <a:gdLst>
                <a:gd name="T0" fmla="*/ 0 w 34"/>
                <a:gd name="T1" fmla="*/ 0 h 44"/>
                <a:gd name="T2" fmla="*/ 2 w 34"/>
                <a:gd name="T3" fmla="*/ 10 h 44"/>
                <a:gd name="T4" fmla="*/ 2 w 34"/>
                <a:gd name="T5" fmla="*/ 12 h 44"/>
                <a:gd name="T6" fmla="*/ 3 w 34"/>
                <a:gd name="T7" fmla="*/ 13 h 44"/>
                <a:gd name="T8" fmla="*/ 6 w 34"/>
                <a:gd name="T9" fmla="*/ 16 h 44"/>
                <a:gd name="T10" fmla="*/ 8 w 34"/>
                <a:gd name="T11" fmla="*/ 18 h 44"/>
                <a:gd name="T12" fmla="*/ 9 w 34"/>
                <a:gd name="T13" fmla="*/ 19 h 44"/>
                <a:gd name="T14" fmla="*/ 11 w 34"/>
                <a:gd name="T15" fmla="*/ 19 h 44"/>
                <a:gd name="T16" fmla="*/ 11 w 34"/>
                <a:gd name="T17" fmla="*/ 21 h 44"/>
                <a:gd name="T18" fmla="*/ 15 w 34"/>
                <a:gd name="T19" fmla="*/ 23 h 44"/>
                <a:gd name="T20" fmla="*/ 32 w 34"/>
                <a:gd name="T21" fmla="*/ 44 h 44"/>
                <a:gd name="T22" fmla="*/ 34 w 34"/>
                <a:gd name="T23" fmla="*/ 44 h 44"/>
                <a:gd name="T24" fmla="*/ 34 w 34"/>
                <a:gd name="T25" fmla="*/ 44 h 44"/>
                <a:gd name="T26" fmla="*/ 34 w 34"/>
                <a:gd name="T27" fmla="*/ 44 h 44"/>
                <a:gd name="T28" fmla="*/ 34 w 34"/>
                <a:gd name="T2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4">
                  <a:moveTo>
                    <a:pt x="0" y="0"/>
                  </a:moveTo>
                  <a:lnTo>
                    <a:pt x="2" y="10"/>
                  </a:lnTo>
                  <a:lnTo>
                    <a:pt x="2" y="12"/>
                  </a:lnTo>
                  <a:lnTo>
                    <a:pt x="3" y="13"/>
                  </a:lnTo>
                  <a:lnTo>
                    <a:pt x="6" y="16"/>
                  </a:lnTo>
                  <a:lnTo>
                    <a:pt x="8" y="18"/>
                  </a:lnTo>
                  <a:lnTo>
                    <a:pt x="9" y="19"/>
                  </a:lnTo>
                  <a:lnTo>
                    <a:pt x="11" y="19"/>
                  </a:lnTo>
                  <a:lnTo>
                    <a:pt x="11" y="21"/>
                  </a:lnTo>
                  <a:lnTo>
                    <a:pt x="15" y="23"/>
                  </a:lnTo>
                  <a:lnTo>
                    <a:pt x="32" y="44"/>
                  </a:lnTo>
                  <a:lnTo>
                    <a:pt x="34" y="44"/>
                  </a:lnTo>
                  <a:lnTo>
                    <a:pt x="34" y="44"/>
                  </a:lnTo>
                  <a:lnTo>
                    <a:pt x="34" y="44"/>
                  </a:lnTo>
                  <a:lnTo>
                    <a:pt x="34" y="4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1" name="Freeform 518"/>
            <p:cNvSpPr>
              <a:spLocks/>
            </p:cNvSpPr>
            <p:nvPr/>
          </p:nvSpPr>
          <p:spPr bwMode="auto">
            <a:xfrm>
              <a:off x="5748386" y="2827804"/>
              <a:ext cx="186402" cy="222250"/>
            </a:xfrm>
            <a:custGeom>
              <a:avLst/>
              <a:gdLst>
                <a:gd name="T0" fmla="*/ 26 w 26"/>
                <a:gd name="T1" fmla="*/ 0 h 31"/>
                <a:gd name="T2" fmla="*/ 26 w 26"/>
                <a:gd name="T3" fmla="*/ 0 h 31"/>
                <a:gd name="T4" fmla="*/ 24 w 26"/>
                <a:gd name="T5" fmla="*/ 2 h 31"/>
                <a:gd name="T6" fmla="*/ 24 w 26"/>
                <a:gd name="T7" fmla="*/ 3 h 31"/>
                <a:gd name="T8" fmla="*/ 24 w 26"/>
                <a:gd name="T9" fmla="*/ 3 h 31"/>
                <a:gd name="T10" fmla="*/ 24 w 26"/>
                <a:gd name="T11" fmla="*/ 3 h 31"/>
                <a:gd name="T12" fmla="*/ 23 w 26"/>
                <a:gd name="T13" fmla="*/ 5 h 31"/>
                <a:gd name="T14" fmla="*/ 23 w 26"/>
                <a:gd name="T15" fmla="*/ 5 h 31"/>
                <a:gd name="T16" fmla="*/ 17 w 26"/>
                <a:gd name="T17" fmla="*/ 11 h 31"/>
                <a:gd name="T18" fmla="*/ 17 w 26"/>
                <a:gd name="T19" fmla="*/ 11 h 31"/>
                <a:gd name="T20" fmla="*/ 12 w 26"/>
                <a:gd name="T21" fmla="*/ 12 h 31"/>
                <a:gd name="T22" fmla="*/ 6 w 26"/>
                <a:gd name="T23" fmla="*/ 18 h 31"/>
                <a:gd name="T24" fmla="*/ 3 w 26"/>
                <a:gd name="T25" fmla="*/ 26 h 31"/>
                <a:gd name="T26" fmla="*/ 0 w 26"/>
                <a:gd name="T2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1">
                  <a:moveTo>
                    <a:pt x="26" y="0"/>
                  </a:moveTo>
                  <a:lnTo>
                    <a:pt x="26" y="0"/>
                  </a:lnTo>
                  <a:lnTo>
                    <a:pt x="24" y="2"/>
                  </a:lnTo>
                  <a:lnTo>
                    <a:pt x="24" y="3"/>
                  </a:lnTo>
                  <a:lnTo>
                    <a:pt x="24" y="3"/>
                  </a:lnTo>
                  <a:lnTo>
                    <a:pt x="24" y="3"/>
                  </a:lnTo>
                  <a:lnTo>
                    <a:pt x="23" y="5"/>
                  </a:lnTo>
                  <a:lnTo>
                    <a:pt x="23" y="5"/>
                  </a:lnTo>
                  <a:lnTo>
                    <a:pt x="17" y="11"/>
                  </a:lnTo>
                  <a:lnTo>
                    <a:pt x="17" y="11"/>
                  </a:lnTo>
                  <a:lnTo>
                    <a:pt x="12" y="12"/>
                  </a:lnTo>
                  <a:lnTo>
                    <a:pt x="6" y="18"/>
                  </a:lnTo>
                  <a:lnTo>
                    <a:pt x="3" y="26"/>
                  </a:lnTo>
                  <a:lnTo>
                    <a:pt x="0" y="31"/>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2" name="Freeform 519"/>
            <p:cNvSpPr>
              <a:spLocks/>
            </p:cNvSpPr>
            <p:nvPr/>
          </p:nvSpPr>
          <p:spPr bwMode="auto">
            <a:xfrm>
              <a:off x="5834420" y="2555372"/>
              <a:ext cx="100369" cy="272431"/>
            </a:xfrm>
            <a:custGeom>
              <a:avLst/>
              <a:gdLst>
                <a:gd name="T0" fmla="*/ 14 w 14"/>
                <a:gd name="T1" fmla="*/ 38 h 38"/>
                <a:gd name="T2" fmla="*/ 14 w 14"/>
                <a:gd name="T3" fmla="*/ 38 h 38"/>
                <a:gd name="T4" fmla="*/ 14 w 14"/>
                <a:gd name="T5" fmla="*/ 36 h 38"/>
                <a:gd name="T6" fmla="*/ 12 w 14"/>
                <a:gd name="T7" fmla="*/ 32 h 38"/>
                <a:gd name="T8" fmla="*/ 11 w 14"/>
                <a:gd name="T9" fmla="*/ 32 h 38"/>
                <a:gd name="T10" fmla="*/ 11 w 14"/>
                <a:gd name="T11" fmla="*/ 32 h 38"/>
                <a:gd name="T12" fmla="*/ 9 w 14"/>
                <a:gd name="T13" fmla="*/ 29 h 38"/>
                <a:gd name="T14" fmla="*/ 6 w 14"/>
                <a:gd name="T15" fmla="*/ 21 h 38"/>
                <a:gd name="T16" fmla="*/ 0 w 14"/>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14" y="38"/>
                  </a:moveTo>
                  <a:lnTo>
                    <a:pt x="14" y="38"/>
                  </a:lnTo>
                  <a:lnTo>
                    <a:pt x="14" y="36"/>
                  </a:lnTo>
                  <a:lnTo>
                    <a:pt x="12" y="32"/>
                  </a:lnTo>
                  <a:lnTo>
                    <a:pt x="11" y="32"/>
                  </a:lnTo>
                  <a:lnTo>
                    <a:pt x="11" y="32"/>
                  </a:lnTo>
                  <a:lnTo>
                    <a:pt x="9" y="29"/>
                  </a:lnTo>
                  <a:lnTo>
                    <a:pt x="6" y="21"/>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3" name="Line 520"/>
            <p:cNvSpPr>
              <a:spLocks noChangeShapeType="1"/>
            </p:cNvSpPr>
            <p:nvPr/>
          </p:nvSpPr>
          <p:spPr bwMode="auto">
            <a:xfrm flipV="1">
              <a:off x="7999530" y="6053972"/>
              <a:ext cx="7170" cy="2150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4" name="Freeform 523"/>
            <p:cNvSpPr>
              <a:spLocks/>
            </p:cNvSpPr>
            <p:nvPr/>
          </p:nvSpPr>
          <p:spPr bwMode="auto">
            <a:xfrm>
              <a:off x="6673218" y="4354858"/>
              <a:ext cx="322619" cy="100369"/>
            </a:xfrm>
            <a:custGeom>
              <a:avLst/>
              <a:gdLst>
                <a:gd name="T0" fmla="*/ 0 w 45"/>
                <a:gd name="T1" fmla="*/ 0 h 14"/>
                <a:gd name="T2" fmla="*/ 3 w 45"/>
                <a:gd name="T3" fmla="*/ 2 h 14"/>
                <a:gd name="T4" fmla="*/ 13 w 45"/>
                <a:gd name="T5" fmla="*/ 10 h 14"/>
                <a:gd name="T6" fmla="*/ 13 w 45"/>
                <a:gd name="T7" fmla="*/ 10 h 14"/>
                <a:gd name="T8" fmla="*/ 13 w 45"/>
                <a:gd name="T9" fmla="*/ 10 h 14"/>
                <a:gd name="T10" fmla="*/ 13 w 45"/>
                <a:gd name="T11" fmla="*/ 10 h 14"/>
                <a:gd name="T12" fmla="*/ 13 w 45"/>
                <a:gd name="T13" fmla="*/ 10 h 14"/>
                <a:gd name="T14" fmla="*/ 14 w 45"/>
                <a:gd name="T15" fmla="*/ 11 h 14"/>
                <a:gd name="T16" fmla="*/ 14 w 45"/>
                <a:gd name="T17" fmla="*/ 11 h 14"/>
                <a:gd name="T18" fmla="*/ 40 w 45"/>
                <a:gd name="T19" fmla="*/ 14 h 14"/>
                <a:gd name="T20" fmla="*/ 45 w 45"/>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4">
                  <a:moveTo>
                    <a:pt x="0" y="0"/>
                  </a:moveTo>
                  <a:lnTo>
                    <a:pt x="3" y="2"/>
                  </a:lnTo>
                  <a:lnTo>
                    <a:pt x="13" y="10"/>
                  </a:lnTo>
                  <a:lnTo>
                    <a:pt x="13" y="10"/>
                  </a:lnTo>
                  <a:lnTo>
                    <a:pt x="13" y="10"/>
                  </a:lnTo>
                  <a:lnTo>
                    <a:pt x="13" y="10"/>
                  </a:lnTo>
                  <a:lnTo>
                    <a:pt x="13" y="10"/>
                  </a:lnTo>
                  <a:lnTo>
                    <a:pt x="14" y="11"/>
                  </a:lnTo>
                  <a:lnTo>
                    <a:pt x="14" y="11"/>
                  </a:lnTo>
                  <a:lnTo>
                    <a:pt x="40" y="14"/>
                  </a:lnTo>
                  <a:lnTo>
                    <a:pt x="45" y="1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5" name="Line 524"/>
            <p:cNvSpPr>
              <a:spLocks noChangeShapeType="1"/>
            </p:cNvSpPr>
            <p:nvPr/>
          </p:nvSpPr>
          <p:spPr bwMode="auto">
            <a:xfrm flipH="1" flipV="1">
              <a:off x="6644537" y="4333349"/>
              <a:ext cx="28679" cy="2150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6" name="Freeform 531"/>
            <p:cNvSpPr>
              <a:spLocks/>
            </p:cNvSpPr>
            <p:nvPr/>
          </p:nvSpPr>
          <p:spPr bwMode="auto">
            <a:xfrm>
              <a:off x="7454670" y="3580581"/>
              <a:ext cx="93203" cy="308280"/>
            </a:xfrm>
            <a:custGeom>
              <a:avLst/>
              <a:gdLst>
                <a:gd name="T0" fmla="*/ 0 w 13"/>
                <a:gd name="T1" fmla="*/ 0 h 43"/>
                <a:gd name="T2" fmla="*/ 9 w 13"/>
                <a:gd name="T3" fmla="*/ 11 h 43"/>
                <a:gd name="T4" fmla="*/ 10 w 13"/>
                <a:gd name="T5" fmla="*/ 11 h 43"/>
                <a:gd name="T6" fmla="*/ 13 w 13"/>
                <a:gd name="T7" fmla="*/ 34 h 43"/>
                <a:gd name="T8" fmla="*/ 13 w 13"/>
                <a:gd name="T9" fmla="*/ 38 h 43"/>
                <a:gd name="T10" fmla="*/ 13 w 13"/>
                <a:gd name="T11" fmla="*/ 38 h 43"/>
                <a:gd name="T12" fmla="*/ 13 w 13"/>
                <a:gd name="T13" fmla="*/ 38 h 43"/>
                <a:gd name="T14" fmla="*/ 12 w 13"/>
                <a:gd name="T15" fmla="*/ 41 h 43"/>
                <a:gd name="T16" fmla="*/ 12 w 13"/>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3">
                  <a:moveTo>
                    <a:pt x="0" y="0"/>
                  </a:moveTo>
                  <a:lnTo>
                    <a:pt x="9" y="11"/>
                  </a:lnTo>
                  <a:lnTo>
                    <a:pt x="10" y="11"/>
                  </a:lnTo>
                  <a:lnTo>
                    <a:pt x="13" y="34"/>
                  </a:lnTo>
                  <a:lnTo>
                    <a:pt x="13" y="38"/>
                  </a:lnTo>
                  <a:lnTo>
                    <a:pt x="13" y="38"/>
                  </a:lnTo>
                  <a:lnTo>
                    <a:pt x="13" y="38"/>
                  </a:lnTo>
                  <a:lnTo>
                    <a:pt x="12" y="41"/>
                  </a:lnTo>
                  <a:lnTo>
                    <a:pt x="12" y="4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7" name="Freeform 541"/>
            <p:cNvSpPr>
              <a:spLocks/>
            </p:cNvSpPr>
            <p:nvPr/>
          </p:nvSpPr>
          <p:spPr bwMode="auto">
            <a:xfrm>
              <a:off x="8207441" y="5724187"/>
              <a:ext cx="215077" cy="43015"/>
            </a:xfrm>
            <a:custGeom>
              <a:avLst/>
              <a:gdLst>
                <a:gd name="T0" fmla="*/ 0 w 30"/>
                <a:gd name="T1" fmla="*/ 0 h 6"/>
                <a:gd name="T2" fmla="*/ 3 w 30"/>
                <a:gd name="T3" fmla="*/ 3 h 6"/>
                <a:gd name="T4" fmla="*/ 6 w 30"/>
                <a:gd name="T5" fmla="*/ 5 h 6"/>
                <a:gd name="T6" fmla="*/ 9 w 30"/>
                <a:gd name="T7" fmla="*/ 6 h 6"/>
                <a:gd name="T8" fmla="*/ 13 w 30"/>
                <a:gd name="T9" fmla="*/ 6 h 6"/>
                <a:gd name="T10" fmla="*/ 26 w 30"/>
                <a:gd name="T11" fmla="*/ 5 h 6"/>
                <a:gd name="T12" fmla="*/ 30 w 30"/>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0" y="0"/>
                  </a:moveTo>
                  <a:lnTo>
                    <a:pt x="3" y="3"/>
                  </a:lnTo>
                  <a:lnTo>
                    <a:pt x="6" y="5"/>
                  </a:lnTo>
                  <a:lnTo>
                    <a:pt x="9" y="6"/>
                  </a:lnTo>
                  <a:lnTo>
                    <a:pt x="13" y="6"/>
                  </a:lnTo>
                  <a:lnTo>
                    <a:pt x="26" y="5"/>
                  </a:lnTo>
                  <a:lnTo>
                    <a:pt x="30" y="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8" name="Freeform 542"/>
            <p:cNvSpPr>
              <a:spLocks/>
            </p:cNvSpPr>
            <p:nvPr/>
          </p:nvSpPr>
          <p:spPr bwMode="auto">
            <a:xfrm>
              <a:off x="8006697" y="5724187"/>
              <a:ext cx="200741" cy="329786"/>
            </a:xfrm>
            <a:custGeom>
              <a:avLst/>
              <a:gdLst>
                <a:gd name="T0" fmla="*/ 28 w 28"/>
                <a:gd name="T1" fmla="*/ 0 h 46"/>
                <a:gd name="T2" fmla="*/ 28 w 28"/>
                <a:gd name="T3" fmla="*/ 2 h 46"/>
                <a:gd name="T4" fmla="*/ 28 w 28"/>
                <a:gd name="T5" fmla="*/ 2 h 46"/>
                <a:gd name="T6" fmla="*/ 28 w 28"/>
                <a:gd name="T7" fmla="*/ 3 h 46"/>
                <a:gd name="T8" fmla="*/ 23 w 28"/>
                <a:gd name="T9" fmla="*/ 9 h 46"/>
                <a:gd name="T10" fmla="*/ 11 w 28"/>
                <a:gd name="T11" fmla="*/ 34 h 46"/>
                <a:gd name="T12" fmla="*/ 9 w 28"/>
                <a:gd name="T13" fmla="*/ 34 h 46"/>
                <a:gd name="T14" fmla="*/ 5 w 28"/>
                <a:gd name="T15" fmla="*/ 41 h 46"/>
                <a:gd name="T16" fmla="*/ 0 w 2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6">
                  <a:moveTo>
                    <a:pt x="28" y="0"/>
                  </a:moveTo>
                  <a:lnTo>
                    <a:pt x="28" y="2"/>
                  </a:lnTo>
                  <a:lnTo>
                    <a:pt x="28" y="2"/>
                  </a:lnTo>
                  <a:lnTo>
                    <a:pt x="28" y="3"/>
                  </a:lnTo>
                  <a:lnTo>
                    <a:pt x="23" y="9"/>
                  </a:lnTo>
                  <a:lnTo>
                    <a:pt x="11" y="34"/>
                  </a:lnTo>
                  <a:lnTo>
                    <a:pt x="9" y="34"/>
                  </a:lnTo>
                  <a:lnTo>
                    <a:pt x="5" y="41"/>
                  </a:lnTo>
                  <a:lnTo>
                    <a:pt x="0" y="46"/>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699" name="Line 553"/>
            <p:cNvSpPr>
              <a:spLocks noChangeShapeType="1"/>
            </p:cNvSpPr>
            <p:nvPr/>
          </p:nvSpPr>
          <p:spPr bwMode="auto">
            <a:xfrm flipV="1">
              <a:off x="7526358" y="4914060"/>
              <a:ext cx="57354" cy="64524"/>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0" name="Freeform 554"/>
            <p:cNvSpPr>
              <a:spLocks/>
            </p:cNvSpPr>
            <p:nvPr/>
          </p:nvSpPr>
          <p:spPr bwMode="auto">
            <a:xfrm>
              <a:off x="7454670" y="4663130"/>
              <a:ext cx="71694" cy="315450"/>
            </a:xfrm>
            <a:custGeom>
              <a:avLst/>
              <a:gdLst>
                <a:gd name="T0" fmla="*/ 10 w 10"/>
                <a:gd name="T1" fmla="*/ 44 h 44"/>
                <a:gd name="T2" fmla="*/ 9 w 10"/>
                <a:gd name="T3" fmla="*/ 32 h 44"/>
                <a:gd name="T4" fmla="*/ 7 w 10"/>
                <a:gd name="T5" fmla="*/ 29 h 44"/>
                <a:gd name="T6" fmla="*/ 6 w 10"/>
                <a:gd name="T7" fmla="*/ 28 h 44"/>
                <a:gd name="T8" fmla="*/ 1 w 10"/>
                <a:gd name="T9" fmla="*/ 25 h 44"/>
                <a:gd name="T10" fmla="*/ 0 w 10"/>
                <a:gd name="T11" fmla="*/ 14 h 44"/>
                <a:gd name="T12" fmla="*/ 0 w 10"/>
                <a:gd name="T13" fmla="*/ 5 h 44"/>
                <a:gd name="T14" fmla="*/ 1 w 10"/>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44">
                  <a:moveTo>
                    <a:pt x="10" y="44"/>
                  </a:moveTo>
                  <a:lnTo>
                    <a:pt x="9" y="32"/>
                  </a:lnTo>
                  <a:lnTo>
                    <a:pt x="7" y="29"/>
                  </a:lnTo>
                  <a:lnTo>
                    <a:pt x="6" y="28"/>
                  </a:lnTo>
                  <a:lnTo>
                    <a:pt x="1" y="25"/>
                  </a:lnTo>
                  <a:lnTo>
                    <a:pt x="0" y="14"/>
                  </a:lnTo>
                  <a:lnTo>
                    <a:pt x="0" y="5"/>
                  </a:lnTo>
                  <a:lnTo>
                    <a:pt x="1"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1" name="Freeform 590"/>
            <p:cNvSpPr>
              <a:spLocks/>
            </p:cNvSpPr>
            <p:nvPr/>
          </p:nvSpPr>
          <p:spPr bwMode="auto">
            <a:xfrm>
              <a:off x="5934784" y="2727435"/>
              <a:ext cx="466003" cy="100369"/>
            </a:xfrm>
            <a:custGeom>
              <a:avLst/>
              <a:gdLst>
                <a:gd name="T0" fmla="*/ 65 w 65"/>
                <a:gd name="T1" fmla="*/ 2 h 14"/>
                <a:gd name="T2" fmla="*/ 64 w 65"/>
                <a:gd name="T3" fmla="*/ 0 h 14"/>
                <a:gd name="T4" fmla="*/ 62 w 65"/>
                <a:gd name="T5" fmla="*/ 0 h 14"/>
                <a:gd name="T6" fmla="*/ 62 w 65"/>
                <a:gd name="T7" fmla="*/ 0 h 14"/>
                <a:gd name="T8" fmla="*/ 62 w 65"/>
                <a:gd name="T9" fmla="*/ 0 h 14"/>
                <a:gd name="T10" fmla="*/ 62 w 65"/>
                <a:gd name="T11" fmla="*/ 0 h 14"/>
                <a:gd name="T12" fmla="*/ 62 w 65"/>
                <a:gd name="T13" fmla="*/ 0 h 14"/>
                <a:gd name="T14" fmla="*/ 62 w 65"/>
                <a:gd name="T15" fmla="*/ 0 h 14"/>
                <a:gd name="T16" fmla="*/ 56 w 65"/>
                <a:gd name="T17" fmla="*/ 5 h 14"/>
                <a:gd name="T18" fmla="*/ 50 w 65"/>
                <a:gd name="T19" fmla="*/ 8 h 14"/>
                <a:gd name="T20" fmla="*/ 44 w 65"/>
                <a:gd name="T21" fmla="*/ 11 h 14"/>
                <a:gd name="T22" fmla="*/ 35 w 65"/>
                <a:gd name="T23" fmla="*/ 12 h 14"/>
                <a:gd name="T24" fmla="*/ 29 w 65"/>
                <a:gd name="T25" fmla="*/ 11 h 14"/>
                <a:gd name="T26" fmla="*/ 29 w 65"/>
                <a:gd name="T27" fmla="*/ 11 h 14"/>
                <a:gd name="T28" fmla="*/ 29 w 65"/>
                <a:gd name="T29" fmla="*/ 11 h 14"/>
                <a:gd name="T30" fmla="*/ 29 w 65"/>
                <a:gd name="T31" fmla="*/ 11 h 14"/>
                <a:gd name="T32" fmla="*/ 29 w 65"/>
                <a:gd name="T33" fmla="*/ 11 h 14"/>
                <a:gd name="T34" fmla="*/ 27 w 65"/>
                <a:gd name="T35" fmla="*/ 9 h 14"/>
                <a:gd name="T36" fmla="*/ 27 w 65"/>
                <a:gd name="T37" fmla="*/ 8 h 14"/>
                <a:gd name="T38" fmla="*/ 26 w 65"/>
                <a:gd name="T39" fmla="*/ 6 h 14"/>
                <a:gd name="T40" fmla="*/ 23 w 65"/>
                <a:gd name="T41" fmla="*/ 5 h 14"/>
                <a:gd name="T42" fmla="*/ 15 w 65"/>
                <a:gd name="T43" fmla="*/ 5 h 14"/>
                <a:gd name="T44" fmla="*/ 4 w 65"/>
                <a:gd name="T45" fmla="*/ 8 h 14"/>
                <a:gd name="T46" fmla="*/ 3 w 65"/>
                <a:gd name="T47" fmla="*/ 9 h 14"/>
                <a:gd name="T48" fmla="*/ 3 w 65"/>
                <a:gd name="T49" fmla="*/ 9 h 14"/>
                <a:gd name="T50" fmla="*/ 0 w 65"/>
                <a:gd name="T5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14">
                  <a:moveTo>
                    <a:pt x="65" y="2"/>
                  </a:moveTo>
                  <a:lnTo>
                    <a:pt x="64" y="0"/>
                  </a:lnTo>
                  <a:lnTo>
                    <a:pt x="62" y="0"/>
                  </a:lnTo>
                  <a:lnTo>
                    <a:pt x="62" y="0"/>
                  </a:lnTo>
                  <a:lnTo>
                    <a:pt x="62" y="0"/>
                  </a:lnTo>
                  <a:lnTo>
                    <a:pt x="62" y="0"/>
                  </a:lnTo>
                  <a:lnTo>
                    <a:pt x="62" y="0"/>
                  </a:lnTo>
                  <a:lnTo>
                    <a:pt x="62" y="0"/>
                  </a:lnTo>
                  <a:lnTo>
                    <a:pt x="56" y="5"/>
                  </a:lnTo>
                  <a:lnTo>
                    <a:pt x="50" y="8"/>
                  </a:lnTo>
                  <a:lnTo>
                    <a:pt x="44" y="11"/>
                  </a:lnTo>
                  <a:lnTo>
                    <a:pt x="35" y="12"/>
                  </a:lnTo>
                  <a:lnTo>
                    <a:pt x="29" y="11"/>
                  </a:lnTo>
                  <a:lnTo>
                    <a:pt x="29" y="11"/>
                  </a:lnTo>
                  <a:lnTo>
                    <a:pt x="29" y="11"/>
                  </a:lnTo>
                  <a:lnTo>
                    <a:pt x="29" y="11"/>
                  </a:lnTo>
                  <a:lnTo>
                    <a:pt x="29" y="11"/>
                  </a:lnTo>
                  <a:lnTo>
                    <a:pt x="27" y="9"/>
                  </a:lnTo>
                  <a:lnTo>
                    <a:pt x="27" y="8"/>
                  </a:lnTo>
                  <a:lnTo>
                    <a:pt x="26" y="6"/>
                  </a:lnTo>
                  <a:lnTo>
                    <a:pt x="23" y="5"/>
                  </a:lnTo>
                  <a:lnTo>
                    <a:pt x="15" y="5"/>
                  </a:lnTo>
                  <a:lnTo>
                    <a:pt x="4" y="8"/>
                  </a:lnTo>
                  <a:lnTo>
                    <a:pt x="3" y="9"/>
                  </a:lnTo>
                  <a:lnTo>
                    <a:pt x="3" y="9"/>
                  </a:lnTo>
                  <a:lnTo>
                    <a:pt x="0" y="1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2" name="Freeform 611"/>
            <p:cNvSpPr>
              <a:spLocks/>
            </p:cNvSpPr>
            <p:nvPr/>
          </p:nvSpPr>
          <p:spPr bwMode="auto">
            <a:xfrm>
              <a:off x="7669745" y="5143477"/>
              <a:ext cx="272431" cy="78863"/>
            </a:xfrm>
            <a:custGeom>
              <a:avLst/>
              <a:gdLst>
                <a:gd name="T0" fmla="*/ 0 w 38"/>
                <a:gd name="T1" fmla="*/ 5 h 11"/>
                <a:gd name="T2" fmla="*/ 3 w 38"/>
                <a:gd name="T3" fmla="*/ 5 h 11"/>
                <a:gd name="T4" fmla="*/ 12 w 38"/>
                <a:gd name="T5" fmla="*/ 3 h 11"/>
                <a:gd name="T6" fmla="*/ 12 w 38"/>
                <a:gd name="T7" fmla="*/ 3 h 11"/>
                <a:gd name="T8" fmla="*/ 15 w 38"/>
                <a:gd name="T9" fmla="*/ 2 h 11"/>
                <a:gd name="T10" fmla="*/ 26 w 38"/>
                <a:gd name="T11" fmla="*/ 0 h 11"/>
                <a:gd name="T12" fmla="*/ 26 w 38"/>
                <a:gd name="T13" fmla="*/ 0 h 11"/>
                <a:gd name="T14" fmla="*/ 27 w 38"/>
                <a:gd name="T15" fmla="*/ 0 h 11"/>
                <a:gd name="T16" fmla="*/ 27 w 38"/>
                <a:gd name="T17" fmla="*/ 0 h 11"/>
                <a:gd name="T18" fmla="*/ 29 w 38"/>
                <a:gd name="T19" fmla="*/ 0 h 11"/>
                <a:gd name="T20" fmla="*/ 29 w 38"/>
                <a:gd name="T21" fmla="*/ 0 h 11"/>
                <a:gd name="T22" fmla="*/ 29 w 38"/>
                <a:gd name="T23" fmla="*/ 0 h 11"/>
                <a:gd name="T24" fmla="*/ 29 w 38"/>
                <a:gd name="T25" fmla="*/ 2 h 11"/>
                <a:gd name="T26" fmla="*/ 29 w 38"/>
                <a:gd name="T27" fmla="*/ 2 h 11"/>
                <a:gd name="T28" fmla="*/ 29 w 38"/>
                <a:gd name="T29" fmla="*/ 3 h 11"/>
                <a:gd name="T30" fmla="*/ 31 w 38"/>
                <a:gd name="T31" fmla="*/ 11 h 11"/>
                <a:gd name="T32" fmla="*/ 38 w 38"/>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11">
                  <a:moveTo>
                    <a:pt x="0" y="5"/>
                  </a:moveTo>
                  <a:lnTo>
                    <a:pt x="3" y="5"/>
                  </a:lnTo>
                  <a:lnTo>
                    <a:pt x="12" y="3"/>
                  </a:lnTo>
                  <a:lnTo>
                    <a:pt x="12" y="3"/>
                  </a:lnTo>
                  <a:lnTo>
                    <a:pt x="15" y="2"/>
                  </a:lnTo>
                  <a:lnTo>
                    <a:pt x="26" y="0"/>
                  </a:lnTo>
                  <a:lnTo>
                    <a:pt x="26" y="0"/>
                  </a:lnTo>
                  <a:lnTo>
                    <a:pt x="27" y="0"/>
                  </a:lnTo>
                  <a:lnTo>
                    <a:pt x="27" y="0"/>
                  </a:lnTo>
                  <a:lnTo>
                    <a:pt x="29" y="0"/>
                  </a:lnTo>
                  <a:lnTo>
                    <a:pt x="29" y="0"/>
                  </a:lnTo>
                  <a:lnTo>
                    <a:pt x="29" y="0"/>
                  </a:lnTo>
                  <a:lnTo>
                    <a:pt x="29" y="2"/>
                  </a:lnTo>
                  <a:lnTo>
                    <a:pt x="29" y="2"/>
                  </a:lnTo>
                  <a:lnTo>
                    <a:pt x="29" y="3"/>
                  </a:lnTo>
                  <a:lnTo>
                    <a:pt x="31" y="11"/>
                  </a:lnTo>
                  <a:lnTo>
                    <a:pt x="38" y="11"/>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3" name="Line 612"/>
            <p:cNvSpPr>
              <a:spLocks noChangeShapeType="1"/>
            </p:cNvSpPr>
            <p:nvPr/>
          </p:nvSpPr>
          <p:spPr bwMode="auto">
            <a:xfrm flipH="1">
              <a:off x="7655406" y="5179320"/>
              <a:ext cx="14339" cy="50188"/>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4" name="Freeform 613"/>
            <p:cNvSpPr>
              <a:spLocks/>
            </p:cNvSpPr>
            <p:nvPr/>
          </p:nvSpPr>
          <p:spPr bwMode="auto">
            <a:xfrm>
              <a:off x="7669742" y="5035933"/>
              <a:ext cx="86033" cy="143387"/>
            </a:xfrm>
            <a:custGeom>
              <a:avLst/>
              <a:gdLst>
                <a:gd name="T0" fmla="*/ 0 w 12"/>
                <a:gd name="T1" fmla="*/ 20 h 20"/>
                <a:gd name="T2" fmla="*/ 2 w 12"/>
                <a:gd name="T3" fmla="*/ 15 h 20"/>
                <a:gd name="T4" fmla="*/ 8 w 12"/>
                <a:gd name="T5" fmla="*/ 8 h 20"/>
                <a:gd name="T6" fmla="*/ 12 w 12"/>
                <a:gd name="T7" fmla="*/ 0 h 20"/>
              </a:gdLst>
              <a:ahLst/>
              <a:cxnLst>
                <a:cxn ang="0">
                  <a:pos x="T0" y="T1"/>
                </a:cxn>
                <a:cxn ang="0">
                  <a:pos x="T2" y="T3"/>
                </a:cxn>
                <a:cxn ang="0">
                  <a:pos x="T4" y="T5"/>
                </a:cxn>
                <a:cxn ang="0">
                  <a:pos x="T6" y="T7"/>
                </a:cxn>
              </a:cxnLst>
              <a:rect l="0" t="0" r="r" b="b"/>
              <a:pathLst>
                <a:path w="12" h="20">
                  <a:moveTo>
                    <a:pt x="0" y="20"/>
                  </a:moveTo>
                  <a:lnTo>
                    <a:pt x="2" y="15"/>
                  </a:lnTo>
                  <a:lnTo>
                    <a:pt x="8" y="8"/>
                  </a:lnTo>
                  <a:lnTo>
                    <a:pt x="12"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5" name="Line 627"/>
            <p:cNvSpPr>
              <a:spLocks noChangeShapeType="1"/>
            </p:cNvSpPr>
            <p:nvPr/>
          </p:nvSpPr>
          <p:spPr bwMode="auto">
            <a:xfrm>
              <a:off x="7296938" y="4283165"/>
              <a:ext cx="0" cy="107542"/>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6" name="Line 628"/>
            <p:cNvSpPr>
              <a:spLocks noChangeShapeType="1"/>
            </p:cNvSpPr>
            <p:nvPr/>
          </p:nvSpPr>
          <p:spPr bwMode="auto">
            <a:xfrm flipH="1" flipV="1">
              <a:off x="7246757" y="4247316"/>
              <a:ext cx="50188" cy="35848"/>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7" name="Line 630"/>
            <p:cNvSpPr>
              <a:spLocks noChangeShapeType="1"/>
            </p:cNvSpPr>
            <p:nvPr/>
          </p:nvSpPr>
          <p:spPr bwMode="auto">
            <a:xfrm flipV="1">
              <a:off x="7418820" y="5136302"/>
              <a:ext cx="86033" cy="150557"/>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8" name="Freeform 673"/>
            <p:cNvSpPr>
              <a:spLocks/>
            </p:cNvSpPr>
            <p:nvPr/>
          </p:nvSpPr>
          <p:spPr bwMode="auto">
            <a:xfrm>
              <a:off x="6293248" y="4555596"/>
              <a:ext cx="272431" cy="143387"/>
            </a:xfrm>
            <a:custGeom>
              <a:avLst/>
              <a:gdLst>
                <a:gd name="T0" fmla="*/ 0 w 38"/>
                <a:gd name="T1" fmla="*/ 0 h 20"/>
                <a:gd name="T2" fmla="*/ 1 w 38"/>
                <a:gd name="T3" fmla="*/ 0 h 20"/>
                <a:gd name="T4" fmla="*/ 3 w 38"/>
                <a:gd name="T5" fmla="*/ 1 h 20"/>
                <a:gd name="T6" fmla="*/ 9 w 38"/>
                <a:gd name="T7" fmla="*/ 7 h 20"/>
                <a:gd name="T8" fmla="*/ 11 w 38"/>
                <a:gd name="T9" fmla="*/ 11 h 20"/>
                <a:gd name="T10" fmla="*/ 12 w 38"/>
                <a:gd name="T11" fmla="*/ 14 h 20"/>
                <a:gd name="T12" fmla="*/ 15 w 38"/>
                <a:gd name="T13" fmla="*/ 15 h 20"/>
                <a:gd name="T14" fmla="*/ 15 w 38"/>
                <a:gd name="T15" fmla="*/ 15 h 20"/>
                <a:gd name="T16" fmla="*/ 30 w 38"/>
                <a:gd name="T17" fmla="*/ 20 h 20"/>
                <a:gd name="T18" fmla="*/ 32 w 38"/>
                <a:gd name="T19" fmla="*/ 20 h 20"/>
                <a:gd name="T20" fmla="*/ 33 w 38"/>
                <a:gd name="T21" fmla="*/ 20 h 20"/>
                <a:gd name="T22" fmla="*/ 38 w 38"/>
                <a:gd name="T2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0">
                  <a:moveTo>
                    <a:pt x="0" y="0"/>
                  </a:moveTo>
                  <a:lnTo>
                    <a:pt x="1" y="0"/>
                  </a:lnTo>
                  <a:lnTo>
                    <a:pt x="3" y="1"/>
                  </a:lnTo>
                  <a:lnTo>
                    <a:pt x="9" y="7"/>
                  </a:lnTo>
                  <a:lnTo>
                    <a:pt x="11" y="11"/>
                  </a:lnTo>
                  <a:lnTo>
                    <a:pt x="12" y="14"/>
                  </a:lnTo>
                  <a:lnTo>
                    <a:pt x="15" y="15"/>
                  </a:lnTo>
                  <a:lnTo>
                    <a:pt x="15" y="15"/>
                  </a:lnTo>
                  <a:lnTo>
                    <a:pt x="30" y="20"/>
                  </a:lnTo>
                  <a:lnTo>
                    <a:pt x="32" y="20"/>
                  </a:lnTo>
                  <a:lnTo>
                    <a:pt x="33" y="20"/>
                  </a:lnTo>
                  <a:lnTo>
                    <a:pt x="38" y="17"/>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09" name="Freeform 715"/>
            <p:cNvSpPr>
              <a:spLocks/>
            </p:cNvSpPr>
            <p:nvPr/>
          </p:nvSpPr>
          <p:spPr bwMode="auto">
            <a:xfrm>
              <a:off x="7877653" y="3989224"/>
              <a:ext cx="164896" cy="43015"/>
            </a:xfrm>
            <a:custGeom>
              <a:avLst/>
              <a:gdLst>
                <a:gd name="T0" fmla="*/ 0 w 23"/>
                <a:gd name="T1" fmla="*/ 0 h 6"/>
                <a:gd name="T2" fmla="*/ 9 w 23"/>
                <a:gd name="T3" fmla="*/ 1 h 6"/>
                <a:gd name="T4" fmla="*/ 14 w 23"/>
                <a:gd name="T5" fmla="*/ 6 h 6"/>
                <a:gd name="T6" fmla="*/ 20 w 23"/>
                <a:gd name="T7" fmla="*/ 6 h 6"/>
                <a:gd name="T8" fmla="*/ 20 w 23"/>
                <a:gd name="T9" fmla="*/ 6 h 6"/>
                <a:gd name="T10" fmla="*/ 23 w 23"/>
                <a:gd name="T11" fmla="*/ 3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9" y="1"/>
                  </a:lnTo>
                  <a:lnTo>
                    <a:pt x="14" y="6"/>
                  </a:lnTo>
                  <a:lnTo>
                    <a:pt x="20" y="6"/>
                  </a:lnTo>
                  <a:lnTo>
                    <a:pt x="20" y="6"/>
                  </a:lnTo>
                  <a:lnTo>
                    <a:pt x="23" y="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0" name="Freeform 716"/>
            <p:cNvSpPr>
              <a:spLocks/>
            </p:cNvSpPr>
            <p:nvPr/>
          </p:nvSpPr>
          <p:spPr bwMode="auto">
            <a:xfrm>
              <a:off x="7877653" y="3989224"/>
              <a:ext cx="43015" cy="157723"/>
            </a:xfrm>
            <a:custGeom>
              <a:avLst/>
              <a:gdLst>
                <a:gd name="T0" fmla="*/ 0 w 6"/>
                <a:gd name="T1" fmla="*/ 0 h 22"/>
                <a:gd name="T2" fmla="*/ 0 w 6"/>
                <a:gd name="T3" fmla="*/ 1 h 22"/>
                <a:gd name="T4" fmla="*/ 0 w 6"/>
                <a:gd name="T5" fmla="*/ 3 h 22"/>
                <a:gd name="T6" fmla="*/ 0 w 6"/>
                <a:gd name="T7" fmla="*/ 3 h 22"/>
                <a:gd name="T8" fmla="*/ 2 w 6"/>
                <a:gd name="T9" fmla="*/ 19 h 22"/>
                <a:gd name="T10" fmla="*/ 2 w 6"/>
                <a:gd name="T11" fmla="*/ 19 h 22"/>
                <a:gd name="T12" fmla="*/ 2 w 6"/>
                <a:gd name="T13" fmla="*/ 21 h 22"/>
                <a:gd name="T14" fmla="*/ 2 w 6"/>
                <a:gd name="T15" fmla="*/ 21 h 22"/>
                <a:gd name="T16" fmla="*/ 2 w 6"/>
                <a:gd name="T17" fmla="*/ 21 h 22"/>
                <a:gd name="T18" fmla="*/ 3 w 6"/>
                <a:gd name="T19" fmla="*/ 21 h 22"/>
                <a:gd name="T20" fmla="*/ 5 w 6"/>
                <a:gd name="T21" fmla="*/ 22 h 22"/>
                <a:gd name="T22" fmla="*/ 6 w 6"/>
                <a:gd name="T23" fmla="*/ 22 h 22"/>
                <a:gd name="T24" fmla="*/ 6 w 6"/>
                <a:gd name="T25" fmla="*/ 22 h 22"/>
                <a:gd name="T26" fmla="*/ 6 w 6"/>
                <a:gd name="T27" fmla="*/ 22 h 22"/>
                <a:gd name="T28" fmla="*/ 6 w 6"/>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2">
                  <a:moveTo>
                    <a:pt x="0" y="0"/>
                  </a:moveTo>
                  <a:lnTo>
                    <a:pt x="0" y="1"/>
                  </a:lnTo>
                  <a:lnTo>
                    <a:pt x="0" y="3"/>
                  </a:lnTo>
                  <a:lnTo>
                    <a:pt x="0" y="3"/>
                  </a:lnTo>
                  <a:lnTo>
                    <a:pt x="2" y="19"/>
                  </a:lnTo>
                  <a:lnTo>
                    <a:pt x="2" y="19"/>
                  </a:lnTo>
                  <a:lnTo>
                    <a:pt x="2" y="21"/>
                  </a:lnTo>
                  <a:lnTo>
                    <a:pt x="2" y="21"/>
                  </a:lnTo>
                  <a:lnTo>
                    <a:pt x="2" y="21"/>
                  </a:lnTo>
                  <a:lnTo>
                    <a:pt x="3" y="21"/>
                  </a:lnTo>
                  <a:lnTo>
                    <a:pt x="5" y="22"/>
                  </a:lnTo>
                  <a:lnTo>
                    <a:pt x="6" y="22"/>
                  </a:lnTo>
                  <a:lnTo>
                    <a:pt x="6" y="22"/>
                  </a:lnTo>
                  <a:lnTo>
                    <a:pt x="6" y="22"/>
                  </a:lnTo>
                  <a:lnTo>
                    <a:pt x="6" y="2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1" name="Freeform 733"/>
            <p:cNvSpPr>
              <a:spLocks/>
            </p:cNvSpPr>
            <p:nvPr/>
          </p:nvSpPr>
          <p:spPr bwMode="auto">
            <a:xfrm>
              <a:off x="7296942" y="4139778"/>
              <a:ext cx="129048" cy="143387"/>
            </a:xfrm>
            <a:custGeom>
              <a:avLst/>
              <a:gdLst>
                <a:gd name="T0" fmla="*/ 18 w 18"/>
                <a:gd name="T1" fmla="*/ 1 h 20"/>
                <a:gd name="T2" fmla="*/ 15 w 18"/>
                <a:gd name="T3" fmla="*/ 0 h 20"/>
                <a:gd name="T4" fmla="*/ 14 w 18"/>
                <a:gd name="T5" fmla="*/ 1 h 20"/>
                <a:gd name="T6" fmla="*/ 14 w 18"/>
                <a:gd name="T7" fmla="*/ 1 h 20"/>
                <a:gd name="T8" fmla="*/ 14 w 18"/>
                <a:gd name="T9" fmla="*/ 1 h 20"/>
                <a:gd name="T10" fmla="*/ 9 w 18"/>
                <a:gd name="T11" fmla="*/ 9 h 20"/>
                <a:gd name="T12" fmla="*/ 6 w 18"/>
                <a:gd name="T13" fmla="*/ 15 h 20"/>
                <a:gd name="T14" fmla="*/ 0 w 18"/>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0">
                  <a:moveTo>
                    <a:pt x="18" y="1"/>
                  </a:moveTo>
                  <a:lnTo>
                    <a:pt x="15" y="0"/>
                  </a:lnTo>
                  <a:lnTo>
                    <a:pt x="14" y="1"/>
                  </a:lnTo>
                  <a:lnTo>
                    <a:pt x="14" y="1"/>
                  </a:lnTo>
                  <a:lnTo>
                    <a:pt x="14" y="1"/>
                  </a:lnTo>
                  <a:lnTo>
                    <a:pt x="9" y="9"/>
                  </a:lnTo>
                  <a:lnTo>
                    <a:pt x="6" y="15"/>
                  </a:lnTo>
                  <a:lnTo>
                    <a:pt x="0" y="2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2" name="Line 734"/>
            <p:cNvSpPr>
              <a:spLocks noChangeShapeType="1"/>
            </p:cNvSpPr>
            <p:nvPr/>
          </p:nvSpPr>
          <p:spPr bwMode="auto">
            <a:xfrm>
              <a:off x="7425989" y="4146944"/>
              <a:ext cx="14339" cy="2867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3" name="Freeform 738"/>
            <p:cNvSpPr>
              <a:spLocks/>
            </p:cNvSpPr>
            <p:nvPr/>
          </p:nvSpPr>
          <p:spPr bwMode="auto">
            <a:xfrm>
              <a:off x="8257622" y="4749168"/>
              <a:ext cx="136217" cy="329786"/>
            </a:xfrm>
            <a:custGeom>
              <a:avLst/>
              <a:gdLst>
                <a:gd name="T0" fmla="*/ 0 w 19"/>
                <a:gd name="T1" fmla="*/ 0 h 46"/>
                <a:gd name="T2" fmla="*/ 2 w 19"/>
                <a:gd name="T3" fmla="*/ 3 h 46"/>
                <a:gd name="T4" fmla="*/ 9 w 19"/>
                <a:gd name="T5" fmla="*/ 23 h 46"/>
                <a:gd name="T6" fmla="*/ 17 w 19"/>
                <a:gd name="T7" fmla="*/ 43 h 46"/>
                <a:gd name="T8" fmla="*/ 19 w 19"/>
                <a:gd name="T9" fmla="*/ 46 h 46"/>
              </a:gdLst>
              <a:ahLst/>
              <a:cxnLst>
                <a:cxn ang="0">
                  <a:pos x="T0" y="T1"/>
                </a:cxn>
                <a:cxn ang="0">
                  <a:pos x="T2" y="T3"/>
                </a:cxn>
                <a:cxn ang="0">
                  <a:pos x="T4" y="T5"/>
                </a:cxn>
                <a:cxn ang="0">
                  <a:pos x="T6" y="T7"/>
                </a:cxn>
                <a:cxn ang="0">
                  <a:pos x="T8" y="T9"/>
                </a:cxn>
              </a:cxnLst>
              <a:rect l="0" t="0" r="r" b="b"/>
              <a:pathLst>
                <a:path w="19" h="46">
                  <a:moveTo>
                    <a:pt x="0" y="0"/>
                  </a:moveTo>
                  <a:lnTo>
                    <a:pt x="2" y="3"/>
                  </a:lnTo>
                  <a:lnTo>
                    <a:pt x="9" y="23"/>
                  </a:lnTo>
                  <a:lnTo>
                    <a:pt x="17" y="43"/>
                  </a:lnTo>
                  <a:lnTo>
                    <a:pt x="19" y="46"/>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4" name="Line 739"/>
            <p:cNvSpPr>
              <a:spLocks noChangeShapeType="1"/>
            </p:cNvSpPr>
            <p:nvPr/>
          </p:nvSpPr>
          <p:spPr bwMode="auto">
            <a:xfrm flipH="1" flipV="1">
              <a:off x="8150084" y="4741998"/>
              <a:ext cx="107542" cy="7170"/>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5" name="Freeform 742"/>
            <p:cNvSpPr>
              <a:spLocks/>
            </p:cNvSpPr>
            <p:nvPr/>
          </p:nvSpPr>
          <p:spPr bwMode="auto">
            <a:xfrm>
              <a:off x="8071221" y="3222113"/>
              <a:ext cx="57354" cy="372804"/>
            </a:xfrm>
            <a:custGeom>
              <a:avLst/>
              <a:gdLst>
                <a:gd name="T0" fmla="*/ 0 w 8"/>
                <a:gd name="T1" fmla="*/ 52 h 52"/>
                <a:gd name="T2" fmla="*/ 2 w 8"/>
                <a:gd name="T3" fmla="*/ 50 h 52"/>
                <a:gd name="T4" fmla="*/ 8 w 8"/>
                <a:gd name="T5" fmla="*/ 35 h 52"/>
                <a:gd name="T6" fmla="*/ 8 w 8"/>
                <a:gd name="T7" fmla="*/ 33 h 52"/>
                <a:gd name="T8" fmla="*/ 8 w 8"/>
                <a:gd name="T9" fmla="*/ 33 h 52"/>
                <a:gd name="T10" fmla="*/ 8 w 8"/>
                <a:gd name="T11" fmla="*/ 33 h 52"/>
                <a:gd name="T12" fmla="*/ 8 w 8"/>
                <a:gd name="T13" fmla="*/ 32 h 52"/>
                <a:gd name="T14" fmla="*/ 8 w 8"/>
                <a:gd name="T15" fmla="*/ 29 h 52"/>
                <a:gd name="T16" fmla="*/ 8 w 8"/>
                <a:gd name="T17" fmla="*/ 24 h 52"/>
                <a:gd name="T18" fmla="*/ 8 w 8"/>
                <a:gd name="T19" fmla="*/ 23 h 52"/>
                <a:gd name="T20" fmla="*/ 8 w 8"/>
                <a:gd name="T21" fmla="*/ 23 h 52"/>
                <a:gd name="T22" fmla="*/ 7 w 8"/>
                <a:gd name="T23" fmla="*/ 20 h 52"/>
                <a:gd name="T24" fmla="*/ 5 w 8"/>
                <a:gd name="T25" fmla="*/ 20 h 52"/>
                <a:gd name="T26" fmla="*/ 5 w 8"/>
                <a:gd name="T27" fmla="*/ 18 h 52"/>
                <a:gd name="T28" fmla="*/ 3 w 8"/>
                <a:gd name="T29" fmla="*/ 15 h 52"/>
                <a:gd name="T30" fmla="*/ 3 w 8"/>
                <a:gd name="T31" fmla="*/ 11 h 52"/>
                <a:gd name="T32" fmla="*/ 2 w 8"/>
                <a:gd name="T33" fmla="*/ 9 h 52"/>
                <a:gd name="T34" fmla="*/ 2 w 8"/>
                <a:gd name="T35" fmla="*/ 6 h 52"/>
                <a:gd name="T36" fmla="*/ 0 w 8"/>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2">
                  <a:moveTo>
                    <a:pt x="0" y="52"/>
                  </a:moveTo>
                  <a:lnTo>
                    <a:pt x="2" y="50"/>
                  </a:lnTo>
                  <a:lnTo>
                    <a:pt x="8" y="35"/>
                  </a:lnTo>
                  <a:lnTo>
                    <a:pt x="8" y="33"/>
                  </a:lnTo>
                  <a:lnTo>
                    <a:pt x="8" y="33"/>
                  </a:lnTo>
                  <a:lnTo>
                    <a:pt x="8" y="33"/>
                  </a:lnTo>
                  <a:lnTo>
                    <a:pt x="8" y="32"/>
                  </a:lnTo>
                  <a:lnTo>
                    <a:pt x="8" y="29"/>
                  </a:lnTo>
                  <a:lnTo>
                    <a:pt x="8" y="24"/>
                  </a:lnTo>
                  <a:lnTo>
                    <a:pt x="8" y="23"/>
                  </a:lnTo>
                  <a:lnTo>
                    <a:pt x="8" y="23"/>
                  </a:lnTo>
                  <a:lnTo>
                    <a:pt x="7" y="20"/>
                  </a:lnTo>
                  <a:lnTo>
                    <a:pt x="5" y="20"/>
                  </a:lnTo>
                  <a:lnTo>
                    <a:pt x="5" y="18"/>
                  </a:lnTo>
                  <a:lnTo>
                    <a:pt x="3" y="15"/>
                  </a:lnTo>
                  <a:lnTo>
                    <a:pt x="3" y="11"/>
                  </a:lnTo>
                  <a:lnTo>
                    <a:pt x="2" y="9"/>
                  </a:lnTo>
                  <a:lnTo>
                    <a:pt x="2" y="6"/>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6" name="Line 743"/>
            <p:cNvSpPr>
              <a:spLocks noChangeShapeType="1"/>
            </p:cNvSpPr>
            <p:nvPr/>
          </p:nvSpPr>
          <p:spPr bwMode="auto">
            <a:xfrm>
              <a:off x="8071221" y="3594917"/>
              <a:ext cx="35848" cy="164896"/>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7" name="Freeform 744"/>
            <p:cNvSpPr>
              <a:spLocks/>
            </p:cNvSpPr>
            <p:nvPr/>
          </p:nvSpPr>
          <p:spPr bwMode="auto">
            <a:xfrm>
              <a:off x="7920667" y="3551902"/>
              <a:ext cx="150557" cy="43015"/>
            </a:xfrm>
            <a:custGeom>
              <a:avLst/>
              <a:gdLst>
                <a:gd name="T0" fmla="*/ 21 w 21"/>
                <a:gd name="T1" fmla="*/ 6 h 6"/>
                <a:gd name="T2" fmla="*/ 15 w 21"/>
                <a:gd name="T3" fmla="*/ 1 h 6"/>
                <a:gd name="T4" fmla="*/ 6 w 21"/>
                <a:gd name="T5" fmla="*/ 1 h 6"/>
                <a:gd name="T6" fmla="*/ 0 w 21"/>
                <a:gd name="T7" fmla="*/ 0 h 6"/>
              </a:gdLst>
              <a:ahLst/>
              <a:cxnLst>
                <a:cxn ang="0">
                  <a:pos x="T0" y="T1"/>
                </a:cxn>
                <a:cxn ang="0">
                  <a:pos x="T2" y="T3"/>
                </a:cxn>
                <a:cxn ang="0">
                  <a:pos x="T4" y="T5"/>
                </a:cxn>
                <a:cxn ang="0">
                  <a:pos x="T6" y="T7"/>
                </a:cxn>
              </a:cxnLst>
              <a:rect l="0" t="0" r="r" b="b"/>
              <a:pathLst>
                <a:path w="21" h="6">
                  <a:moveTo>
                    <a:pt x="21" y="6"/>
                  </a:moveTo>
                  <a:lnTo>
                    <a:pt x="15" y="1"/>
                  </a:lnTo>
                  <a:lnTo>
                    <a:pt x="6" y="1"/>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8" name="Line 747"/>
            <p:cNvSpPr>
              <a:spLocks noChangeShapeType="1"/>
            </p:cNvSpPr>
            <p:nvPr/>
          </p:nvSpPr>
          <p:spPr bwMode="auto">
            <a:xfrm>
              <a:off x="7583709" y="4885382"/>
              <a:ext cx="0" cy="2867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19" name="Freeform 755"/>
            <p:cNvSpPr>
              <a:spLocks/>
            </p:cNvSpPr>
            <p:nvPr/>
          </p:nvSpPr>
          <p:spPr bwMode="auto">
            <a:xfrm>
              <a:off x="5834412" y="2354631"/>
              <a:ext cx="207911" cy="200741"/>
            </a:xfrm>
            <a:custGeom>
              <a:avLst/>
              <a:gdLst>
                <a:gd name="T0" fmla="*/ 29 w 29"/>
                <a:gd name="T1" fmla="*/ 4 h 28"/>
                <a:gd name="T2" fmla="*/ 20 w 29"/>
                <a:gd name="T3" fmla="*/ 0 h 28"/>
                <a:gd name="T4" fmla="*/ 18 w 29"/>
                <a:gd name="T5" fmla="*/ 0 h 28"/>
                <a:gd name="T6" fmla="*/ 18 w 29"/>
                <a:gd name="T7" fmla="*/ 0 h 28"/>
                <a:gd name="T8" fmla="*/ 18 w 29"/>
                <a:gd name="T9" fmla="*/ 0 h 28"/>
                <a:gd name="T10" fmla="*/ 18 w 29"/>
                <a:gd name="T11" fmla="*/ 0 h 28"/>
                <a:gd name="T12" fmla="*/ 17 w 29"/>
                <a:gd name="T13" fmla="*/ 0 h 28"/>
                <a:gd name="T14" fmla="*/ 17 w 29"/>
                <a:gd name="T15" fmla="*/ 0 h 28"/>
                <a:gd name="T16" fmla="*/ 14 w 29"/>
                <a:gd name="T17" fmla="*/ 7 h 28"/>
                <a:gd name="T18" fmla="*/ 11 w 29"/>
                <a:gd name="T19" fmla="*/ 14 h 28"/>
                <a:gd name="T20" fmla="*/ 8 w 29"/>
                <a:gd name="T21" fmla="*/ 19 h 28"/>
                <a:gd name="T22" fmla="*/ 6 w 29"/>
                <a:gd name="T23" fmla="*/ 20 h 28"/>
                <a:gd name="T24" fmla="*/ 0 w 29"/>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8">
                  <a:moveTo>
                    <a:pt x="29" y="4"/>
                  </a:moveTo>
                  <a:lnTo>
                    <a:pt x="20" y="0"/>
                  </a:lnTo>
                  <a:lnTo>
                    <a:pt x="18" y="0"/>
                  </a:lnTo>
                  <a:lnTo>
                    <a:pt x="18" y="0"/>
                  </a:lnTo>
                  <a:lnTo>
                    <a:pt x="18" y="0"/>
                  </a:lnTo>
                  <a:lnTo>
                    <a:pt x="18" y="0"/>
                  </a:lnTo>
                  <a:lnTo>
                    <a:pt x="17" y="0"/>
                  </a:lnTo>
                  <a:lnTo>
                    <a:pt x="17" y="0"/>
                  </a:lnTo>
                  <a:lnTo>
                    <a:pt x="14" y="7"/>
                  </a:lnTo>
                  <a:lnTo>
                    <a:pt x="11" y="14"/>
                  </a:lnTo>
                  <a:lnTo>
                    <a:pt x="8" y="19"/>
                  </a:lnTo>
                  <a:lnTo>
                    <a:pt x="6" y="20"/>
                  </a:lnTo>
                  <a:lnTo>
                    <a:pt x="0" y="28"/>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0" name="Freeform 782"/>
            <p:cNvSpPr>
              <a:spLocks/>
            </p:cNvSpPr>
            <p:nvPr/>
          </p:nvSpPr>
          <p:spPr bwMode="auto">
            <a:xfrm>
              <a:off x="7920667" y="4139783"/>
              <a:ext cx="129048" cy="43015"/>
            </a:xfrm>
            <a:custGeom>
              <a:avLst/>
              <a:gdLst>
                <a:gd name="T0" fmla="*/ 18 w 18"/>
                <a:gd name="T1" fmla="*/ 0 h 6"/>
                <a:gd name="T2" fmla="*/ 12 w 18"/>
                <a:gd name="T3" fmla="*/ 6 h 6"/>
                <a:gd name="T4" fmla="*/ 12 w 18"/>
                <a:gd name="T5" fmla="*/ 6 h 6"/>
                <a:gd name="T6" fmla="*/ 9 w 18"/>
                <a:gd name="T7" fmla="*/ 6 h 6"/>
                <a:gd name="T8" fmla="*/ 8 w 18"/>
                <a:gd name="T9" fmla="*/ 6 h 6"/>
                <a:gd name="T10" fmla="*/ 8 w 18"/>
                <a:gd name="T11" fmla="*/ 6 h 6"/>
                <a:gd name="T12" fmla="*/ 8 w 18"/>
                <a:gd name="T13" fmla="*/ 6 h 6"/>
                <a:gd name="T14" fmla="*/ 8 w 18"/>
                <a:gd name="T15" fmla="*/ 6 h 6"/>
                <a:gd name="T16" fmla="*/ 0 w 18"/>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
                  <a:moveTo>
                    <a:pt x="18" y="0"/>
                  </a:moveTo>
                  <a:lnTo>
                    <a:pt x="12" y="6"/>
                  </a:lnTo>
                  <a:lnTo>
                    <a:pt x="12" y="6"/>
                  </a:lnTo>
                  <a:lnTo>
                    <a:pt x="9" y="6"/>
                  </a:lnTo>
                  <a:lnTo>
                    <a:pt x="8" y="6"/>
                  </a:lnTo>
                  <a:lnTo>
                    <a:pt x="8" y="6"/>
                  </a:lnTo>
                  <a:lnTo>
                    <a:pt x="8" y="6"/>
                  </a:lnTo>
                  <a:lnTo>
                    <a:pt x="8" y="6"/>
                  </a:lnTo>
                  <a:lnTo>
                    <a:pt x="0" y="1"/>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1" name="Line 783"/>
            <p:cNvSpPr>
              <a:spLocks noChangeShapeType="1"/>
            </p:cNvSpPr>
            <p:nvPr/>
          </p:nvSpPr>
          <p:spPr bwMode="auto">
            <a:xfrm flipH="1" flipV="1">
              <a:off x="8042545" y="4010735"/>
              <a:ext cx="7170" cy="129048"/>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2" name="Freeform 784"/>
            <p:cNvSpPr>
              <a:spLocks/>
            </p:cNvSpPr>
            <p:nvPr/>
          </p:nvSpPr>
          <p:spPr bwMode="auto">
            <a:xfrm>
              <a:off x="7497679" y="4448058"/>
              <a:ext cx="93203" cy="107542"/>
            </a:xfrm>
            <a:custGeom>
              <a:avLst/>
              <a:gdLst>
                <a:gd name="T0" fmla="*/ 13 w 13"/>
                <a:gd name="T1" fmla="*/ 0 h 15"/>
                <a:gd name="T2" fmla="*/ 4 w 13"/>
                <a:gd name="T3" fmla="*/ 13 h 15"/>
                <a:gd name="T4" fmla="*/ 0 w 13"/>
                <a:gd name="T5" fmla="*/ 15 h 15"/>
              </a:gdLst>
              <a:ahLst/>
              <a:cxnLst>
                <a:cxn ang="0">
                  <a:pos x="T0" y="T1"/>
                </a:cxn>
                <a:cxn ang="0">
                  <a:pos x="T2" y="T3"/>
                </a:cxn>
                <a:cxn ang="0">
                  <a:pos x="T4" y="T5"/>
                </a:cxn>
              </a:cxnLst>
              <a:rect l="0" t="0" r="r" b="b"/>
              <a:pathLst>
                <a:path w="13" h="15">
                  <a:moveTo>
                    <a:pt x="13" y="0"/>
                  </a:moveTo>
                  <a:lnTo>
                    <a:pt x="4" y="13"/>
                  </a:lnTo>
                  <a:lnTo>
                    <a:pt x="0" y="15"/>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3" name="Freeform 785"/>
            <p:cNvSpPr>
              <a:spLocks/>
            </p:cNvSpPr>
            <p:nvPr/>
          </p:nvSpPr>
          <p:spPr bwMode="auto">
            <a:xfrm>
              <a:off x="6859619" y="3831498"/>
              <a:ext cx="229416" cy="286771"/>
            </a:xfrm>
            <a:custGeom>
              <a:avLst/>
              <a:gdLst>
                <a:gd name="T0" fmla="*/ 0 w 32"/>
                <a:gd name="T1" fmla="*/ 2 h 40"/>
                <a:gd name="T2" fmla="*/ 0 w 32"/>
                <a:gd name="T3" fmla="*/ 2 h 40"/>
                <a:gd name="T4" fmla="*/ 0 w 32"/>
                <a:gd name="T5" fmla="*/ 2 h 40"/>
                <a:gd name="T6" fmla="*/ 0 w 32"/>
                <a:gd name="T7" fmla="*/ 0 h 40"/>
                <a:gd name="T8" fmla="*/ 5 w 32"/>
                <a:gd name="T9" fmla="*/ 0 h 40"/>
                <a:gd name="T10" fmla="*/ 5 w 32"/>
                <a:gd name="T11" fmla="*/ 0 h 40"/>
                <a:gd name="T12" fmla="*/ 6 w 32"/>
                <a:gd name="T13" fmla="*/ 0 h 40"/>
                <a:gd name="T14" fmla="*/ 11 w 32"/>
                <a:gd name="T15" fmla="*/ 3 h 40"/>
                <a:gd name="T16" fmla="*/ 11 w 32"/>
                <a:gd name="T17" fmla="*/ 3 h 40"/>
                <a:gd name="T18" fmla="*/ 11 w 32"/>
                <a:gd name="T19" fmla="*/ 3 h 40"/>
                <a:gd name="T20" fmla="*/ 11 w 32"/>
                <a:gd name="T21" fmla="*/ 3 h 40"/>
                <a:gd name="T22" fmla="*/ 11 w 32"/>
                <a:gd name="T23" fmla="*/ 3 h 40"/>
                <a:gd name="T24" fmla="*/ 11 w 32"/>
                <a:gd name="T25" fmla="*/ 5 h 40"/>
                <a:gd name="T26" fmla="*/ 9 w 32"/>
                <a:gd name="T27" fmla="*/ 6 h 40"/>
                <a:gd name="T28" fmla="*/ 9 w 32"/>
                <a:gd name="T29" fmla="*/ 6 h 40"/>
                <a:gd name="T30" fmla="*/ 9 w 32"/>
                <a:gd name="T31" fmla="*/ 6 h 40"/>
                <a:gd name="T32" fmla="*/ 9 w 32"/>
                <a:gd name="T33" fmla="*/ 8 h 40"/>
                <a:gd name="T34" fmla="*/ 9 w 32"/>
                <a:gd name="T35" fmla="*/ 11 h 40"/>
                <a:gd name="T36" fmla="*/ 9 w 32"/>
                <a:gd name="T37" fmla="*/ 25 h 40"/>
                <a:gd name="T38" fmla="*/ 9 w 32"/>
                <a:gd name="T39" fmla="*/ 25 h 40"/>
                <a:gd name="T40" fmla="*/ 9 w 32"/>
                <a:gd name="T41" fmla="*/ 26 h 40"/>
                <a:gd name="T42" fmla="*/ 9 w 32"/>
                <a:gd name="T43" fmla="*/ 28 h 40"/>
                <a:gd name="T44" fmla="*/ 9 w 32"/>
                <a:gd name="T45" fmla="*/ 28 h 40"/>
                <a:gd name="T46" fmla="*/ 9 w 32"/>
                <a:gd name="T47" fmla="*/ 28 h 40"/>
                <a:gd name="T48" fmla="*/ 11 w 32"/>
                <a:gd name="T49" fmla="*/ 31 h 40"/>
                <a:gd name="T50" fmla="*/ 14 w 32"/>
                <a:gd name="T51" fmla="*/ 34 h 40"/>
                <a:gd name="T52" fmla="*/ 26 w 32"/>
                <a:gd name="T53" fmla="*/ 40 h 40"/>
                <a:gd name="T54" fmla="*/ 32 w 32"/>
                <a:gd name="T55"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40">
                  <a:moveTo>
                    <a:pt x="0" y="2"/>
                  </a:moveTo>
                  <a:lnTo>
                    <a:pt x="0" y="2"/>
                  </a:lnTo>
                  <a:lnTo>
                    <a:pt x="0" y="2"/>
                  </a:lnTo>
                  <a:lnTo>
                    <a:pt x="0" y="0"/>
                  </a:lnTo>
                  <a:lnTo>
                    <a:pt x="5" y="0"/>
                  </a:lnTo>
                  <a:lnTo>
                    <a:pt x="5" y="0"/>
                  </a:lnTo>
                  <a:lnTo>
                    <a:pt x="6" y="0"/>
                  </a:lnTo>
                  <a:lnTo>
                    <a:pt x="11" y="3"/>
                  </a:lnTo>
                  <a:lnTo>
                    <a:pt x="11" y="3"/>
                  </a:lnTo>
                  <a:lnTo>
                    <a:pt x="11" y="3"/>
                  </a:lnTo>
                  <a:lnTo>
                    <a:pt x="11" y="3"/>
                  </a:lnTo>
                  <a:lnTo>
                    <a:pt x="11" y="3"/>
                  </a:lnTo>
                  <a:lnTo>
                    <a:pt x="11" y="5"/>
                  </a:lnTo>
                  <a:lnTo>
                    <a:pt x="9" y="6"/>
                  </a:lnTo>
                  <a:lnTo>
                    <a:pt x="9" y="6"/>
                  </a:lnTo>
                  <a:lnTo>
                    <a:pt x="9" y="6"/>
                  </a:lnTo>
                  <a:lnTo>
                    <a:pt x="9" y="8"/>
                  </a:lnTo>
                  <a:lnTo>
                    <a:pt x="9" y="11"/>
                  </a:lnTo>
                  <a:lnTo>
                    <a:pt x="9" y="25"/>
                  </a:lnTo>
                  <a:lnTo>
                    <a:pt x="9" y="25"/>
                  </a:lnTo>
                  <a:lnTo>
                    <a:pt x="9" y="26"/>
                  </a:lnTo>
                  <a:lnTo>
                    <a:pt x="9" y="28"/>
                  </a:lnTo>
                  <a:lnTo>
                    <a:pt x="9" y="28"/>
                  </a:lnTo>
                  <a:lnTo>
                    <a:pt x="9" y="28"/>
                  </a:lnTo>
                  <a:lnTo>
                    <a:pt x="11" y="31"/>
                  </a:lnTo>
                  <a:lnTo>
                    <a:pt x="14" y="34"/>
                  </a:lnTo>
                  <a:lnTo>
                    <a:pt x="26" y="40"/>
                  </a:lnTo>
                  <a:lnTo>
                    <a:pt x="32" y="37"/>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4" name="Freeform 786"/>
            <p:cNvSpPr>
              <a:spLocks/>
            </p:cNvSpPr>
            <p:nvPr/>
          </p:nvSpPr>
          <p:spPr bwMode="auto">
            <a:xfrm>
              <a:off x="6730572" y="3845837"/>
              <a:ext cx="129048" cy="172062"/>
            </a:xfrm>
            <a:custGeom>
              <a:avLst/>
              <a:gdLst>
                <a:gd name="T0" fmla="*/ 18 w 18"/>
                <a:gd name="T1" fmla="*/ 0 h 24"/>
                <a:gd name="T2" fmla="*/ 18 w 18"/>
                <a:gd name="T3" fmla="*/ 9 h 24"/>
                <a:gd name="T4" fmla="*/ 14 w 18"/>
                <a:gd name="T5" fmla="*/ 14 h 24"/>
                <a:gd name="T6" fmla="*/ 9 w 18"/>
                <a:gd name="T7" fmla="*/ 18 h 24"/>
                <a:gd name="T8" fmla="*/ 9 w 18"/>
                <a:gd name="T9" fmla="*/ 18 h 24"/>
                <a:gd name="T10" fmla="*/ 0 w 18"/>
                <a:gd name="T11" fmla="*/ 24 h 24"/>
              </a:gdLst>
              <a:ahLst/>
              <a:cxnLst>
                <a:cxn ang="0">
                  <a:pos x="T0" y="T1"/>
                </a:cxn>
                <a:cxn ang="0">
                  <a:pos x="T2" y="T3"/>
                </a:cxn>
                <a:cxn ang="0">
                  <a:pos x="T4" y="T5"/>
                </a:cxn>
                <a:cxn ang="0">
                  <a:pos x="T6" y="T7"/>
                </a:cxn>
                <a:cxn ang="0">
                  <a:pos x="T8" y="T9"/>
                </a:cxn>
                <a:cxn ang="0">
                  <a:pos x="T10" y="T11"/>
                </a:cxn>
              </a:cxnLst>
              <a:rect l="0" t="0" r="r" b="b"/>
              <a:pathLst>
                <a:path w="18" h="24">
                  <a:moveTo>
                    <a:pt x="18" y="0"/>
                  </a:moveTo>
                  <a:lnTo>
                    <a:pt x="18" y="9"/>
                  </a:lnTo>
                  <a:lnTo>
                    <a:pt x="14" y="14"/>
                  </a:lnTo>
                  <a:lnTo>
                    <a:pt x="9" y="18"/>
                  </a:lnTo>
                  <a:lnTo>
                    <a:pt x="9" y="18"/>
                  </a:lnTo>
                  <a:lnTo>
                    <a:pt x="0" y="2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5" name="Freeform 788"/>
            <p:cNvSpPr>
              <a:spLocks/>
            </p:cNvSpPr>
            <p:nvPr/>
          </p:nvSpPr>
          <p:spPr bwMode="auto">
            <a:xfrm>
              <a:off x="6207210" y="3809997"/>
              <a:ext cx="207911" cy="329786"/>
            </a:xfrm>
            <a:custGeom>
              <a:avLst/>
              <a:gdLst>
                <a:gd name="T0" fmla="*/ 29 w 29"/>
                <a:gd name="T1" fmla="*/ 46 h 46"/>
                <a:gd name="T2" fmla="*/ 24 w 29"/>
                <a:gd name="T3" fmla="*/ 38 h 46"/>
                <a:gd name="T4" fmla="*/ 23 w 29"/>
                <a:gd name="T5" fmla="*/ 34 h 46"/>
                <a:gd name="T6" fmla="*/ 17 w 29"/>
                <a:gd name="T7" fmla="*/ 23 h 46"/>
                <a:gd name="T8" fmla="*/ 15 w 29"/>
                <a:gd name="T9" fmla="*/ 22 h 46"/>
                <a:gd name="T10" fmla="*/ 12 w 29"/>
                <a:gd name="T11" fmla="*/ 20 h 46"/>
                <a:gd name="T12" fmla="*/ 12 w 29"/>
                <a:gd name="T13" fmla="*/ 20 h 46"/>
                <a:gd name="T14" fmla="*/ 7 w 29"/>
                <a:gd name="T15" fmla="*/ 19 h 46"/>
                <a:gd name="T16" fmla="*/ 3 w 29"/>
                <a:gd name="T17" fmla="*/ 6 h 46"/>
                <a:gd name="T18" fmla="*/ 1 w 29"/>
                <a:gd name="T19" fmla="*/ 5 h 46"/>
                <a:gd name="T20" fmla="*/ 0 w 29"/>
                <a:gd name="T21" fmla="*/ 0 h 46"/>
                <a:gd name="T22" fmla="*/ 0 w 29"/>
                <a:gd name="T23" fmla="*/ 0 h 46"/>
                <a:gd name="T24" fmla="*/ 0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29" y="46"/>
                  </a:moveTo>
                  <a:lnTo>
                    <a:pt x="24" y="38"/>
                  </a:lnTo>
                  <a:lnTo>
                    <a:pt x="23" y="34"/>
                  </a:lnTo>
                  <a:lnTo>
                    <a:pt x="17" y="23"/>
                  </a:lnTo>
                  <a:lnTo>
                    <a:pt x="15" y="22"/>
                  </a:lnTo>
                  <a:lnTo>
                    <a:pt x="12" y="20"/>
                  </a:lnTo>
                  <a:lnTo>
                    <a:pt x="12" y="20"/>
                  </a:lnTo>
                  <a:lnTo>
                    <a:pt x="7" y="19"/>
                  </a:lnTo>
                  <a:lnTo>
                    <a:pt x="3" y="6"/>
                  </a:lnTo>
                  <a:lnTo>
                    <a:pt x="1" y="5"/>
                  </a:lnTo>
                  <a:lnTo>
                    <a:pt x="0" y="0"/>
                  </a:lnTo>
                  <a:lnTo>
                    <a:pt x="0" y="0"/>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6" name="Freeform 789"/>
            <p:cNvSpPr>
              <a:spLocks/>
            </p:cNvSpPr>
            <p:nvPr/>
          </p:nvSpPr>
          <p:spPr bwMode="auto">
            <a:xfrm>
              <a:off x="6128352" y="4139778"/>
              <a:ext cx="286771" cy="207911"/>
            </a:xfrm>
            <a:custGeom>
              <a:avLst/>
              <a:gdLst>
                <a:gd name="T0" fmla="*/ 40 w 40"/>
                <a:gd name="T1" fmla="*/ 0 h 29"/>
                <a:gd name="T2" fmla="*/ 38 w 40"/>
                <a:gd name="T3" fmla="*/ 5 h 29"/>
                <a:gd name="T4" fmla="*/ 28 w 40"/>
                <a:gd name="T5" fmla="*/ 20 h 29"/>
                <a:gd name="T6" fmla="*/ 24 w 40"/>
                <a:gd name="T7" fmla="*/ 21 h 29"/>
                <a:gd name="T8" fmla="*/ 20 w 40"/>
                <a:gd name="T9" fmla="*/ 23 h 29"/>
                <a:gd name="T10" fmla="*/ 8 w 40"/>
                <a:gd name="T11" fmla="*/ 29 h 29"/>
                <a:gd name="T12" fmla="*/ 6 w 40"/>
                <a:gd name="T13" fmla="*/ 29 h 29"/>
                <a:gd name="T14" fmla="*/ 6 w 40"/>
                <a:gd name="T15" fmla="*/ 29 h 29"/>
                <a:gd name="T16" fmla="*/ 0 w 40"/>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40" y="0"/>
                  </a:moveTo>
                  <a:lnTo>
                    <a:pt x="38" y="5"/>
                  </a:lnTo>
                  <a:lnTo>
                    <a:pt x="28" y="20"/>
                  </a:lnTo>
                  <a:lnTo>
                    <a:pt x="24" y="21"/>
                  </a:lnTo>
                  <a:lnTo>
                    <a:pt x="20" y="23"/>
                  </a:lnTo>
                  <a:lnTo>
                    <a:pt x="8" y="29"/>
                  </a:lnTo>
                  <a:lnTo>
                    <a:pt x="6" y="29"/>
                  </a:lnTo>
                  <a:lnTo>
                    <a:pt x="6" y="29"/>
                  </a:lnTo>
                  <a:lnTo>
                    <a:pt x="0" y="29"/>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7" name="Freeform 790"/>
            <p:cNvSpPr>
              <a:spLocks/>
            </p:cNvSpPr>
            <p:nvPr/>
          </p:nvSpPr>
          <p:spPr bwMode="auto">
            <a:xfrm>
              <a:off x="6415121" y="4139783"/>
              <a:ext cx="229416" cy="193572"/>
            </a:xfrm>
            <a:custGeom>
              <a:avLst/>
              <a:gdLst>
                <a:gd name="T0" fmla="*/ 0 w 32"/>
                <a:gd name="T1" fmla="*/ 0 h 27"/>
                <a:gd name="T2" fmla="*/ 0 w 32"/>
                <a:gd name="T3" fmla="*/ 0 h 27"/>
                <a:gd name="T4" fmla="*/ 6 w 32"/>
                <a:gd name="T5" fmla="*/ 3 h 27"/>
                <a:gd name="T6" fmla="*/ 7 w 32"/>
                <a:gd name="T7" fmla="*/ 5 h 27"/>
                <a:gd name="T8" fmla="*/ 13 w 32"/>
                <a:gd name="T9" fmla="*/ 9 h 27"/>
                <a:gd name="T10" fmla="*/ 27 w 32"/>
                <a:gd name="T11" fmla="*/ 21 h 27"/>
                <a:gd name="T12" fmla="*/ 30 w 32"/>
                <a:gd name="T13" fmla="*/ 23 h 27"/>
                <a:gd name="T14" fmla="*/ 30 w 32"/>
                <a:gd name="T15" fmla="*/ 24 h 27"/>
                <a:gd name="T16" fmla="*/ 32 w 3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7">
                  <a:moveTo>
                    <a:pt x="0" y="0"/>
                  </a:moveTo>
                  <a:lnTo>
                    <a:pt x="0" y="0"/>
                  </a:lnTo>
                  <a:lnTo>
                    <a:pt x="6" y="3"/>
                  </a:lnTo>
                  <a:lnTo>
                    <a:pt x="7" y="5"/>
                  </a:lnTo>
                  <a:lnTo>
                    <a:pt x="13" y="9"/>
                  </a:lnTo>
                  <a:lnTo>
                    <a:pt x="27" y="21"/>
                  </a:lnTo>
                  <a:lnTo>
                    <a:pt x="30" y="23"/>
                  </a:lnTo>
                  <a:lnTo>
                    <a:pt x="30" y="24"/>
                  </a:lnTo>
                  <a:lnTo>
                    <a:pt x="32" y="27"/>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8" name="Line 824"/>
            <p:cNvSpPr>
              <a:spLocks noChangeShapeType="1"/>
            </p:cNvSpPr>
            <p:nvPr/>
          </p:nvSpPr>
          <p:spPr bwMode="auto">
            <a:xfrm flipV="1">
              <a:off x="6465310" y="3530393"/>
              <a:ext cx="250926" cy="2150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29" name="Freeform 833"/>
            <p:cNvSpPr>
              <a:spLocks/>
            </p:cNvSpPr>
            <p:nvPr/>
          </p:nvSpPr>
          <p:spPr bwMode="auto">
            <a:xfrm>
              <a:off x="7777284" y="4828031"/>
              <a:ext cx="121878" cy="164896"/>
            </a:xfrm>
            <a:custGeom>
              <a:avLst/>
              <a:gdLst>
                <a:gd name="T0" fmla="*/ 17 w 17"/>
                <a:gd name="T1" fmla="*/ 0 h 23"/>
                <a:gd name="T2" fmla="*/ 16 w 17"/>
                <a:gd name="T3" fmla="*/ 0 h 23"/>
                <a:gd name="T4" fmla="*/ 16 w 17"/>
                <a:gd name="T5" fmla="*/ 0 h 23"/>
                <a:gd name="T6" fmla="*/ 16 w 17"/>
                <a:gd name="T7" fmla="*/ 0 h 23"/>
                <a:gd name="T8" fmla="*/ 16 w 17"/>
                <a:gd name="T9" fmla="*/ 0 h 23"/>
                <a:gd name="T10" fmla="*/ 14 w 17"/>
                <a:gd name="T11" fmla="*/ 0 h 23"/>
                <a:gd name="T12" fmla="*/ 14 w 17"/>
                <a:gd name="T13" fmla="*/ 0 h 23"/>
                <a:gd name="T14" fmla="*/ 12 w 17"/>
                <a:gd name="T15" fmla="*/ 5 h 23"/>
                <a:gd name="T16" fmla="*/ 12 w 17"/>
                <a:gd name="T17" fmla="*/ 5 h 23"/>
                <a:gd name="T18" fmla="*/ 12 w 17"/>
                <a:gd name="T19" fmla="*/ 6 h 23"/>
                <a:gd name="T20" fmla="*/ 12 w 17"/>
                <a:gd name="T21" fmla="*/ 6 h 23"/>
                <a:gd name="T22" fmla="*/ 12 w 17"/>
                <a:gd name="T23" fmla="*/ 6 h 23"/>
                <a:gd name="T24" fmla="*/ 11 w 17"/>
                <a:gd name="T25" fmla="*/ 8 h 23"/>
                <a:gd name="T26" fmla="*/ 11 w 17"/>
                <a:gd name="T27" fmla="*/ 8 h 23"/>
                <a:gd name="T28" fmla="*/ 12 w 17"/>
                <a:gd name="T29" fmla="*/ 9 h 23"/>
                <a:gd name="T30" fmla="*/ 14 w 17"/>
                <a:gd name="T31" fmla="*/ 9 h 23"/>
                <a:gd name="T32" fmla="*/ 16 w 17"/>
                <a:gd name="T33" fmla="*/ 12 h 23"/>
                <a:gd name="T34" fmla="*/ 16 w 17"/>
                <a:gd name="T35" fmla="*/ 12 h 23"/>
                <a:gd name="T36" fmla="*/ 16 w 17"/>
                <a:gd name="T37" fmla="*/ 12 h 23"/>
                <a:gd name="T38" fmla="*/ 16 w 17"/>
                <a:gd name="T39" fmla="*/ 12 h 23"/>
                <a:gd name="T40" fmla="*/ 16 w 17"/>
                <a:gd name="T41" fmla="*/ 12 h 23"/>
                <a:gd name="T42" fmla="*/ 14 w 17"/>
                <a:gd name="T43" fmla="*/ 14 h 23"/>
                <a:gd name="T44" fmla="*/ 8 w 17"/>
                <a:gd name="T45" fmla="*/ 20 h 23"/>
                <a:gd name="T46" fmla="*/ 8 w 17"/>
                <a:gd name="T47" fmla="*/ 20 h 23"/>
                <a:gd name="T48" fmla="*/ 8 w 17"/>
                <a:gd name="T49" fmla="*/ 20 h 23"/>
                <a:gd name="T50" fmla="*/ 8 w 17"/>
                <a:gd name="T51" fmla="*/ 20 h 23"/>
                <a:gd name="T52" fmla="*/ 8 w 17"/>
                <a:gd name="T53" fmla="*/ 20 h 23"/>
                <a:gd name="T54" fmla="*/ 5 w 17"/>
                <a:gd name="T55" fmla="*/ 23 h 23"/>
                <a:gd name="T56" fmla="*/ 0 w 17"/>
                <a:gd name="T5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23">
                  <a:moveTo>
                    <a:pt x="17" y="0"/>
                  </a:moveTo>
                  <a:lnTo>
                    <a:pt x="16" y="0"/>
                  </a:lnTo>
                  <a:lnTo>
                    <a:pt x="16" y="0"/>
                  </a:lnTo>
                  <a:lnTo>
                    <a:pt x="16" y="0"/>
                  </a:lnTo>
                  <a:lnTo>
                    <a:pt x="16" y="0"/>
                  </a:lnTo>
                  <a:lnTo>
                    <a:pt x="14" y="0"/>
                  </a:lnTo>
                  <a:lnTo>
                    <a:pt x="14" y="0"/>
                  </a:lnTo>
                  <a:lnTo>
                    <a:pt x="12" y="5"/>
                  </a:lnTo>
                  <a:lnTo>
                    <a:pt x="12" y="5"/>
                  </a:lnTo>
                  <a:lnTo>
                    <a:pt x="12" y="6"/>
                  </a:lnTo>
                  <a:lnTo>
                    <a:pt x="12" y="6"/>
                  </a:lnTo>
                  <a:lnTo>
                    <a:pt x="12" y="6"/>
                  </a:lnTo>
                  <a:lnTo>
                    <a:pt x="11" y="8"/>
                  </a:lnTo>
                  <a:lnTo>
                    <a:pt x="11" y="8"/>
                  </a:lnTo>
                  <a:lnTo>
                    <a:pt x="12" y="9"/>
                  </a:lnTo>
                  <a:lnTo>
                    <a:pt x="14" y="9"/>
                  </a:lnTo>
                  <a:lnTo>
                    <a:pt x="16" y="12"/>
                  </a:lnTo>
                  <a:lnTo>
                    <a:pt x="16" y="12"/>
                  </a:lnTo>
                  <a:lnTo>
                    <a:pt x="16" y="12"/>
                  </a:lnTo>
                  <a:lnTo>
                    <a:pt x="16" y="12"/>
                  </a:lnTo>
                  <a:lnTo>
                    <a:pt x="16" y="12"/>
                  </a:lnTo>
                  <a:lnTo>
                    <a:pt x="14" y="14"/>
                  </a:lnTo>
                  <a:lnTo>
                    <a:pt x="8" y="20"/>
                  </a:lnTo>
                  <a:lnTo>
                    <a:pt x="8" y="20"/>
                  </a:lnTo>
                  <a:lnTo>
                    <a:pt x="8" y="20"/>
                  </a:lnTo>
                  <a:lnTo>
                    <a:pt x="8" y="20"/>
                  </a:lnTo>
                  <a:lnTo>
                    <a:pt x="8" y="20"/>
                  </a:lnTo>
                  <a:lnTo>
                    <a:pt x="5" y="23"/>
                  </a:lnTo>
                  <a:lnTo>
                    <a:pt x="0" y="2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0" name="Freeform 835"/>
            <p:cNvSpPr>
              <a:spLocks/>
            </p:cNvSpPr>
            <p:nvPr/>
          </p:nvSpPr>
          <p:spPr bwMode="auto">
            <a:xfrm>
              <a:off x="8228944" y="4290331"/>
              <a:ext cx="150557" cy="458833"/>
            </a:xfrm>
            <a:custGeom>
              <a:avLst/>
              <a:gdLst>
                <a:gd name="T0" fmla="*/ 21 w 21"/>
                <a:gd name="T1" fmla="*/ 0 h 64"/>
                <a:gd name="T2" fmla="*/ 21 w 21"/>
                <a:gd name="T3" fmla="*/ 0 h 64"/>
                <a:gd name="T4" fmla="*/ 21 w 21"/>
                <a:gd name="T5" fmla="*/ 0 h 64"/>
                <a:gd name="T6" fmla="*/ 21 w 21"/>
                <a:gd name="T7" fmla="*/ 0 h 64"/>
                <a:gd name="T8" fmla="*/ 21 w 21"/>
                <a:gd name="T9" fmla="*/ 0 h 64"/>
                <a:gd name="T10" fmla="*/ 21 w 21"/>
                <a:gd name="T11" fmla="*/ 2 h 64"/>
                <a:gd name="T12" fmla="*/ 20 w 21"/>
                <a:gd name="T13" fmla="*/ 2 h 64"/>
                <a:gd name="T14" fmla="*/ 20 w 21"/>
                <a:gd name="T15" fmla="*/ 2 h 64"/>
                <a:gd name="T16" fmla="*/ 20 w 21"/>
                <a:gd name="T17" fmla="*/ 3 h 64"/>
                <a:gd name="T18" fmla="*/ 15 w 21"/>
                <a:gd name="T19" fmla="*/ 6 h 64"/>
                <a:gd name="T20" fmla="*/ 13 w 21"/>
                <a:gd name="T21" fmla="*/ 8 h 64"/>
                <a:gd name="T22" fmla="*/ 10 w 21"/>
                <a:gd name="T23" fmla="*/ 8 h 64"/>
                <a:gd name="T24" fmla="*/ 10 w 21"/>
                <a:gd name="T25" fmla="*/ 8 h 64"/>
                <a:gd name="T26" fmla="*/ 10 w 21"/>
                <a:gd name="T27" fmla="*/ 9 h 64"/>
                <a:gd name="T28" fmla="*/ 10 w 21"/>
                <a:gd name="T29" fmla="*/ 9 h 64"/>
                <a:gd name="T30" fmla="*/ 9 w 21"/>
                <a:gd name="T31" fmla="*/ 11 h 64"/>
                <a:gd name="T32" fmla="*/ 4 w 21"/>
                <a:gd name="T33" fmla="*/ 22 h 64"/>
                <a:gd name="T34" fmla="*/ 0 w 21"/>
                <a:gd name="T35" fmla="*/ 41 h 64"/>
                <a:gd name="T36" fmla="*/ 3 w 21"/>
                <a:gd name="T37" fmla="*/ 55 h 64"/>
                <a:gd name="T38" fmla="*/ 6 w 21"/>
                <a:gd name="T39" fmla="*/ 60 h 64"/>
                <a:gd name="T40" fmla="*/ 6 w 21"/>
                <a:gd name="T41" fmla="*/ 61 h 64"/>
                <a:gd name="T42" fmla="*/ 6 w 21"/>
                <a:gd name="T43" fmla="*/ 61 h 64"/>
                <a:gd name="T44" fmla="*/ 4 w 21"/>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64">
                  <a:moveTo>
                    <a:pt x="21" y="0"/>
                  </a:moveTo>
                  <a:lnTo>
                    <a:pt x="21" y="0"/>
                  </a:lnTo>
                  <a:lnTo>
                    <a:pt x="21" y="0"/>
                  </a:lnTo>
                  <a:lnTo>
                    <a:pt x="21" y="0"/>
                  </a:lnTo>
                  <a:lnTo>
                    <a:pt x="21" y="0"/>
                  </a:lnTo>
                  <a:lnTo>
                    <a:pt x="21" y="2"/>
                  </a:lnTo>
                  <a:lnTo>
                    <a:pt x="20" y="2"/>
                  </a:lnTo>
                  <a:lnTo>
                    <a:pt x="20" y="2"/>
                  </a:lnTo>
                  <a:lnTo>
                    <a:pt x="20" y="3"/>
                  </a:lnTo>
                  <a:lnTo>
                    <a:pt x="15" y="6"/>
                  </a:lnTo>
                  <a:lnTo>
                    <a:pt x="13" y="8"/>
                  </a:lnTo>
                  <a:lnTo>
                    <a:pt x="10" y="8"/>
                  </a:lnTo>
                  <a:lnTo>
                    <a:pt x="10" y="8"/>
                  </a:lnTo>
                  <a:lnTo>
                    <a:pt x="10" y="9"/>
                  </a:lnTo>
                  <a:lnTo>
                    <a:pt x="10" y="9"/>
                  </a:lnTo>
                  <a:lnTo>
                    <a:pt x="9" y="11"/>
                  </a:lnTo>
                  <a:lnTo>
                    <a:pt x="4" y="22"/>
                  </a:lnTo>
                  <a:lnTo>
                    <a:pt x="0" y="41"/>
                  </a:lnTo>
                  <a:lnTo>
                    <a:pt x="3" y="55"/>
                  </a:lnTo>
                  <a:lnTo>
                    <a:pt x="6" y="60"/>
                  </a:lnTo>
                  <a:lnTo>
                    <a:pt x="6" y="61"/>
                  </a:lnTo>
                  <a:lnTo>
                    <a:pt x="6" y="61"/>
                  </a:lnTo>
                  <a:lnTo>
                    <a:pt x="4" y="6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1" name="Freeform 836"/>
            <p:cNvSpPr>
              <a:spLocks/>
            </p:cNvSpPr>
            <p:nvPr/>
          </p:nvSpPr>
          <p:spPr bwMode="auto">
            <a:xfrm>
              <a:off x="8379500" y="4225811"/>
              <a:ext cx="379973" cy="64524"/>
            </a:xfrm>
            <a:custGeom>
              <a:avLst/>
              <a:gdLst>
                <a:gd name="T0" fmla="*/ 0 w 53"/>
                <a:gd name="T1" fmla="*/ 9 h 9"/>
                <a:gd name="T2" fmla="*/ 2 w 53"/>
                <a:gd name="T3" fmla="*/ 8 h 9"/>
                <a:gd name="T4" fmla="*/ 3 w 53"/>
                <a:gd name="T5" fmla="*/ 6 h 9"/>
                <a:gd name="T6" fmla="*/ 3 w 53"/>
                <a:gd name="T7" fmla="*/ 6 h 9"/>
                <a:gd name="T8" fmla="*/ 12 w 53"/>
                <a:gd name="T9" fmla="*/ 2 h 9"/>
                <a:gd name="T10" fmla="*/ 14 w 53"/>
                <a:gd name="T11" fmla="*/ 0 h 9"/>
                <a:gd name="T12" fmla="*/ 15 w 53"/>
                <a:gd name="T13" fmla="*/ 0 h 9"/>
                <a:gd name="T14" fmla="*/ 17 w 53"/>
                <a:gd name="T15" fmla="*/ 0 h 9"/>
                <a:gd name="T16" fmla="*/ 37 w 53"/>
                <a:gd name="T17" fmla="*/ 5 h 9"/>
                <a:gd name="T18" fmla="*/ 47 w 53"/>
                <a:gd name="T19" fmla="*/ 6 h 9"/>
                <a:gd name="T20" fmla="*/ 47 w 53"/>
                <a:gd name="T21" fmla="*/ 6 h 9"/>
                <a:gd name="T22" fmla="*/ 47 w 53"/>
                <a:gd name="T23" fmla="*/ 6 h 9"/>
                <a:gd name="T24" fmla="*/ 47 w 53"/>
                <a:gd name="T25" fmla="*/ 6 h 9"/>
                <a:gd name="T26" fmla="*/ 50 w 53"/>
                <a:gd name="T27" fmla="*/ 5 h 9"/>
                <a:gd name="T28" fmla="*/ 53 w 53"/>
                <a:gd name="T29" fmla="*/ 3 h 9"/>
                <a:gd name="T30" fmla="*/ 53 w 53"/>
                <a:gd name="T31" fmla="*/ 3 h 9"/>
                <a:gd name="T32" fmla="*/ 53 w 53"/>
                <a:gd name="T33" fmla="*/ 3 h 9"/>
                <a:gd name="T34" fmla="*/ 53 w 53"/>
                <a:gd name="T35" fmla="*/ 3 h 9"/>
                <a:gd name="T36" fmla="*/ 53 w 53"/>
                <a:gd name="T3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9">
                  <a:moveTo>
                    <a:pt x="0" y="9"/>
                  </a:moveTo>
                  <a:lnTo>
                    <a:pt x="2" y="8"/>
                  </a:lnTo>
                  <a:lnTo>
                    <a:pt x="3" y="6"/>
                  </a:lnTo>
                  <a:lnTo>
                    <a:pt x="3" y="6"/>
                  </a:lnTo>
                  <a:lnTo>
                    <a:pt x="12" y="2"/>
                  </a:lnTo>
                  <a:lnTo>
                    <a:pt x="14" y="0"/>
                  </a:lnTo>
                  <a:lnTo>
                    <a:pt x="15" y="0"/>
                  </a:lnTo>
                  <a:lnTo>
                    <a:pt x="17" y="0"/>
                  </a:lnTo>
                  <a:lnTo>
                    <a:pt x="37" y="5"/>
                  </a:lnTo>
                  <a:lnTo>
                    <a:pt x="47" y="6"/>
                  </a:lnTo>
                  <a:lnTo>
                    <a:pt x="47" y="6"/>
                  </a:lnTo>
                  <a:lnTo>
                    <a:pt x="47" y="6"/>
                  </a:lnTo>
                  <a:lnTo>
                    <a:pt x="47" y="6"/>
                  </a:lnTo>
                  <a:lnTo>
                    <a:pt x="50" y="5"/>
                  </a:lnTo>
                  <a:lnTo>
                    <a:pt x="53" y="3"/>
                  </a:lnTo>
                  <a:lnTo>
                    <a:pt x="53" y="3"/>
                  </a:lnTo>
                  <a:lnTo>
                    <a:pt x="53" y="3"/>
                  </a:lnTo>
                  <a:lnTo>
                    <a:pt x="53" y="3"/>
                  </a:lnTo>
                  <a:lnTo>
                    <a:pt x="53" y="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2" name="Freeform 896"/>
            <p:cNvSpPr>
              <a:spLocks/>
            </p:cNvSpPr>
            <p:nvPr/>
          </p:nvSpPr>
          <p:spPr bwMode="auto">
            <a:xfrm>
              <a:off x="8236117" y="3573408"/>
              <a:ext cx="164896" cy="215077"/>
            </a:xfrm>
            <a:custGeom>
              <a:avLst/>
              <a:gdLst>
                <a:gd name="T0" fmla="*/ 23 w 23"/>
                <a:gd name="T1" fmla="*/ 0 h 30"/>
                <a:gd name="T2" fmla="*/ 23 w 23"/>
                <a:gd name="T3" fmla="*/ 0 h 30"/>
                <a:gd name="T4" fmla="*/ 23 w 23"/>
                <a:gd name="T5" fmla="*/ 0 h 30"/>
                <a:gd name="T6" fmla="*/ 22 w 23"/>
                <a:gd name="T7" fmla="*/ 0 h 30"/>
                <a:gd name="T8" fmla="*/ 22 w 23"/>
                <a:gd name="T9" fmla="*/ 0 h 30"/>
                <a:gd name="T10" fmla="*/ 22 w 23"/>
                <a:gd name="T11" fmla="*/ 0 h 30"/>
                <a:gd name="T12" fmla="*/ 22 w 23"/>
                <a:gd name="T13" fmla="*/ 0 h 30"/>
                <a:gd name="T14" fmla="*/ 20 w 23"/>
                <a:gd name="T15" fmla="*/ 6 h 30"/>
                <a:gd name="T16" fmla="*/ 20 w 23"/>
                <a:gd name="T17" fmla="*/ 7 h 30"/>
                <a:gd name="T18" fmla="*/ 20 w 23"/>
                <a:gd name="T19" fmla="*/ 10 h 30"/>
                <a:gd name="T20" fmla="*/ 20 w 23"/>
                <a:gd name="T21" fmla="*/ 12 h 30"/>
                <a:gd name="T22" fmla="*/ 20 w 23"/>
                <a:gd name="T23" fmla="*/ 12 h 30"/>
                <a:gd name="T24" fmla="*/ 14 w 23"/>
                <a:gd name="T25" fmla="*/ 18 h 30"/>
                <a:gd name="T26" fmla="*/ 9 w 23"/>
                <a:gd name="T27" fmla="*/ 23 h 30"/>
                <a:gd name="T28" fmla="*/ 0 w 23"/>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23" y="0"/>
                  </a:moveTo>
                  <a:lnTo>
                    <a:pt x="23" y="0"/>
                  </a:lnTo>
                  <a:lnTo>
                    <a:pt x="23" y="0"/>
                  </a:lnTo>
                  <a:lnTo>
                    <a:pt x="22" y="0"/>
                  </a:lnTo>
                  <a:lnTo>
                    <a:pt x="22" y="0"/>
                  </a:lnTo>
                  <a:lnTo>
                    <a:pt x="22" y="0"/>
                  </a:lnTo>
                  <a:lnTo>
                    <a:pt x="22" y="0"/>
                  </a:lnTo>
                  <a:lnTo>
                    <a:pt x="20" y="6"/>
                  </a:lnTo>
                  <a:lnTo>
                    <a:pt x="20" y="7"/>
                  </a:lnTo>
                  <a:lnTo>
                    <a:pt x="20" y="10"/>
                  </a:lnTo>
                  <a:lnTo>
                    <a:pt x="20" y="12"/>
                  </a:lnTo>
                  <a:lnTo>
                    <a:pt x="20" y="12"/>
                  </a:lnTo>
                  <a:lnTo>
                    <a:pt x="14" y="18"/>
                  </a:lnTo>
                  <a:lnTo>
                    <a:pt x="9" y="23"/>
                  </a:lnTo>
                  <a:lnTo>
                    <a:pt x="0" y="3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3" name="Freeform 897"/>
            <p:cNvSpPr>
              <a:spLocks/>
            </p:cNvSpPr>
            <p:nvPr/>
          </p:nvSpPr>
          <p:spPr bwMode="auto">
            <a:xfrm>
              <a:off x="7877653" y="4146944"/>
              <a:ext cx="64524" cy="143387"/>
            </a:xfrm>
            <a:custGeom>
              <a:avLst/>
              <a:gdLst>
                <a:gd name="T0" fmla="*/ 0 w 9"/>
                <a:gd name="T1" fmla="*/ 20 h 20"/>
                <a:gd name="T2" fmla="*/ 3 w 9"/>
                <a:gd name="T3" fmla="*/ 20 h 20"/>
                <a:gd name="T4" fmla="*/ 3 w 9"/>
                <a:gd name="T5" fmla="*/ 20 h 20"/>
                <a:gd name="T6" fmla="*/ 8 w 9"/>
                <a:gd name="T7" fmla="*/ 17 h 20"/>
                <a:gd name="T8" fmla="*/ 8 w 9"/>
                <a:gd name="T9" fmla="*/ 16 h 20"/>
                <a:gd name="T10" fmla="*/ 9 w 9"/>
                <a:gd name="T11" fmla="*/ 14 h 20"/>
                <a:gd name="T12" fmla="*/ 9 w 9"/>
                <a:gd name="T13" fmla="*/ 14 h 20"/>
                <a:gd name="T14" fmla="*/ 9 w 9"/>
                <a:gd name="T15" fmla="*/ 14 h 20"/>
                <a:gd name="T16" fmla="*/ 9 w 9"/>
                <a:gd name="T17" fmla="*/ 14 h 20"/>
                <a:gd name="T18" fmla="*/ 9 w 9"/>
                <a:gd name="T19" fmla="*/ 13 h 20"/>
                <a:gd name="T20" fmla="*/ 8 w 9"/>
                <a:gd name="T21" fmla="*/ 13 h 20"/>
                <a:gd name="T22" fmla="*/ 8 w 9"/>
                <a:gd name="T23" fmla="*/ 13 h 20"/>
                <a:gd name="T24" fmla="*/ 8 w 9"/>
                <a:gd name="T25" fmla="*/ 11 h 20"/>
                <a:gd name="T26" fmla="*/ 8 w 9"/>
                <a:gd name="T27" fmla="*/ 11 h 20"/>
                <a:gd name="T28" fmla="*/ 8 w 9"/>
                <a:gd name="T29" fmla="*/ 11 h 20"/>
                <a:gd name="T30" fmla="*/ 8 w 9"/>
                <a:gd name="T31" fmla="*/ 11 h 20"/>
                <a:gd name="T32" fmla="*/ 8 w 9"/>
                <a:gd name="T33" fmla="*/ 11 h 20"/>
                <a:gd name="T34" fmla="*/ 6 w 9"/>
                <a:gd name="T35" fmla="*/ 11 h 20"/>
                <a:gd name="T36" fmla="*/ 6 w 9"/>
                <a:gd name="T37" fmla="*/ 7 h 20"/>
                <a:gd name="T38" fmla="*/ 6 w 9"/>
                <a:gd name="T39" fmla="*/ 7 h 20"/>
                <a:gd name="T40" fmla="*/ 6 w 9"/>
                <a:gd name="T41" fmla="*/ 7 h 20"/>
                <a:gd name="T42" fmla="*/ 6 w 9"/>
                <a:gd name="T43" fmla="*/ 5 h 20"/>
                <a:gd name="T44" fmla="*/ 6 w 9"/>
                <a:gd name="T45" fmla="*/ 2 h 20"/>
                <a:gd name="T46" fmla="*/ 6 w 9"/>
                <a:gd name="T47" fmla="*/ 2 h 20"/>
                <a:gd name="T48" fmla="*/ 6 w 9"/>
                <a:gd name="T49" fmla="*/ 2 h 20"/>
                <a:gd name="T50" fmla="*/ 6 w 9"/>
                <a:gd name="T51" fmla="*/ 2 h 20"/>
                <a:gd name="T52" fmla="*/ 6 w 9"/>
                <a:gd name="T5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20">
                  <a:moveTo>
                    <a:pt x="0" y="20"/>
                  </a:moveTo>
                  <a:lnTo>
                    <a:pt x="3" y="20"/>
                  </a:lnTo>
                  <a:lnTo>
                    <a:pt x="3" y="20"/>
                  </a:lnTo>
                  <a:lnTo>
                    <a:pt x="8" y="17"/>
                  </a:lnTo>
                  <a:lnTo>
                    <a:pt x="8" y="16"/>
                  </a:lnTo>
                  <a:lnTo>
                    <a:pt x="9" y="14"/>
                  </a:lnTo>
                  <a:lnTo>
                    <a:pt x="9" y="14"/>
                  </a:lnTo>
                  <a:lnTo>
                    <a:pt x="9" y="14"/>
                  </a:lnTo>
                  <a:lnTo>
                    <a:pt x="9" y="14"/>
                  </a:lnTo>
                  <a:lnTo>
                    <a:pt x="9" y="13"/>
                  </a:lnTo>
                  <a:lnTo>
                    <a:pt x="8" y="13"/>
                  </a:lnTo>
                  <a:lnTo>
                    <a:pt x="8" y="13"/>
                  </a:lnTo>
                  <a:lnTo>
                    <a:pt x="8" y="11"/>
                  </a:lnTo>
                  <a:lnTo>
                    <a:pt x="8" y="11"/>
                  </a:lnTo>
                  <a:lnTo>
                    <a:pt x="8" y="11"/>
                  </a:lnTo>
                  <a:lnTo>
                    <a:pt x="8" y="11"/>
                  </a:lnTo>
                  <a:lnTo>
                    <a:pt x="8" y="11"/>
                  </a:lnTo>
                  <a:lnTo>
                    <a:pt x="6" y="11"/>
                  </a:lnTo>
                  <a:lnTo>
                    <a:pt x="6" y="7"/>
                  </a:lnTo>
                  <a:lnTo>
                    <a:pt x="6" y="7"/>
                  </a:lnTo>
                  <a:lnTo>
                    <a:pt x="6" y="7"/>
                  </a:lnTo>
                  <a:lnTo>
                    <a:pt x="6" y="5"/>
                  </a:lnTo>
                  <a:lnTo>
                    <a:pt x="6" y="2"/>
                  </a:lnTo>
                  <a:lnTo>
                    <a:pt x="6" y="2"/>
                  </a:lnTo>
                  <a:lnTo>
                    <a:pt x="6" y="2"/>
                  </a:lnTo>
                  <a:lnTo>
                    <a:pt x="6" y="2"/>
                  </a:lnTo>
                  <a:lnTo>
                    <a:pt x="6"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4" name="Freeform 905"/>
            <p:cNvSpPr>
              <a:spLocks/>
            </p:cNvSpPr>
            <p:nvPr/>
          </p:nvSpPr>
          <p:spPr bwMode="auto">
            <a:xfrm>
              <a:off x="7813125" y="5580799"/>
              <a:ext cx="172062" cy="394313"/>
            </a:xfrm>
            <a:custGeom>
              <a:avLst/>
              <a:gdLst>
                <a:gd name="T0" fmla="*/ 21 w 24"/>
                <a:gd name="T1" fmla="*/ 55 h 55"/>
                <a:gd name="T2" fmla="*/ 23 w 24"/>
                <a:gd name="T3" fmla="*/ 54 h 55"/>
                <a:gd name="T4" fmla="*/ 21 w 24"/>
                <a:gd name="T5" fmla="*/ 49 h 55"/>
                <a:gd name="T6" fmla="*/ 20 w 24"/>
                <a:gd name="T7" fmla="*/ 43 h 55"/>
                <a:gd name="T8" fmla="*/ 18 w 24"/>
                <a:gd name="T9" fmla="*/ 40 h 55"/>
                <a:gd name="T10" fmla="*/ 17 w 24"/>
                <a:gd name="T11" fmla="*/ 40 h 55"/>
                <a:gd name="T12" fmla="*/ 17 w 24"/>
                <a:gd name="T13" fmla="*/ 38 h 55"/>
                <a:gd name="T14" fmla="*/ 15 w 24"/>
                <a:gd name="T15" fmla="*/ 37 h 55"/>
                <a:gd name="T16" fmla="*/ 15 w 24"/>
                <a:gd name="T17" fmla="*/ 37 h 55"/>
                <a:gd name="T18" fmla="*/ 15 w 24"/>
                <a:gd name="T19" fmla="*/ 34 h 55"/>
                <a:gd name="T20" fmla="*/ 15 w 24"/>
                <a:gd name="T21" fmla="*/ 32 h 55"/>
                <a:gd name="T22" fmla="*/ 20 w 24"/>
                <a:gd name="T23" fmla="*/ 28 h 55"/>
                <a:gd name="T24" fmla="*/ 23 w 24"/>
                <a:gd name="T25" fmla="*/ 25 h 55"/>
                <a:gd name="T26" fmla="*/ 24 w 24"/>
                <a:gd name="T27" fmla="*/ 22 h 55"/>
                <a:gd name="T28" fmla="*/ 23 w 24"/>
                <a:gd name="T29" fmla="*/ 18 h 55"/>
                <a:gd name="T30" fmla="*/ 23 w 24"/>
                <a:gd name="T31" fmla="*/ 17 h 55"/>
                <a:gd name="T32" fmla="*/ 20 w 24"/>
                <a:gd name="T33" fmla="*/ 15 h 55"/>
                <a:gd name="T34" fmla="*/ 1 w 24"/>
                <a:gd name="T35" fmla="*/ 0 h 55"/>
                <a:gd name="T36" fmla="*/ 0 w 24"/>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5">
                  <a:moveTo>
                    <a:pt x="21" y="55"/>
                  </a:moveTo>
                  <a:lnTo>
                    <a:pt x="23" y="54"/>
                  </a:lnTo>
                  <a:lnTo>
                    <a:pt x="21" y="49"/>
                  </a:lnTo>
                  <a:lnTo>
                    <a:pt x="20" y="43"/>
                  </a:lnTo>
                  <a:lnTo>
                    <a:pt x="18" y="40"/>
                  </a:lnTo>
                  <a:lnTo>
                    <a:pt x="17" y="40"/>
                  </a:lnTo>
                  <a:lnTo>
                    <a:pt x="17" y="38"/>
                  </a:lnTo>
                  <a:lnTo>
                    <a:pt x="15" y="37"/>
                  </a:lnTo>
                  <a:lnTo>
                    <a:pt x="15" y="37"/>
                  </a:lnTo>
                  <a:lnTo>
                    <a:pt x="15" y="34"/>
                  </a:lnTo>
                  <a:lnTo>
                    <a:pt x="15" y="32"/>
                  </a:lnTo>
                  <a:lnTo>
                    <a:pt x="20" y="28"/>
                  </a:lnTo>
                  <a:lnTo>
                    <a:pt x="23" y="25"/>
                  </a:lnTo>
                  <a:lnTo>
                    <a:pt x="24" y="22"/>
                  </a:lnTo>
                  <a:lnTo>
                    <a:pt x="23" y="18"/>
                  </a:lnTo>
                  <a:lnTo>
                    <a:pt x="23" y="17"/>
                  </a:lnTo>
                  <a:lnTo>
                    <a:pt x="20" y="15"/>
                  </a:lnTo>
                  <a:lnTo>
                    <a:pt x="1" y="0"/>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5" name="Freeform 906"/>
            <p:cNvSpPr>
              <a:spLocks/>
            </p:cNvSpPr>
            <p:nvPr/>
          </p:nvSpPr>
          <p:spPr bwMode="auto">
            <a:xfrm>
              <a:off x="7504849" y="5932094"/>
              <a:ext cx="458833" cy="186402"/>
            </a:xfrm>
            <a:custGeom>
              <a:avLst/>
              <a:gdLst>
                <a:gd name="T0" fmla="*/ 64 w 64"/>
                <a:gd name="T1" fmla="*/ 6 h 26"/>
                <a:gd name="T2" fmla="*/ 63 w 64"/>
                <a:gd name="T3" fmla="*/ 9 h 26"/>
                <a:gd name="T4" fmla="*/ 43 w 64"/>
                <a:gd name="T5" fmla="*/ 11 h 26"/>
                <a:gd name="T6" fmla="*/ 40 w 64"/>
                <a:gd name="T7" fmla="*/ 8 h 26"/>
                <a:gd name="T8" fmla="*/ 37 w 64"/>
                <a:gd name="T9" fmla="*/ 3 h 26"/>
                <a:gd name="T10" fmla="*/ 34 w 64"/>
                <a:gd name="T11" fmla="*/ 1 h 26"/>
                <a:gd name="T12" fmla="*/ 25 w 64"/>
                <a:gd name="T13" fmla="*/ 0 h 26"/>
                <a:gd name="T14" fmla="*/ 18 w 64"/>
                <a:gd name="T15" fmla="*/ 3 h 26"/>
                <a:gd name="T16" fmla="*/ 18 w 64"/>
                <a:gd name="T17" fmla="*/ 11 h 26"/>
                <a:gd name="T18" fmla="*/ 12 w 64"/>
                <a:gd name="T19" fmla="*/ 26 h 26"/>
                <a:gd name="T20" fmla="*/ 0 w 64"/>
                <a:gd name="T2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6">
                  <a:moveTo>
                    <a:pt x="64" y="6"/>
                  </a:moveTo>
                  <a:lnTo>
                    <a:pt x="63" y="9"/>
                  </a:lnTo>
                  <a:lnTo>
                    <a:pt x="43" y="11"/>
                  </a:lnTo>
                  <a:lnTo>
                    <a:pt x="40" y="8"/>
                  </a:lnTo>
                  <a:lnTo>
                    <a:pt x="37" y="3"/>
                  </a:lnTo>
                  <a:lnTo>
                    <a:pt x="34" y="1"/>
                  </a:lnTo>
                  <a:lnTo>
                    <a:pt x="25" y="0"/>
                  </a:lnTo>
                  <a:lnTo>
                    <a:pt x="18" y="3"/>
                  </a:lnTo>
                  <a:lnTo>
                    <a:pt x="18" y="11"/>
                  </a:lnTo>
                  <a:lnTo>
                    <a:pt x="12" y="26"/>
                  </a:lnTo>
                  <a:lnTo>
                    <a:pt x="0" y="2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6" name="Line 918"/>
            <p:cNvSpPr>
              <a:spLocks noChangeShapeType="1"/>
            </p:cNvSpPr>
            <p:nvPr/>
          </p:nvSpPr>
          <p:spPr bwMode="auto">
            <a:xfrm flipV="1">
              <a:off x="7461834" y="4555596"/>
              <a:ext cx="35848" cy="107542"/>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7" name="Freeform 920"/>
            <p:cNvSpPr>
              <a:spLocks/>
            </p:cNvSpPr>
            <p:nvPr/>
          </p:nvSpPr>
          <p:spPr bwMode="auto">
            <a:xfrm>
              <a:off x="8415349" y="5738523"/>
              <a:ext cx="136217" cy="458833"/>
            </a:xfrm>
            <a:custGeom>
              <a:avLst/>
              <a:gdLst>
                <a:gd name="T0" fmla="*/ 1 w 19"/>
                <a:gd name="T1" fmla="*/ 0 h 64"/>
                <a:gd name="T2" fmla="*/ 1 w 19"/>
                <a:gd name="T3" fmla="*/ 1 h 64"/>
                <a:gd name="T4" fmla="*/ 0 w 19"/>
                <a:gd name="T5" fmla="*/ 3 h 64"/>
                <a:gd name="T6" fmla="*/ 4 w 19"/>
                <a:gd name="T7" fmla="*/ 18 h 64"/>
                <a:gd name="T8" fmla="*/ 10 w 19"/>
                <a:gd name="T9" fmla="*/ 33 h 64"/>
                <a:gd name="T10" fmla="*/ 13 w 19"/>
                <a:gd name="T11" fmla="*/ 41 h 64"/>
                <a:gd name="T12" fmla="*/ 15 w 19"/>
                <a:gd name="T13" fmla="*/ 45 h 64"/>
                <a:gd name="T14" fmla="*/ 15 w 19"/>
                <a:gd name="T15" fmla="*/ 45 h 64"/>
                <a:gd name="T16" fmla="*/ 16 w 19"/>
                <a:gd name="T17" fmla="*/ 51 h 64"/>
                <a:gd name="T18" fmla="*/ 15 w 19"/>
                <a:gd name="T19" fmla="*/ 54 h 64"/>
                <a:gd name="T20" fmla="*/ 16 w 19"/>
                <a:gd name="T21" fmla="*/ 59 h 64"/>
                <a:gd name="T22" fmla="*/ 19 w 19"/>
                <a:gd name="T2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4">
                  <a:moveTo>
                    <a:pt x="1" y="0"/>
                  </a:moveTo>
                  <a:lnTo>
                    <a:pt x="1" y="1"/>
                  </a:lnTo>
                  <a:lnTo>
                    <a:pt x="0" y="3"/>
                  </a:lnTo>
                  <a:lnTo>
                    <a:pt x="4" y="18"/>
                  </a:lnTo>
                  <a:lnTo>
                    <a:pt x="10" y="33"/>
                  </a:lnTo>
                  <a:lnTo>
                    <a:pt x="13" y="41"/>
                  </a:lnTo>
                  <a:lnTo>
                    <a:pt x="15" y="45"/>
                  </a:lnTo>
                  <a:lnTo>
                    <a:pt x="15" y="45"/>
                  </a:lnTo>
                  <a:lnTo>
                    <a:pt x="16" y="51"/>
                  </a:lnTo>
                  <a:lnTo>
                    <a:pt x="15" y="54"/>
                  </a:lnTo>
                  <a:lnTo>
                    <a:pt x="16" y="59"/>
                  </a:lnTo>
                  <a:lnTo>
                    <a:pt x="19" y="6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8" name="Freeform 937"/>
            <p:cNvSpPr>
              <a:spLocks/>
            </p:cNvSpPr>
            <p:nvPr/>
          </p:nvSpPr>
          <p:spPr bwMode="auto">
            <a:xfrm>
              <a:off x="7841804" y="5408737"/>
              <a:ext cx="179232" cy="43015"/>
            </a:xfrm>
            <a:custGeom>
              <a:avLst/>
              <a:gdLst>
                <a:gd name="T0" fmla="*/ 0 w 25"/>
                <a:gd name="T1" fmla="*/ 4 h 6"/>
                <a:gd name="T2" fmla="*/ 11 w 25"/>
                <a:gd name="T3" fmla="*/ 6 h 6"/>
                <a:gd name="T4" fmla="*/ 13 w 25"/>
                <a:gd name="T5" fmla="*/ 6 h 6"/>
                <a:gd name="T6" fmla="*/ 16 w 25"/>
                <a:gd name="T7" fmla="*/ 6 h 6"/>
                <a:gd name="T8" fmla="*/ 16 w 25"/>
                <a:gd name="T9" fmla="*/ 6 h 6"/>
                <a:gd name="T10" fmla="*/ 25 w 25"/>
                <a:gd name="T11" fmla="*/ 0 h 6"/>
              </a:gdLst>
              <a:ahLst/>
              <a:cxnLst>
                <a:cxn ang="0">
                  <a:pos x="T0" y="T1"/>
                </a:cxn>
                <a:cxn ang="0">
                  <a:pos x="T2" y="T3"/>
                </a:cxn>
                <a:cxn ang="0">
                  <a:pos x="T4" y="T5"/>
                </a:cxn>
                <a:cxn ang="0">
                  <a:pos x="T6" y="T7"/>
                </a:cxn>
                <a:cxn ang="0">
                  <a:pos x="T8" y="T9"/>
                </a:cxn>
                <a:cxn ang="0">
                  <a:pos x="T10" y="T11"/>
                </a:cxn>
              </a:cxnLst>
              <a:rect l="0" t="0" r="r" b="b"/>
              <a:pathLst>
                <a:path w="25" h="6">
                  <a:moveTo>
                    <a:pt x="0" y="4"/>
                  </a:moveTo>
                  <a:lnTo>
                    <a:pt x="11" y="6"/>
                  </a:lnTo>
                  <a:lnTo>
                    <a:pt x="13" y="6"/>
                  </a:lnTo>
                  <a:lnTo>
                    <a:pt x="16" y="6"/>
                  </a:lnTo>
                  <a:lnTo>
                    <a:pt x="16" y="6"/>
                  </a:lnTo>
                  <a:lnTo>
                    <a:pt x="25"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39" name="Freeform 939"/>
            <p:cNvSpPr>
              <a:spLocks/>
            </p:cNvSpPr>
            <p:nvPr/>
          </p:nvSpPr>
          <p:spPr bwMode="auto">
            <a:xfrm>
              <a:off x="7956512" y="4534087"/>
              <a:ext cx="150557" cy="50188"/>
            </a:xfrm>
            <a:custGeom>
              <a:avLst/>
              <a:gdLst>
                <a:gd name="T0" fmla="*/ 21 w 21"/>
                <a:gd name="T1" fmla="*/ 0 h 7"/>
                <a:gd name="T2" fmla="*/ 19 w 21"/>
                <a:gd name="T3" fmla="*/ 1 h 7"/>
                <a:gd name="T4" fmla="*/ 16 w 21"/>
                <a:gd name="T5" fmla="*/ 4 h 7"/>
                <a:gd name="T6" fmla="*/ 7 w 21"/>
                <a:gd name="T7" fmla="*/ 7 h 7"/>
                <a:gd name="T8" fmla="*/ 0 w 21"/>
                <a:gd name="T9" fmla="*/ 4 h 7"/>
              </a:gdLst>
              <a:ahLst/>
              <a:cxnLst>
                <a:cxn ang="0">
                  <a:pos x="T0" y="T1"/>
                </a:cxn>
                <a:cxn ang="0">
                  <a:pos x="T2" y="T3"/>
                </a:cxn>
                <a:cxn ang="0">
                  <a:pos x="T4" y="T5"/>
                </a:cxn>
                <a:cxn ang="0">
                  <a:pos x="T6" y="T7"/>
                </a:cxn>
                <a:cxn ang="0">
                  <a:pos x="T8" y="T9"/>
                </a:cxn>
              </a:cxnLst>
              <a:rect l="0" t="0" r="r" b="b"/>
              <a:pathLst>
                <a:path w="21" h="7">
                  <a:moveTo>
                    <a:pt x="21" y="0"/>
                  </a:moveTo>
                  <a:lnTo>
                    <a:pt x="19" y="1"/>
                  </a:lnTo>
                  <a:lnTo>
                    <a:pt x="16" y="4"/>
                  </a:lnTo>
                  <a:lnTo>
                    <a:pt x="7" y="7"/>
                  </a:lnTo>
                  <a:lnTo>
                    <a:pt x="0" y="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0" name="Freeform 940"/>
            <p:cNvSpPr>
              <a:spLocks/>
            </p:cNvSpPr>
            <p:nvPr/>
          </p:nvSpPr>
          <p:spPr bwMode="auto">
            <a:xfrm>
              <a:off x="7956512" y="4333346"/>
              <a:ext cx="150557" cy="200741"/>
            </a:xfrm>
            <a:custGeom>
              <a:avLst/>
              <a:gdLst>
                <a:gd name="T0" fmla="*/ 21 w 21"/>
                <a:gd name="T1" fmla="*/ 28 h 28"/>
                <a:gd name="T2" fmla="*/ 13 w 21"/>
                <a:gd name="T3" fmla="*/ 14 h 28"/>
                <a:gd name="T4" fmla="*/ 10 w 21"/>
                <a:gd name="T5" fmla="*/ 8 h 28"/>
                <a:gd name="T6" fmla="*/ 7 w 21"/>
                <a:gd name="T7" fmla="*/ 5 h 28"/>
                <a:gd name="T8" fmla="*/ 6 w 21"/>
                <a:gd name="T9" fmla="*/ 3 h 28"/>
                <a:gd name="T10" fmla="*/ 6 w 21"/>
                <a:gd name="T11" fmla="*/ 2 h 28"/>
                <a:gd name="T12" fmla="*/ 4 w 21"/>
                <a:gd name="T13" fmla="*/ 2 h 28"/>
                <a:gd name="T14" fmla="*/ 3 w 21"/>
                <a:gd name="T15" fmla="*/ 0 h 28"/>
                <a:gd name="T16" fmla="*/ 3 w 21"/>
                <a:gd name="T17" fmla="*/ 0 h 28"/>
                <a:gd name="T18" fmla="*/ 1 w 21"/>
                <a:gd name="T19" fmla="*/ 0 h 28"/>
                <a:gd name="T20" fmla="*/ 1 w 21"/>
                <a:gd name="T21" fmla="*/ 0 h 28"/>
                <a:gd name="T22" fmla="*/ 1 w 21"/>
                <a:gd name="T23" fmla="*/ 2 h 28"/>
                <a:gd name="T24" fmla="*/ 0 w 21"/>
                <a:gd name="T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8">
                  <a:moveTo>
                    <a:pt x="21" y="28"/>
                  </a:moveTo>
                  <a:lnTo>
                    <a:pt x="13" y="14"/>
                  </a:lnTo>
                  <a:lnTo>
                    <a:pt x="10" y="8"/>
                  </a:lnTo>
                  <a:lnTo>
                    <a:pt x="7" y="5"/>
                  </a:lnTo>
                  <a:lnTo>
                    <a:pt x="6" y="3"/>
                  </a:lnTo>
                  <a:lnTo>
                    <a:pt x="6" y="2"/>
                  </a:lnTo>
                  <a:lnTo>
                    <a:pt x="4" y="2"/>
                  </a:lnTo>
                  <a:lnTo>
                    <a:pt x="3" y="0"/>
                  </a:lnTo>
                  <a:lnTo>
                    <a:pt x="3" y="0"/>
                  </a:lnTo>
                  <a:lnTo>
                    <a:pt x="1" y="0"/>
                  </a:lnTo>
                  <a:lnTo>
                    <a:pt x="1" y="0"/>
                  </a:lnTo>
                  <a:lnTo>
                    <a:pt x="1" y="2"/>
                  </a:lnTo>
                  <a:lnTo>
                    <a:pt x="0" y="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1" name="Freeform 944"/>
            <p:cNvSpPr>
              <a:spLocks/>
            </p:cNvSpPr>
            <p:nvPr/>
          </p:nvSpPr>
          <p:spPr bwMode="auto">
            <a:xfrm>
              <a:off x="7461834" y="5580799"/>
              <a:ext cx="351294" cy="107542"/>
            </a:xfrm>
            <a:custGeom>
              <a:avLst/>
              <a:gdLst>
                <a:gd name="T0" fmla="*/ 49 w 49"/>
                <a:gd name="T1" fmla="*/ 0 h 15"/>
                <a:gd name="T2" fmla="*/ 40 w 49"/>
                <a:gd name="T3" fmla="*/ 3 h 15"/>
                <a:gd name="T4" fmla="*/ 40 w 49"/>
                <a:gd name="T5" fmla="*/ 3 h 15"/>
                <a:gd name="T6" fmla="*/ 40 w 49"/>
                <a:gd name="T7" fmla="*/ 3 h 15"/>
                <a:gd name="T8" fmla="*/ 40 w 49"/>
                <a:gd name="T9" fmla="*/ 3 h 15"/>
                <a:gd name="T10" fmla="*/ 38 w 49"/>
                <a:gd name="T11" fmla="*/ 5 h 15"/>
                <a:gd name="T12" fmla="*/ 38 w 49"/>
                <a:gd name="T13" fmla="*/ 5 h 15"/>
                <a:gd name="T14" fmla="*/ 20 w 49"/>
                <a:gd name="T15" fmla="*/ 8 h 15"/>
                <a:gd name="T16" fmla="*/ 6 w 49"/>
                <a:gd name="T17" fmla="*/ 15 h 15"/>
                <a:gd name="T18" fmla="*/ 0 w 49"/>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5">
                  <a:moveTo>
                    <a:pt x="49" y="0"/>
                  </a:moveTo>
                  <a:lnTo>
                    <a:pt x="40" y="3"/>
                  </a:lnTo>
                  <a:lnTo>
                    <a:pt x="40" y="3"/>
                  </a:lnTo>
                  <a:lnTo>
                    <a:pt x="40" y="3"/>
                  </a:lnTo>
                  <a:lnTo>
                    <a:pt x="40" y="3"/>
                  </a:lnTo>
                  <a:lnTo>
                    <a:pt x="38" y="5"/>
                  </a:lnTo>
                  <a:lnTo>
                    <a:pt x="38" y="5"/>
                  </a:lnTo>
                  <a:lnTo>
                    <a:pt x="20" y="8"/>
                  </a:lnTo>
                  <a:lnTo>
                    <a:pt x="6" y="15"/>
                  </a:lnTo>
                  <a:lnTo>
                    <a:pt x="0" y="15"/>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2" name="Line 945"/>
            <p:cNvSpPr>
              <a:spLocks noChangeShapeType="1"/>
            </p:cNvSpPr>
            <p:nvPr/>
          </p:nvSpPr>
          <p:spPr bwMode="auto">
            <a:xfrm flipV="1">
              <a:off x="7813125" y="5437412"/>
              <a:ext cx="28679" cy="143387"/>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3" name="Freeform 956"/>
            <p:cNvSpPr>
              <a:spLocks/>
            </p:cNvSpPr>
            <p:nvPr/>
          </p:nvSpPr>
          <p:spPr bwMode="auto">
            <a:xfrm>
              <a:off x="8236113" y="4139778"/>
              <a:ext cx="143387" cy="150557"/>
            </a:xfrm>
            <a:custGeom>
              <a:avLst/>
              <a:gdLst>
                <a:gd name="T0" fmla="*/ 0 w 20"/>
                <a:gd name="T1" fmla="*/ 0 h 21"/>
                <a:gd name="T2" fmla="*/ 0 w 20"/>
                <a:gd name="T3" fmla="*/ 0 h 21"/>
                <a:gd name="T4" fmla="*/ 0 w 20"/>
                <a:gd name="T5" fmla="*/ 0 h 21"/>
                <a:gd name="T6" fmla="*/ 2 w 20"/>
                <a:gd name="T7" fmla="*/ 0 h 21"/>
                <a:gd name="T8" fmla="*/ 2 w 20"/>
                <a:gd name="T9" fmla="*/ 0 h 21"/>
                <a:gd name="T10" fmla="*/ 3 w 20"/>
                <a:gd name="T11" fmla="*/ 1 h 21"/>
                <a:gd name="T12" fmla="*/ 5 w 20"/>
                <a:gd name="T13" fmla="*/ 6 h 21"/>
                <a:gd name="T14" fmla="*/ 5 w 20"/>
                <a:gd name="T15" fmla="*/ 6 h 21"/>
                <a:gd name="T16" fmla="*/ 3 w 20"/>
                <a:gd name="T17" fmla="*/ 8 h 21"/>
                <a:gd name="T18" fmla="*/ 3 w 20"/>
                <a:gd name="T19" fmla="*/ 9 h 21"/>
                <a:gd name="T20" fmla="*/ 3 w 20"/>
                <a:gd name="T21" fmla="*/ 11 h 21"/>
                <a:gd name="T22" fmla="*/ 3 w 20"/>
                <a:gd name="T23" fmla="*/ 11 h 21"/>
                <a:gd name="T24" fmla="*/ 5 w 20"/>
                <a:gd name="T25" fmla="*/ 11 h 21"/>
                <a:gd name="T26" fmla="*/ 17 w 20"/>
                <a:gd name="T27" fmla="*/ 18 h 21"/>
                <a:gd name="T28" fmla="*/ 20 w 20"/>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0" y="0"/>
                  </a:moveTo>
                  <a:lnTo>
                    <a:pt x="0" y="0"/>
                  </a:lnTo>
                  <a:lnTo>
                    <a:pt x="0" y="0"/>
                  </a:lnTo>
                  <a:lnTo>
                    <a:pt x="2" y="0"/>
                  </a:lnTo>
                  <a:lnTo>
                    <a:pt x="2" y="0"/>
                  </a:lnTo>
                  <a:lnTo>
                    <a:pt x="3" y="1"/>
                  </a:lnTo>
                  <a:lnTo>
                    <a:pt x="5" y="6"/>
                  </a:lnTo>
                  <a:lnTo>
                    <a:pt x="5" y="6"/>
                  </a:lnTo>
                  <a:lnTo>
                    <a:pt x="3" y="8"/>
                  </a:lnTo>
                  <a:lnTo>
                    <a:pt x="3" y="9"/>
                  </a:lnTo>
                  <a:lnTo>
                    <a:pt x="3" y="11"/>
                  </a:lnTo>
                  <a:lnTo>
                    <a:pt x="3" y="11"/>
                  </a:lnTo>
                  <a:lnTo>
                    <a:pt x="5" y="11"/>
                  </a:lnTo>
                  <a:lnTo>
                    <a:pt x="17" y="18"/>
                  </a:lnTo>
                  <a:lnTo>
                    <a:pt x="20" y="21"/>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4" name="Freeform 957"/>
            <p:cNvSpPr>
              <a:spLocks/>
            </p:cNvSpPr>
            <p:nvPr/>
          </p:nvSpPr>
          <p:spPr bwMode="auto">
            <a:xfrm>
              <a:off x="8049715" y="4103929"/>
              <a:ext cx="186402" cy="35848"/>
            </a:xfrm>
            <a:custGeom>
              <a:avLst/>
              <a:gdLst>
                <a:gd name="T0" fmla="*/ 26 w 26"/>
                <a:gd name="T1" fmla="*/ 5 h 5"/>
                <a:gd name="T2" fmla="*/ 25 w 26"/>
                <a:gd name="T3" fmla="*/ 2 h 5"/>
                <a:gd name="T4" fmla="*/ 25 w 26"/>
                <a:gd name="T5" fmla="*/ 2 h 5"/>
                <a:gd name="T6" fmla="*/ 25 w 26"/>
                <a:gd name="T7" fmla="*/ 2 h 5"/>
                <a:gd name="T8" fmla="*/ 22 w 26"/>
                <a:gd name="T9" fmla="*/ 0 h 5"/>
                <a:gd name="T10" fmla="*/ 22 w 26"/>
                <a:gd name="T11" fmla="*/ 0 h 5"/>
                <a:gd name="T12" fmla="*/ 22 w 26"/>
                <a:gd name="T13" fmla="*/ 0 h 5"/>
                <a:gd name="T14" fmla="*/ 22 w 26"/>
                <a:gd name="T15" fmla="*/ 0 h 5"/>
                <a:gd name="T16" fmla="*/ 22 w 26"/>
                <a:gd name="T17" fmla="*/ 0 h 5"/>
                <a:gd name="T18" fmla="*/ 22 w 26"/>
                <a:gd name="T19" fmla="*/ 0 h 5"/>
                <a:gd name="T20" fmla="*/ 22 w 26"/>
                <a:gd name="T21" fmla="*/ 0 h 5"/>
                <a:gd name="T22" fmla="*/ 19 w 26"/>
                <a:gd name="T23" fmla="*/ 3 h 5"/>
                <a:gd name="T24" fmla="*/ 17 w 26"/>
                <a:gd name="T25" fmla="*/ 5 h 5"/>
                <a:gd name="T26" fmla="*/ 8 w 26"/>
                <a:gd name="T27" fmla="*/ 5 h 5"/>
                <a:gd name="T28" fmla="*/ 3 w 26"/>
                <a:gd name="T29" fmla="*/ 5 h 5"/>
                <a:gd name="T30" fmla="*/ 0 w 26"/>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5">
                  <a:moveTo>
                    <a:pt x="26" y="5"/>
                  </a:moveTo>
                  <a:lnTo>
                    <a:pt x="25" y="2"/>
                  </a:lnTo>
                  <a:lnTo>
                    <a:pt x="25" y="2"/>
                  </a:lnTo>
                  <a:lnTo>
                    <a:pt x="25" y="2"/>
                  </a:lnTo>
                  <a:lnTo>
                    <a:pt x="22" y="0"/>
                  </a:lnTo>
                  <a:lnTo>
                    <a:pt x="22" y="0"/>
                  </a:lnTo>
                  <a:lnTo>
                    <a:pt x="22" y="0"/>
                  </a:lnTo>
                  <a:lnTo>
                    <a:pt x="22" y="0"/>
                  </a:lnTo>
                  <a:lnTo>
                    <a:pt x="22" y="0"/>
                  </a:lnTo>
                  <a:lnTo>
                    <a:pt x="22" y="0"/>
                  </a:lnTo>
                  <a:lnTo>
                    <a:pt x="22" y="0"/>
                  </a:lnTo>
                  <a:lnTo>
                    <a:pt x="19" y="3"/>
                  </a:lnTo>
                  <a:lnTo>
                    <a:pt x="17" y="5"/>
                  </a:lnTo>
                  <a:lnTo>
                    <a:pt x="8" y="5"/>
                  </a:lnTo>
                  <a:lnTo>
                    <a:pt x="3" y="5"/>
                  </a:lnTo>
                  <a:lnTo>
                    <a:pt x="0" y="5"/>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5" name="Freeform 960"/>
            <p:cNvSpPr>
              <a:spLocks/>
            </p:cNvSpPr>
            <p:nvPr/>
          </p:nvSpPr>
          <p:spPr bwMode="auto">
            <a:xfrm>
              <a:off x="7748605" y="3853012"/>
              <a:ext cx="129048" cy="136217"/>
            </a:xfrm>
            <a:custGeom>
              <a:avLst/>
              <a:gdLst>
                <a:gd name="T0" fmla="*/ 0 w 18"/>
                <a:gd name="T1" fmla="*/ 0 h 19"/>
                <a:gd name="T2" fmla="*/ 9 w 18"/>
                <a:gd name="T3" fmla="*/ 2 h 19"/>
                <a:gd name="T4" fmla="*/ 12 w 18"/>
                <a:gd name="T5" fmla="*/ 2 h 19"/>
                <a:gd name="T6" fmla="*/ 15 w 18"/>
                <a:gd name="T7" fmla="*/ 11 h 19"/>
                <a:gd name="T8" fmla="*/ 16 w 18"/>
                <a:gd name="T9" fmla="*/ 16 h 19"/>
                <a:gd name="T10" fmla="*/ 18 w 18"/>
                <a:gd name="T11" fmla="*/ 17 h 19"/>
                <a:gd name="T12" fmla="*/ 18 w 1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0" y="0"/>
                  </a:moveTo>
                  <a:lnTo>
                    <a:pt x="9" y="2"/>
                  </a:lnTo>
                  <a:lnTo>
                    <a:pt x="12" y="2"/>
                  </a:lnTo>
                  <a:lnTo>
                    <a:pt x="15" y="11"/>
                  </a:lnTo>
                  <a:lnTo>
                    <a:pt x="16" y="16"/>
                  </a:lnTo>
                  <a:lnTo>
                    <a:pt x="18" y="17"/>
                  </a:lnTo>
                  <a:lnTo>
                    <a:pt x="18" y="19"/>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6" name="Freeform 961"/>
            <p:cNvSpPr>
              <a:spLocks/>
            </p:cNvSpPr>
            <p:nvPr/>
          </p:nvSpPr>
          <p:spPr bwMode="auto">
            <a:xfrm>
              <a:off x="7963685" y="5975112"/>
              <a:ext cx="43015" cy="78863"/>
            </a:xfrm>
            <a:custGeom>
              <a:avLst/>
              <a:gdLst>
                <a:gd name="T0" fmla="*/ 6 w 6"/>
                <a:gd name="T1" fmla="*/ 11 h 11"/>
                <a:gd name="T2" fmla="*/ 5 w 6"/>
                <a:gd name="T3" fmla="*/ 8 h 11"/>
                <a:gd name="T4" fmla="*/ 6 w 6"/>
                <a:gd name="T5" fmla="*/ 2 h 11"/>
                <a:gd name="T6" fmla="*/ 2 w 6"/>
                <a:gd name="T7" fmla="*/ 0 h 11"/>
                <a:gd name="T8" fmla="*/ 0 w 6"/>
                <a:gd name="T9" fmla="*/ 0 h 11"/>
              </a:gdLst>
              <a:ahLst/>
              <a:cxnLst>
                <a:cxn ang="0">
                  <a:pos x="T0" y="T1"/>
                </a:cxn>
                <a:cxn ang="0">
                  <a:pos x="T2" y="T3"/>
                </a:cxn>
                <a:cxn ang="0">
                  <a:pos x="T4" y="T5"/>
                </a:cxn>
                <a:cxn ang="0">
                  <a:pos x="T6" y="T7"/>
                </a:cxn>
                <a:cxn ang="0">
                  <a:pos x="T8" y="T9"/>
                </a:cxn>
              </a:cxnLst>
              <a:rect l="0" t="0" r="r" b="b"/>
              <a:pathLst>
                <a:path w="6" h="11">
                  <a:moveTo>
                    <a:pt x="6" y="11"/>
                  </a:moveTo>
                  <a:lnTo>
                    <a:pt x="5" y="8"/>
                  </a:lnTo>
                  <a:lnTo>
                    <a:pt x="6" y="2"/>
                  </a:lnTo>
                  <a:lnTo>
                    <a:pt x="2" y="0"/>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7" name="Freeform 964"/>
            <p:cNvSpPr>
              <a:spLocks/>
            </p:cNvSpPr>
            <p:nvPr/>
          </p:nvSpPr>
          <p:spPr bwMode="auto">
            <a:xfrm>
              <a:off x="6881123" y="4448058"/>
              <a:ext cx="114708" cy="394313"/>
            </a:xfrm>
            <a:custGeom>
              <a:avLst/>
              <a:gdLst>
                <a:gd name="T0" fmla="*/ 16 w 16"/>
                <a:gd name="T1" fmla="*/ 0 h 55"/>
                <a:gd name="T2" fmla="*/ 6 w 16"/>
                <a:gd name="T3" fmla="*/ 12 h 55"/>
                <a:gd name="T4" fmla="*/ 0 w 16"/>
                <a:gd name="T5" fmla="*/ 26 h 55"/>
                <a:gd name="T6" fmla="*/ 0 w 16"/>
                <a:gd name="T7" fmla="*/ 39 h 55"/>
                <a:gd name="T8" fmla="*/ 0 w 16"/>
                <a:gd name="T9" fmla="*/ 39 h 55"/>
                <a:gd name="T10" fmla="*/ 3 w 16"/>
                <a:gd name="T11" fmla="*/ 48 h 55"/>
                <a:gd name="T12" fmla="*/ 3 w 16"/>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6" h="55">
                  <a:moveTo>
                    <a:pt x="16" y="0"/>
                  </a:moveTo>
                  <a:lnTo>
                    <a:pt x="6" y="12"/>
                  </a:lnTo>
                  <a:lnTo>
                    <a:pt x="0" y="26"/>
                  </a:lnTo>
                  <a:lnTo>
                    <a:pt x="0" y="39"/>
                  </a:lnTo>
                  <a:lnTo>
                    <a:pt x="0" y="39"/>
                  </a:lnTo>
                  <a:lnTo>
                    <a:pt x="3" y="48"/>
                  </a:lnTo>
                  <a:lnTo>
                    <a:pt x="3" y="55"/>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8" name="Freeform 965"/>
            <p:cNvSpPr>
              <a:spLocks/>
            </p:cNvSpPr>
            <p:nvPr/>
          </p:nvSpPr>
          <p:spPr bwMode="auto">
            <a:xfrm>
              <a:off x="6995828" y="4448054"/>
              <a:ext cx="200741" cy="315450"/>
            </a:xfrm>
            <a:custGeom>
              <a:avLst/>
              <a:gdLst>
                <a:gd name="T0" fmla="*/ 0 w 28"/>
                <a:gd name="T1" fmla="*/ 0 h 44"/>
                <a:gd name="T2" fmla="*/ 3 w 28"/>
                <a:gd name="T3" fmla="*/ 9 h 44"/>
                <a:gd name="T4" fmla="*/ 4 w 28"/>
                <a:gd name="T5" fmla="*/ 13 h 44"/>
                <a:gd name="T6" fmla="*/ 7 w 28"/>
                <a:gd name="T7" fmla="*/ 15 h 44"/>
                <a:gd name="T8" fmla="*/ 7 w 28"/>
                <a:gd name="T9" fmla="*/ 15 h 44"/>
                <a:gd name="T10" fmla="*/ 7 w 28"/>
                <a:gd name="T11" fmla="*/ 16 h 44"/>
                <a:gd name="T12" fmla="*/ 10 w 28"/>
                <a:gd name="T13" fmla="*/ 19 h 44"/>
                <a:gd name="T14" fmla="*/ 13 w 28"/>
                <a:gd name="T15" fmla="*/ 22 h 44"/>
                <a:gd name="T16" fmla="*/ 28 w 28"/>
                <a:gd name="T17" fmla="*/ 41 h 44"/>
                <a:gd name="T18" fmla="*/ 28 w 28"/>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4">
                  <a:moveTo>
                    <a:pt x="0" y="0"/>
                  </a:moveTo>
                  <a:lnTo>
                    <a:pt x="3" y="9"/>
                  </a:lnTo>
                  <a:lnTo>
                    <a:pt x="4" y="13"/>
                  </a:lnTo>
                  <a:lnTo>
                    <a:pt x="7" y="15"/>
                  </a:lnTo>
                  <a:lnTo>
                    <a:pt x="7" y="15"/>
                  </a:lnTo>
                  <a:lnTo>
                    <a:pt x="7" y="16"/>
                  </a:lnTo>
                  <a:lnTo>
                    <a:pt x="10" y="19"/>
                  </a:lnTo>
                  <a:lnTo>
                    <a:pt x="13" y="22"/>
                  </a:lnTo>
                  <a:lnTo>
                    <a:pt x="28" y="41"/>
                  </a:lnTo>
                  <a:lnTo>
                    <a:pt x="28" y="4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49" name="Freeform 974"/>
            <p:cNvSpPr>
              <a:spLocks/>
            </p:cNvSpPr>
            <p:nvPr/>
          </p:nvSpPr>
          <p:spPr bwMode="auto">
            <a:xfrm>
              <a:off x="7899158" y="4741998"/>
              <a:ext cx="265265" cy="143387"/>
            </a:xfrm>
            <a:custGeom>
              <a:avLst/>
              <a:gdLst>
                <a:gd name="T0" fmla="*/ 35 w 37"/>
                <a:gd name="T1" fmla="*/ 0 h 20"/>
                <a:gd name="T2" fmla="*/ 35 w 37"/>
                <a:gd name="T3" fmla="*/ 0 h 20"/>
                <a:gd name="T4" fmla="*/ 37 w 37"/>
                <a:gd name="T5" fmla="*/ 0 h 20"/>
                <a:gd name="T6" fmla="*/ 37 w 37"/>
                <a:gd name="T7" fmla="*/ 0 h 20"/>
                <a:gd name="T8" fmla="*/ 37 w 37"/>
                <a:gd name="T9" fmla="*/ 3 h 20"/>
                <a:gd name="T10" fmla="*/ 37 w 37"/>
                <a:gd name="T11" fmla="*/ 3 h 20"/>
                <a:gd name="T12" fmla="*/ 37 w 37"/>
                <a:gd name="T13" fmla="*/ 3 h 20"/>
                <a:gd name="T14" fmla="*/ 34 w 37"/>
                <a:gd name="T15" fmla="*/ 20 h 20"/>
                <a:gd name="T16" fmla="*/ 26 w 37"/>
                <a:gd name="T17" fmla="*/ 20 h 20"/>
                <a:gd name="T18" fmla="*/ 24 w 37"/>
                <a:gd name="T19" fmla="*/ 20 h 20"/>
                <a:gd name="T20" fmla="*/ 6 w 37"/>
                <a:gd name="T21" fmla="*/ 15 h 20"/>
                <a:gd name="T22" fmla="*/ 6 w 37"/>
                <a:gd name="T23" fmla="*/ 15 h 20"/>
                <a:gd name="T24" fmla="*/ 6 w 37"/>
                <a:gd name="T25" fmla="*/ 15 h 20"/>
                <a:gd name="T26" fmla="*/ 2 w 37"/>
                <a:gd name="T27" fmla="*/ 12 h 20"/>
                <a:gd name="T28" fmla="*/ 0 w 37"/>
                <a:gd name="T29" fmla="*/ 12 h 20"/>
                <a:gd name="T30" fmla="*/ 0 w 37"/>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0">
                  <a:moveTo>
                    <a:pt x="35" y="0"/>
                  </a:moveTo>
                  <a:lnTo>
                    <a:pt x="35" y="0"/>
                  </a:lnTo>
                  <a:lnTo>
                    <a:pt x="37" y="0"/>
                  </a:lnTo>
                  <a:lnTo>
                    <a:pt x="37" y="0"/>
                  </a:lnTo>
                  <a:lnTo>
                    <a:pt x="37" y="3"/>
                  </a:lnTo>
                  <a:lnTo>
                    <a:pt x="37" y="3"/>
                  </a:lnTo>
                  <a:lnTo>
                    <a:pt x="37" y="3"/>
                  </a:lnTo>
                  <a:lnTo>
                    <a:pt x="34" y="20"/>
                  </a:lnTo>
                  <a:lnTo>
                    <a:pt x="26" y="20"/>
                  </a:lnTo>
                  <a:lnTo>
                    <a:pt x="24" y="20"/>
                  </a:lnTo>
                  <a:lnTo>
                    <a:pt x="6" y="15"/>
                  </a:lnTo>
                  <a:lnTo>
                    <a:pt x="6" y="15"/>
                  </a:lnTo>
                  <a:lnTo>
                    <a:pt x="6" y="15"/>
                  </a:lnTo>
                  <a:lnTo>
                    <a:pt x="2" y="12"/>
                  </a:lnTo>
                  <a:lnTo>
                    <a:pt x="0" y="12"/>
                  </a:lnTo>
                  <a:lnTo>
                    <a:pt x="0" y="1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0" name="Line 980"/>
            <p:cNvSpPr>
              <a:spLocks noChangeShapeType="1"/>
            </p:cNvSpPr>
            <p:nvPr/>
          </p:nvSpPr>
          <p:spPr bwMode="auto">
            <a:xfrm flipH="1">
              <a:off x="8422518" y="5616648"/>
              <a:ext cx="21509" cy="121878"/>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1" name="Freeform 981"/>
            <p:cNvSpPr>
              <a:spLocks/>
            </p:cNvSpPr>
            <p:nvPr/>
          </p:nvSpPr>
          <p:spPr bwMode="auto">
            <a:xfrm>
              <a:off x="8444024" y="5595135"/>
              <a:ext cx="250926" cy="86033"/>
            </a:xfrm>
            <a:custGeom>
              <a:avLst/>
              <a:gdLst>
                <a:gd name="T0" fmla="*/ 0 w 35"/>
                <a:gd name="T1" fmla="*/ 3 h 12"/>
                <a:gd name="T2" fmla="*/ 2 w 35"/>
                <a:gd name="T3" fmla="*/ 4 h 12"/>
                <a:gd name="T4" fmla="*/ 2 w 35"/>
                <a:gd name="T5" fmla="*/ 6 h 12"/>
                <a:gd name="T6" fmla="*/ 2 w 35"/>
                <a:gd name="T7" fmla="*/ 6 h 12"/>
                <a:gd name="T8" fmla="*/ 6 w 35"/>
                <a:gd name="T9" fmla="*/ 4 h 12"/>
                <a:gd name="T10" fmla="*/ 8 w 35"/>
                <a:gd name="T11" fmla="*/ 1 h 12"/>
                <a:gd name="T12" fmla="*/ 11 w 35"/>
                <a:gd name="T13" fmla="*/ 0 h 12"/>
                <a:gd name="T14" fmla="*/ 11 w 35"/>
                <a:gd name="T15" fmla="*/ 0 h 12"/>
                <a:gd name="T16" fmla="*/ 11 w 35"/>
                <a:gd name="T17" fmla="*/ 0 h 12"/>
                <a:gd name="T18" fmla="*/ 11 w 35"/>
                <a:gd name="T19" fmla="*/ 0 h 12"/>
                <a:gd name="T20" fmla="*/ 11 w 35"/>
                <a:gd name="T21" fmla="*/ 0 h 12"/>
                <a:gd name="T22" fmla="*/ 11 w 35"/>
                <a:gd name="T23" fmla="*/ 0 h 12"/>
                <a:gd name="T24" fmla="*/ 15 w 35"/>
                <a:gd name="T25" fmla="*/ 0 h 12"/>
                <a:gd name="T26" fmla="*/ 26 w 35"/>
                <a:gd name="T27" fmla="*/ 1 h 12"/>
                <a:gd name="T28" fmla="*/ 26 w 35"/>
                <a:gd name="T29" fmla="*/ 1 h 12"/>
                <a:gd name="T30" fmla="*/ 26 w 35"/>
                <a:gd name="T31" fmla="*/ 1 h 12"/>
                <a:gd name="T32" fmla="*/ 26 w 35"/>
                <a:gd name="T33" fmla="*/ 1 h 12"/>
                <a:gd name="T34" fmla="*/ 28 w 35"/>
                <a:gd name="T35" fmla="*/ 3 h 12"/>
                <a:gd name="T36" fmla="*/ 35 w 35"/>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2">
                  <a:moveTo>
                    <a:pt x="0" y="3"/>
                  </a:moveTo>
                  <a:lnTo>
                    <a:pt x="2" y="4"/>
                  </a:lnTo>
                  <a:lnTo>
                    <a:pt x="2" y="6"/>
                  </a:lnTo>
                  <a:lnTo>
                    <a:pt x="2" y="6"/>
                  </a:lnTo>
                  <a:lnTo>
                    <a:pt x="6" y="4"/>
                  </a:lnTo>
                  <a:lnTo>
                    <a:pt x="8" y="1"/>
                  </a:lnTo>
                  <a:lnTo>
                    <a:pt x="11" y="0"/>
                  </a:lnTo>
                  <a:lnTo>
                    <a:pt x="11" y="0"/>
                  </a:lnTo>
                  <a:lnTo>
                    <a:pt x="11" y="0"/>
                  </a:lnTo>
                  <a:lnTo>
                    <a:pt x="11" y="0"/>
                  </a:lnTo>
                  <a:lnTo>
                    <a:pt x="11" y="0"/>
                  </a:lnTo>
                  <a:lnTo>
                    <a:pt x="11" y="0"/>
                  </a:lnTo>
                  <a:lnTo>
                    <a:pt x="15" y="0"/>
                  </a:lnTo>
                  <a:lnTo>
                    <a:pt x="26" y="1"/>
                  </a:lnTo>
                  <a:lnTo>
                    <a:pt x="26" y="1"/>
                  </a:lnTo>
                  <a:lnTo>
                    <a:pt x="26" y="1"/>
                  </a:lnTo>
                  <a:lnTo>
                    <a:pt x="26" y="1"/>
                  </a:lnTo>
                  <a:lnTo>
                    <a:pt x="28" y="3"/>
                  </a:lnTo>
                  <a:lnTo>
                    <a:pt x="35" y="1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2" name="Line 983"/>
            <p:cNvSpPr>
              <a:spLocks noChangeShapeType="1"/>
            </p:cNvSpPr>
            <p:nvPr/>
          </p:nvSpPr>
          <p:spPr bwMode="auto">
            <a:xfrm>
              <a:off x="7891992" y="4333349"/>
              <a:ext cx="64524" cy="21509"/>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3" name="Freeform 1002"/>
            <p:cNvSpPr>
              <a:spLocks/>
            </p:cNvSpPr>
            <p:nvPr/>
          </p:nvSpPr>
          <p:spPr bwMode="auto">
            <a:xfrm>
              <a:off x="7863313" y="4577105"/>
              <a:ext cx="50188" cy="250926"/>
            </a:xfrm>
            <a:custGeom>
              <a:avLst/>
              <a:gdLst>
                <a:gd name="T0" fmla="*/ 0 w 7"/>
                <a:gd name="T1" fmla="*/ 0 h 35"/>
                <a:gd name="T2" fmla="*/ 4 w 7"/>
                <a:gd name="T3" fmla="*/ 4 h 35"/>
                <a:gd name="T4" fmla="*/ 4 w 7"/>
                <a:gd name="T5" fmla="*/ 4 h 35"/>
                <a:gd name="T6" fmla="*/ 5 w 7"/>
                <a:gd name="T7" fmla="*/ 4 h 35"/>
                <a:gd name="T8" fmla="*/ 5 w 7"/>
                <a:gd name="T9" fmla="*/ 4 h 35"/>
                <a:gd name="T10" fmla="*/ 5 w 7"/>
                <a:gd name="T11" fmla="*/ 8 h 35"/>
                <a:gd name="T12" fmla="*/ 5 w 7"/>
                <a:gd name="T13" fmla="*/ 8 h 35"/>
                <a:gd name="T14" fmla="*/ 5 w 7"/>
                <a:gd name="T15" fmla="*/ 8 h 35"/>
                <a:gd name="T16" fmla="*/ 5 w 7"/>
                <a:gd name="T17" fmla="*/ 9 h 35"/>
                <a:gd name="T18" fmla="*/ 7 w 7"/>
                <a:gd name="T19" fmla="*/ 9 h 35"/>
                <a:gd name="T20" fmla="*/ 7 w 7"/>
                <a:gd name="T21" fmla="*/ 15 h 35"/>
                <a:gd name="T22" fmla="*/ 2 w 7"/>
                <a:gd name="T23" fmla="*/ 18 h 35"/>
                <a:gd name="T24" fmla="*/ 4 w 7"/>
                <a:gd name="T25" fmla="*/ 32 h 35"/>
                <a:gd name="T26" fmla="*/ 4 w 7"/>
                <a:gd name="T27" fmla="*/ 32 h 35"/>
                <a:gd name="T28" fmla="*/ 4 w 7"/>
                <a:gd name="T29" fmla="*/ 33 h 35"/>
                <a:gd name="T30" fmla="*/ 5 w 7"/>
                <a:gd name="T31" fmla="*/ 33 h 35"/>
                <a:gd name="T32" fmla="*/ 5 w 7"/>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35">
                  <a:moveTo>
                    <a:pt x="0" y="0"/>
                  </a:moveTo>
                  <a:lnTo>
                    <a:pt x="4" y="4"/>
                  </a:lnTo>
                  <a:lnTo>
                    <a:pt x="4" y="4"/>
                  </a:lnTo>
                  <a:lnTo>
                    <a:pt x="5" y="4"/>
                  </a:lnTo>
                  <a:lnTo>
                    <a:pt x="5" y="4"/>
                  </a:lnTo>
                  <a:lnTo>
                    <a:pt x="5" y="8"/>
                  </a:lnTo>
                  <a:lnTo>
                    <a:pt x="5" y="8"/>
                  </a:lnTo>
                  <a:lnTo>
                    <a:pt x="5" y="8"/>
                  </a:lnTo>
                  <a:lnTo>
                    <a:pt x="5" y="9"/>
                  </a:lnTo>
                  <a:lnTo>
                    <a:pt x="7" y="9"/>
                  </a:lnTo>
                  <a:lnTo>
                    <a:pt x="7" y="15"/>
                  </a:lnTo>
                  <a:lnTo>
                    <a:pt x="2" y="18"/>
                  </a:lnTo>
                  <a:lnTo>
                    <a:pt x="4" y="32"/>
                  </a:lnTo>
                  <a:lnTo>
                    <a:pt x="4" y="32"/>
                  </a:lnTo>
                  <a:lnTo>
                    <a:pt x="4" y="33"/>
                  </a:lnTo>
                  <a:lnTo>
                    <a:pt x="5" y="33"/>
                  </a:lnTo>
                  <a:lnTo>
                    <a:pt x="5" y="35"/>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4" name="Freeform 1024"/>
            <p:cNvSpPr>
              <a:spLocks/>
            </p:cNvSpPr>
            <p:nvPr/>
          </p:nvSpPr>
          <p:spPr bwMode="auto">
            <a:xfrm>
              <a:off x="5203516" y="2239923"/>
              <a:ext cx="630895" cy="315450"/>
            </a:xfrm>
            <a:custGeom>
              <a:avLst/>
              <a:gdLst>
                <a:gd name="T0" fmla="*/ 0 w 88"/>
                <a:gd name="T1" fmla="*/ 0 h 44"/>
                <a:gd name="T2" fmla="*/ 7 w 88"/>
                <a:gd name="T3" fmla="*/ 3 h 44"/>
                <a:gd name="T4" fmla="*/ 12 w 88"/>
                <a:gd name="T5" fmla="*/ 4 h 44"/>
                <a:gd name="T6" fmla="*/ 16 w 88"/>
                <a:gd name="T7" fmla="*/ 6 h 44"/>
                <a:gd name="T8" fmla="*/ 25 w 88"/>
                <a:gd name="T9" fmla="*/ 9 h 44"/>
                <a:gd name="T10" fmla="*/ 35 w 88"/>
                <a:gd name="T11" fmla="*/ 9 h 44"/>
                <a:gd name="T12" fmla="*/ 39 w 88"/>
                <a:gd name="T13" fmla="*/ 10 h 44"/>
                <a:gd name="T14" fmla="*/ 39 w 88"/>
                <a:gd name="T15" fmla="*/ 12 h 44"/>
                <a:gd name="T16" fmla="*/ 47 w 88"/>
                <a:gd name="T17" fmla="*/ 21 h 44"/>
                <a:gd name="T18" fmla="*/ 54 w 88"/>
                <a:gd name="T19" fmla="*/ 27 h 44"/>
                <a:gd name="T20" fmla="*/ 82 w 88"/>
                <a:gd name="T21" fmla="*/ 42 h 44"/>
                <a:gd name="T22" fmla="*/ 88 w 8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44">
                  <a:moveTo>
                    <a:pt x="0" y="0"/>
                  </a:moveTo>
                  <a:lnTo>
                    <a:pt x="7" y="3"/>
                  </a:lnTo>
                  <a:lnTo>
                    <a:pt x="12" y="4"/>
                  </a:lnTo>
                  <a:lnTo>
                    <a:pt x="16" y="6"/>
                  </a:lnTo>
                  <a:lnTo>
                    <a:pt x="25" y="9"/>
                  </a:lnTo>
                  <a:lnTo>
                    <a:pt x="35" y="9"/>
                  </a:lnTo>
                  <a:lnTo>
                    <a:pt x="39" y="10"/>
                  </a:lnTo>
                  <a:lnTo>
                    <a:pt x="39" y="12"/>
                  </a:lnTo>
                  <a:lnTo>
                    <a:pt x="47" y="21"/>
                  </a:lnTo>
                  <a:lnTo>
                    <a:pt x="54" y="27"/>
                  </a:lnTo>
                  <a:lnTo>
                    <a:pt x="82" y="42"/>
                  </a:lnTo>
                  <a:lnTo>
                    <a:pt x="88" y="4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5" name="Freeform 1041"/>
            <p:cNvSpPr>
              <a:spLocks/>
            </p:cNvSpPr>
            <p:nvPr/>
          </p:nvSpPr>
          <p:spPr bwMode="auto">
            <a:xfrm>
              <a:off x="6128355" y="2992700"/>
              <a:ext cx="336958" cy="329786"/>
            </a:xfrm>
            <a:custGeom>
              <a:avLst/>
              <a:gdLst>
                <a:gd name="T0" fmla="*/ 47 w 47"/>
                <a:gd name="T1" fmla="*/ 0 h 46"/>
                <a:gd name="T2" fmla="*/ 44 w 47"/>
                <a:gd name="T3" fmla="*/ 1 h 46"/>
                <a:gd name="T4" fmla="*/ 40 w 47"/>
                <a:gd name="T5" fmla="*/ 1 h 46"/>
                <a:gd name="T6" fmla="*/ 40 w 47"/>
                <a:gd name="T7" fmla="*/ 1 h 46"/>
                <a:gd name="T8" fmla="*/ 40 w 47"/>
                <a:gd name="T9" fmla="*/ 1 h 46"/>
                <a:gd name="T10" fmla="*/ 38 w 47"/>
                <a:gd name="T11" fmla="*/ 3 h 46"/>
                <a:gd name="T12" fmla="*/ 37 w 47"/>
                <a:gd name="T13" fmla="*/ 12 h 46"/>
                <a:gd name="T14" fmla="*/ 29 w 47"/>
                <a:gd name="T15" fmla="*/ 24 h 46"/>
                <a:gd name="T16" fmla="*/ 23 w 47"/>
                <a:gd name="T17" fmla="*/ 33 h 46"/>
                <a:gd name="T18" fmla="*/ 20 w 47"/>
                <a:gd name="T19" fmla="*/ 38 h 46"/>
                <a:gd name="T20" fmla="*/ 8 w 47"/>
                <a:gd name="T21" fmla="*/ 44 h 46"/>
                <a:gd name="T22" fmla="*/ 6 w 47"/>
                <a:gd name="T23" fmla="*/ 44 h 46"/>
                <a:gd name="T24" fmla="*/ 3 w 47"/>
                <a:gd name="T25" fmla="*/ 46 h 46"/>
                <a:gd name="T26" fmla="*/ 0 w 47"/>
                <a:gd name="T2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6">
                  <a:moveTo>
                    <a:pt x="47" y="0"/>
                  </a:moveTo>
                  <a:lnTo>
                    <a:pt x="44" y="1"/>
                  </a:lnTo>
                  <a:lnTo>
                    <a:pt x="40" y="1"/>
                  </a:lnTo>
                  <a:lnTo>
                    <a:pt x="40" y="1"/>
                  </a:lnTo>
                  <a:lnTo>
                    <a:pt x="40" y="1"/>
                  </a:lnTo>
                  <a:lnTo>
                    <a:pt x="38" y="3"/>
                  </a:lnTo>
                  <a:lnTo>
                    <a:pt x="37" y="12"/>
                  </a:lnTo>
                  <a:lnTo>
                    <a:pt x="29" y="24"/>
                  </a:lnTo>
                  <a:lnTo>
                    <a:pt x="23" y="33"/>
                  </a:lnTo>
                  <a:lnTo>
                    <a:pt x="20" y="38"/>
                  </a:lnTo>
                  <a:lnTo>
                    <a:pt x="8" y="44"/>
                  </a:lnTo>
                  <a:lnTo>
                    <a:pt x="6" y="44"/>
                  </a:lnTo>
                  <a:lnTo>
                    <a:pt x="3" y="46"/>
                  </a:lnTo>
                  <a:lnTo>
                    <a:pt x="0" y="46"/>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6" name="Freeform 1048"/>
            <p:cNvSpPr>
              <a:spLocks/>
            </p:cNvSpPr>
            <p:nvPr/>
          </p:nvSpPr>
          <p:spPr bwMode="auto">
            <a:xfrm>
              <a:off x="7942176" y="5157811"/>
              <a:ext cx="186402" cy="143387"/>
            </a:xfrm>
            <a:custGeom>
              <a:avLst/>
              <a:gdLst>
                <a:gd name="T0" fmla="*/ 25 w 26"/>
                <a:gd name="T1" fmla="*/ 20 h 20"/>
                <a:gd name="T2" fmla="*/ 25 w 26"/>
                <a:gd name="T3" fmla="*/ 20 h 20"/>
                <a:gd name="T4" fmla="*/ 26 w 26"/>
                <a:gd name="T5" fmla="*/ 15 h 20"/>
                <a:gd name="T6" fmla="*/ 26 w 26"/>
                <a:gd name="T7" fmla="*/ 15 h 20"/>
                <a:gd name="T8" fmla="*/ 26 w 26"/>
                <a:gd name="T9" fmla="*/ 15 h 20"/>
                <a:gd name="T10" fmla="*/ 26 w 26"/>
                <a:gd name="T11" fmla="*/ 15 h 20"/>
                <a:gd name="T12" fmla="*/ 26 w 26"/>
                <a:gd name="T13" fmla="*/ 15 h 20"/>
                <a:gd name="T14" fmla="*/ 26 w 26"/>
                <a:gd name="T15" fmla="*/ 13 h 20"/>
                <a:gd name="T16" fmla="*/ 26 w 26"/>
                <a:gd name="T17" fmla="*/ 13 h 20"/>
                <a:gd name="T18" fmla="*/ 26 w 26"/>
                <a:gd name="T19" fmla="*/ 13 h 20"/>
                <a:gd name="T20" fmla="*/ 26 w 26"/>
                <a:gd name="T21" fmla="*/ 13 h 20"/>
                <a:gd name="T22" fmla="*/ 26 w 26"/>
                <a:gd name="T23" fmla="*/ 13 h 20"/>
                <a:gd name="T24" fmla="*/ 26 w 26"/>
                <a:gd name="T25" fmla="*/ 13 h 20"/>
                <a:gd name="T26" fmla="*/ 25 w 26"/>
                <a:gd name="T27" fmla="*/ 12 h 20"/>
                <a:gd name="T28" fmla="*/ 20 w 26"/>
                <a:gd name="T29" fmla="*/ 1 h 20"/>
                <a:gd name="T30" fmla="*/ 18 w 26"/>
                <a:gd name="T31" fmla="*/ 1 h 20"/>
                <a:gd name="T32" fmla="*/ 17 w 26"/>
                <a:gd name="T33" fmla="*/ 0 h 20"/>
                <a:gd name="T34" fmla="*/ 12 w 26"/>
                <a:gd name="T35" fmla="*/ 0 h 20"/>
                <a:gd name="T36" fmla="*/ 9 w 26"/>
                <a:gd name="T37" fmla="*/ 0 h 20"/>
                <a:gd name="T38" fmla="*/ 8 w 26"/>
                <a:gd name="T39" fmla="*/ 3 h 20"/>
                <a:gd name="T40" fmla="*/ 3 w 26"/>
                <a:gd name="T41" fmla="*/ 6 h 20"/>
                <a:gd name="T42" fmla="*/ 0 w 26"/>
                <a:gd name="T43" fmla="*/ 9 h 20"/>
                <a:gd name="T44" fmla="*/ 0 w 26"/>
                <a:gd name="T45" fmla="*/ 9 h 20"/>
                <a:gd name="T46" fmla="*/ 0 w 26"/>
                <a:gd name="T47" fmla="*/ 9 h 20"/>
                <a:gd name="T48" fmla="*/ 0 w 26"/>
                <a:gd name="T49" fmla="*/ 9 h 20"/>
                <a:gd name="T50" fmla="*/ 0 w 26"/>
                <a:gd name="T51"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20">
                  <a:moveTo>
                    <a:pt x="25" y="20"/>
                  </a:moveTo>
                  <a:lnTo>
                    <a:pt x="25" y="20"/>
                  </a:lnTo>
                  <a:lnTo>
                    <a:pt x="26" y="15"/>
                  </a:lnTo>
                  <a:lnTo>
                    <a:pt x="26" y="15"/>
                  </a:lnTo>
                  <a:lnTo>
                    <a:pt x="26" y="15"/>
                  </a:lnTo>
                  <a:lnTo>
                    <a:pt x="26" y="15"/>
                  </a:lnTo>
                  <a:lnTo>
                    <a:pt x="26" y="15"/>
                  </a:lnTo>
                  <a:lnTo>
                    <a:pt x="26" y="13"/>
                  </a:lnTo>
                  <a:lnTo>
                    <a:pt x="26" y="13"/>
                  </a:lnTo>
                  <a:lnTo>
                    <a:pt x="26" y="13"/>
                  </a:lnTo>
                  <a:lnTo>
                    <a:pt x="26" y="13"/>
                  </a:lnTo>
                  <a:lnTo>
                    <a:pt x="26" y="13"/>
                  </a:lnTo>
                  <a:lnTo>
                    <a:pt x="26" y="13"/>
                  </a:lnTo>
                  <a:lnTo>
                    <a:pt x="25" y="12"/>
                  </a:lnTo>
                  <a:lnTo>
                    <a:pt x="20" y="1"/>
                  </a:lnTo>
                  <a:lnTo>
                    <a:pt x="18" y="1"/>
                  </a:lnTo>
                  <a:lnTo>
                    <a:pt x="17" y="0"/>
                  </a:lnTo>
                  <a:lnTo>
                    <a:pt x="12" y="0"/>
                  </a:lnTo>
                  <a:lnTo>
                    <a:pt x="9" y="0"/>
                  </a:lnTo>
                  <a:lnTo>
                    <a:pt x="8" y="3"/>
                  </a:lnTo>
                  <a:lnTo>
                    <a:pt x="3" y="6"/>
                  </a:lnTo>
                  <a:lnTo>
                    <a:pt x="0" y="9"/>
                  </a:lnTo>
                  <a:lnTo>
                    <a:pt x="0" y="9"/>
                  </a:lnTo>
                  <a:lnTo>
                    <a:pt x="0" y="9"/>
                  </a:lnTo>
                  <a:lnTo>
                    <a:pt x="0" y="9"/>
                  </a:lnTo>
                  <a:lnTo>
                    <a:pt x="0" y="9"/>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7" name="Line 1049"/>
            <p:cNvSpPr>
              <a:spLocks noChangeShapeType="1"/>
            </p:cNvSpPr>
            <p:nvPr/>
          </p:nvSpPr>
          <p:spPr bwMode="auto">
            <a:xfrm flipH="1">
              <a:off x="8064054" y="5301198"/>
              <a:ext cx="57354" cy="129048"/>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8" name="Freeform 1061"/>
            <p:cNvSpPr>
              <a:spLocks/>
            </p:cNvSpPr>
            <p:nvPr/>
          </p:nvSpPr>
          <p:spPr bwMode="auto">
            <a:xfrm>
              <a:off x="8393840" y="5078953"/>
              <a:ext cx="43015" cy="243756"/>
            </a:xfrm>
            <a:custGeom>
              <a:avLst/>
              <a:gdLst>
                <a:gd name="T0" fmla="*/ 0 w 6"/>
                <a:gd name="T1" fmla="*/ 0 h 34"/>
                <a:gd name="T2" fmla="*/ 3 w 6"/>
                <a:gd name="T3" fmla="*/ 6 h 34"/>
                <a:gd name="T4" fmla="*/ 4 w 6"/>
                <a:gd name="T5" fmla="*/ 17 h 34"/>
                <a:gd name="T6" fmla="*/ 6 w 6"/>
                <a:gd name="T7" fmla="*/ 29 h 34"/>
                <a:gd name="T8" fmla="*/ 6 w 6"/>
                <a:gd name="T9" fmla="*/ 34 h 34"/>
              </a:gdLst>
              <a:ahLst/>
              <a:cxnLst>
                <a:cxn ang="0">
                  <a:pos x="T0" y="T1"/>
                </a:cxn>
                <a:cxn ang="0">
                  <a:pos x="T2" y="T3"/>
                </a:cxn>
                <a:cxn ang="0">
                  <a:pos x="T4" y="T5"/>
                </a:cxn>
                <a:cxn ang="0">
                  <a:pos x="T6" y="T7"/>
                </a:cxn>
                <a:cxn ang="0">
                  <a:pos x="T8" y="T9"/>
                </a:cxn>
              </a:cxnLst>
              <a:rect l="0" t="0" r="r" b="b"/>
              <a:pathLst>
                <a:path w="6" h="34">
                  <a:moveTo>
                    <a:pt x="0" y="0"/>
                  </a:moveTo>
                  <a:lnTo>
                    <a:pt x="3" y="6"/>
                  </a:lnTo>
                  <a:lnTo>
                    <a:pt x="4" y="17"/>
                  </a:lnTo>
                  <a:lnTo>
                    <a:pt x="6" y="29"/>
                  </a:lnTo>
                  <a:lnTo>
                    <a:pt x="6" y="3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59" name="Freeform 1062"/>
            <p:cNvSpPr>
              <a:spLocks/>
            </p:cNvSpPr>
            <p:nvPr/>
          </p:nvSpPr>
          <p:spPr bwMode="auto">
            <a:xfrm>
              <a:off x="8393840" y="4914060"/>
              <a:ext cx="236586" cy="164896"/>
            </a:xfrm>
            <a:custGeom>
              <a:avLst/>
              <a:gdLst>
                <a:gd name="T0" fmla="*/ 0 w 33"/>
                <a:gd name="T1" fmla="*/ 23 h 23"/>
                <a:gd name="T2" fmla="*/ 3 w 33"/>
                <a:gd name="T3" fmla="*/ 22 h 23"/>
                <a:gd name="T4" fmla="*/ 3 w 33"/>
                <a:gd name="T5" fmla="*/ 20 h 23"/>
                <a:gd name="T6" fmla="*/ 19 w 33"/>
                <a:gd name="T7" fmla="*/ 3 h 23"/>
                <a:gd name="T8" fmla="*/ 19 w 33"/>
                <a:gd name="T9" fmla="*/ 3 h 23"/>
                <a:gd name="T10" fmla="*/ 19 w 33"/>
                <a:gd name="T11" fmla="*/ 3 h 23"/>
                <a:gd name="T12" fmla="*/ 19 w 33"/>
                <a:gd name="T13" fmla="*/ 3 h 23"/>
                <a:gd name="T14" fmla="*/ 19 w 33"/>
                <a:gd name="T15" fmla="*/ 3 h 23"/>
                <a:gd name="T16" fmla="*/ 19 w 33"/>
                <a:gd name="T17" fmla="*/ 3 h 23"/>
                <a:gd name="T18" fmla="*/ 19 w 33"/>
                <a:gd name="T19" fmla="*/ 3 h 23"/>
                <a:gd name="T20" fmla="*/ 19 w 33"/>
                <a:gd name="T21" fmla="*/ 0 h 23"/>
                <a:gd name="T22" fmla="*/ 19 w 33"/>
                <a:gd name="T23" fmla="*/ 0 h 23"/>
                <a:gd name="T24" fmla="*/ 19 w 33"/>
                <a:gd name="T25" fmla="*/ 0 h 23"/>
                <a:gd name="T26" fmla="*/ 19 w 33"/>
                <a:gd name="T27" fmla="*/ 0 h 23"/>
                <a:gd name="T28" fmla="*/ 19 w 33"/>
                <a:gd name="T29" fmla="*/ 0 h 23"/>
                <a:gd name="T30" fmla="*/ 19 w 33"/>
                <a:gd name="T31" fmla="*/ 0 h 23"/>
                <a:gd name="T32" fmla="*/ 19 w 33"/>
                <a:gd name="T33" fmla="*/ 0 h 23"/>
                <a:gd name="T34" fmla="*/ 21 w 33"/>
                <a:gd name="T35" fmla="*/ 0 h 23"/>
                <a:gd name="T36" fmla="*/ 22 w 33"/>
                <a:gd name="T37" fmla="*/ 0 h 23"/>
                <a:gd name="T38" fmla="*/ 29 w 33"/>
                <a:gd name="T39" fmla="*/ 3 h 23"/>
                <a:gd name="T40" fmla="*/ 30 w 33"/>
                <a:gd name="T41" fmla="*/ 3 h 23"/>
                <a:gd name="T42" fmla="*/ 30 w 33"/>
                <a:gd name="T43" fmla="*/ 3 h 23"/>
                <a:gd name="T44" fmla="*/ 30 w 33"/>
                <a:gd name="T45" fmla="*/ 5 h 23"/>
                <a:gd name="T46" fmla="*/ 33 w 33"/>
                <a:gd name="T47" fmla="*/ 5 h 23"/>
                <a:gd name="T48" fmla="*/ 32 w 33"/>
                <a:gd name="T4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3">
                  <a:moveTo>
                    <a:pt x="0" y="23"/>
                  </a:moveTo>
                  <a:lnTo>
                    <a:pt x="3" y="22"/>
                  </a:lnTo>
                  <a:lnTo>
                    <a:pt x="3" y="20"/>
                  </a:lnTo>
                  <a:lnTo>
                    <a:pt x="19" y="3"/>
                  </a:lnTo>
                  <a:lnTo>
                    <a:pt x="19" y="3"/>
                  </a:lnTo>
                  <a:lnTo>
                    <a:pt x="19" y="3"/>
                  </a:lnTo>
                  <a:lnTo>
                    <a:pt x="19" y="3"/>
                  </a:lnTo>
                  <a:lnTo>
                    <a:pt x="19" y="3"/>
                  </a:lnTo>
                  <a:lnTo>
                    <a:pt x="19" y="3"/>
                  </a:lnTo>
                  <a:lnTo>
                    <a:pt x="19" y="3"/>
                  </a:lnTo>
                  <a:lnTo>
                    <a:pt x="19" y="0"/>
                  </a:lnTo>
                  <a:lnTo>
                    <a:pt x="19" y="0"/>
                  </a:lnTo>
                  <a:lnTo>
                    <a:pt x="19" y="0"/>
                  </a:lnTo>
                  <a:lnTo>
                    <a:pt x="19" y="0"/>
                  </a:lnTo>
                  <a:lnTo>
                    <a:pt x="19" y="0"/>
                  </a:lnTo>
                  <a:lnTo>
                    <a:pt x="19" y="0"/>
                  </a:lnTo>
                  <a:lnTo>
                    <a:pt x="19" y="0"/>
                  </a:lnTo>
                  <a:lnTo>
                    <a:pt x="21" y="0"/>
                  </a:lnTo>
                  <a:lnTo>
                    <a:pt x="22" y="0"/>
                  </a:lnTo>
                  <a:lnTo>
                    <a:pt x="29" y="3"/>
                  </a:lnTo>
                  <a:lnTo>
                    <a:pt x="30" y="3"/>
                  </a:lnTo>
                  <a:lnTo>
                    <a:pt x="30" y="3"/>
                  </a:lnTo>
                  <a:lnTo>
                    <a:pt x="30" y="5"/>
                  </a:lnTo>
                  <a:lnTo>
                    <a:pt x="33" y="5"/>
                  </a:lnTo>
                  <a:lnTo>
                    <a:pt x="32" y="15"/>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0" name="Freeform 1063"/>
            <p:cNvSpPr>
              <a:spLocks/>
            </p:cNvSpPr>
            <p:nvPr/>
          </p:nvSpPr>
          <p:spPr bwMode="auto">
            <a:xfrm>
              <a:off x="4766192" y="3078729"/>
              <a:ext cx="917666" cy="250926"/>
            </a:xfrm>
            <a:custGeom>
              <a:avLst/>
              <a:gdLst>
                <a:gd name="T0" fmla="*/ 0 w 128"/>
                <a:gd name="T1" fmla="*/ 9 h 35"/>
                <a:gd name="T2" fmla="*/ 0 w 128"/>
                <a:gd name="T3" fmla="*/ 15 h 35"/>
                <a:gd name="T4" fmla="*/ 3 w 128"/>
                <a:gd name="T5" fmla="*/ 17 h 35"/>
                <a:gd name="T6" fmla="*/ 12 w 128"/>
                <a:gd name="T7" fmla="*/ 23 h 35"/>
                <a:gd name="T8" fmla="*/ 15 w 128"/>
                <a:gd name="T9" fmla="*/ 21 h 35"/>
                <a:gd name="T10" fmla="*/ 19 w 128"/>
                <a:gd name="T11" fmla="*/ 20 h 35"/>
                <a:gd name="T12" fmla="*/ 29 w 128"/>
                <a:gd name="T13" fmla="*/ 18 h 35"/>
                <a:gd name="T14" fmla="*/ 35 w 128"/>
                <a:gd name="T15" fmla="*/ 18 h 35"/>
                <a:gd name="T16" fmla="*/ 48 w 128"/>
                <a:gd name="T17" fmla="*/ 24 h 35"/>
                <a:gd name="T18" fmla="*/ 51 w 128"/>
                <a:gd name="T19" fmla="*/ 31 h 35"/>
                <a:gd name="T20" fmla="*/ 57 w 128"/>
                <a:gd name="T21" fmla="*/ 35 h 35"/>
                <a:gd name="T22" fmla="*/ 59 w 128"/>
                <a:gd name="T23" fmla="*/ 35 h 35"/>
                <a:gd name="T24" fmla="*/ 67 w 128"/>
                <a:gd name="T25" fmla="*/ 35 h 35"/>
                <a:gd name="T26" fmla="*/ 80 w 128"/>
                <a:gd name="T27" fmla="*/ 32 h 35"/>
                <a:gd name="T28" fmla="*/ 89 w 128"/>
                <a:gd name="T29" fmla="*/ 29 h 35"/>
                <a:gd name="T30" fmla="*/ 105 w 128"/>
                <a:gd name="T31" fmla="*/ 26 h 35"/>
                <a:gd name="T32" fmla="*/ 118 w 128"/>
                <a:gd name="T33" fmla="*/ 24 h 35"/>
                <a:gd name="T34" fmla="*/ 126 w 128"/>
                <a:gd name="T35" fmla="*/ 15 h 35"/>
                <a:gd name="T36" fmla="*/ 128 w 128"/>
                <a:gd name="T37" fmla="*/ 15 h 35"/>
                <a:gd name="T38" fmla="*/ 120 w 128"/>
                <a:gd name="T39" fmla="*/ 8 h 35"/>
                <a:gd name="T40" fmla="*/ 120 w 128"/>
                <a:gd name="T41" fmla="*/ 6 h 35"/>
                <a:gd name="T42" fmla="*/ 118 w 128"/>
                <a:gd name="T43" fmla="*/ 6 h 35"/>
                <a:gd name="T44" fmla="*/ 118 w 128"/>
                <a:gd name="T45" fmla="*/ 5 h 35"/>
                <a:gd name="T46" fmla="*/ 117 w 128"/>
                <a:gd name="T47" fmla="*/ 5 h 35"/>
                <a:gd name="T48" fmla="*/ 117 w 128"/>
                <a:gd name="T49" fmla="*/ 3 h 35"/>
                <a:gd name="T50" fmla="*/ 117 w 128"/>
                <a:gd name="T51" fmla="*/ 3 h 35"/>
                <a:gd name="T52" fmla="*/ 115 w 128"/>
                <a:gd name="T53" fmla="*/ 3 h 35"/>
                <a:gd name="T54" fmla="*/ 108 w 128"/>
                <a:gd name="T5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35">
                  <a:moveTo>
                    <a:pt x="0" y="9"/>
                  </a:moveTo>
                  <a:lnTo>
                    <a:pt x="0" y="15"/>
                  </a:lnTo>
                  <a:lnTo>
                    <a:pt x="3" y="17"/>
                  </a:lnTo>
                  <a:lnTo>
                    <a:pt x="12" y="23"/>
                  </a:lnTo>
                  <a:lnTo>
                    <a:pt x="15" y="21"/>
                  </a:lnTo>
                  <a:lnTo>
                    <a:pt x="19" y="20"/>
                  </a:lnTo>
                  <a:lnTo>
                    <a:pt x="29" y="18"/>
                  </a:lnTo>
                  <a:lnTo>
                    <a:pt x="35" y="18"/>
                  </a:lnTo>
                  <a:lnTo>
                    <a:pt x="48" y="24"/>
                  </a:lnTo>
                  <a:lnTo>
                    <a:pt x="51" y="31"/>
                  </a:lnTo>
                  <a:lnTo>
                    <a:pt x="57" y="35"/>
                  </a:lnTo>
                  <a:lnTo>
                    <a:pt x="59" y="35"/>
                  </a:lnTo>
                  <a:lnTo>
                    <a:pt x="67" y="35"/>
                  </a:lnTo>
                  <a:lnTo>
                    <a:pt x="80" y="32"/>
                  </a:lnTo>
                  <a:lnTo>
                    <a:pt x="89" y="29"/>
                  </a:lnTo>
                  <a:lnTo>
                    <a:pt x="105" y="26"/>
                  </a:lnTo>
                  <a:lnTo>
                    <a:pt x="118" y="24"/>
                  </a:lnTo>
                  <a:lnTo>
                    <a:pt x="126" y="15"/>
                  </a:lnTo>
                  <a:lnTo>
                    <a:pt x="128" y="15"/>
                  </a:lnTo>
                  <a:lnTo>
                    <a:pt x="120" y="8"/>
                  </a:lnTo>
                  <a:lnTo>
                    <a:pt x="120" y="6"/>
                  </a:lnTo>
                  <a:lnTo>
                    <a:pt x="118" y="6"/>
                  </a:lnTo>
                  <a:lnTo>
                    <a:pt x="118" y="5"/>
                  </a:lnTo>
                  <a:lnTo>
                    <a:pt x="117" y="5"/>
                  </a:lnTo>
                  <a:lnTo>
                    <a:pt x="117" y="3"/>
                  </a:lnTo>
                  <a:lnTo>
                    <a:pt x="117" y="3"/>
                  </a:lnTo>
                  <a:lnTo>
                    <a:pt x="115" y="3"/>
                  </a:lnTo>
                  <a:lnTo>
                    <a:pt x="108"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1" name="Freeform 1068"/>
            <p:cNvSpPr>
              <a:spLocks/>
            </p:cNvSpPr>
            <p:nvPr/>
          </p:nvSpPr>
          <p:spPr bwMode="auto">
            <a:xfrm>
              <a:off x="6666048" y="4017900"/>
              <a:ext cx="129048" cy="336959"/>
            </a:xfrm>
            <a:custGeom>
              <a:avLst/>
              <a:gdLst>
                <a:gd name="T0" fmla="*/ 9 w 18"/>
                <a:gd name="T1" fmla="*/ 0 h 47"/>
                <a:gd name="T2" fmla="*/ 9 w 18"/>
                <a:gd name="T3" fmla="*/ 3 h 47"/>
                <a:gd name="T4" fmla="*/ 12 w 18"/>
                <a:gd name="T5" fmla="*/ 9 h 47"/>
                <a:gd name="T6" fmla="*/ 14 w 18"/>
                <a:gd name="T7" fmla="*/ 17 h 47"/>
                <a:gd name="T8" fmla="*/ 18 w 18"/>
                <a:gd name="T9" fmla="*/ 23 h 47"/>
                <a:gd name="T10" fmla="*/ 10 w 18"/>
                <a:gd name="T11" fmla="*/ 31 h 47"/>
                <a:gd name="T12" fmla="*/ 10 w 18"/>
                <a:gd name="T13" fmla="*/ 31 h 47"/>
                <a:gd name="T14" fmla="*/ 7 w 18"/>
                <a:gd name="T15" fmla="*/ 31 h 47"/>
                <a:gd name="T16" fmla="*/ 7 w 18"/>
                <a:gd name="T17" fmla="*/ 31 h 47"/>
                <a:gd name="T18" fmla="*/ 7 w 18"/>
                <a:gd name="T19" fmla="*/ 31 h 47"/>
                <a:gd name="T20" fmla="*/ 7 w 18"/>
                <a:gd name="T21" fmla="*/ 31 h 47"/>
                <a:gd name="T22" fmla="*/ 6 w 18"/>
                <a:gd name="T23" fmla="*/ 32 h 47"/>
                <a:gd name="T24" fmla="*/ 0 w 18"/>
                <a:gd name="T25" fmla="*/ 37 h 47"/>
                <a:gd name="T26" fmla="*/ 0 w 18"/>
                <a:gd name="T27" fmla="*/ 37 h 47"/>
                <a:gd name="T28" fmla="*/ 0 w 18"/>
                <a:gd name="T29" fmla="*/ 37 h 47"/>
                <a:gd name="T30" fmla="*/ 0 w 18"/>
                <a:gd name="T31" fmla="*/ 37 h 47"/>
                <a:gd name="T32" fmla="*/ 0 w 18"/>
                <a:gd name="T33" fmla="*/ 38 h 47"/>
                <a:gd name="T34" fmla="*/ 0 w 18"/>
                <a:gd name="T35" fmla="*/ 38 h 47"/>
                <a:gd name="T36" fmla="*/ 0 w 18"/>
                <a:gd name="T37" fmla="*/ 40 h 47"/>
                <a:gd name="T38" fmla="*/ 0 w 18"/>
                <a:gd name="T39" fmla="*/ 40 h 47"/>
                <a:gd name="T40" fmla="*/ 1 w 18"/>
                <a:gd name="T41" fmla="*/ 44 h 47"/>
                <a:gd name="T42" fmla="*/ 1 w 18"/>
                <a:gd name="T43" fmla="*/ 46 h 47"/>
                <a:gd name="T44" fmla="*/ 1 w 18"/>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47">
                  <a:moveTo>
                    <a:pt x="9" y="0"/>
                  </a:moveTo>
                  <a:lnTo>
                    <a:pt x="9" y="3"/>
                  </a:lnTo>
                  <a:lnTo>
                    <a:pt x="12" y="9"/>
                  </a:lnTo>
                  <a:lnTo>
                    <a:pt x="14" y="17"/>
                  </a:lnTo>
                  <a:lnTo>
                    <a:pt x="18" y="23"/>
                  </a:lnTo>
                  <a:lnTo>
                    <a:pt x="10" y="31"/>
                  </a:lnTo>
                  <a:lnTo>
                    <a:pt x="10" y="31"/>
                  </a:lnTo>
                  <a:lnTo>
                    <a:pt x="7" y="31"/>
                  </a:lnTo>
                  <a:lnTo>
                    <a:pt x="7" y="31"/>
                  </a:lnTo>
                  <a:lnTo>
                    <a:pt x="7" y="31"/>
                  </a:lnTo>
                  <a:lnTo>
                    <a:pt x="7" y="31"/>
                  </a:lnTo>
                  <a:lnTo>
                    <a:pt x="6" y="32"/>
                  </a:lnTo>
                  <a:lnTo>
                    <a:pt x="0" y="37"/>
                  </a:lnTo>
                  <a:lnTo>
                    <a:pt x="0" y="37"/>
                  </a:lnTo>
                  <a:lnTo>
                    <a:pt x="0" y="37"/>
                  </a:lnTo>
                  <a:lnTo>
                    <a:pt x="0" y="37"/>
                  </a:lnTo>
                  <a:lnTo>
                    <a:pt x="0" y="38"/>
                  </a:lnTo>
                  <a:lnTo>
                    <a:pt x="0" y="38"/>
                  </a:lnTo>
                  <a:lnTo>
                    <a:pt x="0" y="40"/>
                  </a:lnTo>
                  <a:lnTo>
                    <a:pt x="0" y="40"/>
                  </a:lnTo>
                  <a:lnTo>
                    <a:pt x="1" y="44"/>
                  </a:lnTo>
                  <a:lnTo>
                    <a:pt x="1" y="46"/>
                  </a:lnTo>
                  <a:lnTo>
                    <a:pt x="1" y="47"/>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2" name="Freeform 1069"/>
            <p:cNvSpPr>
              <a:spLocks/>
            </p:cNvSpPr>
            <p:nvPr/>
          </p:nvSpPr>
          <p:spPr bwMode="auto">
            <a:xfrm>
              <a:off x="6465305" y="3551902"/>
              <a:ext cx="265265" cy="466003"/>
            </a:xfrm>
            <a:custGeom>
              <a:avLst/>
              <a:gdLst>
                <a:gd name="T0" fmla="*/ 37 w 37"/>
                <a:gd name="T1" fmla="*/ 65 h 65"/>
                <a:gd name="T2" fmla="*/ 37 w 37"/>
                <a:gd name="T3" fmla="*/ 64 h 65"/>
                <a:gd name="T4" fmla="*/ 37 w 37"/>
                <a:gd name="T5" fmla="*/ 64 h 65"/>
                <a:gd name="T6" fmla="*/ 37 w 37"/>
                <a:gd name="T7" fmla="*/ 64 h 65"/>
                <a:gd name="T8" fmla="*/ 35 w 37"/>
                <a:gd name="T9" fmla="*/ 62 h 65"/>
                <a:gd name="T10" fmla="*/ 34 w 37"/>
                <a:gd name="T11" fmla="*/ 61 h 65"/>
                <a:gd name="T12" fmla="*/ 32 w 37"/>
                <a:gd name="T13" fmla="*/ 59 h 65"/>
                <a:gd name="T14" fmla="*/ 32 w 37"/>
                <a:gd name="T15" fmla="*/ 59 h 65"/>
                <a:gd name="T16" fmla="*/ 23 w 37"/>
                <a:gd name="T17" fmla="*/ 53 h 65"/>
                <a:gd name="T18" fmla="*/ 11 w 37"/>
                <a:gd name="T19" fmla="*/ 44 h 65"/>
                <a:gd name="T20" fmla="*/ 5 w 37"/>
                <a:gd name="T21" fmla="*/ 39 h 65"/>
                <a:gd name="T22" fmla="*/ 5 w 37"/>
                <a:gd name="T23" fmla="*/ 29 h 65"/>
                <a:gd name="T24" fmla="*/ 5 w 37"/>
                <a:gd name="T25" fmla="*/ 27 h 65"/>
                <a:gd name="T26" fmla="*/ 5 w 37"/>
                <a:gd name="T27" fmla="*/ 16 h 65"/>
                <a:gd name="T28" fmla="*/ 5 w 37"/>
                <a:gd name="T29" fmla="*/ 15 h 65"/>
                <a:gd name="T30" fmla="*/ 3 w 37"/>
                <a:gd name="T31" fmla="*/ 9 h 65"/>
                <a:gd name="T32" fmla="*/ 2 w 37"/>
                <a:gd name="T33" fmla="*/ 3 h 65"/>
                <a:gd name="T34" fmla="*/ 0 w 37"/>
                <a:gd name="T3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65">
                  <a:moveTo>
                    <a:pt x="37" y="65"/>
                  </a:moveTo>
                  <a:lnTo>
                    <a:pt x="37" y="64"/>
                  </a:lnTo>
                  <a:lnTo>
                    <a:pt x="37" y="64"/>
                  </a:lnTo>
                  <a:lnTo>
                    <a:pt x="37" y="64"/>
                  </a:lnTo>
                  <a:lnTo>
                    <a:pt x="35" y="62"/>
                  </a:lnTo>
                  <a:lnTo>
                    <a:pt x="34" y="61"/>
                  </a:lnTo>
                  <a:lnTo>
                    <a:pt x="32" y="59"/>
                  </a:lnTo>
                  <a:lnTo>
                    <a:pt x="32" y="59"/>
                  </a:lnTo>
                  <a:lnTo>
                    <a:pt x="23" y="53"/>
                  </a:lnTo>
                  <a:lnTo>
                    <a:pt x="11" y="44"/>
                  </a:lnTo>
                  <a:lnTo>
                    <a:pt x="5" y="39"/>
                  </a:lnTo>
                  <a:lnTo>
                    <a:pt x="5" y="29"/>
                  </a:lnTo>
                  <a:lnTo>
                    <a:pt x="5" y="27"/>
                  </a:lnTo>
                  <a:lnTo>
                    <a:pt x="5" y="16"/>
                  </a:lnTo>
                  <a:lnTo>
                    <a:pt x="5" y="15"/>
                  </a:lnTo>
                  <a:lnTo>
                    <a:pt x="3" y="9"/>
                  </a:lnTo>
                  <a:lnTo>
                    <a:pt x="2" y="3"/>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3" name="Freeform 1109"/>
            <p:cNvSpPr>
              <a:spLocks/>
            </p:cNvSpPr>
            <p:nvPr/>
          </p:nvSpPr>
          <p:spPr bwMode="auto">
            <a:xfrm>
              <a:off x="7504854" y="4978584"/>
              <a:ext cx="21509" cy="157723"/>
            </a:xfrm>
            <a:custGeom>
              <a:avLst/>
              <a:gdLst>
                <a:gd name="T0" fmla="*/ 0 w 3"/>
                <a:gd name="T1" fmla="*/ 22 h 22"/>
                <a:gd name="T2" fmla="*/ 3 w 3"/>
                <a:gd name="T3" fmla="*/ 14 h 22"/>
                <a:gd name="T4" fmla="*/ 3 w 3"/>
                <a:gd name="T5" fmla="*/ 8 h 22"/>
                <a:gd name="T6" fmla="*/ 3 w 3"/>
                <a:gd name="T7" fmla="*/ 0 h 22"/>
              </a:gdLst>
              <a:ahLst/>
              <a:cxnLst>
                <a:cxn ang="0">
                  <a:pos x="T0" y="T1"/>
                </a:cxn>
                <a:cxn ang="0">
                  <a:pos x="T2" y="T3"/>
                </a:cxn>
                <a:cxn ang="0">
                  <a:pos x="T4" y="T5"/>
                </a:cxn>
                <a:cxn ang="0">
                  <a:pos x="T6" y="T7"/>
                </a:cxn>
              </a:cxnLst>
              <a:rect l="0" t="0" r="r" b="b"/>
              <a:pathLst>
                <a:path w="3" h="22">
                  <a:moveTo>
                    <a:pt x="0" y="22"/>
                  </a:moveTo>
                  <a:lnTo>
                    <a:pt x="3" y="14"/>
                  </a:lnTo>
                  <a:lnTo>
                    <a:pt x="3" y="8"/>
                  </a:lnTo>
                  <a:lnTo>
                    <a:pt x="3"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4" name="Freeform 1110"/>
            <p:cNvSpPr>
              <a:spLocks/>
            </p:cNvSpPr>
            <p:nvPr/>
          </p:nvSpPr>
          <p:spPr bwMode="auto">
            <a:xfrm>
              <a:off x="7296938" y="4390703"/>
              <a:ext cx="200741" cy="164896"/>
            </a:xfrm>
            <a:custGeom>
              <a:avLst/>
              <a:gdLst>
                <a:gd name="T0" fmla="*/ 0 w 28"/>
                <a:gd name="T1" fmla="*/ 0 h 23"/>
                <a:gd name="T2" fmla="*/ 2 w 28"/>
                <a:gd name="T3" fmla="*/ 2 h 23"/>
                <a:gd name="T4" fmla="*/ 2 w 28"/>
                <a:gd name="T5" fmla="*/ 3 h 23"/>
                <a:gd name="T6" fmla="*/ 3 w 28"/>
                <a:gd name="T7" fmla="*/ 5 h 23"/>
                <a:gd name="T8" fmla="*/ 5 w 28"/>
                <a:gd name="T9" fmla="*/ 6 h 23"/>
                <a:gd name="T10" fmla="*/ 8 w 28"/>
                <a:gd name="T11" fmla="*/ 8 h 23"/>
                <a:gd name="T12" fmla="*/ 9 w 28"/>
                <a:gd name="T13" fmla="*/ 8 h 23"/>
                <a:gd name="T14" fmla="*/ 14 w 28"/>
                <a:gd name="T15" fmla="*/ 8 h 23"/>
                <a:gd name="T16" fmla="*/ 23 w 28"/>
                <a:gd name="T17" fmla="*/ 8 h 23"/>
                <a:gd name="T18" fmla="*/ 25 w 28"/>
                <a:gd name="T19" fmla="*/ 8 h 23"/>
                <a:gd name="T20" fmla="*/ 26 w 28"/>
                <a:gd name="T21" fmla="*/ 9 h 23"/>
                <a:gd name="T22" fmla="*/ 26 w 28"/>
                <a:gd name="T23" fmla="*/ 12 h 23"/>
                <a:gd name="T24" fmla="*/ 28 w 28"/>
                <a:gd name="T25" fmla="*/ 17 h 23"/>
                <a:gd name="T26" fmla="*/ 28 w 28"/>
                <a:gd name="T2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3">
                  <a:moveTo>
                    <a:pt x="0" y="0"/>
                  </a:moveTo>
                  <a:lnTo>
                    <a:pt x="2" y="2"/>
                  </a:lnTo>
                  <a:lnTo>
                    <a:pt x="2" y="3"/>
                  </a:lnTo>
                  <a:lnTo>
                    <a:pt x="3" y="5"/>
                  </a:lnTo>
                  <a:lnTo>
                    <a:pt x="5" y="6"/>
                  </a:lnTo>
                  <a:lnTo>
                    <a:pt x="8" y="8"/>
                  </a:lnTo>
                  <a:lnTo>
                    <a:pt x="9" y="8"/>
                  </a:lnTo>
                  <a:lnTo>
                    <a:pt x="14" y="8"/>
                  </a:lnTo>
                  <a:lnTo>
                    <a:pt x="23" y="8"/>
                  </a:lnTo>
                  <a:lnTo>
                    <a:pt x="25" y="8"/>
                  </a:lnTo>
                  <a:lnTo>
                    <a:pt x="26" y="9"/>
                  </a:lnTo>
                  <a:lnTo>
                    <a:pt x="26" y="12"/>
                  </a:lnTo>
                  <a:lnTo>
                    <a:pt x="28" y="17"/>
                  </a:lnTo>
                  <a:lnTo>
                    <a:pt x="28" y="2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5" name="Freeform 1111"/>
            <p:cNvSpPr>
              <a:spLocks/>
            </p:cNvSpPr>
            <p:nvPr/>
          </p:nvSpPr>
          <p:spPr bwMode="auto">
            <a:xfrm>
              <a:off x="7196573" y="4390700"/>
              <a:ext cx="100369" cy="372804"/>
            </a:xfrm>
            <a:custGeom>
              <a:avLst/>
              <a:gdLst>
                <a:gd name="T0" fmla="*/ 14 w 14"/>
                <a:gd name="T1" fmla="*/ 0 h 52"/>
                <a:gd name="T2" fmla="*/ 13 w 14"/>
                <a:gd name="T3" fmla="*/ 6 h 52"/>
                <a:gd name="T4" fmla="*/ 11 w 14"/>
                <a:gd name="T5" fmla="*/ 18 h 52"/>
                <a:gd name="T6" fmla="*/ 11 w 14"/>
                <a:gd name="T7" fmla="*/ 18 h 52"/>
                <a:gd name="T8" fmla="*/ 11 w 14"/>
                <a:gd name="T9" fmla="*/ 21 h 52"/>
                <a:gd name="T10" fmla="*/ 11 w 14"/>
                <a:gd name="T11" fmla="*/ 21 h 52"/>
                <a:gd name="T12" fmla="*/ 11 w 14"/>
                <a:gd name="T13" fmla="*/ 27 h 52"/>
                <a:gd name="T14" fmla="*/ 11 w 14"/>
                <a:gd name="T15" fmla="*/ 27 h 52"/>
                <a:gd name="T16" fmla="*/ 11 w 14"/>
                <a:gd name="T17" fmla="*/ 27 h 52"/>
                <a:gd name="T18" fmla="*/ 5 w 14"/>
                <a:gd name="T19" fmla="*/ 49 h 52"/>
                <a:gd name="T20" fmla="*/ 5 w 14"/>
                <a:gd name="T21" fmla="*/ 49 h 52"/>
                <a:gd name="T22" fmla="*/ 5 w 14"/>
                <a:gd name="T23" fmla="*/ 49 h 52"/>
                <a:gd name="T24" fmla="*/ 5 w 14"/>
                <a:gd name="T25" fmla="*/ 50 h 52"/>
                <a:gd name="T26" fmla="*/ 0 w 1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52">
                  <a:moveTo>
                    <a:pt x="14" y="0"/>
                  </a:moveTo>
                  <a:lnTo>
                    <a:pt x="13" y="6"/>
                  </a:lnTo>
                  <a:lnTo>
                    <a:pt x="11" y="18"/>
                  </a:lnTo>
                  <a:lnTo>
                    <a:pt x="11" y="18"/>
                  </a:lnTo>
                  <a:lnTo>
                    <a:pt x="11" y="21"/>
                  </a:lnTo>
                  <a:lnTo>
                    <a:pt x="11" y="21"/>
                  </a:lnTo>
                  <a:lnTo>
                    <a:pt x="11" y="27"/>
                  </a:lnTo>
                  <a:lnTo>
                    <a:pt x="11" y="27"/>
                  </a:lnTo>
                  <a:lnTo>
                    <a:pt x="11" y="27"/>
                  </a:lnTo>
                  <a:lnTo>
                    <a:pt x="5" y="49"/>
                  </a:lnTo>
                  <a:lnTo>
                    <a:pt x="5" y="49"/>
                  </a:lnTo>
                  <a:lnTo>
                    <a:pt x="5" y="49"/>
                  </a:lnTo>
                  <a:lnTo>
                    <a:pt x="5" y="50"/>
                  </a:lnTo>
                  <a:lnTo>
                    <a:pt x="0" y="5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6" name="Freeform 1114"/>
            <p:cNvSpPr>
              <a:spLocks/>
            </p:cNvSpPr>
            <p:nvPr/>
          </p:nvSpPr>
          <p:spPr bwMode="auto">
            <a:xfrm>
              <a:off x="7454665" y="5430246"/>
              <a:ext cx="236586" cy="172062"/>
            </a:xfrm>
            <a:custGeom>
              <a:avLst/>
              <a:gdLst>
                <a:gd name="T0" fmla="*/ 33 w 33"/>
                <a:gd name="T1" fmla="*/ 0 h 24"/>
                <a:gd name="T2" fmla="*/ 32 w 33"/>
                <a:gd name="T3" fmla="*/ 1 h 24"/>
                <a:gd name="T4" fmla="*/ 28 w 33"/>
                <a:gd name="T5" fmla="*/ 4 h 24"/>
                <a:gd name="T6" fmla="*/ 27 w 33"/>
                <a:gd name="T7" fmla="*/ 7 h 24"/>
                <a:gd name="T8" fmla="*/ 25 w 33"/>
                <a:gd name="T9" fmla="*/ 9 h 24"/>
                <a:gd name="T10" fmla="*/ 25 w 33"/>
                <a:gd name="T11" fmla="*/ 9 h 24"/>
                <a:gd name="T12" fmla="*/ 24 w 33"/>
                <a:gd name="T13" fmla="*/ 12 h 24"/>
                <a:gd name="T14" fmla="*/ 16 w 33"/>
                <a:gd name="T15" fmla="*/ 20 h 24"/>
                <a:gd name="T16" fmla="*/ 0 w 33"/>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4">
                  <a:moveTo>
                    <a:pt x="33" y="0"/>
                  </a:moveTo>
                  <a:lnTo>
                    <a:pt x="32" y="1"/>
                  </a:lnTo>
                  <a:lnTo>
                    <a:pt x="28" y="4"/>
                  </a:lnTo>
                  <a:lnTo>
                    <a:pt x="27" y="7"/>
                  </a:lnTo>
                  <a:lnTo>
                    <a:pt x="25" y="9"/>
                  </a:lnTo>
                  <a:lnTo>
                    <a:pt x="25" y="9"/>
                  </a:lnTo>
                  <a:lnTo>
                    <a:pt x="24" y="12"/>
                  </a:lnTo>
                  <a:lnTo>
                    <a:pt x="16" y="20"/>
                  </a:lnTo>
                  <a:lnTo>
                    <a:pt x="0" y="2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7" name="Line 1115"/>
            <p:cNvSpPr>
              <a:spLocks noChangeShapeType="1"/>
            </p:cNvSpPr>
            <p:nvPr/>
          </p:nvSpPr>
          <p:spPr bwMode="auto">
            <a:xfrm>
              <a:off x="7691251" y="5430246"/>
              <a:ext cx="150557" cy="7170"/>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8" name="Freeform 1116"/>
            <p:cNvSpPr>
              <a:spLocks/>
            </p:cNvSpPr>
            <p:nvPr/>
          </p:nvSpPr>
          <p:spPr bwMode="auto">
            <a:xfrm>
              <a:off x="6716231" y="3250792"/>
              <a:ext cx="143387" cy="279604"/>
            </a:xfrm>
            <a:custGeom>
              <a:avLst/>
              <a:gdLst>
                <a:gd name="T0" fmla="*/ 20 w 20"/>
                <a:gd name="T1" fmla="*/ 0 h 39"/>
                <a:gd name="T2" fmla="*/ 20 w 20"/>
                <a:gd name="T3" fmla="*/ 8 h 39"/>
                <a:gd name="T4" fmla="*/ 16 w 20"/>
                <a:gd name="T5" fmla="*/ 28 h 39"/>
                <a:gd name="T6" fmla="*/ 14 w 20"/>
                <a:gd name="T7" fmla="*/ 31 h 39"/>
                <a:gd name="T8" fmla="*/ 13 w 20"/>
                <a:gd name="T9" fmla="*/ 36 h 39"/>
                <a:gd name="T10" fmla="*/ 13 w 20"/>
                <a:gd name="T11" fmla="*/ 36 h 39"/>
                <a:gd name="T12" fmla="*/ 13 w 20"/>
                <a:gd name="T13" fmla="*/ 36 h 39"/>
                <a:gd name="T14" fmla="*/ 13 w 20"/>
                <a:gd name="T15" fmla="*/ 37 h 39"/>
                <a:gd name="T16" fmla="*/ 7 w 20"/>
                <a:gd name="T17" fmla="*/ 39 h 39"/>
                <a:gd name="T18" fmla="*/ 2 w 20"/>
                <a:gd name="T19" fmla="*/ 39 h 39"/>
                <a:gd name="T20" fmla="*/ 0 w 20"/>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9">
                  <a:moveTo>
                    <a:pt x="20" y="0"/>
                  </a:moveTo>
                  <a:lnTo>
                    <a:pt x="20" y="8"/>
                  </a:lnTo>
                  <a:lnTo>
                    <a:pt x="16" y="28"/>
                  </a:lnTo>
                  <a:lnTo>
                    <a:pt x="14" y="31"/>
                  </a:lnTo>
                  <a:lnTo>
                    <a:pt x="13" y="36"/>
                  </a:lnTo>
                  <a:lnTo>
                    <a:pt x="13" y="36"/>
                  </a:lnTo>
                  <a:lnTo>
                    <a:pt x="13" y="36"/>
                  </a:lnTo>
                  <a:lnTo>
                    <a:pt x="13" y="37"/>
                  </a:lnTo>
                  <a:lnTo>
                    <a:pt x="7" y="39"/>
                  </a:lnTo>
                  <a:lnTo>
                    <a:pt x="2" y="39"/>
                  </a:lnTo>
                  <a:lnTo>
                    <a:pt x="0" y="39"/>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69" name="Freeform 1125"/>
            <p:cNvSpPr>
              <a:spLocks/>
            </p:cNvSpPr>
            <p:nvPr/>
          </p:nvSpPr>
          <p:spPr bwMode="auto">
            <a:xfrm>
              <a:off x="7196569" y="4763504"/>
              <a:ext cx="121878" cy="372804"/>
            </a:xfrm>
            <a:custGeom>
              <a:avLst/>
              <a:gdLst>
                <a:gd name="T0" fmla="*/ 0 w 17"/>
                <a:gd name="T1" fmla="*/ 0 h 52"/>
                <a:gd name="T2" fmla="*/ 2 w 17"/>
                <a:gd name="T3" fmla="*/ 0 h 52"/>
                <a:gd name="T4" fmla="*/ 2 w 17"/>
                <a:gd name="T5" fmla="*/ 0 h 52"/>
                <a:gd name="T6" fmla="*/ 2 w 17"/>
                <a:gd name="T7" fmla="*/ 1 h 52"/>
                <a:gd name="T8" fmla="*/ 4 w 17"/>
                <a:gd name="T9" fmla="*/ 3 h 52"/>
                <a:gd name="T10" fmla="*/ 4 w 17"/>
                <a:gd name="T11" fmla="*/ 3 h 52"/>
                <a:gd name="T12" fmla="*/ 5 w 17"/>
                <a:gd name="T13" fmla="*/ 3 h 52"/>
                <a:gd name="T14" fmla="*/ 5 w 17"/>
                <a:gd name="T15" fmla="*/ 3 h 52"/>
                <a:gd name="T16" fmla="*/ 11 w 17"/>
                <a:gd name="T17" fmla="*/ 4 h 52"/>
                <a:gd name="T18" fmla="*/ 14 w 17"/>
                <a:gd name="T19" fmla="*/ 11 h 52"/>
                <a:gd name="T20" fmla="*/ 17 w 17"/>
                <a:gd name="T21" fmla="*/ 14 h 52"/>
                <a:gd name="T22" fmla="*/ 16 w 17"/>
                <a:gd name="T23" fmla="*/ 41 h 52"/>
                <a:gd name="T24" fmla="*/ 13 w 17"/>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2">
                  <a:moveTo>
                    <a:pt x="0" y="0"/>
                  </a:moveTo>
                  <a:lnTo>
                    <a:pt x="2" y="0"/>
                  </a:lnTo>
                  <a:lnTo>
                    <a:pt x="2" y="0"/>
                  </a:lnTo>
                  <a:lnTo>
                    <a:pt x="2" y="1"/>
                  </a:lnTo>
                  <a:lnTo>
                    <a:pt x="4" y="3"/>
                  </a:lnTo>
                  <a:lnTo>
                    <a:pt x="4" y="3"/>
                  </a:lnTo>
                  <a:lnTo>
                    <a:pt x="5" y="3"/>
                  </a:lnTo>
                  <a:lnTo>
                    <a:pt x="5" y="3"/>
                  </a:lnTo>
                  <a:lnTo>
                    <a:pt x="11" y="4"/>
                  </a:lnTo>
                  <a:lnTo>
                    <a:pt x="14" y="11"/>
                  </a:lnTo>
                  <a:lnTo>
                    <a:pt x="17" y="14"/>
                  </a:lnTo>
                  <a:lnTo>
                    <a:pt x="16" y="41"/>
                  </a:lnTo>
                  <a:lnTo>
                    <a:pt x="13" y="5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0" name="Line 1128"/>
            <p:cNvSpPr>
              <a:spLocks noChangeShapeType="1"/>
            </p:cNvSpPr>
            <p:nvPr/>
          </p:nvSpPr>
          <p:spPr bwMode="auto">
            <a:xfrm flipV="1">
              <a:off x="7755775" y="4992924"/>
              <a:ext cx="21509" cy="43015"/>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1" name="Freeform 1132"/>
            <p:cNvSpPr>
              <a:spLocks/>
            </p:cNvSpPr>
            <p:nvPr/>
          </p:nvSpPr>
          <p:spPr bwMode="auto">
            <a:xfrm>
              <a:off x="6171370" y="3387006"/>
              <a:ext cx="293940" cy="164896"/>
            </a:xfrm>
            <a:custGeom>
              <a:avLst/>
              <a:gdLst>
                <a:gd name="T0" fmla="*/ 0 w 41"/>
                <a:gd name="T1" fmla="*/ 0 h 23"/>
                <a:gd name="T2" fmla="*/ 5 w 41"/>
                <a:gd name="T3" fmla="*/ 0 h 23"/>
                <a:gd name="T4" fmla="*/ 6 w 41"/>
                <a:gd name="T5" fmla="*/ 0 h 23"/>
                <a:gd name="T6" fmla="*/ 12 w 41"/>
                <a:gd name="T7" fmla="*/ 1 h 23"/>
                <a:gd name="T8" fmla="*/ 14 w 41"/>
                <a:gd name="T9" fmla="*/ 3 h 23"/>
                <a:gd name="T10" fmla="*/ 29 w 41"/>
                <a:gd name="T11" fmla="*/ 10 h 23"/>
                <a:gd name="T12" fmla="*/ 34 w 41"/>
                <a:gd name="T13" fmla="*/ 15 h 23"/>
                <a:gd name="T14" fmla="*/ 35 w 41"/>
                <a:gd name="T15" fmla="*/ 18 h 23"/>
                <a:gd name="T16" fmla="*/ 41 w 41"/>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
                  <a:moveTo>
                    <a:pt x="0" y="0"/>
                  </a:moveTo>
                  <a:lnTo>
                    <a:pt x="5" y="0"/>
                  </a:lnTo>
                  <a:lnTo>
                    <a:pt x="6" y="0"/>
                  </a:lnTo>
                  <a:lnTo>
                    <a:pt x="12" y="1"/>
                  </a:lnTo>
                  <a:lnTo>
                    <a:pt x="14" y="3"/>
                  </a:lnTo>
                  <a:lnTo>
                    <a:pt x="29" y="10"/>
                  </a:lnTo>
                  <a:lnTo>
                    <a:pt x="34" y="15"/>
                  </a:lnTo>
                  <a:lnTo>
                    <a:pt x="35" y="18"/>
                  </a:lnTo>
                  <a:lnTo>
                    <a:pt x="41" y="2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2" name="Line 1133"/>
            <p:cNvSpPr>
              <a:spLocks noChangeShapeType="1"/>
            </p:cNvSpPr>
            <p:nvPr/>
          </p:nvSpPr>
          <p:spPr bwMode="auto">
            <a:xfrm flipH="1" flipV="1">
              <a:off x="6128355" y="3322485"/>
              <a:ext cx="43015" cy="64524"/>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3" name="Freeform 1148"/>
            <p:cNvSpPr>
              <a:spLocks/>
            </p:cNvSpPr>
            <p:nvPr/>
          </p:nvSpPr>
          <p:spPr bwMode="auto">
            <a:xfrm>
              <a:off x="8107069" y="3745468"/>
              <a:ext cx="129048" cy="57354"/>
            </a:xfrm>
            <a:custGeom>
              <a:avLst/>
              <a:gdLst>
                <a:gd name="T0" fmla="*/ 0 w 18"/>
                <a:gd name="T1" fmla="*/ 2 h 8"/>
                <a:gd name="T2" fmla="*/ 3 w 18"/>
                <a:gd name="T3" fmla="*/ 2 h 8"/>
                <a:gd name="T4" fmla="*/ 8 w 18"/>
                <a:gd name="T5" fmla="*/ 0 h 8"/>
                <a:gd name="T6" fmla="*/ 11 w 18"/>
                <a:gd name="T7" fmla="*/ 5 h 8"/>
                <a:gd name="T8" fmla="*/ 12 w 18"/>
                <a:gd name="T9" fmla="*/ 8 h 8"/>
                <a:gd name="T10" fmla="*/ 14 w 18"/>
                <a:gd name="T11" fmla="*/ 8 h 8"/>
                <a:gd name="T12" fmla="*/ 18 w 18"/>
                <a:gd name="T13" fmla="*/ 6 h 8"/>
                <a:gd name="T14" fmla="*/ 18 w 18"/>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
                  <a:moveTo>
                    <a:pt x="0" y="2"/>
                  </a:moveTo>
                  <a:lnTo>
                    <a:pt x="3" y="2"/>
                  </a:lnTo>
                  <a:lnTo>
                    <a:pt x="8" y="0"/>
                  </a:lnTo>
                  <a:lnTo>
                    <a:pt x="11" y="5"/>
                  </a:lnTo>
                  <a:lnTo>
                    <a:pt x="12" y="8"/>
                  </a:lnTo>
                  <a:lnTo>
                    <a:pt x="14" y="8"/>
                  </a:lnTo>
                  <a:lnTo>
                    <a:pt x="18" y="6"/>
                  </a:lnTo>
                  <a:lnTo>
                    <a:pt x="18" y="6"/>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4" name="Line 1149"/>
            <p:cNvSpPr>
              <a:spLocks noChangeShapeType="1"/>
            </p:cNvSpPr>
            <p:nvPr/>
          </p:nvSpPr>
          <p:spPr bwMode="auto">
            <a:xfrm flipH="1" flipV="1">
              <a:off x="7540694" y="3888852"/>
              <a:ext cx="28679" cy="64524"/>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5" name="Freeform 1159"/>
            <p:cNvSpPr>
              <a:spLocks/>
            </p:cNvSpPr>
            <p:nvPr/>
          </p:nvSpPr>
          <p:spPr bwMode="auto">
            <a:xfrm>
              <a:off x="8107069" y="4534087"/>
              <a:ext cx="43015" cy="207911"/>
            </a:xfrm>
            <a:custGeom>
              <a:avLst/>
              <a:gdLst>
                <a:gd name="T0" fmla="*/ 6 w 6"/>
                <a:gd name="T1" fmla="*/ 29 h 29"/>
                <a:gd name="T2" fmla="*/ 5 w 6"/>
                <a:gd name="T3" fmla="*/ 14 h 29"/>
                <a:gd name="T4" fmla="*/ 5 w 6"/>
                <a:gd name="T5" fmla="*/ 12 h 29"/>
                <a:gd name="T6" fmla="*/ 5 w 6"/>
                <a:gd name="T7" fmla="*/ 10 h 29"/>
                <a:gd name="T8" fmla="*/ 5 w 6"/>
                <a:gd name="T9" fmla="*/ 10 h 29"/>
                <a:gd name="T10" fmla="*/ 3 w 6"/>
                <a:gd name="T11" fmla="*/ 9 h 29"/>
                <a:gd name="T12" fmla="*/ 3 w 6"/>
                <a:gd name="T13" fmla="*/ 7 h 29"/>
                <a:gd name="T14" fmla="*/ 2 w 6"/>
                <a:gd name="T15" fmla="*/ 6 h 29"/>
                <a:gd name="T16" fmla="*/ 0 w 6"/>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9">
                  <a:moveTo>
                    <a:pt x="6" y="29"/>
                  </a:moveTo>
                  <a:lnTo>
                    <a:pt x="5" y="14"/>
                  </a:lnTo>
                  <a:lnTo>
                    <a:pt x="5" y="12"/>
                  </a:lnTo>
                  <a:lnTo>
                    <a:pt x="5" y="10"/>
                  </a:lnTo>
                  <a:lnTo>
                    <a:pt x="5" y="10"/>
                  </a:lnTo>
                  <a:lnTo>
                    <a:pt x="3" y="9"/>
                  </a:lnTo>
                  <a:lnTo>
                    <a:pt x="3" y="7"/>
                  </a:lnTo>
                  <a:lnTo>
                    <a:pt x="2" y="6"/>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6" name="Freeform 1199"/>
            <p:cNvSpPr>
              <a:spLocks/>
            </p:cNvSpPr>
            <p:nvPr/>
          </p:nvSpPr>
          <p:spPr bwMode="auto">
            <a:xfrm>
              <a:off x="8436858" y="5322704"/>
              <a:ext cx="43015" cy="293940"/>
            </a:xfrm>
            <a:custGeom>
              <a:avLst/>
              <a:gdLst>
                <a:gd name="T0" fmla="*/ 0 w 6"/>
                <a:gd name="T1" fmla="*/ 0 h 41"/>
                <a:gd name="T2" fmla="*/ 4 w 6"/>
                <a:gd name="T3" fmla="*/ 12 h 41"/>
                <a:gd name="T4" fmla="*/ 6 w 6"/>
                <a:gd name="T5" fmla="*/ 19 h 41"/>
                <a:gd name="T6" fmla="*/ 6 w 6"/>
                <a:gd name="T7" fmla="*/ 19 h 41"/>
                <a:gd name="T8" fmla="*/ 4 w 6"/>
                <a:gd name="T9" fmla="*/ 24 h 41"/>
                <a:gd name="T10" fmla="*/ 4 w 6"/>
                <a:gd name="T11" fmla="*/ 24 h 41"/>
                <a:gd name="T12" fmla="*/ 4 w 6"/>
                <a:gd name="T13" fmla="*/ 25 h 41"/>
                <a:gd name="T14" fmla="*/ 3 w 6"/>
                <a:gd name="T15" fmla="*/ 29 h 41"/>
                <a:gd name="T16" fmla="*/ 3 w 6"/>
                <a:gd name="T17" fmla="*/ 29 h 41"/>
                <a:gd name="T18" fmla="*/ 3 w 6"/>
                <a:gd name="T19" fmla="*/ 30 h 41"/>
                <a:gd name="T20" fmla="*/ 3 w 6"/>
                <a:gd name="T21" fmla="*/ 30 h 41"/>
                <a:gd name="T22" fmla="*/ 1 w 6"/>
                <a:gd name="T23" fmla="*/ 32 h 41"/>
                <a:gd name="T24" fmla="*/ 1 w 6"/>
                <a:gd name="T25" fmla="*/ 32 h 41"/>
                <a:gd name="T26" fmla="*/ 1 w 6"/>
                <a:gd name="T27" fmla="*/ 33 h 41"/>
                <a:gd name="T28" fmla="*/ 1 w 6"/>
                <a:gd name="T29" fmla="*/ 35 h 41"/>
                <a:gd name="T30" fmla="*/ 1 w 6"/>
                <a:gd name="T31" fmla="*/ 38 h 41"/>
                <a:gd name="T32" fmla="*/ 1 w 6"/>
                <a:gd name="T33" fmla="*/ 39 h 41"/>
                <a:gd name="T34" fmla="*/ 1 w 6"/>
                <a:gd name="T3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41">
                  <a:moveTo>
                    <a:pt x="0" y="0"/>
                  </a:moveTo>
                  <a:lnTo>
                    <a:pt x="4" y="12"/>
                  </a:lnTo>
                  <a:lnTo>
                    <a:pt x="6" y="19"/>
                  </a:lnTo>
                  <a:lnTo>
                    <a:pt x="6" y="19"/>
                  </a:lnTo>
                  <a:lnTo>
                    <a:pt x="4" y="24"/>
                  </a:lnTo>
                  <a:lnTo>
                    <a:pt x="4" y="24"/>
                  </a:lnTo>
                  <a:lnTo>
                    <a:pt x="4" y="25"/>
                  </a:lnTo>
                  <a:lnTo>
                    <a:pt x="3" y="29"/>
                  </a:lnTo>
                  <a:lnTo>
                    <a:pt x="3" y="29"/>
                  </a:lnTo>
                  <a:lnTo>
                    <a:pt x="3" y="30"/>
                  </a:lnTo>
                  <a:lnTo>
                    <a:pt x="3" y="30"/>
                  </a:lnTo>
                  <a:lnTo>
                    <a:pt x="1" y="32"/>
                  </a:lnTo>
                  <a:lnTo>
                    <a:pt x="1" y="32"/>
                  </a:lnTo>
                  <a:lnTo>
                    <a:pt x="1" y="33"/>
                  </a:lnTo>
                  <a:lnTo>
                    <a:pt x="1" y="35"/>
                  </a:lnTo>
                  <a:lnTo>
                    <a:pt x="1" y="38"/>
                  </a:lnTo>
                  <a:lnTo>
                    <a:pt x="1" y="39"/>
                  </a:lnTo>
                  <a:lnTo>
                    <a:pt x="1" y="41"/>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7" name="Freeform 1200"/>
            <p:cNvSpPr>
              <a:spLocks/>
            </p:cNvSpPr>
            <p:nvPr/>
          </p:nvSpPr>
          <p:spPr bwMode="auto">
            <a:xfrm>
              <a:off x="8121405" y="5286864"/>
              <a:ext cx="315449" cy="43015"/>
            </a:xfrm>
            <a:custGeom>
              <a:avLst/>
              <a:gdLst>
                <a:gd name="T0" fmla="*/ 44 w 44"/>
                <a:gd name="T1" fmla="*/ 5 h 6"/>
                <a:gd name="T2" fmla="*/ 32 w 44"/>
                <a:gd name="T3" fmla="*/ 2 h 6"/>
                <a:gd name="T4" fmla="*/ 28 w 44"/>
                <a:gd name="T5" fmla="*/ 2 h 6"/>
                <a:gd name="T6" fmla="*/ 24 w 44"/>
                <a:gd name="T7" fmla="*/ 0 h 6"/>
                <a:gd name="T8" fmla="*/ 22 w 44"/>
                <a:gd name="T9" fmla="*/ 0 h 6"/>
                <a:gd name="T10" fmla="*/ 22 w 44"/>
                <a:gd name="T11" fmla="*/ 0 h 6"/>
                <a:gd name="T12" fmla="*/ 15 w 44"/>
                <a:gd name="T13" fmla="*/ 0 h 6"/>
                <a:gd name="T14" fmla="*/ 13 w 44"/>
                <a:gd name="T15" fmla="*/ 2 h 6"/>
                <a:gd name="T16" fmla="*/ 12 w 44"/>
                <a:gd name="T17" fmla="*/ 3 h 6"/>
                <a:gd name="T18" fmla="*/ 12 w 44"/>
                <a:gd name="T19" fmla="*/ 3 h 6"/>
                <a:gd name="T20" fmla="*/ 12 w 44"/>
                <a:gd name="T21" fmla="*/ 6 h 6"/>
                <a:gd name="T22" fmla="*/ 3 w 44"/>
                <a:gd name="T23" fmla="*/ 3 h 6"/>
                <a:gd name="T24" fmla="*/ 1 w 44"/>
                <a:gd name="T25" fmla="*/ 3 h 6"/>
                <a:gd name="T26" fmla="*/ 0 w 44"/>
                <a:gd name="T27" fmla="*/ 2 h 6"/>
                <a:gd name="T28" fmla="*/ 0 w 44"/>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
                  <a:moveTo>
                    <a:pt x="44" y="5"/>
                  </a:moveTo>
                  <a:lnTo>
                    <a:pt x="32" y="2"/>
                  </a:lnTo>
                  <a:lnTo>
                    <a:pt x="28" y="2"/>
                  </a:lnTo>
                  <a:lnTo>
                    <a:pt x="24" y="0"/>
                  </a:lnTo>
                  <a:lnTo>
                    <a:pt x="22" y="0"/>
                  </a:lnTo>
                  <a:lnTo>
                    <a:pt x="22" y="0"/>
                  </a:lnTo>
                  <a:lnTo>
                    <a:pt x="15" y="0"/>
                  </a:lnTo>
                  <a:lnTo>
                    <a:pt x="13" y="2"/>
                  </a:lnTo>
                  <a:lnTo>
                    <a:pt x="12" y="3"/>
                  </a:lnTo>
                  <a:lnTo>
                    <a:pt x="12" y="3"/>
                  </a:lnTo>
                  <a:lnTo>
                    <a:pt x="12" y="6"/>
                  </a:lnTo>
                  <a:lnTo>
                    <a:pt x="3" y="3"/>
                  </a:lnTo>
                  <a:lnTo>
                    <a:pt x="1" y="3"/>
                  </a:lnTo>
                  <a:lnTo>
                    <a:pt x="0" y="2"/>
                  </a:lnTo>
                  <a:lnTo>
                    <a:pt x="0" y="2"/>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8" name="Freeform 1204"/>
            <p:cNvSpPr>
              <a:spLocks/>
            </p:cNvSpPr>
            <p:nvPr/>
          </p:nvSpPr>
          <p:spPr bwMode="auto">
            <a:xfrm>
              <a:off x="7648236" y="3853012"/>
              <a:ext cx="100369" cy="100369"/>
            </a:xfrm>
            <a:custGeom>
              <a:avLst/>
              <a:gdLst>
                <a:gd name="T0" fmla="*/ 0 w 14"/>
                <a:gd name="T1" fmla="*/ 14 h 14"/>
                <a:gd name="T2" fmla="*/ 0 w 14"/>
                <a:gd name="T3" fmla="*/ 13 h 14"/>
                <a:gd name="T4" fmla="*/ 0 w 14"/>
                <a:gd name="T5" fmla="*/ 13 h 14"/>
                <a:gd name="T6" fmla="*/ 0 w 14"/>
                <a:gd name="T7" fmla="*/ 11 h 14"/>
                <a:gd name="T8" fmla="*/ 0 w 14"/>
                <a:gd name="T9" fmla="*/ 11 h 14"/>
                <a:gd name="T10" fmla="*/ 8 w 14"/>
                <a:gd name="T11" fmla="*/ 9 h 14"/>
                <a:gd name="T12" fmla="*/ 8 w 14"/>
                <a:gd name="T13" fmla="*/ 9 h 14"/>
                <a:gd name="T14" fmla="*/ 8 w 14"/>
                <a:gd name="T15" fmla="*/ 9 h 14"/>
                <a:gd name="T16" fmla="*/ 8 w 14"/>
                <a:gd name="T17" fmla="*/ 11 h 14"/>
                <a:gd name="T18" fmla="*/ 8 w 14"/>
                <a:gd name="T19" fmla="*/ 11 h 14"/>
                <a:gd name="T20" fmla="*/ 8 w 14"/>
                <a:gd name="T21" fmla="*/ 11 h 14"/>
                <a:gd name="T22" fmla="*/ 12 w 14"/>
                <a:gd name="T23" fmla="*/ 11 h 14"/>
                <a:gd name="T24" fmla="*/ 12 w 14"/>
                <a:gd name="T25" fmla="*/ 11 h 14"/>
                <a:gd name="T26" fmla="*/ 12 w 14"/>
                <a:gd name="T27" fmla="*/ 11 h 14"/>
                <a:gd name="T28" fmla="*/ 12 w 14"/>
                <a:gd name="T29" fmla="*/ 11 h 14"/>
                <a:gd name="T30" fmla="*/ 14 w 14"/>
                <a:gd name="T31" fmla="*/ 5 h 14"/>
                <a:gd name="T32" fmla="*/ 14 w 14"/>
                <a:gd name="T33" fmla="*/ 3 h 14"/>
                <a:gd name="T34" fmla="*/ 14 w 14"/>
                <a:gd name="T35" fmla="*/ 3 h 14"/>
                <a:gd name="T36" fmla="*/ 14 w 14"/>
                <a:gd name="T37" fmla="*/ 3 h 14"/>
                <a:gd name="T38" fmla="*/ 14 w 14"/>
                <a:gd name="T39" fmla="*/ 2 h 14"/>
                <a:gd name="T40" fmla="*/ 14 w 14"/>
                <a:gd name="T41" fmla="*/ 0 h 14"/>
                <a:gd name="T42" fmla="*/ 14 w 14"/>
                <a:gd name="T43" fmla="*/ 0 h 14"/>
                <a:gd name="T44" fmla="*/ 14 w 14"/>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4">
                  <a:moveTo>
                    <a:pt x="0" y="14"/>
                  </a:moveTo>
                  <a:lnTo>
                    <a:pt x="0" y="13"/>
                  </a:lnTo>
                  <a:lnTo>
                    <a:pt x="0" y="13"/>
                  </a:lnTo>
                  <a:lnTo>
                    <a:pt x="0" y="11"/>
                  </a:lnTo>
                  <a:lnTo>
                    <a:pt x="0" y="11"/>
                  </a:lnTo>
                  <a:lnTo>
                    <a:pt x="8" y="9"/>
                  </a:lnTo>
                  <a:lnTo>
                    <a:pt x="8" y="9"/>
                  </a:lnTo>
                  <a:lnTo>
                    <a:pt x="8" y="9"/>
                  </a:lnTo>
                  <a:lnTo>
                    <a:pt x="8" y="11"/>
                  </a:lnTo>
                  <a:lnTo>
                    <a:pt x="8" y="11"/>
                  </a:lnTo>
                  <a:lnTo>
                    <a:pt x="8" y="11"/>
                  </a:lnTo>
                  <a:lnTo>
                    <a:pt x="12" y="11"/>
                  </a:lnTo>
                  <a:lnTo>
                    <a:pt x="12" y="11"/>
                  </a:lnTo>
                  <a:lnTo>
                    <a:pt x="12" y="11"/>
                  </a:lnTo>
                  <a:lnTo>
                    <a:pt x="12" y="11"/>
                  </a:lnTo>
                  <a:lnTo>
                    <a:pt x="14" y="5"/>
                  </a:lnTo>
                  <a:lnTo>
                    <a:pt x="14" y="3"/>
                  </a:lnTo>
                  <a:lnTo>
                    <a:pt x="14" y="3"/>
                  </a:lnTo>
                  <a:lnTo>
                    <a:pt x="14" y="3"/>
                  </a:lnTo>
                  <a:lnTo>
                    <a:pt x="14" y="2"/>
                  </a:lnTo>
                  <a:lnTo>
                    <a:pt x="14" y="0"/>
                  </a:lnTo>
                  <a:lnTo>
                    <a:pt x="14" y="0"/>
                  </a:lnTo>
                  <a:lnTo>
                    <a:pt x="14"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79" name="Freeform 1205"/>
            <p:cNvSpPr>
              <a:spLocks/>
            </p:cNvSpPr>
            <p:nvPr/>
          </p:nvSpPr>
          <p:spPr bwMode="auto">
            <a:xfrm>
              <a:off x="8236117" y="3788483"/>
              <a:ext cx="57354" cy="351295"/>
            </a:xfrm>
            <a:custGeom>
              <a:avLst/>
              <a:gdLst>
                <a:gd name="T0" fmla="*/ 0 w 8"/>
                <a:gd name="T1" fmla="*/ 0 h 49"/>
                <a:gd name="T2" fmla="*/ 5 w 8"/>
                <a:gd name="T3" fmla="*/ 8 h 49"/>
                <a:gd name="T4" fmla="*/ 6 w 8"/>
                <a:gd name="T5" fmla="*/ 8 h 49"/>
                <a:gd name="T6" fmla="*/ 6 w 8"/>
                <a:gd name="T7" fmla="*/ 11 h 49"/>
                <a:gd name="T8" fmla="*/ 8 w 8"/>
                <a:gd name="T9" fmla="*/ 20 h 49"/>
                <a:gd name="T10" fmla="*/ 8 w 8"/>
                <a:gd name="T11" fmla="*/ 31 h 49"/>
                <a:gd name="T12" fmla="*/ 5 w 8"/>
                <a:gd name="T13" fmla="*/ 43 h 49"/>
                <a:gd name="T14" fmla="*/ 5 w 8"/>
                <a:gd name="T15" fmla="*/ 44 h 49"/>
                <a:gd name="T16" fmla="*/ 0 w 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9">
                  <a:moveTo>
                    <a:pt x="0" y="0"/>
                  </a:moveTo>
                  <a:lnTo>
                    <a:pt x="5" y="8"/>
                  </a:lnTo>
                  <a:lnTo>
                    <a:pt x="6" y="8"/>
                  </a:lnTo>
                  <a:lnTo>
                    <a:pt x="6" y="11"/>
                  </a:lnTo>
                  <a:lnTo>
                    <a:pt x="8" y="20"/>
                  </a:lnTo>
                  <a:lnTo>
                    <a:pt x="8" y="31"/>
                  </a:lnTo>
                  <a:lnTo>
                    <a:pt x="5" y="43"/>
                  </a:lnTo>
                  <a:lnTo>
                    <a:pt x="5" y="44"/>
                  </a:lnTo>
                  <a:lnTo>
                    <a:pt x="0" y="49"/>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0" name="Line 1207"/>
            <p:cNvSpPr>
              <a:spLocks noChangeShapeType="1"/>
            </p:cNvSpPr>
            <p:nvPr/>
          </p:nvSpPr>
          <p:spPr bwMode="auto">
            <a:xfrm>
              <a:off x="7856143" y="4562761"/>
              <a:ext cx="100369" cy="0"/>
            </a:xfrm>
            <a:prstGeom prst="line">
              <a:avLst/>
            </a:prstGeom>
            <a:noFill/>
            <a:ln w="3175">
              <a:solidFill>
                <a:srgbClr val="004A94"/>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1" name="Freeform 1222"/>
            <p:cNvSpPr>
              <a:spLocks/>
            </p:cNvSpPr>
            <p:nvPr/>
          </p:nvSpPr>
          <p:spPr bwMode="auto">
            <a:xfrm>
              <a:off x="7942176" y="4354850"/>
              <a:ext cx="21509" cy="207911"/>
            </a:xfrm>
            <a:custGeom>
              <a:avLst/>
              <a:gdLst>
                <a:gd name="T0" fmla="*/ 2 w 3"/>
                <a:gd name="T1" fmla="*/ 0 h 29"/>
                <a:gd name="T2" fmla="*/ 2 w 3"/>
                <a:gd name="T3" fmla="*/ 2 h 29"/>
                <a:gd name="T4" fmla="*/ 3 w 3"/>
                <a:gd name="T5" fmla="*/ 3 h 29"/>
                <a:gd name="T6" fmla="*/ 3 w 3"/>
                <a:gd name="T7" fmla="*/ 10 h 29"/>
                <a:gd name="T8" fmla="*/ 2 w 3"/>
                <a:gd name="T9" fmla="*/ 14 h 29"/>
                <a:gd name="T10" fmla="*/ 0 w 3"/>
                <a:gd name="T11" fmla="*/ 22 h 29"/>
                <a:gd name="T12" fmla="*/ 0 w 3"/>
                <a:gd name="T13" fmla="*/ 22 h 29"/>
                <a:gd name="T14" fmla="*/ 2 w 3"/>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9">
                  <a:moveTo>
                    <a:pt x="2" y="0"/>
                  </a:moveTo>
                  <a:lnTo>
                    <a:pt x="2" y="2"/>
                  </a:lnTo>
                  <a:lnTo>
                    <a:pt x="3" y="3"/>
                  </a:lnTo>
                  <a:lnTo>
                    <a:pt x="3" y="10"/>
                  </a:lnTo>
                  <a:lnTo>
                    <a:pt x="2" y="14"/>
                  </a:lnTo>
                  <a:lnTo>
                    <a:pt x="0" y="22"/>
                  </a:lnTo>
                  <a:lnTo>
                    <a:pt x="0" y="22"/>
                  </a:lnTo>
                  <a:lnTo>
                    <a:pt x="2" y="29"/>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2" name="Freeform 1241"/>
            <p:cNvSpPr>
              <a:spLocks/>
            </p:cNvSpPr>
            <p:nvPr/>
          </p:nvSpPr>
          <p:spPr bwMode="auto">
            <a:xfrm>
              <a:off x="7504849" y="5136307"/>
              <a:ext cx="150557" cy="129048"/>
            </a:xfrm>
            <a:custGeom>
              <a:avLst/>
              <a:gdLst>
                <a:gd name="T0" fmla="*/ 21 w 21"/>
                <a:gd name="T1" fmla="*/ 13 h 18"/>
                <a:gd name="T2" fmla="*/ 15 w 21"/>
                <a:gd name="T3" fmla="*/ 18 h 18"/>
                <a:gd name="T4" fmla="*/ 15 w 21"/>
                <a:gd name="T5" fmla="*/ 18 h 18"/>
                <a:gd name="T6" fmla="*/ 15 w 21"/>
                <a:gd name="T7" fmla="*/ 18 h 18"/>
                <a:gd name="T8" fmla="*/ 15 w 21"/>
                <a:gd name="T9" fmla="*/ 18 h 18"/>
                <a:gd name="T10" fmla="*/ 14 w 21"/>
                <a:gd name="T11" fmla="*/ 18 h 18"/>
                <a:gd name="T12" fmla="*/ 14 w 21"/>
                <a:gd name="T13" fmla="*/ 18 h 18"/>
                <a:gd name="T14" fmla="*/ 8 w 21"/>
                <a:gd name="T15" fmla="*/ 13 h 18"/>
                <a:gd name="T16" fmla="*/ 6 w 21"/>
                <a:gd name="T17" fmla="*/ 10 h 18"/>
                <a:gd name="T18" fmla="*/ 6 w 21"/>
                <a:gd name="T19" fmla="*/ 6 h 18"/>
                <a:gd name="T20" fmla="*/ 3 w 21"/>
                <a:gd name="T21" fmla="*/ 3 h 18"/>
                <a:gd name="T22" fmla="*/ 0 w 21"/>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8">
                  <a:moveTo>
                    <a:pt x="21" y="13"/>
                  </a:moveTo>
                  <a:lnTo>
                    <a:pt x="15" y="18"/>
                  </a:lnTo>
                  <a:lnTo>
                    <a:pt x="15" y="18"/>
                  </a:lnTo>
                  <a:lnTo>
                    <a:pt x="15" y="18"/>
                  </a:lnTo>
                  <a:lnTo>
                    <a:pt x="15" y="18"/>
                  </a:lnTo>
                  <a:lnTo>
                    <a:pt x="14" y="18"/>
                  </a:lnTo>
                  <a:lnTo>
                    <a:pt x="14" y="18"/>
                  </a:lnTo>
                  <a:lnTo>
                    <a:pt x="8" y="13"/>
                  </a:lnTo>
                  <a:lnTo>
                    <a:pt x="6" y="10"/>
                  </a:lnTo>
                  <a:lnTo>
                    <a:pt x="6" y="6"/>
                  </a:lnTo>
                  <a:lnTo>
                    <a:pt x="3" y="3"/>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3" name="Freeform 1242"/>
            <p:cNvSpPr>
              <a:spLocks/>
            </p:cNvSpPr>
            <p:nvPr/>
          </p:nvSpPr>
          <p:spPr bwMode="auto">
            <a:xfrm>
              <a:off x="7648236" y="5229501"/>
              <a:ext cx="43015" cy="200741"/>
            </a:xfrm>
            <a:custGeom>
              <a:avLst/>
              <a:gdLst>
                <a:gd name="T0" fmla="*/ 1 w 6"/>
                <a:gd name="T1" fmla="*/ 0 h 28"/>
                <a:gd name="T2" fmla="*/ 0 w 6"/>
                <a:gd name="T3" fmla="*/ 8 h 28"/>
                <a:gd name="T4" fmla="*/ 0 w 6"/>
                <a:gd name="T5" fmla="*/ 10 h 28"/>
                <a:gd name="T6" fmla="*/ 0 w 6"/>
                <a:gd name="T7" fmla="*/ 11 h 28"/>
                <a:gd name="T8" fmla="*/ 0 w 6"/>
                <a:gd name="T9" fmla="*/ 20 h 28"/>
                <a:gd name="T10" fmla="*/ 0 w 6"/>
                <a:gd name="T11" fmla="*/ 20 h 28"/>
                <a:gd name="T12" fmla="*/ 0 w 6"/>
                <a:gd name="T13" fmla="*/ 20 h 28"/>
                <a:gd name="T14" fmla="*/ 0 w 6"/>
                <a:gd name="T15" fmla="*/ 20 h 28"/>
                <a:gd name="T16" fmla="*/ 0 w 6"/>
                <a:gd name="T17" fmla="*/ 20 h 28"/>
                <a:gd name="T18" fmla="*/ 0 w 6"/>
                <a:gd name="T19" fmla="*/ 22 h 28"/>
                <a:gd name="T20" fmla="*/ 0 w 6"/>
                <a:gd name="T21" fmla="*/ 22 h 28"/>
                <a:gd name="T22" fmla="*/ 1 w 6"/>
                <a:gd name="T23" fmla="*/ 25 h 28"/>
                <a:gd name="T24" fmla="*/ 1 w 6"/>
                <a:gd name="T25" fmla="*/ 25 h 28"/>
                <a:gd name="T26" fmla="*/ 3 w 6"/>
                <a:gd name="T27" fmla="*/ 25 h 28"/>
                <a:gd name="T28" fmla="*/ 6 w 6"/>
                <a:gd name="T2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8">
                  <a:moveTo>
                    <a:pt x="1" y="0"/>
                  </a:moveTo>
                  <a:lnTo>
                    <a:pt x="0" y="8"/>
                  </a:lnTo>
                  <a:lnTo>
                    <a:pt x="0" y="10"/>
                  </a:lnTo>
                  <a:lnTo>
                    <a:pt x="0" y="11"/>
                  </a:lnTo>
                  <a:lnTo>
                    <a:pt x="0" y="20"/>
                  </a:lnTo>
                  <a:lnTo>
                    <a:pt x="0" y="20"/>
                  </a:lnTo>
                  <a:lnTo>
                    <a:pt x="0" y="20"/>
                  </a:lnTo>
                  <a:lnTo>
                    <a:pt x="0" y="20"/>
                  </a:lnTo>
                  <a:lnTo>
                    <a:pt x="0" y="20"/>
                  </a:lnTo>
                  <a:lnTo>
                    <a:pt x="0" y="22"/>
                  </a:lnTo>
                  <a:lnTo>
                    <a:pt x="0" y="22"/>
                  </a:lnTo>
                  <a:lnTo>
                    <a:pt x="1" y="25"/>
                  </a:lnTo>
                  <a:lnTo>
                    <a:pt x="1" y="25"/>
                  </a:lnTo>
                  <a:lnTo>
                    <a:pt x="3" y="25"/>
                  </a:lnTo>
                  <a:lnTo>
                    <a:pt x="6" y="28"/>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4" name="Freeform 1262"/>
            <p:cNvSpPr>
              <a:spLocks/>
            </p:cNvSpPr>
            <p:nvPr/>
          </p:nvSpPr>
          <p:spPr bwMode="auto">
            <a:xfrm>
              <a:off x="8064054" y="5430243"/>
              <a:ext cx="150557" cy="293940"/>
            </a:xfrm>
            <a:custGeom>
              <a:avLst/>
              <a:gdLst>
                <a:gd name="T0" fmla="*/ 0 w 21"/>
                <a:gd name="T1" fmla="*/ 0 h 41"/>
                <a:gd name="T2" fmla="*/ 1 w 21"/>
                <a:gd name="T3" fmla="*/ 0 h 41"/>
                <a:gd name="T4" fmla="*/ 1 w 21"/>
                <a:gd name="T5" fmla="*/ 0 h 41"/>
                <a:gd name="T6" fmla="*/ 3 w 21"/>
                <a:gd name="T7" fmla="*/ 0 h 41"/>
                <a:gd name="T8" fmla="*/ 3 w 21"/>
                <a:gd name="T9" fmla="*/ 0 h 41"/>
                <a:gd name="T10" fmla="*/ 3 w 21"/>
                <a:gd name="T11" fmla="*/ 0 h 41"/>
                <a:gd name="T12" fmla="*/ 8 w 21"/>
                <a:gd name="T13" fmla="*/ 4 h 41"/>
                <a:gd name="T14" fmla="*/ 9 w 21"/>
                <a:gd name="T15" fmla="*/ 7 h 41"/>
                <a:gd name="T16" fmla="*/ 21 w 21"/>
                <a:gd name="T17" fmla="*/ 36 h 41"/>
                <a:gd name="T18" fmla="*/ 20 w 21"/>
                <a:gd name="T19" fmla="*/ 39 h 41"/>
                <a:gd name="T20" fmla="*/ 20 w 21"/>
                <a:gd name="T21" fmla="*/ 41 h 41"/>
                <a:gd name="T22" fmla="*/ 20 w 21"/>
                <a:gd name="T23" fmla="*/ 41 h 41"/>
                <a:gd name="T24" fmla="*/ 20 w 21"/>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1">
                  <a:moveTo>
                    <a:pt x="0" y="0"/>
                  </a:moveTo>
                  <a:lnTo>
                    <a:pt x="1" y="0"/>
                  </a:lnTo>
                  <a:lnTo>
                    <a:pt x="1" y="0"/>
                  </a:lnTo>
                  <a:lnTo>
                    <a:pt x="3" y="0"/>
                  </a:lnTo>
                  <a:lnTo>
                    <a:pt x="3" y="0"/>
                  </a:lnTo>
                  <a:lnTo>
                    <a:pt x="3" y="0"/>
                  </a:lnTo>
                  <a:lnTo>
                    <a:pt x="8" y="4"/>
                  </a:lnTo>
                  <a:lnTo>
                    <a:pt x="9" y="7"/>
                  </a:lnTo>
                  <a:lnTo>
                    <a:pt x="21" y="36"/>
                  </a:lnTo>
                  <a:lnTo>
                    <a:pt x="20" y="39"/>
                  </a:lnTo>
                  <a:lnTo>
                    <a:pt x="20" y="41"/>
                  </a:lnTo>
                  <a:lnTo>
                    <a:pt x="20" y="41"/>
                  </a:lnTo>
                  <a:lnTo>
                    <a:pt x="20" y="41"/>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5" name="Freeform 1271"/>
            <p:cNvSpPr>
              <a:spLocks/>
            </p:cNvSpPr>
            <p:nvPr/>
          </p:nvSpPr>
          <p:spPr bwMode="auto">
            <a:xfrm>
              <a:off x="7633897" y="4684639"/>
              <a:ext cx="143387" cy="308280"/>
            </a:xfrm>
            <a:custGeom>
              <a:avLst/>
              <a:gdLst>
                <a:gd name="T0" fmla="*/ 0 w 20"/>
                <a:gd name="T1" fmla="*/ 0 h 43"/>
                <a:gd name="T2" fmla="*/ 8 w 20"/>
                <a:gd name="T3" fmla="*/ 2 h 43"/>
                <a:gd name="T4" fmla="*/ 11 w 20"/>
                <a:gd name="T5" fmla="*/ 9 h 43"/>
                <a:gd name="T6" fmla="*/ 11 w 20"/>
                <a:gd name="T7" fmla="*/ 9 h 43"/>
                <a:gd name="T8" fmla="*/ 11 w 20"/>
                <a:gd name="T9" fmla="*/ 15 h 43"/>
                <a:gd name="T10" fmla="*/ 11 w 20"/>
                <a:gd name="T11" fmla="*/ 15 h 43"/>
                <a:gd name="T12" fmla="*/ 14 w 20"/>
                <a:gd name="T13" fmla="*/ 26 h 43"/>
                <a:gd name="T14" fmla="*/ 19 w 20"/>
                <a:gd name="T15" fmla="*/ 34 h 43"/>
                <a:gd name="T16" fmla="*/ 20 w 2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3">
                  <a:moveTo>
                    <a:pt x="0" y="0"/>
                  </a:moveTo>
                  <a:lnTo>
                    <a:pt x="8" y="2"/>
                  </a:lnTo>
                  <a:lnTo>
                    <a:pt x="11" y="9"/>
                  </a:lnTo>
                  <a:lnTo>
                    <a:pt x="11" y="9"/>
                  </a:lnTo>
                  <a:lnTo>
                    <a:pt x="11" y="15"/>
                  </a:lnTo>
                  <a:lnTo>
                    <a:pt x="11" y="15"/>
                  </a:lnTo>
                  <a:lnTo>
                    <a:pt x="14" y="26"/>
                  </a:lnTo>
                  <a:lnTo>
                    <a:pt x="19" y="34"/>
                  </a:lnTo>
                  <a:lnTo>
                    <a:pt x="20" y="43"/>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6" name="Freeform 1272"/>
            <p:cNvSpPr>
              <a:spLocks/>
            </p:cNvSpPr>
            <p:nvPr/>
          </p:nvSpPr>
          <p:spPr bwMode="auto">
            <a:xfrm>
              <a:off x="7583712" y="4684639"/>
              <a:ext cx="71694" cy="200741"/>
            </a:xfrm>
            <a:custGeom>
              <a:avLst/>
              <a:gdLst>
                <a:gd name="T0" fmla="*/ 7 w 10"/>
                <a:gd name="T1" fmla="*/ 0 h 28"/>
                <a:gd name="T2" fmla="*/ 7 w 10"/>
                <a:gd name="T3" fmla="*/ 3 h 28"/>
                <a:gd name="T4" fmla="*/ 9 w 10"/>
                <a:gd name="T5" fmla="*/ 14 h 28"/>
                <a:gd name="T6" fmla="*/ 10 w 10"/>
                <a:gd name="T7" fmla="*/ 17 h 28"/>
                <a:gd name="T8" fmla="*/ 9 w 10"/>
                <a:gd name="T9" fmla="*/ 22 h 28"/>
                <a:gd name="T10" fmla="*/ 9 w 10"/>
                <a:gd name="T11" fmla="*/ 23 h 28"/>
                <a:gd name="T12" fmla="*/ 4 w 10"/>
                <a:gd name="T13" fmla="*/ 28 h 28"/>
                <a:gd name="T14" fmla="*/ 0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7" y="0"/>
                  </a:moveTo>
                  <a:lnTo>
                    <a:pt x="7" y="3"/>
                  </a:lnTo>
                  <a:lnTo>
                    <a:pt x="9" y="14"/>
                  </a:lnTo>
                  <a:lnTo>
                    <a:pt x="10" y="17"/>
                  </a:lnTo>
                  <a:lnTo>
                    <a:pt x="9" y="22"/>
                  </a:lnTo>
                  <a:lnTo>
                    <a:pt x="9" y="23"/>
                  </a:lnTo>
                  <a:lnTo>
                    <a:pt x="4" y="28"/>
                  </a:lnTo>
                  <a:lnTo>
                    <a:pt x="0" y="28"/>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7" name="Freeform 1283"/>
            <p:cNvSpPr>
              <a:spLocks/>
            </p:cNvSpPr>
            <p:nvPr/>
          </p:nvSpPr>
          <p:spPr bwMode="auto">
            <a:xfrm>
              <a:off x="6709061" y="3530388"/>
              <a:ext cx="150557" cy="315450"/>
            </a:xfrm>
            <a:custGeom>
              <a:avLst/>
              <a:gdLst>
                <a:gd name="T0" fmla="*/ 1 w 21"/>
                <a:gd name="T1" fmla="*/ 0 h 44"/>
                <a:gd name="T2" fmla="*/ 0 w 21"/>
                <a:gd name="T3" fmla="*/ 3 h 44"/>
                <a:gd name="T4" fmla="*/ 0 w 21"/>
                <a:gd name="T5" fmla="*/ 4 h 44"/>
                <a:gd name="T6" fmla="*/ 4 w 21"/>
                <a:gd name="T7" fmla="*/ 21 h 44"/>
                <a:gd name="T8" fmla="*/ 8 w 21"/>
                <a:gd name="T9" fmla="*/ 29 h 44"/>
                <a:gd name="T10" fmla="*/ 9 w 21"/>
                <a:gd name="T11" fmla="*/ 32 h 44"/>
                <a:gd name="T12" fmla="*/ 9 w 21"/>
                <a:gd name="T13" fmla="*/ 32 h 44"/>
                <a:gd name="T14" fmla="*/ 9 w 21"/>
                <a:gd name="T15" fmla="*/ 32 h 44"/>
                <a:gd name="T16" fmla="*/ 9 w 21"/>
                <a:gd name="T17" fmla="*/ 32 h 44"/>
                <a:gd name="T18" fmla="*/ 9 w 21"/>
                <a:gd name="T19" fmla="*/ 32 h 44"/>
                <a:gd name="T20" fmla="*/ 11 w 21"/>
                <a:gd name="T21" fmla="*/ 32 h 44"/>
                <a:gd name="T22" fmla="*/ 11 w 21"/>
                <a:gd name="T23" fmla="*/ 33 h 44"/>
                <a:gd name="T24" fmla="*/ 11 w 21"/>
                <a:gd name="T25" fmla="*/ 33 h 44"/>
                <a:gd name="T26" fmla="*/ 11 w 21"/>
                <a:gd name="T27" fmla="*/ 33 h 44"/>
                <a:gd name="T28" fmla="*/ 12 w 21"/>
                <a:gd name="T29" fmla="*/ 33 h 44"/>
                <a:gd name="T30" fmla="*/ 12 w 21"/>
                <a:gd name="T31" fmla="*/ 33 h 44"/>
                <a:gd name="T32" fmla="*/ 12 w 21"/>
                <a:gd name="T33" fmla="*/ 33 h 44"/>
                <a:gd name="T34" fmla="*/ 12 w 21"/>
                <a:gd name="T35" fmla="*/ 33 h 44"/>
                <a:gd name="T36" fmla="*/ 12 w 21"/>
                <a:gd name="T37" fmla="*/ 33 h 44"/>
                <a:gd name="T38" fmla="*/ 12 w 21"/>
                <a:gd name="T39" fmla="*/ 32 h 44"/>
                <a:gd name="T40" fmla="*/ 12 w 21"/>
                <a:gd name="T41" fmla="*/ 32 h 44"/>
                <a:gd name="T42" fmla="*/ 12 w 21"/>
                <a:gd name="T43" fmla="*/ 32 h 44"/>
                <a:gd name="T44" fmla="*/ 12 w 21"/>
                <a:gd name="T45" fmla="*/ 32 h 44"/>
                <a:gd name="T46" fmla="*/ 12 w 21"/>
                <a:gd name="T47" fmla="*/ 32 h 44"/>
                <a:gd name="T48" fmla="*/ 12 w 21"/>
                <a:gd name="T49" fmla="*/ 32 h 44"/>
                <a:gd name="T50" fmla="*/ 12 w 21"/>
                <a:gd name="T51" fmla="*/ 32 h 44"/>
                <a:gd name="T52" fmla="*/ 12 w 21"/>
                <a:gd name="T53" fmla="*/ 32 h 44"/>
                <a:gd name="T54" fmla="*/ 12 w 21"/>
                <a:gd name="T55" fmla="*/ 32 h 44"/>
                <a:gd name="T56" fmla="*/ 12 w 21"/>
                <a:gd name="T57" fmla="*/ 32 h 44"/>
                <a:gd name="T58" fmla="*/ 12 w 21"/>
                <a:gd name="T59" fmla="*/ 32 h 44"/>
                <a:gd name="T60" fmla="*/ 12 w 21"/>
                <a:gd name="T61" fmla="*/ 32 h 44"/>
                <a:gd name="T62" fmla="*/ 14 w 21"/>
                <a:gd name="T63" fmla="*/ 33 h 44"/>
                <a:gd name="T64" fmla="*/ 14 w 21"/>
                <a:gd name="T65" fmla="*/ 33 h 44"/>
                <a:gd name="T66" fmla="*/ 18 w 21"/>
                <a:gd name="T67" fmla="*/ 38 h 44"/>
                <a:gd name="T68" fmla="*/ 21 w 21"/>
                <a:gd name="T69" fmla="*/ 39 h 44"/>
                <a:gd name="T70" fmla="*/ 21 w 21"/>
                <a:gd name="T71" fmla="*/ 39 h 44"/>
                <a:gd name="T72" fmla="*/ 21 w 21"/>
                <a:gd name="T73" fmla="*/ 39 h 44"/>
                <a:gd name="T74" fmla="*/ 21 w 21"/>
                <a:gd name="T7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44">
                  <a:moveTo>
                    <a:pt x="1" y="0"/>
                  </a:moveTo>
                  <a:lnTo>
                    <a:pt x="0" y="3"/>
                  </a:lnTo>
                  <a:lnTo>
                    <a:pt x="0" y="4"/>
                  </a:lnTo>
                  <a:lnTo>
                    <a:pt x="4" y="21"/>
                  </a:lnTo>
                  <a:lnTo>
                    <a:pt x="8" y="29"/>
                  </a:lnTo>
                  <a:lnTo>
                    <a:pt x="9" y="32"/>
                  </a:lnTo>
                  <a:lnTo>
                    <a:pt x="9" y="32"/>
                  </a:lnTo>
                  <a:lnTo>
                    <a:pt x="9" y="32"/>
                  </a:lnTo>
                  <a:lnTo>
                    <a:pt x="9" y="32"/>
                  </a:lnTo>
                  <a:lnTo>
                    <a:pt x="9" y="32"/>
                  </a:lnTo>
                  <a:lnTo>
                    <a:pt x="11" y="32"/>
                  </a:lnTo>
                  <a:lnTo>
                    <a:pt x="11" y="33"/>
                  </a:lnTo>
                  <a:lnTo>
                    <a:pt x="11" y="33"/>
                  </a:lnTo>
                  <a:lnTo>
                    <a:pt x="11" y="33"/>
                  </a:lnTo>
                  <a:lnTo>
                    <a:pt x="12" y="33"/>
                  </a:lnTo>
                  <a:lnTo>
                    <a:pt x="12" y="33"/>
                  </a:lnTo>
                  <a:lnTo>
                    <a:pt x="12" y="33"/>
                  </a:lnTo>
                  <a:lnTo>
                    <a:pt x="12" y="33"/>
                  </a:lnTo>
                  <a:lnTo>
                    <a:pt x="12" y="33"/>
                  </a:lnTo>
                  <a:lnTo>
                    <a:pt x="12" y="32"/>
                  </a:lnTo>
                  <a:lnTo>
                    <a:pt x="12" y="32"/>
                  </a:lnTo>
                  <a:lnTo>
                    <a:pt x="12" y="32"/>
                  </a:lnTo>
                  <a:lnTo>
                    <a:pt x="12" y="32"/>
                  </a:lnTo>
                  <a:lnTo>
                    <a:pt x="12" y="32"/>
                  </a:lnTo>
                  <a:lnTo>
                    <a:pt x="12" y="32"/>
                  </a:lnTo>
                  <a:lnTo>
                    <a:pt x="12" y="32"/>
                  </a:lnTo>
                  <a:lnTo>
                    <a:pt x="12" y="32"/>
                  </a:lnTo>
                  <a:lnTo>
                    <a:pt x="12" y="32"/>
                  </a:lnTo>
                  <a:lnTo>
                    <a:pt x="12" y="32"/>
                  </a:lnTo>
                  <a:lnTo>
                    <a:pt x="12" y="32"/>
                  </a:lnTo>
                  <a:lnTo>
                    <a:pt x="12" y="32"/>
                  </a:lnTo>
                  <a:lnTo>
                    <a:pt x="14" y="33"/>
                  </a:lnTo>
                  <a:lnTo>
                    <a:pt x="14" y="33"/>
                  </a:lnTo>
                  <a:lnTo>
                    <a:pt x="18" y="38"/>
                  </a:lnTo>
                  <a:lnTo>
                    <a:pt x="21" y="39"/>
                  </a:lnTo>
                  <a:lnTo>
                    <a:pt x="21" y="39"/>
                  </a:lnTo>
                  <a:lnTo>
                    <a:pt x="21" y="39"/>
                  </a:lnTo>
                  <a:lnTo>
                    <a:pt x="21" y="44"/>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8" name="Freeform 1284"/>
            <p:cNvSpPr>
              <a:spLocks/>
            </p:cNvSpPr>
            <p:nvPr/>
          </p:nvSpPr>
          <p:spPr bwMode="auto">
            <a:xfrm>
              <a:off x="7089036" y="3946206"/>
              <a:ext cx="336958" cy="200741"/>
            </a:xfrm>
            <a:custGeom>
              <a:avLst/>
              <a:gdLst>
                <a:gd name="T0" fmla="*/ 0 w 47"/>
                <a:gd name="T1" fmla="*/ 21 h 28"/>
                <a:gd name="T2" fmla="*/ 5 w 47"/>
                <a:gd name="T3" fmla="*/ 7 h 28"/>
                <a:gd name="T4" fmla="*/ 15 w 47"/>
                <a:gd name="T5" fmla="*/ 3 h 28"/>
                <a:gd name="T6" fmla="*/ 25 w 47"/>
                <a:gd name="T7" fmla="*/ 0 h 28"/>
                <a:gd name="T8" fmla="*/ 26 w 47"/>
                <a:gd name="T9" fmla="*/ 0 h 28"/>
                <a:gd name="T10" fmla="*/ 28 w 47"/>
                <a:gd name="T11" fmla="*/ 1 h 28"/>
                <a:gd name="T12" fmla="*/ 28 w 47"/>
                <a:gd name="T13" fmla="*/ 1 h 28"/>
                <a:gd name="T14" fmla="*/ 28 w 47"/>
                <a:gd name="T15" fmla="*/ 1 h 28"/>
                <a:gd name="T16" fmla="*/ 28 w 47"/>
                <a:gd name="T17" fmla="*/ 1 h 28"/>
                <a:gd name="T18" fmla="*/ 28 w 47"/>
                <a:gd name="T19" fmla="*/ 1 h 28"/>
                <a:gd name="T20" fmla="*/ 28 w 47"/>
                <a:gd name="T21" fmla="*/ 3 h 28"/>
                <a:gd name="T22" fmla="*/ 29 w 47"/>
                <a:gd name="T23" fmla="*/ 9 h 28"/>
                <a:gd name="T24" fmla="*/ 32 w 47"/>
                <a:gd name="T25" fmla="*/ 13 h 28"/>
                <a:gd name="T26" fmla="*/ 34 w 47"/>
                <a:gd name="T27" fmla="*/ 16 h 28"/>
                <a:gd name="T28" fmla="*/ 38 w 47"/>
                <a:gd name="T29" fmla="*/ 19 h 28"/>
                <a:gd name="T30" fmla="*/ 47 w 47"/>
                <a:gd name="T31" fmla="*/ 24 h 28"/>
                <a:gd name="T32" fmla="*/ 47 w 47"/>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28">
                  <a:moveTo>
                    <a:pt x="0" y="21"/>
                  </a:moveTo>
                  <a:lnTo>
                    <a:pt x="5" y="7"/>
                  </a:lnTo>
                  <a:lnTo>
                    <a:pt x="15" y="3"/>
                  </a:lnTo>
                  <a:lnTo>
                    <a:pt x="25" y="0"/>
                  </a:lnTo>
                  <a:lnTo>
                    <a:pt x="26" y="0"/>
                  </a:lnTo>
                  <a:lnTo>
                    <a:pt x="28" y="1"/>
                  </a:lnTo>
                  <a:lnTo>
                    <a:pt x="28" y="1"/>
                  </a:lnTo>
                  <a:lnTo>
                    <a:pt x="28" y="1"/>
                  </a:lnTo>
                  <a:lnTo>
                    <a:pt x="28" y="1"/>
                  </a:lnTo>
                  <a:lnTo>
                    <a:pt x="28" y="1"/>
                  </a:lnTo>
                  <a:lnTo>
                    <a:pt x="28" y="3"/>
                  </a:lnTo>
                  <a:lnTo>
                    <a:pt x="29" y="9"/>
                  </a:lnTo>
                  <a:lnTo>
                    <a:pt x="32" y="13"/>
                  </a:lnTo>
                  <a:lnTo>
                    <a:pt x="34" y="16"/>
                  </a:lnTo>
                  <a:lnTo>
                    <a:pt x="38" y="19"/>
                  </a:lnTo>
                  <a:lnTo>
                    <a:pt x="47" y="24"/>
                  </a:lnTo>
                  <a:lnTo>
                    <a:pt x="47" y="28"/>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89" name="Freeform 1285"/>
            <p:cNvSpPr>
              <a:spLocks/>
            </p:cNvSpPr>
            <p:nvPr/>
          </p:nvSpPr>
          <p:spPr bwMode="auto">
            <a:xfrm>
              <a:off x="7583709" y="4914055"/>
              <a:ext cx="172062" cy="121878"/>
            </a:xfrm>
            <a:custGeom>
              <a:avLst/>
              <a:gdLst>
                <a:gd name="T0" fmla="*/ 0 w 24"/>
                <a:gd name="T1" fmla="*/ 0 h 17"/>
                <a:gd name="T2" fmla="*/ 1 w 24"/>
                <a:gd name="T3" fmla="*/ 2 h 17"/>
                <a:gd name="T4" fmla="*/ 7 w 24"/>
                <a:gd name="T5" fmla="*/ 6 h 17"/>
                <a:gd name="T6" fmla="*/ 9 w 24"/>
                <a:gd name="T7" fmla="*/ 6 h 17"/>
                <a:gd name="T8" fmla="*/ 10 w 24"/>
                <a:gd name="T9" fmla="*/ 5 h 17"/>
                <a:gd name="T10" fmla="*/ 15 w 24"/>
                <a:gd name="T11" fmla="*/ 6 h 17"/>
                <a:gd name="T12" fmla="*/ 17 w 24"/>
                <a:gd name="T13" fmla="*/ 6 h 17"/>
                <a:gd name="T14" fmla="*/ 20 w 24"/>
                <a:gd name="T15" fmla="*/ 9 h 17"/>
                <a:gd name="T16" fmla="*/ 24 w 2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7">
                  <a:moveTo>
                    <a:pt x="0" y="0"/>
                  </a:moveTo>
                  <a:lnTo>
                    <a:pt x="1" y="2"/>
                  </a:lnTo>
                  <a:lnTo>
                    <a:pt x="7" y="6"/>
                  </a:lnTo>
                  <a:lnTo>
                    <a:pt x="9" y="6"/>
                  </a:lnTo>
                  <a:lnTo>
                    <a:pt x="10" y="5"/>
                  </a:lnTo>
                  <a:lnTo>
                    <a:pt x="15" y="6"/>
                  </a:lnTo>
                  <a:lnTo>
                    <a:pt x="17" y="6"/>
                  </a:lnTo>
                  <a:lnTo>
                    <a:pt x="20" y="9"/>
                  </a:lnTo>
                  <a:lnTo>
                    <a:pt x="24" y="17"/>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0" name="Freeform 1289"/>
            <p:cNvSpPr>
              <a:spLocks/>
            </p:cNvSpPr>
            <p:nvPr/>
          </p:nvSpPr>
          <p:spPr bwMode="auto">
            <a:xfrm>
              <a:off x="4945424" y="2261428"/>
              <a:ext cx="595050" cy="838807"/>
            </a:xfrm>
            <a:custGeom>
              <a:avLst/>
              <a:gdLst>
                <a:gd name="T0" fmla="*/ 83 w 83"/>
                <a:gd name="T1" fmla="*/ 114 h 117"/>
                <a:gd name="T2" fmla="*/ 71 w 83"/>
                <a:gd name="T3" fmla="*/ 117 h 117"/>
                <a:gd name="T4" fmla="*/ 66 w 83"/>
                <a:gd name="T5" fmla="*/ 110 h 117"/>
                <a:gd name="T6" fmla="*/ 66 w 83"/>
                <a:gd name="T7" fmla="*/ 108 h 117"/>
                <a:gd name="T8" fmla="*/ 68 w 83"/>
                <a:gd name="T9" fmla="*/ 102 h 117"/>
                <a:gd name="T10" fmla="*/ 68 w 83"/>
                <a:gd name="T11" fmla="*/ 100 h 117"/>
                <a:gd name="T12" fmla="*/ 68 w 83"/>
                <a:gd name="T13" fmla="*/ 100 h 117"/>
                <a:gd name="T14" fmla="*/ 68 w 83"/>
                <a:gd name="T15" fmla="*/ 100 h 117"/>
                <a:gd name="T16" fmla="*/ 69 w 83"/>
                <a:gd name="T17" fmla="*/ 99 h 117"/>
                <a:gd name="T18" fmla="*/ 78 w 83"/>
                <a:gd name="T19" fmla="*/ 85 h 117"/>
                <a:gd name="T20" fmla="*/ 78 w 83"/>
                <a:gd name="T21" fmla="*/ 85 h 117"/>
                <a:gd name="T22" fmla="*/ 80 w 83"/>
                <a:gd name="T23" fmla="*/ 85 h 117"/>
                <a:gd name="T24" fmla="*/ 80 w 83"/>
                <a:gd name="T25" fmla="*/ 84 h 117"/>
                <a:gd name="T26" fmla="*/ 80 w 83"/>
                <a:gd name="T27" fmla="*/ 84 h 117"/>
                <a:gd name="T28" fmla="*/ 78 w 83"/>
                <a:gd name="T29" fmla="*/ 79 h 117"/>
                <a:gd name="T30" fmla="*/ 78 w 83"/>
                <a:gd name="T31" fmla="*/ 77 h 117"/>
                <a:gd name="T32" fmla="*/ 69 w 83"/>
                <a:gd name="T33" fmla="*/ 67 h 117"/>
                <a:gd name="T34" fmla="*/ 55 w 83"/>
                <a:gd name="T35" fmla="*/ 53 h 117"/>
                <a:gd name="T36" fmla="*/ 52 w 83"/>
                <a:gd name="T37" fmla="*/ 52 h 117"/>
                <a:gd name="T38" fmla="*/ 48 w 83"/>
                <a:gd name="T39" fmla="*/ 50 h 117"/>
                <a:gd name="T40" fmla="*/ 37 w 83"/>
                <a:gd name="T41" fmla="*/ 38 h 117"/>
                <a:gd name="T42" fmla="*/ 31 w 83"/>
                <a:gd name="T43" fmla="*/ 29 h 117"/>
                <a:gd name="T44" fmla="*/ 29 w 83"/>
                <a:gd name="T45" fmla="*/ 26 h 117"/>
                <a:gd name="T46" fmla="*/ 29 w 83"/>
                <a:gd name="T47" fmla="*/ 26 h 117"/>
                <a:gd name="T48" fmla="*/ 29 w 83"/>
                <a:gd name="T49" fmla="*/ 26 h 117"/>
                <a:gd name="T50" fmla="*/ 29 w 83"/>
                <a:gd name="T51" fmla="*/ 26 h 117"/>
                <a:gd name="T52" fmla="*/ 28 w 83"/>
                <a:gd name="T53" fmla="*/ 23 h 117"/>
                <a:gd name="T54" fmla="*/ 26 w 83"/>
                <a:gd name="T55" fmla="*/ 21 h 117"/>
                <a:gd name="T56" fmla="*/ 17 w 83"/>
                <a:gd name="T57" fmla="*/ 13 h 117"/>
                <a:gd name="T58" fmla="*/ 5 w 83"/>
                <a:gd name="T59" fmla="*/ 7 h 117"/>
                <a:gd name="T60" fmla="*/ 0 w 83"/>
                <a:gd name="T6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17">
                  <a:moveTo>
                    <a:pt x="83" y="114"/>
                  </a:moveTo>
                  <a:lnTo>
                    <a:pt x="71" y="117"/>
                  </a:lnTo>
                  <a:lnTo>
                    <a:pt x="66" y="110"/>
                  </a:lnTo>
                  <a:lnTo>
                    <a:pt x="66" y="108"/>
                  </a:lnTo>
                  <a:lnTo>
                    <a:pt x="68" y="102"/>
                  </a:lnTo>
                  <a:lnTo>
                    <a:pt x="68" y="100"/>
                  </a:lnTo>
                  <a:lnTo>
                    <a:pt x="68" y="100"/>
                  </a:lnTo>
                  <a:lnTo>
                    <a:pt x="68" y="100"/>
                  </a:lnTo>
                  <a:lnTo>
                    <a:pt x="69" y="99"/>
                  </a:lnTo>
                  <a:lnTo>
                    <a:pt x="78" y="85"/>
                  </a:lnTo>
                  <a:lnTo>
                    <a:pt x="78" y="85"/>
                  </a:lnTo>
                  <a:lnTo>
                    <a:pt x="80" y="85"/>
                  </a:lnTo>
                  <a:lnTo>
                    <a:pt x="80" y="84"/>
                  </a:lnTo>
                  <a:lnTo>
                    <a:pt x="80" y="84"/>
                  </a:lnTo>
                  <a:lnTo>
                    <a:pt x="78" y="79"/>
                  </a:lnTo>
                  <a:lnTo>
                    <a:pt x="78" y="77"/>
                  </a:lnTo>
                  <a:lnTo>
                    <a:pt x="69" y="67"/>
                  </a:lnTo>
                  <a:lnTo>
                    <a:pt x="55" y="53"/>
                  </a:lnTo>
                  <a:lnTo>
                    <a:pt x="52" y="52"/>
                  </a:lnTo>
                  <a:lnTo>
                    <a:pt x="48" y="50"/>
                  </a:lnTo>
                  <a:lnTo>
                    <a:pt x="37" y="38"/>
                  </a:lnTo>
                  <a:lnTo>
                    <a:pt x="31" y="29"/>
                  </a:lnTo>
                  <a:lnTo>
                    <a:pt x="29" y="26"/>
                  </a:lnTo>
                  <a:lnTo>
                    <a:pt x="29" y="26"/>
                  </a:lnTo>
                  <a:lnTo>
                    <a:pt x="29" y="26"/>
                  </a:lnTo>
                  <a:lnTo>
                    <a:pt x="29" y="26"/>
                  </a:lnTo>
                  <a:lnTo>
                    <a:pt x="28" y="23"/>
                  </a:lnTo>
                  <a:lnTo>
                    <a:pt x="26" y="21"/>
                  </a:lnTo>
                  <a:lnTo>
                    <a:pt x="17" y="13"/>
                  </a:lnTo>
                  <a:lnTo>
                    <a:pt x="5" y="7"/>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1" name="Freeform 1291"/>
            <p:cNvSpPr>
              <a:spLocks/>
            </p:cNvSpPr>
            <p:nvPr/>
          </p:nvSpPr>
          <p:spPr bwMode="auto">
            <a:xfrm>
              <a:off x="7942176" y="5222335"/>
              <a:ext cx="78863" cy="186402"/>
            </a:xfrm>
            <a:custGeom>
              <a:avLst/>
              <a:gdLst>
                <a:gd name="T0" fmla="*/ 0 w 11"/>
                <a:gd name="T1" fmla="*/ 0 h 26"/>
                <a:gd name="T2" fmla="*/ 2 w 11"/>
                <a:gd name="T3" fmla="*/ 7 h 26"/>
                <a:gd name="T4" fmla="*/ 5 w 11"/>
                <a:gd name="T5" fmla="*/ 14 h 26"/>
                <a:gd name="T6" fmla="*/ 6 w 11"/>
                <a:gd name="T7" fmla="*/ 15 h 26"/>
                <a:gd name="T8" fmla="*/ 8 w 11"/>
                <a:gd name="T9" fmla="*/ 17 h 26"/>
                <a:gd name="T10" fmla="*/ 9 w 11"/>
                <a:gd name="T11" fmla="*/ 20 h 26"/>
                <a:gd name="T12" fmla="*/ 9 w 11"/>
                <a:gd name="T13" fmla="*/ 20 h 26"/>
                <a:gd name="T14" fmla="*/ 9 w 11"/>
                <a:gd name="T15" fmla="*/ 20 h 26"/>
                <a:gd name="T16" fmla="*/ 9 w 11"/>
                <a:gd name="T17" fmla="*/ 21 h 26"/>
                <a:gd name="T18" fmla="*/ 11 w 11"/>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6">
                  <a:moveTo>
                    <a:pt x="0" y="0"/>
                  </a:moveTo>
                  <a:lnTo>
                    <a:pt x="2" y="7"/>
                  </a:lnTo>
                  <a:lnTo>
                    <a:pt x="5" y="14"/>
                  </a:lnTo>
                  <a:lnTo>
                    <a:pt x="6" y="15"/>
                  </a:lnTo>
                  <a:lnTo>
                    <a:pt x="8" y="17"/>
                  </a:lnTo>
                  <a:lnTo>
                    <a:pt x="9" y="20"/>
                  </a:lnTo>
                  <a:lnTo>
                    <a:pt x="9" y="20"/>
                  </a:lnTo>
                  <a:lnTo>
                    <a:pt x="9" y="20"/>
                  </a:lnTo>
                  <a:lnTo>
                    <a:pt x="9" y="21"/>
                  </a:lnTo>
                  <a:lnTo>
                    <a:pt x="11" y="26"/>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2" name="Freeform 1292"/>
            <p:cNvSpPr>
              <a:spLocks/>
            </p:cNvSpPr>
            <p:nvPr/>
          </p:nvSpPr>
          <p:spPr bwMode="auto">
            <a:xfrm>
              <a:off x="6995832" y="4247316"/>
              <a:ext cx="250926" cy="200741"/>
            </a:xfrm>
            <a:custGeom>
              <a:avLst/>
              <a:gdLst>
                <a:gd name="T0" fmla="*/ 35 w 35"/>
                <a:gd name="T1" fmla="*/ 0 h 28"/>
                <a:gd name="T2" fmla="*/ 28 w 35"/>
                <a:gd name="T3" fmla="*/ 2 h 28"/>
                <a:gd name="T4" fmla="*/ 7 w 35"/>
                <a:gd name="T5" fmla="*/ 8 h 28"/>
                <a:gd name="T6" fmla="*/ 6 w 35"/>
                <a:gd name="T7" fmla="*/ 22 h 28"/>
                <a:gd name="T8" fmla="*/ 0 w 35"/>
                <a:gd name="T9" fmla="*/ 28 h 28"/>
              </a:gdLst>
              <a:ahLst/>
              <a:cxnLst>
                <a:cxn ang="0">
                  <a:pos x="T0" y="T1"/>
                </a:cxn>
                <a:cxn ang="0">
                  <a:pos x="T2" y="T3"/>
                </a:cxn>
                <a:cxn ang="0">
                  <a:pos x="T4" y="T5"/>
                </a:cxn>
                <a:cxn ang="0">
                  <a:pos x="T6" y="T7"/>
                </a:cxn>
                <a:cxn ang="0">
                  <a:pos x="T8" y="T9"/>
                </a:cxn>
              </a:cxnLst>
              <a:rect l="0" t="0" r="r" b="b"/>
              <a:pathLst>
                <a:path w="35" h="28">
                  <a:moveTo>
                    <a:pt x="35" y="0"/>
                  </a:moveTo>
                  <a:lnTo>
                    <a:pt x="28" y="2"/>
                  </a:lnTo>
                  <a:lnTo>
                    <a:pt x="7" y="8"/>
                  </a:lnTo>
                  <a:lnTo>
                    <a:pt x="6" y="22"/>
                  </a:lnTo>
                  <a:lnTo>
                    <a:pt x="0" y="28"/>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3" name="Freeform 1293"/>
            <p:cNvSpPr>
              <a:spLocks/>
            </p:cNvSpPr>
            <p:nvPr/>
          </p:nvSpPr>
          <p:spPr bwMode="auto">
            <a:xfrm>
              <a:off x="7089036" y="4096760"/>
              <a:ext cx="157723" cy="150557"/>
            </a:xfrm>
            <a:custGeom>
              <a:avLst/>
              <a:gdLst>
                <a:gd name="T0" fmla="*/ 22 w 22"/>
                <a:gd name="T1" fmla="*/ 21 h 21"/>
                <a:gd name="T2" fmla="*/ 11 w 22"/>
                <a:gd name="T3" fmla="*/ 7 h 21"/>
                <a:gd name="T4" fmla="*/ 0 w 22"/>
                <a:gd name="T5" fmla="*/ 0 h 21"/>
              </a:gdLst>
              <a:ahLst/>
              <a:cxnLst>
                <a:cxn ang="0">
                  <a:pos x="T0" y="T1"/>
                </a:cxn>
                <a:cxn ang="0">
                  <a:pos x="T2" y="T3"/>
                </a:cxn>
                <a:cxn ang="0">
                  <a:pos x="T4" y="T5"/>
                </a:cxn>
              </a:cxnLst>
              <a:rect l="0" t="0" r="r" b="b"/>
              <a:pathLst>
                <a:path w="22" h="21">
                  <a:moveTo>
                    <a:pt x="22" y="21"/>
                  </a:moveTo>
                  <a:lnTo>
                    <a:pt x="11" y="7"/>
                  </a:lnTo>
                  <a:lnTo>
                    <a:pt x="0" y="0"/>
                  </a:lnTo>
                </a:path>
              </a:pathLst>
            </a:custGeom>
            <a:noFill/>
            <a:ln w="3175">
              <a:solidFill>
                <a:srgbClr val="004A9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4" name="Line 1300"/>
            <p:cNvSpPr>
              <a:spLocks noChangeShapeType="1"/>
            </p:cNvSpPr>
            <p:nvPr/>
          </p:nvSpPr>
          <p:spPr bwMode="auto">
            <a:xfrm>
              <a:off x="7891992" y="4326176"/>
              <a:ext cx="0" cy="7170"/>
            </a:xfrm>
            <a:prstGeom prst="line">
              <a:avLst/>
            </a:prstGeom>
            <a:noFill/>
            <a:ln w="3175">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5" name="Freeform 1344"/>
            <p:cNvSpPr>
              <a:spLocks/>
            </p:cNvSpPr>
            <p:nvPr/>
          </p:nvSpPr>
          <p:spPr bwMode="auto">
            <a:xfrm>
              <a:off x="5203516" y="1895800"/>
              <a:ext cx="258095" cy="344125"/>
            </a:xfrm>
            <a:custGeom>
              <a:avLst/>
              <a:gdLst>
                <a:gd name="T0" fmla="*/ 0 w 36"/>
                <a:gd name="T1" fmla="*/ 48 h 48"/>
                <a:gd name="T2" fmla="*/ 15 w 36"/>
                <a:gd name="T3" fmla="*/ 26 h 48"/>
                <a:gd name="T4" fmla="*/ 18 w 36"/>
                <a:gd name="T5" fmla="*/ 25 h 48"/>
                <a:gd name="T6" fmla="*/ 19 w 36"/>
                <a:gd name="T7" fmla="*/ 26 h 48"/>
                <a:gd name="T8" fmla="*/ 21 w 36"/>
                <a:gd name="T9" fmla="*/ 28 h 48"/>
                <a:gd name="T10" fmla="*/ 27 w 36"/>
                <a:gd name="T11" fmla="*/ 29 h 48"/>
                <a:gd name="T12" fmla="*/ 36 w 36"/>
                <a:gd name="T13" fmla="*/ 13 h 48"/>
                <a:gd name="T14" fmla="*/ 32 w 36"/>
                <a:gd name="T15" fmla="*/ 7 h 48"/>
                <a:gd name="T16" fmla="*/ 28 w 36"/>
                <a:gd name="T17" fmla="*/ 5 h 48"/>
                <a:gd name="T18" fmla="*/ 33 w 36"/>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48">
                  <a:moveTo>
                    <a:pt x="0" y="48"/>
                  </a:moveTo>
                  <a:lnTo>
                    <a:pt x="15" y="26"/>
                  </a:lnTo>
                  <a:lnTo>
                    <a:pt x="18" y="25"/>
                  </a:lnTo>
                  <a:lnTo>
                    <a:pt x="19" y="26"/>
                  </a:lnTo>
                  <a:lnTo>
                    <a:pt x="21" y="28"/>
                  </a:lnTo>
                  <a:lnTo>
                    <a:pt x="27" y="29"/>
                  </a:lnTo>
                  <a:lnTo>
                    <a:pt x="36" y="13"/>
                  </a:lnTo>
                  <a:lnTo>
                    <a:pt x="32" y="7"/>
                  </a:lnTo>
                  <a:lnTo>
                    <a:pt x="28" y="5"/>
                  </a:lnTo>
                  <a:lnTo>
                    <a:pt x="33"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6" name="Freeform 1345"/>
            <p:cNvSpPr>
              <a:spLocks/>
            </p:cNvSpPr>
            <p:nvPr/>
          </p:nvSpPr>
          <p:spPr bwMode="auto">
            <a:xfrm>
              <a:off x="4945421" y="2161059"/>
              <a:ext cx="258095" cy="100369"/>
            </a:xfrm>
            <a:custGeom>
              <a:avLst/>
              <a:gdLst>
                <a:gd name="T0" fmla="*/ 0 w 36"/>
                <a:gd name="T1" fmla="*/ 14 h 14"/>
                <a:gd name="T2" fmla="*/ 5 w 36"/>
                <a:gd name="T3" fmla="*/ 6 h 14"/>
                <a:gd name="T4" fmla="*/ 11 w 36"/>
                <a:gd name="T5" fmla="*/ 0 h 14"/>
                <a:gd name="T6" fmla="*/ 16 w 36"/>
                <a:gd name="T7" fmla="*/ 0 h 14"/>
                <a:gd name="T8" fmla="*/ 20 w 36"/>
                <a:gd name="T9" fmla="*/ 5 h 14"/>
                <a:gd name="T10" fmla="*/ 22 w 36"/>
                <a:gd name="T11" fmla="*/ 8 h 14"/>
                <a:gd name="T12" fmla="*/ 28 w 36"/>
                <a:gd name="T13" fmla="*/ 8 h 14"/>
                <a:gd name="T14" fmla="*/ 36 w 36"/>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4">
                  <a:moveTo>
                    <a:pt x="0" y="14"/>
                  </a:moveTo>
                  <a:lnTo>
                    <a:pt x="5" y="6"/>
                  </a:lnTo>
                  <a:lnTo>
                    <a:pt x="11" y="0"/>
                  </a:lnTo>
                  <a:lnTo>
                    <a:pt x="16" y="0"/>
                  </a:lnTo>
                  <a:lnTo>
                    <a:pt x="20" y="5"/>
                  </a:lnTo>
                  <a:lnTo>
                    <a:pt x="22" y="8"/>
                  </a:lnTo>
                  <a:lnTo>
                    <a:pt x="28" y="8"/>
                  </a:lnTo>
                  <a:lnTo>
                    <a:pt x="36" y="11"/>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7" name="Line 1346"/>
            <p:cNvSpPr>
              <a:spLocks noChangeShapeType="1"/>
            </p:cNvSpPr>
            <p:nvPr/>
          </p:nvSpPr>
          <p:spPr bwMode="auto">
            <a:xfrm flipV="1">
              <a:off x="4916746" y="2261432"/>
              <a:ext cx="28679" cy="43015"/>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8" name="Freeform 1347"/>
            <p:cNvSpPr>
              <a:spLocks/>
            </p:cNvSpPr>
            <p:nvPr/>
          </p:nvSpPr>
          <p:spPr bwMode="auto">
            <a:xfrm>
              <a:off x="4608469" y="2304447"/>
              <a:ext cx="308280" cy="308280"/>
            </a:xfrm>
            <a:custGeom>
              <a:avLst/>
              <a:gdLst>
                <a:gd name="T0" fmla="*/ 0 w 43"/>
                <a:gd name="T1" fmla="*/ 43 h 43"/>
                <a:gd name="T2" fmla="*/ 22 w 43"/>
                <a:gd name="T3" fmla="*/ 26 h 43"/>
                <a:gd name="T4" fmla="*/ 31 w 43"/>
                <a:gd name="T5" fmla="*/ 29 h 43"/>
                <a:gd name="T6" fmla="*/ 34 w 43"/>
                <a:gd name="T7" fmla="*/ 27 h 43"/>
                <a:gd name="T8" fmla="*/ 37 w 43"/>
                <a:gd name="T9" fmla="*/ 23 h 43"/>
                <a:gd name="T10" fmla="*/ 37 w 43"/>
                <a:gd name="T11" fmla="*/ 14 h 43"/>
                <a:gd name="T12" fmla="*/ 35 w 43"/>
                <a:gd name="T13" fmla="*/ 14 h 43"/>
                <a:gd name="T14" fmla="*/ 37 w 43"/>
                <a:gd name="T15" fmla="*/ 9 h 43"/>
                <a:gd name="T16" fmla="*/ 43 w 43"/>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0" y="43"/>
                  </a:moveTo>
                  <a:lnTo>
                    <a:pt x="22" y="26"/>
                  </a:lnTo>
                  <a:lnTo>
                    <a:pt x="31" y="29"/>
                  </a:lnTo>
                  <a:lnTo>
                    <a:pt x="34" y="27"/>
                  </a:lnTo>
                  <a:lnTo>
                    <a:pt x="37" y="23"/>
                  </a:lnTo>
                  <a:lnTo>
                    <a:pt x="37" y="14"/>
                  </a:lnTo>
                  <a:lnTo>
                    <a:pt x="35" y="14"/>
                  </a:lnTo>
                  <a:lnTo>
                    <a:pt x="37" y="9"/>
                  </a:lnTo>
                  <a:lnTo>
                    <a:pt x="43"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799" name="Freeform 1348"/>
            <p:cNvSpPr>
              <a:spLocks/>
            </p:cNvSpPr>
            <p:nvPr/>
          </p:nvSpPr>
          <p:spPr bwMode="auto">
            <a:xfrm>
              <a:off x="4579796" y="2612723"/>
              <a:ext cx="250926" cy="322619"/>
            </a:xfrm>
            <a:custGeom>
              <a:avLst/>
              <a:gdLst>
                <a:gd name="T0" fmla="*/ 35 w 35"/>
                <a:gd name="T1" fmla="*/ 45 h 45"/>
                <a:gd name="T2" fmla="*/ 35 w 35"/>
                <a:gd name="T3" fmla="*/ 45 h 45"/>
                <a:gd name="T4" fmla="*/ 27 w 35"/>
                <a:gd name="T5" fmla="*/ 39 h 45"/>
                <a:gd name="T6" fmla="*/ 23 w 35"/>
                <a:gd name="T7" fmla="*/ 33 h 45"/>
                <a:gd name="T8" fmla="*/ 23 w 35"/>
                <a:gd name="T9" fmla="*/ 32 h 45"/>
                <a:gd name="T10" fmla="*/ 23 w 35"/>
                <a:gd name="T11" fmla="*/ 30 h 45"/>
                <a:gd name="T12" fmla="*/ 21 w 35"/>
                <a:gd name="T13" fmla="*/ 22 h 45"/>
                <a:gd name="T14" fmla="*/ 24 w 35"/>
                <a:gd name="T15" fmla="*/ 15 h 45"/>
                <a:gd name="T16" fmla="*/ 24 w 35"/>
                <a:gd name="T17" fmla="*/ 15 h 45"/>
                <a:gd name="T18" fmla="*/ 24 w 35"/>
                <a:gd name="T19" fmla="*/ 13 h 45"/>
                <a:gd name="T20" fmla="*/ 13 w 35"/>
                <a:gd name="T21" fmla="*/ 6 h 45"/>
                <a:gd name="T22" fmla="*/ 0 w 35"/>
                <a:gd name="T23" fmla="*/ 3 h 45"/>
                <a:gd name="T24" fmla="*/ 4 w 35"/>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5">
                  <a:moveTo>
                    <a:pt x="35" y="45"/>
                  </a:moveTo>
                  <a:lnTo>
                    <a:pt x="35" y="45"/>
                  </a:lnTo>
                  <a:lnTo>
                    <a:pt x="27" y="39"/>
                  </a:lnTo>
                  <a:lnTo>
                    <a:pt x="23" y="33"/>
                  </a:lnTo>
                  <a:lnTo>
                    <a:pt x="23" y="32"/>
                  </a:lnTo>
                  <a:lnTo>
                    <a:pt x="23" y="30"/>
                  </a:lnTo>
                  <a:lnTo>
                    <a:pt x="21" y="22"/>
                  </a:lnTo>
                  <a:lnTo>
                    <a:pt x="24" y="15"/>
                  </a:lnTo>
                  <a:lnTo>
                    <a:pt x="24" y="15"/>
                  </a:lnTo>
                  <a:lnTo>
                    <a:pt x="24" y="13"/>
                  </a:lnTo>
                  <a:lnTo>
                    <a:pt x="13" y="6"/>
                  </a:lnTo>
                  <a:lnTo>
                    <a:pt x="0" y="3"/>
                  </a:lnTo>
                  <a:lnTo>
                    <a:pt x="4"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0" name="Line 1349"/>
            <p:cNvSpPr>
              <a:spLocks noChangeShapeType="1"/>
            </p:cNvSpPr>
            <p:nvPr/>
          </p:nvSpPr>
          <p:spPr bwMode="auto">
            <a:xfrm flipV="1">
              <a:off x="4766192" y="2935337"/>
              <a:ext cx="64524" cy="207911"/>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1" name="Freeform 1350"/>
            <p:cNvSpPr>
              <a:spLocks/>
            </p:cNvSpPr>
            <p:nvPr/>
          </p:nvSpPr>
          <p:spPr bwMode="auto">
            <a:xfrm>
              <a:off x="4486591" y="3143250"/>
              <a:ext cx="279604" cy="602220"/>
            </a:xfrm>
            <a:custGeom>
              <a:avLst/>
              <a:gdLst>
                <a:gd name="T0" fmla="*/ 0 w 39"/>
                <a:gd name="T1" fmla="*/ 84 h 84"/>
                <a:gd name="T2" fmla="*/ 16 w 39"/>
                <a:gd name="T3" fmla="*/ 64 h 84"/>
                <a:gd name="T4" fmla="*/ 22 w 39"/>
                <a:gd name="T5" fmla="*/ 46 h 84"/>
                <a:gd name="T6" fmla="*/ 32 w 39"/>
                <a:gd name="T7" fmla="*/ 32 h 84"/>
                <a:gd name="T8" fmla="*/ 39 w 39"/>
                <a:gd name="T9" fmla="*/ 0 h 84"/>
              </a:gdLst>
              <a:ahLst/>
              <a:cxnLst>
                <a:cxn ang="0">
                  <a:pos x="T0" y="T1"/>
                </a:cxn>
                <a:cxn ang="0">
                  <a:pos x="T2" y="T3"/>
                </a:cxn>
                <a:cxn ang="0">
                  <a:pos x="T4" y="T5"/>
                </a:cxn>
                <a:cxn ang="0">
                  <a:pos x="T6" y="T7"/>
                </a:cxn>
                <a:cxn ang="0">
                  <a:pos x="T8" y="T9"/>
                </a:cxn>
              </a:cxnLst>
              <a:rect l="0" t="0" r="r" b="b"/>
              <a:pathLst>
                <a:path w="39" h="84">
                  <a:moveTo>
                    <a:pt x="0" y="84"/>
                  </a:moveTo>
                  <a:lnTo>
                    <a:pt x="16" y="64"/>
                  </a:lnTo>
                  <a:lnTo>
                    <a:pt x="22" y="46"/>
                  </a:lnTo>
                  <a:lnTo>
                    <a:pt x="32" y="32"/>
                  </a:lnTo>
                  <a:lnTo>
                    <a:pt x="39"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2" name="Freeform 1352"/>
            <p:cNvSpPr>
              <a:spLocks/>
            </p:cNvSpPr>
            <p:nvPr/>
          </p:nvSpPr>
          <p:spPr bwMode="auto">
            <a:xfrm>
              <a:off x="4486588" y="3702455"/>
              <a:ext cx="372803" cy="64524"/>
            </a:xfrm>
            <a:custGeom>
              <a:avLst/>
              <a:gdLst>
                <a:gd name="T0" fmla="*/ 52 w 52"/>
                <a:gd name="T1" fmla="*/ 6 h 9"/>
                <a:gd name="T2" fmla="*/ 46 w 52"/>
                <a:gd name="T3" fmla="*/ 9 h 9"/>
                <a:gd name="T4" fmla="*/ 43 w 52"/>
                <a:gd name="T5" fmla="*/ 8 h 9"/>
                <a:gd name="T6" fmla="*/ 40 w 52"/>
                <a:gd name="T7" fmla="*/ 5 h 9"/>
                <a:gd name="T8" fmla="*/ 34 w 52"/>
                <a:gd name="T9" fmla="*/ 5 h 9"/>
                <a:gd name="T10" fmla="*/ 23 w 52"/>
                <a:gd name="T11" fmla="*/ 0 h 9"/>
                <a:gd name="T12" fmla="*/ 0 w 5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52" y="6"/>
                  </a:moveTo>
                  <a:lnTo>
                    <a:pt x="46" y="9"/>
                  </a:lnTo>
                  <a:lnTo>
                    <a:pt x="43" y="8"/>
                  </a:lnTo>
                  <a:lnTo>
                    <a:pt x="40" y="5"/>
                  </a:lnTo>
                  <a:lnTo>
                    <a:pt x="34" y="5"/>
                  </a:lnTo>
                  <a:lnTo>
                    <a:pt x="23" y="0"/>
                  </a:lnTo>
                  <a:lnTo>
                    <a:pt x="0" y="6"/>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3" name="Freeform 1353"/>
            <p:cNvSpPr>
              <a:spLocks/>
            </p:cNvSpPr>
            <p:nvPr/>
          </p:nvSpPr>
          <p:spPr bwMode="auto">
            <a:xfrm>
              <a:off x="4859391" y="3637926"/>
              <a:ext cx="1096898" cy="293940"/>
            </a:xfrm>
            <a:custGeom>
              <a:avLst/>
              <a:gdLst>
                <a:gd name="T0" fmla="*/ 153 w 153"/>
                <a:gd name="T1" fmla="*/ 41 h 41"/>
                <a:gd name="T2" fmla="*/ 150 w 153"/>
                <a:gd name="T3" fmla="*/ 35 h 41"/>
                <a:gd name="T4" fmla="*/ 139 w 153"/>
                <a:gd name="T5" fmla="*/ 23 h 41"/>
                <a:gd name="T6" fmla="*/ 136 w 153"/>
                <a:gd name="T7" fmla="*/ 21 h 41"/>
                <a:gd name="T8" fmla="*/ 134 w 153"/>
                <a:gd name="T9" fmla="*/ 20 h 41"/>
                <a:gd name="T10" fmla="*/ 127 w 153"/>
                <a:gd name="T11" fmla="*/ 14 h 41"/>
                <a:gd name="T12" fmla="*/ 125 w 153"/>
                <a:gd name="T13" fmla="*/ 12 h 41"/>
                <a:gd name="T14" fmla="*/ 122 w 153"/>
                <a:gd name="T15" fmla="*/ 10 h 41"/>
                <a:gd name="T16" fmla="*/ 121 w 153"/>
                <a:gd name="T17" fmla="*/ 9 h 41"/>
                <a:gd name="T18" fmla="*/ 118 w 153"/>
                <a:gd name="T19" fmla="*/ 10 h 41"/>
                <a:gd name="T20" fmla="*/ 98 w 153"/>
                <a:gd name="T21" fmla="*/ 9 h 41"/>
                <a:gd name="T22" fmla="*/ 81 w 153"/>
                <a:gd name="T23" fmla="*/ 7 h 41"/>
                <a:gd name="T24" fmla="*/ 64 w 153"/>
                <a:gd name="T25" fmla="*/ 6 h 41"/>
                <a:gd name="T26" fmla="*/ 55 w 153"/>
                <a:gd name="T27" fmla="*/ 3 h 41"/>
                <a:gd name="T28" fmla="*/ 51 w 153"/>
                <a:gd name="T29" fmla="*/ 1 h 41"/>
                <a:gd name="T30" fmla="*/ 40 w 153"/>
                <a:gd name="T31" fmla="*/ 0 h 41"/>
                <a:gd name="T32" fmla="*/ 35 w 153"/>
                <a:gd name="T33" fmla="*/ 1 h 41"/>
                <a:gd name="T34" fmla="*/ 35 w 153"/>
                <a:gd name="T35" fmla="*/ 1 h 41"/>
                <a:gd name="T36" fmla="*/ 35 w 153"/>
                <a:gd name="T37" fmla="*/ 1 h 41"/>
                <a:gd name="T38" fmla="*/ 35 w 153"/>
                <a:gd name="T39" fmla="*/ 1 h 41"/>
                <a:gd name="T40" fmla="*/ 34 w 153"/>
                <a:gd name="T41" fmla="*/ 3 h 41"/>
                <a:gd name="T42" fmla="*/ 32 w 153"/>
                <a:gd name="T43" fmla="*/ 4 h 41"/>
                <a:gd name="T44" fmla="*/ 31 w 153"/>
                <a:gd name="T45" fmla="*/ 4 h 41"/>
                <a:gd name="T46" fmla="*/ 29 w 153"/>
                <a:gd name="T47" fmla="*/ 6 h 41"/>
                <a:gd name="T48" fmla="*/ 23 w 153"/>
                <a:gd name="T49" fmla="*/ 7 h 41"/>
                <a:gd name="T50" fmla="*/ 23 w 153"/>
                <a:gd name="T51" fmla="*/ 7 h 41"/>
                <a:gd name="T52" fmla="*/ 9 w 153"/>
                <a:gd name="T53" fmla="*/ 10 h 41"/>
                <a:gd name="T54" fmla="*/ 0 w 153"/>
                <a:gd name="T55"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41">
                  <a:moveTo>
                    <a:pt x="153" y="41"/>
                  </a:moveTo>
                  <a:lnTo>
                    <a:pt x="150" y="35"/>
                  </a:lnTo>
                  <a:lnTo>
                    <a:pt x="139" y="23"/>
                  </a:lnTo>
                  <a:lnTo>
                    <a:pt x="136" y="21"/>
                  </a:lnTo>
                  <a:lnTo>
                    <a:pt x="134" y="20"/>
                  </a:lnTo>
                  <a:lnTo>
                    <a:pt x="127" y="14"/>
                  </a:lnTo>
                  <a:lnTo>
                    <a:pt x="125" y="12"/>
                  </a:lnTo>
                  <a:lnTo>
                    <a:pt x="122" y="10"/>
                  </a:lnTo>
                  <a:lnTo>
                    <a:pt x="121" y="9"/>
                  </a:lnTo>
                  <a:lnTo>
                    <a:pt x="118" y="10"/>
                  </a:lnTo>
                  <a:lnTo>
                    <a:pt x="98" y="9"/>
                  </a:lnTo>
                  <a:lnTo>
                    <a:pt x="81" y="7"/>
                  </a:lnTo>
                  <a:lnTo>
                    <a:pt x="64" y="6"/>
                  </a:lnTo>
                  <a:lnTo>
                    <a:pt x="55" y="3"/>
                  </a:lnTo>
                  <a:lnTo>
                    <a:pt x="51" y="1"/>
                  </a:lnTo>
                  <a:lnTo>
                    <a:pt x="40" y="0"/>
                  </a:lnTo>
                  <a:lnTo>
                    <a:pt x="35" y="1"/>
                  </a:lnTo>
                  <a:lnTo>
                    <a:pt x="35" y="1"/>
                  </a:lnTo>
                  <a:lnTo>
                    <a:pt x="35" y="1"/>
                  </a:lnTo>
                  <a:lnTo>
                    <a:pt x="35" y="1"/>
                  </a:lnTo>
                  <a:lnTo>
                    <a:pt x="34" y="3"/>
                  </a:lnTo>
                  <a:lnTo>
                    <a:pt x="32" y="4"/>
                  </a:lnTo>
                  <a:lnTo>
                    <a:pt x="31" y="4"/>
                  </a:lnTo>
                  <a:lnTo>
                    <a:pt x="29" y="6"/>
                  </a:lnTo>
                  <a:lnTo>
                    <a:pt x="23" y="7"/>
                  </a:lnTo>
                  <a:lnTo>
                    <a:pt x="23" y="7"/>
                  </a:lnTo>
                  <a:lnTo>
                    <a:pt x="9" y="10"/>
                  </a:lnTo>
                  <a:lnTo>
                    <a:pt x="0" y="15"/>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4" name="Freeform 1354"/>
            <p:cNvSpPr>
              <a:spLocks/>
            </p:cNvSpPr>
            <p:nvPr/>
          </p:nvSpPr>
          <p:spPr bwMode="auto">
            <a:xfrm>
              <a:off x="5956293" y="3931870"/>
              <a:ext cx="186402" cy="415818"/>
            </a:xfrm>
            <a:custGeom>
              <a:avLst/>
              <a:gdLst>
                <a:gd name="T0" fmla="*/ 24 w 26"/>
                <a:gd name="T1" fmla="*/ 58 h 58"/>
                <a:gd name="T2" fmla="*/ 24 w 26"/>
                <a:gd name="T3" fmla="*/ 58 h 58"/>
                <a:gd name="T4" fmla="*/ 26 w 26"/>
                <a:gd name="T5" fmla="*/ 47 h 58"/>
                <a:gd name="T6" fmla="*/ 24 w 26"/>
                <a:gd name="T7" fmla="*/ 44 h 58"/>
                <a:gd name="T8" fmla="*/ 4 w 26"/>
                <a:gd name="T9" fmla="*/ 27 h 58"/>
                <a:gd name="T10" fmla="*/ 1 w 26"/>
                <a:gd name="T11" fmla="*/ 27 h 58"/>
                <a:gd name="T12" fmla="*/ 0 w 26"/>
                <a:gd name="T13" fmla="*/ 27 h 58"/>
                <a:gd name="T14" fmla="*/ 0 w 26"/>
                <a:gd name="T15" fmla="*/ 27 h 58"/>
                <a:gd name="T16" fmla="*/ 0 w 26"/>
                <a:gd name="T17" fmla="*/ 26 h 58"/>
                <a:gd name="T18" fmla="*/ 0 w 26"/>
                <a:gd name="T19" fmla="*/ 24 h 58"/>
                <a:gd name="T20" fmla="*/ 0 w 26"/>
                <a:gd name="T21" fmla="*/ 24 h 58"/>
                <a:gd name="T22" fmla="*/ 0 w 26"/>
                <a:gd name="T23" fmla="*/ 24 h 58"/>
                <a:gd name="T24" fmla="*/ 1 w 26"/>
                <a:gd name="T25" fmla="*/ 20 h 58"/>
                <a:gd name="T26" fmla="*/ 0 w 26"/>
                <a:gd name="T27" fmla="*/ 8 h 58"/>
                <a:gd name="T28" fmla="*/ 0 w 26"/>
                <a:gd name="T29" fmla="*/ 6 h 58"/>
                <a:gd name="T30" fmla="*/ 0 w 26"/>
                <a:gd name="T31" fmla="*/ 3 h 58"/>
                <a:gd name="T32" fmla="*/ 0 w 26"/>
                <a:gd name="T33" fmla="*/ 3 h 58"/>
                <a:gd name="T34" fmla="*/ 0 w 26"/>
                <a:gd name="T35" fmla="*/ 2 h 58"/>
                <a:gd name="T36" fmla="*/ 0 w 26"/>
                <a:gd name="T37" fmla="*/ 2 h 58"/>
                <a:gd name="T38" fmla="*/ 0 w 26"/>
                <a:gd name="T39" fmla="*/ 2 h 58"/>
                <a:gd name="T40" fmla="*/ 0 w 26"/>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58">
                  <a:moveTo>
                    <a:pt x="24" y="58"/>
                  </a:moveTo>
                  <a:lnTo>
                    <a:pt x="24" y="58"/>
                  </a:lnTo>
                  <a:lnTo>
                    <a:pt x="26" y="47"/>
                  </a:lnTo>
                  <a:lnTo>
                    <a:pt x="24" y="44"/>
                  </a:lnTo>
                  <a:lnTo>
                    <a:pt x="4" y="27"/>
                  </a:lnTo>
                  <a:lnTo>
                    <a:pt x="1" y="27"/>
                  </a:lnTo>
                  <a:lnTo>
                    <a:pt x="0" y="27"/>
                  </a:lnTo>
                  <a:lnTo>
                    <a:pt x="0" y="27"/>
                  </a:lnTo>
                  <a:lnTo>
                    <a:pt x="0" y="26"/>
                  </a:lnTo>
                  <a:lnTo>
                    <a:pt x="0" y="24"/>
                  </a:lnTo>
                  <a:lnTo>
                    <a:pt x="0" y="24"/>
                  </a:lnTo>
                  <a:lnTo>
                    <a:pt x="0" y="24"/>
                  </a:lnTo>
                  <a:lnTo>
                    <a:pt x="1" y="20"/>
                  </a:lnTo>
                  <a:lnTo>
                    <a:pt x="0" y="8"/>
                  </a:lnTo>
                  <a:lnTo>
                    <a:pt x="0" y="6"/>
                  </a:lnTo>
                  <a:lnTo>
                    <a:pt x="0" y="3"/>
                  </a:lnTo>
                  <a:lnTo>
                    <a:pt x="0" y="3"/>
                  </a:lnTo>
                  <a:lnTo>
                    <a:pt x="0" y="2"/>
                  </a:lnTo>
                  <a:lnTo>
                    <a:pt x="0" y="2"/>
                  </a:lnTo>
                  <a:lnTo>
                    <a:pt x="0" y="2"/>
                  </a:lnTo>
                  <a:lnTo>
                    <a:pt x="0"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5" name="Line 1355"/>
            <p:cNvSpPr>
              <a:spLocks noChangeShapeType="1"/>
            </p:cNvSpPr>
            <p:nvPr/>
          </p:nvSpPr>
          <p:spPr bwMode="auto">
            <a:xfrm flipV="1">
              <a:off x="6121182" y="4347689"/>
              <a:ext cx="7170" cy="100369"/>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6" name="Line 1356"/>
            <p:cNvSpPr>
              <a:spLocks noChangeShapeType="1"/>
            </p:cNvSpPr>
            <p:nvPr/>
          </p:nvSpPr>
          <p:spPr bwMode="auto">
            <a:xfrm flipH="1" flipV="1">
              <a:off x="6121182" y="4448058"/>
              <a:ext cx="172062" cy="107542"/>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7" name="Freeform 1357"/>
            <p:cNvSpPr>
              <a:spLocks/>
            </p:cNvSpPr>
            <p:nvPr/>
          </p:nvSpPr>
          <p:spPr bwMode="auto">
            <a:xfrm>
              <a:off x="6250230" y="4555591"/>
              <a:ext cx="150557" cy="580711"/>
            </a:xfrm>
            <a:custGeom>
              <a:avLst/>
              <a:gdLst>
                <a:gd name="T0" fmla="*/ 14 w 21"/>
                <a:gd name="T1" fmla="*/ 81 h 81"/>
                <a:gd name="T2" fmla="*/ 14 w 21"/>
                <a:gd name="T3" fmla="*/ 81 h 81"/>
                <a:gd name="T4" fmla="*/ 17 w 21"/>
                <a:gd name="T5" fmla="*/ 75 h 81"/>
                <a:gd name="T6" fmla="*/ 21 w 21"/>
                <a:gd name="T7" fmla="*/ 68 h 81"/>
                <a:gd name="T8" fmla="*/ 17 w 21"/>
                <a:gd name="T9" fmla="*/ 65 h 81"/>
                <a:gd name="T10" fmla="*/ 15 w 21"/>
                <a:gd name="T11" fmla="*/ 62 h 81"/>
                <a:gd name="T12" fmla="*/ 15 w 21"/>
                <a:gd name="T13" fmla="*/ 61 h 81"/>
                <a:gd name="T14" fmla="*/ 11 w 21"/>
                <a:gd name="T15" fmla="*/ 43 h 81"/>
                <a:gd name="T16" fmla="*/ 9 w 21"/>
                <a:gd name="T17" fmla="*/ 27 h 81"/>
                <a:gd name="T18" fmla="*/ 9 w 21"/>
                <a:gd name="T19" fmla="*/ 27 h 81"/>
                <a:gd name="T20" fmla="*/ 1 w 21"/>
                <a:gd name="T21" fmla="*/ 24 h 81"/>
                <a:gd name="T22" fmla="*/ 0 w 21"/>
                <a:gd name="T23" fmla="*/ 24 h 81"/>
                <a:gd name="T24" fmla="*/ 1 w 21"/>
                <a:gd name="T25" fmla="*/ 6 h 81"/>
                <a:gd name="T26" fmla="*/ 1 w 21"/>
                <a:gd name="T27" fmla="*/ 6 h 81"/>
                <a:gd name="T28" fmla="*/ 3 w 21"/>
                <a:gd name="T29" fmla="*/ 6 h 81"/>
                <a:gd name="T30" fmla="*/ 4 w 21"/>
                <a:gd name="T31" fmla="*/ 3 h 81"/>
                <a:gd name="T32" fmla="*/ 6 w 21"/>
                <a:gd name="T33" fmla="*/ 1 h 81"/>
                <a:gd name="T34" fmla="*/ 6 w 21"/>
                <a:gd name="T3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81">
                  <a:moveTo>
                    <a:pt x="14" y="81"/>
                  </a:moveTo>
                  <a:lnTo>
                    <a:pt x="14" y="81"/>
                  </a:lnTo>
                  <a:lnTo>
                    <a:pt x="17" y="75"/>
                  </a:lnTo>
                  <a:lnTo>
                    <a:pt x="21" y="68"/>
                  </a:lnTo>
                  <a:lnTo>
                    <a:pt x="17" y="65"/>
                  </a:lnTo>
                  <a:lnTo>
                    <a:pt x="15" y="62"/>
                  </a:lnTo>
                  <a:lnTo>
                    <a:pt x="15" y="61"/>
                  </a:lnTo>
                  <a:lnTo>
                    <a:pt x="11" y="43"/>
                  </a:lnTo>
                  <a:lnTo>
                    <a:pt x="9" y="27"/>
                  </a:lnTo>
                  <a:lnTo>
                    <a:pt x="9" y="27"/>
                  </a:lnTo>
                  <a:lnTo>
                    <a:pt x="1" y="24"/>
                  </a:lnTo>
                  <a:lnTo>
                    <a:pt x="0" y="24"/>
                  </a:lnTo>
                  <a:lnTo>
                    <a:pt x="1" y="6"/>
                  </a:lnTo>
                  <a:lnTo>
                    <a:pt x="1" y="6"/>
                  </a:lnTo>
                  <a:lnTo>
                    <a:pt x="3" y="6"/>
                  </a:lnTo>
                  <a:lnTo>
                    <a:pt x="4" y="3"/>
                  </a:lnTo>
                  <a:lnTo>
                    <a:pt x="6" y="1"/>
                  </a:lnTo>
                  <a:lnTo>
                    <a:pt x="6"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8" name="Line 1358"/>
            <p:cNvSpPr>
              <a:spLocks noChangeShapeType="1"/>
            </p:cNvSpPr>
            <p:nvPr/>
          </p:nvSpPr>
          <p:spPr bwMode="auto">
            <a:xfrm flipV="1">
              <a:off x="6350597" y="5136307"/>
              <a:ext cx="0" cy="21509"/>
            </a:xfrm>
            <a:prstGeom prst="line">
              <a:avLst/>
            </a:prstGeom>
            <a:noFill/>
            <a:ln w="3175">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09" name="Freeform 1359"/>
            <p:cNvSpPr>
              <a:spLocks/>
            </p:cNvSpPr>
            <p:nvPr/>
          </p:nvSpPr>
          <p:spPr bwMode="auto">
            <a:xfrm>
              <a:off x="6350602" y="5157811"/>
              <a:ext cx="136217" cy="129048"/>
            </a:xfrm>
            <a:custGeom>
              <a:avLst/>
              <a:gdLst>
                <a:gd name="T0" fmla="*/ 19 w 19"/>
                <a:gd name="T1" fmla="*/ 18 h 18"/>
                <a:gd name="T2" fmla="*/ 19 w 19"/>
                <a:gd name="T3" fmla="*/ 16 h 18"/>
                <a:gd name="T4" fmla="*/ 19 w 19"/>
                <a:gd name="T5" fmla="*/ 13 h 18"/>
                <a:gd name="T6" fmla="*/ 15 w 19"/>
                <a:gd name="T7" fmla="*/ 6 h 18"/>
                <a:gd name="T8" fmla="*/ 13 w 19"/>
                <a:gd name="T9" fmla="*/ 4 h 18"/>
                <a:gd name="T10" fmla="*/ 13 w 19"/>
                <a:gd name="T11" fmla="*/ 3 h 18"/>
                <a:gd name="T12" fmla="*/ 13 w 19"/>
                <a:gd name="T13" fmla="*/ 3 h 18"/>
                <a:gd name="T14" fmla="*/ 12 w 19"/>
                <a:gd name="T15" fmla="*/ 0 h 18"/>
                <a:gd name="T16" fmla="*/ 10 w 19"/>
                <a:gd name="T17" fmla="*/ 0 h 18"/>
                <a:gd name="T18" fmla="*/ 7 w 19"/>
                <a:gd name="T19" fmla="*/ 0 h 18"/>
                <a:gd name="T20" fmla="*/ 7 w 19"/>
                <a:gd name="T21" fmla="*/ 0 h 18"/>
                <a:gd name="T22" fmla="*/ 4 w 19"/>
                <a:gd name="T23" fmla="*/ 0 h 18"/>
                <a:gd name="T24" fmla="*/ 0 w 19"/>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8">
                  <a:moveTo>
                    <a:pt x="19" y="18"/>
                  </a:moveTo>
                  <a:lnTo>
                    <a:pt x="19" y="16"/>
                  </a:lnTo>
                  <a:lnTo>
                    <a:pt x="19" y="13"/>
                  </a:lnTo>
                  <a:lnTo>
                    <a:pt x="15" y="6"/>
                  </a:lnTo>
                  <a:lnTo>
                    <a:pt x="13" y="4"/>
                  </a:lnTo>
                  <a:lnTo>
                    <a:pt x="13" y="3"/>
                  </a:lnTo>
                  <a:lnTo>
                    <a:pt x="13" y="3"/>
                  </a:lnTo>
                  <a:lnTo>
                    <a:pt x="12" y="0"/>
                  </a:lnTo>
                  <a:lnTo>
                    <a:pt x="10" y="0"/>
                  </a:lnTo>
                  <a:lnTo>
                    <a:pt x="7" y="0"/>
                  </a:lnTo>
                  <a:lnTo>
                    <a:pt x="7" y="0"/>
                  </a:lnTo>
                  <a:lnTo>
                    <a:pt x="4" y="0"/>
                  </a:lnTo>
                  <a:lnTo>
                    <a:pt x="0"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0" name="Freeform 1360"/>
            <p:cNvSpPr>
              <a:spLocks/>
            </p:cNvSpPr>
            <p:nvPr/>
          </p:nvSpPr>
          <p:spPr bwMode="auto">
            <a:xfrm>
              <a:off x="6486819" y="5286856"/>
              <a:ext cx="157723" cy="35848"/>
            </a:xfrm>
            <a:custGeom>
              <a:avLst/>
              <a:gdLst>
                <a:gd name="T0" fmla="*/ 22 w 22"/>
                <a:gd name="T1" fmla="*/ 5 h 5"/>
                <a:gd name="T2" fmla="*/ 20 w 22"/>
                <a:gd name="T3" fmla="*/ 5 h 5"/>
                <a:gd name="T4" fmla="*/ 17 w 22"/>
                <a:gd name="T5" fmla="*/ 5 h 5"/>
                <a:gd name="T6" fmla="*/ 16 w 22"/>
                <a:gd name="T7" fmla="*/ 5 h 5"/>
                <a:gd name="T8" fmla="*/ 13 w 22"/>
                <a:gd name="T9" fmla="*/ 5 h 5"/>
                <a:gd name="T10" fmla="*/ 11 w 22"/>
                <a:gd name="T11" fmla="*/ 5 h 5"/>
                <a:gd name="T12" fmla="*/ 8 w 22"/>
                <a:gd name="T13" fmla="*/ 5 h 5"/>
                <a:gd name="T14" fmla="*/ 5 w 22"/>
                <a:gd name="T15" fmla="*/ 5 h 5"/>
                <a:gd name="T16" fmla="*/ 0 w 2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
                  <a:moveTo>
                    <a:pt x="22" y="5"/>
                  </a:moveTo>
                  <a:lnTo>
                    <a:pt x="20" y="5"/>
                  </a:lnTo>
                  <a:lnTo>
                    <a:pt x="17" y="5"/>
                  </a:lnTo>
                  <a:lnTo>
                    <a:pt x="16" y="5"/>
                  </a:lnTo>
                  <a:lnTo>
                    <a:pt x="13" y="5"/>
                  </a:lnTo>
                  <a:lnTo>
                    <a:pt x="11" y="5"/>
                  </a:lnTo>
                  <a:lnTo>
                    <a:pt x="8" y="5"/>
                  </a:lnTo>
                  <a:lnTo>
                    <a:pt x="5" y="5"/>
                  </a:lnTo>
                  <a:lnTo>
                    <a:pt x="0"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1" name="Freeform 1361"/>
            <p:cNvSpPr>
              <a:spLocks/>
            </p:cNvSpPr>
            <p:nvPr/>
          </p:nvSpPr>
          <p:spPr bwMode="auto">
            <a:xfrm>
              <a:off x="6644542" y="5207996"/>
              <a:ext cx="293940" cy="114708"/>
            </a:xfrm>
            <a:custGeom>
              <a:avLst/>
              <a:gdLst>
                <a:gd name="T0" fmla="*/ 41 w 41"/>
                <a:gd name="T1" fmla="*/ 2 h 16"/>
                <a:gd name="T2" fmla="*/ 35 w 41"/>
                <a:gd name="T3" fmla="*/ 3 h 16"/>
                <a:gd name="T4" fmla="*/ 23 w 41"/>
                <a:gd name="T5" fmla="*/ 3 h 16"/>
                <a:gd name="T6" fmla="*/ 10 w 41"/>
                <a:gd name="T7" fmla="*/ 2 h 16"/>
                <a:gd name="T8" fmla="*/ 9 w 41"/>
                <a:gd name="T9" fmla="*/ 0 h 16"/>
                <a:gd name="T10" fmla="*/ 9 w 41"/>
                <a:gd name="T11" fmla="*/ 0 h 16"/>
                <a:gd name="T12" fmla="*/ 7 w 41"/>
                <a:gd name="T13" fmla="*/ 0 h 16"/>
                <a:gd name="T14" fmla="*/ 0 w 41"/>
                <a:gd name="T15" fmla="*/ 3 h 16"/>
                <a:gd name="T16" fmla="*/ 0 w 41"/>
                <a:gd name="T17" fmla="*/ 11 h 16"/>
                <a:gd name="T18" fmla="*/ 0 w 41"/>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6">
                  <a:moveTo>
                    <a:pt x="41" y="2"/>
                  </a:moveTo>
                  <a:lnTo>
                    <a:pt x="35" y="3"/>
                  </a:lnTo>
                  <a:lnTo>
                    <a:pt x="23" y="3"/>
                  </a:lnTo>
                  <a:lnTo>
                    <a:pt x="10" y="2"/>
                  </a:lnTo>
                  <a:lnTo>
                    <a:pt x="9" y="0"/>
                  </a:lnTo>
                  <a:lnTo>
                    <a:pt x="9" y="0"/>
                  </a:lnTo>
                  <a:lnTo>
                    <a:pt x="7" y="0"/>
                  </a:lnTo>
                  <a:lnTo>
                    <a:pt x="0" y="3"/>
                  </a:lnTo>
                  <a:lnTo>
                    <a:pt x="0" y="11"/>
                  </a:lnTo>
                  <a:lnTo>
                    <a:pt x="0" y="16"/>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2" name="Freeform 1362"/>
            <p:cNvSpPr>
              <a:spLocks/>
            </p:cNvSpPr>
            <p:nvPr/>
          </p:nvSpPr>
          <p:spPr bwMode="auto">
            <a:xfrm>
              <a:off x="6809430" y="4992919"/>
              <a:ext cx="129048" cy="229417"/>
            </a:xfrm>
            <a:custGeom>
              <a:avLst/>
              <a:gdLst>
                <a:gd name="T0" fmla="*/ 0 w 18"/>
                <a:gd name="T1" fmla="*/ 0 h 32"/>
                <a:gd name="T2" fmla="*/ 4 w 18"/>
                <a:gd name="T3" fmla="*/ 4 h 32"/>
                <a:gd name="T4" fmla="*/ 13 w 18"/>
                <a:gd name="T5" fmla="*/ 20 h 32"/>
                <a:gd name="T6" fmla="*/ 15 w 18"/>
                <a:gd name="T7" fmla="*/ 21 h 32"/>
                <a:gd name="T8" fmla="*/ 15 w 18"/>
                <a:gd name="T9" fmla="*/ 23 h 32"/>
                <a:gd name="T10" fmla="*/ 16 w 18"/>
                <a:gd name="T11" fmla="*/ 24 h 32"/>
                <a:gd name="T12" fmla="*/ 18 w 18"/>
                <a:gd name="T13" fmla="*/ 30 h 32"/>
                <a:gd name="T14" fmla="*/ 18 w 18"/>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2">
                  <a:moveTo>
                    <a:pt x="0" y="0"/>
                  </a:moveTo>
                  <a:lnTo>
                    <a:pt x="4" y="4"/>
                  </a:lnTo>
                  <a:lnTo>
                    <a:pt x="13" y="20"/>
                  </a:lnTo>
                  <a:lnTo>
                    <a:pt x="15" y="21"/>
                  </a:lnTo>
                  <a:lnTo>
                    <a:pt x="15" y="23"/>
                  </a:lnTo>
                  <a:lnTo>
                    <a:pt x="16" y="24"/>
                  </a:lnTo>
                  <a:lnTo>
                    <a:pt x="18" y="30"/>
                  </a:lnTo>
                  <a:lnTo>
                    <a:pt x="18" y="32"/>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3" name="Freeform 1363"/>
            <p:cNvSpPr>
              <a:spLocks/>
            </p:cNvSpPr>
            <p:nvPr/>
          </p:nvSpPr>
          <p:spPr bwMode="auto">
            <a:xfrm>
              <a:off x="6809430" y="4842362"/>
              <a:ext cx="93203" cy="150557"/>
            </a:xfrm>
            <a:custGeom>
              <a:avLst/>
              <a:gdLst>
                <a:gd name="T0" fmla="*/ 13 w 13"/>
                <a:gd name="T1" fmla="*/ 0 h 21"/>
                <a:gd name="T2" fmla="*/ 13 w 13"/>
                <a:gd name="T3" fmla="*/ 0 h 21"/>
                <a:gd name="T4" fmla="*/ 13 w 13"/>
                <a:gd name="T5" fmla="*/ 0 h 21"/>
                <a:gd name="T6" fmla="*/ 13 w 13"/>
                <a:gd name="T7" fmla="*/ 0 h 21"/>
                <a:gd name="T8" fmla="*/ 13 w 13"/>
                <a:gd name="T9" fmla="*/ 1 h 21"/>
                <a:gd name="T10" fmla="*/ 13 w 13"/>
                <a:gd name="T11" fmla="*/ 1 h 21"/>
                <a:gd name="T12" fmla="*/ 13 w 13"/>
                <a:gd name="T13" fmla="*/ 1 h 21"/>
                <a:gd name="T14" fmla="*/ 13 w 13"/>
                <a:gd name="T15" fmla="*/ 1 h 21"/>
                <a:gd name="T16" fmla="*/ 13 w 13"/>
                <a:gd name="T17" fmla="*/ 1 h 21"/>
                <a:gd name="T18" fmla="*/ 9 w 13"/>
                <a:gd name="T19" fmla="*/ 9 h 21"/>
                <a:gd name="T20" fmla="*/ 3 w 13"/>
                <a:gd name="T21" fmla="*/ 18 h 21"/>
                <a:gd name="T22" fmla="*/ 0 w 13"/>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1">
                  <a:moveTo>
                    <a:pt x="13" y="0"/>
                  </a:moveTo>
                  <a:lnTo>
                    <a:pt x="13" y="0"/>
                  </a:lnTo>
                  <a:lnTo>
                    <a:pt x="13" y="0"/>
                  </a:lnTo>
                  <a:lnTo>
                    <a:pt x="13" y="0"/>
                  </a:lnTo>
                  <a:lnTo>
                    <a:pt x="13" y="1"/>
                  </a:lnTo>
                  <a:lnTo>
                    <a:pt x="13" y="1"/>
                  </a:lnTo>
                  <a:lnTo>
                    <a:pt x="13" y="1"/>
                  </a:lnTo>
                  <a:lnTo>
                    <a:pt x="13" y="1"/>
                  </a:lnTo>
                  <a:lnTo>
                    <a:pt x="13" y="1"/>
                  </a:lnTo>
                  <a:lnTo>
                    <a:pt x="9" y="9"/>
                  </a:lnTo>
                  <a:lnTo>
                    <a:pt x="3" y="18"/>
                  </a:lnTo>
                  <a:lnTo>
                    <a:pt x="0" y="21"/>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4" name="Freeform 1364"/>
            <p:cNvSpPr>
              <a:spLocks/>
            </p:cNvSpPr>
            <p:nvPr/>
          </p:nvSpPr>
          <p:spPr bwMode="auto">
            <a:xfrm>
              <a:off x="6902634" y="4842362"/>
              <a:ext cx="387139" cy="293940"/>
            </a:xfrm>
            <a:custGeom>
              <a:avLst/>
              <a:gdLst>
                <a:gd name="T0" fmla="*/ 54 w 54"/>
                <a:gd name="T1" fmla="*/ 41 h 41"/>
                <a:gd name="T2" fmla="*/ 52 w 54"/>
                <a:gd name="T3" fmla="*/ 39 h 41"/>
                <a:gd name="T4" fmla="*/ 51 w 54"/>
                <a:gd name="T5" fmla="*/ 39 h 41"/>
                <a:gd name="T6" fmla="*/ 49 w 54"/>
                <a:gd name="T7" fmla="*/ 38 h 41"/>
                <a:gd name="T8" fmla="*/ 49 w 54"/>
                <a:gd name="T9" fmla="*/ 36 h 41"/>
                <a:gd name="T10" fmla="*/ 48 w 54"/>
                <a:gd name="T11" fmla="*/ 35 h 41"/>
                <a:gd name="T12" fmla="*/ 48 w 54"/>
                <a:gd name="T13" fmla="*/ 33 h 41"/>
                <a:gd name="T14" fmla="*/ 46 w 54"/>
                <a:gd name="T15" fmla="*/ 30 h 41"/>
                <a:gd name="T16" fmla="*/ 46 w 54"/>
                <a:gd name="T17" fmla="*/ 30 h 41"/>
                <a:gd name="T18" fmla="*/ 46 w 54"/>
                <a:gd name="T19" fmla="*/ 30 h 41"/>
                <a:gd name="T20" fmla="*/ 46 w 54"/>
                <a:gd name="T21" fmla="*/ 22 h 41"/>
                <a:gd name="T22" fmla="*/ 46 w 54"/>
                <a:gd name="T23" fmla="*/ 19 h 41"/>
                <a:gd name="T24" fmla="*/ 46 w 54"/>
                <a:gd name="T25" fmla="*/ 19 h 41"/>
                <a:gd name="T26" fmla="*/ 46 w 54"/>
                <a:gd name="T27" fmla="*/ 15 h 41"/>
                <a:gd name="T28" fmla="*/ 46 w 54"/>
                <a:gd name="T29" fmla="*/ 13 h 41"/>
                <a:gd name="T30" fmla="*/ 46 w 54"/>
                <a:gd name="T31" fmla="*/ 13 h 41"/>
                <a:gd name="T32" fmla="*/ 46 w 54"/>
                <a:gd name="T33" fmla="*/ 12 h 41"/>
                <a:gd name="T34" fmla="*/ 46 w 54"/>
                <a:gd name="T35" fmla="*/ 12 h 41"/>
                <a:gd name="T36" fmla="*/ 46 w 54"/>
                <a:gd name="T37" fmla="*/ 12 h 41"/>
                <a:gd name="T38" fmla="*/ 46 w 54"/>
                <a:gd name="T39" fmla="*/ 12 h 41"/>
                <a:gd name="T40" fmla="*/ 46 w 54"/>
                <a:gd name="T41" fmla="*/ 12 h 41"/>
                <a:gd name="T42" fmla="*/ 45 w 54"/>
                <a:gd name="T43" fmla="*/ 4 h 41"/>
                <a:gd name="T44" fmla="*/ 45 w 54"/>
                <a:gd name="T45" fmla="*/ 4 h 41"/>
                <a:gd name="T46" fmla="*/ 45 w 54"/>
                <a:gd name="T47" fmla="*/ 4 h 41"/>
                <a:gd name="T48" fmla="*/ 43 w 54"/>
                <a:gd name="T49" fmla="*/ 1 h 41"/>
                <a:gd name="T50" fmla="*/ 43 w 54"/>
                <a:gd name="T51" fmla="*/ 1 h 41"/>
                <a:gd name="T52" fmla="*/ 41 w 54"/>
                <a:gd name="T53" fmla="*/ 1 h 41"/>
                <a:gd name="T54" fmla="*/ 37 w 54"/>
                <a:gd name="T55" fmla="*/ 0 h 41"/>
                <a:gd name="T56" fmla="*/ 37 w 54"/>
                <a:gd name="T57" fmla="*/ 0 h 41"/>
                <a:gd name="T58" fmla="*/ 37 w 54"/>
                <a:gd name="T59" fmla="*/ 0 h 41"/>
                <a:gd name="T60" fmla="*/ 35 w 54"/>
                <a:gd name="T61" fmla="*/ 0 h 41"/>
                <a:gd name="T62" fmla="*/ 35 w 54"/>
                <a:gd name="T63" fmla="*/ 0 h 41"/>
                <a:gd name="T64" fmla="*/ 3 w 54"/>
                <a:gd name="T65" fmla="*/ 3 h 41"/>
                <a:gd name="T66" fmla="*/ 0 w 54"/>
                <a:gd name="T6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41">
                  <a:moveTo>
                    <a:pt x="54" y="41"/>
                  </a:moveTo>
                  <a:lnTo>
                    <a:pt x="52" y="39"/>
                  </a:lnTo>
                  <a:lnTo>
                    <a:pt x="51" y="39"/>
                  </a:lnTo>
                  <a:lnTo>
                    <a:pt x="49" y="38"/>
                  </a:lnTo>
                  <a:lnTo>
                    <a:pt x="49" y="36"/>
                  </a:lnTo>
                  <a:lnTo>
                    <a:pt x="48" y="35"/>
                  </a:lnTo>
                  <a:lnTo>
                    <a:pt x="48" y="33"/>
                  </a:lnTo>
                  <a:lnTo>
                    <a:pt x="46" y="30"/>
                  </a:lnTo>
                  <a:lnTo>
                    <a:pt x="46" y="30"/>
                  </a:lnTo>
                  <a:lnTo>
                    <a:pt x="46" y="30"/>
                  </a:lnTo>
                  <a:lnTo>
                    <a:pt x="46" y="22"/>
                  </a:lnTo>
                  <a:lnTo>
                    <a:pt x="46" y="19"/>
                  </a:lnTo>
                  <a:lnTo>
                    <a:pt x="46" y="19"/>
                  </a:lnTo>
                  <a:lnTo>
                    <a:pt x="46" y="15"/>
                  </a:lnTo>
                  <a:lnTo>
                    <a:pt x="46" y="13"/>
                  </a:lnTo>
                  <a:lnTo>
                    <a:pt x="46" y="13"/>
                  </a:lnTo>
                  <a:lnTo>
                    <a:pt x="46" y="12"/>
                  </a:lnTo>
                  <a:lnTo>
                    <a:pt x="46" y="12"/>
                  </a:lnTo>
                  <a:lnTo>
                    <a:pt x="46" y="12"/>
                  </a:lnTo>
                  <a:lnTo>
                    <a:pt x="46" y="12"/>
                  </a:lnTo>
                  <a:lnTo>
                    <a:pt x="46" y="12"/>
                  </a:lnTo>
                  <a:lnTo>
                    <a:pt x="45" y="4"/>
                  </a:lnTo>
                  <a:lnTo>
                    <a:pt x="45" y="4"/>
                  </a:lnTo>
                  <a:lnTo>
                    <a:pt x="45" y="4"/>
                  </a:lnTo>
                  <a:lnTo>
                    <a:pt x="43" y="1"/>
                  </a:lnTo>
                  <a:lnTo>
                    <a:pt x="43" y="1"/>
                  </a:lnTo>
                  <a:lnTo>
                    <a:pt x="41" y="1"/>
                  </a:lnTo>
                  <a:lnTo>
                    <a:pt x="37" y="0"/>
                  </a:lnTo>
                  <a:lnTo>
                    <a:pt x="37" y="0"/>
                  </a:lnTo>
                  <a:lnTo>
                    <a:pt x="37" y="0"/>
                  </a:lnTo>
                  <a:lnTo>
                    <a:pt x="35" y="0"/>
                  </a:lnTo>
                  <a:lnTo>
                    <a:pt x="35" y="0"/>
                  </a:lnTo>
                  <a:lnTo>
                    <a:pt x="3" y="3"/>
                  </a:lnTo>
                  <a:lnTo>
                    <a:pt x="0"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5" name="Freeform 1365"/>
            <p:cNvSpPr>
              <a:spLocks/>
            </p:cNvSpPr>
            <p:nvPr/>
          </p:nvSpPr>
          <p:spPr bwMode="auto">
            <a:xfrm>
              <a:off x="7275438" y="5136302"/>
              <a:ext cx="64524" cy="93203"/>
            </a:xfrm>
            <a:custGeom>
              <a:avLst/>
              <a:gdLst>
                <a:gd name="T0" fmla="*/ 9 w 9"/>
                <a:gd name="T1" fmla="*/ 13 h 13"/>
                <a:gd name="T2" fmla="*/ 0 w 9"/>
                <a:gd name="T3" fmla="*/ 4 h 13"/>
                <a:gd name="T4" fmla="*/ 2 w 9"/>
                <a:gd name="T5" fmla="*/ 0 h 13"/>
              </a:gdLst>
              <a:ahLst/>
              <a:cxnLst>
                <a:cxn ang="0">
                  <a:pos x="T0" y="T1"/>
                </a:cxn>
                <a:cxn ang="0">
                  <a:pos x="T2" y="T3"/>
                </a:cxn>
                <a:cxn ang="0">
                  <a:pos x="T4" y="T5"/>
                </a:cxn>
              </a:cxnLst>
              <a:rect l="0" t="0" r="r" b="b"/>
              <a:pathLst>
                <a:path w="9" h="13">
                  <a:moveTo>
                    <a:pt x="9" y="13"/>
                  </a:moveTo>
                  <a:lnTo>
                    <a:pt x="0" y="4"/>
                  </a:lnTo>
                  <a:lnTo>
                    <a:pt x="2"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6" name="Line 1366"/>
            <p:cNvSpPr>
              <a:spLocks noChangeShapeType="1"/>
            </p:cNvSpPr>
            <p:nvPr/>
          </p:nvSpPr>
          <p:spPr bwMode="auto">
            <a:xfrm flipH="1" flipV="1">
              <a:off x="7339956" y="5229501"/>
              <a:ext cx="78863" cy="57354"/>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7" name="Freeform 1367"/>
            <p:cNvSpPr>
              <a:spLocks/>
            </p:cNvSpPr>
            <p:nvPr/>
          </p:nvSpPr>
          <p:spPr bwMode="auto">
            <a:xfrm>
              <a:off x="7404480" y="5286856"/>
              <a:ext cx="57354" cy="229417"/>
            </a:xfrm>
            <a:custGeom>
              <a:avLst/>
              <a:gdLst>
                <a:gd name="T0" fmla="*/ 5 w 8"/>
                <a:gd name="T1" fmla="*/ 32 h 32"/>
                <a:gd name="T2" fmla="*/ 8 w 8"/>
                <a:gd name="T3" fmla="*/ 29 h 32"/>
                <a:gd name="T4" fmla="*/ 8 w 8"/>
                <a:gd name="T5" fmla="*/ 23 h 32"/>
                <a:gd name="T6" fmla="*/ 7 w 8"/>
                <a:gd name="T7" fmla="*/ 18 h 32"/>
                <a:gd name="T8" fmla="*/ 2 w 8"/>
                <a:gd name="T9" fmla="*/ 12 h 32"/>
                <a:gd name="T10" fmla="*/ 0 w 8"/>
                <a:gd name="T11" fmla="*/ 6 h 32"/>
                <a:gd name="T12" fmla="*/ 2 w 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5" y="32"/>
                  </a:moveTo>
                  <a:lnTo>
                    <a:pt x="8" y="29"/>
                  </a:lnTo>
                  <a:lnTo>
                    <a:pt x="8" y="23"/>
                  </a:lnTo>
                  <a:lnTo>
                    <a:pt x="7" y="18"/>
                  </a:lnTo>
                  <a:lnTo>
                    <a:pt x="2" y="12"/>
                  </a:lnTo>
                  <a:lnTo>
                    <a:pt x="0" y="6"/>
                  </a:lnTo>
                  <a:lnTo>
                    <a:pt x="2"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8" name="Line 1368"/>
            <p:cNvSpPr>
              <a:spLocks noChangeShapeType="1"/>
            </p:cNvSpPr>
            <p:nvPr/>
          </p:nvSpPr>
          <p:spPr bwMode="auto">
            <a:xfrm flipH="1" flipV="1">
              <a:off x="7440325" y="5516272"/>
              <a:ext cx="14339" cy="86033"/>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19" name="Line 1369"/>
            <p:cNvSpPr>
              <a:spLocks noChangeShapeType="1"/>
            </p:cNvSpPr>
            <p:nvPr/>
          </p:nvSpPr>
          <p:spPr bwMode="auto">
            <a:xfrm flipV="1">
              <a:off x="7440325" y="5602305"/>
              <a:ext cx="14339" cy="57354"/>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0" name="Line 1370"/>
            <p:cNvSpPr>
              <a:spLocks noChangeShapeType="1"/>
            </p:cNvSpPr>
            <p:nvPr/>
          </p:nvSpPr>
          <p:spPr bwMode="auto">
            <a:xfrm flipH="1" flipV="1">
              <a:off x="7440329" y="5659659"/>
              <a:ext cx="21509" cy="28679"/>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1" name="Freeform 1371"/>
            <p:cNvSpPr>
              <a:spLocks/>
            </p:cNvSpPr>
            <p:nvPr/>
          </p:nvSpPr>
          <p:spPr bwMode="auto">
            <a:xfrm>
              <a:off x="7461839" y="5688338"/>
              <a:ext cx="43015" cy="415818"/>
            </a:xfrm>
            <a:custGeom>
              <a:avLst/>
              <a:gdLst>
                <a:gd name="T0" fmla="*/ 6 w 6"/>
                <a:gd name="T1" fmla="*/ 58 h 58"/>
                <a:gd name="T2" fmla="*/ 0 w 6"/>
                <a:gd name="T3" fmla="*/ 40 h 58"/>
                <a:gd name="T4" fmla="*/ 3 w 6"/>
                <a:gd name="T5" fmla="*/ 34 h 58"/>
                <a:gd name="T6" fmla="*/ 5 w 6"/>
                <a:gd name="T7" fmla="*/ 19 h 58"/>
                <a:gd name="T8" fmla="*/ 3 w 6"/>
                <a:gd name="T9" fmla="*/ 16 h 58"/>
                <a:gd name="T10" fmla="*/ 0 w 6"/>
                <a:gd name="T11" fmla="*/ 0 h 58"/>
              </a:gdLst>
              <a:ahLst/>
              <a:cxnLst>
                <a:cxn ang="0">
                  <a:pos x="T0" y="T1"/>
                </a:cxn>
                <a:cxn ang="0">
                  <a:pos x="T2" y="T3"/>
                </a:cxn>
                <a:cxn ang="0">
                  <a:pos x="T4" y="T5"/>
                </a:cxn>
                <a:cxn ang="0">
                  <a:pos x="T6" y="T7"/>
                </a:cxn>
                <a:cxn ang="0">
                  <a:pos x="T8" y="T9"/>
                </a:cxn>
                <a:cxn ang="0">
                  <a:pos x="T10" y="T11"/>
                </a:cxn>
              </a:cxnLst>
              <a:rect l="0" t="0" r="r" b="b"/>
              <a:pathLst>
                <a:path w="6" h="58">
                  <a:moveTo>
                    <a:pt x="6" y="58"/>
                  </a:moveTo>
                  <a:lnTo>
                    <a:pt x="0" y="40"/>
                  </a:lnTo>
                  <a:lnTo>
                    <a:pt x="3" y="34"/>
                  </a:lnTo>
                  <a:lnTo>
                    <a:pt x="5" y="19"/>
                  </a:lnTo>
                  <a:lnTo>
                    <a:pt x="3" y="16"/>
                  </a:lnTo>
                  <a:lnTo>
                    <a:pt x="0"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2" name="Freeform 1372"/>
            <p:cNvSpPr>
              <a:spLocks/>
            </p:cNvSpPr>
            <p:nvPr/>
          </p:nvSpPr>
          <p:spPr bwMode="auto">
            <a:xfrm>
              <a:off x="7440325" y="6104151"/>
              <a:ext cx="64524" cy="179232"/>
            </a:xfrm>
            <a:custGeom>
              <a:avLst/>
              <a:gdLst>
                <a:gd name="T0" fmla="*/ 0 w 9"/>
                <a:gd name="T1" fmla="*/ 25 h 25"/>
                <a:gd name="T2" fmla="*/ 6 w 9"/>
                <a:gd name="T3" fmla="*/ 6 h 25"/>
                <a:gd name="T4" fmla="*/ 9 w 9"/>
                <a:gd name="T5" fmla="*/ 0 h 25"/>
              </a:gdLst>
              <a:ahLst/>
              <a:cxnLst>
                <a:cxn ang="0">
                  <a:pos x="T0" y="T1"/>
                </a:cxn>
                <a:cxn ang="0">
                  <a:pos x="T2" y="T3"/>
                </a:cxn>
                <a:cxn ang="0">
                  <a:pos x="T4" y="T5"/>
                </a:cxn>
              </a:cxnLst>
              <a:rect l="0" t="0" r="r" b="b"/>
              <a:pathLst>
                <a:path w="9" h="25">
                  <a:moveTo>
                    <a:pt x="0" y="25"/>
                  </a:moveTo>
                  <a:lnTo>
                    <a:pt x="6" y="6"/>
                  </a:lnTo>
                  <a:lnTo>
                    <a:pt x="9"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3" name="Freeform 1384"/>
            <p:cNvSpPr>
              <a:spLocks/>
            </p:cNvSpPr>
            <p:nvPr/>
          </p:nvSpPr>
          <p:spPr bwMode="auto">
            <a:xfrm>
              <a:off x="8730795" y="4240147"/>
              <a:ext cx="43015" cy="358464"/>
            </a:xfrm>
            <a:custGeom>
              <a:avLst/>
              <a:gdLst>
                <a:gd name="T0" fmla="*/ 4 w 6"/>
                <a:gd name="T1" fmla="*/ 0 h 50"/>
                <a:gd name="T2" fmla="*/ 6 w 6"/>
                <a:gd name="T3" fmla="*/ 1 h 50"/>
                <a:gd name="T4" fmla="*/ 6 w 6"/>
                <a:gd name="T5" fmla="*/ 3 h 50"/>
                <a:gd name="T6" fmla="*/ 6 w 6"/>
                <a:gd name="T7" fmla="*/ 4 h 50"/>
                <a:gd name="T8" fmla="*/ 6 w 6"/>
                <a:gd name="T9" fmla="*/ 7 h 50"/>
                <a:gd name="T10" fmla="*/ 6 w 6"/>
                <a:gd name="T11" fmla="*/ 7 h 50"/>
                <a:gd name="T12" fmla="*/ 6 w 6"/>
                <a:gd name="T13" fmla="*/ 7 h 50"/>
                <a:gd name="T14" fmla="*/ 6 w 6"/>
                <a:gd name="T15" fmla="*/ 7 h 50"/>
                <a:gd name="T16" fmla="*/ 6 w 6"/>
                <a:gd name="T17" fmla="*/ 7 h 50"/>
                <a:gd name="T18" fmla="*/ 6 w 6"/>
                <a:gd name="T19" fmla="*/ 7 h 50"/>
                <a:gd name="T20" fmla="*/ 6 w 6"/>
                <a:gd name="T21" fmla="*/ 7 h 50"/>
                <a:gd name="T22" fmla="*/ 6 w 6"/>
                <a:gd name="T23" fmla="*/ 7 h 50"/>
                <a:gd name="T24" fmla="*/ 6 w 6"/>
                <a:gd name="T25" fmla="*/ 7 h 50"/>
                <a:gd name="T26" fmla="*/ 4 w 6"/>
                <a:gd name="T27" fmla="*/ 7 h 50"/>
                <a:gd name="T28" fmla="*/ 4 w 6"/>
                <a:gd name="T29" fmla="*/ 7 h 50"/>
                <a:gd name="T30" fmla="*/ 4 w 6"/>
                <a:gd name="T31" fmla="*/ 7 h 50"/>
                <a:gd name="T32" fmla="*/ 4 w 6"/>
                <a:gd name="T33" fmla="*/ 7 h 50"/>
                <a:gd name="T34" fmla="*/ 4 w 6"/>
                <a:gd name="T35" fmla="*/ 7 h 50"/>
                <a:gd name="T36" fmla="*/ 4 w 6"/>
                <a:gd name="T37" fmla="*/ 7 h 50"/>
                <a:gd name="T38" fmla="*/ 3 w 6"/>
                <a:gd name="T39" fmla="*/ 9 h 50"/>
                <a:gd name="T40" fmla="*/ 3 w 6"/>
                <a:gd name="T41" fmla="*/ 10 h 50"/>
                <a:gd name="T42" fmla="*/ 3 w 6"/>
                <a:gd name="T43" fmla="*/ 10 h 50"/>
                <a:gd name="T44" fmla="*/ 0 w 6"/>
                <a:gd name="T45" fmla="*/ 15 h 50"/>
                <a:gd name="T46" fmla="*/ 0 w 6"/>
                <a:gd name="T47" fmla="*/ 16 h 50"/>
                <a:gd name="T48" fmla="*/ 0 w 6"/>
                <a:gd name="T49" fmla="*/ 18 h 50"/>
                <a:gd name="T50" fmla="*/ 0 w 6"/>
                <a:gd name="T51" fmla="*/ 18 h 50"/>
                <a:gd name="T52" fmla="*/ 1 w 6"/>
                <a:gd name="T53" fmla="*/ 36 h 50"/>
                <a:gd name="T54" fmla="*/ 4 w 6"/>
                <a:gd name="T55" fmla="*/ 50 h 50"/>
                <a:gd name="T56" fmla="*/ 4 w 6"/>
                <a:gd name="T57" fmla="*/ 50 h 50"/>
                <a:gd name="T58" fmla="*/ 4 w 6"/>
                <a:gd name="T59" fmla="*/ 50 h 50"/>
                <a:gd name="T60" fmla="*/ 4 w 6"/>
                <a:gd name="T61" fmla="*/ 50 h 50"/>
                <a:gd name="T62" fmla="*/ 4 w 6"/>
                <a:gd name="T63" fmla="*/ 50 h 50"/>
                <a:gd name="T64" fmla="*/ 4 w 6"/>
                <a:gd name="T65" fmla="*/ 50 h 50"/>
                <a:gd name="T66" fmla="*/ 4 w 6"/>
                <a:gd name="T6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50">
                  <a:moveTo>
                    <a:pt x="4" y="0"/>
                  </a:moveTo>
                  <a:lnTo>
                    <a:pt x="6" y="1"/>
                  </a:lnTo>
                  <a:lnTo>
                    <a:pt x="6" y="3"/>
                  </a:lnTo>
                  <a:lnTo>
                    <a:pt x="6" y="4"/>
                  </a:lnTo>
                  <a:lnTo>
                    <a:pt x="6" y="7"/>
                  </a:lnTo>
                  <a:lnTo>
                    <a:pt x="6" y="7"/>
                  </a:lnTo>
                  <a:lnTo>
                    <a:pt x="6" y="7"/>
                  </a:lnTo>
                  <a:lnTo>
                    <a:pt x="6" y="7"/>
                  </a:lnTo>
                  <a:lnTo>
                    <a:pt x="6" y="7"/>
                  </a:lnTo>
                  <a:lnTo>
                    <a:pt x="6" y="7"/>
                  </a:lnTo>
                  <a:lnTo>
                    <a:pt x="6" y="7"/>
                  </a:lnTo>
                  <a:lnTo>
                    <a:pt x="6" y="7"/>
                  </a:lnTo>
                  <a:lnTo>
                    <a:pt x="6" y="7"/>
                  </a:lnTo>
                  <a:lnTo>
                    <a:pt x="4" y="7"/>
                  </a:lnTo>
                  <a:lnTo>
                    <a:pt x="4" y="7"/>
                  </a:lnTo>
                  <a:lnTo>
                    <a:pt x="4" y="7"/>
                  </a:lnTo>
                  <a:lnTo>
                    <a:pt x="4" y="7"/>
                  </a:lnTo>
                  <a:lnTo>
                    <a:pt x="4" y="7"/>
                  </a:lnTo>
                  <a:lnTo>
                    <a:pt x="4" y="7"/>
                  </a:lnTo>
                  <a:lnTo>
                    <a:pt x="3" y="9"/>
                  </a:lnTo>
                  <a:lnTo>
                    <a:pt x="3" y="10"/>
                  </a:lnTo>
                  <a:lnTo>
                    <a:pt x="3" y="10"/>
                  </a:lnTo>
                  <a:lnTo>
                    <a:pt x="0" y="15"/>
                  </a:lnTo>
                  <a:lnTo>
                    <a:pt x="0" y="16"/>
                  </a:lnTo>
                  <a:lnTo>
                    <a:pt x="0" y="18"/>
                  </a:lnTo>
                  <a:lnTo>
                    <a:pt x="0" y="18"/>
                  </a:lnTo>
                  <a:lnTo>
                    <a:pt x="1" y="36"/>
                  </a:lnTo>
                  <a:lnTo>
                    <a:pt x="4" y="50"/>
                  </a:lnTo>
                  <a:lnTo>
                    <a:pt x="4" y="50"/>
                  </a:lnTo>
                  <a:lnTo>
                    <a:pt x="4" y="50"/>
                  </a:lnTo>
                  <a:lnTo>
                    <a:pt x="4" y="50"/>
                  </a:lnTo>
                  <a:lnTo>
                    <a:pt x="4" y="50"/>
                  </a:lnTo>
                  <a:lnTo>
                    <a:pt x="4" y="50"/>
                  </a:lnTo>
                  <a:lnTo>
                    <a:pt x="4" y="5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4" name="Line 1385"/>
            <p:cNvSpPr>
              <a:spLocks noChangeShapeType="1"/>
            </p:cNvSpPr>
            <p:nvPr/>
          </p:nvSpPr>
          <p:spPr bwMode="auto">
            <a:xfrm>
              <a:off x="8759468" y="4182792"/>
              <a:ext cx="0" cy="57354"/>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5" name="Freeform 1386"/>
            <p:cNvSpPr>
              <a:spLocks/>
            </p:cNvSpPr>
            <p:nvPr/>
          </p:nvSpPr>
          <p:spPr bwMode="auto">
            <a:xfrm>
              <a:off x="8487039" y="3688114"/>
              <a:ext cx="272431" cy="494682"/>
            </a:xfrm>
            <a:custGeom>
              <a:avLst/>
              <a:gdLst>
                <a:gd name="T0" fmla="*/ 0 w 38"/>
                <a:gd name="T1" fmla="*/ 0 h 69"/>
                <a:gd name="T2" fmla="*/ 9 w 38"/>
                <a:gd name="T3" fmla="*/ 7 h 69"/>
                <a:gd name="T4" fmla="*/ 11 w 38"/>
                <a:gd name="T5" fmla="*/ 8 h 69"/>
                <a:gd name="T6" fmla="*/ 11 w 38"/>
                <a:gd name="T7" fmla="*/ 8 h 69"/>
                <a:gd name="T8" fmla="*/ 11 w 38"/>
                <a:gd name="T9" fmla="*/ 11 h 69"/>
                <a:gd name="T10" fmla="*/ 11 w 38"/>
                <a:gd name="T11" fmla="*/ 11 h 69"/>
                <a:gd name="T12" fmla="*/ 8 w 38"/>
                <a:gd name="T13" fmla="*/ 25 h 69"/>
                <a:gd name="T14" fmla="*/ 8 w 38"/>
                <a:gd name="T15" fmla="*/ 28 h 69"/>
                <a:gd name="T16" fmla="*/ 6 w 38"/>
                <a:gd name="T17" fmla="*/ 28 h 69"/>
                <a:gd name="T18" fmla="*/ 6 w 38"/>
                <a:gd name="T19" fmla="*/ 28 h 69"/>
                <a:gd name="T20" fmla="*/ 6 w 38"/>
                <a:gd name="T21" fmla="*/ 28 h 69"/>
                <a:gd name="T22" fmla="*/ 6 w 38"/>
                <a:gd name="T23" fmla="*/ 29 h 69"/>
                <a:gd name="T24" fmla="*/ 6 w 38"/>
                <a:gd name="T25" fmla="*/ 29 h 69"/>
                <a:gd name="T26" fmla="*/ 6 w 38"/>
                <a:gd name="T27" fmla="*/ 29 h 69"/>
                <a:gd name="T28" fmla="*/ 6 w 38"/>
                <a:gd name="T29" fmla="*/ 29 h 69"/>
                <a:gd name="T30" fmla="*/ 6 w 38"/>
                <a:gd name="T31" fmla="*/ 29 h 69"/>
                <a:gd name="T32" fmla="*/ 6 w 38"/>
                <a:gd name="T33" fmla="*/ 29 h 69"/>
                <a:gd name="T34" fmla="*/ 6 w 38"/>
                <a:gd name="T35" fmla="*/ 29 h 69"/>
                <a:gd name="T36" fmla="*/ 6 w 38"/>
                <a:gd name="T37" fmla="*/ 29 h 69"/>
                <a:gd name="T38" fmla="*/ 6 w 38"/>
                <a:gd name="T39" fmla="*/ 34 h 69"/>
                <a:gd name="T40" fmla="*/ 13 w 38"/>
                <a:gd name="T41" fmla="*/ 45 h 69"/>
                <a:gd name="T42" fmla="*/ 13 w 38"/>
                <a:gd name="T43" fmla="*/ 45 h 69"/>
                <a:gd name="T44" fmla="*/ 16 w 38"/>
                <a:gd name="T45" fmla="*/ 46 h 69"/>
                <a:gd name="T46" fmla="*/ 17 w 38"/>
                <a:gd name="T47" fmla="*/ 48 h 69"/>
                <a:gd name="T48" fmla="*/ 37 w 38"/>
                <a:gd name="T49" fmla="*/ 68 h 69"/>
                <a:gd name="T50" fmla="*/ 38 w 38"/>
                <a:gd name="T5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69">
                  <a:moveTo>
                    <a:pt x="0" y="0"/>
                  </a:moveTo>
                  <a:lnTo>
                    <a:pt x="9" y="7"/>
                  </a:lnTo>
                  <a:lnTo>
                    <a:pt x="11" y="8"/>
                  </a:lnTo>
                  <a:lnTo>
                    <a:pt x="11" y="8"/>
                  </a:lnTo>
                  <a:lnTo>
                    <a:pt x="11" y="11"/>
                  </a:lnTo>
                  <a:lnTo>
                    <a:pt x="11" y="11"/>
                  </a:lnTo>
                  <a:lnTo>
                    <a:pt x="8" y="25"/>
                  </a:lnTo>
                  <a:lnTo>
                    <a:pt x="8" y="28"/>
                  </a:lnTo>
                  <a:lnTo>
                    <a:pt x="6" y="28"/>
                  </a:lnTo>
                  <a:lnTo>
                    <a:pt x="6" y="28"/>
                  </a:lnTo>
                  <a:lnTo>
                    <a:pt x="6" y="28"/>
                  </a:lnTo>
                  <a:lnTo>
                    <a:pt x="6" y="29"/>
                  </a:lnTo>
                  <a:lnTo>
                    <a:pt x="6" y="29"/>
                  </a:lnTo>
                  <a:lnTo>
                    <a:pt x="6" y="29"/>
                  </a:lnTo>
                  <a:lnTo>
                    <a:pt x="6" y="29"/>
                  </a:lnTo>
                  <a:lnTo>
                    <a:pt x="6" y="29"/>
                  </a:lnTo>
                  <a:lnTo>
                    <a:pt x="6" y="29"/>
                  </a:lnTo>
                  <a:lnTo>
                    <a:pt x="6" y="29"/>
                  </a:lnTo>
                  <a:lnTo>
                    <a:pt x="6" y="29"/>
                  </a:lnTo>
                  <a:lnTo>
                    <a:pt x="6" y="34"/>
                  </a:lnTo>
                  <a:lnTo>
                    <a:pt x="13" y="45"/>
                  </a:lnTo>
                  <a:lnTo>
                    <a:pt x="13" y="45"/>
                  </a:lnTo>
                  <a:lnTo>
                    <a:pt x="16" y="46"/>
                  </a:lnTo>
                  <a:lnTo>
                    <a:pt x="17" y="48"/>
                  </a:lnTo>
                  <a:lnTo>
                    <a:pt x="37" y="68"/>
                  </a:lnTo>
                  <a:lnTo>
                    <a:pt x="38" y="69"/>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6" name="Freeform 1387"/>
            <p:cNvSpPr>
              <a:spLocks/>
            </p:cNvSpPr>
            <p:nvPr/>
          </p:nvSpPr>
          <p:spPr bwMode="auto">
            <a:xfrm>
              <a:off x="8401004" y="3573408"/>
              <a:ext cx="86033" cy="114708"/>
            </a:xfrm>
            <a:custGeom>
              <a:avLst/>
              <a:gdLst>
                <a:gd name="T0" fmla="*/ 0 w 12"/>
                <a:gd name="T1" fmla="*/ 0 h 16"/>
                <a:gd name="T2" fmla="*/ 2 w 12"/>
                <a:gd name="T3" fmla="*/ 3 h 16"/>
                <a:gd name="T4" fmla="*/ 5 w 12"/>
                <a:gd name="T5" fmla="*/ 6 h 16"/>
                <a:gd name="T6" fmla="*/ 5 w 12"/>
                <a:gd name="T7" fmla="*/ 6 h 16"/>
                <a:gd name="T8" fmla="*/ 5 w 12"/>
                <a:gd name="T9" fmla="*/ 6 h 16"/>
                <a:gd name="T10" fmla="*/ 5 w 12"/>
                <a:gd name="T11" fmla="*/ 6 h 16"/>
                <a:gd name="T12" fmla="*/ 5 w 12"/>
                <a:gd name="T13" fmla="*/ 6 h 16"/>
                <a:gd name="T14" fmla="*/ 6 w 12"/>
                <a:gd name="T15" fmla="*/ 6 h 16"/>
                <a:gd name="T16" fmla="*/ 6 w 12"/>
                <a:gd name="T17" fmla="*/ 6 h 16"/>
                <a:gd name="T18" fmla="*/ 8 w 12"/>
                <a:gd name="T19" fmla="*/ 6 h 16"/>
                <a:gd name="T20" fmla="*/ 11 w 12"/>
                <a:gd name="T21" fmla="*/ 12 h 16"/>
                <a:gd name="T22" fmla="*/ 11 w 12"/>
                <a:gd name="T23" fmla="*/ 12 h 16"/>
                <a:gd name="T24" fmla="*/ 12 w 12"/>
                <a:gd name="T25" fmla="*/ 13 h 16"/>
                <a:gd name="T26" fmla="*/ 12 w 12"/>
                <a:gd name="T27" fmla="*/ 15 h 16"/>
                <a:gd name="T28" fmla="*/ 12 w 12"/>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6">
                  <a:moveTo>
                    <a:pt x="0" y="0"/>
                  </a:moveTo>
                  <a:lnTo>
                    <a:pt x="2" y="3"/>
                  </a:lnTo>
                  <a:lnTo>
                    <a:pt x="5" y="6"/>
                  </a:lnTo>
                  <a:lnTo>
                    <a:pt x="5" y="6"/>
                  </a:lnTo>
                  <a:lnTo>
                    <a:pt x="5" y="6"/>
                  </a:lnTo>
                  <a:lnTo>
                    <a:pt x="5" y="6"/>
                  </a:lnTo>
                  <a:lnTo>
                    <a:pt x="5" y="6"/>
                  </a:lnTo>
                  <a:lnTo>
                    <a:pt x="6" y="6"/>
                  </a:lnTo>
                  <a:lnTo>
                    <a:pt x="6" y="6"/>
                  </a:lnTo>
                  <a:lnTo>
                    <a:pt x="8" y="6"/>
                  </a:lnTo>
                  <a:lnTo>
                    <a:pt x="11" y="12"/>
                  </a:lnTo>
                  <a:lnTo>
                    <a:pt x="11" y="12"/>
                  </a:lnTo>
                  <a:lnTo>
                    <a:pt x="12" y="13"/>
                  </a:lnTo>
                  <a:lnTo>
                    <a:pt x="12" y="15"/>
                  </a:lnTo>
                  <a:lnTo>
                    <a:pt x="12" y="16"/>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7" name="Line 1388"/>
            <p:cNvSpPr>
              <a:spLocks noChangeShapeType="1"/>
            </p:cNvSpPr>
            <p:nvPr/>
          </p:nvSpPr>
          <p:spPr bwMode="auto">
            <a:xfrm>
              <a:off x="8336485" y="3351156"/>
              <a:ext cx="64524" cy="222250"/>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8" name="Freeform 1389"/>
            <p:cNvSpPr>
              <a:spLocks/>
            </p:cNvSpPr>
            <p:nvPr/>
          </p:nvSpPr>
          <p:spPr bwMode="auto">
            <a:xfrm>
              <a:off x="8171593" y="3057220"/>
              <a:ext cx="164896" cy="293940"/>
            </a:xfrm>
            <a:custGeom>
              <a:avLst/>
              <a:gdLst>
                <a:gd name="T0" fmla="*/ 0 w 23"/>
                <a:gd name="T1" fmla="*/ 0 h 41"/>
                <a:gd name="T2" fmla="*/ 3 w 23"/>
                <a:gd name="T3" fmla="*/ 5 h 41"/>
                <a:gd name="T4" fmla="*/ 8 w 23"/>
                <a:gd name="T5" fmla="*/ 11 h 41"/>
                <a:gd name="T6" fmla="*/ 8 w 23"/>
                <a:gd name="T7" fmla="*/ 17 h 41"/>
                <a:gd name="T8" fmla="*/ 9 w 23"/>
                <a:gd name="T9" fmla="*/ 29 h 41"/>
                <a:gd name="T10" fmla="*/ 17 w 23"/>
                <a:gd name="T11" fmla="*/ 38 h 41"/>
                <a:gd name="T12" fmla="*/ 17 w 23"/>
                <a:gd name="T13" fmla="*/ 38 h 41"/>
                <a:gd name="T14" fmla="*/ 20 w 23"/>
                <a:gd name="T15" fmla="*/ 40 h 41"/>
                <a:gd name="T16" fmla="*/ 20 w 23"/>
                <a:gd name="T17" fmla="*/ 40 h 41"/>
                <a:gd name="T18" fmla="*/ 20 w 23"/>
                <a:gd name="T19" fmla="*/ 40 h 41"/>
                <a:gd name="T20" fmla="*/ 20 w 23"/>
                <a:gd name="T21" fmla="*/ 40 h 41"/>
                <a:gd name="T22" fmla="*/ 23 w 23"/>
                <a:gd name="T23" fmla="*/ 41 h 41"/>
                <a:gd name="T24" fmla="*/ 23 w 23"/>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1">
                  <a:moveTo>
                    <a:pt x="0" y="0"/>
                  </a:moveTo>
                  <a:lnTo>
                    <a:pt x="3" y="5"/>
                  </a:lnTo>
                  <a:lnTo>
                    <a:pt x="8" y="11"/>
                  </a:lnTo>
                  <a:lnTo>
                    <a:pt x="8" y="17"/>
                  </a:lnTo>
                  <a:lnTo>
                    <a:pt x="9" y="29"/>
                  </a:lnTo>
                  <a:lnTo>
                    <a:pt x="17" y="38"/>
                  </a:lnTo>
                  <a:lnTo>
                    <a:pt x="17" y="38"/>
                  </a:lnTo>
                  <a:lnTo>
                    <a:pt x="20" y="40"/>
                  </a:lnTo>
                  <a:lnTo>
                    <a:pt x="20" y="40"/>
                  </a:lnTo>
                  <a:lnTo>
                    <a:pt x="20" y="40"/>
                  </a:lnTo>
                  <a:lnTo>
                    <a:pt x="20" y="40"/>
                  </a:lnTo>
                  <a:lnTo>
                    <a:pt x="23" y="41"/>
                  </a:lnTo>
                  <a:lnTo>
                    <a:pt x="23" y="41"/>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29" name="Freeform 1390"/>
            <p:cNvSpPr>
              <a:spLocks/>
            </p:cNvSpPr>
            <p:nvPr/>
          </p:nvSpPr>
          <p:spPr bwMode="auto">
            <a:xfrm>
              <a:off x="8071224" y="3057220"/>
              <a:ext cx="100369" cy="164896"/>
            </a:xfrm>
            <a:custGeom>
              <a:avLst/>
              <a:gdLst>
                <a:gd name="T0" fmla="*/ 0 w 14"/>
                <a:gd name="T1" fmla="*/ 23 h 23"/>
                <a:gd name="T2" fmla="*/ 5 w 14"/>
                <a:gd name="T3" fmla="*/ 18 h 23"/>
                <a:gd name="T4" fmla="*/ 7 w 14"/>
                <a:gd name="T5" fmla="*/ 12 h 23"/>
                <a:gd name="T6" fmla="*/ 7 w 14"/>
                <a:gd name="T7" fmla="*/ 9 h 23"/>
                <a:gd name="T8" fmla="*/ 8 w 14"/>
                <a:gd name="T9" fmla="*/ 5 h 23"/>
                <a:gd name="T10" fmla="*/ 8 w 14"/>
                <a:gd name="T11" fmla="*/ 5 h 23"/>
                <a:gd name="T12" fmla="*/ 10 w 14"/>
                <a:gd name="T13" fmla="*/ 3 h 23"/>
                <a:gd name="T14" fmla="*/ 10 w 14"/>
                <a:gd name="T15" fmla="*/ 3 h 23"/>
                <a:gd name="T16" fmla="*/ 10 w 14"/>
                <a:gd name="T17" fmla="*/ 3 h 23"/>
                <a:gd name="T18" fmla="*/ 11 w 14"/>
                <a:gd name="T19" fmla="*/ 2 h 23"/>
                <a:gd name="T20" fmla="*/ 14 w 14"/>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0" y="23"/>
                  </a:moveTo>
                  <a:lnTo>
                    <a:pt x="5" y="18"/>
                  </a:lnTo>
                  <a:lnTo>
                    <a:pt x="7" y="12"/>
                  </a:lnTo>
                  <a:lnTo>
                    <a:pt x="7" y="9"/>
                  </a:lnTo>
                  <a:lnTo>
                    <a:pt x="8" y="5"/>
                  </a:lnTo>
                  <a:lnTo>
                    <a:pt x="8" y="5"/>
                  </a:lnTo>
                  <a:lnTo>
                    <a:pt x="10" y="3"/>
                  </a:lnTo>
                  <a:lnTo>
                    <a:pt x="10" y="3"/>
                  </a:lnTo>
                  <a:lnTo>
                    <a:pt x="10" y="3"/>
                  </a:lnTo>
                  <a:lnTo>
                    <a:pt x="11" y="2"/>
                  </a:lnTo>
                  <a:lnTo>
                    <a:pt x="14"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0" name="Freeform 1391"/>
            <p:cNvSpPr>
              <a:spLocks/>
            </p:cNvSpPr>
            <p:nvPr/>
          </p:nvSpPr>
          <p:spPr bwMode="auto">
            <a:xfrm>
              <a:off x="7734269" y="3186263"/>
              <a:ext cx="336958" cy="114708"/>
            </a:xfrm>
            <a:custGeom>
              <a:avLst/>
              <a:gdLst>
                <a:gd name="T0" fmla="*/ 0 w 47"/>
                <a:gd name="T1" fmla="*/ 0 h 16"/>
                <a:gd name="T2" fmla="*/ 2 w 47"/>
                <a:gd name="T3" fmla="*/ 5 h 16"/>
                <a:gd name="T4" fmla="*/ 5 w 47"/>
                <a:gd name="T5" fmla="*/ 8 h 16"/>
                <a:gd name="T6" fmla="*/ 5 w 47"/>
                <a:gd name="T7" fmla="*/ 8 h 16"/>
                <a:gd name="T8" fmla="*/ 5 w 47"/>
                <a:gd name="T9" fmla="*/ 9 h 16"/>
                <a:gd name="T10" fmla="*/ 15 w 47"/>
                <a:gd name="T11" fmla="*/ 14 h 16"/>
                <a:gd name="T12" fmla="*/ 28 w 47"/>
                <a:gd name="T13" fmla="*/ 16 h 16"/>
                <a:gd name="T14" fmla="*/ 29 w 47"/>
                <a:gd name="T15" fmla="*/ 16 h 16"/>
                <a:gd name="T16" fmla="*/ 31 w 47"/>
                <a:gd name="T17" fmla="*/ 16 h 16"/>
                <a:gd name="T18" fmla="*/ 31 w 47"/>
                <a:gd name="T19" fmla="*/ 14 h 16"/>
                <a:gd name="T20" fmla="*/ 32 w 47"/>
                <a:gd name="T21" fmla="*/ 13 h 16"/>
                <a:gd name="T22" fmla="*/ 32 w 47"/>
                <a:gd name="T23" fmla="*/ 13 h 16"/>
                <a:gd name="T24" fmla="*/ 32 w 47"/>
                <a:gd name="T25" fmla="*/ 13 h 16"/>
                <a:gd name="T26" fmla="*/ 32 w 47"/>
                <a:gd name="T27" fmla="*/ 13 h 16"/>
                <a:gd name="T28" fmla="*/ 31 w 47"/>
                <a:gd name="T29" fmla="*/ 13 h 16"/>
                <a:gd name="T30" fmla="*/ 31 w 47"/>
                <a:gd name="T31" fmla="*/ 13 h 16"/>
                <a:gd name="T32" fmla="*/ 31 w 47"/>
                <a:gd name="T33" fmla="*/ 13 h 16"/>
                <a:gd name="T34" fmla="*/ 31 w 47"/>
                <a:gd name="T35" fmla="*/ 13 h 16"/>
                <a:gd name="T36" fmla="*/ 34 w 47"/>
                <a:gd name="T37" fmla="*/ 11 h 16"/>
                <a:gd name="T38" fmla="*/ 46 w 47"/>
                <a:gd name="T39" fmla="*/ 5 h 16"/>
                <a:gd name="T40" fmla="*/ 47 w 47"/>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6">
                  <a:moveTo>
                    <a:pt x="0" y="0"/>
                  </a:moveTo>
                  <a:lnTo>
                    <a:pt x="2" y="5"/>
                  </a:lnTo>
                  <a:lnTo>
                    <a:pt x="5" y="8"/>
                  </a:lnTo>
                  <a:lnTo>
                    <a:pt x="5" y="8"/>
                  </a:lnTo>
                  <a:lnTo>
                    <a:pt x="5" y="9"/>
                  </a:lnTo>
                  <a:lnTo>
                    <a:pt x="15" y="14"/>
                  </a:lnTo>
                  <a:lnTo>
                    <a:pt x="28" y="16"/>
                  </a:lnTo>
                  <a:lnTo>
                    <a:pt x="29" y="16"/>
                  </a:lnTo>
                  <a:lnTo>
                    <a:pt x="31" y="16"/>
                  </a:lnTo>
                  <a:lnTo>
                    <a:pt x="31" y="14"/>
                  </a:lnTo>
                  <a:lnTo>
                    <a:pt x="32" y="13"/>
                  </a:lnTo>
                  <a:lnTo>
                    <a:pt x="32" y="13"/>
                  </a:lnTo>
                  <a:lnTo>
                    <a:pt x="32" y="13"/>
                  </a:lnTo>
                  <a:lnTo>
                    <a:pt x="32" y="13"/>
                  </a:lnTo>
                  <a:lnTo>
                    <a:pt x="31" y="13"/>
                  </a:lnTo>
                  <a:lnTo>
                    <a:pt x="31" y="13"/>
                  </a:lnTo>
                  <a:lnTo>
                    <a:pt x="31" y="13"/>
                  </a:lnTo>
                  <a:lnTo>
                    <a:pt x="31" y="13"/>
                  </a:lnTo>
                  <a:lnTo>
                    <a:pt x="34" y="11"/>
                  </a:lnTo>
                  <a:lnTo>
                    <a:pt x="46" y="5"/>
                  </a:lnTo>
                  <a:lnTo>
                    <a:pt x="47" y="5"/>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1" name="Line 1392"/>
            <p:cNvSpPr>
              <a:spLocks noChangeShapeType="1"/>
            </p:cNvSpPr>
            <p:nvPr/>
          </p:nvSpPr>
          <p:spPr bwMode="auto">
            <a:xfrm flipV="1">
              <a:off x="7727096" y="3186268"/>
              <a:ext cx="7170" cy="14339"/>
            </a:xfrm>
            <a:prstGeom prst="line">
              <a:avLst/>
            </a:prstGeom>
            <a:noFill/>
            <a:ln w="3175">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2" name="Freeform 1393"/>
            <p:cNvSpPr>
              <a:spLocks/>
            </p:cNvSpPr>
            <p:nvPr/>
          </p:nvSpPr>
          <p:spPr bwMode="auto">
            <a:xfrm>
              <a:off x="7691251" y="3200604"/>
              <a:ext cx="229416" cy="351295"/>
            </a:xfrm>
            <a:custGeom>
              <a:avLst/>
              <a:gdLst>
                <a:gd name="T0" fmla="*/ 32 w 32"/>
                <a:gd name="T1" fmla="*/ 49 h 49"/>
                <a:gd name="T2" fmla="*/ 32 w 32"/>
                <a:gd name="T3" fmla="*/ 47 h 49"/>
                <a:gd name="T4" fmla="*/ 29 w 32"/>
                <a:gd name="T5" fmla="*/ 39 h 49"/>
                <a:gd name="T6" fmla="*/ 29 w 32"/>
                <a:gd name="T7" fmla="*/ 39 h 49"/>
                <a:gd name="T8" fmla="*/ 28 w 32"/>
                <a:gd name="T9" fmla="*/ 36 h 49"/>
                <a:gd name="T10" fmla="*/ 28 w 32"/>
                <a:gd name="T11" fmla="*/ 36 h 49"/>
                <a:gd name="T12" fmla="*/ 28 w 32"/>
                <a:gd name="T13" fmla="*/ 36 h 49"/>
                <a:gd name="T14" fmla="*/ 29 w 32"/>
                <a:gd name="T15" fmla="*/ 36 h 49"/>
                <a:gd name="T16" fmla="*/ 17 w 32"/>
                <a:gd name="T17" fmla="*/ 27 h 49"/>
                <a:gd name="T18" fmla="*/ 11 w 32"/>
                <a:gd name="T19" fmla="*/ 26 h 49"/>
                <a:gd name="T20" fmla="*/ 5 w 32"/>
                <a:gd name="T21" fmla="*/ 23 h 49"/>
                <a:gd name="T22" fmla="*/ 0 w 32"/>
                <a:gd name="T23" fmla="*/ 20 h 49"/>
                <a:gd name="T24" fmla="*/ 2 w 32"/>
                <a:gd name="T25" fmla="*/ 9 h 49"/>
                <a:gd name="T26" fmla="*/ 5 w 32"/>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9">
                  <a:moveTo>
                    <a:pt x="32" y="49"/>
                  </a:moveTo>
                  <a:lnTo>
                    <a:pt x="32" y="47"/>
                  </a:lnTo>
                  <a:lnTo>
                    <a:pt x="29" y="39"/>
                  </a:lnTo>
                  <a:lnTo>
                    <a:pt x="29" y="39"/>
                  </a:lnTo>
                  <a:lnTo>
                    <a:pt x="28" y="36"/>
                  </a:lnTo>
                  <a:lnTo>
                    <a:pt x="28" y="36"/>
                  </a:lnTo>
                  <a:lnTo>
                    <a:pt x="28" y="36"/>
                  </a:lnTo>
                  <a:lnTo>
                    <a:pt x="29" y="36"/>
                  </a:lnTo>
                  <a:lnTo>
                    <a:pt x="17" y="27"/>
                  </a:lnTo>
                  <a:lnTo>
                    <a:pt x="11" y="26"/>
                  </a:lnTo>
                  <a:lnTo>
                    <a:pt x="5" y="23"/>
                  </a:lnTo>
                  <a:lnTo>
                    <a:pt x="0" y="20"/>
                  </a:lnTo>
                  <a:lnTo>
                    <a:pt x="2" y="9"/>
                  </a:lnTo>
                  <a:lnTo>
                    <a:pt x="5"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3" name="Line 1394"/>
            <p:cNvSpPr>
              <a:spLocks noChangeShapeType="1"/>
            </p:cNvSpPr>
            <p:nvPr/>
          </p:nvSpPr>
          <p:spPr bwMode="auto">
            <a:xfrm flipV="1">
              <a:off x="7856143" y="3551897"/>
              <a:ext cx="64524" cy="64524"/>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4" name="Freeform 1395"/>
            <p:cNvSpPr>
              <a:spLocks/>
            </p:cNvSpPr>
            <p:nvPr/>
          </p:nvSpPr>
          <p:spPr bwMode="auto">
            <a:xfrm>
              <a:off x="7454665" y="3573408"/>
              <a:ext cx="401479" cy="43015"/>
            </a:xfrm>
            <a:custGeom>
              <a:avLst/>
              <a:gdLst>
                <a:gd name="T0" fmla="*/ 0 w 56"/>
                <a:gd name="T1" fmla="*/ 1 h 6"/>
                <a:gd name="T2" fmla="*/ 0 w 56"/>
                <a:gd name="T3" fmla="*/ 1 h 6"/>
                <a:gd name="T4" fmla="*/ 0 w 56"/>
                <a:gd name="T5" fmla="*/ 1 h 6"/>
                <a:gd name="T6" fmla="*/ 1 w 56"/>
                <a:gd name="T7" fmla="*/ 0 h 6"/>
                <a:gd name="T8" fmla="*/ 1 w 56"/>
                <a:gd name="T9" fmla="*/ 0 h 6"/>
                <a:gd name="T10" fmla="*/ 1 w 56"/>
                <a:gd name="T11" fmla="*/ 0 h 6"/>
                <a:gd name="T12" fmla="*/ 6 w 56"/>
                <a:gd name="T13" fmla="*/ 0 h 6"/>
                <a:gd name="T14" fmla="*/ 12 w 56"/>
                <a:gd name="T15" fmla="*/ 0 h 6"/>
                <a:gd name="T16" fmla="*/ 32 w 56"/>
                <a:gd name="T17" fmla="*/ 1 h 6"/>
                <a:gd name="T18" fmla="*/ 41 w 56"/>
                <a:gd name="T19" fmla="*/ 4 h 6"/>
                <a:gd name="T20" fmla="*/ 44 w 56"/>
                <a:gd name="T21" fmla="*/ 4 h 6"/>
                <a:gd name="T22" fmla="*/ 53 w 56"/>
                <a:gd name="T23" fmla="*/ 6 h 6"/>
                <a:gd name="T24" fmla="*/ 56 w 56"/>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
                  <a:moveTo>
                    <a:pt x="0" y="1"/>
                  </a:moveTo>
                  <a:lnTo>
                    <a:pt x="0" y="1"/>
                  </a:lnTo>
                  <a:lnTo>
                    <a:pt x="0" y="1"/>
                  </a:lnTo>
                  <a:lnTo>
                    <a:pt x="1" y="0"/>
                  </a:lnTo>
                  <a:lnTo>
                    <a:pt x="1" y="0"/>
                  </a:lnTo>
                  <a:lnTo>
                    <a:pt x="1" y="0"/>
                  </a:lnTo>
                  <a:lnTo>
                    <a:pt x="6" y="0"/>
                  </a:lnTo>
                  <a:lnTo>
                    <a:pt x="12" y="0"/>
                  </a:lnTo>
                  <a:lnTo>
                    <a:pt x="32" y="1"/>
                  </a:lnTo>
                  <a:lnTo>
                    <a:pt x="41" y="4"/>
                  </a:lnTo>
                  <a:lnTo>
                    <a:pt x="44" y="4"/>
                  </a:lnTo>
                  <a:lnTo>
                    <a:pt x="53" y="6"/>
                  </a:lnTo>
                  <a:lnTo>
                    <a:pt x="56" y="6"/>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5" name="Freeform 1396"/>
            <p:cNvSpPr>
              <a:spLocks/>
            </p:cNvSpPr>
            <p:nvPr/>
          </p:nvSpPr>
          <p:spPr bwMode="auto">
            <a:xfrm>
              <a:off x="7210909" y="3394175"/>
              <a:ext cx="243756" cy="186402"/>
            </a:xfrm>
            <a:custGeom>
              <a:avLst/>
              <a:gdLst>
                <a:gd name="T0" fmla="*/ 0 w 34"/>
                <a:gd name="T1" fmla="*/ 0 h 26"/>
                <a:gd name="T2" fmla="*/ 0 w 34"/>
                <a:gd name="T3" fmla="*/ 3 h 26"/>
                <a:gd name="T4" fmla="*/ 12 w 34"/>
                <a:gd name="T5" fmla="*/ 6 h 26"/>
                <a:gd name="T6" fmla="*/ 26 w 34"/>
                <a:gd name="T7" fmla="*/ 9 h 26"/>
                <a:gd name="T8" fmla="*/ 24 w 34"/>
                <a:gd name="T9" fmla="*/ 14 h 26"/>
                <a:gd name="T10" fmla="*/ 23 w 34"/>
                <a:gd name="T11" fmla="*/ 20 h 26"/>
                <a:gd name="T12" fmla="*/ 21 w 34"/>
                <a:gd name="T13" fmla="*/ 22 h 26"/>
                <a:gd name="T14" fmla="*/ 21 w 34"/>
                <a:gd name="T15" fmla="*/ 25 h 26"/>
                <a:gd name="T16" fmla="*/ 23 w 34"/>
                <a:gd name="T17" fmla="*/ 25 h 26"/>
                <a:gd name="T18" fmla="*/ 24 w 34"/>
                <a:gd name="T19" fmla="*/ 25 h 26"/>
                <a:gd name="T20" fmla="*/ 29 w 34"/>
                <a:gd name="T21" fmla="*/ 26 h 26"/>
                <a:gd name="T22" fmla="*/ 29 w 34"/>
                <a:gd name="T23" fmla="*/ 26 h 26"/>
                <a:gd name="T24" fmla="*/ 34 w 34"/>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6">
                  <a:moveTo>
                    <a:pt x="0" y="0"/>
                  </a:moveTo>
                  <a:lnTo>
                    <a:pt x="0" y="3"/>
                  </a:lnTo>
                  <a:lnTo>
                    <a:pt x="12" y="6"/>
                  </a:lnTo>
                  <a:lnTo>
                    <a:pt x="26" y="9"/>
                  </a:lnTo>
                  <a:lnTo>
                    <a:pt x="24" y="14"/>
                  </a:lnTo>
                  <a:lnTo>
                    <a:pt x="23" y="20"/>
                  </a:lnTo>
                  <a:lnTo>
                    <a:pt x="21" y="22"/>
                  </a:lnTo>
                  <a:lnTo>
                    <a:pt x="21" y="25"/>
                  </a:lnTo>
                  <a:lnTo>
                    <a:pt x="23" y="25"/>
                  </a:lnTo>
                  <a:lnTo>
                    <a:pt x="24" y="25"/>
                  </a:lnTo>
                  <a:lnTo>
                    <a:pt x="29" y="26"/>
                  </a:lnTo>
                  <a:lnTo>
                    <a:pt x="29" y="26"/>
                  </a:lnTo>
                  <a:lnTo>
                    <a:pt x="34" y="26"/>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6" name="Freeform 1397"/>
            <p:cNvSpPr>
              <a:spLocks/>
            </p:cNvSpPr>
            <p:nvPr/>
          </p:nvSpPr>
          <p:spPr bwMode="auto">
            <a:xfrm>
              <a:off x="7153555" y="3121744"/>
              <a:ext cx="57354" cy="272431"/>
            </a:xfrm>
            <a:custGeom>
              <a:avLst/>
              <a:gdLst>
                <a:gd name="T0" fmla="*/ 0 w 8"/>
                <a:gd name="T1" fmla="*/ 0 h 38"/>
                <a:gd name="T2" fmla="*/ 2 w 8"/>
                <a:gd name="T3" fmla="*/ 2 h 38"/>
                <a:gd name="T4" fmla="*/ 2 w 8"/>
                <a:gd name="T5" fmla="*/ 2 h 38"/>
                <a:gd name="T6" fmla="*/ 5 w 8"/>
                <a:gd name="T7" fmla="*/ 3 h 38"/>
                <a:gd name="T8" fmla="*/ 5 w 8"/>
                <a:gd name="T9" fmla="*/ 5 h 38"/>
                <a:gd name="T10" fmla="*/ 6 w 8"/>
                <a:gd name="T11" fmla="*/ 15 h 38"/>
                <a:gd name="T12" fmla="*/ 6 w 8"/>
                <a:gd name="T13" fmla="*/ 17 h 38"/>
                <a:gd name="T14" fmla="*/ 6 w 8"/>
                <a:gd name="T15" fmla="*/ 17 h 38"/>
                <a:gd name="T16" fmla="*/ 6 w 8"/>
                <a:gd name="T17" fmla="*/ 17 h 38"/>
                <a:gd name="T18" fmla="*/ 6 w 8"/>
                <a:gd name="T19" fmla="*/ 23 h 38"/>
                <a:gd name="T20" fmla="*/ 6 w 8"/>
                <a:gd name="T21" fmla="*/ 29 h 38"/>
                <a:gd name="T22" fmla="*/ 6 w 8"/>
                <a:gd name="T23" fmla="*/ 29 h 38"/>
                <a:gd name="T24" fmla="*/ 6 w 8"/>
                <a:gd name="T25" fmla="*/ 35 h 38"/>
                <a:gd name="T26" fmla="*/ 6 w 8"/>
                <a:gd name="T27" fmla="*/ 37 h 38"/>
                <a:gd name="T28" fmla="*/ 8 w 8"/>
                <a:gd name="T2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38">
                  <a:moveTo>
                    <a:pt x="0" y="0"/>
                  </a:moveTo>
                  <a:lnTo>
                    <a:pt x="2" y="2"/>
                  </a:lnTo>
                  <a:lnTo>
                    <a:pt x="2" y="2"/>
                  </a:lnTo>
                  <a:lnTo>
                    <a:pt x="5" y="3"/>
                  </a:lnTo>
                  <a:lnTo>
                    <a:pt x="5" y="5"/>
                  </a:lnTo>
                  <a:lnTo>
                    <a:pt x="6" y="15"/>
                  </a:lnTo>
                  <a:lnTo>
                    <a:pt x="6" y="17"/>
                  </a:lnTo>
                  <a:lnTo>
                    <a:pt x="6" y="17"/>
                  </a:lnTo>
                  <a:lnTo>
                    <a:pt x="6" y="17"/>
                  </a:lnTo>
                  <a:lnTo>
                    <a:pt x="6" y="23"/>
                  </a:lnTo>
                  <a:lnTo>
                    <a:pt x="6" y="29"/>
                  </a:lnTo>
                  <a:lnTo>
                    <a:pt x="6" y="29"/>
                  </a:lnTo>
                  <a:lnTo>
                    <a:pt x="6" y="35"/>
                  </a:lnTo>
                  <a:lnTo>
                    <a:pt x="6" y="37"/>
                  </a:lnTo>
                  <a:lnTo>
                    <a:pt x="8" y="38"/>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7" name="Freeform 1398"/>
            <p:cNvSpPr>
              <a:spLocks/>
            </p:cNvSpPr>
            <p:nvPr/>
          </p:nvSpPr>
          <p:spPr bwMode="auto">
            <a:xfrm>
              <a:off x="7089036" y="2928176"/>
              <a:ext cx="64524" cy="193572"/>
            </a:xfrm>
            <a:custGeom>
              <a:avLst/>
              <a:gdLst>
                <a:gd name="T0" fmla="*/ 0 w 9"/>
                <a:gd name="T1" fmla="*/ 0 h 27"/>
                <a:gd name="T2" fmla="*/ 3 w 9"/>
                <a:gd name="T3" fmla="*/ 10 h 27"/>
                <a:gd name="T4" fmla="*/ 6 w 9"/>
                <a:gd name="T5" fmla="*/ 21 h 27"/>
                <a:gd name="T6" fmla="*/ 9 w 9"/>
                <a:gd name="T7" fmla="*/ 27 h 27"/>
              </a:gdLst>
              <a:ahLst/>
              <a:cxnLst>
                <a:cxn ang="0">
                  <a:pos x="T0" y="T1"/>
                </a:cxn>
                <a:cxn ang="0">
                  <a:pos x="T2" y="T3"/>
                </a:cxn>
                <a:cxn ang="0">
                  <a:pos x="T4" y="T5"/>
                </a:cxn>
                <a:cxn ang="0">
                  <a:pos x="T6" y="T7"/>
                </a:cxn>
              </a:cxnLst>
              <a:rect l="0" t="0" r="r" b="b"/>
              <a:pathLst>
                <a:path w="9" h="27">
                  <a:moveTo>
                    <a:pt x="0" y="0"/>
                  </a:moveTo>
                  <a:lnTo>
                    <a:pt x="3" y="10"/>
                  </a:lnTo>
                  <a:lnTo>
                    <a:pt x="6" y="21"/>
                  </a:lnTo>
                  <a:lnTo>
                    <a:pt x="9" y="27"/>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8" name="Freeform 1399"/>
            <p:cNvSpPr>
              <a:spLocks/>
            </p:cNvSpPr>
            <p:nvPr/>
          </p:nvSpPr>
          <p:spPr bwMode="auto">
            <a:xfrm>
              <a:off x="6852445" y="2913837"/>
              <a:ext cx="236586" cy="336959"/>
            </a:xfrm>
            <a:custGeom>
              <a:avLst/>
              <a:gdLst>
                <a:gd name="T0" fmla="*/ 1 w 33"/>
                <a:gd name="T1" fmla="*/ 47 h 47"/>
                <a:gd name="T2" fmla="*/ 1 w 33"/>
                <a:gd name="T3" fmla="*/ 47 h 47"/>
                <a:gd name="T4" fmla="*/ 1 w 33"/>
                <a:gd name="T5" fmla="*/ 44 h 47"/>
                <a:gd name="T6" fmla="*/ 1 w 33"/>
                <a:gd name="T7" fmla="*/ 40 h 47"/>
                <a:gd name="T8" fmla="*/ 0 w 33"/>
                <a:gd name="T9" fmla="*/ 35 h 47"/>
                <a:gd name="T10" fmla="*/ 0 w 33"/>
                <a:gd name="T11" fmla="*/ 31 h 47"/>
                <a:gd name="T12" fmla="*/ 0 w 33"/>
                <a:gd name="T13" fmla="*/ 26 h 47"/>
                <a:gd name="T14" fmla="*/ 0 w 33"/>
                <a:gd name="T15" fmla="*/ 25 h 47"/>
                <a:gd name="T16" fmla="*/ 0 w 33"/>
                <a:gd name="T17" fmla="*/ 22 h 47"/>
                <a:gd name="T18" fmla="*/ 1 w 33"/>
                <a:gd name="T19" fmla="*/ 19 h 47"/>
                <a:gd name="T20" fmla="*/ 15 w 33"/>
                <a:gd name="T21" fmla="*/ 0 h 47"/>
                <a:gd name="T22" fmla="*/ 15 w 33"/>
                <a:gd name="T23" fmla="*/ 0 h 47"/>
                <a:gd name="T24" fmla="*/ 21 w 33"/>
                <a:gd name="T25" fmla="*/ 0 h 47"/>
                <a:gd name="T26" fmla="*/ 29 w 33"/>
                <a:gd name="T27" fmla="*/ 0 h 47"/>
                <a:gd name="T28" fmla="*/ 33 w 33"/>
                <a:gd name="T29"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47">
                  <a:moveTo>
                    <a:pt x="1" y="47"/>
                  </a:moveTo>
                  <a:lnTo>
                    <a:pt x="1" y="47"/>
                  </a:lnTo>
                  <a:lnTo>
                    <a:pt x="1" y="44"/>
                  </a:lnTo>
                  <a:lnTo>
                    <a:pt x="1" y="40"/>
                  </a:lnTo>
                  <a:lnTo>
                    <a:pt x="0" y="35"/>
                  </a:lnTo>
                  <a:lnTo>
                    <a:pt x="0" y="31"/>
                  </a:lnTo>
                  <a:lnTo>
                    <a:pt x="0" y="26"/>
                  </a:lnTo>
                  <a:lnTo>
                    <a:pt x="0" y="25"/>
                  </a:lnTo>
                  <a:lnTo>
                    <a:pt x="0" y="22"/>
                  </a:lnTo>
                  <a:lnTo>
                    <a:pt x="1" y="19"/>
                  </a:lnTo>
                  <a:lnTo>
                    <a:pt x="15" y="0"/>
                  </a:lnTo>
                  <a:lnTo>
                    <a:pt x="15" y="0"/>
                  </a:lnTo>
                  <a:lnTo>
                    <a:pt x="21" y="0"/>
                  </a:lnTo>
                  <a:lnTo>
                    <a:pt x="29" y="0"/>
                  </a:lnTo>
                  <a:lnTo>
                    <a:pt x="33" y="2"/>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39" name="Freeform 1400"/>
            <p:cNvSpPr>
              <a:spLocks/>
            </p:cNvSpPr>
            <p:nvPr/>
          </p:nvSpPr>
          <p:spPr bwMode="auto">
            <a:xfrm>
              <a:off x="6465305" y="2992696"/>
              <a:ext cx="394313" cy="272431"/>
            </a:xfrm>
            <a:custGeom>
              <a:avLst/>
              <a:gdLst>
                <a:gd name="T0" fmla="*/ 0 w 55"/>
                <a:gd name="T1" fmla="*/ 0 h 38"/>
                <a:gd name="T2" fmla="*/ 0 w 55"/>
                <a:gd name="T3" fmla="*/ 1 h 38"/>
                <a:gd name="T4" fmla="*/ 0 w 55"/>
                <a:gd name="T5" fmla="*/ 1 h 38"/>
                <a:gd name="T6" fmla="*/ 0 w 55"/>
                <a:gd name="T7" fmla="*/ 1 h 38"/>
                <a:gd name="T8" fmla="*/ 0 w 55"/>
                <a:gd name="T9" fmla="*/ 1 h 38"/>
                <a:gd name="T10" fmla="*/ 0 w 55"/>
                <a:gd name="T11" fmla="*/ 1 h 38"/>
                <a:gd name="T12" fmla="*/ 0 w 55"/>
                <a:gd name="T13" fmla="*/ 1 h 38"/>
                <a:gd name="T14" fmla="*/ 0 w 55"/>
                <a:gd name="T15" fmla="*/ 3 h 38"/>
                <a:gd name="T16" fmla="*/ 0 w 55"/>
                <a:gd name="T17" fmla="*/ 8 h 38"/>
                <a:gd name="T18" fmla="*/ 0 w 55"/>
                <a:gd name="T19" fmla="*/ 8 h 38"/>
                <a:gd name="T20" fmla="*/ 0 w 55"/>
                <a:gd name="T21" fmla="*/ 8 h 38"/>
                <a:gd name="T22" fmla="*/ 8 w 55"/>
                <a:gd name="T23" fmla="*/ 14 h 38"/>
                <a:gd name="T24" fmla="*/ 9 w 55"/>
                <a:gd name="T25" fmla="*/ 14 h 38"/>
                <a:gd name="T26" fmla="*/ 11 w 55"/>
                <a:gd name="T27" fmla="*/ 14 h 38"/>
                <a:gd name="T28" fmla="*/ 11 w 55"/>
                <a:gd name="T29" fmla="*/ 14 h 38"/>
                <a:gd name="T30" fmla="*/ 11 w 55"/>
                <a:gd name="T31" fmla="*/ 14 h 38"/>
                <a:gd name="T32" fmla="*/ 13 w 55"/>
                <a:gd name="T33" fmla="*/ 14 h 38"/>
                <a:gd name="T34" fmla="*/ 13 w 55"/>
                <a:gd name="T35" fmla="*/ 14 h 38"/>
                <a:gd name="T36" fmla="*/ 14 w 55"/>
                <a:gd name="T37" fmla="*/ 14 h 38"/>
                <a:gd name="T38" fmla="*/ 26 w 55"/>
                <a:gd name="T39" fmla="*/ 12 h 38"/>
                <a:gd name="T40" fmla="*/ 26 w 55"/>
                <a:gd name="T41" fmla="*/ 12 h 38"/>
                <a:gd name="T42" fmla="*/ 26 w 55"/>
                <a:gd name="T43" fmla="*/ 14 h 38"/>
                <a:gd name="T44" fmla="*/ 26 w 55"/>
                <a:gd name="T45" fmla="*/ 14 h 38"/>
                <a:gd name="T46" fmla="*/ 26 w 55"/>
                <a:gd name="T47" fmla="*/ 14 h 38"/>
                <a:gd name="T48" fmla="*/ 26 w 55"/>
                <a:gd name="T49" fmla="*/ 15 h 38"/>
                <a:gd name="T50" fmla="*/ 26 w 55"/>
                <a:gd name="T51" fmla="*/ 15 h 38"/>
                <a:gd name="T52" fmla="*/ 26 w 55"/>
                <a:gd name="T53" fmla="*/ 17 h 38"/>
                <a:gd name="T54" fmla="*/ 28 w 55"/>
                <a:gd name="T55" fmla="*/ 21 h 38"/>
                <a:gd name="T56" fmla="*/ 26 w 55"/>
                <a:gd name="T57" fmla="*/ 23 h 38"/>
                <a:gd name="T58" fmla="*/ 34 w 55"/>
                <a:gd name="T59" fmla="*/ 29 h 38"/>
                <a:gd name="T60" fmla="*/ 35 w 55"/>
                <a:gd name="T61" fmla="*/ 29 h 38"/>
                <a:gd name="T62" fmla="*/ 49 w 55"/>
                <a:gd name="T63" fmla="*/ 36 h 38"/>
                <a:gd name="T64" fmla="*/ 51 w 55"/>
                <a:gd name="T65" fmla="*/ 38 h 38"/>
                <a:gd name="T66" fmla="*/ 52 w 55"/>
                <a:gd name="T67" fmla="*/ 38 h 38"/>
                <a:gd name="T68" fmla="*/ 55 w 55"/>
                <a:gd name="T69"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38">
                  <a:moveTo>
                    <a:pt x="0" y="0"/>
                  </a:moveTo>
                  <a:lnTo>
                    <a:pt x="0" y="1"/>
                  </a:lnTo>
                  <a:lnTo>
                    <a:pt x="0" y="1"/>
                  </a:lnTo>
                  <a:lnTo>
                    <a:pt x="0" y="1"/>
                  </a:lnTo>
                  <a:lnTo>
                    <a:pt x="0" y="1"/>
                  </a:lnTo>
                  <a:lnTo>
                    <a:pt x="0" y="1"/>
                  </a:lnTo>
                  <a:lnTo>
                    <a:pt x="0" y="1"/>
                  </a:lnTo>
                  <a:lnTo>
                    <a:pt x="0" y="3"/>
                  </a:lnTo>
                  <a:lnTo>
                    <a:pt x="0" y="8"/>
                  </a:lnTo>
                  <a:lnTo>
                    <a:pt x="0" y="8"/>
                  </a:lnTo>
                  <a:lnTo>
                    <a:pt x="0" y="8"/>
                  </a:lnTo>
                  <a:lnTo>
                    <a:pt x="8" y="14"/>
                  </a:lnTo>
                  <a:lnTo>
                    <a:pt x="9" y="14"/>
                  </a:lnTo>
                  <a:lnTo>
                    <a:pt x="11" y="14"/>
                  </a:lnTo>
                  <a:lnTo>
                    <a:pt x="11" y="14"/>
                  </a:lnTo>
                  <a:lnTo>
                    <a:pt x="11" y="14"/>
                  </a:lnTo>
                  <a:lnTo>
                    <a:pt x="13" y="14"/>
                  </a:lnTo>
                  <a:lnTo>
                    <a:pt x="13" y="14"/>
                  </a:lnTo>
                  <a:lnTo>
                    <a:pt x="14" y="14"/>
                  </a:lnTo>
                  <a:lnTo>
                    <a:pt x="26" y="12"/>
                  </a:lnTo>
                  <a:lnTo>
                    <a:pt x="26" y="12"/>
                  </a:lnTo>
                  <a:lnTo>
                    <a:pt x="26" y="14"/>
                  </a:lnTo>
                  <a:lnTo>
                    <a:pt x="26" y="14"/>
                  </a:lnTo>
                  <a:lnTo>
                    <a:pt x="26" y="14"/>
                  </a:lnTo>
                  <a:lnTo>
                    <a:pt x="26" y="15"/>
                  </a:lnTo>
                  <a:lnTo>
                    <a:pt x="26" y="15"/>
                  </a:lnTo>
                  <a:lnTo>
                    <a:pt x="26" y="17"/>
                  </a:lnTo>
                  <a:lnTo>
                    <a:pt x="28" y="21"/>
                  </a:lnTo>
                  <a:lnTo>
                    <a:pt x="26" y="23"/>
                  </a:lnTo>
                  <a:lnTo>
                    <a:pt x="34" y="29"/>
                  </a:lnTo>
                  <a:lnTo>
                    <a:pt x="35" y="29"/>
                  </a:lnTo>
                  <a:lnTo>
                    <a:pt x="49" y="36"/>
                  </a:lnTo>
                  <a:lnTo>
                    <a:pt x="51" y="38"/>
                  </a:lnTo>
                  <a:lnTo>
                    <a:pt x="52" y="38"/>
                  </a:lnTo>
                  <a:lnTo>
                    <a:pt x="55" y="36"/>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0" name="Freeform 1401"/>
            <p:cNvSpPr>
              <a:spLocks/>
            </p:cNvSpPr>
            <p:nvPr/>
          </p:nvSpPr>
          <p:spPr bwMode="auto">
            <a:xfrm>
              <a:off x="6400786" y="2741774"/>
              <a:ext cx="78863" cy="250926"/>
            </a:xfrm>
            <a:custGeom>
              <a:avLst/>
              <a:gdLst>
                <a:gd name="T0" fmla="*/ 0 w 11"/>
                <a:gd name="T1" fmla="*/ 0 h 35"/>
                <a:gd name="T2" fmla="*/ 0 w 11"/>
                <a:gd name="T3" fmla="*/ 0 h 35"/>
                <a:gd name="T4" fmla="*/ 0 w 11"/>
                <a:gd name="T5" fmla="*/ 1 h 35"/>
                <a:gd name="T6" fmla="*/ 0 w 11"/>
                <a:gd name="T7" fmla="*/ 4 h 35"/>
                <a:gd name="T8" fmla="*/ 0 w 11"/>
                <a:gd name="T9" fmla="*/ 4 h 35"/>
                <a:gd name="T10" fmla="*/ 0 w 11"/>
                <a:gd name="T11" fmla="*/ 4 h 35"/>
                <a:gd name="T12" fmla="*/ 8 w 11"/>
                <a:gd name="T13" fmla="*/ 23 h 35"/>
                <a:gd name="T14" fmla="*/ 11 w 11"/>
                <a:gd name="T15" fmla="*/ 30 h 35"/>
                <a:gd name="T16" fmla="*/ 9 w 11"/>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5">
                  <a:moveTo>
                    <a:pt x="0" y="0"/>
                  </a:moveTo>
                  <a:lnTo>
                    <a:pt x="0" y="0"/>
                  </a:lnTo>
                  <a:lnTo>
                    <a:pt x="0" y="1"/>
                  </a:lnTo>
                  <a:lnTo>
                    <a:pt x="0" y="4"/>
                  </a:lnTo>
                  <a:lnTo>
                    <a:pt x="0" y="4"/>
                  </a:lnTo>
                  <a:lnTo>
                    <a:pt x="0" y="4"/>
                  </a:lnTo>
                  <a:lnTo>
                    <a:pt x="8" y="23"/>
                  </a:lnTo>
                  <a:lnTo>
                    <a:pt x="11" y="30"/>
                  </a:lnTo>
                  <a:lnTo>
                    <a:pt x="9" y="35"/>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1" name="Freeform 1402"/>
            <p:cNvSpPr>
              <a:spLocks/>
            </p:cNvSpPr>
            <p:nvPr/>
          </p:nvSpPr>
          <p:spPr bwMode="auto">
            <a:xfrm>
              <a:off x="6357772" y="2598384"/>
              <a:ext cx="64524" cy="143387"/>
            </a:xfrm>
            <a:custGeom>
              <a:avLst/>
              <a:gdLst>
                <a:gd name="T0" fmla="*/ 0 w 9"/>
                <a:gd name="T1" fmla="*/ 0 h 20"/>
                <a:gd name="T2" fmla="*/ 3 w 9"/>
                <a:gd name="T3" fmla="*/ 2 h 20"/>
                <a:gd name="T4" fmla="*/ 9 w 9"/>
                <a:gd name="T5" fmla="*/ 11 h 20"/>
                <a:gd name="T6" fmla="*/ 8 w 9"/>
                <a:gd name="T7" fmla="*/ 14 h 20"/>
                <a:gd name="T8" fmla="*/ 8 w 9"/>
                <a:gd name="T9" fmla="*/ 15 h 20"/>
                <a:gd name="T10" fmla="*/ 8 w 9"/>
                <a:gd name="T11" fmla="*/ 15 h 20"/>
                <a:gd name="T12" fmla="*/ 8 w 9"/>
                <a:gd name="T13" fmla="*/ 17 h 20"/>
                <a:gd name="T14" fmla="*/ 6 w 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0" y="0"/>
                  </a:moveTo>
                  <a:lnTo>
                    <a:pt x="3" y="2"/>
                  </a:lnTo>
                  <a:lnTo>
                    <a:pt x="9" y="11"/>
                  </a:lnTo>
                  <a:lnTo>
                    <a:pt x="8" y="14"/>
                  </a:lnTo>
                  <a:lnTo>
                    <a:pt x="8" y="15"/>
                  </a:lnTo>
                  <a:lnTo>
                    <a:pt x="8" y="15"/>
                  </a:lnTo>
                  <a:lnTo>
                    <a:pt x="8" y="17"/>
                  </a:lnTo>
                  <a:lnTo>
                    <a:pt x="6" y="2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2" name="Freeform 1403"/>
            <p:cNvSpPr>
              <a:spLocks/>
            </p:cNvSpPr>
            <p:nvPr/>
          </p:nvSpPr>
          <p:spPr bwMode="auto">
            <a:xfrm>
              <a:off x="6042322" y="2383310"/>
              <a:ext cx="315449" cy="215077"/>
            </a:xfrm>
            <a:custGeom>
              <a:avLst/>
              <a:gdLst>
                <a:gd name="T0" fmla="*/ 0 w 44"/>
                <a:gd name="T1" fmla="*/ 0 h 30"/>
                <a:gd name="T2" fmla="*/ 4 w 44"/>
                <a:gd name="T3" fmla="*/ 1 h 30"/>
                <a:gd name="T4" fmla="*/ 29 w 44"/>
                <a:gd name="T5" fmla="*/ 18 h 30"/>
                <a:gd name="T6" fmla="*/ 35 w 44"/>
                <a:gd name="T7" fmla="*/ 22 h 30"/>
                <a:gd name="T8" fmla="*/ 35 w 44"/>
                <a:gd name="T9" fmla="*/ 24 h 30"/>
                <a:gd name="T10" fmla="*/ 36 w 44"/>
                <a:gd name="T11" fmla="*/ 25 h 30"/>
                <a:gd name="T12" fmla="*/ 38 w 44"/>
                <a:gd name="T13" fmla="*/ 28 h 30"/>
                <a:gd name="T14" fmla="*/ 41 w 44"/>
                <a:gd name="T15" fmla="*/ 30 h 30"/>
                <a:gd name="T16" fmla="*/ 44 w 44"/>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0">
                  <a:moveTo>
                    <a:pt x="0" y="0"/>
                  </a:moveTo>
                  <a:lnTo>
                    <a:pt x="4" y="1"/>
                  </a:lnTo>
                  <a:lnTo>
                    <a:pt x="29" y="18"/>
                  </a:lnTo>
                  <a:lnTo>
                    <a:pt x="35" y="22"/>
                  </a:lnTo>
                  <a:lnTo>
                    <a:pt x="35" y="24"/>
                  </a:lnTo>
                  <a:lnTo>
                    <a:pt x="36" y="25"/>
                  </a:lnTo>
                  <a:lnTo>
                    <a:pt x="38" y="28"/>
                  </a:lnTo>
                  <a:lnTo>
                    <a:pt x="41" y="30"/>
                  </a:lnTo>
                  <a:lnTo>
                    <a:pt x="44" y="3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3" name="Line 1404"/>
            <p:cNvSpPr>
              <a:spLocks noChangeShapeType="1"/>
            </p:cNvSpPr>
            <p:nvPr/>
          </p:nvSpPr>
          <p:spPr bwMode="auto">
            <a:xfrm>
              <a:off x="6020813" y="2311616"/>
              <a:ext cx="21509" cy="71694"/>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4" name="Freeform 1405"/>
            <p:cNvSpPr>
              <a:spLocks/>
            </p:cNvSpPr>
            <p:nvPr/>
          </p:nvSpPr>
          <p:spPr bwMode="auto">
            <a:xfrm>
              <a:off x="5798567" y="2204074"/>
              <a:ext cx="222250" cy="107542"/>
            </a:xfrm>
            <a:custGeom>
              <a:avLst/>
              <a:gdLst>
                <a:gd name="T0" fmla="*/ 0 w 31"/>
                <a:gd name="T1" fmla="*/ 0 h 15"/>
                <a:gd name="T2" fmla="*/ 0 w 31"/>
                <a:gd name="T3" fmla="*/ 0 h 15"/>
                <a:gd name="T4" fmla="*/ 0 w 31"/>
                <a:gd name="T5" fmla="*/ 2 h 15"/>
                <a:gd name="T6" fmla="*/ 5 w 31"/>
                <a:gd name="T7" fmla="*/ 5 h 15"/>
                <a:gd name="T8" fmla="*/ 22 w 31"/>
                <a:gd name="T9" fmla="*/ 12 h 15"/>
                <a:gd name="T10" fmla="*/ 29 w 31"/>
                <a:gd name="T11" fmla="*/ 14 h 15"/>
                <a:gd name="T12" fmla="*/ 31 w 31"/>
                <a:gd name="T13" fmla="*/ 15 h 15"/>
                <a:gd name="T14" fmla="*/ 31 w 3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5">
                  <a:moveTo>
                    <a:pt x="0" y="0"/>
                  </a:moveTo>
                  <a:lnTo>
                    <a:pt x="0" y="0"/>
                  </a:lnTo>
                  <a:lnTo>
                    <a:pt x="0" y="2"/>
                  </a:lnTo>
                  <a:lnTo>
                    <a:pt x="5" y="5"/>
                  </a:lnTo>
                  <a:lnTo>
                    <a:pt x="22" y="12"/>
                  </a:lnTo>
                  <a:lnTo>
                    <a:pt x="29" y="14"/>
                  </a:lnTo>
                  <a:lnTo>
                    <a:pt x="31" y="15"/>
                  </a:lnTo>
                  <a:lnTo>
                    <a:pt x="31" y="15"/>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5" name="Freeform 1406"/>
            <p:cNvSpPr>
              <a:spLocks/>
            </p:cNvSpPr>
            <p:nvPr/>
          </p:nvSpPr>
          <p:spPr bwMode="auto">
            <a:xfrm>
              <a:off x="5440106" y="1867124"/>
              <a:ext cx="358464" cy="336959"/>
            </a:xfrm>
            <a:custGeom>
              <a:avLst/>
              <a:gdLst>
                <a:gd name="T0" fmla="*/ 0 w 50"/>
                <a:gd name="T1" fmla="*/ 4 h 47"/>
                <a:gd name="T2" fmla="*/ 3 w 50"/>
                <a:gd name="T3" fmla="*/ 3 h 47"/>
                <a:gd name="T4" fmla="*/ 9 w 50"/>
                <a:gd name="T5" fmla="*/ 0 h 47"/>
                <a:gd name="T6" fmla="*/ 14 w 50"/>
                <a:gd name="T7" fmla="*/ 12 h 47"/>
                <a:gd name="T8" fmla="*/ 15 w 50"/>
                <a:gd name="T9" fmla="*/ 14 h 47"/>
                <a:gd name="T10" fmla="*/ 24 w 50"/>
                <a:gd name="T11" fmla="*/ 21 h 47"/>
                <a:gd name="T12" fmla="*/ 24 w 50"/>
                <a:gd name="T13" fmla="*/ 23 h 47"/>
                <a:gd name="T14" fmla="*/ 24 w 50"/>
                <a:gd name="T15" fmla="*/ 23 h 47"/>
                <a:gd name="T16" fmla="*/ 26 w 50"/>
                <a:gd name="T17" fmla="*/ 23 h 47"/>
                <a:gd name="T18" fmla="*/ 28 w 50"/>
                <a:gd name="T19" fmla="*/ 23 h 47"/>
                <a:gd name="T20" fmla="*/ 28 w 50"/>
                <a:gd name="T21" fmla="*/ 23 h 47"/>
                <a:gd name="T22" fmla="*/ 29 w 50"/>
                <a:gd name="T23" fmla="*/ 23 h 47"/>
                <a:gd name="T24" fmla="*/ 29 w 50"/>
                <a:gd name="T25" fmla="*/ 23 h 47"/>
                <a:gd name="T26" fmla="*/ 29 w 50"/>
                <a:gd name="T27" fmla="*/ 23 h 47"/>
                <a:gd name="T28" fmla="*/ 32 w 50"/>
                <a:gd name="T29" fmla="*/ 23 h 47"/>
                <a:gd name="T30" fmla="*/ 38 w 50"/>
                <a:gd name="T31" fmla="*/ 26 h 47"/>
                <a:gd name="T32" fmla="*/ 40 w 50"/>
                <a:gd name="T33" fmla="*/ 29 h 47"/>
                <a:gd name="T34" fmla="*/ 46 w 50"/>
                <a:gd name="T35" fmla="*/ 35 h 47"/>
                <a:gd name="T36" fmla="*/ 47 w 50"/>
                <a:gd name="T37" fmla="*/ 38 h 47"/>
                <a:gd name="T38" fmla="*/ 50 w 50"/>
                <a:gd name="T3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47">
                  <a:moveTo>
                    <a:pt x="0" y="4"/>
                  </a:moveTo>
                  <a:lnTo>
                    <a:pt x="3" y="3"/>
                  </a:lnTo>
                  <a:lnTo>
                    <a:pt x="9" y="0"/>
                  </a:lnTo>
                  <a:lnTo>
                    <a:pt x="14" y="12"/>
                  </a:lnTo>
                  <a:lnTo>
                    <a:pt x="15" y="14"/>
                  </a:lnTo>
                  <a:lnTo>
                    <a:pt x="24" y="21"/>
                  </a:lnTo>
                  <a:lnTo>
                    <a:pt x="24" y="23"/>
                  </a:lnTo>
                  <a:lnTo>
                    <a:pt x="24" y="23"/>
                  </a:lnTo>
                  <a:lnTo>
                    <a:pt x="26" y="23"/>
                  </a:lnTo>
                  <a:lnTo>
                    <a:pt x="28" y="23"/>
                  </a:lnTo>
                  <a:lnTo>
                    <a:pt x="28" y="23"/>
                  </a:lnTo>
                  <a:lnTo>
                    <a:pt x="29" y="23"/>
                  </a:lnTo>
                  <a:lnTo>
                    <a:pt x="29" y="23"/>
                  </a:lnTo>
                  <a:lnTo>
                    <a:pt x="29" y="23"/>
                  </a:lnTo>
                  <a:lnTo>
                    <a:pt x="32" y="23"/>
                  </a:lnTo>
                  <a:lnTo>
                    <a:pt x="38" y="26"/>
                  </a:lnTo>
                  <a:lnTo>
                    <a:pt x="40" y="29"/>
                  </a:lnTo>
                  <a:lnTo>
                    <a:pt x="46" y="35"/>
                  </a:lnTo>
                  <a:lnTo>
                    <a:pt x="47" y="38"/>
                  </a:lnTo>
                  <a:lnTo>
                    <a:pt x="50" y="47"/>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6" name="Line 1450"/>
            <p:cNvSpPr>
              <a:spLocks noChangeShapeType="1"/>
            </p:cNvSpPr>
            <p:nvPr/>
          </p:nvSpPr>
          <p:spPr bwMode="auto">
            <a:xfrm>
              <a:off x="7877653" y="4290331"/>
              <a:ext cx="14339" cy="35848"/>
            </a:xfrm>
            <a:prstGeom prst="line">
              <a:avLst/>
            </a:prstGeom>
            <a:noFill/>
            <a:ln w="1270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7" name="Freeform 1451"/>
            <p:cNvSpPr>
              <a:spLocks/>
            </p:cNvSpPr>
            <p:nvPr/>
          </p:nvSpPr>
          <p:spPr bwMode="auto">
            <a:xfrm>
              <a:off x="7648236" y="3953381"/>
              <a:ext cx="229416" cy="336959"/>
            </a:xfrm>
            <a:custGeom>
              <a:avLst/>
              <a:gdLst>
                <a:gd name="T0" fmla="*/ 0 w 32"/>
                <a:gd name="T1" fmla="*/ 0 h 47"/>
                <a:gd name="T2" fmla="*/ 8 w 32"/>
                <a:gd name="T3" fmla="*/ 3 h 47"/>
                <a:gd name="T4" fmla="*/ 11 w 32"/>
                <a:gd name="T5" fmla="*/ 12 h 47"/>
                <a:gd name="T6" fmla="*/ 14 w 32"/>
                <a:gd name="T7" fmla="*/ 20 h 47"/>
                <a:gd name="T8" fmla="*/ 17 w 32"/>
                <a:gd name="T9" fmla="*/ 32 h 47"/>
                <a:gd name="T10" fmla="*/ 17 w 32"/>
                <a:gd name="T11" fmla="*/ 32 h 47"/>
                <a:gd name="T12" fmla="*/ 17 w 32"/>
                <a:gd name="T13" fmla="*/ 32 h 47"/>
                <a:gd name="T14" fmla="*/ 17 w 32"/>
                <a:gd name="T15" fmla="*/ 32 h 47"/>
                <a:gd name="T16" fmla="*/ 17 w 32"/>
                <a:gd name="T17" fmla="*/ 32 h 47"/>
                <a:gd name="T18" fmla="*/ 17 w 32"/>
                <a:gd name="T19" fmla="*/ 32 h 47"/>
                <a:gd name="T20" fmla="*/ 17 w 32"/>
                <a:gd name="T21" fmla="*/ 32 h 47"/>
                <a:gd name="T22" fmla="*/ 20 w 32"/>
                <a:gd name="T23" fmla="*/ 38 h 47"/>
                <a:gd name="T24" fmla="*/ 24 w 32"/>
                <a:gd name="T25" fmla="*/ 43 h 47"/>
                <a:gd name="T26" fmla="*/ 30 w 32"/>
                <a:gd name="T27" fmla="*/ 44 h 47"/>
                <a:gd name="T28" fmla="*/ 32 w 32"/>
                <a:gd name="T2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7">
                  <a:moveTo>
                    <a:pt x="0" y="0"/>
                  </a:moveTo>
                  <a:lnTo>
                    <a:pt x="8" y="3"/>
                  </a:lnTo>
                  <a:lnTo>
                    <a:pt x="11" y="12"/>
                  </a:lnTo>
                  <a:lnTo>
                    <a:pt x="14" y="20"/>
                  </a:lnTo>
                  <a:lnTo>
                    <a:pt x="17" y="32"/>
                  </a:lnTo>
                  <a:lnTo>
                    <a:pt x="17" y="32"/>
                  </a:lnTo>
                  <a:lnTo>
                    <a:pt x="17" y="32"/>
                  </a:lnTo>
                  <a:lnTo>
                    <a:pt x="17" y="32"/>
                  </a:lnTo>
                  <a:lnTo>
                    <a:pt x="17" y="32"/>
                  </a:lnTo>
                  <a:lnTo>
                    <a:pt x="17" y="32"/>
                  </a:lnTo>
                  <a:lnTo>
                    <a:pt x="17" y="32"/>
                  </a:lnTo>
                  <a:lnTo>
                    <a:pt x="20" y="38"/>
                  </a:lnTo>
                  <a:lnTo>
                    <a:pt x="24" y="43"/>
                  </a:lnTo>
                  <a:lnTo>
                    <a:pt x="30" y="44"/>
                  </a:lnTo>
                  <a:lnTo>
                    <a:pt x="32" y="47"/>
                  </a:lnTo>
                </a:path>
              </a:pathLst>
            </a:custGeom>
            <a:noFill/>
            <a:ln w="1905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8" name="Line 1452"/>
            <p:cNvSpPr>
              <a:spLocks noChangeShapeType="1"/>
            </p:cNvSpPr>
            <p:nvPr/>
          </p:nvSpPr>
          <p:spPr bwMode="auto">
            <a:xfrm>
              <a:off x="7569373" y="3953381"/>
              <a:ext cx="78863" cy="0"/>
            </a:xfrm>
            <a:prstGeom prst="line">
              <a:avLst/>
            </a:prstGeom>
            <a:noFill/>
            <a:ln w="19050">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49" name="Freeform 1453"/>
            <p:cNvSpPr>
              <a:spLocks/>
            </p:cNvSpPr>
            <p:nvPr/>
          </p:nvSpPr>
          <p:spPr bwMode="auto">
            <a:xfrm>
              <a:off x="7440325" y="3953381"/>
              <a:ext cx="129048" cy="222250"/>
            </a:xfrm>
            <a:custGeom>
              <a:avLst/>
              <a:gdLst>
                <a:gd name="T0" fmla="*/ 0 w 18"/>
                <a:gd name="T1" fmla="*/ 31 h 31"/>
                <a:gd name="T2" fmla="*/ 9 w 18"/>
                <a:gd name="T3" fmla="*/ 21 h 31"/>
                <a:gd name="T4" fmla="*/ 15 w 18"/>
                <a:gd name="T5" fmla="*/ 14 h 31"/>
                <a:gd name="T6" fmla="*/ 18 w 18"/>
                <a:gd name="T7" fmla="*/ 0 h 31"/>
              </a:gdLst>
              <a:ahLst/>
              <a:cxnLst>
                <a:cxn ang="0">
                  <a:pos x="T0" y="T1"/>
                </a:cxn>
                <a:cxn ang="0">
                  <a:pos x="T2" y="T3"/>
                </a:cxn>
                <a:cxn ang="0">
                  <a:pos x="T4" y="T5"/>
                </a:cxn>
                <a:cxn ang="0">
                  <a:pos x="T6" y="T7"/>
                </a:cxn>
              </a:cxnLst>
              <a:rect l="0" t="0" r="r" b="b"/>
              <a:pathLst>
                <a:path w="18" h="31">
                  <a:moveTo>
                    <a:pt x="0" y="31"/>
                  </a:moveTo>
                  <a:lnTo>
                    <a:pt x="9" y="21"/>
                  </a:lnTo>
                  <a:lnTo>
                    <a:pt x="15" y="14"/>
                  </a:lnTo>
                  <a:lnTo>
                    <a:pt x="18" y="0"/>
                  </a:lnTo>
                </a:path>
              </a:pathLst>
            </a:custGeom>
            <a:noFill/>
            <a:ln w="1905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0" name="Freeform 1454"/>
            <p:cNvSpPr>
              <a:spLocks/>
            </p:cNvSpPr>
            <p:nvPr/>
          </p:nvSpPr>
          <p:spPr bwMode="auto">
            <a:xfrm>
              <a:off x="7440325" y="4175626"/>
              <a:ext cx="150557" cy="272431"/>
            </a:xfrm>
            <a:custGeom>
              <a:avLst/>
              <a:gdLst>
                <a:gd name="T0" fmla="*/ 21 w 21"/>
                <a:gd name="T1" fmla="*/ 38 h 38"/>
                <a:gd name="T2" fmla="*/ 18 w 21"/>
                <a:gd name="T3" fmla="*/ 24 h 38"/>
                <a:gd name="T4" fmla="*/ 20 w 21"/>
                <a:gd name="T5" fmla="*/ 21 h 38"/>
                <a:gd name="T6" fmla="*/ 20 w 21"/>
                <a:gd name="T7" fmla="*/ 21 h 38"/>
                <a:gd name="T8" fmla="*/ 20 w 21"/>
                <a:gd name="T9" fmla="*/ 19 h 38"/>
                <a:gd name="T10" fmla="*/ 18 w 21"/>
                <a:gd name="T11" fmla="*/ 18 h 38"/>
                <a:gd name="T12" fmla="*/ 18 w 21"/>
                <a:gd name="T13" fmla="*/ 18 h 38"/>
                <a:gd name="T14" fmla="*/ 18 w 21"/>
                <a:gd name="T15" fmla="*/ 18 h 38"/>
                <a:gd name="T16" fmla="*/ 18 w 21"/>
                <a:gd name="T17" fmla="*/ 16 h 38"/>
                <a:gd name="T18" fmla="*/ 17 w 21"/>
                <a:gd name="T19" fmla="*/ 13 h 38"/>
                <a:gd name="T20" fmla="*/ 17 w 21"/>
                <a:gd name="T21" fmla="*/ 12 h 38"/>
                <a:gd name="T22" fmla="*/ 11 w 21"/>
                <a:gd name="T23" fmla="*/ 7 h 38"/>
                <a:gd name="T24" fmla="*/ 0 w 21"/>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8">
                  <a:moveTo>
                    <a:pt x="21" y="38"/>
                  </a:moveTo>
                  <a:lnTo>
                    <a:pt x="18" y="24"/>
                  </a:lnTo>
                  <a:lnTo>
                    <a:pt x="20" y="21"/>
                  </a:lnTo>
                  <a:lnTo>
                    <a:pt x="20" y="21"/>
                  </a:lnTo>
                  <a:lnTo>
                    <a:pt x="20" y="19"/>
                  </a:lnTo>
                  <a:lnTo>
                    <a:pt x="18" y="18"/>
                  </a:lnTo>
                  <a:lnTo>
                    <a:pt x="18" y="18"/>
                  </a:lnTo>
                  <a:lnTo>
                    <a:pt x="18" y="18"/>
                  </a:lnTo>
                  <a:lnTo>
                    <a:pt x="18" y="16"/>
                  </a:lnTo>
                  <a:lnTo>
                    <a:pt x="17" y="13"/>
                  </a:lnTo>
                  <a:lnTo>
                    <a:pt x="17" y="12"/>
                  </a:lnTo>
                  <a:lnTo>
                    <a:pt x="11" y="7"/>
                  </a:lnTo>
                  <a:lnTo>
                    <a:pt x="0" y="0"/>
                  </a:lnTo>
                </a:path>
              </a:pathLst>
            </a:custGeom>
            <a:noFill/>
            <a:ln w="1905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1" name="Freeform 1455"/>
            <p:cNvSpPr>
              <a:spLocks/>
            </p:cNvSpPr>
            <p:nvPr/>
          </p:nvSpPr>
          <p:spPr bwMode="auto">
            <a:xfrm>
              <a:off x="7590882" y="4448054"/>
              <a:ext cx="78863" cy="93203"/>
            </a:xfrm>
            <a:custGeom>
              <a:avLst/>
              <a:gdLst>
                <a:gd name="T0" fmla="*/ 11 w 11"/>
                <a:gd name="T1" fmla="*/ 13 h 13"/>
                <a:gd name="T2" fmla="*/ 9 w 11"/>
                <a:gd name="T3" fmla="*/ 3 h 13"/>
                <a:gd name="T4" fmla="*/ 5 w 11"/>
                <a:gd name="T5" fmla="*/ 3 h 13"/>
                <a:gd name="T6" fmla="*/ 0 w 11"/>
                <a:gd name="T7" fmla="*/ 0 h 13"/>
              </a:gdLst>
              <a:ahLst/>
              <a:cxnLst>
                <a:cxn ang="0">
                  <a:pos x="T0" y="T1"/>
                </a:cxn>
                <a:cxn ang="0">
                  <a:pos x="T2" y="T3"/>
                </a:cxn>
                <a:cxn ang="0">
                  <a:pos x="T4" y="T5"/>
                </a:cxn>
                <a:cxn ang="0">
                  <a:pos x="T6" y="T7"/>
                </a:cxn>
              </a:cxnLst>
              <a:rect l="0" t="0" r="r" b="b"/>
              <a:pathLst>
                <a:path w="11" h="13">
                  <a:moveTo>
                    <a:pt x="11" y="13"/>
                  </a:moveTo>
                  <a:lnTo>
                    <a:pt x="9" y="3"/>
                  </a:lnTo>
                  <a:lnTo>
                    <a:pt x="5" y="3"/>
                  </a:lnTo>
                  <a:lnTo>
                    <a:pt x="0" y="0"/>
                  </a:lnTo>
                </a:path>
              </a:pathLst>
            </a:custGeom>
            <a:noFill/>
            <a:ln w="1905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2" name="Freeform 1456"/>
            <p:cNvSpPr>
              <a:spLocks/>
            </p:cNvSpPr>
            <p:nvPr/>
          </p:nvSpPr>
          <p:spPr bwMode="auto">
            <a:xfrm>
              <a:off x="7669745" y="4541260"/>
              <a:ext cx="193571" cy="64524"/>
            </a:xfrm>
            <a:custGeom>
              <a:avLst/>
              <a:gdLst>
                <a:gd name="T0" fmla="*/ 27 w 27"/>
                <a:gd name="T1" fmla="*/ 5 h 9"/>
                <a:gd name="T2" fmla="*/ 21 w 27"/>
                <a:gd name="T3" fmla="*/ 5 h 9"/>
                <a:gd name="T4" fmla="*/ 21 w 27"/>
                <a:gd name="T5" fmla="*/ 6 h 9"/>
                <a:gd name="T6" fmla="*/ 18 w 27"/>
                <a:gd name="T7" fmla="*/ 9 h 9"/>
                <a:gd name="T8" fmla="*/ 15 w 27"/>
                <a:gd name="T9" fmla="*/ 9 h 9"/>
                <a:gd name="T10" fmla="*/ 5 w 27"/>
                <a:gd name="T11" fmla="*/ 5 h 9"/>
                <a:gd name="T12" fmla="*/ 0 w 2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7" h="9">
                  <a:moveTo>
                    <a:pt x="27" y="5"/>
                  </a:moveTo>
                  <a:lnTo>
                    <a:pt x="21" y="5"/>
                  </a:lnTo>
                  <a:lnTo>
                    <a:pt x="21" y="6"/>
                  </a:lnTo>
                  <a:lnTo>
                    <a:pt x="18" y="9"/>
                  </a:lnTo>
                  <a:lnTo>
                    <a:pt x="15" y="9"/>
                  </a:lnTo>
                  <a:lnTo>
                    <a:pt x="5" y="5"/>
                  </a:lnTo>
                  <a:lnTo>
                    <a:pt x="0" y="0"/>
                  </a:lnTo>
                </a:path>
              </a:pathLst>
            </a:custGeom>
            <a:noFill/>
            <a:ln w="1905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3" name="Line 1457"/>
            <p:cNvSpPr>
              <a:spLocks noChangeShapeType="1"/>
            </p:cNvSpPr>
            <p:nvPr/>
          </p:nvSpPr>
          <p:spPr bwMode="auto">
            <a:xfrm>
              <a:off x="7856143" y="4562766"/>
              <a:ext cx="7170" cy="14339"/>
            </a:xfrm>
            <a:prstGeom prst="line">
              <a:avLst/>
            </a:prstGeom>
            <a:noFill/>
            <a:ln w="3175">
              <a:solidFill>
                <a:srgbClr val="73004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4" name="Freeform 1458"/>
            <p:cNvSpPr>
              <a:spLocks/>
            </p:cNvSpPr>
            <p:nvPr/>
          </p:nvSpPr>
          <p:spPr bwMode="auto">
            <a:xfrm>
              <a:off x="7834638" y="4333346"/>
              <a:ext cx="57354" cy="229417"/>
            </a:xfrm>
            <a:custGeom>
              <a:avLst/>
              <a:gdLst>
                <a:gd name="T0" fmla="*/ 8 w 8"/>
                <a:gd name="T1" fmla="*/ 0 h 32"/>
                <a:gd name="T2" fmla="*/ 8 w 8"/>
                <a:gd name="T3" fmla="*/ 2 h 32"/>
                <a:gd name="T4" fmla="*/ 4 w 8"/>
                <a:gd name="T5" fmla="*/ 5 h 32"/>
                <a:gd name="T6" fmla="*/ 4 w 8"/>
                <a:gd name="T7" fmla="*/ 6 h 32"/>
                <a:gd name="T8" fmla="*/ 3 w 8"/>
                <a:gd name="T9" fmla="*/ 6 h 32"/>
                <a:gd name="T10" fmla="*/ 3 w 8"/>
                <a:gd name="T11" fmla="*/ 10 h 32"/>
                <a:gd name="T12" fmla="*/ 3 w 8"/>
                <a:gd name="T13" fmla="*/ 11 h 32"/>
                <a:gd name="T14" fmla="*/ 1 w 8"/>
                <a:gd name="T15" fmla="*/ 17 h 32"/>
                <a:gd name="T16" fmla="*/ 0 w 8"/>
                <a:gd name="T17" fmla="*/ 22 h 32"/>
                <a:gd name="T18" fmla="*/ 1 w 8"/>
                <a:gd name="T19" fmla="*/ 23 h 32"/>
                <a:gd name="T20" fmla="*/ 3 w 8"/>
                <a:gd name="T21" fmla="*/ 31 h 32"/>
                <a:gd name="T22" fmla="*/ 3 w 8"/>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32">
                  <a:moveTo>
                    <a:pt x="8" y="0"/>
                  </a:moveTo>
                  <a:lnTo>
                    <a:pt x="8" y="2"/>
                  </a:lnTo>
                  <a:lnTo>
                    <a:pt x="4" y="5"/>
                  </a:lnTo>
                  <a:lnTo>
                    <a:pt x="4" y="6"/>
                  </a:lnTo>
                  <a:lnTo>
                    <a:pt x="3" y="6"/>
                  </a:lnTo>
                  <a:lnTo>
                    <a:pt x="3" y="10"/>
                  </a:lnTo>
                  <a:lnTo>
                    <a:pt x="3" y="11"/>
                  </a:lnTo>
                  <a:lnTo>
                    <a:pt x="1" y="17"/>
                  </a:lnTo>
                  <a:lnTo>
                    <a:pt x="0" y="22"/>
                  </a:lnTo>
                  <a:lnTo>
                    <a:pt x="1" y="23"/>
                  </a:lnTo>
                  <a:lnTo>
                    <a:pt x="3" y="31"/>
                  </a:lnTo>
                  <a:lnTo>
                    <a:pt x="3" y="32"/>
                  </a:lnTo>
                </a:path>
              </a:pathLst>
            </a:custGeom>
            <a:noFill/>
            <a:ln w="1905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5" name="Freeform 1491"/>
            <p:cNvSpPr>
              <a:spLocks/>
            </p:cNvSpPr>
            <p:nvPr/>
          </p:nvSpPr>
          <p:spPr bwMode="auto">
            <a:xfrm>
              <a:off x="8623256" y="4598614"/>
              <a:ext cx="229416" cy="422988"/>
            </a:xfrm>
            <a:custGeom>
              <a:avLst/>
              <a:gdLst>
                <a:gd name="T0" fmla="*/ 0 w 32"/>
                <a:gd name="T1" fmla="*/ 59 h 59"/>
                <a:gd name="T2" fmla="*/ 0 w 32"/>
                <a:gd name="T3" fmla="*/ 59 h 59"/>
                <a:gd name="T4" fmla="*/ 9 w 32"/>
                <a:gd name="T5" fmla="*/ 55 h 59"/>
                <a:gd name="T6" fmla="*/ 10 w 32"/>
                <a:gd name="T7" fmla="*/ 55 h 59"/>
                <a:gd name="T8" fmla="*/ 10 w 32"/>
                <a:gd name="T9" fmla="*/ 55 h 59"/>
                <a:gd name="T10" fmla="*/ 13 w 32"/>
                <a:gd name="T11" fmla="*/ 55 h 59"/>
                <a:gd name="T12" fmla="*/ 19 w 32"/>
                <a:gd name="T13" fmla="*/ 53 h 59"/>
                <a:gd name="T14" fmla="*/ 32 w 32"/>
                <a:gd name="T15" fmla="*/ 40 h 59"/>
                <a:gd name="T16" fmla="*/ 32 w 32"/>
                <a:gd name="T17" fmla="*/ 20 h 59"/>
                <a:gd name="T18" fmla="*/ 32 w 32"/>
                <a:gd name="T19" fmla="*/ 15 h 59"/>
                <a:gd name="T20" fmla="*/ 32 w 32"/>
                <a:gd name="T21" fmla="*/ 14 h 59"/>
                <a:gd name="T22" fmla="*/ 32 w 32"/>
                <a:gd name="T23" fmla="*/ 14 h 59"/>
                <a:gd name="T24" fmla="*/ 27 w 32"/>
                <a:gd name="T25" fmla="*/ 9 h 59"/>
                <a:gd name="T26" fmla="*/ 27 w 32"/>
                <a:gd name="T27" fmla="*/ 6 h 59"/>
                <a:gd name="T28" fmla="*/ 24 w 32"/>
                <a:gd name="T29" fmla="*/ 5 h 59"/>
                <a:gd name="T30" fmla="*/ 19 w 32"/>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59">
                  <a:moveTo>
                    <a:pt x="0" y="59"/>
                  </a:moveTo>
                  <a:lnTo>
                    <a:pt x="0" y="59"/>
                  </a:lnTo>
                  <a:lnTo>
                    <a:pt x="9" y="55"/>
                  </a:lnTo>
                  <a:lnTo>
                    <a:pt x="10" y="55"/>
                  </a:lnTo>
                  <a:lnTo>
                    <a:pt x="10" y="55"/>
                  </a:lnTo>
                  <a:lnTo>
                    <a:pt x="13" y="55"/>
                  </a:lnTo>
                  <a:lnTo>
                    <a:pt x="19" y="53"/>
                  </a:lnTo>
                  <a:lnTo>
                    <a:pt x="32" y="40"/>
                  </a:lnTo>
                  <a:lnTo>
                    <a:pt x="32" y="20"/>
                  </a:lnTo>
                  <a:lnTo>
                    <a:pt x="32" y="15"/>
                  </a:lnTo>
                  <a:lnTo>
                    <a:pt x="32" y="14"/>
                  </a:lnTo>
                  <a:lnTo>
                    <a:pt x="32" y="14"/>
                  </a:lnTo>
                  <a:lnTo>
                    <a:pt x="27" y="9"/>
                  </a:lnTo>
                  <a:lnTo>
                    <a:pt x="27" y="6"/>
                  </a:lnTo>
                  <a:lnTo>
                    <a:pt x="24" y="5"/>
                  </a:lnTo>
                  <a:lnTo>
                    <a:pt x="19"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6" name="Freeform 1492"/>
            <p:cNvSpPr>
              <a:spLocks/>
            </p:cNvSpPr>
            <p:nvPr/>
          </p:nvSpPr>
          <p:spPr bwMode="auto">
            <a:xfrm>
              <a:off x="8587408" y="5021594"/>
              <a:ext cx="107542" cy="659574"/>
            </a:xfrm>
            <a:custGeom>
              <a:avLst/>
              <a:gdLst>
                <a:gd name="T0" fmla="*/ 15 w 15"/>
                <a:gd name="T1" fmla="*/ 92 h 92"/>
                <a:gd name="T2" fmla="*/ 15 w 15"/>
                <a:gd name="T3" fmla="*/ 87 h 92"/>
                <a:gd name="T4" fmla="*/ 15 w 15"/>
                <a:gd name="T5" fmla="*/ 78 h 92"/>
                <a:gd name="T6" fmla="*/ 12 w 15"/>
                <a:gd name="T7" fmla="*/ 71 h 92"/>
                <a:gd name="T8" fmla="*/ 11 w 15"/>
                <a:gd name="T9" fmla="*/ 66 h 92"/>
                <a:gd name="T10" fmla="*/ 8 w 15"/>
                <a:gd name="T11" fmla="*/ 55 h 92"/>
                <a:gd name="T12" fmla="*/ 0 w 15"/>
                <a:gd name="T13" fmla="*/ 10 h 92"/>
                <a:gd name="T14" fmla="*/ 2 w 15"/>
                <a:gd name="T15" fmla="*/ 5 h 92"/>
                <a:gd name="T16" fmla="*/ 5 w 15"/>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2">
                  <a:moveTo>
                    <a:pt x="15" y="92"/>
                  </a:moveTo>
                  <a:lnTo>
                    <a:pt x="15" y="87"/>
                  </a:lnTo>
                  <a:lnTo>
                    <a:pt x="15" y="78"/>
                  </a:lnTo>
                  <a:lnTo>
                    <a:pt x="12" y="71"/>
                  </a:lnTo>
                  <a:lnTo>
                    <a:pt x="11" y="66"/>
                  </a:lnTo>
                  <a:lnTo>
                    <a:pt x="8" y="55"/>
                  </a:lnTo>
                  <a:lnTo>
                    <a:pt x="0" y="10"/>
                  </a:lnTo>
                  <a:lnTo>
                    <a:pt x="2" y="5"/>
                  </a:lnTo>
                  <a:lnTo>
                    <a:pt x="5"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7" name="Freeform 1493"/>
            <p:cNvSpPr>
              <a:spLocks/>
            </p:cNvSpPr>
            <p:nvPr/>
          </p:nvSpPr>
          <p:spPr bwMode="auto">
            <a:xfrm>
              <a:off x="8551563" y="5681168"/>
              <a:ext cx="143387" cy="516187"/>
            </a:xfrm>
            <a:custGeom>
              <a:avLst/>
              <a:gdLst>
                <a:gd name="T0" fmla="*/ 0 w 20"/>
                <a:gd name="T1" fmla="*/ 72 h 72"/>
                <a:gd name="T2" fmla="*/ 2 w 20"/>
                <a:gd name="T3" fmla="*/ 70 h 72"/>
                <a:gd name="T4" fmla="*/ 2 w 20"/>
                <a:gd name="T5" fmla="*/ 70 h 72"/>
                <a:gd name="T6" fmla="*/ 5 w 20"/>
                <a:gd name="T7" fmla="*/ 67 h 72"/>
                <a:gd name="T8" fmla="*/ 5 w 20"/>
                <a:gd name="T9" fmla="*/ 67 h 72"/>
                <a:gd name="T10" fmla="*/ 11 w 20"/>
                <a:gd name="T11" fmla="*/ 58 h 72"/>
                <a:gd name="T12" fmla="*/ 11 w 20"/>
                <a:gd name="T13" fmla="*/ 58 h 72"/>
                <a:gd name="T14" fmla="*/ 11 w 20"/>
                <a:gd name="T15" fmla="*/ 58 h 72"/>
                <a:gd name="T16" fmla="*/ 11 w 20"/>
                <a:gd name="T17" fmla="*/ 56 h 72"/>
                <a:gd name="T18" fmla="*/ 11 w 20"/>
                <a:gd name="T19" fmla="*/ 56 h 72"/>
                <a:gd name="T20" fmla="*/ 11 w 20"/>
                <a:gd name="T21" fmla="*/ 56 h 72"/>
                <a:gd name="T22" fmla="*/ 11 w 20"/>
                <a:gd name="T23" fmla="*/ 56 h 72"/>
                <a:gd name="T24" fmla="*/ 11 w 20"/>
                <a:gd name="T25" fmla="*/ 53 h 72"/>
                <a:gd name="T26" fmla="*/ 11 w 20"/>
                <a:gd name="T27" fmla="*/ 38 h 72"/>
                <a:gd name="T28" fmla="*/ 11 w 20"/>
                <a:gd name="T29" fmla="*/ 35 h 72"/>
                <a:gd name="T30" fmla="*/ 13 w 20"/>
                <a:gd name="T31" fmla="*/ 26 h 72"/>
                <a:gd name="T32" fmla="*/ 13 w 20"/>
                <a:gd name="T33" fmla="*/ 24 h 72"/>
                <a:gd name="T34" fmla="*/ 13 w 20"/>
                <a:gd name="T35" fmla="*/ 24 h 72"/>
                <a:gd name="T36" fmla="*/ 13 w 20"/>
                <a:gd name="T37" fmla="*/ 24 h 72"/>
                <a:gd name="T38" fmla="*/ 13 w 20"/>
                <a:gd name="T39" fmla="*/ 24 h 72"/>
                <a:gd name="T40" fmla="*/ 14 w 20"/>
                <a:gd name="T41" fmla="*/ 24 h 72"/>
                <a:gd name="T42" fmla="*/ 14 w 20"/>
                <a:gd name="T43" fmla="*/ 24 h 72"/>
                <a:gd name="T44" fmla="*/ 14 w 20"/>
                <a:gd name="T45" fmla="*/ 24 h 72"/>
                <a:gd name="T46" fmla="*/ 16 w 20"/>
                <a:gd name="T47" fmla="*/ 20 h 72"/>
                <a:gd name="T48" fmla="*/ 17 w 20"/>
                <a:gd name="T49" fmla="*/ 17 h 72"/>
                <a:gd name="T50" fmla="*/ 20 w 20"/>
                <a:gd name="T51" fmla="*/ 17 h 72"/>
                <a:gd name="T52" fmla="*/ 20 w 20"/>
                <a:gd name="T53" fmla="*/ 15 h 72"/>
                <a:gd name="T54" fmla="*/ 20 w 20"/>
                <a:gd name="T55" fmla="*/ 15 h 72"/>
                <a:gd name="T56" fmla="*/ 20 w 20"/>
                <a:gd name="T57" fmla="*/ 15 h 72"/>
                <a:gd name="T58" fmla="*/ 20 w 20"/>
                <a:gd name="T59" fmla="*/ 15 h 72"/>
                <a:gd name="T60" fmla="*/ 20 w 20"/>
                <a:gd name="T61" fmla="*/ 15 h 72"/>
                <a:gd name="T62" fmla="*/ 20 w 20"/>
                <a:gd name="T63" fmla="*/ 15 h 72"/>
                <a:gd name="T64" fmla="*/ 20 w 20"/>
                <a:gd name="T65" fmla="*/ 15 h 72"/>
                <a:gd name="T66" fmla="*/ 20 w 20"/>
                <a:gd name="T67" fmla="*/ 15 h 72"/>
                <a:gd name="T68" fmla="*/ 20 w 20"/>
                <a:gd name="T6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72">
                  <a:moveTo>
                    <a:pt x="0" y="72"/>
                  </a:moveTo>
                  <a:lnTo>
                    <a:pt x="2" y="70"/>
                  </a:lnTo>
                  <a:lnTo>
                    <a:pt x="2" y="70"/>
                  </a:lnTo>
                  <a:lnTo>
                    <a:pt x="5" y="67"/>
                  </a:lnTo>
                  <a:lnTo>
                    <a:pt x="5" y="67"/>
                  </a:lnTo>
                  <a:lnTo>
                    <a:pt x="11" y="58"/>
                  </a:lnTo>
                  <a:lnTo>
                    <a:pt x="11" y="58"/>
                  </a:lnTo>
                  <a:lnTo>
                    <a:pt x="11" y="58"/>
                  </a:lnTo>
                  <a:lnTo>
                    <a:pt x="11" y="56"/>
                  </a:lnTo>
                  <a:lnTo>
                    <a:pt x="11" y="56"/>
                  </a:lnTo>
                  <a:lnTo>
                    <a:pt x="11" y="56"/>
                  </a:lnTo>
                  <a:lnTo>
                    <a:pt x="11" y="56"/>
                  </a:lnTo>
                  <a:lnTo>
                    <a:pt x="11" y="53"/>
                  </a:lnTo>
                  <a:lnTo>
                    <a:pt x="11" y="38"/>
                  </a:lnTo>
                  <a:lnTo>
                    <a:pt x="11" y="35"/>
                  </a:lnTo>
                  <a:lnTo>
                    <a:pt x="13" y="26"/>
                  </a:lnTo>
                  <a:lnTo>
                    <a:pt x="13" y="24"/>
                  </a:lnTo>
                  <a:lnTo>
                    <a:pt x="13" y="24"/>
                  </a:lnTo>
                  <a:lnTo>
                    <a:pt x="13" y="24"/>
                  </a:lnTo>
                  <a:lnTo>
                    <a:pt x="13" y="24"/>
                  </a:lnTo>
                  <a:lnTo>
                    <a:pt x="14" y="24"/>
                  </a:lnTo>
                  <a:lnTo>
                    <a:pt x="14" y="24"/>
                  </a:lnTo>
                  <a:lnTo>
                    <a:pt x="14" y="24"/>
                  </a:lnTo>
                  <a:lnTo>
                    <a:pt x="16" y="20"/>
                  </a:lnTo>
                  <a:lnTo>
                    <a:pt x="17" y="17"/>
                  </a:lnTo>
                  <a:lnTo>
                    <a:pt x="20" y="17"/>
                  </a:lnTo>
                  <a:lnTo>
                    <a:pt x="20" y="15"/>
                  </a:lnTo>
                  <a:lnTo>
                    <a:pt x="20" y="15"/>
                  </a:lnTo>
                  <a:lnTo>
                    <a:pt x="20" y="15"/>
                  </a:lnTo>
                  <a:lnTo>
                    <a:pt x="20" y="15"/>
                  </a:lnTo>
                  <a:lnTo>
                    <a:pt x="20" y="15"/>
                  </a:lnTo>
                  <a:lnTo>
                    <a:pt x="20" y="15"/>
                  </a:lnTo>
                  <a:lnTo>
                    <a:pt x="20" y="15"/>
                  </a:lnTo>
                  <a:lnTo>
                    <a:pt x="20" y="15"/>
                  </a:lnTo>
                  <a:lnTo>
                    <a:pt x="20"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8" name="Freeform 1494"/>
            <p:cNvSpPr>
              <a:spLocks/>
            </p:cNvSpPr>
            <p:nvPr/>
          </p:nvSpPr>
          <p:spPr bwMode="auto">
            <a:xfrm>
              <a:off x="8279131" y="6197356"/>
              <a:ext cx="272431" cy="279604"/>
            </a:xfrm>
            <a:custGeom>
              <a:avLst/>
              <a:gdLst>
                <a:gd name="T0" fmla="*/ 2 w 38"/>
                <a:gd name="T1" fmla="*/ 10 h 39"/>
                <a:gd name="T2" fmla="*/ 2 w 38"/>
                <a:gd name="T3" fmla="*/ 15 h 39"/>
                <a:gd name="T4" fmla="*/ 2 w 38"/>
                <a:gd name="T5" fmla="*/ 22 h 39"/>
                <a:gd name="T6" fmla="*/ 2 w 38"/>
                <a:gd name="T7" fmla="*/ 28 h 39"/>
                <a:gd name="T8" fmla="*/ 0 w 38"/>
                <a:gd name="T9" fmla="*/ 30 h 39"/>
                <a:gd name="T10" fmla="*/ 0 w 38"/>
                <a:gd name="T11" fmla="*/ 38 h 39"/>
                <a:gd name="T12" fmla="*/ 0 w 38"/>
                <a:gd name="T13" fmla="*/ 38 h 39"/>
                <a:gd name="T14" fmla="*/ 8 w 38"/>
                <a:gd name="T15" fmla="*/ 39 h 39"/>
                <a:gd name="T16" fmla="*/ 20 w 38"/>
                <a:gd name="T17" fmla="*/ 38 h 39"/>
                <a:gd name="T18" fmla="*/ 26 w 38"/>
                <a:gd name="T19" fmla="*/ 33 h 39"/>
                <a:gd name="T20" fmla="*/ 29 w 38"/>
                <a:gd name="T21" fmla="*/ 30 h 39"/>
                <a:gd name="T22" fmla="*/ 34 w 38"/>
                <a:gd name="T23" fmla="*/ 21 h 39"/>
                <a:gd name="T24" fmla="*/ 34 w 38"/>
                <a:gd name="T25" fmla="*/ 21 h 39"/>
                <a:gd name="T26" fmla="*/ 34 w 38"/>
                <a:gd name="T27" fmla="*/ 21 h 39"/>
                <a:gd name="T28" fmla="*/ 38 w 38"/>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9">
                  <a:moveTo>
                    <a:pt x="2" y="10"/>
                  </a:moveTo>
                  <a:lnTo>
                    <a:pt x="2" y="15"/>
                  </a:lnTo>
                  <a:lnTo>
                    <a:pt x="2" y="22"/>
                  </a:lnTo>
                  <a:lnTo>
                    <a:pt x="2" y="28"/>
                  </a:lnTo>
                  <a:lnTo>
                    <a:pt x="0" y="30"/>
                  </a:lnTo>
                  <a:lnTo>
                    <a:pt x="0" y="38"/>
                  </a:lnTo>
                  <a:lnTo>
                    <a:pt x="0" y="38"/>
                  </a:lnTo>
                  <a:lnTo>
                    <a:pt x="8" y="39"/>
                  </a:lnTo>
                  <a:lnTo>
                    <a:pt x="20" y="38"/>
                  </a:lnTo>
                  <a:lnTo>
                    <a:pt x="26" y="33"/>
                  </a:lnTo>
                  <a:lnTo>
                    <a:pt x="29" y="30"/>
                  </a:lnTo>
                  <a:lnTo>
                    <a:pt x="34" y="21"/>
                  </a:lnTo>
                  <a:lnTo>
                    <a:pt x="34" y="21"/>
                  </a:lnTo>
                  <a:lnTo>
                    <a:pt x="34" y="21"/>
                  </a:lnTo>
                  <a:lnTo>
                    <a:pt x="38" y="0"/>
                  </a:lnTo>
                </a:path>
              </a:pathLst>
            </a:custGeom>
            <a:noFill/>
            <a:ln w="12700">
              <a:solidFill>
                <a:srgbClr val="73004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59" name="Freeform 2532"/>
            <p:cNvSpPr>
              <a:spLocks/>
            </p:cNvSpPr>
            <p:nvPr/>
          </p:nvSpPr>
          <p:spPr bwMode="auto">
            <a:xfrm>
              <a:off x="7590882" y="5537781"/>
              <a:ext cx="35848" cy="35848"/>
            </a:xfrm>
            <a:custGeom>
              <a:avLst/>
              <a:gdLst>
                <a:gd name="T0" fmla="*/ 5 w 5"/>
                <a:gd name="T1" fmla="*/ 5 h 5"/>
                <a:gd name="T2" fmla="*/ 3 w 5"/>
                <a:gd name="T3" fmla="*/ 5 h 5"/>
                <a:gd name="T4" fmla="*/ 2 w 5"/>
                <a:gd name="T5" fmla="*/ 2 h 5"/>
                <a:gd name="T6" fmla="*/ 0 w 5"/>
                <a:gd name="T7" fmla="*/ 0 h 5"/>
                <a:gd name="T8" fmla="*/ 0 w 5"/>
                <a:gd name="T9" fmla="*/ 0 h 5"/>
              </a:gdLst>
              <a:ahLst/>
              <a:cxnLst>
                <a:cxn ang="0">
                  <a:pos x="T0" y="T1"/>
                </a:cxn>
                <a:cxn ang="0">
                  <a:pos x="T2" y="T3"/>
                </a:cxn>
                <a:cxn ang="0">
                  <a:pos x="T4" y="T5"/>
                </a:cxn>
                <a:cxn ang="0">
                  <a:pos x="T6" y="T7"/>
                </a:cxn>
                <a:cxn ang="0">
                  <a:pos x="T8" y="T9"/>
                </a:cxn>
              </a:cxnLst>
              <a:rect l="0" t="0" r="r" b="b"/>
              <a:pathLst>
                <a:path w="5" h="5">
                  <a:moveTo>
                    <a:pt x="5" y="5"/>
                  </a:moveTo>
                  <a:lnTo>
                    <a:pt x="3" y="5"/>
                  </a:lnTo>
                  <a:lnTo>
                    <a:pt x="2" y="2"/>
                  </a:lnTo>
                  <a:lnTo>
                    <a:pt x="0" y="0"/>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0" name="Freeform 2543"/>
            <p:cNvSpPr>
              <a:spLocks/>
            </p:cNvSpPr>
            <p:nvPr/>
          </p:nvSpPr>
          <p:spPr bwMode="auto">
            <a:xfrm>
              <a:off x="7519188" y="5415903"/>
              <a:ext cx="71694" cy="186402"/>
            </a:xfrm>
            <a:custGeom>
              <a:avLst/>
              <a:gdLst>
                <a:gd name="T0" fmla="*/ 10 w 10"/>
                <a:gd name="T1" fmla="*/ 17 h 26"/>
                <a:gd name="T2" fmla="*/ 4 w 10"/>
                <a:gd name="T3" fmla="*/ 25 h 26"/>
                <a:gd name="T4" fmla="*/ 4 w 10"/>
                <a:gd name="T5" fmla="*/ 25 h 26"/>
                <a:gd name="T6" fmla="*/ 3 w 10"/>
                <a:gd name="T7" fmla="*/ 26 h 26"/>
                <a:gd name="T8" fmla="*/ 1 w 10"/>
                <a:gd name="T9" fmla="*/ 23 h 26"/>
                <a:gd name="T10" fmla="*/ 1 w 10"/>
                <a:gd name="T11" fmla="*/ 23 h 26"/>
                <a:gd name="T12" fmla="*/ 0 w 10"/>
                <a:gd name="T13" fmla="*/ 16 h 26"/>
                <a:gd name="T14" fmla="*/ 0 w 10"/>
                <a:gd name="T15" fmla="*/ 3 h 26"/>
                <a:gd name="T16" fmla="*/ 0 w 10"/>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6">
                  <a:moveTo>
                    <a:pt x="10" y="17"/>
                  </a:moveTo>
                  <a:lnTo>
                    <a:pt x="4" y="25"/>
                  </a:lnTo>
                  <a:lnTo>
                    <a:pt x="4" y="25"/>
                  </a:lnTo>
                  <a:lnTo>
                    <a:pt x="3" y="26"/>
                  </a:lnTo>
                  <a:lnTo>
                    <a:pt x="1" y="23"/>
                  </a:lnTo>
                  <a:lnTo>
                    <a:pt x="1" y="23"/>
                  </a:lnTo>
                  <a:lnTo>
                    <a:pt x="0" y="16"/>
                  </a:lnTo>
                  <a:lnTo>
                    <a:pt x="0" y="3"/>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1" name="Freeform 2566"/>
            <p:cNvSpPr>
              <a:spLocks/>
            </p:cNvSpPr>
            <p:nvPr/>
          </p:nvSpPr>
          <p:spPr bwMode="auto">
            <a:xfrm>
              <a:off x="7454661" y="5272516"/>
              <a:ext cx="86033" cy="93203"/>
            </a:xfrm>
            <a:custGeom>
              <a:avLst/>
              <a:gdLst>
                <a:gd name="T0" fmla="*/ 12 w 12"/>
                <a:gd name="T1" fmla="*/ 0 h 13"/>
                <a:gd name="T2" fmla="*/ 9 w 12"/>
                <a:gd name="T3" fmla="*/ 11 h 13"/>
                <a:gd name="T4" fmla="*/ 0 w 12"/>
                <a:gd name="T5" fmla="*/ 13 h 13"/>
                <a:gd name="T6" fmla="*/ 6 w 12"/>
                <a:gd name="T7" fmla="*/ 0 h 13"/>
              </a:gdLst>
              <a:ahLst/>
              <a:cxnLst>
                <a:cxn ang="0">
                  <a:pos x="T0" y="T1"/>
                </a:cxn>
                <a:cxn ang="0">
                  <a:pos x="T2" y="T3"/>
                </a:cxn>
                <a:cxn ang="0">
                  <a:pos x="T4" y="T5"/>
                </a:cxn>
                <a:cxn ang="0">
                  <a:pos x="T6" y="T7"/>
                </a:cxn>
              </a:cxnLst>
              <a:rect l="0" t="0" r="r" b="b"/>
              <a:pathLst>
                <a:path w="12" h="13">
                  <a:moveTo>
                    <a:pt x="12" y="0"/>
                  </a:moveTo>
                  <a:lnTo>
                    <a:pt x="9" y="11"/>
                  </a:lnTo>
                  <a:lnTo>
                    <a:pt x="0" y="13"/>
                  </a:lnTo>
                  <a:lnTo>
                    <a:pt x="6"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2" name="Freeform 2568"/>
            <p:cNvSpPr>
              <a:spLocks/>
            </p:cNvSpPr>
            <p:nvPr/>
          </p:nvSpPr>
          <p:spPr bwMode="auto">
            <a:xfrm>
              <a:off x="7497683" y="4577102"/>
              <a:ext cx="43015" cy="293940"/>
            </a:xfrm>
            <a:custGeom>
              <a:avLst/>
              <a:gdLst>
                <a:gd name="T0" fmla="*/ 6 w 6"/>
                <a:gd name="T1" fmla="*/ 41 h 41"/>
                <a:gd name="T2" fmla="*/ 6 w 6"/>
                <a:gd name="T3" fmla="*/ 41 h 41"/>
                <a:gd name="T4" fmla="*/ 3 w 6"/>
                <a:gd name="T5" fmla="*/ 32 h 41"/>
                <a:gd name="T6" fmla="*/ 1 w 6"/>
                <a:gd name="T7" fmla="*/ 26 h 41"/>
                <a:gd name="T8" fmla="*/ 1 w 6"/>
                <a:gd name="T9" fmla="*/ 26 h 41"/>
                <a:gd name="T10" fmla="*/ 1 w 6"/>
                <a:gd name="T11" fmla="*/ 24 h 41"/>
                <a:gd name="T12" fmla="*/ 0 w 6"/>
                <a:gd name="T13" fmla="*/ 21 h 41"/>
                <a:gd name="T14" fmla="*/ 0 w 6"/>
                <a:gd name="T15" fmla="*/ 20 h 41"/>
                <a:gd name="T16" fmla="*/ 1 w 6"/>
                <a:gd name="T17" fmla="*/ 12 h 41"/>
                <a:gd name="T18" fmla="*/ 6 w 6"/>
                <a:gd name="T19" fmla="*/ 3 h 41"/>
                <a:gd name="T20" fmla="*/ 6 w 6"/>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1">
                  <a:moveTo>
                    <a:pt x="6" y="41"/>
                  </a:moveTo>
                  <a:lnTo>
                    <a:pt x="6" y="41"/>
                  </a:lnTo>
                  <a:lnTo>
                    <a:pt x="3" y="32"/>
                  </a:lnTo>
                  <a:lnTo>
                    <a:pt x="1" y="26"/>
                  </a:lnTo>
                  <a:lnTo>
                    <a:pt x="1" y="26"/>
                  </a:lnTo>
                  <a:lnTo>
                    <a:pt x="1" y="24"/>
                  </a:lnTo>
                  <a:lnTo>
                    <a:pt x="0" y="21"/>
                  </a:lnTo>
                  <a:lnTo>
                    <a:pt x="0" y="20"/>
                  </a:lnTo>
                  <a:lnTo>
                    <a:pt x="1" y="12"/>
                  </a:lnTo>
                  <a:lnTo>
                    <a:pt x="6" y="3"/>
                  </a:lnTo>
                  <a:lnTo>
                    <a:pt x="6"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3" name="Freeform 2572"/>
            <p:cNvSpPr>
              <a:spLocks/>
            </p:cNvSpPr>
            <p:nvPr/>
          </p:nvSpPr>
          <p:spPr bwMode="auto">
            <a:xfrm>
              <a:off x="7296942" y="4663135"/>
              <a:ext cx="222250" cy="501848"/>
            </a:xfrm>
            <a:custGeom>
              <a:avLst/>
              <a:gdLst>
                <a:gd name="T0" fmla="*/ 18 w 31"/>
                <a:gd name="T1" fmla="*/ 0 h 70"/>
                <a:gd name="T2" fmla="*/ 20 w 31"/>
                <a:gd name="T3" fmla="*/ 2 h 70"/>
                <a:gd name="T4" fmla="*/ 18 w 31"/>
                <a:gd name="T5" fmla="*/ 9 h 70"/>
                <a:gd name="T6" fmla="*/ 18 w 31"/>
                <a:gd name="T7" fmla="*/ 15 h 70"/>
                <a:gd name="T8" fmla="*/ 18 w 31"/>
                <a:gd name="T9" fmla="*/ 20 h 70"/>
                <a:gd name="T10" fmla="*/ 18 w 31"/>
                <a:gd name="T11" fmla="*/ 25 h 70"/>
                <a:gd name="T12" fmla="*/ 20 w 31"/>
                <a:gd name="T13" fmla="*/ 25 h 70"/>
                <a:gd name="T14" fmla="*/ 25 w 31"/>
                <a:gd name="T15" fmla="*/ 28 h 70"/>
                <a:gd name="T16" fmla="*/ 28 w 31"/>
                <a:gd name="T17" fmla="*/ 31 h 70"/>
                <a:gd name="T18" fmla="*/ 28 w 31"/>
                <a:gd name="T19" fmla="*/ 34 h 70"/>
                <a:gd name="T20" fmla="*/ 31 w 31"/>
                <a:gd name="T21" fmla="*/ 44 h 70"/>
                <a:gd name="T22" fmla="*/ 31 w 31"/>
                <a:gd name="T23" fmla="*/ 55 h 70"/>
                <a:gd name="T24" fmla="*/ 25 w 31"/>
                <a:gd name="T25" fmla="*/ 64 h 70"/>
                <a:gd name="T26" fmla="*/ 12 w 31"/>
                <a:gd name="T27" fmla="*/ 70 h 70"/>
                <a:gd name="T28" fmla="*/ 8 w 31"/>
                <a:gd name="T29" fmla="*/ 70 h 70"/>
                <a:gd name="T30" fmla="*/ 2 w 31"/>
                <a:gd name="T31" fmla="*/ 67 h 70"/>
                <a:gd name="T32" fmla="*/ 0 w 31"/>
                <a:gd name="T33" fmla="*/ 67 h 70"/>
                <a:gd name="T34" fmla="*/ 0 w 31"/>
                <a:gd name="T35" fmla="*/ 67 h 70"/>
                <a:gd name="T36" fmla="*/ 2 w 31"/>
                <a:gd name="T37" fmla="*/ 58 h 70"/>
                <a:gd name="T38" fmla="*/ 3 w 31"/>
                <a:gd name="T39"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70">
                  <a:moveTo>
                    <a:pt x="18" y="0"/>
                  </a:moveTo>
                  <a:lnTo>
                    <a:pt x="20" y="2"/>
                  </a:lnTo>
                  <a:lnTo>
                    <a:pt x="18" y="9"/>
                  </a:lnTo>
                  <a:lnTo>
                    <a:pt x="18" y="15"/>
                  </a:lnTo>
                  <a:lnTo>
                    <a:pt x="18" y="20"/>
                  </a:lnTo>
                  <a:lnTo>
                    <a:pt x="18" y="25"/>
                  </a:lnTo>
                  <a:lnTo>
                    <a:pt x="20" y="25"/>
                  </a:lnTo>
                  <a:lnTo>
                    <a:pt x="25" y="28"/>
                  </a:lnTo>
                  <a:lnTo>
                    <a:pt x="28" y="31"/>
                  </a:lnTo>
                  <a:lnTo>
                    <a:pt x="28" y="34"/>
                  </a:lnTo>
                  <a:lnTo>
                    <a:pt x="31" y="44"/>
                  </a:lnTo>
                  <a:lnTo>
                    <a:pt x="31" y="55"/>
                  </a:lnTo>
                  <a:lnTo>
                    <a:pt x="25" y="64"/>
                  </a:lnTo>
                  <a:lnTo>
                    <a:pt x="12" y="70"/>
                  </a:lnTo>
                  <a:lnTo>
                    <a:pt x="8" y="70"/>
                  </a:lnTo>
                  <a:lnTo>
                    <a:pt x="2" y="67"/>
                  </a:lnTo>
                  <a:lnTo>
                    <a:pt x="0" y="67"/>
                  </a:lnTo>
                  <a:lnTo>
                    <a:pt x="0" y="67"/>
                  </a:lnTo>
                  <a:lnTo>
                    <a:pt x="2" y="58"/>
                  </a:lnTo>
                  <a:lnTo>
                    <a:pt x="3" y="52"/>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4" name="Freeform 2600"/>
            <p:cNvSpPr>
              <a:spLocks/>
            </p:cNvSpPr>
            <p:nvPr/>
          </p:nvSpPr>
          <p:spPr bwMode="auto">
            <a:xfrm>
              <a:off x="7397310" y="4390703"/>
              <a:ext cx="308280" cy="272431"/>
            </a:xfrm>
            <a:custGeom>
              <a:avLst/>
              <a:gdLst>
                <a:gd name="T0" fmla="*/ 41 w 43"/>
                <a:gd name="T1" fmla="*/ 21 h 38"/>
                <a:gd name="T2" fmla="*/ 43 w 43"/>
                <a:gd name="T3" fmla="*/ 17 h 38"/>
                <a:gd name="T4" fmla="*/ 41 w 43"/>
                <a:gd name="T5" fmla="*/ 9 h 38"/>
                <a:gd name="T6" fmla="*/ 40 w 43"/>
                <a:gd name="T7" fmla="*/ 5 h 38"/>
                <a:gd name="T8" fmla="*/ 33 w 43"/>
                <a:gd name="T9" fmla="*/ 2 h 38"/>
                <a:gd name="T10" fmla="*/ 30 w 43"/>
                <a:gd name="T11" fmla="*/ 0 h 38"/>
                <a:gd name="T12" fmla="*/ 29 w 43"/>
                <a:gd name="T13" fmla="*/ 0 h 38"/>
                <a:gd name="T14" fmla="*/ 26 w 43"/>
                <a:gd name="T15" fmla="*/ 5 h 38"/>
                <a:gd name="T16" fmla="*/ 21 w 43"/>
                <a:gd name="T17" fmla="*/ 9 h 38"/>
                <a:gd name="T18" fmla="*/ 17 w 43"/>
                <a:gd name="T19" fmla="*/ 6 h 38"/>
                <a:gd name="T20" fmla="*/ 15 w 43"/>
                <a:gd name="T21" fmla="*/ 6 h 38"/>
                <a:gd name="T22" fmla="*/ 11 w 43"/>
                <a:gd name="T23" fmla="*/ 8 h 38"/>
                <a:gd name="T24" fmla="*/ 8 w 43"/>
                <a:gd name="T25" fmla="*/ 9 h 38"/>
                <a:gd name="T26" fmla="*/ 6 w 43"/>
                <a:gd name="T27" fmla="*/ 9 h 38"/>
                <a:gd name="T28" fmla="*/ 4 w 43"/>
                <a:gd name="T29" fmla="*/ 14 h 38"/>
                <a:gd name="T30" fmla="*/ 1 w 43"/>
                <a:gd name="T31" fmla="*/ 20 h 38"/>
                <a:gd name="T32" fmla="*/ 0 w 43"/>
                <a:gd name="T33" fmla="*/ 27 h 38"/>
                <a:gd name="T34" fmla="*/ 3 w 43"/>
                <a:gd name="T35" fmla="*/ 35 h 38"/>
                <a:gd name="T36" fmla="*/ 3 w 43"/>
                <a:gd name="T37" fmla="*/ 35 h 38"/>
                <a:gd name="T38" fmla="*/ 4 w 43"/>
                <a:gd name="T3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38">
                  <a:moveTo>
                    <a:pt x="41" y="21"/>
                  </a:moveTo>
                  <a:lnTo>
                    <a:pt x="43" y="17"/>
                  </a:lnTo>
                  <a:lnTo>
                    <a:pt x="41" y="9"/>
                  </a:lnTo>
                  <a:lnTo>
                    <a:pt x="40" y="5"/>
                  </a:lnTo>
                  <a:lnTo>
                    <a:pt x="33" y="2"/>
                  </a:lnTo>
                  <a:lnTo>
                    <a:pt x="30" y="0"/>
                  </a:lnTo>
                  <a:lnTo>
                    <a:pt x="29" y="0"/>
                  </a:lnTo>
                  <a:lnTo>
                    <a:pt x="26" y="5"/>
                  </a:lnTo>
                  <a:lnTo>
                    <a:pt x="21" y="9"/>
                  </a:lnTo>
                  <a:lnTo>
                    <a:pt x="17" y="6"/>
                  </a:lnTo>
                  <a:lnTo>
                    <a:pt x="15" y="6"/>
                  </a:lnTo>
                  <a:lnTo>
                    <a:pt x="11" y="8"/>
                  </a:lnTo>
                  <a:lnTo>
                    <a:pt x="8" y="9"/>
                  </a:lnTo>
                  <a:lnTo>
                    <a:pt x="6" y="9"/>
                  </a:lnTo>
                  <a:lnTo>
                    <a:pt x="4" y="14"/>
                  </a:lnTo>
                  <a:lnTo>
                    <a:pt x="1" y="20"/>
                  </a:lnTo>
                  <a:lnTo>
                    <a:pt x="0" y="27"/>
                  </a:lnTo>
                  <a:lnTo>
                    <a:pt x="3" y="35"/>
                  </a:lnTo>
                  <a:lnTo>
                    <a:pt x="3" y="35"/>
                  </a:lnTo>
                  <a:lnTo>
                    <a:pt x="4" y="38"/>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5" name="Freeform 2601"/>
            <p:cNvSpPr>
              <a:spLocks/>
            </p:cNvSpPr>
            <p:nvPr/>
          </p:nvSpPr>
          <p:spPr bwMode="auto">
            <a:xfrm>
              <a:off x="7612391" y="4541257"/>
              <a:ext cx="78863" cy="243756"/>
            </a:xfrm>
            <a:custGeom>
              <a:avLst/>
              <a:gdLst>
                <a:gd name="T0" fmla="*/ 2 w 11"/>
                <a:gd name="T1" fmla="*/ 5 h 34"/>
                <a:gd name="T2" fmla="*/ 0 w 11"/>
                <a:gd name="T3" fmla="*/ 8 h 34"/>
                <a:gd name="T4" fmla="*/ 0 w 11"/>
                <a:gd name="T5" fmla="*/ 17 h 34"/>
                <a:gd name="T6" fmla="*/ 0 w 11"/>
                <a:gd name="T7" fmla="*/ 19 h 34"/>
                <a:gd name="T8" fmla="*/ 0 w 11"/>
                <a:gd name="T9" fmla="*/ 26 h 34"/>
                <a:gd name="T10" fmla="*/ 0 w 11"/>
                <a:gd name="T11" fmla="*/ 31 h 34"/>
                <a:gd name="T12" fmla="*/ 3 w 11"/>
                <a:gd name="T13" fmla="*/ 34 h 34"/>
                <a:gd name="T14" fmla="*/ 5 w 11"/>
                <a:gd name="T15" fmla="*/ 32 h 34"/>
                <a:gd name="T16" fmla="*/ 5 w 11"/>
                <a:gd name="T17" fmla="*/ 32 h 34"/>
                <a:gd name="T18" fmla="*/ 5 w 11"/>
                <a:gd name="T19" fmla="*/ 32 h 34"/>
                <a:gd name="T20" fmla="*/ 6 w 11"/>
                <a:gd name="T21" fmla="*/ 26 h 34"/>
                <a:gd name="T22" fmla="*/ 6 w 11"/>
                <a:gd name="T23" fmla="*/ 26 h 34"/>
                <a:gd name="T24" fmla="*/ 5 w 11"/>
                <a:gd name="T25" fmla="*/ 22 h 34"/>
                <a:gd name="T26" fmla="*/ 5 w 11"/>
                <a:gd name="T27" fmla="*/ 22 h 34"/>
                <a:gd name="T28" fmla="*/ 6 w 11"/>
                <a:gd name="T29" fmla="*/ 17 h 34"/>
                <a:gd name="T30" fmla="*/ 6 w 11"/>
                <a:gd name="T31" fmla="*/ 9 h 34"/>
                <a:gd name="T32" fmla="*/ 10 w 11"/>
                <a:gd name="T33" fmla="*/ 3 h 34"/>
                <a:gd name="T34" fmla="*/ 11 w 11"/>
                <a:gd name="T35" fmla="*/ 2 h 34"/>
                <a:gd name="T36" fmla="*/ 11 w 11"/>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34">
                  <a:moveTo>
                    <a:pt x="2" y="5"/>
                  </a:moveTo>
                  <a:lnTo>
                    <a:pt x="0" y="8"/>
                  </a:lnTo>
                  <a:lnTo>
                    <a:pt x="0" y="17"/>
                  </a:lnTo>
                  <a:lnTo>
                    <a:pt x="0" y="19"/>
                  </a:lnTo>
                  <a:lnTo>
                    <a:pt x="0" y="26"/>
                  </a:lnTo>
                  <a:lnTo>
                    <a:pt x="0" y="31"/>
                  </a:lnTo>
                  <a:lnTo>
                    <a:pt x="3" y="34"/>
                  </a:lnTo>
                  <a:lnTo>
                    <a:pt x="5" y="32"/>
                  </a:lnTo>
                  <a:lnTo>
                    <a:pt x="5" y="32"/>
                  </a:lnTo>
                  <a:lnTo>
                    <a:pt x="5" y="32"/>
                  </a:lnTo>
                  <a:lnTo>
                    <a:pt x="6" y="26"/>
                  </a:lnTo>
                  <a:lnTo>
                    <a:pt x="6" y="26"/>
                  </a:lnTo>
                  <a:lnTo>
                    <a:pt x="5" y="22"/>
                  </a:lnTo>
                  <a:lnTo>
                    <a:pt x="5" y="22"/>
                  </a:lnTo>
                  <a:lnTo>
                    <a:pt x="6" y="17"/>
                  </a:lnTo>
                  <a:lnTo>
                    <a:pt x="6" y="9"/>
                  </a:lnTo>
                  <a:lnTo>
                    <a:pt x="10" y="3"/>
                  </a:lnTo>
                  <a:lnTo>
                    <a:pt x="11" y="2"/>
                  </a:lnTo>
                  <a:lnTo>
                    <a:pt x="11"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6" name="Freeform 2603"/>
            <p:cNvSpPr>
              <a:spLocks/>
            </p:cNvSpPr>
            <p:nvPr/>
          </p:nvSpPr>
          <p:spPr bwMode="auto">
            <a:xfrm>
              <a:off x="7110536" y="4684639"/>
              <a:ext cx="143387" cy="129048"/>
            </a:xfrm>
            <a:custGeom>
              <a:avLst/>
              <a:gdLst>
                <a:gd name="T0" fmla="*/ 16 w 20"/>
                <a:gd name="T1" fmla="*/ 5 h 18"/>
                <a:gd name="T2" fmla="*/ 14 w 20"/>
                <a:gd name="T3" fmla="*/ 2 h 18"/>
                <a:gd name="T4" fmla="*/ 9 w 20"/>
                <a:gd name="T5" fmla="*/ 0 h 18"/>
                <a:gd name="T6" fmla="*/ 6 w 20"/>
                <a:gd name="T7" fmla="*/ 0 h 18"/>
                <a:gd name="T8" fmla="*/ 5 w 20"/>
                <a:gd name="T9" fmla="*/ 2 h 18"/>
                <a:gd name="T10" fmla="*/ 5 w 20"/>
                <a:gd name="T11" fmla="*/ 2 h 18"/>
                <a:gd name="T12" fmla="*/ 0 w 20"/>
                <a:gd name="T13" fmla="*/ 3 h 18"/>
                <a:gd name="T14" fmla="*/ 2 w 20"/>
                <a:gd name="T15" fmla="*/ 5 h 18"/>
                <a:gd name="T16" fmla="*/ 3 w 20"/>
                <a:gd name="T17" fmla="*/ 5 h 18"/>
                <a:gd name="T18" fmla="*/ 6 w 20"/>
                <a:gd name="T19" fmla="*/ 8 h 18"/>
                <a:gd name="T20" fmla="*/ 16 w 20"/>
                <a:gd name="T21" fmla="*/ 18 h 18"/>
                <a:gd name="T22" fmla="*/ 16 w 20"/>
                <a:gd name="T23" fmla="*/ 18 h 18"/>
                <a:gd name="T24" fmla="*/ 20 w 2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8">
                  <a:moveTo>
                    <a:pt x="16" y="5"/>
                  </a:moveTo>
                  <a:lnTo>
                    <a:pt x="14" y="2"/>
                  </a:lnTo>
                  <a:lnTo>
                    <a:pt x="9" y="0"/>
                  </a:lnTo>
                  <a:lnTo>
                    <a:pt x="6" y="0"/>
                  </a:lnTo>
                  <a:lnTo>
                    <a:pt x="5" y="2"/>
                  </a:lnTo>
                  <a:lnTo>
                    <a:pt x="5" y="2"/>
                  </a:lnTo>
                  <a:lnTo>
                    <a:pt x="0" y="3"/>
                  </a:lnTo>
                  <a:lnTo>
                    <a:pt x="2" y="5"/>
                  </a:lnTo>
                  <a:lnTo>
                    <a:pt x="3" y="5"/>
                  </a:lnTo>
                  <a:lnTo>
                    <a:pt x="6" y="8"/>
                  </a:lnTo>
                  <a:lnTo>
                    <a:pt x="16" y="18"/>
                  </a:lnTo>
                  <a:lnTo>
                    <a:pt x="16" y="18"/>
                  </a:lnTo>
                  <a:lnTo>
                    <a:pt x="20" y="18"/>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7" name="Freeform 2607"/>
            <p:cNvSpPr>
              <a:spLocks/>
            </p:cNvSpPr>
            <p:nvPr/>
          </p:nvSpPr>
          <p:spPr bwMode="auto">
            <a:xfrm>
              <a:off x="7253927" y="4813688"/>
              <a:ext cx="43015" cy="71694"/>
            </a:xfrm>
            <a:custGeom>
              <a:avLst/>
              <a:gdLst>
                <a:gd name="T0" fmla="*/ 0 w 6"/>
                <a:gd name="T1" fmla="*/ 0 h 10"/>
                <a:gd name="T2" fmla="*/ 3 w 6"/>
                <a:gd name="T3" fmla="*/ 4 h 10"/>
                <a:gd name="T4" fmla="*/ 6 w 6"/>
                <a:gd name="T5" fmla="*/ 10 h 10"/>
              </a:gdLst>
              <a:ahLst/>
              <a:cxnLst>
                <a:cxn ang="0">
                  <a:pos x="T0" y="T1"/>
                </a:cxn>
                <a:cxn ang="0">
                  <a:pos x="T2" y="T3"/>
                </a:cxn>
                <a:cxn ang="0">
                  <a:pos x="T4" y="T5"/>
                </a:cxn>
              </a:cxnLst>
              <a:rect l="0" t="0" r="r" b="b"/>
              <a:pathLst>
                <a:path w="6" h="10">
                  <a:moveTo>
                    <a:pt x="0" y="0"/>
                  </a:moveTo>
                  <a:lnTo>
                    <a:pt x="3" y="4"/>
                  </a:lnTo>
                  <a:lnTo>
                    <a:pt x="6" y="1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8" name="Freeform 2609"/>
            <p:cNvSpPr>
              <a:spLocks/>
            </p:cNvSpPr>
            <p:nvPr/>
          </p:nvSpPr>
          <p:spPr bwMode="auto">
            <a:xfrm>
              <a:off x="7540694" y="4871037"/>
              <a:ext cx="0" cy="35848"/>
            </a:xfrm>
            <a:custGeom>
              <a:avLst/>
              <a:gdLst>
                <a:gd name="T0" fmla="*/ 5 h 5"/>
                <a:gd name="T1" fmla="*/ 0 h 5"/>
                <a:gd name="T2" fmla="*/ 0 h 5"/>
              </a:gdLst>
              <a:ahLst/>
              <a:cxnLst>
                <a:cxn ang="0">
                  <a:pos x="0" y="T0"/>
                </a:cxn>
                <a:cxn ang="0">
                  <a:pos x="0" y="T1"/>
                </a:cxn>
                <a:cxn ang="0">
                  <a:pos x="0" y="T2"/>
                </a:cxn>
              </a:cxnLst>
              <a:rect l="0" t="0" r="r" b="b"/>
              <a:pathLst>
                <a:path h="5">
                  <a:moveTo>
                    <a:pt x="0" y="5"/>
                  </a:moveTo>
                  <a:lnTo>
                    <a:pt x="0" y="0"/>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69" name="Freeform 2613"/>
            <p:cNvSpPr>
              <a:spLocks/>
            </p:cNvSpPr>
            <p:nvPr/>
          </p:nvSpPr>
          <p:spPr bwMode="auto">
            <a:xfrm>
              <a:off x="7225248" y="4720489"/>
              <a:ext cx="114708" cy="250926"/>
            </a:xfrm>
            <a:custGeom>
              <a:avLst/>
              <a:gdLst>
                <a:gd name="T0" fmla="*/ 15 w 16"/>
                <a:gd name="T1" fmla="*/ 35 h 35"/>
                <a:gd name="T2" fmla="*/ 15 w 16"/>
                <a:gd name="T3" fmla="*/ 29 h 35"/>
                <a:gd name="T4" fmla="*/ 16 w 16"/>
                <a:gd name="T5" fmla="*/ 21 h 35"/>
                <a:gd name="T6" fmla="*/ 15 w 16"/>
                <a:gd name="T7" fmla="*/ 18 h 35"/>
                <a:gd name="T8" fmla="*/ 12 w 16"/>
                <a:gd name="T9" fmla="*/ 10 h 35"/>
                <a:gd name="T10" fmla="*/ 4 w 16"/>
                <a:gd name="T11" fmla="*/ 6 h 35"/>
                <a:gd name="T12" fmla="*/ 3 w 16"/>
                <a:gd name="T13" fmla="*/ 6 h 35"/>
                <a:gd name="T14" fmla="*/ 1 w 16"/>
                <a:gd name="T15" fmla="*/ 3 h 35"/>
                <a:gd name="T16" fmla="*/ 0 w 16"/>
                <a:gd name="T17" fmla="*/ 1 h 35"/>
                <a:gd name="T18" fmla="*/ 0 w 16"/>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5">
                  <a:moveTo>
                    <a:pt x="15" y="35"/>
                  </a:moveTo>
                  <a:lnTo>
                    <a:pt x="15" y="29"/>
                  </a:lnTo>
                  <a:lnTo>
                    <a:pt x="16" y="21"/>
                  </a:lnTo>
                  <a:lnTo>
                    <a:pt x="15" y="18"/>
                  </a:lnTo>
                  <a:lnTo>
                    <a:pt x="12" y="10"/>
                  </a:lnTo>
                  <a:lnTo>
                    <a:pt x="4" y="6"/>
                  </a:lnTo>
                  <a:lnTo>
                    <a:pt x="3" y="6"/>
                  </a:lnTo>
                  <a:lnTo>
                    <a:pt x="1" y="3"/>
                  </a:lnTo>
                  <a:lnTo>
                    <a:pt x="0" y="1"/>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0" name="Freeform 2618"/>
            <p:cNvSpPr>
              <a:spLocks/>
            </p:cNvSpPr>
            <p:nvPr/>
          </p:nvSpPr>
          <p:spPr bwMode="auto">
            <a:xfrm>
              <a:off x="7540697" y="4476736"/>
              <a:ext cx="86033" cy="100369"/>
            </a:xfrm>
            <a:custGeom>
              <a:avLst/>
              <a:gdLst>
                <a:gd name="T0" fmla="*/ 0 w 12"/>
                <a:gd name="T1" fmla="*/ 14 h 14"/>
                <a:gd name="T2" fmla="*/ 3 w 12"/>
                <a:gd name="T3" fmla="*/ 11 h 14"/>
                <a:gd name="T4" fmla="*/ 4 w 12"/>
                <a:gd name="T5" fmla="*/ 6 h 14"/>
                <a:gd name="T6" fmla="*/ 6 w 12"/>
                <a:gd name="T7" fmla="*/ 0 h 14"/>
                <a:gd name="T8" fmla="*/ 9 w 12"/>
                <a:gd name="T9" fmla="*/ 0 h 14"/>
                <a:gd name="T10" fmla="*/ 10 w 12"/>
                <a:gd name="T11" fmla="*/ 3 h 14"/>
                <a:gd name="T12" fmla="*/ 12 w 12"/>
                <a:gd name="T13" fmla="*/ 9 h 14"/>
                <a:gd name="T14" fmla="*/ 12 w 12"/>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4">
                  <a:moveTo>
                    <a:pt x="0" y="14"/>
                  </a:moveTo>
                  <a:lnTo>
                    <a:pt x="3" y="11"/>
                  </a:lnTo>
                  <a:lnTo>
                    <a:pt x="4" y="6"/>
                  </a:lnTo>
                  <a:lnTo>
                    <a:pt x="6" y="0"/>
                  </a:lnTo>
                  <a:lnTo>
                    <a:pt x="9" y="0"/>
                  </a:lnTo>
                  <a:lnTo>
                    <a:pt x="10" y="3"/>
                  </a:lnTo>
                  <a:lnTo>
                    <a:pt x="12" y="9"/>
                  </a:lnTo>
                  <a:lnTo>
                    <a:pt x="12" y="14"/>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1" name="Freeform 2629"/>
            <p:cNvSpPr>
              <a:spLocks/>
            </p:cNvSpPr>
            <p:nvPr/>
          </p:nvSpPr>
          <p:spPr bwMode="auto">
            <a:xfrm>
              <a:off x="7497683" y="5200826"/>
              <a:ext cx="50188" cy="71694"/>
            </a:xfrm>
            <a:custGeom>
              <a:avLst/>
              <a:gdLst>
                <a:gd name="T0" fmla="*/ 0 w 7"/>
                <a:gd name="T1" fmla="*/ 10 h 10"/>
                <a:gd name="T2" fmla="*/ 4 w 7"/>
                <a:gd name="T3" fmla="*/ 0 h 10"/>
                <a:gd name="T4" fmla="*/ 7 w 7"/>
                <a:gd name="T5" fmla="*/ 4 h 10"/>
                <a:gd name="T6" fmla="*/ 6 w 7"/>
                <a:gd name="T7" fmla="*/ 10 h 10"/>
              </a:gdLst>
              <a:ahLst/>
              <a:cxnLst>
                <a:cxn ang="0">
                  <a:pos x="T0" y="T1"/>
                </a:cxn>
                <a:cxn ang="0">
                  <a:pos x="T2" y="T3"/>
                </a:cxn>
                <a:cxn ang="0">
                  <a:pos x="T4" y="T5"/>
                </a:cxn>
                <a:cxn ang="0">
                  <a:pos x="T6" y="T7"/>
                </a:cxn>
              </a:cxnLst>
              <a:rect l="0" t="0" r="r" b="b"/>
              <a:pathLst>
                <a:path w="7" h="10">
                  <a:moveTo>
                    <a:pt x="0" y="10"/>
                  </a:moveTo>
                  <a:lnTo>
                    <a:pt x="4" y="0"/>
                  </a:lnTo>
                  <a:lnTo>
                    <a:pt x="7" y="4"/>
                  </a:lnTo>
                  <a:lnTo>
                    <a:pt x="6" y="1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2" name="Freeform 2630"/>
            <p:cNvSpPr>
              <a:spLocks/>
            </p:cNvSpPr>
            <p:nvPr/>
          </p:nvSpPr>
          <p:spPr bwMode="auto">
            <a:xfrm>
              <a:off x="7526358" y="4906891"/>
              <a:ext cx="57354" cy="365634"/>
            </a:xfrm>
            <a:custGeom>
              <a:avLst/>
              <a:gdLst>
                <a:gd name="T0" fmla="*/ 6 w 8"/>
                <a:gd name="T1" fmla="*/ 51 h 51"/>
                <a:gd name="T2" fmla="*/ 8 w 8"/>
                <a:gd name="T3" fmla="*/ 48 h 51"/>
                <a:gd name="T4" fmla="*/ 6 w 8"/>
                <a:gd name="T5" fmla="*/ 47 h 51"/>
                <a:gd name="T6" fmla="*/ 6 w 8"/>
                <a:gd name="T7" fmla="*/ 45 h 51"/>
                <a:gd name="T8" fmla="*/ 6 w 8"/>
                <a:gd name="T9" fmla="*/ 39 h 51"/>
                <a:gd name="T10" fmla="*/ 5 w 8"/>
                <a:gd name="T11" fmla="*/ 36 h 51"/>
                <a:gd name="T12" fmla="*/ 0 w 8"/>
                <a:gd name="T13" fmla="*/ 29 h 51"/>
                <a:gd name="T14" fmla="*/ 2 w 8"/>
                <a:gd name="T15" fmla="*/ 23 h 51"/>
                <a:gd name="T16" fmla="*/ 5 w 8"/>
                <a:gd name="T17" fmla="*/ 16 h 51"/>
                <a:gd name="T18" fmla="*/ 3 w 8"/>
                <a:gd name="T19" fmla="*/ 10 h 51"/>
                <a:gd name="T20" fmla="*/ 3 w 8"/>
                <a:gd name="T21" fmla="*/ 4 h 51"/>
                <a:gd name="T22" fmla="*/ 2 w 8"/>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51">
                  <a:moveTo>
                    <a:pt x="6" y="51"/>
                  </a:moveTo>
                  <a:lnTo>
                    <a:pt x="8" y="48"/>
                  </a:lnTo>
                  <a:lnTo>
                    <a:pt x="6" y="47"/>
                  </a:lnTo>
                  <a:lnTo>
                    <a:pt x="6" y="45"/>
                  </a:lnTo>
                  <a:lnTo>
                    <a:pt x="6" y="39"/>
                  </a:lnTo>
                  <a:lnTo>
                    <a:pt x="5" y="36"/>
                  </a:lnTo>
                  <a:lnTo>
                    <a:pt x="0" y="29"/>
                  </a:lnTo>
                  <a:lnTo>
                    <a:pt x="2" y="23"/>
                  </a:lnTo>
                  <a:lnTo>
                    <a:pt x="5" y="16"/>
                  </a:lnTo>
                  <a:lnTo>
                    <a:pt x="3" y="10"/>
                  </a:lnTo>
                  <a:lnTo>
                    <a:pt x="3" y="4"/>
                  </a:lnTo>
                  <a:lnTo>
                    <a:pt x="2"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3" name="Freeform 2633"/>
            <p:cNvSpPr>
              <a:spLocks/>
            </p:cNvSpPr>
            <p:nvPr/>
          </p:nvSpPr>
          <p:spPr bwMode="auto">
            <a:xfrm>
              <a:off x="7318451" y="4971409"/>
              <a:ext cx="14339" cy="64524"/>
            </a:xfrm>
            <a:custGeom>
              <a:avLst/>
              <a:gdLst>
                <a:gd name="T0" fmla="*/ 0 w 2"/>
                <a:gd name="T1" fmla="*/ 9 h 9"/>
                <a:gd name="T2" fmla="*/ 2 w 2"/>
                <a:gd name="T3" fmla="*/ 6 h 9"/>
                <a:gd name="T4" fmla="*/ 2 w 2"/>
                <a:gd name="T5" fmla="*/ 0 h 9"/>
                <a:gd name="T6" fmla="*/ 2 w 2"/>
                <a:gd name="T7" fmla="*/ 0 h 9"/>
              </a:gdLst>
              <a:ahLst/>
              <a:cxnLst>
                <a:cxn ang="0">
                  <a:pos x="T0" y="T1"/>
                </a:cxn>
                <a:cxn ang="0">
                  <a:pos x="T2" y="T3"/>
                </a:cxn>
                <a:cxn ang="0">
                  <a:pos x="T4" y="T5"/>
                </a:cxn>
                <a:cxn ang="0">
                  <a:pos x="T6" y="T7"/>
                </a:cxn>
              </a:cxnLst>
              <a:rect l="0" t="0" r="r" b="b"/>
              <a:pathLst>
                <a:path w="2" h="9">
                  <a:moveTo>
                    <a:pt x="0" y="9"/>
                  </a:moveTo>
                  <a:lnTo>
                    <a:pt x="2" y="6"/>
                  </a:lnTo>
                  <a:lnTo>
                    <a:pt x="2" y="0"/>
                  </a:lnTo>
                  <a:lnTo>
                    <a:pt x="2"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4" name="Freeform 2641"/>
            <p:cNvSpPr>
              <a:spLocks/>
            </p:cNvSpPr>
            <p:nvPr/>
          </p:nvSpPr>
          <p:spPr bwMode="auto">
            <a:xfrm>
              <a:off x="7547867" y="5272520"/>
              <a:ext cx="21509" cy="78863"/>
            </a:xfrm>
            <a:custGeom>
              <a:avLst/>
              <a:gdLst>
                <a:gd name="T0" fmla="*/ 0 w 3"/>
                <a:gd name="T1" fmla="*/ 11 h 11"/>
                <a:gd name="T2" fmla="*/ 0 w 3"/>
                <a:gd name="T3" fmla="*/ 11 h 11"/>
                <a:gd name="T4" fmla="*/ 0 w 3"/>
                <a:gd name="T5" fmla="*/ 10 h 11"/>
                <a:gd name="T6" fmla="*/ 3 w 3"/>
                <a:gd name="T7" fmla="*/ 0 h 11"/>
              </a:gdLst>
              <a:ahLst/>
              <a:cxnLst>
                <a:cxn ang="0">
                  <a:pos x="T0" y="T1"/>
                </a:cxn>
                <a:cxn ang="0">
                  <a:pos x="T2" y="T3"/>
                </a:cxn>
                <a:cxn ang="0">
                  <a:pos x="T4" y="T5"/>
                </a:cxn>
                <a:cxn ang="0">
                  <a:pos x="T6" y="T7"/>
                </a:cxn>
              </a:cxnLst>
              <a:rect l="0" t="0" r="r" b="b"/>
              <a:pathLst>
                <a:path w="3" h="11">
                  <a:moveTo>
                    <a:pt x="0" y="11"/>
                  </a:moveTo>
                  <a:lnTo>
                    <a:pt x="0" y="11"/>
                  </a:lnTo>
                  <a:lnTo>
                    <a:pt x="0" y="10"/>
                  </a:lnTo>
                  <a:lnTo>
                    <a:pt x="3"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5" name="Freeform 2642"/>
            <p:cNvSpPr>
              <a:spLocks/>
            </p:cNvSpPr>
            <p:nvPr/>
          </p:nvSpPr>
          <p:spPr bwMode="auto">
            <a:xfrm>
              <a:off x="7519188" y="5351383"/>
              <a:ext cx="28679" cy="64524"/>
            </a:xfrm>
            <a:custGeom>
              <a:avLst/>
              <a:gdLst>
                <a:gd name="T0" fmla="*/ 0 w 4"/>
                <a:gd name="T1" fmla="*/ 9 h 9"/>
                <a:gd name="T2" fmla="*/ 1 w 4"/>
                <a:gd name="T3" fmla="*/ 3 h 9"/>
                <a:gd name="T4" fmla="*/ 1 w 4"/>
                <a:gd name="T5" fmla="*/ 3 h 9"/>
                <a:gd name="T6" fmla="*/ 3 w 4"/>
                <a:gd name="T7" fmla="*/ 2 h 9"/>
                <a:gd name="T8" fmla="*/ 4 w 4"/>
                <a:gd name="T9" fmla="*/ 0 h 9"/>
              </a:gdLst>
              <a:ahLst/>
              <a:cxnLst>
                <a:cxn ang="0">
                  <a:pos x="T0" y="T1"/>
                </a:cxn>
                <a:cxn ang="0">
                  <a:pos x="T2" y="T3"/>
                </a:cxn>
                <a:cxn ang="0">
                  <a:pos x="T4" y="T5"/>
                </a:cxn>
                <a:cxn ang="0">
                  <a:pos x="T6" y="T7"/>
                </a:cxn>
                <a:cxn ang="0">
                  <a:pos x="T8" y="T9"/>
                </a:cxn>
              </a:cxnLst>
              <a:rect l="0" t="0" r="r" b="b"/>
              <a:pathLst>
                <a:path w="4" h="9">
                  <a:moveTo>
                    <a:pt x="0" y="9"/>
                  </a:moveTo>
                  <a:lnTo>
                    <a:pt x="1" y="3"/>
                  </a:lnTo>
                  <a:lnTo>
                    <a:pt x="1" y="3"/>
                  </a:lnTo>
                  <a:lnTo>
                    <a:pt x="3" y="2"/>
                  </a:lnTo>
                  <a:lnTo>
                    <a:pt x="4"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6" name="Freeform 2644"/>
            <p:cNvSpPr>
              <a:spLocks/>
            </p:cNvSpPr>
            <p:nvPr/>
          </p:nvSpPr>
          <p:spPr bwMode="auto">
            <a:xfrm>
              <a:off x="7734269" y="5824555"/>
              <a:ext cx="14339" cy="7170"/>
            </a:xfrm>
            <a:custGeom>
              <a:avLst/>
              <a:gdLst>
                <a:gd name="T0" fmla="*/ 2 w 2"/>
                <a:gd name="T1" fmla="*/ 1 h 1"/>
                <a:gd name="T2" fmla="*/ 2 w 2"/>
                <a:gd name="T3" fmla="*/ 1 h 1"/>
                <a:gd name="T4" fmla="*/ 0 w 2"/>
                <a:gd name="T5" fmla="*/ 0 h 1"/>
              </a:gdLst>
              <a:ahLst/>
              <a:cxnLst>
                <a:cxn ang="0">
                  <a:pos x="T0" y="T1"/>
                </a:cxn>
                <a:cxn ang="0">
                  <a:pos x="T2" y="T3"/>
                </a:cxn>
                <a:cxn ang="0">
                  <a:pos x="T4" y="T5"/>
                </a:cxn>
              </a:cxnLst>
              <a:rect l="0" t="0" r="r" b="b"/>
              <a:pathLst>
                <a:path w="2" h="1">
                  <a:moveTo>
                    <a:pt x="2" y="1"/>
                  </a:moveTo>
                  <a:lnTo>
                    <a:pt x="2" y="1"/>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7" name="Freeform 2645"/>
            <p:cNvSpPr>
              <a:spLocks/>
            </p:cNvSpPr>
            <p:nvPr/>
          </p:nvSpPr>
          <p:spPr bwMode="auto">
            <a:xfrm>
              <a:off x="7583712" y="5573626"/>
              <a:ext cx="150557" cy="315450"/>
            </a:xfrm>
            <a:custGeom>
              <a:avLst/>
              <a:gdLst>
                <a:gd name="T0" fmla="*/ 21 w 21"/>
                <a:gd name="T1" fmla="*/ 35 h 44"/>
                <a:gd name="T2" fmla="*/ 20 w 21"/>
                <a:gd name="T3" fmla="*/ 36 h 44"/>
                <a:gd name="T4" fmla="*/ 18 w 21"/>
                <a:gd name="T5" fmla="*/ 39 h 44"/>
                <a:gd name="T6" fmla="*/ 17 w 21"/>
                <a:gd name="T7" fmla="*/ 42 h 44"/>
                <a:gd name="T8" fmla="*/ 14 w 21"/>
                <a:gd name="T9" fmla="*/ 44 h 44"/>
                <a:gd name="T10" fmla="*/ 10 w 21"/>
                <a:gd name="T11" fmla="*/ 41 h 44"/>
                <a:gd name="T12" fmla="*/ 9 w 21"/>
                <a:gd name="T13" fmla="*/ 39 h 44"/>
                <a:gd name="T14" fmla="*/ 9 w 21"/>
                <a:gd name="T15" fmla="*/ 35 h 44"/>
                <a:gd name="T16" fmla="*/ 9 w 21"/>
                <a:gd name="T17" fmla="*/ 35 h 44"/>
                <a:gd name="T18" fmla="*/ 6 w 21"/>
                <a:gd name="T19" fmla="*/ 27 h 44"/>
                <a:gd name="T20" fmla="*/ 0 w 21"/>
                <a:gd name="T21" fmla="*/ 24 h 44"/>
                <a:gd name="T22" fmla="*/ 0 w 21"/>
                <a:gd name="T23" fmla="*/ 16 h 44"/>
                <a:gd name="T24" fmla="*/ 1 w 21"/>
                <a:gd name="T25" fmla="*/ 13 h 44"/>
                <a:gd name="T26" fmla="*/ 3 w 21"/>
                <a:gd name="T27" fmla="*/ 9 h 44"/>
                <a:gd name="T28" fmla="*/ 4 w 21"/>
                <a:gd name="T29" fmla="*/ 9 h 44"/>
                <a:gd name="T30" fmla="*/ 4 w 21"/>
                <a:gd name="T31" fmla="*/ 6 h 44"/>
                <a:gd name="T32" fmla="*/ 10 w 21"/>
                <a:gd name="T33" fmla="*/ 0 h 44"/>
                <a:gd name="T34" fmla="*/ 6 w 21"/>
                <a:gd name="T3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4">
                  <a:moveTo>
                    <a:pt x="21" y="35"/>
                  </a:moveTo>
                  <a:lnTo>
                    <a:pt x="20" y="36"/>
                  </a:lnTo>
                  <a:lnTo>
                    <a:pt x="18" y="39"/>
                  </a:lnTo>
                  <a:lnTo>
                    <a:pt x="17" y="42"/>
                  </a:lnTo>
                  <a:lnTo>
                    <a:pt x="14" y="44"/>
                  </a:lnTo>
                  <a:lnTo>
                    <a:pt x="10" y="41"/>
                  </a:lnTo>
                  <a:lnTo>
                    <a:pt x="9" y="39"/>
                  </a:lnTo>
                  <a:lnTo>
                    <a:pt x="9" y="35"/>
                  </a:lnTo>
                  <a:lnTo>
                    <a:pt x="9" y="35"/>
                  </a:lnTo>
                  <a:lnTo>
                    <a:pt x="6" y="27"/>
                  </a:lnTo>
                  <a:lnTo>
                    <a:pt x="0" y="24"/>
                  </a:lnTo>
                  <a:lnTo>
                    <a:pt x="0" y="16"/>
                  </a:lnTo>
                  <a:lnTo>
                    <a:pt x="1" y="13"/>
                  </a:lnTo>
                  <a:lnTo>
                    <a:pt x="3" y="9"/>
                  </a:lnTo>
                  <a:lnTo>
                    <a:pt x="4" y="9"/>
                  </a:lnTo>
                  <a:lnTo>
                    <a:pt x="4" y="6"/>
                  </a:lnTo>
                  <a:lnTo>
                    <a:pt x="10" y="0"/>
                  </a:lnTo>
                  <a:lnTo>
                    <a:pt x="6"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8" name="Freeform 2648"/>
            <p:cNvSpPr>
              <a:spLocks/>
            </p:cNvSpPr>
            <p:nvPr/>
          </p:nvSpPr>
          <p:spPr bwMode="auto">
            <a:xfrm>
              <a:off x="7748605" y="5831722"/>
              <a:ext cx="28679" cy="121878"/>
            </a:xfrm>
            <a:custGeom>
              <a:avLst/>
              <a:gdLst>
                <a:gd name="T0" fmla="*/ 4 w 4"/>
                <a:gd name="T1" fmla="*/ 14 h 17"/>
                <a:gd name="T2" fmla="*/ 3 w 4"/>
                <a:gd name="T3" fmla="*/ 17 h 17"/>
                <a:gd name="T4" fmla="*/ 0 w 4"/>
                <a:gd name="T5" fmla="*/ 14 h 17"/>
                <a:gd name="T6" fmla="*/ 0 w 4"/>
                <a:gd name="T7" fmla="*/ 9 h 17"/>
                <a:gd name="T8" fmla="*/ 0 w 4"/>
                <a:gd name="T9" fmla="*/ 3 h 17"/>
                <a:gd name="T10" fmla="*/ 0 w 4"/>
                <a:gd name="T11" fmla="*/ 0 h 17"/>
              </a:gdLst>
              <a:ahLst/>
              <a:cxnLst>
                <a:cxn ang="0">
                  <a:pos x="T0" y="T1"/>
                </a:cxn>
                <a:cxn ang="0">
                  <a:pos x="T2" y="T3"/>
                </a:cxn>
                <a:cxn ang="0">
                  <a:pos x="T4" y="T5"/>
                </a:cxn>
                <a:cxn ang="0">
                  <a:pos x="T6" y="T7"/>
                </a:cxn>
                <a:cxn ang="0">
                  <a:pos x="T8" y="T9"/>
                </a:cxn>
                <a:cxn ang="0">
                  <a:pos x="T10" y="T11"/>
                </a:cxn>
              </a:cxnLst>
              <a:rect l="0" t="0" r="r" b="b"/>
              <a:pathLst>
                <a:path w="4" h="17">
                  <a:moveTo>
                    <a:pt x="4" y="14"/>
                  </a:moveTo>
                  <a:lnTo>
                    <a:pt x="3" y="17"/>
                  </a:lnTo>
                  <a:lnTo>
                    <a:pt x="0" y="14"/>
                  </a:lnTo>
                  <a:lnTo>
                    <a:pt x="0" y="9"/>
                  </a:lnTo>
                  <a:lnTo>
                    <a:pt x="0" y="3"/>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79" name="Freeform 2649"/>
            <p:cNvSpPr>
              <a:spLocks/>
            </p:cNvSpPr>
            <p:nvPr/>
          </p:nvSpPr>
          <p:spPr bwMode="auto">
            <a:xfrm>
              <a:off x="7891992" y="5910588"/>
              <a:ext cx="93203" cy="78863"/>
            </a:xfrm>
            <a:custGeom>
              <a:avLst/>
              <a:gdLst>
                <a:gd name="T0" fmla="*/ 13 w 13"/>
                <a:gd name="T1" fmla="*/ 0 h 11"/>
                <a:gd name="T2" fmla="*/ 10 w 13"/>
                <a:gd name="T3" fmla="*/ 3 h 11"/>
                <a:gd name="T4" fmla="*/ 9 w 13"/>
                <a:gd name="T5" fmla="*/ 3 h 11"/>
                <a:gd name="T6" fmla="*/ 4 w 13"/>
                <a:gd name="T7" fmla="*/ 11 h 11"/>
                <a:gd name="T8" fmla="*/ 1 w 13"/>
                <a:gd name="T9" fmla="*/ 9 h 11"/>
                <a:gd name="T10" fmla="*/ 0 w 13"/>
                <a:gd name="T11" fmla="*/ 6 h 11"/>
              </a:gdLst>
              <a:ahLst/>
              <a:cxnLst>
                <a:cxn ang="0">
                  <a:pos x="T0" y="T1"/>
                </a:cxn>
                <a:cxn ang="0">
                  <a:pos x="T2" y="T3"/>
                </a:cxn>
                <a:cxn ang="0">
                  <a:pos x="T4" y="T5"/>
                </a:cxn>
                <a:cxn ang="0">
                  <a:pos x="T6" y="T7"/>
                </a:cxn>
                <a:cxn ang="0">
                  <a:pos x="T8" y="T9"/>
                </a:cxn>
                <a:cxn ang="0">
                  <a:pos x="T10" y="T11"/>
                </a:cxn>
              </a:cxnLst>
              <a:rect l="0" t="0" r="r" b="b"/>
              <a:pathLst>
                <a:path w="13" h="11">
                  <a:moveTo>
                    <a:pt x="13" y="0"/>
                  </a:moveTo>
                  <a:lnTo>
                    <a:pt x="10" y="3"/>
                  </a:lnTo>
                  <a:lnTo>
                    <a:pt x="9" y="3"/>
                  </a:lnTo>
                  <a:lnTo>
                    <a:pt x="4" y="11"/>
                  </a:lnTo>
                  <a:lnTo>
                    <a:pt x="1" y="9"/>
                  </a:lnTo>
                  <a:lnTo>
                    <a:pt x="0" y="6"/>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0" name="Line 2658"/>
            <p:cNvSpPr>
              <a:spLocks noChangeShapeType="1"/>
            </p:cNvSpPr>
            <p:nvPr/>
          </p:nvSpPr>
          <p:spPr bwMode="auto">
            <a:xfrm>
              <a:off x="7038852" y="6053972"/>
              <a:ext cx="0" cy="7170"/>
            </a:xfrm>
            <a:prstGeom prst="line">
              <a:avLst/>
            </a:prstGeom>
            <a:noFill/>
            <a:ln w="3175">
              <a:solidFill>
                <a:srgbClr val="12708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1" name="Freeform 2660"/>
            <p:cNvSpPr>
              <a:spLocks/>
            </p:cNvSpPr>
            <p:nvPr/>
          </p:nvSpPr>
          <p:spPr bwMode="auto">
            <a:xfrm>
              <a:off x="8236117" y="6032458"/>
              <a:ext cx="14339" cy="64524"/>
            </a:xfrm>
            <a:custGeom>
              <a:avLst/>
              <a:gdLst>
                <a:gd name="T0" fmla="*/ 2 w 2"/>
                <a:gd name="T1" fmla="*/ 9 h 9"/>
                <a:gd name="T2" fmla="*/ 0 w 2"/>
                <a:gd name="T3" fmla="*/ 1 h 9"/>
                <a:gd name="T4" fmla="*/ 0 w 2"/>
                <a:gd name="T5" fmla="*/ 0 h 9"/>
              </a:gdLst>
              <a:ahLst/>
              <a:cxnLst>
                <a:cxn ang="0">
                  <a:pos x="T0" y="T1"/>
                </a:cxn>
                <a:cxn ang="0">
                  <a:pos x="T2" y="T3"/>
                </a:cxn>
                <a:cxn ang="0">
                  <a:pos x="T4" y="T5"/>
                </a:cxn>
              </a:cxnLst>
              <a:rect l="0" t="0" r="r" b="b"/>
              <a:pathLst>
                <a:path w="2" h="9">
                  <a:moveTo>
                    <a:pt x="2" y="9"/>
                  </a:moveTo>
                  <a:lnTo>
                    <a:pt x="0" y="1"/>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2" name="Line 2662"/>
            <p:cNvSpPr>
              <a:spLocks noChangeShapeType="1"/>
            </p:cNvSpPr>
            <p:nvPr/>
          </p:nvSpPr>
          <p:spPr bwMode="auto">
            <a:xfrm flipH="1" flipV="1">
              <a:off x="8250456" y="6096987"/>
              <a:ext cx="7170" cy="43015"/>
            </a:xfrm>
            <a:prstGeom prst="line">
              <a:avLst/>
            </a:prstGeom>
            <a:noFill/>
            <a:ln w="3175">
              <a:solidFill>
                <a:srgbClr val="12708C"/>
              </a:solidFill>
              <a:prstDash val="solid"/>
              <a:round/>
              <a:headEnd/>
              <a:tailEnd/>
            </a:ln>
            <a:extLst>
              <a:ext uri="{909E8E84-426E-40DD-AFC4-6F175D3DCCD1}">
                <a14:hiddenFill xmlns:a14="http://schemas.microsoft.com/office/drawing/2010/main">
                  <a:no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3" name="Freeform 2678"/>
            <p:cNvSpPr>
              <a:spLocks/>
            </p:cNvSpPr>
            <p:nvPr/>
          </p:nvSpPr>
          <p:spPr bwMode="auto">
            <a:xfrm>
              <a:off x="8021040" y="5889076"/>
              <a:ext cx="71694" cy="164896"/>
            </a:xfrm>
            <a:custGeom>
              <a:avLst/>
              <a:gdLst>
                <a:gd name="T0" fmla="*/ 10 w 10"/>
                <a:gd name="T1" fmla="*/ 21 h 23"/>
                <a:gd name="T2" fmla="*/ 9 w 10"/>
                <a:gd name="T3" fmla="*/ 23 h 23"/>
                <a:gd name="T4" fmla="*/ 7 w 10"/>
                <a:gd name="T5" fmla="*/ 23 h 23"/>
                <a:gd name="T6" fmla="*/ 6 w 10"/>
                <a:gd name="T7" fmla="*/ 23 h 23"/>
                <a:gd name="T8" fmla="*/ 4 w 10"/>
                <a:gd name="T9" fmla="*/ 23 h 23"/>
                <a:gd name="T10" fmla="*/ 4 w 10"/>
                <a:gd name="T11" fmla="*/ 15 h 23"/>
                <a:gd name="T12" fmla="*/ 4 w 10"/>
                <a:gd name="T13" fmla="*/ 15 h 23"/>
                <a:gd name="T14" fmla="*/ 0 w 10"/>
                <a:gd name="T15" fmla="*/ 12 h 23"/>
                <a:gd name="T16" fmla="*/ 1 w 10"/>
                <a:gd name="T17" fmla="*/ 3 h 23"/>
                <a:gd name="T18" fmla="*/ 1 w 10"/>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3">
                  <a:moveTo>
                    <a:pt x="10" y="21"/>
                  </a:moveTo>
                  <a:lnTo>
                    <a:pt x="9" y="23"/>
                  </a:lnTo>
                  <a:lnTo>
                    <a:pt x="7" y="23"/>
                  </a:lnTo>
                  <a:lnTo>
                    <a:pt x="6" y="23"/>
                  </a:lnTo>
                  <a:lnTo>
                    <a:pt x="4" y="23"/>
                  </a:lnTo>
                  <a:lnTo>
                    <a:pt x="4" y="15"/>
                  </a:lnTo>
                  <a:lnTo>
                    <a:pt x="4" y="15"/>
                  </a:lnTo>
                  <a:lnTo>
                    <a:pt x="0" y="12"/>
                  </a:lnTo>
                  <a:lnTo>
                    <a:pt x="1" y="3"/>
                  </a:lnTo>
                  <a:lnTo>
                    <a:pt x="1"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4" name="Freeform 2700"/>
            <p:cNvSpPr>
              <a:spLocks/>
            </p:cNvSpPr>
            <p:nvPr/>
          </p:nvSpPr>
          <p:spPr bwMode="auto">
            <a:xfrm>
              <a:off x="7669745" y="5967939"/>
              <a:ext cx="121878" cy="179232"/>
            </a:xfrm>
            <a:custGeom>
              <a:avLst/>
              <a:gdLst>
                <a:gd name="T0" fmla="*/ 17 w 17"/>
                <a:gd name="T1" fmla="*/ 25 h 25"/>
                <a:gd name="T2" fmla="*/ 15 w 17"/>
                <a:gd name="T3" fmla="*/ 24 h 25"/>
                <a:gd name="T4" fmla="*/ 15 w 17"/>
                <a:gd name="T5" fmla="*/ 24 h 25"/>
                <a:gd name="T6" fmla="*/ 2 w 17"/>
                <a:gd name="T7" fmla="*/ 13 h 25"/>
                <a:gd name="T8" fmla="*/ 0 w 17"/>
                <a:gd name="T9" fmla="*/ 6 h 25"/>
                <a:gd name="T10" fmla="*/ 0 w 17"/>
                <a:gd name="T11" fmla="*/ 6 h 25"/>
                <a:gd name="T12" fmla="*/ 0 w 17"/>
                <a:gd name="T13" fmla="*/ 4 h 25"/>
                <a:gd name="T14" fmla="*/ 5 w 17"/>
                <a:gd name="T15" fmla="*/ 0 h 25"/>
                <a:gd name="T16" fmla="*/ 5 w 17"/>
                <a:gd name="T17" fmla="*/ 0 h 25"/>
                <a:gd name="T18" fmla="*/ 15 w 17"/>
                <a:gd name="T19" fmla="*/ 7 h 25"/>
                <a:gd name="T20" fmla="*/ 17 w 17"/>
                <a:gd name="T21" fmla="*/ 12 h 25"/>
                <a:gd name="T22" fmla="*/ 17 w 17"/>
                <a:gd name="T23" fmla="*/ 22 h 25"/>
                <a:gd name="T24" fmla="*/ 17 w 17"/>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7" y="25"/>
                  </a:moveTo>
                  <a:lnTo>
                    <a:pt x="15" y="24"/>
                  </a:lnTo>
                  <a:lnTo>
                    <a:pt x="15" y="24"/>
                  </a:lnTo>
                  <a:lnTo>
                    <a:pt x="2" y="13"/>
                  </a:lnTo>
                  <a:lnTo>
                    <a:pt x="0" y="6"/>
                  </a:lnTo>
                  <a:lnTo>
                    <a:pt x="0" y="6"/>
                  </a:lnTo>
                  <a:lnTo>
                    <a:pt x="0" y="4"/>
                  </a:lnTo>
                  <a:lnTo>
                    <a:pt x="5" y="0"/>
                  </a:lnTo>
                  <a:lnTo>
                    <a:pt x="5" y="0"/>
                  </a:lnTo>
                  <a:lnTo>
                    <a:pt x="15" y="7"/>
                  </a:lnTo>
                  <a:lnTo>
                    <a:pt x="17" y="12"/>
                  </a:lnTo>
                  <a:lnTo>
                    <a:pt x="17" y="22"/>
                  </a:lnTo>
                  <a:lnTo>
                    <a:pt x="17" y="25"/>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5" name="Freeform 2727"/>
            <p:cNvSpPr>
              <a:spLocks/>
            </p:cNvSpPr>
            <p:nvPr/>
          </p:nvSpPr>
          <p:spPr bwMode="auto">
            <a:xfrm>
              <a:off x="7985191" y="5846061"/>
              <a:ext cx="57354" cy="64524"/>
            </a:xfrm>
            <a:custGeom>
              <a:avLst/>
              <a:gdLst>
                <a:gd name="T0" fmla="*/ 6 w 8"/>
                <a:gd name="T1" fmla="*/ 6 h 9"/>
                <a:gd name="T2" fmla="*/ 8 w 8"/>
                <a:gd name="T3" fmla="*/ 1 h 9"/>
                <a:gd name="T4" fmla="*/ 8 w 8"/>
                <a:gd name="T5" fmla="*/ 0 h 9"/>
                <a:gd name="T6" fmla="*/ 8 w 8"/>
                <a:gd name="T7" fmla="*/ 0 h 9"/>
                <a:gd name="T8" fmla="*/ 3 w 8"/>
                <a:gd name="T9" fmla="*/ 0 h 9"/>
                <a:gd name="T10" fmla="*/ 3 w 8"/>
                <a:gd name="T11" fmla="*/ 7 h 9"/>
                <a:gd name="T12" fmla="*/ 0 w 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6"/>
                  </a:moveTo>
                  <a:lnTo>
                    <a:pt x="8" y="1"/>
                  </a:lnTo>
                  <a:lnTo>
                    <a:pt x="8" y="0"/>
                  </a:lnTo>
                  <a:lnTo>
                    <a:pt x="8" y="0"/>
                  </a:lnTo>
                  <a:lnTo>
                    <a:pt x="3" y="0"/>
                  </a:lnTo>
                  <a:lnTo>
                    <a:pt x="3" y="7"/>
                  </a:lnTo>
                  <a:lnTo>
                    <a:pt x="0" y="9"/>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6" name="Freeform 2728"/>
            <p:cNvSpPr>
              <a:spLocks/>
            </p:cNvSpPr>
            <p:nvPr/>
          </p:nvSpPr>
          <p:spPr bwMode="auto">
            <a:xfrm>
              <a:off x="7777284" y="5867565"/>
              <a:ext cx="114708" cy="86033"/>
            </a:xfrm>
            <a:custGeom>
              <a:avLst/>
              <a:gdLst>
                <a:gd name="T0" fmla="*/ 16 w 16"/>
                <a:gd name="T1" fmla="*/ 12 h 12"/>
                <a:gd name="T2" fmla="*/ 14 w 16"/>
                <a:gd name="T3" fmla="*/ 9 h 12"/>
                <a:gd name="T4" fmla="*/ 11 w 16"/>
                <a:gd name="T5" fmla="*/ 3 h 12"/>
                <a:gd name="T6" fmla="*/ 9 w 16"/>
                <a:gd name="T7" fmla="*/ 0 h 12"/>
                <a:gd name="T8" fmla="*/ 5 w 16"/>
                <a:gd name="T9" fmla="*/ 0 h 12"/>
                <a:gd name="T10" fmla="*/ 0 w 16"/>
                <a:gd name="T11" fmla="*/ 9 h 12"/>
              </a:gdLst>
              <a:ahLst/>
              <a:cxnLst>
                <a:cxn ang="0">
                  <a:pos x="T0" y="T1"/>
                </a:cxn>
                <a:cxn ang="0">
                  <a:pos x="T2" y="T3"/>
                </a:cxn>
                <a:cxn ang="0">
                  <a:pos x="T4" y="T5"/>
                </a:cxn>
                <a:cxn ang="0">
                  <a:pos x="T6" y="T7"/>
                </a:cxn>
                <a:cxn ang="0">
                  <a:pos x="T8" y="T9"/>
                </a:cxn>
                <a:cxn ang="0">
                  <a:pos x="T10" y="T11"/>
                </a:cxn>
              </a:cxnLst>
              <a:rect l="0" t="0" r="r" b="b"/>
              <a:pathLst>
                <a:path w="16" h="12">
                  <a:moveTo>
                    <a:pt x="16" y="12"/>
                  </a:moveTo>
                  <a:lnTo>
                    <a:pt x="14" y="9"/>
                  </a:lnTo>
                  <a:lnTo>
                    <a:pt x="11" y="3"/>
                  </a:lnTo>
                  <a:lnTo>
                    <a:pt x="9" y="0"/>
                  </a:lnTo>
                  <a:lnTo>
                    <a:pt x="5" y="0"/>
                  </a:lnTo>
                  <a:lnTo>
                    <a:pt x="0" y="9"/>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7" name="Freeform 2734"/>
            <p:cNvSpPr>
              <a:spLocks/>
            </p:cNvSpPr>
            <p:nvPr/>
          </p:nvSpPr>
          <p:spPr bwMode="auto">
            <a:xfrm>
              <a:off x="8257626" y="6140002"/>
              <a:ext cx="57354" cy="143387"/>
            </a:xfrm>
            <a:custGeom>
              <a:avLst/>
              <a:gdLst>
                <a:gd name="T0" fmla="*/ 5 w 8"/>
                <a:gd name="T1" fmla="*/ 18 h 20"/>
                <a:gd name="T2" fmla="*/ 6 w 8"/>
                <a:gd name="T3" fmla="*/ 20 h 20"/>
                <a:gd name="T4" fmla="*/ 8 w 8"/>
                <a:gd name="T5" fmla="*/ 20 h 20"/>
                <a:gd name="T6" fmla="*/ 8 w 8"/>
                <a:gd name="T7" fmla="*/ 18 h 20"/>
                <a:gd name="T8" fmla="*/ 8 w 8"/>
                <a:gd name="T9" fmla="*/ 17 h 20"/>
                <a:gd name="T10" fmla="*/ 8 w 8"/>
                <a:gd name="T11" fmla="*/ 15 h 20"/>
                <a:gd name="T12" fmla="*/ 5 w 8"/>
                <a:gd name="T13" fmla="*/ 9 h 20"/>
                <a:gd name="T14" fmla="*/ 2 w 8"/>
                <a:gd name="T15" fmla="*/ 3 h 20"/>
                <a:gd name="T16" fmla="*/ 2 w 8"/>
                <a:gd name="T17" fmla="*/ 1 h 20"/>
                <a:gd name="T18" fmla="*/ 0 w 8"/>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20">
                  <a:moveTo>
                    <a:pt x="5" y="18"/>
                  </a:moveTo>
                  <a:lnTo>
                    <a:pt x="6" y="20"/>
                  </a:lnTo>
                  <a:lnTo>
                    <a:pt x="8" y="20"/>
                  </a:lnTo>
                  <a:lnTo>
                    <a:pt x="8" y="18"/>
                  </a:lnTo>
                  <a:lnTo>
                    <a:pt x="8" y="17"/>
                  </a:lnTo>
                  <a:lnTo>
                    <a:pt x="8" y="15"/>
                  </a:lnTo>
                  <a:lnTo>
                    <a:pt x="5" y="9"/>
                  </a:lnTo>
                  <a:lnTo>
                    <a:pt x="2" y="3"/>
                  </a:lnTo>
                  <a:lnTo>
                    <a:pt x="2" y="1"/>
                  </a:lnTo>
                  <a:lnTo>
                    <a:pt x="0" y="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8" name="Freeform 2756"/>
            <p:cNvSpPr>
              <a:spLocks/>
            </p:cNvSpPr>
            <p:nvPr/>
          </p:nvSpPr>
          <p:spPr bwMode="auto">
            <a:xfrm>
              <a:off x="8092730" y="5996618"/>
              <a:ext cx="143387" cy="43015"/>
            </a:xfrm>
            <a:custGeom>
              <a:avLst/>
              <a:gdLst>
                <a:gd name="T0" fmla="*/ 20 w 20"/>
                <a:gd name="T1" fmla="*/ 5 h 6"/>
                <a:gd name="T2" fmla="*/ 19 w 20"/>
                <a:gd name="T3" fmla="*/ 2 h 6"/>
                <a:gd name="T4" fmla="*/ 19 w 20"/>
                <a:gd name="T5" fmla="*/ 2 h 6"/>
                <a:gd name="T6" fmla="*/ 19 w 20"/>
                <a:gd name="T7" fmla="*/ 2 h 6"/>
                <a:gd name="T8" fmla="*/ 14 w 20"/>
                <a:gd name="T9" fmla="*/ 0 h 6"/>
                <a:gd name="T10" fmla="*/ 8 w 20"/>
                <a:gd name="T11" fmla="*/ 3 h 6"/>
                <a:gd name="T12" fmla="*/ 5 w 20"/>
                <a:gd name="T13" fmla="*/ 5 h 6"/>
                <a:gd name="T14" fmla="*/ 0 w 20"/>
                <a:gd name="T15" fmla="*/ 6 h 6"/>
                <a:gd name="T16" fmla="*/ 0 w 20"/>
                <a:gd name="T17" fmla="*/ 6 h 6"/>
                <a:gd name="T18" fmla="*/ 0 w 20"/>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
                  <a:moveTo>
                    <a:pt x="20" y="5"/>
                  </a:moveTo>
                  <a:lnTo>
                    <a:pt x="19" y="2"/>
                  </a:lnTo>
                  <a:lnTo>
                    <a:pt x="19" y="2"/>
                  </a:lnTo>
                  <a:lnTo>
                    <a:pt x="19" y="2"/>
                  </a:lnTo>
                  <a:lnTo>
                    <a:pt x="14" y="0"/>
                  </a:lnTo>
                  <a:lnTo>
                    <a:pt x="8" y="3"/>
                  </a:lnTo>
                  <a:lnTo>
                    <a:pt x="5" y="5"/>
                  </a:lnTo>
                  <a:lnTo>
                    <a:pt x="0" y="6"/>
                  </a:lnTo>
                  <a:lnTo>
                    <a:pt x="0" y="6"/>
                  </a:lnTo>
                  <a:lnTo>
                    <a:pt x="0" y="6"/>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sp>
          <p:nvSpPr>
            <p:cNvPr id="5889" name="Freeform 2784"/>
            <p:cNvSpPr>
              <a:spLocks/>
            </p:cNvSpPr>
            <p:nvPr/>
          </p:nvSpPr>
          <p:spPr bwMode="auto">
            <a:xfrm>
              <a:off x="7820298" y="6039628"/>
              <a:ext cx="114708" cy="143387"/>
            </a:xfrm>
            <a:custGeom>
              <a:avLst/>
              <a:gdLst>
                <a:gd name="T0" fmla="*/ 5 w 16"/>
                <a:gd name="T1" fmla="*/ 20 h 20"/>
                <a:gd name="T2" fmla="*/ 5 w 16"/>
                <a:gd name="T3" fmla="*/ 20 h 20"/>
                <a:gd name="T4" fmla="*/ 2 w 16"/>
                <a:gd name="T5" fmla="*/ 20 h 20"/>
                <a:gd name="T6" fmla="*/ 2 w 16"/>
                <a:gd name="T7" fmla="*/ 20 h 20"/>
                <a:gd name="T8" fmla="*/ 2 w 16"/>
                <a:gd name="T9" fmla="*/ 18 h 20"/>
                <a:gd name="T10" fmla="*/ 0 w 16"/>
                <a:gd name="T11" fmla="*/ 17 h 20"/>
                <a:gd name="T12" fmla="*/ 0 w 16"/>
                <a:gd name="T13" fmla="*/ 17 h 20"/>
                <a:gd name="T14" fmla="*/ 0 w 16"/>
                <a:gd name="T15" fmla="*/ 15 h 20"/>
                <a:gd name="T16" fmla="*/ 0 w 16"/>
                <a:gd name="T17" fmla="*/ 15 h 20"/>
                <a:gd name="T18" fmla="*/ 0 w 16"/>
                <a:gd name="T19" fmla="*/ 11 h 20"/>
                <a:gd name="T20" fmla="*/ 0 w 16"/>
                <a:gd name="T21" fmla="*/ 9 h 20"/>
                <a:gd name="T22" fmla="*/ 0 w 16"/>
                <a:gd name="T23" fmla="*/ 3 h 20"/>
                <a:gd name="T24" fmla="*/ 6 w 16"/>
                <a:gd name="T25" fmla="*/ 0 h 20"/>
                <a:gd name="T26" fmla="*/ 6 w 16"/>
                <a:gd name="T27" fmla="*/ 0 h 20"/>
                <a:gd name="T28" fmla="*/ 6 w 16"/>
                <a:gd name="T29" fmla="*/ 0 h 20"/>
                <a:gd name="T30" fmla="*/ 8 w 16"/>
                <a:gd name="T31" fmla="*/ 5 h 20"/>
                <a:gd name="T32" fmla="*/ 11 w 16"/>
                <a:gd name="T33" fmla="*/ 5 h 20"/>
                <a:gd name="T34" fmla="*/ 13 w 16"/>
                <a:gd name="T35" fmla="*/ 2 h 20"/>
                <a:gd name="T36" fmla="*/ 13 w 16"/>
                <a:gd name="T37" fmla="*/ 2 h 20"/>
                <a:gd name="T38" fmla="*/ 13 w 16"/>
                <a:gd name="T39" fmla="*/ 2 h 20"/>
                <a:gd name="T40" fmla="*/ 14 w 16"/>
                <a:gd name="T41" fmla="*/ 3 h 20"/>
                <a:gd name="T42" fmla="*/ 16 w 16"/>
                <a:gd name="T43" fmla="*/ 5 h 20"/>
                <a:gd name="T44" fmla="*/ 14 w 16"/>
                <a:gd name="T45" fmla="*/ 6 h 20"/>
                <a:gd name="T46" fmla="*/ 10 w 16"/>
                <a:gd name="T47" fmla="*/ 12 h 20"/>
                <a:gd name="T48" fmla="*/ 8 w 16"/>
                <a:gd name="T49" fmla="*/ 15 h 20"/>
                <a:gd name="T50" fmla="*/ 5 w 16"/>
                <a:gd name="T5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20">
                  <a:moveTo>
                    <a:pt x="5" y="20"/>
                  </a:moveTo>
                  <a:lnTo>
                    <a:pt x="5" y="20"/>
                  </a:lnTo>
                  <a:lnTo>
                    <a:pt x="2" y="20"/>
                  </a:lnTo>
                  <a:lnTo>
                    <a:pt x="2" y="20"/>
                  </a:lnTo>
                  <a:lnTo>
                    <a:pt x="2" y="18"/>
                  </a:lnTo>
                  <a:lnTo>
                    <a:pt x="0" y="17"/>
                  </a:lnTo>
                  <a:lnTo>
                    <a:pt x="0" y="17"/>
                  </a:lnTo>
                  <a:lnTo>
                    <a:pt x="0" y="15"/>
                  </a:lnTo>
                  <a:lnTo>
                    <a:pt x="0" y="15"/>
                  </a:lnTo>
                  <a:lnTo>
                    <a:pt x="0" y="11"/>
                  </a:lnTo>
                  <a:lnTo>
                    <a:pt x="0" y="9"/>
                  </a:lnTo>
                  <a:lnTo>
                    <a:pt x="0" y="3"/>
                  </a:lnTo>
                  <a:lnTo>
                    <a:pt x="6" y="0"/>
                  </a:lnTo>
                  <a:lnTo>
                    <a:pt x="6" y="0"/>
                  </a:lnTo>
                  <a:lnTo>
                    <a:pt x="6" y="0"/>
                  </a:lnTo>
                  <a:lnTo>
                    <a:pt x="8" y="5"/>
                  </a:lnTo>
                  <a:lnTo>
                    <a:pt x="11" y="5"/>
                  </a:lnTo>
                  <a:lnTo>
                    <a:pt x="13" y="2"/>
                  </a:lnTo>
                  <a:lnTo>
                    <a:pt x="13" y="2"/>
                  </a:lnTo>
                  <a:lnTo>
                    <a:pt x="13" y="2"/>
                  </a:lnTo>
                  <a:lnTo>
                    <a:pt x="14" y="3"/>
                  </a:lnTo>
                  <a:lnTo>
                    <a:pt x="16" y="5"/>
                  </a:lnTo>
                  <a:lnTo>
                    <a:pt x="14" y="6"/>
                  </a:lnTo>
                  <a:lnTo>
                    <a:pt x="10" y="12"/>
                  </a:lnTo>
                  <a:lnTo>
                    <a:pt x="8" y="15"/>
                  </a:lnTo>
                  <a:lnTo>
                    <a:pt x="5" y="20"/>
                  </a:lnTo>
                </a:path>
              </a:pathLst>
            </a:custGeom>
            <a:noFill/>
            <a:ln w="3175">
              <a:solidFill>
                <a:srgbClr val="1270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6012" tIns="48006" rIns="96012" bIns="48006" numCol="1" anchor="t" anchorCtr="0" compatLnSpc="1">
              <a:prstTxWarp prst="textNoShape">
                <a:avLst/>
              </a:prstTxWarp>
            </a:bodyPr>
            <a:lstStyle/>
            <a:p>
              <a:endParaRPr lang="en-US" sz="2223"/>
            </a:p>
          </p:txBody>
        </p:sp>
      </p:grpSp>
      <p:sp>
        <p:nvSpPr>
          <p:cNvPr id="5891" name="Rectangle 2819"/>
          <p:cNvSpPr>
            <a:spLocks noChangeArrowheads="1"/>
          </p:cNvSpPr>
          <p:nvPr/>
        </p:nvSpPr>
        <p:spPr bwMode="auto">
          <a:xfrm>
            <a:off x="826700" y="980175"/>
            <a:ext cx="19237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60120"/>
            <a:r>
              <a:rPr lang="nb-NO" altLang="nb-NO" sz="2000" b="1" spc="200" dirty="0">
                <a:latin typeface="Cambria"/>
                <a:ea typeface="+mj-ea"/>
                <a:cs typeface="Cambria"/>
              </a:rPr>
              <a:t>Oslo og Viken</a:t>
            </a:r>
          </a:p>
        </p:txBody>
      </p:sp>
      <p:sp>
        <p:nvSpPr>
          <p:cNvPr id="5893" name="TekstSylinder 5892"/>
          <p:cNvSpPr txBox="1"/>
          <p:nvPr/>
        </p:nvSpPr>
        <p:spPr>
          <a:xfrm>
            <a:off x="762319" y="1209974"/>
            <a:ext cx="2691763" cy="1200329"/>
          </a:xfrm>
          <a:prstGeom prst="rect">
            <a:avLst/>
          </a:prstGeom>
          <a:noFill/>
          <a:ln w="12700">
            <a:noFill/>
          </a:ln>
        </p:spPr>
        <p:txBody>
          <a:bodyPr wrap="none" rtlCol="0">
            <a:spAutoFit/>
          </a:bodyPr>
          <a:lstStyle/>
          <a:p>
            <a:r>
              <a:rPr lang="nb-NO" dirty="0"/>
              <a:t>52 kommuner</a:t>
            </a:r>
          </a:p>
          <a:p>
            <a:r>
              <a:rPr lang="nb-NO" dirty="0"/>
              <a:t>31 med veteranplan	xx</a:t>
            </a:r>
          </a:p>
          <a:p>
            <a:r>
              <a:rPr lang="nb-NO" dirty="0"/>
              <a:t>6 i prosess			xx</a:t>
            </a:r>
          </a:p>
          <a:p>
            <a:r>
              <a:rPr lang="nb-NO" dirty="0"/>
              <a:t>2 kommuner &lt;10 vet	xx</a:t>
            </a:r>
          </a:p>
        </p:txBody>
      </p:sp>
      <p:sp>
        <p:nvSpPr>
          <p:cNvPr id="5894" name="Rektangel 5893"/>
          <p:cNvSpPr/>
          <p:nvPr/>
        </p:nvSpPr>
        <p:spPr>
          <a:xfrm>
            <a:off x="3106502" y="1596927"/>
            <a:ext cx="257533" cy="163355"/>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895" name="Rektangel 5894"/>
          <p:cNvSpPr/>
          <p:nvPr/>
        </p:nvSpPr>
        <p:spPr>
          <a:xfrm>
            <a:off x="3106502" y="1871546"/>
            <a:ext cx="257533" cy="163355"/>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896" name="Rektangel 5895"/>
          <p:cNvSpPr/>
          <p:nvPr/>
        </p:nvSpPr>
        <p:spPr>
          <a:xfrm>
            <a:off x="3106502" y="2156325"/>
            <a:ext cx="257533" cy="163355"/>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897" name="TekstSylinder 5896"/>
          <p:cNvSpPr txBox="1"/>
          <p:nvPr/>
        </p:nvSpPr>
        <p:spPr>
          <a:xfrm>
            <a:off x="3640481" y="4119899"/>
            <a:ext cx="2514727" cy="954107"/>
          </a:xfrm>
          <a:prstGeom prst="rect">
            <a:avLst/>
          </a:prstGeom>
          <a:noFill/>
        </p:spPr>
        <p:txBody>
          <a:bodyPr wrap="none" rtlCol="0">
            <a:spAutoFit/>
          </a:bodyPr>
          <a:lstStyle/>
          <a:p>
            <a:pPr defTabSz="960120" eaLnBrk="0" fontAlgn="base" hangingPunct="0">
              <a:spcBef>
                <a:spcPct val="0"/>
              </a:spcBef>
              <a:spcAft>
                <a:spcPct val="0"/>
              </a:spcAft>
            </a:pPr>
            <a:r>
              <a:rPr lang="nb-NO" sz="2000" b="1" spc="200" dirty="0">
                <a:latin typeface="Cambria"/>
                <a:ea typeface="+mj-ea"/>
                <a:cs typeface="Cambria"/>
              </a:rPr>
              <a:t>Antall veteraner</a:t>
            </a:r>
          </a:p>
          <a:p>
            <a:r>
              <a:rPr lang="nb-NO" dirty="0"/>
              <a:t>Viken	</a:t>
            </a:r>
            <a:r>
              <a:rPr lang="nb-NO" dirty="0" smtClean="0"/>
              <a:t>9434</a:t>
            </a:r>
            <a:endParaRPr lang="nb-NO" dirty="0"/>
          </a:p>
          <a:p>
            <a:r>
              <a:rPr lang="nb-NO" dirty="0"/>
              <a:t>Oslo		</a:t>
            </a:r>
            <a:r>
              <a:rPr lang="nb-NO" dirty="0" smtClean="0"/>
              <a:t>4120</a:t>
            </a:r>
            <a:endParaRPr lang="nb-NO" dirty="0"/>
          </a:p>
        </p:txBody>
      </p:sp>
      <p:cxnSp>
        <p:nvCxnSpPr>
          <p:cNvPr id="5899" name="Rett pilkobling 5898"/>
          <p:cNvCxnSpPr/>
          <p:nvPr/>
        </p:nvCxnSpPr>
        <p:spPr>
          <a:xfrm flipV="1">
            <a:off x="5218653" y="3904754"/>
            <a:ext cx="2688005" cy="954331"/>
          </a:xfrm>
          <a:prstGeom prst="straightConnector1">
            <a:avLst/>
          </a:prstGeom>
          <a:ln w="19050" cap="rnd">
            <a:solidFill>
              <a:schemeClr val="tx1"/>
            </a:solidFil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268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42393</TotalTime>
  <Words>4738</Words>
  <Application>Microsoft Office PowerPoint</Application>
  <PresentationFormat>A4 (210 x 297 mm)</PresentationFormat>
  <Paragraphs>272</Paragraphs>
  <Slides>16</Slides>
  <Notes>16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16</vt:i4>
      </vt:variant>
    </vt:vector>
  </HeadingPairs>
  <TitlesOfParts>
    <vt:vector size="23" baseType="lpstr">
      <vt:lpstr>ＭＳ Ｐゴシック</vt:lpstr>
      <vt:lpstr>Arial</vt:lpstr>
      <vt:lpstr>Calibri</vt:lpstr>
      <vt:lpstr>Cambria</vt:lpstr>
      <vt:lpstr>FORSVARET-Medium</vt:lpstr>
      <vt:lpstr>Wingdings</vt:lpstr>
      <vt:lpstr>Office-tema</vt:lpstr>
      <vt:lpstr>Vikenkonferansen</vt:lpstr>
      <vt:lpstr>PowerPoint-presentasjon</vt:lpstr>
      <vt:lpstr>Politiske føringer</vt:lpstr>
      <vt:lpstr>Forsvarets veterantjeneste - hovedoppgave</vt:lpstr>
      <vt:lpstr>PowerPoint-presentasjon</vt:lpstr>
      <vt:lpstr>Forsvarets tilbud</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Itjenestefornorge.no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FORSVARETS TILBUD TIL VETERANER</dc:title>
  <dc:creator>Heintz, Ole A</dc:creator>
  <cp:lastModifiedBy>Heintz, Ole A</cp:lastModifiedBy>
  <cp:revision>150</cp:revision>
  <cp:lastPrinted>2021-10-15T09:10:02Z</cp:lastPrinted>
  <dcterms:created xsi:type="dcterms:W3CDTF">2014-02-14T09:45:37Z</dcterms:created>
  <dcterms:modified xsi:type="dcterms:W3CDTF">2021-10-20T12:03:36Z</dcterms:modified>
</cp:coreProperties>
</file>