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5" r:id="rId5"/>
    <p:sldId id="300" r:id="rId6"/>
    <p:sldId id="306" r:id="rId7"/>
    <p:sldId id="307" r:id="rId8"/>
    <p:sldId id="278" r:id="rId9"/>
    <p:sldId id="301" r:id="rId10"/>
    <p:sldId id="284" r:id="rId11"/>
    <p:sldId id="285" r:id="rId12"/>
    <p:sldId id="283" r:id="rId13"/>
    <p:sldId id="302" r:id="rId14"/>
    <p:sldId id="289" r:id="rId15"/>
    <p:sldId id="290" r:id="rId16"/>
    <p:sldId id="291" r:id="rId17"/>
    <p:sldId id="292" r:id="rId18"/>
    <p:sldId id="293" r:id="rId19"/>
    <p:sldId id="294" r:id="rId20"/>
    <p:sldId id="295" r:id="rId21"/>
    <p:sldId id="304"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3E938-68BA-4372-A869-7476C7ACDF0C}" v="1" dt="2021-11-03T13:55:37.83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125" autoAdjust="0"/>
  </p:normalViewPr>
  <p:slideViewPr>
    <p:cSldViewPr snapToGrid="0">
      <p:cViewPr varScale="1">
        <p:scale>
          <a:sx n="114" d="100"/>
          <a:sy n="114" d="100"/>
        </p:scale>
        <p:origin x="30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y, Kari Øyen" userId="bb5e2329-6a6e-4362-bf28-bcd87f00fffe" providerId="ADAL" clId="{3553E938-68BA-4372-A869-7476C7ACDF0C}"/>
    <pc:docChg chg="custSel modSld">
      <pc:chgData name="Gay, Kari Øyen" userId="bb5e2329-6a6e-4362-bf28-bcd87f00fffe" providerId="ADAL" clId="{3553E938-68BA-4372-A869-7476C7ACDF0C}" dt="2021-11-03T13:57:17.156" v="3" actId="14100"/>
      <pc:docMkLst>
        <pc:docMk/>
      </pc:docMkLst>
      <pc:sldChg chg="addSp delSp modSp mod">
        <pc:chgData name="Gay, Kari Øyen" userId="bb5e2329-6a6e-4362-bf28-bcd87f00fffe" providerId="ADAL" clId="{3553E938-68BA-4372-A869-7476C7ACDF0C}" dt="2021-11-03T13:56:07.637" v="2" actId="14100"/>
        <pc:sldMkLst>
          <pc:docMk/>
          <pc:sldMk cId="1976545089" sldId="290"/>
        </pc:sldMkLst>
        <pc:picChg chg="del">
          <ac:chgData name="Gay, Kari Øyen" userId="bb5e2329-6a6e-4362-bf28-bcd87f00fffe" providerId="ADAL" clId="{3553E938-68BA-4372-A869-7476C7ACDF0C}" dt="2021-11-03T13:55:15.573" v="0" actId="478"/>
          <ac:picMkLst>
            <pc:docMk/>
            <pc:sldMk cId="1976545089" sldId="290"/>
            <ac:picMk id="2" creationId="{B7DE6167-E39D-4264-9EC9-1F776FEBC155}"/>
          </ac:picMkLst>
        </pc:picChg>
        <pc:picChg chg="add mod">
          <ac:chgData name="Gay, Kari Øyen" userId="bb5e2329-6a6e-4362-bf28-bcd87f00fffe" providerId="ADAL" clId="{3553E938-68BA-4372-A869-7476C7ACDF0C}" dt="2021-11-03T13:56:07.637" v="2" actId="14100"/>
          <ac:picMkLst>
            <pc:docMk/>
            <pc:sldMk cId="1976545089" sldId="290"/>
            <ac:picMk id="3" creationId="{61754DDF-0695-4068-95E7-1203A3AC25A8}"/>
          </ac:picMkLst>
        </pc:picChg>
      </pc:sldChg>
      <pc:sldChg chg="modSp mod">
        <pc:chgData name="Gay, Kari Øyen" userId="bb5e2329-6a6e-4362-bf28-bcd87f00fffe" providerId="ADAL" clId="{3553E938-68BA-4372-A869-7476C7ACDF0C}" dt="2021-11-03T13:57:17.156" v="3" actId="14100"/>
        <pc:sldMkLst>
          <pc:docMk/>
          <pc:sldMk cId="2807991031" sldId="300"/>
        </pc:sldMkLst>
        <pc:picChg chg="mod">
          <ac:chgData name="Gay, Kari Øyen" userId="bb5e2329-6a6e-4362-bf28-bcd87f00fffe" providerId="ADAL" clId="{3553E938-68BA-4372-A869-7476C7ACDF0C}" dt="2021-11-03T13:57:17.156" v="3" actId="14100"/>
          <ac:picMkLst>
            <pc:docMk/>
            <pc:sldMk cId="2807991031" sldId="300"/>
            <ac:picMk id="5" creationId="{1C265E0F-0E65-487B-9FF8-946700BC49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03.11.2021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
        <p:nvSpPr>
          <p:cNvPr id="2" name="Tittel 1">
            <a:extLst>
              <a:ext uri="{FF2B5EF4-FFF2-40B4-BE49-F238E27FC236}">
                <a16:creationId xmlns:a16="http://schemas.microsoft.com/office/drawing/2014/main" id="{973202C7-C315-42CE-9322-9326A839C2C8}"/>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93417" y="873125"/>
            <a:ext cx="8425282" cy="4329814"/>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1049" y="436909"/>
            <a:ext cx="10469901" cy="616002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0146" y="5443778"/>
            <a:ext cx="3900854" cy="1181958"/>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685" r:id="rId10"/>
    <p:sldLayoutId id="2147483714" r:id="rId11"/>
    <p:sldLayoutId id="2147483702" r:id="rId12"/>
    <p:sldLayoutId id="2147483736" r:id="rId13"/>
    <p:sldLayoutId id="2147483733" r:id="rId14"/>
    <p:sldLayoutId id="2147483716" r:id="rId15"/>
    <p:sldLayoutId id="2147483707" r:id="rId16"/>
    <p:sldLayoutId id="2147483675" r:id="rId17"/>
    <p:sldLayoutId id="2147483706" r:id="rId18"/>
    <p:sldLayoutId id="2147483709" r:id="rId19"/>
    <p:sldLayoutId id="2147483711" r:id="rId20"/>
    <p:sldLayoutId id="2147483710" r:id="rId21"/>
    <p:sldLayoutId id="2147483712" r:id="rId22"/>
    <p:sldLayoutId id="2147483655" r:id="rId23"/>
    <p:sldLayoutId id="2147483705" r:id="rId24"/>
    <p:sldLayoutId id="2147483690" r:id="rId25"/>
    <p:sldLayoutId id="2147483759" r:id="rId26"/>
    <p:sldLayoutId id="2147483758" r:id="rId27"/>
    <p:sldLayoutId id="2147483757" r:id="rId28"/>
    <p:sldLayoutId id="2147483746" r:id="rId29"/>
    <p:sldLayoutId id="2147483718" r:id="rId30"/>
    <p:sldLayoutId id="2147483719" r:id="rId31"/>
    <p:sldLayoutId id="2147483760" r:id="rId32"/>
    <p:sldLayoutId id="2147483761"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eur03.safelinks.protection.outlook.com/?url=https%3A%2F%2Fvimeo.com%2F458958103&amp;data=04%7C01%7Cfmoamga%40statsforvalteren.no%7C088d765aa6e2409c3f5e08d9948538c7%7C8a6fa58e51534bfa9a8b573d985a4186%7C0%7C0%7C637704122162686825%7CUnknown%7CTWFpbGZsb3d8eyJWIjoiMC4wLjAwMDAiLCJQIjoiV2luMzIiLCJBTiI6Ik1haWwiLCJXVCI6Mn0%3D%7C1000&amp;sdata=SiWInFgjT1T1hhAXAXVmd1heVwg%2B%2Fwk7RT1Mre59C78%3D&amp;reserved=0" TargetMode="Externa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www.statsforvalteren.no/siteassets/fm-oslo-og-viken/folk-og-samfunn/leve-hele-livet/oslo-og-viken-gjennomforingsplan-2021-2023.pdf"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s://www.statsforvalteren.no/oslo-og-viken/kurs-og-konferanser/?hy=2021" TargetMode="External"/><Relationship Id="rId2" Type="http://schemas.openxmlformats.org/officeDocument/2006/relationships/hyperlink" Target="https://www.statsforvalteren.no/nb/oslo-og-viken/folk-og-samfunn/samordning-av-velferdsoppdrag/" TargetMode="Externa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40E5EDC-256A-42E4-A302-759584E8FA97}"/>
              </a:ext>
            </a:extLst>
          </p:cNvPr>
          <p:cNvSpPr>
            <a:spLocks noGrp="1"/>
          </p:cNvSpPr>
          <p:nvPr>
            <p:ph type="body" sz="quarter" idx="11"/>
          </p:nvPr>
        </p:nvSpPr>
        <p:spPr/>
        <p:txBody>
          <a:bodyPr/>
          <a:lstStyle/>
          <a:p>
            <a:pPr algn="ctr"/>
            <a:endParaRPr lang="nb-NO" sz="1800" u="sng" dirty="0">
              <a:solidFill>
                <a:srgbClr val="0563C1"/>
              </a:solidFill>
              <a:effectLst/>
              <a:latin typeface="Calibri" panose="020F0502020204030204" pitchFamily="34" charset="0"/>
              <a:ea typeface="Calibri" panose="020F0502020204030204" pitchFamily="34" charset="0"/>
              <a:hlinkClick r:id="rId2"/>
            </a:endParaRPr>
          </a:p>
          <a:p>
            <a:pPr algn="ctr"/>
            <a:endParaRPr lang="nb-NO" sz="1800" u="sng" dirty="0">
              <a:solidFill>
                <a:srgbClr val="0563C1"/>
              </a:solidFill>
              <a:latin typeface="Calibri" panose="020F0502020204030204" pitchFamily="34" charset="0"/>
              <a:ea typeface="Calibri" panose="020F0502020204030204" pitchFamily="34" charset="0"/>
              <a:hlinkClick r:id="rId2"/>
            </a:endParaRPr>
          </a:p>
          <a:p>
            <a:pPr algn="ctr"/>
            <a:endParaRPr lang="nb-NO" sz="1800" u="sng" dirty="0">
              <a:solidFill>
                <a:srgbClr val="0563C1"/>
              </a:solidFill>
              <a:effectLst/>
              <a:latin typeface="Calibri" panose="020F0502020204030204" pitchFamily="34" charset="0"/>
              <a:ea typeface="Calibri" panose="020F0502020204030204" pitchFamily="34" charset="0"/>
              <a:hlinkClick r:id="rId2"/>
            </a:endParaRPr>
          </a:p>
          <a:p>
            <a:pPr algn="ctr"/>
            <a:r>
              <a:rPr lang="nb-NO" sz="1800" u="sng" dirty="0">
                <a:solidFill>
                  <a:srgbClr val="0563C1"/>
                </a:solidFill>
                <a:effectLst/>
                <a:latin typeface="Calibri" panose="020F0502020204030204" pitchFamily="34" charset="0"/>
                <a:ea typeface="Calibri" panose="020F0502020204030204" pitchFamily="34" charset="0"/>
                <a:hlinkClick r:id="rId2"/>
              </a:rPr>
              <a:t>Hva er eldrereformen Leve hele livet? </a:t>
            </a:r>
            <a:r>
              <a:rPr lang="nb-NO" sz="1800" u="sng" dirty="0" err="1">
                <a:solidFill>
                  <a:srgbClr val="0563C1"/>
                </a:solidFill>
                <a:effectLst/>
                <a:latin typeface="Calibri" panose="020F0502020204030204" pitchFamily="34" charset="0"/>
                <a:ea typeface="Calibri" panose="020F0502020204030204" pitchFamily="34" charset="0"/>
                <a:hlinkClick r:id="rId2"/>
              </a:rPr>
              <a:t>on</a:t>
            </a:r>
            <a:r>
              <a:rPr lang="nb-NO" sz="1800" u="sng" dirty="0">
                <a:solidFill>
                  <a:srgbClr val="0563C1"/>
                </a:solidFill>
                <a:effectLst/>
                <a:latin typeface="Calibri" panose="020F0502020204030204" pitchFamily="34" charset="0"/>
                <a:ea typeface="Calibri" panose="020F0502020204030204" pitchFamily="34" charset="0"/>
                <a:hlinkClick r:id="rId2"/>
              </a:rPr>
              <a:t> </a:t>
            </a:r>
            <a:r>
              <a:rPr lang="nb-NO" sz="1800" u="sng" dirty="0" err="1">
                <a:solidFill>
                  <a:srgbClr val="0563C1"/>
                </a:solidFill>
                <a:effectLst/>
                <a:latin typeface="Calibri" panose="020F0502020204030204" pitchFamily="34" charset="0"/>
                <a:ea typeface="Calibri" panose="020F0502020204030204" pitchFamily="34" charset="0"/>
                <a:hlinkClick r:id="rId2"/>
              </a:rPr>
              <a:t>Vimeo</a:t>
            </a:r>
            <a:endParaRPr lang="nb-NO" dirty="0"/>
          </a:p>
        </p:txBody>
      </p:sp>
      <p:sp>
        <p:nvSpPr>
          <p:cNvPr id="3" name="Tittel 2">
            <a:extLst>
              <a:ext uri="{FF2B5EF4-FFF2-40B4-BE49-F238E27FC236}">
                <a16:creationId xmlns:a16="http://schemas.microsoft.com/office/drawing/2014/main" id="{B51ED31C-5EE4-4085-8A62-6D11418CEFDD}"/>
              </a:ext>
            </a:extLst>
          </p:cNvPr>
          <p:cNvSpPr>
            <a:spLocks noGrp="1"/>
          </p:cNvSpPr>
          <p:nvPr>
            <p:ph type="title"/>
          </p:nvPr>
        </p:nvSpPr>
        <p:spPr>
          <a:xfrm>
            <a:off x="1055688" y="873125"/>
            <a:ext cx="10080625" cy="862369"/>
          </a:xfrm>
        </p:spPr>
        <p:txBody>
          <a:bodyPr/>
          <a:lstStyle/>
          <a:p>
            <a:pPr algn="ctr"/>
            <a:r>
              <a:rPr lang="nb-NO" b="1" dirty="0"/>
              <a:t>Leve hele livet – veien fra reform til virkelighet</a:t>
            </a:r>
          </a:p>
        </p:txBody>
      </p:sp>
    </p:spTree>
    <p:extLst>
      <p:ext uri="{BB962C8B-B14F-4D97-AF65-F5344CB8AC3E}">
        <p14:creationId xmlns:p14="http://schemas.microsoft.com/office/powerpoint/2010/main" val="325385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E29A586-900A-413F-9480-23A47C0D3C09}"/>
              </a:ext>
            </a:extLst>
          </p:cNvPr>
          <p:cNvPicPr>
            <a:picLocks noChangeAspect="1"/>
          </p:cNvPicPr>
          <p:nvPr/>
        </p:nvPicPr>
        <p:blipFill rotWithShape="1">
          <a:blip r:embed="rId2"/>
          <a:srcRect/>
          <a:stretch/>
        </p:blipFill>
        <p:spPr>
          <a:xfrm>
            <a:off x="20" y="10"/>
            <a:ext cx="12191980" cy="6857990"/>
          </a:xfrm>
          <a:prstGeom prst="rect">
            <a:avLst/>
          </a:prstGeom>
          <a:noFill/>
        </p:spPr>
      </p:pic>
    </p:spTree>
    <p:extLst>
      <p:ext uri="{BB962C8B-B14F-4D97-AF65-F5344CB8AC3E}">
        <p14:creationId xmlns:p14="http://schemas.microsoft.com/office/powerpoint/2010/main" val="29680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A13A9F9-3642-47CF-8917-02A73ED4C91C}"/>
              </a:ext>
            </a:extLst>
          </p:cNvPr>
          <p:cNvSpPr>
            <a:spLocks noGrp="1"/>
          </p:cNvSpPr>
          <p:nvPr>
            <p:ph type="body" sz="quarter" idx="11"/>
          </p:nvPr>
        </p:nvSpPr>
        <p:spPr>
          <a:xfrm>
            <a:off x="1057541" y="1331843"/>
            <a:ext cx="10078772" cy="5188227"/>
          </a:xfrm>
        </p:spPr>
        <p:txBody>
          <a:bodyPr/>
          <a:lstStyle/>
          <a:p>
            <a:endParaRPr lang="nb-NO" b="1" dirty="0"/>
          </a:p>
          <a:p>
            <a:pPr marL="342900" indent="-342900">
              <a:buFont typeface="Arial" panose="020B0604020202020204" pitchFamily="34" charset="0"/>
              <a:buChar char="•"/>
            </a:pPr>
            <a:r>
              <a:rPr lang="nb-NO" b="1" dirty="0"/>
              <a:t>Hovedpunktene i rapporteringen er varslet i det særskilte oppdragsbrevet for 2021.</a:t>
            </a:r>
          </a:p>
          <a:p>
            <a:endParaRPr lang="nb-NO" b="1" dirty="0"/>
          </a:p>
          <a:p>
            <a:pPr marL="342900" indent="-342900">
              <a:buFont typeface="Arial" panose="020B0604020202020204" pitchFamily="34" charset="0"/>
              <a:buChar char="•"/>
            </a:pPr>
            <a:r>
              <a:rPr lang="nb-NO" dirty="0"/>
              <a:t>Basert på innkomne svar fra kommunene skal SF gi en kortfattet, skriftlig vurdering av status for reformarbeidet i regionen, sett opp mot målene, føringene og forventningene til det regionale støtteapparatet.</a:t>
            </a:r>
          </a:p>
          <a:p>
            <a:endParaRPr lang="nb-NO" dirty="0"/>
          </a:p>
          <a:p>
            <a:pPr marL="342900" indent="-342900">
              <a:buFont typeface="Arial" panose="020B0604020202020204" pitchFamily="34" charset="0"/>
              <a:buChar char="•"/>
            </a:pPr>
            <a:r>
              <a:rPr lang="nb-NO" dirty="0"/>
              <a:t>Rapporteringen vil inngå i Helsedirektoratets årsrapport for 2021 som skal leveres til HOD innen 1. feb. 2022.</a:t>
            </a:r>
          </a:p>
          <a:p>
            <a:endParaRPr lang="nb-NO" dirty="0"/>
          </a:p>
          <a:p>
            <a:pPr marL="342900" indent="-342900">
              <a:buFont typeface="Arial" panose="020B0604020202020204" pitchFamily="34" charset="0"/>
              <a:buChar char="•"/>
            </a:pPr>
            <a:r>
              <a:rPr lang="nb-NO" dirty="0"/>
              <a:t>Frist for kommunenes rapportering </a:t>
            </a:r>
            <a:r>
              <a:rPr lang="nb-NO" b="1" dirty="0"/>
              <a:t>25.10. 2021.</a:t>
            </a:r>
          </a:p>
        </p:txBody>
      </p:sp>
      <p:sp>
        <p:nvSpPr>
          <p:cNvPr id="3" name="Tittel 2">
            <a:extLst>
              <a:ext uri="{FF2B5EF4-FFF2-40B4-BE49-F238E27FC236}">
                <a16:creationId xmlns:a16="http://schemas.microsoft.com/office/drawing/2014/main" id="{BDC8E40D-76DC-49CA-86B3-3C5D01D22CD5}"/>
              </a:ext>
            </a:extLst>
          </p:cNvPr>
          <p:cNvSpPr>
            <a:spLocks noGrp="1"/>
          </p:cNvSpPr>
          <p:nvPr>
            <p:ph type="title"/>
          </p:nvPr>
        </p:nvSpPr>
        <p:spPr>
          <a:xfrm>
            <a:off x="1055688" y="626166"/>
            <a:ext cx="10080625" cy="556591"/>
          </a:xfrm>
        </p:spPr>
        <p:txBody>
          <a:bodyPr/>
          <a:lstStyle/>
          <a:p>
            <a:pPr algn="ctr"/>
            <a:r>
              <a:rPr lang="nb-NO" b="1" dirty="0"/>
              <a:t>Statusrapportering pr. 1 november</a:t>
            </a:r>
          </a:p>
        </p:txBody>
      </p:sp>
    </p:spTree>
    <p:extLst>
      <p:ext uri="{BB962C8B-B14F-4D97-AF65-F5344CB8AC3E}">
        <p14:creationId xmlns:p14="http://schemas.microsoft.com/office/powerpoint/2010/main" val="3758351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1754DDF-0695-4068-95E7-1203A3AC25A8}"/>
              </a:ext>
            </a:extLst>
          </p:cNvPr>
          <p:cNvPicPr/>
          <p:nvPr/>
        </p:nvPicPr>
        <p:blipFill>
          <a:blip r:embed="rId2"/>
          <a:stretch>
            <a:fillRect/>
          </a:stretch>
        </p:blipFill>
        <p:spPr>
          <a:xfrm>
            <a:off x="2990850" y="1263649"/>
            <a:ext cx="5499100" cy="4803775"/>
          </a:xfrm>
          <a:prstGeom prst="rect">
            <a:avLst/>
          </a:prstGeom>
        </p:spPr>
      </p:pic>
    </p:spTree>
    <p:extLst>
      <p:ext uri="{BB962C8B-B14F-4D97-AF65-F5344CB8AC3E}">
        <p14:creationId xmlns:p14="http://schemas.microsoft.com/office/powerpoint/2010/main" val="197654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E38D36-D4F5-4B18-B973-3D53094E2FC6}"/>
              </a:ext>
            </a:extLst>
          </p:cNvPr>
          <p:cNvPicPr>
            <a:picLocks noChangeAspect="1"/>
          </p:cNvPicPr>
          <p:nvPr/>
        </p:nvPicPr>
        <p:blipFill rotWithShape="1">
          <a:blip r:embed="rId2"/>
          <a:srcRect r="35246"/>
          <a:stretch/>
        </p:blipFill>
        <p:spPr>
          <a:xfrm>
            <a:off x="576262" y="261118"/>
            <a:ext cx="7148513" cy="6209706"/>
          </a:xfrm>
          <a:prstGeom prst="rect">
            <a:avLst/>
          </a:prstGeom>
          <a:noFill/>
        </p:spPr>
      </p:pic>
      <p:pic>
        <p:nvPicPr>
          <p:cNvPr id="3" name="Bilde 2">
            <a:extLst>
              <a:ext uri="{FF2B5EF4-FFF2-40B4-BE49-F238E27FC236}">
                <a16:creationId xmlns:a16="http://schemas.microsoft.com/office/drawing/2014/main" id="{2055D4D2-EC3D-4CE3-9F06-9A1E3C7AE56D}"/>
              </a:ext>
            </a:extLst>
          </p:cNvPr>
          <p:cNvPicPr>
            <a:picLocks noChangeAspect="1"/>
          </p:cNvPicPr>
          <p:nvPr/>
        </p:nvPicPr>
        <p:blipFill>
          <a:blip r:embed="rId3"/>
          <a:stretch>
            <a:fillRect/>
          </a:stretch>
        </p:blipFill>
        <p:spPr>
          <a:xfrm>
            <a:off x="7724775" y="734017"/>
            <a:ext cx="3409950" cy="1646183"/>
          </a:xfrm>
          <a:prstGeom prst="rect">
            <a:avLst/>
          </a:prstGeom>
        </p:spPr>
      </p:pic>
      <p:pic>
        <p:nvPicPr>
          <p:cNvPr id="4" name="Bilde 3">
            <a:extLst>
              <a:ext uri="{FF2B5EF4-FFF2-40B4-BE49-F238E27FC236}">
                <a16:creationId xmlns:a16="http://schemas.microsoft.com/office/drawing/2014/main" id="{A0721A7B-D07E-4BBF-ACC5-C8540C630B3F}"/>
              </a:ext>
            </a:extLst>
          </p:cNvPr>
          <p:cNvPicPr>
            <a:picLocks noChangeAspect="1"/>
          </p:cNvPicPr>
          <p:nvPr/>
        </p:nvPicPr>
        <p:blipFill>
          <a:blip r:embed="rId4"/>
          <a:stretch>
            <a:fillRect/>
          </a:stretch>
        </p:blipFill>
        <p:spPr>
          <a:xfrm>
            <a:off x="7724775" y="3663726"/>
            <a:ext cx="3861146" cy="2807098"/>
          </a:xfrm>
          <a:prstGeom prst="rect">
            <a:avLst/>
          </a:prstGeom>
        </p:spPr>
      </p:pic>
    </p:spTree>
    <p:extLst>
      <p:ext uri="{BB962C8B-B14F-4D97-AF65-F5344CB8AC3E}">
        <p14:creationId xmlns:p14="http://schemas.microsoft.com/office/powerpoint/2010/main" val="195995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4FD08A2-9954-48AB-A5B8-2ECADAB5B9C9}"/>
              </a:ext>
            </a:extLst>
          </p:cNvPr>
          <p:cNvSpPr>
            <a:spLocks noGrp="1"/>
          </p:cNvSpPr>
          <p:nvPr>
            <p:ph type="body" sz="quarter" idx="11"/>
          </p:nvPr>
        </p:nvSpPr>
        <p:spPr>
          <a:xfrm>
            <a:off x="1057541" y="1172818"/>
            <a:ext cx="10078772" cy="5317434"/>
          </a:xfrm>
        </p:spPr>
        <p:txBody>
          <a:bodyPr/>
          <a:lstStyle/>
          <a:p>
            <a:r>
              <a:rPr lang="nb-NO" sz="2000" dirty="0">
                <a:latin typeface="Calibri" panose="020F0502020204030204" pitchFamily="34" charset="0"/>
                <a:ea typeface="Calibri" panose="020F0502020204030204" pitchFamily="34" charset="0"/>
              </a:rPr>
              <a:t>De nominerte er klare </a:t>
            </a:r>
            <a:r>
              <a:rPr lang="nb-NO" sz="2000" dirty="0">
                <a:latin typeface="Calibri" panose="020F0502020204030204" pitchFamily="34" charset="0"/>
                <a:ea typeface="Calibri" panose="020F0502020204030204" pitchFamily="34" charset="0"/>
                <a:sym typeface="Wingdings" panose="05000000000000000000" pitchFamily="2" charset="2"/>
              </a:rPr>
              <a:t></a:t>
            </a:r>
            <a:endParaRPr lang="nb-NO" sz="2000" dirty="0">
              <a:latin typeface="Calibri" panose="020F0502020204030204" pitchFamily="34" charset="0"/>
              <a:ea typeface="Calibri" panose="020F0502020204030204" pitchFamily="34" charset="0"/>
            </a:endParaRPr>
          </a:p>
          <a:p>
            <a:r>
              <a:rPr lang="nb-NO" sz="2000" dirty="0">
                <a:latin typeface="Calibri" panose="020F0502020204030204" pitchFamily="34" charset="0"/>
                <a:ea typeface="Calibri" panose="020F0502020204030204" pitchFamily="34" charset="0"/>
              </a:rPr>
              <a:t>Det er delt en «informasjonspakke» om prisen tilpasset eksternkommunikasjon</a:t>
            </a:r>
          </a:p>
          <a:p>
            <a:r>
              <a:rPr lang="nb-NO" sz="2000" dirty="0">
                <a:latin typeface="Calibri" panose="020F0502020204030204" pitchFamily="34" charset="0"/>
                <a:ea typeface="Calibri" panose="020F0502020204030204" pitchFamily="34" charset="0"/>
              </a:rPr>
              <a:t>Informasjonen er delt videre med regionalt støtteapparat og kommuner</a:t>
            </a:r>
            <a:endParaRPr lang="nb-NO" dirty="0">
              <a:latin typeface="Calibri" panose="020F0502020204030204" pitchFamily="34" charset="0"/>
              <a:ea typeface="Calibri" panose="020F0502020204030204" pitchFamily="34" charset="0"/>
            </a:endParaRPr>
          </a:p>
          <a:p>
            <a:r>
              <a:rPr lang="nb-NO" sz="2000" dirty="0">
                <a:latin typeface="Calibri" panose="020F0502020204030204" pitchFamily="34" charset="0"/>
                <a:ea typeface="Calibri" panose="020F0502020204030204" pitchFamily="34" charset="0"/>
              </a:rPr>
              <a:t>De nominerte er:</a:t>
            </a:r>
          </a:p>
          <a:p>
            <a:pPr marL="342900" lvl="0" indent="-342900">
              <a:lnSpc>
                <a:spcPct val="105000"/>
              </a:lnSpc>
              <a:buFont typeface="Symbol" panose="05050102010706020507" pitchFamily="18" charset="2"/>
              <a:buChar char=""/>
            </a:pPr>
            <a:r>
              <a:rPr lang="nb-NO" sz="2000" dirty="0">
                <a:effectLst/>
                <a:latin typeface="Calibri" panose="020F0502020204030204" pitchFamily="34" charset="0"/>
                <a:ea typeface="Times New Roman" panose="02020603050405020304" pitchFamily="18" charset="0"/>
              </a:rPr>
              <a:t>Oslo</a:t>
            </a:r>
            <a:endParaRPr lang="nb-NO"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nb-NO" sz="2000" dirty="0">
                <a:effectLst/>
                <a:latin typeface="Calibri" panose="020F0502020204030204" pitchFamily="34" charset="0"/>
                <a:ea typeface="Times New Roman" panose="02020603050405020304" pitchFamily="18" charset="0"/>
              </a:rPr>
              <a:t>Bømlo </a:t>
            </a:r>
            <a:endParaRPr lang="nb-NO"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nb-NO" sz="2000" dirty="0">
                <a:effectLst/>
                <a:latin typeface="Calibri" panose="020F0502020204030204" pitchFamily="34" charset="0"/>
                <a:ea typeface="Times New Roman" panose="02020603050405020304" pitchFamily="18" charset="0"/>
              </a:rPr>
              <a:t>Asker</a:t>
            </a:r>
            <a:endParaRPr lang="nb-NO"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nb-NO" sz="2000" dirty="0">
                <a:effectLst/>
                <a:latin typeface="Calibri" panose="020F0502020204030204" pitchFamily="34" charset="0"/>
                <a:ea typeface="Times New Roman" panose="02020603050405020304" pitchFamily="18" charset="0"/>
              </a:rPr>
              <a:t>Gjøvik </a:t>
            </a:r>
            <a:endParaRPr lang="nb-NO"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nb-NO" sz="2000" dirty="0">
                <a:effectLst/>
                <a:latin typeface="Calibri" panose="020F0502020204030204" pitchFamily="34" charset="0"/>
                <a:ea typeface="Times New Roman" panose="02020603050405020304" pitchFamily="18" charset="0"/>
              </a:rPr>
              <a:t>Vefsn </a:t>
            </a:r>
            <a:endParaRPr lang="nb-NO"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nb-NO" sz="2000" dirty="0">
                <a:effectLst/>
                <a:latin typeface="Calibri" panose="020F0502020204030204" pitchFamily="34" charset="0"/>
                <a:ea typeface="Times New Roman" panose="02020603050405020304" pitchFamily="18" charset="0"/>
              </a:rPr>
              <a:t>Sandefjord</a:t>
            </a:r>
            <a:endParaRPr lang="nb-NO"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nb-NO" sz="2000" dirty="0">
                <a:effectLst/>
                <a:latin typeface="Calibri" panose="020F0502020204030204" pitchFamily="34" charset="0"/>
                <a:ea typeface="Times New Roman" panose="02020603050405020304" pitchFamily="18" charset="0"/>
              </a:rPr>
              <a:t>Sula</a:t>
            </a:r>
            <a:endParaRPr lang="nb-NO" sz="20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nb-NO" sz="2000" dirty="0">
                <a:effectLst/>
                <a:latin typeface="Calibri" panose="020F0502020204030204" pitchFamily="34" charset="0"/>
                <a:ea typeface="Times New Roman" panose="02020603050405020304" pitchFamily="18" charset="0"/>
              </a:rPr>
              <a:t>Flekkefjord</a:t>
            </a:r>
            <a:endParaRPr lang="nb-NO" sz="2000" dirty="0">
              <a:effectLst/>
              <a:latin typeface="Calibri" panose="020F0502020204030204" pitchFamily="34" charset="0"/>
              <a:ea typeface="Calibri" panose="020F0502020204030204" pitchFamily="34" charset="0"/>
            </a:endParaRPr>
          </a:p>
          <a:p>
            <a:endParaRPr lang="nb-NO" sz="2000" dirty="0">
              <a:latin typeface="Calibri" panose="020F0502020204030204" pitchFamily="34" charset="0"/>
              <a:ea typeface="Calibri" panose="020F0502020204030204" pitchFamily="34" charset="0"/>
            </a:endParaRPr>
          </a:p>
          <a:p>
            <a:endParaRPr lang="nb-NO" dirty="0"/>
          </a:p>
        </p:txBody>
      </p:sp>
      <p:sp>
        <p:nvSpPr>
          <p:cNvPr id="3" name="Tittel 2">
            <a:extLst>
              <a:ext uri="{FF2B5EF4-FFF2-40B4-BE49-F238E27FC236}">
                <a16:creationId xmlns:a16="http://schemas.microsoft.com/office/drawing/2014/main" id="{3B948F99-F0E7-4A8C-9A49-C3130C706AD8}"/>
              </a:ext>
            </a:extLst>
          </p:cNvPr>
          <p:cNvSpPr>
            <a:spLocks noGrp="1"/>
          </p:cNvSpPr>
          <p:nvPr>
            <p:ph type="title"/>
          </p:nvPr>
        </p:nvSpPr>
        <p:spPr>
          <a:xfrm>
            <a:off x="1055688" y="675862"/>
            <a:ext cx="10080625" cy="496955"/>
          </a:xfrm>
        </p:spPr>
        <p:txBody>
          <a:bodyPr/>
          <a:lstStyle/>
          <a:p>
            <a:pPr algn="ctr"/>
            <a:r>
              <a:rPr lang="nb-NO" b="1" dirty="0"/>
              <a:t>Leve hele livet - prisen</a:t>
            </a:r>
          </a:p>
        </p:txBody>
      </p:sp>
    </p:spTree>
    <p:extLst>
      <p:ext uri="{BB962C8B-B14F-4D97-AF65-F5344CB8AC3E}">
        <p14:creationId xmlns:p14="http://schemas.microsoft.com/office/powerpoint/2010/main" val="138707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F6EF31AB-7503-4583-995C-B0C37EA3F10B}"/>
              </a:ext>
            </a:extLst>
          </p:cNvPr>
          <p:cNvPicPr>
            <a:picLocks noChangeAspect="1"/>
          </p:cNvPicPr>
          <p:nvPr/>
        </p:nvPicPr>
        <p:blipFill>
          <a:blip r:embed="rId2"/>
          <a:stretch>
            <a:fillRect/>
          </a:stretch>
        </p:blipFill>
        <p:spPr>
          <a:xfrm>
            <a:off x="120650" y="150316"/>
            <a:ext cx="11039475" cy="6209706"/>
          </a:xfrm>
          <a:prstGeom prst="rect">
            <a:avLst/>
          </a:prstGeom>
          <a:noFill/>
        </p:spPr>
      </p:pic>
    </p:spTree>
    <p:extLst>
      <p:ext uri="{BB962C8B-B14F-4D97-AF65-F5344CB8AC3E}">
        <p14:creationId xmlns:p14="http://schemas.microsoft.com/office/powerpoint/2010/main" val="11916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9F1BCC3-F1E0-485A-B5FA-2B5CA6BF8F6E}"/>
              </a:ext>
            </a:extLst>
          </p:cNvPr>
          <p:cNvSpPr>
            <a:spLocks noGrp="1"/>
          </p:cNvSpPr>
          <p:nvPr>
            <p:ph type="body" sz="quarter" idx="11"/>
          </p:nvPr>
        </p:nvSpPr>
        <p:spPr>
          <a:xfrm>
            <a:off x="1057541" y="1600200"/>
            <a:ext cx="10078772" cy="4901184"/>
          </a:xfrm>
        </p:spPr>
        <p:txBody>
          <a:bodyPr/>
          <a:lstStyle/>
          <a:p>
            <a:endParaRPr lang="nb-NO" dirty="0"/>
          </a:p>
          <a:p>
            <a:pPr marL="342900" indent="-342900">
              <a:buFont typeface="Arial" panose="020B0604020202020204" pitchFamily="34" charset="0"/>
              <a:buChar char="•"/>
            </a:pPr>
            <a:r>
              <a:rPr lang="nb-NO" b="1" dirty="0"/>
              <a:t>Legge til rette for nettverkssamarbeid med tema relatert til Leve hele livet, der kommunene kan dele erfaringer og lære av hverandre</a:t>
            </a:r>
          </a:p>
          <a:p>
            <a:endParaRPr lang="nb-NO" b="1" dirty="0"/>
          </a:p>
          <a:p>
            <a:pPr marL="342900" indent="-342900">
              <a:buFont typeface="Arial" panose="020B0604020202020204" pitchFamily="34" charset="0"/>
              <a:buChar char="•"/>
            </a:pPr>
            <a:r>
              <a:rPr lang="nb-NO" dirty="0"/>
              <a:t>Gjennomføringsplan Leve hele livet Oslo og Viken </a:t>
            </a:r>
            <a:r>
              <a:rPr lang="nb-NO" dirty="0">
                <a:hlinkClick r:id="rId2"/>
              </a:rPr>
              <a:t>https://www.statsforvalteren.no/siteassets/fm-oslo-og-viken/folk-og-samfunn/leve-hele-livet/oslo-og-viken-gjennomforingsplan-2021-2023.pdf</a:t>
            </a:r>
            <a:endParaRPr lang="nb-NO" dirty="0"/>
          </a:p>
          <a:p>
            <a:endParaRPr lang="nb-NO" dirty="0"/>
          </a:p>
          <a:p>
            <a:pPr marL="342900" indent="-342900">
              <a:buFont typeface="Arial" panose="020B0604020202020204" pitchFamily="34" charset="0"/>
              <a:buChar char="•"/>
            </a:pPr>
            <a:r>
              <a:rPr lang="nb-NO" dirty="0"/>
              <a:t>Månedlige møter i Det regionale støtteapparat. Den 18.10 møte med representanter fra bl.a. Eldrerådet i Viken og Det sentrale eldreråd i Oslo</a:t>
            </a:r>
          </a:p>
          <a:p>
            <a:endParaRPr lang="nb-NO" dirty="0"/>
          </a:p>
          <a:p>
            <a:pPr marL="342900" indent="-342900">
              <a:buFont typeface="Arial" panose="020B0604020202020204" pitchFamily="34" charset="0"/>
              <a:buChar char="•"/>
            </a:pPr>
            <a:r>
              <a:rPr lang="nb-NO" dirty="0"/>
              <a:t>SF har gjennom hele pandemien kartlagt hvordan kommunene vurderer tilgangen til helsepersonell og kritisk kompetanse.</a:t>
            </a:r>
          </a:p>
        </p:txBody>
      </p:sp>
      <p:sp>
        <p:nvSpPr>
          <p:cNvPr id="3" name="Tittel 2">
            <a:extLst>
              <a:ext uri="{FF2B5EF4-FFF2-40B4-BE49-F238E27FC236}">
                <a16:creationId xmlns:a16="http://schemas.microsoft.com/office/drawing/2014/main" id="{4D2194CD-56D7-457D-BD87-4657F2998821}"/>
              </a:ext>
            </a:extLst>
          </p:cNvPr>
          <p:cNvSpPr>
            <a:spLocks noGrp="1"/>
          </p:cNvSpPr>
          <p:nvPr>
            <p:ph type="title"/>
          </p:nvPr>
        </p:nvSpPr>
        <p:spPr>
          <a:xfrm>
            <a:off x="1055688" y="873126"/>
            <a:ext cx="10080625" cy="627684"/>
          </a:xfrm>
        </p:spPr>
        <p:txBody>
          <a:bodyPr/>
          <a:lstStyle/>
          <a:p>
            <a:pPr algn="ctr"/>
            <a:r>
              <a:rPr lang="nb-NO" b="1" dirty="0"/>
              <a:t>Status regionalt</a:t>
            </a:r>
          </a:p>
        </p:txBody>
      </p:sp>
    </p:spTree>
    <p:extLst>
      <p:ext uri="{BB962C8B-B14F-4D97-AF65-F5344CB8AC3E}">
        <p14:creationId xmlns:p14="http://schemas.microsoft.com/office/powerpoint/2010/main" val="332983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503171D-955D-4948-90F6-1B6718CC544E}"/>
              </a:ext>
            </a:extLst>
          </p:cNvPr>
          <p:cNvSpPr>
            <a:spLocks noGrp="1"/>
          </p:cNvSpPr>
          <p:nvPr>
            <p:ph type="body" sz="quarter" idx="11"/>
          </p:nvPr>
        </p:nvSpPr>
        <p:spPr>
          <a:xfrm>
            <a:off x="1057541" y="1451113"/>
            <a:ext cx="10078772" cy="5118651"/>
          </a:xfrm>
        </p:spPr>
        <p:txBody>
          <a:bodyPr/>
          <a:lstStyle/>
          <a:p>
            <a:r>
              <a:rPr lang="nb-NO" sz="1800" b="0" i="0" dirty="0">
                <a:solidFill>
                  <a:srgbClr val="212529"/>
                </a:solidFill>
                <a:effectLst/>
                <a:latin typeface="Open Sans" panose="020B0606030504020204" pitchFamily="34" charset="0"/>
              </a:rPr>
              <a:t>Statsforvalteren har mange ulike oppgaver og oppdrag som best kan løses ved at flere fagområder samordner sine tiltak. Vi skal også  ta samordningsinitiativ for sikre at nasjonale mål nås på tvers av nivå og sektorer. Velferdsprosjektet skal bidra til å samordne oppgaver på flere velferdsområder.</a:t>
            </a:r>
            <a:endParaRPr lang="nb-NO" dirty="0">
              <a:solidFill>
                <a:srgbClr val="212529"/>
              </a:solidFill>
              <a:latin typeface="Open Sans" panose="020B0606030504020204" pitchFamily="34" charset="0"/>
            </a:endParaRPr>
          </a:p>
          <a:p>
            <a:r>
              <a:rPr lang="nb-NO" sz="1800" dirty="0">
                <a:solidFill>
                  <a:srgbClr val="212529"/>
                </a:solidFill>
                <a:latin typeface="Open Sans" panose="020B0606030504020204" pitchFamily="34" charset="0"/>
              </a:rPr>
              <a:t>Eks.:</a:t>
            </a:r>
          </a:p>
          <a:p>
            <a:r>
              <a:rPr lang="nb-NO" sz="1800" dirty="0">
                <a:solidFill>
                  <a:srgbClr val="212529"/>
                </a:solidFill>
                <a:latin typeface="Open Sans" panose="020B0606030504020204" pitchFamily="34" charset="0"/>
              </a:rPr>
              <a:t>Leve hele livet</a:t>
            </a:r>
          </a:p>
          <a:p>
            <a:r>
              <a:rPr lang="nb-NO" sz="1800" dirty="0">
                <a:solidFill>
                  <a:srgbClr val="212529"/>
                </a:solidFill>
                <a:latin typeface="Open Sans" panose="020B0606030504020204" pitchFamily="34" charset="0"/>
              </a:rPr>
              <a:t>Matgledekorpset</a:t>
            </a:r>
          </a:p>
          <a:p>
            <a:r>
              <a:rPr lang="nb-NO" dirty="0">
                <a:solidFill>
                  <a:srgbClr val="212529"/>
                </a:solidFill>
                <a:latin typeface="Open Sans" panose="020B0606030504020204" pitchFamily="34" charset="0"/>
              </a:rPr>
              <a:t>Inn på tunet</a:t>
            </a:r>
          </a:p>
          <a:p>
            <a:r>
              <a:rPr lang="nb-NO" dirty="0">
                <a:solidFill>
                  <a:srgbClr val="212529"/>
                </a:solidFill>
                <a:latin typeface="Open Sans" panose="020B0606030504020204" pitchFamily="34" charset="0"/>
              </a:rPr>
              <a:t>Rettighetene til mennesker med nedsatt funksjonsevne</a:t>
            </a:r>
          </a:p>
          <a:p>
            <a:r>
              <a:rPr lang="nb-NO" dirty="0">
                <a:solidFill>
                  <a:srgbClr val="212529"/>
                </a:solidFill>
                <a:latin typeface="Open Sans" panose="020B0606030504020204" pitchFamily="34" charset="0"/>
              </a:rPr>
              <a:t>Tilskuddsordninger</a:t>
            </a:r>
          </a:p>
          <a:p>
            <a:r>
              <a:rPr lang="nb-NO" dirty="0">
                <a:solidFill>
                  <a:srgbClr val="212529"/>
                </a:solidFill>
                <a:latin typeface="Open Sans" panose="020B0606030504020204" pitchFamily="34" charset="0"/>
              </a:rPr>
              <a:t>Nasjonal strategi sosial boligpolitikk</a:t>
            </a:r>
          </a:p>
          <a:p>
            <a:r>
              <a:rPr lang="nb-NO" dirty="0">
                <a:hlinkClick r:id="rId2"/>
              </a:rPr>
              <a:t>Samordning av velferdsoppdrag | Statsforvalteren i Oslo og Viken</a:t>
            </a:r>
            <a:endParaRPr lang="nb-NO" dirty="0"/>
          </a:p>
          <a:p>
            <a:r>
              <a:rPr lang="nn-NO" dirty="0">
                <a:hlinkClick r:id="rId3"/>
              </a:rPr>
              <a:t>Kurs og </a:t>
            </a:r>
            <a:r>
              <a:rPr lang="nn-NO" dirty="0" err="1">
                <a:hlinkClick r:id="rId3"/>
              </a:rPr>
              <a:t>konferanser</a:t>
            </a:r>
            <a:r>
              <a:rPr lang="nn-NO" dirty="0">
                <a:hlinkClick r:id="rId3"/>
              </a:rPr>
              <a:t> | </a:t>
            </a:r>
            <a:r>
              <a:rPr lang="nn-NO" dirty="0" err="1">
                <a:hlinkClick r:id="rId3"/>
              </a:rPr>
              <a:t>Statsforvalteren</a:t>
            </a:r>
            <a:r>
              <a:rPr lang="nn-NO" dirty="0">
                <a:hlinkClick r:id="rId3"/>
              </a:rPr>
              <a:t> i Oslo og Viken</a:t>
            </a:r>
            <a:endParaRPr lang="nb-NO" dirty="0"/>
          </a:p>
        </p:txBody>
      </p:sp>
      <p:sp>
        <p:nvSpPr>
          <p:cNvPr id="3" name="Tittel 2">
            <a:extLst>
              <a:ext uri="{FF2B5EF4-FFF2-40B4-BE49-F238E27FC236}">
                <a16:creationId xmlns:a16="http://schemas.microsoft.com/office/drawing/2014/main" id="{1333BEA6-1E5D-4357-AFA2-E101E363CD7D}"/>
              </a:ext>
            </a:extLst>
          </p:cNvPr>
          <p:cNvSpPr>
            <a:spLocks noGrp="1"/>
          </p:cNvSpPr>
          <p:nvPr>
            <p:ph type="title"/>
          </p:nvPr>
        </p:nvSpPr>
        <p:spPr>
          <a:xfrm>
            <a:off x="1055688" y="873126"/>
            <a:ext cx="10080625" cy="577988"/>
          </a:xfrm>
        </p:spPr>
        <p:txBody>
          <a:bodyPr/>
          <a:lstStyle/>
          <a:p>
            <a:pPr algn="ctr"/>
            <a:r>
              <a:rPr lang="nb-NO" b="1" dirty="0"/>
              <a:t>Velferdsprosjektet </a:t>
            </a:r>
          </a:p>
        </p:txBody>
      </p:sp>
    </p:spTree>
    <p:extLst>
      <p:ext uri="{BB962C8B-B14F-4D97-AF65-F5344CB8AC3E}">
        <p14:creationId xmlns:p14="http://schemas.microsoft.com/office/powerpoint/2010/main" val="196766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7A97EA1-DFC9-4736-9449-E47E5F8D4453}"/>
              </a:ext>
            </a:extLst>
          </p:cNvPr>
          <p:cNvPicPr>
            <a:picLocks noChangeAspect="1"/>
          </p:cNvPicPr>
          <p:nvPr/>
        </p:nvPicPr>
        <p:blipFill rotWithShape="1">
          <a:blip r:embed="rId2"/>
          <a:srcRect/>
          <a:stretch/>
        </p:blipFill>
        <p:spPr>
          <a:xfrm>
            <a:off x="20" y="10"/>
            <a:ext cx="12191980" cy="6857990"/>
          </a:xfrm>
          <a:prstGeom prst="rect">
            <a:avLst/>
          </a:prstGeom>
          <a:noFill/>
        </p:spPr>
      </p:pic>
    </p:spTree>
    <p:extLst>
      <p:ext uri="{BB962C8B-B14F-4D97-AF65-F5344CB8AC3E}">
        <p14:creationId xmlns:p14="http://schemas.microsoft.com/office/powerpoint/2010/main" val="320413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4F3F3C6-6A7B-4B1C-8CA6-439BEDB99D26}"/>
              </a:ext>
            </a:extLst>
          </p:cNvPr>
          <p:cNvSpPr>
            <a:spLocks noGrp="1"/>
          </p:cNvSpPr>
          <p:nvPr>
            <p:ph type="body" sz="quarter" idx="11"/>
          </p:nvPr>
        </p:nvSpPr>
        <p:spPr/>
        <p:txBody>
          <a:bodyPr/>
          <a:lstStyle/>
          <a:p>
            <a:endParaRPr lang="nb-NO" dirty="0"/>
          </a:p>
        </p:txBody>
      </p:sp>
      <p:sp>
        <p:nvSpPr>
          <p:cNvPr id="3" name="Plassholder for tekst 2">
            <a:extLst>
              <a:ext uri="{FF2B5EF4-FFF2-40B4-BE49-F238E27FC236}">
                <a16:creationId xmlns:a16="http://schemas.microsoft.com/office/drawing/2014/main" id="{BEDC6EC4-607D-41B1-90FA-92D7DCA1F229}"/>
              </a:ext>
            </a:extLst>
          </p:cNvPr>
          <p:cNvSpPr>
            <a:spLocks noGrp="1"/>
          </p:cNvSpPr>
          <p:nvPr>
            <p:ph type="body" sz="quarter" idx="12"/>
          </p:nvPr>
        </p:nvSpPr>
        <p:spPr/>
        <p:txBody>
          <a:bodyPr/>
          <a:lstStyle/>
          <a:p>
            <a:endParaRPr lang="nb-NO" dirty="0"/>
          </a:p>
        </p:txBody>
      </p:sp>
      <p:sp>
        <p:nvSpPr>
          <p:cNvPr id="4" name="Tittel 3">
            <a:extLst>
              <a:ext uri="{FF2B5EF4-FFF2-40B4-BE49-F238E27FC236}">
                <a16:creationId xmlns:a16="http://schemas.microsoft.com/office/drawing/2014/main" id="{C687FA30-8EEC-4E72-9F19-508F64A5FF3F}"/>
              </a:ext>
            </a:extLst>
          </p:cNvPr>
          <p:cNvSpPr>
            <a:spLocks noGrp="1"/>
          </p:cNvSpPr>
          <p:nvPr>
            <p:ph type="title"/>
          </p:nvPr>
        </p:nvSpPr>
        <p:spPr>
          <a:xfrm>
            <a:off x="1055688" y="873125"/>
            <a:ext cx="10080625" cy="817889"/>
          </a:xfrm>
        </p:spPr>
        <p:txBody>
          <a:bodyPr/>
          <a:lstStyle/>
          <a:p>
            <a:pPr algn="ctr"/>
            <a:r>
              <a:rPr lang="nb-NO" b="1" dirty="0"/>
              <a:t>Fundamentet for reformen</a:t>
            </a:r>
          </a:p>
        </p:txBody>
      </p:sp>
      <p:pic>
        <p:nvPicPr>
          <p:cNvPr id="5" name="Bilde 4">
            <a:extLst>
              <a:ext uri="{FF2B5EF4-FFF2-40B4-BE49-F238E27FC236}">
                <a16:creationId xmlns:a16="http://schemas.microsoft.com/office/drawing/2014/main" id="{1C265E0F-0E65-487B-9FF8-946700BC49CC}"/>
              </a:ext>
            </a:extLst>
          </p:cNvPr>
          <p:cNvPicPr>
            <a:picLocks noChangeAspect="1"/>
          </p:cNvPicPr>
          <p:nvPr/>
        </p:nvPicPr>
        <p:blipFill>
          <a:blip r:embed="rId2"/>
          <a:stretch>
            <a:fillRect/>
          </a:stretch>
        </p:blipFill>
        <p:spPr>
          <a:xfrm>
            <a:off x="1484851" y="1567725"/>
            <a:ext cx="3595815" cy="4838630"/>
          </a:xfrm>
          <a:prstGeom prst="rect">
            <a:avLst/>
          </a:prstGeom>
          <a:noFill/>
        </p:spPr>
      </p:pic>
      <p:pic>
        <p:nvPicPr>
          <p:cNvPr id="6" name="Bilde 5">
            <a:extLst>
              <a:ext uri="{FF2B5EF4-FFF2-40B4-BE49-F238E27FC236}">
                <a16:creationId xmlns:a16="http://schemas.microsoft.com/office/drawing/2014/main" id="{4D094CA1-37FC-4FE7-9D80-2FC5FB09C3E2}"/>
              </a:ext>
            </a:extLst>
          </p:cNvPr>
          <p:cNvPicPr>
            <a:picLocks noChangeAspect="1"/>
          </p:cNvPicPr>
          <p:nvPr/>
        </p:nvPicPr>
        <p:blipFill>
          <a:blip r:embed="rId3"/>
          <a:stretch>
            <a:fillRect/>
          </a:stretch>
        </p:blipFill>
        <p:spPr>
          <a:xfrm>
            <a:off x="6244768" y="2158799"/>
            <a:ext cx="1255944" cy="1544811"/>
          </a:xfrm>
          <a:prstGeom prst="rect">
            <a:avLst/>
          </a:prstGeom>
        </p:spPr>
      </p:pic>
      <p:pic>
        <p:nvPicPr>
          <p:cNvPr id="7" name="Plassholder for bilde 6">
            <a:extLst>
              <a:ext uri="{FF2B5EF4-FFF2-40B4-BE49-F238E27FC236}">
                <a16:creationId xmlns:a16="http://schemas.microsoft.com/office/drawing/2014/main" id="{2DA0506F-2EA6-47AD-9999-C46147A5CE98}"/>
              </a:ext>
            </a:extLst>
          </p:cNvPr>
          <p:cNvPicPr>
            <a:picLocks noGrp="1" noChangeAspect="1"/>
          </p:cNvPicPr>
          <p:nvPr>
            <p:ph type="pic" sz="quarter" idx="13"/>
          </p:nvPr>
        </p:nvPicPr>
        <p:blipFill>
          <a:blip r:embed="rId4"/>
          <a:srcRect t="6078" b="6078"/>
          <a:stretch>
            <a:fillRect/>
          </a:stretch>
        </p:blipFill>
        <p:spPr>
          <a:xfrm>
            <a:off x="6194091" y="3429000"/>
            <a:ext cx="1501189" cy="1858513"/>
          </a:xfrm>
          <a:prstGeom prst="rect">
            <a:avLst/>
          </a:prstGeom>
        </p:spPr>
      </p:pic>
      <p:pic>
        <p:nvPicPr>
          <p:cNvPr id="8" name="Bilde 7">
            <a:extLst>
              <a:ext uri="{FF2B5EF4-FFF2-40B4-BE49-F238E27FC236}">
                <a16:creationId xmlns:a16="http://schemas.microsoft.com/office/drawing/2014/main" id="{6B3043F0-91C4-48EA-AB06-2974152015E5}"/>
              </a:ext>
            </a:extLst>
          </p:cNvPr>
          <p:cNvPicPr>
            <a:picLocks noChangeAspect="1"/>
          </p:cNvPicPr>
          <p:nvPr/>
        </p:nvPicPr>
        <p:blipFill>
          <a:blip r:embed="rId5"/>
          <a:stretch>
            <a:fillRect/>
          </a:stretch>
        </p:blipFill>
        <p:spPr>
          <a:xfrm>
            <a:off x="7275058" y="4543395"/>
            <a:ext cx="1246725" cy="1759663"/>
          </a:xfrm>
          <a:prstGeom prst="rect">
            <a:avLst/>
          </a:prstGeom>
        </p:spPr>
      </p:pic>
      <p:pic>
        <p:nvPicPr>
          <p:cNvPr id="9" name="Bilde 8">
            <a:extLst>
              <a:ext uri="{FF2B5EF4-FFF2-40B4-BE49-F238E27FC236}">
                <a16:creationId xmlns:a16="http://schemas.microsoft.com/office/drawing/2014/main" id="{05D37038-9C77-47BF-BF53-84B7A8A10938}"/>
              </a:ext>
            </a:extLst>
          </p:cNvPr>
          <p:cNvPicPr>
            <a:picLocks noChangeAspect="1"/>
          </p:cNvPicPr>
          <p:nvPr/>
        </p:nvPicPr>
        <p:blipFill>
          <a:blip r:embed="rId6"/>
          <a:stretch>
            <a:fillRect/>
          </a:stretch>
        </p:blipFill>
        <p:spPr>
          <a:xfrm>
            <a:off x="8561403" y="4617864"/>
            <a:ext cx="1246726" cy="1630970"/>
          </a:xfrm>
          <a:prstGeom prst="rect">
            <a:avLst/>
          </a:prstGeom>
        </p:spPr>
      </p:pic>
      <p:pic>
        <p:nvPicPr>
          <p:cNvPr id="10" name="Bilde 9">
            <a:extLst>
              <a:ext uri="{FF2B5EF4-FFF2-40B4-BE49-F238E27FC236}">
                <a16:creationId xmlns:a16="http://schemas.microsoft.com/office/drawing/2014/main" id="{4BB9FBB1-5452-4BC1-8089-FA26D79778CF}"/>
              </a:ext>
            </a:extLst>
          </p:cNvPr>
          <p:cNvPicPr>
            <a:picLocks noChangeAspect="1"/>
          </p:cNvPicPr>
          <p:nvPr/>
        </p:nvPicPr>
        <p:blipFill>
          <a:blip r:embed="rId7"/>
          <a:stretch>
            <a:fillRect/>
          </a:stretch>
        </p:blipFill>
        <p:spPr>
          <a:xfrm>
            <a:off x="9808129" y="4615692"/>
            <a:ext cx="1368867" cy="1687366"/>
          </a:xfrm>
          <a:prstGeom prst="rect">
            <a:avLst/>
          </a:prstGeom>
        </p:spPr>
      </p:pic>
      <p:pic>
        <p:nvPicPr>
          <p:cNvPr id="11" name="Bilde 10">
            <a:extLst>
              <a:ext uri="{FF2B5EF4-FFF2-40B4-BE49-F238E27FC236}">
                <a16:creationId xmlns:a16="http://schemas.microsoft.com/office/drawing/2014/main" id="{CD3C805B-EC6F-426C-A868-4D8DA11A26E9}"/>
              </a:ext>
            </a:extLst>
          </p:cNvPr>
          <p:cNvPicPr>
            <a:picLocks noChangeAspect="1"/>
          </p:cNvPicPr>
          <p:nvPr/>
        </p:nvPicPr>
        <p:blipFill>
          <a:blip r:embed="rId8"/>
          <a:stretch>
            <a:fillRect/>
          </a:stretch>
        </p:blipFill>
        <p:spPr>
          <a:xfrm>
            <a:off x="8171700" y="2185912"/>
            <a:ext cx="1141815" cy="1579448"/>
          </a:xfrm>
          <a:prstGeom prst="rect">
            <a:avLst/>
          </a:prstGeom>
        </p:spPr>
      </p:pic>
      <p:pic>
        <p:nvPicPr>
          <p:cNvPr id="12" name="Bilde 11">
            <a:extLst>
              <a:ext uri="{FF2B5EF4-FFF2-40B4-BE49-F238E27FC236}">
                <a16:creationId xmlns:a16="http://schemas.microsoft.com/office/drawing/2014/main" id="{233D282D-0296-47A7-B8F6-6AD0DC3718E5}"/>
              </a:ext>
            </a:extLst>
          </p:cNvPr>
          <p:cNvPicPr>
            <a:picLocks noChangeAspect="1"/>
          </p:cNvPicPr>
          <p:nvPr/>
        </p:nvPicPr>
        <p:blipFill>
          <a:blip r:embed="rId9"/>
          <a:stretch>
            <a:fillRect/>
          </a:stretch>
        </p:blipFill>
        <p:spPr>
          <a:xfrm>
            <a:off x="9197143" y="2754957"/>
            <a:ext cx="1185584" cy="1579448"/>
          </a:xfrm>
          <a:prstGeom prst="rect">
            <a:avLst/>
          </a:prstGeom>
        </p:spPr>
      </p:pic>
    </p:spTree>
    <p:extLst>
      <p:ext uri="{BB962C8B-B14F-4D97-AF65-F5344CB8AC3E}">
        <p14:creationId xmlns:p14="http://schemas.microsoft.com/office/powerpoint/2010/main" val="280799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1FBDF53-326A-4227-B2A2-904D9CF95965}"/>
              </a:ext>
            </a:extLst>
          </p:cNvPr>
          <p:cNvSpPr>
            <a:spLocks noGrp="1"/>
          </p:cNvSpPr>
          <p:nvPr>
            <p:ph type="body" sz="quarter" idx="11"/>
          </p:nvPr>
        </p:nvSpPr>
        <p:spPr>
          <a:xfrm>
            <a:off x="1057541" y="1803918"/>
            <a:ext cx="10078772" cy="4646645"/>
          </a:xfrm>
        </p:spPr>
        <p:txBody>
          <a:bodyPr/>
          <a:lstStyle/>
          <a:p>
            <a:pPr marL="285750" indent="-285750">
              <a:buFont typeface="Arial" panose="020B0604020202020204" pitchFamily="34" charset="0"/>
              <a:buChar char="•"/>
            </a:pPr>
            <a:r>
              <a:rPr lang="nb-NO" sz="1400" dirty="0"/>
              <a:t>I </a:t>
            </a:r>
            <a:r>
              <a:rPr lang="nb-NO" sz="1400" dirty="0" err="1"/>
              <a:t>Prop</a:t>
            </a:r>
            <a:r>
              <a:rPr lang="nb-NO" sz="1400" dirty="0"/>
              <a:t>. 1S(2020-2021), jf. </a:t>
            </a:r>
            <a:r>
              <a:rPr lang="nb-NO" sz="1400" dirty="0" err="1"/>
              <a:t>Innst</a:t>
            </a:r>
            <a:r>
              <a:rPr lang="nb-NO" sz="1400" dirty="0"/>
              <a:t>. 11 S(2020-2021) – vedtatt at kommuner som omstiller seg i tråd med reformen vil bli prioritert innenfor en rekke relevante tilskuddsordninger (9.jan.HDIR har sendt brev til kommunene med informasjon om dette).</a:t>
            </a:r>
          </a:p>
          <a:p>
            <a:pPr marL="285750" indent="-285750">
              <a:buFont typeface="Arial" panose="020B0604020202020204" pitchFamily="34" charset="0"/>
              <a:buChar char="•"/>
            </a:pPr>
            <a:r>
              <a:rPr lang="nb-NO" sz="1400" dirty="0"/>
              <a:t>Lagt opp til en prosess hvor kommunestyrene behandler og vedtar hvordan reformens løsninger kan tilpasses lokale forhold og innføres i samarbeid med andre tjenesteområder, frivillig sektor og andre aktører i lokalsamfunnet.</a:t>
            </a:r>
          </a:p>
          <a:p>
            <a:pPr marL="285750" indent="-285750">
              <a:buFont typeface="Arial" panose="020B0604020202020204" pitchFamily="34" charset="0"/>
              <a:buChar char="•"/>
            </a:pPr>
            <a:r>
              <a:rPr lang="nb-NO" sz="1400" dirty="0"/>
              <a:t>Kommunene har stor frihet til å utforme og konkretisere hvordan reformen skal iverksettes lokalt, basert på egne utfordringer og behov.</a:t>
            </a:r>
          </a:p>
          <a:p>
            <a:pPr marL="285750" indent="-285750">
              <a:buFont typeface="Arial" panose="020B0604020202020204" pitchFamily="34" charset="0"/>
              <a:buChar char="•"/>
            </a:pPr>
            <a:r>
              <a:rPr lang="nb-NO" sz="1400" dirty="0"/>
              <a:t>Kriterier for å bli prioritert i tilskuddsforvaltningen:</a:t>
            </a:r>
          </a:p>
          <a:p>
            <a:pPr marL="285750" indent="-285750">
              <a:buFont typeface="Wingdings" panose="05000000000000000000" pitchFamily="2" charset="2"/>
              <a:buChar char="Ø"/>
            </a:pPr>
            <a:r>
              <a:rPr lang="nb-NO" sz="1400" dirty="0"/>
              <a:t>Kommunene skal enten ha vedtatt en plan eller beskrevet en prosess for hvordan og når de skal vedta en plan for gjennomføring av Leve hele livet. Det forventes at kommunene innen utgangen av 2021 kan vise til politisk vedtatte planer for hvordan reformens innsatsområder og løsninger skal gjennomføres lokalt.</a:t>
            </a:r>
          </a:p>
          <a:p>
            <a:pPr marL="285750" indent="-285750">
              <a:buFont typeface="Wingdings" panose="05000000000000000000" pitchFamily="2" charset="2"/>
              <a:buChar char="Ø"/>
            </a:pPr>
            <a:r>
              <a:rPr lang="nb-NO" sz="1400" dirty="0"/>
              <a:t>En plan innebærer at kommunestyret har tatt stilling til innsatsområdene og løsningene i reformen og vedtatt hvordan reformen skal gjennomføres lokalt.</a:t>
            </a:r>
          </a:p>
          <a:p>
            <a:pPr marL="285750" indent="-285750">
              <a:buFont typeface="Wingdings" panose="05000000000000000000" pitchFamily="2" charset="2"/>
              <a:buChar char="Ø"/>
            </a:pPr>
            <a:r>
              <a:rPr lang="nb-NO" sz="1400" dirty="0"/>
              <a:t>Kommunene skal synliggjøre hvordan reformen er tenkt integrert i kommuneplanens samfunnsdel (etter § 11-2 i plan og bygningsloven).</a:t>
            </a:r>
          </a:p>
          <a:p>
            <a:pPr marL="285750" indent="-285750">
              <a:buFont typeface="Wingdings" panose="05000000000000000000" pitchFamily="2" charset="2"/>
              <a:buChar char="Ø"/>
            </a:pPr>
            <a:r>
              <a:rPr lang="nb-NO" sz="1400" dirty="0"/>
              <a:t>Kommunene må vise til deltakelse eller planlagt deltakelse i regionale nettverk for Leve hele livet for erfaringsdeling og gjensidig støtte og bistand med andre kommuner.</a:t>
            </a:r>
          </a:p>
        </p:txBody>
      </p:sp>
      <p:sp>
        <p:nvSpPr>
          <p:cNvPr id="3" name="Tittel 2">
            <a:extLst>
              <a:ext uri="{FF2B5EF4-FFF2-40B4-BE49-F238E27FC236}">
                <a16:creationId xmlns:a16="http://schemas.microsoft.com/office/drawing/2014/main" id="{A375030C-5120-4F49-B97B-3E02CD194227}"/>
              </a:ext>
            </a:extLst>
          </p:cNvPr>
          <p:cNvSpPr>
            <a:spLocks noGrp="1"/>
          </p:cNvSpPr>
          <p:nvPr>
            <p:ph type="title"/>
          </p:nvPr>
        </p:nvSpPr>
        <p:spPr>
          <a:xfrm>
            <a:off x="1055688" y="873125"/>
            <a:ext cx="10080625" cy="806385"/>
          </a:xfrm>
        </p:spPr>
        <p:txBody>
          <a:bodyPr/>
          <a:lstStyle/>
          <a:p>
            <a:pPr algn="ctr"/>
            <a:r>
              <a:rPr lang="nb-NO" b="1" dirty="0"/>
              <a:t>Leve hele livet – kriterier for å bli prioritert i tilskuddsordninger</a:t>
            </a:r>
          </a:p>
        </p:txBody>
      </p:sp>
    </p:spTree>
    <p:extLst>
      <p:ext uri="{BB962C8B-B14F-4D97-AF65-F5344CB8AC3E}">
        <p14:creationId xmlns:p14="http://schemas.microsoft.com/office/powerpoint/2010/main" val="18411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3742FB6-0995-4BCF-9696-A7595E8DE233}"/>
              </a:ext>
            </a:extLst>
          </p:cNvPr>
          <p:cNvSpPr>
            <a:spLocks noGrp="1"/>
          </p:cNvSpPr>
          <p:nvPr>
            <p:ph type="body" sz="quarter" idx="11"/>
          </p:nvPr>
        </p:nvSpPr>
        <p:spPr>
          <a:xfrm>
            <a:off x="1057541" y="1884784"/>
            <a:ext cx="10078772" cy="4424463"/>
          </a:xfrm>
        </p:spPr>
        <p:txBody>
          <a:bodyPr/>
          <a:lstStyle/>
          <a:p>
            <a:endParaRPr lang="nb-NO" dirty="0"/>
          </a:p>
        </p:txBody>
      </p:sp>
      <p:sp>
        <p:nvSpPr>
          <p:cNvPr id="3" name="Tittel 2">
            <a:extLst>
              <a:ext uri="{FF2B5EF4-FFF2-40B4-BE49-F238E27FC236}">
                <a16:creationId xmlns:a16="http://schemas.microsoft.com/office/drawing/2014/main" id="{30658A43-FA23-4BE6-AB20-03ECEAE42B0B}"/>
              </a:ext>
            </a:extLst>
          </p:cNvPr>
          <p:cNvSpPr>
            <a:spLocks noGrp="1"/>
          </p:cNvSpPr>
          <p:nvPr>
            <p:ph type="title"/>
          </p:nvPr>
        </p:nvSpPr>
        <p:spPr>
          <a:xfrm>
            <a:off x="1055688" y="873126"/>
            <a:ext cx="10080625" cy="731740"/>
          </a:xfrm>
        </p:spPr>
        <p:txBody>
          <a:bodyPr/>
          <a:lstStyle/>
          <a:p>
            <a:pPr algn="ctr"/>
            <a:r>
              <a:rPr lang="nb-NO" b="1" dirty="0"/>
              <a:t>Oslo og Viken – tilskuddsmidler 2021</a:t>
            </a:r>
          </a:p>
        </p:txBody>
      </p:sp>
      <p:graphicFrame>
        <p:nvGraphicFramePr>
          <p:cNvPr id="4" name="Tabell 3">
            <a:extLst>
              <a:ext uri="{FF2B5EF4-FFF2-40B4-BE49-F238E27FC236}">
                <a16:creationId xmlns:a16="http://schemas.microsoft.com/office/drawing/2014/main" id="{6D331A71-DE2F-4567-B5D2-A742664A737E}"/>
              </a:ext>
            </a:extLst>
          </p:cNvPr>
          <p:cNvGraphicFramePr>
            <a:graphicFrameLocks noGrp="1"/>
          </p:cNvGraphicFramePr>
          <p:nvPr>
            <p:extLst>
              <p:ext uri="{D42A27DB-BD31-4B8C-83A1-F6EECF244321}">
                <p14:modId xmlns:p14="http://schemas.microsoft.com/office/powerpoint/2010/main" val="1554527370"/>
              </p:ext>
            </p:extLst>
          </p:nvPr>
        </p:nvGraphicFramePr>
        <p:xfrm>
          <a:off x="951722" y="1783441"/>
          <a:ext cx="10269894" cy="4525810"/>
        </p:xfrm>
        <a:graphic>
          <a:graphicData uri="http://schemas.openxmlformats.org/drawingml/2006/table">
            <a:tbl>
              <a:tblPr>
                <a:tableStyleId>{5C22544A-7EE6-4342-B048-85BDC9FD1C3A}</a:tableStyleId>
              </a:tblPr>
              <a:tblGrid>
                <a:gridCol w="5409334">
                  <a:extLst>
                    <a:ext uri="{9D8B030D-6E8A-4147-A177-3AD203B41FA5}">
                      <a16:colId xmlns:a16="http://schemas.microsoft.com/office/drawing/2014/main" val="307923259"/>
                    </a:ext>
                  </a:extLst>
                </a:gridCol>
                <a:gridCol w="2430280">
                  <a:extLst>
                    <a:ext uri="{9D8B030D-6E8A-4147-A177-3AD203B41FA5}">
                      <a16:colId xmlns:a16="http://schemas.microsoft.com/office/drawing/2014/main" val="1628440880"/>
                    </a:ext>
                  </a:extLst>
                </a:gridCol>
                <a:gridCol w="2430280">
                  <a:extLst>
                    <a:ext uri="{9D8B030D-6E8A-4147-A177-3AD203B41FA5}">
                      <a16:colId xmlns:a16="http://schemas.microsoft.com/office/drawing/2014/main" val="3088416286"/>
                    </a:ext>
                  </a:extLst>
                </a:gridCol>
              </a:tblGrid>
              <a:tr h="163198">
                <a:tc>
                  <a:txBody>
                    <a:bodyPr/>
                    <a:lstStyle/>
                    <a:p>
                      <a:pPr algn="l" fontAlgn="b"/>
                      <a:r>
                        <a:rPr lang="nb-NO" sz="1000" u="none" strike="noStrike">
                          <a:effectLst/>
                        </a:rPr>
                        <a:t>Prosjekt</a:t>
                      </a:r>
                      <a:endParaRPr lang="nb-NO" sz="1000" b="1" i="0" u="none" strike="noStrike">
                        <a:solidFill>
                          <a:srgbClr val="000000"/>
                        </a:solidFill>
                        <a:effectLst/>
                        <a:latin typeface="Calibri" panose="020F0502020204030204" pitchFamily="34" charset="0"/>
                      </a:endParaRPr>
                    </a:p>
                  </a:txBody>
                  <a:tcPr marL="7350" marR="7350" marT="7350" marB="0" anchor="b"/>
                </a:tc>
                <a:tc>
                  <a:txBody>
                    <a:bodyPr/>
                    <a:lstStyle/>
                    <a:p>
                      <a:pPr algn="ctr" fontAlgn="b"/>
                      <a:r>
                        <a:rPr lang="nb-NO" sz="1000" u="none" strike="noStrike">
                          <a:effectLst/>
                        </a:rPr>
                        <a:t>Fullmakt</a:t>
                      </a:r>
                      <a:endParaRPr lang="nb-NO" sz="1000" b="1" i="0" u="none" strike="noStrike">
                        <a:solidFill>
                          <a:srgbClr val="000000"/>
                        </a:solidFill>
                        <a:effectLst/>
                        <a:latin typeface="Calibri" panose="020F0502020204030204" pitchFamily="34" charset="0"/>
                      </a:endParaRPr>
                    </a:p>
                  </a:txBody>
                  <a:tcPr marL="7350" marR="7350" marT="7350" marB="0" anchor="b"/>
                </a:tc>
                <a:tc>
                  <a:txBody>
                    <a:bodyPr/>
                    <a:lstStyle/>
                    <a:p>
                      <a:pPr algn="ctr" fontAlgn="b"/>
                      <a:r>
                        <a:rPr lang="nb-NO" sz="1000" u="none" strike="noStrike">
                          <a:effectLst/>
                        </a:rPr>
                        <a:t>29.08.21</a:t>
                      </a:r>
                      <a:endParaRPr lang="nb-NO" sz="1000" b="1"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2069492731"/>
                  </a:ext>
                </a:extLst>
              </a:tr>
              <a:tr h="167603">
                <a:tc>
                  <a:txBody>
                    <a:bodyPr/>
                    <a:lstStyle/>
                    <a:p>
                      <a:pPr algn="l" fontAlgn="b"/>
                      <a:r>
                        <a:rPr lang="nb-NO" sz="1000" u="none" strike="noStrike">
                          <a:effectLst/>
                        </a:rPr>
                        <a:t>Omsorgsplan 2020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3 488 000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1 225 295</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2967603944"/>
                  </a:ext>
                </a:extLst>
              </a:tr>
              <a:tr h="167603">
                <a:tc>
                  <a:txBody>
                    <a:bodyPr/>
                    <a:lstStyle/>
                    <a:p>
                      <a:pPr algn="l" fontAlgn="b"/>
                      <a:r>
                        <a:rPr lang="nb-NO" sz="1000" u="none" strike="noStrike">
                          <a:effectLst/>
                        </a:rPr>
                        <a:t>Omsorgsplan 2020 - USHT</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 </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1 000 000</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1094684793"/>
                  </a:ext>
                </a:extLst>
              </a:tr>
              <a:tr h="193389">
                <a:tc>
                  <a:txBody>
                    <a:bodyPr/>
                    <a:lstStyle/>
                    <a:p>
                      <a:pPr algn="l" fontAlgn="b"/>
                      <a:r>
                        <a:rPr lang="nb-NO" sz="1000" u="none" strike="noStrike">
                          <a:effectLst/>
                        </a:rPr>
                        <a:t>Leve hele livet</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1 230 000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922 818</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713919721"/>
                  </a:ext>
                </a:extLst>
              </a:tr>
              <a:tr h="193389">
                <a:tc>
                  <a:txBody>
                    <a:bodyPr/>
                    <a:lstStyle/>
                    <a:p>
                      <a:pPr algn="l" fontAlgn="b"/>
                      <a:r>
                        <a:rPr lang="nb-NO" sz="1000" u="none" strike="noStrike">
                          <a:effectLst/>
                        </a:rPr>
                        <a:t>Sårbare eldre (drift)</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470 000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325 746</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3449658442"/>
                  </a:ext>
                </a:extLst>
              </a:tr>
              <a:tr h="407419">
                <a:tc>
                  <a:txBody>
                    <a:bodyPr/>
                    <a:lstStyle/>
                    <a:p>
                      <a:pPr algn="l" fontAlgn="b"/>
                      <a:r>
                        <a:rPr lang="nb-NO" sz="1000" u="none" strike="noStrike">
                          <a:effectLst/>
                        </a:rPr>
                        <a:t>Tilskudd lindrende behandling og omsorg ved livets slutt</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3 426 000</a:t>
                      </a:r>
                      <a:endParaRPr lang="nb-NO" sz="1000" b="1"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3 402 594</a:t>
                      </a:r>
                      <a:endParaRPr lang="nb-NO" sz="1000" b="1"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585653437"/>
                  </a:ext>
                </a:extLst>
              </a:tr>
              <a:tr h="180496">
                <a:tc>
                  <a:txBody>
                    <a:bodyPr/>
                    <a:lstStyle/>
                    <a:p>
                      <a:pPr algn="l" fontAlgn="b"/>
                      <a:r>
                        <a:rPr lang="nb-NO" sz="1000" u="none" strike="noStrike">
                          <a:effectLst/>
                        </a:rPr>
                        <a:t>Velferdsteknologiprogram</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5 242 000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5 242 000</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552200788"/>
                  </a:ext>
                </a:extLst>
              </a:tr>
              <a:tr h="407419">
                <a:tc>
                  <a:txBody>
                    <a:bodyPr/>
                    <a:lstStyle/>
                    <a:p>
                      <a:pPr algn="l" fontAlgn="b"/>
                      <a:r>
                        <a:rPr lang="nb-NO" sz="1000" u="none" strike="noStrike">
                          <a:effectLst/>
                        </a:rPr>
                        <a:t>Tilskudd kompetanse- og innovasjon Kompetanseløftet 2020 </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101 436 000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91 971 648</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885570508"/>
                  </a:ext>
                </a:extLst>
              </a:tr>
              <a:tr h="273761">
                <a:tc>
                  <a:txBody>
                    <a:bodyPr/>
                    <a:lstStyle/>
                    <a:p>
                      <a:pPr algn="l" fontAlgn="b"/>
                      <a:r>
                        <a:rPr lang="nb-NO" sz="1000" u="none" strike="noStrike">
                          <a:effectLst/>
                        </a:rPr>
                        <a:t>Tilskudd - Aktivitetstilbud og besøksvert (sårbare eldre)</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18 368 000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13 432 563</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106753193"/>
                  </a:ext>
                </a:extLst>
              </a:tr>
              <a:tr h="273761">
                <a:tc>
                  <a:txBody>
                    <a:bodyPr/>
                    <a:lstStyle/>
                    <a:p>
                      <a:pPr algn="l" fontAlgn="b"/>
                      <a:r>
                        <a:rPr lang="nb-NO" sz="1000" u="none" strike="noStrike">
                          <a:effectLst/>
                        </a:rPr>
                        <a:t>Tilskudd - Eldre ut på middag</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9 720 000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9 720 000</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1887852161"/>
                  </a:ext>
                </a:extLst>
              </a:tr>
              <a:tr h="407419">
                <a:tc>
                  <a:txBody>
                    <a:bodyPr/>
                    <a:lstStyle/>
                    <a:p>
                      <a:pPr algn="l" fontAlgn="b"/>
                      <a:r>
                        <a:rPr lang="nb-NO" sz="1000" u="none" strike="noStrike">
                          <a:effectLst/>
                        </a:rPr>
                        <a:t>Tilskudd til aktivitetstiltak for å motvirke ensomhet (sårbare eldre)</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17 426 000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16 985 025</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3837756920"/>
                  </a:ext>
                </a:extLst>
              </a:tr>
              <a:tr h="407419">
                <a:tc>
                  <a:txBody>
                    <a:bodyPr/>
                    <a:lstStyle/>
                    <a:p>
                      <a:pPr algn="l" fontAlgn="b"/>
                      <a:r>
                        <a:rPr lang="nb-NO" sz="1000" u="none" strike="noStrike">
                          <a:effectLst/>
                        </a:rPr>
                        <a:t>Tilskudd til aktivitetstilbud og besøksvert (sårbare eldre)</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12 717 000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12 698 270</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3708444174"/>
                  </a:ext>
                </a:extLst>
              </a:tr>
              <a:tr h="407419">
                <a:tc>
                  <a:txBody>
                    <a:bodyPr/>
                    <a:lstStyle/>
                    <a:p>
                      <a:pPr algn="l" fontAlgn="b"/>
                      <a:r>
                        <a:rPr lang="nb-NO" sz="1000" u="none" strike="noStrike">
                          <a:effectLst/>
                        </a:rPr>
                        <a:t>Smiitev. og oppf.arb.  for pers. med  rus og psyk helseprobl. - Covidtilskudd</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41 300 000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41 300 000</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3147866096"/>
                  </a:ext>
                </a:extLst>
              </a:tr>
              <a:tr h="407419">
                <a:tc>
                  <a:txBody>
                    <a:bodyPr/>
                    <a:lstStyle/>
                    <a:p>
                      <a:pPr algn="l" fontAlgn="b"/>
                      <a:r>
                        <a:rPr lang="nb-NO" sz="1000" u="none" strike="noStrike">
                          <a:effectLst/>
                        </a:rPr>
                        <a:t>Midlertidig styrking av behandl innen psykisk hels- og rusarbeid</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88 987 000</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88 989 938</a:t>
                      </a:r>
                      <a:endParaRPr lang="nb-NO" sz="1000" b="0"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2757527184"/>
                  </a:ext>
                </a:extLst>
              </a:tr>
              <a:tr h="167603">
                <a:tc>
                  <a:txBody>
                    <a:bodyPr/>
                    <a:lstStyle/>
                    <a:p>
                      <a:pPr algn="l" fontAlgn="b"/>
                      <a:r>
                        <a:rPr lang="nb-NO" sz="1000" u="none" strike="noStrike">
                          <a:effectLst/>
                        </a:rPr>
                        <a:t>Tilskudd til kom.rus.arb.</a:t>
                      </a:r>
                      <a:endParaRPr lang="nb-NO" sz="10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186 000 000</a:t>
                      </a:r>
                      <a:endParaRPr lang="nb-NO" sz="1000" b="1"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000" u="none" strike="noStrike">
                          <a:effectLst/>
                        </a:rPr>
                        <a:t>179 317 702</a:t>
                      </a:r>
                      <a:endParaRPr lang="nb-NO" sz="1000" b="1" i="0" u="none" strike="noStrike">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807180603"/>
                  </a:ext>
                </a:extLst>
              </a:tr>
              <a:tr h="300493">
                <a:tc>
                  <a:txBody>
                    <a:bodyPr/>
                    <a:lstStyle/>
                    <a:p>
                      <a:pPr algn="l" fontAlgn="b"/>
                      <a:r>
                        <a:rPr lang="nb-NO" sz="1100" u="none" strike="noStrike">
                          <a:effectLst/>
                        </a:rPr>
                        <a:t>Totalt</a:t>
                      </a:r>
                      <a:endParaRPr lang="nb-NO" sz="11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100" u="none" strike="noStrike">
                          <a:effectLst/>
                        </a:rPr>
                        <a:t>489 810 000</a:t>
                      </a:r>
                      <a:endParaRPr lang="nb-NO" sz="1100" b="0" i="0" u="none" strike="noStrike">
                        <a:solidFill>
                          <a:srgbClr val="000000"/>
                        </a:solidFill>
                        <a:effectLst/>
                        <a:latin typeface="Calibri" panose="020F0502020204030204" pitchFamily="34" charset="0"/>
                      </a:endParaRPr>
                    </a:p>
                  </a:txBody>
                  <a:tcPr marL="7350" marR="7350" marT="7350" marB="0" anchor="b"/>
                </a:tc>
                <a:tc>
                  <a:txBody>
                    <a:bodyPr/>
                    <a:lstStyle/>
                    <a:p>
                      <a:pPr algn="r" fontAlgn="b"/>
                      <a:r>
                        <a:rPr lang="nb-NO" sz="1100" u="none" strike="noStrike" dirty="0">
                          <a:effectLst/>
                        </a:rPr>
                        <a:t>466 533 598</a:t>
                      </a:r>
                      <a:endParaRPr lang="nb-NO" sz="1100" b="0" i="0" u="none" strike="noStrike" dirty="0">
                        <a:solidFill>
                          <a:srgbClr val="000000"/>
                        </a:solidFill>
                        <a:effectLst/>
                        <a:latin typeface="Calibri" panose="020F0502020204030204" pitchFamily="34" charset="0"/>
                      </a:endParaRPr>
                    </a:p>
                  </a:txBody>
                  <a:tcPr marL="7350" marR="7350" marT="7350" marB="0" anchor="b"/>
                </a:tc>
                <a:extLst>
                  <a:ext uri="{0D108BD9-81ED-4DB2-BD59-A6C34878D82A}">
                    <a16:rowId xmlns:a16="http://schemas.microsoft.com/office/drawing/2014/main" val="2889353433"/>
                  </a:ext>
                </a:extLst>
              </a:tr>
            </a:tbl>
          </a:graphicData>
        </a:graphic>
      </p:graphicFrame>
    </p:spTree>
    <p:extLst>
      <p:ext uri="{BB962C8B-B14F-4D97-AF65-F5344CB8AC3E}">
        <p14:creationId xmlns:p14="http://schemas.microsoft.com/office/powerpoint/2010/main" val="326000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B7E4CAE-EB97-4854-8E11-0FBDBBF7B53D}"/>
              </a:ext>
            </a:extLst>
          </p:cNvPr>
          <p:cNvPicPr>
            <a:picLocks noChangeAspect="1"/>
          </p:cNvPicPr>
          <p:nvPr/>
        </p:nvPicPr>
        <p:blipFill>
          <a:blip r:embed="rId2"/>
          <a:stretch>
            <a:fillRect/>
          </a:stretch>
        </p:blipFill>
        <p:spPr>
          <a:xfrm>
            <a:off x="837744" y="1709530"/>
            <a:ext cx="10516511" cy="4071708"/>
          </a:xfrm>
          <a:prstGeom prst="rect">
            <a:avLst/>
          </a:prstGeom>
        </p:spPr>
      </p:pic>
      <p:sp>
        <p:nvSpPr>
          <p:cNvPr id="2" name="Plassholder for tekst 1">
            <a:extLst>
              <a:ext uri="{FF2B5EF4-FFF2-40B4-BE49-F238E27FC236}">
                <a16:creationId xmlns:a16="http://schemas.microsoft.com/office/drawing/2014/main" id="{4B24FA4A-9702-4618-906E-66AED0AA8E66}"/>
              </a:ext>
            </a:extLst>
          </p:cNvPr>
          <p:cNvSpPr>
            <a:spLocks noGrp="1"/>
          </p:cNvSpPr>
          <p:nvPr>
            <p:ph type="body" sz="quarter" idx="11"/>
          </p:nvPr>
        </p:nvSpPr>
        <p:spPr>
          <a:xfrm>
            <a:off x="1057541" y="1181521"/>
            <a:ext cx="10078772" cy="3966949"/>
          </a:xfrm>
        </p:spPr>
        <p:txBody>
          <a:bodyPr/>
          <a:lstStyle/>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sp>
        <p:nvSpPr>
          <p:cNvPr id="3" name="Tittel 2">
            <a:extLst>
              <a:ext uri="{FF2B5EF4-FFF2-40B4-BE49-F238E27FC236}">
                <a16:creationId xmlns:a16="http://schemas.microsoft.com/office/drawing/2014/main" id="{4E7B26C9-9AA8-49C0-B3CD-858E8B9131EF}"/>
              </a:ext>
            </a:extLst>
          </p:cNvPr>
          <p:cNvSpPr>
            <a:spLocks noGrp="1"/>
          </p:cNvSpPr>
          <p:nvPr>
            <p:ph type="title"/>
          </p:nvPr>
        </p:nvSpPr>
        <p:spPr>
          <a:xfrm>
            <a:off x="1055688" y="548753"/>
            <a:ext cx="10080625" cy="632768"/>
          </a:xfrm>
        </p:spPr>
        <p:txBody>
          <a:bodyPr/>
          <a:lstStyle/>
          <a:p>
            <a:pPr algn="ctr"/>
            <a:r>
              <a:rPr lang="nb-NO" b="1" dirty="0"/>
              <a:t>Nasjonalt, regionalt og lokalt</a:t>
            </a:r>
          </a:p>
        </p:txBody>
      </p:sp>
    </p:spTree>
    <p:extLst>
      <p:ext uri="{BB962C8B-B14F-4D97-AF65-F5344CB8AC3E}">
        <p14:creationId xmlns:p14="http://schemas.microsoft.com/office/powerpoint/2010/main" val="400669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872C50C-0094-48A6-B03C-F94F3BC3BC18}"/>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59642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BCEB365C-513C-4150-A30C-45D14317FCEC}"/>
              </a:ext>
            </a:extLst>
          </p:cNvPr>
          <p:cNvPicPr>
            <a:picLocks noChangeAspect="1"/>
          </p:cNvPicPr>
          <p:nvPr/>
        </p:nvPicPr>
        <p:blipFill rotWithShape="1">
          <a:blip r:embed="rId2"/>
          <a:srcRect/>
          <a:stretch/>
        </p:blipFill>
        <p:spPr>
          <a:xfrm>
            <a:off x="20" y="10"/>
            <a:ext cx="12191980" cy="6857990"/>
          </a:xfrm>
          <a:prstGeom prst="rect">
            <a:avLst/>
          </a:prstGeom>
          <a:noFill/>
        </p:spPr>
      </p:pic>
    </p:spTree>
    <p:extLst>
      <p:ext uri="{BB962C8B-B14F-4D97-AF65-F5344CB8AC3E}">
        <p14:creationId xmlns:p14="http://schemas.microsoft.com/office/powerpoint/2010/main" val="172320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EB13636-17B7-424C-B457-652F89181BCA}"/>
              </a:ext>
            </a:extLst>
          </p:cNvPr>
          <p:cNvPicPr>
            <a:picLocks noChangeAspect="1"/>
          </p:cNvPicPr>
          <p:nvPr/>
        </p:nvPicPr>
        <p:blipFill>
          <a:blip r:embed="rId2"/>
          <a:stretch>
            <a:fillRect/>
          </a:stretch>
        </p:blipFill>
        <p:spPr>
          <a:xfrm>
            <a:off x="636104" y="568393"/>
            <a:ext cx="10545418" cy="5931798"/>
          </a:xfrm>
          <a:prstGeom prst="rect">
            <a:avLst/>
          </a:prstGeom>
        </p:spPr>
      </p:pic>
    </p:spTree>
    <p:extLst>
      <p:ext uri="{BB962C8B-B14F-4D97-AF65-F5344CB8AC3E}">
        <p14:creationId xmlns:p14="http://schemas.microsoft.com/office/powerpoint/2010/main" val="142239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6995A6A-ACF3-4823-B20B-FBF0A2C41250}"/>
              </a:ext>
            </a:extLst>
          </p:cNvPr>
          <p:cNvSpPr>
            <a:spLocks noGrp="1"/>
          </p:cNvSpPr>
          <p:nvPr>
            <p:ph type="body" sz="quarter" idx="11"/>
          </p:nvPr>
        </p:nvSpPr>
        <p:spPr>
          <a:xfrm>
            <a:off x="1057541" y="1691640"/>
            <a:ext cx="10078772" cy="4617607"/>
          </a:xfrm>
        </p:spPr>
        <p:txBody>
          <a:bodyPr/>
          <a:lstStyle/>
          <a:p>
            <a:r>
              <a:rPr lang="nb-NO" dirty="0"/>
              <a:t>For å styrke grunnlaget for gjennomføring av reformen er det lagt frem en rekke nye satsinger gjeldende fra og med 2021:</a:t>
            </a:r>
          </a:p>
          <a:p>
            <a:endParaRPr lang="nb-NO" dirty="0"/>
          </a:p>
          <a:p>
            <a:pPr marL="342900" indent="-342900">
              <a:buFont typeface="Arial" panose="020B0604020202020204" pitchFamily="34" charset="0"/>
              <a:buChar char="•"/>
            </a:pPr>
            <a:r>
              <a:rPr lang="nb-NO" dirty="0"/>
              <a:t>Kompetanseløft 2025</a:t>
            </a:r>
          </a:p>
          <a:p>
            <a:pPr marL="342900" indent="-342900">
              <a:buFont typeface="Arial" panose="020B0604020202020204" pitchFamily="34" charset="0"/>
              <a:buChar char="•"/>
            </a:pPr>
            <a:r>
              <a:rPr lang="nb-NO" dirty="0"/>
              <a:t>Demensplan 2025</a:t>
            </a:r>
          </a:p>
          <a:p>
            <a:pPr marL="342900" indent="-342900">
              <a:buFont typeface="Arial" panose="020B0604020202020204" pitchFamily="34" charset="0"/>
              <a:buChar char="•"/>
            </a:pPr>
            <a:r>
              <a:rPr lang="nb-NO" dirty="0"/>
              <a:t>Pårørendestrategien</a:t>
            </a:r>
          </a:p>
          <a:p>
            <a:pPr marL="342900" indent="-342900">
              <a:buFont typeface="Arial" panose="020B0604020202020204" pitchFamily="34" charset="0"/>
              <a:buChar char="•"/>
            </a:pPr>
            <a:r>
              <a:rPr lang="nb-NO" dirty="0"/>
              <a:t>Nasjonal ernæringsstrategi for eldre</a:t>
            </a:r>
          </a:p>
          <a:p>
            <a:pPr marL="342900" indent="-342900">
              <a:buFont typeface="Arial" panose="020B0604020202020204" pitchFamily="34" charset="0"/>
              <a:buChar char="•"/>
            </a:pPr>
            <a:r>
              <a:rPr lang="nb-NO" dirty="0"/>
              <a:t>Oppfølging av stortingsmelding lindrende behandling og omsorg</a:t>
            </a:r>
          </a:p>
          <a:p>
            <a:endParaRPr lang="nb-NO" b="1" dirty="0"/>
          </a:p>
        </p:txBody>
      </p:sp>
      <p:sp>
        <p:nvSpPr>
          <p:cNvPr id="3" name="Tittel 2">
            <a:extLst>
              <a:ext uri="{FF2B5EF4-FFF2-40B4-BE49-F238E27FC236}">
                <a16:creationId xmlns:a16="http://schemas.microsoft.com/office/drawing/2014/main" id="{8DC3D0C4-ACC1-4447-9441-56D254580DFE}"/>
              </a:ext>
            </a:extLst>
          </p:cNvPr>
          <p:cNvSpPr>
            <a:spLocks noGrp="1"/>
          </p:cNvSpPr>
          <p:nvPr>
            <p:ph type="title"/>
          </p:nvPr>
        </p:nvSpPr>
        <p:spPr>
          <a:xfrm>
            <a:off x="1055688" y="873125"/>
            <a:ext cx="10080625" cy="672211"/>
          </a:xfrm>
        </p:spPr>
        <p:txBody>
          <a:bodyPr/>
          <a:lstStyle/>
          <a:p>
            <a:r>
              <a:rPr lang="nb-NO" b="1" dirty="0"/>
              <a:t>Leve hele livet og nye nasjonale satsinger</a:t>
            </a:r>
            <a:endParaRPr lang="nb-NO" dirty="0"/>
          </a:p>
        </p:txBody>
      </p:sp>
    </p:spTree>
    <p:extLst>
      <p:ext uri="{BB962C8B-B14F-4D97-AF65-F5344CB8AC3E}">
        <p14:creationId xmlns:p14="http://schemas.microsoft.com/office/powerpoint/2010/main" val="44904903"/>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1509B561-6692-4804-B8F2-318794FC4FBC}" vid="{93EB7BA6-A2C4-4394-9A18-821653C29F5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5CBBFB52150B646B10C070453761053" ma:contentTypeVersion="2" ma:contentTypeDescription="Opprett et nytt dokument." ma:contentTypeScope="" ma:versionID="f0f834d40cfcd05f24a602baf2c89ce9">
  <xsd:schema xmlns:xsd="http://www.w3.org/2001/XMLSchema" xmlns:xs="http://www.w3.org/2001/XMLSchema" xmlns:p="http://schemas.microsoft.com/office/2006/metadata/properties" xmlns:ns2="5f50896a-b139-4164-90c0-12dd50167126" targetNamespace="http://schemas.microsoft.com/office/2006/metadata/properties" ma:root="true" ma:fieldsID="800525d74b7edb5f91a4d710a4be31ae" ns2:_="">
    <xsd:import namespace="5f50896a-b139-4164-90c0-12dd5016712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0896a-b139-4164-90c0-12dd501671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9BCC0D-CEB2-41D8-B7B2-4002C879BC17}">
  <ds:schemaRefs>
    <ds:schemaRef ds:uri="http://schemas.microsoft.com/sharepoint/v3/contenttype/forms"/>
  </ds:schemaRefs>
</ds:datastoreItem>
</file>

<file path=customXml/itemProps2.xml><?xml version="1.0" encoding="utf-8"?>
<ds:datastoreItem xmlns:ds="http://schemas.openxmlformats.org/officeDocument/2006/customXml" ds:itemID="{794B7429-2E3F-41C6-9DA3-B5064D129DC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98F1732-5603-4A54-BE73-5453B50EF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50896a-b139-4164-90c0-12dd5016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1234</TotalTime>
  <Words>809</Words>
  <Application>Microsoft Office PowerPoint</Application>
  <PresentationFormat>Widescreen</PresentationFormat>
  <Paragraphs>121</Paragraphs>
  <Slides>18</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18</vt:i4>
      </vt:variant>
    </vt:vector>
  </HeadingPairs>
  <TitlesOfParts>
    <vt:vector size="26" baseType="lpstr">
      <vt:lpstr>Arial</vt:lpstr>
      <vt:lpstr>Calibri</vt:lpstr>
      <vt:lpstr>Open Sans</vt:lpstr>
      <vt:lpstr>Open Sans Light</vt:lpstr>
      <vt:lpstr>Open Sans SemiBold</vt:lpstr>
      <vt:lpstr>Symbol</vt:lpstr>
      <vt:lpstr>Wingdings</vt:lpstr>
      <vt:lpstr>Office-tema</vt:lpstr>
      <vt:lpstr>Leve hele livet – veien fra reform til virkelighet</vt:lpstr>
      <vt:lpstr>Fundamentet for reformen</vt:lpstr>
      <vt:lpstr>Leve hele livet – kriterier for å bli prioritert i tilskuddsordninger</vt:lpstr>
      <vt:lpstr>Oslo og Viken – tilskuddsmidler 2021</vt:lpstr>
      <vt:lpstr>Nasjonalt, regionalt og lokalt</vt:lpstr>
      <vt:lpstr>PowerPoint-presentasjon</vt:lpstr>
      <vt:lpstr>PowerPoint-presentasjon</vt:lpstr>
      <vt:lpstr>PowerPoint-presentasjon</vt:lpstr>
      <vt:lpstr>Leve hele livet og nye nasjonale satsinger</vt:lpstr>
      <vt:lpstr>PowerPoint-presentasjon</vt:lpstr>
      <vt:lpstr>Statusrapportering pr. 1 november</vt:lpstr>
      <vt:lpstr>PowerPoint-presentasjon</vt:lpstr>
      <vt:lpstr>PowerPoint-presentasjon</vt:lpstr>
      <vt:lpstr>Leve hele livet - prisen</vt:lpstr>
      <vt:lpstr>PowerPoint-presentasjon</vt:lpstr>
      <vt:lpstr>Status regionalt</vt:lpstr>
      <vt:lpstr>Velferdsprosjektet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Gåsvatn, Monica Carmen</dc:creator>
  <cp:lastModifiedBy>Gay, Kari Øyen</cp:lastModifiedBy>
  <cp:revision>41</cp:revision>
  <dcterms:created xsi:type="dcterms:W3CDTF">2021-02-24T11:25:06Z</dcterms:created>
  <dcterms:modified xsi:type="dcterms:W3CDTF">2021-11-03T13:57:26Z</dcterms:modified>
</cp:coreProperties>
</file>