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63" r:id="rId6"/>
    <p:sldId id="363" r:id="rId7"/>
    <p:sldId id="302" r:id="rId8"/>
    <p:sldId id="360" r:id="rId9"/>
    <p:sldId id="355" r:id="rId10"/>
    <p:sldId id="366" r:id="rId11"/>
    <p:sldId id="364" r:id="rId12"/>
    <p:sldId id="365" r:id="rId13"/>
    <p:sldId id="357" r:id="rId14"/>
    <p:sldId id="356" r:id="rId15"/>
    <p:sldId id="261" r:id="rId16"/>
  </p:sldIdLst>
  <p:sldSz cx="12192000" cy="6858000"/>
  <p:notesSz cx="6858000" cy="9144000"/>
  <p:defaultTextStyle>
    <a:defPPr>
      <a:defRPr lang="nb-NO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64C79-F4C9-45F0-B937-DB1426E2F479}" v="1" dt="2021-10-25T11:22:02.813"/>
    <p1510:client id="{DE033B13-A1D9-454E-B216-F9F24A51AA1D}" v="10" dt="2021-10-24T19:52:10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DDFD-34E0-40BF-9CEA-7632540D09C2}" type="datetimeFigureOut">
              <a:rPr lang="nb-NO" smtClean="0"/>
              <a:t>03.11.2021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3118-4A1B-4D68-B8D7-C0E4FB6F72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53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3118-4A1B-4D68-B8D7-C0E4FB6F72D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69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A650-8B7B-491F-A515-9563C2D8E36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14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Selv om andelen som fullfører og består er langt lavere på yrkesfag (YF), har denne utdanningsretningen hatt en noe mer positiv utvikling – fra 63,4 prosent i 2010-kullet til 66,8 prosent i 2013-kullet.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63118-4A1B-4D68-B8D7-C0E4FB6F72D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63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A650-8B7B-491F-A515-9563C2D8E36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6204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A650-8B7B-491F-A515-9563C2D8E36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222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A650-8B7B-491F-A515-9563C2D8E36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385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C7A650-8B7B-491F-A515-9563C2D8E36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230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lys&#10;&#10;Automatisk generert beskrivelse">
            <a:extLst>
              <a:ext uri="{FF2B5EF4-FFF2-40B4-BE49-F238E27FC236}">
                <a16:creationId xmlns:a16="http://schemas.microsoft.com/office/drawing/2014/main" id="{CBE90EAD-7FC9-4480-A0E8-38F8C82D4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30" y="2513397"/>
            <a:ext cx="5736770" cy="138499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8B9EDE-1B0E-47B9-B29A-E0C8F33B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30" y="3833907"/>
            <a:ext cx="5736770" cy="51937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375">
                <a:solidFill>
                  <a:schemeClr val="lt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A15006B-E6FC-4BC1-9F85-D5213386E3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030" y="4717653"/>
            <a:ext cx="4390570" cy="3462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Dato, navn og sted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DBFB3BB-A9E2-4452-AE69-64E0C8BDA8F0}"/>
              </a:ext>
            </a:extLst>
          </p:cNvPr>
          <p:cNvSpPr txBox="1"/>
          <p:nvPr userDrawn="1"/>
        </p:nvSpPr>
        <p:spPr>
          <a:xfrm>
            <a:off x="1045030" y="6114758"/>
            <a:ext cx="243477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 viser vei.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1CC2109-F165-4C9A-A92E-B0301059A6DA}"/>
              </a:ext>
            </a:extLst>
          </p:cNvPr>
          <p:cNvSpPr txBox="1"/>
          <p:nvPr userDrawn="1"/>
        </p:nvSpPr>
        <p:spPr>
          <a:xfrm>
            <a:off x="10307188" y="6114758"/>
            <a:ext cx="1478412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viken.no</a:t>
            </a:r>
          </a:p>
        </p:txBody>
      </p:sp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3152A350-489F-4862-8F54-71BDAE4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420E965-D13E-4770-852F-F65F35A78476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9" name="Plassholder for bunntekst 4">
            <a:extLst>
              <a:ext uri="{FF2B5EF4-FFF2-40B4-BE49-F238E27FC236}">
                <a16:creationId xmlns:a16="http://schemas.microsoft.com/office/drawing/2014/main" id="{FEF2B48C-81A4-4001-B469-8F8419D6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18BF42A2-AF0C-44F9-9BA2-94A44115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8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#2 (blå)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690342"/>
            <a:ext cx="5818500" cy="634789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35" y="2304700"/>
            <a:ext cx="5818500" cy="314851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5818500" cy="4616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733" y="0"/>
            <a:ext cx="4539267" cy="6858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F3228187-17A7-4941-93A3-7BAA15C5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FE5B00C6-FA51-48B4-A05D-AA95E5B7C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2E3FF2EB-7133-49A0-AC21-D171C5BDD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34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(blå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727177"/>
            <a:ext cx="5818500" cy="403957"/>
          </a:xfrm>
        </p:spPr>
        <p:txBody>
          <a:bodyPr lIns="0" tIns="0" rIns="0" bIns="0">
            <a:spAutoFit/>
          </a:bodyPr>
          <a:lstStyle>
            <a:lvl1pPr>
              <a:defRPr sz="2625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155291"/>
            <a:ext cx="5818500" cy="288540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75">
                <a:solidFill>
                  <a:schemeClr val="lt1"/>
                </a:solidFill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73D174E-23C5-4E0E-A66C-80E38B1278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733" y="0"/>
            <a:ext cx="453926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2C04A90-2F2C-406F-8814-1DF977BE1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7435" y="2107834"/>
            <a:ext cx="5818500" cy="2304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956"/>
              </a:spcAft>
              <a:buClrTx/>
              <a:buFont typeface="Arial" panose="020B0604020202020204" pitchFamily="34" charset="0"/>
              <a:buNone/>
              <a:defRPr sz="3000" b="0" i="1" u="none" cap="none">
                <a:solidFill>
                  <a:schemeClr val="lt1"/>
                </a:solidFill>
                <a:latin typeface="+mn-lt"/>
              </a:defRPr>
            </a:lvl1pPr>
            <a:lvl2pPr marL="235744" indent="0" algn="l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ClrTx/>
              <a:buFont typeface="Calibri Light" panose="020F0302020204030204" pitchFamily="34" charset="0"/>
              <a:buNone/>
              <a:defRPr sz="1875" b="0" i="0" u="none" cap="none">
                <a:solidFill>
                  <a:schemeClr val="lt1"/>
                </a:solidFill>
                <a:latin typeface="+mn-lt"/>
              </a:defRPr>
            </a:lvl2pPr>
            <a:lvl3pPr marL="1007269" indent="-182166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3pPr>
            <a:lvl4pPr marL="1007100" indent="-182250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4pPr>
            <a:lvl5pPr marL="1007100" indent="-182250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«Sitat»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BEC32CE5-95BD-4C13-8B32-C193E80B1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435" y="4578276"/>
            <a:ext cx="5818500" cy="230832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lt1"/>
                </a:solidFill>
                <a:latin typeface="+mj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C124B09E-8322-4EA5-B639-F0ADA933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20" name="Plassholder for bunntekst 4">
            <a:extLst>
              <a:ext uri="{FF2B5EF4-FFF2-40B4-BE49-F238E27FC236}">
                <a16:creationId xmlns:a16="http://schemas.microsoft.com/office/drawing/2014/main" id="{F0C355EC-4F90-4F0E-98A3-8A6B999E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AADD258E-E845-48D6-A465-DA3B9900B1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83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gre sitat (blå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4" y="727177"/>
            <a:ext cx="8395178" cy="403957"/>
          </a:xfrm>
        </p:spPr>
        <p:txBody>
          <a:bodyPr wrap="square" lIns="0" tIns="0" rIns="0" bIns="0">
            <a:noAutofit/>
          </a:bodyPr>
          <a:lstStyle>
            <a:lvl1pPr>
              <a:defRPr sz="2625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155291"/>
            <a:ext cx="8395178" cy="28854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75">
                <a:solidFill>
                  <a:schemeClr val="lt1"/>
                </a:solidFill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2C04A90-2F2C-406F-8814-1DF977BE1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7435" y="2107834"/>
            <a:ext cx="8395178" cy="2304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956"/>
              </a:spcAft>
              <a:buClrTx/>
              <a:buFont typeface="Arial" panose="020B0604020202020204" pitchFamily="34" charset="0"/>
              <a:buNone/>
              <a:defRPr sz="3000" b="0" i="1" u="none" cap="none">
                <a:solidFill>
                  <a:schemeClr val="lt1"/>
                </a:solidFill>
                <a:latin typeface="+mn-lt"/>
              </a:defRPr>
            </a:lvl1pPr>
            <a:lvl2pPr marL="235744" indent="0" algn="l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ClrTx/>
              <a:buFont typeface="Calibri Light" panose="020F0302020204030204" pitchFamily="34" charset="0"/>
              <a:buNone/>
              <a:defRPr sz="1875" b="0" i="0" u="none" cap="none">
                <a:solidFill>
                  <a:schemeClr val="lt1"/>
                </a:solidFill>
                <a:latin typeface="+mn-lt"/>
              </a:defRPr>
            </a:lvl2pPr>
            <a:lvl3pPr marL="1007269" indent="-182166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3pPr>
            <a:lvl4pPr marL="1007100" indent="-182250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4pPr>
            <a:lvl5pPr marL="1007100" indent="-182250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«Sitat»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BEC32CE5-95BD-4C13-8B32-C193E80B1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435" y="4578276"/>
            <a:ext cx="8395178" cy="2308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lt1"/>
                </a:solidFill>
                <a:latin typeface="+mj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640D122A-A039-4ED7-963F-52B27DE1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D520E27B-D7B5-4C56-A0CB-F9554FB09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DA77C360-8BA7-453E-8769-F716E4CCF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1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ngre si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4" y="727177"/>
            <a:ext cx="8395178" cy="403957"/>
          </a:xfrm>
        </p:spPr>
        <p:txBody>
          <a:bodyPr wrap="square" lIns="0" tIns="0" rIns="0" bIns="0">
            <a:noAutofit/>
          </a:bodyPr>
          <a:lstStyle>
            <a:lvl1pPr>
              <a:defRPr sz="2625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2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155291"/>
            <a:ext cx="8395178" cy="28854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875">
                <a:solidFill>
                  <a:schemeClr val="dk2"/>
                </a:solidFill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2C04A90-2F2C-406F-8814-1DF977BE19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77435" y="2107834"/>
            <a:ext cx="8395178" cy="2304138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956"/>
              </a:spcAft>
              <a:buClrTx/>
              <a:buFont typeface="Arial" panose="020B0604020202020204" pitchFamily="34" charset="0"/>
              <a:buNone/>
              <a:defRPr sz="3000" b="0" i="1" u="none" cap="none">
                <a:solidFill>
                  <a:schemeClr val="dk2"/>
                </a:solidFill>
                <a:latin typeface="+mn-lt"/>
              </a:defRPr>
            </a:lvl1pPr>
            <a:lvl2pPr marL="235744" indent="0" algn="l">
              <a:lnSpc>
                <a:spcPct val="110000"/>
              </a:lnSpc>
              <a:spcBef>
                <a:spcPts val="0"/>
              </a:spcBef>
              <a:spcAft>
                <a:spcPts val="750"/>
              </a:spcAft>
              <a:buClrTx/>
              <a:buFont typeface="Calibri Light" panose="020F0302020204030204" pitchFamily="34" charset="0"/>
              <a:buNone/>
              <a:defRPr sz="1875" b="0" i="0" u="none" cap="none">
                <a:solidFill>
                  <a:schemeClr val="lt1"/>
                </a:solidFill>
                <a:latin typeface="+mn-lt"/>
              </a:defRPr>
            </a:lvl2pPr>
            <a:lvl3pPr marL="1007269" indent="-182166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3pPr>
            <a:lvl4pPr marL="1007100" indent="-182250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4pPr>
            <a:lvl5pPr marL="1007100" indent="-182250" algn="l">
              <a:lnSpc>
                <a:spcPct val="110000"/>
              </a:lnSpc>
              <a:spcBef>
                <a:spcPts val="0"/>
              </a:spcBef>
              <a:spcAft>
                <a:spcPts val="544"/>
              </a:spcAft>
              <a:buClrTx/>
              <a:buFont typeface="Calibri Light" panose="020F0302020204030204" pitchFamily="34" charset="0"/>
              <a:buChar char="▪"/>
              <a:defRPr sz="1875" b="0" i="0" u="none" cap="none">
                <a:solidFill>
                  <a:schemeClr val="lt1"/>
                </a:solidFill>
                <a:latin typeface="+mn-lt"/>
              </a:defRPr>
            </a:lvl5pPr>
          </a:lstStyle>
          <a:p>
            <a:pPr lvl="0"/>
            <a:r>
              <a:rPr lang="nb-NO"/>
              <a:t>«Sitat»</a:t>
            </a:r>
          </a:p>
        </p:txBody>
      </p:sp>
      <p:sp>
        <p:nvSpPr>
          <p:cNvPr id="17" name="Plassholder for tekst 7">
            <a:extLst>
              <a:ext uri="{FF2B5EF4-FFF2-40B4-BE49-F238E27FC236}">
                <a16:creationId xmlns:a16="http://schemas.microsoft.com/office/drawing/2014/main" id="{BEC32CE5-95BD-4C13-8B32-C193E80B1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7435" y="4578276"/>
            <a:ext cx="8395178" cy="2308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500" b="0">
                <a:solidFill>
                  <a:schemeClr val="dk2"/>
                </a:solidFill>
                <a:latin typeface="+mj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Fornavn Etternavn, stilling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E10B104-F501-46BD-B18A-5EA9D6724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9FAE5EF2-D058-4AF3-8175-0E684BD1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E705B453-C832-4698-9F2E-14171BAC2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2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tel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5771A827-240E-48C8-ABCC-0B4E3E05D9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2588D3B-0759-4C2D-8879-5183A295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80" y="2752664"/>
            <a:ext cx="6076895" cy="1384995"/>
          </a:xfrm>
        </p:spPr>
        <p:txBody>
          <a:bodyPr wrap="square" lIns="0" tIns="0" rIns="0" bIns="0" anchor="t">
            <a:noAutofit/>
          </a:bodyPr>
          <a:lstStyle>
            <a:lvl1pPr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696035-C63F-45EC-B15A-768626EEE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8280" y="4057937"/>
            <a:ext cx="6076895" cy="542745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375">
                <a:solidFill>
                  <a:schemeClr val="lt1"/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6811D83-B066-482C-A3A2-9B02539B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C717830C-6466-4767-9CEE-20D09518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D9DE646-C5FD-4BDA-AC35-07DABE813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5FD8E8E-714A-468F-A315-D77D298796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0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48603A-260B-42FD-824D-988DE5C1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B337642-1948-41FB-9711-2F5D4710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1C2033B-513E-494D-BAFB-F4F8B80FD8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61CE774-2C85-48B0-B7AE-B602C59A3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5207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DADD818-317C-4CA1-933B-3FFCA8098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9F37F354-D523-4744-9DD7-5A2118C1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7C2DEDDC-50A2-4261-9169-90823741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2734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lys&#10;&#10;Automatisk generert beskrivelse">
            <a:extLst>
              <a:ext uri="{FF2B5EF4-FFF2-40B4-BE49-F238E27FC236}">
                <a16:creationId xmlns:a16="http://schemas.microsoft.com/office/drawing/2014/main" id="{CBE90EAD-7FC9-4480-A0E8-38F8C82D4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2992001"/>
            <a:ext cx="5736770" cy="1269578"/>
          </a:xfrm>
        </p:spPr>
        <p:txBody>
          <a:bodyPr lIns="0" tIns="0" rIns="0" bIns="0" anchor="t">
            <a:spAutoFit/>
          </a:bodyPr>
          <a:lstStyle>
            <a:lvl1pPr algn="l">
              <a:lnSpc>
                <a:spcPct val="100000"/>
              </a:lnSpc>
              <a:defRPr sz="8250">
                <a:solidFill>
                  <a:schemeClr val="lt1"/>
                </a:solidFill>
                <a:latin typeface="+mn-lt"/>
              </a:defRPr>
            </a:lvl1pPr>
          </a:lstStyle>
          <a:p>
            <a:r>
              <a:rPr lang="nb-NO"/>
              <a:t>Avslutning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DBFB3BB-A9E2-4452-AE69-64E0C8BDA8F0}"/>
              </a:ext>
            </a:extLst>
          </p:cNvPr>
          <p:cNvSpPr txBox="1"/>
          <p:nvPr userDrawn="1"/>
        </p:nvSpPr>
        <p:spPr>
          <a:xfrm>
            <a:off x="1045030" y="6114758"/>
            <a:ext cx="243477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 viser vei.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1CC2109-F165-4C9A-A92E-B0301059A6DA}"/>
              </a:ext>
            </a:extLst>
          </p:cNvPr>
          <p:cNvSpPr txBox="1"/>
          <p:nvPr userDrawn="1"/>
        </p:nvSpPr>
        <p:spPr>
          <a:xfrm>
            <a:off x="10307188" y="6114758"/>
            <a:ext cx="1478412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viken.no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ED8935C5-843E-4C46-8DC9-D1E23375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420E965-D13E-4770-852F-F65F35A78476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2D2F0BF3-BE6D-4B80-BA41-C2FBF4378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98485F1A-EDC7-4955-99D0-A8F85021B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33EBA9B3-0312-49E6-83AD-134432FF4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8"/>
            <a:ext cx="2050650" cy="60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27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03.11.2021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28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03.11.2021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 dirty="0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 dirty="0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2015360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kort tittel)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lys&#10;&#10;Automatisk generert beskrivelse">
            <a:extLst>
              <a:ext uri="{FF2B5EF4-FFF2-40B4-BE49-F238E27FC236}">
                <a16:creationId xmlns:a16="http://schemas.microsoft.com/office/drawing/2014/main" id="{CBE90EAD-7FC9-4480-A0E8-38F8C82D47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5030" y="2437197"/>
            <a:ext cx="5736770" cy="1615827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10500">
                <a:solidFill>
                  <a:schemeClr val="lt1"/>
                </a:solidFill>
              </a:defRPr>
            </a:lvl1pPr>
          </a:lstStyle>
          <a:p>
            <a:r>
              <a:rPr lang="nb-NO"/>
              <a:t>Kort tittel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A15006B-E6FC-4BC1-9F85-D5213386E3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030" y="4717653"/>
            <a:ext cx="4390570" cy="3462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Dato, navn og sted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DBFB3BB-A9E2-4452-AE69-64E0C8BDA8F0}"/>
              </a:ext>
            </a:extLst>
          </p:cNvPr>
          <p:cNvSpPr txBox="1"/>
          <p:nvPr userDrawn="1"/>
        </p:nvSpPr>
        <p:spPr>
          <a:xfrm>
            <a:off x="1045030" y="6114758"/>
            <a:ext cx="243477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 viser vei.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1CC2109-F165-4C9A-A92E-B0301059A6DA}"/>
              </a:ext>
            </a:extLst>
          </p:cNvPr>
          <p:cNvSpPr txBox="1"/>
          <p:nvPr userDrawn="1"/>
        </p:nvSpPr>
        <p:spPr>
          <a:xfrm>
            <a:off x="10307188" y="6114758"/>
            <a:ext cx="1478412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viken.no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0BA62BB3-92B3-475B-BC06-D90B19694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420E965-D13E-4770-852F-F65F35A78476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91279D8C-2C67-4655-944A-1B3E23E0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04C14438-9EBA-464A-9953-D7E05746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099D210E-CF77-49AA-BCC8-3DD1EACB8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30" y="3833907"/>
            <a:ext cx="5736770" cy="51937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375">
                <a:solidFill>
                  <a:schemeClr val="lt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86027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03.11.2021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87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pil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29" y="2513397"/>
            <a:ext cx="7914035" cy="138499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8B9EDE-1B0E-47B9-B29A-E0C8F33B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29" y="3833907"/>
            <a:ext cx="7914035" cy="51937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375">
                <a:solidFill>
                  <a:schemeClr val="lt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A15006B-E6FC-4BC1-9F85-D5213386E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030" y="4717653"/>
            <a:ext cx="7914034" cy="3462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Dato, navn og sted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DBFB3BB-A9E2-4452-AE69-64E0C8BDA8F0}"/>
              </a:ext>
            </a:extLst>
          </p:cNvPr>
          <p:cNvSpPr txBox="1"/>
          <p:nvPr userDrawn="1"/>
        </p:nvSpPr>
        <p:spPr>
          <a:xfrm>
            <a:off x="1045030" y="6114758"/>
            <a:ext cx="243477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 viser vei.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1CC2109-F165-4C9A-A92E-B0301059A6DA}"/>
              </a:ext>
            </a:extLst>
          </p:cNvPr>
          <p:cNvSpPr txBox="1"/>
          <p:nvPr userDrawn="1"/>
        </p:nvSpPr>
        <p:spPr>
          <a:xfrm>
            <a:off x="10307188" y="6114758"/>
            <a:ext cx="1478412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viken.no</a:t>
            </a:r>
          </a:p>
        </p:txBody>
      </p:sp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3152A350-489F-4862-8F54-71BDAE4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420E965-D13E-4770-852F-F65F35A78476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9" name="Plassholder for bunntekst 4">
            <a:extLst>
              <a:ext uri="{FF2B5EF4-FFF2-40B4-BE49-F238E27FC236}">
                <a16:creationId xmlns:a16="http://schemas.microsoft.com/office/drawing/2014/main" id="{FEF2B48C-81A4-4001-B469-8F8419D6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18BF42A2-AF0C-44F9-9BA2-94A44115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(med bilde)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12D20A38-943D-4168-90FF-FDD1105BEC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0858" y="0"/>
            <a:ext cx="4531142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7B1DC55-44F6-4069-AF9A-5B34877C4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030" y="2513397"/>
            <a:ext cx="5736770" cy="138499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45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D8B9EDE-1B0E-47B9-B29A-E0C8F33B6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30" y="3833907"/>
            <a:ext cx="5736770" cy="519373"/>
          </a:xfrm>
        </p:spPr>
        <p:txBody>
          <a:bodyPr wrap="square"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3375">
                <a:solidFill>
                  <a:schemeClr val="lt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1FFC39-2357-49CF-8AAD-0ED98502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420E965-D13E-4770-852F-F65F35A78476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193AB3-C4F9-4D46-AD16-5F87447D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D10DF-26F4-4DFA-B0C9-DF9C1D79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2A15006B-E6FC-4BC1-9F85-D5213386E3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CBB3E1A1-149E-43EF-A00B-E73E2FD232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5030" y="4717653"/>
            <a:ext cx="4390570" cy="3462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Dato, navn og sted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DBFB3BB-A9E2-4452-AE69-64E0C8BDA8F0}"/>
              </a:ext>
            </a:extLst>
          </p:cNvPr>
          <p:cNvSpPr txBox="1"/>
          <p:nvPr userDrawn="1"/>
        </p:nvSpPr>
        <p:spPr>
          <a:xfrm>
            <a:off x="1045030" y="6114758"/>
            <a:ext cx="243477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 viser vei.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1CC2109-F165-4C9A-A92E-B0301059A6DA}"/>
              </a:ext>
            </a:extLst>
          </p:cNvPr>
          <p:cNvSpPr txBox="1"/>
          <p:nvPr userDrawn="1"/>
        </p:nvSpPr>
        <p:spPr>
          <a:xfrm>
            <a:off x="6135167" y="6114758"/>
            <a:ext cx="1478412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j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20593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C8A982-D60A-47C1-8542-FD8F6CE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334430-C11F-4FD0-A785-DF791A41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10076286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3742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(blå bakgrunn)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10076286" cy="461665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3DF35F69-0FD8-4D00-A56E-1BBFB23F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9A25A69F-237E-4781-A7DB-40B8E0019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1305964-8E15-4EE2-9A36-608889FAE4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69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5D76A853-CC1C-43A8-B146-AB8268B7F1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3926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690342"/>
            <a:ext cx="5921816" cy="634789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2304700"/>
            <a:ext cx="5921816" cy="3148517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3" y="1316025"/>
            <a:ext cx="592181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0BB92BC6-5BDF-45DF-99F8-5ACD15B0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5719A1A7-E711-4F30-AF0D-CA5E6528F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85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med tekst (blå)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5D76A853-CC1C-43A8-B146-AB8268B7F1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39267" cy="68580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04" y="690342"/>
            <a:ext cx="5921816" cy="634789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2304700"/>
            <a:ext cx="5921816" cy="314851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3" y="1316025"/>
            <a:ext cx="5921817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solidFill>
                  <a:schemeClr val="lt1"/>
                </a:solidFill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E97B0A48-2A1F-45CE-AFFD-A38599E1F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9C52729-CAB5-4793-B860-3C387D45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08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FEAEB1-8C63-49EB-BE5E-EE8BCDD77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690342"/>
            <a:ext cx="5818665" cy="634789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36B4A9-0FBB-4B0C-B442-0C323563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35" y="2304700"/>
            <a:ext cx="5818665" cy="3148517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9B9117-300E-4182-A5DF-A863D28A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7E3F2D03-051D-434B-9F84-359CC7178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434" y="1316025"/>
            <a:ext cx="5818666" cy="4616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>
                <a:latin typeface="+mn-lt"/>
              </a:defRPr>
            </a:lvl1pPr>
            <a:lvl2pPr marL="235744" indent="0">
              <a:buNone/>
              <a:defRPr sz="3000"/>
            </a:lvl2pPr>
            <a:lvl3pPr marL="825103" indent="0">
              <a:buNone/>
              <a:defRPr sz="3000"/>
            </a:lvl3pPr>
            <a:lvl4pPr marL="824850" indent="0">
              <a:buNone/>
              <a:defRPr sz="3000"/>
            </a:lvl4pPr>
            <a:lvl5pPr marL="824850" indent="0">
              <a:buNone/>
              <a:defRPr sz="30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ilde 9">
            <a:extLst>
              <a:ext uri="{FF2B5EF4-FFF2-40B4-BE49-F238E27FC236}">
                <a16:creationId xmlns:a16="http://schemas.microsoft.com/office/drawing/2014/main" id="{CD3E5898-0D14-4686-B4C3-0D2BF9350FB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52733" y="0"/>
            <a:ext cx="4539267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5DDBFB5-D05C-4C3D-B49A-0BAA64CB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fld id="{7DDED0CB-21DF-4F8F-82AA-1777CF6E4355}" type="datetime1">
              <a:rPr lang="nb-NO" smtClean="0"/>
              <a:pPr/>
              <a:t>03.11.2021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36EDBA6A-6FFF-4127-A602-6E6701983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135017"/>
            <a:ext cx="0" cy="0"/>
          </a:xfrm>
        </p:spPr>
        <p:txBody>
          <a:bodyPr lIns="0" tIns="0" rIns="0" bIns="0"/>
          <a:lstStyle>
            <a:lvl1pPr>
              <a:defRPr sz="1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761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25333CE-E4E2-46CD-A211-FBCCF30BD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35" y="690342"/>
            <a:ext cx="10076286" cy="63478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5B3541-F5A7-44E8-8744-B830164AD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435" y="2304700"/>
            <a:ext cx="10076286" cy="31485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ACD0877-F496-4E1A-90A4-9A96B06F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480356"/>
            <a:ext cx="2743200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500">
                <a:solidFill>
                  <a:schemeClr val="dk2"/>
                </a:solidFill>
                <a:latin typeface="+mj-lt"/>
              </a:defRPr>
            </a:lvl1pPr>
          </a:lstStyle>
          <a:p>
            <a:fld id="{59086B7A-53CA-4ECB-8F71-2038023721F6}" type="datetime1">
              <a:rPr lang="nb-NO" smtClean="0"/>
              <a:t>03.11.2021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A992D3-FBFB-419D-BA44-8BEA390578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-480356"/>
            <a:ext cx="4114800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500">
                <a:solidFill>
                  <a:schemeClr val="dk2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5955A2-1F59-4ADF-AF15-A6BAE1A6C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5255" y="6167658"/>
            <a:ext cx="2743200" cy="23083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500">
                <a:solidFill>
                  <a:schemeClr val="dk2"/>
                </a:solidFill>
                <a:latin typeface="+mj-lt"/>
              </a:defRPr>
            </a:lvl1pPr>
          </a:lstStyle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BE43377-2C6B-4E52-B06A-0F7A9CC6809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7695" y="6167658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8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1" r:id="rId3"/>
    <p:sldLayoutId id="2147483661" r:id="rId4"/>
    <p:sldLayoutId id="2147483650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51" r:id="rId14"/>
    <p:sldLayoutId id="2147483654" r:id="rId15"/>
    <p:sldLayoutId id="2147483655" r:id="rId16"/>
    <p:sldLayoutId id="2147483670" r:id="rId17"/>
    <p:sldLayoutId id="2147483674" r:id="rId18"/>
    <p:sldLayoutId id="2147483676" r:id="rId19"/>
    <p:sldLayoutId id="2147483677" r:id="rId20"/>
  </p:sldLayoutIdLst>
  <p:hf hdr="0" ftr="0" dt="0"/>
  <p:txStyles>
    <p:titleStyle>
      <a:lvl1pPr algn="l" defTabSz="914411" rtl="0" eaLnBrk="1" latinLnBrk="0" hangingPunct="1">
        <a:lnSpc>
          <a:spcPct val="100000"/>
        </a:lnSpc>
        <a:spcBef>
          <a:spcPct val="0"/>
        </a:spcBef>
        <a:buNone/>
        <a:defRPr sz="4125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235744" indent="-235744" algn="l" defTabSz="914411" rtl="0" eaLnBrk="1" latinLnBrk="0" hangingPunct="1">
        <a:lnSpc>
          <a:spcPct val="110000"/>
        </a:lnSpc>
        <a:spcBef>
          <a:spcPts val="0"/>
        </a:spcBef>
        <a:spcAft>
          <a:spcPts val="956"/>
        </a:spcAft>
        <a:buFont typeface="Arial" panose="020B0604020202020204" pitchFamily="34" charset="0"/>
        <a:buChar char="•"/>
        <a:defRPr sz="2250" kern="1200">
          <a:solidFill>
            <a:schemeClr val="dk2"/>
          </a:solidFill>
          <a:latin typeface="+mn-lt"/>
          <a:ea typeface="+mn-ea"/>
          <a:cs typeface="+mn-cs"/>
        </a:defRPr>
      </a:lvl1pPr>
      <a:lvl2pPr marL="503634" indent="-267891" algn="l" defTabSz="914411" rtl="0" eaLnBrk="1" latinLnBrk="0" hangingPunct="1">
        <a:lnSpc>
          <a:spcPct val="110000"/>
        </a:lnSpc>
        <a:spcBef>
          <a:spcPts val="0"/>
        </a:spcBef>
        <a:spcAft>
          <a:spcPts val="750"/>
        </a:spcAft>
        <a:buFont typeface="Calibri Light" panose="020F0302020204030204" pitchFamily="34" charset="0"/>
        <a:buChar char="–"/>
        <a:defRPr sz="1875" kern="1200">
          <a:solidFill>
            <a:schemeClr val="dk2"/>
          </a:solidFill>
          <a:latin typeface="+mn-lt"/>
          <a:ea typeface="+mn-ea"/>
          <a:cs typeface="+mn-cs"/>
        </a:defRPr>
      </a:lvl2pPr>
      <a:lvl3pPr marL="1007269" indent="-182166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kern="1200">
          <a:solidFill>
            <a:schemeClr val="dk2"/>
          </a:solidFill>
          <a:latin typeface="+mn-lt"/>
          <a:ea typeface="+mn-ea"/>
          <a:cs typeface="+mn-cs"/>
        </a:defRPr>
      </a:lvl3pPr>
      <a:lvl4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kern="1200">
          <a:solidFill>
            <a:schemeClr val="dk2"/>
          </a:solidFill>
          <a:latin typeface="+mn-lt"/>
          <a:ea typeface="+mn-ea"/>
          <a:cs typeface="+mn-cs"/>
        </a:defRPr>
      </a:lvl4pPr>
      <a:lvl5pPr marL="1007100" indent="-182250" algn="l" defTabSz="914411" rtl="0" eaLnBrk="1" latinLnBrk="0" hangingPunct="1">
        <a:lnSpc>
          <a:spcPct val="110000"/>
        </a:lnSpc>
        <a:spcBef>
          <a:spcPts val="0"/>
        </a:spcBef>
        <a:spcAft>
          <a:spcPts val="544"/>
        </a:spcAft>
        <a:buFont typeface="Calibri Light" panose="020F0302020204030204" pitchFamily="34" charset="0"/>
        <a:buChar char="▪"/>
        <a:defRPr sz="1875" kern="1200">
          <a:solidFill>
            <a:schemeClr val="dk2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l&#230;replassjegerne.no/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9126D5-3981-44A2-9385-8E16F7D06E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Kompetanse for fremtiden</a:t>
            </a:r>
            <a:br>
              <a:rPr lang="nb-NO" dirty="0"/>
            </a:br>
            <a:r>
              <a:rPr lang="nb-NO" sz="3600" dirty="0"/>
              <a:t>Fag og yrkesopplæring for å redusere frafall og utenforskap…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EC9505-2194-4C85-B35D-67646144B6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KS konferanse 26.okt 2021</a:t>
            </a:r>
            <a:br>
              <a:rPr lang="nb-NO" dirty="0"/>
            </a:br>
            <a:r>
              <a:rPr lang="nb-NO" dirty="0"/>
              <a:t>Knut Erik Hovde og Mariann Ruud Movik</a:t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3799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0790D72-F4F4-4C04-8B86-0B9F125B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8610600" cy="1325563"/>
          </a:xfrm>
        </p:spPr>
        <p:txBody>
          <a:bodyPr anchor="ctr">
            <a:normAutofit/>
          </a:bodyPr>
          <a:lstStyle/>
          <a:p>
            <a:pPr algn="ctr"/>
            <a:r>
              <a:rPr lang="nb-NO" sz="5400" dirty="0">
                <a:latin typeface="+mn-lt"/>
              </a:rPr>
              <a:t>7 læreplassjegere i Viken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AB793B1-1169-4F97-A6D8-F1C6B10DD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8061" y="1775929"/>
            <a:ext cx="5181600" cy="4351338"/>
          </a:xfrm>
        </p:spPr>
        <p:txBody>
          <a:bodyPr>
            <a:normAutofit/>
          </a:bodyPr>
          <a:lstStyle/>
          <a:p>
            <a:r>
              <a:rPr lang="nb-NO" dirty="0"/>
              <a:t>Møter med næringsliv og kommuner</a:t>
            </a:r>
          </a:p>
          <a:p>
            <a:r>
              <a:rPr lang="nb-NO" dirty="0"/>
              <a:t>Motivere elever og lærere</a:t>
            </a:r>
          </a:p>
          <a:p>
            <a:r>
              <a:rPr lang="nb-NO" dirty="0"/>
              <a:t>Samarbeid Fotball klubber i Viken</a:t>
            </a:r>
          </a:p>
          <a:p>
            <a:r>
              <a:rPr lang="nb-NO" dirty="0"/>
              <a:t>Samarbeid med fagforeninger </a:t>
            </a:r>
          </a:p>
          <a:p>
            <a:r>
              <a:rPr lang="nb-NO" dirty="0" err="1"/>
              <a:t>Lærlingkampanjer</a:t>
            </a:r>
            <a:r>
              <a:rPr lang="nb-NO" dirty="0"/>
              <a:t> og messer</a:t>
            </a:r>
          </a:p>
          <a:p>
            <a:r>
              <a:rPr lang="nb-NO" dirty="0"/>
              <a:t>Være der folk er…</a:t>
            </a:r>
          </a:p>
          <a:p>
            <a:r>
              <a:rPr lang="nb-NO" dirty="0">
                <a:hlinkClick r:id="rId2"/>
              </a:rPr>
              <a:t>www.læreplassjegerne.no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6" name="Plassholder for innhold 15">
            <a:extLst>
              <a:ext uri="{FF2B5EF4-FFF2-40B4-BE49-F238E27FC236}">
                <a16:creationId xmlns:a16="http://schemas.microsoft.com/office/drawing/2014/main" id="{C64EA1AE-9C21-4086-8272-DA78BFF5ED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6352" y="1480931"/>
            <a:ext cx="6258839" cy="4646336"/>
          </a:xfrm>
        </p:spPr>
      </p:pic>
    </p:spTree>
    <p:extLst>
      <p:ext uri="{BB962C8B-B14F-4D97-AF65-F5344CB8AC3E}">
        <p14:creationId xmlns:p14="http://schemas.microsoft.com/office/powerpoint/2010/main" val="2058866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dress, mann, holder&#10;&#10;Automatisk generert beskrivelse">
            <a:extLst>
              <a:ext uri="{FF2B5EF4-FFF2-40B4-BE49-F238E27FC236}">
                <a16:creationId xmlns:a16="http://schemas.microsoft.com/office/drawing/2014/main" id="{F9E234CC-F5D7-C14A-B106-A327FFF8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person, skilt, kvinne, mann&#10;&#10;Automatisk generert beskrivelse">
            <a:extLst>
              <a:ext uri="{FF2B5EF4-FFF2-40B4-BE49-F238E27FC236}">
                <a16:creationId xmlns:a16="http://schemas.microsoft.com/office/drawing/2014/main" id="{43F62349-903A-B54A-A50A-8428111F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7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Høstblader på et tre">
            <a:extLst>
              <a:ext uri="{FF2B5EF4-FFF2-40B4-BE49-F238E27FC236}">
                <a16:creationId xmlns:a16="http://schemas.microsoft.com/office/drawing/2014/main" id="{EE5BD5D5-EFAC-4E2C-AE09-EC664C991B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482"/>
            <a:ext cx="12192000" cy="8126015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4D46F6BF-ADED-4074-AB58-C3BA5C46E215}"/>
              </a:ext>
            </a:extLst>
          </p:cNvPr>
          <p:cNvSpPr txBox="1">
            <a:spLocks/>
          </p:cNvSpPr>
          <p:nvPr/>
        </p:nvSpPr>
        <p:spPr>
          <a:xfrm>
            <a:off x="2196548" y="2644338"/>
            <a:ext cx="8391939" cy="91899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6000" dirty="0">
                <a:latin typeface="Calibri Light"/>
                <a:cs typeface="Calibri Light"/>
              </a:rPr>
              <a:t>Tema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b-NO" sz="2800" dirty="0"/>
              <a:t>Velg yrkesfag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b-NO" sz="2800" dirty="0"/>
              <a:t>Hva dere kan bidra med…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b-NO" sz="2800" dirty="0"/>
              <a:t>De viktige overgangene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b-NO" sz="2800" dirty="0"/>
              <a:t>Noen av Vikens tiltak som hindrer frafall og utenforskap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nb-NO" sz="2800" dirty="0"/>
              <a:t>www.læreplassjegerne.no</a:t>
            </a:r>
          </a:p>
        </p:txBody>
      </p:sp>
    </p:spTree>
    <p:extLst>
      <p:ext uri="{BB962C8B-B14F-4D97-AF65-F5344CB8AC3E}">
        <p14:creationId xmlns:p14="http://schemas.microsoft.com/office/powerpoint/2010/main" val="1466980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E3F711-232B-4A2D-A1B3-32DD0885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Velge yrkesfag?</a:t>
            </a:r>
            <a:endParaRPr lang="nb-NO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D7E9EE7-C4C1-41DF-8A1C-EE0437000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4" y="1825625"/>
            <a:ext cx="5595731" cy="3607766"/>
          </a:xfrm>
        </p:spPr>
        <p:txBody>
          <a:bodyPr/>
          <a:lstStyle/>
          <a:p>
            <a:pPr algn="l"/>
            <a:r>
              <a:rPr lang="nb-NO" dirty="0"/>
              <a:t>Ifølge SSB kan vi trenge så mange som 70.000 flere </a:t>
            </a:r>
            <a:r>
              <a:rPr lang="nb-NO" b="1" dirty="0"/>
              <a:t>fagarbeidere</a:t>
            </a:r>
            <a:r>
              <a:rPr lang="nb-NO" dirty="0"/>
              <a:t> i 2035</a:t>
            </a:r>
          </a:p>
        </p:txBody>
      </p:sp>
      <p:pic>
        <p:nvPicPr>
          <p:cNvPr id="4" name="Bilde 3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D5FA580F-A048-4562-AF50-CD88F6D07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41" y="299897"/>
            <a:ext cx="2249424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69D89FBB-734D-4BB7-A0E8-8D6F7431F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23485" y="1346012"/>
            <a:ext cx="8893353" cy="5511988"/>
          </a:xfr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1A78A86D-4263-430F-A3B6-65D4823B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31" y="412046"/>
            <a:ext cx="10076286" cy="634789"/>
          </a:xfrm>
        </p:spPr>
        <p:txBody>
          <a:bodyPr/>
          <a:lstStyle/>
          <a:p>
            <a:pPr algn="ctr"/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Alle veier fører til fag/svennebrev…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3AC03DA1-A97C-4DC8-92B2-7AF84BBE1172}"/>
              </a:ext>
            </a:extLst>
          </p:cNvPr>
          <p:cNvSpPr txBox="1"/>
          <p:nvPr/>
        </p:nvSpPr>
        <p:spPr>
          <a:xfrm>
            <a:off x="10472530" y="4393096"/>
            <a:ext cx="17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+ Fagbrev på jobb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52DB94E-8171-46AF-AEE7-A70C56F17CC6}"/>
              </a:ext>
            </a:extLst>
          </p:cNvPr>
          <p:cNvSpPr txBox="1"/>
          <p:nvPr/>
        </p:nvSpPr>
        <p:spPr>
          <a:xfrm>
            <a:off x="10378911" y="4393096"/>
            <a:ext cx="155542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Fagbrev på jobb</a:t>
            </a:r>
          </a:p>
        </p:txBody>
      </p:sp>
    </p:spTree>
    <p:extLst>
      <p:ext uri="{BB962C8B-B14F-4D97-AF65-F5344CB8AC3E}">
        <p14:creationId xmlns:p14="http://schemas.microsoft.com/office/powerpoint/2010/main" val="1137579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45E3B74-09A0-45D1-99F6-D1F9764BE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/>
              <a:t>Side </a:t>
            </a:r>
            <a:fld id="{FBDFE5B2-30AA-4B07-A289-8689B0294A66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21076A50-FDC9-4D24-9886-697C84089C8A}"/>
              </a:ext>
            </a:extLst>
          </p:cNvPr>
          <p:cNvSpPr txBox="1">
            <a:spLocks/>
          </p:cNvSpPr>
          <p:nvPr/>
        </p:nvSpPr>
        <p:spPr>
          <a:xfrm>
            <a:off x="1077435" y="690342"/>
            <a:ext cx="10076286" cy="634789"/>
          </a:xfrm>
          <a:prstGeom prst="rect">
            <a:avLst/>
          </a:prstGeom>
        </p:spPr>
        <p:txBody>
          <a:bodyPr/>
          <a:lstStyle>
            <a:lvl1pPr algn="l" defTabSz="91441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125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Fra tilstandsrapport 2020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7A3524-EBB2-4AF9-9B4C-99026E6F4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968" y="1597890"/>
            <a:ext cx="7048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3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F6B0D-CE96-4E19-95CD-B67FAC6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60" y="307891"/>
            <a:ext cx="10076286" cy="634789"/>
          </a:xfrm>
        </p:spPr>
        <p:txBody>
          <a:bodyPr/>
          <a:lstStyle/>
          <a:p>
            <a:pPr algn="ctr"/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Redusere utenforskap ved at flere fullfører med fagopplæring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8FC0C-FF23-44D9-80E5-8B53BCC5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8161"/>
            <a:ext cx="10515600" cy="6136849"/>
          </a:xfrm>
        </p:spPr>
        <p:txBody>
          <a:bodyPr>
            <a:normAutofit fontScale="70000" lnSpcReduction="20000"/>
          </a:bodyPr>
          <a:lstStyle/>
          <a:p>
            <a:pPr marL="0" indent="0" algn="l" rtl="0" fontAlgn="base">
              <a:buNone/>
            </a:pP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4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Nok læreplasser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Fremsnakke fag- og yrkesopplæring</a:t>
            </a:r>
            <a:b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Det er gode muligheter for læreplass og behov for fagarbeidere</a:t>
            </a:r>
            <a:b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sz="4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Flere lærlinger i kommunene, flere lærefag (</a:t>
            </a:r>
            <a:r>
              <a:rPr lang="nb-NO" sz="4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Adm</a:t>
            </a: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, IT, </a:t>
            </a:r>
            <a:r>
              <a:rPr lang="nb-NO" sz="4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Byggdrifter</a:t>
            </a: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… Lærekandidater i mange lærefag)</a:t>
            </a:r>
            <a:b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sz="420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Lærlingeklausuler:</a:t>
            </a:r>
            <a:b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Anbud/ arrangementer og innkjøp: Bruk lærebedrifter…</a:t>
            </a:r>
          </a:p>
          <a:p>
            <a:pPr algn="l" rtl="0" fontAlgn="base">
              <a:buFont typeface="Wingdings" panose="05000000000000000000" pitchFamily="2" charset="2"/>
              <a:buChar char="Ø"/>
            </a:pPr>
            <a:endParaRPr lang="nb-NO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fontAlgn="base">
              <a:buNone/>
            </a:pPr>
            <a:endParaRPr lang="nb-NO" sz="460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l" rtl="0" fontAlgn="base">
              <a:buNone/>
            </a:pP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38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F6B0D-CE96-4E19-95CD-B67FAC60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460" y="307891"/>
            <a:ext cx="10076286" cy="634789"/>
          </a:xfrm>
        </p:spPr>
        <p:txBody>
          <a:bodyPr/>
          <a:lstStyle/>
          <a:p>
            <a:pPr algn="ctr"/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Redusere utenforskap ved at flere fullfører med fagopplæring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8FC0C-FF23-44D9-80E5-8B53BCC5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803" y="1239625"/>
            <a:ext cx="10515600" cy="6136849"/>
          </a:xfrm>
        </p:spPr>
        <p:txBody>
          <a:bodyPr>
            <a:normAutofit fontScale="70000" lnSpcReduction="20000"/>
          </a:bodyPr>
          <a:lstStyle/>
          <a:p>
            <a:pPr marL="0" indent="0" algn="l" rtl="0" fontAlgn="base">
              <a:buNone/>
            </a:pP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Riktig dimensjonering av opplæringstilbudet tilpasset arbeidslivets behov og ungdommens ønsker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De viktige overgangene…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Legge til rette for at ungdom kan få arbeidspraksis (frivillig arbeid, samarbeid med skolene, praksisplasser)</a:t>
            </a:r>
          </a:p>
          <a:p>
            <a:pPr marL="0" indent="0" fontAlgn="base">
              <a:buNone/>
            </a:pPr>
            <a:br>
              <a:rPr lang="nb-NO" sz="4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4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Men nok læreplasser løser ikke utfordringen for alle…</a:t>
            </a:r>
          </a:p>
          <a:p>
            <a:pPr fontAlgn="base">
              <a:buFont typeface="Wingdings" panose="05000000000000000000" pitchFamily="2" charset="2"/>
              <a:buChar char="Ø"/>
            </a:pPr>
            <a:r>
              <a:rPr lang="nb-NO" sz="420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Behov for andre tilbud…</a:t>
            </a:r>
          </a:p>
          <a:p>
            <a:pPr marL="0" indent="0" fontAlgn="base">
              <a:buNone/>
            </a:pPr>
            <a:endParaRPr lang="nb-NO" sz="460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l" rtl="0" fontAlgn="base">
              <a:buNone/>
            </a:pP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8190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F6B0D-CE96-4E19-95CD-B67FAC60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Aktiv på vei mot læreplass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8FC0C-FF23-44D9-80E5-8B53BCC5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28195"/>
            <a:ext cx="11171549" cy="51919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nb-NO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Kurstilbud for inntil 200 ungdommer i Viken på 9 kursteder</a:t>
            </a: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Tiltak for å gi ungdom nye muligheter og for å hindre frafall og utenforskap</a:t>
            </a:r>
            <a:b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Tverrfaglig samarbeid: </a:t>
            </a:r>
            <a: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Nav/ Oppfølgingstjeneste/ Fag og yrkesopplæring</a:t>
            </a:r>
            <a:b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b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Målgruppe: </a:t>
            </a:r>
            <a: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Ungdom mellom 18 og 25 år som har fullført Vg2 men ikke fått læreplass</a:t>
            </a:r>
            <a:b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Fase 1 avklaringsfase 6 uker</a:t>
            </a:r>
            <a:b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Fase 2: Undervisning fellesfag og relevant praksis i 6 </a:t>
            </a:r>
            <a:r>
              <a:rPr lang="nb-NO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mnd</a:t>
            </a:r>
            <a:b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Mål: </a:t>
            </a:r>
            <a: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Læreplass som lærling eller lærekandidat</a:t>
            </a:r>
            <a:br>
              <a:rPr 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nb-NO" altLang="nb-NO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Gjennomføringsavtale 2021-2025: </a:t>
            </a:r>
            <a:r>
              <a:rPr lang="nb-NO" altLang="nb-NO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NAV Øst-Viken, NAV Vest-Viken og Viken Fylkeskommune</a:t>
            </a:r>
            <a:endParaRPr lang="nb-NO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l" rtl="0" fontAlgn="base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65AA1F-AB10-498D-9ABC-C0A5B34A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216" y="59587"/>
            <a:ext cx="1734532" cy="151276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C34DB8E-0009-456E-8BE7-97C10AED4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1" y="506688"/>
            <a:ext cx="2422839" cy="10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4F6B0D-CE96-4E19-95CD-B67FAC603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Resultater</a:t>
            </a:r>
            <a:b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Aktiv på vei mot læreplass</a:t>
            </a:r>
            <a:br>
              <a:rPr lang="nb-NO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nb-NO" sz="28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Kurs 2013-2020 i Buskerud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4F8FC0C-FF23-44D9-80E5-8B53BCC55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00899"/>
            <a:ext cx="10515600" cy="519197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nb-NO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l" rtl="0" fontAlgn="base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265AA1F-AB10-498D-9ABC-C0A5B34A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060" y="98098"/>
            <a:ext cx="2085975" cy="18192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C34DB8E-0009-456E-8BE7-97C10AED4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1" y="506688"/>
            <a:ext cx="2422839" cy="1023938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52A9D952-43C4-4857-B837-E486D585EE0F}"/>
              </a:ext>
            </a:extLst>
          </p:cNvPr>
          <p:cNvSpPr txBox="1"/>
          <p:nvPr/>
        </p:nvSpPr>
        <p:spPr>
          <a:xfrm>
            <a:off x="1722878" y="2061216"/>
            <a:ext cx="9986209" cy="3901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Sluttresultatene kan sammenfattes i tre hovedgrupper:</a:t>
            </a:r>
          </a:p>
          <a:p>
            <a:pPr marL="0" indent="0">
              <a:buNone/>
            </a:pPr>
            <a:endParaRPr lang="nb-NO" sz="225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lvl="0"/>
            <a: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60% fullfører utdanning</a:t>
            </a:r>
            <a:b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Formidling til læreplass/lærekandidat/opplæring i bedrift/</a:t>
            </a:r>
            <a:b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VG3 yrkesfag, eller annen utdanning</a:t>
            </a:r>
            <a:b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sz="2250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lvl="0"/>
            <a: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20% i ordinært arbeid</a:t>
            </a:r>
            <a:b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Formidling til ordinær jobb. </a:t>
            </a:r>
            <a:b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endParaRPr lang="nb-NO" sz="2250" b="1" dirty="0">
              <a:solidFill>
                <a:schemeClr val="tx2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lvl="0"/>
            <a: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20% tilbakeført til NAV </a:t>
            </a:r>
            <a:br>
              <a:rPr lang="nb-NO" sz="225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</a:br>
            <a:r>
              <a:rPr lang="nb-NO" sz="2250" dirty="0">
                <a:solidFill>
                  <a:schemeClr val="tx2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Med avklaring av mer omfattende utfordringer, og anbefalt handlingsplan </a:t>
            </a:r>
          </a:p>
        </p:txBody>
      </p:sp>
    </p:spTree>
    <p:extLst>
      <p:ext uri="{BB962C8B-B14F-4D97-AF65-F5344CB8AC3E}">
        <p14:creationId xmlns:p14="http://schemas.microsoft.com/office/powerpoint/2010/main" val="2933270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PPT_final  -  Skrivebeskyttet" id="{535A08B5-2F8F-41A6-BB94-1AA2FFD98F03}" vid="{578294DB-19C7-4DEC-8045-D4A4FCDC9E4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D9E3441EB2B14B91573E86A2437853" ma:contentTypeVersion="4" ma:contentTypeDescription="Opprett et nytt dokument." ma:contentTypeScope="" ma:versionID="6e908541625ec44d50c98a94cb8d0a50">
  <xsd:schema xmlns:xsd="http://www.w3.org/2001/XMLSchema" xmlns:xs="http://www.w3.org/2001/XMLSchema" xmlns:p="http://schemas.microsoft.com/office/2006/metadata/properties" xmlns:ns2="40facf77-e62e-4510-b54a-4dca6f2cf793" targetNamespace="http://schemas.microsoft.com/office/2006/metadata/properties" ma:root="true" ma:fieldsID="c2305b2698efff63d991d6bd8dda8652" ns2:_="">
    <xsd:import namespace="40facf77-e62e-4510-b54a-4dca6f2cf7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acf77-e62e-4510-b54a-4dca6f2cf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2383AB-2075-4611-BA67-369722C75C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448C99-ED90-4C70-916A-BAA66FD834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acf77-e62e-4510-b54a-4dca6f2cf7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78E12-1464-4AF2-AFF8-8F5FB78D4660}">
  <ds:schemaRefs>
    <ds:schemaRef ds:uri="http://schemas.microsoft.com/office/2006/metadata/properties"/>
    <ds:schemaRef ds:uri="http://schemas.microsoft.com/office/infopath/2007/PartnerControls"/>
    <ds:schemaRef ds:uri="40facf77-e62e-4510-b54a-4dca6f2cf793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54718</TotalTime>
  <Words>456</Words>
  <Application>Microsoft Office PowerPoint</Application>
  <PresentationFormat>Widescreen</PresentationFormat>
  <Paragraphs>58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Kompetanse for fremtiden Fag og yrkesopplæring for å redusere frafall og utenforskap…</vt:lpstr>
      <vt:lpstr>PowerPoint-presentasjon</vt:lpstr>
      <vt:lpstr>Velge yrkesfag?</vt:lpstr>
      <vt:lpstr>Alle veier fører til fag/svennebrev…</vt:lpstr>
      <vt:lpstr>PowerPoint-presentasjon</vt:lpstr>
      <vt:lpstr>Redusere utenforskap ved at flere fullfører med fagopplæring</vt:lpstr>
      <vt:lpstr>Redusere utenforskap ved at flere fullfører med fagopplæring</vt:lpstr>
      <vt:lpstr>Aktiv på vei mot læreplass</vt:lpstr>
      <vt:lpstr>Resultater Aktiv på vei mot læreplass Kurs 2013-2020 i Buskerud</vt:lpstr>
      <vt:lpstr>7 læreplassjegere i Viken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Helhetlig kvalitetssystem</dc:title>
  <dc:creator>Inger Moland Wahl</dc:creator>
  <cp:lastModifiedBy>Gay, Kari Øyen</cp:lastModifiedBy>
  <cp:revision>11</cp:revision>
  <dcterms:created xsi:type="dcterms:W3CDTF">2020-05-20T10:41:56Z</dcterms:created>
  <dcterms:modified xsi:type="dcterms:W3CDTF">2021-11-03T14:05:37Z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2020-05-20T10:44:13Z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aacacef2-626f-4c33-a4b9-b27b71af9951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0x010100A7D9E3441EB2B14B91573E86A2437853</vt:lpwstr>
  </property>
</Properties>
</file>