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2" showSpecialPlsOnTitleSld="0" strictFirstAndLastChars="0" saveSubsetFonts="1" autoCompressPictures="0">
  <p:sldMasterIdLst>
    <p:sldMasterId id="2147483648" r:id="rId1"/>
  </p:sldMasterIdLst>
  <p:notesMasterIdLst>
    <p:notesMasterId r:id="rId24"/>
  </p:notesMasterIdLst>
  <p:handoutMasterIdLst>
    <p:handoutMasterId r:id="rId25"/>
  </p:handoutMasterIdLst>
  <p:sldIdLst>
    <p:sldId id="256" r:id="rId2"/>
    <p:sldId id="312" r:id="rId3"/>
    <p:sldId id="259" r:id="rId4"/>
    <p:sldId id="280" r:id="rId5"/>
    <p:sldId id="261" r:id="rId6"/>
    <p:sldId id="258" r:id="rId7"/>
    <p:sldId id="304" r:id="rId8"/>
    <p:sldId id="313" r:id="rId9"/>
    <p:sldId id="260" r:id="rId10"/>
    <p:sldId id="297" r:id="rId11"/>
    <p:sldId id="257" r:id="rId12"/>
    <p:sldId id="263" r:id="rId13"/>
    <p:sldId id="264" r:id="rId14"/>
    <p:sldId id="266" r:id="rId15"/>
    <p:sldId id="314" r:id="rId16"/>
    <p:sldId id="267" r:id="rId17"/>
    <p:sldId id="268" r:id="rId18"/>
    <p:sldId id="277" r:id="rId19"/>
    <p:sldId id="306" r:id="rId20"/>
    <p:sldId id="307" r:id="rId21"/>
    <p:sldId id="308" r:id="rId22"/>
    <p:sldId id="310" r:id="rId23"/>
  </p:sldIdLst>
  <p:sldSz cx="9144000" cy="6858000" type="screen4x3"/>
  <p:notesSz cx="6858000" cy="9144000"/>
  <p:defaultTextStyle>
    <a:defPPr>
      <a:defRPr lang="en-US"/>
    </a:defPPr>
    <a:lvl1pPr algn="l" rtl="0" eaLnBrk="0" fontAlgn="base" hangingPunct="0">
      <a:spcBef>
        <a:spcPct val="0"/>
      </a:spcBef>
      <a:spcAft>
        <a:spcPct val="0"/>
      </a:spcAft>
      <a:defRPr sz="2000" kern="1200">
        <a:solidFill>
          <a:schemeClr val="tx1"/>
        </a:solidFill>
        <a:latin typeface="Arial" charset="0"/>
        <a:ea typeface="ヒラギノ角ゴ Pro W3" charset="-128"/>
        <a:cs typeface="ヒラギノ角ゴ Pro W3" charset="-128"/>
      </a:defRPr>
    </a:lvl1pPr>
    <a:lvl2pPr marL="457200" algn="l" rtl="0" eaLnBrk="0" fontAlgn="base" hangingPunct="0">
      <a:spcBef>
        <a:spcPct val="0"/>
      </a:spcBef>
      <a:spcAft>
        <a:spcPct val="0"/>
      </a:spcAft>
      <a:defRPr sz="2000" kern="1200">
        <a:solidFill>
          <a:schemeClr val="tx1"/>
        </a:solidFill>
        <a:latin typeface="Arial" charset="0"/>
        <a:ea typeface="ヒラギノ角ゴ Pro W3" charset="-128"/>
        <a:cs typeface="ヒラギノ角ゴ Pro W3" charset="-128"/>
      </a:defRPr>
    </a:lvl2pPr>
    <a:lvl3pPr marL="914400" algn="l" rtl="0" eaLnBrk="0" fontAlgn="base" hangingPunct="0">
      <a:spcBef>
        <a:spcPct val="0"/>
      </a:spcBef>
      <a:spcAft>
        <a:spcPct val="0"/>
      </a:spcAft>
      <a:defRPr sz="2000" kern="1200">
        <a:solidFill>
          <a:schemeClr val="tx1"/>
        </a:solidFill>
        <a:latin typeface="Arial" charset="0"/>
        <a:ea typeface="ヒラギノ角ゴ Pro W3" charset="-128"/>
        <a:cs typeface="ヒラギノ角ゴ Pro W3" charset="-128"/>
      </a:defRPr>
    </a:lvl3pPr>
    <a:lvl4pPr marL="1371600" algn="l" rtl="0" eaLnBrk="0" fontAlgn="base" hangingPunct="0">
      <a:spcBef>
        <a:spcPct val="0"/>
      </a:spcBef>
      <a:spcAft>
        <a:spcPct val="0"/>
      </a:spcAft>
      <a:defRPr sz="2000" kern="1200">
        <a:solidFill>
          <a:schemeClr val="tx1"/>
        </a:solidFill>
        <a:latin typeface="Arial" charset="0"/>
        <a:ea typeface="ヒラギノ角ゴ Pro W3" charset="-128"/>
        <a:cs typeface="ヒラギノ角ゴ Pro W3" charset="-128"/>
      </a:defRPr>
    </a:lvl4pPr>
    <a:lvl5pPr marL="1828800" algn="l" rtl="0" eaLnBrk="0" fontAlgn="base" hangingPunct="0">
      <a:spcBef>
        <a:spcPct val="0"/>
      </a:spcBef>
      <a:spcAft>
        <a:spcPct val="0"/>
      </a:spcAft>
      <a:defRPr sz="2000" kern="1200">
        <a:solidFill>
          <a:schemeClr val="tx1"/>
        </a:solidFill>
        <a:latin typeface="Arial" charset="0"/>
        <a:ea typeface="ヒラギノ角ゴ Pro W3" charset="-128"/>
        <a:cs typeface="ヒラギノ角ゴ Pro W3" charset="-128"/>
      </a:defRPr>
    </a:lvl5pPr>
    <a:lvl6pPr marL="2286000" algn="l" defTabSz="457200" rtl="0" eaLnBrk="1" latinLnBrk="0" hangingPunct="1">
      <a:defRPr sz="2000" kern="1200">
        <a:solidFill>
          <a:schemeClr val="tx1"/>
        </a:solidFill>
        <a:latin typeface="Arial" charset="0"/>
        <a:ea typeface="ヒラギノ角ゴ Pro W3" charset="-128"/>
        <a:cs typeface="ヒラギノ角ゴ Pro W3" charset="-128"/>
      </a:defRPr>
    </a:lvl6pPr>
    <a:lvl7pPr marL="2743200" algn="l" defTabSz="457200" rtl="0" eaLnBrk="1" latinLnBrk="0" hangingPunct="1">
      <a:defRPr sz="2000" kern="1200">
        <a:solidFill>
          <a:schemeClr val="tx1"/>
        </a:solidFill>
        <a:latin typeface="Arial" charset="0"/>
        <a:ea typeface="ヒラギノ角ゴ Pro W3" charset="-128"/>
        <a:cs typeface="ヒラギノ角ゴ Pro W3" charset="-128"/>
      </a:defRPr>
    </a:lvl7pPr>
    <a:lvl8pPr marL="3200400" algn="l" defTabSz="457200" rtl="0" eaLnBrk="1" latinLnBrk="0" hangingPunct="1">
      <a:defRPr sz="2000" kern="1200">
        <a:solidFill>
          <a:schemeClr val="tx1"/>
        </a:solidFill>
        <a:latin typeface="Arial" charset="0"/>
        <a:ea typeface="ヒラギノ角ゴ Pro W3" charset="-128"/>
        <a:cs typeface="ヒラギノ角ゴ Pro W3" charset="-128"/>
      </a:defRPr>
    </a:lvl8pPr>
    <a:lvl9pPr marL="3657600" algn="l" defTabSz="457200" rtl="0" eaLnBrk="1" latinLnBrk="0" hangingPunct="1">
      <a:defRPr sz="2000" kern="1200">
        <a:solidFill>
          <a:schemeClr val="tx1"/>
        </a:solidFill>
        <a:latin typeface="Arial" charset="0"/>
        <a:ea typeface="ヒラギノ角ゴ Pro W3" charset="-128"/>
        <a:cs typeface="ヒラギノ角ゴ Pro W3" charset="-128"/>
      </a:defRPr>
    </a:lvl9pPr>
  </p:defaultTextStyle>
  <p:extLst>
    <p:ext uri="{EFAFB233-063F-42B5-8137-9DF3F51BA10A}">
      <p15:sldGuideLst xmlns:p15="http://schemas.microsoft.com/office/powerpoint/2012/main">
        <p15:guide id="1" orient="horz" pos="2160">
          <p15:clr>
            <a:srgbClr val="A4A3A4"/>
          </p15:clr>
        </p15:guide>
        <p15:guide id="2" pos="672">
          <p15:clr>
            <a:srgbClr val="A4A3A4"/>
          </p15:clr>
        </p15:guide>
        <p15:guide id="3" pos="5472">
          <p15:clr>
            <a:srgbClr val="A4A3A4"/>
          </p15:clr>
        </p15:guide>
        <p15:guide id="4" pos="1008">
          <p15:clr>
            <a:srgbClr val="A4A3A4"/>
          </p15:clr>
        </p15:guide>
        <p15:guide id="5" pos="1152">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idar Pedersen" initials="RP" lastIdx="1" clrIdx="0">
    <p:extLst>
      <p:ext uri="{19B8F6BF-5375-455C-9EA6-DF929625EA0E}">
        <p15:presenceInfo xmlns:p15="http://schemas.microsoft.com/office/powerpoint/2012/main" userId="S::reidarpe@uio.no::44f84a81-f6f4-48d0-8588-e26ea5bb3b9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0" autoAdjust="0"/>
    <p:restoredTop sz="94910" autoAdjust="0"/>
  </p:normalViewPr>
  <p:slideViewPr>
    <p:cSldViewPr>
      <p:cViewPr varScale="1">
        <p:scale>
          <a:sx n="103" d="100"/>
          <a:sy n="103" d="100"/>
        </p:scale>
        <p:origin x="1014" y="96"/>
      </p:cViewPr>
      <p:guideLst>
        <p:guide orient="horz" pos="2160"/>
        <p:guide pos="672"/>
        <p:guide pos="5472"/>
        <p:guide pos="1008"/>
        <p:guide pos="115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7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nb-NO"/>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9AC4AFC2-BBF1-1B41-9AF0-3B1D09DC6D2A}" type="datetime1">
              <a:rPr lang="nb-NO"/>
              <a:pPr>
                <a:defRPr/>
              </a:pPr>
              <a:t>07.04.2026</a:t>
            </a:fld>
            <a:endParaRPr lang="nb-NO"/>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nb-NO"/>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F9F28ED2-344E-0C4A-8D81-92E232C9F34F}" type="slidenum">
              <a:rPr lang="nb-NO"/>
              <a:pPr>
                <a:defRPr/>
              </a:pPr>
              <a:t>‹#›</a:t>
            </a:fld>
            <a:endParaRPr lang="nb-NO"/>
          </a:p>
        </p:txBody>
      </p:sp>
    </p:spTree>
    <p:extLst>
      <p:ext uri="{BB962C8B-B14F-4D97-AF65-F5344CB8AC3E}">
        <p14:creationId xmlns:p14="http://schemas.microsoft.com/office/powerpoint/2010/main" val="37278518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5123"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26"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5127"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pPr>
              <a:defRPr/>
            </a:pPr>
            <a:fld id="{88E3EE1E-3C2D-7546-8C9F-E47A741AEFE5}" type="slidenum">
              <a:rPr lang="en-US"/>
              <a:pPr>
                <a:defRPr/>
              </a:pPr>
              <a:t>‹#›</a:t>
            </a:fld>
            <a:endParaRPr lang="en-US"/>
          </a:p>
        </p:txBody>
      </p:sp>
    </p:spTree>
    <p:extLst>
      <p:ext uri="{BB962C8B-B14F-4D97-AF65-F5344CB8AC3E}">
        <p14:creationId xmlns:p14="http://schemas.microsoft.com/office/powerpoint/2010/main" val="578672503"/>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ヒラギノ角ゴ Pro W3" charset="-128"/>
        <a:cs typeface="ヒラギノ角ゴ Pro W3" charset="-128"/>
      </a:defRPr>
    </a:lvl1pPr>
    <a:lvl2pPr marL="457200" algn="l" rtl="0" eaLnBrk="0" fontAlgn="base" hangingPunct="0">
      <a:spcBef>
        <a:spcPct val="30000"/>
      </a:spcBef>
      <a:spcAft>
        <a:spcPct val="0"/>
      </a:spcAft>
      <a:defRPr sz="1200" kern="1200">
        <a:solidFill>
          <a:schemeClr val="tx1"/>
        </a:solidFill>
        <a:latin typeface="Arial" charset="0"/>
        <a:ea typeface="ヒラギノ角ゴ Pro W3" charset="-128"/>
        <a:cs typeface="ヒラギノ角ゴ Pro W3" charset="-128"/>
      </a:defRPr>
    </a:lvl2pPr>
    <a:lvl3pPr marL="914400" algn="l" rtl="0" eaLnBrk="0" fontAlgn="base" hangingPunct="0">
      <a:spcBef>
        <a:spcPct val="30000"/>
      </a:spcBef>
      <a:spcAft>
        <a:spcPct val="0"/>
      </a:spcAft>
      <a:defRPr sz="1200" kern="1200">
        <a:solidFill>
          <a:schemeClr val="tx1"/>
        </a:solidFill>
        <a:latin typeface="Arial" charset="0"/>
        <a:ea typeface="ヒラギノ角ゴ Pro W3" charset="-128"/>
        <a:cs typeface="ヒラギノ角ゴ Pro W3" charset="-128"/>
      </a:defRPr>
    </a:lvl3pPr>
    <a:lvl4pPr marL="1371600" algn="l" rtl="0" eaLnBrk="0" fontAlgn="base" hangingPunct="0">
      <a:spcBef>
        <a:spcPct val="30000"/>
      </a:spcBef>
      <a:spcAft>
        <a:spcPct val="0"/>
      </a:spcAft>
      <a:defRPr sz="1200" kern="1200">
        <a:solidFill>
          <a:schemeClr val="tx1"/>
        </a:solidFill>
        <a:latin typeface="Arial" charset="0"/>
        <a:ea typeface="ヒラギノ角ゴ Pro W3" charset="-128"/>
        <a:cs typeface="ヒラギノ角ゴ Pro W3" charset="-128"/>
      </a:defRPr>
    </a:lvl4pPr>
    <a:lvl5pPr marL="1828800" algn="l" rtl="0" eaLnBrk="0" fontAlgn="base" hangingPunct="0">
      <a:spcBef>
        <a:spcPct val="30000"/>
      </a:spcBef>
      <a:spcAft>
        <a:spcPct val="0"/>
      </a:spcAft>
      <a:defRPr sz="1200" kern="1200">
        <a:solidFill>
          <a:schemeClr val="tx1"/>
        </a:solidFill>
        <a:latin typeface="Arial" charset="0"/>
        <a:ea typeface="ヒラギノ角ゴ Pro W3" charset="-128"/>
        <a:cs typeface="ヒラギノ角ゴ Pro W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C8ED8B54-1804-B445-A167-5903148E541E}" type="slidenum">
              <a:rPr lang="en-US"/>
              <a:pPr/>
              <a:t>12</a:t>
            </a:fld>
            <a:endParaRPr 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endParaRPr lang="nb-NO"/>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sz="quarter"/>
          </p:nvPr>
        </p:nvSpPr>
        <p:spPr>
          <a:xfrm>
            <a:off x="1143000" y="2286000"/>
            <a:ext cx="7543800" cy="1143000"/>
          </a:xfrm>
        </p:spPr>
        <p:txBody>
          <a:bodyPr anchor="b"/>
          <a:lstStyle>
            <a:lvl1pPr>
              <a:defRPr sz="2000"/>
            </a:lvl1pPr>
          </a:lstStyle>
          <a:p>
            <a:r>
              <a:rPr lang="en-US"/>
              <a:t>Click to edit Master title style</a:t>
            </a:r>
          </a:p>
        </p:txBody>
      </p:sp>
      <p:sp>
        <p:nvSpPr>
          <p:cNvPr id="3075" name="Rectangle 3"/>
          <p:cNvSpPr>
            <a:spLocks noGrp="1" noChangeArrowheads="1"/>
          </p:cNvSpPr>
          <p:nvPr>
            <p:ph type="subTitle" sz="quarter" idx="1"/>
          </p:nvPr>
        </p:nvSpPr>
        <p:spPr>
          <a:xfrm>
            <a:off x="1143000" y="3429000"/>
            <a:ext cx="7543800" cy="1752600"/>
          </a:xfrm>
        </p:spPr>
        <p:txBody>
          <a:bodyPr/>
          <a:lstStyle>
            <a:lvl1pPr marL="0" indent="0">
              <a:buFontTx/>
              <a:buNone/>
              <a:defRPr/>
            </a:lvl1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nb-NO"/>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6" name="Rectangle 12"/>
          <p:cNvSpPr>
            <a:spLocks noGrp="1" noChangeArrowheads="1"/>
          </p:cNvSpPr>
          <p:nvPr>
            <p:ph type="sldNum" sz="quarter" idx="12"/>
          </p:nvPr>
        </p:nvSpPr>
        <p:spPr/>
        <p:txBody>
          <a:bodyPr/>
          <a:lstStyle>
            <a:lvl1pPr>
              <a:defRPr/>
            </a:lvl1pPr>
          </a:lstStyle>
          <a:p>
            <a:pPr>
              <a:defRPr/>
            </a:pPr>
            <a:fld id="{70F45D18-A5C2-D04A-9458-1ED9A137BDD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2750" y="838200"/>
            <a:ext cx="1924050" cy="5257800"/>
          </a:xfrm>
        </p:spPr>
        <p:txBody>
          <a:bodyPr vert="eaVert"/>
          <a:lstStyle/>
          <a:p>
            <a:r>
              <a:rPr lang="en-US"/>
              <a:t>Click to edit Master title style</a:t>
            </a:r>
            <a:endParaRPr lang="nb-NO"/>
          </a:p>
        </p:txBody>
      </p:sp>
      <p:sp>
        <p:nvSpPr>
          <p:cNvPr id="3" name="Vertical Text Placeholder 2"/>
          <p:cNvSpPr>
            <a:spLocks noGrp="1"/>
          </p:cNvSpPr>
          <p:nvPr>
            <p:ph type="body" orient="vert" idx="1"/>
          </p:nvPr>
        </p:nvSpPr>
        <p:spPr>
          <a:xfrm>
            <a:off x="990600" y="838200"/>
            <a:ext cx="561975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6" name="Rectangle 12"/>
          <p:cNvSpPr>
            <a:spLocks noGrp="1" noChangeArrowheads="1"/>
          </p:cNvSpPr>
          <p:nvPr>
            <p:ph type="sldNum" sz="quarter" idx="12"/>
          </p:nvPr>
        </p:nvSpPr>
        <p:spPr/>
        <p:txBody>
          <a:bodyPr/>
          <a:lstStyle>
            <a:lvl1pPr>
              <a:defRPr/>
            </a:lvl1pPr>
          </a:lstStyle>
          <a:p>
            <a:pPr>
              <a:defRPr/>
            </a:pPr>
            <a:fld id="{CF397ED6-3409-A046-A277-F5E005F6C4D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nb-NO"/>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6" name="Rectangle 12"/>
          <p:cNvSpPr>
            <a:spLocks noGrp="1" noChangeArrowheads="1"/>
          </p:cNvSpPr>
          <p:nvPr>
            <p:ph type="sldNum" sz="quarter" idx="12"/>
          </p:nvPr>
        </p:nvSpPr>
        <p:spPr/>
        <p:txBody>
          <a:bodyPr/>
          <a:lstStyle>
            <a:lvl1pPr>
              <a:defRPr/>
            </a:lvl1pPr>
          </a:lstStyle>
          <a:p>
            <a:pPr>
              <a:defRPr/>
            </a:pPr>
            <a:fld id="{7A14A516-2C2B-1A4B-A332-413ADB050A4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nb-NO"/>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6" name="Rectangle 12"/>
          <p:cNvSpPr>
            <a:spLocks noGrp="1" noChangeArrowheads="1"/>
          </p:cNvSpPr>
          <p:nvPr>
            <p:ph type="sldNum" sz="quarter" idx="12"/>
          </p:nvPr>
        </p:nvSpPr>
        <p:spPr/>
        <p:txBody>
          <a:bodyPr/>
          <a:lstStyle>
            <a:lvl1pPr>
              <a:defRPr/>
            </a:lvl1pPr>
          </a:lstStyle>
          <a:p>
            <a:pPr>
              <a:defRPr/>
            </a:pPr>
            <a:fld id="{82325C01-76AD-FC43-A144-B3ABB32691D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nb-NO"/>
          </a:p>
        </p:txBody>
      </p:sp>
      <p:sp>
        <p:nvSpPr>
          <p:cNvPr id="3" name="Content Placeholder 2"/>
          <p:cNvSpPr>
            <a:spLocks noGrp="1"/>
          </p:cNvSpPr>
          <p:nvPr>
            <p:ph sz="half" idx="1"/>
          </p:nvPr>
        </p:nvSpPr>
        <p:spPr>
          <a:xfrm>
            <a:off x="990600" y="1981200"/>
            <a:ext cx="37719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4" name="Content Placeholder 3"/>
          <p:cNvSpPr>
            <a:spLocks noGrp="1"/>
          </p:cNvSpPr>
          <p:nvPr>
            <p:ph sz="half" idx="2"/>
          </p:nvPr>
        </p:nvSpPr>
        <p:spPr>
          <a:xfrm>
            <a:off x="4914900" y="1981200"/>
            <a:ext cx="37719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7" name="Rectangle 12"/>
          <p:cNvSpPr>
            <a:spLocks noGrp="1" noChangeArrowheads="1"/>
          </p:cNvSpPr>
          <p:nvPr>
            <p:ph type="sldNum" sz="quarter" idx="12"/>
          </p:nvPr>
        </p:nvSpPr>
        <p:spPr/>
        <p:txBody>
          <a:bodyPr/>
          <a:lstStyle>
            <a:lvl1pPr>
              <a:defRPr/>
            </a:lvl1pPr>
          </a:lstStyle>
          <a:p>
            <a:pPr>
              <a:defRPr/>
            </a:pPr>
            <a:fld id="{7DB0AECB-840C-D74B-A785-57E104E449A2}"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nb-NO"/>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9" name="Rectangle 12"/>
          <p:cNvSpPr>
            <a:spLocks noGrp="1" noChangeArrowheads="1"/>
          </p:cNvSpPr>
          <p:nvPr>
            <p:ph type="sldNum" sz="quarter" idx="12"/>
          </p:nvPr>
        </p:nvSpPr>
        <p:spPr/>
        <p:txBody>
          <a:bodyPr/>
          <a:lstStyle>
            <a:lvl1pPr>
              <a:defRPr/>
            </a:lvl1pPr>
          </a:lstStyle>
          <a:p>
            <a:pPr>
              <a:defRPr/>
            </a:pPr>
            <a:fld id="{40060DF3-4A6F-A04E-8A05-381617CDFEFA}"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nb-NO"/>
          </a:p>
        </p:txBody>
      </p:sp>
      <p:sp>
        <p:nvSpPr>
          <p:cNvPr id="5" name="Rectangle 12"/>
          <p:cNvSpPr>
            <a:spLocks noGrp="1" noChangeArrowheads="1"/>
          </p:cNvSpPr>
          <p:nvPr>
            <p:ph type="sldNum" sz="quarter" idx="12"/>
          </p:nvPr>
        </p:nvSpPr>
        <p:spPr/>
        <p:txBody>
          <a:bodyPr/>
          <a:lstStyle>
            <a:lvl1pPr>
              <a:defRPr/>
            </a:lvl1pPr>
          </a:lstStyle>
          <a:p>
            <a:pPr>
              <a:defRPr/>
            </a:pPr>
            <a:fld id="{751BAFA0-9153-B24A-BBC0-BDDB58F1337B}"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Rectangle 12"/>
          <p:cNvSpPr>
            <a:spLocks noGrp="1" noChangeArrowheads="1"/>
          </p:cNvSpPr>
          <p:nvPr>
            <p:ph type="sldNum" sz="quarter" idx="12"/>
          </p:nvPr>
        </p:nvSpPr>
        <p:spPr/>
        <p:txBody>
          <a:bodyPr/>
          <a:lstStyle>
            <a:lvl1pPr>
              <a:defRPr/>
            </a:lvl1pPr>
          </a:lstStyle>
          <a:p>
            <a:pPr>
              <a:defRPr/>
            </a:pPr>
            <a:fld id="{E652B0EF-E696-AD48-B7DC-E3AFB18FC79B}"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nb-NO"/>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Rectangle 12"/>
          <p:cNvSpPr>
            <a:spLocks noGrp="1" noChangeArrowheads="1"/>
          </p:cNvSpPr>
          <p:nvPr>
            <p:ph type="sldNum" sz="quarter" idx="12"/>
          </p:nvPr>
        </p:nvSpPr>
        <p:spPr/>
        <p:txBody>
          <a:bodyPr/>
          <a:lstStyle>
            <a:lvl1pPr>
              <a:defRPr/>
            </a:lvl1pPr>
          </a:lstStyle>
          <a:p>
            <a:pPr>
              <a:defRPr/>
            </a:pPr>
            <a:fld id="{9F0C18B1-0630-4E4F-9CC1-7C686E93FBCE}"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nb-NO"/>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nb-NO"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Rectangle 12"/>
          <p:cNvSpPr>
            <a:spLocks noGrp="1" noChangeArrowheads="1"/>
          </p:cNvSpPr>
          <p:nvPr>
            <p:ph type="sldNum" sz="quarter" idx="12"/>
          </p:nvPr>
        </p:nvSpPr>
        <p:spPr/>
        <p:txBody>
          <a:bodyPr/>
          <a:lstStyle>
            <a:lvl1pPr>
              <a:defRPr/>
            </a:lvl1pPr>
          </a:lstStyle>
          <a:p>
            <a:pPr>
              <a:defRPr/>
            </a:pPr>
            <a:fld id="{EF6AFA4C-871F-8546-94A1-362243D7055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1026" name="Rectangle 7"/>
          <p:cNvSpPr>
            <a:spLocks noGrp="1" noChangeArrowheads="1"/>
          </p:cNvSpPr>
          <p:nvPr>
            <p:ph type="title"/>
          </p:nvPr>
        </p:nvSpPr>
        <p:spPr bwMode="auto">
          <a:xfrm>
            <a:off x="990600" y="838200"/>
            <a:ext cx="76962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8"/>
          <p:cNvSpPr>
            <a:spLocks noGrp="1" noChangeArrowheads="1"/>
          </p:cNvSpPr>
          <p:nvPr>
            <p:ph type="body" idx="1"/>
          </p:nvPr>
        </p:nvSpPr>
        <p:spPr bwMode="auto">
          <a:xfrm>
            <a:off x="990600" y="1981200"/>
            <a:ext cx="7696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36" name="Rectangle 12"/>
          <p:cNvSpPr>
            <a:spLocks noGrp="1" noChangeArrowheads="1"/>
          </p:cNvSpPr>
          <p:nvPr>
            <p:ph type="sldNum" sz="quarter" idx="4"/>
          </p:nvPr>
        </p:nvSpPr>
        <p:spPr bwMode="auto">
          <a:xfrm>
            <a:off x="8001000" y="6248400"/>
            <a:ext cx="685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900"/>
            </a:lvl1pPr>
          </a:lstStyle>
          <a:p>
            <a:pPr>
              <a:defRPr/>
            </a:pPr>
            <a:fld id="{83E2DF36-CFD4-A940-8911-9964B8BA7506}" type="slidenum">
              <a:rPr lang="en-US"/>
              <a:pPr>
                <a:defRPr/>
              </a:pPr>
              <a:t>‹#›</a:t>
            </a:fld>
            <a:endParaRPr lang="en-US"/>
          </a:p>
        </p:txBody>
      </p:sp>
      <p:pic>
        <p:nvPicPr>
          <p:cNvPr id="13" name="Picture 12" descr="MED_IHS_A.png"/>
          <p:cNvPicPr>
            <a:picLocks noChangeAspect="1"/>
          </p:cNvPicPr>
          <p:nvPr/>
        </p:nvPicPr>
        <p:blipFill>
          <a:blip r:embed="rId13"/>
          <a:stretch>
            <a:fillRect/>
          </a:stretch>
        </p:blipFill>
        <p:spPr>
          <a:xfrm>
            <a:off x="304801" y="191364"/>
            <a:ext cx="3353180" cy="342036"/>
          </a:xfrm>
          <a:prstGeom prst="rect">
            <a:avLst/>
          </a:prstGeom>
        </p:spPr>
      </p:pic>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hf hdr="0"/>
  <p:txStyles>
    <p:titleStyle>
      <a:lvl1pPr algn="l" rtl="0" eaLnBrk="1" fontAlgn="base" hangingPunct="1">
        <a:spcBef>
          <a:spcPct val="0"/>
        </a:spcBef>
        <a:spcAft>
          <a:spcPct val="0"/>
        </a:spcAft>
        <a:defRPr sz="3200" b="1">
          <a:solidFill>
            <a:schemeClr val="tx2"/>
          </a:solidFill>
          <a:latin typeface="+mj-lt"/>
          <a:ea typeface="+mj-ea"/>
          <a:cs typeface="+mj-cs"/>
        </a:defRPr>
      </a:lvl1pPr>
      <a:lvl2pPr algn="l" rtl="0" eaLnBrk="1" fontAlgn="base" hangingPunct="1">
        <a:spcBef>
          <a:spcPct val="0"/>
        </a:spcBef>
        <a:spcAft>
          <a:spcPct val="0"/>
        </a:spcAft>
        <a:defRPr sz="3200" b="1">
          <a:solidFill>
            <a:schemeClr val="tx2"/>
          </a:solidFill>
          <a:latin typeface="Arial" charset="0"/>
          <a:ea typeface="ヒラギノ角ゴ Pro W3" charset="-128"/>
          <a:cs typeface="ヒラギノ角ゴ Pro W3" charset="-128"/>
        </a:defRPr>
      </a:lvl2pPr>
      <a:lvl3pPr algn="l" rtl="0" eaLnBrk="1" fontAlgn="base" hangingPunct="1">
        <a:spcBef>
          <a:spcPct val="0"/>
        </a:spcBef>
        <a:spcAft>
          <a:spcPct val="0"/>
        </a:spcAft>
        <a:defRPr sz="3200" b="1">
          <a:solidFill>
            <a:schemeClr val="tx2"/>
          </a:solidFill>
          <a:latin typeface="Arial" charset="0"/>
          <a:ea typeface="ヒラギノ角ゴ Pro W3" charset="-128"/>
          <a:cs typeface="ヒラギノ角ゴ Pro W3" charset="-128"/>
        </a:defRPr>
      </a:lvl3pPr>
      <a:lvl4pPr algn="l" rtl="0" eaLnBrk="1" fontAlgn="base" hangingPunct="1">
        <a:spcBef>
          <a:spcPct val="0"/>
        </a:spcBef>
        <a:spcAft>
          <a:spcPct val="0"/>
        </a:spcAft>
        <a:defRPr sz="3200" b="1">
          <a:solidFill>
            <a:schemeClr val="tx2"/>
          </a:solidFill>
          <a:latin typeface="Arial" charset="0"/>
          <a:ea typeface="ヒラギノ角ゴ Pro W3" charset="-128"/>
          <a:cs typeface="ヒラギノ角ゴ Pro W3" charset="-128"/>
        </a:defRPr>
      </a:lvl4pPr>
      <a:lvl5pPr algn="l" rtl="0" eaLnBrk="1" fontAlgn="base" hangingPunct="1">
        <a:spcBef>
          <a:spcPct val="0"/>
        </a:spcBef>
        <a:spcAft>
          <a:spcPct val="0"/>
        </a:spcAft>
        <a:defRPr sz="3200" b="1">
          <a:solidFill>
            <a:schemeClr val="tx2"/>
          </a:solidFill>
          <a:latin typeface="Arial" charset="0"/>
          <a:ea typeface="ヒラギノ角ゴ Pro W3" charset="-128"/>
          <a:cs typeface="ヒラギノ角ゴ Pro W3" charset="-128"/>
        </a:defRPr>
      </a:lvl5pPr>
      <a:lvl6pPr marL="457200" algn="l" rtl="0" eaLnBrk="1" fontAlgn="base" hangingPunct="1">
        <a:spcBef>
          <a:spcPct val="0"/>
        </a:spcBef>
        <a:spcAft>
          <a:spcPct val="0"/>
        </a:spcAft>
        <a:defRPr sz="3200" b="1">
          <a:solidFill>
            <a:schemeClr val="tx2"/>
          </a:solidFill>
          <a:latin typeface="Arial" charset="0"/>
          <a:ea typeface="ヒラギノ角ゴ Pro W3" charset="-128"/>
          <a:cs typeface="ヒラギノ角ゴ Pro W3" charset="-128"/>
        </a:defRPr>
      </a:lvl6pPr>
      <a:lvl7pPr marL="914400" algn="l" rtl="0" eaLnBrk="1" fontAlgn="base" hangingPunct="1">
        <a:spcBef>
          <a:spcPct val="0"/>
        </a:spcBef>
        <a:spcAft>
          <a:spcPct val="0"/>
        </a:spcAft>
        <a:defRPr sz="3200" b="1">
          <a:solidFill>
            <a:schemeClr val="tx2"/>
          </a:solidFill>
          <a:latin typeface="Arial" charset="0"/>
          <a:ea typeface="ヒラギノ角ゴ Pro W3" charset="-128"/>
          <a:cs typeface="ヒラギノ角ゴ Pro W3" charset="-128"/>
        </a:defRPr>
      </a:lvl7pPr>
      <a:lvl8pPr marL="1371600" algn="l" rtl="0" eaLnBrk="1" fontAlgn="base" hangingPunct="1">
        <a:spcBef>
          <a:spcPct val="0"/>
        </a:spcBef>
        <a:spcAft>
          <a:spcPct val="0"/>
        </a:spcAft>
        <a:defRPr sz="3200" b="1">
          <a:solidFill>
            <a:schemeClr val="tx2"/>
          </a:solidFill>
          <a:latin typeface="Arial" charset="0"/>
          <a:ea typeface="ヒラギノ角ゴ Pro W3" charset="-128"/>
          <a:cs typeface="ヒラギノ角ゴ Pro W3" charset="-128"/>
        </a:defRPr>
      </a:lvl8pPr>
      <a:lvl9pPr marL="1828800" algn="l" rtl="0" eaLnBrk="1" fontAlgn="base" hangingPunct="1">
        <a:spcBef>
          <a:spcPct val="0"/>
        </a:spcBef>
        <a:spcAft>
          <a:spcPct val="0"/>
        </a:spcAft>
        <a:defRPr sz="3200" b="1">
          <a:solidFill>
            <a:schemeClr val="tx2"/>
          </a:solidFill>
          <a:latin typeface="Arial" charset="0"/>
          <a:ea typeface="ヒラギノ角ゴ Pro W3" charset="-128"/>
          <a:cs typeface="ヒラギノ角ゴ Pro W3" charset="-128"/>
        </a:defRPr>
      </a:lvl9pPr>
    </p:titleStyle>
    <p:bodyStyle>
      <a:lvl1pPr marL="342900" indent="-342900" algn="l" rtl="0" eaLnBrk="1" fontAlgn="base" hangingPunct="1">
        <a:spcBef>
          <a:spcPct val="20000"/>
        </a:spcBef>
        <a:spcAft>
          <a:spcPct val="0"/>
        </a:spcAft>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000">
          <a:solidFill>
            <a:schemeClr val="tx1"/>
          </a:solidFill>
          <a:latin typeface="+mn-lt"/>
          <a:ea typeface="+mn-ea"/>
          <a:cs typeface="+mn-cs"/>
        </a:defRPr>
      </a:lvl3pPr>
      <a:lvl4pPr marL="1600200" indent="-228600" algn="l" rtl="0" eaLnBrk="1" fontAlgn="base" hangingPunct="1">
        <a:spcBef>
          <a:spcPct val="20000"/>
        </a:spcBef>
        <a:spcAft>
          <a:spcPct val="0"/>
        </a:spcAft>
        <a:buChar char="–"/>
        <a:defRPr>
          <a:solidFill>
            <a:schemeClr val="tx1"/>
          </a:solidFill>
          <a:latin typeface="+mn-lt"/>
          <a:ea typeface="+mn-ea"/>
          <a:cs typeface="+mn-cs"/>
        </a:defRPr>
      </a:lvl4pPr>
      <a:lvl5pPr marL="2057400" indent="-228600" algn="l" rtl="0" eaLnBrk="1" fontAlgn="base" hangingPunct="1">
        <a:spcBef>
          <a:spcPct val="20000"/>
        </a:spcBef>
        <a:spcAft>
          <a:spcPct val="0"/>
        </a:spcAft>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Char char="»"/>
        <a:defRPr sz="1600">
          <a:solidFill>
            <a:schemeClr val="tx1"/>
          </a:solidFill>
          <a:latin typeface="+mn-lt"/>
          <a:ea typeface="+mn-ea"/>
          <a:cs typeface="+mn-cs"/>
        </a:defRPr>
      </a:lvl9pPr>
    </p:bodyStyle>
    <p:otherStyle>
      <a:defPPr>
        <a:defRPr lang="nb-NO"/>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1143000" y="2286000"/>
            <a:ext cx="7543800" cy="1647056"/>
          </a:xfrm>
        </p:spPr>
        <p:txBody>
          <a:bodyPr/>
          <a:lstStyle/>
          <a:p>
            <a:pPr eaLnBrk="1" hangingPunct="1"/>
            <a:br>
              <a:rPr lang="nb-NO" sz="3200" dirty="0"/>
            </a:br>
            <a:r>
              <a:rPr lang="nb-NO" sz="3200" dirty="0"/>
              <a:t>Etiske utfordringer i møtet mellom ulike kulturer i helsetjenesten </a:t>
            </a:r>
          </a:p>
        </p:txBody>
      </p:sp>
      <p:sp>
        <p:nvSpPr>
          <p:cNvPr id="15363" name="Rectangle 3"/>
          <p:cNvSpPr>
            <a:spLocks noGrp="1" noChangeArrowheads="1"/>
          </p:cNvSpPr>
          <p:nvPr>
            <p:ph type="subTitle" idx="1"/>
          </p:nvPr>
        </p:nvSpPr>
        <p:spPr>
          <a:xfrm>
            <a:off x="1143000" y="4077072"/>
            <a:ext cx="7543800" cy="1104528"/>
          </a:xfrm>
        </p:spPr>
        <p:txBody>
          <a:bodyPr/>
          <a:lstStyle/>
          <a:p>
            <a:pPr eaLnBrk="1" hangingPunct="1"/>
            <a:r>
              <a:rPr lang="nb-NO" dirty="0"/>
              <a:t>Reidar Pedersen</a:t>
            </a:r>
          </a:p>
          <a:p>
            <a:pPr eaLnBrk="1" hangingPunct="1"/>
            <a:r>
              <a:rPr lang="nb-NO" dirty="0"/>
              <a:t>Senter for medisinsk etikk, UiO</a:t>
            </a:r>
          </a:p>
        </p:txBody>
      </p:sp>
    </p:spTree>
  </p:cSld>
  <p:clrMapOvr>
    <a:masterClrMapping/>
  </p:clrMapOvr>
  <mc:AlternateContent xmlns:mc="http://schemas.openxmlformats.org/markup-compatibility/2006" xmlns:p14="http://schemas.microsoft.com/office/powerpoint/2010/main">
    <mc:Choice Requires="p14">
      <p:transition spd="slow" p14:dur="2000" advTm="44588"/>
    </mc:Choice>
    <mc:Fallback xmlns="">
      <p:transition spd="slow" advTm="44588"/>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913284"/>
            <a:ext cx="7696200" cy="1143000"/>
          </a:xfrm>
        </p:spPr>
        <p:txBody>
          <a:bodyPr/>
          <a:lstStyle/>
          <a:p>
            <a:r>
              <a:rPr lang="nb-NO" dirty="0"/>
              <a:t>«Health </a:t>
            </a:r>
            <a:r>
              <a:rPr lang="nb-NO" dirty="0" err="1"/>
              <a:t>literacy</a:t>
            </a:r>
            <a:r>
              <a:rPr lang="nb-NO" dirty="0"/>
              <a:t>» (Helsekompetanse)</a:t>
            </a:r>
            <a:br>
              <a:rPr lang="nb-NO" dirty="0"/>
            </a:br>
            <a:endParaRPr lang="nb-NO" dirty="0"/>
          </a:p>
        </p:txBody>
      </p:sp>
      <p:sp>
        <p:nvSpPr>
          <p:cNvPr id="3" name="Content Placeholder 2"/>
          <p:cNvSpPr>
            <a:spLocks noGrp="1"/>
          </p:cNvSpPr>
          <p:nvPr>
            <p:ph idx="1"/>
          </p:nvPr>
        </p:nvSpPr>
        <p:spPr>
          <a:xfrm>
            <a:off x="960677" y="1846734"/>
            <a:ext cx="7696200" cy="4611216"/>
          </a:xfrm>
        </p:spPr>
        <p:txBody>
          <a:bodyPr/>
          <a:lstStyle/>
          <a:p>
            <a:pPr>
              <a:buFontTx/>
              <a:buChar char="-"/>
            </a:pPr>
            <a:r>
              <a:rPr lang="nb-NO" dirty="0"/>
              <a:t>Kunnskap om sykdom og helse</a:t>
            </a:r>
          </a:p>
          <a:p>
            <a:pPr>
              <a:buFontTx/>
              <a:buChar char="-"/>
            </a:pPr>
            <a:r>
              <a:rPr lang="nb-NO" dirty="0"/>
              <a:t>Språk/begreper</a:t>
            </a:r>
          </a:p>
          <a:p>
            <a:pPr>
              <a:buFontTx/>
              <a:buChar char="-"/>
            </a:pPr>
            <a:r>
              <a:rPr lang="nb-NO" dirty="0"/>
              <a:t>Kunnskap om helsetjenestene</a:t>
            </a:r>
          </a:p>
          <a:p>
            <a:pPr marL="0" indent="0">
              <a:buNone/>
            </a:pPr>
            <a:endParaRPr lang="nb-NO" dirty="0"/>
          </a:p>
          <a:p>
            <a:pPr>
              <a:buFontTx/>
              <a:buChar char="-"/>
            </a:pPr>
            <a:r>
              <a:rPr lang="nb-NO" dirty="0"/>
              <a:t>Henger nært sammen med forståelse og tillit</a:t>
            </a:r>
          </a:p>
          <a:p>
            <a:pPr>
              <a:buFontTx/>
              <a:buChar char="-"/>
            </a:pPr>
            <a:endParaRPr lang="nb-NO" dirty="0"/>
          </a:p>
        </p:txBody>
      </p:sp>
      <p:sp>
        <p:nvSpPr>
          <p:cNvPr id="6" name="Slide Number Placeholder 5"/>
          <p:cNvSpPr>
            <a:spLocks noGrp="1"/>
          </p:cNvSpPr>
          <p:nvPr>
            <p:ph type="sldNum" sz="quarter" idx="12"/>
          </p:nvPr>
        </p:nvSpPr>
        <p:spPr/>
        <p:txBody>
          <a:bodyPr/>
          <a:lstStyle/>
          <a:p>
            <a:pPr>
              <a:defRPr/>
            </a:pPr>
            <a:fld id="{7A14A516-2C2B-1A4B-A332-413ADB050A46}" type="slidenum">
              <a:rPr lang="en-US" smtClean="0"/>
              <a:pPr>
                <a:defRPr/>
              </a:pPr>
              <a:t>11</a:t>
            </a:fld>
            <a:endParaRPr lang="en-US"/>
          </a:p>
        </p:txBody>
      </p:sp>
    </p:spTree>
    <p:extLst>
      <p:ext uri="{BB962C8B-B14F-4D97-AF65-F5344CB8AC3E}">
        <p14:creationId xmlns:p14="http://schemas.microsoft.com/office/powerpoint/2010/main" val="756715525"/>
      </p:ext>
    </p:extLst>
  </p:cSld>
  <p:clrMapOvr>
    <a:masterClrMapping/>
  </p:clrMapOvr>
  <mc:AlternateContent xmlns:mc="http://schemas.openxmlformats.org/markup-compatibility/2006" xmlns:p14="http://schemas.microsoft.com/office/powerpoint/2010/main">
    <mc:Choice Requires="p14">
      <p:transition spd="slow" p14:dur="2000" advTm="78035"/>
    </mc:Choice>
    <mc:Fallback xmlns="">
      <p:transition spd="slow" advTm="78035"/>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Slide Number Placeholder 5"/>
          <p:cNvSpPr>
            <a:spLocks noGrp="1"/>
          </p:cNvSpPr>
          <p:nvPr>
            <p:ph type="sldNum" sz="quarter" idx="12"/>
          </p:nvPr>
        </p:nvSpPr>
        <p:spPr>
          <a:noFill/>
        </p:spPr>
        <p:txBody>
          <a:bodyPr/>
          <a:lstStyle/>
          <a:p>
            <a:fld id="{8737002E-B07C-5F4F-A558-09949B1626B1}" type="slidenum">
              <a:rPr lang="en-US" smtClean="0"/>
              <a:pPr/>
              <a:t>12</a:t>
            </a:fld>
            <a:endParaRPr lang="en-US"/>
          </a:p>
        </p:txBody>
      </p:sp>
      <p:sp>
        <p:nvSpPr>
          <p:cNvPr id="16390" name="Rectangle 3"/>
          <p:cNvSpPr>
            <a:spLocks noGrp="1" noChangeArrowheads="1"/>
          </p:cNvSpPr>
          <p:nvPr>
            <p:ph type="body" idx="1"/>
          </p:nvPr>
        </p:nvSpPr>
        <p:spPr>
          <a:xfrm>
            <a:off x="990600" y="1981200"/>
            <a:ext cx="7696200" cy="4472136"/>
          </a:xfrm>
        </p:spPr>
        <p:txBody>
          <a:bodyPr/>
          <a:lstStyle/>
          <a:p>
            <a:pPr marL="0" indent="0">
              <a:buNone/>
            </a:pPr>
            <a:r>
              <a:rPr lang="nb-NO" dirty="0"/>
              <a:t>Individuelle forskjeller – utdanning, holdninger</a:t>
            </a:r>
          </a:p>
          <a:p>
            <a:pPr marL="0" indent="0">
              <a:buNone/>
            </a:pPr>
            <a:r>
              <a:rPr lang="nb-NO" dirty="0"/>
              <a:t>Stereotypier må unngås</a:t>
            </a:r>
          </a:p>
          <a:p>
            <a:pPr marL="0" indent="0">
              <a:buNone/>
            </a:pPr>
            <a:endParaRPr lang="nb-NO" dirty="0"/>
          </a:p>
          <a:p>
            <a:pPr marL="0" indent="0">
              <a:buNone/>
            </a:pPr>
            <a:r>
              <a:rPr lang="nb-NO" dirty="0"/>
              <a:t>Krever nysgjerrighet, evne til å lytte og individuell tilnærming (gjelder for alle pasienter)</a:t>
            </a:r>
          </a:p>
          <a:p>
            <a:pPr marL="0" indent="0">
              <a:buNone/>
            </a:pPr>
            <a:endParaRPr lang="nb-NO" dirty="0"/>
          </a:p>
        </p:txBody>
      </p:sp>
      <p:sp>
        <p:nvSpPr>
          <p:cNvPr id="16389" name="Rectangle 2"/>
          <p:cNvSpPr>
            <a:spLocks noGrp="1" noChangeArrowheads="1"/>
          </p:cNvSpPr>
          <p:nvPr>
            <p:ph type="title"/>
          </p:nvPr>
        </p:nvSpPr>
        <p:spPr/>
        <p:txBody>
          <a:bodyPr/>
          <a:lstStyle/>
          <a:p>
            <a:pPr eaLnBrk="1" hangingPunct="1"/>
            <a:r>
              <a:rPr lang="nb-NO" dirty="0"/>
              <a:t>«Kultur» kan villede – fordommer?</a:t>
            </a:r>
          </a:p>
        </p:txBody>
      </p:sp>
    </p:spTree>
  </p:cSld>
  <p:clrMapOvr>
    <a:masterClrMapping/>
  </p:clrMapOvr>
  <mc:AlternateContent xmlns:mc="http://schemas.openxmlformats.org/markup-compatibility/2006" xmlns:p14="http://schemas.microsoft.com/office/powerpoint/2010/main">
    <mc:Choice Requires="p14">
      <p:transition spd="slow" p14:dur="2000" advTm="72380"/>
    </mc:Choice>
    <mc:Fallback xmlns="">
      <p:transition spd="slow" advTm="7238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838200"/>
            <a:ext cx="7696200" cy="1222648"/>
          </a:xfrm>
        </p:spPr>
        <p:txBody>
          <a:bodyPr/>
          <a:lstStyle/>
          <a:p>
            <a:r>
              <a:rPr lang="nb-NO"/>
              <a:t>Tre vanlige </a:t>
            </a:r>
            <a:r>
              <a:rPr lang="nb-NO" dirty="0"/>
              <a:t>etiske dilemma i Norge knytter til pasienter og pårørende fra andre kulturer</a:t>
            </a:r>
          </a:p>
        </p:txBody>
      </p:sp>
      <p:sp>
        <p:nvSpPr>
          <p:cNvPr id="3" name="Content Placeholder 2"/>
          <p:cNvSpPr>
            <a:spLocks noGrp="1"/>
          </p:cNvSpPr>
          <p:nvPr>
            <p:ph idx="1"/>
          </p:nvPr>
        </p:nvSpPr>
        <p:spPr/>
        <p:txBody>
          <a:bodyPr/>
          <a:lstStyle/>
          <a:p>
            <a:pPr marL="514350" indent="-514350">
              <a:buFont typeface="+mj-lt"/>
              <a:buAutoNum type="arabicPeriod"/>
            </a:pPr>
            <a:endParaRPr lang="nb-NO" dirty="0"/>
          </a:p>
          <a:p>
            <a:pPr marL="514350" indent="-514350">
              <a:buFont typeface="+mj-lt"/>
              <a:buAutoNum type="arabicPeriod"/>
            </a:pPr>
            <a:r>
              <a:rPr lang="nb-NO" dirty="0"/>
              <a:t>Respekten for pasientens autonomi – hvor langt går denne?</a:t>
            </a:r>
          </a:p>
          <a:p>
            <a:pPr marL="514350" indent="-514350">
              <a:buFont typeface="+mj-lt"/>
              <a:buAutoNum type="arabicPeriod"/>
            </a:pPr>
            <a:r>
              <a:rPr lang="nb-NO" dirty="0"/>
              <a:t>Pasientinformasjon – hva er god og dekkende informasjon?</a:t>
            </a:r>
          </a:p>
          <a:p>
            <a:pPr marL="514350" indent="-514350">
              <a:buFont typeface="+mj-lt"/>
              <a:buAutoNum type="arabicPeriod"/>
            </a:pPr>
            <a:r>
              <a:rPr lang="nb-NO" dirty="0"/>
              <a:t>Liv/død-spørsmål  - når er nok </a:t>
            </a:r>
            <a:r>
              <a:rPr lang="nb-NO" dirty="0" err="1"/>
              <a:t>nok</a:t>
            </a:r>
            <a:r>
              <a:rPr lang="nb-NO" dirty="0"/>
              <a:t> ved alvorlig sykdom?</a:t>
            </a:r>
          </a:p>
        </p:txBody>
      </p:sp>
      <p:sp>
        <p:nvSpPr>
          <p:cNvPr id="6" name="Slide Number Placeholder 5"/>
          <p:cNvSpPr>
            <a:spLocks noGrp="1"/>
          </p:cNvSpPr>
          <p:nvPr>
            <p:ph type="sldNum" sz="quarter" idx="12"/>
          </p:nvPr>
        </p:nvSpPr>
        <p:spPr/>
        <p:txBody>
          <a:bodyPr/>
          <a:lstStyle/>
          <a:p>
            <a:pPr>
              <a:defRPr/>
            </a:pPr>
            <a:fld id="{7A14A516-2C2B-1A4B-A332-413ADB050A46}" type="slidenum">
              <a:rPr lang="en-US" smtClean="0"/>
              <a:pPr>
                <a:defRPr/>
              </a:pPr>
              <a:t>13</a:t>
            </a:fld>
            <a:endParaRPr lang="en-US"/>
          </a:p>
        </p:txBody>
      </p:sp>
    </p:spTree>
    <p:extLst>
      <p:ext uri="{BB962C8B-B14F-4D97-AF65-F5344CB8AC3E}">
        <p14:creationId xmlns:p14="http://schemas.microsoft.com/office/powerpoint/2010/main" val="393515442"/>
      </p:ext>
    </p:extLst>
  </p:cSld>
  <p:clrMapOvr>
    <a:masterClrMapping/>
  </p:clrMapOvr>
  <mc:AlternateContent xmlns:mc="http://schemas.openxmlformats.org/markup-compatibility/2006" xmlns:p14="http://schemas.microsoft.com/office/powerpoint/2010/main">
    <mc:Choice Requires="p14">
      <p:transition spd="slow" p14:dur="2000" advTm="73583"/>
    </mc:Choice>
    <mc:Fallback xmlns="">
      <p:transition spd="slow" advTm="73583"/>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nb-NO" dirty="0"/>
              <a:t>I Vesten samvalg og pasientens autonomi sentrale verdier. </a:t>
            </a:r>
          </a:p>
          <a:p>
            <a:r>
              <a:rPr lang="nb-NO" dirty="0"/>
              <a:t>Andre kulturer kan vektlegge familien og familiens beste mer, og familiens overhode. </a:t>
            </a:r>
          </a:p>
          <a:p>
            <a:pPr marL="0" indent="0">
              <a:buNone/>
            </a:pPr>
            <a:endParaRPr lang="nb-NO" dirty="0"/>
          </a:p>
          <a:p>
            <a:endParaRPr lang="nb-NO" dirty="0"/>
          </a:p>
        </p:txBody>
      </p:sp>
      <p:sp>
        <p:nvSpPr>
          <p:cNvPr id="2" name="Title 1"/>
          <p:cNvSpPr>
            <a:spLocks noGrp="1"/>
          </p:cNvSpPr>
          <p:nvPr>
            <p:ph type="title"/>
          </p:nvPr>
        </p:nvSpPr>
        <p:spPr/>
        <p:txBody>
          <a:bodyPr/>
          <a:lstStyle/>
          <a:p>
            <a:r>
              <a:rPr lang="nb-NO" dirty="0"/>
              <a:t>Vektingen av autonomi er preget av vestlige verdier</a:t>
            </a:r>
          </a:p>
        </p:txBody>
      </p:sp>
      <p:sp>
        <p:nvSpPr>
          <p:cNvPr id="6" name="Slide Number Placeholder 5"/>
          <p:cNvSpPr>
            <a:spLocks noGrp="1"/>
          </p:cNvSpPr>
          <p:nvPr>
            <p:ph type="sldNum" sz="quarter" idx="12"/>
          </p:nvPr>
        </p:nvSpPr>
        <p:spPr/>
        <p:txBody>
          <a:bodyPr/>
          <a:lstStyle/>
          <a:p>
            <a:pPr>
              <a:defRPr/>
            </a:pPr>
            <a:fld id="{7A14A516-2C2B-1A4B-A332-413ADB050A46}" type="slidenum">
              <a:rPr lang="en-US" smtClean="0"/>
              <a:pPr>
                <a:defRPr/>
              </a:pPr>
              <a:t>14</a:t>
            </a:fld>
            <a:endParaRPr lang="en-US"/>
          </a:p>
        </p:txBody>
      </p:sp>
    </p:spTree>
    <p:extLst>
      <p:ext uri="{BB962C8B-B14F-4D97-AF65-F5344CB8AC3E}">
        <p14:creationId xmlns:p14="http://schemas.microsoft.com/office/powerpoint/2010/main" val="2176225955"/>
      </p:ext>
    </p:extLst>
  </p:cSld>
  <p:clrMapOvr>
    <a:masterClrMapping/>
  </p:clrMapOvr>
  <mc:AlternateContent xmlns:mc="http://schemas.openxmlformats.org/markup-compatibility/2006" xmlns:p14="http://schemas.microsoft.com/office/powerpoint/2010/main">
    <mc:Choice Requires="p14">
      <p:transition spd="slow" p14:dur="2000" advTm="67948"/>
    </mc:Choice>
    <mc:Fallback xmlns="">
      <p:transition spd="slow" advTm="67948"/>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838200"/>
            <a:ext cx="7696200" cy="718592"/>
          </a:xfrm>
        </p:spPr>
        <p:txBody>
          <a:bodyPr/>
          <a:lstStyle/>
          <a:p>
            <a:endParaRPr lang="nb-NO" dirty="0"/>
          </a:p>
        </p:txBody>
      </p:sp>
      <p:sp>
        <p:nvSpPr>
          <p:cNvPr id="3" name="Content Placeholder 2"/>
          <p:cNvSpPr>
            <a:spLocks noGrp="1"/>
          </p:cNvSpPr>
          <p:nvPr>
            <p:ph idx="1"/>
          </p:nvPr>
        </p:nvSpPr>
        <p:spPr>
          <a:xfrm>
            <a:off x="990600" y="1628800"/>
            <a:ext cx="7696200" cy="4467200"/>
          </a:xfrm>
        </p:spPr>
        <p:txBody>
          <a:bodyPr/>
          <a:lstStyle/>
          <a:p>
            <a:pPr lvl="0"/>
            <a:r>
              <a:rPr lang="nb-NO" i="1" dirty="0"/>
              <a:t>En afrikansk kvinne i 30-årene er bosatt i Norge sammen med sin mann. Hun får diagnostisert en aggressiv kreftform som ved tidlig behandling har god prognose. Da behandlingen skal starte, møter pasienten ikke opp. Fastlege blir kontakta, ringer henne, men hver gang tar mannen telefonen. Han sier at hun ikke ønsker behandling, og at de lar skjebnen være opp til Gud å avgjøre. Det lykkes ikke å komme i kontakt med kvinnen selv.</a:t>
            </a:r>
            <a:endParaRPr lang="nb-NO" dirty="0"/>
          </a:p>
          <a:p>
            <a:endParaRPr lang="nb-NO" dirty="0"/>
          </a:p>
        </p:txBody>
      </p:sp>
      <p:sp>
        <p:nvSpPr>
          <p:cNvPr id="6" name="Slide Number Placeholder 5"/>
          <p:cNvSpPr>
            <a:spLocks noGrp="1"/>
          </p:cNvSpPr>
          <p:nvPr>
            <p:ph type="sldNum" sz="quarter" idx="12"/>
          </p:nvPr>
        </p:nvSpPr>
        <p:spPr/>
        <p:txBody>
          <a:bodyPr/>
          <a:lstStyle/>
          <a:p>
            <a:pPr>
              <a:defRPr/>
            </a:pPr>
            <a:fld id="{7A14A516-2C2B-1A4B-A332-413ADB050A46}" type="slidenum">
              <a:rPr lang="en-US" smtClean="0"/>
              <a:pPr>
                <a:defRPr/>
              </a:pPr>
              <a:t>15</a:t>
            </a:fld>
            <a:endParaRPr lang="en-US"/>
          </a:p>
        </p:txBody>
      </p:sp>
    </p:spTree>
    <p:extLst>
      <p:ext uri="{BB962C8B-B14F-4D97-AF65-F5344CB8AC3E}">
        <p14:creationId xmlns:p14="http://schemas.microsoft.com/office/powerpoint/2010/main" val="1425553780"/>
      </p:ext>
    </p:extLst>
  </p:cSld>
  <p:clrMapOvr>
    <a:masterClrMapping/>
  </p:clrMapOvr>
  <mc:AlternateContent xmlns:mc="http://schemas.openxmlformats.org/markup-compatibility/2006" xmlns:p14="http://schemas.microsoft.com/office/powerpoint/2010/main">
    <mc:Choice Requires="p14">
      <p:transition spd="slow" p14:dur="2000" advTm="78216"/>
    </mc:Choice>
    <mc:Fallback xmlns="">
      <p:transition spd="slow" advTm="78216"/>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7E3CDE6-0E16-B242-5F81-43E2588B4F76}"/>
              </a:ext>
            </a:extLst>
          </p:cNvPr>
          <p:cNvSpPr>
            <a:spLocks noGrp="1"/>
          </p:cNvSpPr>
          <p:nvPr>
            <p:ph type="title"/>
          </p:nvPr>
        </p:nvSpPr>
        <p:spPr>
          <a:xfrm>
            <a:off x="990600" y="710268"/>
            <a:ext cx="7696200" cy="502568"/>
          </a:xfrm>
        </p:spPr>
        <p:txBody>
          <a:bodyPr/>
          <a:lstStyle/>
          <a:p>
            <a:r>
              <a:rPr lang="nb-NO" dirty="0"/>
              <a:t>Poll: Hva tenker du er riktigst?</a:t>
            </a:r>
          </a:p>
        </p:txBody>
      </p:sp>
      <p:sp>
        <p:nvSpPr>
          <p:cNvPr id="3" name="Plassholder for innhold 2">
            <a:extLst>
              <a:ext uri="{FF2B5EF4-FFF2-40B4-BE49-F238E27FC236}">
                <a16:creationId xmlns:a16="http://schemas.microsoft.com/office/drawing/2014/main" id="{4D49BA6F-D779-9DA4-91EE-5DC1CB2C5090}"/>
              </a:ext>
            </a:extLst>
          </p:cNvPr>
          <p:cNvSpPr>
            <a:spLocks noGrp="1"/>
          </p:cNvSpPr>
          <p:nvPr>
            <p:ph idx="1"/>
          </p:nvPr>
        </p:nvSpPr>
        <p:spPr>
          <a:xfrm>
            <a:off x="990600" y="1340768"/>
            <a:ext cx="7696200" cy="4755232"/>
          </a:xfrm>
        </p:spPr>
        <p:txBody>
          <a:bodyPr/>
          <a:lstStyle/>
          <a:p>
            <a:pPr marL="0" indent="0">
              <a:buNone/>
            </a:pPr>
            <a:r>
              <a:rPr lang="nb-NO" dirty="0"/>
              <a:t>Svaralternativ</a:t>
            </a:r>
          </a:p>
          <a:p>
            <a:r>
              <a:rPr lang="nb-NO" sz="2400" dirty="0"/>
              <a:t>Vi må respektere hennes ønske når mannen formidler det så tydelig</a:t>
            </a:r>
          </a:p>
          <a:p>
            <a:r>
              <a:rPr lang="nb-NO" sz="2400" dirty="0"/>
              <a:t>Her er alt prøvd, og vi kommer ingen vei uansett</a:t>
            </a:r>
          </a:p>
          <a:p>
            <a:r>
              <a:rPr lang="nb-NO" sz="2400" dirty="0"/>
              <a:t>Ektemannen eller familien bør uansett få bestemme dette om det er slik viktige beslutninger tas i deres kultur</a:t>
            </a:r>
          </a:p>
          <a:p>
            <a:r>
              <a:rPr lang="nb-NO" sz="2400" dirty="0"/>
              <a:t>Vi må gjør mer for å finne ut hva pasienten selv ønsker</a:t>
            </a:r>
          </a:p>
          <a:p>
            <a:r>
              <a:rPr lang="nb-NO" sz="2400" dirty="0"/>
              <a:t>Om prognosen er god bør hun uansett få behandling</a:t>
            </a:r>
          </a:p>
          <a:p>
            <a:endParaRPr lang="nb-NO" dirty="0"/>
          </a:p>
        </p:txBody>
      </p:sp>
      <p:sp>
        <p:nvSpPr>
          <p:cNvPr id="4" name="Plassholder for lysbildenummer 3">
            <a:extLst>
              <a:ext uri="{FF2B5EF4-FFF2-40B4-BE49-F238E27FC236}">
                <a16:creationId xmlns:a16="http://schemas.microsoft.com/office/drawing/2014/main" id="{322CFEFC-534D-5D42-88A8-A4A6C1013360}"/>
              </a:ext>
            </a:extLst>
          </p:cNvPr>
          <p:cNvSpPr>
            <a:spLocks noGrp="1"/>
          </p:cNvSpPr>
          <p:nvPr>
            <p:ph type="sldNum" sz="quarter" idx="12"/>
          </p:nvPr>
        </p:nvSpPr>
        <p:spPr/>
        <p:txBody>
          <a:bodyPr/>
          <a:lstStyle/>
          <a:p>
            <a:pPr>
              <a:defRPr/>
            </a:pPr>
            <a:fld id="{7A14A516-2C2B-1A4B-A332-413ADB050A46}" type="slidenum">
              <a:rPr lang="en-US" smtClean="0"/>
              <a:pPr>
                <a:defRPr/>
              </a:pPr>
              <a:t>16</a:t>
            </a:fld>
            <a:endParaRPr lang="en-US"/>
          </a:p>
        </p:txBody>
      </p:sp>
    </p:spTree>
    <p:extLst>
      <p:ext uri="{BB962C8B-B14F-4D97-AF65-F5344CB8AC3E}">
        <p14:creationId xmlns:p14="http://schemas.microsoft.com/office/powerpoint/2010/main" val="40662691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a:t>Har vi noe å lære av andre kulturer?</a:t>
            </a:r>
          </a:p>
        </p:txBody>
      </p:sp>
      <p:sp>
        <p:nvSpPr>
          <p:cNvPr id="3" name="Content Placeholder 2"/>
          <p:cNvSpPr>
            <a:spLocks noGrp="1"/>
          </p:cNvSpPr>
          <p:nvPr>
            <p:ph idx="1"/>
          </p:nvPr>
        </p:nvSpPr>
        <p:spPr/>
        <p:txBody>
          <a:bodyPr/>
          <a:lstStyle/>
          <a:p>
            <a:pPr marL="0" indent="0">
              <a:buNone/>
            </a:pPr>
            <a:r>
              <a:rPr lang="nb-NO" dirty="0"/>
              <a:t>Fra </a:t>
            </a:r>
          </a:p>
          <a:p>
            <a:r>
              <a:rPr lang="nb-NO" dirty="0"/>
              <a:t>Individets rett og plikt til å bestemme</a:t>
            </a:r>
          </a:p>
          <a:p>
            <a:pPr marL="0" indent="0">
              <a:buNone/>
            </a:pPr>
            <a:r>
              <a:rPr lang="nb-NO" dirty="0"/>
              <a:t>Til</a:t>
            </a:r>
          </a:p>
          <a:p>
            <a:r>
              <a:rPr lang="nb-NO" dirty="0"/>
              <a:t>Relasjonsetikk / familieetikk</a:t>
            </a:r>
          </a:p>
          <a:p>
            <a:pPr marL="0" indent="0">
              <a:buNone/>
            </a:pPr>
            <a:r>
              <a:rPr lang="nb-NO" dirty="0"/>
              <a:t>	</a:t>
            </a:r>
          </a:p>
          <a:p>
            <a:pPr marL="0" indent="0">
              <a:buNone/>
            </a:pPr>
            <a:r>
              <a:rPr lang="nb-NO" dirty="0"/>
              <a:t>Mulig kompromiss? At vi vet at informasjon er gitt og mottatt av pasienten og at pasienten samtykker til at andre tar beslutningen</a:t>
            </a:r>
          </a:p>
        </p:txBody>
      </p:sp>
      <p:sp>
        <p:nvSpPr>
          <p:cNvPr id="6" name="Slide Number Placeholder 5"/>
          <p:cNvSpPr>
            <a:spLocks noGrp="1"/>
          </p:cNvSpPr>
          <p:nvPr>
            <p:ph type="sldNum" sz="quarter" idx="12"/>
          </p:nvPr>
        </p:nvSpPr>
        <p:spPr/>
        <p:txBody>
          <a:bodyPr/>
          <a:lstStyle/>
          <a:p>
            <a:pPr>
              <a:defRPr/>
            </a:pPr>
            <a:fld id="{7A14A516-2C2B-1A4B-A332-413ADB050A46}" type="slidenum">
              <a:rPr lang="en-US" smtClean="0"/>
              <a:pPr>
                <a:defRPr/>
              </a:pPr>
              <a:t>17</a:t>
            </a:fld>
            <a:endParaRPr lang="en-US"/>
          </a:p>
        </p:txBody>
      </p:sp>
    </p:spTree>
    <p:extLst>
      <p:ext uri="{BB962C8B-B14F-4D97-AF65-F5344CB8AC3E}">
        <p14:creationId xmlns:p14="http://schemas.microsoft.com/office/powerpoint/2010/main" val="1713588694"/>
      </p:ext>
    </p:extLst>
  </p:cSld>
  <p:clrMapOvr>
    <a:masterClrMapping/>
  </p:clrMapOvr>
  <mc:AlternateContent xmlns:mc="http://schemas.openxmlformats.org/markup-compatibility/2006" xmlns:p14="http://schemas.microsoft.com/office/powerpoint/2010/main">
    <mc:Choice Requires="p14">
      <p:transition spd="slow" p14:dur="2000" advTm="91618"/>
    </mc:Choice>
    <mc:Fallback xmlns="">
      <p:transition spd="slow" advTm="91618"/>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a:t>Hva er god informasjon?</a:t>
            </a:r>
          </a:p>
        </p:txBody>
      </p:sp>
      <p:sp>
        <p:nvSpPr>
          <p:cNvPr id="3" name="Content Placeholder 2"/>
          <p:cNvSpPr>
            <a:spLocks noGrp="1"/>
          </p:cNvSpPr>
          <p:nvPr>
            <p:ph idx="1"/>
          </p:nvPr>
        </p:nvSpPr>
        <p:spPr/>
        <p:txBody>
          <a:bodyPr/>
          <a:lstStyle/>
          <a:p>
            <a:r>
              <a:rPr lang="nb-NO" dirty="0"/>
              <a:t>Sentralt for et gyldig samtykke</a:t>
            </a:r>
          </a:p>
          <a:p>
            <a:r>
              <a:rPr lang="nb-NO" dirty="0"/>
              <a:t>Påvirket av kultur</a:t>
            </a:r>
          </a:p>
          <a:p>
            <a:r>
              <a:rPr lang="nb-NO" dirty="0"/>
              <a:t>Informasjon kan være knyttet til magisk tenkning («gå troll i ord»)</a:t>
            </a:r>
          </a:p>
          <a:p>
            <a:r>
              <a:rPr lang="nb-NO" dirty="0"/>
              <a:t>Håp som verdi, truer dyster informasjon håp?</a:t>
            </a:r>
          </a:p>
          <a:p>
            <a:pPr marL="0" indent="0">
              <a:buNone/>
            </a:pPr>
            <a:endParaRPr lang="nb-NO" dirty="0"/>
          </a:p>
        </p:txBody>
      </p:sp>
      <p:sp>
        <p:nvSpPr>
          <p:cNvPr id="6" name="Slide Number Placeholder 5"/>
          <p:cNvSpPr>
            <a:spLocks noGrp="1"/>
          </p:cNvSpPr>
          <p:nvPr>
            <p:ph type="sldNum" sz="quarter" idx="12"/>
          </p:nvPr>
        </p:nvSpPr>
        <p:spPr/>
        <p:txBody>
          <a:bodyPr/>
          <a:lstStyle/>
          <a:p>
            <a:pPr>
              <a:defRPr/>
            </a:pPr>
            <a:fld id="{7A14A516-2C2B-1A4B-A332-413ADB050A46}" type="slidenum">
              <a:rPr lang="en-US" smtClean="0"/>
              <a:pPr>
                <a:defRPr/>
              </a:pPr>
              <a:t>18</a:t>
            </a:fld>
            <a:endParaRPr lang="en-US"/>
          </a:p>
        </p:txBody>
      </p:sp>
    </p:spTree>
    <p:extLst>
      <p:ext uri="{BB962C8B-B14F-4D97-AF65-F5344CB8AC3E}">
        <p14:creationId xmlns:p14="http://schemas.microsoft.com/office/powerpoint/2010/main" val="595027316"/>
      </p:ext>
    </p:extLst>
  </p:cSld>
  <p:clrMapOvr>
    <a:masterClrMapping/>
  </p:clrMapOvr>
  <mc:AlternateContent xmlns:mc="http://schemas.openxmlformats.org/markup-compatibility/2006" xmlns:p14="http://schemas.microsoft.com/office/powerpoint/2010/main">
    <mc:Choice Requires="p14">
      <p:transition spd="slow" p14:dur="2000" advTm="145988"/>
    </mc:Choice>
    <mc:Fallback xmlns="">
      <p:transition spd="slow" advTm="145988"/>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a:t>For å kunne gi og innhente god informasjon</a:t>
            </a:r>
          </a:p>
        </p:txBody>
      </p:sp>
      <p:sp>
        <p:nvSpPr>
          <p:cNvPr id="3" name="Content Placeholder 2"/>
          <p:cNvSpPr>
            <a:spLocks noGrp="1"/>
          </p:cNvSpPr>
          <p:nvPr>
            <p:ph idx="1"/>
          </p:nvPr>
        </p:nvSpPr>
        <p:spPr/>
        <p:txBody>
          <a:bodyPr/>
          <a:lstStyle/>
          <a:p>
            <a:r>
              <a:rPr lang="nb-NO" dirty="0"/>
              <a:t>Må vi vite hvem pasienten er, f.eks. individuelle og kulturelle preferanser for informasjon</a:t>
            </a:r>
          </a:p>
          <a:p>
            <a:r>
              <a:rPr lang="nb-NO" dirty="0"/>
              <a:t>Bevissthet om mulige misforståelser – f.eks. sentrale begrep (</a:t>
            </a:r>
            <a:r>
              <a:rPr lang="nb-NO" dirty="0" err="1"/>
              <a:t>f.ex</a:t>
            </a:r>
            <a:r>
              <a:rPr lang="nb-NO" dirty="0"/>
              <a:t>. «kusine/fetter» /slektskap) og slektskap/arvelig sykdom</a:t>
            </a:r>
          </a:p>
          <a:p>
            <a:endParaRPr lang="nb-NO" dirty="0"/>
          </a:p>
        </p:txBody>
      </p:sp>
      <p:sp>
        <p:nvSpPr>
          <p:cNvPr id="6" name="Slide Number Placeholder 5"/>
          <p:cNvSpPr>
            <a:spLocks noGrp="1"/>
          </p:cNvSpPr>
          <p:nvPr>
            <p:ph type="sldNum" sz="quarter" idx="12"/>
          </p:nvPr>
        </p:nvSpPr>
        <p:spPr/>
        <p:txBody>
          <a:bodyPr/>
          <a:lstStyle/>
          <a:p>
            <a:pPr>
              <a:defRPr/>
            </a:pPr>
            <a:fld id="{7A14A516-2C2B-1A4B-A332-413ADB050A46}" type="slidenum">
              <a:rPr lang="en-US" smtClean="0"/>
              <a:pPr>
                <a:defRPr/>
              </a:pPr>
              <a:t>19</a:t>
            </a:fld>
            <a:endParaRPr lang="en-US"/>
          </a:p>
        </p:txBody>
      </p:sp>
    </p:spTree>
    <p:extLst>
      <p:ext uri="{BB962C8B-B14F-4D97-AF65-F5344CB8AC3E}">
        <p14:creationId xmlns:p14="http://schemas.microsoft.com/office/powerpoint/2010/main" val="3842763897"/>
      </p:ext>
    </p:extLst>
  </p:cSld>
  <p:clrMapOvr>
    <a:masterClrMapping/>
  </p:clrMapOvr>
  <mc:AlternateContent xmlns:mc="http://schemas.openxmlformats.org/markup-compatibility/2006" xmlns:p14="http://schemas.microsoft.com/office/powerpoint/2010/main">
    <mc:Choice Requires="p14">
      <p:transition spd="slow" p14:dur="2000" advTm="132071"/>
    </mc:Choice>
    <mc:Fallback xmlns="">
      <p:transition spd="slow" advTm="132071"/>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a:t>I møte med pasienter fra andre kulturer</a:t>
            </a:r>
          </a:p>
        </p:txBody>
      </p:sp>
      <p:sp>
        <p:nvSpPr>
          <p:cNvPr id="3" name="Content Placeholder 2"/>
          <p:cNvSpPr>
            <a:spLocks noGrp="1"/>
          </p:cNvSpPr>
          <p:nvPr>
            <p:ph idx="1"/>
          </p:nvPr>
        </p:nvSpPr>
        <p:spPr/>
        <p:txBody>
          <a:bodyPr/>
          <a:lstStyle/>
          <a:p>
            <a:r>
              <a:rPr lang="nb-NO" dirty="0"/>
              <a:t>Viktig å behandle informasjon som et eksplisitt tema for å kunne individualisere:</a:t>
            </a:r>
          </a:p>
          <a:p>
            <a:endParaRPr lang="nb-NO" dirty="0"/>
          </a:p>
          <a:p>
            <a:r>
              <a:rPr lang="nb-NO" dirty="0"/>
              <a:t>Hva har du fått av informasjon? Er det andre du ønsker skal få informasjon eller bli involvert?</a:t>
            </a:r>
          </a:p>
        </p:txBody>
      </p:sp>
      <p:sp>
        <p:nvSpPr>
          <p:cNvPr id="6" name="Slide Number Placeholder 5"/>
          <p:cNvSpPr>
            <a:spLocks noGrp="1"/>
          </p:cNvSpPr>
          <p:nvPr>
            <p:ph type="sldNum" sz="quarter" idx="12"/>
          </p:nvPr>
        </p:nvSpPr>
        <p:spPr/>
        <p:txBody>
          <a:bodyPr/>
          <a:lstStyle/>
          <a:p>
            <a:pPr>
              <a:defRPr/>
            </a:pPr>
            <a:fld id="{7A14A516-2C2B-1A4B-A332-413ADB050A46}" type="slidenum">
              <a:rPr lang="en-US" smtClean="0"/>
              <a:pPr>
                <a:defRPr/>
              </a:pPr>
              <a:t>20</a:t>
            </a:fld>
            <a:endParaRPr lang="en-US"/>
          </a:p>
        </p:txBody>
      </p:sp>
    </p:spTree>
    <p:extLst>
      <p:ext uri="{BB962C8B-B14F-4D97-AF65-F5344CB8AC3E}">
        <p14:creationId xmlns:p14="http://schemas.microsoft.com/office/powerpoint/2010/main" val="2871569065"/>
      </p:ext>
    </p:extLst>
  </p:cSld>
  <p:clrMapOvr>
    <a:masterClrMapping/>
  </p:clrMapOvr>
  <mc:AlternateContent xmlns:mc="http://schemas.openxmlformats.org/markup-compatibility/2006" xmlns:p14="http://schemas.microsoft.com/office/powerpoint/2010/main">
    <mc:Choice Requires="p14">
      <p:transition spd="slow" p14:dur="2000" advTm="57438"/>
    </mc:Choice>
    <mc:Fallback xmlns="">
      <p:transition spd="slow" advTm="57438"/>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02524-7D15-4F76-BA44-AFE776F2C444}"/>
              </a:ext>
            </a:extLst>
          </p:cNvPr>
          <p:cNvSpPr>
            <a:spLocks noGrp="1"/>
          </p:cNvSpPr>
          <p:nvPr>
            <p:ph type="title"/>
          </p:nvPr>
        </p:nvSpPr>
        <p:spPr/>
        <p:txBody>
          <a:bodyPr/>
          <a:lstStyle/>
          <a:p>
            <a:r>
              <a:rPr lang="nb-NO" dirty="0"/>
              <a:t>Etisk utfordring</a:t>
            </a:r>
          </a:p>
        </p:txBody>
      </p:sp>
      <p:sp>
        <p:nvSpPr>
          <p:cNvPr id="3" name="Content Placeholder 2">
            <a:extLst>
              <a:ext uri="{FF2B5EF4-FFF2-40B4-BE49-F238E27FC236}">
                <a16:creationId xmlns:a16="http://schemas.microsoft.com/office/drawing/2014/main" id="{C4D45B3C-52B0-4C60-A07E-7951300C7135}"/>
              </a:ext>
            </a:extLst>
          </p:cNvPr>
          <p:cNvSpPr>
            <a:spLocks noGrp="1"/>
          </p:cNvSpPr>
          <p:nvPr>
            <p:ph idx="1"/>
          </p:nvPr>
        </p:nvSpPr>
        <p:spPr/>
        <p:txBody>
          <a:bodyPr/>
          <a:lstStyle/>
          <a:p>
            <a:r>
              <a:rPr lang="nb-NO" dirty="0"/>
              <a:t>Uenighet eller tvil om hva som er riktig eller godt.</a:t>
            </a:r>
          </a:p>
        </p:txBody>
      </p:sp>
      <p:sp>
        <p:nvSpPr>
          <p:cNvPr id="4" name="Slide Number Placeholder 3">
            <a:extLst>
              <a:ext uri="{FF2B5EF4-FFF2-40B4-BE49-F238E27FC236}">
                <a16:creationId xmlns:a16="http://schemas.microsoft.com/office/drawing/2014/main" id="{EEFB7007-BE90-4EF8-AE25-FC259090593B}"/>
              </a:ext>
            </a:extLst>
          </p:cNvPr>
          <p:cNvSpPr>
            <a:spLocks noGrp="1"/>
          </p:cNvSpPr>
          <p:nvPr>
            <p:ph type="sldNum" sz="quarter" idx="12"/>
          </p:nvPr>
        </p:nvSpPr>
        <p:spPr/>
        <p:txBody>
          <a:bodyPr/>
          <a:lstStyle/>
          <a:p>
            <a:pPr>
              <a:defRPr/>
            </a:pPr>
            <a:fld id="{7A14A516-2C2B-1A4B-A332-413ADB050A46}" type="slidenum">
              <a:rPr lang="en-US" smtClean="0"/>
              <a:pPr>
                <a:defRPr/>
              </a:pPr>
              <a:t>3</a:t>
            </a:fld>
            <a:endParaRPr lang="en-US"/>
          </a:p>
        </p:txBody>
      </p:sp>
    </p:spTree>
    <p:extLst>
      <p:ext uri="{BB962C8B-B14F-4D97-AF65-F5344CB8AC3E}">
        <p14:creationId xmlns:p14="http://schemas.microsoft.com/office/powerpoint/2010/main" val="26017772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908720"/>
            <a:ext cx="7696200" cy="1222648"/>
          </a:xfrm>
        </p:spPr>
        <p:txBody>
          <a:bodyPr/>
          <a:lstStyle/>
          <a:p>
            <a:r>
              <a:rPr lang="nb-NO" dirty="0"/>
              <a:t>Dødelig sykdom og behandlingsbegrensing - ekstra krevende i møtet med innvandrere?</a:t>
            </a:r>
          </a:p>
        </p:txBody>
      </p:sp>
      <p:sp>
        <p:nvSpPr>
          <p:cNvPr id="3" name="Content Placeholder 2"/>
          <p:cNvSpPr>
            <a:spLocks noGrp="1"/>
          </p:cNvSpPr>
          <p:nvPr>
            <p:ph idx="1"/>
          </p:nvPr>
        </p:nvSpPr>
        <p:spPr>
          <a:xfrm>
            <a:off x="875657" y="2348880"/>
            <a:ext cx="8003232" cy="4356720"/>
          </a:xfrm>
        </p:spPr>
        <p:txBody>
          <a:bodyPr/>
          <a:lstStyle/>
          <a:p>
            <a:r>
              <a:rPr lang="nb-NO" dirty="0"/>
              <a:t>Erfaringer fra KEK(kliniske etikk-komiteer)-arbeid tyder på det	</a:t>
            </a:r>
          </a:p>
          <a:p>
            <a:pPr marL="400050" lvl="1" indent="0">
              <a:buNone/>
            </a:pPr>
            <a:r>
              <a:rPr lang="nb-NO" dirty="0"/>
              <a:t>- </a:t>
            </a:r>
            <a:r>
              <a:rPr lang="nb-NO" sz="2000" dirty="0"/>
              <a:t>Religiøse forestillinger: «menneske skal ikke råde over liv og død» </a:t>
            </a:r>
          </a:p>
          <a:p>
            <a:pPr marL="400050" lvl="1" indent="0">
              <a:buNone/>
            </a:pPr>
            <a:r>
              <a:rPr lang="nb-NO" sz="2000" dirty="0"/>
              <a:t>- Overdrevne forestillinger om behandlingsmuligheter</a:t>
            </a:r>
          </a:p>
          <a:p>
            <a:pPr marL="400050" lvl="1" indent="0">
              <a:buNone/>
            </a:pPr>
            <a:r>
              <a:rPr lang="nb-NO" sz="2000" dirty="0"/>
              <a:t>- Mistanke om diskriminering når «nei!</a:t>
            </a:r>
          </a:p>
          <a:p>
            <a:pPr marL="400050" lvl="1" indent="0">
              <a:buNone/>
            </a:pPr>
            <a:r>
              <a:rPr lang="nb-NO" sz="2000" dirty="0"/>
              <a:t>- Aspekt ved storfamilien. </a:t>
            </a:r>
            <a:r>
              <a:rPr lang="nb-NO" sz="2000"/>
              <a:t>Mange engasjerte</a:t>
            </a:r>
            <a:r>
              <a:rPr lang="nb-NO" sz="2000" dirty="0"/>
              <a:t>, mange som vil være til stede</a:t>
            </a:r>
          </a:p>
        </p:txBody>
      </p:sp>
      <p:sp>
        <p:nvSpPr>
          <p:cNvPr id="6" name="Slide Number Placeholder 5"/>
          <p:cNvSpPr>
            <a:spLocks noGrp="1"/>
          </p:cNvSpPr>
          <p:nvPr>
            <p:ph type="sldNum" sz="quarter" idx="12"/>
          </p:nvPr>
        </p:nvSpPr>
        <p:spPr/>
        <p:txBody>
          <a:bodyPr/>
          <a:lstStyle/>
          <a:p>
            <a:pPr>
              <a:defRPr/>
            </a:pPr>
            <a:fld id="{7A14A516-2C2B-1A4B-A332-413ADB050A46}" type="slidenum">
              <a:rPr lang="en-US" smtClean="0"/>
              <a:pPr>
                <a:defRPr/>
              </a:pPr>
              <a:t>21</a:t>
            </a:fld>
            <a:endParaRPr lang="en-US"/>
          </a:p>
        </p:txBody>
      </p:sp>
    </p:spTree>
    <p:extLst>
      <p:ext uri="{BB962C8B-B14F-4D97-AF65-F5344CB8AC3E}">
        <p14:creationId xmlns:p14="http://schemas.microsoft.com/office/powerpoint/2010/main" val="2678319400"/>
      </p:ext>
    </p:extLst>
  </p:cSld>
  <p:clrMapOvr>
    <a:masterClrMapping/>
  </p:clrMapOvr>
  <mc:AlternateContent xmlns:mc="http://schemas.openxmlformats.org/markup-compatibility/2006" xmlns:p14="http://schemas.microsoft.com/office/powerpoint/2010/main">
    <mc:Choice Requires="p14">
      <p:transition spd="slow" p14:dur="2000" advTm="87028"/>
    </mc:Choice>
    <mc:Fallback xmlns="">
      <p:transition spd="slow" advTm="87028"/>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a:t>Hva slags verdier skal råde?</a:t>
            </a:r>
            <a:br>
              <a:rPr lang="nb-NO" dirty="0"/>
            </a:br>
            <a:endParaRPr lang="nb-NO" dirty="0"/>
          </a:p>
        </p:txBody>
      </p:sp>
      <p:sp>
        <p:nvSpPr>
          <p:cNvPr id="3" name="Content Placeholder 2"/>
          <p:cNvSpPr>
            <a:spLocks noGrp="1"/>
          </p:cNvSpPr>
          <p:nvPr>
            <p:ph idx="1"/>
          </p:nvPr>
        </p:nvSpPr>
        <p:spPr>
          <a:xfrm>
            <a:off x="990600" y="1556792"/>
            <a:ext cx="7696200" cy="4539208"/>
          </a:xfrm>
        </p:spPr>
        <p:txBody>
          <a:bodyPr/>
          <a:lstStyle/>
          <a:p>
            <a:pPr marL="0" indent="0">
              <a:buNone/>
            </a:pPr>
            <a:r>
              <a:rPr lang="nb-NO" b="1" dirty="0"/>
              <a:t> </a:t>
            </a:r>
            <a:endParaRPr lang="nb-NO" dirty="0"/>
          </a:p>
          <a:p>
            <a:r>
              <a:rPr lang="nb-NO" dirty="0"/>
              <a:t>Er norsk jus overordnet religiøse og personlige verdier ved sykdom og helse? For ex. Retten til å ikke vite, ritualer ved død </a:t>
            </a:r>
          </a:p>
          <a:p>
            <a:r>
              <a:rPr lang="nb-NO" dirty="0"/>
              <a:t>I møte med alvorlig sykdom og død - bør personlige verdier ha forrang? </a:t>
            </a:r>
            <a:r>
              <a:rPr lang="nb-NO" dirty="0" err="1"/>
              <a:t>jfr</a:t>
            </a:r>
            <a:r>
              <a:rPr lang="nb-NO" dirty="0"/>
              <a:t> Jehovas vitner og blodtransfusjon</a:t>
            </a:r>
          </a:p>
          <a:p>
            <a:endParaRPr lang="nb-NO" dirty="0"/>
          </a:p>
          <a:p>
            <a:r>
              <a:rPr lang="nb-NO" b="1"/>
              <a:t>Systematisk </a:t>
            </a:r>
            <a:r>
              <a:rPr lang="nb-NO" b="1" dirty="0"/>
              <a:t>etisk refleksjon kan være </a:t>
            </a:r>
            <a:r>
              <a:rPr lang="nb-NO" b="1"/>
              <a:t>til hjelp </a:t>
            </a:r>
            <a:r>
              <a:rPr lang="nb-NO" b="1" dirty="0"/>
              <a:t>i de </a:t>
            </a:r>
            <a:r>
              <a:rPr lang="nb-NO" b="1"/>
              <a:t>enkelte situasjonene</a:t>
            </a:r>
            <a:endParaRPr lang="nb-NO" b="1" dirty="0"/>
          </a:p>
        </p:txBody>
      </p:sp>
      <p:sp>
        <p:nvSpPr>
          <p:cNvPr id="6" name="Slide Number Placeholder 5"/>
          <p:cNvSpPr>
            <a:spLocks noGrp="1"/>
          </p:cNvSpPr>
          <p:nvPr>
            <p:ph type="sldNum" sz="quarter" idx="12"/>
          </p:nvPr>
        </p:nvSpPr>
        <p:spPr/>
        <p:txBody>
          <a:bodyPr/>
          <a:lstStyle/>
          <a:p>
            <a:pPr>
              <a:defRPr/>
            </a:pPr>
            <a:fld id="{7A14A516-2C2B-1A4B-A332-413ADB050A46}" type="slidenum">
              <a:rPr lang="en-US" smtClean="0"/>
              <a:pPr>
                <a:defRPr/>
              </a:pPr>
              <a:t>22</a:t>
            </a:fld>
            <a:endParaRPr lang="en-US"/>
          </a:p>
        </p:txBody>
      </p:sp>
    </p:spTree>
    <p:extLst>
      <p:ext uri="{BB962C8B-B14F-4D97-AF65-F5344CB8AC3E}">
        <p14:creationId xmlns:p14="http://schemas.microsoft.com/office/powerpoint/2010/main" val="1373952671"/>
      </p:ext>
    </p:extLst>
  </p:cSld>
  <p:clrMapOvr>
    <a:masterClrMapping/>
  </p:clrMapOvr>
  <mc:AlternateContent xmlns:mc="http://schemas.openxmlformats.org/markup-compatibility/2006" xmlns:p14="http://schemas.microsoft.com/office/powerpoint/2010/main">
    <mc:Choice Requires="p14">
      <p:transition spd="slow" p14:dur="2000" advTm="90302"/>
    </mc:Choice>
    <mc:Fallback xmlns="">
      <p:transition spd="slow" advTm="90302"/>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a:t>Supplerende lesing</a:t>
            </a:r>
          </a:p>
        </p:txBody>
      </p:sp>
      <p:sp>
        <p:nvSpPr>
          <p:cNvPr id="3" name="Content Placeholder 2"/>
          <p:cNvSpPr>
            <a:spLocks noGrp="1"/>
          </p:cNvSpPr>
          <p:nvPr>
            <p:ph idx="1"/>
          </p:nvPr>
        </p:nvSpPr>
        <p:spPr/>
        <p:txBody>
          <a:bodyPr/>
          <a:lstStyle/>
          <a:p>
            <a:pPr marL="0" indent="0">
              <a:buNone/>
            </a:pPr>
            <a:endParaRPr lang="nb-NO" dirty="0"/>
          </a:p>
          <a:p>
            <a:r>
              <a:rPr lang="nb-NO" dirty="0"/>
              <a:t>Magelssen et al. Etikk i helsetjenesten. </a:t>
            </a:r>
            <a:r>
              <a:rPr lang="nb-NO"/>
              <a:t>Gyldendal 2025.</a:t>
            </a:r>
            <a:endParaRPr lang="nb-NO" dirty="0"/>
          </a:p>
        </p:txBody>
      </p:sp>
      <p:sp>
        <p:nvSpPr>
          <p:cNvPr id="6" name="Slide Number Placeholder 5"/>
          <p:cNvSpPr>
            <a:spLocks noGrp="1"/>
          </p:cNvSpPr>
          <p:nvPr>
            <p:ph type="sldNum" sz="quarter" idx="12"/>
          </p:nvPr>
        </p:nvSpPr>
        <p:spPr/>
        <p:txBody>
          <a:bodyPr/>
          <a:lstStyle/>
          <a:p>
            <a:pPr>
              <a:defRPr/>
            </a:pPr>
            <a:fld id="{7A14A516-2C2B-1A4B-A332-413ADB050A46}" type="slidenum">
              <a:rPr lang="en-US" smtClean="0"/>
              <a:pPr>
                <a:defRPr/>
              </a:pPr>
              <a:t>23</a:t>
            </a:fld>
            <a:endParaRPr lang="en-US"/>
          </a:p>
        </p:txBody>
      </p:sp>
    </p:spTree>
    <p:extLst>
      <p:ext uri="{BB962C8B-B14F-4D97-AF65-F5344CB8AC3E}">
        <p14:creationId xmlns:p14="http://schemas.microsoft.com/office/powerpoint/2010/main" val="24871208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838200"/>
            <a:ext cx="7696200" cy="862608"/>
          </a:xfrm>
        </p:spPr>
        <p:txBody>
          <a:bodyPr/>
          <a:lstStyle/>
          <a:p>
            <a:r>
              <a:rPr lang="nb-NO" dirty="0"/>
              <a:t>Kultur (definisjon wikipedia) </a:t>
            </a:r>
          </a:p>
        </p:txBody>
      </p:sp>
      <p:sp>
        <p:nvSpPr>
          <p:cNvPr id="3" name="Content Placeholder 2"/>
          <p:cNvSpPr>
            <a:spLocks noGrp="1"/>
          </p:cNvSpPr>
          <p:nvPr>
            <p:ph idx="1"/>
          </p:nvPr>
        </p:nvSpPr>
        <p:spPr/>
        <p:txBody>
          <a:bodyPr/>
          <a:lstStyle/>
          <a:p>
            <a:r>
              <a:rPr lang="en-US" dirty="0"/>
              <a:t>..the set of customs, traditions, and values of a society or community. Culture is the set of knowledge acquired over time </a:t>
            </a:r>
            <a:endParaRPr lang="nb-NO" dirty="0"/>
          </a:p>
        </p:txBody>
      </p:sp>
      <p:sp>
        <p:nvSpPr>
          <p:cNvPr id="6" name="Slide Number Placeholder 5"/>
          <p:cNvSpPr>
            <a:spLocks noGrp="1"/>
          </p:cNvSpPr>
          <p:nvPr>
            <p:ph type="sldNum" sz="quarter" idx="12"/>
          </p:nvPr>
        </p:nvSpPr>
        <p:spPr/>
        <p:txBody>
          <a:bodyPr/>
          <a:lstStyle/>
          <a:p>
            <a:pPr>
              <a:defRPr/>
            </a:pPr>
            <a:fld id="{7A14A516-2C2B-1A4B-A332-413ADB050A46}" type="slidenum">
              <a:rPr lang="en-US" smtClean="0"/>
              <a:pPr>
                <a:defRPr/>
              </a:pPr>
              <a:t>4</a:t>
            </a:fld>
            <a:endParaRPr lang="en-US"/>
          </a:p>
        </p:txBody>
      </p:sp>
    </p:spTree>
    <p:extLst>
      <p:ext uri="{BB962C8B-B14F-4D97-AF65-F5344CB8AC3E}">
        <p14:creationId xmlns:p14="http://schemas.microsoft.com/office/powerpoint/2010/main" val="2537725279"/>
      </p:ext>
    </p:extLst>
  </p:cSld>
  <p:clrMapOvr>
    <a:masterClrMapping/>
  </p:clrMapOvr>
  <mc:AlternateContent xmlns:mc="http://schemas.openxmlformats.org/markup-compatibility/2006" xmlns:p14="http://schemas.microsoft.com/office/powerpoint/2010/main">
    <mc:Choice Requires="p14">
      <p:transition spd="slow" p14:dur="2000" advTm="17001"/>
    </mc:Choice>
    <mc:Fallback xmlns="">
      <p:transition spd="slow" advTm="17001"/>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548680"/>
            <a:ext cx="7696200" cy="1296144"/>
          </a:xfrm>
        </p:spPr>
        <p:txBody>
          <a:bodyPr/>
          <a:lstStyle/>
          <a:p>
            <a:r>
              <a:rPr lang="nb-NO" dirty="0"/>
              <a:t>Fire prinsipper i den vestlige helsetjenesten (fireprinsipp-etikken)</a:t>
            </a:r>
          </a:p>
        </p:txBody>
      </p:sp>
      <p:sp>
        <p:nvSpPr>
          <p:cNvPr id="3" name="Content Placeholder 2"/>
          <p:cNvSpPr>
            <a:spLocks noGrp="1"/>
          </p:cNvSpPr>
          <p:nvPr>
            <p:ph idx="1"/>
          </p:nvPr>
        </p:nvSpPr>
        <p:spPr>
          <a:xfrm>
            <a:off x="611560" y="1844824"/>
            <a:ext cx="8075240" cy="4608512"/>
          </a:xfrm>
        </p:spPr>
        <p:txBody>
          <a:bodyPr/>
          <a:lstStyle/>
          <a:p>
            <a:pPr marL="0" indent="0">
              <a:buNone/>
            </a:pPr>
            <a:r>
              <a:rPr lang="nb-NO" dirty="0"/>
              <a:t>Prinsippet om</a:t>
            </a:r>
          </a:p>
          <a:p>
            <a:pPr marL="514350" indent="-514350">
              <a:buFont typeface="+mj-lt"/>
              <a:buAutoNum type="arabicPeriod"/>
            </a:pPr>
            <a:r>
              <a:rPr lang="nb-NO" dirty="0"/>
              <a:t>Respekt for pasientens autonomi</a:t>
            </a:r>
          </a:p>
          <a:p>
            <a:pPr marL="514350" indent="-514350">
              <a:buFont typeface="+mj-lt"/>
              <a:buAutoNum type="arabicPeriod"/>
            </a:pPr>
            <a:r>
              <a:rPr lang="nb-NO" dirty="0"/>
              <a:t>Velgjørenhet</a:t>
            </a:r>
          </a:p>
          <a:p>
            <a:pPr marL="514350" indent="-514350">
              <a:buFont typeface="+mj-lt"/>
              <a:buAutoNum type="arabicPeriod"/>
            </a:pPr>
            <a:r>
              <a:rPr lang="nb-NO" dirty="0"/>
              <a:t>Ikke skade</a:t>
            </a:r>
          </a:p>
          <a:p>
            <a:pPr marL="514350" indent="-514350">
              <a:buFont typeface="+mj-lt"/>
              <a:buAutoNum type="arabicPeriod"/>
            </a:pPr>
            <a:r>
              <a:rPr lang="nb-NO" dirty="0"/>
              <a:t>Rettferdighet (likebehandling, prioriteringer)</a:t>
            </a:r>
          </a:p>
          <a:p>
            <a:pPr marL="0" indent="0">
              <a:buNone/>
            </a:pPr>
            <a:endParaRPr lang="nb-NO" dirty="0"/>
          </a:p>
          <a:p>
            <a:pPr marL="0" indent="0">
              <a:buNone/>
            </a:pPr>
            <a:r>
              <a:rPr lang="nb-NO" dirty="0"/>
              <a:t>Prinsippene må balanseres/veies mot hverandre. </a:t>
            </a:r>
          </a:p>
          <a:p>
            <a:pPr marL="0" indent="0">
              <a:buNone/>
            </a:pPr>
            <a:r>
              <a:rPr lang="nb-NO" dirty="0"/>
              <a:t>Ex: Ernæring døende pasient, p-pille til mindreårige, svær dyr behandling?</a:t>
            </a:r>
          </a:p>
          <a:p>
            <a:pPr marL="0" indent="0" algn="ctr">
              <a:buNone/>
            </a:pPr>
            <a:endParaRPr lang="nb-NO" dirty="0"/>
          </a:p>
        </p:txBody>
      </p:sp>
      <p:sp>
        <p:nvSpPr>
          <p:cNvPr id="6" name="Slide Number Placeholder 5"/>
          <p:cNvSpPr>
            <a:spLocks noGrp="1"/>
          </p:cNvSpPr>
          <p:nvPr>
            <p:ph type="sldNum" sz="quarter" idx="12"/>
          </p:nvPr>
        </p:nvSpPr>
        <p:spPr/>
        <p:txBody>
          <a:bodyPr/>
          <a:lstStyle/>
          <a:p>
            <a:pPr>
              <a:defRPr/>
            </a:pPr>
            <a:fld id="{7A14A516-2C2B-1A4B-A332-413ADB050A46}" type="slidenum">
              <a:rPr lang="en-US" smtClean="0"/>
              <a:pPr>
                <a:defRPr/>
              </a:pPr>
              <a:t>5</a:t>
            </a:fld>
            <a:endParaRPr lang="en-US"/>
          </a:p>
        </p:txBody>
      </p:sp>
    </p:spTree>
    <p:extLst>
      <p:ext uri="{BB962C8B-B14F-4D97-AF65-F5344CB8AC3E}">
        <p14:creationId xmlns:p14="http://schemas.microsoft.com/office/powerpoint/2010/main" val="1028302599"/>
      </p:ext>
    </p:extLst>
  </p:cSld>
  <p:clrMapOvr>
    <a:masterClrMapping/>
  </p:clrMapOvr>
  <mc:AlternateContent xmlns:mc="http://schemas.openxmlformats.org/markup-compatibility/2006" xmlns:p14="http://schemas.microsoft.com/office/powerpoint/2010/main">
    <mc:Choice Requires="p14">
      <p:transition spd="slow" p14:dur="2000" advTm="86799"/>
    </mc:Choice>
    <mc:Fallback xmlns="">
      <p:transition spd="slow" advTm="86799"/>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836712"/>
            <a:ext cx="7696200" cy="1366664"/>
          </a:xfrm>
        </p:spPr>
        <p:txBody>
          <a:bodyPr/>
          <a:lstStyle/>
          <a:p>
            <a:r>
              <a:rPr lang="nb-NO" dirty="0"/>
              <a:t>Når ulike kulturer møtes blir verdiene gjerne mer eksplisitt</a:t>
            </a:r>
          </a:p>
        </p:txBody>
      </p:sp>
      <p:sp>
        <p:nvSpPr>
          <p:cNvPr id="3" name="Content Placeholder 2"/>
          <p:cNvSpPr>
            <a:spLocks noGrp="1"/>
          </p:cNvSpPr>
          <p:nvPr>
            <p:ph idx="1"/>
          </p:nvPr>
        </p:nvSpPr>
        <p:spPr>
          <a:xfrm>
            <a:off x="990600" y="2348880"/>
            <a:ext cx="7696200" cy="4032448"/>
          </a:xfrm>
        </p:spPr>
        <p:txBody>
          <a:bodyPr/>
          <a:lstStyle/>
          <a:p>
            <a:r>
              <a:rPr lang="nb-NO" dirty="0"/>
              <a:t>Balansen mellom</a:t>
            </a:r>
            <a:r>
              <a:rPr lang="nb-NO" dirty="0">
                <a:solidFill>
                  <a:srgbClr val="FF0000"/>
                </a:solidFill>
              </a:rPr>
              <a:t> </a:t>
            </a:r>
            <a:r>
              <a:rPr lang="nb-NO" dirty="0"/>
              <a:t>toleranse / respekt for annerledes tenkende og vern om egne verdier (ex. autonomi, tvang, likestilling, rituell omskjæring, alternativ medisin, tabu, stigma)</a:t>
            </a:r>
          </a:p>
          <a:p>
            <a:endParaRPr lang="nb-NO" dirty="0"/>
          </a:p>
          <a:p>
            <a:endParaRPr lang="nb-NO" dirty="0"/>
          </a:p>
        </p:txBody>
      </p:sp>
      <p:sp>
        <p:nvSpPr>
          <p:cNvPr id="6" name="Slide Number Placeholder 5"/>
          <p:cNvSpPr>
            <a:spLocks noGrp="1"/>
          </p:cNvSpPr>
          <p:nvPr>
            <p:ph type="sldNum" sz="quarter" idx="12"/>
          </p:nvPr>
        </p:nvSpPr>
        <p:spPr/>
        <p:txBody>
          <a:bodyPr/>
          <a:lstStyle/>
          <a:p>
            <a:pPr>
              <a:defRPr/>
            </a:pPr>
            <a:fld id="{7A14A516-2C2B-1A4B-A332-413ADB050A46}" type="slidenum">
              <a:rPr lang="en-US" smtClean="0"/>
              <a:pPr>
                <a:defRPr/>
              </a:pPr>
              <a:t>6</a:t>
            </a:fld>
            <a:endParaRPr lang="en-US"/>
          </a:p>
        </p:txBody>
      </p:sp>
    </p:spTree>
    <p:extLst>
      <p:ext uri="{BB962C8B-B14F-4D97-AF65-F5344CB8AC3E}">
        <p14:creationId xmlns:p14="http://schemas.microsoft.com/office/powerpoint/2010/main" val="31612506"/>
      </p:ext>
    </p:extLst>
  </p:cSld>
  <p:clrMapOvr>
    <a:masterClrMapping/>
  </p:clrMapOvr>
  <mc:AlternateContent xmlns:mc="http://schemas.openxmlformats.org/markup-compatibility/2006" xmlns:p14="http://schemas.microsoft.com/office/powerpoint/2010/main">
    <mc:Choice Requires="p14">
      <p:transition spd="slow" p14:dur="2000" advTm="47017"/>
    </mc:Choice>
    <mc:Fallback xmlns="">
      <p:transition spd="slow" advTm="47017"/>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a:t>Flere varianter av etiske utfordringer</a:t>
            </a:r>
          </a:p>
        </p:txBody>
      </p:sp>
      <p:sp>
        <p:nvSpPr>
          <p:cNvPr id="3" name="Content Placeholder 2"/>
          <p:cNvSpPr>
            <a:spLocks noGrp="1"/>
          </p:cNvSpPr>
          <p:nvPr>
            <p:ph idx="1"/>
          </p:nvPr>
        </p:nvSpPr>
        <p:spPr>
          <a:xfrm>
            <a:off x="990600" y="1981200"/>
            <a:ext cx="7696200" cy="4544144"/>
          </a:xfrm>
        </p:spPr>
        <p:txBody>
          <a:bodyPr/>
          <a:lstStyle/>
          <a:p>
            <a:r>
              <a:rPr lang="nb-NO" dirty="0"/>
              <a:t>«Norsk» pasient møter utenlandsk lege (ex. motstand mot </a:t>
            </a:r>
            <a:r>
              <a:rPr lang="nb-NO" dirty="0" err="1"/>
              <a:t>håndhilsing</a:t>
            </a:r>
            <a:r>
              <a:rPr lang="nb-NO" dirty="0"/>
              <a:t>)</a:t>
            </a:r>
          </a:p>
          <a:p>
            <a:r>
              <a:rPr lang="nb-NO" dirty="0"/>
              <a:t>Når «norsk» lege møter utenlandsk pasient (ex. «innvandrere overholder ikke smittevernreglene»)</a:t>
            </a:r>
          </a:p>
          <a:p>
            <a:r>
              <a:rPr lang="nb-NO" dirty="0"/>
              <a:t>Når ulike kulturer er representert i samme </a:t>
            </a:r>
            <a:r>
              <a:rPr lang="nb-NO" dirty="0" err="1"/>
              <a:t>beh</a:t>
            </a:r>
            <a:r>
              <a:rPr lang="nb-NO" dirty="0"/>
              <a:t>. team*</a:t>
            </a:r>
          </a:p>
          <a:p>
            <a:pPr marL="0" indent="0">
              <a:buNone/>
            </a:pPr>
            <a:endParaRPr lang="nb-NO" dirty="0"/>
          </a:p>
          <a:p>
            <a:endParaRPr lang="nb-NO" dirty="0"/>
          </a:p>
        </p:txBody>
      </p:sp>
      <p:sp>
        <p:nvSpPr>
          <p:cNvPr id="6" name="Slide Number Placeholder 5"/>
          <p:cNvSpPr>
            <a:spLocks noGrp="1"/>
          </p:cNvSpPr>
          <p:nvPr>
            <p:ph type="sldNum" sz="quarter" idx="12"/>
          </p:nvPr>
        </p:nvSpPr>
        <p:spPr/>
        <p:txBody>
          <a:bodyPr/>
          <a:lstStyle/>
          <a:p>
            <a:pPr>
              <a:defRPr/>
            </a:pPr>
            <a:fld id="{7A14A516-2C2B-1A4B-A332-413ADB050A46}" type="slidenum">
              <a:rPr lang="en-US" smtClean="0"/>
              <a:pPr>
                <a:defRPr/>
              </a:pPr>
              <a:t>7</a:t>
            </a:fld>
            <a:endParaRPr lang="en-US"/>
          </a:p>
        </p:txBody>
      </p:sp>
    </p:spTree>
    <p:extLst>
      <p:ext uri="{BB962C8B-B14F-4D97-AF65-F5344CB8AC3E}">
        <p14:creationId xmlns:p14="http://schemas.microsoft.com/office/powerpoint/2010/main" val="1719348139"/>
      </p:ext>
    </p:extLst>
  </p:cSld>
  <p:clrMapOvr>
    <a:masterClrMapping/>
  </p:clrMapOvr>
  <mc:AlternateContent xmlns:mc="http://schemas.openxmlformats.org/markup-compatibility/2006" xmlns:p14="http://schemas.microsoft.com/office/powerpoint/2010/main">
    <mc:Choice Requires="p14">
      <p:transition spd="slow" p14:dur="2000" advTm="178166"/>
    </mc:Choice>
    <mc:Fallback xmlns="">
      <p:transition spd="slow" advTm="178166"/>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1640" y="808399"/>
            <a:ext cx="7696200" cy="646584"/>
          </a:xfrm>
        </p:spPr>
        <p:txBody>
          <a:bodyPr/>
          <a:lstStyle/>
          <a:p>
            <a:r>
              <a:rPr lang="nb-NO" dirty="0"/>
              <a:t>Kultur og religion påvirker etikk</a:t>
            </a:r>
          </a:p>
        </p:txBody>
      </p:sp>
      <p:sp>
        <p:nvSpPr>
          <p:cNvPr id="3" name="Content Placeholder 2"/>
          <p:cNvSpPr>
            <a:spLocks noGrp="1"/>
          </p:cNvSpPr>
          <p:nvPr>
            <p:ph idx="1"/>
          </p:nvPr>
        </p:nvSpPr>
        <p:spPr>
          <a:xfrm>
            <a:off x="990600" y="1484784"/>
            <a:ext cx="7696200" cy="4611216"/>
          </a:xfrm>
        </p:spPr>
        <p:txBody>
          <a:bodyPr/>
          <a:lstStyle/>
          <a:p>
            <a:pPr marL="0" indent="0">
              <a:buNone/>
            </a:pPr>
            <a:r>
              <a:rPr lang="nb-NO" dirty="0"/>
              <a:t>86 år gammal sykehjemspasient. Hatt flere hjerneslag. Alvorlig dement, men kjenner familien og er glad når de besøker. Får akutt hjerteinfarkt med påfølgende komplikasjoner. Ikke kontaktbar. Legen: Ingen livsforlengende behandling (inklusiv peroral veske), kun </a:t>
            </a:r>
            <a:r>
              <a:rPr lang="nb-NO" dirty="0" err="1"/>
              <a:t>palliasjon</a:t>
            </a:r>
            <a:r>
              <a:rPr lang="nb-NO" dirty="0"/>
              <a:t> (bl.a. morfin). Etter et døgn spør familien om det er riktig at han skal tørste ihjel.</a:t>
            </a:r>
          </a:p>
          <a:p>
            <a:pPr marL="0" indent="0">
              <a:buNone/>
            </a:pPr>
            <a:r>
              <a:rPr lang="nb-NO" dirty="0"/>
              <a:t>En sykepleier fra et katolsk land, støtter dette, og gir uttrykk overfor familien at dette er aktiv dødshjelp.</a:t>
            </a:r>
          </a:p>
        </p:txBody>
      </p:sp>
      <p:sp>
        <p:nvSpPr>
          <p:cNvPr id="6" name="Slide Number Placeholder 5"/>
          <p:cNvSpPr>
            <a:spLocks noGrp="1"/>
          </p:cNvSpPr>
          <p:nvPr>
            <p:ph type="sldNum" sz="quarter" idx="12"/>
          </p:nvPr>
        </p:nvSpPr>
        <p:spPr/>
        <p:txBody>
          <a:bodyPr/>
          <a:lstStyle/>
          <a:p>
            <a:pPr>
              <a:defRPr/>
            </a:pPr>
            <a:fld id="{7A14A516-2C2B-1A4B-A332-413ADB050A46}" type="slidenum">
              <a:rPr lang="en-US" smtClean="0"/>
              <a:pPr>
                <a:defRPr/>
              </a:pPr>
              <a:t>8</a:t>
            </a:fld>
            <a:endParaRPr lang="en-US"/>
          </a:p>
        </p:txBody>
      </p:sp>
    </p:spTree>
    <p:extLst>
      <p:ext uri="{BB962C8B-B14F-4D97-AF65-F5344CB8AC3E}">
        <p14:creationId xmlns:p14="http://schemas.microsoft.com/office/powerpoint/2010/main" val="694713253"/>
      </p:ext>
    </p:extLst>
  </p:cSld>
  <p:clrMapOvr>
    <a:masterClrMapping/>
  </p:clrMapOvr>
  <mc:AlternateContent xmlns:mc="http://schemas.openxmlformats.org/markup-compatibility/2006" xmlns:p14="http://schemas.microsoft.com/office/powerpoint/2010/main">
    <mc:Choice Requires="p14">
      <p:transition spd="slow" p14:dur="2000" advTm="79161"/>
    </mc:Choice>
    <mc:Fallback xmlns="">
      <p:transition spd="slow" advTm="79161"/>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914AA2F4-AE1A-3529-92B7-45D6EF7B9357}"/>
              </a:ext>
            </a:extLst>
          </p:cNvPr>
          <p:cNvSpPr>
            <a:spLocks noGrp="1"/>
          </p:cNvSpPr>
          <p:nvPr>
            <p:ph type="title"/>
          </p:nvPr>
        </p:nvSpPr>
        <p:spPr/>
        <p:txBody>
          <a:bodyPr/>
          <a:lstStyle/>
          <a:p>
            <a:r>
              <a:rPr lang="nb-NO" dirty="0"/>
              <a:t>Poll: Hva stemmer best med din vurdering av dette?</a:t>
            </a:r>
          </a:p>
        </p:txBody>
      </p:sp>
      <p:sp>
        <p:nvSpPr>
          <p:cNvPr id="3" name="Plassholder for innhold 2">
            <a:extLst>
              <a:ext uri="{FF2B5EF4-FFF2-40B4-BE49-F238E27FC236}">
                <a16:creationId xmlns:a16="http://schemas.microsoft.com/office/drawing/2014/main" id="{2C458558-66CD-7882-D05F-9F22658A55EC}"/>
              </a:ext>
            </a:extLst>
          </p:cNvPr>
          <p:cNvSpPr>
            <a:spLocks noGrp="1"/>
          </p:cNvSpPr>
          <p:nvPr>
            <p:ph idx="1"/>
          </p:nvPr>
        </p:nvSpPr>
        <p:spPr/>
        <p:txBody>
          <a:bodyPr/>
          <a:lstStyle/>
          <a:p>
            <a:pPr marL="0" indent="0">
              <a:buNone/>
            </a:pPr>
            <a:r>
              <a:rPr lang="nb-NO" dirty="0"/>
              <a:t>Svaralternativ:</a:t>
            </a:r>
          </a:p>
          <a:p>
            <a:r>
              <a:rPr lang="nb-NO" dirty="0"/>
              <a:t>Dette er aktiv dødshjelp</a:t>
            </a:r>
          </a:p>
          <a:p>
            <a:r>
              <a:rPr lang="nb-NO" dirty="0"/>
              <a:t>Pasienten tørster ihjel/dette er </a:t>
            </a:r>
            <a:r>
              <a:rPr lang="nb-NO" dirty="0" err="1"/>
              <a:t>underbehandling</a:t>
            </a:r>
            <a:endParaRPr lang="nb-NO" dirty="0"/>
          </a:p>
          <a:p>
            <a:r>
              <a:rPr lang="nb-NO" dirty="0"/>
              <a:t>Her har legen gjort det riktige</a:t>
            </a:r>
          </a:p>
          <a:p>
            <a:r>
              <a:rPr lang="nb-NO" dirty="0"/>
              <a:t>Noe annet</a:t>
            </a:r>
          </a:p>
          <a:p>
            <a:endParaRPr lang="nb-NO" dirty="0"/>
          </a:p>
          <a:p>
            <a:endParaRPr lang="nb-NO" dirty="0"/>
          </a:p>
          <a:p>
            <a:endParaRPr lang="nb-NO" dirty="0"/>
          </a:p>
        </p:txBody>
      </p:sp>
      <p:sp>
        <p:nvSpPr>
          <p:cNvPr id="4" name="Plassholder for lysbildenummer 3">
            <a:extLst>
              <a:ext uri="{FF2B5EF4-FFF2-40B4-BE49-F238E27FC236}">
                <a16:creationId xmlns:a16="http://schemas.microsoft.com/office/drawing/2014/main" id="{4A445922-FB05-C8F0-B520-16EF74D8766D}"/>
              </a:ext>
            </a:extLst>
          </p:cNvPr>
          <p:cNvSpPr>
            <a:spLocks noGrp="1"/>
          </p:cNvSpPr>
          <p:nvPr>
            <p:ph type="sldNum" sz="quarter" idx="12"/>
          </p:nvPr>
        </p:nvSpPr>
        <p:spPr/>
        <p:txBody>
          <a:bodyPr/>
          <a:lstStyle/>
          <a:p>
            <a:pPr>
              <a:defRPr/>
            </a:pPr>
            <a:fld id="{7A14A516-2C2B-1A4B-A332-413ADB050A46}" type="slidenum">
              <a:rPr lang="en-US" smtClean="0"/>
              <a:pPr>
                <a:defRPr/>
              </a:pPr>
              <a:t>9</a:t>
            </a:fld>
            <a:endParaRPr lang="en-US"/>
          </a:p>
        </p:txBody>
      </p:sp>
    </p:spTree>
    <p:extLst>
      <p:ext uri="{BB962C8B-B14F-4D97-AF65-F5344CB8AC3E}">
        <p14:creationId xmlns:p14="http://schemas.microsoft.com/office/powerpoint/2010/main" val="29744444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609600"/>
            <a:ext cx="7696200" cy="731168"/>
          </a:xfrm>
        </p:spPr>
        <p:txBody>
          <a:bodyPr/>
          <a:lstStyle/>
          <a:p>
            <a:r>
              <a:rPr lang="nb-NO" dirty="0"/>
              <a:t>Kultur er sentralt, påvirker bl.a.</a:t>
            </a:r>
          </a:p>
        </p:txBody>
      </p:sp>
      <p:sp>
        <p:nvSpPr>
          <p:cNvPr id="3" name="Content Placeholder 2"/>
          <p:cNvSpPr>
            <a:spLocks noGrp="1"/>
          </p:cNvSpPr>
          <p:nvPr>
            <p:ph idx="1"/>
          </p:nvPr>
        </p:nvSpPr>
        <p:spPr>
          <a:xfrm>
            <a:off x="990600" y="1556792"/>
            <a:ext cx="7696200" cy="4691608"/>
          </a:xfrm>
        </p:spPr>
        <p:txBody>
          <a:bodyPr/>
          <a:lstStyle/>
          <a:p>
            <a:r>
              <a:rPr lang="nb-NO" dirty="0"/>
              <a:t>Verdier</a:t>
            </a:r>
          </a:p>
          <a:p>
            <a:r>
              <a:rPr lang="nb-NO" dirty="0"/>
              <a:t>Forklaring på sykdom, f.eks. religiøse forklaringer og personlig ansvar </a:t>
            </a:r>
          </a:p>
          <a:p>
            <a:r>
              <a:rPr lang="nb-NO" dirty="0"/>
              <a:t>Åpenhet om sykdom, stigma</a:t>
            </a:r>
          </a:p>
          <a:p>
            <a:r>
              <a:rPr lang="nb-NO" dirty="0"/>
              <a:t>Autoritet/beslutninger</a:t>
            </a:r>
          </a:p>
          <a:p>
            <a:r>
              <a:rPr lang="nb-NO" dirty="0"/>
              <a:t>Hvordan følelser utrykkes og kommunikasjon</a:t>
            </a:r>
          </a:p>
          <a:p>
            <a:pPr lvl="0"/>
            <a:r>
              <a:rPr lang="nb-NO" dirty="0"/>
              <a:t>Samfunnsstruktur og politiske forhold, f.eks.  organisering av helsetjenesten</a:t>
            </a:r>
          </a:p>
          <a:p>
            <a:endParaRPr lang="nb-NO" dirty="0"/>
          </a:p>
        </p:txBody>
      </p:sp>
      <p:sp>
        <p:nvSpPr>
          <p:cNvPr id="6" name="Slide Number Placeholder 5"/>
          <p:cNvSpPr>
            <a:spLocks noGrp="1"/>
          </p:cNvSpPr>
          <p:nvPr>
            <p:ph type="sldNum" sz="quarter" idx="12"/>
          </p:nvPr>
        </p:nvSpPr>
        <p:spPr/>
        <p:txBody>
          <a:bodyPr/>
          <a:lstStyle/>
          <a:p>
            <a:pPr>
              <a:defRPr/>
            </a:pPr>
            <a:fld id="{7A14A516-2C2B-1A4B-A332-413ADB050A46}" type="slidenum">
              <a:rPr lang="en-US" smtClean="0"/>
              <a:pPr>
                <a:defRPr/>
              </a:pPr>
              <a:t>10</a:t>
            </a:fld>
            <a:endParaRPr lang="en-US"/>
          </a:p>
        </p:txBody>
      </p:sp>
    </p:spTree>
    <p:extLst>
      <p:ext uri="{BB962C8B-B14F-4D97-AF65-F5344CB8AC3E}">
        <p14:creationId xmlns:p14="http://schemas.microsoft.com/office/powerpoint/2010/main" val="3910602979"/>
      </p:ext>
    </p:extLst>
  </p:cSld>
  <p:clrMapOvr>
    <a:masterClrMapping/>
  </p:clrMapOvr>
  <mc:AlternateContent xmlns:mc="http://schemas.openxmlformats.org/markup-compatibility/2006" xmlns:p14="http://schemas.microsoft.com/office/powerpoint/2010/main">
    <mc:Choice Requires="p14">
      <p:transition spd="slow" p14:dur="2000" advTm="122874"/>
    </mc:Choice>
    <mc:Fallback xmlns="">
      <p:transition spd="slow" advTm="122874"/>
    </mc:Fallback>
  </mc:AlternateContent>
</p:sld>
</file>

<file path=ppt/theme/theme1.xml><?xml version="1.0" encoding="utf-8"?>
<a:theme xmlns:a="http://schemas.openxmlformats.org/drawingml/2006/main" name="med-helsam-1">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ヒラギノ角ゴ Pro W3"/>
        <a:cs typeface="ヒラギノ角ゴ Pro W3"/>
      </a:majorFont>
      <a:minorFont>
        <a:latin typeface="Arial"/>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a:ln>
              <a:noFill/>
            </a:ln>
            <a:solidFill>
              <a:schemeClr val="tx1"/>
            </a:solidFill>
            <a:effectLst/>
            <a:latin typeface="Arial" charset="0"/>
            <a:ea typeface="ヒラギノ角ゴ Pro W3" charset="-128"/>
            <a:cs typeface="ヒラギノ角ゴ Pro W3"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a:ln>
              <a:noFill/>
            </a:ln>
            <a:solidFill>
              <a:schemeClr val="tx1"/>
            </a:solidFill>
            <a:effectLst/>
            <a:latin typeface="Arial" charset="0"/>
            <a:ea typeface="ヒラギノ角ゴ Pro W3" charset="-128"/>
            <a:cs typeface="ヒラギノ角ゴ Pro W3"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med-helsam-1</Template>
  <TotalTime>972</TotalTime>
  <Words>991</Words>
  <Application>Microsoft Office PowerPoint</Application>
  <PresentationFormat>On-screen Show (4:3)</PresentationFormat>
  <Paragraphs>122</Paragraphs>
  <Slides>22</Slides>
  <Notes>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22</vt:i4>
      </vt:variant>
    </vt:vector>
  </HeadingPairs>
  <TitlesOfParts>
    <vt:vector size="24" baseType="lpstr">
      <vt:lpstr>Arial</vt:lpstr>
      <vt:lpstr>med-helsam-1</vt:lpstr>
      <vt:lpstr> Etiske utfordringer i møtet mellom ulike kulturer i helsetjenesten </vt:lpstr>
      <vt:lpstr>Etisk utfordring</vt:lpstr>
      <vt:lpstr>Kultur (definisjon wikipedia) </vt:lpstr>
      <vt:lpstr>Fire prinsipper i den vestlige helsetjenesten (fireprinsipp-etikken)</vt:lpstr>
      <vt:lpstr>Når ulike kulturer møtes blir verdiene gjerne mer eksplisitt</vt:lpstr>
      <vt:lpstr>Flere varianter av etiske utfordringer</vt:lpstr>
      <vt:lpstr>Kultur og religion påvirker etikk</vt:lpstr>
      <vt:lpstr>Poll: Hva stemmer best med din vurdering av dette?</vt:lpstr>
      <vt:lpstr>Kultur er sentralt, påvirker bl.a.</vt:lpstr>
      <vt:lpstr>«Health literacy» (Helsekompetanse) </vt:lpstr>
      <vt:lpstr>«Kultur» kan villede – fordommer?</vt:lpstr>
      <vt:lpstr>Tre vanlige etiske dilemma i Norge knytter til pasienter og pårørende fra andre kulturer</vt:lpstr>
      <vt:lpstr>Vektingen av autonomi er preget av vestlige verdier</vt:lpstr>
      <vt:lpstr>PowerPoint Presentation</vt:lpstr>
      <vt:lpstr>Poll: Hva tenker du er riktigst?</vt:lpstr>
      <vt:lpstr>Har vi noe å lære av andre kulturer?</vt:lpstr>
      <vt:lpstr>Hva er god informasjon?</vt:lpstr>
      <vt:lpstr>For å kunne gi og innhente god informasjon</vt:lpstr>
      <vt:lpstr>I møte med pasienter fra andre kulturer</vt:lpstr>
      <vt:lpstr>Dødelig sykdom og behandlingsbegrensing - ekstra krevende i møtet med innvandrere?</vt:lpstr>
      <vt:lpstr>Hva slags verdier skal råde? </vt:lpstr>
      <vt:lpstr>Supplerende lesing</vt:lpstr>
    </vt:vector>
  </TitlesOfParts>
  <Company>Universitetet i Oslo</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Møtet mellom ulike kulturar i helsetenesta</dc:title>
  <dc:creator>Reidun Førde</dc:creator>
  <cp:lastModifiedBy>Reidar Pedersen</cp:lastModifiedBy>
  <cp:revision>144</cp:revision>
  <dcterms:created xsi:type="dcterms:W3CDTF">2018-08-07T09:01:29Z</dcterms:created>
  <dcterms:modified xsi:type="dcterms:W3CDTF">2026-04-07T18:20:20Z</dcterms:modified>
</cp:coreProperties>
</file>