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310" r:id="rId3"/>
    <p:sldId id="311" r:id="rId4"/>
    <p:sldId id="317" r:id="rId5"/>
    <p:sldId id="318" r:id="rId6"/>
    <p:sldId id="305" r:id="rId7"/>
    <p:sldId id="261" r:id="rId8"/>
    <p:sldId id="312" r:id="rId9"/>
    <p:sldId id="314" r:id="rId10"/>
    <p:sldId id="326" r:id="rId11"/>
    <p:sldId id="325" r:id="rId12"/>
    <p:sldId id="263" r:id="rId13"/>
    <p:sldId id="329" r:id="rId14"/>
    <p:sldId id="332" r:id="rId15"/>
    <p:sldId id="264" r:id="rId16"/>
    <p:sldId id="266" r:id="rId17"/>
    <p:sldId id="333" r:id="rId18"/>
    <p:sldId id="340" r:id="rId19"/>
    <p:sldId id="334" r:id="rId20"/>
    <p:sldId id="335" r:id="rId21"/>
    <p:sldId id="313" r:id="rId22"/>
    <p:sldId id="267" r:id="rId23"/>
    <p:sldId id="337" r:id="rId24"/>
    <p:sldId id="274" r:id="rId25"/>
    <p:sldId id="304" r:id="rId26"/>
    <p:sldId id="268" r:id="rId27"/>
    <p:sldId id="336" r:id="rId28"/>
    <p:sldId id="269" r:id="rId29"/>
    <p:sldId id="324" r:id="rId30"/>
    <p:sldId id="306" r:id="rId31"/>
    <p:sldId id="290" r:id="rId32"/>
    <p:sldId id="322" r:id="rId33"/>
    <p:sldId id="292" r:id="rId34"/>
    <p:sldId id="307" r:id="rId35"/>
    <p:sldId id="294" r:id="rId36"/>
    <p:sldId id="339" r:id="rId37"/>
    <p:sldId id="295" r:id="rId38"/>
    <p:sldId id="338" r:id="rId39"/>
    <p:sldId id="308" r:id="rId40"/>
    <p:sldId id="297" r:id="rId41"/>
    <p:sldId id="309" r:id="rId42"/>
    <p:sldId id="280" r:id="rId43"/>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244E"/>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1C961-92C0-4DF6-8750-69F6DF43A7C3}" v="220" dt="2023-03-25T12:57:40.90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24" autoAdjust="0"/>
    <p:restoredTop sz="70560" autoAdjust="0"/>
  </p:normalViewPr>
  <p:slideViewPr>
    <p:cSldViewPr snapToGrid="0">
      <p:cViewPr varScale="1">
        <p:scale>
          <a:sx n="62" d="100"/>
          <a:sy n="62" d="100"/>
        </p:scale>
        <p:origin x="268" y="3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0" cy="495029"/>
          </a:xfrm>
          <a:prstGeom prst="rect">
            <a:avLst/>
          </a:prstGeom>
        </p:spPr>
        <p:txBody>
          <a:bodyPr vert="horz" lIns="92437" tIns="46218" rIns="92437" bIns="46218" rtlCol="0"/>
          <a:lstStyle>
            <a:lvl1pPr algn="l">
              <a:defRPr sz="1200"/>
            </a:lvl1pPr>
          </a:lstStyle>
          <a:p>
            <a:endParaRPr lang="nb-NO"/>
          </a:p>
        </p:txBody>
      </p:sp>
      <p:sp>
        <p:nvSpPr>
          <p:cNvPr id="3" name="Plassholder for dato 2"/>
          <p:cNvSpPr>
            <a:spLocks noGrp="1"/>
          </p:cNvSpPr>
          <p:nvPr>
            <p:ph type="dt" idx="1"/>
          </p:nvPr>
        </p:nvSpPr>
        <p:spPr>
          <a:xfrm>
            <a:off x="3815374" y="0"/>
            <a:ext cx="2918830" cy="495029"/>
          </a:xfrm>
          <a:prstGeom prst="rect">
            <a:avLst/>
          </a:prstGeom>
        </p:spPr>
        <p:txBody>
          <a:bodyPr vert="horz" lIns="92437" tIns="46218" rIns="92437" bIns="46218" rtlCol="0"/>
          <a:lstStyle>
            <a:lvl1pPr algn="r">
              <a:defRPr sz="1200"/>
            </a:lvl1pPr>
          </a:lstStyle>
          <a:p>
            <a:fld id="{484B0CA8-D4C0-4EDF-983C-013F20071413}" type="datetimeFigureOut">
              <a:rPr lang="nb-NO" smtClean="0"/>
              <a:t>13.10.2025</a:t>
            </a:fld>
            <a:endParaRPr lang="nb-NO"/>
          </a:p>
        </p:txBody>
      </p:sp>
      <p:sp>
        <p:nvSpPr>
          <p:cNvPr id="4" name="Plassholder for lysbilde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2437" tIns="46218" rIns="92437" bIns="46218"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2437" tIns="46218" rIns="92437" bIns="46218"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0" cy="495028"/>
          </a:xfrm>
          <a:prstGeom prst="rect">
            <a:avLst/>
          </a:prstGeom>
        </p:spPr>
        <p:txBody>
          <a:bodyPr vert="horz" lIns="92437" tIns="46218" rIns="92437" bIns="4621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4" y="9371286"/>
            <a:ext cx="2918830" cy="495028"/>
          </a:xfrm>
          <a:prstGeom prst="rect">
            <a:avLst/>
          </a:prstGeom>
        </p:spPr>
        <p:txBody>
          <a:bodyPr vert="horz" lIns="92437" tIns="46218" rIns="92437" bIns="46218"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læringsmål</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44143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10</a:t>
            </a:fld>
            <a:endParaRPr lang="nb-NO">
              <a:solidFill>
                <a:prstClr val="black"/>
              </a:solidFill>
              <a:latin typeface="Calibri" panose="020F0502020204030204"/>
            </a:endParaRPr>
          </a:p>
        </p:txBody>
      </p:sp>
    </p:spTree>
    <p:extLst>
      <p:ext uri="{BB962C8B-B14F-4D97-AF65-F5344CB8AC3E}">
        <p14:creationId xmlns:p14="http://schemas.microsoft.com/office/powerpoint/2010/main" val="149756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spørre</a:t>
            </a:r>
          </a:p>
          <a:p>
            <a:r>
              <a:rPr lang="nb-NO" dirty="0"/>
              <a:t>MKH: Svare</a:t>
            </a:r>
          </a:p>
          <a:p>
            <a:endParaRPr lang="nb-NO" dirty="0"/>
          </a:p>
          <a:p>
            <a:r>
              <a:rPr lang="nb-NO" dirty="0"/>
              <a:t>Info brannvesenet til kommuneoverlegen: unntak fra taushetsplikta forvaltningsloven § 13b </a:t>
            </a:r>
            <a:r>
              <a:rPr lang="nb-NO" dirty="0" err="1"/>
              <a:t>nr</a:t>
            </a:r>
            <a:r>
              <a:rPr lang="nb-NO" dirty="0"/>
              <a:t> 7 «at forvaltningsorganet deler opplysningene med andre så langt det er nødvendig for å unngå fare for liv eller helse,»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36664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pPr marL="231092" indent="-231092">
              <a:buAutoNum type="arabicPeriod"/>
            </a:pPr>
            <a:endParaRPr lang="nb-NO" dirty="0"/>
          </a:p>
          <a:p>
            <a:endParaRPr lang="nb-NO" dirty="0"/>
          </a:p>
          <a:p>
            <a:r>
              <a:rPr lang="nb-NO" dirty="0"/>
              <a:t>Skrive henvisning i fritekst. Henvise til § 3-2 og godtgjøre at kriteriene er oppfylt.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161788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13</a:t>
            </a:fld>
            <a:endParaRPr lang="nb-NO">
              <a:solidFill>
                <a:prstClr val="black"/>
              </a:solidFill>
              <a:latin typeface="Calibri" panose="020F0502020204030204"/>
            </a:endParaRPr>
          </a:p>
        </p:txBody>
      </p:sp>
    </p:spTree>
    <p:extLst>
      <p:ext uri="{BB962C8B-B14F-4D97-AF65-F5344CB8AC3E}">
        <p14:creationId xmlns:p14="http://schemas.microsoft.com/office/powerpoint/2010/main" val="2746241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14</a:t>
            </a:fld>
            <a:endParaRPr lang="nb-NO">
              <a:solidFill>
                <a:prstClr val="black"/>
              </a:solidFill>
              <a:latin typeface="Calibri" panose="020F0502020204030204"/>
            </a:endParaRPr>
          </a:p>
        </p:txBody>
      </p:sp>
    </p:spTree>
    <p:extLst>
      <p:ext uri="{BB962C8B-B14F-4D97-AF65-F5344CB8AC3E}">
        <p14:creationId xmlns:p14="http://schemas.microsoft.com/office/powerpoint/2010/main" val="238093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a:t>
            </a:r>
          </a:p>
          <a:p>
            <a:r>
              <a:rPr lang="nb-NO" dirty="0"/>
              <a:t>TW: svar</a:t>
            </a:r>
          </a:p>
          <a:p>
            <a:r>
              <a:rPr lang="nb-NO" dirty="0"/>
              <a:t>Hvis pasienten nekter å la seg undersøke, kan kommunelegen vedta slik undersøkelse om nødvendig med tvang.</a:t>
            </a:r>
          </a:p>
          <a:p>
            <a:endParaRPr lang="nb-NO" dirty="0"/>
          </a:p>
          <a:p>
            <a:endParaRPr lang="nb-NO" dirty="0"/>
          </a:p>
          <a:p>
            <a:r>
              <a:rPr lang="nb-NO" dirty="0"/>
              <a:t>Pkt. 2: men ikke ført frem, eller åpenbart formålsløst å forsøke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341398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367">
              <a:defRPr/>
            </a:pPr>
            <a:r>
              <a:rPr lang="nb-NO" dirty="0"/>
              <a:t>MKH : spør</a:t>
            </a:r>
          </a:p>
          <a:p>
            <a:pPr defTabSz="924367">
              <a:defRPr/>
            </a:pPr>
            <a:endParaRPr lang="nb-NO" dirty="0"/>
          </a:p>
          <a:p>
            <a:endParaRPr lang="nb-NO" dirty="0"/>
          </a:p>
        </p:txBody>
      </p:sp>
      <p:sp>
        <p:nvSpPr>
          <p:cNvPr id="4" name="Plassholder for lysbildenummer 3"/>
          <p:cNvSpPr>
            <a:spLocks noGrp="1"/>
          </p:cNvSpPr>
          <p:nvPr>
            <p:ph type="sldNum" sz="quarter" idx="10"/>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329905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303712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Først punkt: Thor</a:t>
            </a:r>
          </a:p>
          <a:p>
            <a:r>
              <a:rPr lang="nn-NO" dirty="0"/>
              <a:t>Andre punkt: Mette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1377778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252663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162713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a:t>
            </a:r>
          </a:p>
          <a:p>
            <a:r>
              <a:rPr lang="nb-NO" dirty="0"/>
              <a:t>Unntak fra </a:t>
            </a:r>
            <a:r>
              <a:rPr lang="nb-NO" dirty="0" err="1"/>
              <a:t>tausthetsplikt</a:t>
            </a:r>
            <a:r>
              <a:rPr lang="nb-NO" dirty="0"/>
              <a:t>: samtykke i søknadsskjema</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1778068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21</a:t>
            </a:fld>
            <a:endParaRPr lang="nb-NO"/>
          </a:p>
        </p:txBody>
      </p:sp>
    </p:spTree>
    <p:extLst>
      <p:ext uri="{BB962C8B-B14F-4D97-AF65-F5344CB8AC3E}">
        <p14:creationId xmlns:p14="http://schemas.microsoft.com/office/powerpoint/2010/main" val="2868963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a:t>
            </a:r>
          </a:p>
          <a:p>
            <a:r>
              <a:rPr lang="nb-NO" dirty="0"/>
              <a:t>TW SVAR</a:t>
            </a:r>
          </a:p>
          <a:p>
            <a:endParaRPr lang="nb-NO" dirty="0"/>
          </a:p>
          <a:p>
            <a:r>
              <a:rPr lang="nb-NO" dirty="0"/>
              <a:t>Akutt den dagen</a:t>
            </a:r>
          </a:p>
          <a:p>
            <a:r>
              <a:rPr lang="nb-NO" dirty="0"/>
              <a:t>Hjemmesykepleien kan ikke uten videre tvinge Rigmor.</a:t>
            </a:r>
          </a:p>
          <a:p>
            <a:r>
              <a:rPr lang="nb-NO" dirty="0"/>
              <a:t>Hjemmesykepleien kontakter fastlegen med en gang, som må vurderer hastegraden i de ulike medisinene separat. Blodtynnende mindre problem, insulin kan bli verre. </a:t>
            </a:r>
          </a:p>
          <a:p>
            <a:r>
              <a:rPr lang="nb-NO" dirty="0"/>
              <a:t>	Hjemmesykepleien bør følge opp pasienten i løpet av dagen, og konferere med fastlegen utover dagen. </a:t>
            </a:r>
          </a:p>
          <a:p>
            <a:r>
              <a:rPr lang="nb-NO" dirty="0"/>
              <a:t>	Time hos fastlegen?</a:t>
            </a:r>
          </a:p>
          <a:p>
            <a:r>
              <a:rPr lang="nb-NO" dirty="0"/>
              <a:t>	HPL § 7 for insulin / innleggelse?</a:t>
            </a:r>
          </a:p>
          <a:p>
            <a:r>
              <a:rPr lang="nb-NO" dirty="0"/>
              <a:t>‘</a:t>
            </a:r>
          </a:p>
          <a:p>
            <a:r>
              <a:rPr lang="nb-NO" dirty="0"/>
              <a:t>Over tid: </a:t>
            </a:r>
          </a:p>
          <a:p>
            <a:r>
              <a:rPr lang="nb-NO" dirty="0" err="1"/>
              <a:t>Fastelege</a:t>
            </a:r>
            <a:r>
              <a:rPr lang="nb-NO" dirty="0"/>
              <a:t> vurderer å fatte vedtak etter 4a.</a:t>
            </a:r>
          </a:p>
          <a:p>
            <a:r>
              <a:rPr lang="nb-NO" dirty="0"/>
              <a:t>Skjema for </a:t>
            </a:r>
            <a:r>
              <a:rPr lang="nb-NO" dirty="0" err="1"/>
              <a:t>kap</a:t>
            </a:r>
            <a:r>
              <a:rPr lang="nb-NO" dirty="0"/>
              <a:t> 4a deles ut og vilkårene gjennomgås. Forskjell på blodfortynnende medisin og insulin?</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2393488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A4211-7943-901C-35F1-22D34B6E915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263CD76-3CE2-E1B7-4311-D4423AAB2A4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95CCF0D-FA3A-3714-56CA-434F08151BDB}"/>
              </a:ext>
            </a:extLst>
          </p:cNvPr>
          <p:cNvSpPr>
            <a:spLocks noGrp="1"/>
          </p:cNvSpPr>
          <p:nvPr>
            <p:ph type="body" idx="1"/>
          </p:nvPr>
        </p:nvSpPr>
        <p:spPr/>
        <p:txBody>
          <a:bodyPr/>
          <a:lstStyle/>
          <a:p>
            <a:r>
              <a:rPr lang="nb-NO" dirty="0"/>
              <a:t>MKH Spør</a:t>
            </a:r>
          </a:p>
          <a:p>
            <a:r>
              <a:rPr lang="nb-NO" dirty="0"/>
              <a:t>TW SVAR</a:t>
            </a:r>
          </a:p>
          <a:p>
            <a:endParaRPr lang="nb-NO" dirty="0"/>
          </a:p>
          <a:p>
            <a:r>
              <a:rPr lang="nb-NO" dirty="0"/>
              <a:t>Akutt den dagen</a:t>
            </a:r>
          </a:p>
          <a:p>
            <a:r>
              <a:rPr lang="nb-NO" dirty="0"/>
              <a:t>Hjemmesykepleien kan ikke uten videre tvinge Rigmor.</a:t>
            </a:r>
          </a:p>
          <a:p>
            <a:r>
              <a:rPr lang="nb-NO" dirty="0"/>
              <a:t>Hjemmesykepleien kontakter fastlegen med en gang, som må vurderer hastegraden i de ulike medisinene separat. Blodtynnende mindre problem, insulin kan bli verre. </a:t>
            </a:r>
          </a:p>
          <a:p>
            <a:r>
              <a:rPr lang="nb-NO" dirty="0"/>
              <a:t>	Hjemmesykepleien bør følge opp pasienten i løpet av dagen, og konferere med fastlegen utover dagen. </a:t>
            </a:r>
          </a:p>
          <a:p>
            <a:r>
              <a:rPr lang="nb-NO" dirty="0"/>
              <a:t>	Time hos fastlegen?</a:t>
            </a:r>
          </a:p>
          <a:p>
            <a:r>
              <a:rPr lang="nb-NO" dirty="0"/>
              <a:t>	HPL § 7 for insulin / innleggelse?</a:t>
            </a:r>
          </a:p>
          <a:p>
            <a:r>
              <a:rPr lang="nb-NO" dirty="0"/>
              <a:t>‘</a:t>
            </a:r>
          </a:p>
          <a:p>
            <a:r>
              <a:rPr lang="nb-NO" dirty="0"/>
              <a:t>Over tid: </a:t>
            </a:r>
          </a:p>
          <a:p>
            <a:r>
              <a:rPr lang="nb-NO" dirty="0" err="1"/>
              <a:t>Fastelege</a:t>
            </a:r>
            <a:r>
              <a:rPr lang="nb-NO" dirty="0"/>
              <a:t> vurderer å fatte vedtak etter 4a.</a:t>
            </a:r>
          </a:p>
          <a:p>
            <a:r>
              <a:rPr lang="nb-NO" dirty="0"/>
              <a:t>Skjema for </a:t>
            </a:r>
            <a:r>
              <a:rPr lang="nb-NO" dirty="0" err="1"/>
              <a:t>kap</a:t>
            </a:r>
            <a:r>
              <a:rPr lang="nb-NO" dirty="0"/>
              <a:t> 4a deles ut og vilkårene gjennomgås. Forskjell på blodfortynnende medisin og insulin?</a:t>
            </a:r>
          </a:p>
        </p:txBody>
      </p:sp>
      <p:sp>
        <p:nvSpPr>
          <p:cNvPr id="4" name="Plassholder for lysbildenummer 3">
            <a:extLst>
              <a:ext uri="{FF2B5EF4-FFF2-40B4-BE49-F238E27FC236}">
                <a16:creationId xmlns:a16="http://schemas.microsoft.com/office/drawing/2014/main" id="{44C1E8EA-6556-C081-5DF9-C2D4FA9765BC}"/>
              </a:ext>
            </a:extLst>
          </p:cNvPr>
          <p:cNvSpPr>
            <a:spLocks noGrp="1"/>
          </p:cNvSpPr>
          <p:nvPr>
            <p:ph type="sldNum" sz="quarter" idx="10"/>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23</a:t>
            </a:fld>
            <a:endParaRPr lang="nb-NO">
              <a:solidFill>
                <a:prstClr val="black"/>
              </a:solidFill>
              <a:latin typeface="Calibri" panose="020F0502020204030204"/>
            </a:endParaRPr>
          </a:p>
        </p:txBody>
      </p:sp>
    </p:spTree>
    <p:extLst>
      <p:ext uri="{BB962C8B-B14F-4D97-AF65-F5344CB8AC3E}">
        <p14:creationId xmlns:p14="http://schemas.microsoft.com/office/powerpoint/2010/main" val="607541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endParaRPr lang="nb-NO" dirty="0"/>
          </a:p>
          <a:p>
            <a:r>
              <a:rPr lang="nb-NO" dirty="0"/>
              <a:t>NB! Menneskerettslige forpliktelser:</a:t>
            </a:r>
          </a:p>
          <a:p>
            <a:r>
              <a:rPr lang="nb-NO" dirty="0"/>
              <a:t>EMK. Artikkel 8 beskytter den enkeltes rett til privatliv og har nedfelt bl. a at et tvangsinngrep må være formålsrettet, egnet, nødvendig, ikke uforholdsmessig og følge minste inngreps prinsipp. Siste er kanskje det aller viktigste. Dersom kommunen har andre alternativer til å bruke tvang, skal disse forsøkes først, selv om det innebærer økt bruk av ressurser. </a:t>
            </a:r>
            <a:r>
              <a:rPr lang="nb-NO" dirty="0" err="1"/>
              <a:t>Kap</a:t>
            </a:r>
            <a:r>
              <a:rPr lang="nb-NO" dirty="0"/>
              <a:t>. 4A tilfredsstiller de menneskerettslige forpliktelsene. </a:t>
            </a:r>
          </a:p>
          <a:p>
            <a:endParaRPr lang="nb-NO" dirty="0"/>
          </a:p>
          <a:p>
            <a:r>
              <a:rPr lang="nb-NO" dirty="0"/>
              <a:t>VIKTIG: Tvangstiltak kan ikke brukes for å spare ressurser eller pga. manglende kompetanse. Vise til metoder, ulike tilnærminger </a:t>
            </a:r>
            <a:r>
              <a:rPr lang="nb-NO" dirty="0" err="1"/>
              <a:t>ift</a:t>
            </a:r>
            <a:r>
              <a:rPr lang="nb-NO" dirty="0"/>
              <a:t>. utfordrende, kronisk syke som vegrer seg mot å ta i mot hjelp. ACT, FACT osv.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24</a:t>
            </a:fld>
            <a:endParaRPr lang="nb-NO"/>
          </a:p>
        </p:txBody>
      </p:sp>
    </p:spTree>
    <p:extLst>
      <p:ext uri="{BB962C8B-B14F-4D97-AF65-F5344CB8AC3E}">
        <p14:creationId xmlns:p14="http://schemas.microsoft.com/office/powerpoint/2010/main" val="205286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25</a:t>
            </a:fld>
            <a:endParaRPr lang="nb-NO">
              <a:solidFill>
                <a:prstClr val="black"/>
              </a:solidFill>
              <a:latin typeface="Calibri" panose="020F0502020204030204"/>
            </a:endParaRPr>
          </a:p>
        </p:txBody>
      </p:sp>
    </p:spTree>
    <p:extLst>
      <p:ext uri="{BB962C8B-B14F-4D97-AF65-F5344CB8AC3E}">
        <p14:creationId xmlns:p14="http://schemas.microsoft.com/office/powerpoint/2010/main" val="313910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spør</a:t>
            </a:r>
          </a:p>
          <a:p>
            <a:r>
              <a:rPr lang="nb-NO" dirty="0"/>
              <a:t>MKH: svar</a:t>
            </a:r>
          </a:p>
          <a:p>
            <a:endParaRPr lang="nb-NO" dirty="0"/>
          </a:p>
          <a:p>
            <a:r>
              <a:rPr lang="nb-NO" dirty="0" err="1"/>
              <a:t>Kap</a:t>
            </a:r>
            <a:r>
              <a:rPr lang="nb-NO" dirty="0"/>
              <a:t> 4a</a:t>
            </a:r>
          </a:p>
          <a:p>
            <a:pPr marL="173319" indent="-173319">
              <a:buFontTx/>
              <a:buChar char="-"/>
            </a:pPr>
            <a:r>
              <a:rPr lang="nb-NO" dirty="0"/>
              <a:t>Samtykkekompetanse til….. Boevne</a:t>
            </a:r>
          </a:p>
          <a:p>
            <a:pPr marL="173319" indent="-173319">
              <a:buFontTx/>
              <a:buChar char="-"/>
            </a:pPr>
            <a:r>
              <a:rPr lang="nb-NO" dirty="0"/>
              <a:t>Pårørende / verge søke</a:t>
            </a:r>
          </a:p>
          <a:p>
            <a:pPr marL="173319" indent="-173319">
              <a:buFontTx/>
              <a:buChar char="-"/>
            </a:pPr>
            <a:r>
              <a:rPr lang="nb-NO" dirty="0" err="1"/>
              <a:t>Samarbeidesmøte</a:t>
            </a:r>
            <a:r>
              <a:rPr lang="nb-NO" dirty="0"/>
              <a:t>? </a:t>
            </a:r>
          </a:p>
          <a:p>
            <a:pPr marL="173319" indent="-173319">
              <a:buFontTx/>
              <a:buChar char="-"/>
            </a:pPr>
            <a:endParaRPr lang="nb-NO" dirty="0"/>
          </a:p>
        </p:txBody>
      </p:sp>
      <p:sp>
        <p:nvSpPr>
          <p:cNvPr id="4" name="Plassholder for lysbildenummer 3"/>
          <p:cNvSpPr>
            <a:spLocks noGrp="1"/>
          </p:cNvSpPr>
          <p:nvPr>
            <p:ph type="sldNum" sz="quarter" idx="10"/>
          </p:nvPr>
        </p:nvSpPr>
        <p:spPr/>
        <p:txBody>
          <a:bodyPr/>
          <a:lstStyle/>
          <a:p>
            <a:fld id="{07E4FB80-D5CD-4F8B-B310-9170DDB90797}" type="slidenum">
              <a:rPr lang="nb-NO" smtClean="0"/>
              <a:t>26</a:t>
            </a:fld>
            <a:endParaRPr lang="nb-NO"/>
          </a:p>
        </p:txBody>
      </p:sp>
    </p:spTree>
    <p:extLst>
      <p:ext uri="{BB962C8B-B14F-4D97-AF65-F5344CB8AC3E}">
        <p14:creationId xmlns:p14="http://schemas.microsoft.com/office/powerpoint/2010/main" val="97342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888C1-AC93-D886-2B9E-7FA199FAB6F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EE24CFB-94E8-36D3-E499-9DB9DDF2D3A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F9D9A18-8C0B-BEDD-C1D0-48954D7F6540}"/>
              </a:ext>
            </a:extLst>
          </p:cNvPr>
          <p:cNvSpPr>
            <a:spLocks noGrp="1"/>
          </p:cNvSpPr>
          <p:nvPr>
            <p:ph type="body" idx="1"/>
          </p:nvPr>
        </p:nvSpPr>
        <p:spPr/>
        <p:txBody>
          <a:bodyPr/>
          <a:lstStyle/>
          <a:p>
            <a:r>
              <a:rPr lang="nb-NO" dirty="0"/>
              <a:t>TW: spør</a:t>
            </a:r>
          </a:p>
          <a:p>
            <a:r>
              <a:rPr lang="nb-NO" dirty="0"/>
              <a:t>MKH: svar</a:t>
            </a:r>
          </a:p>
          <a:p>
            <a:endParaRPr lang="nb-NO" dirty="0"/>
          </a:p>
          <a:p>
            <a:r>
              <a:rPr lang="nb-NO" dirty="0" err="1"/>
              <a:t>Kap</a:t>
            </a:r>
            <a:r>
              <a:rPr lang="nb-NO" dirty="0"/>
              <a:t> 4a</a:t>
            </a:r>
          </a:p>
          <a:p>
            <a:pPr marL="173319" indent="-173319">
              <a:buFontTx/>
              <a:buChar char="-"/>
            </a:pPr>
            <a:r>
              <a:rPr lang="nb-NO" dirty="0"/>
              <a:t>Samtykkekompetanse til….. Boevne</a:t>
            </a:r>
          </a:p>
          <a:p>
            <a:pPr marL="173319" indent="-173319">
              <a:buFontTx/>
              <a:buChar char="-"/>
            </a:pPr>
            <a:r>
              <a:rPr lang="nb-NO" dirty="0"/>
              <a:t>Pårørende / verge søke</a:t>
            </a:r>
          </a:p>
          <a:p>
            <a:pPr marL="173319" indent="-173319">
              <a:buFontTx/>
              <a:buChar char="-"/>
            </a:pPr>
            <a:r>
              <a:rPr lang="nb-NO" dirty="0" err="1"/>
              <a:t>Samarbeidesmøte</a:t>
            </a:r>
            <a:r>
              <a:rPr lang="nb-NO" dirty="0"/>
              <a:t>? </a:t>
            </a:r>
          </a:p>
          <a:p>
            <a:pPr marL="173319" indent="-173319">
              <a:buFontTx/>
              <a:buChar char="-"/>
            </a:pPr>
            <a:endParaRPr lang="nb-NO" dirty="0"/>
          </a:p>
        </p:txBody>
      </p:sp>
      <p:sp>
        <p:nvSpPr>
          <p:cNvPr id="4" name="Plassholder for lysbildenummer 3">
            <a:extLst>
              <a:ext uri="{FF2B5EF4-FFF2-40B4-BE49-F238E27FC236}">
                <a16:creationId xmlns:a16="http://schemas.microsoft.com/office/drawing/2014/main" id="{12C010AD-6593-11E2-1286-7D6073D8E7B8}"/>
              </a:ext>
            </a:extLst>
          </p:cNvPr>
          <p:cNvSpPr>
            <a:spLocks noGrp="1"/>
          </p:cNvSpPr>
          <p:nvPr>
            <p:ph type="sldNum" sz="quarter" idx="10"/>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27</a:t>
            </a:fld>
            <a:endParaRPr lang="nb-NO">
              <a:solidFill>
                <a:prstClr val="black"/>
              </a:solidFill>
              <a:latin typeface="Calibri" panose="020F0502020204030204"/>
            </a:endParaRPr>
          </a:p>
        </p:txBody>
      </p:sp>
    </p:spTree>
    <p:extLst>
      <p:ext uri="{BB962C8B-B14F-4D97-AF65-F5344CB8AC3E}">
        <p14:creationId xmlns:p14="http://schemas.microsoft.com/office/powerpoint/2010/main" val="2636586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a:t>
            </a:r>
          </a:p>
          <a:p>
            <a:r>
              <a:rPr lang="nb-NO" dirty="0"/>
              <a:t>TW: svar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28</a:t>
            </a:fld>
            <a:endParaRPr lang="nb-NO"/>
          </a:p>
        </p:txBody>
      </p:sp>
    </p:spTree>
    <p:extLst>
      <p:ext uri="{BB962C8B-B14F-4D97-AF65-F5344CB8AC3E}">
        <p14:creationId xmlns:p14="http://schemas.microsoft.com/office/powerpoint/2010/main" val="4063187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endParaRPr lang="nb-NO" dirty="0"/>
          </a:p>
          <a:p>
            <a:r>
              <a:rPr lang="nb-NO" dirty="0"/>
              <a:t>PHL § 3-5 3. ledd TUD kun pålegg</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29</a:t>
            </a:fld>
            <a:endParaRPr lang="nb-NO"/>
          </a:p>
        </p:txBody>
      </p:sp>
    </p:spTree>
    <p:extLst>
      <p:ext uri="{BB962C8B-B14F-4D97-AF65-F5344CB8AC3E}">
        <p14:creationId xmlns:p14="http://schemas.microsoft.com/office/powerpoint/2010/main" val="264955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1614154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30</a:t>
            </a:fld>
            <a:endParaRPr lang="nb-NO"/>
          </a:p>
        </p:txBody>
      </p:sp>
    </p:spTree>
    <p:extLst>
      <p:ext uri="{BB962C8B-B14F-4D97-AF65-F5344CB8AC3E}">
        <p14:creationId xmlns:p14="http://schemas.microsoft.com/office/powerpoint/2010/main" val="810986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367">
              <a:defRPr/>
            </a:pPr>
            <a:r>
              <a:rPr lang="nb-NO" dirty="0"/>
              <a:t>TW: spør</a:t>
            </a:r>
          </a:p>
          <a:p>
            <a:pPr defTabSz="924367">
              <a:defRPr/>
            </a:pPr>
            <a:r>
              <a:rPr lang="nb-NO" dirty="0"/>
              <a:t>MKH Svar</a:t>
            </a:r>
          </a:p>
          <a:p>
            <a:pPr defTabSz="924367">
              <a:defRPr/>
            </a:pPr>
            <a:endParaRPr lang="nb-NO" dirty="0"/>
          </a:p>
          <a:p>
            <a:pPr defTabSz="924367">
              <a:defRPr/>
            </a:pPr>
            <a:r>
              <a:rPr lang="nb-NO" dirty="0"/>
              <a:t>1. Hva bør du gjøre der og da? </a:t>
            </a:r>
          </a:p>
          <a:p>
            <a:r>
              <a:rPr lang="nb-NO" dirty="0"/>
              <a:t>Øyeblikkelig hjelp? Ja/Nei Kan det vente å avdekke infeksjon og sette i verk behandling?</a:t>
            </a:r>
          </a:p>
          <a:p>
            <a:r>
              <a:rPr lang="nb-NO" dirty="0"/>
              <a:t>Kan du ta deg tid til å vurdere samtykkekompetansen og vilkårene for bruk av tvang? Og så bestemme at prøven skal gjennomføres?</a:t>
            </a:r>
          </a:p>
          <a:p>
            <a:pPr defTabSz="924367">
              <a:defRPr/>
            </a:pPr>
            <a:endParaRPr lang="nb-NO" dirty="0"/>
          </a:p>
          <a:p>
            <a:pPr defTabSz="924367">
              <a:defRPr/>
            </a:pPr>
            <a:r>
              <a:rPr lang="nb-NO" dirty="0"/>
              <a:t>2. Er dette tvang og lovregulert?  JA </a:t>
            </a:r>
            <a:r>
              <a:rPr lang="nb-NO" dirty="0" err="1"/>
              <a:t>kap</a:t>
            </a:r>
            <a:r>
              <a:rPr lang="nb-NO" dirty="0"/>
              <a:t> 4a / ø-hjelp</a:t>
            </a:r>
          </a:p>
          <a:p>
            <a:pPr defTabSz="924367">
              <a:defRPr/>
            </a:pPr>
            <a:endParaRPr lang="nb-NO" dirty="0"/>
          </a:p>
          <a:p>
            <a:pPr defTabSz="924367">
              <a:defRPr/>
            </a:pPr>
            <a:r>
              <a:rPr lang="nb-NO" dirty="0"/>
              <a:t>3. Hva kan gjøres for å hindre slike situasjoner?</a:t>
            </a:r>
          </a:p>
          <a:p>
            <a:r>
              <a:rPr lang="nb-NO" dirty="0"/>
              <a:t>Kanskje pas. bør trene på slike situasjoner ved å oppsøke legekontoret når han er frisk. Spør din veileder om det er noen psykiskutviklingshemmede på listen hans. Spør </a:t>
            </a:r>
            <a:r>
              <a:rPr lang="nb-NO" dirty="0" err="1"/>
              <a:t>veilderen</a:t>
            </a:r>
            <a:r>
              <a:rPr lang="nb-NO" dirty="0"/>
              <a:t> din hvordan  vedkommende blir fulgt opp. Gå på hjemmebesøk for å bli kjent med han, ulike tvangsvedtak og hjelpeapparatet rundt. Ta han inn til kontroller når han er frisk for å øve på ubehagelige undersøkelser.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31</a:t>
            </a:fld>
            <a:endParaRPr lang="nb-NO"/>
          </a:p>
        </p:txBody>
      </p:sp>
    </p:spTree>
    <p:extLst>
      <p:ext uri="{BB962C8B-B14F-4D97-AF65-F5344CB8AC3E}">
        <p14:creationId xmlns:p14="http://schemas.microsoft.com/office/powerpoint/2010/main" val="4097844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32</a:t>
            </a:fld>
            <a:endParaRPr lang="nb-NO"/>
          </a:p>
        </p:txBody>
      </p:sp>
    </p:spTree>
    <p:extLst>
      <p:ext uri="{BB962C8B-B14F-4D97-AF65-F5344CB8AC3E}">
        <p14:creationId xmlns:p14="http://schemas.microsoft.com/office/powerpoint/2010/main" val="326814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endParaRPr lang="nb-NO" dirty="0"/>
          </a:p>
          <a:p>
            <a:r>
              <a:rPr lang="nb-NO" dirty="0"/>
              <a:t>Tvang og makt etter kapittelet her treffes av den som har det daglige ansvaret for tjenesten(tjenester for funksjonshemmede), eller dersom det ikke er tid til dette – tjenesteyteren. Spesialisthelsetjenesten skal bistå med utformingen av tjenesten – habiliteringstjenesten.</a:t>
            </a:r>
          </a:p>
          <a:p>
            <a:endParaRPr lang="nb-NO" dirty="0"/>
          </a:p>
          <a:p>
            <a:r>
              <a:rPr lang="nb-NO" dirty="0"/>
              <a:t>Vedtakene sendes til Fylkesmannen som kan overprøve de. Vedtaket skal samtidig sendes spesialisthelsetjenesten, verge og pårørende som kan avgi uttalelse til Fylkesmannen. </a:t>
            </a:r>
          </a:p>
          <a:p>
            <a:endParaRPr lang="nb-NO" dirty="0"/>
          </a:p>
          <a:p>
            <a:r>
              <a:rPr lang="nb-NO" dirty="0"/>
              <a:t>Vedtaket kan ikke iverksettes før det er godkjent av Fylkesmannen. Dersom det er påklaget, kan det ikke iverksettes før fylkesnemnda for barnevern og sosiale saker har godkjent vedtaket.</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33</a:t>
            </a:fld>
            <a:endParaRPr lang="nb-NO"/>
          </a:p>
        </p:txBody>
      </p:sp>
    </p:spTree>
    <p:extLst>
      <p:ext uri="{BB962C8B-B14F-4D97-AF65-F5344CB8AC3E}">
        <p14:creationId xmlns:p14="http://schemas.microsoft.com/office/powerpoint/2010/main" val="3372501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34</a:t>
            </a:fld>
            <a:endParaRPr lang="nb-NO"/>
          </a:p>
        </p:txBody>
      </p:sp>
    </p:spTree>
    <p:extLst>
      <p:ext uri="{BB962C8B-B14F-4D97-AF65-F5344CB8AC3E}">
        <p14:creationId xmlns:p14="http://schemas.microsoft.com/office/powerpoint/2010/main" val="165254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a:t>
            </a:r>
          </a:p>
          <a:p>
            <a:endParaRPr lang="nb-NO" dirty="0"/>
          </a:p>
          <a:p>
            <a:r>
              <a:rPr lang="nb-NO" dirty="0"/>
              <a:t>Taushetsplikt og ansvarsgruppemøte: husk å avklare med pasienten på forehånd hva du kan ta opp med de andre deltakerne på møtet! (HPL § 23 </a:t>
            </a:r>
            <a:r>
              <a:rPr lang="nb-NO" dirty="0" err="1"/>
              <a:t>nr</a:t>
            </a:r>
            <a:r>
              <a:rPr lang="nb-NO" dirty="0"/>
              <a:t> 1)</a:t>
            </a:r>
          </a:p>
          <a:p>
            <a:r>
              <a:rPr lang="nb-NO" dirty="0"/>
              <a:t>Taushetsplikt: vurdere unntak etter § 23 </a:t>
            </a:r>
            <a:r>
              <a:rPr lang="nb-NO" dirty="0" err="1"/>
              <a:t>nr</a:t>
            </a:r>
            <a:r>
              <a:rPr lang="nb-NO" dirty="0"/>
              <a:t> 4: at opplysninger gis videre når tungtveiende private eller offentlige interesser gjør det rettmessig å gi opplysningene videre,</a:t>
            </a:r>
          </a:p>
          <a:p>
            <a:endParaRPr lang="nb-NO" dirty="0"/>
          </a:p>
          <a:p>
            <a:r>
              <a:rPr lang="nb-NO" dirty="0"/>
              <a:t>1. JA kapittel § 10-2.Tilbakehold i institusjon uten eget samtykke</a:t>
            </a:r>
          </a:p>
          <a:p>
            <a:r>
              <a:rPr lang="nb-NO" dirty="0"/>
              <a:t>Dersom noen utsetter sin fysiske eller psykiske helse for fare ved omfattende og vedvarende misbruk, og dersom hjelpetiltak ikke er tilstrekkelig, kan det vedtas at vedkommende uten eget samtykke kan tas inn i en institusjon utpekt av regionalt helseforetak, jf. spesialisthelsetjenesteloven § 2-1a fjerde ledd, for undersøkelse og tilrettelegging av behandling, og holdes tilbake der i opptil tre måneder.</a:t>
            </a:r>
          </a:p>
          <a:p>
            <a:endParaRPr lang="nb-NO" dirty="0"/>
          </a:p>
          <a:p>
            <a:r>
              <a:rPr lang="nb-NO" dirty="0"/>
              <a:t>Psykisk helsevernloven: </a:t>
            </a:r>
          </a:p>
          <a:p>
            <a:r>
              <a:rPr lang="nb-NO" dirty="0"/>
              <a:t>§ 3-3.</a:t>
            </a:r>
            <a:r>
              <a:rPr lang="nb-NO" i="1" dirty="0"/>
              <a:t>Vilkår for vedtak om tvungent psykisk helsevern</a:t>
            </a:r>
          </a:p>
          <a:p>
            <a:r>
              <a:rPr lang="nb-NO" dirty="0"/>
              <a:t>På bakgrunn av opplysninger fra legeundersøkelsen etter § 3-1 og eventuell tvungen observasjon etter § 3-2, foretar den faglig ansvarlige en vurdering av om de følgende vilkårene for tvungent psykisk helsevern er oppfylt:</a:t>
            </a:r>
          </a:p>
          <a:p>
            <a:r>
              <a:rPr lang="nb-NO" dirty="0"/>
              <a:t>1.Frivillig psykisk helsevern har vært forsøkt, uten at dette har ført fram, eller det er åpenbart formålsløst å forsøke dette.2.Pasienten er undersøkt av to leger, hvorav en skal være uavhengig av den ansvarlige institusjon, jf. § 3-1.3.Pasienten har en alvorlig sinnslidelse og etablering av tvungent psykisk helsevern er nødvendig for å hindre at vedkommende på grunn av sinnslidelsen </a:t>
            </a:r>
            <a:r>
              <a:rPr lang="nb-NO" dirty="0" err="1"/>
              <a:t>entena</a:t>
            </a:r>
            <a:r>
              <a:rPr lang="nb-NO" dirty="0"/>
              <a:t>)får sin utsikt til helbredelse eller vesentlig bedring i betydelig grad redusert, eller det er stor sannsynlighet for at vedkommende i meget nær framtid får sin tilstand vesentlig forverret, </a:t>
            </a:r>
            <a:r>
              <a:rPr lang="nb-NO" dirty="0" err="1"/>
              <a:t>ellerb</a:t>
            </a:r>
            <a:r>
              <a:rPr lang="nb-NO" dirty="0"/>
              <a:t>)utgjør en nærliggende og alvorlig fare for eget eller andres liv eller helse.4.Pasienten mangler samtykkekompetanse, jf. pasient- og brukerrettighetsloven § 4-3. Dette vilkåret gjelder ikke ved nærliggende og alvorlig fare for eget liv eller andres liv eller helse.5.Institusjonen er faglig og materielt i stand til å tilby pasienten tilfredsstillende behandling og omsorg og er godkjent i henhold til § 3-5.6.Pasienten er gitt anledning til å uttale seg, jf. § 3-9.7.Selv om lovens vilkår ellers er oppfylt, kan tvungent psykisk helsevern bare finne sted hvor dette etter en helhetsvurdering framtrer som den klart beste løsning for vedkommende, med mindre han eller hun utgjør en nærliggende og alvorlig fare for andres liv eller helse. Ved vurderingen skal det legges særlig vekt på hvor stor belastning det tvangsmessige inngrepet vil medføre for vedkommende.</a:t>
            </a:r>
          </a:p>
          <a:p>
            <a:endParaRPr lang="nb-NO" dirty="0"/>
          </a:p>
          <a:p>
            <a:r>
              <a:rPr lang="nb-NO" dirty="0"/>
              <a:t>2. Hva skal fastlegen ev. gjøre? Hvem gjør hva?</a:t>
            </a:r>
          </a:p>
          <a:p>
            <a:r>
              <a:rPr lang="nb-NO" dirty="0"/>
              <a:t>Fastlegen: tipse kommunene. </a:t>
            </a:r>
          </a:p>
          <a:p>
            <a:r>
              <a:rPr lang="nb-NO" dirty="0"/>
              <a:t>Kommunen: undersøke og fremme sak (hast: midlertidig vedtak). Regionale helseforetak: finne egnet plass. Kommuneadvokaten fremstiller saken for Fylkesnemnda, som fatter vedtak.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35</a:t>
            </a:fld>
            <a:endParaRPr lang="nb-NO"/>
          </a:p>
        </p:txBody>
      </p:sp>
    </p:spTree>
    <p:extLst>
      <p:ext uri="{BB962C8B-B14F-4D97-AF65-F5344CB8AC3E}">
        <p14:creationId xmlns:p14="http://schemas.microsoft.com/office/powerpoint/2010/main" val="1089437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505F-67FE-5A26-01E7-58BFE1D06D2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B5C7539-EEE8-36DD-6F76-F9EA436724C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C8CBFC2-66DC-D903-39DE-6E44EEBDA851}"/>
              </a:ext>
            </a:extLst>
          </p:cNvPr>
          <p:cNvSpPr>
            <a:spLocks noGrp="1"/>
          </p:cNvSpPr>
          <p:nvPr>
            <p:ph type="body" idx="1"/>
          </p:nvPr>
        </p:nvSpPr>
        <p:spPr/>
        <p:txBody>
          <a:bodyPr/>
          <a:lstStyle/>
          <a:p>
            <a:r>
              <a:rPr lang="nb-NO" dirty="0"/>
              <a:t>MKH spør</a:t>
            </a:r>
          </a:p>
          <a:p>
            <a:r>
              <a:rPr lang="nb-NO" dirty="0"/>
              <a:t>TW svarer</a:t>
            </a:r>
          </a:p>
          <a:p>
            <a:r>
              <a:rPr lang="nb-NO" dirty="0"/>
              <a:t>Legen er heller ikke her ansvarlig for å fatte vedtak om innleggelse, men det er greit å kjenne til muligheten dersom man har med disse pasientene å gjøre. </a:t>
            </a:r>
          </a:p>
        </p:txBody>
      </p:sp>
      <p:sp>
        <p:nvSpPr>
          <p:cNvPr id="4" name="Plassholder for lysbildenummer 3">
            <a:extLst>
              <a:ext uri="{FF2B5EF4-FFF2-40B4-BE49-F238E27FC236}">
                <a16:creationId xmlns:a16="http://schemas.microsoft.com/office/drawing/2014/main" id="{587AD7CC-FF1B-9FBA-FF8A-D0E422DA7C57}"/>
              </a:ext>
            </a:extLst>
          </p:cNvPr>
          <p:cNvSpPr>
            <a:spLocks noGrp="1"/>
          </p:cNvSpPr>
          <p:nvPr>
            <p:ph type="sldNum" sz="quarter" idx="10"/>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36</a:t>
            </a:fld>
            <a:endParaRPr lang="nb-NO">
              <a:solidFill>
                <a:prstClr val="black"/>
              </a:solidFill>
              <a:latin typeface="Calibri" panose="020F0502020204030204"/>
            </a:endParaRPr>
          </a:p>
        </p:txBody>
      </p:sp>
    </p:spTree>
    <p:extLst>
      <p:ext uri="{BB962C8B-B14F-4D97-AF65-F5344CB8AC3E}">
        <p14:creationId xmlns:p14="http://schemas.microsoft.com/office/powerpoint/2010/main" val="1757408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a:t>
            </a:r>
          </a:p>
          <a:p>
            <a:r>
              <a:rPr lang="nb-NO" dirty="0"/>
              <a:t>TW svarer</a:t>
            </a:r>
          </a:p>
          <a:p>
            <a:r>
              <a:rPr lang="nb-NO" dirty="0"/>
              <a:t>Legen er heller ikke her ansvarlig for å fatte vedtak om innleggelse, men det er greit å kjenne til muligheten dersom man har med disse pasientene å gjøre.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37</a:t>
            </a:fld>
            <a:endParaRPr lang="nb-NO"/>
          </a:p>
        </p:txBody>
      </p:sp>
    </p:spTree>
    <p:extLst>
      <p:ext uri="{BB962C8B-B14F-4D97-AF65-F5344CB8AC3E}">
        <p14:creationId xmlns:p14="http://schemas.microsoft.com/office/powerpoint/2010/main" val="1154823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B5065-67F8-82FA-FC0B-08F6614B9A3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BF86AD2-46B0-C310-09DF-8163DAD288F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462E24B-B012-3C99-B8FA-3ADE8E62206C}"/>
              </a:ext>
            </a:extLst>
          </p:cNvPr>
          <p:cNvSpPr>
            <a:spLocks noGrp="1"/>
          </p:cNvSpPr>
          <p:nvPr>
            <p:ph type="body" idx="1"/>
          </p:nvPr>
        </p:nvSpPr>
        <p:spPr/>
        <p:txBody>
          <a:bodyPr/>
          <a:lstStyle/>
          <a:p>
            <a:r>
              <a:rPr lang="nb-NO" dirty="0"/>
              <a:t>MKH spør</a:t>
            </a:r>
          </a:p>
          <a:p>
            <a:r>
              <a:rPr lang="nb-NO" dirty="0"/>
              <a:t>TW svarer</a:t>
            </a:r>
          </a:p>
          <a:p>
            <a:r>
              <a:rPr lang="nb-NO" dirty="0"/>
              <a:t>Legen er heller ikke her ansvarlig for å fatte vedtak om innleggelse, men det er greit å kjenne til muligheten dersom man har med disse pasientene å gjøre. </a:t>
            </a:r>
          </a:p>
        </p:txBody>
      </p:sp>
      <p:sp>
        <p:nvSpPr>
          <p:cNvPr id="4" name="Plassholder for lysbildenummer 3">
            <a:extLst>
              <a:ext uri="{FF2B5EF4-FFF2-40B4-BE49-F238E27FC236}">
                <a16:creationId xmlns:a16="http://schemas.microsoft.com/office/drawing/2014/main" id="{EC8B9EF3-B386-A258-7F7E-474287DBA8A9}"/>
              </a:ext>
            </a:extLst>
          </p:cNvPr>
          <p:cNvSpPr>
            <a:spLocks noGrp="1"/>
          </p:cNvSpPr>
          <p:nvPr>
            <p:ph type="sldNum" sz="quarter" idx="10"/>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38</a:t>
            </a:fld>
            <a:endParaRPr lang="nb-NO">
              <a:solidFill>
                <a:prstClr val="black"/>
              </a:solidFill>
              <a:latin typeface="Calibri" panose="020F0502020204030204"/>
            </a:endParaRPr>
          </a:p>
        </p:txBody>
      </p:sp>
    </p:spTree>
    <p:extLst>
      <p:ext uri="{BB962C8B-B14F-4D97-AF65-F5344CB8AC3E}">
        <p14:creationId xmlns:p14="http://schemas.microsoft.com/office/powerpoint/2010/main" val="1561360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39</a:t>
            </a:fld>
            <a:endParaRPr lang="nb-NO"/>
          </a:p>
        </p:txBody>
      </p:sp>
    </p:spTree>
    <p:extLst>
      <p:ext uri="{BB962C8B-B14F-4D97-AF65-F5344CB8AC3E}">
        <p14:creationId xmlns:p14="http://schemas.microsoft.com/office/powerpoint/2010/main" val="312125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endParaRPr lang="nb-NO" dirty="0"/>
          </a:p>
        </p:txBody>
      </p:sp>
      <p:sp>
        <p:nvSpPr>
          <p:cNvPr id="4" name="Plassholder for lysbildenummer 3"/>
          <p:cNvSpPr>
            <a:spLocks noGrp="1"/>
          </p:cNvSpPr>
          <p:nvPr>
            <p:ph type="sldNum" sz="quarter" idx="10"/>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1617889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1.  </a:t>
            </a:r>
          </a:p>
          <a:p>
            <a:r>
              <a:rPr lang="nb-NO" dirty="0">
                <a:effectLst/>
              </a:rPr>
              <a:t>MKH: spør</a:t>
            </a:r>
          </a:p>
          <a:p>
            <a:r>
              <a:rPr lang="nb-NO" dirty="0">
                <a:effectLst/>
              </a:rPr>
              <a:t>TW svarer</a:t>
            </a:r>
          </a:p>
          <a:p>
            <a:endParaRPr lang="nb-NO" dirty="0">
              <a:effectLst/>
            </a:endParaRPr>
          </a:p>
          <a:p>
            <a:r>
              <a:rPr lang="nb-NO" dirty="0">
                <a:effectLst/>
              </a:rPr>
              <a:t>2. </a:t>
            </a:r>
          </a:p>
          <a:p>
            <a:r>
              <a:rPr lang="nb-NO" dirty="0">
                <a:effectLst/>
              </a:rPr>
              <a:t>TW: spør</a:t>
            </a:r>
          </a:p>
          <a:p>
            <a:r>
              <a:rPr lang="nb-NO" dirty="0">
                <a:effectLst/>
              </a:rPr>
              <a:t>MKH: Svarer</a:t>
            </a:r>
          </a:p>
          <a:p>
            <a:r>
              <a:rPr lang="nb-NO" dirty="0">
                <a:effectLst/>
              </a:rPr>
              <a:t>Anbefalt innleggelse ved: pasienter over 18 år vil kroppsmasseindeks (BMI) under 14 – 15 ofte tilsi sykehusinnleggelse. Vekttap på mer enn 30 % over tre måneder, puls under 40, systolisk blodtrykk under 70 mm Hg eller temperatur under 36 </a:t>
            </a:r>
            <a:r>
              <a:rPr lang="nb-NO" baseline="30000" dirty="0" err="1">
                <a:effectLst/>
              </a:rPr>
              <a:t>o</a:t>
            </a:r>
            <a:r>
              <a:rPr lang="nb-NO" dirty="0" err="1">
                <a:effectLst/>
              </a:rPr>
              <a:t>C</a:t>
            </a:r>
            <a:r>
              <a:rPr lang="nb-NO" dirty="0">
                <a:effectLst/>
              </a:rPr>
              <a:t> er vektige argumenter for innleggelse. </a:t>
            </a:r>
            <a:r>
              <a:rPr lang="nb-NO" dirty="0" err="1">
                <a:effectLst/>
              </a:rPr>
              <a:t>Jf</a:t>
            </a:r>
            <a:r>
              <a:rPr lang="nb-NO" dirty="0">
                <a:effectLst/>
              </a:rPr>
              <a:t> </a:t>
            </a:r>
            <a:r>
              <a:rPr lang="nb-NO" dirty="0" err="1">
                <a:effectLst/>
              </a:rPr>
              <a:t>tidsskirftet</a:t>
            </a:r>
            <a:endParaRPr lang="nb-NO" dirty="0">
              <a:effectLst/>
            </a:endParaRPr>
          </a:p>
          <a:p>
            <a:endParaRPr lang="nb-NO" dirty="0">
              <a:effectLst/>
            </a:endParaRPr>
          </a:p>
          <a:p>
            <a:pPr marL="231092" indent="-231092">
              <a:buAutoNum type="arabicPeriod"/>
            </a:pPr>
            <a:r>
              <a:rPr lang="nb-NO" dirty="0">
                <a:effectLst/>
              </a:rPr>
              <a:t>JA § 3-2 / § 3-3</a:t>
            </a:r>
          </a:p>
          <a:p>
            <a:pPr marL="231092" indent="-231092">
              <a:buAutoNum type="arabicPeriod"/>
            </a:pPr>
            <a:r>
              <a:rPr lang="nb-NO" dirty="0">
                <a:effectLst/>
              </a:rPr>
              <a:t>JA nødrett (HPL § 7) somatikk. </a:t>
            </a:r>
          </a:p>
          <a:p>
            <a:pPr marL="693275" lvl="1" indent="-231092">
              <a:buAutoNum type="arabicPeriod"/>
            </a:pPr>
            <a:r>
              <a:rPr lang="nb-NO" dirty="0"/>
              <a:t>moderat </a:t>
            </a:r>
            <a:r>
              <a:rPr lang="nb-NO" dirty="0" err="1"/>
              <a:t>hypokalemi</a:t>
            </a:r>
            <a:r>
              <a:rPr lang="nb-NO" dirty="0"/>
              <a:t> er kalium mellom 2,5 og 3,5 </a:t>
            </a:r>
            <a:r>
              <a:rPr lang="nb-NO" dirty="0" err="1"/>
              <a:t>mmol</a:t>
            </a:r>
            <a:r>
              <a:rPr lang="nb-NO" dirty="0"/>
              <a:t>/L.  </a:t>
            </a:r>
          </a:p>
          <a:p>
            <a:pPr marL="693275" lvl="1" indent="-231092">
              <a:buAutoNum type="arabicPeriod"/>
            </a:pPr>
            <a:r>
              <a:rPr lang="nb-NO" dirty="0"/>
              <a:t>K under 3 og predisponerende faktorer bør legges inn i sykehus. Under 2,5 inn uten symptomer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40</a:t>
            </a:fld>
            <a:endParaRPr lang="nb-NO"/>
          </a:p>
        </p:txBody>
      </p:sp>
    </p:spTree>
    <p:extLst>
      <p:ext uri="{BB962C8B-B14F-4D97-AF65-F5344CB8AC3E}">
        <p14:creationId xmlns:p14="http://schemas.microsoft.com/office/powerpoint/2010/main" val="2155174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41</a:t>
            </a:fld>
            <a:endParaRPr lang="nb-NO"/>
          </a:p>
        </p:txBody>
      </p:sp>
    </p:spTree>
    <p:extLst>
      <p:ext uri="{BB962C8B-B14F-4D97-AF65-F5344CB8AC3E}">
        <p14:creationId xmlns:p14="http://schemas.microsoft.com/office/powerpoint/2010/main" val="2385041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Årsaken til utsettelsen er at utvalget nå vurderer å foreslå én ny felles lov, og departementet ønsker at utvalget kommer med en helhetlig løsning. Dette kompliserte arbeidet trenger ytterligere tid.</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42</a:t>
            </a:fld>
            <a:endParaRPr lang="nb-NO"/>
          </a:p>
        </p:txBody>
      </p:sp>
    </p:spTree>
    <p:extLst>
      <p:ext uri="{BB962C8B-B14F-4D97-AF65-F5344CB8AC3E}">
        <p14:creationId xmlns:p14="http://schemas.microsoft.com/office/powerpoint/2010/main" val="124034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367">
              <a:defRPr/>
            </a:pPr>
            <a:r>
              <a:rPr lang="nb-NO" dirty="0">
                <a:solidFill>
                  <a:prstClr val="black"/>
                </a:solidFill>
              </a:rPr>
              <a:t>TW</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126266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presenterer oppgaven og går gjennom svar fra gruppa 3 min</a:t>
            </a:r>
          </a:p>
          <a:p>
            <a:endParaRPr lang="nb-NO" dirty="0"/>
          </a:p>
          <a:p>
            <a:endParaRPr lang="nb-NO" dirty="0"/>
          </a:p>
          <a:p>
            <a:r>
              <a:rPr lang="nb-NO" dirty="0" err="1"/>
              <a:t>Pasbrl</a:t>
            </a:r>
            <a:r>
              <a:rPr lang="nb-NO" dirty="0"/>
              <a:t>  § 4-6a: varslings og lokaliserings teknologi: vedtak: nødvendig , pas interesse, minst inngripende alternativ, pas ønske frisk, </a:t>
            </a:r>
          </a:p>
          <a:p>
            <a:r>
              <a:rPr lang="nb-NO" dirty="0"/>
              <a:t>Beroligende medisiner i maten: </a:t>
            </a:r>
            <a:r>
              <a:rPr lang="nb-NO" dirty="0" err="1"/>
              <a:t>mogår</a:t>
            </a:r>
            <a:r>
              <a:rPr lang="nb-NO" dirty="0"/>
              <a:t> motstand: vedtak. Ikke hjemmel for beroligende medisiner ved motstand (PHL </a:t>
            </a:r>
            <a:r>
              <a:rPr lang="nb-NO" dirty="0" err="1"/>
              <a:t>hjemmler</a:t>
            </a:r>
            <a:r>
              <a:rPr lang="nb-NO" dirty="0"/>
              <a:t> ikke dette)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123514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r>
              <a:rPr lang="nb-NO" dirty="0"/>
              <a:t>5 min</a:t>
            </a:r>
          </a:p>
          <a:p>
            <a:endParaRPr lang="nb-NO" dirty="0"/>
          </a:p>
          <a:p>
            <a:r>
              <a:rPr lang="nb-NO" dirty="0"/>
              <a:t>De har fått denne på epost der gruppearbeidet er.</a:t>
            </a:r>
          </a:p>
          <a:p>
            <a:r>
              <a:rPr lang="nb-NO" dirty="0"/>
              <a:t>Leger bruker mest to øverste og nederste. Resten bare orientert.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142836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1 min</a:t>
            </a:r>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84700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r>
              <a:rPr lang="nb-NO" dirty="0"/>
              <a:t> til ettertanke 1min.</a:t>
            </a:r>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2307746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13.10.2025</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13.10.2025</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17" y="873125"/>
            <a:ext cx="8425283" cy="4329814"/>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525" y="436909"/>
            <a:ext cx="10472949" cy="616002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146" y="5443778"/>
            <a:ext cx="3900854" cy="1181959"/>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13.10.2025</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13.10.2025</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13.10.2025</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13.10.2025</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13.10.2025</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18" r:id="rId30"/>
    <p:sldLayoutId id="2147483719" r:id="rId31"/>
    <p:sldLayoutId id="2147483760" r:id="rId32"/>
    <p:sldLayoutId id="2147483761"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230596" y="1497331"/>
            <a:ext cx="8258026" cy="1543050"/>
          </a:xfrm>
        </p:spPr>
        <p:txBody>
          <a:bodyPr/>
          <a:lstStyle/>
          <a:p>
            <a:r>
              <a:rPr lang="nb-NO" dirty="0"/>
              <a:t>Tvang </a:t>
            </a:r>
          </a:p>
          <a:p>
            <a:r>
              <a:rPr lang="nb-NO" sz="2800" dirty="0"/>
              <a:t>– som ledd i utøvelse av behandling eller omsorg</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a:xfrm>
            <a:off x="967088" y="4284406"/>
            <a:ext cx="5136285" cy="704347"/>
          </a:xfrm>
        </p:spPr>
        <p:txBody>
          <a:bodyPr/>
          <a:lstStyle/>
          <a:p>
            <a:r>
              <a:rPr lang="nb-NO" sz="2000" dirty="0"/>
              <a:t>Jurist Thor Wessel</a:t>
            </a:r>
          </a:p>
          <a:p>
            <a:r>
              <a:rPr lang="nb-NO" sz="2000" dirty="0"/>
              <a:t>Ass fylkeslege Mette Hjermann</a:t>
            </a:r>
          </a:p>
        </p:txBody>
      </p:sp>
      <p:sp>
        <p:nvSpPr>
          <p:cNvPr id="6" name="TekstSylinder 5">
            <a:extLst>
              <a:ext uri="{FF2B5EF4-FFF2-40B4-BE49-F238E27FC236}">
                <a16:creationId xmlns:a16="http://schemas.microsoft.com/office/drawing/2014/main" id="{114F16E2-EE66-41C8-9B4E-C8B5A8AEF2BB}"/>
              </a:ext>
            </a:extLst>
          </p:cNvPr>
          <p:cNvSpPr txBox="1"/>
          <p:nvPr/>
        </p:nvSpPr>
        <p:spPr>
          <a:xfrm>
            <a:off x="8488622" y="100000"/>
            <a:ext cx="3564835" cy="4524315"/>
          </a:xfrm>
          <a:prstGeom prst="rect">
            <a:avLst/>
          </a:prstGeom>
          <a:solidFill>
            <a:schemeClr val="accent6">
              <a:lumMod val="75000"/>
            </a:schemeClr>
          </a:solidFill>
        </p:spPr>
        <p:txBody>
          <a:bodyPr wrap="square" rtlCol="0">
            <a:spAutoFit/>
          </a:bodyPr>
          <a:lstStyle/>
          <a:p>
            <a:r>
              <a:rPr lang="nb-NO" b="1" dirty="0">
                <a:solidFill>
                  <a:schemeClr val="bg1"/>
                </a:solidFill>
              </a:rPr>
              <a:t>Læringsmål:</a:t>
            </a:r>
          </a:p>
          <a:p>
            <a:r>
              <a:rPr lang="en-US" dirty="0">
                <a:solidFill>
                  <a:schemeClr val="bg1"/>
                </a:solidFill>
              </a:rPr>
              <a:t>- 44 </a:t>
            </a:r>
            <a:r>
              <a:rPr lang="nb-NO" dirty="0">
                <a:solidFill>
                  <a:schemeClr val="bg1"/>
                </a:solidFill>
              </a:rPr>
              <a:t>b: </a:t>
            </a:r>
            <a:r>
              <a:rPr lang="nb-NO" b="1" dirty="0">
                <a:solidFill>
                  <a:schemeClr val="bg1"/>
                </a:solidFill>
                <a:highlight>
                  <a:srgbClr val="000080"/>
                </a:highlight>
              </a:rPr>
              <a:t>Pasient- og brukerrettighetsloven</a:t>
            </a:r>
          </a:p>
          <a:p>
            <a:r>
              <a:rPr lang="nb-NO" dirty="0">
                <a:solidFill>
                  <a:schemeClr val="bg1"/>
                </a:solidFill>
              </a:rPr>
              <a:t>- 44 d: </a:t>
            </a:r>
            <a:r>
              <a:rPr lang="nb-NO" b="1" dirty="0">
                <a:solidFill>
                  <a:schemeClr val="bg1"/>
                </a:solidFill>
                <a:highlight>
                  <a:srgbClr val="000080"/>
                </a:highlight>
              </a:rPr>
              <a:t>Psykisk helsevernloven</a:t>
            </a:r>
          </a:p>
          <a:p>
            <a:r>
              <a:rPr lang="nb-NO" dirty="0">
                <a:solidFill>
                  <a:schemeClr val="bg1"/>
                </a:solidFill>
              </a:rPr>
              <a:t>- 44 f: </a:t>
            </a:r>
            <a:r>
              <a:rPr lang="nb-NO" b="1" dirty="0">
                <a:solidFill>
                  <a:schemeClr val="bg1"/>
                </a:solidFill>
                <a:highlight>
                  <a:srgbClr val="000080"/>
                </a:highlight>
              </a:rPr>
              <a:t>Menneskerettighetsloven</a:t>
            </a:r>
          </a:p>
          <a:p>
            <a:r>
              <a:rPr lang="nb-NO" dirty="0">
                <a:solidFill>
                  <a:schemeClr val="bg1"/>
                </a:solidFill>
              </a:rPr>
              <a:t>- 45:  Finne frem i og følge opp </a:t>
            </a:r>
            <a:r>
              <a:rPr lang="nb-NO" b="1" dirty="0">
                <a:solidFill>
                  <a:schemeClr val="bg1"/>
                </a:solidFill>
                <a:highlight>
                  <a:srgbClr val="000080"/>
                </a:highlight>
              </a:rPr>
              <a:t>regelverk</a:t>
            </a:r>
            <a:r>
              <a:rPr lang="nb-NO" dirty="0">
                <a:solidFill>
                  <a:schemeClr val="bg1"/>
                </a:solidFill>
              </a:rPr>
              <a:t>.</a:t>
            </a:r>
          </a:p>
          <a:p>
            <a:r>
              <a:rPr lang="nb-NO" dirty="0">
                <a:solidFill>
                  <a:schemeClr val="bg1"/>
                </a:solidFill>
              </a:rPr>
              <a:t>-50: Kunne vise evne til å tilstrebe frivillighet og selvbestemmelse for pasientene og under veiledning kunne </a:t>
            </a:r>
            <a:r>
              <a:rPr lang="nb-NO" b="1" dirty="0">
                <a:solidFill>
                  <a:schemeClr val="bg1"/>
                </a:solidFill>
                <a:highlight>
                  <a:srgbClr val="000080"/>
                </a:highlight>
              </a:rPr>
              <a:t>involvere pasienten </a:t>
            </a:r>
            <a:r>
              <a:rPr lang="nb-NO" dirty="0">
                <a:solidFill>
                  <a:schemeClr val="bg1"/>
                </a:solidFill>
              </a:rPr>
              <a:t>mest mulig i prosessen når tvangsutøvelse vurderes nødvendig.</a:t>
            </a:r>
          </a:p>
        </p:txBody>
      </p:sp>
      <p:sp>
        <p:nvSpPr>
          <p:cNvPr id="2" name="TekstSylinder 1">
            <a:extLst>
              <a:ext uri="{FF2B5EF4-FFF2-40B4-BE49-F238E27FC236}">
                <a16:creationId xmlns:a16="http://schemas.microsoft.com/office/drawing/2014/main" id="{4ADCBAA2-AC9F-4520-AE65-94304A7A00EE}"/>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E7634E-0B58-4E0D-8080-805C044D7FBB}"/>
              </a:ext>
            </a:extLst>
          </p:cNvPr>
          <p:cNvSpPr>
            <a:spLocks noGrp="1"/>
          </p:cNvSpPr>
          <p:nvPr>
            <p:ph type="title"/>
          </p:nvPr>
        </p:nvSpPr>
        <p:spPr/>
        <p:txBody>
          <a:bodyPr/>
          <a:lstStyle/>
          <a:p>
            <a:pPr algn="ctr"/>
            <a:r>
              <a:rPr lang="nb-NO" dirty="0"/>
              <a:t>Tvungen legeundersøkelse, PHL § 3-1</a:t>
            </a:r>
          </a:p>
        </p:txBody>
      </p:sp>
      <p:sp>
        <p:nvSpPr>
          <p:cNvPr id="3" name="Plassholder for tekst 2">
            <a:extLst>
              <a:ext uri="{FF2B5EF4-FFF2-40B4-BE49-F238E27FC236}">
                <a16:creationId xmlns:a16="http://schemas.microsoft.com/office/drawing/2014/main" id="{110807CA-4FF2-4348-BB1E-5FDAF667337C}"/>
              </a:ext>
            </a:extLst>
          </p:cNvPr>
          <p:cNvSpPr>
            <a:spLocks noGrp="1"/>
          </p:cNvSpPr>
          <p:nvPr>
            <p:ph type="body" sz="quarter" idx="11"/>
          </p:nvPr>
        </p:nvSpPr>
        <p:spPr>
          <a:xfrm>
            <a:off x="129251" y="2477505"/>
            <a:ext cx="11933497" cy="3379285"/>
          </a:xfrm>
        </p:spPr>
        <p:txBody>
          <a:bodyPr/>
          <a:lstStyle/>
          <a:p>
            <a:pPr marL="342900" indent="-342900">
              <a:buFont typeface="Arial" panose="020B0604020202020204" pitchFamily="34" charset="0"/>
              <a:buChar char="•"/>
            </a:pPr>
            <a:r>
              <a:rPr lang="nb-NO" sz="2400" dirty="0"/>
              <a:t>For å bringe pasienten til legen som vurderer vedtak om tvungent psykisk helsevern</a:t>
            </a:r>
          </a:p>
          <a:p>
            <a:pPr marL="342900" indent="-342900">
              <a:buFont typeface="Arial" panose="020B0604020202020204" pitchFamily="34" charset="0"/>
              <a:buChar char="•"/>
            </a:pPr>
            <a:r>
              <a:rPr lang="nb-NO" sz="2400" dirty="0"/>
              <a:t>Kommuneoverlegen kan fatte vedtak etter  </a:t>
            </a:r>
          </a:p>
          <a:p>
            <a:pPr marL="1028700" lvl="1" indent="-342900"/>
            <a:r>
              <a:rPr lang="nb-NO" sz="2400" dirty="0"/>
              <a:t>eget tiltak</a:t>
            </a:r>
          </a:p>
          <a:p>
            <a:pPr marL="1028700" lvl="1" indent="-342900"/>
            <a:r>
              <a:rPr lang="nb-NO" sz="2400" dirty="0"/>
              <a:t>begjæring fra annen offentlig myndighet</a:t>
            </a:r>
          </a:p>
          <a:p>
            <a:pPr marL="1028700" lvl="1" indent="-342900"/>
            <a:r>
              <a:rPr lang="nb-NO" sz="2400" dirty="0">
                <a:solidFill>
                  <a:srgbClr val="00244E"/>
                </a:solidFill>
              </a:rPr>
              <a:t>begjæring fra </a:t>
            </a:r>
            <a:r>
              <a:rPr lang="nb-NO" sz="2400" dirty="0"/>
              <a:t>nærmeste pårørende </a:t>
            </a:r>
          </a:p>
          <a:p>
            <a:pPr marL="342900" indent="-342900">
              <a:buFont typeface="Arial" panose="020B0604020202020204" pitchFamily="34" charset="0"/>
              <a:buChar char="•"/>
            </a:pPr>
            <a:r>
              <a:rPr lang="nb-NO" sz="2400" dirty="0"/>
              <a:t>Om nødvendig kan vedkommende </a:t>
            </a:r>
            <a:r>
              <a:rPr lang="nb-NO" sz="2400" b="1" dirty="0"/>
              <a:t>avhentes og undersøkes med tvang.</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374966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56333A-B7BF-4075-BC7F-1D4D5C72BD48}"/>
              </a:ext>
            </a:extLst>
          </p:cNvPr>
          <p:cNvSpPr>
            <a:spLocks noGrp="1"/>
          </p:cNvSpPr>
          <p:nvPr>
            <p:ph type="title"/>
          </p:nvPr>
        </p:nvSpPr>
        <p:spPr/>
        <p:txBody>
          <a:bodyPr/>
          <a:lstStyle/>
          <a:p>
            <a:r>
              <a:rPr lang="nb-NO" dirty="0"/>
              <a:t>Kasus 1: svar</a:t>
            </a:r>
          </a:p>
        </p:txBody>
      </p:sp>
      <p:sp>
        <p:nvSpPr>
          <p:cNvPr id="3" name="Plassholder for tekst 2">
            <a:extLst>
              <a:ext uri="{FF2B5EF4-FFF2-40B4-BE49-F238E27FC236}">
                <a16:creationId xmlns:a16="http://schemas.microsoft.com/office/drawing/2014/main" id="{446E5C6D-0216-4AD3-B96D-9F5E993ABCE2}"/>
              </a:ext>
            </a:extLst>
          </p:cNvPr>
          <p:cNvSpPr>
            <a:spLocks noGrp="1"/>
          </p:cNvSpPr>
          <p:nvPr>
            <p:ph type="body" sz="quarter" idx="11"/>
          </p:nvPr>
        </p:nvSpPr>
        <p:spPr>
          <a:xfrm>
            <a:off x="1057541" y="2164988"/>
            <a:ext cx="10078772" cy="4693012"/>
          </a:xfrm>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Hva kan vaktmesteren gjøre?</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nb-NO" dirty="0">
                <a:solidFill>
                  <a:srgbClr val="00244E"/>
                </a:solidFill>
                <a:latin typeface="Open Sans Light"/>
              </a:rPr>
              <a:t>Melde til </a:t>
            </a:r>
            <a:r>
              <a:rPr kumimoji="0" lang="nb-NO" b="0" i="0" u="none" strike="noStrike" kern="1200" cap="none" spc="0" normalizeH="0" baseline="0" noProof="0" dirty="0">
                <a:ln>
                  <a:noFill/>
                </a:ln>
                <a:solidFill>
                  <a:srgbClr val="00244E"/>
                </a:solidFill>
                <a:effectLst/>
                <a:uLnTx/>
                <a:uFillTx/>
                <a:latin typeface="Open Sans Light"/>
                <a:ea typeface="+mn-ea"/>
                <a:cs typeface="+mn-cs"/>
              </a:rPr>
              <a:t>brannvesenet for tilsyn (med politi, </a:t>
            </a:r>
            <a:r>
              <a:rPr kumimoji="0" lang="nb-NO" b="0" i="0" u="none" strike="noStrike" kern="1200" cap="none" spc="0" normalizeH="0" baseline="0" noProof="0" dirty="0" err="1">
                <a:ln>
                  <a:noFill/>
                </a:ln>
                <a:solidFill>
                  <a:srgbClr val="00244E"/>
                </a:solidFill>
                <a:effectLst/>
                <a:uLnTx/>
                <a:uFillTx/>
                <a:latin typeface="Open Sans Light"/>
                <a:ea typeface="+mn-ea"/>
                <a:cs typeface="+mn-cs"/>
              </a:rPr>
              <a:t>jf</a:t>
            </a:r>
            <a:r>
              <a:rPr kumimoji="0" lang="nb-NO" b="0" i="0" u="none" strike="noStrike" kern="1200" cap="none" spc="0" normalizeH="0" baseline="0" noProof="0" dirty="0">
                <a:ln>
                  <a:noFill/>
                </a:ln>
                <a:solidFill>
                  <a:srgbClr val="00244E"/>
                </a:solidFill>
                <a:effectLst/>
                <a:uLnTx/>
                <a:uFillTx/>
                <a:latin typeface="Open Sans Light"/>
                <a:ea typeface="+mn-ea"/>
                <a:cs typeface="+mn-cs"/>
              </a:rPr>
              <a:t> brannlov § 34)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nb-NO" dirty="0">
                <a:solidFill>
                  <a:srgbClr val="00244E"/>
                </a:solidFill>
                <a:latin typeface="Open Sans Light"/>
              </a:rPr>
              <a:t>Informere kommuneoverlege (ikke taushetsbelagte opplysninger)</a:t>
            </a:r>
            <a:endParaRPr kumimoji="0" lang="nb-NO" b="0" i="0" u="none" strike="noStrike" kern="1200" cap="none" spc="0" normalizeH="0" baseline="0" noProof="0" dirty="0">
              <a:ln>
                <a:noFill/>
              </a:ln>
              <a:solidFill>
                <a:srgbClr val="00244E"/>
              </a:solidFill>
              <a:effectLst/>
              <a:uLnTx/>
              <a:uFillTx/>
              <a:latin typeface="Open Sans Light"/>
              <a:ea typeface="+mn-ea"/>
              <a:cs typeface="+mn-cs"/>
            </a:endParaRPr>
          </a:p>
          <a:p>
            <a:pPr marL="342900" indent="-342900">
              <a:spcBef>
                <a:spcPts val="500"/>
              </a:spcBef>
              <a:buFont typeface="Arial" panose="020B0604020202020204" pitchFamily="34" charset="0"/>
              <a:buChar char="•"/>
              <a:defRPr/>
            </a:pPr>
            <a:r>
              <a:rPr lang="nb-NO" sz="2400" dirty="0">
                <a:solidFill>
                  <a:srgbClr val="00244E"/>
                </a:solidFill>
              </a:rPr>
              <a:t>Hva kan kommuneoverlegen gjøre?</a:t>
            </a:r>
          </a:p>
          <a:p>
            <a:pPr marL="1028700" lvl="1" indent="-342900"/>
            <a:r>
              <a:rPr lang="nb-NO" dirty="0">
                <a:solidFill>
                  <a:srgbClr val="00244E"/>
                </a:solidFill>
              </a:rPr>
              <a:t>Kontakte fastlegen for å drøfte videre fremgang</a:t>
            </a:r>
          </a:p>
          <a:p>
            <a:pPr marL="1485900" lvl="2" indent="-342900"/>
            <a:r>
              <a:rPr lang="nb-NO" dirty="0"/>
              <a:t>Unntak fra taushetsplikten ved tvang, HPL § 23 </a:t>
            </a:r>
            <a:r>
              <a:rPr lang="nb-NO" dirty="0" err="1"/>
              <a:t>nr</a:t>
            </a:r>
            <a:r>
              <a:rPr lang="nb-NO" dirty="0"/>
              <a:t> 4</a:t>
            </a:r>
          </a:p>
          <a:p>
            <a:pPr marL="1028700" lvl="1" indent="-342900"/>
            <a:r>
              <a:rPr lang="nb-NO" dirty="0">
                <a:solidFill>
                  <a:srgbClr val="00244E"/>
                </a:solidFill>
              </a:rPr>
              <a:t>Fatte vedtak om tvungen legeundersøkelse</a:t>
            </a:r>
          </a:p>
          <a:p>
            <a:pPr marL="1028700" lvl="1" indent="-342900"/>
            <a:r>
              <a:rPr lang="nb-NO" dirty="0">
                <a:solidFill>
                  <a:srgbClr val="00244E"/>
                </a:solidFill>
              </a:rPr>
              <a:t>Innhente opplysninger fra branntilsynet, forvaltningsloven § 13b </a:t>
            </a:r>
            <a:r>
              <a:rPr lang="nb-NO" dirty="0" err="1">
                <a:solidFill>
                  <a:srgbClr val="00244E"/>
                </a:solidFill>
              </a:rPr>
              <a:t>nr</a:t>
            </a:r>
            <a:r>
              <a:rPr lang="nb-NO" dirty="0">
                <a:solidFill>
                  <a:srgbClr val="00244E"/>
                </a:solidFill>
              </a:rPr>
              <a:t> 7</a:t>
            </a:r>
          </a:p>
          <a:p>
            <a:pPr marL="342900" lvl="0" indent="-342900">
              <a:buFont typeface="Arial" panose="020B0604020202020204" pitchFamily="34" charset="0"/>
              <a:buChar char="•"/>
            </a:pPr>
            <a:r>
              <a:rPr lang="nb-NO" sz="2400" dirty="0">
                <a:solidFill>
                  <a:srgbClr val="00244E"/>
                </a:solidFill>
              </a:rPr>
              <a:t>Hva kan fastlegen gjøre?</a:t>
            </a:r>
          </a:p>
          <a:p>
            <a:pPr marL="1028700" lvl="1" indent="-342900"/>
            <a:r>
              <a:rPr lang="nb-NO" dirty="0">
                <a:solidFill>
                  <a:srgbClr val="00244E"/>
                </a:solidFill>
              </a:rPr>
              <a:t>Prøve å komme i kontakt med pasienten på frivillig basis </a:t>
            </a:r>
          </a:p>
          <a:p>
            <a:pPr marL="1028700" lvl="1" indent="-342900"/>
            <a:r>
              <a:rPr lang="nb-NO" dirty="0">
                <a:solidFill>
                  <a:srgbClr val="00244E"/>
                </a:solidFill>
              </a:rPr>
              <a:t>Utføre legeundersøkelsen kommuneoverlegen fatter vedtak om, og vurdere vedtak om tvungen innleggelse.</a:t>
            </a:r>
          </a:p>
          <a:p>
            <a:endParaRPr lang="nb-NO" dirty="0"/>
          </a:p>
        </p:txBody>
      </p:sp>
    </p:spTree>
    <p:extLst>
      <p:ext uri="{BB962C8B-B14F-4D97-AF65-F5344CB8AC3E}">
        <p14:creationId xmlns:p14="http://schemas.microsoft.com/office/powerpoint/2010/main" val="409521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3C2BF52-05B4-4287-886B-5CDA4109D1C4}"/>
              </a:ext>
            </a:extLst>
          </p:cNvPr>
          <p:cNvSpPr>
            <a:spLocks noGrp="1"/>
          </p:cNvSpPr>
          <p:nvPr>
            <p:ph type="title"/>
          </p:nvPr>
        </p:nvSpPr>
        <p:spPr/>
        <p:txBody>
          <a:bodyPr/>
          <a:lstStyle/>
          <a:p>
            <a:pPr algn="ctr"/>
            <a:r>
              <a:rPr lang="nb-NO" dirty="0"/>
              <a:t>Kasus 2</a:t>
            </a:r>
          </a:p>
        </p:txBody>
      </p:sp>
      <p:sp>
        <p:nvSpPr>
          <p:cNvPr id="2" name="Plassholder for tekst 1">
            <a:extLst>
              <a:ext uri="{FF2B5EF4-FFF2-40B4-BE49-F238E27FC236}">
                <a16:creationId xmlns:a16="http://schemas.microsoft.com/office/drawing/2014/main" id="{0A3CAF04-0507-42CD-AE92-6D41D9B6541E}"/>
              </a:ext>
            </a:extLst>
          </p:cNvPr>
          <p:cNvSpPr>
            <a:spLocks noGrp="1"/>
          </p:cNvSpPr>
          <p:nvPr>
            <p:ph type="body" sz="quarter" idx="11"/>
          </p:nvPr>
        </p:nvSpPr>
        <p:spPr>
          <a:xfrm>
            <a:off x="1057541" y="2395887"/>
            <a:ext cx="10078772" cy="3994027"/>
          </a:xfrm>
        </p:spPr>
        <p:txBody>
          <a:bodyPr/>
          <a:lstStyle/>
          <a:p>
            <a:pPr marL="342900" indent="-342900">
              <a:buFont typeface="Arial" panose="020B0604020202020204" pitchFamily="34" charset="0"/>
              <a:buChar char="•"/>
            </a:pPr>
            <a:r>
              <a:rPr lang="nb-NO" sz="2400" dirty="0"/>
              <a:t>Egil 48 år har omfattende vrangforestillinger og hører stemmer. Han mener han er psykisk frisk, og utvalgt til å fly. Etter et forsøk på å fly, har han smerter i armen. Han kommer til legevakten ettersom han har vondt i armen og ønsker smertestillende. Han bruker ikke sin høyre arm, som henger i en noe uvanlig posisjon. Den er godt sirkulert, og det er ingen overfladiske skader.  </a:t>
            </a:r>
          </a:p>
          <a:p>
            <a:endParaRPr lang="nb-NO" sz="2400" dirty="0"/>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lang="nb-NO" sz="2400" dirty="0"/>
              <a:t>Er vilkårene for tvungent psykisk helsevern oppfylt? </a:t>
            </a:r>
            <a:endParaRPr kumimoji="0" lang="nb-NO" sz="2400" b="0" i="0" u="none" strike="noStrike" kern="1200" cap="none" spc="0" normalizeH="0" baseline="0" noProof="0" dirty="0">
              <a:ln>
                <a:noFill/>
              </a:ln>
              <a:solidFill>
                <a:srgbClr val="C90B1C">
                  <a:lumMod val="40000"/>
                  <a:lumOff val="60000"/>
                </a:srgbClr>
              </a:solidFill>
              <a:effectLst/>
              <a:uLnTx/>
              <a:uFillTx/>
              <a:latin typeface="Open Sans Light"/>
              <a:ea typeface="+mn-ea"/>
              <a:cs typeface="+mn-cs"/>
            </a:endParaRPr>
          </a:p>
          <a:p>
            <a:r>
              <a:rPr lang="nb-NO" dirty="0">
                <a:solidFill>
                  <a:srgbClr val="C90B1C">
                    <a:lumMod val="40000"/>
                    <a:lumOff val="60000"/>
                  </a:srgbClr>
                </a:solidFill>
                <a:latin typeface="Open Sans Light"/>
              </a:rPr>
              <a:t>	- </a:t>
            </a:r>
            <a:r>
              <a:rPr lang="nb-NO" dirty="0">
                <a:solidFill>
                  <a:schemeClr val="accent5"/>
                </a:solidFill>
                <a:latin typeface="Open Sans Light"/>
              </a:rPr>
              <a:t>poll</a:t>
            </a:r>
            <a:endParaRPr lang="nb-NO" sz="2800" dirty="0"/>
          </a:p>
          <a:p>
            <a:endParaRPr lang="nb-NO" dirty="0"/>
          </a:p>
          <a:p>
            <a:pPr marL="1143000" lvl="1" indent="-457200">
              <a:buFont typeface="+mj-lt"/>
              <a:buAutoNum type="arabicPeriod"/>
            </a:pPr>
            <a:endParaRPr lang="nb-NO" dirty="0"/>
          </a:p>
          <a:p>
            <a:endParaRPr lang="nb-NO" dirty="0"/>
          </a:p>
        </p:txBody>
      </p:sp>
    </p:spTree>
    <p:extLst>
      <p:ext uri="{BB962C8B-B14F-4D97-AF65-F5344CB8AC3E}">
        <p14:creationId xmlns:p14="http://schemas.microsoft.com/office/powerpoint/2010/main" val="246755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E4DE0-C4C4-4C40-8EE1-6BCB855718C5}"/>
              </a:ext>
            </a:extLst>
          </p:cNvPr>
          <p:cNvSpPr>
            <a:spLocks noGrp="1"/>
          </p:cNvSpPr>
          <p:nvPr>
            <p:ph type="title"/>
          </p:nvPr>
        </p:nvSpPr>
        <p:spPr>
          <a:xfrm>
            <a:off x="1050243" y="468011"/>
            <a:ext cx="10080625" cy="1077209"/>
          </a:xfrm>
        </p:spPr>
        <p:txBody>
          <a:bodyPr/>
          <a:lstStyle/>
          <a:p>
            <a:pPr algn="ctr"/>
            <a:r>
              <a:rPr lang="nb-NO" dirty="0"/>
              <a:t>Tvungen observasjon, PHL §3-2</a:t>
            </a:r>
          </a:p>
        </p:txBody>
      </p:sp>
      <p:sp>
        <p:nvSpPr>
          <p:cNvPr id="3" name="Plassholder for tekst 2">
            <a:extLst>
              <a:ext uri="{FF2B5EF4-FFF2-40B4-BE49-F238E27FC236}">
                <a16:creationId xmlns:a16="http://schemas.microsoft.com/office/drawing/2014/main" id="{94CDAFDA-4B5C-4AD1-8A0D-E50BB24B759E}"/>
              </a:ext>
            </a:extLst>
          </p:cNvPr>
          <p:cNvSpPr>
            <a:spLocks noGrp="1"/>
          </p:cNvSpPr>
          <p:nvPr>
            <p:ph type="body" sz="quarter" idx="11"/>
          </p:nvPr>
        </p:nvSpPr>
        <p:spPr>
          <a:xfrm>
            <a:off x="130628" y="2164988"/>
            <a:ext cx="11919857" cy="4553864"/>
          </a:xfrm>
        </p:spPr>
        <p:txBody>
          <a:bodyPr/>
          <a:lstStyle/>
          <a:p>
            <a:pPr marL="342900" indent="-342900">
              <a:buFont typeface="Arial" panose="020B0604020202020204" pitchFamily="34" charset="0"/>
              <a:buChar char="•"/>
            </a:pPr>
            <a:r>
              <a:rPr lang="nb-NO" dirty="0"/>
              <a:t>Vilkårene for tvungen observasjon i inntil 10 dager:</a:t>
            </a:r>
          </a:p>
          <a:p>
            <a:pPr marL="1143000" lvl="1" indent="-457200">
              <a:buFont typeface="+mj-lt"/>
              <a:buAutoNum type="arabicPeriod"/>
            </a:pPr>
            <a:r>
              <a:rPr lang="nb-NO" dirty="0">
                <a:solidFill>
                  <a:srgbClr val="00244E"/>
                </a:solidFill>
              </a:rPr>
              <a:t>Frivillig psykisk helsevern forsøkt / åpenbart formålsløst  </a:t>
            </a:r>
          </a:p>
          <a:p>
            <a:pPr marL="1143000" lvl="1" indent="-457200">
              <a:buFont typeface="+mj-lt"/>
              <a:buAutoNum type="arabicPeriod"/>
            </a:pPr>
            <a:r>
              <a:rPr lang="nb-NO" dirty="0">
                <a:solidFill>
                  <a:srgbClr val="00244E"/>
                </a:solidFill>
              </a:rPr>
              <a:t>Undersøkt av to leger, en uavhengig av den ansvarlige institusjon, jf. § 3-1. </a:t>
            </a:r>
          </a:p>
          <a:p>
            <a:pPr marL="1143000" lvl="1" indent="-457200">
              <a:buFont typeface="+mj-lt"/>
              <a:buAutoNum type="arabicPeriod"/>
            </a:pPr>
            <a:r>
              <a:rPr lang="nb-NO" dirty="0">
                <a:solidFill>
                  <a:srgbClr val="00244E"/>
                </a:solidFill>
              </a:rPr>
              <a:t>Samtykkekompetanse mangler, </a:t>
            </a:r>
          </a:p>
          <a:p>
            <a:pPr lvl="2" indent="0">
              <a:buNone/>
            </a:pPr>
            <a:r>
              <a:rPr lang="nb-NO" dirty="0">
                <a:solidFill>
                  <a:srgbClr val="00244E"/>
                </a:solidFill>
              </a:rPr>
              <a:t>	</a:t>
            </a:r>
            <a:r>
              <a:rPr lang="nb-NO" sz="2000" dirty="0">
                <a:solidFill>
                  <a:srgbClr val="00244E"/>
                </a:solidFill>
              </a:rPr>
              <a:t>unntak: farekriteriet</a:t>
            </a:r>
          </a:p>
          <a:p>
            <a:pPr marL="1143000" lvl="1" indent="-457200">
              <a:buFont typeface="+mj-lt"/>
              <a:buAutoNum type="arabicPeriod"/>
            </a:pPr>
            <a:r>
              <a:rPr lang="nb-NO" dirty="0">
                <a:solidFill>
                  <a:srgbClr val="00244E"/>
                </a:solidFill>
              </a:rPr>
              <a:t>Vilkårene for tvungent psykisk helsevern er overveiende sannsynlig oppfylt</a:t>
            </a:r>
          </a:p>
          <a:p>
            <a:pPr marL="1143000" lvl="1" indent="-457200">
              <a:buFont typeface="+mj-lt"/>
              <a:buAutoNum type="arabicPeriod"/>
            </a:pPr>
            <a:r>
              <a:rPr lang="nb-NO" dirty="0">
                <a:solidFill>
                  <a:srgbClr val="00244E"/>
                </a:solidFill>
              </a:rPr>
              <a:t>Institusjonen: tilfredsstillende behandling og omsorg, og er godkjent </a:t>
            </a:r>
          </a:p>
          <a:p>
            <a:pPr marL="1143000" lvl="1" indent="-457200">
              <a:buFont typeface="+mj-lt"/>
              <a:buAutoNum type="arabicPeriod"/>
            </a:pPr>
            <a:r>
              <a:rPr lang="nb-NO" dirty="0">
                <a:solidFill>
                  <a:srgbClr val="00244E"/>
                </a:solidFill>
              </a:rPr>
              <a:t>Pasienten er gitt anledning til å uttale seg, jf. § 3-9. </a:t>
            </a:r>
          </a:p>
          <a:p>
            <a:pPr marL="1143000" lvl="1" indent="-457200">
              <a:buFont typeface="+mj-lt"/>
              <a:buAutoNum type="arabicPeriod"/>
            </a:pPr>
            <a:r>
              <a:rPr lang="nb-NO" dirty="0">
                <a:solidFill>
                  <a:srgbClr val="00244E"/>
                </a:solidFill>
              </a:rPr>
              <a:t>Helhetsvurdering framtrer som den klart beste løsning for vedkommende, </a:t>
            </a:r>
          </a:p>
          <a:p>
            <a:pPr lvl="1" indent="0">
              <a:buNone/>
            </a:pPr>
            <a:r>
              <a:rPr lang="nb-NO" dirty="0">
                <a:solidFill>
                  <a:srgbClr val="00244E"/>
                </a:solidFill>
              </a:rPr>
              <a:t>		unntak: farekriteriet</a:t>
            </a:r>
          </a:p>
        </p:txBody>
      </p:sp>
    </p:spTree>
    <p:extLst>
      <p:ext uri="{BB962C8B-B14F-4D97-AF65-F5344CB8AC3E}">
        <p14:creationId xmlns:p14="http://schemas.microsoft.com/office/powerpoint/2010/main" val="112763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E4DE0-C4C4-4C40-8EE1-6BCB855718C5}"/>
              </a:ext>
            </a:extLst>
          </p:cNvPr>
          <p:cNvSpPr>
            <a:spLocks noGrp="1"/>
          </p:cNvSpPr>
          <p:nvPr>
            <p:ph type="title"/>
          </p:nvPr>
        </p:nvSpPr>
        <p:spPr>
          <a:xfrm>
            <a:off x="1050243" y="468011"/>
            <a:ext cx="10080625" cy="1077209"/>
          </a:xfrm>
        </p:spPr>
        <p:txBody>
          <a:bodyPr/>
          <a:lstStyle/>
          <a:p>
            <a:pPr algn="ctr"/>
            <a:r>
              <a:rPr lang="nb-NO" dirty="0"/>
              <a:t>Tvungen psykisk helsevern, PHL §3-3</a:t>
            </a:r>
          </a:p>
        </p:txBody>
      </p:sp>
      <p:sp>
        <p:nvSpPr>
          <p:cNvPr id="3" name="Plassholder for tekst 2">
            <a:extLst>
              <a:ext uri="{FF2B5EF4-FFF2-40B4-BE49-F238E27FC236}">
                <a16:creationId xmlns:a16="http://schemas.microsoft.com/office/drawing/2014/main" id="{94CDAFDA-4B5C-4AD1-8A0D-E50BB24B759E}"/>
              </a:ext>
            </a:extLst>
          </p:cNvPr>
          <p:cNvSpPr>
            <a:spLocks noGrp="1"/>
          </p:cNvSpPr>
          <p:nvPr>
            <p:ph type="body" sz="quarter" idx="11"/>
          </p:nvPr>
        </p:nvSpPr>
        <p:spPr>
          <a:xfrm>
            <a:off x="130628" y="2164988"/>
            <a:ext cx="11919857" cy="4693012"/>
          </a:xfrm>
        </p:spPr>
        <p:txBody>
          <a:bodyPr/>
          <a:lstStyle/>
          <a:p>
            <a:pPr marL="457200" indent="-457200">
              <a:buFont typeface="+mj-lt"/>
              <a:buAutoNum type="arabicPeriod"/>
            </a:pPr>
            <a:r>
              <a:rPr lang="nb-NO" dirty="0">
                <a:solidFill>
                  <a:srgbClr val="00244E"/>
                </a:solidFill>
              </a:rPr>
              <a:t>Frivillig psykisk helsevern forsøkt / åpenbart formålsløst  </a:t>
            </a:r>
          </a:p>
          <a:p>
            <a:pPr marL="457200" indent="-457200">
              <a:buFont typeface="+mj-lt"/>
              <a:buAutoNum type="arabicPeriod"/>
            </a:pPr>
            <a:r>
              <a:rPr lang="nb-NO" dirty="0">
                <a:solidFill>
                  <a:srgbClr val="00244E"/>
                </a:solidFill>
              </a:rPr>
              <a:t>Undersøkt av to leger, en uavhengig av den ansvarlige institusjon, jf. § 3-1.</a:t>
            </a:r>
          </a:p>
          <a:p>
            <a:pPr marL="457200" indent="-457200">
              <a:buFont typeface="+mj-lt"/>
              <a:buAutoNum type="arabicPeriod"/>
            </a:pPr>
            <a:r>
              <a:rPr lang="nb-NO" b="1" dirty="0">
                <a:solidFill>
                  <a:srgbClr val="00244E"/>
                </a:solidFill>
              </a:rPr>
              <a:t>Alvorlig sinnslidelse og tvungent psykisk helsevern er nødvendig for å hindre enten 		</a:t>
            </a:r>
          </a:p>
          <a:p>
            <a:pPr marL="1143000" lvl="1" indent="-457200">
              <a:buFont typeface="+mj-lt"/>
              <a:buAutoNum type="alphaLcParenR"/>
            </a:pPr>
            <a:r>
              <a:rPr lang="nb-NO" b="1" dirty="0">
                <a:solidFill>
                  <a:srgbClr val="00244E"/>
                </a:solidFill>
              </a:rPr>
              <a:t>utsikt til helbredelse/vesentlig bedring blir i betydelig grad redusert/ vesentlig forverring i nær fremtid, eller</a:t>
            </a:r>
          </a:p>
          <a:p>
            <a:pPr marL="1143000" lvl="1" indent="-457200">
              <a:buFont typeface="+mj-lt"/>
              <a:buAutoNum type="alphaLcParenR"/>
            </a:pPr>
            <a:r>
              <a:rPr lang="nb-NO" b="1" dirty="0">
                <a:solidFill>
                  <a:srgbClr val="00244E"/>
                </a:solidFill>
              </a:rPr>
              <a:t>nærliggende og alvorlig fare for eget eller andres liv eller helse.</a:t>
            </a:r>
          </a:p>
          <a:p>
            <a:pPr marL="457200" indent="-457200">
              <a:buFont typeface="+mj-lt"/>
              <a:buAutoNum type="arabicPeriod"/>
            </a:pPr>
            <a:r>
              <a:rPr lang="nb-NO" dirty="0">
                <a:solidFill>
                  <a:srgbClr val="00244E"/>
                </a:solidFill>
              </a:rPr>
              <a:t>Samtykkekompetanse mangler, </a:t>
            </a:r>
          </a:p>
          <a:p>
            <a:pPr lvl="1" indent="0">
              <a:buNone/>
            </a:pPr>
            <a:r>
              <a:rPr lang="nb-NO" dirty="0">
                <a:solidFill>
                  <a:srgbClr val="00244E"/>
                </a:solidFill>
              </a:rPr>
              <a:t>unntak: farekriteriet</a:t>
            </a:r>
          </a:p>
          <a:p>
            <a:pPr marL="457200" indent="-457200">
              <a:buFont typeface="+mj-lt"/>
              <a:buAutoNum type="arabicPeriod"/>
            </a:pPr>
            <a:r>
              <a:rPr lang="nb-NO" dirty="0">
                <a:solidFill>
                  <a:srgbClr val="00244E"/>
                </a:solidFill>
              </a:rPr>
              <a:t>Institusjonen: tilfredsstillende behandling og omsorg, og er godkjent 			</a:t>
            </a:r>
          </a:p>
          <a:p>
            <a:pPr marL="457200" indent="-457200">
              <a:buFont typeface="+mj-lt"/>
              <a:buAutoNum type="arabicPeriod"/>
            </a:pPr>
            <a:r>
              <a:rPr lang="nb-NO" dirty="0">
                <a:solidFill>
                  <a:srgbClr val="00244E"/>
                </a:solidFill>
              </a:rPr>
              <a:t>Pasienten er gitt anledning til å uttale seg, jf. § 3-9. </a:t>
            </a:r>
          </a:p>
          <a:p>
            <a:pPr marL="457200" indent="-457200">
              <a:buFont typeface="+mj-lt"/>
              <a:buAutoNum type="arabicPeriod"/>
            </a:pPr>
            <a:r>
              <a:rPr lang="nb-NO" dirty="0">
                <a:solidFill>
                  <a:srgbClr val="00244E"/>
                </a:solidFill>
              </a:rPr>
              <a:t>Helhetsvurdering framtrer som den klart beste løsning for vedkommende, </a:t>
            </a:r>
          </a:p>
          <a:p>
            <a:pPr lvl="1" indent="0">
              <a:buNone/>
            </a:pPr>
            <a:r>
              <a:rPr lang="nb-NO" dirty="0">
                <a:solidFill>
                  <a:srgbClr val="00244E"/>
                </a:solidFill>
              </a:rPr>
              <a:t>unntak: farekriteriet</a:t>
            </a:r>
          </a:p>
          <a:p>
            <a:pPr lvl="1" indent="0">
              <a:buNone/>
            </a:pPr>
            <a:endParaRPr lang="nb-NO" dirty="0">
              <a:solidFill>
                <a:srgbClr val="00244E"/>
              </a:solidFill>
            </a:endParaRPr>
          </a:p>
          <a:p>
            <a:pPr lvl="1" indent="0">
              <a:buNone/>
            </a:pPr>
            <a:r>
              <a:rPr lang="nb-NO" dirty="0">
                <a:solidFill>
                  <a:srgbClr val="00244E"/>
                </a:solidFill>
              </a:rPr>
              <a:t>			</a:t>
            </a:r>
          </a:p>
        </p:txBody>
      </p:sp>
    </p:spTree>
    <p:extLst>
      <p:ext uri="{BB962C8B-B14F-4D97-AF65-F5344CB8AC3E}">
        <p14:creationId xmlns:p14="http://schemas.microsoft.com/office/powerpoint/2010/main" val="3408502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93046B-5DC2-4203-BB91-96281F59283B}"/>
              </a:ext>
            </a:extLst>
          </p:cNvPr>
          <p:cNvSpPr>
            <a:spLocks noGrp="1"/>
          </p:cNvSpPr>
          <p:nvPr>
            <p:ph type="title"/>
          </p:nvPr>
        </p:nvSpPr>
        <p:spPr/>
        <p:txBody>
          <a:bodyPr/>
          <a:lstStyle/>
          <a:p>
            <a:pPr algn="ctr"/>
            <a:r>
              <a:rPr lang="nb-NO" dirty="0"/>
              <a:t>Kasus 2: svar</a:t>
            </a:r>
          </a:p>
        </p:txBody>
      </p:sp>
      <p:sp>
        <p:nvSpPr>
          <p:cNvPr id="3" name="Plassholder for tekst 2">
            <a:extLst>
              <a:ext uri="{FF2B5EF4-FFF2-40B4-BE49-F238E27FC236}">
                <a16:creationId xmlns:a16="http://schemas.microsoft.com/office/drawing/2014/main" id="{5249C6F5-4FF1-4E9D-B5FF-6652011866FB}"/>
              </a:ext>
            </a:extLst>
          </p:cNvPr>
          <p:cNvSpPr>
            <a:spLocks noGrp="1"/>
          </p:cNvSpPr>
          <p:nvPr>
            <p:ph type="body" sz="quarter" idx="11"/>
          </p:nvPr>
        </p:nvSpPr>
        <p:spPr>
          <a:xfrm>
            <a:off x="272144" y="2240280"/>
            <a:ext cx="11734800" cy="4411243"/>
          </a:xfrm>
        </p:spPr>
        <p:txBody>
          <a:bodyPr/>
          <a:lstStyle/>
          <a:p>
            <a:pPr marL="342900" lvl="0" indent="-342900">
              <a:buFont typeface="Arial" panose="020B0604020202020204" pitchFamily="34" charset="0"/>
              <a:buChar char="•"/>
            </a:pPr>
            <a:r>
              <a:rPr lang="nb-NO" sz="2400" dirty="0">
                <a:solidFill>
                  <a:srgbClr val="00244E"/>
                </a:solidFill>
              </a:rPr>
              <a:t>Er vilkårene for tvungent observasjon oppfylt? </a:t>
            </a:r>
          </a:p>
          <a:p>
            <a:pPr marL="1028700" lvl="1" indent="-342900"/>
            <a:r>
              <a:rPr lang="nb-NO" sz="2400" dirty="0">
                <a:solidFill>
                  <a:srgbClr val="00244E"/>
                </a:solidFill>
              </a:rPr>
              <a:t>Ja: </a:t>
            </a:r>
          </a:p>
          <a:p>
            <a:pPr marL="1485900" lvl="2" indent="-342900"/>
            <a:r>
              <a:rPr lang="nb-NO" sz="2400" dirty="0">
                <a:solidFill>
                  <a:srgbClr val="00244E"/>
                </a:solidFill>
              </a:rPr>
              <a:t>Frivillighet forsøkt</a:t>
            </a:r>
          </a:p>
          <a:p>
            <a:pPr marL="1485900" lvl="2" indent="-342900"/>
            <a:r>
              <a:rPr lang="nb-NO" sz="2400" dirty="0">
                <a:solidFill>
                  <a:srgbClr val="00244E"/>
                </a:solidFill>
              </a:rPr>
              <a:t>2 leger ( legevaktslegen og lege i akuttmottaket)</a:t>
            </a:r>
          </a:p>
          <a:p>
            <a:pPr marL="1485900" lvl="2" indent="-342900"/>
            <a:r>
              <a:rPr lang="nb-NO" sz="2400" dirty="0">
                <a:solidFill>
                  <a:srgbClr val="00244E"/>
                </a:solidFill>
              </a:rPr>
              <a:t>samtykkekompetanse </a:t>
            </a:r>
          </a:p>
          <a:p>
            <a:pPr marL="1485900" lvl="2" indent="-342900"/>
            <a:r>
              <a:rPr lang="nb-NO" sz="2400" dirty="0">
                <a:solidFill>
                  <a:srgbClr val="00244E"/>
                </a:solidFill>
              </a:rPr>
              <a:t>uttalerett </a:t>
            </a:r>
          </a:p>
          <a:p>
            <a:pPr marL="1485900" lvl="2" indent="-342900"/>
            <a:r>
              <a:rPr lang="nb-NO" sz="2400" dirty="0">
                <a:solidFill>
                  <a:srgbClr val="00244E"/>
                </a:solidFill>
              </a:rPr>
              <a:t>forverring/forbedring av alvorlig psyk lidelse </a:t>
            </a:r>
          </a:p>
          <a:p>
            <a:pPr marL="1485900" lvl="2" indent="-342900"/>
            <a:r>
              <a:rPr lang="nb-NO" sz="2400" dirty="0">
                <a:solidFill>
                  <a:srgbClr val="00244E"/>
                </a:solidFill>
              </a:rPr>
              <a:t>helhetlig beste, og </a:t>
            </a:r>
          </a:p>
          <a:p>
            <a:pPr marL="1485900" lvl="2" indent="-342900"/>
            <a:r>
              <a:rPr lang="nb-NO" sz="2400" dirty="0">
                <a:solidFill>
                  <a:srgbClr val="00244E"/>
                </a:solidFill>
              </a:rPr>
              <a:t>godkjent institusjon </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265684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8100CA-9AF0-4C04-8CD1-4C0393832F48}"/>
              </a:ext>
            </a:extLst>
          </p:cNvPr>
          <p:cNvSpPr>
            <a:spLocks noGrp="1"/>
          </p:cNvSpPr>
          <p:nvPr>
            <p:ph type="title"/>
          </p:nvPr>
        </p:nvSpPr>
        <p:spPr/>
        <p:txBody>
          <a:bodyPr/>
          <a:lstStyle/>
          <a:p>
            <a:pPr algn="ctr"/>
            <a:r>
              <a:rPr lang="nb-NO" dirty="0"/>
              <a:t>Kasus 2, del 2</a:t>
            </a:r>
          </a:p>
        </p:txBody>
      </p:sp>
      <p:sp>
        <p:nvSpPr>
          <p:cNvPr id="3" name="Plassholder for tekst 2">
            <a:extLst>
              <a:ext uri="{FF2B5EF4-FFF2-40B4-BE49-F238E27FC236}">
                <a16:creationId xmlns:a16="http://schemas.microsoft.com/office/drawing/2014/main" id="{0E12D199-67C5-4166-841B-11EF11F8233E}"/>
              </a:ext>
            </a:extLst>
          </p:cNvPr>
          <p:cNvSpPr>
            <a:spLocks noGrp="1"/>
          </p:cNvSpPr>
          <p:nvPr>
            <p:ph type="body" sz="quarter" idx="11"/>
          </p:nvPr>
        </p:nvSpPr>
        <p:spPr>
          <a:xfrm>
            <a:off x="654908" y="2286000"/>
            <a:ext cx="10481405" cy="3350871"/>
          </a:xfrm>
        </p:spPr>
        <p:txBody>
          <a:bodyPr/>
          <a:lstStyle/>
          <a:p>
            <a:r>
              <a:rPr lang="nb-NO" sz="2400" dirty="0"/>
              <a:t>På legevakten nekter Egil å dra til somatisk sykehus for å gjøre noe med armbruddet. Han mener den skal være slik den er, fordi det er naturlig. Han ønsker kun smertestillende fra legevakten. </a:t>
            </a:r>
          </a:p>
          <a:p>
            <a:pPr marL="457200" indent="-457200">
              <a:buFont typeface="+mj-lt"/>
              <a:buAutoNum type="arabicPeriod"/>
            </a:pPr>
            <a:r>
              <a:rPr lang="nb-NO" dirty="0"/>
              <a:t>Finnes det lovgrunnlag for å behandle armen mot pasienten sin vilje? </a:t>
            </a:r>
          </a:p>
          <a:p>
            <a:pPr lvl="1" indent="0">
              <a:buNone/>
            </a:pPr>
            <a:r>
              <a:rPr lang="nb-NO" dirty="0">
                <a:solidFill>
                  <a:schemeClr val="accent5">
                    <a:lumMod val="40000"/>
                    <a:lumOff val="60000"/>
                  </a:schemeClr>
                </a:solidFill>
              </a:rPr>
              <a:t>poll</a:t>
            </a:r>
            <a:endParaRPr lang="nb-NO" dirty="0"/>
          </a:p>
          <a:p>
            <a:pPr lvl="1" indent="0">
              <a:buNone/>
            </a:pPr>
            <a:r>
              <a:rPr lang="nb-NO" dirty="0">
                <a:solidFill>
                  <a:schemeClr val="accent5">
                    <a:lumMod val="40000"/>
                    <a:lumOff val="60000"/>
                  </a:schemeClr>
                </a:solidFill>
              </a:rPr>
              <a:t>Ta frem oversikten dere har fått på epost</a:t>
            </a:r>
          </a:p>
          <a:p>
            <a:pPr lvl="1" indent="0">
              <a:buNone/>
            </a:pPr>
            <a:endParaRPr lang="nb-NO" dirty="0"/>
          </a:p>
        </p:txBody>
      </p:sp>
    </p:spTree>
    <p:extLst>
      <p:ext uri="{BB962C8B-B14F-4D97-AF65-F5344CB8AC3E}">
        <p14:creationId xmlns:p14="http://schemas.microsoft.com/office/powerpoint/2010/main" val="32574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CD92C-6141-444D-BC3B-A40DC8D34741}"/>
              </a:ext>
            </a:extLst>
          </p:cNvPr>
          <p:cNvSpPr>
            <a:spLocks noGrp="1"/>
          </p:cNvSpPr>
          <p:nvPr>
            <p:ph type="title"/>
          </p:nvPr>
        </p:nvSpPr>
        <p:spPr/>
        <p:txBody>
          <a:bodyPr/>
          <a:lstStyle/>
          <a:p>
            <a:r>
              <a:rPr lang="nb-NO" dirty="0"/>
              <a:t>Kasus 2, del 2: svar</a:t>
            </a:r>
          </a:p>
        </p:txBody>
      </p:sp>
      <p:sp>
        <p:nvSpPr>
          <p:cNvPr id="3" name="Plassholder for tekst 2">
            <a:extLst>
              <a:ext uri="{FF2B5EF4-FFF2-40B4-BE49-F238E27FC236}">
                <a16:creationId xmlns:a16="http://schemas.microsoft.com/office/drawing/2014/main" id="{C81627DB-D726-46B6-8ED5-4280585C2B8A}"/>
              </a:ext>
            </a:extLst>
          </p:cNvPr>
          <p:cNvSpPr>
            <a:spLocks noGrp="1"/>
          </p:cNvSpPr>
          <p:nvPr>
            <p:ph type="body" sz="quarter" idx="11"/>
          </p:nvPr>
        </p:nvSpPr>
        <p:spPr>
          <a:xfrm>
            <a:off x="1057541" y="2095019"/>
            <a:ext cx="10078772" cy="1894764"/>
          </a:xfrm>
        </p:spPr>
        <p:txBody>
          <a:bodyPr/>
          <a:lstStyle/>
          <a:p>
            <a:pPr marL="457200" lvl="0" indent="-457200">
              <a:buFont typeface="Arial" panose="020B0604020202020204" pitchFamily="34" charset="0"/>
              <a:buChar char="•"/>
            </a:pPr>
            <a:r>
              <a:rPr lang="nb-NO" sz="2400" dirty="0">
                <a:solidFill>
                  <a:srgbClr val="00244E"/>
                </a:solidFill>
              </a:rPr>
              <a:t>Finnes det lovgrunnlag for å behandle armen mot pasienten sin vilje?</a:t>
            </a:r>
          </a:p>
          <a:p>
            <a:pPr marL="971550" lvl="1" indent="-285750"/>
            <a:r>
              <a:rPr lang="nb-NO" sz="2400" dirty="0">
                <a:solidFill>
                  <a:srgbClr val="00244E"/>
                </a:solidFill>
              </a:rPr>
              <a:t>Ja, Hvor mye haster dette? </a:t>
            </a:r>
          </a:p>
          <a:p>
            <a:pPr marL="1428750" lvl="2" indent="-285750"/>
            <a:r>
              <a:rPr lang="nb-NO" sz="2400" dirty="0" err="1">
                <a:solidFill>
                  <a:srgbClr val="00244E"/>
                </a:solidFill>
              </a:rPr>
              <a:t>Pbrl</a:t>
            </a:r>
            <a:r>
              <a:rPr lang="nb-NO" sz="2400" dirty="0">
                <a:solidFill>
                  <a:srgbClr val="00244E"/>
                </a:solidFill>
              </a:rPr>
              <a:t> </a:t>
            </a:r>
            <a:r>
              <a:rPr lang="nb-NO" sz="2400" dirty="0" err="1">
                <a:solidFill>
                  <a:srgbClr val="00244E"/>
                </a:solidFill>
              </a:rPr>
              <a:t>kap</a:t>
            </a:r>
            <a:r>
              <a:rPr lang="nb-NO" sz="2400" dirty="0">
                <a:solidFill>
                  <a:srgbClr val="00244E"/>
                </a:solidFill>
              </a:rPr>
              <a:t> 4a på psykiatrisk avdeling</a:t>
            </a:r>
          </a:p>
          <a:p>
            <a:endParaRPr lang="nb-NO" dirty="0"/>
          </a:p>
        </p:txBody>
      </p:sp>
      <p:sp>
        <p:nvSpPr>
          <p:cNvPr id="4" name="TekstSylinder 3">
            <a:extLst>
              <a:ext uri="{FF2B5EF4-FFF2-40B4-BE49-F238E27FC236}">
                <a16:creationId xmlns:a16="http://schemas.microsoft.com/office/drawing/2014/main" id="{F5105210-8E1F-5890-CC8C-410B1598A981}"/>
              </a:ext>
            </a:extLst>
          </p:cNvPr>
          <p:cNvSpPr txBox="1"/>
          <p:nvPr/>
        </p:nvSpPr>
        <p:spPr>
          <a:xfrm>
            <a:off x="163975" y="3989782"/>
            <a:ext cx="11864050" cy="2712281"/>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Nødrett HPL § 7</a:t>
            </a:r>
          </a:p>
          <a:p>
            <a:pPr marL="342900" lvl="0" indent="-342900">
              <a:lnSpc>
                <a:spcPct val="107000"/>
              </a:lnSpc>
              <a:buFont typeface="+mj-lt"/>
              <a:buAutoNum type="arabicPeriod"/>
            </a:pPr>
            <a:r>
              <a:rPr lang="nb-NO" sz="20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dirty="0">
                <a:effectLst/>
                <a:latin typeface="Calibri" panose="020F0502020204030204" pitchFamily="34" charset="0"/>
                <a:ea typeface="Calibri" panose="020F0502020204030204" pitchFamily="34" charset="0"/>
                <a:cs typeface="Times New Roman" panose="02020603050405020304" pitchFamily="18" charset="0"/>
              </a:rPr>
              <a:t> § 4-6 av legevaktslegen. Armen trenger somatisk helsehjelp og pasienten er ikke samtykkekompetent, da bestemmer helsepersonellet.</a:t>
            </a:r>
          </a:p>
          <a:p>
            <a:pPr marL="342900" lvl="0" indent="-342900">
              <a:lnSpc>
                <a:spcPct val="107000"/>
              </a:lnSpc>
              <a:buFont typeface="+mj-lt"/>
              <a:buAutoNum type="arabicPeriod"/>
            </a:pPr>
            <a:r>
              <a:rPr lang="nb-NO" sz="20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dirty="0">
                <a:effectLst/>
                <a:latin typeface="Calibri" panose="020F0502020204030204" pitchFamily="34" charset="0"/>
                <a:ea typeface="Calibri" panose="020F0502020204030204" pitchFamily="34" charset="0"/>
                <a:cs typeface="Times New Roman" panose="02020603050405020304" pitchFamily="18" charset="0"/>
              </a:rPr>
              <a:t> 4a av legevaktslegen. Armen trenger somatisk helsehjelp og pasienten er ikke samtykkekompetent. Han motsetter seg, og legevaktslegen må dermed fatte slikt vedtak.</a:t>
            </a:r>
          </a:p>
          <a:p>
            <a:pPr marL="342900" lvl="0" indent="-342900">
              <a:lnSpc>
                <a:spcPct val="107000"/>
              </a:lnSpc>
              <a:spcAft>
                <a:spcPts val="800"/>
              </a:spcAft>
              <a:buFont typeface="+mj-lt"/>
              <a:buAutoNum type="arabicPeriod"/>
            </a:pP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4a av psykiatrisk avdeling. Armen trenger somatisk helsehjelp og pasienten er ikke samtykkekompetent. Han motsetter seg, og sykehuset må dermed vurderer å fatte vedtak etter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4a når han bli innlagt på psykiatrisk avdeling. </a:t>
            </a:r>
          </a:p>
        </p:txBody>
      </p:sp>
    </p:spTree>
    <p:extLst>
      <p:ext uri="{BB962C8B-B14F-4D97-AF65-F5344CB8AC3E}">
        <p14:creationId xmlns:p14="http://schemas.microsoft.com/office/powerpoint/2010/main" val="134103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E405AF-8569-538D-044F-2477A7275D2F}"/>
              </a:ext>
            </a:extLst>
          </p:cNvPr>
          <p:cNvSpPr>
            <a:spLocks noGrp="1"/>
          </p:cNvSpPr>
          <p:nvPr>
            <p:ph type="title"/>
          </p:nvPr>
        </p:nvSpPr>
        <p:spPr/>
        <p:txBody>
          <a:bodyPr/>
          <a:lstStyle/>
          <a:p>
            <a:r>
              <a:rPr lang="nn-NO" dirty="0"/>
              <a:t>Plikt til å yte </a:t>
            </a:r>
            <a:r>
              <a:rPr lang="nn-NO" dirty="0" err="1"/>
              <a:t>øyeblikkelig</a:t>
            </a:r>
            <a:r>
              <a:rPr lang="nn-NO" dirty="0"/>
              <a:t> hjelp</a:t>
            </a:r>
          </a:p>
        </p:txBody>
      </p:sp>
      <p:sp>
        <p:nvSpPr>
          <p:cNvPr id="3" name="Plassholder for tekst 2">
            <a:extLst>
              <a:ext uri="{FF2B5EF4-FFF2-40B4-BE49-F238E27FC236}">
                <a16:creationId xmlns:a16="http://schemas.microsoft.com/office/drawing/2014/main" id="{84D3EE48-AE73-36BB-B6E2-7A5D356672A2}"/>
              </a:ext>
            </a:extLst>
          </p:cNvPr>
          <p:cNvSpPr>
            <a:spLocks noGrp="1"/>
          </p:cNvSpPr>
          <p:nvPr>
            <p:ph type="body" sz="quarter" idx="11"/>
          </p:nvPr>
        </p:nvSpPr>
        <p:spPr>
          <a:xfrm>
            <a:off x="190500" y="2164988"/>
            <a:ext cx="10945813" cy="4502512"/>
          </a:xfrm>
        </p:spPr>
        <p:txBody>
          <a:bodyPr/>
          <a:lstStyle/>
          <a:p>
            <a:pPr marL="342900" indent="-342900">
              <a:buFont typeface="Arial" panose="020B0604020202020204" pitchFamily="34" charset="0"/>
              <a:buChar char="•"/>
            </a:pPr>
            <a:r>
              <a:rPr lang="nn-NO" dirty="0" err="1"/>
              <a:t>Helsepersonelloven</a:t>
            </a:r>
            <a:r>
              <a:rPr lang="nn-NO" dirty="0"/>
              <a:t> § 7: </a:t>
            </a:r>
          </a:p>
          <a:p>
            <a:pPr marL="1028700" lvl="1" indent="-342900"/>
            <a:r>
              <a:rPr lang="nn-NO" dirty="0"/>
              <a:t>«</a:t>
            </a:r>
            <a:r>
              <a:rPr lang="nb-NO" dirty="0"/>
              <a:t>Helsepersonell </a:t>
            </a:r>
            <a:r>
              <a:rPr lang="nb-NO" b="1" dirty="0"/>
              <a:t>skal straks </a:t>
            </a:r>
            <a:r>
              <a:rPr lang="nb-NO" dirty="0"/>
              <a:t>gi den </a:t>
            </a:r>
            <a:r>
              <a:rPr lang="nb-NO" b="1" dirty="0"/>
              <a:t>helsehjelp de evner </a:t>
            </a:r>
            <a:r>
              <a:rPr lang="nb-NO" dirty="0"/>
              <a:t>når det må antas at hjelpen er </a:t>
            </a:r>
            <a:r>
              <a:rPr lang="nb-NO" b="1" dirty="0"/>
              <a:t>påtrengende nødvendig</a:t>
            </a:r>
            <a:r>
              <a:rPr lang="nb-NO" dirty="0"/>
              <a:t>. Med de begrensninger som følger av pasient- og brukerrettighetsloven § 4-9, skal nødvendig helsehjelp gis selv om pasienten </a:t>
            </a:r>
            <a:r>
              <a:rPr lang="nb-NO" b="1" dirty="0"/>
              <a:t>ikke er i stand til å samtykke</a:t>
            </a:r>
            <a:r>
              <a:rPr lang="nb-NO" dirty="0"/>
              <a:t>, og selv om </a:t>
            </a:r>
            <a:r>
              <a:rPr lang="nb-NO" b="1" dirty="0"/>
              <a:t>pasienten motsetter </a:t>
            </a:r>
            <a:r>
              <a:rPr lang="nb-NO" dirty="0"/>
              <a:t>seg helsehjelpen. Ved tvil om helsehjelpen er påtrengende nødvendig, skal helsepersonell foreta nødvendige undersøkelser.»</a:t>
            </a:r>
          </a:p>
          <a:p>
            <a:pPr marL="342900" indent="-342900">
              <a:buFont typeface="Arial" panose="020B0604020202020204" pitchFamily="34" charset="0"/>
              <a:buChar char="•"/>
            </a:pPr>
            <a:r>
              <a:rPr lang="nb-NO" dirty="0"/>
              <a:t>Situasjon: akutt behov for undersøkelse og behandling, blant annet for å </a:t>
            </a:r>
          </a:p>
          <a:p>
            <a:pPr marL="1028700" lvl="1" indent="-342900"/>
            <a:r>
              <a:rPr lang="nb-NO" dirty="0"/>
              <a:t>gjenopprette og/eller vedlikeholde vitale funksjoner</a:t>
            </a:r>
          </a:p>
          <a:p>
            <a:pPr marL="1028700" lvl="1" indent="-342900"/>
            <a:r>
              <a:rPr lang="nb-NO" dirty="0"/>
              <a:t>forhindre eller begrense alvorlig funksjonsnedsettelse som følge av skade og sykdom eller,</a:t>
            </a:r>
          </a:p>
          <a:p>
            <a:pPr marL="1028700" lvl="1" indent="-342900"/>
            <a:r>
              <a:rPr lang="nb-NO" dirty="0"/>
              <a:t>gi akutt smertelindring.</a:t>
            </a:r>
          </a:p>
          <a:p>
            <a:pPr marL="342900" indent="-342900">
              <a:buFont typeface="Arial" panose="020B0604020202020204" pitchFamily="34" charset="0"/>
              <a:buChar char="•"/>
            </a:pPr>
            <a:r>
              <a:rPr lang="nb-NO" dirty="0"/>
              <a:t>Dette er sammenfallende med begrepet nødrett i straffeloven.</a:t>
            </a:r>
          </a:p>
          <a:p>
            <a:pPr marL="342900" indent="-342900">
              <a:buFont typeface="Arial" panose="020B0604020202020204" pitchFamily="34" charset="0"/>
              <a:buChar char="•"/>
            </a:pPr>
            <a:endParaRPr lang="nn-NO" dirty="0"/>
          </a:p>
        </p:txBody>
      </p:sp>
    </p:spTree>
    <p:extLst>
      <p:ext uri="{BB962C8B-B14F-4D97-AF65-F5344CB8AC3E}">
        <p14:creationId xmlns:p14="http://schemas.microsoft.com/office/powerpoint/2010/main" val="256024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5E0956-B527-4C78-9ACC-BC93DCE28B7B}"/>
              </a:ext>
            </a:extLst>
          </p:cNvPr>
          <p:cNvSpPr>
            <a:spLocks noGrp="1"/>
          </p:cNvSpPr>
          <p:nvPr>
            <p:ph type="title"/>
          </p:nvPr>
        </p:nvSpPr>
        <p:spPr/>
        <p:txBody>
          <a:bodyPr/>
          <a:lstStyle/>
          <a:p>
            <a:r>
              <a:rPr lang="nb-NO" dirty="0"/>
              <a:t>Kasus 2 del 3</a:t>
            </a:r>
          </a:p>
        </p:txBody>
      </p:sp>
      <p:sp>
        <p:nvSpPr>
          <p:cNvPr id="3" name="Plassholder for tekst 2">
            <a:extLst>
              <a:ext uri="{FF2B5EF4-FFF2-40B4-BE49-F238E27FC236}">
                <a16:creationId xmlns:a16="http://schemas.microsoft.com/office/drawing/2014/main" id="{2EF894B5-106E-486E-A32F-ACA496185027}"/>
              </a:ext>
            </a:extLst>
          </p:cNvPr>
          <p:cNvSpPr>
            <a:spLocks noGrp="1"/>
          </p:cNvSpPr>
          <p:nvPr>
            <p:ph type="body" sz="quarter" idx="11"/>
          </p:nvPr>
        </p:nvSpPr>
        <p:spPr/>
        <p:txBody>
          <a:bodyPr/>
          <a:lstStyle/>
          <a:p>
            <a:pPr marL="457200" lvl="0" indent="-457200">
              <a:buFont typeface="Arial" panose="020B0604020202020204" pitchFamily="34" charset="0"/>
              <a:buChar char="•"/>
            </a:pPr>
            <a:r>
              <a:rPr lang="nb-NO" sz="2800" dirty="0">
                <a:solidFill>
                  <a:srgbClr val="00244E"/>
                </a:solidFill>
              </a:rPr>
              <a:t>Du er også fastlege til denne pasienten. Du får epikrise der han har fått diagnosen schizofreni. Senere får du et skjema i posten fra Statsforvalteren om oppnevnelse av verge angående denne pasienten. </a:t>
            </a:r>
          </a:p>
          <a:p>
            <a:pPr marL="457200" lvl="0" indent="-457200">
              <a:buFont typeface="Arial" panose="020B0604020202020204" pitchFamily="34" charset="0"/>
              <a:buChar char="•"/>
            </a:pPr>
            <a:endParaRPr lang="nb-NO" sz="2800" dirty="0">
              <a:solidFill>
                <a:srgbClr val="00244E"/>
              </a:solidFill>
            </a:endParaRPr>
          </a:p>
          <a:p>
            <a:pPr marL="457200" lvl="0" indent="-457200">
              <a:buFont typeface="Arial" panose="020B0604020202020204" pitchFamily="34" charset="0"/>
              <a:buChar char="•"/>
            </a:pPr>
            <a:r>
              <a:rPr lang="nb-NO" sz="2800" dirty="0">
                <a:solidFill>
                  <a:srgbClr val="00244E"/>
                </a:solidFill>
              </a:rPr>
              <a:t>Hva gjør du og har verge noe med helsehjelp å gjøre? </a:t>
            </a:r>
          </a:p>
          <a:p>
            <a:pPr marL="1143000" lvl="1" indent="-457200"/>
            <a:r>
              <a:rPr lang="nb-NO" sz="2800" dirty="0">
                <a:solidFill>
                  <a:schemeClr val="accent5"/>
                </a:solidFill>
              </a:rPr>
              <a:t>Egenrefleksjon 2 min</a:t>
            </a:r>
          </a:p>
          <a:p>
            <a:endParaRPr lang="nb-NO" dirty="0"/>
          </a:p>
        </p:txBody>
      </p:sp>
    </p:spTree>
    <p:extLst>
      <p:ext uri="{BB962C8B-B14F-4D97-AF65-F5344CB8AC3E}">
        <p14:creationId xmlns:p14="http://schemas.microsoft.com/office/powerpoint/2010/main" val="315890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55D46E8-4C35-4435-8F85-1C740C9A97F3}"/>
              </a:ext>
            </a:extLst>
          </p:cNvPr>
          <p:cNvSpPr>
            <a:spLocks noGrp="1"/>
          </p:cNvSpPr>
          <p:nvPr>
            <p:ph type="title"/>
          </p:nvPr>
        </p:nvSpPr>
        <p:spPr/>
        <p:txBody>
          <a:bodyPr/>
          <a:lstStyle/>
          <a:p>
            <a:pPr algn="ctr"/>
            <a:r>
              <a:rPr lang="nb-NO" dirty="0"/>
              <a:t>Innhold</a:t>
            </a:r>
          </a:p>
        </p:txBody>
      </p:sp>
      <p:sp>
        <p:nvSpPr>
          <p:cNvPr id="6" name="Plassholder for tekst 5">
            <a:extLst>
              <a:ext uri="{FF2B5EF4-FFF2-40B4-BE49-F238E27FC236}">
                <a16:creationId xmlns:a16="http://schemas.microsoft.com/office/drawing/2014/main" id="{EF358AA4-3795-43C8-8E4A-B56B9A37D97F}"/>
              </a:ext>
            </a:extLst>
          </p:cNvPr>
          <p:cNvSpPr>
            <a:spLocks noGrp="1"/>
          </p:cNvSpPr>
          <p:nvPr>
            <p:ph type="body" sz="quarter" idx="11"/>
          </p:nvPr>
        </p:nvSpPr>
        <p:spPr>
          <a:xfrm>
            <a:off x="1057541" y="2164988"/>
            <a:ext cx="10078772" cy="4423702"/>
          </a:xfrm>
        </p:spPr>
        <p:txBody>
          <a:bodyPr/>
          <a:lstStyle/>
          <a:p>
            <a:pPr marL="514350" indent="-514350">
              <a:buFont typeface="+mj-lt"/>
              <a:buAutoNum type="romanUcPeriod"/>
            </a:pPr>
            <a:r>
              <a:rPr lang="nb-NO" sz="3200" dirty="0"/>
              <a:t>Generelt om tvang</a:t>
            </a:r>
          </a:p>
          <a:p>
            <a:pPr marL="514350" indent="-514350">
              <a:buFont typeface="+mj-lt"/>
              <a:buAutoNum type="romanUcPeriod"/>
            </a:pPr>
            <a:r>
              <a:rPr lang="nb-NO" sz="3200" dirty="0"/>
              <a:t>Psykiske lidelser</a:t>
            </a:r>
          </a:p>
          <a:p>
            <a:pPr marL="514350" indent="-514350">
              <a:buFont typeface="+mj-lt"/>
              <a:buAutoNum type="romanUcPeriod"/>
            </a:pPr>
            <a:r>
              <a:rPr lang="nb-NO" sz="3200" dirty="0"/>
              <a:t>Somatiske lidelser</a:t>
            </a:r>
          </a:p>
          <a:p>
            <a:pPr marL="514350" indent="-514350">
              <a:buFont typeface="+mj-lt"/>
              <a:buAutoNum type="romanUcPeriod"/>
            </a:pPr>
            <a:r>
              <a:rPr lang="nb-NO" sz="3200" dirty="0"/>
              <a:t>Psykisk utviklingshemmede</a:t>
            </a:r>
          </a:p>
          <a:p>
            <a:pPr marL="514350" indent="-514350">
              <a:buFont typeface="+mj-lt"/>
              <a:buAutoNum type="romanUcPeriod"/>
            </a:pPr>
            <a:r>
              <a:rPr lang="nb-NO" sz="3200" dirty="0"/>
              <a:t>Personer med ruslidelse</a:t>
            </a:r>
          </a:p>
          <a:p>
            <a:pPr marL="514350" indent="-514350">
              <a:buFont typeface="+mj-lt"/>
              <a:buAutoNum type="romanUcPeriod"/>
            </a:pPr>
            <a:r>
              <a:rPr lang="nb-NO" sz="3200" dirty="0"/>
              <a:t>Personer med spiseforstyrrelser</a:t>
            </a:r>
          </a:p>
          <a:p>
            <a:pPr marL="514350" indent="-514350">
              <a:buFont typeface="+mj-lt"/>
              <a:buAutoNum type="romanUcPeriod"/>
            </a:pPr>
            <a:r>
              <a:rPr lang="nb-NO" sz="3200" dirty="0"/>
              <a:t>Tvangslovutvalget</a:t>
            </a:r>
          </a:p>
        </p:txBody>
      </p:sp>
      <p:sp>
        <p:nvSpPr>
          <p:cNvPr id="2" name="Plassholder for dato 1">
            <a:extLst>
              <a:ext uri="{FF2B5EF4-FFF2-40B4-BE49-F238E27FC236}">
                <a16:creationId xmlns:a16="http://schemas.microsoft.com/office/drawing/2014/main" id="{2D837EDD-62B2-4C8D-9FE7-1875F8A77B9B}"/>
              </a:ext>
            </a:extLst>
          </p:cNvPr>
          <p:cNvSpPr>
            <a:spLocks noGrp="1"/>
          </p:cNvSpPr>
          <p:nvPr>
            <p:ph type="dt" sz="half" idx="4294967295"/>
          </p:nvPr>
        </p:nvSpPr>
        <p:spPr>
          <a:xfrm>
            <a:off x="11112500" y="6261100"/>
            <a:ext cx="1079500" cy="234950"/>
          </a:xfrm>
          <a:prstGeom prst="rect">
            <a:avLst/>
          </a:prstGeom>
        </p:spPr>
        <p:txBody>
          <a:bodyPr/>
          <a:lstStyle/>
          <a:p>
            <a:fld id="{20CAE16B-463B-4D9A-B532-D4D0B4862104}" type="datetime1">
              <a:rPr lang="nb-NO" smtClean="0"/>
              <a:pPr/>
              <a:t>13.10.2025</a:t>
            </a:fld>
            <a:endParaRPr lang="nb-NO"/>
          </a:p>
        </p:txBody>
      </p:sp>
    </p:spTree>
    <p:extLst>
      <p:ext uri="{BB962C8B-B14F-4D97-AF65-F5344CB8AC3E}">
        <p14:creationId xmlns:p14="http://schemas.microsoft.com/office/powerpoint/2010/main" val="58204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D54B5D-1396-486C-AD83-F9D79872EC5A}"/>
              </a:ext>
            </a:extLst>
          </p:cNvPr>
          <p:cNvSpPr>
            <a:spLocks noGrp="1"/>
          </p:cNvSpPr>
          <p:nvPr>
            <p:ph type="title"/>
          </p:nvPr>
        </p:nvSpPr>
        <p:spPr/>
        <p:txBody>
          <a:bodyPr/>
          <a:lstStyle/>
          <a:p>
            <a:r>
              <a:rPr lang="nb-NO" dirty="0"/>
              <a:t>Kasus 2, del 3: svar</a:t>
            </a:r>
          </a:p>
        </p:txBody>
      </p:sp>
      <p:sp>
        <p:nvSpPr>
          <p:cNvPr id="3" name="Plassholder for tekst 2">
            <a:extLst>
              <a:ext uri="{FF2B5EF4-FFF2-40B4-BE49-F238E27FC236}">
                <a16:creationId xmlns:a16="http://schemas.microsoft.com/office/drawing/2014/main" id="{44C131C8-BAE1-495F-BE57-E38EFACFAEE7}"/>
              </a:ext>
            </a:extLst>
          </p:cNvPr>
          <p:cNvSpPr>
            <a:spLocks noGrp="1"/>
          </p:cNvSpPr>
          <p:nvPr>
            <p:ph type="body" sz="quarter" idx="11"/>
          </p:nvPr>
        </p:nvSpPr>
        <p:spPr>
          <a:xfrm>
            <a:off x="439838" y="2037143"/>
            <a:ext cx="11551534" cy="4710243"/>
          </a:xfrm>
        </p:spPr>
        <p:txBody>
          <a:bodyPr/>
          <a:lstStyle/>
          <a:p>
            <a:pPr marL="571500" lvl="0" indent="-571500">
              <a:buFont typeface="Arial" panose="020B0604020202020204" pitchFamily="34" charset="0"/>
              <a:buChar char="•"/>
            </a:pPr>
            <a:r>
              <a:rPr lang="nb-NO" sz="2800" dirty="0">
                <a:solidFill>
                  <a:srgbClr val="00244E"/>
                </a:solidFill>
              </a:rPr>
              <a:t>Hva gjør du?</a:t>
            </a:r>
          </a:p>
          <a:p>
            <a:pPr marL="1143000" lvl="1" indent="-457200"/>
            <a:r>
              <a:rPr lang="nb-NO" sz="2400" dirty="0">
                <a:solidFill>
                  <a:srgbClr val="00244E"/>
                </a:solidFill>
              </a:rPr>
              <a:t>Fyller ut skjema</a:t>
            </a:r>
          </a:p>
          <a:p>
            <a:pPr marL="1600200" lvl="2" indent="-457200"/>
            <a:r>
              <a:rPr lang="nb-NO" sz="2200" dirty="0">
                <a:solidFill>
                  <a:srgbClr val="00244E"/>
                </a:solidFill>
              </a:rPr>
              <a:t>Unntak fra taushetsplikt HPL § 23 </a:t>
            </a:r>
            <a:r>
              <a:rPr lang="nb-NO" sz="2200" dirty="0" err="1">
                <a:solidFill>
                  <a:srgbClr val="00244E"/>
                </a:solidFill>
              </a:rPr>
              <a:t>nr</a:t>
            </a:r>
            <a:r>
              <a:rPr lang="nb-NO" sz="2200" dirty="0">
                <a:solidFill>
                  <a:srgbClr val="00244E"/>
                </a:solidFill>
              </a:rPr>
              <a:t> 6 (uttrykkelig fastsatt i annen lov), </a:t>
            </a:r>
            <a:r>
              <a:rPr lang="nb-NO" sz="2200" dirty="0" err="1">
                <a:solidFill>
                  <a:srgbClr val="00244E"/>
                </a:solidFill>
              </a:rPr>
              <a:t>jf</a:t>
            </a:r>
            <a:r>
              <a:rPr lang="nb-NO" sz="2200" dirty="0">
                <a:solidFill>
                  <a:srgbClr val="00244E"/>
                </a:solidFill>
              </a:rPr>
              <a:t> vergemålsloven § 59</a:t>
            </a:r>
          </a:p>
          <a:p>
            <a:pPr marL="457200" indent="-457200">
              <a:buFont typeface="Arial" panose="020B0604020202020204" pitchFamily="34" charset="0"/>
              <a:buChar char="•"/>
            </a:pPr>
            <a:r>
              <a:rPr lang="nb-NO" sz="2400" dirty="0">
                <a:solidFill>
                  <a:srgbClr val="00244E"/>
                </a:solidFill>
              </a:rPr>
              <a:t>Har verge noe med helsehjelp å gjøre? </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244E"/>
                </a:solidFill>
                <a:effectLst/>
                <a:uLnTx/>
                <a:uFillTx/>
                <a:latin typeface="Open Sans Light"/>
                <a:ea typeface="+mn-ea"/>
                <a:cs typeface="+mn-cs"/>
              </a:rPr>
              <a:t>Verge kan </a:t>
            </a:r>
          </a:p>
          <a:p>
            <a:pPr marL="1600200" lvl="2" indent="-457200">
              <a:defRPr/>
            </a:pPr>
            <a:r>
              <a:rPr kumimoji="0" lang="nb-NO" sz="2200" b="0" i="0" u="none" strike="noStrike" kern="1200" cap="none" spc="0" normalizeH="0" baseline="0" noProof="0" dirty="0">
                <a:ln>
                  <a:noFill/>
                </a:ln>
                <a:solidFill>
                  <a:srgbClr val="00244E"/>
                </a:solidFill>
                <a:effectLst/>
                <a:uLnTx/>
                <a:uFillTx/>
                <a:latin typeface="Open Sans Light"/>
                <a:ea typeface="+mn-ea"/>
                <a:cs typeface="+mn-cs"/>
              </a:rPr>
              <a:t>søke om helsetjenester </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nb-NO" sz="2400" dirty="0">
                <a:solidFill>
                  <a:srgbClr val="00244E"/>
                </a:solidFill>
                <a:latin typeface="Open Sans Light"/>
              </a:rPr>
              <a:t>Vergen kan ikke </a:t>
            </a:r>
          </a:p>
          <a:p>
            <a:pPr marL="1600200" lvl="2" indent="-457200">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bestemme noe om helsehjelpen </a:t>
            </a:r>
            <a:endParaRPr lang="nb-NO" sz="2200" dirty="0">
              <a:solidFill>
                <a:srgbClr val="00244E"/>
              </a:solidFill>
            </a:endParaRPr>
          </a:p>
          <a:p>
            <a:pPr marL="1600200" lvl="2" indent="-457200"/>
            <a:r>
              <a:rPr lang="nb-NO" sz="2200" dirty="0">
                <a:solidFill>
                  <a:srgbClr val="00244E"/>
                </a:solidFill>
              </a:rPr>
              <a:t>få helseinformasjon uten fullmakt</a:t>
            </a:r>
          </a:p>
          <a:p>
            <a:endParaRPr lang="nb-NO" dirty="0"/>
          </a:p>
        </p:txBody>
      </p:sp>
    </p:spTree>
    <p:extLst>
      <p:ext uri="{BB962C8B-B14F-4D97-AF65-F5344CB8AC3E}">
        <p14:creationId xmlns:p14="http://schemas.microsoft.com/office/powerpoint/2010/main" val="425558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5105773-984D-43D9-BD15-A0F4D1746F25}"/>
              </a:ext>
            </a:extLst>
          </p:cNvPr>
          <p:cNvSpPr>
            <a:spLocks noGrp="1"/>
          </p:cNvSpPr>
          <p:nvPr>
            <p:ph type="body" sz="quarter" idx="10"/>
          </p:nvPr>
        </p:nvSpPr>
        <p:spPr/>
        <p:txBody>
          <a:bodyPr/>
          <a:lstStyle/>
          <a:p>
            <a:r>
              <a:rPr lang="nb-NO" dirty="0"/>
              <a:t>III: Somatiske lidelser</a:t>
            </a:r>
          </a:p>
        </p:txBody>
      </p:sp>
      <p:sp>
        <p:nvSpPr>
          <p:cNvPr id="3" name="Plassholder for tekst 2">
            <a:extLst>
              <a:ext uri="{FF2B5EF4-FFF2-40B4-BE49-F238E27FC236}">
                <a16:creationId xmlns:a16="http://schemas.microsoft.com/office/drawing/2014/main" id="{7369CE20-5880-4435-9508-B518BEED96E6}"/>
              </a:ext>
            </a:extLst>
          </p:cNvPr>
          <p:cNvSpPr>
            <a:spLocks noGrp="1"/>
          </p:cNvSpPr>
          <p:nvPr>
            <p:ph type="body" sz="quarter" idx="11"/>
          </p:nvPr>
        </p:nvSpPr>
        <p:spPr>
          <a:xfrm>
            <a:off x="365837" y="3901979"/>
            <a:ext cx="7145305" cy="1036667"/>
          </a:xfrm>
        </p:spPr>
        <p:txBody>
          <a:bodyPr/>
          <a:lstStyle/>
          <a:p>
            <a:r>
              <a:rPr lang="nb-NO" sz="2800" dirty="0"/>
              <a:t>Tvang i somatikken er styrt av </a:t>
            </a:r>
          </a:p>
          <a:p>
            <a:r>
              <a:rPr lang="nb-NO" sz="2800" dirty="0"/>
              <a:t>Pasient og brukerettighetsloven </a:t>
            </a:r>
            <a:r>
              <a:rPr lang="nb-NO" sz="2800" dirty="0" err="1"/>
              <a:t>kap</a:t>
            </a:r>
            <a:r>
              <a:rPr lang="nb-NO" sz="2800" dirty="0"/>
              <a:t> 4a</a:t>
            </a:r>
          </a:p>
        </p:txBody>
      </p:sp>
      <p:pic>
        <p:nvPicPr>
          <p:cNvPr id="4" name="Bilde 3">
            <a:extLst>
              <a:ext uri="{FF2B5EF4-FFF2-40B4-BE49-F238E27FC236}">
                <a16:creationId xmlns:a16="http://schemas.microsoft.com/office/drawing/2014/main" id="{BFA58C59-3BCD-458E-B695-5B659D84D238}"/>
              </a:ext>
            </a:extLst>
          </p:cNvPr>
          <p:cNvPicPr>
            <a:picLocks noChangeAspect="1"/>
          </p:cNvPicPr>
          <p:nvPr/>
        </p:nvPicPr>
        <p:blipFill>
          <a:blip r:embed="rId3"/>
          <a:stretch>
            <a:fillRect/>
          </a:stretch>
        </p:blipFill>
        <p:spPr>
          <a:xfrm>
            <a:off x="937593" y="5737887"/>
            <a:ext cx="4139543" cy="499915"/>
          </a:xfrm>
          <a:prstGeom prst="rect">
            <a:avLst/>
          </a:prstGeom>
        </p:spPr>
      </p:pic>
    </p:spTree>
    <p:extLst>
      <p:ext uri="{BB962C8B-B14F-4D97-AF65-F5344CB8AC3E}">
        <p14:creationId xmlns:p14="http://schemas.microsoft.com/office/powerpoint/2010/main" val="1922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7170A8-F626-46C2-A515-20CE0F9D5CED}"/>
              </a:ext>
            </a:extLst>
          </p:cNvPr>
          <p:cNvSpPr>
            <a:spLocks noGrp="1"/>
          </p:cNvSpPr>
          <p:nvPr>
            <p:ph type="title"/>
          </p:nvPr>
        </p:nvSpPr>
        <p:spPr/>
        <p:txBody>
          <a:bodyPr/>
          <a:lstStyle/>
          <a:p>
            <a:pPr algn="ctr"/>
            <a:r>
              <a:rPr lang="nb-NO" dirty="0"/>
              <a:t>Kasus 3</a:t>
            </a:r>
          </a:p>
        </p:txBody>
      </p:sp>
      <p:sp>
        <p:nvSpPr>
          <p:cNvPr id="3" name="Plassholder for tekst 2">
            <a:extLst>
              <a:ext uri="{FF2B5EF4-FFF2-40B4-BE49-F238E27FC236}">
                <a16:creationId xmlns:a16="http://schemas.microsoft.com/office/drawing/2014/main" id="{D68B30A6-9E41-4613-8F2D-53F46008D9DB}"/>
              </a:ext>
            </a:extLst>
          </p:cNvPr>
          <p:cNvSpPr>
            <a:spLocks noGrp="1"/>
          </p:cNvSpPr>
          <p:nvPr>
            <p:ph type="body" sz="quarter" idx="11"/>
          </p:nvPr>
        </p:nvSpPr>
        <p:spPr>
          <a:xfrm>
            <a:off x="127322" y="1950333"/>
            <a:ext cx="12064678" cy="5331915"/>
          </a:xfrm>
        </p:spPr>
        <p:txBody>
          <a:bodyPr/>
          <a:lstStyle/>
          <a:p>
            <a:r>
              <a:rPr lang="nb-NO" sz="2800" dirty="0"/>
              <a:t>Rigmor, 87 år, bor i omsorgsbolig. Hun har lettere demens og klarer seg stort sett greit hjemme med hjemmesykepleie og praktisk bistand. Som følge av hjerteinfarkt, står hun på Albyl E. På grunn av diabetes er hun avhengig av insulin to ganger daglig. En morgen nekter Rigmor å ta medisinene.</a:t>
            </a:r>
          </a:p>
          <a:p>
            <a:pPr marL="457200" indent="-457200">
              <a:buFont typeface="+mj-lt"/>
              <a:buAutoNum type="arabicPeriod"/>
            </a:pPr>
            <a:r>
              <a:rPr lang="nb-NO" sz="2400" dirty="0"/>
              <a:t>Kan hjemmesykepleien fysisk tvinge Rigmor til å ta medisinene? </a:t>
            </a:r>
            <a:r>
              <a:rPr lang="nb-NO" sz="2400" dirty="0">
                <a:solidFill>
                  <a:schemeClr val="accent5"/>
                </a:solidFill>
              </a:rPr>
              <a:t>poll</a:t>
            </a:r>
          </a:p>
          <a:p>
            <a:pPr lvl="1" indent="0">
              <a:buNone/>
            </a:pPr>
            <a:r>
              <a:rPr lang="nb-NO" sz="2400" dirty="0"/>
              <a:t>nei </a:t>
            </a:r>
          </a:p>
          <a:p>
            <a:pPr marL="457200" indent="-457200">
              <a:buFont typeface="+mj-lt"/>
              <a:buAutoNum type="arabicPeriod"/>
            </a:pPr>
            <a:r>
              <a:rPr lang="nb-NO" sz="2400" dirty="0"/>
              <a:t>Kan de blande medisin i maten uten at hun merker det?</a:t>
            </a:r>
            <a:r>
              <a:rPr lang="nb-NO" sz="2400" dirty="0">
                <a:solidFill>
                  <a:schemeClr val="accent5"/>
                </a:solidFill>
              </a:rPr>
              <a:t> poll</a:t>
            </a:r>
            <a:endParaRPr lang="nb-NO" sz="2400" dirty="0"/>
          </a:p>
          <a:p>
            <a:pPr lvl="1" indent="0">
              <a:buNone/>
            </a:pPr>
            <a:r>
              <a:rPr lang="nb-NO" sz="2400" dirty="0"/>
              <a:t>nei </a:t>
            </a:r>
          </a:p>
          <a:p>
            <a:pPr lvl="1" indent="0">
              <a:buNone/>
            </a:pPr>
            <a:r>
              <a:rPr lang="nb-NO" sz="3200" dirty="0"/>
              <a:t>		</a:t>
            </a:r>
          </a:p>
          <a:p>
            <a:endParaRPr lang="nb-NO" sz="2800" dirty="0"/>
          </a:p>
        </p:txBody>
      </p:sp>
      <p:pic>
        <p:nvPicPr>
          <p:cNvPr id="3074" name="Picture 2" descr="Bilderesultat for hjemmesykepleien">
            <a:extLst>
              <a:ext uri="{FF2B5EF4-FFF2-40B4-BE49-F238E27FC236}">
                <a16:creationId xmlns:a16="http://schemas.microsoft.com/office/drawing/2014/main" id="{843D12A6-FB12-4F76-AD9A-3BCC3204B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104" y="4932958"/>
            <a:ext cx="3186896" cy="185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83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450F7-C71D-C2EE-E767-0BF4001EB32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1E061A7-CBD8-51F7-FCF6-55BF77F04757}"/>
              </a:ext>
            </a:extLst>
          </p:cNvPr>
          <p:cNvSpPr>
            <a:spLocks noGrp="1"/>
          </p:cNvSpPr>
          <p:nvPr>
            <p:ph type="title"/>
          </p:nvPr>
        </p:nvSpPr>
        <p:spPr/>
        <p:txBody>
          <a:bodyPr/>
          <a:lstStyle/>
          <a:p>
            <a:pPr algn="ctr"/>
            <a:r>
              <a:rPr lang="nb-NO" dirty="0"/>
              <a:t>Kasus 3</a:t>
            </a:r>
          </a:p>
        </p:txBody>
      </p:sp>
      <p:sp>
        <p:nvSpPr>
          <p:cNvPr id="3" name="Plassholder for tekst 2">
            <a:extLst>
              <a:ext uri="{FF2B5EF4-FFF2-40B4-BE49-F238E27FC236}">
                <a16:creationId xmlns:a16="http://schemas.microsoft.com/office/drawing/2014/main" id="{1CD7217B-745B-19CD-CB37-C1E0CB7FF2C4}"/>
              </a:ext>
            </a:extLst>
          </p:cNvPr>
          <p:cNvSpPr>
            <a:spLocks noGrp="1"/>
          </p:cNvSpPr>
          <p:nvPr>
            <p:ph type="body" sz="quarter" idx="11"/>
          </p:nvPr>
        </p:nvSpPr>
        <p:spPr>
          <a:xfrm>
            <a:off x="127322" y="1950333"/>
            <a:ext cx="12064678" cy="5331915"/>
          </a:xfrm>
        </p:spPr>
        <p:txBody>
          <a:bodyPr/>
          <a:lstStyle/>
          <a:p>
            <a:pPr marL="457200" lvl="0" indent="-457200">
              <a:buFont typeface="+mj-lt"/>
              <a:buAutoNum type="arabicPeriod"/>
            </a:pPr>
            <a:r>
              <a:rPr lang="nb-NO" sz="2800" dirty="0">
                <a:solidFill>
                  <a:srgbClr val="00244E"/>
                </a:solidFill>
              </a:rPr>
              <a:t>Hvilken lov regulerer dette?</a:t>
            </a:r>
            <a:r>
              <a:rPr lang="nb-NO" sz="2800" dirty="0">
                <a:solidFill>
                  <a:schemeClr val="accent5">
                    <a:lumMod val="60000"/>
                    <a:lumOff val="40000"/>
                  </a:schemeClr>
                </a:solidFill>
              </a:rPr>
              <a:t> poll</a:t>
            </a:r>
          </a:p>
          <a:p>
            <a:pPr lvl="1" indent="0">
              <a:buNone/>
            </a:pPr>
            <a:r>
              <a:rPr lang="nb-NO" sz="2400" dirty="0">
                <a:solidFill>
                  <a:srgbClr val="00244E"/>
                </a:solidFill>
              </a:rPr>
              <a:t>Pasient og brukerrettighetsloven </a:t>
            </a:r>
            <a:r>
              <a:rPr lang="nb-NO" sz="2400" dirty="0" err="1">
                <a:solidFill>
                  <a:srgbClr val="00244E"/>
                </a:solidFill>
              </a:rPr>
              <a:t>kap</a:t>
            </a:r>
            <a:r>
              <a:rPr lang="nb-NO" sz="2400" dirty="0">
                <a:solidFill>
                  <a:srgbClr val="00244E"/>
                </a:solidFill>
              </a:rPr>
              <a:t> 4a</a:t>
            </a:r>
          </a:p>
          <a:p>
            <a:pPr lvl="1" indent="0">
              <a:buNone/>
            </a:pPr>
            <a:r>
              <a:rPr lang="nb-NO" sz="2400" dirty="0">
                <a:solidFill>
                  <a:srgbClr val="00244E"/>
                </a:solidFill>
              </a:rPr>
              <a:t>Helsepers loven § 7? Akutt dårlig</a:t>
            </a:r>
          </a:p>
          <a:p>
            <a:pPr lvl="1" indent="0">
              <a:buNone/>
            </a:pPr>
            <a:endParaRPr lang="nb-NO" sz="2400" dirty="0">
              <a:solidFill>
                <a:srgbClr val="00244E"/>
              </a:solidFill>
            </a:endParaRPr>
          </a:p>
          <a:p>
            <a:pPr marL="457200" lvl="0" indent="-457200">
              <a:buFont typeface="+mj-lt"/>
              <a:buAutoNum type="arabicPeriod"/>
            </a:pPr>
            <a:r>
              <a:rPr lang="nb-NO" sz="2800" dirty="0"/>
              <a:t>Hvem skal i så fall fatte beslutningen? </a:t>
            </a:r>
            <a:r>
              <a:rPr lang="nb-NO" sz="2800" dirty="0">
                <a:solidFill>
                  <a:srgbClr val="C90B1C">
                    <a:lumMod val="60000"/>
                    <a:lumOff val="40000"/>
                  </a:srgbClr>
                </a:solidFill>
              </a:rPr>
              <a:t>poll</a:t>
            </a:r>
            <a:endParaRPr lang="nb-NO" sz="2800" dirty="0">
              <a:solidFill>
                <a:schemeClr val="accent5">
                  <a:lumMod val="40000"/>
                  <a:lumOff val="60000"/>
                </a:schemeClr>
              </a:solidFill>
            </a:endParaRPr>
          </a:p>
          <a:p>
            <a:pPr marL="1143000" lvl="1" indent="-457200">
              <a:buAutoNum type="arabicPeriod"/>
            </a:pPr>
            <a:r>
              <a:rPr lang="nb-NO" sz="2400" dirty="0"/>
              <a:t>rekvirerende lege (Ansvarlige for helsehjelpen)</a:t>
            </a:r>
          </a:p>
          <a:p>
            <a:pPr lvl="1" indent="0">
              <a:buNone/>
            </a:pPr>
            <a:endParaRPr lang="nb-NO" sz="2400" dirty="0"/>
          </a:p>
          <a:p>
            <a:pPr marL="457200" lvl="0" indent="-457200">
              <a:buFont typeface="+mj-lt"/>
              <a:buAutoNum type="arabicPeriod"/>
            </a:pPr>
            <a:r>
              <a:rPr lang="nb-NO" sz="2800" dirty="0"/>
              <a:t>Hva skal hjemmesykepleien da gjøre?</a:t>
            </a:r>
            <a:r>
              <a:rPr lang="nb-NO" sz="2800" dirty="0">
                <a:solidFill>
                  <a:srgbClr val="C90B1C">
                    <a:lumMod val="60000"/>
                    <a:lumOff val="40000"/>
                  </a:srgbClr>
                </a:solidFill>
              </a:rPr>
              <a:t> egenrefleksjon</a:t>
            </a:r>
            <a:endParaRPr lang="nb-NO" sz="2800" dirty="0"/>
          </a:p>
          <a:p>
            <a:pPr lvl="1" indent="0">
              <a:buNone/>
            </a:pPr>
            <a:r>
              <a:rPr lang="nb-NO" sz="2400" dirty="0"/>
              <a:t>Kontakte fastlege, som må ta stilling til vedtak</a:t>
            </a:r>
          </a:p>
          <a:p>
            <a:pPr lvl="1" indent="0">
              <a:buNone/>
            </a:pPr>
            <a:endParaRPr lang="nb-NO" sz="1600" dirty="0"/>
          </a:p>
          <a:p>
            <a:pPr lvl="1" indent="0">
              <a:buNone/>
            </a:pPr>
            <a:r>
              <a:rPr lang="nb-NO" dirty="0"/>
              <a:t>		</a:t>
            </a:r>
          </a:p>
          <a:p>
            <a:endParaRPr lang="nb-NO" dirty="0"/>
          </a:p>
        </p:txBody>
      </p:sp>
      <p:sp>
        <p:nvSpPr>
          <p:cNvPr id="4" name="TekstSylinder 3">
            <a:extLst>
              <a:ext uri="{FF2B5EF4-FFF2-40B4-BE49-F238E27FC236}">
                <a16:creationId xmlns:a16="http://schemas.microsoft.com/office/drawing/2014/main" id="{DDAEC414-96A3-5D57-5CD6-6EBFEC0B7AF5}"/>
              </a:ext>
            </a:extLst>
          </p:cNvPr>
          <p:cNvSpPr txBox="1"/>
          <p:nvPr/>
        </p:nvSpPr>
        <p:spPr>
          <a:xfrm>
            <a:off x="1284789" y="134186"/>
            <a:ext cx="9248172" cy="1560748"/>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Somatisk tvang,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1800" dirty="0">
                <a:effectLst/>
                <a:latin typeface="Calibri" panose="020F0502020204030204" pitchFamily="34" charset="0"/>
                <a:ea typeface="Calibri" panose="020F0502020204030204" pitchFamily="34" charset="0"/>
                <a:cs typeface="Times New Roman" panose="02020603050405020304" pitchFamily="18" charset="0"/>
              </a:rPr>
              <a:t> 4a</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Psykisk helsevernloven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1800" dirty="0">
                <a:effectLst/>
                <a:latin typeface="Calibri" panose="020F0502020204030204" pitchFamily="34" charset="0"/>
                <a:ea typeface="Calibri" panose="020F0502020204030204" pitchFamily="34" charset="0"/>
                <a:cs typeface="Times New Roman" panose="02020603050405020304" pitchFamily="18" charset="0"/>
              </a:rPr>
              <a:t> § 3-3 og § 4-4</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Nødrett,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Hpl</a:t>
            </a:r>
            <a:r>
              <a:rPr lang="nb-NO" sz="1800" dirty="0">
                <a:effectLst/>
                <a:latin typeface="Calibri" panose="020F0502020204030204" pitchFamily="34" charset="0"/>
                <a:ea typeface="Calibri" panose="020F0502020204030204" pitchFamily="34" charset="0"/>
                <a:cs typeface="Times New Roman" panose="02020603050405020304" pitchFamily="18" charset="0"/>
              </a:rPr>
              <a:t> § 7</a:t>
            </a:r>
          </a:p>
          <a:p>
            <a:pPr marL="342900" lvl="0" indent="-342900">
              <a:lnSpc>
                <a:spcPct val="107000"/>
              </a:lnSpc>
              <a:buFont typeface="+mj-lt"/>
              <a:buAutoNum type="arabicPeriod"/>
            </a:pPr>
            <a:r>
              <a:rPr lang="nb-NO" dirty="0">
                <a:latin typeface="Calibri" panose="020F0502020204030204" pitchFamily="34" charset="0"/>
                <a:ea typeface="Calibri" panose="020F0502020204030204" pitchFamily="34" charset="0"/>
                <a:cs typeface="Times New Roman" panose="02020603050405020304" pitchFamily="18" charset="0"/>
              </a:rPr>
              <a:t>Grunnloven, </a:t>
            </a:r>
            <a:r>
              <a:rPr lang="nb-NO" dirty="0" err="1">
                <a:latin typeface="Calibri" panose="020F0502020204030204" pitchFamily="34" charset="0"/>
                <a:ea typeface="Calibri" panose="020F0502020204030204" pitchFamily="34" charset="0"/>
                <a:cs typeface="Times New Roman" panose="02020603050405020304" pitchFamily="18" charset="0"/>
              </a:rPr>
              <a:t>jf</a:t>
            </a:r>
            <a:r>
              <a:rPr lang="nb-NO" dirty="0">
                <a:latin typeface="Calibri" panose="020F0502020204030204" pitchFamily="34" charset="0"/>
                <a:ea typeface="Calibri" panose="020F0502020204030204" pitchFamily="34" charset="0"/>
                <a:cs typeface="Times New Roman" panose="02020603050405020304" pitchFamily="18" charset="0"/>
              </a:rPr>
              <a:t> § 113</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Helsehjelp til pasienter uten samtykkekompetanse som ikke motsetter seg,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1800" dirty="0">
                <a:effectLst/>
                <a:latin typeface="Calibri" panose="020F0502020204030204" pitchFamily="34" charset="0"/>
                <a:ea typeface="Calibri" panose="020F0502020204030204" pitchFamily="34" charset="0"/>
                <a:cs typeface="Times New Roman" panose="02020603050405020304" pitchFamily="18" charset="0"/>
              </a:rPr>
              <a:t> § 4</a:t>
            </a:r>
            <a:endParaRPr lang="nb-NO" dirty="0"/>
          </a:p>
        </p:txBody>
      </p:sp>
      <p:sp>
        <p:nvSpPr>
          <p:cNvPr id="5" name="TekstSylinder 4">
            <a:extLst>
              <a:ext uri="{FF2B5EF4-FFF2-40B4-BE49-F238E27FC236}">
                <a16:creationId xmlns:a16="http://schemas.microsoft.com/office/drawing/2014/main" id="{6F6FD7E2-CE63-1AA6-5BAD-E8A5DE81CA67}"/>
              </a:ext>
            </a:extLst>
          </p:cNvPr>
          <p:cNvSpPr txBox="1"/>
          <p:nvPr/>
        </p:nvSpPr>
        <p:spPr>
          <a:xfrm>
            <a:off x="1284789" y="282239"/>
            <a:ext cx="9248172" cy="1394997"/>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2000" dirty="0">
                <a:latin typeface="Calibri" panose="020F0502020204030204" pitchFamily="34" charset="0"/>
                <a:ea typeface="Calibri" panose="020F0502020204030204" pitchFamily="34" charset="0"/>
                <a:cs typeface="Times New Roman" panose="02020603050405020304" pitchFamily="18" charset="0"/>
              </a:rPr>
              <a:t>rekvirerende lege</a:t>
            </a:r>
          </a:p>
          <a:p>
            <a:pPr marL="342900" lvl="0" indent="-342900">
              <a:lnSpc>
                <a:spcPct val="107000"/>
              </a:lnSpc>
              <a:buFont typeface="+mj-lt"/>
              <a:buAutoNum type="arabicPeriod"/>
            </a:pPr>
            <a:r>
              <a:rPr lang="nb-NO" sz="2000" dirty="0">
                <a:latin typeface="Calibri" panose="020F0502020204030204" pitchFamily="34" charset="0"/>
                <a:ea typeface="Calibri" panose="020F0502020204030204" pitchFamily="34" charset="0"/>
                <a:cs typeface="Times New Roman" panose="02020603050405020304" pitchFamily="18" charset="0"/>
              </a:rPr>
              <a:t>kommuneoverlegen</a:t>
            </a:r>
          </a:p>
          <a:p>
            <a:pPr marL="342900" lvl="0" indent="-342900">
              <a:lnSpc>
                <a:spcPct val="107000"/>
              </a:lnSpc>
              <a:buFont typeface="+mj-lt"/>
              <a:buAutoNum type="arabicPeriod"/>
            </a:pPr>
            <a:r>
              <a:rPr lang="nb-NO" sz="2000" dirty="0">
                <a:latin typeface="Calibri" panose="020F0502020204030204" pitchFamily="34" charset="0"/>
                <a:ea typeface="Calibri" panose="020F0502020204030204" pitchFamily="34" charset="0"/>
                <a:cs typeface="Times New Roman" panose="02020603050405020304" pitchFamily="18" charset="0"/>
              </a:rPr>
              <a:t>sykepleieren som deler ut medisinene</a:t>
            </a:r>
          </a:p>
          <a:p>
            <a:pPr marL="342900" lvl="0" indent="-342900">
              <a:lnSpc>
                <a:spcPct val="107000"/>
              </a:lnSpc>
              <a:spcAft>
                <a:spcPts val="800"/>
              </a:spcAft>
              <a:buFont typeface="+mj-lt"/>
              <a:buAutoNum type="arabicPeriod"/>
            </a:pPr>
            <a:r>
              <a:rPr lang="nb-NO" sz="2000" dirty="0">
                <a:latin typeface="Calibri" panose="020F0502020204030204" pitchFamily="34" charset="0"/>
                <a:ea typeface="Calibri" panose="020F0502020204030204" pitchFamily="34" charset="0"/>
                <a:cs typeface="Times New Roman" panose="02020603050405020304" pitchFamily="18" charset="0"/>
              </a:rPr>
              <a:t>overordnet faglig ansvarlig for </a:t>
            </a:r>
            <a:r>
              <a:rPr lang="nb-NO" sz="2000" dirty="0" err="1">
                <a:latin typeface="Calibri" panose="020F0502020204030204" pitchFamily="34" charset="0"/>
                <a:ea typeface="Calibri" panose="020F0502020204030204" pitchFamily="34" charset="0"/>
                <a:cs typeface="Times New Roman" panose="02020603050405020304" pitchFamily="18" charset="0"/>
              </a:rPr>
              <a:t>kap</a:t>
            </a:r>
            <a:r>
              <a:rPr lang="nb-NO" sz="2000" dirty="0">
                <a:latin typeface="Calibri" panose="020F0502020204030204" pitchFamily="34" charset="0"/>
                <a:ea typeface="Calibri" panose="020F0502020204030204" pitchFamily="34" charset="0"/>
                <a:cs typeface="Times New Roman" panose="02020603050405020304" pitchFamily="18" charset="0"/>
              </a:rPr>
              <a:t> 4a i kommunen</a:t>
            </a:r>
          </a:p>
        </p:txBody>
      </p:sp>
    </p:spTree>
    <p:extLst>
      <p:ext uri="{BB962C8B-B14F-4D97-AF65-F5344CB8AC3E}">
        <p14:creationId xmlns:p14="http://schemas.microsoft.com/office/powerpoint/2010/main" val="403866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6FD35-918D-4230-9C3D-4AE1F4285B71}"/>
              </a:ext>
            </a:extLst>
          </p:cNvPr>
          <p:cNvSpPr>
            <a:spLocks noGrp="1"/>
          </p:cNvSpPr>
          <p:nvPr>
            <p:ph type="title"/>
          </p:nvPr>
        </p:nvSpPr>
        <p:spPr>
          <a:xfrm>
            <a:off x="1055688" y="0"/>
            <a:ext cx="10080625" cy="1430595"/>
          </a:xfrm>
        </p:spPr>
        <p:txBody>
          <a:bodyPr/>
          <a:lstStyle/>
          <a:p>
            <a:pPr algn="ctr"/>
            <a:r>
              <a:rPr lang="nn-NO" dirty="0"/>
              <a:t>Vilkår for å bruke tvang i somatisk helsehjelp </a:t>
            </a:r>
            <a:r>
              <a:rPr lang="nn-NO" dirty="0" err="1"/>
              <a:t>kap</a:t>
            </a:r>
            <a:r>
              <a:rPr lang="nn-NO" dirty="0"/>
              <a:t> 4A</a:t>
            </a:r>
            <a:endParaRPr lang="nb-NO" dirty="0"/>
          </a:p>
        </p:txBody>
      </p:sp>
      <p:sp>
        <p:nvSpPr>
          <p:cNvPr id="3" name="Plassholder for tekst 2">
            <a:extLst>
              <a:ext uri="{FF2B5EF4-FFF2-40B4-BE49-F238E27FC236}">
                <a16:creationId xmlns:a16="http://schemas.microsoft.com/office/drawing/2014/main" id="{02189BBB-223F-484D-81F2-3097BD6DF8D6}"/>
              </a:ext>
            </a:extLst>
          </p:cNvPr>
          <p:cNvSpPr>
            <a:spLocks noGrp="1"/>
          </p:cNvSpPr>
          <p:nvPr>
            <p:ph type="body" sz="quarter" idx="11"/>
          </p:nvPr>
        </p:nvSpPr>
        <p:spPr>
          <a:xfrm>
            <a:off x="219919" y="2164988"/>
            <a:ext cx="5602147" cy="4536601"/>
          </a:xfrm>
        </p:spPr>
        <p:txBody>
          <a:bodyPr>
            <a:noAutofit/>
          </a:bodyPr>
          <a:lstStyle/>
          <a:p>
            <a:pPr marL="457200" indent="-457200">
              <a:buFont typeface="+mj-lt"/>
              <a:buAutoNum type="arabicPeriod"/>
            </a:pPr>
            <a:r>
              <a:rPr lang="nb-NO" sz="2400" b="1" dirty="0"/>
              <a:t>Tillitsskapende</a:t>
            </a:r>
            <a:r>
              <a:rPr lang="nb-NO" sz="2400" dirty="0"/>
              <a:t> tiltak / frivillighet forsøkt</a:t>
            </a:r>
          </a:p>
          <a:p>
            <a:pPr marL="457200" indent="-457200">
              <a:buFont typeface="+mj-lt"/>
              <a:buAutoNum type="arabicPeriod"/>
            </a:pPr>
            <a:r>
              <a:rPr lang="nb-NO" sz="2400" dirty="0"/>
              <a:t>Mangler </a:t>
            </a:r>
            <a:r>
              <a:rPr lang="nb-NO" sz="2400" b="1" dirty="0"/>
              <a:t>samtykkekompetanse</a:t>
            </a:r>
            <a:r>
              <a:rPr lang="nb-NO" sz="2400" dirty="0"/>
              <a:t> til tiltaket</a:t>
            </a:r>
          </a:p>
          <a:p>
            <a:pPr marL="457200" indent="-457200">
              <a:buFont typeface="+mj-lt"/>
              <a:buAutoNum type="arabicPeriod"/>
            </a:pPr>
            <a:r>
              <a:rPr lang="nb-NO" sz="2400" dirty="0"/>
              <a:t>Forhindre </a:t>
            </a:r>
            <a:r>
              <a:rPr lang="nb-NO" sz="2400" b="1" dirty="0"/>
              <a:t>vesentlig helseskade</a:t>
            </a:r>
          </a:p>
          <a:p>
            <a:pPr marL="1143000" lvl="1" indent="-457200"/>
            <a:r>
              <a:rPr lang="nb-NO" sz="2400" dirty="0"/>
              <a:t>både fysisk og psykisk skade</a:t>
            </a:r>
          </a:p>
          <a:p>
            <a:pPr marL="1143000" lvl="1" indent="-457200"/>
            <a:r>
              <a:rPr lang="nb-NO" sz="2400" dirty="0"/>
              <a:t>Kun skade på pasienten selv</a:t>
            </a:r>
          </a:p>
          <a:p>
            <a:pPr marL="1143000" lvl="1" indent="-457200"/>
            <a:r>
              <a:rPr lang="nb-NO" sz="2400" dirty="0"/>
              <a:t>Ikke bagatellmessige/diffuse helseplager </a:t>
            </a:r>
          </a:p>
          <a:p>
            <a:pPr marL="1143000" lvl="1" indent="-457200"/>
            <a:r>
              <a:rPr lang="nb-NO" sz="2400" dirty="0"/>
              <a:t>betydelig i omfang og/eller i konsekvenser</a:t>
            </a:r>
          </a:p>
        </p:txBody>
      </p:sp>
      <p:pic>
        <p:nvPicPr>
          <p:cNvPr id="4" name="Bilde 3">
            <a:extLst>
              <a:ext uri="{FF2B5EF4-FFF2-40B4-BE49-F238E27FC236}">
                <a16:creationId xmlns:a16="http://schemas.microsoft.com/office/drawing/2014/main" id="{6F87C499-78F6-24D2-5611-4F146A708AAA}"/>
              </a:ext>
            </a:extLst>
          </p:cNvPr>
          <p:cNvPicPr>
            <a:picLocks noChangeAspect="1"/>
          </p:cNvPicPr>
          <p:nvPr/>
        </p:nvPicPr>
        <p:blipFill>
          <a:blip r:embed="rId3"/>
          <a:stretch>
            <a:fillRect/>
          </a:stretch>
        </p:blipFill>
        <p:spPr>
          <a:xfrm>
            <a:off x="0" y="763027"/>
            <a:ext cx="1736203" cy="1205334"/>
          </a:xfrm>
          <a:prstGeom prst="rect">
            <a:avLst/>
          </a:prstGeom>
        </p:spPr>
      </p:pic>
      <p:sp>
        <p:nvSpPr>
          <p:cNvPr id="5" name="Plassholder for tekst 2">
            <a:extLst>
              <a:ext uri="{FF2B5EF4-FFF2-40B4-BE49-F238E27FC236}">
                <a16:creationId xmlns:a16="http://schemas.microsoft.com/office/drawing/2014/main" id="{7750CEC8-851F-357F-5116-A686A0DF3165}"/>
              </a:ext>
            </a:extLst>
          </p:cNvPr>
          <p:cNvSpPr txBox="1">
            <a:spLocks/>
          </p:cNvSpPr>
          <p:nvPr/>
        </p:nvSpPr>
        <p:spPr>
          <a:xfrm>
            <a:off x="6095999" y="2164989"/>
            <a:ext cx="5876081" cy="4733228"/>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dirty="0"/>
              <a:t>4. Helsehjelpen må være </a:t>
            </a:r>
            <a:r>
              <a:rPr lang="nb-NO" sz="2400" b="1" dirty="0"/>
              <a:t>nødvendig</a:t>
            </a:r>
            <a:r>
              <a:rPr lang="nb-NO" sz="2400" dirty="0"/>
              <a:t> </a:t>
            </a:r>
          </a:p>
          <a:p>
            <a:r>
              <a:rPr lang="nb-NO" sz="2400" dirty="0"/>
              <a:t>5. </a:t>
            </a:r>
            <a:r>
              <a:rPr lang="nb-NO" sz="2400" b="1" dirty="0"/>
              <a:t>Forholdsmessig</a:t>
            </a:r>
          </a:p>
          <a:p>
            <a:r>
              <a:rPr lang="nb-NO" sz="2400" dirty="0"/>
              <a:t>6. </a:t>
            </a:r>
            <a:r>
              <a:rPr lang="nb-NO" sz="2400" b="1" dirty="0"/>
              <a:t>Faglig forsvarlighet</a:t>
            </a:r>
          </a:p>
          <a:p>
            <a:pPr marL="1028700" lvl="1" indent="-342900"/>
            <a:r>
              <a:rPr lang="nb-NO" sz="2400" dirty="0"/>
              <a:t>krav til tiltakenes faglige og etiske fundament</a:t>
            </a:r>
          </a:p>
          <a:p>
            <a:pPr marL="1028700" lvl="1" indent="-342900"/>
            <a:r>
              <a:rPr lang="nb-NO" sz="2400" dirty="0"/>
              <a:t>tiltak som er alminnelig akseptert i fagmiljøet</a:t>
            </a:r>
          </a:p>
          <a:p>
            <a:pPr marL="342900" indent="-342900"/>
            <a:r>
              <a:rPr lang="nb-NO" sz="2400" dirty="0"/>
              <a:t>7. </a:t>
            </a:r>
            <a:r>
              <a:rPr lang="nb-NO" sz="2400" b="1" dirty="0"/>
              <a:t>Helhetsvurdering</a:t>
            </a:r>
            <a:r>
              <a:rPr lang="nb-NO" sz="2400" dirty="0"/>
              <a:t> – samlet sett til det beste for pasienten?</a:t>
            </a:r>
          </a:p>
        </p:txBody>
      </p:sp>
    </p:spTree>
    <p:extLst>
      <p:ext uri="{BB962C8B-B14F-4D97-AF65-F5344CB8AC3E}">
        <p14:creationId xmlns:p14="http://schemas.microsoft.com/office/powerpoint/2010/main" val="98902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42F14B2-4470-4FF5-81FB-B3C22403C914}"/>
              </a:ext>
            </a:extLst>
          </p:cNvPr>
          <p:cNvPicPr>
            <a:picLocks noChangeAspect="1"/>
          </p:cNvPicPr>
          <p:nvPr/>
        </p:nvPicPr>
        <p:blipFill>
          <a:blip r:embed="rId3"/>
          <a:stretch>
            <a:fillRect/>
          </a:stretch>
        </p:blipFill>
        <p:spPr>
          <a:xfrm>
            <a:off x="3686944" y="12032"/>
            <a:ext cx="8211015" cy="6845968"/>
          </a:xfrm>
          <a:prstGeom prst="rect">
            <a:avLst/>
          </a:prstGeom>
        </p:spPr>
      </p:pic>
      <p:pic>
        <p:nvPicPr>
          <p:cNvPr id="5" name="Bilde 4">
            <a:extLst>
              <a:ext uri="{FF2B5EF4-FFF2-40B4-BE49-F238E27FC236}">
                <a16:creationId xmlns:a16="http://schemas.microsoft.com/office/drawing/2014/main" id="{264D81C4-BECE-43F4-A1FC-54F1E14E8AB4}"/>
              </a:ext>
            </a:extLst>
          </p:cNvPr>
          <p:cNvPicPr>
            <a:picLocks noChangeAspect="1"/>
          </p:cNvPicPr>
          <p:nvPr/>
        </p:nvPicPr>
        <p:blipFill>
          <a:blip r:embed="rId4"/>
          <a:stretch>
            <a:fillRect/>
          </a:stretch>
        </p:blipFill>
        <p:spPr>
          <a:xfrm>
            <a:off x="2418348" y="120317"/>
            <a:ext cx="9360568" cy="6737683"/>
          </a:xfrm>
          <a:prstGeom prst="rect">
            <a:avLst/>
          </a:prstGeom>
        </p:spPr>
      </p:pic>
      <p:pic>
        <p:nvPicPr>
          <p:cNvPr id="6" name="Bilde 5">
            <a:extLst>
              <a:ext uri="{FF2B5EF4-FFF2-40B4-BE49-F238E27FC236}">
                <a16:creationId xmlns:a16="http://schemas.microsoft.com/office/drawing/2014/main" id="{C26DCAEE-8C84-48B5-874C-E3EAFB0EEBEE}"/>
              </a:ext>
            </a:extLst>
          </p:cNvPr>
          <p:cNvPicPr>
            <a:picLocks noChangeAspect="1"/>
          </p:cNvPicPr>
          <p:nvPr/>
        </p:nvPicPr>
        <p:blipFill>
          <a:blip r:embed="rId5"/>
          <a:stretch>
            <a:fillRect/>
          </a:stretch>
        </p:blipFill>
        <p:spPr>
          <a:xfrm>
            <a:off x="2418348" y="60160"/>
            <a:ext cx="9705691" cy="6514561"/>
          </a:xfrm>
          <a:prstGeom prst="rect">
            <a:avLst/>
          </a:prstGeom>
        </p:spPr>
      </p:pic>
      <p:pic>
        <p:nvPicPr>
          <p:cNvPr id="7" name="Bilde 6">
            <a:extLst>
              <a:ext uri="{FF2B5EF4-FFF2-40B4-BE49-F238E27FC236}">
                <a16:creationId xmlns:a16="http://schemas.microsoft.com/office/drawing/2014/main" id="{CA1124DB-D14F-48A5-9D94-09E75327B1B6}"/>
              </a:ext>
            </a:extLst>
          </p:cNvPr>
          <p:cNvPicPr>
            <a:picLocks noChangeAspect="1"/>
          </p:cNvPicPr>
          <p:nvPr/>
        </p:nvPicPr>
        <p:blipFill>
          <a:blip r:embed="rId6"/>
          <a:stretch>
            <a:fillRect/>
          </a:stretch>
        </p:blipFill>
        <p:spPr>
          <a:xfrm>
            <a:off x="2009274" y="-40559"/>
            <a:ext cx="10182726" cy="6778242"/>
          </a:xfrm>
          <a:prstGeom prst="rect">
            <a:avLst/>
          </a:prstGeom>
        </p:spPr>
      </p:pic>
    </p:spTree>
    <p:extLst>
      <p:ext uri="{BB962C8B-B14F-4D97-AF65-F5344CB8AC3E}">
        <p14:creationId xmlns:p14="http://schemas.microsoft.com/office/powerpoint/2010/main" val="21456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F7F036-F260-47CA-A45A-AF860F18596D}"/>
              </a:ext>
            </a:extLst>
          </p:cNvPr>
          <p:cNvSpPr>
            <a:spLocks noGrp="1"/>
          </p:cNvSpPr>
          <p:nvPr>
            <p:ph type="title"/>
          </p:nvPr>
        </p:nvSpPr>
        <p:spPr/>
        <p:txBody>
          <a:bodyPr/>
          <a:lstStyle/>
          <a:p>
            <a:pPr algn="ctr"/>
            <a:r>
              <a:rPr lang="nb-NO" dirty="0"/>
              <a:t>Kasus 3 forts.</a:t>
            </a:r>
          </a:p>
        </p:txBody>
      </p:sp>
      <p:sp>
        <p:nvSpPr>
          <p:cNvPr id="3" name="Plassholder for tekst 2">
            <a:extLst>
              <a:ext uri="{FF2B5EF4-FFF2-40B4-BE49-F238E27FC236}">
                <a16:creationId xmlns:a16="http://schemas.microsoft.com/office/drawing/2014/main" id="{79C8F2F9-8E85-433C-A858-B087BE29F030}"/>
              </a:ext>
            </a:extLst>
          </p:cNvPr>
          <p:cNvSpPr>
            <a:spLocks noGrp="1"/>
          </p:cNvSpPr>
          <p:nvPr>
            <p:ph type="body" sz="quarter" idx="11"/>
          </p:nvPr>
        </p:nvSpPr>
        <p:spPr>
          <a:xfrm>
            <a:off x="598714" y="2712281"/>
            <a:ext cx="11114315" cy="3095395"/>
          </a:xfrm>
        </p:spPr>
        <p:txBody>
          <a:bodyPr/>
          <a:lstStyle/>
          <a:p>
            <a:r>
              <a:rPr lang="nb-NO" sz="2400" dirty="0"/>
              <a:t>Rigmor får mer uttalt demens. Datteren tar kontakt med deg som fastlege, og mener det er farlig at Rigmor fortsatt bor alene siden det er brannfare og hun kan gå seg bort. Rigmor vil ikke på sykehjem. Datteren mener at du som fastlege må få henne inn på sykehjem mot hennes vilje. </a:t>
            </a:r>
          </a:p>
          <a:p>
            <a:r>
              <a:rPr lang="nb-NO" sz="2400" dirty="0"/>
              <a:t>1. Finnes det lovgrunnlag for dette? </a:t>
            </a:r>
            <a:r>
              <a:rPr lang="nb-NO" sz="2400" dirty="0">
                <a:solidFill>
                  <a:schemeClr val="accent5">
                    <a:lumMod val="60000"/>
                    <a:lumOff val="40000"/>
                  </a:schemeClr>
                </a:solidFill>
              </a:rPr>
              <a:t>- poll</a:t>
            </a:r>
          </a:p>
          <a:p>
            <a:r>
              <a:rPr lang="nb-NO" sz="2400" dirty="0"/>
              <a:t>	svar: 5 og 6: </a:t>
            </a:r>
            <a:r>
              <a:rPr lang="nb-NO" sz="2400" dirty="0" err="1"/>
              <a:t>Kap</a:t>
            </a:r>
            <a:r>
              <a:rPr lang="nb-NO" sz="2400" dirty="0"/>
              <a:t> 4a fastlege og hjemmesykepleien sammen</a:t>
            </a:r>
          </a:p>
          <a:p>
            <a:endParaRPr lang="nb-NO" dirty="0"/>
          </a:p>
          <a:p>
            <a:endParaRPr lang="nb-NO" dirty="0"/>
          </a:p>
        </p:txBody>
      </p:sp>
      <p:sp>
        <p:nvSpPr>
          <p:cNvPr id="4" name="TekstSylinder 3">
            <a:extLst>
              <a:ext uri="{FF2B5EF4-FFF2-40B4-BE49-F238E27FC236}">
                <a16:creationId xmlns:a16="http://schemas.microsoft.com/office/drawing/2014/main" id="{864F8DE6-4B28-ADCA-C777-CE882B675A25}"/>
              </a:ext>
            </a:extLst>
          </p:cNvPr>
          <p:cNvSpPr txBox="1"/>
          <p:nvPr/>
        </p:nvSpPr>
        <p:spPr>
          <a:xfrm>
            <a:off x="1234284" y="0"/>
            <a:ext cx="9277197" cy="2712281"/>
          </a:xfrm>
          <a:prstGeom prst="rect">
            <a:avLst/>
          </a:prstGeom>
          <a:solidFill>
            <a:schemeClr val="bg1">
              <a:lumMod val="85000"/>
            </a:schemeClr>
          </a:solidFill>
        </p:spPr>
        <p:txBody>
          <a:bodyPr wrap="square" rtlCol="0">
            <a:spAutoFit/>
          </a:bodyPr>
          <a:lstStyle/>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hun kan ikke tvangsflyttes.</a:t>
            </a:r>
          </a:p>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i regelverket til brannvesenet som de vurderer.</a:t>
            </a:r>
          </a:p>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i regelverket til politiet som de vurderer.</a:t>
            </a:r>
          </a:p>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i regelverket til psykisk helsevernloven som spesialisthelsetjenesten vurderer.</a:t>
            </a:r>
          </a:p>
          <a:p>
            <a:pPr marL="742950" lvl="1" indent="-285750">
              <a:lnSpc>
                <a:spcPct val="107000"/>
              </a:lnSpc>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Ja, i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4a som fastlegen vurderer.</a:t>
            </a:r>
          </a:p>
          <a:p>
            <a:pPr marL="742950" lvl="1" indent="-285750">
              <a:lnSpc>
                <a:spcPct val="107000"/>
              </a:lnSpc>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Ja, i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4a som hjemmesykepleien vurderer.</a:t>
            </a:r>
          </a:p>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i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dirty="0">
                <a:effectLst/>
                <a:latin typeface="Calibri" panose="020F0502020204030204" pitchFamily="34" charset="0"/>
                <a:ea typeface="Calibri" panose="020F0502020204030204" pitchFamily="34" charset="0"/>
                <a:cs typeface="Times New Roman" panose="02020603050405020304" pitchFamily="18" charset="0"/>
              </a:rPr>
              <a:t> 4a som kommuneoverlegen vurderer. </a:t>
            </a:r>
          </a:p>
          <a:p>
            <a:pPr marL="742950" lvl="1" indent="-285750">
              <a:lnSpc>
                <a:spcPct val="107000"/>
              </a:lnSpc>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dirty="0">
                <a:effectLst/>
                <a:latin typeface="Calibri" panose="020F0502020204030204" pitchFamily="34" charset="0"/>
                <a:ea typeface="Calibri" panose="020F0502020204030204" pitchFamily="34" charset="0"/>
                <a:cs typeface="Times New Roman" panose="02020603050405020304" pitchFamily="18" charset="0"/>
              </a:rPr>
              <a:t> 4a som overordnet faglig ansvarlig i kommunen vurderer. </a:t>
            </a:r>
          </a:p>
        </p:txBody>
      </p:sp>
    </p:spTree>
    <p:extLst>
      <p:ext uri="{BB962C8B-B14F-4D97-AF65-F5344CB8AC3E}">
        <p14:creationId xmlns:p14="http://schemas.microsoft.com/office/powerpoint/2010/main" val="39956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AA83B-2409-5910-F240-1BAE4CCCE20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F80BFF8-E7D6-6EE7-D911-289193E2D6C1}"/>
              </a:ext>
            </a:extLst>
          </p:cNvPr>
          <p:cNvSpPr>
            <a:spLocks noGrp="1"/>
          </p:cNvSpPr>
          <p:nvPr>
            <p:ph type="title"/>
          </p:nvPr>
        </p:nvSpPr>
        <p:spPr>
          <a:xfrm>
            <a:off x="1055688" y="76199"/>
            <a:ext cx="10080625" cy="1764958"/>
          </a:xfrm>
        </p:spPr>
        <p:txBody>
          <a:bodyPr/>
          <a:lstStyle/>
          <a:p>
            <a:pPr algn="ctr"/>
            <a:r>
              <a:rPr lang="nb-NO" dirty="0"/>
              <a:t>Kasus 3 forts: </a:t>
            </a:r>
            <a:br>
              <a:rPr lang="nb-NO" dirty="0"/>
            </a:br>
            <a:r>
              <a:rPr lang="nb-NO" dirty="0"/>
              <a:t>Hvordan skal du som fastlege i så fall gå fram?</a:t>
            </a:r>
            <a:br>
              <a:rPr lang="nb-NO" dirty="0"/>
            </a:br>
            <a:r>
              <a:rPr lang="nb-NO" dirty="0">
                <a:solidFill>
                  <a:srgbClr val="FF0000"/>
                </a:solidFill>
              </a:rPr>
              <a:t>Egenrefleksjon 2 min </a:t>
            </a:r>
          </a:p>
        </p:txBody>
      </p:sp>
      <p:sp>
        <p:nvSpPr>
          <p:cNvPr id="3" name="Plassholder for tekst 2">
            <a:extLst>
              <a:ext uri="{FF2B5EF4-FFF2-40B4-BE49-F238E27FC236}">
                <a16:creationId xmlns:a16="http://schemas.microsoft.com/office/drawing/2014/main" id="{AF2FAEF3-F69E-E660-9937-1FF4F322B205}"/>
              </a:ext>
            </a:extLst>
          </p:cNvPr>
          <p:cNvSpPr>
            <a:spLocks noGrp="1"/>
          </p:cNvSpPr>
          <p:nvPr>
            <p:ph type="body" sz="quarter" idx="11"/>
          </p:nvPr>
        </p:nvSpPr>
        <p:spPr>
          <a:xfrm>
            <a:off x="598714" y="2245489"/>
            <a:ext cx="11114315" cy="4004840"/>
          </a:xfrm>
        </p:spPr>
        <p:txBody>
          <a:bodyPr/>
          <a:lstStyle/>
          <a:p>
            <a:pPr marL="342900" indent="-342900">
              <a:buFont typeface="Arial" panose="020B0604020202020204" pitchFamily="34" charset="0"/>
              <a:buChar char="•"/>
            </a:pPr>
            <a:r>
              <a:rPr lang="nb-NO" sz="2400" dirty="0"/>
              <a:t>Fastlegen: Konsultasjon</a:t>
            </a:r>
          </a:p>
          <a:p>
            <a:pPr marL="1428750" lvl="2" indent="-285750"/>
            <a:r>
              <a:rPr lang="nb-NO" sz="2000" dirty="0"/>
              <a:t>Samtykkekompetanse til boevne? </a:t>
            </a:r>
          </a:p>
          <a:p>
            <a:pPr marL="1428750" lvl="2" indent="-285750"/>
            <a:r>
              <a:rPr lang="nb-NO" sz="2000" dirty="0"/>
              <a:t>Lege attest om medisinske vurderinger rundt sykehjemsplass?</a:t>
            </a:r>
          </a:p>
          <a:p>
            <a:pPr marL="285750" indent="-285750">
              <a:buFont typeface="Arial" panose="020B0604020202020204" pitchFamily="34" charset="0"/>
              <a:buChar char="•"/>
            </a:pPr>
            <a:r>
              <a:rPr lang="nb-NO" sz="2400" dirty="0"/>
              <a:t>Pårørende / verge: </a:t>
            </a:r>
            <a:r>
              <a:rPr lang="nb-NO" sz="2400" dirty="0">
                <a:solidFill>
                  <a:srgbClr val="00244E"/>
                </a:solidFill>
              </a:rPr>
              <a:t>søknad om sykehjemsplass </a:t>
            </a:r>
            <a:endParaRPr lang="nb-NO" sz="2400" dirty="0"/>
          </a:p>
          <a:p>
            <a:pPr marL="285750" indent="-285750">
              <a:buFont typeface="Arial" panose="020B0604020202020204" pitchFamily="34" charset="0"/>
              <a:buChar char="•"/>
            </a:pPr>
            <a:r>
              <a:rPr lang="nb-NO" sz="2400" dirty="0"/>
              <a:t>Kommunen: kartleggingsbesøk? </a:t>
            </a:r>
          </a:p>
          <a:p>
            <a:pPr marL="285750" indent="-285750">
              <a:buFont typeface="Arial" panose="020B0604020202020204" pitchFamily="34" charset="0"/>
              <a:buChar char="•"/>
            </a:pPr>
            <a:r>
              <a:rPr lang="nb-NO" sz="2400" dirty="0"/>
              <a:t>Samarbeidsmøte? </a:t>
            </a:r>
          </a:p>
          <a:p>
            <a:pPr marL="285750" indent="-285750">
              <a:buFont typeface="Arial" panose="020B0604020202020204" pitchFamily="34" charset="0"/>
              <a:buChar char="•"/>
            </a:pPr>
            <a:r>
              <a:rPr lang="nb-NO" sz="2400" dirty="0"/>
              <a:t>Fastlegen / hjemmesykepleien: Fatte vedtaket etter </a:t>
            </a:r>
            <a:r>
              <a:rPr lang="nb-NO" sz="2400" dirty="0" err="1"/>
              <a:t>kap</a:t>
            </a:r>
            <a:r>
              <a:rPr lang="nb-NO" sz="2400" dirty="0"/>
              <a:t> 4a for innleggelse </a:t>
            </a:r>
          </a:p>
          <a:p>
            <a:pPr marL="285750" indent="-285750">
              <a:buFont typeface="Arial" panose="020B0604020202020204" pitchFamily="34" charset="0"/>
              <a:buChar char="•"/>
            </a:pPr>
            <a:r>
              <a:rPr lang="nb-NO" sz="2400" dirty="0"/>
              <a:t>Sykehjemmet: fatte vedtak om tilbakeholdelse på institusjon. </a:t>
            </a:r>
          </a:p>
          <a:p>
            <a:endParaRPr lang="nb-NO" dirty="0"/>
          </a:p>
          <a:p>
            <a:endParaRPr lang="nb-NO" dirty="0"/>
          </a:p>
        </p:txBody>
      </p:sp>
    </p:spTree>
    <p:extLst>
      <p:ext uri="{BB962C8B-B14F-4D97-AF65-F5344CB8AC3E}">
        <p14:creationId xmlns:p14="http://schemas.microsoft.com/office/powerpoint/2010/main" val="166859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93A582C-1539-459C-BC86-476ED299C5FF}"/>
              </a:ext>
            </a:extLst>
          </p:cNvPr>
          <p:cNvSpPr>
            <a:spLocks noGrp="1"/>
          </p:cNvSpPr>
          <p:nvPr>
            <p:ph type="title"/>
          </p:nvPr>
        </p:nvSpPr>
        <p:spPr/>
        <p:txBody>
          <a:bodyPr/>
          <a:lstStyle/>
          <a:p>
            <a:pPr algn="ctr"/>
            <a:r>
              <a:rPr lang="nb-NO" dirty="0"/>
              <a:t>Kasus 3 fortsetter.</a:t>
            </a:r>
          </a:p>
        </p:txBody>
      </p:sp>
      <p:sp>
        <p:nvSpPr>
          <p:cNvPr id="5" name="Plassholder for tekst 4">
            <a:extLst>
              <a:ext uri="{FF2B5EF4-FFF2-40B4-BE49-F238E27FC236}">
                <a16:creationId xmlns:a16="http://schemas.microsoft.com/office/drawing/2014/main" id="{F9EE2B3B-2FA6-43CE-B9AD-362521E44068}"/>
              </a:ext>
            </a:extLst>
          </p:cNvPr>
          <p:cNvSpPr>
            <a:spLocks noGrp="1"/>
          </p:cNvSpPr>
          <p:nvPr>
            <p:ph type="body" sz="quarter" idx="11"/>
          </p:nvPr>
        </p:nvSpPr>
        <p:spPr>
          <a:xfrm>
            <a:off x="1057541" y="2164988"/>
            <a:ext cx="10078772" cy="1731757"/>
          </a:xfrm>
        </p:spPr>
        <p:txBody>
          <a:bodyPr/>
          <a:lstStyle/>
          <a:p>
            <a:r>
              <a:rPr lang="nb-NO" dirty="0"/>
              <a:t>Rigmor legges inn på sykehjem mot sin vilje. Hun kommer på en demensavdeling. Der er dørene låst for at ikke pasienten skal gå seg vekk. </a:t>
            </a:r>
          </a:p>
          <a:p>
            <a:pPr marL="457200" indent="-457200">
              <a:buFont typeface="Arial" panose="020B0604020202020204" pitchFamily="34" charset="0"/>
              <a:buChar char="•"/>
            </a:pPr>
            <a:r>
              <a:rPr lang="nb-NO" dirty="0"/>
              <a:t>Kan man systematisk låse dørene til skjermet avdeling på sykehjem? </a:t>
            </a:r>
            <a:r>
              <a:rPr lang="nb-NO" dirty="0">
                <a:solidFill>
                  <a:schemeClr val="accent5"/>
                </a:solidFill>
              </a:rPr>
              <a:t>Poll</a:t>
            </a:r>
          </a:p>
          <a:p>
            <a:pPr marL="1143000" lvl="1" indent="-457200"/>
            <a:r>
              <a:rPr lang="nb-NO" dirty="0">
                <a:solidFill>
                  <a:schemeClr val="accent5"/>
                </a:solidFill>
              </a:rPr>
              <a:t>Svar: 4+5</a:t>
            </a:r>
          </a:p>
        </p:txBody>
      </p:sp>
      <p:pic>
        <p:nvPicPr>
          <p:cNvPr id="7172" name="Picture 4" descr="Bilderesultat for låste dører på sykehjem">
            <a:extLst>
              <a:ext uri="{FF2B5EF4-FFF2-40B4-BE49-F238E27FC236}">
                <a16:creationId xmlns:a16="http://schemas.microsoft.com/office/drawing/2014/main" id="{47F86C8F-2708-41D4-B72D-BC013631F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573" y="3693525"/>
            <a:ext cx="4291427" cy="29855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ilderesultat for låste dører på sykehjem">
            <a:extLst>
              <a:ext uri="{FF2B5EF4-FFF2-40B4-BE49-F238E27FC236}">
                <a16:creationId xmlns:a16="http://schemas.microsoft.com/office/drawing/2014/main" id="{8792537C-98CC-48DE-AA28-E8E00C0C5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81670"/>
            <a:ext cx="3127513" cy="25974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159710B3-02C9-6066-221A-3132F300CFAD}"/>
              </a:ext>
            </a:extLst>
          </p:cNvPr>
          <p:cNvSpPr txBox="1"/>
          <p:nvPr/>
        </p:nvSpPr>
        <p:spPr>
          <a:xfrm>
            <a:off x="2210666" y="4933166"/>
            <a:ext cx="6606754" cy="1561005"/>
          </a:xfrm>
          <a:prstGeom prst="rect">
            <a:avLst/>
          </a:prstGeom>
          <a:solidFill>
            <a:schemeClr val="bg1"/>
          </a:solidFill>
        </p:spPr>
        <p:txBody>
          <a:bodyPr wrap="square" rtlCol="0">
            <a:spAutoFit/>
          </a:bodyPr>
          <a:lstStyle/>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Ja, dette er interne rutiner for alle på demensavdelingen.</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Nei, ingen kan holdes stengt inne.</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Ja, dersom alle mangler samtykkekompetanse.</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Ja, dersom alle har vedtak etter </a:t>
            </a: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4a.</a:t>
            </a:r>
            <a:endParaRPr lang="nb-NO"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Ja, dersom de får lov ut hver gang de formidler ønske om dette. </a:t>
            </a:r>
            <a:endParaRPr lang="nb-NO"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69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609C20D0-AE3C-476A-BD5E-E08B5778E224}"/>
              </a:ext>
            </a:extLst>
          </p:cNvPr>
          <p:cNvGraphicFramePr>
            <a:graphicFrameLocks noGrp="1"/>
          </p:cNvGraphicFramePr>
          <p:nvPr>
            <p:extLst>
              <p:ext uri="{D42A27DB-BD31-4B8C-83A1-F6EECF244321}">
                <p14:modId xmlns:p14="http://schemas.microsoft.com/office/powerpoint/2010/main" val="2047023389"/>
              </p:ext>
            </p:extLst>
          </p:nvPr>
        </p:nvGraphicFramePr>
        <p:xfrm>
          <a:off x="330506" y="275421"/>
          <a:ext cx="11742045" cy="6360491"/>
        </p:xfrm>
        <a:graphic>
          <a:graphicData uri="http://schemas.openxmlformats.org/drawingml/2006/table">
            <a:tbl>
              <a:tblPr firstRow="1" bandRow="1">
                <a:tableStyleId>{5C22544A-7EE6-4342-B048-85BDC9FD1C3A}</a:tableStyleId>
              </a:tblPr>
              <a:tblGrid>
                <a:gridCol w="3914015">
                  <a:extLst>
                    <a:ext uri="{9D8B030D-6E8A-4147-A177-3AD203B41FA5}">
                      <a16:colId xmlns:a16="http://schemas.microsoft.com/office/drawing/2014/main" val="3137765888"/>
                    </a:ext>
                  </a:extLst>
                </a:gridCol>
                <a:gridCol w="3914015">
                  <a:extLst>
                    <a:ext uri="{9D8B030D-6E8A-4147-A177-3AD203B41FA5}">
                      <a16:colId xmlns:a16="http://schemas.microsoft.com/office/drawing/2014/main" val="94014817"/>
                    </a:ext>
                  </a:extLst>
                </a:gridCol>
                <a:gridCol w="3914015">
                  <a:extLst>
                    <a:ext uri="{9D8B030D-6E8A-4147-A177-3AD203B41FA5}">
                      <a16:colId xmlns:a16="http://schemas.microsoft.com/office/drawing/2014/main" val="3011834504"/>
                    </a:ext>
                  </a:extLst>
                </a:gridCol>
              </a:tblGrid>
              <a:tr h="888433">
                <a:tc>
                  <a:txBody>
                    <a:bodyPr/>
                    <a:lstStyle/>
                    <a:p>
                      <a:endParaRPr lang="nb-NO" sz="2800" dirty="0"/>
                    </a:p>
                  </a:txBody>
                  <a:tcPr/>
                </a:tc>
                <a:tc>
                  <a:txBody>
                    <a:bodyPr/>
                    <a:lstStyle/>
                    <a:p>
                      <a:r>
                        <a:rPr kumimoji="0" lang="nb-NO" sz="2800" b="1" i="0" u="none" strike="noStrike" kern="1200" cap="none" spc="0" normalizeH="0" baseline="0" noProof="0" dirty="0">
                          <a:ln>
                            <a:noFill/>
                          </a:ln>
                          <a:solidFill>
                            <a:srgbClr val="00244E"/>
                          </a:solidFill>
                          <a:effectLst/>
                          <a:uLnTx/>
                          <a:uFillTx/>
                          <a:latin typeface="Open Sans Light"/>
                          <a:ea typeface="+mn-ea"/>
                          <a:cs typeface="+mn-cs"/>
                        </a:rPr>
                        <a:t>Tvang i somatikk</a:t>
                      </a:r>
                      <a:endParaRPr lang="nb-NO" sz="2800" dirty="0"/>
                    </a:p>
                  </a:txBody>
                  <a:tcPr/>
                </a:tc>
                <a:tc>
                  <a:txBody>
                    <a:bodyPr/>
                    <a:lstStyle/>
                    <a:p>
                      <a:r>
                        <a:rPr kumimoji="0" lang="nb-NO" sz="2800" b="1" i="0" u="none" strike="noStrike" kern="1200" cap="none" spc="0" normalizeH="0" baseline="0" noProof="0" dirty="0">
                          <a:ln>
                            <a:noFill/>
                          </a:ln>
                          <a:solidFill>
                            <a:srgbClr val="00244E"/>
                          </a:solidFill>
                          <a:effectLst/>
                          <a:uLnTx/>
                          <a:uFillTx/>
                          <a:latin typeface="Open Sans Light"/>
                          <a:ea typeface="+mn-ea"/>
                          <a:cs typeface="+mn-cs"/>
                        </a:rPr>
                        <a:t>Tvang i psykiatri</a:t>
                      </a:r>
                      <a:endParaRPr lang="nb-NO" sz="2800" dirty="0"/>
                    </a:p>
                  </a:txBody>
                  <a:tcPr/>
                </a:tc>
                <a:extLst>
                  <a:ext uri="{0D108BD9-81ED-4DB2-BD59-A6C34878D82A}">
                    <a16:rowId xmlns:a16="http://schemas.microsoft.com/office/drawing/2014/main" val="2469260242"/>
                  </a:ext>
                </a:extLst>
              </a:tr>
              <a:tr h="1334195">
                <a:tc>
                  <a:txBody>
                    <a:bodyPr/>
                    <a:lstStyle/>
                    <a:p>
                      <a:r>
                        <a:rPr lang="nb-NO" sz="2800" dirty="0"/>
                        <a:t>Pasientens oppholdssted</a:t>
                      </a:r>
                    </a:p>
                  </a:txBody>
                  <a:tcPr/>
                </a:tc>
                <a:tc>
                  <a:txBody>
                    <a:bodyPr/>
                    <a:lstStyle/>
                    <a:p>
                      <a:r>
                        <a:rPr kumimoji="0" lang="nb-NO" sz="2800" b="1" i="0" u="none" strike="noStrike" kern="1200" cap="none" spc="0" normalizeH="0" baseline="0" noProof="0" dirty="0">
                          <a:ln>
                            <a:noFill/>
                          </a:ln>
                          <a:solidFill>
                            <a:srgbClr val="00244E"/>
                          </a:solidFill>
                          <a:effectLst/>
                          <a:uLnTx/>
                          <a:uFillTx/>
                          <a:latin typeface="Open Sans Light"/>
                          <a:ea typeface="+mn-ea"/>
                          <a:cs typeface="+mn-cs"/>
                        </a:rPr>
                        <a:t>Alle arenaer </a:t>
                      </a:r>
                      <a:endParaRPr lang="nb-NO" sz="2800" dirty="0"/>
                    </a:p>
                  </a:txBody>
                  <a:tcPr/>
                </a:tc>
                <a:tc>
                  <a:txBody>
                    <a:bodyPr/>
                    <a:lstStyle/>
                    <a:p>
                      <a:r>
                        <a:rPr lang="nb-NO" sz="2800" dirty="0"/>
                        <a:t>Kun institusjon i spesialist helsetjeneste</a:t>
                      </a:r>
                    </a:p>
                  </a:txBody>
                  <a:tcPr/>
                </a:tc>
                <a:extLst>
                  <a:ext uri="{0D108BD9-81ED-4DB2-BD59-A6C34878D82A}">
                    <a16:rowId xmlns:a16="http://schemas.microsoft.com/office/drawing/2014/main" val="1909647571"/>
                  </a:ext>
                </a:extLst>
              </a:tr>
              <a:tr h="2665297">
                <a:tc>
                  <a:txBody>
                    <a:bodyPr/>
                    <a:lstStyle/>
                    <a:p>
                      <a:r>
                        <a:rPr lang="nb-NO" sz="2800" dirty="0"/>
                        <a:t>Unntak</a:t>
                      </a:r>
                    </a:p>
                  </a:txBody>
                  <a:tcPr/>
                </a:tc>
                <a:tc>
                  <a:txBody>
                    <a:bodyPr/>
                    <a:lstStyle/>
                    <a:p>
                      <a:r>
                        <a:rPr lang="nb-NO" sz="2800" dirty="0"/>
                        <a:t>Innleggelse og tilbakeholdelse: </a:t>
                      </a:r>
                    </a:p>
                    <a:p>
                      <a:r>
                        <a:rPr lang="nb-NO" sz="2800" dirty="0"/>
                        <a:t>kun i helseinstitusjon, ikke eget hjem.</a:t>
                      </a:r>
                    </a:p>
                  </a:txBody>
                  <a:tcPr/>
                </a:tc>
                <a:tc>
                  <a:txBody>
                    <a:bodyPr/>
                    <a:lstStyle/>
                    <a:p>
                      <a:r>
                        <a:rPr lang="nb-NO" sz="2800" dirty="0"/>
                        <a:t>Medisinering uten fysisk motstand og oppmøte på tvunget psykisk helsevern uten døgnopphold</a:t>
                      </a:r>
                    </a:p>
                    <a:p>
                      <a:r>
                        <a:rPr lang="nb-NO" sz="1800" dirty="0"/>
                        <a:t>PHL § 3-5, 3. ledd. TUD kun pålegg</a:t>
                      </a:r>
                    </a:p>
                  </a:txBody>
                  <a:tcPr/>
                </a:tc>
                <a:extLst>
                  <a:ext uri="{0D108BD9-81ED-4DB2-BD59-A6C34878D82A}">
                    <a16:rowId xmlns:a16="http://schemas.microsoft.com/office/drawing/2014/main" val="1249603677"/>
                  </a:ext>
                </a:extLst>
              </a:tr>
              <a:tr h="1435161">
                <a:tc>
                  <a:txBody>
                    <a:bodyPr/>
                    <a:lstStyle/>
                    <a:p>
                      <a:r>
                        <a:rPr lang="nb-NO" sz="2800" dirty="0"/>
                        <a:t>Vedtaksansvarlig</a:t>
                      </a:r>
                    </a:p>
                  </a:txBody>
                  <a:tcPr/>
                </a:tc>
                <a:tc>
                  <a:txBody>
                    <a:bodyPr/>
                    <a:lstStyle/>
                    <a:p>
                      <a:r>
                        <a:rPr lang="nb-NO" sz="2800" dirty="0"/>
                        <a:t>Den som er ansvarlige for helsehjelpen</a:t>
                      </a:r>
                    </a:p>
                  </a:txBody>
                  <a:tcPr/>
                </a:tc>
                <a:tc>
                  <a:txBody>
                    <a:bodyPr/>
                    <a:lstStyle/>
                    <a:p>
                      <a:r>
                        <a:rPr lang="nb-NO" sz="2800" dirty="0"/>
                        <a:t>Psykiater, </a:t>
                      </a:r>
                      <a:r>
                        <a:rPr lang="nb-NO" sz="2800" dirty="0" err="1"/>
                        <a:t>evt</a:t>
                      </a:r>
                      <a:r>
                        <a:rPr lang="nb-NO" sz="2800" dirty="0"/>
                        <a:t> psykolog</a:t>
                      </a:r>
                    </a:p>
                  </a:txBody>
                  <a:tcPr/>
                </a:tc>
                <a:extLst>
                  <a:ext uri="{0D108BD9-81ED-4DB2-BD59-A6C34878D82A}">
                    <a16:rowId xmlns:a16="http://schemas.microsoft.com/office/drawing/2014/main" val="2810102188"/>
                  </a:ext>
                </a:extLst>
              </a:tr>
            </a:tbl>
          </a:graphicData>
        </a:graphic>
      </p:graphicFrame>
    </p:spTree>
    <p:extLst>
      <p:ext uri="{BB962C8B-B14F-4D97-AF65-F5344CB8AC3E}">
        <p14:creationId xmlns:p14="http://schemas.microsoft.com/office/powerpoint/2010/main" val="29366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334B803B-E758-490A-A786-7570AC7BD71D}"/>
              </a:ext>
            </a:extLst>
          </p:cNvPr>
          <p:cNvSpPr>
            <a:spLocks noGrp="1"/>
          </p:cNvSpPr>
          <p:nvPr>
            <p:ph type="body" sz="quarter" idx="10"/>
          </p:nvPr>
        </p:nvSpPr>
        <p:spPr/>
        <p:txBody>
          <a:bodyPr/>
          <a:lstStyle/>
          <a:p>
            <a:r>
              <a:rPr lang="nb-NO" dirty="0"/>
              <a:t>I. Generelt om tvang</a:t>
            </a:r>
          </a:p>
        </p:txBody>
      </p:sp>
      <p:sp>
        <p:nvSpPr>
          <p:cNvPr id="5" name="Plassholder for tekst 4">
            <a:extLst>
              <a:ext uri="{FF2B5EF4-FFF2-40B4-BE49-F238E27FC236}">
                <a16:creationId xmlns:a16="http://schemas.microsoft.com/office/drawing/2014/main" id="{C5596DA4-8D30-4846-A25D-D80A63D80F71}"/>
              </a:ext>
            </a:extLst>
          </p:cNvPr>
          <p:cNvSpPr>
            <a:spLocks noGrp="1"/>
          </p:cNvSpPr>
          <p:nvPr>
            <p:ph type="body" sz="quarter" idx="11"/>
          </p:nvPr>
        </p:nvSpPr>
        <p:spPr/>
        <p:txBody>
          <a:bodyPr/>
          <a:lstStyle/>
          <a:p>
            <a:r>
              <a:rPr lang="nb-NO" sz="2400" dirty="0"/>
              <a:t>- i helse og omsorgssektoren</a:t>
            </a:r>
          </a:p>
        </p:txBody>
      </p:sp>
      <p:sp>
        <p:nvSpPr>
          <p:cNvPr id="6" name="TekstSylinder 5">
            <a:extLst>
              <a:ext uri="{FF2B5EF4-FFF2-40B4-BE49-F238E27FC236}">
                <a16:creationId xmlns:a16="http://schemas.microsoft.com/office/drawing/2014/main" id="{6C5DBDAB-E54F-4462-ABF3-007C9810B8C3}"/>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229598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866C810C-8A0D-4073-A3B0-20FEB7DD846E}"/>
              </a:ext>
            </a:extLst>
          </p:cNvPr>
          <p:cNvSpPr>
            <a:spLocks noGrp="1"/>
          </p:cNvSpPr>
          <p:nvPr>
            <p:ph type="body" sz="quarter" idx="10"/>
          </p:nvPr>
        </p:nvSpPr>
        <p:spPr>
          <a:xfrm>
            <a:off x="967088" y="557375"/>
            <a:ext cx="10022681" cy="2007467"/>
          </a:xfrm>
        </p:spPr>
        <p:txBody>
          <a:bodyPr/>
          <a:lstStyle/>
          <a:p>
            <a:r>
              <a:rPr lang="nb-NO" dirty="0"/>
              <a:t>IV</a:t>
            </a:r>
          </a:p>
          <a:p>
            <a:r>
              <a:rPr lang="nb-NO" dirty="0"/>
              <a:t>Psykisk utviklingshemming</a:t>
            </a:r>
          </a:p>
        </p:txBody>
      </p:sp>
      <p:sp>
        <p:nvSpPr>
          <p:cNvPr id="6" name="Plassholder for tekst 5">
            <a:extLst>
              <a:ext uri="{FF2B5EF4-FFF2-40B4-BE49-F238E27FC236}">
                <a16:creationId xmlns:a16="http://schemas.microsoft.com/office/drawing/2014/main" id="{FB850780-C802-469E-A487-63DE238C0E70}"/>
              </a:ext>
            </a:extLst>
          </p:cNvPr>
          <p:cNvSpPr>
            <a:spLocks noGrp="1"/>
          </p:cNvSpPr>
          <p:nvPr>
            <p:ph type="body" sz="quarter" idx="11"/>
          </p:nvPr>
        </p:nvSpPr>
        <p:spPr>
          <a:xfrm>
            <a:off x="967088" y="3513283"/>
            <a:ext cx="5765182" cy="1559751"/>
          </a:xfrm>
        </p:spPr>
        <p:txBody>
          <a:bodyPr/>
          <a:lstStyle/>
          <a:p>
            <a:r>
              <a:rPr lang="nb-NO" sz="2000" dirty="0"/>
              <a:t>Tvang ved skadeavverging og daglig omsorg: </a:t>
            </a:r>
          </a:p>
          <a:p>
            <a:r>
              <a:rPr lang="nb-NO" sz="2000" dirty="0"/>
              <a:t>Helse og omsorgstjenesteloven </a:t>
            </a:r>
            <a:r>
              <a:rPr lang="nb-NO" sz="2000" dirty="0" err="1"/>
              <a:t>kap</a:t>
            </a:r>
            <a:r>
              <a:rPr lang="nb-NO" sz="2000" dirty="0"/>
              <a:t> 9.</a:t>
            </a:r>
          </a:p>
        </p:txBody>
      </p:sp>
      <p:pic>
        <p:nvPicPr>
          <p:cNvPr id="2" name="Bilde 1">
            <a:extLst>
              <a:ext uri="{FF2B5EF4-FFF2-40B4-BE49-F238E27FC236}">
                <a16:creationId xmlns:a16="http://schemas.microsoft.com/office/drawing/2014/main" id="{9F2BB326-1799-4835-A77F-066FDCEEAA6F}"/>
              </a:ext>
            </a:extLst>
          </p:cNvPr>
          <p:cNvPicPr>
            <a:picLocks noChangeAspect="1"/>
          </p:cNvPicPr>
          <p:nvPr/>
        </p:nvPicPr>
        <p:blipFill>
          <a:blip r:embed="rId3"/>
          <a:stretch>
            <a:fillRect/>
          </a:stretch>
        </p:blipFill>
        <p:spPr>
          <a:xfrm>
            <a:off x="967088" y="5715765"/>
            <a:ext cx="4139543" cy="499915"/>
          </a:xfrm>
          <a:prstGeom prst="rect">
            <a:avLst/>
          </a:prstGeom>
        </p:spPr>
      </p:pic>
    </p:spTree>
    <p:extLst>
      <p:ext uri="{BB962C8B-B14F-4D97-AF65-F5344CB8AC3E}">
        <p14:creationId xmlns:p14="http://schemas.microsoft.com/office/powerpoint/2010/main" val="1261876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1EF6DE-0945-471F-9B75-39F37E499A0D}"/>
              </a:ext>
            </a:extLst>
          </p:cNvPr>
          <p:cNvSpPr>
            <a:spLocks noGrp="1"/>
          </p:cNvSpPr>
          <p:nvPr>
            <p:ph type="title"/>
          </p:nvPr>
        </p:nvSpPr>
        <p:spPr/>
        <p:txBody>
          <a:bodyPr/>
          <a:lstStyle/>
          <a:p>
            <a:pPr algn="ctr"/>
            <a:r>
              <a:rPr lang="nb-NO" dirty="0"/>
              <a:t>Kasus 4</a:t>
            </a:r>
          </a:p>
        </p:txBody>
      </p:sp>
      <p:sp>
        <p:nvSpPr>
          <p:cNvPr id="3" name="Plassholder for tekst 2">
            <a:extLst>
              <a:ext uri="{FF2B5EF4-FFF2-40B4-BE49-F238E27FC236}">
                <a16:creationId xmlns:a16="http://schemas.microsoft.com/office/drawing/2014/main" id="{F1BBAA92-C61D-4CC5-B8DC-0E5747E90D58}"/>
              </a:ext>
            </a:extLst>
          </p:cNvPr>
          <p:cNvSpPr>
            <a:spLocks noGrp="1"/>
          </p:cNvSpPr>
          <p:nvPr>
            <p:ph type="body" sz="quarter" idx="11"/>
          </p:nvPr>
        </p:nvSpPr>
        <p:spPr>
          <a:xfrm>
            <a:off x="295719" y="2064634"/>
            <a:ext cx="11896281" cy="4907666"/>
          </a:xfrm>
        </p:spPr>
        <p:txBody>
          <a:bodyPr/>
          <a:lstStyle/>
          <a:p>
            <a:r>
              <a:rPr lang="nb-NO" dirty="0"/>
              <a:t>Ansatte ved en bolig for psykisk utviklingshemmede har tatt med Helga til legekontoret for å ta en CRP, ettersom de mistenker at hun har en infeksjon. Helga stritter imot, og det er tydelig at hun ikke ønsker å være med på dette. Du registrerer bråket på laboratoriet når du går ut for å hente en ny pasient. </a:t>
            </a:r>
          </a:p>
          <a:p>
            <a:pPr marL="457200" indent="-457200">
              <a:buAutoNum type="arabicPeriod"/>
            </a:pPr>
            <a:r>
              <a:rPr lang="nb-NO" dirty="0"/>
              <a:t>Er dette tvang og lovregulert? </a:t>
            </a:r>
            <a:r>
              <a:rPr lang="nb-NO" dirty="0">
                <a:solidFill>
                  <a:schemeClr val="accent5"/>
                </a:solidFill>
              </a:rPr>
              <a:t>Poll</a:t>
            </a:r>
          </a:p>
          <a:p>
            <a:pPr lvl="1" indent="0">
              <a:buNone/>
            </a:pPr>
            <a:r>
              <a:rPr lang="nb-NO" dirty="0">
                <a:solidFill>
                  <a:schemeClr val="accent5"/>
                </a:solidFill>
              </a:rPr>
              <a:t>Svar: 5</a:t>
            </a:r>
          </a:p>
          <a:p>
            <a:pPr lvl="1" indent="0">
              <a:buNone/>
            </a:pPr>
            <a:r>
              <a:rPr lang="nb-NO" dirty="0"/>
              <a:t>§ 7: Påtrengende nødvendig: </a:t>
            </a:r>
          </a:p>
          <a:p>
            <a:pPr lvl="2" indent="0">
              <a:buNone/>
            </a:pPr>
            <a:r>
              <a:rPr lang="nb-NO" dirty="0"/>
              <a:t>	</a:t>
            </a:r>
            <a:r>
              <a:rPr lang="nb-NO" sz="2000" dirty="0"/>
              <a:t>vitale funksjoner / alvorlig funksjonsnedsettelse / smerter ??</a:t>
            </a:r>
          </a:p>
          <a:p>
            <a:pPr lvl="1" indent="0">
              <a:buNone/>
            </a:pPr>
            <a:r>
              <a:rPr lang="nb-NO" dirty="0"/>
              <a:t>Tid til </a:t>
            </a:r>
            <a:r>
              <a:rPr lang="nb-NO" dirty="0" err="1"/>
              <a:t>kap</a:t>
            </a:r>
            <a:r>
              <a:rPr lang="nb-NO" dirty="0"/>
              <a:t> 4a: somatisk helsehjelp</a:t>
            </a:r>
          </a:p>
          <a:p>
            <a:pPr lvl="2" indent="0">
              <a:buNone/>
            </a:pPr>
            <a:r>
              <a:rPr lang="nb-NO" dirty="0"/>
              <a:t>	</a:t>
            </a:r>
            <a:r>
              <a:rPr lang="nb-NO" sz="2000" dirty="0"/>
              <a:t>tillitsskapende tiltak?</a:t>
            </a:r>
          </a:p>
          <a:p>
            <a:pPr lvl="2" indent="0">
              <a:buNone/>
            </a:pPr>
            <a:r>
              <a:rPr lang="nb-NO" sz="2000" dirty="0"/>
              <a:t>	vurdere samtykke? </a:t>
            </a:r>
            <a:r>
              <a:rPr lang="nb-NO" sz="2000" dirty="0" err="1"/>
              <a:t>Kap</a:t>
            </a:r>
            <a:r>
              <a:rPr lang="nb-NO" sz="2000" dirty="0"/>
              <a:t> 4a?</a:t>
            </a:r>
            <a:endParaRPr lang="nb-NO" dirty="0">
              <a:solidFill>
                <a:schemeClr val="accent5">
                  <a:lumMod val="60000"/>
                  <a:lumOff val="40000"/>
                </a:schemeClr>
              </a:solidFill>
            </a:endParaRPr>
          </a:p>
          <a:p>
            <a:pPr marL="457200" indent="-457200">
              <a:buAutoNum type="arabicPeriod"/>
            </a:pPr>
            <a:r>
              <a:rPr lang="nb-NO" dirty="0"/>
              <a:t>Hva kan gjøres for å hindre slike situasjoner? – egenrefleksjon</a:t>
            </a:r>
          </a:p>
          <a:p>
            <a:pPr lvl="1" indent="0">
              <a:buNone/>
            </a:pPr>
            <a:r>
              <a:rPr lang="nb-NO"/>
              <a:t>Blir </a:t>
            </a:r>
            <a:r>
              <a:rPr lang="nb-NO" dirty="0"/>
              <a:t>kjent med disse på din liste.</a:t>
            </a:r>
          </a:p>
        </p:txBody>
      </p:sp>
      <p:pic>
        <p:nvPicPr>
          <p:cNvPr id="7" name="Bilde 6">
            <a:extLst>
              <a:ext uri="{FF2B5EF4-FFF2-40B4-BE49-F238E27FC236}">
                <a16:creationId xmlns:a16="http://schemas.microsoft.com/office/drawing/2014/main" id="{394A3E3C-FE70-4922-AB46-82F22AECC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 y="-149444"/>
            <a:ext cx="1867345" cy="2099778"/>
          </a:xfrm>
          <a:prstGeom prst="rect">
            <a:avLst/>
          </a:prstGeom>
        </p:spPr>
      </p:pic>
      <p:sp>
        <p:nvSpPr>
          <p:cNvPr id="4" name="TekstSylinder 3">
            <a:extLst>
              <a:ext uri="{FF2B5EF4-FFF2-40B4-BE49-F238E27FC236}">
                <a16:creationId xmlns:a16="http://schemas.microsoft.com/office/drawing/2014/main" id="{18B85D35-D761-CDC4-C4FC-FB4B8D912A51}"/>
              </a:ext>
            </a:extLst>
          </p:cNvPr>
          <p:cNvSpPr txBox="1"/>
          <p:nvPr/>
        </p:nvSpPr>
        <p:spPr>
          <a:xfrm>
            <a:off x="1944130" y="-46184"/>
            <a:ext cx="8303740" cy="1724318"/>
          </a:xfrm>
          <a:prstGeom prst="rect">
            <a:avLst/>
          </a:prstGeom>
          <a:solidFill>
            <a:schemeClr val="bg1">
              <a:lumMod val="9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dette er ikke helsehjelp</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dette er igangsatt av pleierne i boligen. </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det er egne regler for psykisk utviklingshemmede for dette, HOL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dirty="0">
                <a:effectLst/>
                <a:latin typeface="Calibri" panose="020F0502020204030204" pitchFamily="34" charset="0"/>
                <a:ea typeface="Calibri" panose="020F0502020204030204" pitchFamily="34" charset="0"/>
                <a:cs typeface="Times New Roman" panose="02020603050405020304" pitchFamily="18" charset="0"/>
              </a:rPr>
              <a:t> 9.</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påtrengende nødvendig/nødrett, HLP § 7</a:t>
            </a:r>
          </a:p>
          <a:p>
            <a:pPr marL="342900" lvl="0" indent="-342900">
              <a:lnSpc>
                <a:spcPct val="107000"/>
              </a:lnSpc>
              <a:spcAft>
                <a:spcPts val="800"/>
              </a:spcAft>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Ja, tvungen somatiske helsehjelp etter </a:t>
            </a:r>
            <a:r>
              <a:rPr lang="nb-NO" sz="2000" b="1"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b="1" dirty="0">
                <a:effectLst/>
                <a:latin typeface="Calibri" panose="020F0502020204030204" pitchFamily="34" charset="0"/>
                <a:ea typeface="Calibri" panose="020F0502020204030204" pitchFamily="34" charset="0"/>
                <a:cs typeface="Times New Roman" panose="02020603050405020304" pitchFamily="18" charset="0"/>
              </a:rPr>
              <a:t> 4a</a:t>
            </a:r>
          </a:p>
        </p:txBody>
      </p:sp>
    </p:spTree>
    <p:extLst>
      <p:ext uri="{BB962C8B-B14F-4D97-AF65-F5344CB8AC3E}">
        <p14:creationId xmlns:p14="http://schemas.microsoft.com/office/powerpoint/2010/main" val="333651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1E7-3823-4944-8384-8448D8DDE796}"/>
              </a:ext>
            </a:extLst>
          </p:cNvPr>
          <p:cNvSpPr>
            <a:spLocks noGrp="1"/>
          </p:cNvSpPr>
          <p:nvPr>
            <p:ph type="title"/>
          </p:nvPr>
        </p:nvSpPr>
        <p:spPr/>
        <p:txBody>
          <a:bodyPr/>
          <a:lstStyle/>
          <a:p>
            <a:r>
              <a:rPr lang="nb-NO" dirty="0"/>
              <a:t>Tvang ved psykisk utviklingshemning</a:t>
            </a:r>
          </a:p>
        </p:txBody>
      </p:sp>
      <p:graphicFrame>
        <p:nvGraphicFramePr>
          <p:cNvPr id="5" name="Tabell 4">
            <a:extLst>
              <a:ext uri="{FF2B5EF4-FFF2-40B4-BE49-F238E27FC236}">
                <a16:creationId xmlns:a16="http://schemas.microsoft.com/office/drawing/2014/main" id="{796B255D-75D9-4900-8D97-9B8941B9C73F}"/>
              </a:ext>
            </a:extLst>
          </p:cNvPr>
          <p:cNvGraphicFramePr>
            <a:graphicFrameLocks noGrp="1"/>
          </p:cNvGraphicFramePr>
          <p:nvPr>
            <p:extLst>
              <p:ext uri="{D42A27DB-BD31-4B8C-83A1-F6EECF244321}">
                <p14:modId xmlns:p14="http://schemas.microsoft.com/office/powerpoint/2010/main" val="1025153657"/>
              </p:ext>
            </p:extLst>
          </p:nvPr>
        </p:nvGraphicFramePr>
        <p:xfrm>
          <a:off x="519734" y="2156804"/>
          <a:ext cx="10369296" cy="4395217"/>
        </p:xfrm>
        <a:graphic>
          <a:graphicData uri="http://schemas.openxmlformats.org/drawingml/2006/table">
            <a:tbl>
              <a:tblPr firstRow="1" bandRow="1">
                <a:tableStyleId>{5C22544A-7EE6-4342-B048-85BDC9FD1C3A}</a:tableStyleId>
              </a:tblPr>
              <a:tblGrid>
                <a:gridCol w="6050673">
                  <a:extLst>
                    <a:ext uri="{9D8B030D-6E8A-4147-A177-3AD203B41FA5}">
                      <a16:colId xmlns:a16="http://schemas.microsoft.com/office/drawing/2014/main" val="251181889"/>
                    </a:ext>
                  </a:extLst>
                </a:gridCol>
                <a:gridCol w="4318623">
                  <a:extLst>
                    <a:ext uri="{9D8B030D-6E8A-4147-A177-3AD203B41FA5}">
                      <a16:colId xmlns:a16="http://schemas.microsoft.com/office/drawing/2014/main" val="3688185471"/>
                    </a:ext>
                  </a:extLst>
                </a:gridCol>
              </a:tblGrid>
              <a:tr h="667512">
                <a:tc>
                  <a:txBody>
                    <a:bodyPr/>
                    <a:lstStyle/>
                    <a:p>
                      <a:r>
                        <a:rPr lang="nb-NO" sz="3200" dirty="0"/>
                        <a:t>Tiltak</a:t>
                      </a:r>
                    </a:p>
                  </a:txBody>
                  <a:tcPr/>
                </a:tc>
                <a:tc>
                  <a:txBody>
                    <a:bodyPr/>
                    <a:lstStyle/>
                    <a:p>
                      <a:r>
                        <a:rPr lang="nb-NO" sz="3200" dirty="0"/>
                        <a:t>Lov</a:t>
                      </a:r>
                    </a:p>
                  </a:txBody>
                  <a:tcPr/>
                </a:tc>
                <a:extLst>
                  <a:ext uri="{0D108BD9-81ED-4DB2-BD59-A6C34878D82A}">
                    <a16:rowId xmlns:a16="http://schemas.microsoft.com/office/drawing/2014/main" val="3578991864"/>
                  </a:ext>
                </a:extLst>
              </a:tr>
              <a:tr h="667512">
                <a:tc>
                  <a:txBody>
                    <a:bodyPr/>
                    <a:lstStyle/>
                    <a:p>
                      <a:r>
                        <a:rPr lang="nb-NO" sz="3200" dirty="0"/>
                        <a:t>Somatisk helsehjelp</a:t>
                      </a:r>
                    </a:p>
                  </a:txBody>
                  <a:tcPr/>
                </a:tc>
                <a:tc>
                  <a:txBody>
                    <a:bodyPr/>
                    <a:lstStyle/>
                    <a:p>
                      <a:r>
                        <a:rPr lang="nb-NO" sz="3200" dirty="0" err="1"/>
                        <a:t>Pbrl</a:t>
                      </a:r>
                      <a:r>
                        <a:rPr lang="nb-NO" sz="3200" dirty="0"/>
                        <a:t> </a:t>
                      </a:r>
                      <a:r>
                        <a:rPr lang="nb-NO" sz="3200" dirty="0" err="1"/>
                        <a:t>Kap</a:t>
                      </a:r>
                      <a:r>
                        <a:rPr lang="nb-NO" sz="3200" dirty="0"/>
                        <a:t> 4a</a:t>
                      </a:r>
                    </a:p>
                  </a:txBody>
                  <a:tcPr/>
                </a:tc>
                <a:extLst>
                  <a:ext uri="{0D108BD9-81ED-4DB2-BD59-A6C34878D82A}">
                    <a16:rowId xmlns:a16="http://schemas.microsoft.com/office/drawing/2014/main" val="709892687"/>
                  </a:ext>
                </a:extLst>
              </a:tr>
              <a:tr h="667512">
                <a:tc>
                  <a:txBody>
                    <a:bodyPr/>
                    <a:lstStyle/>
                    <a:p>
                      <a:r>
                        <a:rPr lang="nb-NO" sz="3200" dirty="0"/>
                        <a:t>Psykisk helsehjelp</a:t>
                      </a:r>
                    </a:p>
                  </a:txBody>
                  <a:tcPr/>
                </a:tc>
                <a:tc>
                  <a:txBody>
                    <a:bodyPr/>
                    <a:lstStyle/>
                    <a:p>
                      <a:r>
                        <a:rPr lang="nb-NO" sz="3200" dirty="0"/>
                        <a:t>PHL</a:t>
                      </a:r>
                    </a:p>
                  </a:txBody>
                  <a:tcPr/>
                </a:tc>
                <a:extLst>
                  <a:ext uri="{0D108BD9-81ED-4DB2-BD59-A6C34878D82A}">
                    <a16:rowId xmlns:a16="http://schemas.microsoft.com/office/drawing/2014/main" val="1210993870"/>
                  </a:ext>
                </a:extLst>
              </a:tr>
              <a:tr h="667512">
                <a:tc>
                  <a:txBody>
                    <a:bodyPr/>
                    <a:lstStyle/>
                    <a:p>
                      <a:r>
                        <a:rPr lang="nb-NO" sz="3200" dirty="0"/>
                        <a:t>Ø- hjelp</a:t>
                      </a:r>
                    </a:p>
                  </a:txBody>
                  <a:tcPr/>
                </a:tc>
                <a:tc>
                  <a:txBody>
                    <a:bodyPr/>
                    <a:lstStyle/>
                    <a:p>
                      <a:r>
                        <a:rPr lang="nb-NO" sz="3200" dirty="0"/>
                        <a:t>HPL § 7</a:t>
                      </a:r>
                    </a:p>
                  </a:txBody>
                  <a:tcPr/>
                </a:tc>
                <a:extLst>
                  <a:ext uri="{0D108BD9-81ED-4DB2-BD59-A6C34878D82A}">
                    <a16:rowId xmlns:a16="http://schemas.microsoft.com/office/drawing/2014/main" val="202951515"/>
                  </a:ext>
                </a:extLst>
              </a:tr>
              <a:tr h="658369">
                <a:tc>
                  <a:txBody>
                    <a:bodyPr/>
                    <a:lstStyle/>
                    <a:p>
                      <a:r>
                        <a:rPr lang="nb-NO" sz="3200" dirty="0"/>
                        <a:t>Skadeavverging </a:t>
                      </a:r>
                    </a:p>
                  </a:txBody>
                  <a:tcPr/>
                </a:tc>
                <a:tc rowSpan="2">
                  <a:txBody>
                    <a:bodyPr/>
                    <a:lstStyle/>
                    <a:p>
                      <a:r>
                        <a:rPr lang="nb-NO" sz="3200" dirty="0"/>
                        <a:t>HOL </a:t>
                      </a:r>
                      <a:r>
                        <a:rPr lang="nb-NO" sz="3200" dirty="0" err="1"/>
                        <a:t>kap</a:t>
                      </a:r>
                      <a:r>
                        <a:rPr lang="nb-NO" sz="3200" dirty="0"/>
                        <a:t> 9</a:t>
                      </a:r>
                    </a:p>
                  </a:txBody>
                  <a:tcPr/>
                </a:tc>
                <a:extLst>
                  <a:ext uri="{0D108BD9-81ED-4DB2-BD59-A6C34878D82A}">
                    <a16:rowId xmlns:a16="http://schemas.microsoft.com/office/drawing/2014/main" val="3517952410"/>
                  </a:ext>
                </a:extLst>
              </a:tr>
              <a:tr h="658369">
                <a:tc>
                  <a:txBody>
                    <a:bodyPr/>
                    <a:lstStyle/>
                    <a:p>
                      <a:r>
                        <a:rPr lang="nb-NO" sz="3200" dirty="0"/>
                        <a:t>Grunnleggende omsorgs behov</a:t>
                      </a:r>
                    </a:p>
                  </a:txBody>
                  <a:tcPr/>
                </a:tc>
                <a:tc vMerge="1">
                  <a:txBody>
                    <a:bodyPr/>
                    <a:lstStyle/>
                    <a:p>
                      <a:endParaRPr lang="nb-NO" dirty="0"/>
                    </a:p>
                  </a:txBody>
                  <a:tcPr/>
                </a:tc>
                <a:extLst>
                  <a:ext uri="{0D108BD9-81ED-4DB2-BD59-A6C34878D82A}">
                    <a16:rowId xmlns:a16="http://schemas.microsoft.com/office/drawing/2014/main" val="327819642"/>
                  </a:ext>
                </a:extLst>
              </a:tr>
            </a:tbl>
          </a:graphicData>
        </a:graphic>
      </p:graphicFrame>
    </p:spTree>
    <p:extLst>
      <p:ext uri="{BB962C8B-B14F-4D97-AF65-F5344CB8AC3E}">
        <p14:creationId xmlns:p14="http://schemas.microsoft.com/office/powerpoint/2010/main" val="2072873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4A598A-433C-4F0F-8A0D-6D7A7F561448}"/>
              </a:ext>
            </a:extLst>
          </p:cNvPr>
          <p:cNvSpPr>
            <a:spLocks noGrp="1"/>
          </p:cNvSpPr>
          <p:nvPr>
            <p:ph type="title"/>
          </p:nvPr>
        </p:nvSpPr>
        <p:spPr/>
        <p:txBody>
          <a:bodyPr/>
          <a:lstStyle/>
          <a:p>
            <a:r>
              <a:rPr lang="nb-NO" dirty="0"/>
              <a:t>Helse- og omsorgstjenesteloven kapittel 9</a:t>
            </a:r>
          </a:p>
        </p:txBody>
      </p:sp>
      <p:sp>
        <p:nvSpPr>
          <p:cNvPr id="3" name="Plassholder for tekst 2">
            <a:extLst>
              <a:ext uri="{FF2B5EF4-FFF2-40B4-BE49-F238E27FC236}">
                <a16:creationId xmlns:a16="http://schemas.microsoft.com/office/drawing/2014/main" id="{B6508BE2-5DC7-459C-82AD-3E40EA46C68B}"/>
              </a:ext>
            </a:extLst>
          </p:cNvPr>
          <p:cNvSpPr>
            <a:spLocks noGrp="1"/>
          </p:cNvSpPr>
          <p:nvPr>
            <p:ph type="body" sz="quarter" idx="11"/>
          </p:nvPr>
        </p:nvSpPr>
        <p:spPr>
          <a:xfrm>
            <a:off x="0" y="2139936"/>
            <a:ext cx="8259263" cy="4483888"/>
          </a:xfrm>
        </p:spPr>
        <p:txBody>
          <a:bodyPr/>
          <a:lstStyle/>
          <a:p>
            <a:pPr marL="342900" indent="-342900">
              <a:buFont typeface="Arial" panose="020B0604020202020204" pitchFamily="34" charset="0"/>
              <a:buChar char="•"/>
            </a:pPr>
            <a:r>
              <a:rPr lang="nb-NO" dirty="0" err="1"/>
              <a:t>Kap</a:t>
            </a:r>
            <a:r>
              <a:rPr lang="nb-NO" dirty="0"/>
              <a:t> 9 gjelder: </a:t>
            </a:r>
          </a:p>
          <a:p>
            <a:pPr marL="1028700" lvl="1" indent="-342900"/>
            <a:r>
              <a:rPr lang="nb-NO" b="1" dirty="0"/>
              <a:t>Skadeavverging</a:t>
            </a:r>
            <a:r>
              <a:rPr lang="nb-NO" dirty="0"/>
              <a:t> ( akutt og forutsatt)</a:t>
            </a:r>
          </a:p>
          <a:p>
            <a:pPr marL="1028700" lvl="1" indent="-342900"/>
            <a:r>
              <a:rPr lang="nb-NO" b="1" dirty="0"/>
              <a:t>Grunnleggende behov </a:t>
            </a:r>
            <a:r>
              <a:rPr lang="nb-NO" dirty="0"/>
              <a:t>tilrettelegge</a:t>
            </a:r>
            <a:r>
              <a:rPr lang="nb-NO" b="1" dirty="0"/>
              <a:t> </a:t>
            </a:r>
          </a:p>
          <a:p>
            <a:pPr marL="1485900" lvl="2" indent="-342900"/>
            <a:r>
              <a:rPr lang="nb-NO" sz="2000" dirty="0"/>
              <a:t>mat og drikke, påkledning, hvile, søvn, hygiene og personlig trygghet, herunder opplærings- og treningstiltak</a:t>
            </a:r>
          </a:p>
          <a:p>
            <a:pPr marL="342900" indent="-342900">
              <a:buFont typeface="Arial" panose="020B0604020202020204" pitchFamily="34" charset="0"/>
              <a:buChar char="•"/>
            </a:pPr>
            <a:r>
              <a:rPr lang="nb-NO" dirty="0"/>
              <a:t>Inngangskriteriet: </a:t>
            </a:r>
          </a:p>
          <a:p>
            <a:pPr marL="1028700" lvl="1" indent="-342900"/>
            <a:r>
              <a:rPr lang="nb-NO" dirty="0"/>
              <a:t>PU  (ikke samtykkekompetanse)</a:t>
            </a:r>
          </a:p>
          <a:p>
            <a:pPr marL="1028700" lvl="1" indent="-342900"/>
            <a:r>
              <a:rPr lang="nb-NO" dirty="0"/>
              <a:t>pasienten motsetter seg</a:t>
            </a:r>
          </a:p>
          <a:p>
            <a:pPr marL="1485900" lvl="2" indent="-342900"/>
            <a:r>
              <a:rPr lang="nb-NO" sz="2000" dirty="0"/>
              <a:t>Unntak: svært inngripende </a:t>
            </a:r>
          </a:p>
          <a:p>
            <a:pPr marL="342900" indent="-342900">
              <a:buFont typeface="Arial" panose="020B0604020202020204" pitchFamily="34" charset="0"/>
              <a:buChar char="•"/>
            </a:pPr>
            <a:r>
              <a:rPr lang="nb-NO" dirty="0"/>
              <a:t>Frivillighet skal alltid prøves først</a:t>
            </a:r>
          </a:p>
        </p:txBody>
      </p:sp>
      <p:pic>
        <p:nvPicPr>
          <p:cNvPr id="4098" name="Picture 2" descr="Bilderesultat for psykisk utviklingshemmede and tvang">
            <a:extLst>
              <a:ext uri="{FF2B5EF4-FFF2-40B4-BE49-F238E27FC236}">
                <a16:creationId xmlns:a16="http://schemas.microsoft.com/office/drawing/2014/main" id="{9B6CFEB1-5E6D-4AF3-9D96-B5DBE428F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326" y="3996199"/>
            <a:ext cx="4540055" cy="2736111"/>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54C49291-4A28-4EED-AD2C-D07766A15F2B}"/>
              </a:ext>
            </a:extLst>
          </p:cNvPr>
          <p:cNvSpPr txBox="1"/>
          <p:nvPr/>
        </p:nvSpPr>
        <p:spPr>
          <a:xfrm>
            <a:off x="7680960" y="6131989"/>
            <a:ext cx="4231476" cy="400110"/>
          </a:xfrm>
          <a:prstGeom prst="rect">
            <a:avLst/>
          </a:prstGeom>
          <a:noFill/>
        </p:spPr>
        <p:txBody>
          <a:bodyPr wrap="square" rtlCol="0">
            <a:spAutoFit/>
          </a:bodyPr>
          <a:lstStyle/>
          <a:p>
            <a:r>
              <a:rPr lang="nb-NO" sz="2000" dirty="0">
                <a:solidFill>
                  <a:schemeClr val="bg1"/>
                </a:solidFill>
              </a:rPr>
              <a:t>«</a:t>
            </a:r>
            <a:r>
              <a:rPr lang="nb-NO" sz="2000" b="1" dirty="0">
                <a:solidFill>
                  <a:schemeClr val="bg1"/>
                </a:solidFill>
              </a:rPr>
              <a:t>Petter blir friere under tvang!»</a:t>
            </a:r>
          </a:p>
        </p:txBody>
      </p:sp>
    </p:spTree>
    <p:extLst>
      <p:ext uri="{BB962C8B-B14F-4D97-AF65-F5344CB8AC3E}">
        <p14:creationId xmlns:p14="http://schemas.microsoft.com/office/powerpoint/2010/main" val="39028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237A0579-48AC-4A92-A7AF-6E8FB9A622F4}"/>
              </a:ext>
            </a:extLst>
          </p:cNvPr>
          <p:cNvSpPr>
            <a:spLocks noGrp="1"/>
          </p:cNvSpPr>
          <p:nvPr>
            <p:ph type="body" sz="quarter" idx="10"/>
          </p:nvPr>
        </p:nvSpPr>
        <p:spPr/>
        <p:txBody>
          <a:bodyPr/>
          <a:lstStyle/>
          <a:p>
            <a:r>
              <a:rPr lang="nb-NO" dirty="0"/>
              <a:t>V</a:t>
            </a:r>
          </a:p>
          <a:p>
            <a:r>
              <a:rPr lang="nb-NO" dirty="0"/>
              <a:t>Personer med ruslidelse</a:t>
            </a:r>
          </a:p>
        </p:txBody>
      </p:sp>
      <p:sp>
        <p:nvSpPr>
          <p:cNvPr id="5" name="Plassholder for tekst 4">
            <a:extLst>
              <a:ext uri="{FF2B5EF4-FFF2-40B4-BE49-F238E27FC236}">
                <a16:creationId xmlns:a16="http://schemas.microsoft.com/office/drawing/2014/main" id="{9D29011A-DAFE-4302-AE4E-B53CD0A18E6A}"/>
              </a:ext>
            </a:extLst>
          </p:cNvPr>
          <p:cNvSpPr>
            <a:spLocks noGrp="1"/>
          </p:cNvSpPr>
          <p:nvPr>
            <p:ph type="body" sz="quarter" idx="11"/>
          </p:nvPr>
        </p:nvSpPr>
        <p:spPr/>
        <p:txBody>
          <a:bodyPr/>
          <a:lstStyle/>
          <a:p>
            <a:r>
              <a:rPr lang="nb-NO" sz="2400" dirty="0"/>
              <a:t>Tvangsavrusing: </a:t>
            </a:r>
          </a:p>
          <a:p>
            <a:r>
              <a:rPr lang="nb-NO" sz="2400" dirty="0"/>
              <a:t>Helse og omsorgstjenesteloven </a:t>
            </a:r>
            <a:r>
              <a:rPr lang="nb-NO" sz="2400" dirty="0" err="1"/>
              <a:t>kap</a:t>
            </a:r>
            <a:r>
              <a:rPr lang="nb-NO" sz="2400" dirty="0"/>
              <a:t> 10</a:t>
            </a:r>
          </a:p>
        </p:txBody>
      </p:sp>
      <p:pic>
        <p:nvPicPr>
          <p:cNvPr id="2" name="Bilde 1">
            <a:extLst>
              <a:ext uri="{FF2B5EF4-FFF2-40B4-BE49-F238E27FC236}">
                <a16:creationId xmlns:a16="http://schemas.microsoft.com/office/drawing/2014/main" id="{F36A7AE8-9251-4398-B0CA-DD1910DFE254}"/>
              </a:ext>
            </a:extLst>
          </p:cNvPr>
          <p:cNvPicPr>
            <a:picLocks noChangeAspect="1"/>
          </p:cNvPicPr>
          <p:nvPr/>
        </p:nvPicPr>
        <p:blipFill>
          <a:blip r:embed="rId3"/>
          <a:stretch>
            <a:fillRect/>
          </a:stretch>
        </p:blipFill>
        <p:spPr>
          <a:xfrm>
            <a:off x="927063" y="5730513"/>
            <a:ext cx="4139543" cy="499915"/>
          </a:xfrm>
          <a:prstGeom prst="rect">
            <a:avLst/>
          </a:prstGeom>
        </p:spPr>
      </p:pic>
    </p:spTree>
    <p:extLst>
      <p:ext uri="{BB962C8B-B14F-4D97-AF65-F5344CB8AC3E}">
        <p14:creationId xmlns:p14="http://schemas.microsoft.com/office/powerpoint/2010/main" val="264864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B1A73F2-87DC-4974-AF5E-5D61129D6BD7}"/>
              </a:ext>
            </a:extLst>
          </p:cNvPr>
          <p:cNvSpPr>
            <a:spLocks noGrp="1"/>
          </p:cNvSpPr>
          <p:nvPr>
            <p:ph type="title"/>
          </p:nvPr>
        </p:nvSpPr>
        <p:spPr/>
        <p:txBody>
          <a:bodyPr/>
          <a:lstStyle/>
          <a:p>
            <a:pPr algn="ctr"/>
            <a:r>
              <a:rPr lang="nb-NO" dirty="0"/>
              <a:t>Kasus 5</a:t>
            </a:r>
          </a:p>
        </p:txBody>
      </p:sp>
      <p:sp>
        <p:nvSpPr>
          <p:cNvPr id="5" name="Plassholder for tekst 4">
            <a:extLst>
              <a:ext uri="{FF2B5EF4-FFF2-40B4-BE49-F238E27FC236}">
                <a16:creationId xmlns:a16="http://schemas.microsoft.com/office/drawing/2014/main" id="{420395EC-0E3D-412D-A96B-B40E0A283CDB}"/>
              </a:ext>
            </a:extLst>
          </p:cNvPr>
          <p:cNvSpPr>
            <a:spLocks noGrp="1"/>
          </p:cNvSpPr>
          <p:nvPr>
            <p:ph type="body" sz="quarter" idx="11"/>
          </p:nvPr>
        </p:nvSpPr>
        <p:spPr>
          <a:xfrm>
            <a:off x="1057541" y="2164988"/>
            <a:ext cx="10078772" cy="4445132"/>
          </a:xfrm>
        </p:spPr>
        <p:txBody>
          <a:bodyPr/>
          <a:lstStyle/>
          <a:p>
            <a:r>
              <a:rPr lang="nb-NO" dirty="0"/>
              <a:t>Du er på ansvarsgruppemøtet til en kjent pasient som er aktiv rusmisbruker. Tilstede er ruskonsulent, NAV-konsulent, pasienten og fastlegen. Pasienten er under NAV-forvaltning. Han har de siste fire månedene blitt mye verre. Han ruser seg daglig på det han får tak i. Han er på vei til å bli utkasta fra leiligheten pga. bråk, forsøpling og hærverk. Han truer familien med vold. Naboene er redd han og de har observert han naken med øks ute i hagen. Han har vært akuttinnlagt flere ganger de siste fire månedene pga. rusutløst psykose. Han har ikke møtt til legetime de siste seks månedene. NAV-konsulenten mener at dette ikke går mer, og at pasienten må tvangsinnlegges for avrusing. </a:t>
            </a:r>
          </a:p>
          <a:p>
            <a:pPr marL="457200" lvl="0" indent="-457200">
              <a:buFont typeface="+mj-lt"/>
              <a:buAutoNum type="arabicPeriod"/>
            </a:pPr>
            <a:endParaRPr lang="nb-NO" dirty="0">
              <a:solidFill>
                <a:srgbClr val="00244E"/>
              </a:solidFill>
            </a:endParaRPr>
          </a:p>
        </p:txBody>
      </p:sp>
      <p:pic>
        <p:nvPicPr>
          <p:cNvPr id="3" name="Bilde 2">
            <a:extLst>
              <a:ext uri="{FF2B5EF4-FFF2-40B4-BE49-F238E27FC236}">
                <a16:creationId xmlns:a16="http://schemas.microsoft.com/office/drawing/2014/main" id="{56B08054-EE0C-4048-9921-12D5C59A0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294344" cy="1950334"/>
          </a:xfrm>
          <a:prstGeom prst="rect">
            <a:avLst/>
          </a:prstGeom>
        </p:spPr>
      </p:pic>
      <p:pic>
        <p:nvPicPr>
          <p:cNvPr id="7" name="Bilde 6">
            <a:extLst>
              <a:ext uri="{FF2B5EF4-FFF2-40B4-BE49-F238E27FC236}">
                <a16:creationId xmlns:a16="http://schemas.microsoft.com/office/drawing/2014/main" id="{C99F5566-038D-467D-8D2B-140E6BD96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2883" y="-72583"/>
            <a:ext cx="2181225" cy="2095500"/>
          </a:xfrm>
          <a:prstGeom prst="rect">
            <a:avLst/>
          </a:prstGeom>
        </p:spPr>
      </p:pic>
    </p:spTree>
    <p:extLst>
      <p:ext uri="{BB962C8B-B14F-4D97-AF65-F5344CB8AC3E}">
        <p14:creationId xmlns:p14="http://schemas.microsoft.com/office/powerpoint/2010/main" val="2567909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105C-63D5-F6F3-704B-C40847FF1D5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9879C6-4083-49B2-84F9-D9735BA67E8E}"/>
              </a:ext>
            </a:extLst>
          </p:cNvPr>
          <p:cNvSpPr>
            <a:spLocks noGrp="1"/>
          </p:cNvSpPr>
          <p:nvPr>
            <p:ph type="title"/>
          </p:nvPr>
        </p:nvSpPr>
        <p:spPr>
          <a:xfrm>
            <a:off x="934307" y="-111211"/>
            <a:ext cx="10080625" cy="1791730"/>
          </a:xfrm>
        </p:spPr>
        <p:txBody>
          <a:bodyPr/>
          <a:lstStyle/>
          <a:p>
            <a:pPr algn="ctr"/>
            <a:r>
              <a:rPr lang="nb-NO" dirty="0"/>
              <a:t>Kasus 5: </a:t>
            </a:r>
            <a:br>
              <a:rPr lang="nb-NO" dirty="0"/>
            </a:br>
            <a:r>
              <a:rPr lang="nb-NO" dirty="0"/>
              <a:t>Finnes det lovgrunnlag for tvangsinnleggelse for avrusing? </a:t>
            </a:r>
            <a:r>
              <a:rPr lang="nb-NO" dirty="0">
                <a:solidFill>
                  <a:srgbClr val="FF0000"/>
                </a:solidFill>
              </a:rPr>
              <a:t>poll</a:t>
            </a:r>
          </a:p>
        </p:txBody>
      </p:sp>
      <p:sp>
        <p:nvSpPr>
          <p:cNvPr id="3" name="Plassholder for tekst 2">
            <a:extLst>
              <a:ext uri="{FF2B5EF4-FFF2-40B4-BE49-F238E27FC236}">
                <a16:creationId xmlns:a16="http://schemas.microsoft.com/office/drawing/2014/main" id="{5D22F02B-CFC5-E8E6-6F5E-C1B6E497E514}"/>
              </a:ext>
            </a:extLst>
          </p:cNvPr>
          <p:cNvSpPr>
            <a:spLocks noGrp="1"/>
          </p:cNvSpPr>
          <p:nvPr>
            <p:ph type="body" sz="quarter" idx="11"/>
          </p:nvPr>
        </p:nvSpPr>
        <p:spPr>
          <a:xfrm>
            <a:off x="135925" y="1944546"/>
            <a:ext cx="8550875" cy="4907666"/>
          </a:xfrm>
        </p:spPr>
        <p:txBody>
          <a:bodyPr/>
          <a:lstStyle/>
          <a:p>
            <a:pPr marL="342900" indent="-342900"/>
            <a:r>
              <a:rPr lang="nb-NO" sz="2400" b="1" dirty="0"/>
              <a:t>	Svar: 5: HOL § 10-2</a:t>
            </a:r>
            <a:r>
              <a:rPr lang="nb-NO" sz="2400" dirty="0"/>
              <a:t>: </a:t>
            </a:r>
          </a:p>
          <a:p>
            <a:pPr marL="342900" indent="-342900"/>
            <a:r>
              <a:rPr lang="nb-NO" sz="2400" dirty="0"/>
              <a:t>	Dersom </a:t>
            </a:r>
          </a:p>
          <a:p>
            <a:pPr marL="1028700" lvl="1" indent="-342900"/>
            <a:r>
              <a:rPr lang="nb-NO" sz="2400" dirty="0"/>
              <a:t>noen utsetter sin fysiske eller psykiske helse for fare ved </a:t>
            </a:r>
          </a:p>
          <a:p>
            <a:pPr marL="1028700" lvl="1" indent="-342900"/>
            <a:r>
              <a:rPr lang="nb-NO" sz="2400" dirty="0"/>
              <a:t>omfattende og vedvarende misbruk, og dersom </a:t>
            </a:r>
          </a:p>
          <a:p>
            <a:pPr marL="1028700" lvl="1" indent="-342900"/>
            <a:r>
              <a:rPr lang="nb-NO" sz="2400" dirty="0"/>
              <a:t>hjelpetiltak ikke er tilstrekkelig, </a:t>
            </a:r>
          </a:p>
          <a:p>
            <a:r>
              <a:rPr lang="nb-NO" sz="2400" dirty="0"/>
              <a:t>kan det vedtas at vedkommende uten eget samtykke kan tas inn i en institusjon utpekt av regionalt helseforetak for undersøkelse og tilrettelegging av behandling, og holdes tilbake der i opptil tre måneder.</a:t>
            </a:r>
          </a:p>
          <a:p>
            <a:pPr marL="342900" indent="-342900">
              <a:buFont typeface="Arial" panose="020B0604020202020204" pitchFamily="34" charset="0"/>
              <a:buChar char="•"/>
            </a:pPr>
            <a:r>
              <a:rPr lang="nb-NO" dirty="0"/>
              <a:t>Kommunen er pliktig å undersøke saken ved melding fra pårørende, HOL § 10.2</a:t>
            </a:r>
          </a:p>
          <a:p>
            <a:pPr marL="342900" indent="-342900"/>
            <a:endParaRPr lang="nb-NO" dirty="0"/>
          </a:p>
        </p:txBody>
      </p:sp>
      <p:sp>
        <p:nvSpPr>
          <p:cNvPr id="5" name="TekstSylinder 4">
            <a:extLst>
              <a:ext uri="{FF2B5EF4-FFF2-40B4-BE49-F238E27FC236}">
                <a16:creationId xmlns:a16="http://schemas.microsoft.com/office/drawing/2014/main" id="{7C93B9B1-FBE0-EFDA-3287-ED049377C4DC}"/>
              </a:ext>
            </a:extLst>
          </p:cNvPr>
          <p:cNvSpPr txBox="1"/>
          <p:nvPr/>
        </p:nvSpPr>
        <p:spPr>
          <a:xfrm>
            <a:off x="8686800" y="2036923"/>
            <a:ext cx="3505199" cy="4821000"/>
          </a:xfrm>
          <a:prstGeom prst="rect">
            <a:avLst/>
          </a:prstGeom>
          <a:solidFill>
            <a:schemeClr val="bg1">
              <a:lumMod val="95000"/>
            </a:schemeClr>
          </a:solidFill>
        </p:spPr>
        <p:txBody>
          <a:bodyPr wrap="square" rtlCol="0">
            <a:spAutoFit/>
          </a:bodyPr>
          <a:lstStyle/>
          <a:p>
            <a:pPr marL="742950" lvl="1" indent="-28575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Nei, all helsehjelp er basert på samtykke,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1800" dirty="0">
                <a:effectLst/>
                <a:latin typeface="Calibri" panose="020F0502020204030204" pitchFamily="34" charset="0"/>
                <a:ea typeface="Calibri" panose="020F0502020204030204" pitchFamily="34" charset="0"/>
                <a:cs typeface="Times New Roman" panose="02020603050405020304" pitchFamily="18" charset="0"/>
              </a:rPr>
              <a:t> § 4-1</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Ja, de er ikke samtykkekompetente og motsetter seg, vedtak etter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1800" dirty="0">
                <a:effectLst/>
                <a:latin typeface="Calibri" panose="020F0502020204030204" pitchFamily="34" charset="0"/>
                <a:ea typeface="Calibri" panose="020F0502020204030204" pitchFamily="34" charset="0"/>
                <a:cs typeface="Times New Roman" panose="02020603050405020304" pitchFamily="18" charset="0"/>
              </a:rPr>
              <a:t> 4a</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Ja, de er ikke samtykkekompetente og har alvorlig psykisk lidelse, tvangsinnleggelse etter psykisk helsevernloven § 3-3</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Ja, de dør uten avrusning, HPL § 7 nødrett</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Ja, de går til grunne uten avrusning, HOL § 10-2</a:t>
            </a:r>
            <a:endParaRPr lang="nb-NO"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8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661390-F11B-4816-B37A-5C8A724DD1F9}"/>
              </a:ext>
            </a:extLst>
          </p:cNvPr>
          <p:cNvSpPr>
            <a:spLocks noGrp="1"/>
          </p:cNvSpPr>
          <p:nvPr>
            <p:ph type="title"/>
          </p:nvPr>
        </p:nvSpPr>
        <p:spPr>
          <a:xfrm>
            <a:off x="934307" y="402529"/>
            <a:ext cx="10080625" cy="1352130"/>
          </a:xfrm>
        </p:spPr>
        <p:txBody>
          <a:bodyPr/>
          <a:lstStyle/>
          <a:p>
            <a:pPr algn="ctr"/>
            <a:r>
              <a:rPr lang="nb-NO" dirty="0"/>
              <a:t>Kasus 5: Hva skal fastlegen ev. gjøre for «tvangsavrusing»? </a:t>
            </a:r>
            <a:r>
              <a:rPr lang="nb-NO" dirty="0">
                <a:solidFill>
                  <a:srgbClr val="FF0000"/>
                </a:solidFill>
              </a:rPr>
              <a:t>poll</a:t>
            </a:r>
          </a:p>
        </p:txBody>
      </p:sp>
      <p:sp>
        <p:nvSpPr>
          <p:cNvPr id="3" name="Plassholder for tekst 2">
            <a:extLst>
              <a:ext uri="{FF2B5EF4-FFF2-40B4-BE49-F238E27FC236}">
                <a16:creationId xmlns:a16="http://schemas.microsoft.com/office/drawing/2014/main" id="{C208C2AC-1004-4098-B46A-EC816C082622}"/>
              </a:ext>
            </a:extLst>
          </p:cNvPr>
          <p:cNvSpPr>
            <a:spLocks noGrp="1"/>
          </p:cNvSpPr>
          <p:nvPr>
            <p:ph type="body" sz="quarter" idx="11"/>
          </p:nvPr>
        </p:nvSpPr>
        <p:spPr>
          <a:xfrm>
            <a:off x="701040" y="2228751"/>
            <a:ext cx="6898365" cy="4073195"/>
          </a:xfrm>
        </p:spPr>
        <p:txBody>
          <a:bodyPr/>
          <a:lstStyle/>
          <a:p>
            <a:pPr lvl="0"/>
            <a:r>
              <a:rPr lang="nb-NO" sz="2400" dirty="0">
                <a:solidFill>
                  <a:srgbClr val="00244E"/>
                </a:solidFill>
              </a:rPr>
              <a:t>Fastlegen: tipse kommunene </a:t>
            </a:r>
          </a:p>
          <a:p>
            <a:pPr marL="1028700" lvl="1" indent="-342900"/>
            <a:r>
              <a:rPr lang="nb-NO" sz="2400" dirty="0">
                <a:solidFill>
                  <a:srgbClr val="00244E"/>
                </a:solidFill>
              </a:rPr>
              <a:t>Unntak taushetsplikt, HPL § 23 </a:t>
            </a:r>
            <a:r>
              <a:rPr lang="nb-NO" sz="2400" dirty="0" err="1">
                <a:solidFill>
                  <a:srgbClr val="00244E"/>
                </a:solidFill>
              </a:rPr>
              <a:t>nr</a:t>
            </a:r>
            <a:r>
              <a:rPr lang="nb-NO" sz="2400" dirty="0">
                <a:solidFill>
                  <a:srgbClr val="00244E"/>
                </a:solidFill>
              </a:rPr>
              <a:t> 4, (ved gravid §32, 2. ledd) </a:t>
            </a:r>
          </a:p>
          <a:p>
            <a:pPr marL="342900" indent="-342900"/>
            <a:r>
              <a:rPr lang="nb-NO" sz="2400" dirty="0">
                <a:solidFill>
                  <a:srgbClr val="00244E"/>
                </a:solidFill>
              </a:rPr>
              <a:t>Kommunen: undersøke og fremme sak (ved kommuneadvokaten)</a:t>
            </a:r>
          </a:p>
          <a:p>
            <a:pPr marL="1485900" lvl="2" indent="-342900"/>
            <a:r>
              <a:rPr lang="nb-NO" sz="2400" dirty="0">
                <a:solidFill>
                  <a:srgbClr val="00244E"/>
                </a:solidFill>
              </a:rPr>
              <a:t>hast: midlertidig vedtak. </a:t>
            </a:r>
          </a:p>
          <a:p>
            <a:pPr marL="342900" indent="-342900"/>
            <a:r>
              <a:rPr lang="nb-NO" sz="2400" dirty="0">
                <a:solidFill>
                  <a:srgbClr val="00244E"/>
                </a:solidFill>
              </a:rPr>
              <a:t>Regionale helseforetak: finne egnet plass. </a:t>
            </a:r>
            <a:endParaRPr lang="nn-NO" sz="2400" dirty="0">
              <a:solidFill>
                <a:srgbClr val="00244E"/>
              </a:solidFill>
            </a:endParaRPr>
          </a:p>
          <a:p>
            <a:pPr marL="342900" indent="-342900"/>
            <a:r>
              <a:rPr lang="nn-NO" sz="2400" dirty="0">
                <a:solidFill>
                  <a:srgbClr val="00244E"/>
                </a:solidFill>
              </a:rPr>
              <a:t>Fylkesnemnda for barnevern og sosiale saker </a:t>
            </a:r>
          </a:p>
          <a:p>
            <a:pPr marL="1485900" lvl="2" indent="-342900"/>
            <a:r>
              <a:rPr lang="nb-NO" sz="2200" dirty="0">
                <a:solidFill>
                  <a:srgbClr val="00244E"/>
                </a:solidFill>
              </a:rPr>
              <a:t>fatter vedtak. </a:t>
            </a:r>
            <a:endParaRPr lang="nb-NO" sz="2200" dirty="0"/>
          </a:p>
          <a:p>
            <a:pPr marL="342900" indent="-342900"/>
            <a:endParaRPr lang="nb-NO" sz="2400" dirty="0"/>
          </a:p>
          <a:p>
            <a:pPr marL="342900" indent="-342900"/>
            <a:endParaRPr lang="nb-NO" dirty="0"/>
          </a:p>
        </p:txBody>
      </p:sp>
      <p:sp>
        <p:nvSpPr>
          <p:cNvPr id="5" name="TekstSylinder 4">
            <a:extLst>
              <a:ext uri="{FF2B5EF4-FFF2-40B4-BE49-F238E27FC236}">
                <a16:creationId xmlns:a16="http://schemas.microsoft.com/office/drawing/2014/main" id="{A4450DDA-3212-40DE-F1BA-B033BD4DFFEE}"/>
              </a:ext>
            </a:extLst>
          </p:cNvPr>
          <p:cNvSpPr txBox="1"/>
          <p:nvPr/>
        </p:nvSpPr>
        <p:spPr>
          <a:xfrm>
            <a:off x="6907427" y="3245974"/>
            <a:ext cx="5145473" cy="1857368"/>
          </a:xfrm>
          <a:prstGeom prst="rect">
            <a:avLst/>
          </a:prstGeom>
          <a:solidFill>
            <a:schemeClr val="bg1">
              <a:lumMod val="95000"/>
            </a:schemeClr>
          </a:solidFill>
        </p:spPr>
        <p:txBody>
          <a:bodyPr wrap="square" rtlCol="0">
            <a:spAutoFit/>
          </a:bodyPr>
          <a:lstStyle/>
          <a:p>
            <a:pPr marL="457200" indent="228600">
              <a:lnSpc>
                <a:spcPct val="107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1. Ingen ting, taushetsplikt,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jf</a:t>
            </a:r>
            <a:r>
              <a:rPr lang="nb-NO" sz="1800" dirty="0">
                <a:effectLst/>
                <a:latin typeface="Calibri" panose="020F0502020204030204" pitchFamily="34" charset="0"/>
                <a:ea typeface="Calibri" panose="020F0502020204030204" pitchFamily="34" charset="0"/>
                <a:cs typeface="Times New Roman" panose="02020603050405020304" pitchFamily="18" charset="0"/>
              </a:rPr>
              <a:t> HPL § 21</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2. Fatte vedtak etter HOL § 10-2</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07000"/>
              </a:lnSpc>
            </a:pPr>
            <a:r>
              <a:rPr lang="nb-NO" sz="1800" b="1" dirty="0">
                <a:effectLst/>
                <a:latin typeface="Calibri" panose="020F0502020204030204" pitchFamily="34" charset="0"/>
                <a:ea typeface="Calibri" panose="020F0502020204030204" pitchFamily="34" charset="0"/>
                <a:cs typeface="Times New Roman" panose="02020603050405020304" pitchFamily="18" charset="0"/>
              </a:rPr>
              <a:t>3. Informere kommunen, unntak fra taushetsplikt, </a:t>
            </a: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jf</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HPL § 23 </a:t>
            </a: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nr</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4, slik at de forbereder saken for fylkesnemnda som fatter vedtak etter HOL § 10-2</a:t>
            </a:r>
            <a:endParaRPr lang="nb-NO"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8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B50A8-E224-778E-3FF9-72C80B6C938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5C6CEBC-5059-3B34-85A8-D9444ACD85AA}"/>
              </a:ext>
            </a:extLst>
          </p:cNvPr>
          <p:cNvSpPr>
            <a:spLocks noGrp="1"/>
          </p:cNvSpPr>
          <p:nvPr>
            <p:ph type="title"/>
          </p:nvPr>
        </p:nvSpPr>
        <p:spPr>
          <a:xfrm>
            <a:off x="934307" y="402529"/>
            <a:ext cx="10080625" cy="1077209"/>
          </a:xfrm>
        </p:spPr>
        <p:txBody>
          <a:bodyPr/>
          <a:lstStyle/>
          <a:p>
            <a:pPr algn="ctr"/>
            <a:r>
              <a:rPr lang="nb-NO" dirty="0"/>
              <a:t>Kasus 5: . Finnes det andre alternativer i denne saken? Selvrefleksjon 1 min</a:t>
            </a:r>
          </a:p>
        </p:txBody>
      </p:sp>
      <p:sp>
        <p:nvSpPr>
          <p:cNvPr id="3" name="Plassholder for tekst 2">
            <a:extLst>
              <a:ext uri="{FF2B5EF4-FFF2-40B4-BE49-F238E27FC236}">
                <a16:creationId xmlns:a16="http://schemas.microsoft.com/office/drawing/2014/main" id="{2B358823-4991-AACB-C3E3-6C3E17E0C262}"/>
              </a:ext>
            </a:extLst>
          </p:cNvPr>
          <p:cNvSpPr>
            <a:spLocks noGrp="1"/>
          </p:cNvSpPr>
          <p:nvPr>
            <p:ph type="body" sz="quarter" idx="11"/>
          </p:nvPr>
        </p:nvSpPr>
        <p:spPr>
          <a:xfrm>
            <a:off x="701039" y="2619632"/>
            <a:ext cx="10789919" cy="1077209"/>
          </a:xfrm>
        </p:spPr>
        <p:txBody>
          <a:bodyPr/>
          <a:lstStyle/>
          <a:p>
            <a:pPr marL="342900" indent="-342900"/>
            <a:r>
              <a:rPr lang="nb-NO" sz="2800" dirty="0"/>
              <a:t>Vurderer vedtak etter PHL § 3-2</a:t>
            </a:r>
          </a:p>
          <a:p>
            <a:pPr marL="342900" indent="-342900"/>
            <a:endParaRPr lang="nb-NO" dirty="0"/>
          </a:p>
          <a:p>
            <a:pPr marL="342900" indent="-342900"/>
            <a:endParaRPr lang="nb-NO" dirty="0"/>
          </a:p>
        </p:txBody>
      </p:sp>
      <p:sp>
        <p:nvSpPr>
          <p:cNvPr id="4" name="TekstSylinder 3">
            <a:extLst>
              <a:ext uri="{FF2B5EF4-FFF2-40B4-BE49-F238E27FC236}">
                <a16:creationId xmlns:a16="http://schemas.microsoft.com/office/drawing/2014/main" id="{6BD464A6-9D73-96BB-0E02-D32057448613}"/>
              </a:ext>
            </a:extLst>
          </p:cNvPr>
          <p:cNvSpPr txBox="1"/>
          <p:nvPr/>
        </p:nvSpPr>
        <p:spPr>
          <a:xfrm>
            <a:off x="308918" y="3429000"/>
            <a:ext cx="11182039" cy="2123658"/>
          </a:xfrm>
          <a:prstGeom prst="rect">
            <a:avLst/>
          </a:prstGeom>
          <a:solidFill>
            <a:srgbClr val="FF0000"/>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a:ln>
                  <a:noFill/>
                </a:ln>
                <a:solidFill>
                  <a:srgbClr val="00244E"/>
                </a:solidFill>
                <a:effectLst/>
                <a:uLnTx/>
                <a:uFillTx/>
                <a:latin typeface="Open Sans"/>
                <a:ea typeface="+mn-ea"/>
                <a:cs typeface="+mn-cs"/>
              </a:rPr>
              <a:t>Fastlegen sin oppgaver: </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4400" b="0" i="0" u="none" strike="noStrike" kern="1200" cap="none" spc="0" normalizeH="0" baseline="0" noProof="0" dirty="0">
                <a:ln>
                  <a:noFill/>
                </a:ln>
                <a:solidFill>
                  <a:srgbClr val="00244E"/>
                </a:solidFill>
                <a:effectLst/>
                <a:uLnTx/>
                <a:uFillTx/>
                <a:latin typeface="Open Sans"/>
                <a:ea typeface="+mn-ea"/>
                <a:cs typeface="+mn-cs"/>
              </a:rPr>
              <a:t>Behandle sine pasienter</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4400" b="0" i="0" u="none" strike="noStrike" kern="1200" cap="none" spc="0" normalizeH="0" baseline="0" noProof="0" dirty="0">
                <a:ln>
                  <a:noFill/>
                </a:ln>
                <a:solidFill>
                  <a:srgbClr val="00244E"/>
                </a:solidFill>
                <a:effectLst/>
                <a:uLnTx/>
                <a:uFillTx/>
                <a:latin typeface="Open Sans"/>
                <a:ea typeface="+mn-ea"/>
                <a:cs typeface="+mn-cs"/>
              </a:rPr>
              <a:t>Vite om mulighetene for tvangsavrusing</a:t>
            </a:r>
          </a:p>
        </p:txBody>
      </p:sp>
    </p:spTree>
    <p:extLst>
      <p:ext uri="{BB962C8B-B14F-4D97-AF65-F5344CB8AC3E}">
        <p14:creationId xmlns:p14="http://schemas.microsoft.com/office/powerpoint/2010/main" val="248561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FB57CAF0-9792-4199-91C7-51AFF80CB6EC}"/>
              </a:ext>
            </a:extLst>
          </p:cNvPr>
          <p:cNvSpPr>
            <a:spLocks noGrp="1"/>
          </p:cNvSpPr>
          <p:nvPr>
            <p:ph type="body" sz="quarter" idx="10"/>
          </p:nvPr>
        </p:nvSpPr>
        <p:spPr>
          <a:xfrm>
            <a:off x="1402167" y="88490"/>
            <a:ext cx="8258026" cy="2576997"/>
          </a:xfrm>
        </p:spPr>
        <p:txBody>
          <a:bodyPr/>
          <a:lstStyle/>
          <a:p>
            <a:r>
              <a:rPr lang="nb-NO" dirty="0"/>
              <a:t>VI</a:t>
            </a:r>
          </a:p>
          <a:p>
            <a:r>
              <a:rPr lang="nb-NO" dirty="0"/>
              <a:t>Personer med spiseforstyrrelse</a:t>
            </a:r>
          </a:p>
        </p:txBody>
      </p:sp>
      <p:sp>
        <p:nvSpPr>
          <p:cNvPr id="7" name="Plassholder for tekst 6">
            <a:extLst>
              <a:ext uri="{FF2B5EF4-FFF2-40B4-BE49-F238E27FC236}">
                <a16:creationId xmlns:a16="http://schemas.microsoft.com/office/drawing/2014/main" id="{4A006ABF-F146-479F-B482-ABC541BCCDAF}"/>
              </a:ext>
            </a:extLst>
          </p:cNvPr>
          <p:cNvSpPr>
            <a:spLocks noGrp="1"/>
          </p:cNvSpPr>
          <p:nvPr>
            <p:ph type="body" sz="quarter" idx="11"/>
          </p:nvPr>
        </p:nvSpPr>
        <p:spPr>
          <a:xfrm>
            <a:off x="140110" y="4099744"/>
            <a:ext cx="9357851" cy="1036667"/>
          </a:xfrm>
        </p:spPr>
        <p:txBody>
          <a:bodyPr/>
          <a:lstStyle/>
          <a:p>
            <a:r>
              <a:rPr lang="nb-NO" sz="2400" dirty="0"/>
              <a:t>Tvangsernæring: </a:t>
            </a:r>
          </a:p>
          <a:p>
            <a:r>
              <a:rPr lang="nb-NO" sz="2400" dirty="0"/>
              <a:t>psykiskhelsevernloven § 4-4, 2. ledd bokstav b)</a:t>
            </a:r>
          </a:p>
        </p:txBody>
      </p:sp>
      <p:sp>
        <p:nvSpPr>
          <p:cNvPr id="4" name="TekstSylinder 3">
            <a:extLst>
              <a:ext uri="{FF2B5EF4-FFF2-40B4-BE49-F238E27FC236}">
                <a16:creationId xmlns:a16="http://schemas.microsoft.com/office/drawing/2014/main" id="{280C2512-2CC4-4D0A-82BE-0B4427894796}"/>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373954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3C2BF52-05B4-4287-886B-5CDA4109D1C4}"/>
              </a:ext>
            </a:extLst>
          </p:cNvPr>
          <p:cNvSpPr>
            <a:spLocks noGrp="1"/>
          </p:cNvSpPr>
          <p:nvPr>
            <p:ph type="title"/>
          </p:nvPr>
        </p:nvSpPr>
        <p:spPr>
          <a:xfrm>
            <a:off x="107950" y="873125"/>
            <a:ext cx="10080625" cy="1077209"/>
          </a:xfrm>
        </p:spPr>
        <p:txBody>
          <a:bodyPr/>
          <a:lstStyle/>
          <a:p>
            <a:r>
              <a:rPr lang="nb-NO" dirty="0"/>
              <a:t>       Grunnloven og tvangsbruk </a:t>
            </a:r>
          </a:p>
        </p:txBody>
      </p:sp>
      <p:sp>
        <p:nvSpPr>
          <p:cNvPr id="2" name="Plassholder for tekst 1">
            <a:extLst>
              <a:ext uri="{FF2B5EF4-FFF2-40B4-BE49-F238E27FC236}">
                <a16:creationId xmlns:a16="http://schemas.microsoft.com/office/drawing/2014/main" id="{0A3CAF04-0507-42CD-AE92-6D41D9B6541E}"/>
              </a:ext>
            </a:extLst>
          </p:cNvPr>
          <p:cNvSpPr>
            <a:spLocks noGrp="1"/>
          </p:cNvSpPr>
          <p:nvPr>
            <p:ph type="body" sz="quarter" idx="11"/>
          </p:nvPr>
        </p:nvSpPr>
        <p:spPr>
          <a:xfrm>
            <a:off x="107950" y="2092829"/>
            <a:ext cx="9408013" cy="2672340"/>
          </a:xfrm>
        </p:spPr>
        <p:txBody>
          <a:bodyPr/>
          <a:lstStyle/>
          <a:p>
            <a:pPr marL="342900" indent="-342900">
              <a:buFont typeface="Arial" panose="020B0604020202020204" pitchFamily="34" charset="0"/>
              <a:buChar char="•"/>
            </a:pPr>
            <a:r>
              <a:rPr lang="nb-NO" dirty="0"/>
              <a:t>Tvangsinngrep krever i utgangspunktet hjemmel i lov, </a:t>
            </a:r>
            <a:r>
              <a:rPr lang="nb-NO" dirty="0" err="1"/>
              <a:t>grl</a:t>
            </a:r>
            <a:r>
              <a:rPr lang="nb-NO" dirty="0"/>
              <a:t>  § 113 </a:t>
            </a:r>
          </a:p>
          <a:p>
            <a:pPr marL="342900" indent="-342900">
              <a:buFont typeface="Arial" panose="020B0604020202020204" pitchFamily="34" charset="0"/>
              <a:buChar char="•"/>
            </a:pPr>
            <a:r>
              <a:rPr lang="nb-NO" dirty="0"/>
              <a:t>Legalitetsprinsippet - "ingen straff uten lov" </a:t>
            </a:r>
          </a:p>
          <a:p>
            <a:pPr marL="1028700" lvl="1" indent="-342900"/>
            <a:r>
              <a:rPr lang="nb-NO" dirty="0"/>
              <a:t>staten ikke kan gjøre inngrep i borgernes rettsstilling </a:t>
            </a:r>
          </a:p>
          <a:p>
            <a:pPr lvl="2" indent="0">
              <a:buNone/>
            </a:pPr>
            <a:r>
              <a:rPr lang="nb-NO" dirty="0"/>
              <a:t>uten hjemmel i lov </a:t>
            </a:r>
          </a:p>
          <a:p>
            <a:pPr marL="1028700" lvl="1" indent="-342900"/>
            <a:r>
              <a:rPr lang="nb-NO" dirty="0"/>
              <a:t>beskytte individene mot statsmakten</a:t>
            </a:r>
          </a:p>
          <a:p>
            <a:pPr marL="1028700" lvl="1" indent="-342900"/>
            <a:r>
              <a:rPr lang="nb-NO" dirty="0"/>
              <a:t>særlig viktig ved administrativ frihetsberøvelse </a:t>
            </a:r>
          </a:p>
          <a:p>
            <a:pPr marL="1028700" lvl="1" indent="-342900"/>
            <a:r>
              <a:rPr lang="nb-NO" dirty="0"/>
              <a:t>grunnlovsforankring fra 1814 ( § 96) </a:t>
            </a:r>
          </a:p>
          <a:p>
            <a:endParaRPr lang="nb-NO" dirty="0"/>
          </a:p>
        </p:txBody>
      </p:sp>
      <p:pic>
        <p:nvPicPr>
          <p:cNvPr id="1030" name="Picture 6" descr="Bilderesultat for grunnloven">
            <a:extLst>
              <a:ext uri="{FF2B5EF4-FFF2-40B4-BE49-F238E27FC236}">
                <a16:creationId xmlns:a16="http://schemas.microsoft.com/office/drawing/2014/main" id="{43D4BB35-EF6A-477C-8146-829FD108D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1" y="1950335"/>
            <a:ext cx="3467100" cy="490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90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AF62AE-F5D5-41D5-8763-EE81E526BDE9}"/>
              </a:ext>
            </a:extLst>
          </p:cNvPr>
          <p:cNvSpPr>
            <a:spLocks noGrp="1"/>
          </p:cNvSpPr>
          <p:nvPr>
            <p:ph type="title"/>
          </p:nvPr>
        </p:nvSpPr>
        <p:spPr/>
        <p:txBody>
          <a:bodyPr/>
          <a:lstStyle/>
          <a:p>
            <a:pPr algn="ctr"/>
            <a:r>
              <a:rPr lang="nb-NO" dirty="0"/>
              <a:t>Kasus 6</a:t>
            </a:r>
          </a:p>
        </p:txBody>
      </p:sp>
      <p:sp>
        <p:nvSpPr>
          <p:cNvPr id="3" name="Plassholder for tekst 2">
            <a:extLst>
              <a:ext uri="{FF2B5EF4-FFF2-40B4-BE49-F238E27FC236}">
                <a16:creationId xmlns:a16="http://schemas.microsoft.com/office/drawing/2014/main" id="{27912D28-01FB-4708-938B-B56FD513C4FF}"/>
              </a:ext>
            </a:extLst>
          </p:cNvPr>
          <p:cNvSpPr>
            <a:spLocks noGrp="1"/>
          </p:cNvSpPr>
          <p:nvPr>
            <p:ph type="body" sz="quarter" idx="11"/>
          </p:nvPr>
        </p:nvSpPr>
        <p:spPr>
          <a:xfrm>
            <a:off x="1057540" y="2005714"/>
            <a:ext cx="10078772" cy="4785918"/>
          </a:xfrm>
        </p:spPr>
        <p:txBody>
          <a:bodyPr/>
          <a:lstStyle/>
          <a:p>
            <a:r>
              <a:rPr lang="nb-NO" dirty="0"/>
              <a:t>Du får en pasient på legekontoret på 20 år med alvorlig underernæring. Pasienten selv ønsker ikke hjelp, men foreldrene har dratt henne med mot hennes vilje. Hun ser ikke selv at det er noe problem at hun ikke inntar næring. Du kjenner henne godt fra før, nå verre enn tidligere og hun er nesten sengeliggende. Undersøkelse: BMI: 15, puls: 38, BT 70/50, temp på 36.</a:t>
            </a:r>
          </a:p>
          <a:p>
            <a:pPr marL="457200" indent="-457200">
              <a:buFont typeface="+mj-lt"/>
              <a:buAutoNum type="arabicPeriod"/>
            </a:pPr>
            <a:r>
              <a:rPr lang="nb-NO" dirty="0"/>
              <a:t>Finnes det lovgrunnlag for tvangsinnleggelse? </a:t>
            </a:r>
            <a:r>
              <a:rPr lang="nb-NO" dirty="0">
                <a:solidFill>
                  <a:schemeClr val="accent5">
                    <a:lumMod val="40000"/>
                    <a:lumOff val="60000"/>
                  </a:schemeClr>
                </a:solidFill>
              </a:rPr>
              <a:t>poll</a:t>
            </a:r>
          </a:p>
          <a:p>
            <a:pPr lvl="1" indent="0">
              <a:buNone/>
            </a:pPr>
            <a:r>
              <a:rPr lang="nb-NO" dirty="0">
                <a:solidFill>
                  <a:schemeClr val="accent5">
                    <a:lumMod val="40000"/>
                    <a:lumOff val="60000"/>
                  </a:schemeClr>
                </a:solidFill>
              </a:rPr>
              <a:t>Svar: 4: </a:t>
            </a:r>
            <a:r>
              <a:rPr lang="nb-NO" dirty="0"/>
              <a:t>JA, PHL  § 3-2 / § 3-3</a:t>
            </a:r>
          </a:p>
          <a:p>
            <a:pPr marL="457200" indent="-457200">
              <a:buFont typeface="+mj-lt"/>
              <a:buAutoNum type="arabicPeriod"/>
            </a:pPr>
            <a:r>
              <a:rPr lang="nb-NO" dirty="0"/>
              <a:t>Dagen etterpå får du svar på lab som viser kaliumverdier på 2,4. </a:t>
            </a:r>
          </a:p>
          <a:p>
            <a:pPr lvl="1" indent="0">
              <a:buNone/>
            </a:pPr>
            <a:r>
              <a:rPr lang="nb-NO" dirty="0"/>
              <a:t>Hva gjør du? </a:t>
            </a:r>
            <a:r>
              <a:rPr lang="nb-NO" dirty="0">
                <a:solidFill>
                  <a:schemeClr val="accent5"/>
                </a:solidFill>
              </a:rPr>
              <a:t>Egenrefleksjon 1 min</a:t>
            </a:r>
          </a:p>
          <a:p>
            <a:pPr lvl="1" indent="0">
              <a:buNone/>
            </a:pPr>
            <a:r>
              <a:rPr lang="nb-NO" dirty="0"/>
              <a:t>	Konsulterer psykiater</a:t>
            </a:r>
          </a:p>
          <a:p>
            <a:pPr lvl="1" indent="0">
              <a:buNone/>
            </a:pPr>
            <a:r>
              <a:rPr lang="nb-NO" dirty="0"/>
              <a:t>	Legger akutt inn etter  </a:t>
            </a:r>
          </a:p>
          <a:p>
            <a:pPr lvl="1" indent="0">
              <a:buNone/>
            </a:pPr>
            <a:r>
              <a:rPr lang="nb-NO" dirty="0"/>
              <a:t>		HPL §7 for elektrolytt behandling mm</a:t>
            </a:r>
          </a:p>
          <a:p>
            <a:pPr lvl="1" indent="0">
              <a:buNone/>
            </a:pPr>
            <a:r>
              <a:rPr lang="nb-NO" dirty="0"/>
              <a:t>		PHL § 3-2 og deretter vedtak etter § 4-4 tvangsernæring </a:t>
            </a:r>
          </a:p>
          <a:p>
            <a:endParaRPr lang="nb-NO" sz="200" dirty="0"/>
          </a:p>
          <a:p>
            <a:endParaRPr lang="nb-NO" dirty="0"/>
          </a:p>
        </p:txBody>
      </p:sp>
      <p:pic>
        <p:nvPicPr>
          <p:cNvPr id="9" name="Bilde 8">
            <a:extLst>
              <a:ext uri="{FF2B5EF4-FFF2-40B4-BE49-F238E27FC236}">
                <a16:creationId xmlns:a16="http://schemas.microsoft.com/office/drawing/2014/main" id="{E48C332B-4D33-47F6-8C48-8F1E36270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495" y="3429000"/>
            <a:ext cx="2097505" cy="3429000"/>
          </a:xfrm>
          <a:prstGeom prst="rect">
            <a:avLst/>
          </a:prstGeom>
        </p:spPr>
      </p:pic>
      <p:sp>
        <p:nvSpPr>
          <p:cNvPr id="5" name="TekstSylinder 4">
            <a:extLst>
              <a:ext uri="{FF2B5EF4-FFF2-40B4-BE49-F238E27FC236}">
                <a16:creationId xmlns:a16="http://schemas.microsoft.com/office/drawing/2014/main" id="{C81D2902-7956-19E2-88E2-C22C39DA1D95}"/>
              </a:ext>
            </a:extLst>
          </p:cNvPr>
          <p:cNvSpPr txBox="1"/>
          <p:nvPr/>
        </p:nvSpPr>
        <p:spPr>
          <a:xfrm>
            <a:off x="2199503" y="240804"/>
            <a:ext cx="8229600" cy="1394997"/>
          </a:xfrm>
          <a:prstGeom prst="rect">
            <a:avLst/>
          </a:prstGeom>
          <a:solidFill>
            <a:schemeClr val="bg1">
              <a:lumMod val="95000"/>
            </a:schemeClr>
          </a:solidFill>
        </p:spPr>
        <p:txBody>
          <a:bodyPr wrap="square" rtlCol="0">
            <a:spAutoFit/>
          </a:bodyPr>
          <a:lstStyle/>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Nei, all helsehjelp er basert på samtykke, ja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Pbrl</a:t>
            </a:r>
            <a:r>
              <a:rPr lang="nb-NO" sz="2000" dirty="0">
                <a:effectLst/>
                <a:latin typeface="Calibri" panose="020F0502020204030204" pitchFamily="34" charset="0"/>
                <a:ea typeface="Calibri" panose="020F0502020204030204" pitchFamily="34" charset="0"/>
                <a:cs typeface="Times New Roman" panose="02020603050405020304" pitchFamily="18" charset="0"/>
              </a:rPr>
              <a:t> § 4-1</a:t>
            </a:r>
          </a:p>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påtrengende nødvendig/ø-hjelp, HPL § 7</a:t>
            </a:r>
          </a:p>
          <a:p>
            <a:pPr marL="742950" lvl="1" indent="-28575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Ja, vedtak om tvungen somatisk helsehjelp,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kap</a:t>
            </a:r>
            <a:r>
              <a:rPr lang="nb-NO" sz="2000" dirty="0">
                <a:effectLst/>
                <a:latin typeface="Calibri" panose="020F0502020204030204" pitchFamily="34" charset="0"/>
                <a:ea typeface="Calibri" panose="020F0502020204030204" pitchFamily="34" charset="0"/>
                <a:cs typeface="Times New Roman" panose="02020603050405020304" pitchFamily="18" charset="0"/>
              </a:rPr>
              <a:t> 4a</a:t>
            </a:r>
          </a:p>
          <a:p>
            <a:pPr marL="742950" lvl="1" indent="-285750">
              <a:lnSpc>
                <a:spcPct val="107000"/>
              </a:lnSpc>
              <a:spcAft>
                <a:spcPts val="800"/>
              </a:spcAft>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Ja, vedtak om tvungen psykisk helsehjelp, PHL § 3-2</a:t>
            </a:r>
          </a:p>
        </p:txBody>
      </p:sp>
    </p:spTree>
    <p:extLst>
      <p:ext uri="{BB962C8B-B14F-4D97-AF65-F5344CB8AC3E}">
        <p14:creationId xmlns:p14="http://schemas.microsoft.com/office/powerpoint/2010/main" val="17282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B22838C-C78F-4C41-AFB6-3482C96151B5}"/>
              </a:ext>
            </a:extLst>
          </p:cNvPr>
          <p:cNvSpPr>
            <a:spLocks noGrp="1"/>
          </p:cNvSpPr>
          <p:nvPr>
            <p:ph type="body" sz="quarter" idx="10"/>
          </p:nvPr>
        </p:nvSpPr>
        <p:spPr>
          <a:xfrm>
            <a:off x="937593" y="350729"/>
            <a:ext cx="9445660" cy="3184913"/>
          </a:xfrm>
        </p:spPr>
        <p:txBody>
          <a:bodyPr/>
          <a:lstStyle/>
          <a:p>
            <a:r>
              <a:rPr lang="nb-NO" sz="8000" dirty="0"/>
              <a:t>VII</a:t>
            </a:r>
          </a:p>
          <a:p>
            <a:r>
              <a:rPr lang="nb-NO" sz="8000" dirty="0"/>
              <a:t>Tvangslovutvalget</a:t>
            </a:r>
            <a:r>
              <a:rPr lang="nb-NO" dirty="0"/>
              <a:t> </a:t>
            </a:r>
            <a:br>
              <a:rPr lang="nb-NO" dirty="0"/>
            </a:br>
            <a:endParaRPr lang="nb-NO" dirty="0"/>
          </a:p>
        </p:txBody>
      </p:sp>
      <p:sp>
        <p:nvSpPr>
          <p:cNvPr id="5" name="Plassholder for tekst 4">
            <a:extLst>
              <a:ext uri="{FF2B5EF4-FFF2-40B4-BE49-F238E27FC236}">
                <a16:creationId xmlns:a16="http://schemas.microsoft.com/office/drawing/2014/main" id="{0A269A70-C451-41A0-8871-1D7255941447}"/>
              </a:ext>
            </a:extLst>
          </p:cNvPr>
          <p:cNvSpPr>
            <a:spLocks noGrp="1"/>
          </p:cNvSpPr>
          <p:nvPr>
            <p:ph type="body" sz="quarter" idx="11"/>
          </p:nvPr>
        </p:nvSpPr>
        <p:spPr>
          <a:xfrm>
            <a:off x="622300" y="3952084"/>
            <a:ext cx="5473700" cy="1036667"/>
          </a:xfrm>
        </p:spPr>
        <p:txBody>
          <a:bodyPr/>
          <a:lstStyle/>
          <a:p>
            <a:r>
              <a:rPr lang="nb-NO" sz="3200" dirty="0"/>
              <a:t>Utredning av nye og mer samordnede tvangsregler</a:t>
            </a:r>
          </a:p>
        </p:txBody>
      </p:sp>
      <p:sp>
        <p:nvSpPr>
          <p:cNvPr id="6" name="TekstSylinder 5">
            <a:extLst>
              <a:ext uri="{FF2B5EF4-FFF2-40B4-BE49-F238E27FC236}">
                <a16:creationId xmlns:a16="http://schemas.microsoft.com/office/drawing/2014/main" id="{F66A458E-6EA7-483F-8D1D-204E4FDE74EB}"/>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4182705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1D4EE6-EDCB-488D-9795-27A686D6B1B8}"/>
              </a:ext>
            </a:extLst>
          </p:cNvPr>
          <p:cNvSpPr>
            <a:spLocks noGrp="1"/>
          </p:cNvSpPr>
          <p:nvPr>
            <p:ph type="title"/>
          </p:nvPr>
        </p:nvSpPr>
        <p:spPr>
          <a:xfrm>
            <a:off x="1055688" y="1"/>
            <a:ext cx="10080625" cy="1950334"/>
          </a:xfrm>
        </p:spPr>
        <p:txBody>
          <a:bodyPr/>
          <a:lstStyle/>
          <a:p>
            <a:pPr algn="ctr"/>
            <a:r>
              <a:rPr lang="nb-NO" dirty="0"/>
              <a:t>En felles lov for tvang i </a:t>
            </a:r>
            <a:br>
              <a:rPr lang="nb-NO" dirty="0"/>
            </a:br>
            <a:r>
              <a:rPr lang="nb-NO" dirty="0"/>
              <a:t>helse og omsorgstjenesten</a:t>
            </a:r>
          </a:p>
        </p:txBody>
      </p:sp>
      <p:sp>
        <p:nvSpPr>
          <p:cNvPr id="3" name="Plassholder for tekst 2">
            <a:extLst>
              <a:ext uri="{FF2B5EF4-FFF2-40B4-BE49-F238E27FC236}">
                <a16:creationId xmlns:a16="http://schemas.microsoft.com/office/drawing/2014/main" id="{1E075B7A-4E84-4D04-977D-5B2A9D61D22E}"/>
              </a:ext>
            </a:extLst>
          </p:cNvPr>
          <p:cNvSpPr>
            <a:spLocks noGrp="1"/>
          </p:cNvSpPr>
          <p:nvPr>
            <p:ph type="body" sz="quarter" idx="11"/>
          </p:nvPr>
        </p:nvSpPr>
        <p:spPr>
          <a:xfrm>
            <a:off x="139749" y="2237526"/>
            <a:ext cx="7629259" cy="2382948"/>
          </a:xfrm>
        </p:spPr>
        <p:txBody>
          <a:bodyPr/>
          <a:lstStyle/>
          <a:p>
            <a:pPr marL="342900" indent="-342900">
              <a:buFont typeface="Arial" panose="020B0604020202020204" pitchFamily="34" charset="0"/>
              <a:buChar char="•"/>
            </a:pPr>
            <a:r>
              <a:rPr lang="nb-NO" dirty="0"/>
              <a:t>Revisjon og modernisering av nåværende regler på tvang </a:t>
            </a:r>
          </a:p>
          <a:p>
            <a:pPr lvl="1" indent="0">
              <a:buNone/>
            </a:pPr>
            <a:r>
              <a:rPr lang="nb-NO" dirty="0"/>
              <a:t>(somatikk, psykiatri, PU, rus)</a:t>
            </a:r>
          </a:p>
          <a:p>
            <a:pPr marL="1028700" lvl="1" indent="-342900"/>
            <a:r>
              <a:rPr lang="nb-NO" dirty="0"/>
              <a:t>Ikke harmonisert – ulike kriterier</a:t>
            </a:r>
          </a:p>
          <a:p>
            <a:pPr marL="1028700" lvl="1" indent="-342900"/>
            <a:r>
              <a:rPr lang="nb-NO" dirty="0"/>
              <a:t>Samhandling vanskelig: silo tenkning - gråsoner</a:t>
            </a:r>
          </a:p>
          <a:p>
            <a:pPr marL="1028700" lvl="1" indent="-342900"/>
            <a:r>
              <a:rPr lang="nb-NO" dirty="0"/>
              <a:t>Mer vekt på funksjon og samtykkekompetanse</a:t>
            </a:r>
          </a:p>
        </p:txBody>
      </p:sp>
      <p:pic>
        <p:nvPicPr>
          <p:cNvPr id="2052" name="Picture 4" descr="Bilderesultat for tvangsbegrensningsloven">
            <a:extLst>
              <a:ext uri="{FF2B5EF4-FFF2-40B4-BE49-F238E27FC236}">
                <a16:creationId xmlns:a16="http://schemas.microsoft.com/office/drawing/2014/main" id="{DAEF2BEB-AA0D-450D-8EC7-4949D9015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11" y="4220133"/>
            <a:ext cx="6777789" cy="263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8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61F696-9130-4081-BF26-038BC9FEE1B4}"/>
              </a:ext>
            </a:extLst>
          </p:cNvPr>
          <p:cNvSpPr>
            <a:spLocks noGrp="1"/>
          </p:cNvSpPr>
          <p:nvPr>
            <p:ph type="title"/>
          </p:nvPr>
        </p:nvSpPr>
        <p:spPr>
          <a:xfrm>
            <a:off x="1055688" y="119271"/>
            <a:ext cx="10080625" cy="1831064"/>
          </a:xfrm>
        </p:spPr>
        <p:txBody>
          <a:bodyPr/>
          <a:lstStyle/>
          <a:p>
            <a:pPr algn="ctr"/>
            <a:r>
              <a:rPr lang="nb-NO" dirty="0"/>
              <a:t>Menneskerettighetene - tvangsbruk </a:t>
            </a:r>
            <a:br>
              <a:rPr lang="nb-NO" dirty="0"/>
            </a:br>
            <a:endParaRPr lang="nb-NO" dirty="0"/>
          </a:p>
        </p:txBody>
      </p:sp>
      <p:sp>
        <p:nvSpPr>
          <p:cNvPr id="3" name="Plassholder for tekst 2">
            <a:extLst>
              <a:ext uri="{FF2B5EF4-FFF2-40B4-BE49-F238E27FC236}">
                <a16:creationId xmlns:a16="http://schemas.microsoft.com/office/drawing/2014/main" id="{259DA413-F231-4F4A-B8A3-85E1C2A0AFB8}"/>
              </a:ext>
            </a:extLst>
          </p:cNvPr>
          <p:cNvSpPr>
            <a:spLocks noGrp="1"/>
          </p:cNvSpPr>
          <p:nvPr>
            <p:ph type="body" sz="quarter" idx="11"/>
          </p:nvPr>
        </p:nvSpPr>
        <p:spPr>
          <a:xfrm>
            <a:off x="682907" y="2109927"/>
            <a:ext cx="5116009" cy="4507661"/>
          </a:xfrm>
        </p:spPr>
        <p:txBody>
          <a:bodyPr/>
          <a:lstStyle/>
          <a:p>
            <a:pPr marL="342900" indent="-342900">
              <a:buFont typeface="Arial" panose="020B0604020202020204" pitchFamily="34" charset="0"/>
              <a:buChar char="•"/>
            </a:pPr>
            <a:r>
              <a:rPr lang="nb-NO" sz="1800" dirty="0"/>
              <a:t>Selvbestemmelsesretten </a:t>
            </a:r>
          </a:p>
          <a:p>
            <a:pPr marL="342900" indent="-342900">
              <a:buFont typeface="Arial" panose="020B0604020202020204" pitchFamily="34" charset="0"/>
              <a:buChar char="•"/>
            </a:pPr>
            <a:r>
              <a:rPr lang="nb-NO" sz="1800" dirty="0"/>
              <a:t>Autonomi som ideal </a:t>
            </a:r>
          </a:p>
          <a:p>
            <a:pPr marL="342900" indent="-342900">
              <a:buFont typeface="Arial" panose="020B0604020202020204" pitchFamily="34" charset="0"/>
              <a:buChar char="•"/>
            </a:pPr>
            <a:r>
              <a:rPr lang="nb-NO" sz="1800" dirty="0"/>
              <a:t>Retten til privatliv </a:t>
            </a:r>
          </a:p>
          <a:p>
            <a:pPr marL="342900" indent="-342900">
              <a:buFont typeface="Arial" panose="020B0604020202020204" pitchFamily="34" charset="0"/>
              <a:buChar char="•"/>
            </a:pPr>
            <a:r>
              <a:rPr lang="nb-NO" sz="1800" dirty="0"/>
              <a:t>Respekt for personers vurderinger </a:t>
            </a:r>
          </a:p>
          <a:p>
            <a:pPr marL="342900" indent="-342900">
              <a:buFont typeface="Arial" panose="020B0604020202020204" pitchFamily="34" charset="0"/>
              <a:buChar char="•"/>
            </a:pPr>
            <a:r>
              <a:rPr lang="nb-NO" sz="1800" dirty="0"/>
              <a:t>Respekt for fysisk og psykisk integritet</a:t>
            </a:r>
          </a:p>
          <a:p>
            <a:pPr marL="342900" indent="-342900">
              <a:buFont typeface="Arial" panose="020B0604020202020204" pitchFamily="34" charset="0"/>
              <a:buChar char="•"/>
            </a:pPr>
            <a:r>
              <a:rPr lang="nb-NO" sz="1800" dirty="0"/>
              <a:t>Beskyttelse mot skade</a:t>
            </a:r>
          </a:p>
          <a:p>
            <a:pPr marL="342900" indent="-342900">
              <a:buFont typeface="Arial" panose="020B0604020202020204" pitchFamily="34" charset="0"/>
              <a:buChar char="•"/>
            </a:pPr>
            <a:r>
              <a:rPr lang="nb-NO" sz="1800" dirty="0"/>
              <a:t>Gjøre det gode</a:t>
            </a:r>
          </a:p>
          <a:p>
            <a:pPr marL="342900" indent="-342900">
              <a:buFont typeface="Arial" panose="020B0604020202020204" pitchFamily="34" charset="0"/>
              <a:buChar char="•"/>
            </a:pPr>
            <a:r>
              <a:rPr lang="nb-NO" sz="1800" dirty="0"/>
              <a:t>Hindre diskriminering</a:t>
            </a:r>
          </a:p>
          <a:p>
            <a:pPr marL="342900" indent="-342900">
              <a:buFont typeface="Arial" panose="020B0604020202020204" pitchFamily="34" charset="0"/>
              <a:buChar char="•"/>
            </a:pPr>
            <a:r>
              <a:rPr lang="nb-NO" sz="1800" dirty="0"/>
              <a:t>Rettferdighet</a:t>
            </a:r>
          </a:p>
          <a:p>
            <a:pPr marL="342900" indent="-342900">
              <a:buFont typeface="Arial" panose="020B0604020202020204" pitchFamily="34" charset="0"/>
              <a:buChar char="•"/>
            </a:pPr>
            <a:r>
              <a:rPr lang="nb-NO" sz="1800" dirty="0"/>
              <a:t>Livets ukrenkelighet</a:t>
            </a:r>
          </a:p>
          <a:p>
            <a:pPr marL="342900" indent="-342900">
              <a:buFont typeface="Arial" panose="020B0604020202020204" pitchFamily="34" charset="0"/>
              <a:buChar char="•"/>
            </a:pPr>
            <a:r>
              <a:rPr lang="nb-NO" sz="1800" dirty="0"/>
              <a:t>Effektiv ressursutnytting </a:t>
            </a:r>
          </a:p>
          <a:p>
            <a:pPr marL="342900" indent="-342900">
              <a:buFontTx/>
              <a:buChar char="-"/>
            </a:pPr>
            <a:endParaRPr lang="nb-NO" dirty="0"/>
          </a:p>
        </p:txBody>
      </p:sp>
      <p:pic>
        <p:nvPicPr>
          <p:cNvPr id="2050" name="Picture 2" descr="Bilderesultat for menneskerettigheter">
            <a:extLst>
              <a:ext uri="{FF2B5EF4-FFF2-40B4-BE49-F238E27FC236}">
                <a16:creationId xmlns:a16="http://schemas.microsoft.com/office/drawing/2014/main" id="{FB5E321E-B509-4FB0-ADA1-7341D916E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257" y="2035786"/>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eresultat for menneskerettigheter">
            <a:extLst>
              <a:ext uri="{FF2B5EF4-FFF2-40B4-BE49-F238E27FC236}">
                <a16:creationId xmlns:a16="http://schemas.microsoft.com/office/drawing/2014/main" id="{B80F8C38-8232-49C8-9734-FD163CE19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444" y="3755663"/>
            <a:ext cx="3284676" cy="298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1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A4A4F3-E0D8-4855-BFB4-74CDA387E585}"/>
              </a:ext>
            </a:extLst>
          </p:cNvPr>
          <p:cNvSpPr>
            <a:spLocks noGrp="1"/>
          </p:cNvSpPr>
          <p:nvPr>
            <p:ph type="title"/>
          </p:nvPr>
        </p:nvSpPr>
        <p:spPr/>
        <p:txBody>
          <a:bodyPr/>
          <a:lstStyle/>
          <a:p>
            <a:pPr algn="ctr"/>
            <a:r>
              <a:rPr lang="nb-NO" dirty="0"/>
              <a:t>Hva er tvang?</a:t>
            </a:r>
          </a:p>
        </p:txBody>
      </p:sp>
      <p:sp>
        <p:nvSpPr>
          <p:cNvPr id="3" name="Plassholder for tekst 2">
            <a:extLst>
              <a:ext uri="{FF2B5EF4-FFF2-40B4-BE49-F238E27FC236}">
                <a16:creationId xmlns:a16="http://schemas.microsoft.com/office/drawing/2014/main" id="{A8166FC3-4AB8-4804-A4BD-5C9EFC1D0391}"/>
              </a:ext>
            </a:extLst>
          </p:cNvPr>
          <p:cNvSpPr>
            <a:spLocks noGrp="1"/>
          </p:cNvSpPr>
          <p:nvPr>
            <p:ph type="body" sz="quarter" idx="11"/>
          </p:nvPr>
        </p:nvSpPr>
        <p:spPr>
          <a:xfrm>
            <a:off x="-1" y="2162268"/>
            <a:ext cx="7339913" cy="4536244"/>
          </a:xfrm>
        </p:spPr>
        <p:txBody>
          <a:bodyPr/>
          <a:lstStyle/>
          <a:p>
            <a:pPr marL="342900" indent="-342900">
              <a:buFont typeface="Arial" panose="020B0604020202020204" pitchFamily="34" charset="0"/>
              <a:buChar char="•"/>
            </a:pPr>
            <a:r>
              <a:rPr lang="nb-NO" dirty="0"/>
              <a:t>Låste dører på sykehjem?</a:t>
            </a:r>
          </a:p>
          <a:p>
            <a:pPr marL="342900" indent="-342900">
              <a:buFont typeface="Arial" panose="020B0604020202020204" pitchFamily="34" charset="0"/>
              <a:buChar char="•"/>
            </a:pPr>
            <a:r>
              <a:rPr lang="nb-NO" dirty="0"/>
              <a:t>Sette bord på rullestol?</a:t>
            </a:r>
          </a:p>
          <a:p>
            <a:pPr marL="342900" indent="-342900">
              <a:buFont typeface="Arial" panose="020B0604020202020204" pitchFamily="34" charset="0"/>
              <a:buChar char="•"/>
            </a:pPr>
            <a:r>
              <a:rPr lang="nb-NO" dirty="0"/>
              <a:t>GPS på dement pasient?</a:t>
            </a:r>
          </a:p>
          <a:p>
            <a:pPr marL="342900" indent="-342900">
              <a:buFont typeface="Arial" panose="020B0604020202020204" pitchFamily="34" charset="0"/>
              <a:buChar char="•"/>
            </a:pPr>
            <a:r>
              <a:rPr lang="nb-NO" dirty="0"/>
              <a:t>Sengehest?</a:t>
            </a:r>
          </a:p>
          <a:p>
            <a:pPr marL="342900" indent="-342900">
              <a:buFont typeface="Arial" panose="020B0604020202020204" pitchFamily="34" charset="0"/>
              <a:buChar char="•"/>
            </a:pPr>
            <a:r>
              <a:rPr lang="nb-NO" dirty="0"/>
              <a:t>Knuste medisiner i maten til en dement?</a:t>
            </a:r>
          </a:p>
          <a:p>
            <a:pPr marL="342900" indent="-342900">
              <a:buFont typeface="Arial" panose="020B0604020202020204" pitchFamily="34" charset="0"/>
              <a:buChar char="•"/>
            </a:pPr>
            <a:r>
              <a:rPr lang="nb-NO" dirty="0"/>
              <a:t>Si at: </a:t>
            </a:r>
          </a:p>
          <a:p>
            <a:pPr marL="1028700" lvl="1" indent="-342900"/>
            <a:r>
              <a:rPr lang="nb-NO" dirty="0"/>
              <a:t>« Dersom du ikke tar medisinen vil du bli innlagt?»</a:t>
            </a:r>
          </a:p>
          <a:p>
            <a:pPr marL="1028700" lvl="1" indent="-342900"/>
            <a:r>
              <a:rPr lang="nb-NO" dirty="0"/>
              <a:t>« Dersom du ikke tar medisinen vil du bli alvorlig syk?»</a:t>
            </a:r>
          </a:p>
          <a:p>
            <a:pPr marL="342900" indent="-342900">
              <a:buFont typeface="Arial" panose="020B0604020202020204" pitchFamily="34" charset="0"/>
              <a:buChar char="•"/>
            </a:pPr>
            <a:r>
              <a:rPr lang="nb-NO" dirty="0">
                <a:solidFill>
                  <a:schemeClr val="accent5">
                    <a:lumMod val="40000"/>
                    <a:lumOff val="60000"/>
                  </a:schemeClr>
                </a:solidFill>
              </a:rPr>
              <a:t>Poll</a:t>
            </a:r>
          </a:p>
          <a:p>
            <a:pPr marL="1028700" lvl="1" indent="-342900"/>
            <a:endParaRPr lang="nb-NO" dirty="0">
              <a:solidFill>
                <a:schemeClr val="accent5">
                  <a:lumMod val="40000"/>
                  <a:lumOff val="60000"/>
                </a:schemeClr>
              </a:solidFill>
            </a:endParaRPr>
          </a:p>
          <a:p>
            <a:endParaRPr lang="nb-NO" dirty="0"/>
          </a:p>
          <a:p>
            <a:pPr lvl="2" indent="0">
              <a:buNone/>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TekstSylinder 3">
            <a:extLst>
              <a:ext uri="{FF2B5EF4-FFF2-40B4-BE49-F238E27FC236}">
                <a16:creationId xmlns:a16="http://schemas.microsoft.com/office/drawing/2014/main" id="{0F7DC337-BAB2-4FFF-AEE4-F4287575BAED}"/>
              </a:ext>
            </a:extLst>
          </p:cNvPr>
          <p:cNvSpPr txBox="1"/>
          <p:nvPr/>
        </p:nvSpPr>
        <p:spPr>
          <a:xfrm>
            <a:off x="7339913" y="2353122"/>
            <a:ext cx="4584356" cy="3416320"/>
          </a:xfrm>
          <a:prstGeom prst="rect">
            <a:avLst/>
          </a:prstGeom>
          <a:noFill/>
        </p:spPr>
        <p:txBody>
          <a:bodyPr wrap="square" rtlCol="0">
            <a:spAutoFit/>
          </a:bodyPr>
          <a:lstStyle/>
          <a:p>
            <a:pPr lvl="0"/>
            <a:r>
              <a:rPr lang="nb-NO" sz="2400" dirty="0">
                <a:solidFill>
                  <a:srgbClr val="00244E"/>
                </a:solidFill>
              </a:rPr>
              <a:t>Motstand?</a:t>
            </a:r>
          </a:p>
          <a:p>
            <a:endParaRPr lang="nb-NO" sz="2400" dirty="0"/>
          </a:p>
          <a:p>
            <a:r>
              <a:rPr lang="nb-NO" sz="2400" dirty="0"/>
              <a:t>Trussel nivået?</a:t>
            </a:r>
          </a:p>
          <a:p>
            <a:endParaRPr lang="nb-NO" sz="2400" dirty="0"/>
          </a:p>
          <a:p>
            <a:r>
              <a:rPr lang="nb-NO" sz="2400" dirty="0"/>
              <a:t>Reell frivillighet – tvang</a:t>
            </a:r>
          </a:p>
          <a:p>
            <a:endParaRPr lang="nb-NO" sz="2400" dirty="0"/>
          </a:p>
          <a:p>
            <a:r>
              <a:rPr lang="nb-NO" sz="2400" dirty="0"/>
              <a:t>Skaper redsel?</a:t>
            </a:r>
          </a:p>
          <a:p>
            <a:endParaRPr lang="nb-NO" sz="2400" dirty="0"/>
          </a:p>
          <a:p>
            <a:r>
              <a:rPr lang="nb-NO" sz="2400" dirty="0"/>
              <a:t>Makt</a:t>
            </a:r>
          </a:p>
        </p:txBody>
      </p:sp>
      <p:sp>
        <p:nvSpPr>
          <p:cNvPr id="5" name="TekstSylinder 4">
            <a:extLst>
              <a:ext uri="{FF2B5EF4-FFF2-40B4-BE49-F238E27FC236}">
                <a16:creationId xmlns:a16="http://schemas.microsoft.com/office/drawing/2014/main" id="{646CA3E8-759B-0B85-3D11-09206811A49E}"/>
              </a:ext>
            </a:extLst>
          </p:cNvPr>
          <p:cNvSpPr txBox="1"/>
          <p:nvPr/>
        </p:nvSpPr>
        <p:spPr>
          <a:xfrm>
            <a:off x="4318000" y="6121400"/>
            <a:ext cx="1200731" cy="369332"/>
          </a:xfrm>
          <a:prstGeom prst="rect">
            <a:avLst/>
          </a:prstGeom>
          <a:noFill/>
        </p:spPr>
        <p:txBody>
          <a:bodyPr wrap="square" rtlCol="0">
            <a:spAutoFit/>
          </a:bodyPr>
          <a:lstStyle/>
          <a:p>
            <a:r>
              <a:rPr lang="nb-NO" dirty="0">
                <a:solidFill>
                  <a:schemeClr val="accent5">
                    <a:lumMod val="40000"/>
                    <a:lumOff val="60000"/>
                  </a:schemeClr>
                </a:solidFill>
              </a:rPr>
              <a:t>Svar: 4</a:t>
            </a:r>
          </a:p>
        </p:txBody>
      </p:sp>
      <p:sp>
        <p:nvSpPr>
          <p:cNvPr id="6" name="TekstSylinder 5">
            <a:extLst>
              <a:ext uri="{FF2B5EF4-FFF2-40B4-BE49-F238E27FC236}">
                <a16:creationId xmlns:a16="http://schemas.microsoft.com/office/drawing/2014/main" id="{BAF19264-6554-DAEE-6E96-8C71F31515E5}"/>
              </a:ext>
            </a:extLst>
          </p:cNvPr>
          <p:cNvSpPr txBox="1"/>
          <p:nvPr/>
        </p:nvSpPr>
        <p:spPr>
          <a:xfrm>
            <a:off x="474563" y="119661"/>
            <a:ext cx="8484243" cy="1561005"/>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Alle situasjonene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Ingen av situasjonene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Alle bortsett fra den siste setningen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Det kommer an på blant annet motstanden fra pasienten, trusselnivået pasienten opplever, og maktbalansen mellom helsepersonell og pasienten.</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973B6D9-61A9-4992-BA51-17547604448C}"/>
              </a:ext>
            </a:extLst>
          </p:cNvPr>
          <p:cNvSpPr>
            <a:spLocks noGrp="1"/>
          </p:cNvSpPr>
          <p:nvPr>
            <p:ph type="title"/>
          </p:nvPr>
        </p:nvSpPr>
        <p:spPr/>
        <p:txBody>
          <a:bodyPr/>
          <a:lstStyle/>
          <a:p>
            <a:r>
              <a:rPr lang="nb-NO" dirty="0"/>
              <a:t>Områder tvang - oversikt</a:t>
            </a:r>
          </a:p>
        </p:txBody>
      </p:sp>
      <p:sp>
        <p:nvSpPr>
          <p:cNvPr id="2" name="Plassholder for tekst 1">
            <a:extLst>
              <a:ext uri="{FF2B5EF4-FFF2-40B4-BE49-F238E27FC236}">
                <a16:creationId xmlns:a16="http://schemas.microsoft.com/office/drawing/2014/main" id="{074E33C7-BB39-4D8B-B072-62F16BAC9BFE}"/>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Psykisk helsehjelp</a:t>
            </a:r>
          </a:p>
          <a:p>
            <a:pPr marL="342900" indent="-342900">
              <a:buFont typeface="Arial" panose="020B0604020202020204" pitchFamily="34" charset="0"/>
              <a:buChar char="•"/>
            </a:pPr>
            <a:r>
              <a:rPr lang="nb-NO" dirty="0"/>
              <a:t>Somatisk helsehjelp</a:t>
            </a:r>
          </a:p>
          <a:p>
            <a:pPr marL="342900" indent="-342900">
              <a:buFont typeface="Arial" panose="020B0604020202020204" pitchFamily="34" charset="0"/>
              <a:buChar char="•"/>
            </a:pPr>
            <a:r>
              <a:rPr lang="nb-NO" dirty="0"/>
              <a:t>Psykisk utviklingshemmede</a:t>
            </a:r>
          </a:p>
          <a:p>
            <a:pPr marL="342900" indent="-342900">
              <a:buFont typeface="Arial" panose="020B0604020202020204" pitchFamily="34" charset="0"/>
              <a:buChar char="•"/>
            </a:pPr>
            <a:r>
              <a:rPr lang="nb-NO" dirty="0"/>
              <a:t>Rusbehandling</a:t>
            </a:r>
          </a:p>
          <a:p>
            <a:pPr marL="342900" indent="-342900">
              <a:buFont typeface="Arial" panose="020B0604020202020204" pitchFamily="34" charset="0"/>
              <a:buChar char="•"/>
            </a:pPr>
            <a:r>
              <a:rPr lang="nb-NO" dirty="0"/>
              <a:t>Barnevern</a:t>
            </a:r>
          </a:p>
          <a:p>
            <a:pPr marL="342900" indent="-342900">
              <a:buFont typeface="Arial" panose="020B0604020202020204" pitchFamily="34" charset="0"/>
              <a:buChar char="•"/>
            </a:pPr>
            <a:r>
              <a:rPr lang="nb-NO" dirty="0"/>
              <a:t>Økonomi – verge/ Nav forvaltning</a:t>
            </a:r>
          </a:p>
        </p:txBody>
      </p:sp>
      <p:graphicFrame>
        <p:nvGraphicFramePr>
          <p:cNvPr id="6" name="Tabell 5">
            <a:extLst>
              <a:ext uri="{FF2B5EF4-FFF2-40B4-BE49-F238E27FC236}">
                <a16:creationId xmlns:a16="http://schemas.microsoft.com/office/drawing/2014/main" id="{7AA9E25B-35A3-4483-80D6-08BA0DC5DC1F}"/>
              </a:ext>
            </a:extLst>
          </p:cNvPr>
          <p:cNvGraphicFramePr>
            <a:graphicFrameLocks noGrp="1"/>
          </p:cNvGraphicFramePr>
          <p:nvPr>
            <p:extLst>
              <p:ext uri="{D42A27DB-BD31-4B8C-83A1-F6EECF244321}">
                <p14:modId xmlns:p14="http://schemas.microsoft.com/office/powerpoint/2010/main" val="2841869418"/>
              </p:ext>
            </p:extLst>
          </p:nvPr>
        </p:nvGraphicFramePr>
        <p:xfrm>
          <a:off x="0" y="-1"/>
          <a:ext cx="12192000" cy="7633489"/>
        </p:xfrm>
        <a:graphic>
          <a:graphicData uri="http://schemas.openxmlformats.org/drawingml/2006/table">
            <a:tbl>
              <a:tblPr firstRow="1" firstCol="1" bandRow="1">
                <a:tableStyleId>{5C22544A-7EE6-4342-B048-85BDC9FD1C3A}</a:tableStyleId>
              </a:tblPr>
              <a:tblGrid>
                <a:gridCol w="1893508">
                  <a:extLst>
                    <a:ext uri="{9D8B030D-6E8A-4147-A177-3AD203B41FA5}">
                      <a16:colId xmlns:a16="http://schemas.microsoft.com/office/drawing/2014/main" val="2660220227"/>
                    </a:ext>
                  </a:extLst>
                </a:gridCol>
                <a:gridCol w="1769769">
                  <a:extLst>
                    <a:ext uri="{9D8B030D-6E8A-4147-A177-3AD203B41FA5}">
                      <a16:colId xmlns:a16="http://schemas.microsoft.com/office/drawing/2014/main" val="4148334492"/>
                    </a:ext>
                  </a:extLst>
                </a:gridCol>
                <a:gridCol w="1769769">
                  <a:extLst>
                    <a:ext uri="{9D8B030D-6E8A-4147-A177-3AD203B41FA5}">
                      <a16:colId xmlns:a16="http://schemas.microsoft.com/office/drawing/2014/main" val="4201634668"/>
                    </a:ext>
                  </a:extLst>
                </a:gridCol>
                <a:gridCol w="1127247">
                  <a:extLst>
                    <a:ext uri="{9D8B030D-6E8A-4147-A177-3AD203B41FA5}">
                      <a16:colId xmlns:a16="http://schemas.microsoft.com/office/drawing/2014/main" val="226690737"/>
                    </a:ext>
                  </a:extLst>
                </a:gridCol>
                <a:gridCol w="1447375">
                  <a:extLst>
                    <a:ext uri="{9D8B030D-6E8A-4147-A177-3AD203B41FA5}">
                      <a16:colId xmlns:a16="http://schemas.microsoft.com/office/drawing/2014/main" val="2436684069"/>
                    </a:ext>
                  </a:extLst>
                </a:gridCol>
                <a:gridCol w="2092166">
                  <a:extLst>
                    <a:ext uri="{9D8B030D-6E8A-4147-A177-3AD203B41FA5}">
                      <a16:colId xmlns:a16="http://schemas.microsoft.com/office/drawing/2014/main" val="2300126995"/>
                    </a:ext>
                  </a:extLst>
                </a:gridCol>
                <a:gridCol w="2092166">
                  <a:extLst>
                    <a:ext uri="{9D8B030D-6E8A-4147-A177-3AD203B41FA5}">
                      <a16:colId xmlns:a16="http://schemas.microsoft.com/office/drawing/2014/main" val="250306222"/>
                    </a:ext>
                  </a:extLst>
                </a:gridCol>
              </a:tblGrid>
              <a:tr h="195405">
                <a:tc>
                  <a:txBody>
                    <a:bodyPr/>
                    <a:lstStyle/>
                    <a:p>
                      <a:pPr algn="l">
                        <a:lnSpc>
                          <a:spcPct val="115000"/>
                        </a:lnSpc>
                        <a:spcAft>
                          <a:spcPts val="0"/>
                        </a:spcAft>
                      </a:pPr>
                      <a:r>
                        <a:rPr lang="nb-NO" sz="1200" dirty="0">
                          <a:effectLst/>
                        </a:rPr>
                        <a:t>Situasjon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Lov</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100">
                          <a:effectLst/>
                        </a:rPr>
                        <a:t>tiltak</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gridSpan="2">
                  <a:txBody>
                    <a:bodyPr/>
                    <a:lstStyle/>
                    <a:p>
                      <a:pPr algn="l">
                        <a:lnSpc>
                          <a:spcPct val="115000"/>
                        </a:lnSpc>
                        <a:spcAft>
                          <a:spcPts val="0"/>
                        </a:spcAft>
                      </a:pPr>
                      <a:r>
                        <a:rPr lang="nb-NO" sz="1100">
                          <a:effectLst/>
                        </a:rPr>
                        <a:t>Hvem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tc gridSpan="2">
                  <a:txBody>
                    <a:bodyPr/>
                    <a:lstStyle/>
                    <a:p>
                      <a:pPr algn="l">
                        <a:lnSpc>
                          <a:spcPct val="115000"/>
                        </a:lnSpc>
                        <a:spcAft>
                          <a:spcPts val="0"/>
                        </a:spcAft>
                      </a:pPr>
                      <a:r>
                        <a:rPr lang="nb-NO" sz="1100">
                          <a:effectLst/>
                        </a:rPr>
                        <a:t>hvordan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extLst>
                  <a:ext uri="{0D108BD9-81ED-4DB2-BD59-A6C34878D82A}">
                    <a16:rowId xmlns:a16="http://schemas.microsoft.com/office/drawing/2014/main" val="977318908"/>
                  </a:ext>
                </a:extLst>
              </a:tr>
              <a:tr h="818694">
                <a:tc>
                  <a:txBody>
                    <a:bodyPr/>
                    <a:lstStyle/>
                    <a:p>
                      <a:pPr algn="l">
                        <a:lnSpc>
                          <a:spcPct val="115000"/>
                        </a:lnSpc>
                        <a:spcAft>
                          <a:spcPts val="0"/>
                        </a:spcAft>
                      </a:pPr>
                      <a:r>
                        <a:rPr lang="nb-NO" sz="1200" dirty="0">
                          <a:effectLst/>
                        </a:rPr>
                        <a:t>Alvorlig psykisk lidelse + </a:t>
                      </a:r>
                    </a:p>
                    <a:p>
                      <a:pPr algn="l">
                        <a:lnSpc>
                          <a:spcPct val="115000"/>
                        </a:lnSpc>
                        <a:spcAft>
                          <a:spcPts val="0"/>
                        </a:spcAft>
                      </a:pPr>
                      <a:r>
                        <a:rPr lang="nb-NO" sz="1200" dirty="0">
                          <a:effectLst/>
                        </a:rPr>
                        <a:t>fare for liv og helse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Lov om psykisk helsevern </a:t>
                      </a:r>
                      <a:r>
                        <a:rPr lang="nb-NO" sz="1200" dirty="0" err="1">
                          <a:effectLst/>
                        </a:rPr>
                        <a:t>kap</a:t>
                      </a:r>
                      <a:r>
                        <a:rPr lang="nb-NO" sz="1200" dirty="0">
                          <a:effectLst/>
                        </a:rPr>
                        <a:t> 3 og 4</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Lege-undersøkelse, innleggelse, behandling, med., skjerming,..</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gridSpan="2">
                  <a:txBody>
                    <a:bodyPr/>
                    <a:lstStyle/>
                    <a:p>
                      <a:pPr algn="l">
                        <a:lnSpc>
                          <a:spcPct val="115000"/>
                        </a:lnSpc>
                        <a:spcAft>
                          <a:spcPts val="0"/>
                        </a:spcAft>
                      </a:pPr>
                      <a:r>
                        <a:rPr lang="nb-NO" sz="1200" dirty="0">
                          <a:effectLst/>
                        </a:rPr>
                        <a:t>Lege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tc gridSpan="2">
                  <a:txBody>
                    <a:bodyPr/>
                    <a:lstStyle/>
                    <a:p>
                      <a:pPr algn="l">
                        <a:lnSpc>
                          <a:spcPct val="115000"/>
                        </a:lnSpc>
                        <a:spcAft>
                          <a:spcPts val="0"/>
                        </a:spcAft>
                      </a:pPr>
                      <a:r>
                        <a:rPr lang="nb-NO" sz="1200" dirty="0">
                          <a:effectLst/>
                        </a:rPr>
                        <a:t>Begjærer innleggelse etter § 3-2 (tvungen legeundersøkelse etter vedtak fra kommunelegen)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extLst>
                  <a:ext uri="{0D108BD9-81ED-4DB2-BD59-A6C34878D82A}">
                    <a16:rowId xmlns:a16="http://schemas.microsoft.com/office/drawing/2014/main" val="1356598738"/>
                  </a:ext>
                </a:extLst>
              </a:tr>
              <a:tr h="1026458">
                <a:tc>
                  <a:txBody>
                    <a:bodyPr/>
                    <a:lstStyle/>
                    <a:p>
                      <a:pPr algn="l">
                        <a:lnSpc>
                          <a:spcPct val="115000"/>
                        </a:lnSpc>
                        <a:spcAft>
                          <a:spcPts val="0"/>
                        </a:spcAft>
                      </a:pPr>
                      <a:r>
                        <a:rPr lang="nb-NO" sz="1200" dirty="0">
                          <a:effectLst/>
                        </a:rPr>
                        <a:t>Uten samtykkekompetanse + motsetter seg nødvendig somatisk helsehjelp</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Pasient- og brukerrettighetsloven </a:t>
                      </a:r>
                      <a:r>
                        <a:rPr lang="nb-NO" sz="1200" dirty="0" err="1">
                          <a:effectLst/>
                        </a:rPr>
                        <a:t>kap</a:t>
                      </a:r>
                      <a:r>
                        <a:rPr lang="nb-NO" sz="1200" dirty="0">
                          <a:effectLst/>
                        </a:rPr>
                        <a:t> 4 A (fra 2009)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Tilrettelegge for somatisk helsehjelp</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gridSpan="2">
                  <a:txBody>
                    <a:bodyPr/>
                    <a:lstStyle/>
                    <a:p>
                      <a:pPr algn="l">
                        <a:lnSpc>
                          <a:spcPct val="115000"/>
                        </a:lnSpc>
                        <a:spcAft>
                          <a:spcPts val="0"/>
                        </a:spcAft>
                      </a:pPr>
                      <a:r>
                        <a:rPr lang="nb-NO" sz="1200" dirty="0">
                          <a:effectLst/>
                        </a:rPr>
                        <a:t>Den som er ansvarlig for helsehjelpen.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tc gridSpan="2">
                  <a:txBody>
                    <a:bodyPr/>
                    <a:lstStyle/>
                    <a:p>
                      <a:pPr algn="l">
                        <a:lnSpc>
                          <a:spcPct val="115000"/>
                        </a:lnSpc>
                        <a:spcAft>
                          <a:spcPts val="0"/>
                        </a:spcAft>
                      </a:pPr>
                      <a:r>
                        <a:rPr lang="nb-NO" sz="1200" dirty="0">
                          <a:effectLst/>
                        </a:rPr>
                        <a:t>Samtykkekompetanse: journalnotat /skjema. </a:t>
                      </a:r>
                    </a:p>
                    <a:p>
                      <a:pPr algn="l">
                        <a:lnSpc>
                          <a:spcPct val="115000"/>
                        </a:lnSpc>
                        <a:spcAft>
                          <a:spcPts val="0"/>
                        </a:spcAft>
                      </a:pPr>
                      <a:r>
                        <a:rPr lang="nb-NO" sz="1200" dirty="0">
                          <a:effectLst/>
                        </a:rPr>
                        <a:t>Tvang: skjema som sendes til SF</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extLst>
                  <a:ext uri="{0D108BD9-81ED-4DB2-BD59-A6C34878D82A}">
                    <a16:rowId xmlns:a16="http://schemas.microsoft.com/office/drawing/2014/main" val="856011874"/>
                  </a:ext>
                </a:extLst>
              </a:tr>
              <a:tr h="195405">
                <a:tc rowSpan="2">
                  <a:txBody>
                    <a:bodyPr/>
                    <a:lstStyle/>
                    <a:p>
                      <a:pPr algn="l">
                        <a:lnSpc>
                          <a:spcPct val="115000"/>
                        </a:lnSpc>
                        <a:spcAft>
                          <a:spcPts val="0"/>
                        </a:spcAft>
                      </a:pPr>
                      <a:r>
                        <a:rPr lang="nb-NO" sz="1200" dirty="0">
                          <a:effectLst/>
                        </a:rPr>
                        <a:t>Psykisk utviklingshemming</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rowSpan="2">
                  <a:txBody>
                    <a:bodyPr/>
                    <a:lstStyle/>
                    <a:p>
                      <a:pPr algn="l">
                        <a:lnSpc>
                          <a:spcPct val="115000"/>
                        </a:lnSpc>
                        <a:spcAft>
                          <a:spcPts val="0"/>
                        </a:spcAft>
                      </a:pPr>
                      <a:r>
                        <a:rPr lang="nb-NO" sz="1200" dirty="0">
                          <a:effectLst/>
                        </a:rPr>
                        <a:t>Lov om kommunale helse og omsorgstjenester </a:t>
                      </a:r>
                      <a:r>
                        <a:rPr lang="nb-NO" sz="1200" dirty="0" err="1">
                          <a:effectLst/>
                        </a:rPr>
                        <a:t>kap</a:t>
                      </a:r>
                      <a:r>
                        <a:rPr lang="nb-NO" sz="1200" dirty="0">
                          <a:effectLst/>
                        </a:rPr>
                        <a:t> 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rowSpan="2">
                  <a:txBody>
                    <a:bodyPr/>
                    <a:lstStyle/>
                    <a:p>
                      <a:pPr algn="l">
                        <a:lnSpc>
                          <a:spcPct val="115000"/>
                        </a:lnSpc>
                        <a:spcAft>
                          <a:spcPts val="0"/>
                        </a:spcAft>
                      </a:pPr>
                      <a:r>
                        <a:rPr lang="nb-NO" sz="1200" dirty="0">
                          <a:effectLst/>
                        </a:rPr>
                        <a:t>Skadeavverge (akutt og repeterende) +</a:t>
                      </a:r>
                    </a:p>
                    <a:p>
                      <a:pPr algn="l">
                        <a:lnSpc>
                          <a:spcPct val="115000"/>
                        </a:lnSpc>
                        <a:spcAft>
                          <a:spcPts val="0"/>
                        </a:spcAft>
                      </a:pPr>
                      <a:r>
                        <a:rPr lang="nb-NO" sz="1200" dirty="0">
                          <a:effectLst/>
                        </a:rPr>
                        <a:t>Tilrettelegge for grunnleggende behov (daglig omsorg)</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a:effectLst/>
                        </a:rPr>
                        <a:t>Akutt: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err="1">
                          <a:effectLst/>
                        </a:rPr>
                        <a:t>Planlag</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a:effectLst/>
                        </a:rPr>
                        <a:t>Akutt: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Planlagt: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extLst>
                  <a:ext uri="{0D108BD9-81ED-4DB2-BD59-A6C34878D82A}">
                    <a16:rowId xmlns:a16="http://schemas.microsoft.com/office/drawing/2014/main" val="601712735"/>
                  </a:ext>
                </a:extLst>
              </a:tr>
              <a:tr h="882094">
                <a:tc vMerge="1">
                  <a:txBody>
                    <a:bodyPr/>
                    <a:lstStyle/>
                    <a:p>
                      <a:endParaRPr lang="nb-NO"/>
                    </a:p>
                  </a:txBody>
                  <a:tcPr/>
                </a:tc>
                <a:tc vMerge="1">
                  <a:txBody>
                    <a:bodyPr/>
                    <a:lstStyle/>
                    <a:p>
                      <a:endParaRPr lang="nb-NO"/>
                    </a:p>
                  </a:txBody>
                  <a:tcPr/>
                </a:tc>
                <a:tc vMerge="1">
                  <a:txBody>
                    <a:bodyPr/>
                    <a:lstStyle/>
                    <a:p>
                      <a:endParaRPr lang="nb-NO"/>
                    </a:p>
                  </a:txBody>
                  <a:tcPr/>
                </a:tc>
                <a:tc>
                  <a:txBody>
                    <a:bodyPr/>
                    <a:lstStyle/>
                    <a:p>
                      <a:pPr algn="l">
                        <a:lnSpc>
                          <a:spcPct val="115000"/>
                        </a:lnSpc>
                        <a:spcAft>
                          <a:spcPts val="0"/>
                        </a:spcAft>
                      </a:pPr>
                      <a:r>
                        <a:rPr lang="nb-NO" sz="1200">
                          <a:effectLst/>
                        </a:rPr>
                        <a:t>Tjenesteutøver.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faglig ansvarlig for tjenesten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handling + skjema: faglig ansvarlig for tjenesten +SF + </a:t>
                      </a:r>
                      <a:r>
                        <a:rPr lang="nb-NO" sz="1200" dirty="0" err="1">
                          <a:effectLst/>
                        </a:rPr>
                        <a:t>spes.</a:t>
                      </a:r>
                      <a:r>
                        <a:rPr lang="nb-NO" sz="1200" dirty="0">
                          <a:effectLst/>
                        </a:rPr>
                        <a:t> </a:t>
                      </a:r>
                      <a:r>
                        <a:rPr lang="nb-NO" sz="1200" dirty="0" err="1">
                          <a:effectLst/>
                        </a:rPr>
                        <a:t>Helsetj</a:t>
                      </a:r>
                      <a:r>
                        <a:rPr lang="nb-NO" sz="1200" dirty="0">
                          <a:effectLst/>
                        </a:rPr>
                        <a:t>. + verge + pårørende.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Vedtak: faglig ansvarlig for tjenesten. Sendes: SF (godkjenner)+ verge + pårørende + </a:t>
                      </a:r>
                      <a:r>
                        <a:rPr lang="nb-NO" sz="1200" dirty="0" err="1">
                          <a:effectLst/>
                        </a:rPr>
                        <a:t>spes.</a:t>
                      </a:r>
                      <a:r>
                        <a:rPr lang="nb-NO" sz="1200" dirty="0">
                          <a:effectLst/>
                        </a:rPr>
                        <a:t> </a:t>
                      </a:r>
                      <a:r>
                        <a:rPr lang="nb-NO" sz="1200" dirty="0" err="1">
                          <a:effectLst/>
                        </a:rPr>
                        <a:t>helsetj</a:t>
                      </a:r>
                      <a:r>
                        <a:rPr lang="nb-NO" sz="1200" dirty="0">
                          <a:effectLst/>
                        </a:rPr>
                        <a: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extLst>
                  <a:ext uri="{0D108BD9-81ED-4DB2-BD59-A6C34878D82A}">
                    <a16:rowId xmlns:a16="http://schemas.microsoft.com/office/drawing/2014/main" val="551138955"/>
                  </a:ext>
                </a:extLst>
              </a:tr>
              <a:tr h="933087">
                <a:tc>
                  <a:txBody>
                    <a:bodyPr/>
                    <a:lstStyle/>
                    <a:p>
                      <a:pPr algn="l">
                        <a:lnSpc>
                          <a:spcPct val="115000"/>
                        </a:lnSpc>
                        <a:spcAft>
                          <a:spcPts val="0"/>
                        </a:spcAft>
                      </a:pPr>
                      <a:r>
                        <a:rPr lang="nb-NO" sz="1200" dirty="0">
                          <a:effectLst/>
                        </a:rPr>
                        <a:t>Omfattende og vedvarende misbruk + sin fysisk eller psykisk helsefare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rowSpan="2">
                  <a:txBody>
                    <a:bodyPr/>
                    <a:lstStyle/>
                    <a:p>
                      <a:pPr algn="l">
                        <a:lnSpc>
                          <a:spcPct val="115000"/>
                        </a:lnSpc>
                        <a:spcAft>
                          <a:spcPts val="0"/>
                        </a:spcAft>
                      </a:pPr>
                      <a:r>
                        <a:rPr lang="nb-NO" sz="1200" dirty="0">
                          <a:effectLst/>
                        </a:rPr>
                        <a:t>Lov om kommunale helse og omsorgstjenester </a:t>
                      </a:r>
                      <a:r>
                        <a:rPr lang="nb-NO" sz="1200" dirty="0" err="1">
                          <a:effectLst/>
                        </a:rPr>
                        <a:t>kap</a:t>
                      </a:r>
                      <a:r>
                        <a:rPr lang="nb-NO" sz="1200" dirty="0">
                          <a:effectLst/>
                        </a:rPr>
                        <a:t> 10</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rowSpan="2">
                  <a:txBody>
                    <a:bodyPr/>
                    <a:lstStyle/>
                    <a:p>
                      <a:pPr algn="l">
                        <a:lnSpc>
                          <a:spcPct val="115000"/>
                        </a:lnSpc>
                        <a:spcAft>
                          <a:spcPts val="0"/>
                        </a:spcAft>
                      </a:pPr>
                      <a:r>
                        <a:rPr lang="nb-NO" sz="1200" dirty="0">
                          <a:effectLst/>
                        </a:rPr>
                        <a:t>Innleggelse på rusbehandlingsinstitusjon i inntil 3 </a:t>
                      </a:r>
                      <a:r>
                        <a:rPr lang="nb-NO" sz="1200" dirty="0" err="1">
                          <a:effectLst/>
                        </a:rPr>
                        <a:t>mnd</a:t>
                      </a: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rowSpan="2" gridSpan="2">
                  <a:txBody>
                    <a:bodyPr/>
                    <a:lstStyle/>
                    <a:p>
                      <a:pPr algn="l">
                        <a:lnSpc>
                          <a:spcPct val="115000"/>
                        </a:lnSpc>
                        <a:spcAft>
                          <a:spcPts val="0"/>
                        </a:spcAft>
                      </a:pPr>
                      <a:r>
                        <a:rPr lang="nb-NO" sz="1200" dirty="0">
                          <a:effectLst/>
                        </a:rPr>
                        <a:t>Kommunen: ofte rus/psyk. eller NAV sosial som starter prosessen.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rowSpan="2" hMerge="1">
                  <a:txBody>
                    <a:bodyPr/>
                    <a:lstStyle/>
                    <a:p>
                      <a:endParaRPr lang="nb-NO"/>
                    </a:p>
                  </a:txBody>
                  <a:tcPr/>
                </a:tc>
                <a:tc rowSpan="2" gridSpan="2">
                  <a:txBody>
                    <a:bodyPr/>
                    <a:lstStyle/>
                    <a:p>
                      <a:pPr algn="l">
                        <a:lnSpc>
                          <a:spcPct val="115000"/>
                        </a:lnSpc>
                        <a:spcAft>
                          <a:spcPts val="0"/>
                        </a:spcAft>
                      </a:pPr>
                      <a:r>
                        <a:rPr lang="nb-NO" sz="1200" dirty="0">
                          <a:effectLst/>
                        </a:rPr>
                        <a:t>Kommunen: undersøke og fremme sak (hast: midlertidig vedtak). </a:t>
                      </a:r>
                    </a:p>
                    <a:p>
                      <a:pPr algn="l">
                        <a:lnSpc>
                          <a:spcPct val="115000"/>
                        </a:lnSpc>
                        <a:spcAft>
                          <a:spcPts val="0"/>
                        </a:spcAft>
                      </a:pPr>
                      <a:r>
                        <a:rPr lang="nb-NO" sz="1200" dirty="0">
                          <a:effectLst/>
                        </a:rPr>
                        <a:t>Regionale helseforetak: finne egnet plass. </a:t>
                      </a:r>
                    </a:p>
                    <a:p>
                      <a:pPr algn="l">
                        <a:lnSpc>
                          <a:spcPct val="115000"/>
                        </a:lnSpc>
                        <a:spcAft>
                          <a:spcPts val="0"/>
                        </a:spcAft>
                      </a:pPr>
                      <a:r>
                        <a:rPr lang="nb-NO" sz="1200" dirty="0">
                          <a:effectLst/>
                        </a:rPr>
                        <a:t>Kommuneadvokaten fremstiller saken for Fylkesnemnda, som fatter vedtak.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rowSpan="2" hMerge="1">
                  <a:txBody>
                    <a:bodyPr/>
                    <a:lstStyle/>
                    <a:p>
                      <a:endParaRPr lang="nb-NO"/>
                    </a:p>
                  </a:txBody>
                  <a:tcPr/>
                </a:tc>
                <a:extLst>
                  <a:ext uri="{0D108BD9-81ED-4DB2-BD59-A6C34878D82A}">
                    <a16:rowId xmlns:a16="http://schemas.microsoft.com/office/drawing/2014/main" val="1073658519"/>
                  </a:ext>
                </a:extLst>
              </a:tr>
              <a:tr h="345545">
                <a:tc>
                  <a:txBody>
                    <a:bodyPr/>
                    <a:lstStyle/>
                    <a:p>
                      <a:pPr algn="l">
                        <a:lnSpc>
                          <a:spcPct val="115000"/>
                        </a:lnSpc>
                        <a:spcAft>
                          <a:spcPts val="0"/>
                        </a:spcAft>
                      </a:pPr>
                      <a:r>
                        <a:rPr lang="nb-NO" sz="1200" dirty="0">
                          <a:effectLst/>
                        </a:rPr>
                        <a:t>Gravide rusmisbrukere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vMerge="1">
                  <a:txBody>
                    <a:bodyPr/>
                    <a:lstStyle/>
                    <a:p>
                      <a:endParaRPr lang="nb-NO"/>
                    </a:p>
                  </a:txBody>
                  <a:tcPr/>
                </a:tc>
                <a:tc vMerge="1">
                  <a:txBody>
                    <a:bodyPr/>
                    <a:lstStyle/>
                    <a:p>
                      <a:endParaRPr lang="nb-NO"/>
                    </a:p>
                  </a:txBody>
                  <a:tcPr/>
                </a:tc>
                <a:tc gridSpan="2" vMerge="1">
                  <a:txBody>
                    <a:bodyPr/>
                    <a:lstStyle/>
                    <a:p>
                      <a:endParaRPr lang="nb-NO"/>
                    </a:p>
                  </a:txBody>
                  <a:tcPr/>
                </a:tc>
                <a:tc hMerge="1" vMerge="1">
                  <a:txBody>
                    <a:bodyPr/>
                    <a:lstStyle/>
                    <a:p>
                      <a:endParaRPr lang="nb-NO"/>
                    </a:p>
                  </a:txBody>
                  <a:tcPr/>
                </a:tc>
                <a:tc gridSpan="2"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3551732342"/>
                  </a:ext>
                </a:extLst>
              </a:tr>
              <a:tr h="610931">
                <a:tc>
                  <a:txBody>
                    <a:bodyPr/>
                    <a:lstStyle/>
                    <a:p>
                      <a:pPr algn="l">
                        <a:lnSpc>
                          <a:spcPct val="115000"/>
                        </a:lnSpc>
                        <a:spcAft>
                          <a:spcPts val="0"/>
                        </a:spcAft>
                      </a:pPr>
                      <a:r>
                        <a:rPr lang="nb-NO" sz="1200" dirty="0" err="1">
                          <a:effectLst/>
                        </a:rPr>
                        <a:t>Allmennfarlig</a:t>
                      </a:r>
                      <a:r>
                        <a:rPr lang="nb-NO" sz="1200" dirty="0">
                          <a:effectLst/>
                        </a:rPr>
                        <a:t> smittsom sykdom + ikke samarbeid</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Smittevernloven </a:t>
                      </a:r>
                      <a:r>
                        <a:rPr lang="nb-NO" sz="1200" dirty="0" err="1">
                          <a:effectLst/>
                        </a:rPr>
                        <a:t>kap</a:t>
                      </a:r>
                      <a:r>
                        <a:rPr lang="nb-NO" sz="1200" dirty="0">
                          <a:effectLst/>
                        </a:rPr>
                        <a:t> 5</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Behandling +</a:t>
                      </a:r>
                    </a:p>
                    <a:p>
                      <a:pPr algn="l">
                        <a:lnSpc>
                          <a:spcPct val="115000"/>
                        </a:lnSpc>
                        <a:spcAft>
                          <a:spcPts val="0"/>
                        </a:spcAft>
                      </a:pPr>
                      <a:r>
                        <a:rPr lang="nb-NO" sz="1200" dirty="0">
                          <a:effectLst/>
                        </a:rPr>
                        <a:t>Isolering i sykehus</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gridSpan="2">
                  <a:txBody>
                    <a:bodyPr/>
                    <a:lstStyle/>
                    <a:p>
                      <a:pPr algn="l">
                        <a:lnSpc>
                          <a:spcPct val="115000"/>
                        </a:lnSpc>
                        <a:spcAft>
                          <a:spcPts val="0"/>
                        </a:spcAft>
                      </a:pPr>
                      <a:r>
                        <a:rPr lang="nb-NO" sz="1200" dirty="0">
                          <a:effectLst/>
                        </a:rPr>
                        <a:t> </a:t>
                      </a:r>
                      <a:r>
                        <a:rPr lang="nb-NO" sz="1200" dirty="0" err="1">
                          <a:effectLst/>
                        </a:rPr>
                        <a:t>Smittervernnemda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tc gridSpan="2">
                  <a:txBody>
                    <a:bodyPr/>
                    <a:lstStyle/>
                    <a:p>
                      <a:pPr algn="l">
                        <a:lnSpc>
                          <a:spcPct val="115000"/>
                        </a:lnSpc>
                        <a:spcAft>
                          <a:spcPts val="0"/>
                        </a:spcAft>
                      </a:pPr>
                      <a:r>
                        <a:rPr lang="nb-NO" sz="1200" dirty="0">
                          <a:effectLst/>
                        </a:rPr>
                        <a:t>Behandlende lege: inf. kommuneoverlege: begjæring om tiltak   </a:t>
                      </a:r>
                    </a:p>
                    <a:p>
                      <a:pPr algn="l">
                        <a:lnSpc>
                          <a:spcPct val="115000"/>
                        </a:lnSpc>
                        <a:spcAft>
                          <a:spcPts val="0"/>
                        </a:spcAft>
                      </a:pPr>
                      <a:r>
                        <a:rPr lang="nb-NO" sz="1200" dirty="0">
                          <a:effectLst/>
                        </a:rPr>
                        <a:t>FM: videresender smittevernsnemnda: vedtak</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extLst>
                  <a:ext uri="{0D108BD9-81ED-4DB2-BD59-A6C34878D82A}">
                    <a16:rowId xmlns:a16="http://schemas.microsoft.com/office/drawing/2014/main" val="1095271421"/>
                  </a:ext>
                </a:extLst>
              </a:tr>
              <a:tr h="1026458">
                <a:tc>
                  <a:txBody>
                    <a:bodyPr/>
                    <a:lstStyle/>
                    <a:p>
                      <a:pPr algn="l">
                        <a:lnSpc>
                          <a:spcPct val="115000"/>
                        </a:lnSpc>
                        <a:spcAft>
                          <a:spcPts val="0"/>
                        </a:spcAft>
                      </a:pPr>
                      <a:r>
                        <a:rPr lang="nb-NO" sz="1200" dirty="0">
                          <a:effectLst/>
                        </a:rPr>
                        <a:t>Mangler samtykkekompetanse + Ikke ivaretar sine interesser (økonomi + helse)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Vergemåls loven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Utdelt verge med definerte oppdrag (øk.</a:t>
                      </a:r>
                    </a:p>
                    <a:p>
                      <a:pPr algn="l">
                        <a:lnSpc>
                          <a:spcPct val="115000"/>
                        </a:lnSpc>
                        <a:spcAft>
                          <a:spcPts val="0"/>
                        </a:spcAft>
                      </a:pPr>
                      <a:endParaRPr lang="nb-NO" sz="1200" dirty="0">
                        <a:effectLst/>
                      </a:endParaRPr>
                    </a:p>
                    <a:p>
                      <a:pPr algn="l">
                        <a:lnSpc>
                          <a:spcPct val="115000"/>
                        </a:lnSpc>
                        <a:spcAft>
                          <a:spcPts val="0"/>
                        </a:spcAft>
                      </a:pPr>
                      <a:r>
                        <a:rPr lang="nb-NO" sz="1200" dirty="0">
                          <a:effectLst/>
                        </a:rPr>
                        <a:t>Rettsak: Frata rettslig handleevne.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gridSpan="2">
                  <a:txBody>
                    <a:bodyPr/>
                    <a:lstStyle/>
                    <a:p>
                      <a:pPr algn="l">
                        <a:lnSpc>
                          <a:spcPct val="115000"/>
                        </a:lnSpc>
                        <a:spcAft>
                          <a:spcPts val="0"/>
                        </a:spcAft>
                      </a:pPr>
                      <a:r>
                        <a:rPr lang="nb-NO" sz="1200" dirty="0">
                          <a:effectLst/>
                        </a:rPr>
                        <a:t>Institusjoner: meldeplikt til FM</a:t>
                      </a:r>
                    </a:p>
                    <a:p>
                      <a:pPr algn="l">
                        <a:lnSpc>
                          <a:spcPct val="115000"/>
                        </a:lnSpc>
                        <a:spcAft>
                          <a:spcPts val="0"/>
                        </a:spcAft>
                      </a:pPr>
                      <a:r>
                        <a:rPr lang="nb-NO" sz="1200" dirty="0">
                          <a:effectLst/>
                        </a:rPr>
                        <a:t>Lege: kan begjære til FM</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tc gridSpan="2">
                  <a:txBody>
                    <a:bodyPr/>
                    <a:lstStyle/>
                    <a:p>
                      <a:pPr algn="l">
                        <a:lnSpc>
                          <a:spcPct val="115000"/>
                        </a:lnSpc>
                        <a:spcAft>
                          <a:spcPts val="0"/>
                        </a:spcAft>
                      </a:pPr>
                      <a:r>
                        <a:rPr lang="nb-NO" sz="1200" dirty="0">
                          <a:effectLst/>
                        </a:rPr>
                        <a:t>Diagnose + </a:t>
                      </a:r>
                    </a:p>
                    <a:p>
                      <a:pPr algn="l">
                        <a:lnSpc>
                          <a:spcPct val="115000"/>
                        </a:lnSpc>
                        <a:spcAft>
                          <a:spcPts val="0"/>
                        </a:spcAft>
                      </a:pPr>
                      <a:r>
                        <a:rPr lang="nb-NO" sz="1200" dirty="0">
                          <a:effectLst/>
                        </a:rPr>
                        <a:t>behov for styring + samtykke-kompetanse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extLst>
                  <a:ext uri="{0D108BD9-81ED-4DB2-BD59-A6C34878D82A}">
                    <a16:rowId xmlns:a16="http://schemas.microsoft.com/office/drawing/2014/main" val="1508492689"/>
                  </a:ext>
                </a:extLst>
              </a:tr>
              <a:tr h="1551889">
                <a:tc>
                  <a:txBody>
                    <a:bodyPr/>
                    <a:lstStyle/>
                    <a:p>
                      <a:pPr algn="l">
                        <a:lnSpc>
                          <a:spcPct val="115000"/>
                        </a:lnSpc>
                        <a:spcAft>
                          <a:spcPts val="0"/>
                        </a:spcAft>
                      </a:pPr>
                      <a:r>
                        <a:rPr lang="nb-NO" sz="1200" dirty="0">
                          <a:effectLst/>
                        </a:rPr>
                        <a:t>Påtrengende nødvendig  helsehjelp (-blodoverføring og sultestreik)</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a:txBody>
                    <a:bodyPr/>
                    <a:lstStyle/>
                    <a:p>
                      <a:pPr algn="l">
                        <a:lnSpc>
                          <a:spcPct val="115000"/>
                        </a:lnSpc>
                        <a:spcAft>
                          <a:spcPts val="0"/>
                        </a:spcAft>
                      </a:pPr>
                      <a:r>
                        <a:rPr lang="nb-NO" sz="1200" dirty="0">
                          <a:effectLst/>
                        </a:rPr>
                        <a:t>Helsepersonelloven §7 : øyeblikkelig hjelp</a:t>
                      </a:r>
                    </a:p>
                    <a:p>
                      <a:pPr algn="l">
                        <a:lnSpc>
                          <a:spcPct val="115000"/>
                        </a:lnSpc>
                        <a:spcAft>
                          <a:spcPts val="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(vitale funksjoner, alvorlig funksjonsnedsettelse, smerte)</a:t>
                      </a:r>
                    </a:p>
                  </a:txBody>
                  <a:tcPr marL="31234" marR="31234" marT="0" marB="0"/>
                </a:tc>
                <a:tc>
                  <a:txBody>
                    <a:bodyPr/>
                    <a:lstStyle/>
                    <a:p>
                      <a:pPr algn="l">
                        <a:lnSpc>
                          <a:spcPct val="115000"/>
                        </a:lnSpc>
                        <a:spcAft>
                          <a:spcPts val="0"/>
                        </a:spcAft>
                      </a:pPr>
                      <a:r>
                        <a:rPr lang="nb-NO" sz="1200" dirty="0">
                          <a:effectLst/>
                        </a:rPr>
                        <a:t>Helsehjelp de evner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gridSpan="2">
                  <a:txBody>
                    <a:bodyPr/>
                    <a:lstStyle/>
                    <a:p>
                      <a:pPr algn="l">
                        <a:lnSpc>
                          <a:spcPct val="115000"/>
                        </a:lnSpc>
                        <a:spcAft>
                          <a:spcPts val="0"/>
                        </a:spcAft>
                      </a:pPr>
                      <a:r>
                        <a:rPr lang="nb-NO" sz="1200" dirty="0">
                          <a:effectLst/>
                        </a:rPr>
                        <a:t>Helsepersonell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234" marR="31234" marT="0" marB="0"/>
                </a:tc>
                <a:tc hMerge="1">
                  <a:txBody>
                    <a:bodyPr/>
                    <a:lstStyle/>
                    <a:p>
                      <a:endParaRPr lang="nb-NO"/>
                    </a:p>
                  </a:txBody>
                  <a:tcPr/>
                </a:tc>
                <a:tc gridSpan="2">
                  <a:txBody>
                    <a:bodyPr/>
                    <a:lstStyle/>
                    <a:p>
                      <a:pPr algn="l">
                        <a:lnSpc>
                          <a:spcPct val="115000"/>
                        </a:lnSpc>
                        <a:spcAft>
                          <a:spcPts val="0"/>
                        </a:spcAft>
                      </a:pPr>
                      <a:r>
                        <a:rPr lang="nb-NO" sz="1200" dirty="0">
                          <a:effectLst/>
                        </a:rPr>
                        <a:t>Ingen prosedyrer. Haster.</a:t>
                      </a:r>
                    </a:p>
                    <a:p>
                      <a:pPr algn="l">
                        <a:lnSpc>
                          <a:spcPct val="115000"/>
                        </a:lnSpc>
                        <a:spcAft>
                          <a:spcPts val="0"/>
                        </a:spcAft>
                      </a:pPr>
                      <a:r>
                        <a:rPr lang="nb-NO" sz="1200" dirty="0">
                          <a:effectLst/>
                        </a:rPr>
                        <a:t> </a:t>
                      </a:r>
                    </a:p>
                  </a:txBody>
                  <a:tcPr marL="31234" marR="31234" marT="0" marB="0"/>
                </a:tc>
                <a:tc hMerge="1">
                  <a:txBody>
                    <a:bodyPr/>
                    <a:lstStyle/>
                    <a:p>
                      <a:endParaRPr lang="nb-NO"/>
                    </a:p>
                  </a:txBody>
                  <a:tcPr/>
                </a:tc>
                <a:extLst>
                  <a:ext uri="{0D108BD9-81ED-4DB2-BD59-A6C34878D82A}">
                    <a16:rowId xmlns:a16="http://schemas.microsoft.com/office/drawing/2014/main" val="4034975419"/>
                  </a:ext>
                </a:extLst>
              </a:tr>
            </a:tbl>
          </a:graphicData>
        </a:graphic>
      </p:graphicFrame>
      <p:sp>
        <p:nvSpPr>
          <p:cNvPr id="3" name="TekstSylinder 2">
            <a:extLst>
              <a:ext uri="{FF2B5EF4-FFF2-40B4-BE49-F238E27FC236}">
                <a16:creationId xmlns:a16="http://schemas.microsoft.com/office/drawing/2014/main" id="{3DB60B2F-924E-4864-A534-18A42C4047E9}"/>
              </a:ext>
            </a:extLst>
          </p:cNvPr>
          <p:cNvSpPr txBox="1"/>
          <p:nvPr/>
        </p:nvSpPr>
        <p:spPr>
          <a:xfrm>
            <a:off x="502017" y="4082721"/>
            <a:ext cx="11419460" cy="1323439"/>
          </a:xfrm>
          <a:prstGeom prst="rect">
            <a:avLst/>
          </a:prstGeom>
          <a:solidFill>
            <a:schemeClr val="accent1"/>
          </a:solidFill>
        </p:spPr>
        <p:txBody>
          <a:bodyPr wrap="square" rtlCol="0">
            <a:spAutoFit/>
          </a:bodyPr>
          <a:lstStyle/>
          <a:p>
            <a:pPr algn="ctr"/>
            <a:r>
              <a:rPr lang="nb-NO" sz="4000" i="1" dirty="0">
                <a:latin typeface="Calibri" panose="020F0502020204030204" pitchFamily="34" charset="0"/>
                <a:ea typeface="Times New Roman" panose="02020603050405020304" pitchFamily="18" charset="0"/>
                <a:cs typeface="Times New Roman" panose="02020603050405020304" pitchFamily="18" charset="0"/>
              </a:rPr>
              <a:t>Alltid: </a:t>
            </a:r>
          </a:p>
          <a:p>
            <a:r>
              <a:rPr lang="nb-NO" sz="4000" i="1" dirty="0">
                <a:latin typeface="Calibri" panose="020F0502020204030204" pitchFamily="34" charset="0"/>
                <a:ea typeface="Times New Roman" panose="02020603050405020304" pitchFamily="18" charset="0"/>
                <a:cs typeface="Times New Roman" panose="02020603050405020304" pitchFamily="18" charset="0"/>
              </a:rPr>
              <a:t>frivillighet forsøkt + skriftlig vedtak + klageprosedyrer</a:t>
            </a:r>
            <a:endParaRPr lang="nb-NO" sz="4000" dirty="0"/>
          </a:p>
        </p:txBody>
      </p:sp>
    </p:spTree>
    <p:extLst>
      <p:ext uri="{BB962C8B-B14F-4D97-AF65-F5344CB8AC3E}">
        <p14:creationId xmlns:p14="http://schemas.microsoft.com/office/powerpoint/2010/main" val="7945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007D735F-D0C4-4309-9F54-425B5B5F3D04}"/>
              </a:ext>
            </a:extLst>
          </p:cNvPr>
          <p:cNvSpPr>
            <a:spLocks noGrp="1"/>
          </p:cNvSpPr>
          <p:nvPr>
            <p:ph type="body" sz="quarter" idx="10"/>
          </p:nvPr>
        </p:nvSpPr>
        <p:spPr>
          <a:xfrm>
            <a:off x="1085077" y="1002890"/>
            <a:ext cx="8258026" cy="998919"/>
          </a:xfrm>
        </p:spPr>
        <p:txBody>
          <a:bodyPr/>
          <a:lstStyle/>
          <a:p>
            <a:r>
              <a:rPr lang="nb-NO" dirty="0"/>
              <a:t>II Psykiske lidelser</a:t>
            </a:r>
          </a:p>
        </p:txBody>
      </p:sp>
      <p:sp>
        <p:nvSpPr>
          <p:cNvPr id="5" name="Plassholder for tekst 4">
            <a:extLst>
              <a:ext uri="{FF2B5EF4-FFF2-40B4-BE49-F238E27FC236}">
                <a16:creationId xmlns:a16="http://schemas.microsoft.com/office/drawing/2014/main" id="{0E922525-2AB9-4E85-A491-7C302B7207EF}"/>
              </a:ext>
            </a:extLst>
          </p:cNvPr>
          <p:cNvSpPr>
            <a:spLocks noGrp="1"/>
          </p:cNvSpPr>
          <p:nvPr>
            <p:ph type="body" sz="quarter" idx="11"/>
          </p:nvPr>
        </p:nvSpPr>
        <p:spPr>
          <a:xfrm>
            <a:off x="279517" y="2731770"/>
            <a:ext cx="8784473" cy="2467036"/>
          </a:xfrm>
        </p:spPr>
        <p:txBody>
          <a:bodyPr/>
          <a:lstStyle/>
          <a:p>
            <a:r>
              <a:rPr lang="nb-NO" sz="2000" dirty="0"/>
              <a:t>Tvang og makt er styrt av Psykisk helsevernloven. Mest relevant for dere:</a:t>
            </a:r>
          </a:p>
          <a:p>
            <a:r>
              <a:rPr lang="nb-NO" sz="2000" dirty="0"/>
              <a:t> </a:t>
            </a:r>
          </a:p>
          <a:p>
            <a:pPr marL="342900" indent="-342900">
              <a:buFont typeface="Arial" panose="020B0604020202020204" pitchFamily="34" charset="0"/>
              <a:buChar char="•"/>
            </a:pPr>
            <a:r>
              <a:rPr lang="nb-NO" sz="2000" dirty="0"/>
              <a:t>Tvungen lege undersøkelse, §3-1</a:t>
            </a:r>
          </a:p>
          <a:p>
            <a:pPr marL="342900" indent="-342900">
              <a:buFont typeface="Arial" panose="020B0604020202020204" pitchFamily="34" charset="0"/>
              <a:buChar char="•"/>
            </a:pPr>
            <a:r>
              <a:rPr lang="nb-NO" sz="2000" dirty="0"/>
              <a:t>Tvungen observasjon, </a:t>
            </a:r>
            <a:r>
              <a:rPr kumimoji="0" lang="nb-NO" sz="2000" b="0" i="0" u="none" strike="noStrike" kern="1200" cap="none" spc="0" normalizeH="0" baseline="0" noProof="0" dirty="0">
                <a:ln>
                  <a:noFill/>
                </a:ln>
                <a:solidFill>
                  <a:srgbClr val="00244E"/>
                </a:solidFill>
                <a:effectLst/>
                <a:uLnTx/>
                <a:uFillTx/>
                <a:latin typeface="Open Sans"/>
                <a:ea typeface="+mn-ea"/>
                <a:cs typeface="+mn-cs"/>
              </a:rPr>
              <a:t>§3-2</a:t>
            </a:r>
            <a:endParaRPr lang="nb-NO" sz="2000" dirty="0"/>
          </a:p>
          <a:p>
            <a:pPr marL="342900" indent="-342900">
              <a:buFont typeface="Arial" panose="020B0604020202020204" pitchFamily="34" charset="0"/>
              <a:buChar char="•"/>
            </a:pPr>
            <a:r>
              <a:rPr lang="nb-NO" sz="2000" dirty="0"/>
              <a:t>Tvungen psykisk helsevern, </a:t>
            </a:r>
            <a:r>
              <a:rPr kumimoji="0" lang="nb-NO" sz="2000" b="0" i="0" u="none" strike="noStrike" kern="1200" cap="none" spc="0" normalizeH="0" baseline="0" noProof="0" dirty="0">
                <a:ln>
                  <a:noFill/>
                </a:ln>
                <a:solidFill>
                  <a:srgbClr val="00244E"/>
                </a:solidFill>
                <a:effectLst/>
                <a:uLnTx/>
                <a:uFillTx/>
                <a:latin typeface="Open Sans"/>
                <a:ea typeface="+mn-ea"/>
                <a:cs typeface="+mn-cs"/>
              </a:rPr>
              <a:t>§ 3-3</a:t>
            </a:r>
            <a:endParaRPr lang="nb-NO" sz="2000" dirty="0"/>
          </a:p>
          <a:p>
            <a:pPr marL="342900" indent="-342900">
              <a:buFont typeface="Arial" panose="020B0604020202020204" pitchFamily="34" charset="0"/>
              <a:buChar char="•"/>
            </a:pPr>
            <a:r>
              <a:rPr lang="nb-NO" sz="2000" dirty="0"/>
              <a:t>Medisinering / ernæring, </a:t>
            </a:r>
            <a:r>
              <a:rPr kumimoji="0" lang="nb-NO" sz="2000" b="0" i="0" u="none" strike="noStrike" kern="1200" cap="none" spc="0" normalizeH="0" baseline="0" noProof="0" dirty="0">
                <a:ln>
                  <a:noFill/>
                </a:ln>
                <a:solidFill>
                  <a:srgbClr val="00244E"/>
                </a:solidFill>
                <a:effectLst/>
                <a:uLnTx/>
                <a:uFillTx/>
                <a:latin typeface="Open Sans"/>
                <a:ea typeface="+mn-ea"/>
                <a:cs typeface="+mn-cs"/>
              </a:rPr>
              <a:t>§ 4-4</a:t>
            </a:r>
            <a:endParaRPr lang="nb-NO" sz="2000" dirty="0"/>
          </a:p>
        </p:txBody>
      </p:sp>
      <p:pic>
        <p:nvPicPr>
          <p:cNvPr id="2" name="Bilde 1">
            <a:extLst>
              <a:ext uri="{FF2B5EF4-FFF2-40B4-BE49-F238E27FC236}">
                <a16:creationId xmlns:a16="http://schemas.microsoft.com/office/drawing/2014/main" id="{832FF674-CD0C-4F94-A693-7A972C46C34E}"/>
              </a:ext>
            </a:extLst>
          </p:cNvPr>
          <p:cNvPicPr>
            <a:picLocks noChangeAspect="1"/>
          </p:cNvPicPr>
          <p:nvPr/>
        </p:nvPicPr>
        <p:blipFill>
          <a:blip r:embed="rId3"/>
          <a:stretch>
            <a:fillRect/>
          </a:stretch>
        </p:blipFill>
        <p:spPr>
          <a:xfrm>
            <a:off x="884822" y="5708391"/>
            <a:ext cx="4139543" cy="499915"/>
          </a:xfrm>
          <a:prstGeom prst="rect">
            <a:avLst/>
          </a:prstGeom>
        </p:spPr>
      </p:pic>
    </p:spTree>
    <p:extLst>
      <p:ext uri="{BB962C8B-B14F-4D97-AF65-F5344CB8AC3E}">
        <p14:creationId xmlns:p14="http://schemas.microsoft.com/office/powerpoint/2010/main" val="1071732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C845F-9B7D-4DB4-B866-57D4D8A423B2}"/>
              </a:ext>
            </a:extLst>
          </p:cNvPr>
          <p:cNvSpPr>
            <a:spLocks noGrp="1"/>
          </p:cNvSpPr>
          <p:nvPr>
            <p:ph type="title"/>
          </p:nvPr>
        </p:nvSpPr>
        <p:spPr/>
        <p:txBody>
          <a:bodyPr/>
          <a:lstStyle/>
          <a:p>
            <a:pPr algn="ctr"/>
            <a:r>
              <a:rPr lang="nb-NO" dirty="0"/>
              <a:t>Kasus 1</a:t>
            </a:r>
          </a:p>
        </p:txBody>
      </p:sp>
      <p:sp>
        <p:nvSpPr>
          <p:cNvPr id="3" name="Plassholder for tekst 2">
            <a:extLst>
              <a:ext uri="{FF2B5EF4-FFF2-40B4-BE49-F238E27FC236}">
                <a16:creationId xmlns:a16="http://schemas.microsoft.com/office/drawing/2014/main" id="{6507D037-A35A-4BC9-9245-ECB7327D2C59}"/>
              </a:ext>
            </a:extLst>
          </p:cNvPr>
          <p:cNvSpPr>
            <a:spLocks noGrp="1"/>
          </p:cNvSpPr>
          <p:nvPr>
            <p:ph type="body" sz="quarter" idx="11"/>
          </p:nvPr>
        </p:nvSpPr>
        <p:spPr>
          <a:xfrm>
            <a:off x="500743" y="2343150"/>
            <a:ext cx="11419114" cy="4364241"/>
          </a:xfrm>
        </p:spPr>
        <p:txBody>
          <a:bodyPr/>
          <a:lstStyle/>
          <a:p>
            <a:pPr marL="342900" indent="-342900">
              <a:buFont typeface="Arial" panose="020B0604020202020204" pitchFamily="34" charset="0"/>
              <a:buChar char="•"/>
            </a:pPr>
            <a:r>
              <a:rPr lang="nb-NO" sz="2400" dirty="0"/>
              <a:t>Naboene til Lene på 28 år kjenner vondt lukt fra leiligheten. Vaktmesteren får ikke komme inn, men ser at gangen hennes er fylt med søppel og stabler med aviser. Lene hadde kraftig sår på hendene og gikk med to ytterjakker. Vaktmester mener at leiligheten er brannfarlig. Han kontakter kommuneoverlegen, som ringer til fastlegen. </a:t>
            </a:r>
          </a:p>
          <a:p>
            <a:pPr marL="342900" indent="-342900">
              <a:buFont typeface="Arial" panose="020B0604020202020204" pitchFamily="34" charset="0"/>
              <a:buChar char="•"/>
            </a:pPr>
            <a:r>
              <a:rPr lang="nb-NO" sz="2400" dirty="0">
                <a:solidFill>
                  <a:schemeClr val="accent5"/>
                </a:solidFill>
              </a:rPr>
              <a:t>Egenrefleksjon 3 min</a:t>
            </a:r>
          </a:p>
          <a:p>
            <a:pPr marL="1028700" lvl="1" indent="-342900"/>
            <a:r>
              <a:rPr lang="nb-NO" sz="2400" dirty="0"/>
              <a:t>Hva kan vaktmesteren gjøre?</a:t>
            </a:r>
          </a:p>
          <a:p>
            <a:pPr marL="1028700" lvl="1" indent="-342900"/>
            <a:r>
              <a:rPr lang="nb-NO" sz="2400" dirty="0"/>
              <a:t>Hva kan kommuneoverlegen gjøre?</a:t>
            </a:r>
          </a:p>
          <a:p>
            <a:pPr marL="1028700" lvl="1" indent="-342900"/>
            <a:r>
              <a:rPr lang="nb-NO" sz="2400" dirty="0"/>
              <a:t>Hva kan fastlegen gjøre?</a:t>
            </a:r>
          </a:p>
          <a:p>
            <a:endParaRPr lang="nb-NO" dirty="0"/>
          </a:p>
          <a:p>
            <a:r>
              <a:rPr lang="nb-NO" dirty="0"/>
              <a:t>	</a:t>
            </a:r>
            <a:endParaRPr lang="nb-NO" dirty="0">
              <a:solidFill>
                <a:srgbClr val="FF0000"/>
              </a:solidFill>
            </a:endParaRPr>
          </a:p>
        </p:txBody>
      </p:sp>
    </p:spTree>
    <p:extLst>
      <p:ext uri="{BB962C8B-B14F-4D97-AF65-F5344CB8AC3E}">
        <p14:creationId xmlns:p14="http://schemas.microsoft.com/office/powerpoint/2010/main" val="3847168707"/>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_2019_FylkesmannenOsloViken" id="{CFFBF8D0-B7B5-4661-90B7-55B76365C321}" vid="{F56079D1-628E-4B51-BB30-13FF2523332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powerpointmal_2019_fylkesmannenosloviken (3)</Template>
  <TotalTime>8922</TotalTime>
  <Words>5048</Words>
  <Application>Microsoft Office PowerPoint</Application>
  <PresentationFormat>Widescreen</PresentationFormat>
  <Paragraphs>645</Paragraphs>
  <Slides>42</Slides>
  <Notes>42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42</vt:i4>
      </vt:variant>
    </vt:vector>
  </HeadingPairs>
  <TitlesOfParts>
    <vt:vector size="48" baseType="lpstr">
      <vt:lpstr>Arial</vt:lpstr>
      <vt:lpstr>Calibri</vt:lpstr>
      <vt:lpstr>Open Sans</vt:lpstr>
      <vt:lpstr>Open Sans Light</vt:lpstr>
      <vt:lpstr>Open Sans SemiBold</vt:lpstr>
      <vt:lpstr>Office-tema</vt:lpstr>
      <vt:lpstr>PowerPoint-presentasjon</vt:lpstr>
      <vt:lpstr>Innhold</vt:lpstr>
      <vt:lpstr>PowerPoint-presentasjon</vt:lpstr>
      <vt:lpstr>       Grunnloven og tvangsbruk </vt:lpstr>
      <vt:lpstr>Menneskerettighetene - tvangsbruk  </vt:lpstr>
      <vt:lpstr>Hva er tvang?</vt:lpstr>
      <vt:lpstr>Områder tvang - oversikt</vt:lpstr>
      <vt:lpstr>PowerPoint-presentasjon</vt:lpstr>
      <vt:lpstr>Kasus 1</vt:lpstr>
      <vt:lpstr>Tvungen legeundersøkelse, PHL § 3-1</vt:lpstr>
      <vt:lpstr>Kasus 1: svar</vt:lpstr>
      <vt:lpstr>Kasus 2</vt:lpstr>
      <vt:lpstr>Tvungen observasjon, PHL §3-2</vt:lpstr>
      <vt:lpstr>Tvungen psykisk helsevern, PHL §3-3</vt:lpstr>
      <vt:lpstr>Kasus 2: svar</vt:lpstr>
      <vt:lpstr>Kasus 2, del 2</vt:lpstr>
      <vt:lpstr>Kasus 2, del 2: svar</vt:lpstr>
      <vt:lpstr>Plikt til å yte øyeblikkelig hjelp</vt:lpstr>
      <vt:lpstr>Kasus 2 del 3</vt:lpstr>
      <vt:lpstr>Kasus 2, del 3: svar</vt:lpstr>
      <vt:lpstr>PowerPoint-presentasjon</vt:lpstr>
      <vt:lpstr>Kasus 3</vt:lpstr>
      <vt:lpstr>Kasus 3</vt:lpstr>
      <vt:lpstr>Vilkår for å bruke tvang i somatisk helsehjelp kap 4A</vt:lpstr>
      <vt:lpstr>PowerPoint-presentasjon</vt:lpstr>
      <vt:lpstr>Kasus 3 forts.</vt:lpstr>
      <vt:lpstr>Kasus 3 forts:  Hvordan skal du som fastlege i så fall gå fram? Egenrefleksjon 2 min </vt:lpstr>
      <vt:lpstr>Kasus 3 fortsetter.</vt:lpstr>
      <vt:lpstr>PowerPoint-presentasjon</vt:lpstr>
      <vt:lpstr>PowerPoint-presentasjon</vt:lpstr>
      <vt:lpstr>Kasus 4</vt:lpstr>
      <vt:lpstr>Tvang ved psykisk utviklingshemning</vt:lpstr>
      <vt:lpstr>Helse- og omsorgstjenesteloven kapittel 9</vt:lpstr>
      <vt:lpstr>PowerPoint-presentasjon</vt:lpstr>
      <vt:lpstr>Kasus 5</vt:lpstr>
      <vt:lpstr>Kasus 5:  Finnes det lovgrunnlag for tvangsinnleggelse for avrusing? poll</vt:lpstr>
      <vt:lpstr>Kasus 5: Hva skal fastlegen ev. gjøre for «tvangsavrusing»? poll</vt:lpstr>
      <vt:lpstr>Kasus 5: . Finnes det andre alternativer i denne saken? Selvrefleksjon 1 min</vt:lpstr>
      <vt:lpstr>PowerPoint-presentasjon</vt:lpstr>
      <vt:lpstr>Kasus 6</vt:lpstr>
      <vt:lpstr>PowerPoint-presentasjon</vt:lpstr>
      <vt:lpstr>En felles lov for tvang i  helse og omsorgstjenesten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Krokeide, Astrid Aaserud</dc:creator>
  <cp:lastModifiedBy>Hjermann, Mette Kristine</cp:lastModifiedBy>
  <cp:revision>230</cp:revision>
  <cp:lastPrinted>2025-10-13T14:36:46Z</cp:lastPrinted>
  <dcterms:created xsi:type="dcterms:W3CDTF">2019-09-13T10:39:01Z</dcterms:created>
  <dcterms:modified xsi:type="dcterms:W3CDTF">2025-10-13T14:37:04Z</dcterms:modified>
</cp:coreProperties>
</file>