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7"/>
  </p:notesMasterIdLst>
  <p:sldIdLst>
    <p:sldId id="264" r:id="rId2"/>
    <p:sldId id="265" r:id="rId3"/>
    <p:sldId id="266" r:id="rId4"/>
    <p:sldId id="269" r:id="rId5"/>
    <p:sldId id="271" r:id="rId6"/>
    <p:sldId id="272" r:id="rId7"/>
    <p:sldId id="273" r:id="rId8"/>
    <p:sldId id="274" r:id="rId9"/>
    <p:sldId id="275" r:id="rId10"/>
    <p:sldId id="284" r:id="rId11"/>
    <p:sldId id="355" r:id="rId12"/>
    <p:sldId id="279" r:id="rId13"/>
    <p:sldId id="280" r:id="rId14"/>
    <p:sldId id="357" r:id="rId15"/>
    <p:sldId id="281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DBA"/>
    <a:srgbClr val="00244E"/>
    <a:srgbClr val="7A942F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51530" autoAdjust="0"/>
  </p:normalViewPr>
  <p:slideViewPr>
    <p:cSldViewPr snapToGrid="0">
      <p:cViewPr varScale="1">
        <p:scale>
          <a:sx n="65" d="100"/>
          <a:sy n="65" d="100"/>
        </p:scale>
        <p:origin x="226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-6" y="-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06.04.2026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5220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Mette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971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Mette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FB80-D5CD-4F8B-B310-9170DDB9079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974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Mette </a:t>
            </a:r>
          </a:p>
          <a:p>
            <a:endParaRPr lang="nb-NO" b="1" dirty="0"/>
          </a:p>
          <a:p>
            <a:pPr marL="0" indent="0">
              <a:buFontTx/>
              <a:buNone/>
            </a:pPr>
            <a:r>
              <a:rPr lang="nb-NO" b="1" dirty="0"/>
              <a:t>Poll 2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 pasientene nekte fastlege å få innsyn kjernejournalen? </a:t>
            </a:r>
          </a:p>
          <a:p>
            <a:endParaRPr lang="nb-NO" b="1" dirty="0"/>
          </a:p>
          <a:p>
            <a:r>
              <a:rPr lang="nb-NO" dirty="0"/>
              <a:t>Fastlegens tilgang: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Inneholder kritisk pasientinformasjon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Krever dokumentert behov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Begrenset tilgang uten samtykke</a:t>
            </a:r>
          </a:p>
          <a:p>
            <a:pPr marL="0" indent="0">
              <a:buFontTx/>
              <a:buNone/>
            </a:pPr>
            <a:endParaRPr lang="nb-NO" dirty="0"/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Ja, pasienter i Norge 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 nekte fastlegen (og annet helsepersonell) innsyn i kjernejournalen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men det er noen viktige nyanser:</a:t>
            </a:r>
          </a:p>
          <a:p>
            <a:pPr lvl="0"/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Reservasjon mot kjernejournal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kan reservere deg helt mot å ha en kjernejournal. Da vil ingen helsepersonell ha tilgang til den, inkludert fastlegen.</a:t>
            </a:r>
          </a:p>
          <a:p>
            <a:pPr lvl="0"/>
            <a:endParaRPr lang="nb-NO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Sperring av enkeltopplysninger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Du kan også velge å sperre deler av informasjonen i kjernejournalen, slik at bare utvalgte helsepersonell får tilgang.</a:t>
            </a:r>
          </a:p>
          <a:p>
            <a:pPr lvl="0"/>
            <a:endParaRPr lang="nb-NO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Blokkering av tilgang: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kan blokkere tilgang for spesifikke helsepersonell eller institusjoner.</a:t>
            </a:r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Fastlegen har som hovedregel tilgang til kjernejournalen dersom du ikke har reservert deg eller sperret informasjon.</a:t>
            </a:r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Tilgang krever tjenstlig behov: Helsepersonell må ha et reelt behov for å yte helsehjelp for å kunne slå opp i kjernejournalen.</a:t>
            </a:r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oppslag loggføres, og du kan se hvem som har vært inne i journalen din.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nb-NO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493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Mette</a:t>
            </a:r>
          </a:p>
          <a:p>
            <a:endParaRPr lang="nb-NO" dirty="0"/>
          </a:p>
          <a:p>
            <a:r>
              <a:rPr lang="nb-NO" dirty="0"/>
              <a:t>Poll 3</a:t>
            </a:r>
          </a:p>
          <a:p>
            <a:pPr marL="228600" indent="-228600">
              <a:buAutoNum type="arabicPeriod"/>
            </a:pPr>
            <a:r>
              <a:rPr lang="nb-NO" dirty="0"/>
              <a:t>Får du fullstendig oversikt over resepter i reseptformidleren? </a:t>
            </a:r>
          </a:p>
          <a:p>
            <a:pPr marL="0" indent="0">
              <a:buNone/>
            </a:pPr>
            <a:r>
              <a:rPr lang="nb-NO" dirty="0"/>
              <a:t>( Ta opp skjema etter poll) 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69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573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85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b="0" i="0" dirty="0">
              <a:solidFill>
                <a:srgbClr val="2C2C2C"/>
              </a:solidFill>
              <a:effectLst/>
              <a:latin typeface="Work sans" panose="020F0502020204030204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52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31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GDPR: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legekontor for eksempel betyr det at de må: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oversikt over hvilke personopplysninger de behandler og hvorfor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Sikre data mot uautorisert tilgang og tap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Informere pasienter om deres rettigheter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Dokumentere rutiner og risikovurderinger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databehandleravtaler med eksterne leverandører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598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03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4433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Personvernprinsipper </a:t>
            </a:r>
          </a:p>
          <a:p>
            <a:endParaRPr lang="nb-NO" b="1" dirty="0"/>
          </a:p>
          <a:p>
            <a:r>
              <a:rPr lang="nb-NO" b="1" dirty="0"/>
              <a:t>Sikker pålogging Autentisering </a:t>
            </a:r>
          </a:p>
          <a:p>
            <a:r>
              <a:rPr lang="nb-NO" dirty="0"/>
              <a:t>- Sikker pålogging i helsetjenesten:</a:t>
            </a:r>
          </a:p>
          <a:p>
            <a:pPr marL="171450" indent="-171450">
              <a:buFontTx/>
              <a:buChar char="-"/>
            </a:pPr>
            <a:r>
              <a:rPr lang="nb-NO" dirty="0" err="1"/>
              <a:t>Buypass</a:t>
            </a:r>
            <a:r>
              <a:rPr lang="nb-NO" dirty="0"/>
              <a:t> kortet </a:t>
            </a:r>
          </a:p>
          <a:p>
            <a:pPr marL="171450" indent="-171450">
              <a:buFontTx/>
              <a:buChar char="-"/>
            </a:pPr>
            <a:r>
              <a:rPr lang="nb-NO" dirty="0" err="1"/>
              <a:t>HelseID</a:t>
            </a:r>
            <a:endParaRPr lang="nb-NO" dirty="0"/>
          </a:p>
          <a:p>
            <a:pPr defTabSz="924458">
              <a:defRPr/>
            </a:pPr>
            <a:endParaRPr lang="nb-NO" dirty="0"/>
          </a:p>
          <a:p>
            <a:pPr defTabSz="924458">
              <a:defRPr/>
            </a:pPr>
            <a:r>
              <a:rPr lang="nb-NO" b="1" dirty="0"/>
              <a:t>Risikoer i klinisk hverdag: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="1" dirty="0">
                <a:solidFill>
                  <a:srgbClr val="FF0000"/>
                </a:solidFill>
              </a:rPr>
              <a:t>Poll 1: Har en lege adgang til å ta bilde av sår med en privat mobiltelefon?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Ulåst PC eller mobil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Fysisk sikring av dokumenter</a:t>
            </a:r>
          </a:p>
          <a:p>
            <a:endParaRPr lang="nb-NO" dirty="0"/>
          </a:p>
          <a:p>
            <a:pPr defTabSz="924458">
              <a:defRPr/>
            </a:pPr>
            <a:r>
              <a:rPr lang="nb-NO" b="1" dirty="0"/>
              <a:t>Loggføring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Alle oppslag i pasientjournaler loggføres</a:t>
            </a:r>
          </a:p>
          <a:p>
            <a:r>
              <a:rPr lang="nb-NO" dirty="0"/>
              <a:t>- Ulike logger: - Driftslogg</a:t>
            </a:r>
          </a:p>
          <a:p>
            <a:r>
              <a:rPr lang="nb-NO" dirty="0"/>
              <a:t>	- Sikkerhetslogger ()</a:t>
            </a:r>
          </a:p>
          <a:p>
            <a:r>
              <a:rPr lang="nb-NO" dirty="0"/>
              <a:t>	- Logger fra behandlingsrettede helseregistre </a:t>
            </a:r>
          </a:p>
          <a:p>
            <a:r>
              <a:rPr lang="nb-NO" dirty="0"/>
              <a:t>- Sporbarhet</a:t>
            </a:r>
          </a:p>
          <a:p>
            <a:r>
              <a:rPr lang="nb-NO" dirty="0"/>
              <a:t>- Pasientens rett til innsyn i logg</a:t>
            </a:r>
          </a:p>
          <a:p>
            <a:r>
              <a:rPr lang="nb-NO" dirty="0"/>
              <a:t>- Kontrollrutiner og revisjon</a:t>
            </a:r>
          </a:p>
          <a:p>
            <a:pPr defTabSz="924458">
              <a:defRPr/>
            </a:pPr>
            <a:endParaRPr lang="nb-NO" dirty="0"/>
          </a:p>
          <a:p>
            <a:pPr defTabSz="924458">
              <a:defRPr/>
            </a:pPr>
            <a:r>
              <a:rPr lang="nb-NO" b="1" dirty="0"/>
              <a:t>Video etter dette arket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306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Video om sikker meldingsutveksling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41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Mette</a:t>
            </a:r>
          </a:p>
          <a:p>
            <a:r>
              <a:rPr lang="nb-NO" b="1" dirty="0"/>
              <a:t>Pop up vindu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797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06.04.2026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0312B7A-81C4-4D54-B329-087A58EB94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600400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11256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55330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601669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11FEC603-5563-416F-A5D9-6EF0FE508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0"/>
          <a:stretch/>
        </p:blipFill>
        <p:spPr>
          <a:xfrm>
            <a:off x="8881859" y="2791838"/>
            <a:ext cx="3310142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06.04.2026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404FBC3-6B15-4405-8FBC-A209FD067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5599"/>
            <a:ext cx="8358556" cy="13513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4"/>
            <a:ext cx="8304767" cy="13894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95EA75D-C669-4024-A4C7-7FF466D91B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17" y="873125"/>
            <a:ext cx="8425283" cy="432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D3391E9-6083-474A-AF9E-44F02AE91C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5" y="436909"/>
            <a:ext cx="10472949" cy="616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fmov.no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4ECA97A-E6CD-443F-B212-8A1120A99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6" y="4693844"/>
            <a:ext cx="3900854" cy="11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fmov.no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F86FF03-7E94-4A5D-A789-8FA40021BB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6" y="4693844"/>
            <a:ext cx="3900854" cy="11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fmov.no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C86F485D-915F-4273-A8A1-FE16466200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6" y="4693844"/>
            <a:ext cx="3900854" cy="11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fmov.no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FF12AE2-FCFF-4B45-92E0-8C1188DCBA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6" y="5443778"/>
            <a:ext cx="3900854" cy="11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06.04.2026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A34269E-E164-42A8-BCBD-A2FF6A0E04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5FA3954-742F-4DD6-A8DB-A675A20FB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B79961-EC85-4F5E-8A2B-5233E13A6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C51FCA-1BA2-47B0-ADD7-5A54455D4249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527570CC-C1F5-4F3F-BF08-E44D828EC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5" name="Plassholder for tekst 37">
            <a:extLst>
              <a:ext uri="{FF2B5EF4-FFF2-40B4-BE49-F238E27FC236}">
                <a16:creationId xmlns:a16="http://schemas.microsoft.com/office/drawing/2014/main" id="{C221EF52-3926-4556-A22E-E292FA64D2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6F22973-D61B-4BBA-88C0-3B1B9A27C63E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6046B91-AEAB-45BF-BD3F-55FF7616AA0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BD20E72-0719-42FD-9E31-8D508A92AE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6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7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74D3-FD93-451F-8106-27BC0EFD93A0}" type="datetimeFigureOut">
              <a:rPr lang="nb-NO" smtClean="0"/>
              <a:t>06.04.2026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08DB-24FD-4E3D-87BB-EA23967247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167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8273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06.04.2026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2B0D010-84EE-4BAB-86B8-8E2F39016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06.04.2026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AFCECF22-4434-43B2-9CC1-26097DE012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06.04.2026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5A44D97-1F9A-4245-97DB-B1718D3E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06.04.2026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31B145F-CB43-4E87-9B39-53B6091C8E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95" r:id="rId31"/>
    <p:sldLayoutId id="2147483796" r:id="rId32"/>
    <p:sldLayoutId id="2147483797" r:id="rId33"/>
    <p:sldLayoutId id="2147483762" r:id="rId34"/>
    <p:sldLayoutId id="2147483763" r:id="rId3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j-opplaering.ehelse.no/hpp-webapp/kjernejournal.html#brukergruppeval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RPsztLvsKWE?feature=oembed" TargetMode="Externa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530143E-DFE8-4702-AAFE-4F834FE375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06.04.2026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CA76C0-E215-4788-AA4B-73F9078CE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Personvern og informasjonssikkerhet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16DAB5-B3A2-433A-97E8-F7F1949400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Jurist Mari Bugge Holden og ass. fylkeslege Mette Kristine  Hjermann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343C7CE-8FA7-4F70-89E1-F361107A1E0B}"/>
              </a:ext>
            </a:extLst>
          </p:cNvPr>
          <p:cNvSpPr txBox="1"/>
          <p:nvPr/>
        </p:nvSpPr>
        <p:spPr>
          <a:xfrm>
            <a:off x="8522823" y="331683"/>
            <a:ext cx="36691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Læringsmål </a:t>
            </a:r>
            <a:r>
              <a:rPr lang="nb-NO" sz="1600" b="1" dirty="0" err="1">
                <a:solidFill>
                  <a:schemeClr val="bg1"/>
                </a:solidFill>
              </a:rPr>
              <a:t>nr</a:t>
            </a:r>
            <a:r>
              <a:rPr lang="nb-NO" sz="1600" b="1" dirty="0">
                <a:solidFill>
                  <a:schemeClr val="bg1"/>
                </a:solidFill>
              </a:rPr>
              <a:t> 44: </a:t>
            </a:r>
          </a:p>
          <a:p>
            <a:r>
              <a:rPr lang="nb-NO" sz="1600" dirty="0">
                <a:solidFill>
                  <a:schemeClr val="bg1"/>
                </a:solidFill>
              </a:rPr>
              <a:t>Kjennskap til sentrale vilkår for personvern og informasjonssikkerhet. Her under personvernlovgivningen, sikker pålogging, autentisering, loggføring, sikker meldingsutveksling og prinsippet for meldingskvitteringer.  </a:t>
            </a:r>
            <a:endParaRPr lang="nb-NO" sz="16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1E84649-44DB-4F02-881F-835AA6EAC366}"/>
              </a:ext>
            </a:extLst>
          </p:cNvPr>
          <p:cNvSpPr txBox="1"/>
          <p:nvPr/>
        </p:nvSpPr>
        <p:spPr>
          <a:xfrm>
            <a:off x="967088" y="5714689"/>
            <a:ext cx="72733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Statsforvalteren i Østfold, Buskerud, Oslo og Akershus </a:t>
            </a:r>
          </a:p>
        </p:txBody>
      </p:sp>
    </p:spTree>
    <p:extLst>
      <p:ext uri="{BB962C8B-B14F-4D97-AF65-F5344CB8AC3E}">
        <p14:creationId xmlns:p14="http://schemas.microsoft.com/office/powerpoint/2010/main" val="112170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F4F6CA-2B17-503A-1603-0607DE42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Meldingstyper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E78290-AFBD-02C2-9746-E787BA9707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Basismelding: lege-lege</a:t>
            </a:r>
          </a:p>
          <a:p>
            <a:pPr marL="10287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Meldingsutveksling ved henvisnings- og rekvisisjon fra pleie og omsorgstjenesten og psykisk helsetjeneste v/legetjenesten ved sykehjem. </a:t>
            </a:r>
          </a:p>
          <a:p>
            <a:pPr marL="10287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Eksempler:</a:t>
            </a:r>
          </a:p>
          <a:p>
            <a:pPr marL="1485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Henvisninger og epikriser/polikliniske notat</a:t>
            </a:r>
          </a:p>
          <a:p>
            <a:pPr marL="1485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Rekvisisjoner (lab, røntgen, o.l.) og svar på rekvisisjoner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PLO-meldinger: annet helsepers – annet helsepers/lege </a:t>
            </a:r>
          </a:p>
          <a:p>
            <a:pPr marL="10287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Meldingsutveksling med pleie- og omsorgssektoren og foretak / legekontor</a:t>
            </a:r>
          </a:p>
          <a:p>
            <a:pPr marL="1485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Logistikkmeldinger (sykehusinnleggelser)</a:t>
            </a:r>
          </a:p>
          <a:p>
            <a:pPr marL="1485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Fagmeldinger (dialog/forespørsel.)</a:t>
            </a:r>
          </a:p>
          <a:p>
            <a:pPr marL="19431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Gerica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: E-link	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			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445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ADBC5D-9B0C-4A52-B72F-343106913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PLO meldinger i praksis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83458C-D515-46B0-BAA7-B977BDCB44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025" y="2164988"/>
            <a:ext cx="10555288" cy="40738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Bli kjent med kommunale avtaler/ kultur fastleger – PLO tjenesten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b-NO" dirty="0"/>
              <a:t>Hvilke problemstillinger (ø-hjelp – plan – møter – ikke lege)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b-NO" dirty="0"/>
              <a:t>Tidsaspekt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b-NO" dirty="0"/>
              <a:t>Valg av kommunale mottakere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Husk at dine svar setter standard for fremtidige henvendelser.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Bli kjent med datasystemet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b-NO" dirty="0"/>
              <a:t>Kvittering: hvor? For hva? </a:t>
            </a:r>
          </a:p>
        </p:txBody>
      </p:sp>
    </p:spTree>
    <p:extLst>
      <p:ext uri="{BB962C8B-B14F-4D97-AF65-F5344CB8AC3E}">
        <p14:creationId xmlns:p14="http://schemas.microsoft.com/office/powerpoint/2010/main" val="354409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A1F603-237E-478B-9A36-BD478DF01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Kjernejournal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946190-95CC-4690-9195-B10D1EF6CB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endParaRPr lang="nb-NO" sz="1800" dirty="0"/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sz="2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Poll</a:t>
            </a:r>
          </a:p>
          <a:p>
            <a:pPr lvl="1"/>
            <a:endParaRPr lang="nb-NO" sz="2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557A4D-F790-4193-B78F-DA26BDFA9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112" y="2164988"/>
            <a:ext cx="5030319" cy="4144259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00244E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00244E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00244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 demo: </a:t>
            </a:r>
            <a:r>
              <a:rPr lang="nb-NO" dirty="0">
                <a:solidFill>
                  <a:srgbClr val="FF0000"/>
                </a:solidFill>
              </a:rPr>
              <a:t>https://kj-opplaering.ehelse.no/hpp-webapp/kjernejournal.html#brukergruppevalg</a:t>
            </a:r>
          </a:p>
          <a:p>
            <a:pPr marL="914400" lvl="2" indent="0">
              <a:buNone/>
            </a:pPr>
            <a:endParaRPr lang="nb-NO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u="sng" dirty="0"/>
              <a:t>Veiviser</a:t>
            </a:r>
            <a:r>
              <a:rPr lang="nb-NO" dirty="0"/>
              <a:t>: </a:t>
            </a:r>
            <a:r>
              <a:rPr lang="nb-NO" dirty="0">
                <a:solidFill>
                  <a:srgbClr val="FF0000"/>
                </a:solidFill>
              </a:rPr>
              <a:t>https://kj-opplaering.ehelse.no/hjelp/opplaering/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1697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B6BEB7F-EAC0-665F-A446-19AD01D9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00ADBA"/>
                </a:solidFill>
                <a:effectLst/>
                <a:uLnTx/>
                <a:uFillTx/>
                <a:latin typeface="Open Sans"/>
                <a:ea typeface="Open Sans SemiBold" panose="020B0706030804020204" pitchFamily="34" charset="0"/>
                <a:cs typeface="Open Sans SemiBold" panose="020B0706030804020204" pitchFamily="34" charset="0"/>
              </a:rPr>
              <a:t>Reseptinformasjon</a:t>
            </a:r>
            <a:endParaRPr lang="nb-NO" dirty="0"/>
          </a:p>
        </p:txBody>
      </p:sp>
      <p:graphicFrame>
        <p:nvGraphicFramePr>
          <p:cNvPr id="7" name="Tabell 2">
            <a:extLst>
              <a:ext uri="{FF2B5EF4-FFF2-40B4-BE49-F238E27FC236}">
                <a16:creationId xmlns:a16="http://schemas.microsoft.com/office/drawing/2014/main" id="{BE6C5453-5E8D-0462-CEEC-B17344005515}"/>
              </a:ext>
            </a:extLst>
          </p:cNvPr>
          <p:cNvGraphicFramePr>
            <a:graphicFrameLocks noGrp="1"/>
          </p:cNvGraphicFramePr>
          <p:nvPr/>
        </p:nvGraphicFramePr>
        <p:xfrm>
          <a:off x="1117980" y="2228420"/>
          <a:ext cx="9956040" cy="421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680">
                  <a:extLst>
                    <a:ext uri="{9D8B030D-6E8A-4147-A177-3AD203B41FA5}">
                      <a16:colId xmlns:a16="http://schemas.microsoft.com/office/drawing/2014/main" val="2997165883"/>
                    </a:ext>
                  </a:extLst>
                </a:gridCol>
                <a:gridCol w="3318680">
                  <a:extLst>
                    <a:ext uri="{9D8B030D-6E8A-4147-A177-3AD203B41FA5}">
                      <a16:colId xmlns:a16="http://schemas.microsoft.com/office/drawing/2014/main" val="28873264"/>
                    </a:ext>
                  </a:extLst>
                </a:gridCol>
                <a:gridCol w="3318680">
                  <a:extLst>
                    <a:ext uri="{9D8B030D-6E8A-4147-A177-3AD203B41FA5}">
                      <a16:colId xmlns:a16="http://schemas.microsoft.com/office/drawing/2014/main" val="1593983619"/>
                    </a:ext>
                  </a:extLst>
                </a:gridCol>
              </a:tblGrid>
              <a:tr h="893062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Reseptformidler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Kjernejournal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323603"/>
                  </a:ext>
                </a:extLst>
              </a:tr>
              <a:tr h="1275803">
                <a:tc>
                  <a:txBody>
                    <a:bodyPr/>
                    <a:lstStyle/>
                    <a:p>
                      <a:r>
                        <a:rPr lang="nb-NO" sz="2400" dirty="0"/>
                        <a:t>Historikk ferdigekspederte e-resepter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 måned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3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604501"/>
                  </a:ext>
                </a:extLst>
              </a:tr>
              <a:tr h="514488">
                <a:tc>
                  <a:txBody>
                    <a:bodyPr/>
                    <a:lstStyle/>
                    <a:p>
                      <a:r>
                        <a:rPr lang="nb-NO" sz="2400" dirty="0"/>
                        <a:t>Papir resepter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316569"/>
                  </a:ext>
                </a:extLst>
              </a:tr>
              <a:tr h="510321">
                <a:tc>
                  <a:txBody>
                    <a:bodyPr/>
                    <a:lstStyle/>
                    <a:p>
                      <a:r>
                        <a:rPr lang="nb-NO" sz="2400" dirty="0"/>
                        <a:t>Telefonresepter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464206"/>
                  </a:ext>
                </a:extLst>
              </a:tr>
              <a:tr h="510321">
                <a:tc>
                  <a:txBody>
                    <a:bodyPr/>
                    <a:lstStyle/>
                    <a:p>
                      <a:r>
                        <a:rPr lang="nb-NO" sz="2400" dirty="0"/>
                        <a:t>Låste resepter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84735"/>
                  </a:ext>
                </a:extLst>
              </a:tr>
              <a:tr h="510321">
                <a:tc>
                  <a:txBody>
                    <a:bodyPr/>
                    <a:lstStyle/>
                    <a:p>
                      <a:r>
                        <a:rPr lang="nb-NO" sz="2400" dirty="0"/>
                        <a:t>Multidose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016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9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755C72-370E-D4A5-BE04-9A337878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E66B7B-41C5-06D6-BD6B-D6588B41A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943" y="2610465"/>
            <a:ext cx="7639664" cy="35101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Fastleger har ansvar for personvern og informasjonssikkerhet - bruk Normen, Norsk helsenett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Kjenn lokale rutiner og systemer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Still spørsmål og søk kollegastøtte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851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530143E-DFE8-4702-AAFE-4F834FE375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06.04.2026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CA76C0-E215-4788-AA4B-73F9078CE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Tusen takk for oss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16DAB5-B3A2-433A-97E8-F7F1949400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Jurist Mari Bugge Holden og ass. fylkeslege Mette Hjermann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1F36FDA-C832-44F9-B57D-1A15BB83F085}"/>
              </a:ext>
            </a:extLst>
          </p:cNvPr>
          <p:cNvSpPr txBox="1"/>
          <p:nvPr/>
        </p:nvSpPr>
        <p:spPr>
          <a:xfrm>
            <a:off x="967088" y="5714689"/>
            <a:ext cx="7545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Statsforvalteren i Østfold, Buskerud, Oslo og Akershus Oslo</a:t>
            </a:r>
          </a:p>
        </p:txBody>
      </p:sp>
    </p:spTree>
    <p:extLst>
      <p:ext uri="{BB962C8B-B14F-4D97-AF65-F5344CB8AC3E}">
        <p14:creationId xmlns:p14="http://schemas.microsoft.com/office/powerpoint/2010/main" val="413227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0D250D0-49B1-40E1-A660-2B9C8740E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57" y="272005"/>
            <a:ext cx="5917143" cy="623875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1A660C3-8442-49D5-A754-8F048948C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721" y="347240"/>
            <a:ext cx="5697021" cy="616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52A76C9-ABF6-42C7-B33C-A52E769249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3721" y="2163942"/>
            <a:ext cx="6710079" cy="43706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b-NO" altLang="nb-NO" sz="1800" dirty="0">
                <a:solidFill>
                  <a:schemeClr val="dk1"/>
                </a:solidFill>
              </a:rPr>
              <a:t>Definisjon personvern: </a:t>
            </a:r>
          </a:p>
          <a:p>
            <a:pPr lvl="1"/>
            <a:r>
              <a:rPr lang="nb-NO" altLang="nb-NO" sz="1600" dirty="0">
                <a:solidFill>
                  <a:schemeClr val="dk1"/>
                </a:solidFill>
              </a:rPr>
              <a:t>«Enkelt sagt handler personvern om retten til et privatliv og retten til å bestemme over egne personopplysninger». </a:t>
            </a:r>
          </a:p>
          <a:p>
            <a:pPr marL="0" indent="0">
              <a:buNone/>
            </a:pPr>
            <a:r>
              <a:rPr lang="nb-NO" altLang="nb-NO" sz="1600" dirty="0">
                <a:solidFill>
                  <a:schemeClr val="dk1"/>
                </a:solidFill>
              </a:rPr>
              <a:t>	(Datatilsynet)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1800" dirty="0"/>
              <a:t>Personopplysninger</a:t>
            </a:r>
          </a:p>
          <a:p>
            <a:pPr lvl="1"/>
            <a:r>
              <a:rPr lang="nb-NO" sz="1600" dirty="0"/>
              <a:t>Opplysninger som kan knyttes til en enkeltperson.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600" dirty="0"/>
              <a:t>Direkte </a:t>
            </a:r>
            <a:r>
              <a:rPr lang="nb-NO" sz="1600" dirty="0">
                <a:solidFill>
                  <a:srgbClr val="00244E"/>
                </a:solidFill>
              </a:rPr>
              <a:t>identifiserende (f.eks. telefonnummer)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600" dirty="0"/>
              <a:t>Indirekte </a:t>
            </a:r>
            <a:r>
              <a:rPr lang="nb-NO" sz="1600" dirty="0">
                <a:solidFill>
                  <a:srgbClr val="00244E"/>
                </a:solidFill>
              </a:rPr>
              <a:t>identifiserende (f.eks. alder, kjønn)</a:t>
            </a:r>
          </a:p>
          <a:p>
            <a:pPr lvl="1"/>
            <a:r>
              <a:rPr lang="nb-NO" sz="1800" dirty="0">
                <a:solidFill>
                  <a:srgbClr val="00244E"/>
                </a:solidFill>
              </a:rPr>
              <a:t>Særlig kategorier av personopplysninger</a:t>
            </a:r>
          </a:p>
          <a:p>
            <a:pPr lvl="2"/>
            <a:r>
              <a:rPr lang="nb-NO" sz="1600" dirty="0">
                <a:solidFill>
                  <a:srgbClr val="00244E"/>
                </a:solidFill>
              </a:rPr>
              <a:t>Krever spesiell beskyttelse </a:t>
            </a:r>
          </a:p>
          <a:p>
            <a:pPr lvl="2"/>
            <a:r>
              <a:rPr lang="nb-NO" sz="1600" dirty="0">
                <a:solidFill>
                  <a:srgbClr val="00244E"/>
                </a:solidFill>
              </a:rPr>
              <a:t>Rasemessig eller etniske bakgrunn, straffbare forhold, </a:t>
            </a:r>
            <a:r>
              <a:rPr lang="nb-NO" sz="1600" b="1" dirty="0">
                <a:solidFill>
                  <a:srgbClr val="00244E"/>
                </a:solidFill>
              </a:rPr>
              <a:t>helseforhold</a:t>
            </a:r>
            <a:endParaRPr lang="nb-NO" sz="1600" dirty="0">
              <a:solidFill>
                <a:srgbClr val="00244E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11C390C-4F65-4186-A1F1-FC420205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520097"/>
            <a:ext cx="10080625" cy="1077208"/>
          </a:xfrm>
        </p:spPr>
        <p:txBody>
          <a:bodyPr anchor="b">
            <a:normAutofit/>
          </a:bodyPr>
          <a:lstStyle/>
          <a:p>
            <a:r>
              <a:rPr lang="nb-NO" dirty="0"/>
              <a:t>Hva er personvern ? </a:t>
            </a:r>
          </a:p>
        </p:txBody>
      </p:sp>
      <p:pic>
        <p:nvPicPr>
          <p:cNvPr id="5" name="Bilde 4" descr="Et bilde som inneholder Tegnefilm, illustrasjon, Animasjon, clip art&#10;&#10;KI-generert innhold kan være feil.">
            <a:extLst>
              <a:ext uri="{FF2B5EF4-FFF2-40B4-BE49-F238E27FC236}">
                <a16:creationId xmlns:a16="http://schemas.microsoft.com/office/drawing/2014/main" id="{BE6BE2BA-6275-87F1-F0DE-DE05159E9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" y="2169793"/>
            <a:ext cx="4238001" cy="416810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8C84D72-11F5-3193-E0B3-DD50C46E01F6}"/>
              </a:ext>
            </a:extLst>
          </p:cNvPr>
          <p:cNvSpPr txBox="1"/>
          <p:nvPr/>
        </p:nvSpPr>
        <p:spPr>
          <a:xfrm>
            <a:off x="1262743" y="6337902"/>
            <a:ext cx="1031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Pixabay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409708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1D1E6A-20DA-4494-9076-BC92FD30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Rettslige rammer og GDPR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3FF71D-DDDD-4245-A08D-79EE78C361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10078772" cy="43069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olidFill>
                <a:srgbClr val="00244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Mange ulike lover som regulerer personvernområdet og informasjonssikkerhet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olidFill>
                <a:srgbClr val="00244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244E"/>
                </a:solidFill>
              </a:rPr>
              <a:t>Norsk helselovgivning </a:t>
            </a:r>
            <a:r>
              <a:rPr lang="nb-NO">
                <a:solidFill>
                  <a:srgbClr val="00244E"/>
                </a:solidFill>
              </a:rPr>
              <a:t>tilfredsstiller kravene </a:t>
            </a:r>
            <a:r>
              <a:rPr lang="nb-NO" dirty="0">
                <a:solidFill>
                  <a:srgbClr val="00244E"/>
                </a:solidFill>
              </a:rPr>
              <a:t>i GDPR</a:t>
            </a:r>
          </a:p>
          <a:p>
            <a:endParaRPr lang="nb-NO" dirty="0">
              <a:solidFill>
                <a:srgbClr val="00244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244E"/>
                </a:solidFill>
              </a:rPr>
              <a:t>Ansvarsforhold: </a:t>
            </a:r>
          </a:p>
          <a:p>
            <a:pPr marL="1028700" lvl="1" indent="-342900"/>
            <a:r>
              <a:rPr lang="nb-NO" dirty="0">
                <a:solidFill>
                  <a:srgbClr val="00244E"/>
                </a:solidFill>
              </a:rPr>
              <a:t>Helseforetakene/legekontor- GDPR</a:t>
            </a:r>
          </a:p>
          <a:p>
            <a:pPr marL="1028700" lvl="1" indent="-342900"/>
            <a:r>
              <a:rPr lang="nb-NO" dirty="0">
                <a:solidFill>
                  <a:srgbClr val="00244E"/>
                </a:solidFill>
              </a:rPr>
              <a:t>Helsepersonell – Helsepersonelloven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/>
            <a:endParaRPr lang="nb-NO" dirty="0"/>
          </a:p>
          <a:p>
            <a:endParaRPr lang="nb-NO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8851CC9-CD5C-C20C-85A0-17077F38E80C}"/>
              </a:ext>
            </a:extLst>
          </p:cNvPr>
          <p:cNvSpPr/>
          <p:nvPr/>
        </p:nvSpPr>
        <p:spPr>
          <a:xfrm>
            <a:off x="7009667" y="3288891"/>
            <a:ext cx="5182333" cy="3728720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dirty="0"/>
              <a:t>Personopplysningslov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64DB103-4F9F-64CD-42A3-82036B564286}"/>
              </a:ext>
            </a:extLst>
          </p:cNvPr>
          <p:cNvSpPr/>
          <p:nvPr/>
        </p:nvSpPr>
        <p:spPr>
          <a:xfrm>
            <a:off x="8406579" y="4126001"/>
            <a:ext cx="3029069" cy="2345919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GDPR</a:t>
            </a:r>
          </a:p>
          <a:p>
            <a:pPr algn="ctr"/>
            <a:r>
              <a:rPr lang="nb-NO" dirty="0"/>
              <a:t>General Data </a:t>
            </a:r>
            <a:r>
              <a:rPr lang="nb-NO" dirty="0" err="1"/>
              <a:t>Protection</a:t>
            </a:r>
            <a:r>
              <a:rPr lang="nb-NO" dirty="0"/>
              <a:t> </a:t>
            </a:r>
            <a:r>
              <a:rPr lang="nb-NO" dirty="0" err="1"/>
              <a:t>Regulation</a:t>
            </a:r>
            <a:endParaRPr lang="nb-NO" dirty="0"/>
          </a:p>
          <a:p>
            <a:pPr algn="ctr"/>
            <a:r>
              <a:rPr lang="nb-NO" dirty="0"/>
              <a:t>(Personvernforordning)</a:t>
            </a:r>
          </a:p>
        </p:txBody>
      </p:sp>
    </p:spTree>
    <p:extLst>
      <p:ext uri="{BB962C8B-B14F-4D97-AF65-F5344CB8AC3E}">
        <p14:creationId xmlns:p14="http://schemas.microsoft.com/office/powerpoint/2010/main" val="300495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725892-2316-4DD1-8CF2-887D6DBDC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85195"/>
            <a:ext cx="10080625" cy="1765139"/>
          </a:xfrm>
        </p:spPr>
        <p:txBody>
          <a:bodyPr/>
          <a:lstStyle/>
          <a:p>
            <a:pPr algn="ctr"/>
            <a:r>
              <a:rPr lang="nb-NO" dirty="0"/>
              <a:t>Hvordan ivareta personvernet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6CC323-4C27-4988-B170-B34AE1D0FD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1" y="2164988"/>
            <a:ext cx="7935686" cy="4144259"/>
          </a:xfrm>
        </p:spPr>
        <p:txBody>
          <a:bodyPr/>
          <a:lstStyle/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Ha ett behandlingsgrunnlag </a:t>
            </a:r>
          </a:p>
          <a:p>
            <a:pPr marL="1028700" lvl="1" indent="-342900"/>
            <a:r>
              <a:rPr lang="nb-NO" dirty="0"/>
              <a:t>Vi må vite hva vi skal bruke opplysningene til </a:t>
            </a:r>
          </a:p>
          <a:p>
            <a:pPr marL="1028700" lvl="1" indent="-342900"/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Legge til rette for at personvernet ivaretas</a:t>
            </a:r>
          </a:p>
          <a:p>
            <a:pPr lvl="1" indent="0">
              <a:buNone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Håndtere avvik 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b-NO" dirty="0"/>
              <a:t>Ved middels eller høy risiko skal det sendes melding </a:t>
            </a:r>
          </a:p>
          <a:p>
            <a:pPr lvl="1" indent="0">
              <a:buNone/>
            </a:pPr>
            <a:r>
              <a:rPr lang="nb-NO" dirty="0"/>
              <a:t>     til Datatilsynet innen 72 timer</a:t>
            </a:r>
          </a:p>
        </p:txBody>
      </p:sp>
      <p:pic>
        <p:nvPicPr>
          <p:cNvPr id="8" name="Bilde 7" descr="Et bilde som inneholder tekst, multimedia, skjermbilde, display&#10;&#10;KI-generert innhold kan være feil.">
            <a:extLst>
              <a:ext uri="{FF2B5EF4-FFF2-40B4-BE49-F238E27FC236}">
                <a16:creationId xmlns:a16="http://schemas.microsoft.com/office/drawing/2014/main" id="{FFF97BB8-BDCD-F42C-52D7-EEED32306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90" y="2579914"/>
            <a:ext cx="4165209" cy="308777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93F385A-2DA7-35CF-0C5D-ACA5EEA4F6E3}"/>
              </a:ext>
            </a:extLst>
          </p:cNvPr>
          <p:cNvSpPr txBox="1"/>
          <p:nvPr/>
        </p:nvSpPr>
        <p:spPr>
          <a:xfrm>
            <a:off x="11136313" y="5667687"/>
            <a:ext cx="8258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</a:t>
            </a:r>
            <a:r>
              <a:rPr lang="nb-NO" sz="800" dirty="0" err="1"/>
              <a:t>Pixabay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8590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3B69A74-E222-4C69-9464-0EA76F51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67790"/>
            <a:ext cx="10080625" cy="1658982"/>
          </a:xfrm>
        </p:spPr>
        <p:txBody>
          <a:bodyPr/>
          <a:lstStyle/>
          <a:p>
            <a:pPr algn="ctr"/>
            <a:r>
              <a:rPr lang="nb-NO" dirty="0"/>
              <a:t>Personvern i helsesektoren: </a:t>
            </a:r>
            <a:br>
              <a:rPr lang="nb-NO" dirty="0"/>
            </a:br>
            <a:r>
              <a:rPr lang="nb-NO" dirty="0"/>
              <a:t>«Normen»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A3F1928-2132-4727-A6E9-11AABEDD80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9907" y="2793067"/>
            <a:ext cx="6773008" cy="42763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Avtale</a:t>
            </a:r>
            <a:r>
              <a:rPr lang="nb-NO" dirty="0"/>
              <a:t> </a:t>
            </a:r>
          </a:p>
          <a:p>
            <a:pPr marL="1028700" lvl="1" indent="-342900"/>
            <a:r>
              <a:rPr lang="nb-NO" dirty="0"/>
              <a:t>forpliktende og referer til lovkrav.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Mellom</a:t>
            </a:r>
          </a:p>
          <a:p>
            <a:pPr marL="1028700" lvl="1" indent="-342900"/>
            <a:r>
              <a:rPr lang="nb-NO" dirty="0"/>
              <a:t>de fleste av sektorens virksomheter (&gt; 10 000) og deres leverandørers og databehandlere.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Regulerer </a:t>
            </a:r>
          </a:p>
          <a:p>
            <a:pPr marL="1028700" lvl="1" indent="-342900"/>
            <a:r>
              <a:rPr lang="nb-NO" dirty="0"/>
              <a:t>sikker pålogging, autentisering, loggføring, sikker meldingsutveksling og prinsippet for meldingskvitteringer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D1E79C3-B24F-4652-B89A-22D08FA6B89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D75AF-1C89-48DF-B1C8-135CA0E7349C}" type="datetime1"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06.04.2026</a:t>
            </a:fld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244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562D287-390F-4A6C-A25C-F31FBB3CF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64" y="2568464"/>
            <a:ext cx="4114800" cy="384391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34D7768-F9C8-49DD-A7CA-5F991AF4581D}"/>
              </a:ext>
            </a:extLst>
          </p:cNvPr>
          <p:cNvSpPr txBox="1"/>
          <p:nvPr/>
        </p:nvSpPr>
        <p:spPr>
          <a:xfrm>
            <a:off x="324092" y="2184812"/>
            <a:ext cx="193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Styringsgruppe</a:t>
            </a:r>
          </a:p>
        </p:txBody>
      </p:sp>
    </p:spTree>
    <p:extLst>
      <p:ext uri="{BB962C8B-B14F-4D97-AF65-F5344CB8AC3E}">
        <p14:creationId xmlns:p14="http://schemas.microsoft.com/office/powerpoint/2010/main" val="30286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571454-B7D9-4FED-A305-7FADF793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Informasjonssikkerhet 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4BC72A-1711-4404-9E6F-DC9351468F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240" y="2074133"/>
            <a:ext cx="7661134" cy="4665879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Følg personvernprinsippene</a:t>
            </a:r>
            <a:endParaRPr lang="nb-NO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b="1" dirty="0"/>
              <a:t>Sikker pålogging </a:t>
            </a:r>
            <a:r>
              <a:rPr lang="nb-NO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/>
              <a:t>Autentisering (</a:t>
            </a:r>
            <a:r>
              <a:rPr lang="nb-NO" sz="1600" dirty="0" err="1"/>
              <a:t>HelseID</a:t>
            </a:r>
            <a:r>
              <a:rPr lang="nb-NO" sz="1600" dirty="0"/>
              <a:t> og </a:t>
            </a:r>
            <a:r>
              <a:rPr lang="nb-NO" sz="1600" dirty="0" err="1"/>
              <a:t>BankID</a:t>
            </a:r>
            <a:r>
              <a:rPr lang="nb-NO" sz="1600" dirty="0"/>
              <a:t>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b="1" dirty="0"/>
              <a:t>Risikoer i en klinisk hverdag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/>
              <a:t>Bruk av privat mobil til pasientbilder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/>
              <a:t>Ulåst PC eller mobil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/>
              <a:t>Fysisk sikring av dokumenter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b="1" dirty="0"/>
              <a:t>Loggføring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1" dirty="0"/>
          </a:p>
        </p:txBody>
      </p:sp>
      <p:pic>
        <p:nvPicPr>
          <p:cNvPr id="6" name="Bilde 5" descr="Et bilde som inneholder sirkel, skjermbilde, Symmetri, mønster&#10;&#10;KI-generert innhold kan være feil.">
            <a:extLst>
              <a:ext uri="{FF2B5EF4-FFF2-40B4-BE49-F238E27FC236}">
                <a16:creationId xmlns:a16="http://schemas.microsoft.com/office/drawing/2014/main" id="{BCC4FB80-D004-8085-C195-549161CC3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66" y="2890684"/>
            <a:ext cx="4063978" cy="254879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400412A-8ED3-0B65-D9AE-BB6452973095}"/>
              </a:ext>
            </a:extLst>
          </p:cNvPr>
          <p:cNvSpPr txBox="1"/>
          <p:nvPr/>
        </p:nvSpPr>
        <p:spPr>
          <a:xfrm>
            <a:off x="10863344" y="5501383"/>
            <a:ext cx="7665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Foto: </a:t>
            </a:r>
            <a:r>
              <a:rPr lang="nb-NO" sz="800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Pixabay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13474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A73C96-5970-46E6-8BF7-D6265FB8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Meldingsflyt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B1087C-7C55-4068-B10F-D235D8F921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9842831" cy="4144259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Media på Internett 3" title="«M» - elektronisk meldingsutveksling">
            <a:hlinkClick r:id="" action="ppaction://media"/>
            <a:extLst>
              <a:ext uri="{FF2B5EF4-FFF2-40B4-BE49-F238E27FC236}">
                <a16:creationId xmlns:a16="http://schemas.microsoft.com/office/drawing/2014/main" id="{986AB72D-6191-4C2B-86B4-0283C17382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83127"/>
            <a:ext cx="12192000" cy="68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D4F7F0-3890-4D37-880E-526019A3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48" y="188640"/>
            <a:ext cx="6552728" cy="698376"/>
          </a:xfrm>
        </p:spPr>
        <p:txBody>
          <a:bodyPr/>
          <a:lstStyle/>
          <a:p>
            <a:r>
              <a:rPr lang="nb-NO" dirty="0"/>
              <a:t>Elektronisk meldingsutveksling</a:t>
            </a:r>
          </a:p>
        </p:txBody>
      </p:sp>
      <p:pic>
        <p:nvPicPr>
          <p:cNvPr id="4" name="Picture 2" descr="http://kurs.helsekompetanse.no/sites/kurs.helsekompetanse.no/files/group/26407/images/veien2a.jpg">
            <a:extLst>
              <a:ext uri="{FF2B5EF4-FFF2-40B4-BE49-F238E27FC236}">
                <a16:creationId xmlns:a16="http://schemas.microsoft.com/office/drawing/2014/main" id="{FD317C58-2B9D-470C-A121-94F1B55E3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340768"/>
            <a:ext cx="8382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D673C41-8C47-45C2-BF15-674FACD5B3C4}"/>
              </a:ext>
            </a:extLst>
          </p:cNvPr>
          <p:cNvSpPr/>
          <p:nvPr/>
        </p:nvSpPr>
        <p:spPr>
          <a:xfrm>
            <a:off x="3071664" y="475153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Pleie- og omsorgssektoren (PLO)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Profil,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Gerica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CosDoc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Legekontor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 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WinMed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CGM Allmenn,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Profdoc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Vision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SystemX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Infodoc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Plenario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Helseforetak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 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DIPS EPJ eller røntgen -eller laboratoriesystem,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DocuLive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Helsestasjon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WinMed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CGM Allmenn,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HSPro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 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Infodoc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Plenario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5D29873C-1DA2-4ECB-80FA-2A15B7D40F6E}"/>
              </a:ext>
            </a:extLst>
          </p:cNvPr>
          <p:cNvCxnSpPr>
            <a:cxnSpLocks/>
          </p:cNvCxnSpPr>
          <p:nvPr/>
        </p:nvCxnSpPr>
        <p:spPr bwMode="auto">
          <a:xfrm>
            <a:off x="2207568" y="4533544"/>
            <a:ext cx="864096" cy="43597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C000">
                <a:alpha val="91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198A35B3-8532-4F61-9B60-36DA5A9FAF9F}"/>
              </a:ext>
            </a:extLst>
          </p:cNvPr>
          <p:cNvCxnSpPr>
            <a:cxnSpLocks/>
          </p:cNvCxnSpPr>
          <p:nvPr/>
        </p:nvCxnSpPr>
        <p:spPr bwMode="auto">
          <a:xfrm flipH="1">
            <a:off x="8976320" y="4515768"/>
            <a:ext cx="576064" cy="49204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C000">
                <a:alpha val="91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257E18F-50E8-F319-A26C-30C823E7F04E}"/>
              </a:ext>
            </a:extLst>
          </p:cNvPr>
          <p:cNvSpPr txBox="1"/>
          <p:nvPr/>
        </p:nvSpPr>
        <p:spPr>
          <a:xfrm>
            <a:off x="4192990" y="2520152"/>
            <a:ext cx="3853348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b-NO" i="1" dirty="0"/>
          </a:p>
          <a:p>
            <a:pPr algn="ctr"/>
            <a:endParaRPr lang="nb-NO" i="1" dirty="0"/>
          </a:p>
          <a:p>
            <a:pPr algn="ctr"/>
            <a:endParaRPr lang="nb-NO" i="1" dirty="0"/>
          </a:p>
          <a:p>
            <a:pPr algn="ctr"/>
            <a:endParaRPr lang="nb-NO" i="1" dirty="0"/>
          </a:p>
          <a:p>
            <a:pPr algn="ctr"/>
            <a:r>
              <a:rPr lang="nb-NO" sz="2400" i="1" dirty="0"/>
              <a:t>Alt du skriver i meldingene</a:t>
            </a:r>
          </a:p>
          <a:p>
            <a:pPr algn="ctr"/>
            <a:r>
              <a:rPr lang="nb-NO" sz="2400" i="1" dirty="0"/>
              <a:t> blir lagret ordrett i journalen </a:t>
            </a:r>
          </a:p>
          <a:p>
            <a:pPr algn="ctr"/>
            <a:endParaRPr lang="nb-NO" i="1" dirty="0"/>
          </a:p>
          <a:p>
            <a:pPr algn="ctr"/>
            <a:endParaRPr lang="nb-NO" i="1" dirty="0"/>
          </a:p>
          <a:p>
            <a:pPr algn="ctr"/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7462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sonvern" id="{7C4456EE-9D7C-4124-B8BD-CF93FDB7A1CD}" vid="{D5E45E7B-E50C-445A-9BA9-89B9C838877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a6fa58e-5153-4bfa-9a8b-573d985a4186}" enabled="0" method="" siteId="{8a6fa58e-5153-4bfa-9a8b-573d985a41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SFOV PowerPointMal</Template>
  <TotalTime>3806</TotalTime>
  <Words>934</Words>
  <Application>Microsoft Office PowerPoint</Application>
  <PresentationFormat>Widescreen</PresentationFormat>
  <Paragraphs>216</Paragraphs>
  <Slides>15</Slides>
  <Notes>15</Notes>
  <HiddenSlides>0</HiddenSlides>
  <MMClips>1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5" baseType="lpstr">
      <vt:lpstr>Arial</vt:lpstr>
      <vt:lpstr>Calibri</vt:lpstr>
      <vt:lpstr>Courier New</vt:lpstr>
      <vt:lpstr>Open Sans</vt:lpstr>
      <vt:lpstr>Open Sans Light</vt:lpstr>
      <vt:lpstr>Open Sans SemiBold</vt:lpstr>
      <vt:lpstr>Source Sans Pro</vt:lpstr>
      <vt:lpstr>Wingdings</vt:lpstr>
      <vt:lpstr>Work sans</vt:lpstr>
      <vt:lpstr>Office-tema</vt:lpstr>
      <vt:lpstr>PowerPoint-presentasjon</vt:lpstr>
      <vt:lpstr>PowerPoint-presentasjon</vt:lpstr>
      <vt:lpstr>Hva er personvern ? </vt:lpstr>
      <vt:lpstr>Rettslige rammer og GDPR</vt:lpstr>
      <vt:lpstr>Hvordan ivareta personvernet </vt:lpstr>
      <vt:lpstr>Personvern i helsesektoren:  «Normen»</vt:lpstr>
      <vt:lpstr>Informasjonssikkerhet  </vt:lpstr>
      <vt:lpstr> Meldingsflyt </vt:lpstr>
      <vt:lpstr>Elektronisk meldingsutveksling</vt:lpstr>
      <vt:lpstr>Meldingstyper</vt:lpstr>
      <vt:lpstr>PLO meldinger i praksis </vt:lpstr>
      <vt:lpstr>Kjernejournal </vt:lpstr>
      <vt:lpstr>Reseptinformasjon</vt:lpstr>
      <vt:lpstr>Oppsummering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Holden, Mari Bugge</dc:creator>
  <cp:lastModifiedBy>Holden, Mari Bugge</cp:lastModifiedBy>
  <cp:revision>49</cp:revision>
  <dcterms:created xsi:type="dcterms:W3CDTF">2024-04-10T11:19:56Z</dcterms:created>
  <dcterms:modified xsi:type="dcterms:W3CDTF">2026-04-06T11:23:10Z</dcterms:modified>
</cp:coreProperties>
</file>