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2" r:id="rId2"/>
  </p:sldMasterIdLst>
  <p:notesMasterIdLst>
    <p:notesMasterId r:id="rId36"/>
  </p:notesMasterIdLst>
  <p:sldIdLst>
    <p:sldId id="260" r:id="rId3"/>
    <p:sldId id="352" r:id="rId4"/>
    <p:sldId id="262" r:id="rId5"/>
    <p:sldId id="376" r:id="rId6"/>
    <p:sldId id="319" r:id="rId7"/>
    <p:sldId id="332" r:id="rId8"/>
    <p:sldId id="343" r:id="rId9"/>
    <p:sldId id="333" r:id="rId10"/>
    <p:sldId id="344" r:id="rId11"/>
    <p:sldId id="292" r:id="rId12"/>
    <p:sldId id="288" r:id="rId13"/>
    <p:sldId id="289" r:id="rId14"/>
    <p:sldId id="327" r:id="rId15"/>
    <p:sldId id="295" r:id="rId16"/>
    <p:sldId id="341" r:id="rId17"/>
    <p:sldId id="377" r:id="rId18"/>
    <p:sldId id="342" r:id="rId19"/>
    <p:sldId id="375" r:id="rId20"/>
    <p:sldId id="372" r:id="rId21"/>
    <p:sldId id="328" r:id="rId22"/>
    <p:sldId id="296" r:id="rId23"/>
    <p:sldId id="297" r:id="rId24"/>
    <p:sldId id="349" r:id="rId25"/>
    <p:sldId id="300" r:id="rId26"/>
    <p:sldId id="298" r:id="rId27"/>
    <p:sldId id="321" r:id="rId28"/>
    <p:sldId id="323" r:id="rId29"/>
    <p:sldId id="348" r:id="rId30"/>
    <p:sldId id="346" r:id="rId31"/>
    <p:sldId id="326" r:id="rId32"/>
    <p:sldId id="303" r:id="rId33"/>
    <p:sldId id="350" r:id="rId34"/>
    <p:sldId id="373" r:id="rId35"/>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BEC"/>
    <a:srgbClr val="00244E"/>
    <a:srgbClr val="000000"/>
    <a:srgbClr val="7A942F"/>
    <a:srgbClr val="00AD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81" autoAdjust="0"/>
    <p:restoredTop sz="82975" autoAdjust="0"/>
  </p:normalViewPr>
  <p:slideViewPr>
    <p:cSldViewPr snapToGrid="0">
      <p:cViewPr varScale="1">
        <p:scale>
          <a:sx n="67" d="100"/>
          <a:sy n="67" d="100"/>
        </p:scale>
        <p:origin x="76"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484B0CA8-D4C0-4EDF-983C-013F20071413}" type="datetimeFigureOut">
              <a:rPr lang="nb-NO" smtClean="0"/>
              <a:t>28.10.2025</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in.rettsdata.no/#/Dokument/gRT19900874" TargetMode="External"/><Relationship Id="rId7" Type="http://schemas.openxmlformats.org/officeDocument/2006/relationships/hyperlink" Target="https://min.rettsdata.no/#/Dokument/gF20001201NR1208P3"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min.rettsdata.no/#/Dokument/gL19990702z2D63z2EzA72z2D1B" TargetMode="External"/><Relationship Id="rId5" Type="http://schemas.openxmlformats.org/officeDocument/2006/relationships/hyperlink" Target="https://min.rettsdata.no/#/Dokument/gF20001201NR1208P2" TargetMode="External"/><Relationship Id="rId4" Type="http://schemas.openxmlformats.org/officeDocument/2006/relationships/hyperlink" Target="https://min.rettsdata.no/#/Dokument/gL19990702z2D63z2EzA73z2D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intro </a:t>
            </a:r>
          </a:p>
          <a:p>
            <a:r>
              <a:rPr lang="nb-NO" dirty="0"/>
              <a:t>MKH: læringsmål</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dirty="0"/>
          </a:p>
        </p:txBody>
      </p:sp>
    </p:spTree>
    <p:extLst>
      <p:ext uri="{BB962C8B-B14F-4D97-AF65-F5344CB8AC3E}">
        <p14:creationId xmlns:p14="http://schemas.microsoft.com/office/powerpoint/2010/main" val="3840772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a:p>
            <a:endParaRPr lang="nb-NO" dirty="0"/>
          </a:p>
          <a:p>
            <a:r>
              <a:rPr lang="nb-NO" dirty="0"/>
              <a:t>3 frister: </a:t>
            </a:r>
          </a:p>
          <a:p>
            <a:r>
              <a:rPr lang="nb-NO" dirty="0"/>
              <a:t>1. 10 dager for rett eller ikke rett til helsehjelp</a:t>
            </a:r>
          </a:p>
          <a:p>
            <a:r>
              <a:rPr lang="nb-NO" dirty="0"/>
              <a:t>2. «Oppstart helsehjelp» Planlagt oppstart for utredning/behandling</a:t>
            </a:r>
          </a:p>
          <a:p>
            <a:r>
              <a:rPr lang="nb-NO" dirty="0"/>
              <a:t>3. «juridisk frist» Seneste forsvarlige tidspunkt for oppstart for utredning /behandling. </a:t>
            </a:r>
          </a:p>
          <a:p>
            <a:endParaRPr lang="nb-NO" dirty="0"/>
          </a:p>
          <a:p>
            <a:r>
              <a:rPr lang="nb-NO" dirty="0"/>
              <a:t>«Tidspunktet for oppstart av utredning eller behandling skal settes før fristen for når nødvendig helsehjelp senest skal gis»</a:t>
            </a:r>
          </a:p>
          <a:p>
            <a:endParaRPr lang="nb-NO" dirty="0"/>
          </a:p>
          <a:p>
            <a:endParaRPr lang="nb-NO" dirty="0"/>
          </a:p>
          <a:p>
            <a:endParaRPr lang="nb-NO" dirty="0"/>
          </a:p>
          <a:p>
            <a:r>
              <a:rPr lang="nb-NO" dirty="0" err="1"/>
              <a:t>Pasbrl</a:t>
            </a:r>
            <a:r>
              <a:rPr lang="nb-NO" dirty="0"/>
              <a:t>: § 2-2: 10 virkedagers vurderingsfrist.</a:t>
            </a:r>
          </a:p>
          <a:p>
            <a:r>
              <a:rPr lang="nb-NO" dirty="0"/>
              <a:t>Viser kort hvordan et henvisningsforløp ser ut.   </a:t>
            </a:r>
          </a:p>
          <a:p>
            <a:endParaRPr lang="nb-NO" dirty="0"/>
          </a:p>
          <a:p>
            <a:r>
              <a:rPr lang="nb-NO" dirty="0"/>
              <a:t>https://www.helsedirektoratet.no/veiledere/prioriteringsveiledere/aktuell-informasjon-om-lov-og-forskrift-for-prioriteringsveilederne/prioriteringsveilederne-som-verktoy-ved-rettighetstildeling</a:t>
            </a:r>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10</a:t>
            </a:fld>
            <a:endParaRPr lang="nb-NO"/>
          </a:p>
        </p:txBody>
      </p:sp>
    </p:spTree>
    <p:extLst>
      <p:ext uri="{BB962C8B-B14F-4D97-AF65-F5344CB8AC3E}">
        <p14:creationId xmlns:p14="http://schemas.microsoft.com/office/powerpoint/2010/main" val="196152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MKH spør</a:t>
            </a:r>
          </a:p>
          <a:p>
            <a:r>
              <a:rPr lang="nb-NO" b="1" dirty="0"/>
              <a:t>TW svarer</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11</a:t>
            </a:fld>
            <a:endParaRPr lang="nb-NO"/>
          </a:p>
        </p:txBody>
      </p:sp>
    </p:spTree>
    <p:extLst>
      <p:ext uri="{BB962C8B-B14F-4D97-AF65-F5344CB8AC3E}">
        <p14:creationId xmlns:p14="http://schemas.microsoft.com/office/powerpoint/2010/main" val="38579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Mkh</a:t>
            </a:r>
            <a:r>
              <a:rPr lang="nb-NO" dirty="0"/>
              <a:t> spør</a:t>
            </a:r>
          </a:p>
          <a:p>
            <a:r>
              <a:rPr lang="nb-NO" dirty="0"/>
              <a:t>TW svarere</a:t>
            </a:r>
          </a:p>
          <a:p>
            <a:endParaRPr lang="nb-NO" dirty="0"/>
          </a:p>
          <a:p>
            <a:endParaRPr lang="nb-NO" dirty="0"/>
          </a:p>
          <a:p>
            <a:r>
              <a:rPr lang="nb-NO" dirty="0"/>
              <a:t>En rettighetsvurdering er det samme som en prioriteringsvurdering – man skal ta stilling til hvem som skal ha rett til hvilken helsehjelp og når, og hvem som ikke har denne retten.</a:t>
            </a:r>
          </a:p>
          <a:p>
            <a:endParaRPr lang="nb-NO" dirty="0"/>
          </a:p>
          <a:p>
            <a:r>
              <a:rPr lang="nb-NO" dirty="0"/>
              <a:t>Behandlingsfrist: maks 65 virkedager for barn og unge med psykisk lidelse eller rusmiddelavhengighet, regnes fra datoen det er vurdert at pasienten har rett til nødvendig helsehjelp  </a:t>
            </a:r>
          </a:p>
          <a:p>
            <a:endParaRPr lang="nb-NO" dirty="0"/>
          </a:p>
          <a:p>
            <a:r>
              <a:rPr lang="nb-NO" dirty="0"/>
              <a:t>Fristbrudd: Pas. kan velge å stå på venteliste på opprinnelig behandlingssted, men da må </a:t>
            </a:r>
            <a:r>
              <a:rPr lang="nb-NO" dirty="0" err="1"/>
              <a:t>sphtj</a:t>
            </a:r>
            <a:r>
              <a:rPr lang="nb-NO" dirty="0"/>
              <a:t>. informere om at det kan være medisinsk uforsvarlig</a:t>
            </a:r>
          </a:p>
          <a:p>
            <a:endParaRPr lang="nb-NO" dirty="0"/>
          </a:p>
          <a:p>
            <a:r>
              <a:rPr lang="nb-NO" dirty="0"/>
              <a:t>To vilkår som avgjør når man har rett til nødvendig helsehjelp; mer om disse kan dere lese i forskriften. </a:t>
            </a:r>
          </a:p>
          <a:p>
            <a:r>
              <a:rPr lang="nb-NO" dirty="0"/>
              <a:t>(Med forventet nytte av helsehjelpen menes at kunnskapsbasert praksis tilsier at aktiv medisinsk eller tverrfaglig spesialisert helsehjelp kan bedre pasientens livslengde eller livskvalitet med en viss varighet, at tilstanden kan forverres uten helsehjelp eller at behandlingsmuligheter forspilles ved utsettelse av helsehjelpen.) </a:t>
            </a:r>
          </a:p>
          <a:p>
            <a:endParaRPr lang="nb-NO" dirty="0"/>
          </a:p>
          <a:p>
            <a:r>
              <a:rPr lang="nb-NO" dirty="0"/>
              <a:t>En helsefaglig vurdering av behov vil innebære en avveining av ulike hensyn, herunder om spesialisthelsetjenestens kompetanse er nødvendig for å behandle tilstanden. </a:t>
            </a:r>
          </a:p>
          <a:p>
            <a:endParaRPr lang="nb-NO" dirty="0"/>
          </a:p>
          <a:p>
            <a:r>
              <a:rPr lang="nb-NO" dirty="0"/>
              <a:t>Må gi informasjon om retten er oppfylt/ikke </a:t>
            </a:r>
          </a:p>
          <a:p>
            <a:r>
              <a:rPr lang="nb-NO" dirty="0"/>
              <a:t>Ved mistanke om alvorlig eller livstruende sykdom har pasienten rett til raskere vurdering</a:t>
            </a:r>
          </a:p>
          <a:p>
            <a:endParaRPr lang="nb-NO" dirty="0"/>
          </a:p>
          <a:p>
            <a:r>
              <a:rPr lang="nb-NO" dirty="0" err="1"/>
              <a:t>Pasrl</a:t>
            </a:r>
            <a:r>
              <a:rPr lang="nb-NO" dirty="0"/>
              <a:t>: §2-2: Pasient som henvises til spesialisthelsetjenesten, skal innen 10 virkedager etter at henvisningen er mottatt av spesialisthelsetjenesten, få informasjon om han eller hun har rett til nødvendig helsehjelp, jf. § 2-1 b andre ledd. Vurderingen skal skje på grunnlag av henvisningen. Ved mistanke om alvorlig eller livstruende sykdom har pasienten rett til raskere vurdering. Dersom pasienten vurderes til å ha rett til nødvendig helsehjelp, skal pasienten samtidig informeres om tidspunkt for når utredning eller behandling skal settes i gang.</a:t>
            </a:r>
          </a:p>
          <a:p>
            <a:r>
              <a:rPr lang="nb-NO" dirty="0"/>
              <a:t>Pasienten skal opplyses om klageadgang, klagefrist og den nærmere fremgangsmåten ved klage.</a:t>
            </a:r>
          </a:p>
          <a:p>
            <a:endParaRPr lang="nb-NO" dirty="0"/>
          </a:p>
          <a:p>
            <a:r>
              <a:rPr lang="nb-NO" dirty="0"/>
              <a:t>Kommunens vurdering: </a:t>
            </a:r>
          </a:p>
          <a:p>
            <a:pPr marL="1028700" lvl="1" indent="-342900"/>
            <a:r>
              <a:rPr lang="nb-NO" b="1" dirty="0"/>
              <a:t>Forventet nytte</a:t>
            </a:r>
            <a:r>
              <a:rPr lang="nb-NO" dirty="0"/>
              <a:t> av helsehjelpen</a:t>
            </a:r>
          </a:p>
          <a:p>
            <a:pPr marL="1028700" lvl="1" indent="-342900"/>
            <a:r>
              <a:rPr lang="nb-NO" dirty="0"/>
              <a:t>Kostnadene skal stå i et rimelig </a:t>
            </a:r>
            <a:r>
              <a:rPr lang="nb-NO" b="1" dirty="0"/>
              <a:t>i forhold til tiltakets effekt</a:t>
            </a:r>
            <a:r>
              <a:rPr lang="nb-NO" dirty="0"/>
              <a:t> (kost-nytte-vurdering)</a:t>
            </a:r>
          </a:p>
          <a:p>
            <a:pPr marL="1028700" lvl="1" indent="-342900"/>
            <a:r>
              <a:rPr lang="nb-NO" dirty="0"/>
              <a:t>Fristfastsetting og prioritering skal skje utfra</a:t>
            </a:r>
          </a:p>
          <a:p>
            <a:pPr marL="1485900" lvl="2" indent="-342900"/>
            <a:r>
              <a:rPr lang="nb-NO" dirty="0"/>
              <a:t>Alvorlighets- og hastegrad (§ 2a)</a:t>
            </a:r>
          </a:p>
          <a:p>
            <a:endParaRPr lang="nb-NO" dirty="0"/>
          </a:p>
        </p:txBody>
      </p:sp>
      <p:sp>
        <p:nvSpPr>
          <p:cNvPr id="4" name="Plassholder for lysbildenummer 3"/>
          <p:cNvSpPr>
            <a:spLocks noGrp="1"/>
          </p:cNvSpPr>
          <p:nvPr>
            <p:ph type="sldNum" sz="quarter" idx="10"/>
          </p:nvPr>
        </p:nvSpPr>
        <p:spPr/>
        <p:txBody>
          <a:bodyPr/>
          <a:lstStyle/>
          <a:p>
            <a:fld id="{07E4FB80-D5CD-4F8B-B310-9170DDB90797}" type="slidenum">
              <a:rPr lang="nb-NO" smtClean="0"/>
              <a:t>12</a:t>
            </a:fld>
            <a:endParaRPr lang="nb-NO"/>
          </a:p>
        </p:txBody>
      </p:sp>
    </p:spTree>
    <p:extLst>
      <p:ext uri="{BB962C8B-B14F-4D97-AF65-F5344CB8AC3E}">
        <p14:creationId xmlns:p14="http://schemas.microsoft.com/office/powerpoint/2010/main" val="90040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a:t>
            </a:r>
          </a:p>
          <a:p>
            <a:endParaRPr lang="nb-NO" dirty="0"/>
          </a:p>
          <a:p>
            <a:r>
              <a:rPr lang="nb-NO" dirty="0"/>
              <a:t>Disse </a:t>
            </a:r>
            <a:r>
              <a:rPr lang="nb-NO" dirty="0" err="1"/>
              <a:t>lovnotene</a:t>
            </a:r>
            <a:r>
              <a:rPr lang="nb-NO" dirty="0"/>
              <a:t> til oversikt. </a:t>
            </a:r>
          </a:p>
          <a:p>
            <a:r>
              <a:rPr lang="nb-NO" b="1" dirty="0"/>
              <a:t>§ 3-2.</a:t>
            </a:r>
            <a:r>
              <a:rPr lang="nb-NO" b="1" i="1" dirty="0"/>
              <a:t>Pasientens og brukerens rett til informasjon</a:t>
            </a:r>
            <a:r>
              <a:rPr lang="nb-NO" i="1" dirty="0"/>
              <a:t>. </a:t>
            </a:r>
            <a:r>
              <a:rPr lang="nb-NO" dirty="0"/>
              <a:t>Pasienten skal ha den informasjon som er nødvendig for å få innsikt i sin helsetilstand og innholdet i helsehjelpen. Pasienten skal også informeres om mulige risikoer og bivirkninger.</a:t>
            </a:r>
          </a:p>
          <a:p>
            <a:r>
              <a:rPr lang="nb-NO" dirty="0"/>
              <a:t>Informasjon skal ikke gis mot pasientens uttrykte vilje, med mindre det er nødvendig for å forebygge skadevirkninger av helsehjelpen, eller det er bestemt i eller i medhold av lov.</a:t>
            </a:r>
          </a:p>
          <a:p>
            <a:r>
              <a:rPr lang="nb-NO" dirty="0"/>
              <a:t>Informasjon kan unnlates dersom det er påtrengende nødvendig for å hindre fare for liv eller alvorlig helseskade for pasienten selv. Informasjon kan også unnlates dersom det er klart utilrådelig av hensyn til personer som står pasienten nær, å gi slik informasjon.</a:t>
            </a:r>
          </a:p>
          <a:p>
            <a:endParaRPr lang="nb-NO" dirty="0"/>
          </a:p>
          <a:p>
            <a:r>
              <a:rPr lang="nb-NO" sz="1200" b="1" i="0" kern="1200" dirty="0">
                <a:solidFill>
                  <a:schemeClr val="tx1"/>
                </a:solidFill>
                <a:effectLst/>
                <a:latin typeface="+mn-lt"/>
                <a:ea typeface="+mn-ea"/>
                <a:cs typeface="+mn-cs"/>
              </a:rPr>
              <a:t>§ 3-1.</a:t>
            </a:r>
            <a:r>
              <a:rPr lang="nb-NO" sz="1200" b="1" i="1" kern="1200" dirty="0">
                <a:solidFill>
                  <a:schemeClr val="tx1"/>
                </a:solidFill>
                <a:effectLst/>
                <a:latin typeface="+mn-lt"/>
                <a:ea typeface="+mn-ea"/>
                <a:cs typeface="+mn-cs"/>
              </a:rPr>
              <a:t>Pasientens eller brukerens rett til medvirkning </a:t>
            </a:r>
            <a:r>
              <a:rPr lang="nb-NO" sz="1200" b="0" i="0" kern="1200" dirty="0">
                <a:solidFill>
                  <a:schemeClr val="tx1"/>
                </a:solidFill>
                <a:effectLst/>
                <a:latin typeface="+mn-lt"/>
                <a:ea typeface="+mn-ea"/>
                <a:cs typeface="+mn-cs"/>
              </a:rPr>
              <a:t>Pasient eller bruker har rett til å medvirke ved gjennomføring av helse- og omsorgstjenester. Pasient eller bruker har blant annet rett til å medvirke ved valg mellom tilgjengelige og forsvarlige tjenesteformer og undersøkelses- og behandlingsmetoder. Medvirkningens form skal tilpasses den enkeltes evne til å gi og motta informasjon. Barn som er i stand til å danne seg egne synspunkter, skal gis informasjon og høres. Det skal legges vekt på hva barnet mener, i samsvar med barnets alder og modenhet.</a:t>
            </a:r>
          </a:p>
          <a:p>
            <a:r>
              <a:rPr lang="nb-NO" sz="1200" b="0" i="0" kern="1200" dirty="0">
                <a:solidFill>
                  <a:schemeClr val="tx1"/>
                </a:solidFill>
                <a:effectLst/>
                <a:latin typeface="+mn-lt"/>
                <a:ea typeface="+mn-ea"/>
                <a:cs typeface="+mn-cs"/>
              </a:rPr>
              <a:t>Tjenestetilbudet skal så langt som mulig utformes i samarbeid med pasient eller bruker. Det skal legges stor vekt på hva pasienten eller brukeren mener ved utforming av tjenestetilbud etter helse- og omsorgstjenesteloven §§ 3-2 første ledd nr. 6, 3-6 og 3-8.</a:t>
            </a:r>
          </a:p>
          <a:p>
            <a:r>
              <a:rPr lang="nb-NO" sz="1200" b="0" i="0" kern="1200" dirty="0">
                <a:solidFill>
                  <a:schemeClr val="tx1"/>
                </a:solidFill>
                <a:effectLst/>
                <a:latin typeface="+mn-lt"/>
                <a:ea typeface="+mn-ea"/>
                <a:cs typeface="+mn-cs"/>
              </a:rPr>
              <a:t>Dersom pasienten ikke har samtykkekompetanse, har pasientens nærmeste pårørende rett til å medvirke sammen med pasienten.</a:t>
            </a:r>
          </a:p>
          <a:p>
            <a:r>
              <a:rPr lang="nb-NO" sz="1200" b="0" i="0" kern="1200" dirty="0">
                <a:solidFill>
                  <a:schemeClr val="tx1"/>
                </a:solidFill>
                <a:effectLst/>
                <a:latin typeface="+mn-lt"/>
                <a:ea typeface="+mn-ea"/>
                <a:cs typeface="+mn-cs"/>
              </a:rPr>
              <a:t>Ønsker pasient eller bruker at andre personer skal være til stede når helse- og omsorgstjenester gis, skal dette som hovedregel imøtekommes.</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13</a:t>
            </a:fld>
            <a:endParaRPr lang="nb-NO"/>
          </a:p>
        </p:txBody>
      </p:sp>
    </p:spTree>
    <p:extLst>
      <p:ext uri="{BB962C8B-B14F-4D97-AF65-F5344CB8AC3E}">
        <p14:creationId xmlns:p14="http://schemas.microsoft.com/office/powerpoint/2010/main" val="4162008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r>
              <a:rPr lang="nb-NO" dirty="0"/>
              <a:t>Pasient- og brukermedvirkning – informert samtykke</a:t>
            </a:r>
          </a:p>
          <a:p>
            <a:r>
              <a:rPr lang="nb-NO" dirty="0"/>
              <a:t>«</a:t>
            </a:r>
            <a:r>
              <a:rPr lang="nb-NO" i="1" dirty="0"/>
              <a:t>Informasjon er ikke det som blir sagt, men det som blir forstått»</a:t>
            </a:r>
          </a:p>
          <a:p>
            <a:r>
              <a:rPr lang="nb-NO" dirty="0"/>
              <a:t>Har også rett til informasjon i ettertid om skade og alvorlige komplikasjoner</a:t>
            </a:r>
          </a:p>
          <a:p>
            <a:r>
              <a:rPr lang="nb-NO" dirty="0"/>
              <a:t>Tolk: undersøk med kommunen hvordan dette praktisk gjennomføres. De har avtaler og skal betale ved bruk i kommunehelsetjenesten (helseforetaket i </a:t>
            </a:r>
            <a:r>
              <a:rPr lang="nb-NO" dirty="0" err="1"/>
              <a:t>spesialisthelsetj</a:t>
            </a:r>
            <a:r>
              <a:rPr lang="nb-NO" dirty="0"/>
              <a:t>). </a:t>
            </a:r>
          </a:p>
          <a:p>
            <a:endParaRPr lang="nb-NO" dirty="0"/>
          </a:p>
          <a:p>
            <a:r>
              <a:rPr lang="nb-NO" dirty="0"/>
              <a:t>Unntak: </a:t>
            </a:r>
          </a:p>
          <a:p>
            <a:r>
              <a:rPr lang="nb-NO" dirty="0"/>
              <a:t>1. Ikke mot pasientens uttrykte vilje. (skal-regel)</a:t>
            </a:r>
          </a:p>
          <a:p>
            <a:r>
              <a:rPr lang="nb-NO" dirty="0"/>
              <a:t>2. Hvis påtrengende nødvendig for å hindre fare for liv eller alvorlig helseskade for pasienten selv (kan-regel).</a:t>
            </a:r>
          </a:p>
          <a:p>
            <a:r>
              <a:rPr lang="nb-NO" dirty="0"/>
              <a:t>3. Klart utilrådelig med hensyn til personer som står pasienten nær.</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14</a:t>
            </a:fld>
            <a:endParaRPr lang="nb-NO"/>
          </a:p>
        </p:txBody>
      </p:sp>
    </p:spTree>
    <p:extLst>
      <p:ext uri="{BB962C8B-B14F-4D97-AF65-F5344CB8AC3E}">
        <p14:creationId xmlns:p14="http://schemas.microsoft.com/office/powerpoint/2010/main" val="1486295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MKH spør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TW svarer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Informasjon og samtykke til pas og </a:t>
            </a:r>
            <a:r>
              <a:rPr lang="nb-NO" dirty="0" err="1"/>
              <a:t>evnt</a:t>
            </a:r>
            <a:r>
              <a:rPr lang="nb-NO" dirty="0"/>
              <a:t> foreldre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Sexuelle</a:t>
            </a:r>
            <a:r>
              <a:rPr lang="nb-NO" dirty="0"/>
              <a:t> lavalder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Pasienten sin taushetsplikt – opplysning for forelderansvaret.</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15</a:t>
            </a:fld>
            <a:endParaRPr lang="nb-NO"/>
          </a:p>
        </p:txBody>
      </p:sp>
    </p:spTree>
    <p:extLst>
      <p:ext uri="{BB962C8B-B14F-4D97-AF65-F5344CB8AC3E}">
        <p14:creationId xmlns:p14="http://schemas.microsoft.com/office/powerpoint/2010/main" val="217131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r>
              <a:rPr lang="nb-NO" dirty="0"/>
              <a:t>Juridisk metode….</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17</a:t>
            </a:fld>
            <a:endParaRPr lang="nb-NO"/>
          </a:p>
        </p:txBody>
      </p:sp>
    </p:spTree>
    <p:extLst>
      <p:ext uri="{BB962C8B-B14F-4D97-AF65-F5344CB8AC3E}">
        <p14:creationId xmlns:p14="http://schemas.microsoft.com/office/powerpoint/2010/main" val="2203117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Mette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18</a:t>
            </a:fld>
            <a:endParaRPr lang="nb-NO"/>
          </a:p>
        </p:txBody>
      </p:sp>
    </p:spTree>
    <p:extLst>
      <p:ext uri="{BB962C8B-B14F-4D97-AF65-F5344CB8AC3E}">
        <p14:creationId xmlns:p14="http://schemas.microsoft.com/office/powerpoint/2010/main" val="529046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4FB80-D5CD-4F8B-B310-9170DDB9079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5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r>
              <a:rPr lang="nb-NO" dirty="0"/>
              <a:t>Overordnet pasientrettighet. </a:t>
            </a:r>
          </a:p>
          <a:p>
            <a:r>
              <a:rPr lang="nb-NO" dirty="0"/>
              <a:t>Takke ja, men også nei til behandling, selv om du som lege ønsker å behandle pasienten da du mener det er viktig/riktig </a:t>
            </a:r>
            <a:r>
              <a:rPr lang="nb-NO" dirty="0" err="1"/>
              <a:t>osv</a:t>
            </a:r>
            <a:r>
              <a:rPr lang="nb-NO" dirty="0"/>
              <a:t> eller pårørende presser på. Autonomi begrepet står sterkt.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20</a:t>
            </a:fld>
            <a:endParaRPr lang="nb-NO"/>
          </a:p>
        </p:txBody>
      </p:sp>
    </p:spTree>
    <p:extLst>
      <p:ext uri="{BB962C8B-B14F-4D97-AF65-F5344CB8AC3E}">
        <p14:creationId xmlns:p14="http://schemas.microsoft.com/office/powerpoint/2010/main" val="288030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1213534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Mette</a:t>
            </a:r>
          </a:p>
          <a:p>
            <a:endParaRPr lang="nb-NO" dirty="0"/>
          </a:p>
          <a:p>
            <a:r>
              <a:rPr lang="nb-NO" dirty="0" err="1"/>
              <a:t>Pasrl</a:t>
            </a:r>
            <a:r>
              <a:rPr lang="nb-NO" dirty="0"/>
              <a:t>: § 4-1.</a:t>
            </a:r>
            <a:r>
              <a:rPr lang="nb-NO" i="1" dirty="0"/>
              <a:t>Hovedregel om samtykke </a:t>
            </a:r>
            <a:r>
              <a:rPr lang="nb-NO" dirty="0"/>
              <a:t>Helsehjelp kan bare gis med pasientens samtykke, med mindre det foreligger lovhjemmel eller annet gyldig rettsgrunnlag for å gi helsehjelp uten samtykke. For at samtykket skal være gyldig, må pasienten ha fått nødvendig informasjon om sin helsetilstand og innholdet i helsehjelpen.</a:t>
            </a:r>
          </a:p>
          <a:p>
            <a:r>
              <a:rPr lang="nb-NO" dirty="0"/>
              <a:t>Pasienten kan trekke sitt samtykke tilbake. Trekker pasienten samtykket tilbake, skal den som yter helsehjelp gi nødvendig informasjon om betydningen av at helsehjelpen ikke gis.</a:t>
            </a:r>
          </a:p>
          <a:p>
            <a:endParaRPr lang="nb-NO" dirty="0"/>
          </a:p>
          <a:p>
            <a:r>
              <a:rPr lang="nb-NO" dirty="0" err="1"/>
              <a:t>Pasrl</a:t>
            </a:r>
            <a:r>
              <a:rPr lang="nb-NO" dirty="0"/>
              <a:t>: § 3-2.</a:t>
            </a:r>
            <a:r>
              <a:rPr lang="nb-NO" i="1" dirty="0"/>
              <a:t>Pasientens og brukerens rett til </a:t>
            </a:r>
            <a:r>
              <a:rPr lang="nb-NO" i="1" dirty="0" err="1"/>
              <a:t>informasjon</a:t>
            </a:r>
            <a:r>
              <a:rPr lang="nb-NO" dirty="0" err="1"/>
              <a:t>Pasienten</a:t>
            </a:r>
            <a:r>
              <a:rPr lang="nb-NO" dirty="0"/>
              <a:t> skal ha den informasjon som er nødvendig for å få innsikt i sin helsetilstand og innholdet i helsehjelpen. Pasienten skal også informeres om mulige risikoer og bivirkninger.</a:t>
            </a:r>
          </a:p>
          <a:p>
            <a:r>
              <a:rPr lang="nb-NO" dirty="0"/>
              <a:t>Informasjon skal ikke gis mot pasientens uttrykte vilje, med mindre det er nødvendig for å forebygge skadevirkninger av helsehjelpen, eller det er bestemt i eller i medhold av lov.</a:t>
            </a:r>
          </a:p>
          <a:p>
            <a:r>
              <a:rPr lang="nb-NO" dirty="0"/>
              <a:t>Informasjon kan unnlates dersom det er påtrengende nødvendig for å hindre fare for liv eller alvorlig helseskade for pasienten selv. Informasjon kan også unnlates dersom det er klart utilrådelig av hensyn til personer som står pasienten nær, å gi slik informasjon.</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21</a:t>
            </a:fld>
            <a:endParaRPr lang="nb-NO"/>
          </a:p>
        </p:txBody>
      </p:sp>
    </p:spTree>
    <p:extLst>
      <p:ext uri="{BB962C8B-B14F-4D97-AF65-F5344CB8AC3E}">
        <p14:creationId xmlns:p14="http://schemas.microsoft.com/office/powerpoint/2010/main" val="253171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r>
              <a:rPr lang="nb-NO" dirty="0"/>
              <a:t>Kreativt håndverk: Du kan ikke delegere bort samtykkekompetansen dine til foreldrene. Hva hvis pårørende kommer med et samtykke eller </a:t>
            </a:r>
            <a:r>
              <a:rPr lang="nb-NO" dirty="0" err="1"/>
              <a:t>fullmaktserklæring</a:t>
            </a:r>
            <a:r>
              <a:rPr lang="nb-NO" dirty="0"/>
              <a:t> på at noen representerer deg og kan ta avgjørelser i helsehjelp. Ikke gyldig. Kan ikke se at dette er gyldig rettsgrunnlag. Se </a:t>
            </a:r>
            <a:r>
              <a:rPr lang="nb-NO" dirty="0" err="1"/>
              <a:t>Pasrl</a:t>
            </a:r>
            <a:r>
              <a:rPr lang="nb-NO" dirty="0"/>
              <a:t> § 4-1.  Se rettsdata og forarbeidene.  Autonomibegrepet står sterkt. </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22</a:t>
            </a:fld>
            <a:endParaRPr lang="nb-NO"/>
          </a:p>
        </p:txBody>
      </p:sp>
    </p:spTree>
    <p:extLst>
      <p:ext uri="{BB962C8B-B14F-4D97-AF65-F5344CB8AC3E}">
        <p14:creationId xmlns:p14="http://schemas.microsoft.com/office/powerpoint/2010/main" val="643723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a:p>
            <a:r>
              <a:rPr lang="nb-NO" dirty="0"/>
              <a:t>Pasient og brukermedvirkning</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23</a:t>
            </a:fld>
            <a:endParaRPr lang="nb-NO"/>
          </a:p>
        </p:txBody>
      </p:sp>
    </p:spTree>
    <p:extLst>
      <p:ext uri="{BB962C8B-B14F-4D97-AF65-F5344CB8AC3E}">
        <p14:creationId xmlns:p14="http://schemas.microsoft.com/office/powerpoint/2010/main" val="305420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endParaRPr lang="nb-NO" dirty="0"/>
          </a:p>
          <a:p>
            <a:r>
              <a:rPr lang="nb-NO" dirty="0"/>
              <a:t>Praktisk: dersom pårørende er bekymret, kan de kontakte kommunen. Kommunen er da pliktig å undersøke om det er grunnlag for vedtak etter hol </a:t>
            </a:r>
            <a:r>
              <a:rPr lang="nb-NO" dirty="0" err="1"/>
              <a:t>kap</a:t>
            </a:r>
            <a:r>
              <a:rPr lang="nb-NO" dirty="0"/>
              <a:t> 10-3</a:t>
            </a:r>
          </a:p>
          <a:p>
            <a:endParaRPr lang="nb-NO" dirty="0"/>
          </a:p>
          <a:p>
            <a:r>
              <a:rPr lang="nb-NO" dirty="0" err="1"/>
              <a:t>Pasrl</a:t>
            </a:r>
            <a:r>
              <a:rPr lang="nb-NO" dirty="0"/>
              <a:t>: 4-3: </a:t>
            </a:r>
            <a:r>
              <a:rPr lang="nb-NO" i="1" dirty="0"/>
              <a:t>Hvem som har samtykkekompetanse </a:t>
            </a:r>
            <a:r>
              <a:rPr lang="nb-NO" dirty="0"/>
              <a:t>Rett til å samtykke til helsehjelp har</a:t>
            </a:r>
          </a:p>
          <a:p>
            <a:r>
              <a:rPr lang="nb-NO" dirty="0"/>
              <a:t>a)personer over 18 år, med mindre annet følger av § 4-7 eller annen særlig lovbestemmelse)personer mellom 16 og 18 år, med mindre annet følger av særlig lovbestemmelse eller av tiltakets </a:t>
            </a:r>
            <a:r>
              <a:rPr lang="nb-NO" dirty="0" err="1"/>
              <a:t>artc</a:t>
            </a:r>
            <a:r>
              <a:rPr lang="nb-NO" dirty="0"/>
              <a:t>)personer mellom 12 og 16 år, når det gjelder helsehjelp for forhold som foreldrene eller andre som har foreldreansvaret, ikke er informert om, jf. § 3-4 annet eller tredje ledd, eller det følger av tiltakets art. Samtykkekompetansen kan bortfalle helt eller delvis dersom pasienten på grunn av fysiske eller psykiske forstyrrelser, senil demens eller psykisk utviklingshemming åpenbart ikke er i stand til å forstå hva samtykket omfatter.</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Hol § 10-2.</a:t>
            </a:r>
            <a:r>
              <a:rPr lang="nb-NO" sz="1200" b="1" i="1" kern="1200" dirty="0">
                <a:solidFill>
                  <a:schemeClr val="tx1"/>
                </a:solidFill>
                <a:effectLst/>
                <a:latin typeface="+mn-lt"/>
                <a:ea typeface="+mn-ea"/>
                <a:cs typeface="+mn-cs"/>
              </a:rPr>
              <a:t>Tilbakehold i institusjon uten eget </a:t>
            </a:r>
            <a:r>
              <a:rPr lang="nb-NO" sz="1200" b="1" i="1" kern="1200" dirty="0" err="1">
                <a:solidFill>
                  <a:schemeClr val="tx1"/>
                </a:solidFill>
                <a:effectLst/>
                <a:latin typeface="+mn-lt"/>
                <a:ea typeface="+mn-ea"/>
                <a:cs typeface="+mn-cs"/>
              </a:rPr>
              <a:t>samtykke</a:t>
            </a:r>
            <a:r>
              <a:rPr lang="nb-NO" sz="1200" b="0" i="0" kern="1200" dirty="0" err="1">
                <a:solidFill>
                  <a:schemeClr val="tx1"/>
                </a:solidFill>
                <a:effectLst/>
                <a:latin typeface="+mn-lt"/>
                <a:ea typeface="+mn-ea"/>
                <a:cs typeface="+mn-cs"/>
              </a:rPr>
              <a:t>Dersom</a:t>
            </a:r>
            <a:r>
              <a:rPr lang="nb-NO" sz="1200" b="0" i="0" kern="1200" dirty="0">
                <a:solidFill>
                  <a:schemeClr val="tx1"/>
                </a:solidFill>
                <a:effectLst/>
                <a:latin typeface="+mn-lt"/>
                <a:ea typeface="+mn-ea"/>
                <a:cs typeface="+mn-cs"/>
              </a:rPr>
              <a:t> noen utsetter sin fysiske eller psykiske helse for fare ved omfattende og vedvarende misbruk, og dersom hjelpetiltak ikke er tilstrekkelig, kan det vedtas at vedkommende uten eget samtykke kan tas inn i en institusjon utpekt av regionalt helseforetak, jf. spesialisthelsetjenesteloven § 2-1a fjerde ledd, for undersøkelse og tilrettelegging av behandling, og holdes tilbake der i opptil tre måneder.</a:t>
            </a:r>
          </a:p>
          <a:p>
            <a:endParaRPr lang="nb-NO" dirty="0"/>
          </a:p>
          <a:p>
            <a:r>
              <a:rPr lang="nb-NO" dirty="0"/>
              <a:t>Hol § 10-3.Tilbakeholdelse av gravide rusmiddelavhengige </a:t>
            </a:r>
          </a:p>
          <a:p>
            <a:r>
              <a:rPr lang="nb-NO" dirty="0"/>
              <a:t>Det kan vedtas at en gravid rusmiddelavhengig uten eget samtykke skal tas inn på institusjon utpekt av regionalt helseforetak, jf. spesialisthelsetjenesteloven § 2-1a fjerde ledd, og holdes tilbake der i hele svangerskapet dersom misbruket er av en slik art at det er overveiende sannsynlig at barnet vil bli født med skade, og dersom hjelpetiltak ikke er tilstrekkelig.</a:t>
            </a:r>
          </a:p>
          <a:p>
            <a:endParaRPr lang="nb-NO" dirty="0"/>
          </a:p>
          <a:p>
            <a:r>
              <a:rPr lang="nb-NO" dirty="0"/>
              <a:t>§ 10-4.</a:t>
            </a:r>
            <a:r>
              <a:rPr lang="nb-NO" i="1" dirty="0"/>
              <a:t>Tilbakehold i institusjon på grunnlag av eget </a:t>
            </a:r>
            <a:r>
              <a:rPr lang="nb-NO" i="1" dirty="0" err="1"/>
              <a:t>samtykke.</a:t>
            </a:r>
            <a:r>
              <a:rPr lang="nb-NO" dirty="0" err="1"/>
              <a:t>Når</a:t>
            </a:r>
            <a:r>
              <a:rPr lang="nb-NO" dirty="0"/>
              <a:t> en rusmiddelavhengig på grunnlag av eget samtykke blir tatt inn i en institusjon utpekt av regionalt helseforetak, jf. spesialisthelsetjenesteloven § 2-1a fjerde ledd, kan institusjonen sette som vilkår at den rusmiddelavhengige kan holdes tilbake i opptil tre uker regnet fra inntaket.</a:t>
            </a:r>
          </a:p>
          <a:p>
            <a:r>
              <a:rPr lang="nb-NO" dirty="0"/>
              <a:t>Ved opphold i en institusjon med sikte på behandling eller opplæring i minst tre måneder kan det også settes som vilkår at den rusmiddelavhengige kan holdes tilbake i opptil tre uker etter at samtykket uttrykkelig er trukket tilbake. Tilbakehold kan bare skje opptil tre ganger for hvert opphold. Dersom den rusmiddelavhengige rømmer, men blir brakt tilbake innen tre uker, regnes utgangspunktet for </a:t>
            </a:r>
            <a:r>
              <a:rPr lang="nb-NO" dirty="0" err="1"/>
              <a:t>tilbakeholdsfristen</a:t>
            </a:r>
            <a:r>
              <a:rPr lang="nb-NO" dirty="0"/>
              <a:t> fra det tidspunkt den rusmiddelavhengige er brakt tilbake til institusjonen. </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24</a:t>
            </a:fld>
            <a:endParaRPr lang="nb-NO"/>
          </a:p>
        </p:txBody>
      </p:sp>
    </p:spTree>
    <p:extLst>
      <p:ext uri="{BB962C8B-B14F-4D97-AF65-F5344CB8AC3E}">
        <p14:creationId xmlns:p14="http://schemas.microsoft.com/office/powerpoint/2010/main" val="3621743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a:p>
            <a:endParaRPr lang="nb-NO" dirty="0"/>
          </a:p>
          <a:p>
            <a:r>
              <a:rPr lang="nb-NO" dirty="0"/>
              <a:t>TW: Sier noe kort om </a:t>
            </a:r>
            <a:r>
              <a:rPr lang="nb-NO" dirty="0" err="1"/>
              <a:t>pasinent</a:t>
            </a:r>
            <a:r>
              <a:rPr lang="nb-NO" dirty="0"/>
              <a:t>- og brukerrettighetsloven § 4-6.</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25</a:t>
            </a:fld>
            <a:endParaRPr lang="nb-NO"/>
          </a:p>
        </p:txBody>
      </p:sp>
    </p:spTree>
    <p:extLst>
      <p:ext uri="{BB962C8B-B14F-4D97-AF65-F5344CB8AC3E}">
        <p14:creationId xmlns:p14="http://schemas.microsoft.com/office/powerpoint/2010/main" val="354531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26</a:t>
            </a:fld>
            <a:endParaRPr lang="nb-NO"/>
          </a:p>
        </p:txBody>
      </p:sp>
    </p:spTree>
    <p:extLst>
      <p:ext uri="{BB962C8B-B14F-4D97-AF65-F5344CB8AC3E}">
        <p14:creationId xmlns:p14="http://schemas.microsoft.com/office/powerpoint/2010/main" val="3843289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a:p>
            <a:r>
              <a:rPr lang="nb-NO" dirty="0"/>
              <a:t>Det er her ikke lovkrav til bruk av skjema, men lovkrav til innhold. Skjema hjelper dere til å sikre at lovkrav blir fulgt.</a:t>
            </a:r>
          </a:p>
          <a:p>
            <a:r>
              <a:rPr lang="nb-NO" dirty="0"/>
              <a:t>Tverrfaglig (lege? Sykepleier?) </a:t>
            </a:r>
          </a:p>
          <a:p>
            <a:r>
              <a:rPr lang="nb-NO" dirty="0" err="1"/>
              <a:t>Pasrl</a:t>
            </a:r>
            <a:r>
              <a:rPr lang="nb-NO" dirty="0"/>
              <a:t> §4-3: Avgjørelse som gjelder manglende samtykkekompetanse skal være begrunnet og skriftlig, og om mulig straks legges frem for pasienten og dennes nærmeste pårørende. Mangler pasienten nærmeste pårørende, skal avgjørelsen legges frem for annet kvalifisert helsepersonell.</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27</a:t>
            </a:fld>
            <a:endParaRPr lang="nb-NO"/>
          </a:p>
        </p:txBody>
      </p:sp>
    </p:spTree>
    <p:extLst>
      <p:ext uri="{BB962C8B-B14F-4D97-AF65-F5344CB8AC3E}">
        <p14:creationId xmlns:p14="http://schemas.microsoft.com/office/powerpoint/2010/main" val="2462495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28</a:t>
            </a:fld>
            <a:endParaRPr lang="nb-NO"/>
          </a:p>
        </p:txBody>
      </p:sp>
    </p:spTree>
    <p:extLst>
      <p:ext uri="{BB962C8B-B14F-4D97-AF65-F5344CB8AC3E}">
        <p14:creationId xmlns:p14="http://schemas.microsoft.com/office/powerpoint/2010/main" val="3914455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29</a:t>
            </a:fld>
            <a:endParaRPr lang="nb-NO"/>
          </a:p>
        </p:txBody>
      </p:sp>
    </p:spTree>
    <p:extLst>
      <p:ext uri="{BB962C8B-B14F-4D97-AF65-F5344CB8AC3E}">
        <p14:creationId xmlns:p14="http://schemas.microsoft.com/office/powerpoint/2010/main" val="3058495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a:t>
            </a:r>
          </a:p>
          <a:p>
            <a:endParaRPr lang="nb-NO" dirty="0"/>
          </a:p>
          <a:p>
            <a:r>
              <a:rPr lang="nb-NO" dirty="0"/>
              <a:t>Vise kort til innsynsretten i pasient- og brukerrettighetsloven § 5-1 og klageadgang i § 7-2.  Rette og slettekravet ligger i pasient- og brukerrettighetsloven § 5-2, jf. helsepersonelloven §§ 42-44. </a:t>
            </a:r>
          </a:p>
          <a:p>
            <a:endParaRPr lang="nb-NO" dirty="0"/>
          </a:p>
          <a:p>
            <a:r>
              <a:rPr lang="nb-NO" dirty="0"/>
              <a:t>Retting: lav terskel, ser dette i journalen</a:t>
            </a:r>
          </a:p>
          <a:p>
            <a:r>
              <a:rPr lang="nb-NO" dirty="0"/>
              <a:t>Sletting: høy terskel, ser ikke i journalen</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30</a:t>
            </a:fld>
            <a:endParaRPr lang="nb-NO"/>
          </a:p>
        </p:txBody>
      </p:sp>
    </p:spTree>
    <p:extLst>
      <p:ext uri="{BB962C8B-B14F-4D97-AF65-F5344CB8AC3E}">
        <p14:creationId xmlns:p14="http://schemas.microsoft.com/office/powerpoint/2010/main" val="397708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a:t>
            </a:r>
          </a:p>
          <a:p>
            <a:r>
              <a:rPr lang="nb-NO" dirty="0"/>
              <a:t>Kapitteloverskrifter fra pasient- og brukerrettighetsloven. Vise til læringsmålene.  Andre viktige rettigheter enn disse er: Rett til vurdering i </a:t>
            </a:r>
            <a:r>
              <a:rPr lang="nb-NO" dirty="0" err="1"/>
              <a:t>pasrl</a:t>
            </a:r>
            <a:r>
              <a:rPr lang="nb-NO" dirty="0"/>
              <a:t> § 2- 2, rett til fornyet vurdering i </a:t>
            </a:r>
            <a:r>
              <a:rPr lang="nb-NO" dirty="0" err="1"/>
              <a:t>pasrl</a:t>
            </a:r>
            <a:r>
              <a:rPr lang="nb-NO" dirty="0"/>
              <a:t> § 2-3 , rett til fritt behandlingsvalg </a:t>
            </a:r>
            <a:r>
              <a:rPr lang="nb-NO" dirty="0" err="1"/>
              <a:t>pasrl</a:t>
            </a:r>
            <a:r>
              <a:rPr lang="nb-NO" dirty="0"/>
              <a:t> §2-4 , rett til IP </a:t>
            </a:r>
            <a:r>
              <a:rPr lang="nb-NO" dirty="0" err="1"/>
              <a:t>parl</a:t>
            </a:r>
            <a:r>
              <a:rPr lang="nb-NO" dirty="0"/>
              <a:t> § 2-5,  rett til kontaktlege </a:t>
            </a:r>
            <a:r>
              <a:rPr lang="nb-NO" dirty="0" err="1"/>
              <a:t>pasrl</a:t>
            </a:r>
            <a:r>
              <a:rPr lang="nb-NO" dirty="0"/>
              <a:t> § 2-5 a, rett til dekning av transportutgifter </a:t>
            </a:r>
            <a:r>
              <a:rPr lang="nb-NO" dirty="0" err="1"/>
              <a:t>pasrl</a:t>
            </a:r>
            <a:r>
              <a:rPr lang="nb-NO" dirty="0"/>
              <a:t> § 2-6 , tiltak ved særlig tyngende omsorgsoppgaver </a:t>
            </a:r>
            <a:r>
              <a:rPr lang="nb-NO" dirty="0" err="1"/>
              <a:t>pasrl</a:t>
            </a:r>
            <a:r>
              <a:rPr lang="nb-NO" dirty="0"/>
              <a:t> § 2-8.  </a:t>
            </a:r>
          </a:p>
          <a:p>
            <a:endParaRPr lang="nb-NO" dirty="0"/>
          </a:p>
          <a:p>
            <a:r>
              <a:rPr lang="nb-NO" dirty="0"/>
              <a:t>Rett til fornyet vurdering: Bytte fastlege for å få til dette: Du kan selv velge eller bytte fastlege på www.helsenorge.no. Fornyet vurdering: En person som står på en fastleges liste, har rett til å få en fornyet vurdering av sin tilstand hos annen lege enn sin fastlege, såfremt legen som foretar ny vurdering, er tilknyttet fastlegeordningen og personen samtykker i at journalnotat sendes dennes fastlege. Det kreves ingen henvisning fra fastlegen ved en fornyet vurdering. Det kreves ingen henvisning fra fastlegen ved en fornyet vurdering. Fastlegen som foretar vurderingen skal imidlertid oversende journalnotatet til </a:t>
            </a:r>
            <a:r>
              <a:rPr lang="nb-NO" dirty="0" err="1"/>
              <a:t>pasinetens</a:t>
            </a:r>
            <a:r>
              <a:rPr lang="nb-NO" dirty="0"/>
              <a:t> fastlege. https://www.vi.no/helse/du-kan-klage-pa-legen/70872669</a:t>
            </a:r>
          </a:p>
          <a:p>
            <a:endParaRPr lang="nb-NO" dirty="0"/>
          </a:p>
          <a:p>
            <a:r>
              <a:rPr lang="nb-NO" dirty="0"/>
              <a:t>https://www.helsenett.no/252-sykdommer/nyheter/nyheter/5227-slik-bytter-du-fastlege.html ( Nyttig er § 7 i forskrift om fastlegeordning i kommunen)  </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4FB80-D5CD-4F8B-B310-9170DDB9079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169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r>
              <a:rPr lang="nb-NO" dirty="0"/>
              <a:t> Ja, innsyn nærmest ubetinget unntak nesten nødrettsbetraktninger For øvrig plikt til også å gi en kort forklaring av fagterminologi Utfordrende for legene nå å måtte også å forholde seg til denne innsynsretten med etter gåelse av både hva som skrives og hvilken helsehjelp og oppfølging som gis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31</a:t>
            </a:fld>
            <a:endParaRPr lang="nb-NO"/>
          </a:p>
        </p:txBody>
      </p:sp>
    </p:spTree>
    <p:extLst>
      <p:ext uri="{BB962C8B-B14F-4D97-AF65-F5344CB8AC3E}">
        <p14:creationId xmlns:p14="http://schemas.microsoft.com/office/powerpoint/2010/main" val="160051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 spør</a:t>
            </a:r>
          </a:p>
          <a:p>
            <a:r>
              <a:rPr lang="nb-NO" dirty="0"/>
              <a:t>TW: svar</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32</a:t>
            </a:fld>
            <a:endParaRPr lang="nb-NO"/>
          </a:p>
        </p:txBody>
      </p:sp>
    </p:spTree>
    <p:extLst>
      <p:ext uri="{BB962C8B-B14F-4D97-AF65-F5344CB8AC3E}">
        <p14:creationId xmlns:p14="http://schemas.microsoft.com/office/powerpoint/2010/main" val="979761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Mette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33</a:t>
            </a:fld>
            <a:endParaRPr lang="nb-NO"/>
          </a:p>
        </p:txBody>
      </p:sp>
    </p:spTree>
    <p:extLst>
      <p:ext uri="{BB962C8B-B14F-4D97-AF65-F5344CB8AC3E}">
        <p14:creationId xmlns:p14="http://schemas.microsoft.com/office/powerpoint/2010/main" val="376378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238796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 </a:t>
            </a:r>
          </a:p>
          <a:p>
            <a:endParaRPr lang="nb-NO" dirty="0"/>
          </a:p>
          <a:p>
            <a:r>
              <a:rPr lang="nb-NO" dirty="0"/>
              <a:t>Rett til</a:t>
            </a:r>
          </a:p>
          <a:p>
            <a:r>
              <a:rPr kumimoji="0" lang="nb-NO" sz="1200" b="1" i="0" u="none" strike="noStrike" kern="1200" cap="none" spc="0" normalizeH="0" baseline="0" noProof="0" dirty="0">
                <a:ln>
                  <a:noFill/>
                </a:ln>
                <a:solidFill>
                  <a:prstClr val="black"/>
                </a:solidFill>
                <a:effectLst/>
                <a:uLnTx/>
                <a:uFillTx/>
                <a:latin typeface="Calibri" panose="020F0502020204030204"/>
                <a:ea typeface="+mn-ea"/>
                <a:cs typeface="+mn-cs"/>
              </a:rPr>
              <a:t>	Forsvarlig standard</a:t>
            </a:r>
          </a:p>
          <a:p>
            <a:r>
              <a:rPr lang="nb-NO" b="1" dirty="0"/>
              <a:t>	Nødvendig tjenester: </a:t>
            </a:r>
            <a:r>
              <a:rPr lang="nb-NO" dirty="0"/>
              <a:t>helse og omsorgsfarlig vurdering av hjelpebehovet: forventet nytte, funksjonsreduksjonen og alvorlighetsgraden. Rimelig forhold: ressursbruk – nytte, </a:t>
            </a:r>
          </a:p>
          <a:p>
            <a:endParaRPr lang="nb-NO" dirty="0"/>
          </a:p>
          <a:p>
            <a:r>
              <a:rPr lang="nb-NO" dirty="0"/>
              <a:t>Ikke rett til optimal helsehjelp, «godt nok». </a:t>
            </a:r>
          </a:p>
          <a:p>
            <a:endParaRPr lang="nb-NO" dirty="0"/>
          </a:p>
          <a:p>
            <a:r>
              <a:rPr lang="nb-NO" dirty="0"/>
              <a:t>Spesialisthelsetjenesten: Har mange diagnosespesifikke veiledere på hvordan vurderer </a:t>
            </a:r>
            <a:r>
              <a:rPr lang="nb-NO" b="1" dirty="0"/>
              <a:t>nødvendige helsetjenester/ rett til spesialisthelsetjenesten. </a:t>
            </a:r>
            <a:r>
              <a:rPr lang="nb-NO" b="0" dirty="0"/>
              <a:t>Det er lenke til dette i NEL. Når dere skriver henvisninger, bør dere se på dette for å vite hvordan de vurderer på sykehuset. </a:t>
            </a:r>
            <a:endParaRPr lang="nb-NO" b="1" dirty="0"/>
          </a:p>
          <a:p>
            <a:r>
              <a:rPr lang="nb-NO" dirty="0"/>
              <a:t>	</a:t>
            </a:r>
          </a:p>
          <a:p>
            <a:endParaRPr lang="nb-NO" dirty="0"/>
          </a:p>
          <a:p>
            <a:endParaRPr lang="nb-NO" dirty="0"/>
          </a:p>
          <a:p>
            <a:endParaRPr lang="nb-NO" dirty="0"/>
          </a:p>
          <a:p>
            <a:endParaRPr lang="nb-NO" dirty="0"/>
          </a:p>
          <a:p>
            <a:endParaRPr lang="nb-NO" dirty="0"/>
          </a:p>
          <a:p>
            <a:endParaRPr lang="nb-NO" dirty="0"/>
          </a:p>
          <a:p>
            <a:endParaRPr lang="nb-NO" dirty="0"/>
          </a:p>
          <a:p>
            <a:r>
              <a:rPr lang="nb-NO" dirty="0"/>
              <a:t>En sentral bestemmelse i pasient- og brukerrettighetsloven. Tidligere </a:t>
            </a:r>
            <a:r>
              <a:rPr lang="nb-NO" dirty="0" err="1"/>
              <a:t>pasrl</a:t>
            </a:r>
            <a:r>
              <a:rPr lang="nb-NO" dirty="0"/>
              <a:t> §2-1. Nå </a:t>
            </a:r>
            <a:r>
              <a:rPr lang="nb-NO" dirty="0" err="1"/>
              <a:t>pasrl</a:t>
            </a:r>
            <a:r>
              <a:rPr lang="nb-NO" dirty="0"/>
              <a:t>. § 2-1 a 2 avsnitt. </a:t>
            </a:r>
            <a:r>
              <a:rPr lang="nb-NO" dirty="0">
                <a:effectLst/>
              </a:rPr>
              <a:t>Pasient og bruker har rett til nødvendige helse- og omsorgstjenester fra kommunen. </a:t>
            </a:r>
            <a:r>
              <a:rPr lang="nb-NO" b="1" dirty="0" err="1">
                <a:effectLst/>
              </a:rPr>
              <a:t>Pasrl</a:t>
            </a:r>
            <a:r>
              <a:rPr lang="nb-NO" b="1" dirty="0">
                <a:effectLst/>
              </a:rPr>
              <a:t>. §2-1 b. </a:t>
            </a:r>
            <a:r>
              <a:rPr lang="nb-NO" b="1" i="1" dirty="0">
                <a:effectLst/>
              </a:rPr>
              <a:t>Rett til nødvendig helsehjelp fra spesialisthelsetjenesten. </a:t>
            </a:r>
            <a:r>
              <a:rPr lang="nb-NO" b="1" dirty="0" err="1"/>
              <a:t>Pasrl</a:t>
            </a:r>
            <a:r>
              <a:rPr lang="nb-NO" b="1" dirty="0"/>
              <a:t> </a:t>
            </a:r>
            <a:r>
              <a:rPr lang="nb-NO" b="1" dirty="0">
                <a:effectLst/>
              </a:rPr>
              <a:t>2-1 a. </a:t>
            </a:r>
            <a:r>
              <a:rPr lang="nb-NO" b="1" i="1" dirty="0">
                <a:effectLst/>
              </a:rPr>
              <a:t>Rett til nødvendig hjelp fra kommunens helse- og omsorgstjeneste. (fotnote rettsdata til kommunale helse- og </a:t>
            </a:r>
            <a:r>
              <a:rPr lang="nb-NO" b="1" i="1" dirty="0" err="1">
                <a:effectLst/>
              </a:rPr>
              <a:t>omorgstjenester</a:t>
            </a:r>
            <a:r>
              <a:rPr lang="nb-NO" b="1" i="1" dirty="0">
                <a:effectLst/>
              </a:rPr>
              <a:t>) </a:t>
            </a:r>
            <a:r>
              <a:rPr lang="nb-NO" dirty="0">
                <a:effectLst/>
              </a:rPr>
              <a:t>Nødvendige helse- og omsorgstjenester» gir krav på nødvendig hjelp med en forsvarlig standard, basert på en individuell helsefaglig og/eller sosialfaglig vurdering av behov. Omfang og nivå på hjelpen må derfor vurderes konkret. Det avgjørende må være den </a:t>
            </a:r>
            <a:r>
              <a:rPr lang="nb-NO" dirty="0" err="1">
                <a:effectLst/>
              </a:rPr>
              <a:t>hjelpetrengendes</a:t>
            </a:r>
            <a:r>
              <a:rPr lang="nb-NO" dirty="0">
                <a:effectLst/>
              </a:rPr>
              <a:t> behov ut fra en helse- og sosialfaglig vurdering. Det er en minstestandard som kommunene ikke kan gå under med henvisning til dårlig økonomi, se </a:t>
            </a:r>
            <a:r>
              <a:rPr lang="nb-NO" dirty="0" err="1">
                <a:effectLst/>
                <a:hlinkClick r:id="rId3"/>
              </a:rPr>
              <a:t>Rt</a:t>
            </a:r>
            <a:r>
              <a:rPr lang="nb-NO" dirty="0">
                <a:effectLst/>
                <a:hlinkClick r:id="rId3"/>
              </a:rPr>
              <a:t>. 1990 s. 874</a:t>
            </a:r>
            <a:r>
              <a:rPr lang="nb-NO" dirty="0">
                <a:effectLst/>
              </a:rPr>
              <a:t>. Selv om en person har et rettskrav på «nødvendige helse- og omsorgstjenester», betyr ikke det at vedkommende i utgangspunktet har krav på en bestemt type tjeneste fra kommunen. Dersom en pasient eller bruker har krav på nødvendige helse- og omsorgstjenester, er det kommunen som må vurdere – og i utgangspunktet beslutte – hva slags hjelp som skal tilbys, ut fra de tilbudene og ressursene kommunen har. Kommunen står imidlertid ikke helt fritt idet formålsbestemmelsene i de to lovene (</a:t>
            </a:r>
            <a:r>
              <a:rPr lang="nb-NO" dirty="0" err="1">
                <a:effectLst/>
              </a:rPr>
              <a:t>pbrl</a:t>
            </a:r>
            <a:r>
              <a:rPr lang="nb-NO" dirty="0">
                <a:effectLst/>
              </a:rPr>
              <a:t>. og hol.) er utgangspunktet, og det skal tas hensyn til – og legges vekt på – tjenestemottakerens ønsker og synspunkter, se </a:t>
            </a:r>
            <a:r>
              <a:rPr lang="nb-NO" dirty="0">
                <a:effectLst/>
                <a:hlinkClick r:id="rId4"/>
              </a:rPr>
              <a:t>§ 3-1</a:t>
            </a:r>
            <a:r>
              <a:rPr lang="nb-NO" dirty="0">
                <a:effectLst/>
              </a:rPr>
              <a:t> andre ledd. Forsvarlighetskravet innebærer også at dersom én bestemt type tjeneste, for eksempel institusjonsplass, er eneste alternativ for å kunne yte et forsvarlig tilbud i det konkrete tilfellet, vil vedkommende pasient eller bruker ha et rettskrav på den bestemte tjenesten.</a:t>
            </a:r>
          </a:p>
          <a:p>
            <a:r>
              <a:rPr lang="nb-NO" dirty="0">
                <a:effectLst/>
              </a:rPr>
              <a:t>Helt sentralt i vurderingen av om det foreligger en rett til nødvendige helse- og omsorgstjenester, er pasientens behov for hjelp. Årsaken til det aktuelle behovet er i utgangspunktet uten betydning, med det kan for eksempel være akutt eller alvorlig sykdom, uoverstigelige sosiale problemer, eller akutt påtrengende helse- og/eller sosialproblemer. Det kan enten være noe med det aktuelle sykdomsbildet og/eller noe med brukerens omsorgssituasjon som fører til at rettskravet utløses. Behovet for hjelp må ha en tyngde og styrke som gjør at kvalifisert bistand framstår som helt nødvendig, og at det er et naturlig offentlig ansvar å imøtekomme det aktuelle bistandsbehovet. § 2-1 b spesialisthelsetjeneste: </a:t>
            </a:r>
            <a:r>
              <a:rPr lang="nb-NO" dirty="0" err="1">
                <a:effectLst/>
              </a:rPr>
              <a:t>Prioriteringsforskr</a:t>
            </a:r>
            <a:r>
              <a:rPr lang="nb-NO" dirty="0">
                <a:effectLst/>
              </a:rPr>
              <a:t>. </a:t>
            </a:r>
            <a:r>
              <a:rPr lang="nb-NO" dirty="0">
                <a:effectLst/>
                <a:hlinkClick r:id="rId5"/>
              </a:rPr>
              <a:t>§ 2</a:t>
            </a:r>
            <a:r>
              <a:rPr lang="nb-NO" dirty="0">
                <a:effectLst/>
              </a:rPr>
              <a:t> fastslår at pasienten har rett til nødvendig helsehjelp fra spesialisthelsetjenesten etter pasient- og brukerrettighetsloven </a:t>
            </a:r>
            <a:r>
              <a:rPr lang="nb-NO" dirty="0">
                <a:effectLst/>
                <a:hlinkClick r:id="rId6"/>
              </a:rPr>
              <a:t>§ 2-1b</a:t>
            </a:r>
            <a:r>
              <a:rPr lang="nb-NO" dirty="0">
                <a:effectLst/>
              </a:rPr>
              <a:t> andre ledd, når pasienten, med det unntaket som er nevnt i </a:t>
            </a:r>
            <a:r>
              <a:rPr lang="nb-NO" dirty="0">
                <a:effectLst/>
                <a:hlinkClick r:id="rId7"/>
              </a:rPr>
              <a:t>§ 3</a:t>
            </a:r>
            <a:r>
              <a:rPr lang="nb-NO" dirty="0">
                <a:effectLst/>
              </a:rPr>
              <a:t> andre ledd, kan ha forventet nytte av helsehjelpen (bokstav a) og de forventede kostnadene står i et rimelig forhold til tiltakets effekt: (bokstav b).</a:t>
            </a:r>
          </a:p>
          <a:p>
            <a:r>
              <a:rPr lang="nb-NO" dirty="0">
                <a:effectLst/>
              </a:rPr>
              <a:t>Videre er det i forskriftsbestemmelsen presisert at med «forventet nytte av helsehjelpen» menes at kunnskapsbasert praksis tilsier at aktiv medisinsk eller tverrfaglig spesialisert helsehjelp kan bedre pasientens livslengde eller livskvalitet med en viss varighet, at tilstanden kan forverres uten helsehjelp eller at behandlingsmuligheter forspilles ved utsettelse av helsehjelpen</a:t>
            </a:r>
          </a:p>
          <a:p>
            <a:endParaRPr lang="nb-NO" dirty="0">
              <a:effectLst/>
            </a:endParaRPr>
          </a:p>
          <a:p>
            <a:r>
              <a:rPr lang="nb-NO" dirty="0">
                <a:effectLst/>
              </a:rPr>
              <a:t>Det er utarbeidet veiledere innenfor følgende områder: Barnekirurgi, Barnehabilitering, Barnesykdommer, Blodsykdommer, Endokrinologi, Fysikalsk- og rehabiliteringsmedisin, Gastroenterologisk kirurgi, Gastroenterologisk medisin, Geriatri, Habilitering av voksne, Hjertesykdommer, Hode- og halskirurgi, Hud- og veneriske sykdommer, Infeksjonssykdommer, Karkirurgi, Kvinnesykdommer, Kjevekirurgi, Munnhulesykdommer, Oral kirurgi og oral medisin, Lungesykdommer, Nevrokirurgi, Nevrologi, Nyresykdommer, Onkologi, Ortopedi, Plastikk-kirurgi, Psykisk helsevern for barn og unge, Psykisk helsevern for voksne, Revmatologi, Smertetilstander, Sykelig overvekt, </a:t>
            </a:r>
            <a:r>
              <a:rPr lang="nb-NO" dirty="0" err="1">
                <a:effectLst/>
              </a:rPr>
              <a:t>Thoraxkirurgi</a:t>
            </a:r>
            <a:r>
              <a:rPr lang="nb-NO" dirty="0">
                <a:effectLst/>
              </a:rPr>
              <a:t>, Urologi, Øre-nese-halssykdommer, Øyesykdommer. Hensikten er å understøtte selve prioriteringsforskriftens formål; å sikre at de alvorligst syke blir behandlet først, å sikre at en ikke prioriterer behandlinger som ikke har tilstrekkelig effekt, og å sikre seg mot at svært dyre behandlinger med liten effekt gis prioritet. </a:t>
            </a:r>
          </a:p>
          <a:p>
            <a:endParaRPr lang="nb-NO" b="1"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361083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a:p>
            <a:endParaRPr lang="nb-NO" dirty="0"/>
          </a:p>
          <a:p>
            <a:r>
              <a:rPr lang="nb-NO" dirty="0"/>
              <a:t>Han har rett til informasjon, medvirkning og nødvendige helsetjenester.  </a:t>
            </a:r>
          </a:p>
          <a:p>
            <a:r>
              <a:rPr lang="nb-NO" dirty="0"/>
              <a:t>Helsepersonell avgjør hva som er nødvendige helsetjenester.</a:t>
            </a:r>
          </a:p>
          <a:p>
            <a:endParaRPr lang="nb-NO" dirty="0"/>
          </a:p>
          <a:p>
            <a:r>
              <a:rPr lang="nb-NO" dirty="0"/>
              <a:t>«Pasienten velger fra en individuelt tilpasset helsetjenesten meny som legen fremlegger. Det er ikke pasienten som lager den  menyen.»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Høie: «Pasientenes helsetjeneste». Dette betyr ikke at pasientene skal bestemme hvilken behandling de skal ha. Pasient- og brukerrettighetsloven § 2-1a og § 2-1 b</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310879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spør</a:t>
            </a:r>
          </a:p>
          <a:p>
            <a:r>
              <a:rPr lang="nb-NO" dirty="0"/>
              <a:t>MKH svarer</a:t>
            </a:r>
          </a:p>
          <a:p>
            <a:r>
              <a:rPr lang="nb-NO" dirty="0"/>
              <a:t>§ 2-1a og § 2-1 b: rett til </a:t>
            </a:r>
            <a:r>
              <a:rPr lang="nb-NO" dirty="0" err="1"/>
              <a:t>nødvengide</a:t>
            </a:r>
            <a:r>
              <a:rPr lang="nb-NO" dirty="0"/>
              <a:t> helsetjenester</a:t>
            </a:r>
          </a:p>
          <a:p>
            <a:r>
              <a:rPr lang="nb-NO" dirty="0"/>
              <a:t>TWE: rosa felt. </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3562113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p:txBody>
      </p:sp>
      <p:sp>
        <p:nvSpPr>
          <p:cNvPr id="4" name="Plassholder for lysbildenummer 3"/>
          <p:cNvSpPr>
            <a:spLocks noGrp="1"/>
          </p:cNvSpPr>
          <p:nvPr>
            <p:ph type="sldNum" sz="quarter" idx="5"/>
          </p:nvPr>
        </p:nvSpPr>
        <p:spPr/>
        <p:txBody>
          <a:bodyPr/>
          <a:lstStyle/>
          <a:p>
            <a:fld id="{07E4FB80-D5CD-4F8B-B310-9170DDB90797}" type="slidenum">
              <a:rPr lang="nb-NO" smtClean="0"/>
              <a:t>8</a:t>
            </a:fld>
            <a:endParaRPr lang="nb-NO"/>
          </a:p>
        </p:txBody>
      </p:sp>
    </p:spTree>
    <p:extLst>
      <p:ext uri="{BB962C8B-B14F-4D97-AF65-F5344CB8AC3E}">
        <p14:creationId xmlns:p14="http://schemas.microsoft.com/office/powerpoint/2010/main" val="2511871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 spør</a:t>
            </a:r>
          </a:p>
          <a:p>
            <a:r>
              <a:rPr lang="nb-NO" dirty="0"/>
              <a:t>TW: svarer</a:t>
            </a:r>
          </a:p>
          <a:p>
            <a:r>
              <a:rPr lang="nb-NO" dirty="0"/>
              <a:t>NB: skriftlig vedtak: skriftlig, begrunnelse og klagerett.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1404329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00312B7A-81C4-4D54-B329-087A58EB94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600400"/>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1256"/>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5330"/>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601669"/>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10" name="Plassholder for tekst 3">
            <a:extLst>
              <a:ext uri="{FF2B5EF4-FFF2-40B4-BE49-F238E27FC236}">
                <a16:creationId xmlns:a16="http://schemas.microsoft.com/office/drawing/2014/main" id="{11FEC603-5563-416F-A5D9-6EF0FE508C35}"/>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050"/>
          <a:stretch/>
        </p:blipFill>
        <p:spPr>
          <a:xfrm>
            <a:off x="8881859" y="2791838"/>
            <a:ext cx="3310142"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C404FBC3-6B15-4405-8FBC-A209FD0677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705599"/>
            <a:ext cx="8358556" cy="13513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703694"/>
            <a:ext cx="8304767" cy="13894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6" name="Bilde 5">
            <a:extLst>
              <a:ext uri="{FF2B5EF4-FFF2-40B4-BE49-F238E27FC236}">
                <a16:creationId xmlns:a16="http://schemas.microsoft.com/office/drawing/2014/main" id="{395EA75D-C669-4024-A4C7-7FF466D91B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3417" y="873125"/>
            <a:ext cx="8425283" cy="4329814"/>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4" name="Bilde 3">
            <a:extLst>
              <a:ext uri="{FF2B5EF4-FFF2-40B4-BE49-F238E27FC236}">
                <a16:creationId xmlns:a16="http://schemas.microsoft.com/office/drawing/2014/main" id="{BD3391E9-6083-474A-AF9E-44F02AE91C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9525" y="436909"/>
            <a:ext cx="10472949" cy="6160021"/>
          </a:xfrm>
          <a:prstGeom prst="rect">
            <a:avLst/>
          </a:prstGeom>
        </p:spPr>
      </p:pic>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9" name="Bilde 18">
            <a:extLst>
              <a:ext uri="{FF2B5EF4-FFF2-40B4-BE49-F238E27FC236}">
                <a16:creationId xmlns:a16="http://schemas.microsoft.com/office/drawing/2014/main" id="{C4ECA97A-E6CD-443F-B212-8A1120A993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46" y="4693844"/>
            <a:ext cx="3900854" cy="1181959"/>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3" name="Bilde 12">
            <a:extLst>
              <a:ext uri="{FF2B5EF4-FFF2-40B4-BE49-F238E27FC236}">
                <a16:creationId xmlns:a16="http://schemas.microsoft.com/office/drawing/2014/main" id="{8F86FF03-7E94-4A5D-A789-8FA40021BB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46" y="4693844"/>
            <a:ext cx="3900854" cy="1181959"/>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9" name="Bilde 18">
            <a:extLst>
              <a:ext uri="{FF2B5EF4-FFF2-40B4-BE49-F238E27FC236}">
                <a16:creationId xmlns:a16="http://schemas.microsoft.com/office/drawing/2014/main" id="{C86F485D-915F-4273-A8A1-FE16466200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46" y="4693844"/>
            <a:ext cx="3900854" cy="1181959"/>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14" name="Bilde 13">
            <a:extLst>
              <a:ext uri="{FF2B5EF4-FFF2-40B4-BE49-F238E27FC236}">
                <a16:creationId xmlns:a16="http://schemas.microsoft.com/office/drawing/2014/main" id="{5FF12AE2-FCFF-4B45-92E0-8C1188DCBA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146" y="5443778"/>
            <a:ext cx="3900854" cy="1181959"/>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0A34269E-E164-42A8-BCBD-A2FF6A0E04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7" name="Bilde 6">
            <a:extLst>
              <a:ext uri="{FF2B5EF4-FFF2-40B4-BE49-F238E27FC236}">
                <a16:creationId xmlns:a16="http://schemas.microsoft.com/office/drawing/2014/main" id="{E5FA3954-742F-4DD6-A8DB-A675A20FB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5" name="Bilde 4">
            <a:extLst>
              <a:ext uri="{FF2B5EF4-FFF2-40B4-BE49-F238E27FC236}">
                <a16:creationId xmlns:a16="http://schemas.microsoft.com/office/drawing/2014/main" id="{18B79961-EC85-4F5E-8A2B-5233E13A6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BC51FCA-1BA2-47B0-ADD7-5A54455D4249}"/>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ittel 1">
            <a:extLst>
              <a:ext uri="{FF2B5EF4-FFF2-40B4-BE49-F238E27FC236}">
                <a16:creationId xmlns:a16="http://schemas.microsoft.com/office/drawing/2014/main" id="{527570CC-C1F5-4F3F-BF08-E44D828EC594}"/>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5" name="Plassholder for tekst 37">
            <a:extLst>
              <a:ext uri="{FF2B5EF4-FFF2-40B4-BE49-F238E27FC236}">
                <a16:creationId xmlns:a16="http://schemas.microsoft.com/office/drawing/2014/main" id="{C221EF52-3926-4556-A22E-E292FA64D2B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7" name="Plassholder for lysbildenummer 5">
            <a:extLst>
              <a:ext uri="{FF2B5EF4-FFF2-40B4-BE49-F238E27FC236}">
                <a16:creationId xmlns:a16="http://schemas.microsoft.com/office/drawing/2014/main" id="{F6F22973-D61B-4BBA-88C0-3B1B9A27C63E}"/>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TekstSylinder 7">
            <a:extLst>
              <a:ext uri="{FF2B5EF4-FFF2-40B4-BE49-F238E27FC236}">
                <a16:creationId xmlns:a16="http://schemas.microsoft.com/office/drawing/2014/main" id="{56046B91-AEAB-45BF-BD3F-55FF7616AA0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9" name="Bilde 8">
            <a:extLst>
              <a:ext uri="{FF2B5EF4-FFF2-40B4-BE49-F238E27FC236}">
                <a16:creationId xmlns:a16="http://schemas.microsoft.com/office/drawing/2014/main" id="{0BD20E72-0719-42FD-9E31-8D508A92A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954586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020079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00312B7A-81C4-4D54-B329-087A58EB94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179934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050"/>
          <a:stretch/>
        </p:blipFill>
        <p:spPr>
          <a:xfrm>
            <a:off x="8881859" y="2791838"/>
            <a:ext cx="3310142"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C404FBC3-6B15-4405-8FBC-A209FD0677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3108303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0A34269E-E164-42A8-BCBD-A2FF6A0E04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2404194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a:extLst>
              <a:ext uri="{FF2B5EF4-FFF2-40B4-BE49-F238E27FC236}">
                <a16:creationId xmlns:a16="http://schemas.microsoft.com/office/drawing/2014/main" id="{12B0D010-84EE-4BAB-86B8-8E2F390169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4160287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a:extLst>
              <a:ext uri="{FF2B5EF4-FFF2-40B4-BE49-F238E27FC236}">
                <a16:creationId xmlns:a16="http://schemas.microsoft.com/office/drawing/2014/main" id="{AFCECF22-4434-43B2-9CC1-26097DE01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845377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a:extLst>
              <a:ext uri="{FF2B5EF4-FFF2-40B4-BE49-F238E27FC236}">
                <a16:creationId xmlns:a16="http://schemas.microsoft.com/office/drawing/2014/main" id="{55A44D97-1F9A-4245-97DB-B1718D3E83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1957096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a:extLst>
              <a:ext uri="{FF2B5EF4-FFF2-40B4-BE49-F238E27FC236}">
                <a16:creationId xmlns:a16="http://schemas.microsoft.com/office/drawing/2014/main" id="{12B0D010-84EE-4BAB-86B8-8E2F390169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a:extLst>
              <a:ext uri="{FF2B5EF4-FFF2-40B4-BE49-F238E27FC236}">
                <a16:creationId xmlns:a16="http://schemas.microsoft.com/office/drawing/2014/main" id="{231B145F-CB43-4E87-9B39-53B6091C8E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31728383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5946197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22311159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74350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600400"/>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92273225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1256"/>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69493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806101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5330"/>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2823643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601669"/>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90239245"/>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817305497"/>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a:extLst>
              <a:ext uri="{FF2B5EF4-FFF2-40B4-BE49-F238E27FC236}">
                <a16:creationId xmlns:a16="http://schemas.microsoft.com/office/drawing/2014/main" id="{AFCECF22-4434-43B2-9CC1-26097DE01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4888841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7529339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10" name="Plassholder for tekst 3">
            <a:extLst>
              <a:ext uri="{FF2B5EF4-FFF2-40B4-BE49-F238E27FC236}">
                <a16:creationId xmlns:a16="http://schemas.microsoft.com/office/drawing/2014/main" id="{11FEC603-5563-416F-A5D9-6EF0FE508C35}"/>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112285319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Tree>
    <p:extLst>
      <p:ext uri="{BB962C8B-B14F-4D97-AF65-F5344CB8AC3E}">
        <p14:creationId xmlns:p14="http://schemas.microsoft.com/office/powerpoint/2010/main" val="276215507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705599"/>
            <a:ext cx="8358556" cy="13513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Tree>
    <p:extLst>
      <p:ext uri="{BB962C8B-B14F-4D97-AF65-F5344CB8AC3E}">
        <p14:creationId xmlns:p14="http://schemas.microsoft.com/office/powerpoint/2010/main" val="986645623"/>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703694"/>
            <a:ext cx="8304767" cy="13894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7272084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41583647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6" name="Bilde 5">
            <a:extLst>
              <a:ext uri="{FF2B5EF4-FFF2-40B4-BE49-F238E27FC236}">
                <a16:creationId xmlns:a16="http://schemas.microsoft.com/office/drawing/2014/main" id="{395EA75D-C669-4024-A4C7-7FF466D91B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3417" y="873125"/>
            <a:ext cx="8425283" cy="4329814"/>
          </a:xfrm>
          <a:prstGeom prst="rect">
            <a:avLst/>
          </a:prstGeom>
        </p:spPr>
      </p:pic>
    </p:spTree>
    <p:extLst>
      <p:ext uri="{BB962C8B-B14F-4D97-AF65-F5344CB8AC3E}">
        <p14:creationId xmlns:p14="http://schemas.microsoft.com/office/powerpoint/2010/main" val="11514116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4" name="Bilde 3">
            <a:extLst>
              <a:ext uri="{FF2B5EF4-FFF2-40B4-BE49-F238E27FC236}">
                <a16:creationId xmlns:a16="http://schemas.microsoft.com/office/drawing/2014/main" id="{BD3391E9-6083-474A-AF9E-44F02AE91C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9525" y="436909"/>
            <a:ext cx="10472949" cy="6160021"/>
          </a:xfrm>
          <a:prstGeom prst="rect">
            <a:avLst/>
          </a:prstGeom>
        </p:spPr>
      </p:pic>
    </p:spTree>
    <p:extLst>
      <p:ext uri="{BB962C8B-B14F-4D97-AF65-F5344CB8AC3E}">
        <p14:creationId xmlns:p14="http://schemas.microsoft.com/office/powerpoint/2010/main" val="2805524554"/>
      </p:ext>
    </p:extLst>
  </p:cSld>
  <p:clrMapOvr>
    <a:masterClrMapping/>
  </p:clrMapOvr>
  <p:extLst>
    <p:ext uri="{DCECCB84-F9BA-43D5-87BE-67443E8EF086}">
      <p15:sldGuideLst xmlns:p15="http://schemas.microsoft.com/office/powerpoint/2012/main">
        <p15:guide id="1" orient="horz" pos="68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9" name="Bilde 18">
            <a:extLst>
              <a:ext uri="{FF2B5EF4-FFF2-40B4-BE49-F238E27FC236}">
                <a16:creationId xmlns:a16="http://schemas.microsoft.com/office/drawing/2014/main" id="{C4ECA97A-E6CD-443F-B212-8A1120A993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46" y="4693844"/>
            <a:ext cx="3900854" cy="1181959"/>
          </a:xfrm>
          <a:prstGeom prst="rect">
            <a:avLst/>
          </a:prstGeom>
        </p:spPr>
      </p:pic>
    </p:spTree>
    <p:extLst>
      <p:ext uri="{BB962C8B-B14F-4D97-AF65-F5344CB8AC3E}">
        <p14:creationId xmlns:p14="http://schemas.microsoft.com/office/powerpoint/2010/main" val="277974869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a:extLst>
              <a:ext uri="{FF2B5EF4-FFF2-40B4-BE49-F238E27FC236}">
                <a16:creationId xmlns:a16="http://schemas.microsoft.com/office/drawing/2014/main" id="{55A44D97-1F9A-4245-97DB-B1718D3E83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3" name="Bilde 12">
            <a:extLst>
              <a:ext uri="{FF2B5EF4-FFF2-40B4-BE49-F238E27FC236}">
                <a16:creationId xmlns:a16="http://schemas.microsoft.com/office/drawing/2014/main" id="{8F86FF03-7E94-4A5D-A789-8FA40021BB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46" y="4693844"/>
            <a:ext cx="3900854" cy="1181959"/>
          </a:xfrm>
          <a:prstGeom prst="rect">
            <a:avLst/>
          </a:prstGeom>
        </p:spPr>
      </p:pic>
    </p:spTree>
    <p:extLst>
      <p:ext uri="{BB962C8B-B14F-4D97-AF65-F5344CB8AC3E}">
        <p14:creationId xmlns:p14="http://schemas.microsoft.com/office/powerpoint/2010/main" val="1040347752"/>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9" name="Bilde 18">
            <a:extLst>
              <a:ext uri="{FF2B5EF4-FFF2-40B4-BE49-F238E27FC236}">
                <a16:creationId xmlns:a16="http://schemas.microsoft.com/office/drawing/2014/main" id="{C86F485D-915F-4273-A8A1-FE16466200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46" y="4693844"/>
            <a:ext cx="3900854" cy="1181959"/>
          </a:xfrm>
          <a:prstGeom prst="rect">
            <a:avLst/>
          </a:prstGeom>
        </p:spPr>
      </p:pic>
    </p:spTree>
    <p:extLst>
      <p:ext uri="{BB962C8B-B14F-4D97-AF65-F5344CB8AC3E}">
        <p14:creationId xmlns:p14="http://schemas.microsoft.com/office/powerpoint/2010/main" val="2158217718"/>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14" name="Bilde 13">
            <a:extLst>
              <a:ext uri="{FF2B5EF4-FFF2-40B4-BE49-F238E27FC236}">
                <a16:creationId xmlns:a16="http://schemas.microsoft.com/office/drawing/2014/main" id="{5FF12AE2-FCFF-4B45-92E0-8C1188DCBA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146" y="5443778"/>
            <a:ext cx="3900854" cy="1181959"/>
          </a:xfrm>
          <a:prstGeom prst="rect">
            <a:avLst/>
          </a:prstGeom>
        </p:spPr>
      </p:pic>
    </p:spTree>
    <p:extLst>
      <p:ext uri="{BB962C8B-B14F-4D97-AF65-F5344CB8AC3E}">
        <p14:creationId xmlns:p14="http://schemas.microsoft.com/office/powerpoint/2010/main" val="3347202406"/>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p15:clr>
            <a:srgbClr val="FBAE40"/>
          </p15:clr>
        </p15:guide>
        <p15:guide id="4" pos="2933">
          <p15:clr>
            <a:srgbClr val="FBAE40"/>
          </p15:clr>
        </p15:guide>
        <p15:guide id="5" orient="horz" pos="4020">
          <p15:clr>
            <a:srgbClr val="FBAE40"/>
          </p15:clr>
        </p15:guide>
        <p15:guide id="6" pos="565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7" name="Bilde 6">
            <a:extLst>
              <a:ext uri="{FF2B5EF4-FFF2-40B4-BE49-F238E27FC236}">
                <a16:creationId xmlns:a16="http://schemas.microsoft.com/office/drawing/2014/main" id="{E5FA3954-742F-4DD6-A8DB-A675A20FB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730170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5" name="Bilde 4">
            <a:extLst>
              <a:ext uri="{FF2B5EF4-FFF2-40B4-BE49-F238E27FC236}">
                <a16:creationId xmlns:a16="http://schemas.microsoft.com/office/drawing/2014/main" id="{18B79961-EC85-4F5E-8A2B-5233E13A6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8588057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BC51FCA-1BA2-47B0-ADD7-5A54455D4249}"/>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ittel 1">
            <a:extLst>
              <a:ext uri="{FF2B5EF4-FFF2-40B4-BE49-F238E27FC236}">
                <a16:creationId xmlns:a16="http://schemas.microsoft.com/office/drawing/2014/main" id="{527570CC-C1F5-4F3F-BF08-E44D828EC594}"/>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5" name="Plassholder for tekst 37">
            <a:extLst>
              <a:ext uri="{FF2B5EF4-FFF2-40B4-BE49-F238E27FC236}">
                <a16:creationId xmlns:a16="http://schemas.microsoft.com/office/drawing/2014/main" id="{C221EF52-3926-4556-A22E-E292FA64D2B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7" name="Plassholder for lysbildenummer 5">
            <a:extLst>
              <a:ext uri="{FF2B5EF4-FFF2-40B4-BE49-F238E27FC236}">
                <a16:creationId xmlns:a16="http://schemas.microsoft.com/office/drawing/2014/main" id="{F6F22973-D61B-4BBA-88C0-3B1B9A27C63E}"/>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TekstSylinder 7">
            <a:extLst>
              <a:ext uri="{FF2B5EF4-FFF2-40B4-BE49-F238E27FC236}">
                <a16:creationId xmlns:a16="http://schemas.microsoft.com/office/drawing/2014/main" id="{56046B91-AEAB-45BF-BD3F-55FF7616AA0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9" name="Bilde 8">
            <a:extLst>
              <a:ext uri="{FF2B5EF4-FFF2-40B4-BE49-F238E27FC236}">
                <a16:creationId xmlns:a16="http://schemas.microsoft.com/office/drawing/2014/main" id="{0BD20E72-0719-42FD-9E31-8D508A92A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212352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4318670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a:extLst>
              <a:ext uri="{FF2B5EF4-FFF2-40B4-BE49-F238E27FC236}">
                <a16:creationId xmlns:a16="http://schemas.microsoft.com/office/drawing/2014/main" id="{231B145F-CB43-4E87-9B39-53B6091C8E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30" r:id="rId7"/>
    <p:sldLayoutId id="2147483664" r:id="rId8"/>
    <p:sldLayoutId id="2147483713" r:id="rId9"/>
    <p:sldLayoutId id="2147483685" r:id="rId10"/>
    <p:sldLayoutId id="2147483714" r:id="rId11"/>
    <p:sldLayoutId id="2147483702" r:id="rId12"/>
    <p:sldLayoutId id="2147483736" r:id="rId13"/>
    <p:sldLayoutId id="2147483733" r:id="rId14"/>
    <p:sldLayoutId id="2147483716" r:id="rId15"/>
    <p:sldLayoutId id="2147483707" r:id="rId16"/>
    <p:sldLayoutId id="2147483675" r:id="rId17"/>
    <p:sldLayoutId id="2147483706" r:id="rId18"/>
    <p:sldLayoutId id="2147483709" r:id="rId19"/>
    <p:sldLayoutId id="2147483711" r:id="rId20"/>
    <p:sldLayoutId id="2147483710" r:id="rId21"/>
    <p:sldLayoutId id="2147483712" r:id="rId22"/>
    <p:sldLayoutId id="2147483655" r:id="rId23"/>
    <p:sldLayoutId id="2147483705" r:id="rId24"/>
    <p:sldLayoutId id="2147483690" r:id="rId25"/>
    <p:sldLayoutId id="2147483759" r:id="rId26"/>
    <p:sldLayoutId id="2147483758" r:id="rId27"/>
    <p:sldLayoutId id="2147483757" r:id="rId28"/>
    <p:sldLayoutId id="2147483746" r:id="rId29"/>
    <p:sldLayoutId id="2147483718" r:id="rId30"/>
    <p:sldLayoutId id="2147483719" r:id="rId31"/>
    <p:sldLayoutId id="2147483760" r:id="rId32"/>
    <p:sldLayoutId id="2147483761" r:id="rId33"/>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8889689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 id="2147483793" r:id="rId31"/>
    <p:sldLayoutId id="2147483794" r:id="rId32"/>
    <p:sldLayoutId id="2147483795" r:id="rId33"/>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547EBF"/>
          </p15:clr>
        </p15:guide>
        <p15:guide id="2" pos="257">
          <p15:clr>
            <a:srgbClr val="F26B43"/>
          </p15:clr>
        </p15:guide>
        <p15:guide id="3" pos="665">
          <p15:clr>
            <a:srgbClr val="547EBF"/>
          </p15:clr>
        </p15:guide>
        <p15:guide id="4" orient="horz" pos="3974">
          <p15:clr>
            <a:srgbClr val="547EBF"/>
          </p15:clr>
        </p15:guide>
        <p15:guide id="5" pos="7015">
          <p15:clr>
            <a:srgbClr val="547EBF"/>
          </p15:clr>
        </p15:guide>
        <p15:guide id="6" orient="horz" pos="232">
          <p15:clr>
            <a:srgbClr val="F26B43"/>
          </p15:clr>
        </p15:guide>
        <p15:guide id="7" pos="7423">
          <p15:clr>
            <a:srgbClr val="F26B43"/>
          </p15:clr>
        </p15:guide>
        <p15:guide id="8" pos="7106">
          <p15:clr>
            <a:srgbClr val="F26B43"/>
          </p15:clr>
        </p15:guide>
        <p15:guide id="9" pos="3840">
          <p15:clr>
            <a:srgbClr val="FDE53C"/>
          </p15:clr>
        </p15:guide>
        <p15:guide id="11" orient="horz" pos="550">
          <p15:clr>
            <a:srgbClr val="F26B43"/>
          </p15:clr>
        </p15:guide>
        <p15:guide id="12" orient="horz" pos="4201">
          <p15:clr>
            <a:srgbClr val="F26B43"/>
          </p15:clr>
        </p15:guide>
        <p15:guide id="13" pos="2774">
          <p15:clr>
            <a:srgbClr val="F26B43"/>
          </p15:clr>
        </p15:guide>
        <p15:guide id="14" pos="4906">
          <p15:clr>
            <a:srgbClr val="F26B43"/>
          </p15:clr>
        </p15:guide>
        <p15:guide id="15" orient="horz" pos="2092">
          <p15:clr>
            <a:srgbClr val="F26B43"/>
          </p15:clr>
        </p15:guide>
        <p15:guide id="16" orient="horz" pos="27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31.xml"/><Relationship Id="rId4" Type="http://schemas.openxmlformats.org/officeDocument/2006/relationships/image" Target="../media/image27.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CA76C0-E215-4788-AA4B-73F9078CE424}"/>
              </a:ext>
            </a:extLst>
          </p:cNvPr>
          <p:cNvSpPr>
            <a:spLocks noGrp="1"/>
          </p:cNvSpPr>
          <p:nvPr>
            <p:ph type="body" sz="quarter" idx="10"/>
          </p:nvPr>
        </p:nvSpPr>
        <p:spPr>
          <a:xfrm>
            <a:off x="388127" y="958645"/>
            <a:ext cx="8807492" cy="2576997"/>
          </a:xfrm>
        </p:spPr>
        <p:txBody>
          <a:bodyPr/>
          <a:lstStyle/>
          <a:p>
            <a:r>
              <a:rPr lang="nb-NO" dirty="0"/>
              <a:t>Pasient- og brukerrettighetsloven</a:t>
            </a:r>
          </a:p>
        </p:txBody>
      </p:sp>
      <p:sp>
        <p:nvSpPr>
          <p:cNvPr id="4" name="Plassholder for tekst 3">
            <a:extLst>
              <a:ext uri="{FF2B5EF4-FFF2-40B4-BE49-F238E27FC236}">
                <a16:creationId xmlns:a16="http://schemas.microsoft.com/office/drawing/2014/main" id="{2816DAB5-B3A2-433A-97E8-F7F1949400A2}"/>
              </a:ext>
            </a:extLst>
          </p:cNvPr>
          <p:cNvSpPr>
            <a:spLocks noGrp="1"/>
          </p:cNvSpPr>
          <p:nvPr>
            <p:ph type="body" sz="quarter" idx="11"/>
          </p:nvPr>
        </p:nvSpPr>
        <p:spPr/>
        <p:txBody>
          <a:bodyPr/>
          <a:lstStyle/>
          <a:p>
            <a:r>
              <a:rPr lang="nb-NO" sz="2000" dirty="0"/>
              <a:t>Jurist Thor Wessel</a:t>
            </a:r>
          </a:p>
          <a:p>
            <a:r>
              <a:rPr lang="nb-NO" sz="2000" dirty="0"/>
              <a:t>Ass fylkeslege Mette Kristine Hjermann</a:t>
            </a:r>
          </a:p>
        </p:txBody>
      </p:sp>
      <p:sp>
        <p:nvSpPr>
          <p:cNvPr id="5" name="TekstSylinder 4">
            <a:extLst>
              <a:ext uri="{FF2B5EF4-FFF2-40B4-BE49-F238E27FC236}">
                <a16:creationId xmlns:a16="http://schemas.microsoft.com/office/drawing/2014/main" id="{9CE29D98-9221-45BB-9E84-D98715BEA2A7}"/>
              </a:ext>
            </a:extLst>
          </p:cNvPr>
          <p:cNvSpPr txBox="1"/>
          <p:nvPr/>
        </p:nvSpPr>
        <p:spPr>
          <a:xfrm>
            <a:off x="7913836" y="0"/>
            <a:ext cx="4278164" cy="6740307"/>
          </a:xfrm>
          <a:prstGeom prst="rect">
            <a:avLst/>
          </a:prstGeom>
          <a:solidFill>
            <a:schemeClr val="accent6">
              <a:lumMod val="75000"/>
            </a:schemeClr>
          </a:solidFill>
        </p:spPr>
        <p:txBody>
          <a:bodyPr wrap="square" rtlCol="0">
            <a:spAutoFit/>
          </a:bodyPr>
          <a:lstStyle/>
          <a:p>
            <a:r>
              <a:rPr lang="nb-NO" b="1" dirty="0">
                <a:solidFill>
                  <a:schemeClr val="bg1"/>
                </a:solidFill>
              </a:rPr>
              <a:t>Læringsmål:</a:t>
            </a:r>
          </a:p>
          <a:p>
            <a:r>
              <a:rPr lang="en-US" dirty="0">
                <a:solidFill>
                  <a:schemeClr val="bg1"/>
                </a:solidFill>
              </a:rPr>
              <a:t>- 44 </a:t>
            </a:r>
            <a:r>
              <a:rPr lang="nb-NO" dirty="0">
                <a:solidFill>
                  <a:schemeClr val="bg1"/>
                </a:solidFill>
              </a:rPr>
              <a:t>b: Pasient- og brukerrettighets</a:t>
            </a:r>
            <a:r>
              <a:rPr lang="nb-NO" b="1" dirty="0">
                <a:solidFill>
                  <a:schemeClr val="bg1"/>
                </a:solidFill>
                <a:highlight>
                  <a:srgbClr val="000080"/>
                </a:highlight>
              </a:rPr>
              <a:t>loven</a:t>
            </a:r>
            <a:r>
              <a:rPr lang="nb-NO" dirty="0">
                <a:solidFill>
                  <a:schemeClr val="bg1"/>
                </a:solidFill>
              </a:rPr>
              <a:t>; særlig om rett til helsehjelp, informasjon/ medvirkning, samtykke og tvang. </a:t>
            </a:r>
          </a:p>
          <a:p>
            <a:pPr lvl="0"/>
            <a:r>
              <a:rPr lang="nb-NO" dirty="0">
                <a:solidFill>
                  <a:prstClr val="white"/>
                </a:solidFill>
              </a:rPr>
              <a:t>- 45</a:t>
            </a:r>
            <a:r>
              <a:rPr lang="nb-NO" b="1" dirty="0">
                <a:solidFill>
                  <a:prstClr val="white"/>
                </a:solidFill>
              </a:rPr>
              <a:t>:  </a:t>
            </a:r>
            <a:r>
              <a:rPr lang="nb-NO" b="1" dirty="0">
                <a:solidFill>
                  <a:prstClr val="white"/>
                </a:solidFill>
                <a:highlight>
                  <a:srgbClr val="000080"/>
                </a:highlight>
              </a:rPr>
              <a:t>Finne frem </a:t>
            </a:r>
            <a:r>
              <a:rPr lang="nb-NO" dirty="0">
                <a:solidFill>
                  <a:prstClr val="white"/>
                </a:solidFill>
              </a:rPr>
              <a:t>i og følge opp regelverk.</a:t>
            </a:r>
          </a:p>
          <a:p>
            <a:pPr lvl="0"/>
            <a:r>
              <a:rPr lang="nb-NO" dirty="0">
                <a:solidFill>
                  <a:prstClr val="white"/>
                </a:solidFill>
              </a:rPr>
              <a:t>- 48: Kunne </a:t>
            </a:r>
            <a:r>
              <a:rPr lang="nb-NO" b="1" dirty="0">
                <a:solidFill>
                  <a:prstClr val="white"/>
                </a:solidFill>
                <a:highlight>
                  <a:srgbClr val="000080"/>
                </a:highlight>
              </a:rPr>
              <a:t>involvere</a:t>
            </a:r>
            <a:r>
              <a:rPr lang="nb-NO" dirty="0">
                <a:solidFill>
                  <a:prstClr val="white"/>
                </a:solidFill>
              </a:rPr>
              <a:t> pasienter, pårørende, brukerrepresentanter og framtidige brukere som aktive partnere på det nivå partnerne selv ønsker i et likeverdig samarbeid for å ivareta brukermedvirkning på individnivå.</a:t>
            </a:r>
          </a:p>
          <a:p>
            <a:pPr lvl="0"/>
            <a:r>
              <a:rPr lang="nb-NO" dirty="0">
                <a:solidFill>
                  <a:prstClr val="white"/>
                </a:solidFill>
              </a:rPr>
              <a:t>- 49: Kunne anerkjenne og anvende pasienters </a:t>
            </a:r>
            <a:r>
              <a:rPr lang="nb-NO" b="1" dirty="0">
                <a:solidFill>
                  <a:prstClr val="white"/>
                </a:solidFill>
                <a:highlight>
                  <a:srgbClr val="000080"/>
                </a:highlight>
              </a:rPr>
              <a:t>erfaringskompetanse</a:t>
            </a:r>
            <a:r>
              <a:rPr lang="nb-NO" dirty="0">
                <a:solidFill>
                  <a:prstClr val="white"/>
                </a:solidFill>
              </a:rPr>
              <a:t> på en slik måte at pasienten selv oppfatter seg verdsatt og respektert.</a:t>
            </a:r>
          </a:p>
          <a:p>
            <a:pPr lvl="0"/>
            <a:r>
              <a:rPr lang="nb-NO" dirty="0">
                <a:solidFill>
                  <a:prstClr val="white"/>
                </a:solidFill>
              </a:rPr>
              <a:t>-50 Kunne vise evne til å tilstrebe frivillighet og selvbestemmelse for pasientene og under veiledning kunne involvere pasienten mest mulig i prosessen når </a:t>
            </a:r>
            <a:r>
              <a:rPr lang="nb-NO" b="1" dirty="0">
                <a:solidFill>
                  <a:prstClr val="white"/>
                </a:solidFill>
                <a:highlight>
                  <a:srgbClr val="000080"/>
                </a:highlight>
              </a:rPr>
              <a:t>tvangsutøvelse</a:t>
            </a:r>
            <a:r>
              <a:rPr lang="nb-NO" dirty="0">
                <a:solidFill>
                  <a:prstClr val="white"/>
                </a:solidFill>
              </a:rPr>
              <a:t> vurderes nødvendig.</a:t>
            </a:r>
          </a:p>
        </p:txBody>
      </p:sp>
      <p:sp>
        <p:nvSpPr>
          <p:cNvPr id="6" name="TekstSylinder 5">
            <a:extLst>
              <a:ext uri="{FF2B5EF4-FFF2-40B4-BE49-F238E27FC236}">
                <a16:creationId xmlns:a16="http://schemas.microsoft.com/office/drawing/2014/main" id="{8223B1FC-EAC5-4B1C-B6CB-3EBEDC4FB3C4}"/>
              </a:ext>
            </a:extLst>
          </p:cNvPr>
          <p:cNvSpPr txBox="1"/>
          <p:nvPr/>
        </p:nvSpPr>
        <p:spPr>
          <a:xfrm>
            <a:off x="967088" y="5656006"/>
            <a:ext cx="4084235" cy="369332"/>
          </a:xfrm>
          <a:prstGeom prst="rect">
            <a:avLst/>
          </a:prstGeom>
          <a:solidFill>
            <a:schemeClr val="bg1"/>
          </a:solidFill>
        </p:spPr>
        <p:txBody>
          <a:bodyPr wrap="square" rtlCol="0">
            <a:spAutoFit/>
          </a:bodyPr>
          <a:lstStyle/>
          <a:p>
            <a:r>
              <a:rPr lang="nb-NO" b="1" dirty="0"/>
              <a:t>Statsforvalteren i Oslo og Viken</a:t>
            </a:r>
          </a:p>
        </p:txBody>
      </p:sp>
    </p:spTree>
    <p:extLst>
      <p:ext uri="{BB962C8B-B14F-4D97-AF65-F5344CB8AC3E}">
        <p14:creationId xmlns:p14="http://schemas.microsoft.com/office/powerpoint/2010/main" val="270161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312C2F0E-4A12-4B5B-8EC3-2A3C63364BCA}"/>
              </a:ext>
            </a:extLst>
          </p:cNvPr>
          <p:cNvPicPr>
            <a:picLocks noChangeAspect="1"/>
          </p:cNvPicPr>
          <p:nvPr/>
        </p:nvPicPr>
        <p:blipFill rotWithShape="1">
          <a:blip r:embed="rId3"/>
          <a:srcRect t="2155" b="2155"/>
          <a:stretch/>
        </p:blipFill>
        <p:spPr>
          <a:xfrm>
            <a:off x="67733" y="118533"/>
            <a:ext cx="11878733" cy="6663267"/>
          </a:xfrm>
          <a:prstGeom prst="rect">
            <a:avLst/>
          </a:prstGeom>
        </p:spPr>
      </p:pic>
      <p:sp>
        <p:nvSpPr>
          <p:cNvPr id="3" name="TekstSylinder 2">
            <a:extLst>
              <a:ext uri="{FF2B5EF4-FFF2-40B4-BE49-F238E27FC236}">
                <a16:creationId xmlns:a16="http://schemas.microsoft.com/office/drawing/2014/main" id="{A284FF2F-863B-442C-89BD-8F56B91AEAAF}"/>
              </a:ext>
            </a:extLst>
          </p:cNvPr>
          <p:cNvSpPr txBox="1"/>
          <p:nvPr/>
        </p:nvSpPr>
        <p:spPr>
          <a:xfrm>
            <a:off x="2393678" y="2449262"/>
            <a:ext cx="723626" cy="215444"/>
          </a:xfrm>
          <a:prstGeom prst="rect">
            <a:avLst/>
          </a:prstGeom>
          <a:solidFill>
            <a:schemeClr val="bg1"/>
          </a:solidFill>
        </p:spPr>
        <p:txBody>
          <a:bodyPr wrap="square" rtlCol="0">
            <a:spAutoFit/>
          </a:bodyPr>
          <a:lstStyle/>
          <a:p>
            <a:r>
              <a:rPr lang="nb-NO" sz="800" dirty="0">
                <a:solidFill>
                  <a:schemeClr val="tx1">
                    <a:lumMod val="75000"/>
                    <a:lumOff val="25000"/>
                  </a:schemeClr>
                </a:solidFill>
              </a:rPr>
              <a:t>Pbrl: § 2-2</a:t>
            </a:r>
          </a:p>
        </p:txBody>
      </p:sp>
    </p:spTree>
    <p:extLst>
      <p:ext uri="{BB962C8B-B14F-4D97-AF65-F5344CB8AC3E}">
        <p14:creationId xmlns:p14="http://schemas.microsoft.com/office/powerpoint/2010/main" val="39648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7A433F0C-A370-42CD-9D5E-1C2913666281}"/>
              </a:ext>
            </a:extLst>
          </p:cNvPr>
          <p:cNvSpPr>
            <a:spLocks noGrp="1"/>
          </p:cNvSpPr>
          <p:nvPr>
            <p:ph type="title"/>
          </p:nvPr>
        </p:nvSpPr>
        <p:spPr/>
        <p:txBody>
          <a:bodyPr/>
          <a:lstStyle/>
          <a:p>
            <a:pPr algn="ctr"/>
            <a:r>
              <a:rPr lang="nb-NO" dirty="0"/>
              <a:t>Kasus 3</a:t>
            </a:r>
          </a:p>
        </p:txBody>
      </p:sp>
      <p:sp>
        <p:nvSpPr>
          <p:cNvPr id="7" name="Plassholder for tekst 6">
            <a:extLst>
              <a:ext uri="{FF2B5EF4-FFF2-40B4-BE49-F238E27FC236}">
                <a16:creationId xmlns:a16="http://schemas.microsoft.com/office/drawing/2014/main" id="{839F52CE-53E7-4541-B371-F07A8AD5493C}"/>
              </a:ext>
            </a:extLst>
          </p:cNvPr>
          <p:cNvSpPr>
            <a:spLocks noGrp="1"/>
          </p:cNvSpPr>
          <p:nvPr>
            <p:ph type="body" sz="quarter" idx="11"/>
          </p:nvPr>
        </p:nvSpPr>
        <p:spPr>
          <a:xfrm>
            <a:off x="441435" y="2049374"/>
            <a:ext cx="11309130" cy="4693012"/>
          </a:xfrm>
        </p:spPr>
        <p:txBody>
          <a:bodyPr/>
          <a:lstStyle/>
          <a:p>
            <a:r>
              <a:rPr lang="nb-NO" dirty="0"/>
              <a:t>Du henviser en eldre pasient med hoftesmerter til sykehuset for vurdering av hofteprotese, og til hjemmesykepleien. </a:t>
            </a:r>
          </a:p>
          <a:p>
            <a:endParaRPr lang="nb-NO" dirty="0"/>
          </a:p>
          <a:p>
            <a:pPr marL="457200" indent="-457200">
              <a:buFont typeface="+mj-lt"/>
              <a:buAutoNum type="arabicPeriod"/>
            </a:pPr>
            <a:r>
              <a:rPr lang="nb-NO" dirty="0"/>
              <a:t>Hvilken lover/bestemmelser regulerer dette? </a:t>
            </a:r>
            <a:r>
              <a:rPr lang="nb-NO" dirty="0">
                <a:solidFill>
                  <a:schemeClr val="accent5">
                    <a:lumMod val="40000"/>
                    <a:lumOff val="60000"/>
                  </a:schemeClr>
                </a:solidFill>
              </a:rPr>
              <a:t>kunstpause</a:t>
            </a:r>
          </a:p>
          <a:p>
            <a:pPr lvl="1" indent="0">
              <a:buNone/>
            </a:pPr>
            <a:r>
              <a:rPr lang="nb-NO" dirty="0"/>
              <a:t> Pasient- og brukerrettighetsloven </a:t>
            </a:r>
            <a:r>
              <a:rPr lang="nb-NO"/>
              <a:t>§ 2-1 </a:t>
            </a:r>
            <a:r>
              <a:rPr lang="nb-NO" dirty="0"/>
              <a:t>og </a:t>
            </a:r>
            <a:r>
              <a:rPr lang="nb-NO"/>
              <a:t>§ 2-2, </a:t>
            </a:r>
            <a:r>
              <a:rPr lang="nb-NO" dirty="0"/>
              <a:t>Rett til nødvendig helsehjelp</a:t>
            </a:r>
          </a:p>
          <a:p>
            <a:pPr marL="457200" indent="-457200">
              <a:buFont typeface="+mj-lt"/>
              <a:buAutoNum type="arabicPeriod"/>
            </a:pPr>
            <a:r>
              <a:rPr lang="nb-NO" dirty="0"/>
              <a:t>Hvilke to frister gjelder for sykehuset?</a:t>
            </a:r>
            <a:r>
              <a:rPr lang="nb-NO" dirty="0">
                <a:solidFill>
                  <a:srgbClr val="C90B1C">
                    <a:lumMod val="40000"/>
                    <a:lumOff val="60000"/>
                  </a:srgbClr>
                </a:solidFill>
              </a:rPr>
              <a:t> Poll</a:t>
            </a:r>
          </a:p>
          <a:p>
            <a:pPr lvl="1" indent="0">
              <a:buNone/>
            </a:pPr>
            <a:r>
              <a:rPr lang="nb-NO" dirty="0"/>
              <a:t>Svar: 2</a:t>
            </a:r>
          </a:p>
          <a:p>
            <a:pPr lvl="1" indent="0">
              <a:buNone/>
            </a:pPr>
            <a:r>
              <a:rPr lang="nb-NO" dirty="0"/>
              <a:t>Spesialisthelsetjenesten (</a:t>
            </a:r>
            <a:r>
              <a:rPr lang="nb-NO" dirty="0" err="1"/>
              <a:t>pbrl</a:t>
            </a:r>
            <a:r>
              <a:rPr lang="nb-NO" dirty="0"/>
              <a:t>. § 2-2):  </a:t>
            </a:r>
          </a:p>
          <a:p>
            <a:pPr lvl="2" indent="0">
              <a:buNone/>
            </a:pPr>
            <a:r>
              <a:rPr lang="nb-NO" dirty="0"/>
              <a:t>	</a:t>
            </a:r>
            <a:r>
              <a:rPr lang="nb-NO" sz="2000" dirty="0"/>
              <a:t>Vurderingsfrist: 10 virkedager</a:t>
            </a:r>
          </a:p>
          <a:p>
            <a:pPr lvl="2" indent="0">
              <a:buNone/>
            </a:pPr>
            <a:r>
              <a:rPr lang="nb-NO" sz="2000" dirty="0"/>
              <a:t>	Behandlingsfrist: når behandling senest kan starte </a:t>
            </a:r>
          </a:p>
          <a:p>
            <a:pPr lvl="3" indent="0">
              <a:buNone/>
            </a:pPr>
            <a:r>
              <a:rPr lang="nb-NO" sz="2000" dirty="0"/>
              <a:t>		Prioriteringsveileder ortopedi: </a:t>
            </a:r>
          </a:p>
          <a:p>
            <a:pPr lvl="3" indent="0">
              <a:buNone/>
            </a:pPr>
            <a:r>
              <a:rPr lang="nb-NO" sz="2000" dirty="0"/>
              <a:t>			Veiledende frister: moderat plaget 26 uker, alvorlig plaget 12 uker</a:t>
            </a:r>
          </a:p>
        </p:txBody>
      </p:sp>
      <p:sp>
        <p:nvSpPr>
          <p:cNvPr id="2" name="TekstSylinder 1">
            <a:extLst>
              <a:ext uri="{FF2B5EF4-FFF2-40B4-BE49-F238E27FC236}">
                <a16:creationId xmlns:a16="http://schemas.microsoft.com/office/drawing/2014/main" id="{B04969A9-587E-D2A5-D799-3A5B7FBA4A1D}"/>
              </a:ext>
            </a:extLst>
          </p:cNvPr>
          <p:cNvSpPr txBox="1"/>
          <p:nvPr/>
        </p:nvSpPr>
        <p:spPr>
          <a:xfrm>
            <a:off x="2034540" y="41326"/>
            <a:ext cx="9961836" cy="1826910"/>
          </a:xfrm>
          <a:prstGeom prst="rect">
            <a:avLst/>
          </a:prstGeom>
          <a:solidFill>
            <a:schemeClr val="bg1">
              <a:lumMod val="95000"/>
            </a:schemeClr>
          </a:solidFill>
        </p:spPr>
        <p:txBody>
          <a:bodyPr wrap="square" rtlCol="0">
            <a:spAutoFit/>
          </a:bodyPr>
          <a:lstStyle/>
          <a:p>
            <a:pPr>
              <a:lnSpc>
                <a:spcPct val="107000"/>
              </a:lnSpc>
              <a:spcAft>
                <a:spcPts val="800"/>
              </a:spcAft>
            </a:pPr>
            <a:r>
              <a:rPr lang="nb-NO" sz="2000" dirty="0">
                <a:effectLst/>
                <a:latin typeface="Calibri" panose="020F0502020204030204" pitchFamily="34" charset="0"/>
                <a:ea typeface="Calibri" panose="020F0502020204030204" pitchFamily="34" charset="0"/>
                <a:cs typeface="Times New Roman" panose="02020603050405020304" pitchFamily="18" charset="0"/>
              </a:rPr>
              <a:t>Hvilke to frister gjelder her?</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vurderingsfrist 15 dager og oppstart av behandling innenfor faglig forsvarlig tid. </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vurderingsfrist 10 dager og oppstart av behandling innenfor faglig forsvarlig tid. </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Vurderingsfrist 10 dager og oppstart av behandling innen 30 dager. </a:t>
            </a:r>
          </a:p>
          <a:p>
            <a:pPr marL="342900" lvl="0" indent="-342900">
              <a:lnSpc>
                <a:spcPct val="107000"/>
              </a:lnSpc>
              <a:spcAft>
                <a:spcPts val="800"/>
              </a:spcAft>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oppstart av behandling innenfor faglig forsvarlig tid og avsluttet behandling. </a:t>
            </a:r>
          </a:p>
        </p:txBody>
      </p:sp>
    </p:spTree>
    <p:extLst>
      <p:ext uri="{BB962C8B-B14F-4D97-AF65-F5344CB8AC3E}">
        <p14:creationId xmlns:p14="http://schemas.microsoft.com/office/powerpoint/2010/main" val="38818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AC0992-8A18-4B4B-B37A-BA3E8627160C}"/>
              </a:ext>
            </a:extLst>
          </p:cNvPr>
          <p:cNvSpPr>
            <a:spLocks noGrp="1"/>
          </p:cNvSpPr>
          <p:nvPr>
            <p:ph type="title"/>
          </p:nvPr>
        </p:nvSpPr>
        <p:spPr/>
        <p:txBody>
          <a:bodyPr/>
          <a:lstStyle/>
          <a:p>
            <a:pPr algn="ctr"/>
            <a:r>
              <a:rPr lang="nb-NO" dirty="0"/>
              <a:t>Kasus 3 : fortsetter</a:t>
            </a:r>
          </a:p>
        </p:txBody>
      </p:sp>
      <p:sp>
        <p:nvSpPr>
          <p:cNvPr id="3" name="Plassholder for tekst 2">
            <a:extLst>
              <a:ext uri="{FF2B5EF4-FFF2-40B4-BE49-F238E27FC236}">
                <a16:creationId xmlns:a16="http://schemas.microsoft.com/office/drawing/2014/main" id="{9DD87179-5025-4BAE-B960-0057BF0B529F}"/>
              </a:ext>
            </a:extLst>
          </p:cNvPr>
          <p:cNvSpPr>
            <a:spLocks noGrp="1"/>
          </p:cNvSpPr>
          <p:nvPr>
            <p:ph type="body" sz="quarter" idx="11"/>
          </p:nvPr>
        </p:nvSpPr>
        <p:spPr>
          <a:xfrm>
            <a:off x="950495" y="2671010"/>
            <a:ext cx="9986212" cy="3128210"/>
          </a:xfrm>
        </p:spPr>
        <p:txBody>
          <a:bodyPr/>
          <a:lstStyle/>
          <a:p>
            <a:pPr marL="457200" indent="-457200">
              <a:buFontTx/>
              <a:buAutoNum type="arabicPeriod" startAt="3"/>
            </a:pPr>
            <a:r>
              <a:rPr lang="nb-NO" dirty="0"/>
              <a:t>Hva skjer om spesialisthelsetjenesten ikke holder frister?</a:t>
            </a:r>
            <a:r>
              <a:rPr lang="nb-NO" dirty="0">
                <a:solidFill>
                  <a:schemeClr val="accent5">
                    <a:lumMod val="40000"/>
                    <a:lumOff val="60000"/>
                  </a:schemeClr>
                </a:solidFill>
              </a:rPr>
              <a:t> egenrefleksjon</a:t>
            </a:r>
            <a:endParaRPr lang="nb-NO" dirty="0"/>
          </a:p>
          <a:p>
            <a:pPr lvl="1" indent="0">
              <a:buNone/>
            </a:pPr>
            <a:r>
              <a:rPr lang="nb-NO" dirty="0"/>
              <a:t>Fristbrudd: helseforetak – HELFO – annet sted </a:t>
            </a:r>
          </a:p>
          <a:p>
            <a:pPr marL="457200" indent="-457200">
              <a:buFontTx/>
              <a:buAutoNum type="arabicPeriod" startAt="3"/>
            </a:pPr>
            <a:r>
              <a:rPr lang="nb-NO" dirty="0"/>
              <a:t>Hva gjør kommunen?</a:t>
            </a:r>
            <a:r>
              <a:rPr lang="nb-NO" dirty="0">
                <a:solidFill>
                  <a:schemeClr val="accent5">
                    <a:lumMod val="40000"/>
                    <a:lumOff val="60000"/>
                  </a:schemeClr>
                </a:solidFill>
              </a:rPr>
              <a:t> Egenrefleksjon</a:t>
            </a:r>
          </a:p>
          <a:p>
            <a:pPr lvl="1" indent="0">
              <a:buNone/>
            </a:pPr>
            <a:r>
              <a:rPr lang="nb-NO" dirty="0"/>
              <a:t>Legen kan ikke henvise til kommunale tjenester. Pasienten søker.</a:t>
            </a:r>
          </a:p>
          <a:p>
            <a:pPr marL="1428750" lvl="2" indent="-285750"/>
            <a:r>
              <a:rPr lang="nb-NO" sz="2000" dirty="0"/>
              <a:t>Tildelingskontoret fatter vedtak om helsetjenester (tjenester / kartleggingstiltak).</a:t>
            </a:r>
          </a:p>
          <a:p>
            <a:pPr marL="1428750" lvl="2" indent="-285750"/>
            <a:r>
              <a:rPr lang="nb-NO" sz="2000" dirty="0"/>
              <a:t>Legen gir medisinskfaglige innspill til kommunen</a:t>
            </a:r>
          </a:p>
          <a:p>
            <a:pPr lvl="2" indent="0">
              <a:buNone/>
            </a:pPr>
            <a:endParaRPr lang="nb-NO" sz="1400" dirty="0"/>
          </a:p>
          <a:p>
            <a:endParaRPr lang="nb-NO" dirty="0"/>
          </a:p>
          <a:p>
            <a:pPr marL="457200" indent="-457200">
              <a:buAutoNum type="arabicPeriod" startAt="3"/>
            </a:pPr>
            <a:endParaRPr lang="nb-NO" dirty="0"/>
          </a:p>
          <a:p>
            <a:pPr lvl="1" indent="0">
              <a:buNone/>
            </a:pPr>
            <a:r>
              <a:rPr lang="nb-NO" dirty="0"/>
              <a:t>	</a:t>
            </a:r>
          </a:p>
        </p:txBody>
      </p:sp>
    </p:spTree>
    <p:extLst>
      <p:ext uri="{BB962C8B-B14F-4D97-AF65-F5344CB8AC3E}">
        <p14:creationId xmlns:p14="http://schemas.microsoft.com/office/powerpoint/2010/main" val="325789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0A777DFB-169F-4E31-AAF9-85B334340628}"/>
              </a:ext>
            </a:extLst>
          </p:cNvPr>
          <p:cNvSpPr>
            <a:spLocks noGrp="1"/>
          </p:cNvSpPr>
          <p:nvPr>
            <p:ph type="body" sz="quarter" idx="10"/>
          </p:nvPr>
        </p:nvSpPr>
        <p:spPr>
          <a:xfrm>
            <a:off x="937593" y="528321"/>
            <a:ext cx="8258026" cy="2438400"/>
          </a:xfrm>
        </p:spPr>
        <p:txBody>
          <a:bodyPr/>
          <a:lstStyle/>
          <a:p>
            <a:pPr algn="ctr"/>
            <a:r>
              <a:rPr lang="nb-NO" dirty="0"/>
              <a:t>2.</a:t>
            </a:r>
          </a:p>
          <a:p>
            <a:pPr algn="ctr"/>
            <a:r>
              <a:rPr lang="nb-NO" dirty="0"/>
              <a:t>«Rett til informasjon og medvirkning»</a:t>
            </a:r>
          </a:p>
        </p:txBody>
      </p:sp>
      <p:sp>
        <p:nvSpPr>
          <p:cNvPr id="5" name="Plassholder for tekst 4">
            <a:extLst>
              <a:ext uri="{FF2B5EF4-FFF2-40B4-BE49-F238E27FC236}">
                <a16:creationId xmlns:a16="http://schemas.microsoft.com/office/drawing/2014/main" id="{07EAD461-3C45-4E56-ABF3-C3DF557F75B6}"/>
              </a:ext>
            </a:extLst>
          </p:cNvPr>
          <p:cNvSpPr>
            <a:spLocks noGrp="1"/>
          </p:cNvSpPr>
          <p:nvPr>
            <p:ph type="body" sz="quarter" idx="11"/>
          </p:nvPr>
        </p:nvSpPr>
        <p:spPr>
          <a:xfrm>
            <a:off x="206307" y="3429000"/>
            <a:ext cx="8906162" cy="1740310"/>
          </a:xfrm>
        </p:spPr>
        <p:txBody>
          <a:bodyPr/>
          <a:lstStyle/>
          <a:p>
            <a:r>
              <a:rPr lang="nb-NO" sz="2000" dirty="0"/>
              <a:t>Pbrl § 3-1: rett til medvirkning</a:t>
            </a:r>
          </a:p>
          <a:p>
            <a:r>
              <a:rPr lang="nb-NO" sz="2000" dirty="0"/>
              <a:t>	«...... valg mellom tilgjengelige og forsvarlige tjenesteformer ….»</a:t>
            </a:r>
          </a:p>
          <a:p>
            <a:r>
              <a:rPr lang="nb-NO" sz="2000" dirty="0"/>
              <a:t>Pbrl § 3-2 rett til informasjon</a:t>
            </a:r>
          </a:p>
          <a:p>
            <a:r>
              <a:rPr lang="nb-NO" sz="2000" dirty="0"/>
              <a:t>	.. nødvendig for å få innsikt i sin helsetilstand og helsehjelpen</a:t>
            </a:r>
          </a:p>
        </p:txBody>
      </p:sp>
    </p:spTree>
    <p:extLst>
      <p:ext uri="{BB962C8B-B14F-4D97-AF65-F5344CB8AC3E}">
        <p14:creationId xmlns:p14="http://schemas.microsoft.com/office/powerpoint/2010/main" val="143749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F749736-21A6-44E6-ACC8-9FA9456D1A10}"/>
              </a:ext>
            </a:extLst>
          </p:cNvPr>
          <p:cNvSpPr>
            <a:spLocks noGrp="1"/>
          </p:cNvSpPr>
          <p:nvPr>
            <p:ph type="body" sz="quarter" idx="12"/>
          </p:nvPr>
        </p:nvSpPr>
        <p:spPr/>
        <p:txBody>
          <a:bodyPr/>
          <a:lstStyle/>
          <a:p>
            <a:pPr marL="457200" indent="-457200">
              <a:buFont typeface="Arial" panose="020B0604020202020204" pitchFamily="34" charset="0"/>
              <a:buChar char="•"/>
            </a:pPr>
            <a:r>
              <a:rPr lang="nb-NO" sz="2800" dirty="0"/>
              <a:t>I stand til å si ja eller nei til helsehjelp (samtykke)</a:t>
            </a:r>
          </a:p>
          <a:p>
            <a:pPr marL="457200" indent="-457200">
              <a:buFont typeface="Arial" panose="020B0604020202020204" pitchFamily="34" charset="0"/>
              <a:buChar char="•"/>
            </a:pPr>
            <a:r>
              <a:rPr lang="nb-NO" sz="2800" dirty="0"/>
              <a:t>I stand til å medvirke til helsehjelpen som skal gis</a:t>
            </a:r>
          </a:p>
        </p:txBody>
      </p:sp>
      <p:sp>
        <p:nvSpPr>
          <p:cNvPr id="3" name="Tittel 2">
            <a:extLst>
              <a:ext uri="{FF2B5EF4-FFF2-40B4-BE49-F238E27FC236}">
                <a16:creationId xmlns:a16="http://schemas.microsoft.com/office/drawing/2014/main" id="{85EED1A9-0038-43D0-9AE2-13512821B367}"/>
              </a:ext>
            </a:extLst>
          </p:cNvPr>
          <p:cNvSpPr>
            <a:spLocks noGrp="1"/>
          </p:cNvSpPr>
          <p:nvPr>
            <p:ph type="title"/>
          </p:nvPr>
        </p:nvSpPr>
        <p:spPr/>
        <p:txBody>
          <a:bodyPr/>
          <a:lstStyle/>
          <a:p>
            <a:r>
              <a:rPr lang="nb-NO" dirty="0"/>
              <a:t>Informasjon er viktig for å gjøre pasienten </a:t>
            </a:r>
          </a:p>
        </p:txBody>
      </p:sp>
      <p:sp>
        <p:nvSpPr>
          <p:cNvPr id="5" name="Plassholder for tekst 4">
            <a:extLst>
              <a:ext uri="{FF2B5EF4-FFF2-40B4-BE49-F238E27FC236}">
                <a16:creationId xmlns:a16="http://schemas.microsoft.com/office/drawing/2014/main" id="{59AAC9FD-9377-4EAF-8190-EC706BDF1174}"/>
              </a:ext>
            </a:extLst>
          </p:cNvPr>
          <p:cNvSpPr>
            <a:spLocks noGrp="1"/>
          </p:cNvSpPr>
          <p:nvPr>
            <p:ph type="body" sz="quarter" idx="24"/>
          </p:nvPr>
        </p:nvSpPr>
        <p:spPr/>
        <p:txBody>
          <a:bodyPr/>
          <a:lstStyle/>
          <a:p>
            <a:r>
              <a:rPr lang="nb-NO" dirty="0"/>
              <a:t>Scanpix</a:t>
            </a:r>
          </a:p>
        </p:txBody>
      </p:sp>
      <p:pic>
        <p:nvPicPr>
          <p:cNvPr id="11" name="Plassholder for bilde 10">
            <a:extLst>
              <a:ext uri="{FF2B5EF4-FFF2-40B4-BE49-F238E27FC236}">
                <a16:creationId xmlns:a16="http://schemas.microsoft.com/office/drawing/2014/main" id="{2691F30A-4B67-4797-97E9-DA2B805DBCC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736" b="8736"/>
          <a:stretch>
            <a:fillRect/>
          </a:stretch>
        </p:blipFill>
        <p:spPr/>
      </p:pic>
      <p:sp>
        <p:nvSpPr>
          <p:cNvPr id="4" name="TekstSylinder 3">
            <a:extLst>
              <a:ext uri="{FF2B5EF4-FFF2-40B4-BE49-F238E27FC236}">
                <a16:creationId xmlns:a16="http://schemas.microsoft.com/office/drawing/2014/main" id="{8420B15D-D111-72DC-70CA-E7CD9F12FEA7}"/>
              </a:ext>
            </a:extLst>
          </p:cNvPr>
          <p:cNvSpPr txBox="1"/>
          <p:nvPr/>
        </p:nvSpPr>
        <p:spPr>
          <a:xfrm>
            <a:off x="2902994" y="4514616"/>
            <a:ext cx="5459342" cy="2008242"/>
          </a:xfrm>
          <a:prstGeom prst="rect">
            <a:avLst/>
          </a:prstGeom>
          <a:solidFill>
            <a:srgbClr val="FFFF00"/>
          </a:solidFill>
        </p:spPr>
        <p:txBody>
          <a:bodyPr wrap="square" rtlCol="0">
            <a:spAutoFit/>
          </a:bodyPr>
          <a:lstStyle/>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00244E"/>
                </a:solidFill>
                <a:effectLst/>
                <a:uLnTx/>
                <a:uFillTx/>
                <a:latin typeface="Open Sans Light"/>
                <a:ea typeface="+mn-ea"/>
                <a:cs typeface="+mn-cs"/>
              </a:rPr>
              <a:t>Informasjon</a:t>
            </a:r>
          </a:p>
          <a:p>
            <a:pPr marL="9144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00244E"/>
                </a:solidFill>
                <a:effectLst/>
                <a:uLnTx/>
                <a:uFillTx/>
                <a:latin typeface="Open Sans Light"/>
                <a:ea typeface="+mn-ea"/>
                <a:cs typeface="+mn-cs"/>
              </a:rPr>
              <a:t>det som blir forstått </a:t>
            </a:r>
          </a:p>
          <a:p>
            <a:pPr marL="9144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00244E"/>
                </a:solidFill>
                <a:effectLst/>
                <a:uLnTx/>
                <a:uFillTx/>
                <a:latin typeface="Open Sans Light"/>
                <a:ea typeface="+mn-ea"/>
                <a:cs typeface="+mn-cs"/>
              </a:rPr>
              <a:t>ikke det som blir sagt </a:t>
            </a:r>
          </a:p>
          <a:p>
            <a:pPr marL="9144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nb-NO" sz="2800" dirty="0">
                <a:solidFill>
                  <a:srgbClr val="00244E"/>
                </a:solidFill>
                <a:latin typeface="Open Sans Light"/>
              </a:rPr>
              <a:t>OBS: </a:t>
            </a:r>
            <a:r>
              <a:rPr kumimoji="0" lang="nb-NO" sz="2800" b="0" i="0" u="none" strike="noStrike" kern="1200" cap="none" spc="0" normalizeH="0" baseline="0" noProof="0" dirty="0" err="1">
                <a:ln>
                  <a:noFill/>
                </a:ln>
                <a:solidFill>
                  <a:srgbClr val="00244E"/>
                </a:solidFill>
                <a:effectLst/>
                <a:uLnTx/>
                <a:uFillTx/>
                <a:latin typeface="Open Sans Light"/>
                <a:ea typeface="+mn-ea"/>
                <a:cs typeface="+mn-cs"/>
              </a:rPr>
              <a:t>kog</a:t>
            </a:r>
            <a:r>
              <a:rPr kumimoji="0" lang="nb-NO" sz="2800" b="0" i="0" u="none" strike="noStrike" kern="1200" cap="none" spc="0" normalizeH="0" baseline="0" noProof="0" dirty="0">
                <a:ln>
                  <a:noFill/>
                </a:ln>
                <a:solidFill>
                  <a:srgbClr val="00244E"/>
                </a:solidFill>
                <a:effectLst/>
                <a:uLnTx/>
                <a:uFillTx/>
                <a:latin typeface="Open Sans Light"/>
                <a:ea typeface="+mn-ea"/>
                <a:cs typeface="+mn-cs"/>
              </a:rPr>
              <a:t>., språk</a:t>
            </a:r>
          </a:p>
        </p:txBody>
      </p:sp>
    </p:spTree>
    <p:extLst>
      <p:ext uri="{BB962C8B-B14F-4D97-AF65-F5344CB8AC3E}">
        <p14:creationId xmlns:p14="http://schemas.microsoft.com/office/powerpoint/2010/main" val="364702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53C8D24-9374-42D4-84F2-2EC006933FD3}"/>
              </a:ext>
            </a:extLst>
          </p:cNvPr>
          <p:cNvSpPr>
            <a:spLocks noGrp="1"/>
          </p:cNvSpPr>
          <p:nvPr>
            <p:ph type="title"/>
          </p:nvPr>
        </p:nvSpPr>
        <p:spPr/>
        <p:txBody>
          <a:bodyPr/>
          <a:lstStyle/>
          <a:p>
            <a:r>
              <a:rPr lang="nb-NO" dirty="0"/>
              <a:t>Kasus 4</a:t>
            </a:r>
          </a:p>
        </p:txBody>
      </p:sp>
      <p:sp>
        <p:nvSpPr>
          <p:cNvPr id="6" name="Plassholder for tekst 5">
            <a:extLst>
              <a:ext uri="{FF2B5EF4-FFF2-40B4-BE49-F238E27FC236}">
                <a16:creationId xmlns:a16="http://schemas.microsoft.com/office/drawing/2014/main" id="{9253F5D0-E2CD-4A55-8E76-03BFCBD497E5}"/>
              </a:ext>
            </a:extLst>
          </p:cNvPr>
          <p:cNvSpPr>
            <a:spLocks noGrp="1"/>
          </p:cNvSpPr>
          <p:nvPr>
            <p:ph type="body" sz="quarter" idx="11"/>
          </p:nvPr>
        </p:nvSpPr>
        <p:spPr>
          <a:xfrm>
            <a:off x="0" y="2047875"/>
            <a:ext cx="12192000" cy="6200775"/>
          </a:xfrm>
        </p:spPr>
        <p:txBody>
          <a:bodyPr/>
          <a:lstStyle/>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sz="2200" dirty="0"/>
              <a:t>Du er fastlege og får inn en jente på 15 år som ønsker p-pille. Hun vil ikke at foreldrene skal vite noe. </a:t>
            </a:r>
          </a:p>
          <a:p>
            <a:pPr marL="1028700" lvl="1" indent="-342900"/>
            <a:r>
              <a:rPr lang="nb-NO" dirty="0"/>
              <a:t>Kan / skal du informerer foreldrene? </a:t>
            </a:r>
            <a:r>
              <a:rPr lang="nb-NO" dirty="0">
                <a:solidFill>
                  <a:schemeClr val="accent5">
                    <a:lumMod val="40000"/>
                    <a:lumOff val="60000"/>
                  </a:schemeClr>
                </a:solidFill>
              </a:rPr>
              <a:t>poll A</a:t>
            </a:r>
          </a:p>
          <a:p>
            <a:pPr marL="1485900" lvl="2" indent="-342900"/>
            <a:r>
              <a:rPr lang="nb-NO" sz="2000" dirty="0"/>
              <a:t>Svar: 2: nei, 12-16 år og forhold som bør respekteres, </a:t>
            </a:r>
            <a:r>
              <a:rPr lang="nb-NO" sz="2000" dirty="0" err="1"/>
              <a:t>jf</a:t>
            </a:r>
            <a:r>
              <a:rPr lang="nb-NO" sz="2000" dirty="0"/>
              <a:t> Pbrl § 3-4. </a:t>
            </a:r>
          </a:p>
        </p:txBody>
      </p:sp>
      <p:sp>
        <p:nvSpPr>
          <p:cNvPr id="2" name="Plassholder for dato 1">
            <a:extLst>
              <a:ext uri="{FF2B5EF4-FFF2-40B4-BE49-F238E27FC236}">
                <a16:creationId xmlns:a16="http://schemas.microsoft.com/office/drawing/2014/main" id="{FDE087D8-3F1F-4ABE-9A91-6BD281239EC5}"/>
              </a:ext>
            </a:extLst>
          </p:cNvPr>
          <p:cNvSpPr>
            <a:spLocks noGrp="1"/>
          </p:cNvSpPr>
          <p:nvPr>
            <p:ph type="dt" sz="half" idx="4294967295"/>
          </p:nvPr>
        </p:nvSpPr>
        <p:spPr>
          <a:xfrm>
            <a:off x="11112500" y="6261100"/>
            <a:ext cx="1079500" cy="234950"/>
          </a:xfrm>
          <a:prstGeom prst="rect">
            <a:avLst/>
          </a:prstGeom>
        </p:spPr>
        <p:txBody>
          <a:bodyPr/>
          <a:lstStyle/>
          <a:p>
            <a:fld id="{20CAE16B-463B-4D9A-B532-D4D0B4862104}" type="datetime1">
              <a:rPr lang="nb-NO" smtClean="0"/>
              <a:pPr/>
              <a:t>28.10.2025</a:t>
            </a:fld>
            <a:endParaRPr lang="nb-NO"/>
          </a:p>
        </p:txBody>
      </p:sp>
      <p:sp>
        <p:nvSpPr>
          <p:cNvPr id="4" name="TekstSylinder 3">
            <a:extLst>
              <a:ext uri="{FF2B5EF4-FFF2-40B4-BE49-F238E27FC236}">
                <a16:creationId xmlns:a16="http://schemas.microsoft.com/office/drawing/2014/main" id="{256174CD-6413-E145-DFD4-E9C35BBF6A5D}"/>
              </a:ext>
            </a:extLst>
          </p:cNvPr>
          <p:cNvSpPr txBox="1"/>
          <p:nvPr/>
        </p:nvSpPr>
        <p:spPr>
          <a:xfrm>
            <a:off x="111349" y="5781894"/>
            <a:ext cx="11782939" cy="1065676"/>
          </a:xfrm>
          <a:prstGeom prst="rect">
            <a:avLst/>
          </a:prstGeom>
          <a:solidFill>
            <a:schemeClr val="bg1">
              <a:lumMod val="95000"/>
            </a:schemeClr>
          </a:solidFill>
        </p:spPr>
        <p:txBody>
          <a:bodyPr wrap="square" rtlCol="0">
            <a:spAutoFit/>
          </a:bodyPr>
          <a:lstStyle/>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hun er under helserettslig lavalder og kan dermed ikke selv samtykker til helsehjelp. Pbrl § 3-4 og 4-3 a. </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Nei, 12-16 år og forhold som bør respekteres,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jf</a:t>
            </a:r>
            <a:r>
              <a:rPr lang="nb-NO" sz="2000" dirty="0">
                <a:effectLst/>
                <a:latin typeface="Calibri" panose="020F0502020204030204" pitchFamily="34" charset="0"/>
                <a:ea typeface="Calibri" panose="020F0502020204030204" pitchFamily="34" charset="0"/>
                <a:cs typeface="Times New Roman" panose="02020603050405020304" pitchFamily="18" charset="0"/>
              </a:rPr>
              <a:t> Pbrl § 3-4. </a:t>
            </a:r>
          </a:p>
          <a:p>
            <a:pPr marL="342900" lvl="0" indent="-342900">
              <a:lnSpc>
                <a:spcPct val="107000"/>
              </a:lnSpc>
              <a:spcAft>
                <a:spcPts val="800"/>
              </a:spcAft>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12-16 år og informasjonen er nødvendig for å oppfylle foreldreansvaret,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jf</a:t>
            </a:r>
            <a:r>
              <a:rPr lang="nb-NO" sz="2000" dirty="0">
                <a:effectLst/>
                <a:latin typeface="Calibri" panose="020F0502020204030204" pitchFamily="34" charset="0"/>
                <a:ea typeface="Calibri" panose="020F0502020204030204" pitchFamily="34" charset="0"/>
                <a:cs typeface="Times New Roman" panose="02020603050405020304" pitchFamily="18" charset="0"/>
              </a:rPr>
              <a:t> Pbrl § 3-4.</a:t>
            </a:r>
          </a:p>
        </p:txBody>
      </p:sp>
      <p:sp>
        <p:nvSpPr>
          <p:cNvPr id="8" name="TekstSylinder 7">
            <a:extLst>
              <a:ext uri="{FF2B5EF4-FFF2-40B4-BE49-F238E27FC236}">
                <a16:creationId xmlns:a16="http://schemas.microsoft.com/office/drawing/2014/main" id="{D2433FBD-C03F-BA42-5C1B-48E29FCA8115}"/>
              </a:ext>
            </a:extLst>
          </p:cNvPr>
          <p:cNvSpPr txBox="1"/>
          <p:nvPr/>
        </p:nvSpPr>
        <p:spPr>
          <a:xfrm>
            <a:off x="264335" y="4716218"/>
            <a:ext cx="11816316" cy="1065676"/>
          </a:xfrm>
          <a:prstGeom prst="rect">
            <a:avLst/>
          </a:prstGeom>
          <a:solidFill>
            <a:schemeClr val="bg1">
              <a:lumMod val="95000"/>
            </a:schemeClr>
          </a:solidFill>
        </p:spPr>
        <p:txBody>
          <a:bodyPr wrap="square" rtlCol="0">
            <a:spAutoFit/>
          </a:bodyPr>
          <a:lstStyle/>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alle helseopplysninger </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alle helseopplysninger, unntatt det som har med prevensjonsveiledning og p-pille å gjøre</a:t>
            </a:r>
          </a:p>
          <a:p>
            <a:pPr marL="342900" lvl="0" indent="-342900">
              <a:lnSpc>
                <a:spcPct val="107000"/>
              </a:lnSpc>
              <a:spcAft>
                <a:spcPts val="800"/>
              </a:spcAft>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kun helseopplysninger hun vet fra før</a:t>
            </a:r>
          </a:p>
        </p:txBody>
      </p:sp>
    </p:spTree>
    <p:extLst>
      <p:ext uri="{BB962C8B-B14F-4D97-AF65-F5344CB8AC3E}">
        <p14:creationId xmlns:p14="http://schemas.microsoft.com/office/powerpoint/2010/main" val="297861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EB640A-B062-0A51-16AF-31201A94DE7A}"/>
              </a:ext>
            </a:extLst>
          </p:cNvPr>
          <p:cNvSpPr>
            <a:spLocks noGrp="1"/>
          </p:cNvSpPr>
          <p:nvPr>
            <p:ph type="title"/>
          </p:nvPr>
        </p:nvSpPr>
        <p:spPr/>
        <p:txBody>
          <a:bodyPr/>
          <a:lstStyle/>
          <a:p>
            <a:r>
              <a:rPr lang="nb-NO" dirty="0"/>
              <a:t>Hva sier rettskildene om inf til mor?</a:t>
            </a:r>
            <a:endParaRPr lang="nn-NO" dirty="0"/>
          </a:p>
        </p:txBody>
      </p:sp>
      <p:sp>
        <p:nvSpPr>
          <p:cNvPr id="3" name="Plassholder for tekst 2">
            <a:extLst>
              <a:ext uri="{FF2B5EF4-FFF2-40B4-BE49-F238E27FC236}">
                <a16:creationId xmlns:a16="http://schemas.microsoft.com/office/drawing/2014/main" id="{E4AE6DC6-CFD5-F8C8-A7B0-D1A0BDE5ADC9}"/>
              </a:ext>
            </a:extLst>
          </p:cNvPr>
          <p:cNvSpPr>
            <a:spLocks noGrp="1"/>
          </p:cNvSpPr>
          <p:nvPr>
            <p:ph type="body" sz="quarter" idx="11"/>
          </p:nvPr>
        </p:nvSpPr>
        <p:spPr>
          <a:xfrm>
            <a:off x="289366" y="2164988"/>
            <a:ext cx="11736729" cy="4144259"/>
          </a:xfrm>
        </p:spPr>
        <p:txBody>
          <a:bodyPr/>
          <a:lstStyle/>
          <a:p>
            <a:pPr marL="342900" indent="-342900">
              <a:buFont typeface="Arial" panose="020B0604020202020204" pitchFamily="34" charset="0"/>
              <a:buChar char="•"/>
            </a:pPr>
            <a:r>
              <a:rPr lang="nb-NO" sz="2400" dirty="0"/>
              <a:t>HLP: § 21. Hovedregel om taushetsplikt</a:t>
            </a:r>
          </a:p>
          <a:p>
            <a:pPr marL="342900" indent="-342900">
              <a:buFont typeface="Arial" panose="020B0604020202020204" pitchFamily="34" charset="0"/>
              <a:buChar char="•"/>
            </a:pPr>
            <a:r>
              <a:rPr lang="nb-NO" sz="2400" dirty="0" err="1"/>
              <a:t>Pbrl</a:t>
            </a:r>
            <a:r>
              <a:rPr lang="nb-NO" sz="2400" dirty="0"/>
              <a:t>: § 3-4. Informasjon</a:t>
            </a:r>
          </a:p>
          <a:p>
            <a:pPr marL="1028700" lvl="1" indent="-342900"/>
            <a:r>
              <a:rPr lang="nb-NO" dirty="0"/>
              <a:t>Er pasienten eller brukeren under 16 år, skal både pasienten eller brukeren og foreldrene eller andre som har foreldreansvaret informeres.</a:t>
            </a:r>
          </a:p>
          <a:p>
            <a:pPr marL="1028700" lvl="1" indent="-342900"/>
            <a:r>
              <a:rPr lang="nb-NO" dirty="0"/>
              <a:t>Er pasienten eller brukeren mellom 12 og 16 år, skal informasjon ikke gis til foreldrene eller andre som har foreldreansvaret når pasienten eller brukeren av grunner som bør respekteres, ikke ønsker dette.</a:t>
            </a:r>
          </a:p>
          <a:p>
            <a:pPr marL="342900" indent="-342900">
              <a:buFont typeface="Arial" panose="020B0604020202020204" pitchFamily="34" charset="0"/>
              <a:buChar char="•"/>
              <a:defRPr/>
            </a:pPr>
            <a:r>
              <a:rPr lang="nb-NO" sz="2400" dirty="0" err="1">
                <a:solidFill>
                  <a:srgbClr val="00244E"/>
                </a:solidFill>
              </a:rPr>
              <a:t>Hdir</a:t>
            </a:r>
            <a:r>
              <a:rPr lang="nb-NO" sz="2400" dirty="0">
                <a:solidFill>
                  <a:srgbClr val="00244E"/>
                </a:solidFill>
              </a:rPr>
              <a:t> sin kommentarutgave / rundskriv (henviser til forarbeider og rettspraksis)</a:t>
            </a:r>
          </a:p>
          <a:p>
            <a:pPr marL="1028700" lvl="1" indent="-342900">
              <a:defRPr/>
            </a:pPr>
            <a:r>
              <a:rPr lang="nb-NO" dirty="0">
                <a:solidFill>
                  <a:srgbClr val="00244E"/>
                </a:solidFill>
              </a:rPr>
              <a:t>«Grunner som bør respekteres» Eksempel på unntak er prevensjonsveiledning.</a:t>
            </a:r>
          </a:p>
          <a:p>
            <a:pPr marL="1028700" lvl="1" indent="-342900">
              <a:defRPr/>
            </a:pPr>
            <a:r>
              <a:rPr lang="nb-NO" dirty="0">
                <a:solidFill>
                  <a:srgbClr val="00244E"/>
                </a:solidFill>
              </a:rPr>
              <a:t>«Oppfylle foreldreansvaret» Eksempel: selvmordsfare, innleggelser, selvskading, alvorlig psyk lidelse, kun deler av helseopplysninger.</a:t>
            </a:r>
            <a:endParaRPr lang="nb-NO" dirty="0"/>
          </a:p>
          <a:p>
            <a:endParaRPr lang="nn-NO" dirty="0"/>
          </a:p>
        </p:txBody>
      </p:sp>
    </p:spTree>
    <p:extLst>
      <p:ext uri="{BB962C8B-B14F-4D97-AF65-F5344CB8AC3E}">
        <p14:creationId xmlns:p14="http://schemas.microsoft.com/office/powerpoint/2010/main" val="61310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5356FA-82F4-40F9-9AE3-C7A06A546D52}"/>
              </a:ext>
            </a:extLst>
          </p:cNvPr>
          <p:cNvSpPr>
            <a:spLocks noGrp="1"/>
          </p:cNvSpPr>
          <p:nvPr>
            <p:ph type="title"/>
          </p:nvPr>
        </p:nvSpPr>
        <p:spPr>
          <a:xfrm>
            <a:off x="1055688" y="873126"/>
            <a:ext cx="10080625" cy="756572"/>
          </a:xfrm>
        </p:spPr>
        <p:txBody>
          <a:bodyPr/>
          <a:lstStyle/>
          <a:p>
            <a:br>
              <a:rPr lang="nb-NO" dirty="0"/>
            </a:br>
            <a:r>
              <a:rPr lang="nb-NO" dirty="0"/>
              <a:t>Kasus 4 fortsette…</a:t>
            </a:r>
          </a:p>
        </p:txBody>
      </p:sp>
      <p:sp>
        <p:nvSpPr>
          <p:cNvPr id="3" name="Plassholder for tekst 2">
            <a:extLst>
              <a:ext uri="{FF2B5EF4-FFF2-40B4-BE49-F238E27FC236}">
                <a16:creationId xmlns:a16="http://schemas.microsoft.com/office/drawing/2014/main" id="{863EF1C7-9470-46F2-8FC1-4BBBE1AA4FB8}"/>
              </a:ext>
            </a:extLst>
          </p:cNvPr>
          <p:cNvSpPr>
            <a:spLocks noGrp="1"/>
          </p:cNvSpPr>
          <p:nvPr>
            <p:ph type="body" sz="quarter" idx="11"/>
          </p:nvPr>
        </p:nvSpPr>
        <p:spPr>
          <a:xfrm>
            <a:off x="175565" y="1983252"/>
            <a:ext cx="11887200" cy="4874748"/>
          </a:xfrm>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00244E"/>
              </a:solidFill>
              <a:effectLst/>
              <a:uLnTx/>
              <a:uFillTx/>
              <a:latin typeface="Open Sans Light"/>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noProof="0" dirty="0">
                <a:ln>
                  <a:noFill/>
                </a:ln>
                <a:solidFill>
                  <a:srgbClr val="00244E"/>
                </a:solidFill>
                <a:effectLst/>
                <a:uLnTx/>
                <a:uFillTx/>
                <a:latin typeface="Open Sans Light"/>
                <a:ea typeface="+mn-ea"/>
                <a:cs typeface="+mn-cs"/>
              </a:rPr>
              <a:t>Hva om jenten var 13 år eller yngre? </a:t>
            </a:r>
          </a:p>
          <a:p>
            <a:pPr marL="1028700" lvl="1" indent="-342900">
              <a:spcBef>
                <a:spcPts val="1000"/>
              </a:spcBef>
              <a:defRPr/>
            </a:pPr>
            <a:r>
              <a:rPr kumimoji="0" lang="nb-NO" b="0" i="0" u="none" strike="noStrike" kern="1200" cap="none" spc="0" normalizeH="0" baseline="0" noProof="0" dirty="0">
                <a:ln>
                  <a:noFill/>
                </a:ln>
                <a:solidFill>
                  <a:srgbClr val="00244E"/>
                </a:solidFill>
                <a:effectLst/>
                <a:uLnTx/>
                <a:uFillTx/>
                <a:latin typeface="Open Sans Light"/>
                <a:ea typeface="+mn-ea"/>
                <a:cs typeface="+mn-cs"/>
              </a:rPr>
              <a:t>Avvergingsplikt </a:t>
            </a:r>
            <a:r>
              <a:rPr kumimoji="0" lang="nb-NO" b="0" i="0" u="none" strike="noStrike" kern="1200" cap="none" spc="0" normalizeH="0" baseline="0" noProof="0" dirty="0" err="1">
                <a:ln>
                  <a:noFill/>
                </a:ln>
                <a:solidFill>
                  <a:srgbClr val="00244E"/>
                </a:solidFill>
                <a:effectLst/>
                <a:uLnTx/>
                <a:uFillTx/>
                <a:latin typeface="Open Sans Light"/>
                <a:ea typeface="+mn-ea"/>
                <a:cs typeface="+mn-cs"/>
              </a:rPr>
              <a:t>jf</a:t>
            </a:r>
            <a:r>
              <a:rPr kumimoji="0" lang="nb-NO" b="0" i="0" u="none" strike="noStrike" kern="1200" cap="none" spc="0" normalizeH="0" baseline="0" noProof="0" dirty="0">
                <a:ln>
                  <a:noFill/>
                </a:ln>
                <a:solidFill>
                  <a:srgbClr val="00244E"/>
                </a:solidFill>
                <a:effectLst/>
                <a:uLnTx/>
                <a:uFillTx/>
                <a:latin typeface="Open Sans Light"/>
                <a:ea typeface="+mn-ea"/>
                <a:cs typeface="+mn-cs"/>
              </a:rPr>
              <a:t> straffeloven § 196, </a:t>
            </a:r>
            <a:r>
              <a:rPr kumimoji="0" lang="nb-NO" b="0" i="0" u="none" strike="noStrike" kern="1200" cap="none" spc="0" normalizeH="0" baseline="0" noProof="0" dirty="0" err="1">
                <a:ln>
                  <a:noFill/>
                </a:ln>
                <a:solidFill>
                  <a:srgbClr val="00244E"/>
                </a:solidFill>
                <a:effectLst/>
                <a:uLnTx/>
                <a:uFillTx/>
                <a:latin typeface="Open Sans Light"/>
                <a:ea typeface="+mn-ea"/>
                <a:cs typeface="+mn-cs"/>
              </a:rPr>
              <a:t>jf</a:t>
            </a:r>
            <a:r>
              <a:rPr kumimoji="0" lang="nb-NO" b="0" i="0" u="none" strike="noStrike" kern="1200" cap="none" spc="0" normalizeH="0" baseline="0" noProof="0" dirty="0">
                <a:ln>
                  <a:noFill/>
                </a:ln>
                <a:solidFill>
                  <a:srgbClr val="00244E"/>
                </a:solidFill>
                <a:effectLst/>
                <a:uLnTx/>
                <a:uFillTx/>
                <a:latin typeface="Open Sans Light"/>
                <a:ea typeface="+mn-ea"/>
                <a:cs typeface="+mn-cs"/>
              </a:rPr>
              <a:t> § 299</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00244E"/>
                </a:solidFill>
                <a:effectLst/>
                <a:uLnTx/>
                <a:uFillTx/>
                <a:latin typeface="Open Sans Light"/>
                <a:ea typeface="+mn-ea"/>
                <a:cs typeface="+mn-cs"/>
              </a:rPr>
              <a:t>Du får inn mor til konsultasjon 6 måneder etterpå. Hun ønsker utskrift av journalen og hjelp til hvordan hun best mulig kan følg opp sin datter. Datteren har forandret seg mye siste halve året; lite skoleinteressert, sint og lite hjemme. Hun har nylig fått vite at hennes datter har en kjæreste på 18 år.</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Hva kan du si? </a:t>
            </a:r>
            <a:r>
              <a:rPr kumimoji="0" lang="nb-NO" sz="2000" b="0" i="0" u="none" strike="noStrike" kern="1200" cap="none" spc="0" normalizeH="0" baseline="0" noProof="0" dirty="0">
                <a:ln>
                  <a:noFill/>
                </a:ln>
                <a:solidFill>
                  <a:srgbClr val="C90B1C">
                    <a:lumMod val="40000"/>
                    <a:lumOff val="60000"/>
                  </a:srgbClr>
                </a:solidFill>
                <a:effectLst/>
                <a:uLnTx/>
                <a:uFillTx/>
                <a:latin typeface="Open Sans Light"/>
                <a:ea typeface="+mn-ea"/>
                <a:cs typeface="+mn-cs"/>
              </a:rPr>
              <a:t>poll B</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Svar: 2: alle helseopplysninger, unntatt det som har med prevensjonsveiledning og p-piller</a:t>
            </a:r>
          </a:p>
          <a:p>
            <a:pPr marL="1028700" lvl="1" indent="-342900"/>
            <a:endParaRPr lang="nb-NO" sz="1400" dirty="0"/>
          </a:p>
        </p:txBody>
      </p:sp>
    </p:spTree>
    <p:extLst>
      <p:ext uri="{BB962C8B-B14F-4D97-AF65-F5344CB8AC3E}">
        <p14:creationId xmlns:p14="http://schemas.microsoft.com/office/powerpoint/2010/main" val="238046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D2FEB-D8E6-D3A0-D551-005C4543EE11}"/>
              </a:ext>
            </a:extLst>
          </p:cNvPr>
          <p:cNvSpPr>
            <a:spLocks noGrp="1"/>
          </p:cNvSpPr>
          <p:nvPr>
            <p:ph type="title"/>
          </p:nvPr>
        </p:nvSpPr>
        <p:spPr/>
        <p:txBody>
          <a:bodyPr/>
          <a:lstStyle/>
          <a:p>
            <a:r>
              <a:rPr lang="nb-NO" dirty="0"/>
              <a:t>Hva med samtykke til helsehjelp da? </a:t>
            </a:r>
          </a:p>
        </p:txBody>
      </p:sp>
      <p:sp>
        <p:nvSpPr>
          <p:cNvPr id="3" name="Plassholder for tekst 2">
            <a:extLst>
              <a:ext uri="{FF2B5EF4-FFF2-40B4-BE49-F238E27FC236}">
                <a16:creationId xmlns:a16="http://schemas.microsoft.com/office/drawing/2014/main" id="{E4CB3D89-56AB-AF50-79AA-C5DDC6CE750B}"/>
              </a:ext>
            </a:extLst>
          </p:cNvPr>
          <p:cNvSpPr>
            <a:spLocks noGrp="1"/>
          </p:cNvSpPr>
          <p:nvPr>
            <p:ph type="body" sz="quarter" idx="11"/>
          </p:nvPr>
        </p:nvSpPr>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00244E"/>
                </a:solidFill>
                <a:effectLst/>
                <a:uLnTx/>
                <a:uFillTx/>
                <a:latin typeface="Open Sans Light"/>
                <a:ea typeface="+mn-ea"/>
                <a:cs typeface="+mn-cs"/>
              </a:rPr>
              <a:t>§ 4-3. Samtykkekompetanse</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c. personer mellom 12 og 16 år, når det gjelder helsehjelp for forhold som foreldrene eller andre som har foreldreansvaret, ikke er informert om, jf. § 3-4 annet eller tredje ledd, eller det følger av tiltakets art.</a:t>
            </a:r>
          </a:p>
          <a:p>
            <a:pPr marL="6858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nb-NO" sz="1600" b="0" i="0" u="none" strike="noStrike" kern="1200" cap="none" spc="0" normalizeH="0" baseline="0" noProof="0" dirty="0">
              <a:ln>
                <a:noFill/>
              </a:ln>
              <a:solidFill>
                <a:srgbClr val="00244E"/>
              </a:solidFill>
              <a:effectLst/>
              <a:uLnTx/>
              <a:uFillTx/>
              <a:latin typeface="Open Sans Light"/>
              <a:ea typeface="+mn-ea"/>
              <a:cs typeface="+mn-cs"/>
            </a:endParaRPr>
          </a:p>
          <a:p>
            <a:endParaRPr lang="nb-NO" dirty="0"/>
          </a:p>
        </p:txBody>
      </p:sp>
    </p:spTree>
    <p:extLst>
      <p:ext uri="{BB962C8B-B14F-4D97-AF65-F5344CB8AC3E}">
        <p14:creationId xmlns:p14="http://schemas.microsoft.com/office/powerpoint/2010/main" val="104999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269746-DA2C-4801-A889-26DCB62520A3}"/>
              </a:ext>
            </a:extLst>
          </p:cNvPr>
          <p:cNvSpPr>
            <a:spLocks noGrp="1"/>
          </p:cNvSpPr>
          <p:nvPr>
            <p:ph type="title"/>
          </p:nvPr>
        </p:nvSpPr>
        <p:spPr>
          <a:xfrm>
            <a:off x="1055687" y="511574"/>
            <a:ext cx="10080625" cy="913188"/>
          </a:xfrm>
        </p:spPr>
        <p:txBody>
          <a:bodyPr/>
          <a:lstStyle/>
          <a:p>
            <a:pPr algn="ctr"/>
            <a:r>
              <a:rPr lang="nb-NO" dirty="0"/>
              <a:t>Rettskilder – hva er det?</a:t>
            </a:r>
            <a:br>
              <a:rPr lang="nb-NO" dirty="0"/>
            </a:br>
            <a:r>
              <a:rPr lang="nb-NO" sz="1600" dirty="0"/>
              <a:t>Du finner ikke svar på alt i bare loven…</a:t>
            </a:r>
          </a:p>
        </p:txBody>
      </p:sp>
      <p:sp>
        <p:nvSpPr>
          <p:cNvPr id="3" name="Plassholder for tekst 2">
            <a:extLst>
              <a:ext uri="{FF2B5EF4-FFF2-40B4-BE49-F238E27FC236}">
                <a16:creationId xmlns:a16="http://schemas.microsoft.com/office/drawing/2014/main" id="{88469EA0-57E2-4899-8631-1D883CB4752B}"/>
              </a:ext>
            </a:extLst>
          </p:cNvPr>
          <p:cNvSpPr>
            <a:spLocks noGrp="1"/>
          </p:cNvSpPr>
          <p:nvPr>
            <p:ph type="body" sz="quarter" idx="11"/>
          </p:nvPr>
        </p:nvSpPr>
        <p:spPr>
          <a:xfrm>
            <a:off x="1057541" y="2164988"/>
            <a:ext cx="10078772" cy="4568965"/>
          </a:xfrm>
        </p:spPr>
        <p:txBody>
          <a:bodyPr/>
          <a:lstStyle/>
          <a:p>
            <a:pPr marL="342900" indent="-342900">
              <a:buFont typeface="Arial" panose="020B0604020202020204" pitchFamily="34" charset="0"/>
              <a:buChar char="•"/>
            </a:pPr>
            <a:r>
              <a:rPr lang="nb-NO" b="1" dirty="0"/>
              <a:t>Loven</a:t>
            </a:r>
          </a:p>
          <a:p>
            <a:pPr marL="342900" indent="-342900">
              <a:buFont typeface="Arial" panose="020B0604020202020204" pitchFamily="34" charset="0"/>
              <a:buChar char="•"/>
            </a:pPr>
            <a:r>
              <a:rPr lang="nb-NO" b="1" dirty="0"/>
              <a:t>Forskrift</a:t>
            </a:r>
          </a:p>
          <a:p>
            <a:pPr marL="342900" indent="-342900">
              <a:buFont typeface="Arial" panose="020B0604020202020204" pitchFamily="34" charset="0"/>
              <a:buChar char="•"/>
            </a:pPr>
            <a:r>
              <a:rPr lang="nb-NO" dirty="0"/>
              <a:t>Forarbeid til loven</a:t>
            </a:r>
          </a:p>
          <a:p>
            <a:pPr marL="1028700" lvl="1" indent="-342900"/>
            <a:r>
              <a:rPr lang="nb-NO" dirty="0"/>
              <a:t>NOU: tvangsbegrensningsloven</a:t>
            </a:r>
          </a:p>
          <a:p>
            <a:pPr marL="1028700" lvl="1" indent="-342900"/>
            <a:r>
              <a:rPr lang="nb-NO" dirty="0"/>
              <a:t>Proposisjon</a:t>
            </a:r>
          </a:p>
          <a:p>
            <a:pPr marL="342900" indent="-342900">
              <a:buFont typeface="Arial" panose="020B0604020202020204" pitchFamily="34" charset="0"/>
              <a:buChar char="•"/>
            </a:pPr>
            <a:r>
              <a:rPr lang="nb-NO" b="1" dirty="0"/>
              <a:t>Rundskriv</a:t>
            </a:r>
          </a:p>
          <a:p>
            <a:pPr marL="1028700" lvl="1" indent="-342900"/>
            <a:r>
              <a:rPr lang="nb-NO" dirty="0"/>
              <a:t>Kommentarer fra direktoratene</a:t>
            </a:r>
          </a:p>
          <a:p>
            <a:pPr marL="342900" indent="-342900">
              <a:buFont typeface="Arial" panose="020B0604020202020204" pitchFamily="34" charset="0"/>
              <a:buChar char="•"/>
            </a:pPr>
            <a:r>
              <a:rPr lang="nb-NO" dirty="0"/>
              <a:t>Rettspraksis</a:t>
            </a:r>
          </a:p>
          <a:p>
            <a:pPr marL="1028700" lvl="1" indent="-342900"/>
            <a:r>
              <a:rPr lang="nb-NO" dirty="0"/>
              <a:t>Dommer </a:t>
            </a:r>
            <a:r>
              <a:rPr lang="nb-NO" sz="1400" dirty="0"/>
              <a:t>«rett til nødvendig helsehjelp, alvorlig sinnslidelse taushetsplikt</a:t>
            </a:r>
          </a:p>
          <a:p>
            <a:pPr marL="342900" indent="-342900">
              <a:buFont typeface="Arial" panose="020B0604020202020204" pitchFamily="34" charset="0"/>
              <a:buChar char="•"/>
            </a:pPr>
            <a:r>
              <a:rPr lang="nb-NO" dirty="0"/>
              <a:t>Juridisk litteratur</a:t>
            </a:r>
          </a:p>
          <a:p>
            <a:pPr marL="1028700" lvl="1" indent="-342900"/>
            <a:r>
              <a:rPr lang="nb-NO" dirty="0"/>
              <a:t>Bøker om helserett</a:t>
            </a:r>
          </a:p>
        </p:txBody>
      </p:sp>
      <p:pic>
        <p:nvPicPr>
          <p:cNvPr id="4" name="Bilde 3">
            <a:extLst>
              <a:ext uri="{FF2B5EF4-FFF2-40B4-BE49-F238E27FC236}">
                <a16:creationId xmlns:a16="http://schemas.microsoft.com/office/drawing/2014/main" id="{B4DAAE5F-B416-4562-9574-35B861E32AFD}"/>
              </a:ext>
            </a:extLst>
          </p:cNvPr>
          <p:cNvPicPr>
            <a:picLocks noChangeAspect="1"/>
          </p:cNvPicPr>
          <p:nvPr/>
        </p:nvPicPr>
        <p:blipFill>
          <a:blip r:embed="rId3"/>
          <a:stretch>
            <a:fillRect/>
          </a:stretch>
        </p:blipFill>
        <p:spPr>
          <a:xfrm>
            <a:off x="9152673" y="-92983"/>
            <a:ext cx="3039327" cy="4086634"/>
          </a:xfrm>
          <a:prstGeom prst="rect">
            <a:avLst/>
          </a:prstGeom>
        </p:spPr>
      </p:pic>
      <p:pic>
        <p:nvPicPr>
          <p:cNvPr id="6" name="Bilde 5">
            <a:extLst>
              <a:ext uri="{FF2B5EF4-FFF2-40B4-BE49-F238E27FC236}">
                <a16:creationId xmlns:a16="http://schemas.microsoft.com/office/drawing/2014/main" id="{AD6C6891-C78A-4AF2-A1C9-276B51B6FD0D}"/>
              </a:ext>
            </a:extLst>
          </p:cNvPr>
          <p:cNvPicPr>
            <a:picLocks noChangeAspect="1"/>
          </p:cNvPicPr>
          <p:nvPr/>
        </p:nvPicPr>
        <p:blipFill>
          <a:blip r:embed="rId4"/>
          <a:stretch>
            <a:fillRect/>
          </a:stretch>
        </p:blipFill>
        <p:spPr>
          <a:xfrm>
            <a:off x="8350101" y="3961246"/>
            <a:ext cx="3762375" cy="2805113"/>
          </a:xfrm>
          <a:prstGeom prst="rect">
            <a:avLst/>
          </a:prstGeom>
        </p:spPr>
      </p:pic>
    </p:spTree>
    <p:extLst>
      <p:ext uri="{BB962C8B-B14F-4D97-AF65-F5344CB8AC3E}">
        <p14:creationId xmlns:p14="http://schemas.microsoft.com/office/powerpoint/2010/main" val="215809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A6A737-DBB5-4672-9C48-4B3CD266E45B}"/>
              </a:ext>
            </a:extLst>
          </p:cNvPr>
          <p:cNvSpPr>
            <a:spLocks noGrp="1"/>
          </p:cNvSpPr>
          <p:nvPr>
            <p:ph type="title"/>
          </p:nvPr>
        </p:nvSpPr>
        <p:spPr/>
        <p:txBody>
          <a:bodyPr/>
          <a:lstStyle/>
          <a:p>
            <a:r>
              <a:rPr lang="nb-NO" dirty="0"/>
              <a:t>Hva er en pasientrettighet?</a:t>
            </a:r>
          </a:p>
        </p:txBody>
      </p:sp>
      <p:sp>
        <p:nvSpPr>
          <p:cNvPr id="4" name="TekstSylinder 3">
            <a:extLst>
              <a:ext uri="{FF2B5EF4-FFF2-40B4-BE49-F238E27FC236}">
                <a16:creationId xmlns:a16="http://schemas.microsoft.com/office/drawing/2014/main" id="{0F918DAE-EE00-46BF-9880-496E4B9833BE}"/>
              </a:ext>
            </a:extLst>
          </p:cNvPr>
          <p:cNvSpPr txBox="1"/>
          <p:nvPr/>
        </p:nvSpPr>
        <p:spPr>
          <a:xfrm>
            <a:off x="595424" y="2984205"/>
            <a:ext cx="10880650" cy="2875146"/>
          </a:xfrm>
          <a:prstGeom prst="rect">
            <a:avLst/>
          </a:prstGeom>
          <a:solidFill>
            <a:schemeClr val="accent1"/>
          </a:solidFill>
        </p:spPr>
        <p:txBody>
          <a:bodyPr wrap="square" rtlCol="0">
            <a:spAutoFit/>
          </a:bodyPr>
          <a:lstStyle/>
          <a:p>
            <a:pPr marL="342900" indent="-342900">
              <a:spcBef>
                <a:spcPts val="1000"/>
              </a:spcBef>
              <a:buFont typeface="Arial" panose="020B0604020202020204" pitchFamily="34" charset="0"/>
              <a:buChar char="•"/>
              <a:defRPr/>
            </a:pPr>
            <a:r>
              <a:rPr lang="nb-NO" sz="3200" dirty="0">
                <a:solidFill>
                  <a:srgbClr val="00244E"/>
                </a:solidFill>
                <a:latin typeface="Open Sans Light"/>
              </a:rPr>
              <a:t>Rettslig krav</a:t>
            </a:r>
          </a:p>
          <a:p>
            <a:pPr marL="800100" lvl="1" indent="-342900">
              <a:spcBef>
                <a:spcPts val="1000"/>
              </a:spcBef>
              <a:buFont typeface="Arial" panose="020B0604020202020204" pitchFamily="34" charset="0"/>
              <a:buChar char="•"/>
              <a:defRPr/>
            </a:pPr>
            <a:r>
              <a:rPr lang="nb-NO" sz="3200" dirty="0">
                <a:solidFill>
                  <a:srgbClr val="00244E"/>
                </a:solidFill>
                <a:latin typeface="Open Sans Light"/>
              </a:rPr>
              <a:t>Ikke «bare» anbefaling.</a:t>
            </a:r>
            <a:endParaRPr kumimoji="0" lang="nb-NO" sz="3200" b="0" i="0" u="none" strike="noStrike" kern="1200" cap="none" spc="0" normalizeH="0" baseline="0" noProof="0" dirty="0">
              <a:ln>
                <a:noFill/>
              </a:ln>
              <a:solidFill>
                <a:srgbClr val="00244E"/>
              </a:solidFill>
              <a:effectLst/>
              <a:uLnTx/>
              <a:uFillTx/>
              <a:latin typeface="Open Sans Light"/>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3200" b="0" i="0" u="none" strike="noStrike" kern="1200" cap="none" spc="0" normalizeH="0" baseline="0" noProof="0" dirty="0">
                <a:ln>
                  <a:noFill/>
                </a:ln>
                <a:solidFill>
                  <a:srgbClr val="00244E"/>
                </a:solidFill>
                <a:effectLst/>
                <a:uLnTx/>
                <a:uFillTx/>
                <a:latin typeface="Open Sans Light"/>
                <a:ea typeface="+mn-ea"/>
                <a:cs typeface="+mn-cs"/>
              </a:rPr>
              <a:t>En rettighet uavhengig av kommunens/sykehuset sine resurser. </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3200" b="0" i="0" u="none" strike="noStrike" kern="1200" cap="none" spc="0" normalizeH="0" baseline="0" noProof="0" dirty="0">
                <a:ln>
                  <a:noFill/>
                </a:ln>
                <a:solidFill>
                  <a:srgbClr val="00244E"/>
                </a:solidFill>
                <a:effectLst/>
                <a:uLnTx/>
                <a:uFillTx/>
                <a:latin typeface="Open Sans Light"/>
                <a:ea typeface="+mn-ea"/>
                <a:cs typeface="+mn-cs"/>
              </a:rPr>
              <a:t>Kan ikke avslå helsehjelp </a:t>
            </a:r>
            <a:r>
              <a:rPr kumimoji="0" lang="nb-NO" sz="3200" b="0" i="0" u="none" strike="noStrike" kern="1200" cap="none" spc="0" normalizeH="0" baseline="0" noProof="0" dirty="0" err="1">
                <a:ln>
                  <a:noFill/>
                </a:ln>
                <a:solidFill>
                  <a:srgbClr val="00244E"/>
                </a:solidFill>
                <a:effectLst/>
                <a:uLnTx/>
                <a:uFillTx/>
                <a:latin typeface="Open Sans Light"/>
                <a:ea typeface="+mn-ea"/>
                <a:cs typeface="+mn-cs"/>
              </a:rPr>
              <a:t>pga</a:t>
            </a:r>
            <a:r>
              <a:rPr kumimoji="0" lang="nb-NO" sz="3200" b="0" i="0" u="none" strike="noStrike" kern="1200" cap="none" spc="0" normalizeH="0" baseline="0" noProof="0" dirty="0">
                <a:ln>
                  <a:noFill/>
                </a:ln>
                <a:solidFill>
                  <a:srgbClr val="00244E"/>
                </a:solidFill>
                <a:effectLst/>
                <a:uLnTx/>
                <a:uFillTx/>
                <a:latin typeface="Open Sans Light"/>
                <a:ea typeface="+mn-ea"/>
                <a:cs typeface="+mn-cs"/>
              </a:rPr>
              <a:t> manglende resurser. </a:t>
            </a:r>
          </a:p>
        </p:txBody>
      </p:sp>
    </p:spTree>
    <p:extLst>
      <p:ext uri="{BB962C8B-B14F-4D97-AF65-F5344CB8AC3E}">
        <p14:creationId xmlns:p14="http://schemas.microsoft.com/office/powerpoint/2010/main" val="222551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0A777DFB-169F-4E31-AAF9-85B334340628}"/>
              </a:ext>
            </a:extLst>
          </p:cNvPr>
          <p:cNvSpPr>
            <a:spLocks noGrp="1"/>
          </p:cNvSpPr>
          <p:nvPr>
            <p:ph type="body" sz="quarter" idx="10"/>
          </p:nvPr>
        </p:nvSpPr>
        <p:spPr>
          <a:xfrm>
            <a:off x="937593" y="191387"/>
            <a:ext cx="8258026" cy="2109906"/>
          </a:xfrm>
        </p:spPr>
        <p:txBody>
          <a:bodyPr/>
          <a:lstStyle/>
          <a:p>
            <a:pPr algn="ctr"/>
            <a:r>
              <a:rPr lang="nb-NO" dirty="0"/>
              <a:t>3.</a:t>
            </a:r>
          </a:p>
          <a:p>
            <a:pPr algn="ctr"/>
            <a:r>
              <a:rPr lang="nb-NO" dirty="0"/>
              <a:t>«Rett til å samtykke»</a:t>
            </a:r>
          </a:p>
        </p:txBody>
      </p:sp>
      <p:sp>
        <p:nvSpPr>
          <p:cNvPr id="5" name="Plassholder for tekst 4">
            <a:extLst>
              <a:ext uri="{FF2B5EF4-FFF2-40B4-BE49-F238E27FC236}">
                <a16:creationId xmlns:a16="http://schemas.microsoft.com/office/drawing/2014/main" id="{07EAD461-3C45-4E56-ABF3-C3DF557F75B6}"/>
              </a:ext>
            </a:extLst>
          </p:cNvPr>
          <p:cNvSpPr>
            <a:spLocks noGrp="1"/>
          </p:cNvSpPr>
          <p:nvPr>
            <p:ph type="body" sz="quarter" idx="11"/>
          </p:nvPr>
        </p:nvSpPr>
        <p:spPr>
          <a:xfrm>
            <a:off x="276374" y="2601692"/>
            <a:ext cx="8343014" cy="2374345"/>
          </a:xfrm>
        </p:spPr>
        <p:txBody>
          <a:bodyPr/>
          <a:lstStyle/>
          <a:p>
            <a:r>
              <a:rPr lang="nb-NO" sz="2000" dirty="0"/>
              <a:t>Kapittel 4</a:t>
            </a:r>
          </a:p>
          <a:p>
            <a:r>
              <a:rPr lang="nb-NO" sz="2000" dirty="0"/>
              <a:t>Pbrl § 4-1: Hovedregel: «</a:t>
            </a:r>
            <a:r>
              <a:rPr lang="nb-NO" sz="2000" i="1" dirty="0"/>
              <a:t>Helsehjelp kan bare gis med pasientens samtykke, ….»</a:t>
            </a:r>
          </a:p>
          <a:p>
            <a:pPr marL="342900" indent="-342900">
              <a:buFont typeface="Arial" panose="020B0604020202020204" pitchFamily="34" charset="0"/>
              <a:buChar char="•"/>
            </a:pPr>
            <a:r>
              <a:rPr lang="nb-NO" sz="2000" i="1" dirty="0"/>
              <a:t>Reelt</a:t>
            </a:r>
          </a:p>
          <a:p>
            <a:pPr marL="342900" indent="-342900">
              <a:buFont typeface="Arial" panose="020B0604020202020204" pitchFamily="34" charset="0"/>
              <a:buChar char="•"/>
            </a:pPr>
            <a:r>
              <a:rPr lang="nb-NO" sz="2000" i="1" dirty="0"/>
              <a:t>Informert</a:t>
            </a:r>
          </a:p>
          <a:p>
            <a:endParaRPr lang="nb-NO" sz="2000" i="1" dirty="0"/>
          </a:p>
        </p:txBody>
      </p:sp>
    </p:spTree>
    <p:extLst>
      <p:ext uri="{BB962C8B-B14F-4D97-AF65-F5344CB8AC3E}">
        <p14:creationId xmlns:p14="http://schemas.microsoft.com/office/powerpoint/2010/main" val="3871966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6ADEB8A-09E0-4433-9FC1-3E212CFC9BA8}"/>
              </a:ext>
            </a:extLst>
          </p:cNvPr>
          <p:cNvSpPr>
            <a:spLocks noGrp="1"/>
          </p:cNvSpPr>
          <p:nvPr>
            <p:ph type="title"/>
          </p:nvPr>
        </p:nvSpPr>
        <p:spPr/>
        <p:txBody>
          <a:bodyPr/>
          <a:lstStyle/>
          <a:p>
            <a:pPr algn="ctr"/>
            <a:r>
              <a:rPr lang="nb-NO" dirty="0"/>
              <a:t>Kasus 5</a:t>
            </a:r>
          </a:p>
        </p:txBody>
      </p:sp>
      <p:sp>
        <p:nvSpPr>
          <p:cNvPr id="4" name="Plassholder for tekst 3">
            <a:extLst>
              <a:ext uri="{FF2B5EF4-FFF2-40B4-BE49-F238E27FC236}">
                <a16:creationId xmlns:a16="http://schemas.microsoft.com/office/drawing/2014/main" id="{17B907F8-0853-412B-938A-0A36FD7FE695}"/>
              </a:ext>
            </a:extLst>
          </p:cNvPr>
          <p:cNvSpPr>
            <a:spLocks noGrp="1"/>
          </p:cNvSpPr>
          <p:nvPr>
            <p:ph type="body" sz="quarter" idx="11"/>
          </p:nvPr>
        </p:nvSpPr>
        <p:spPr>
          <a:xfrm>
            <a:off x="1057541" y="2164988"/>
            <a:ext cx="9269800" cy="2977167"/>
          </a:xfrm>
        </p:spPr>
        <p:txBody>
          <a:bodyPr/>
          <a:lstStyle/>
          <a:p>
            <a:pPr marL="342900" indent="-342900">
              <a:buFont typeface="Arial" panose="020B0604020202020204" pitchFamily="34" charset="0"/>
              <a:buChar char="•"/>
            </a:pPr>
            <a:r>
              <a:rPr lang="nb-NO" dirty="0"/>
              <a:t>En pasient har en krefttype som er dødelig uten behandling, men hvor enkel og relativt grei behandling gir veldig god prognose. Kreften oppdages på et gunstig tidspunkt. Pasienten ønsker ikke behandling, men ønsker heller å gå til en healer. </a:t>
            </a:r>
          </a:p>
          <a:p>
            <a:pPr marL="342900" indent="-342900">
              <a:buFont typeface="Arial" panose="020B0604020202020204" pitchFamily="34" charset="0"/>
              <a:buChar char="•"/>
            </a:pPr>
            <a:r>
              <a:rPr lang="nb-NO" dirty="0"/>
              <a:t>Har pasienten rett til det? </a:t>
            </a:r>
            <a:r>
              <a:rPr lang="nb-NO" dirty="0">
                <a:solidFill>
                  <a:schemeClr val="accent5">
                    <a:lumMod val="40000"/>
                    <a:lumOff val="60000"/>
                  </a:schemeClr>
                </a:solidFill>
              </a:rPr>
              <a:t>Polls</a:t>
            </a:r>
          </a:p>
          <a:p>
            <a:pPr marL="1028700" lvl="1" indent="-342900"/>
            <a:r>
              <a:rPr lang="nb-NO" dirty="0"/>
              <a:t>Svar: 2</a:t>
            </a:r>
          </a:p>
          <a:p>
            <a:endParaRPr lang="nb-NO" dirty="0"/>
          </a:p>
          <a:p>
            <a:endParaRPr lang="nb-NO" dirty="0"/>
          </a:p>
        </p:txBody>
      </p:sp>
    </p:spTree>
    <p:extLst>
      <p:ext uri="{BB962C8B-B14F-4D97-AF65-F5344CB8AC3E}">
        <p14:creationId xmlns:p14="http://schemas.microsoft.com/office/powerpoint/2010/main" val="396825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982548-FE73-447E-BBEF-27C90C8B3B8E}"/>
              </a:ext>
            </a:extLst>
          </p:cNvPr>
          <p:cNvSpPr>
            <a:spLocks noGrp="1"/>
          </p:cNvSpPr>
          <p:nvPr>
            <p:ph type="title"/>
          </p:nvPr>
        </p:nvSpPr>
        <p:spPr>
          <a:xfrm>
            <a:off x="1055687" y="883635"/>
            <a:ext cx="10080625" cy="1077209"/>
          </a:xfrm>
        </p:spPr>
        <p:txBody>
          <a:bodyPr/>
          <a:lstStyle/>
          <a:p>
            <a:pPr algn="ctr"/>
            <a:r>
              <a:rPr lang="nb-NO" dirty="0"/>
              <a:t>Kasus 5: svar</a:t>
            </a:r>
          </a:p>
        </p:txBody>
      </p:sp>
      <p:sp>
        <p:nvSpPr>
          <p:cNvPr id="3" name="Plassholder for tekst 2">
            <a:extLst>
              <a:ext uri="{FF2B5EF4-FFF2-40B4-BE49-F238E27FC236}">
                <a16:creationId xmlns:a16="http://schemas.microsoft.com/office/drawing/2014/main" id="{EC5A9AD3-9C00-4F6B-A6EE-BD3AEA3E24B0}"/>
              </a:ext>
            </a:extLst>
          </p:cNvPr>
          <p:cNvSpPr>
            <a:spLocks noGrp="1"/>
          </p:cNvSpPr>
          <p:nvPr>
            <p:ph type="body" sz="quarter" idx="11"/>
          </p:nvPr>
        </p:nvSpPr>
        <p:spPr>
          <a:xfrm>
            <a:off x="0" y="2184400"/>
            <a:ext cx="12192000" cy="4662786"/>
          </a:xfrm>
        </p:spPr>
        <p:txBody>
          <a:bodyPr/>
          <a:lstStyle/>
          <a:p>
            <a:pPr marL="342900" indent="-342900">
              <a:buFont typeface="Arial" panose="020B0604020202020204" pitchFamily="34" charset="0"/>
              <a:buChar char="•"/>
            </a:pPr>
            <a:r>
              <a:rPr lang="nb-NO" b="1" dirty="0"/>
              <a:t>Utgangspunkt: </a:t>
            </a:r>
            <a:r>
              <a:rPr lang="nb-NO" dirty="0"/>
              <a:t>Lov: </a:t>
            </a:r>
            <a:r>
              <a:rPr lang="nb-NO" dirty="0" err="1"/>
              <a:t>Pasrl</a:t>
            </a:r>
            <a:r>
              <a:rPr lang="nb-NO" dirty="0"/>
              <a:t> § 4-1 «samtykke til helsehjelp»</a:t>
            </a:r>
            <a:endParaRPr lang="nb-NO" b="1" dirty="0"/>
          </a:p>
          <a:p>
            <a:pPr marL="1028700" lvl="1" indent="-342900"/>
            <a:r>
              <a:rPr lang="nb-NO" dirty="0"/>
              <a:t>”Helsehjelp kan bare gis med pasientens samtykke med mindre det foreligger lovhjemmel eller gyldig rettsgrunnlag for å gi helsehjelp uten samtykke”</a:t>
            </a:r>
          </a:p>
          <a:p>
            <a:pPr marL="1028700" lvl="1" indent="-342900"/>
            <a:r>
              <a:rPr lang="nb-NO" dirty="0"/>
              <a:t>”Helsepersonellet skal ut fra pasientens alder, psykiske tilstand, modenhet og erfaringsbakgrunn legge forholdene best mulig til rette for at pasienten selv kan samtykke til helsehjelp.”</a:t>
            </a:r>
          </a:p>
          <a:p>
            <a:pPr marL="1485900" lvl="2" indent="-342900"/>
            <a:r>
              <a:rPr lang="nb-NO" sz="2000" dirty="0"/>
              <a:t>Samtykkekompetansevurdering til konkrete tiltak, </a:t>
            </a:r>
            <a:r>
              <a:rPr lang="nb-NO" sz="2000" dirty="0" err="1"/>
              <a:t>jf</a:t>
            </a:r>
            <a:r>
              <a:rPr lang="nb-NO" sz="2000" dirty="0"/>
              <a:t> </a:t>
            </a:r>
            <a:r>
              <a:rPr lang="nb-NO" sz="2000" dirty="0" err="1"/>
              <a:t>Pasrl</a:t>
            </a:r>
            <a:r>
              <a:rPr lang="nb-NO" sz="2000" dirty="0"/>
              <a:t> § 4-3 annet ledd.</a:t>
            </a:r>
          </a:p>
          <a:p>
            <a:endParaRPr lang="nb-NO" dirty="0"/>
          </a:p>
        </p:txBody>
      </p:sp>
    </p:spTree>
    <p:extLst>
      <p:ext uri="{BB962C8B-B14F-4D97-AF65-F5344CB8AC3E}">
        <p14:creationId xmlns:p14="http://schemas.microsoft.com/office/powerpoint/2010/main" val="1166678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7E163A-0C43-43D9-B994-320337100BEB}"/>
              </a:ext>
            </a:extLst>
          </p:cNvPr>
          <p:cNvSpPr>
            <a:spLocks noGrp="1"/>
          </p:cNvSpPr>
          <p:nvPr>
            <p:ph type="title"/>
          </p:nvPr>
        </p:nvSpPr>
        <p:spPr/>
        <p:txBody>
          <a:bodyPr/>
          <a:lstStyle/>
          <a:p>
            <a:pPr algn="ctr"/>
            <a:r>
              <a:rPr lang="nb-NO" dirty="0">
                <a:solidFill>
                  <a:srgbClr val="00ADBA"/>
                </a:solidFill>
              </a:rPr>
              <a:t>Kasus 5: svar</a:t>
            </a:r>
            <a:endParaRPr lang="nb-NO" dirty="0"/>
          </a:p>
        </p:txBody>
      </p:sp>
      <p:sp>
        <p:nvSpPr>
          <p:cNvPr id="3" name="Plassholder for tekst 2">
            <a:extLst>
              <a:ext uri="{FF2B5EF4-FFF2-40B4-BE49-F238E27FC236}">
                <a16:creationId xmlns:a16="http://schemas.microsoft.com/office/drawing/2014/main" id="{6AC6CC15-6D9B-4AA7-AD03-2C0ED2CB589E}"/>
              </a:ext>
            </a:extLst>
          </p:cNvPr>
          <p:cNvSpPr>
            <a:spLocks noGrp="1"/>
          </p:cNvSpPr>
          <p:nvPr>
            <p:ph type="body" sz="quarter" idx="11"/>
          </p:nvPr>
        </p:nvSpPr>
        <p:spPr>
          <a:xfrm>
            <a:off x="317090" y="2070478"/>
            <a:ext cx="10819223" cy="4611896"/>
          </a:xfrm>
        </p:spPr>
        <p:txBody>
          <a:bodyPr/>
          <a:lstStyle/>
          <a:p>
            <a:pPr marL="342900" lvl="0" indent="-342900">
              <a:buFont typeface="Arial" panose="020B0604020202020204" pitchFamily="34" charset="0"/>
              <a:buChar char="•"/>
            </a:pPr>
            <a:r>
              <a:rPr lang="nb-NO" dirty="0">
                <a:solidFill>
                  <a:srgbClr val="00244E"/>
                </a:solidFill>
              </a:rPr>
              <a:t>I denne kasus: </a:t>
            </a:r>
          </a:p>
          <a:p>
            <a:pPr marL="1028700" lvl="1" indent="-342900"/>
            <a:r>
              <a:rPr lang="nb-NO" dirty="0">
                <a:solidFill>
                  <a:srgbClr val="00244E"/>
                </a:solidFill>
              </a:rPr>
              <a:t>Vurdere: «informert samtykke»</a:t>
            </a:r>
          </a:p>
          <a:p>
            <a:pPr marL="1485900" lvl="2" indent="-342900"/>
            <a:r>
              <a:rPr lang="nb-NO" dirty="0">
                <a:solidFill>
                  <a:srgbClr val="00244E"/>
                </a:solidFill>
              </a:rPr>
              <a:t>Nok informasjon?</a:t>
            </a:r>
          </a:p>
          <a:p>
            <a:pPr marL="1485900" lvl="2" indent="-342900"/>
            <a:r>
              <a:rPr lang="nb-NO" dirty="0">
                <a:solidFill>
                  <a:srgbClr val="00244E"/>
                </a:solidFill>
              </a:rPr>
              <a:t>Samtykkekompetent?</a:t>
            </a:r>
          </a:p>
          <a:p>
            <a:pPr marL="1943100" lvl="3" indent="-342900"/>
            <a:r>
              <a:rPr lang="nb-NO" dirty="0">
                <a:solidFill>
                  <a:srgbClr val="00244E"/>
                </a:solidFill>
              </a:rPr>
              <a:t>Verktøy for vurdering:</a:t>
            </a:r>
          </a:p>
          <a:p>
            <a:pPr marL="2400300" lvl="4" indent="-342900"/>
            <a:r>
              <a:rPr lang="nb-NO" dirty="0">
                <a:solidFill>
                  <a:srgbClr val="00244E"/>
                </a:solidFill>
              </a:rPr>
              <a:t>F: evnen til å forstå informasjon om helsehjelpen</a:t>
            </a:r>
          </a:p>
          <a:p>
            <a:pPr marL="2400300" lvl="4" indent="-342900"/>
            <a:r>
              <a:rPr lang="nb-NO" dirty="0">
                <a:solidFill>
                  <a:srgbClr val="00244E"/>
                </a:solidFill>
              </a:rPr>
              <a:t>A: evnen til å anerkjenne informasjonen i sin egen situasjon </a:t>
            </a:r>
          </a:p>
          <a:p>
            <a:pPr marL="2400300" lvl="4" indent="-342900"/>
            <a:r>
              <a:rPr lang="nb-NO" dirty="0">
                <a:solidFill>
                  <a:srgbClr val="00244E"/>
                </a:solidFill>
              </a:rPr>
              <a:t>R: evnen til å resonnere med relevant informasjon i en avveining av de ulike behandlingsalternativene</a:t>
            </a:r>
          </a:p>
          <a:p>
            <a:pPr marL="2400300" lvl="4" indent="-342900"/>
            <a:r>
              <a:rPr lang="nb-NO" dirty="0">
                <a:solidFill>
                  <a:srgbClr val="00244E"/>
                </a:solidFill>
              </a:rPr>
              <a:t>V: evnen til å uttrykke et valg</a:t>
            </a:r>
          </a:p>
          <a:p>
            <a:pPr marL="1028700" lvl="1" indent="-342900"/>
            <a:r>
              <a:rPr lang="nb-NO" dirty="0">
                <a:solidFill>
                  <a:srgbClr val="00244E"/>
                </a:solidFill>
              </a:rPr>
              <a:t>Fremdeles plikt til å tilby helsetjenester </a:t>
            </a:r>
          </a:p>
          <a:p>
            <a:pPr marL="1485900" lvl="2" indent="-342900"/>
            <a:r>
              <a:rPr lang="nb-NO" dirty="0">
                <a:solidFill>
                  <a:srgbClr val="00244E"/>
                </a:solidFill>
              </a:rPr>
              <a:t>oppfølgingsplan</a:t>
            </a:r>
          </a:p>
          <a:p>
            <a:pPr marL="1485900" lvl="2" indent="-342900"/>
            <a:r>
              <a:rPr lang="nb-NO" dirty="0">
                <a:solidFill>
                  <a:srgbClr val="00244E"/>
                </a:solidFill>
              </a:rPr>
              <a:t>annen behandling?</a:t>
            </a:r>
          </a:p>
          <a:p>
            <a:pPr marL="1485900" lvl="2" indent="-342900"/>
            <a:r>
              <a:rPr lang="nb-NO" dirty="0">
                <a:solidFill>
                  <a:srgbClr val="00244E"/>
                </a:solidFill>
              </a:rPr>
              <a:t>Ta opp temaet flere ganger?</a:t>
            </a:r>
          </a:p>
          <a:p>
            <a:endParaRPr lang="nb-NO" dirty="0"/>
          </a:p>
        </p:txBody>
      </p:sp>
      <p:sp>
        <p:nvSpPr>
          <p:cNvPr id="4" name="TekstSylinder 3">
            <a:extLst>
              <a:ext uri="{FF2B5EF4-FFF2-40B4-BE49-F238E27FC236}">
                <a16:creationId xmlns:a16="http://schemas.microsoft.com/office/drawing/2014/main" id="{0A8A67FB-2F64-1434-ABCB-5570D535B0CB}"/>
              </a:ext>
            </a:extLst>
          </p:cNvPr>
          <p:cNvSpPr txBox="1"/>
          <p:nvPr/>
        </p:nvSpPr>
        <p:spPr>
          <a:xfrm>
            <a:off x="554975" y="175626"/>
            <a:ext cx="11082050" cy="1394997"/>
          </a:xfrm>
          <a:prstGeom prst="rect">
            <a:avLst/>
          </a:prstGeom>
          <a:solidFill>
            <a:schemeClr val="bg1">
              <a:lumMod val="85000"/>
            </a:schemeClr>
          </a:solidFill>
        </p:spPr>
        <p:txBody>
          <a:bodyPr wrap="square" rtlCol="0">
            <a:spAutoFit/>
          </a:bodyPr>
          <a:lstStyle/>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Nei, påtrengende nødvendig /nødrett,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jf</a:t>
            </a:r>
            <a:r>
              <a:rPr lang="nb-NO" sz="2000" dirty="0">
                <a:effectLst/>
                <a:latin typeface="Calibri" panose="020F0502020204030204" pitchFamily="34" charset="0"/>
                <a:ea typeface="Calibri" panose="020F0502020204030204" pitchFamily="34" charset="0"/>
                <a:cs typeface="Times New Roman" panose="02020603050405020304" pitchFamily="18" charset="0"/>
              </a:rPr>
              <a:t> HPL § 7</a:t>
            </a:r>
          </a:p>
          <a:p>
            <a:pPr marL="342900" lvl="0" indent="-342900">
              <a:lnSpc>
                <a:spcPct val="107000"/>
              </a:lnSpc>
              <a:buFont typeface="+mj-lt"/>
              <a:buAutoNum type="arabicPeriod"/>
            </a:pPr>
            <a:r>
              <a:rPr lang="nb-NO" sz="2000" b="1" dirty="0">
                <a:effectLst/>
                <a:latin typeface="Calibri" panose="020F0502020204030204" pitchFamily="34" charset="0"/>
                <a:ea typeface="Calibri" panose="020F0502020204030204" pitchFamily="34" charset="0"/>
                <a:cs typeface="Times New Roman" panose="02020603050405020304" pitchFamily="18" charset="0"/>
              </a:rPr>
              <a:t>Ja, hun må samtykke til behandlingen, </a:t>
            </a:r>
            <a:r>
              <a:rPr lang="nb-NO" sz="2000" b="1" dirty="0" err="1">
                <a:effectLst/>
                <a:latin typeface="Calibri" panose="020F0502020204030204" pitchFamily="34" charset="0"/>
                <a:ea typeface="Calibri" panose="020F0502020204030204" pitchFamily="34" charset="0"/>
                <a:cs typeface="Times New Roman" panose="02020603050405020304" pitchFamily="18" charset="0"/>
              </a:rPr>
              <a:t>jf</a:t>
            </a:r>
            <a:r>
              <a:rPr lang="nb-NO" sz="2000" b="1" dirty="0">
                <a:effectLst/>
                <a:latin typeface="Calibri" panose="020F0502020204030204" pitchFamily="34" charset="0"/>
                <a:ea typeface="Calibri" panose="020F0502020204030204" pitchFamily="34" charset="0"/>
                <a:cs typeface="Times New Roman" panose="02020603050405020304" pitchFamily="18" charset="0"/>
              </a:rPr>
              <a:t> Pbrl § 4-1</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Nei, hun er ikke samtykkekompetent og helsepersonellet bestemmer helsehjelpen,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jf</a:t>
            </a:r>
            <a:r>
              <a:rPr lang="nb-NO" sz="2000" dirty="0">
                <a:effectLst/>
                <a:latin typeface="Calibri" panose="020F0502020204030204" pitchFamily="34" charset="0"/>
                <a:ea typeface="Calibri" panose="020F0502020204030204" pitchFamily="34" charset="0"/>
                <a:cs typeface="Times New Roman" panose="02020603050405020304" pitchFamily="18" charset="0"/>
              </a:rPr>
              <a:t> Pbrl § 4-6</a:t>
            </a:r>
          </a:p>
          <a:p>
            <a:pPr marL="342900" lvl="0" indent="-342900">
              <a:lnSpc>
                <a:spcPct val="107000"/>
              </a:lnSpc>
              <a:spcAft>
                <a:spcPts val="800"/>
              </a:spcAft>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Nei, hun er ikke samtykkekompetent og det må fattes vedtak som tvungen behandling,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jf</a:t>
            </a:r>
            <a:r>
              <a:rPr lang="nb-NO" sz="2000" dirty="0">
                <a:effectLst/>
                <a:latin typeface="Calibri" panose="020F0502020204030204" pitchFamily="34" charset="0"/>
                <a:ea typeface="Calibri" panose="020F0502020204030204" pitchFamily="34" charset="0"/>
                <a:cs typeface="Times New Roman" panose="02020603050405020304" pitchFamily="18" charset="0"/>
              </a:rPr>
              <a:t> Pbrl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kap</a:t>
            </a:r>
            <a:r>
              <a:rPr lang="nb-NO" sz="2000" dirty="0">
                <a:effectLst/>
                <a:latin typeface="Calibri" panose="020F0502020204030204" pitchFamily="34" charset="0"/>
                <a:ea typeface="Calibri" panose="020F0502020204030204" pitchFamily="34" charset="0"/>
                <a:cs typeface="Times New Roman" panose="02020603050405020304" pitchFamily="18" charset="0"/>
              </a:rPr>
              <a:t> 4a</a:t>
            </a:r>
          </a:p>
        </p:txBody>
      </p:sp>
    </p:spTree>
    <p:extLst>
      <p:ext uri="{BB962C8B-B14F-4D97-AF65-F5344CB8AC3E}">
        <p14:creationId xmlns:p14="http://schemas.microsoft.com/office/powerpoint/2010/main" val="273673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3B6C6A73-44EE-4F3B-9A69-CA3A07A9D321}"/>
              </a:ext>
            </a:extLst>
          </p:cNvPr>
          <p:cNvSpPr>
            <a:spLocks noGrp="1"/>
          </p:cNvSpPr>
          <p:nvPr>
            <p:ph type="title"/>
          </p:nvPr>
        </p:nvSpPr>
        <p:spPr>
          <a:xfrm>
            <a:off x="1055687" y="141605"/>
            <a:ext cx="10080625" cy="1077209"/>
          </a:xfrm>
        </p:spPr>
        <p:txBody>
          <a:bodyPr/>
          <a:lstStyle/>
          <a:p>
            <a:pPr algn="ctr"/>
            <a:r>
              <a:rPr lang="nb-NO" dirty="0"/>
              <a:t>Helsehjelp</a:t>
            </a:r>
          </a:p>
        </p:txBody>
      </p:sp>
      <p:graphicFrame>
        <p:nvGraphicFramePr>
          <p:cNvPr id="6" name="Plassholder for innhold 3">
            <a:extLst>
              <a:ext uri="{FF2B5EF4-FFF2-40B4-BE49-F238E27FC236}">
                <a16:creationId xmlns:a16="http://schemas.microsoft.com/office/drawing/2014/main" id="{5A3F382C-B51F-42DF-8AF2-5094171E244D}"/>
              </a:ext>
            </a:extLst>
          </p:cNvPr>
          <p:cNvGraphicFramePr>
            <a:graphicFrameLocks/>
          </p:cNvGraphicFramePr>
          <p:nvPr>
            <p:extLst>
              <p:ext uri="{D42A27DB-BD31-4B8C-83A1-F6EECF244321}">
                <p14:modId xmlns:p14="http://schemas.microsoft.com/office/powerpoint/2010/main" val="1192936627"/>
              </p:ext>
            </p:extLst>
          </p:nvPr>
        </p:nvGraphicFramePr>
        <p:xfrm>
          <a:off x="774551" y="1484555"/>
          <a:ext cx="10445675" cy="5230432"/>
        </p:xfrm>
        <a:graphic>
          <a:graphicData uri="http://schemas.openxmlformats.org/drawingml/2006/table">
            <a:tbl>
              <a:tblPr firstRow="1" bandRow="1">
                <a:tableStyleId>{5C22544A-7EE6-4342-B048-85BDC9FD1C3A}</a:tableStyleId>
              </a:tblPr>
              <a:tblGrid>
                <a:gridCol w="5234134">
                  <a:extLst>
                    <a:ext uri="{9D8B030D-6E8A-4147-A177-3AD203B41FA5}">
                      <a16:colId xmlns:a16="http://schemas.microsoft.com/office/drawing/2014/main" val="20000"/>
                    </a:ext>
                  </a:extLst>
                </a:gridCol>
                <a:gridCol w="5211541">
                  <a:extLst>
                    <a:ext uri="{9D8B030D-6E8A-4147-A177-3AD203B41FA5}">
                      <a16:colId xmlns:a16="http://schemas.microsoft.com/office/drawing/2014/main" val="20001"/>
                    </a:ext>
                  </a:extLst>
                </a:gridCol>
              </a:tblGrid>
              <a:tr h="749872">
                <a:tc>
                  <a:txBody>
                    <a:bodyPr/>
                    <a:lstStyle/>
                    <a:p>
                      <a:r>
                        <a:rPr lang="nb-NO" dirty="0"/>
                        <a:t>Samtykkekompetent</a:t>
                      </a:r>
                    </a:p>
                  </a:txBody>
                  <a:tcPr/>
                </a:tc>
                <a:tc>
                  <a:txBody>
                    <a:bodyPr/>
                    <a:lstStyle/>
                    <a:p>
                      <a:r>
                        <a:rPr lang="nb-NO" dirty="0"/>
                        <a:t>Ikke samtykkekompetent</a:t>
                      </a:r>
                    </a:p>
                  </a:txBody>
                  <a:tcPr/>
                </a:tc>
                <a:extLst>
                  <a:ext uri="{0D108BD9-81ED-4DB2-BD59-A6C34878D82A}">
                    <a16:rowId xmlns:a16="http://schemas.microsoft.com/office/drawing/2014/main" val="10000"/>
                  </a:ext>
                </a:extLst>
              </a:tr>
              <a:tr h="4234895">
                <a:tc>
                  <a:txBody>
                    <a:bodyPr/>
                    <a:lstStyle/>
                    <a:p>
                      <a:r>
                        <a:rPr lang="nb-NO" dirty="0">
                          <a:solidFill>
                            <a:schemeClr val="tx1"/>
                          </a:solidFill>
                        </a:rPr>
                        <a:t>Kan kun gi helsehjelp dersom </a:t>
                      </a:r>
                      <a:r>
                        <a:rPr lang="nb-NO" dirty="0">
                          <a:solidFill>
                            <a:schemeClr val="accent5"/>
                          </a:solidFill>
                        </a:rPr>
                        <a:t>pasienten samtykker </a:t>
                      </a:r>
                      <a:r>
                        <a:rPr lang="nb-NO" dirty="0">
                          <a:solidFill>
                            <a:schemeClr val="tx1"/>
                          </a:solidFill>
                        </a:rPr>
                        <a:t>(OBS; informasjon /medvirkning)</a:t>
                      </a:r>
                      <a:r>
                        <a:rPr lang="nb-NO" baseline="0" dirty="0">
                          <a:solidFill>
                            <a:schemeClr val="tx1"/>
                          </a:solidFill>
                        </a:rPr>
                        <a:t> </a:t>
                      </a:r>
                    </a:p>
                    <a:p>
                      <a:endParaRPr lang="nb-NO" baseline="0" dirty="0"/>
                    </a:p>
                    <a:p>
                      <a:r>
                        <a:rPr lang="nb-NO" baseline="0" dirty="0">
                          <a:solidFill>
                            <a:srgbClr val="FF0000"/>
                          </a:solidFill>
                        </a:rPr>
                        <a:t>Unntak, (tvang): </a:t>
                      </a:r>
                    </a:p>
                    <a:p>
                      <a:pPr marL="285750" indent="-285750">
                        <a:buFontTx/>
                        <a:buChar char="-"/>
                      </a:pPr>
                      <a:r>
                        <a:rPr lang="nb-NO" baseline="0" dirty="0"/>
                        <a:t>Barn under 16 år (Pbrl § 4-4)</a:t>
                      </a:r>
                    </a:p>
                    <a:p>
                      <a:pPr marL="285750" indent="-285750">
                        <a:buFontTx/>
                        <a:buChar char="-"/>
                      </a:pPr>
                      <a:r>
                        <a:rPr lang="nb-NO" dirty="0"/>
                        <a:t>Rus; (hol kap10) </a:t>
                      </a:r>
                    </a:p>
                    <a:p>
                      <a:pPr marL="285750" indent="-285750">
                        <a:buFontTx/>
                        <a:buChar char="-"/>
                      </a:pPr>
                      <a:r>
                        <a:rPr lang="nb-NO" dirty="0"/>
                        <a:t>     gravid</a:t>
                      </a:r>
                    </a:p>
                    <a:p>
                      <a:pPr marL="285750" indent="-285750">
                        <a:buFontTx/>
                        <a:buChar char="-"/>
                      </a:pPr>
                      <a:r>
                        <a:rPr lang="nb-NO" dirty="0"/>
                        <a:t>     omfattende</a:t>
                      </a:r>
                      <a:r>
                        <a:rPr lang="nb-NO" baseline="0" dirty="0"/>
                        <a:t>, alvorlig helse og livs fare</a:t>
                      </a:r>
                    </a:p>
                    <a:p>
                      <a:pPr marL="285750" indent="-285750">
                        <a:buFontTx/>
                        <a:buChar char="-"/>
                      </a:pPr>
                      <a:r>
                        <a:rPr lang="nb-NO" baseline="0" dirty="0"/>
                        <a:t>     forutgått samtykke</a:t>
                      </a:r>
                    </a:p>
                    <a:p>
                      <a:pPr marL="285750" indent="-285750">
                        <a:buFontTx/>
                        <a:buChar char="-"/>
                      </a:pPr>
                      <a:r>
                        <a:rPr lang="nb-NO" baseline="0" dirty="0"/>
                        <a:t>Smittsomme sykdommer, smittevernloven</a:t>
                      </a:r>
                    </a:p>
                    <a:p>
                      <a:pPr marL="285750" indent="-285750">
                        <a:buFontTx/>
                        <a:buChar char="-"/>
                      </a:pPr>
                      <a:r>
                        <a:rPr lang="nb-NO" baseline="0" dirty="0"/>
                        <a:t>Psykisk utviklingshemming, HOL </a:t>
                      </a:r>
                      <a:r>
                        <a:rPr lang="nb-NO" baseline="0" dirty="0" err="1"/>
                        <a:t>kap</a:t>
                      </a:r>
                      <a:r>
                        <a:rPr lang="nb-NO" baseline="0" dirty="0"/>
                        <a:t> 9</a:t>
                      </a:r>
                    </a:p>
                    <a:p>
                      <a:pPr marL="285750" indent="-285750">
                        <a:buFontTx/>
                        <a:buChar char="-"/>
                      </a:pPr>
                      <a:r>
                        <a:rPr lang="nb-NO" baseline="0" dirty="0"/>
                        <a:t>Påtrengende nødvendig, HPL § 7 «nødrett»</a:t>
                      </a:r>
                    </a:p>
                    <a:p>
                      <a:pPr marL="285750" indent="-285750">
                        <a:buFontTx/>
                        <a:buChar char="-"/>
                      </a:pPr>
                      <a:r>
                        <a:rPr lang="nb-NO" dirty="0"/>
                        <a:t>Alvorlig psykisk lidelse OG nærliggende og alvorlig fare for eget og andres liv og helse </a:t>
                      </a:r>
                      <a:r>
                        <a:rPr lang="nb-NO" dirty="0" err="1"/>
                        <a:t>phl</a:t>
                      </a:r>
                      <a:r>
                        <a:rPr lang="nb-NO" dirty="0"/>
                        <a:t> §3-3. 4 avsnitt </a:t>
                      </a:r>
                    </a:p>
                    <a:p>
                      <a:pPr marL="285750" indent="-285750">
                        <a:buFontTx/>
                        <a:buChar char="-"/>
                      </a:pPr>
                      <a:endParaRPr lang="nb-NO" dirty="0"/>
                    </a:p>
                  </a:txBody>
                  <a:tcPr/>
                </a:tc>
                <a:tc>
                  <a:txBody>
                    <a:bodyPr/>
                    <a:lstStyle/>
                    <a:p>
                      <a:r>
                        <a:rPr lang="nb-NO" dirty="0"/>
                        <a:t>Somatisk helsehjelp:</a:t>
                      </a:r>
                    </a:p>
                    <a:p>
                      <a:pPr marL="285750" indent="-285750">
                        <a:buFontTx/>
                        <a:buChar char="-"/>
                      </a:pPr>
                      <a:r>
                        <a:rPr lang="nb-NO" dirty="0"/>
                        <a:t>Ikke</a:t>
                      </a:r>
                      <a:r>
                        <a:rPr lang="nb-NO" baseline="0" dirty="0"/>
                        <a:t> motstand (Pbrl § 4-6): : helsepersonell avgjør helsehjelpen</a:t>
                      </a:r>
                    </a:p>
                    <a:p>
                      <a:pPr marL="285750" indent="-285750">
                        <a:buFontTx/>
                        <a:buChar char="-"/>
                      </a:pPr>
                      <a:r>
                        <a:rPr lang="nb-NO" baseline="0" dirty="0"/>
                        <a:t>motstand: utøvende helsepersonell vurdere vedtak etter </a:t>
                      </a:r>
                      <a:r>
                        <a:rPr lang="nb-NO" baseline="0" dirty="0" err="1"/>
                        <a:t>kap</a:t>
                      </a:r>
                      <a:r>
                        <a:rPr lang="nb-NO" baseline="0" dirty="0"/>
                        <a:t> 4A</a:t>
                      </a:r>
                    </a:p>
                    <a:p>
                      <a:pPr marL="0" indent="0">
                        <a:buFontTx/>
                        <a:buNone/>
                      </a:pPr>
                      <a:r>
                        <a:rPr lang="nb-NO" baseline="0" dirty="0"/>
                        <a:t>Psykisk helsehjelp: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b-NO" baseline="0" dirty="0"/>
                        <a:t>Ikke motstand og ikke alvorlig psykisk lidelse (</a:t>
                      </a:r>
                      <a:r>
                        <a:rPr lang="nb-NO" baseline="0" dirty="0" err="1"/>
                        <a:t>Pasrl</a:t>
                      </a:r>
                      <a:r>
                        <a:rPr lang="nb-NO" baseline="0" dirty="0"/>
                        <a:t> § 4-6): helsepersonell avgjør helsehjelpen</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b-NO" baseline="0" dirty="0"/>
                        <a:t>Motstand eller alvorlig psykisk lidelse: vedtak av spesialisthelsetjenesten etter PHL</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nb-NO" baseline="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00695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CA35A0-4000-4704-BFEB-6266E061DC85}"/>
              </a:ext>
            </a:extLst>
          </p:cNvPr>
          <p:cNvSpPr>
            <a:spLocks noGrp="1"/>
          </p:cNvSpPr>
          <p:nvPr>
            <p:ph type="title"/>
          </p:nvPr>
        </p:nvSpPr>
        <p:spPr/>
        <p:txBody>
          <a:bodyPr/>
          <a:lstStyle/>
          <a:p>
            <a:pPr algn="ctr"/>
            <a:r>
              <a:rPr lang="nb-NO" dirty="0"/>
              <a:t>Kasus 6</a:t>
            </a:r>
          </a:p>
        </p:txBody>
      </p:sp>
      <p:sp>
        <p:nvSpPr>
          <p:cNvPr id="3" name="Plassholder for tekst 2">
            <a:extLst>
              <a:ext uri="{FF2B5EF4-FFF2-40B4-BE49-F238E27FC236}">
                <a16:creationId xmlns:a16="http://schemas.microsoft.com/office/drawing/2014/main" id="{35D62F00-9805-43B9-940A-DF49136F9B51}"/>
              </a:ext>
            </a:extLst>
          </p:cNvPr>
          <p:cNvSpPr>
            <a:spLocks noGrp="1"/>
          </p:cNvSpPr>
          <p:nvPr>
            <p:ph type="body" sz="quarter" idx="11"/>
          </p:nvPr>
        </p:nvSpPr>
        <p:spPr>
          <a:xfrm>
            <a:off x="1057541" y="2548890"/>
            <a:ext cx="10078772" cy="4000500"/>
          </a:xfrm>
        </p:spPr>
        <p:txBody>
          <a:bodyPr/>
          <a:lstStyle/>
          <a:p>
            <a:pPr marL="342900" indent="-342900">
              <a:buFont typeface="Arial" panose="020B0604020202020204" pitchFamily="34" charset="0"/>
              <a:buChar char="•"/>
            </a:pPr>
            <a:r>
              <a:rPr lang="nb-NO" dirty="0"/>
              <a:t>Din pasient har diagnosen paranoid schizofren og har vrangforestillinger. Han mener han ikke har hverken diabetes eller schizofreni, trenger ingen helsehjelp og er som alle andre. Du prøver å få pasienten til å reflektere rundt at hans vrangforestillinger ikke er logiske, og at hans blodsukkermålinger er høye. Han forholder seg ikke til denne informasjonen og tror at hans høye blodsukker betyr at han har stor makt over kongen. Han sier derimot at han vil ta alle de medisinene du anbefaler. </a:t>
            </a:r>
          </a:p>
          <a:p>
            <a:endParaRPr lang="nb-NO" dirty="0"/>
          </a:p>
          <a:p>
            <a:pPr marL="342900" indent="-342900">
              <a:buFont typeface="Arial" panose="020B0604020202020204" pitchFamily="34" charset="0"/>
              <a:buChar char="•"/>
            </a:pPr>
            <a:r>
              <a:rPr lang="nb-NO" dirty="0"/>
              <a:t>Hva skal du gjøre som fastlege her? </a:t>
            </a:r>
          </a:p>
          <a:p>
            <a:pPr marL="1028700" lvl="1" indent="-342900"/>
            <a:r>
              <a:rPr lang="nb-NO" dirty="0"/>
              <a:t>- </a:t>
            </a:r>
            <a:r>
              <a:rPr lang="nb-NO" dirty="0">
                <a:solidFill>
                  <a:schemeClr val="accent5">
                    <a:lumMod val="40000"/>
                    <a:lumOff val="60000"/>
                  </a:schemeClr>
                </a:solidFill>
              </a:rPr>
              <a:t>poll </a:t>
            </a:r>
          </a:p>
          <a:p>
            <a:pPr marL="1485900" lvl="2" indent="-342900"/>
            <a:r>
              <a:rPr lang="nb-NO" dirty="0"/>
              <a:t>Svar: 4.</a:t>
            </a:r>
          </a:p>
        </p:txBody>
      </p:sp>
      <p:sp>
        <p:nvSpPr>
          <p:cNvPr id="4" name="TekstSylinder 3">
            <a:extLst>
              <a:ext uri="{FF2B5EF4-FFF2-40B4-BE49-F238E27FC236}">
                <a16:creationId xmlns:a16="http://schemas.microsoft.com/office/drawing/2014/main" id="{48B3512E-D1A8-0A9C-39A5-09FEF7A2191C}"/>
              </a:ext>
            </a:extLst>
          </p:cNvPr>
          <p:cNvSpPr txBox="1"/>
          <p:nvPr/>
        </p:nvSpPr>
        <p:spPr>
          <a:xfrm>
            <a:off x="85725" y="0"/>
            <a:ext cx="12020550" cy="2382960"/>
          </a:xfrm>
          <a:prstGeom prst="rect">
            <a:avLst/>
          </a:prstGeom>
          <a:solidFill>
            <a:schemeClr val="bg1">
              <a:lumMod val="85000"/>
            </a:schemeClr>
          </a:solidFill>
        </p:spPr>
        <p:txBody>
          <a:bodyPr wrap="square" rtlCol="0">
            <a:spAutoFit/>
          </a:bodyPr>
          <a:lstStyle/>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Legge pasienten rett inn på akuttmottaket på sykehuset med ambulanse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pga</a:t>
            </a:r>
            <a:r>
              <a:rPr lang="nb-NO" sz="2000" dirty="0">
                <a:effectLst/>
                <a:latin typeface="Calibri" panose="020F0502020204030204" pitchFamily="34" charset="0"/>
                <a:ea typeface="Calibri" panose="020F0502020204030204" pitchFamily="34" charset="0"/>
                <a:cs typeface="Times New Roman" panose="02020603050405020304" pitchFamily="18" charset="0"/>
              </a:rPr>
              <a:t> nødrett,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jf</a:t>
            </a:r>
            <a:r>
              <a:rPr lang="nb-NO" sz="2000" dirty="0">
                <a:effectLst/>
                <a:latin typeface="Calibri" panose="020F0502020204030204" pitchFamily="34" charset="0"/>
                <a:ea typeface="Calibri" panose="020F0502020204030204" pitchFamily="34" charset="0"/>
                <a:cs typeface="Times New Roman" panose="02020603050405020304" pitchFamily="18" charset="0"/>
              </a:rPr>
              <a:t> § 7 i HPL.</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Gi han den helsehjelpen du mener han trenger for diabetes og schizofreni som han samtykker til,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jf</a:t>
            </a:r>
            <a:r>
              <a:rPr lang="nb-NO" sz="2000" dirty="0">
                <a:effectLst/>
                <a:latin typeface="Calibri" panose="020F0502020204030204" pitchFamily="34" charset="0"/>
                <a:ea typeface="Calibri" panose="020F0502020204030204" pitchFamily="34" charset="0"/>
                <a:cs typeface="Times New Roman" panose="02020603050405020304" pitchFamily="18" charset="0"/>
              </a:rPr>
              <a:t> Pbrl § 4-1.</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Gi han den helsehjelpen du mener han trenger for diabetes og schizofreni, etter å ha skrevet en skriftlig samtykkekompetansevurdering som han og pårørende får kopi av,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jf</a:t>
            </a:r>
            <a:r>
              <a:rPr lang="nb-NO" sz="2000" dirty="0">
                <a:effectLst/>
                <a:latin typeface="Calibri" panose="020F0502020204030204" pitchFamily="34" charset="0"/>
                <a:ea typeface="Calibri" panose="020F0502020204030204" pitchFamily="34" charset="0"/>
                <a:cs typeface="Times New Roman" panose="02020603050405020304" pitchFamily="18" charset="0"/>
              </a:rPr>
              <a:t> Pbrl § 4-6.</a:t>
            </a:r>
          </a:p>
          <a:p>
            <a:pPr marL="342900" lvl="0" indent="-342900">
              <a:lnSpc>
                <a:spcPct val="107000"/>
              </a:lnSpc>
              <a:buFont typeface="+mj-lt"/>
              <a:buAutoNum type="arabicPeriod"/>
            </a:pPr>
            <a:r>
              <a:rPr lang="nb-NO" sz="2000" b="1" dirty="0">
                <a:effectLst/>
                <a:latin typeface="Calibri" panose="020F0502020204030204" pitchFamily="34" charset="0"/>
                <a:ea typeface="Calibri" panose="020F0502020204030204" pitchFamily="34" charset="0"/>
                <a:cs typeface="Times New Roman" panose="02020603050405020304" pitchFamily="18" charset="0"/>
              </a:rPr>
              <a:t>Gi han den helsehjelpen du mener han trenger for diabetes etter å ha skrevet en skriftlig samtykkekompetansevurdering for denne behandlingen med kopi til pas og nærmeste pårørende, </a:t>
            </a:r>
            <a:r>
              <a:rPr lang="nb-NO" sz="2000" b="1" dirty="0" err="1">
                <a:effectLst/>
                <a:latin typeface="Calibri" panose="020F0502020204030204" pitchFamily="34" charset="0"/>
                <a:ea typeface="Calibri" panose="020F0502020204030204" pitchFamily="34" charset="0"/>
                <a:cs typeface="Times New Roman" panose="02020603050405020304" pitchFamily="18" charset="0"/>
              </a:rPr>
              <a:t>jf</a:t>
            </a:r>
            <a:r>
              <a:rPr lang="nb-NO" sz="2000" b="1" dirty="0">
                <a:effectLst/>
                <a:latin typeface="Calibri" panose="020F0502020204030204" pitchFamily="34" charset="0"/>
                <a:ea typeface="Calibri" panose="020F0502020204030204" pitchFamily="34" charset="0"/>
                <a:cs typeface="Times New Roman" panose="02020603050405020304" pitchFamily="18" charset="0"/>
              </a:rPr>
              <a:t> Pbrl </a:t>
            </a:r>
          </a:p>
          <a:p>
            <a:pPr lvl="0">
              <a:lnSpc>
                <a:spcPct val="107000"/>
              </a:lnSpc>
            </a:pPr>
            <a:r>
              <a:rPr lang="nb-NO" sz="2000" b="1" dirty="0">
                <a:latin typeface="Calibri" panose="020F0502020204030204" pitchFamily="34" charset="0"/>
                <a:ea typeface="Calibri" panose="020F0502020204030204" pitchFamily="34" charset="0"/>
                <a:cs typeface="Times New Roman" panose="02020603050405020304" pitchFamily="18" charset="0"/>
              </a:rPr>
              <a:t>      </a:t>
            </a:r>
            <a:r>
              <a:rPr lang="nb-NO" sz="2000" b="1" dirty="0">
                <a:effectLst/>
                <a:latin typeface="Calibri" panose="020F0502020204030204" pitchFamily="34" charset="0"/>
                <a:ea typeface="Calibri" panose="020F0502020204030204" pitchFamily="34" charset="0"/>
                <a:cs typeface="Times New Roman" panose="02020603050405020304" pitchFamily="18" charset="0"/>
              </a:rPr>
              <a:t>§ 4-6. Kontakte psykiater for videre oppfølging av hans schizofreni. </a:t>
            </a:r>
          </a:p>
        </p:txBody>
      </p:sp>
    </p:spTree>
    <p:extLst>
      <p:ext uri="{BB962C8B-B14F-4D97-AF65-F5344CB8AC3E}">
        <p14:creationId xmlns:p14="http://schemas.microsoft.com/office/powerpoint/2010/main" val="33191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D74A65-4CFF-4D85-855C-50EBF86F4855}"/>
              </a:ext>
            </a:extLst>
          </p:cNvPr>
          <p:cNvSpPr>
            <a:spLocks noGrp="1"/>
          </p:cNvSpPr>
          <p:nvPr>
            <p:ph type="title"/>
          </p:nvPr>
        </p:nvSpPr>
        <p:spPr>
          <a:xfrm>
            <a:off x="1055688" y="1"/>
            <a:ext cx="10080625" cy="1950334"/>
          </a:xfrm>
        </p:spPr>
        <p:txBody>
          <a:bodyPr/>
          <a:lstStyle/>
          <a:p>
            <a:pPr algn="ctr"/>
            <a:r>
              <a:rPr lang="nb-NO" dirty="0"/>
              <a:t>Kasus 6: svar</a:t>
            </a:r>
            <a:br>
              <a:rPr lang="nb-NO" dirty="0"/>
            </a:br>
            <a:r>
              <a:rPr lang="nb-NO" dirty="0"/>
              <a:t>Hva skal du gjøre som fastlege?</a:t>
            </a:r>
            <a:br>
              <a:rPr lang="nb-NO" dirty="0"/>
            </a:br>
            <a:endParaRPr lang="nb-NO" dirty="0"/>
          </a:p>
        </p:txBody>
      </p:sp>
      <p:sp>
        <p:nvSpPr>
          <p:cNvPr id="3" name="Plassholder for tekst 2">
            <a:extLst>
              <a:ext uri="{FF2B5EF4-FFF2-40B4-BE49-F238E27FC236}">
                <a16:creationId xmlns:a16="http://schemas.microsoft.com/office/drawing/2014/main" id="{CABF02F3-F666-49A1-89AE-16210A98DD1D}"/>
              </a:ext>
            </a:extLst>
          </p:cNvPr>
          <p:cNvSpPr>
            <a:spLocks noGrp="1"/>
          </p:cNvSpPr>
          <p:nvPr>
            <p:ph type="body" sz="quarter" idx="11"/>
          </p:nvPr>
        </p:nvSpPr>
        <p:spPr>
          <a:xfrm>
            <a:off x="165847" y="2138592"/>
            <a:ext cx="12026153" cy="4907665"/>
          </a:xfrm>
        </p:spPr>
        <p:txBody>
          <a:bodyPr/>
          <a:lstStyle/>
          <a:p>
            <a:r>
              <a:rPr lang="nb-NO" dirty="0"/>
              <a:t>1. Vurderer samtykkekompetansen. </a:t>
            </a:r>
            <a:r>
              <a:rPr lang="nb-NO" dirty="0" err="1"/>
              <a:t>jf</a:t>
            </a:r>
            <a:r>
              <a:rPr lang="nb-NO" dirty="0"/>
              <a:t> Pbrl § 4-3. </a:t>
            </a:r>
          </a:p>
          <a:p>
            <a:pPr marL="342900" indent="-342900">
              <a:buFont typeface="Arial" panose="020B0604020202020204" pitchFamily="34" charset="0"/>
              <a:buChar char="•"/>
            </a:pPr>
            <a:r>
              <a:rPr lang="nb-NO" i="1" dirty="0"/>
              <a:t>«Samtykkekompetansen kan bortfalle helt eller delvis dersom pasienten på grunn av fysiske eller psykiske forstyrrelser, senil demens eller psykisk utviklingshemming </a:t>
            </a:r>
            <a:r>
              <a:rPr lang="nb-NO" b="1" i="1" dirty="0"/>
              <a:t>åpenbart</a:t>
            </a:r>
            <a:r>
              <a:rPr lang="nb-NO" i="1" dirty="0"/>
              <a:t> ikke er i stand til å forstå hva samtykket omfatter.»</a:t>
            </a:r>
          </a:p>
          <a:p>
            <a:pPr marL="342900" indent="-342900">
              <a:buFont typeface="Arial" panose="020B0604020202020204" pitchFamily="34" charset="0"/>
              <a:buChar char="•"/>
            </a:pPr>
            <a:r>
              <a:rPr lang="nb-NO" dirty="0"/>
              <a:t>Skal være</a:t>
            </a:r>
          </a:p>
          <a:p>
            <a:pPr marL="1028700" lvl="1" indent="-342900"/>
            <a:r>
              <a:rPr lang="nb-NO" dirty="0"/>
              <a:t>begrunnet </a:t>
            </a:r>
          </a:p>
          <a:p>
            <a:pPr marL="1028700" lvl="1" indent="-342900"/>
            <a:r>
              <a:rPr lang="nb-NO" dirty="0"/>
              <a:t>Skriftlig</a:t>
            </a:r>
          </a:p>
          <a:p>
            <a:pPr marL="1028700" lvl="1" indent="-342900"/>
            <a:r>
              <a:rPr lang="nb-NO" dirty="0"/>
              <a:t>straks legges frem for pasienten og dennes nærmeste pårørende.</a:t>
            </a:r>
          </a:p>
          <a:p>
            <a:pPr marL="1028700" lvl="1" indent="-342900"/>
            <a:r>
              <a:rPr lang="nb-NO" dirty="0"/>
              <a:t>Alvorlig (inngrep, reseptbelagte legemidler og grad av motstand) </a:t>
            </a:r>
          </a:p>
          <a:p>
            <a:pPr marL="342900" indent="-342900">
              <a:buFont typeface="Arial" panose="020B0604020202020204" pitchFamily="34" charset="0"/>
              <a:buChar char="•"/>
            </a:pPr>
            <a:r>
              <a:rPr lang="nb-NO" dirty="0"/>
              <a:t>Skal være opp mot konkrete tiltak</a:t>
            </a:r>
          </a:p>
          <a:p>
            <a:pPr marL="1028700" lvl="1" indent="-342900"/>
            <a:r>
              <a:rPr lang="nb-NO" dirty="0"/>
              <a:t>Diabetes Mellitus behandling</a:t>
            </a:r>
          </a:p>
          <a:p>
            <a:pPr marL="1028700" lvl="1" indent="-342900"/>
            <a:r>
              <a:rPr lang="nb-NO" dirty="0"/>
              <a:t>Schizofreni behandling: s</a:t>
            </a:r>
            <a:r>
              <a:rPr lang="nb-NO" sz="2000" dirty="0"/>
              <a:t>pesialist </a:t>
            </a:r>
            <a:r>
              <a:rPr lang="nb-NO" sz="2000" dirty="0" err="1"/>
              <a:t>jf</a:t>
            </a:r>
            <a:r>
              <a:rPr lang="nb-NO" sz="2000" dirty="0"/>
              <a:t> PHL..</a:t>
            </a:r>
          </a:p>
          <a:p>
            <a:pPr lvl="1" indent="0">
              <a:buNone/>
            </a:pPr>
            <a:r>
              <a:rPr lang="nb-NO" dirty="0"/>
              <a:t>	</a:t>
            </a:r>
          </a:p>
        </p:txBody>
      </p:sp>
    </p:spTree>
    <p:extLst>
      <p:ext uri="{BB962C8B-B14F-4D97-AF65-F5344CB8AC3E}">
        <p14:creationId xmlns:p14="http://schemas.microsoft.com/office/powerpoint/2010/main" val="53134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80929A71-7963-4C0A-9D96-03AD0078C54B}"/>
              </a:ext>
            </a:extLst>
          </p:cNvPr>
          <p:cNvPicPr>
            <a:picLocks noChangeAspect="1"/>
          </p:cNvPicPr>
          <p:nvPr/>
        </p:nvPicPr>
        <p:blipFill>
          <a:blip r:embed="rId3"/>
          <a:stretch>
            <a:fillRect/>
          </a:stretch>
        </p:blipFill>
        <p:spPr>
          <a:xfrm>
            <a:off x="5604734" y="129092"/>
            <a:ext cx="6427516" cy="6728908"/>
          </a:xfrm>
          <a:prstGeom prst="rect">
            <a:avLst/>
          </a:prstGeom>
        </p:spPr>
      </p:pic>
      <p:pic>
        <p:nvPicPr>
          <p:cNvPr id="9" name="Bilde 8">
            <a:extLst>
              <a:ext uri="{FF2B5EF4-FFF2-40B4-BE49-F238E27FC236}">
                <a16:creationId xmlns:a16="http://schemas.microsoft.com/office/drawing/2014/main" id="{2E1FBC32-C093-41BA-9484-53EC409581E1}"/>
              </a:ext>
            </a:extLst>
          </p:cNvPr>
          <p:cNvPicPr>
            <a:picLocks noChangeAspect="1"/>
          </p:cNvPicPr>
          <p:nvPr/>
        </p:nvPicPr>
        <p:blipFill>
          <a:blip r:embed="rId4"/>
          <a:stretch>
            <a:fillRect/>
          </a:stretch>
        </p:blipFill>
        <p:spPr>
          <a:xfrm>
            <a:off x="159749" y="0"/>
            <a:ext cx="5305135" cy="7062396"/>
          </a:xfrm>
          <a:prstGeom prst="rect">
            <a:avLst/>
          </a:prstGeom>
        </p:spPr>
      </p:pic>
    </p:spTree>
    <p:extLst>
      <p:ext uri="{BB962C8B-B14F-4D97-AF65-F5344CB8AC3E}">
        <p14:creationId xmlns:p14="http://schemas.microsoft.com/office/powerpoint/2010/main" val="365234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B715CA-8154-43E8-AAED-F6A87D6F07F5}"/>
              </a:ext>
            </a:extLst>
          </p:cNvPr>
          <p:cNvSpPr>
            <a:spLocks noGrp="1"/>
          </p:cNvSpPr>
          <p:nvPr>
            <p:ph type="title"/>
          </p:nvPr>
        </p:nvSpPr>
        <p:spPr>
          <a:xfrm>
            <a:off x="1055688" y="204827"/>
            <a:ext cx="10080625" cy="1745508"/>
          </a:xfrm>
        </p:spPr>
        <p:txBody>
          <a:bodyPr/>
          <a:lstStyle/>
          <a:p>
            <a:pPr algn="ctr"/>
            <a:r>
              <a:rPr lang="nb-NO" dirty="0"/>
              <a:t>Kasus 6: svar</a:t>
            </a:r>
            <a:br>
              <a:rPr lang="nb-NO" dirty="0"/>
            </a:br>
            <a:r>
              <a:rPr lang="nb-NO" dirty="0">
                <a:solidFill>
                  <a:srgbClr val="00ADBA"/>
                </a:solidFill>
              </a:rPr>
              <a:t>Hva skal du gjøre som fastlege?</a:t>
            </a:r>
            <a:br>
              <a:rPr lang="nb-NO" dirty="0">
                <a:solidFill>
                  <a:srgbClr val="00ADBA"/>
                </a:solidFill>
              </a:rPr>
            </a:br>
            <a:endParaRPr lang="nb-NO" dirty="0"/>
          </a:p>
        </p:txBody>
      </p:sp>
      <p:sp>
        <p:nvSpPr>
          <p:cNvPr id="3" name="Plassholder for tekst 2">
            <a:extLst>
              <a:ext uri="{FF2B5EF4-FFF2-40B4-BE49-F238E27FC236}">
                <a16:creationId xmlns:a16="http://schemas.microsoft.com/office/drawing/2014/main" id="{C34C4756-E1C3-4B10-8F9D-0E04CFE9B8E2}"/>
              </a:ext>
            </a:extLst>
          </p:cNvPr>
          <p:cNvSpPr>
            <a:spLocks noGrp="1"/>
          </p:cNvSpPr>
          <p:nvPr>
            <p:ph type="body" sz="quarter" idx="11"/>
          </p:nvPr>
        </p:nvSpPr>
        <p:spPr>
          <a:xfrm>
            <a:off x="329184" y="2021840"/>
            <a:ext cx="11162995" cy="4704080"/>
          </a:xfrm>
        </p:spPr>
        <p:txBody>
          <a:bodyPr/>
          <a:lstStyle/>
          <a:p>
            <a:r>
              <a:rPr lang="nb-NO" dirty="0"/>
              <a:t>2.  Yte somatisk helsehjelp uten samtykkekompetanse og uten motstand § 4-6. </a:t>
            </a:r>
          </a:p>
          <a:p>
            <a:pPr marL="1028700" lvl="1" indent="-342900"/>
            <a:r>
              <a:rPr lang="nb-NO" dirty="0"/>
              <a:t>Lite inngripende, 1. ledd</a:t>
            </a:r>
          </a:p>
          <a:p>
            <a:pPr marL="1485900" lvl="2" indent="-342900"/>
            <a:r>
              <a:rPr lang="nb-NO" dirty="0"/>
              <a:t>Avgjørelsen: den som gir helsehjelpen</a:t>
            </a:r>
          </a:p>
          <a:p>
            <a:pPr marL="1028700" lvl="1" indent="-342900"/>
            <a:r>
              <a:rPr lang="nb-NO" dirty="0"/>
              <a:t>Alvorlig inngrep, 2. ledd </a:t>
            </a:r>
            <a:r>
              <a:rPr lang="nb-NO" sz="1600" dirty="0"/>
              <a:t>(inngrep i kroppen, reseptbelagte legemidler, grad av motstand)</a:t>
            </a:r>
          </a:p>
          <a:p>
            <a:pPr marL="1485900" lvl="2" indent="-342900"/>
            <a:r>
              <a:rPr lang="nb-NO" dirty="0"/>
              <a:t>Avgjørelsen:</a:t>
            </a:r>
            <a:r>
              <a:rPr lang="nb-NO" dirty="0">
                <a:solidFill>
                  <a:srgbClr val="00244E"/>
                </a:solidFill>
              </a:rPr>
              <a:t> den som gir helsehjelpen</a:t>
            </a:r>
          </a:p>
          <a:p>
            <a:pPr marL="1485900" lvl="2" indent="-342900"/>
            <a:r>
              <a:rPr lang="nb-NO" dirty="0">
                <a:solidFill>
                  <a:srgbClr val="00244E"/>
                </a:solidFill>
              </a:rPr>
              <a:t>Krav: </a:t>
            </a:r>
          </a:p>
          <a:p>
            <a:pPr marL="1943100" lvl="3" indent="-342900"/>
            <a:r>
              <a:rPr lang="nb-NO" sz="1800" dirty="0">
                <a:solidFill>
                  <a:srgbClr val="00244E"/>
                </a:solidFill>
              </a:rPr>
              <a:t>i pasientens interesse</a:t>
            </a:r>
          </a:p>
          <a:p>
            <a:pPr marL="1943100" lvl="3" indent="-342900"/>
            <a:r>
              <a:rPr lang="nb-NO" sz="1800" dirty="0">
                <a:solidFill>
                  <a:srgbClr val="00244E"/>
                </a:solidFill>
              </a:rPr>
              <a:t>sannsynlig at pasienten ville ha gitt tillatelse til slik hjelp</a:t>
            </a:r>
          </a:p>
          <a:p>
            <a:pPr marL="1943100" lvl="3" indent="-342900"/>
            <a:r>
              <a:rPr lang="nb-NO" sz="1800" dirty="0">
                <a:solidFill>
                  <a:srgbClr val="00244E"/>
                </a:solidFill>
              </a:rPr>
              <a:t>innhentes informasjon fra pasientens nærmeste pårørende om hva pasienten ville ha ønsket</a:t>
            </a:r>
          </a:p>
          <a:p>
            <a:pPr marL="1943100" lvl="3" indent="-342900"/>
            <a:r>
              <a:rPr lang="nb-NO" sz="1800" dirty="0">
                <a:solidFill>
                  <a:srgbClr val="00244E"/>
                </a:solidFill>
              </a:rPr>
              <a:t>samråd med annet kvalifisert helsepersonell</a:t>
            </a:r>
          </a:p>
          <a:p>
            <a:pPr marL="1028700" lvl="1" indent="-342900"/>
            <a:r>
              <a:rPr lang="nb-NO" dirty="0">
                <a:solidFill>
                  <a:srgbClr val="00244E"/>
                </a:solidFill>
              </a:rPr>
              <a:t>I denne konkrete saken:</a:t>
            </a:r>
          </a:p>
          <a:p>
            <a:pPr marL="1485900" lvl="2" indent="-342900"/>
            <a:r>
              <a:rPr lang="nb-NO" dirty="0">
                <a:solidFill>
                  <a:srgbClr val="00244E"/>
                </a:solidFill>
              </a:rPr>
              <a:t>Skrive begrunnet samtykkekompetansevurdering, kopi til pasient og pårørende.</a:t>
            </a:r>
          </a:p>
          <a:p>
            <a:pPr marL="1485900" lvl="2" indent="-342900"/>
            <a:r>
              <a:rPr lang="nb-NO" dirty="0">
                <a:solidFill>
                  <a:srgbClr val="00244E"/>
                </a:solidFill>
              </a:rPr>
              <a:t>Skrive i journalen at du gir pasienten DM medisin på § 4-6, begrunne kravene over.</a:t>
            </a:r>
          </a:p>
          <a:p>
            <a:pPr marL="342900" indent="-342900"/>
            <a:r>
              <a:rPr lang="nb-NO" dirty="0">
                <a:solidFill>
                  <a:srgbClr val="00244E"/>
                </a:solidFill>
              </a:rPr>
              <a:t>	</a:t>
            </a:r>
          </a:p>
          <a:p>
            <a:pPr lvl="2" indent="0">
              <a:buNone/>
            </a:pPr>
            <a:endParaRPr lang="nb-NO" dirty="0"/>
          </a:p>
        </p:txBody>
      </p:sp>
    </p:spTree>
    <p:extLst>
      <p:ext uri="{BB962C8B-B14F-4D97-AF65-F5344CB8AC3E}">
        <p14:creationId xmlns:p14="http://schemas.microsoft.com/office/powerpoint/2010/main" val="2618325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7ACE7F-B9BA-4706-8D4B-6DF77D556E7C}"/>
              </a:ext>
            </a:extLst>
          </p:cNvPr>
          <p:cNvSpPr>
            <a:spLocks noGrp="1"/>
          </p:cNvSpPr>
          <p:nvPr>
            <p:ph type="title"/>
          </p:nvPr>
        </p:nvSpPr>
        <p:spPr>
          <a:xfrm>
            <a:off x="1055688" y="138989"/>
            <a:ext cx="10080625" cy="1811345"/>
          </a:xfrm>
        </p:spPr>
        <p:txBody>
          <a:bodyPr/>
          <a:lstStyle/>
          <a:p>
            <a:pPr algn="ctr"/>
            <a:r>
              <a:rPr lang="nb-NO" dirty="0"/>
              <a:t>Kasus 6: svar: </a:t>
            </a:r>
            <a:br>
              <a:rPr lang="nb-NO" dirty="0"/>
            </a:br>
            <a:r>
              <a:rPr lang="nb-NO" dirty="0">
                <a:solidFill>
                  <a:srgbClr val="00ADBA"/>
                </a:solidFill>
              </a:rPr>
              <a:t>Hva skal du gjøre som fastlege?</a:t>
            </a:r>
            <a:br>
              <a:rPr lang="nb-NO" dirty="0">
                <a:solidFill>
                  <a:srgbClr val="00ADBA"/>
                </a:solidFill>
              </a:rPr>
            </a:br>
            <a:endParaRPr lang="nb-NO" dirty="0"/>
          </a:p>
        </p:txBody>
      </p:sp>
      <p:sp>
        <p:nvSpPr>
          <p:cNvPr id="3" name="Plassholder for tekst 2">
            <a:extLst>
              <a:ext uri="{FF2B5EF4-FFF2-40B4-BE49-F238E27FC236}">
                <a16:creationId xmlns:a16="http://schemas.microsoft.com/office/drawing/2014/main" id="{3C10B2E9-A0FE-467E-93B6-BC41BD3E4EA6}"/>
              </a:ext>
            </a:extLst>
          </p:cNvPr>
          <p:cNvSpPr>
            <a:spLocks noGrp="1"/>
          </p:cNvSpPr>
          <p:nvPr>
            <p:ph type="body" sz="quarter" idx="11"/>
          </p:nvPr>
        </p:nvSpPr>
        <p:spPr>
          <a:xfrm>
            <a:off x="1057540" y="2164988"/>
            <a:ext cx="10413099" cy="3094641"/>
          </a:xfrm>
        </p:spPr>
        <p:txBody>
          <a:bodyPr/>
          <a:lstStyle/>
          <a:p>
            <a:pPr marL="342900" indent="-342900">
              <a:buFont typeface="Arial" panose="020B0604020202020204" pitchFamily="34" charset="0"/>
              <a:buChar char="•"/>
            </a:pPr>
            <a:r>
              <a:rPr lang="nb-NO" dirty="0">
                <a:solidFill>
                  <a:srgbClr val="00244E"/>
                </a:solidFill>
              </a:rPr>
              <a:t>Ikke samtykkekompetent</a:t>
            </a:r>
          </a:p>
          <a:p>
            <a:pPr marL="1485900" lvl="2" indent="-342900"/>
            <a:r>
              <a:rPr lang="nb-NO" sz="2000" dirty="0">
                <a:solidFill>
                  <a:srgbClr val="00244E"/>
                </a:solidFill>
              </a:rPr>
              <a:t>Diabetes Mellitus: ikke motsetter seg</a:t>
            </a:r>
          </a:p>
          <a:p>
            <a:pPr marL="1943100" lvl="3" indent="-342900"/>
            <a:r>
              <a:rPr lang="nb-NO" sz="2000" dirty="0">
                <a:solidFill>
                  <a:srgbClr val="00244E"/>
                </a:solidFill>
              </a:rPr>
              <a:t>Gi helsehjelpen, § Pbrl § 4-6, alvorlig inngrep</a:t>
            </a:r>
          </a:p>
          <a:p>
            <a:pPr marL="1485900" lvl="2" indent="-342900"/>
            <a:r>
              <a:rPr lang="nb-NO" sz="2000" dirty="0">
                <a:solidFill>
                  <a:srgbClr val="00244E"/>
                </a:solidFill>
              </a:rPr>
              <a:t>Diabetes Mellitus: motsetter seg </a:t>
            </a:r>
          </a:p>
          <a:p>
            <a:pPr marL="1943100" lvl="3" indent="-342900"/>
            <a:r>
              <a:rPr lang="nb-NO" sz="2000" dirty="0">
                <a:solidFill>
                  <a:srgbClr val="00244E"/>
                </a:solidFill>
              </a:rPr>
              <a:t> du må vurderer vedtak etter kapittel 4a: somatisk helsehjelp ved motstand</a:t>
            </a:r>
          </a:p>
          <a:p>
            <a:pPr marL="1485900" lvl="2" indent="-342900"/>
            <a:r>
              <a:rPr lang="nb-NO" sz="2000" dirty="0">
                <a:solidFill>
                  <a:srgbClr val="00244E"/>
                </a:solidFill>
              </a:rPr>
              <a:t>Schizofreni: uavhengig av motstand</a:t>
            </a:r>
          </a:p>
          <a:p>
            <a:pPr marL="1943100" lvl="3" indent="-342900"/>
            <a:r>
              <a:rPr lang="nb-NO" sz="2000" dirty="0">
                <a:solidFill>
                  <a:srgbClr val="00244E"/>
                </a:solidFill>
              </a:rPr>
              <a:t>Psykiater må vurderer vedtak etter psykisk helsevernloven §§ 3-3 og 4-4. </a:t>
            </a:r>
            <a:endParaRPr lang="nb-NO" sz="2000" dirty="0"/>
          </a:p>
        </p:txBody>
      </p:sp>
    </p:spTree>
    <p:extLst>
      <p:ext uri="{BB962C8B-B14F-4D97-AF65-F5344CB8AC3E}">
        <p14:creationId xmlns:p14="http://schemas.microsoft.com/office/powerpoint/2010/main" val="138338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4EFE20D-83EC-4D95-AC1F-C2B63A478B48}"/>
              </a:ext>
            </a:extLst>
          </p:cNvPr>
          <p:cNvSpPr>
            <a:spLocks noGrp="1"/>
          </p:cNvSpPr>
          <p:nvPr>
            <p:ph type="title"/>
          </p:nvPr>
        </p:nvSpPr>
        <p:spPr/>
        <p:txBody>
          <a:bodyPr/>
          <a:lstStyle/>
          <a:p>
            <a:r>
              <a:rPr lang="nb-NO" dirty="0"/>
              <a:t>Pasient- og brukerrettighetsloven </a:t>
            </a:r>
            <a:br>
              <a:rPr lang="nb-NO" dirty="0"/>
            </a:br>
            <a:r>
              <a:rPr lang="nb-NO" dirty="0"/>
              <a:t>– de mest sentrale rettighetene</a:t>
            </a:r>
          </a:p>
        </p:txBody>
      </p:sp>
      <p:sp>
        <p:nvSpPr>
          <p:cNvPr id="5" name="Plassholder for tekst 4">
            <a:extLst>
              <a:ext uri="{FF2B5EF4-FFF2-40B4-BE49-F238E27FC236}">
                <a16:creationId xmlns:a16="http://schemas.microsoft.com/office/drawing/2014/main" id="{EAF65B83-378E-4205-AB89-D08A86EB7539}"/>
              </a:ext>
            </a:extLst>
          </p:cNvPr>
          <p:cNvSpPr>
            <a:spLocks noGrp="1"/>
          </p:cNvSpPr>
          <p:nvPr>
            <p:ph type="body" sz="quarter" idx="11"/>
          </p:nvPr>
        </p:nvSpPr>
        <p:spPr>
          <a:xfrm>
            <a:off x="269866" y="2051104"/>
            <a:ext cx="10759490" cy="4717557"/>
          </a:xfrm>
        </p:spPr>
        <p:txBody>
          <a:bodyPr/>
          <a:lstStyle/>
          <a:p>
            <a:pPr marL="342900" indent="-342900">
              <a:buFont typeface="+mj-lt"/>
              <a:buAutoNum type="arabicPeriod"/>
            </a:pPr>
            <a:r>
              <a:rPr lang="nb-NO" sz="2400" b="1" dirty="0"/>
              <a:t>Retten til nødvendige helse- og omsorgstjenester og transport, kapittel 2</a:t>
            </a:r>
          </a:p>
          <a:p>
            <a:pPr marL="1028700" lvl="1" indent="-342900"/>
            <a:r>
              <a:rPr lang="nb-NO" sz="2400" dirty="0"/>
              <a:t>Rett til vurdering: </a:t>
            </a:r>
          </a:p>
          <a:p>
            <a:pPr marL="1485900" lvl="2" indent="-342900"/>
            <a:r>
              <a:rPr lang="nb-NO" sz="2400" dirty="0"/>
              <a:t>av kommunehelsetjenesten, </a:t>
            </a:r>
            <a:r>
              <a:rPr lang="nb-NO" sz="2400" dirty="0" err="1"/>
              <a:t>jf</a:t>
            </a:r>
            <a:r>
              <a:rPr lang="nb-NO" sz="2400" dirty="0"/>
              <a:t> § 2-1 </a:t>
            </a:r>
          </a:p>
          <a:p>
            <a:pPr marL="1485900" lvl="2" indent="-342900"/>
            <a:r>
              <a:rPr lang="nb-NO" sz="2400" dirty="0"/>
              <a:t>av spesialisthelsetjenesten, </a:t>
            </a:r>
            <a:r>
              <a:rPr lang="nb-NO" sz="2400" dirty="0" err="1"/>
              <a:t>jf</a:t>
            </a:r>
            <a:r>
              <a:rPr lang="nb-NO" sz="2400" dirty="0"/>
              <a:t> </a:t>
            </a:r>
            <a:r>
              <a:rPr lang="nb-NO" sz="2400"/>
              <a:t>§ 2-2 </a:t>
            </a:r>
            <a:endParaRPr lang="nb-NO" sz="2400" dirty="0"/>
          </a:p>
          <a:p>
            <a:pPr marL="1028700" lvl="1" indent="-342900"/>
            <a:r>
              <a:rPr lang="nb-NO" sz="2400" dirty="0"/>
              <a:t>Rett til fornyet vurdering «</a:t>
            </a:r>
            <a:r>
              <a:rPr lang="nb-NO" sz="2400" dirty="0" err="1"/>
              <a:t>second</a:t>
            </a:r>
            <a:r>
              <a:rPr lang="nb-NO" sz="2400" dirty="0"/>
              <a:t> opinion» av</a:t>
            </a:r>
          </a:p>
          <a:p>
            <a:pPr marL="1485900" lvl="2" indent="-342900"/>
            <a:r>
              <a:rPr lang="nb-NO" sz="2400" dirty="0"/>
              <a:t>fastlege (også bytte inntil x 2 i året), </a:t>
            </a:r>
            <a:r>
              <a:rPr lang="nb-NO" sz="2400" dirty="0" err="1"/>
              <a:t>jf</a:t>
            </a:r>
            <a:r>
              <a:rPr lang="nb-NO" sz="2400" dirty="0"/>
              <a:t> § 2-1 c </a:t>
            </a:r>
          </a:p>
          <a:p>
            <a:pPr marL="1485900" lvl="2" indent="-342900"/>
            <a:r>
              <a:rPr lang="nb-NO" sz="2400" dirty="0"/>
              <a:t>spesialisthelsetjenesten x 1 for samme tilstand, </a:t>
            </a:r>
            <a:r>
              <a:rPr lang="nb-NO" sz="2400" dirty="0" err="1"/>
              <a:t>jf</a:t>
            </a:r>
            <a:r>
              <a:rPr lang="nb-NO" sz="2400" dirty="0"/>
              <a:t> § 2-3 </a:t>
            </a:r>
          </a:p>
          <a:p>
            <a:pPr marL="342900" indent="-342900">
              <a:buFont typeface="+mj-lt"/>
              <a:buAutoNum type="arabicPeriod"/>
            </a:pPr>
            <a:r>
              <a:rPr lang="nb-NO" sz="2400" b="1" dirty="0"/>
              <a:t>Retten til medvirkning og informasjon, kapittel 3</a:t>
            </a:r>
          </a:p>
          <a:p>
            <a:pPr marL="1028700" lvl="1" indent="-342900"/>
            <a:r>
              <a:rPr lang="nb-NO" sz="2400" dirty="0"/>
              <a:t>Pasienten, </a:t>
            </a:r>
            <a:r>
              <a:rPr lang="nb-NO" sz="2400" dirty="0" err="1"/>
              <a:t>jf</a:t>
            </a:r>
            <a:r>
              <a:rPr lang="nb-NO" sz="2400" dirty="0"/>
              <a:t> § 3-2</a:t>
            </a:r>
          </a:p>
          <a:p>
            <a:pPr marL="1028700" lvl="1" indent="-342900"/>
            <a:r>
              <a:rPr lang="nb-NO" sz="2400" dirty="0"/>
              <a:t>Nærmeste pårørende, </a:t>
            </a:r>
            <a:r>
              <a:rPr lang="nb-NO" sz="2400" dirty="0" err="1"/>
              <a:t>jf</a:t>
            </a:r>
            <a:r>
              <a:rPr lang="nb-NO" sz="2400" dirty="0"/>
              <a:t> § 3-3. OBS: Samtykke fra pas</a:t>
            </a:r>
          </a:p>
        </p:txBody>
      </p:sp>
      <p:sp>
        <p:nvSpPr>
          <p:cNvPr id="2" name="TekstSylinder 1">
            <a:extLst>
              <a:ext uri="{FF2B5EF4-FFF2-40B4-BE49-F238E27FC236}">
                <a16:creationId xmlns:a16="http://schemas.microsoft.com/office/drawing/2014/main" id="{8B2F710D-8B72-44D4-B356-F8CF9A0216DD}"/>
              </a:ext>
            </a:extLst>
          </p:cNvPr>
          <p:cNvSpPr txBox="1"/>
          <p:nvPr/>
        </p:nvSpPr>
        <p:spPr>
          <a:xfrm>
            <a:off x="8460828" y="5690331"/>
            <a:ext cx="3731172" cy="877163"/>
          </a:xfrm>
          <a:prstGeom prst="rect">
            <a:avLst/>
          </a:prstGeom>
          <a:solidFill>
            <a:schemeClr val="accent1">
              <a:lumMod val="60000"/>
              <a:lumOff val="40000"/>
            </a:schemeClr>
          </a:solidFill>
        </p:spPr>
        <p:txBody>
          <a:bodyPr wrap="square" rtlCol="0">
            <a:spAutoFit/>
          </a:bodyPr>
          <a:lstStyle/>
          <a:p>
            <a:r>
              <a:rPr lang="nb-NO" dirty="0"/>
              <a:t>Rettskilder: </a:t>
            </a:r>
          </a:p>
          <a:p>
            <a:r>
              <a:rPr lang="nb-NO" sz="1100" dirty="0"/>
              <a:t>https://lovdata.no/dokument/NL/lov/1999-07-02-63 </a:t>
            </a:r>
          </a:p>
          <a:p>
            <a:r>
              <a:rPr lang="nb-NO" sz="1100" dirty="0"/>
              <a:t>https://www.helsedirektoratet.no/tema/pasient-og-brukerrettighetsloven </a:t>
            </a:r>
          </a:p>
        </p:txBody>
      </p:sp>
    </p:spTree>
    <p:extLst>
      <p:ext uri="{BB962C8B-B14F-4D97-AF65-F5344CB8AC3E}">
        <p14:creationId xmlns:p14="http://schemas.microsoft.com/office/powerpoint/2010/main" val="321900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E141484C-FE47-465B-968D-BFFEC1E70CF5}"/>
              </a:ext>
            </a:extLst>
          </p:cNvPr>
          <p:cNvSpPr>
            <a:spLocks noGrp="1"/>
          </p:cNvSpPr>
          <p:nvPr>
            <p:ph type="body" sz="quarter" idx="10"/>
          </p:nvPr>
        </p:nvSpPr>
        <p:spPr>
          <a:xfrm>
            <a:off x="937593" y="741681"/>
            <a:ext cx="8258026" cy="2479039"/>
          </a:xfrm>
        </p:spPr>
        <p:txBody>
          <a:bodyPr/>
          <a:lstStyle/>
          <a:p>
            <a:pPr algn="ctr"/>
            <a:r>
              <a:rPr lang="nb-NO" dirty="0"/>
              <a:t>4.</a:t>
            </a:r>
            <a:br>
              <a:rPr lang="nb-NO" dirty="0"/>
            </a:br>
            <a:r>
              <a:rPr lang="nb-NO" dirty="0"/>
              <a:t>Rett til innsyn i journal, retting og sletting </a:t>
            </a:r>
          </a:p>
        </p:txBody>
      </p:sp>
      <p:sp>
        <p:nvSpPr>
          <p:cNvPr id="5" name="Plassholder for tekst 4">
            <a:extLst>
              <a:ext uri="{FF2B5EF4-FFF2-40B4-BE49-F238E27FC236}">
                <a16:creationId xmlns:a16="http://schemas.microsoft.com/office/drawing/2014/main" id="{ABF724C4-84C1-4A6E-B404-651DF8EE192A}"/>
              </a:ext>
            </a:extLst>
          </p:cNvPr>
          <p:cNvSpPr>
            <a:spLocks noGrp="1"/>
          </p:cNvSpPr>
          <p:nvPr>
            <p:ph type="body" sz="quarter" idx="11"/>
          </p:nvPr>
        </p:nvSpPr>
        <p:spPr>
          <a:xfrm>
            <a:off x="170121" y="3556000"/>
            <a:ext cx="7570381" cy="1579526"/>
          </a:xfrm>
        </p:spPr>
        <p:txBody>
          <a:bodyPr/>
          <a:lstStyle/>
          <a:p>
            <a:r>
              <a:rPr lang="nb-NO" sz="2000" dirty="0"/>
              <a:t>Pbrl </a:t>
            </a:r>
            <a:r>
              <a:rPr lang="nb-NO" sz="2000" dirty="0" err="1"/>
              <a:t>kap</a:t>
            </a:r>
            <a:r>
              <a:rPr lang="nb-NO" sz="2000" dirty="0"/>
              <a:t> 5</a:t>
            </a:r>
          </a:p>
          <a:p>
            <a:pPr marL="342900" indent="-342900">
              <a:buFont typeface="Arial" panose="020B0604020202020204" pitchFamily="34" charset="0"/>
              <a:buChar char="•"/>
            </a:pPr>
            <a:r>
              <a:rPr lang="nb-NO" sz="2000" dirty="0"/>
              <a:t>Innsyn, P</a:t>
            </a:r>
            <a:r>
              <a:rPr kumimoji="0" lang="nb-NO" sz="2000" b="0" i="0" u="none" strike="noStrike" kern="1200" cap="none" spc="0" normalizeH="0" baseline="0" noProof="0" dirty="0" err="1">
                <a:ln>
                  <a:noFill/>
                </a:ln>
                <a:solidFill>
                  <a:srgbClr val="00244E"/>
                </a:solidFill>
                <a:effectLst/>
                <a:uLnTx/>
                <a:uFillTx/>
                <a:latin typeface="Open Sans"/>
                <a:ea typeface="+mn-ea"/>
                <a:cs typeface="+mn-cs"/>
              </a:rPr>
              <a:t>brl</a:t>
            </a:r>
            <a:r>
              <a:rPr kumimoji="0" lang="nb-NO" sz="2000" b="0" i="0" u="none" strike="noStrike" kern="1200" cap="none" spc="0" normalizeH="0" baseline="0" noProof="0" dirty="0">
                <a:ln>
                  <a:noFill/>
                </a:ln>
                <a:solidFill>
                  <a:srgbClr val="00244E"/>
                </a:solidFill>
                <a:effectLst/>
                <a:uLnTx/>
                <a:uFillTx/>
                <a:latin typeface="Open Sans"/>
                <a:ea typeface="+mn-ea"/>
                <a:cs typeface="+mn-cs"/>
              </a:rPr>
              <a:t> § 5-1. Hovedregel: pasienten full innsynsrett</a:t>
            </a:r>
            <a:endParaRPr lang="nb-NO" sz="2000" dirty="0"/>
          </a:p>
          <a:p>
            <a:pPr marL="342900" indent="-342900">
              <a:buFont typeface="Arial" panose="020B0604020202020204" pitchFamily="34" charset="0"/>
              <a:buChar char="•"/>
            </a:pPr>
            <a:r>
              <a:rPr lang="nb-NO" sz="2000" dirty="0">
                <a:solidFill>
                  <a:srgbClr val="00244E"/>
                </a:solidFill>
              </a:rPr>
              <a:t>Retting og sletting, </a:t>
            </a:r>
            <a:r>
              <a:rPr lang="nb-NO" sz="2000" dirty="0">
                <a:solidFill>
                  <a:srgbClr val="00244E"/>
                </a:solidFill>
                <a:latin typeface="Open Sans"/>
              </a:rPr>
              <a:t>P</a:t>
            </a:r>
            <a:r>
              <a:rPr kumimoji="0" lang="nb-NO" sz="2000" b="0" i="0" u="none" strike="noStrike" kern="1200" cap="none" spc="0" normalizeH="0" baseline="0" noProof="0" dirty="0" err="1">
                <a:ln>
                  <a:noFill/>
                </a:ln>
                <a:solidFill>
                  <a:srgbClr val="00244E"/>
                </a:solidFill>
                <a:effectLst/>
                <a:uLnTx/>
                <a:uFillTx/>
                <a:latin typeface="Open Sans"/>
                <a:ea typeface="+mn-ea"/>
                <a:cs typeface="+mn-cs"/>
              </a:rPr>
              <a:t>brl</a:t>
            </a:r>
            <a:r>
              <a:rPr kumimoji="0" lang="nb-NO" sz="2000" b="0" i="0" u="none" strike="noStrike" kern="1200" cap="none" spc="0" normalizeH="0" baseline="0" noProof="0" dirty="0">
                <a:ln>
                  <a:noFill/>
                </a:ln>
                <a:solidFill>
                  <a:srgbClr val="00244E"/>
                </a:solidFill>
                <a:effectLst/>
                <a:uLnTx/>
                <a:uFillTx/>
                <a:latin typeface="Open Sans"/>
                <a:ea typeface="+mn-ea"/>
                <a:cs typeface="+mn-cs"/>
              </a:rPr>
              <a:t> § 5-2 </a:t>
            </a:r>
            <a:r>
              <a:rPr kumimoji="0" lang="nb-NO" sz="2000" b="0" i="0" u="none" strike="noStrike" kern="1200" cap="none" spc="0" normalizeH="0" baseline="0" noProof="0" dirty="0" err="1">
                <a:ln>
                  <a:noFill/>
                </a:ln>
                <a:solidFill>
                  <a:srgbClr val="00244E"/>
                </a:solidFill>
                <a:effectLst/>
                <a:uLnTx/>
                <a:uFillTx/>
                <a:latin typeface="Open Sans"/>
                <a:ea typeface="+mn-ea"/>
                <a:cs typeface="+mn-cs"/>
              </a:rPr>
              <a:t>jf</a:t>
            </a:r>
            <a:r>
              <a:rPr kumimoji="0" lang="nb-NO" sz="2000" b="0" i="0" u="none" strike="noStrike" kern="1200" cap="none" spc="0" normalizeH="0" baseline="0" noProof="0" dirty="0">
                <a:ln>
                  <a:noFill/>
                </a:ln>
                <a:solidFill>
                  <a:srgbClr val="00244E"/>
                </a:solidFill>
                <a:effectLst/>
                <a:uLnTx/>
                <a:uFillTx/>
                <a:latin typeface="Open Sans"/>
                <a:ea typeface="+mn-ea"/>
                <a:cs typeface="+mn-cs"/>
              </a:rPr>
              <a:t> HPL § 42 og 43</a:t>
            </a:r>
            <a:r>
              <a:rPr lang="nb-NO" sz="2000" dirty="0">
                <a:solidFill>
                  <a:srgbClr val="00244E"/>
                </a:solidFill>
              </a:rPr>
              <a:t> </a:t>
            </a:r>
          </a:p>
          <a:p>
            <a:pPr marL="342900" indent="-342900">
              <a:buFont typeface="Arial" panose="020B0604020202020204" pitchFamily="34" charset="0"/>
              <a:buChar char="•"/>
            </a:pPr>
            <a:r>
              <a:rPr lang="nb-NO" sz="2000" dirty="0">
                <a:solidFill>
                  <a:srgbClr val="00244E"/>
                </a:solidFill>
              </a:rPr>
              <a:t>Klage: SF, Pbrl  § 7-2</a:t>
            </a:r>
            <a:endParaRPr lang="nb-NO" sz="2000" dirty="0"/>
          </a:p>
        </p:txBody>
      </p:sp>
    </p:spTree>
    <p:extLst>
      <p:ext uri="{BB962C8B-B14F-4D97-AF65-F5344CB8AC3E}">
        <p14:creationId xmlns:p14="http://schemas.microsoft.com/office/powerpoint/2010/main" val="1370179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5D2A2B-CD61-45E5-B414-43EA29460727}"/>
              </a:ext>
            </a:extLst>
          </p:cNvPr>
          <p:cNvSpPr>
            <a:spLocks noGrp="1"/>
          </p:cNvSpPr>
          <p:nvPr>
            <p:ph type="title"/>
          </p:nvPr>
        </p:nvSpPr>
        <p:spPr/>
        <p:txBody>
          <a:bodyPr/>
          <a:lstStyle/>
          <a:p>
            <a:pPr algn="ctr"/>
            <a:r>
              <a:rPr lang="nb-NO" dirty="0"/>
              <a:t>Kasus 7</a:t>
            </a:r>
          </a:p>
        </p:txBody>
      </p:sp>
      <p:sp>
        <p:nvSpPr>
          <p:cNvPr id="3" name="Plassholder for tekst 2">
            <a:extLst>
              <a:ext uri="{FF2B5EF4-FFF2-40B4-BE49-F238E27FC236}">
                <a16:creationId xmlns:a16="http://schemas.microsoft.com/office/drawing/2014/main" id="{7B9EBD62-672C-4373-B2CF-F9797E68BD66}"/>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En pasient av deg ønsker å se pasientjournalen. Du avviser pasientens ønske med at journalen er ditt arbeidsredskap. Det er til og med brukt fagterminologi som pasienten antakelig ikke vil har forutsetninger for å forstå. Dessuten har pasienten slitt med en depresjon, så det vil være veldig uheldig at pasienten får se journalen. </a:t>
            </a:r>
          </a:p>
          <a:p>
            <a:pPr marL="342900" indent="-342900">
              <a:buFont typeface="Arial" panose="020B0604020202020204" pitchFamily="34" charset="0"/>
              <a:buChar char="•"/>
            </a:pPr>
            <a:r>
              <a:rPr lang="nb-NO" b="1" dirty="0"/>
              <a:t>Kan du gjøre det? </a:t>
            </a:r>
            <a:r>
              <a:rPr lang="nb-NO" b="1" dirty="0">
                <a:solidFill>
                  <a:schemeClr val="accent5">
                    <a:lumMod val="40000"/>
                    <a:lumOff val="60000"/>
                  </a:schemeClr>
                </a:solidFill>
              </a:rPr>
              <a:t>Polls</a:t>
            </a:r>
          </a:p>
          <a:p>
            <a:pPr marL="1028700" lvl="1" indent="-342900"/>
            <a:r>
              <a:rPr lang="nb-NO" b="1" dirty="0"/>
              <a:t>Svar: 3</a:t>
            </a:r>
          </a:p>
          <a:p>
            <a:pPr marL="1028700" lvl="1" indent="-342900"/>
            <a:endParaRPr lang="nb-NO" b="1" dirty="0"/>
          </a:p>
          <a:p>
            <a:pPr marL="342900" indent="-342900">
              <a:buFont typeface="Arial" panose="020B0604020202020204" pitchFamily="34" charset="0"/>
              <a:buChar char="•"/>
            </a:pPr>
            <a:endParaRPr lang="nb-NO" dirty="0"/>
          </a:p>
        </p:txBody>
      </p:sp>
      <p:sp>
        <p:nvSpPr>
          <p:cNvPr id="4" name="TekstSylinder 3">
            <a:extLst>
              <a:ext uri="{FF2B5EF4-FFF2-40B4-BE49-F238E27FC236}">
                <a16:creationId xmlns:a16="http://schemas.microsoft.com/office/drawing/2014/main" id="{CE071CF7-DBBF-9FC6-9235-83F813C14461}"/>
              </a:ext>
            </a:extLst>
          </p:cNvPr>
          <p:cNvSpPr txBox="1"/>
          <p:nvPr/>
        </p:nvSpPr>
        <p:spPr>
          <a:xfrm>
            <a:off x="292218" y="4914250"/>
            <a:ext cx="11607564" cy="1394997"/>
          </a:xfrm>
          <a:prstGeom prst="rect">
            <a:avLst/>
          </a:prstGeom>
          <a:solidFill>
            <a:schemeClr val="bg1">
              <a:lumMod val="85000"/>
            </a:schemeClr>
          </a:solidFill>
        </p:spPr>
        <p:txBody>
          <a:bodyPr wrap="square" rtlCol="0">
            <a:spAutoFit/>
          </a:bodyPr>
          <a:lstStyle/>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han blir mer deprimert av dette og forstår det ikke.</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dersom han ikke kommer til time for forklaring av journalen.</a:t>
            </a:r>
          </a:p>
          <a:p>
            <a:pPr marL="342900" lvl="0" indent="-342900">
              <a:lnSpc>
                <a:spcPct val="107000"/>
              </a:lnSpc>
              <a:buFont typeface="+mj-lt"/>
              <a:buAutoNum type="arabicPeriod"/>
            </a:pPr>
            <a:r>
              <a:rPr lang="nb-NO" sz="2000" b="1" dirty="0">
                <a:effectLst/>
                <a:latin typeface="Calibri" panose="020F0502020204030204" pitchFamily="34" charset="0"/>
                <a:ea typeface="Calibri" panose="020F0502020204030204" pitchFamily="34" charset="0"/>
                <a:cs typeface="Times New Roman" panose="02020603050405020304" pitchFamily="18" charset="0"/>
              </a:rPr>
              <a:t>Nei, han har rett på dette.</a:t>
            </a:r>
          </a:p>
          <a:p>
            <a:pPr marL="342900" lvl="0" indent="-342900">
              <a:lnSpc>
                <a:spcPct val="107000"/>
              </a:lnSpc>
              <a:spcAft>
                <a:spcPts val="800"/>
              </a:spcAft>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Nei, men jeg kan sladde journalen for det jeg mener vil gjøre han mer deprimert og det han kan misforstå.</a:t>
            </a:r>
          </a:p>
        </p:txBody>
      </p:sp>
    </p:spTree>
    <p:extLst>
      <p:ext uri="{BB962C8B-B14F-4D97-AF65-F5344CB8AC3E}">
        <p14:creationId xmlns:p14="http://schemas.microsoft.com/office/powerpoint/2010/main" val="410780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210D6E-3B94-4B15-8D18-1BF75697063B}"/>
              </a:ext>
            </a:extLst>
          </p:cNvPr>
          <p:cNvSpPr>
            <a:spLocks noGrp="1"/>
          </p:cNvSpPr>
          <p:nvPr>
            <p:ph type="title"/>
          </p:nvPr>
        </p:nvSpPr>
        <p:spPr/>
        <p:txBody>
          <a:bodyPr/>
          <a:lstStyle/>
          <a:p>
            <a:r>
              <a:rPr lang="nb-NO" dirty="0"/>
              <a:t>Kasus7: svar</a:t>
            </a:r>
          </a:p>
        </p:txBody>
      </p:sp>
      <p:sp>
        <p:nvSpPr>
          <p:cNvPr id="3" name="Plassholder for tekst 2">
            <a:extLst>
              <a:ext uri="{FF2B5EF4-FFF2-40B4-BE49-F238E27FC236}">
                <a16:creationId xmlns:a16="http://schemas.microsoft.com/office/drawing/2014/main" id="{5F2E99E6-E8A6-484B-BE67-D25B38CCB1B1}"/>
              </a:ext>
            </a:extLst>
          </p:cNvPr>
          <p:cNvSpPr>
            <a:spLocks noGrp="1"/>
          </p:cNvSpPr>
          <p:nvPr>
            <p:ph type="body" sz="quarter" idx="11"/>
          </p:nvPr>
        </p:nvSpPr>
        <p:spPr/>
        <p:txBody>
          <a:bodyPr/>
          <a:lstStyle/>
          <a:p>
            <a:pPr marL="342900" lvl="0" indent="-342900">
              <a:buFont typeface="Arial" panose="020B0604020202020204" pitchFamily="34" charset="0"/>
              <a:buChar char="•"/>
            </a:pPr>
            <a:r>
              <a:rPr lang="nb-NO" b="1" dirty="0">
                <a:solidFill>
                  <a:srgbClr val="00244E"/>
                </a:solidFill>
              </a:rPr>
              <a:t>Kan du nekte pasienten innsyn </a:t>
            </a:r>
            <a:r>
              <a:rPr lang="nb-NO" b="1" dirty="0" err="1">
                <a:solidFill>
                  <a:srgbClr val="00244E"/>
                </a:solidFill>
              </a:rPr>
              <a:t>pga</a:t>
            </a:r>
            <a:r>
              <a:rPr lang="nb-NO" b="1" dirty="0">
                <a:solidFill>
                  <a:srgbClr val="00244E"/>
                </a:solidFill>
              </a:rPr>
              <a:t> fagterminologi og depresjon?</a:t>
            </a:r>
          </a:p>
          <a:p>
            <a:pPr marL="1028700" lvl="1" indent="-342900"/>
            <a:r>
              <a:rPr lang="nb-NO" dirty="0">
                <a:solidFill>
                  <a:srgbClr val="00244E"/>
                </a:solidFill>
              </a:rPr>
              <a:t>Problematisere for pasienten</a:t>
            </a:r>
          </a:p>
          <a:p>
            <a:pPr marL="1028700" lvl="1" indent="-342900"/>
            <a:r>
              <a:rPr lang="nb-NO" dirty="0">
                <a:solidFill>
                  <a:srgbClr val="00244E"/>
                </a:solidFill>
              </a:rPr>
              <a:t>«Må gi ut» Pbrl § 5-1:</a:t>
            </a:r>
          </a:p>
          <a:p>
            <a:pPr marL="1485900" lvl="2" indent="-342900"/>
            <a:r>
              <a:rPr lang="nb-NO" i="1" dirty="0">
                <a:solidFill>
                  <a:srgbClr val="00244E"/>
                </a:solidFill>
              </a:rPr>
              <a:t>«Pasienten og brukeren har rett til innsyn i journalen sin med bilag og har etter særskilt forespørsel rett til kopi, ..»</a:t>
            </a:r>
          </a:p>
          <a:p>
            <a:pPr marL="1485900" lvl="2" indent="-342900"/>
            <a:r>
              <a:rPr lang="nb-NO" i="1" dirty="0">
                <a:solidFill>
                  <a:srgbClr val="00244E"/>
                </a:solidFill>
              </a:rPr>
              <a:t>«Pasienten og brukeren har etter forespørsel rett til en enkel og kortfattet forklaring av faguttrykk eller lignende.»</a:t>
            </a:r>
          </a:p>
          <a:p>
            <a:pPr marL="1485900" lvl="2" indent="-342900"/>
            <a:r>
              <a:rPr lang="nb-NO" dirty="0">
                <a:solidFill>
                  <a:srgbClr val="00244E"/>
                </a:solidFill>
              </a:rPr>
              <a:t>Unntak: nesten nødrettsbetraktninger</a:t>
            </a:r>
          </a:p>
          <a:p>
            <a:pPr marL="1943100" lvl="3" indent="-342900"/>
            <a:r>
              <a:rPr lang="nb-NO" sz="1800" i="1" dirty="0">
                <a:solidFill>
                  <a:srgbClr val="00244E"/>
                </a:solidFill>
              </a:rPr>
              <a:t>«…..påtrengende nødvendig for å hindre fare for liv eller alvorlig helseskade for pasienten eller brukeren selv, eller innsyn er klart utilrådelig av hensyn til personer som står vedkommende nær.»</a:t>
            </a:r>
          </a:p>
          <a:p>
            <a:endParaRPr lang="nb-NO" dirty="0"/>
          </a:p>
        </p:txBody>
      </p:sp>
    </p:spTree>
    <p:extLst>
      <p:ext uri="{BB962C8B-B14F-4D97-AF65-F5344CB8AC3E}">
        <p14:creationId xmlns:p14="http://schemas.microsoft.com/office/powerpoint/2010/main" val="3189623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796872-44BF-6954-FBB9-005EE14BA8D8}"/>
              </a:ext>
            </a:extLst>
          </p:cNvPr>
          <p:cNvSpPr>
            <a:spLocks noGrp="1"/>
          </p:cNvSpPr>
          <p:nvPr>
            <p:ph type="title"/>
          </p:nvPr>
        </p:nvSpPr>
        <p:spPr/>
        <p:txBody>
          <a:bodyPr/>
          <a:lstStyle/>
          <a:p>
            <a:r>
              <a:rPr lang="nb-NO" dirty="0"/>
              <a:t>Retting og sletting</a:t>
            </a:r>
          </a:p>
        </p:txBody>
      </p:sp>
      <p:sp>
        <p:nvSpPr>
          <p:cNvPr id="3" name="Plassholder for tekst 2">
            <a:extLst>
              <a:ext uri="{FF2B5EF4-FFF2-40B4-BE49-F238E27FC236}">
                <a16:creationId xmlns:a16="http://schemas.microsoft.com/office/drawing/2014/main" id="{DF101A0E-0682-E3CE-67D1-EC3D7394CEFA}"/>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Budskap</a:t>
            </a:r>
          </a:p>
          <a:p>
            <a:pPr marL="1028700" lvl="1" indent="-342900"/>
            <a:r>
              <a:rPr lang="nn-NO" dirty="0"/>
              <a:t>I praksis </a:t>
            </a:r>
            <a:r>
              <a:rPr lang="nb-NO" dirty="0"/>
              <a:t>oppretter</a:t>
            </a:r>
            <a:r>
              <a:rPr lang="nn-NO" dirty="0"/>
              <a:t> helsepersonell et nytt journalnotat der </a:t>
            </a:r>
            <a:r>
              <a:rPr lang="nb-NO" dirty="0"/>
              <a:t>tidligere</a:t>
            </a:r>
            <a:r>
              <a:rPr lang="nn-NO" dirty="0"/>
              <a:t> feil blir kommentert og </a:t>
            </a:r>
            <a:r>
              <a:rPr lang="nb-NO" dirty="0"/>
              <a:t>rettet, </a:t>
            </a:r>
            <a:r>
              <a:rPr lang="nb-NO" dirty="0" err="1"/>
              <a:t>jf</a:t>
            </a:r>
            <a:r>
              <a:rPr lang="nb-NO" dirty="0"/>
              <a:t> § </a:t>
            </a:r>
            <a:r>
              <a:rPr lang="nb-NO" dirty="0" err="1"/>
              <a:t>Hpl</a:t>
            </a:r>
            <a:r>
              <a:rPr lang="nb-NO" dirty="0"/>
              <a:t> 42</a:t>
            </a:r>
            <a:r>
              <a:rPr lang="nn-NO" dirty="0"/>
              <a:t>.</a:t>
            </a:r>
          </a:p>
          <a:p>
            <a:pPr marL="1028700" lvl="1" indent="-342900"/>
            <a:r>
              <a:rPr lang="nn-NO" dirty="0"/>
              <a:t>Tidlegare notat med feil skal være bevart.  </a:t>
            </a:r>
          </a:p>
          <a:p>
            <a:pPr marL="1028700" lvl="1" indent="-342900"/>
            <a:r>
              <a:rPr lang="nn-NO" dirty="0"/>
              <a:t>Ta kontakt med </a:t>
            </a:r>
            <a:r>
              <a:rPr lang="nb-NO" dirty="0"/>
              <a:t>ledelsen</a:t>
            </a:r>
            <a:r>
              <a:rPr lang="nn-NO" dirty="0"/>
              <a:t> dersom det er så spesiell sak at det er snakk om sletting, </a:t>
            </a:r>
            <a:r>
              <a:rPr lang="nn-NO" dirty="0" err="1"/>
              <a:t>fj</a:t>
            </a:r>
            <a:r>
              <a:rPr lang="nn-NO" dirty="0"/>
              <a:t> § </a:t>
            </a:r>
            <a:r>
              <a:rPr lang="nn-NO" dirty="0" err="1"/>
              <a:t>Hpl</a:t>
            </a:r>
            <a:r>
              <a:rPr lang="nn-NO" dirty="0"/>
              <a:t> 43.   </a:t>
            </a:r>
          </a:p>
          <a:p>
            <a:pPr marL="1485900" lvl="2" indent="-342900"/>
            <a:r>
              <a:rPr lang="nn-NO" sz="2000" dirty="0"/>
              <a:t>Sletting betyr at man </a:t>
            </a:r>
            <a:r>
              <a:rPr lang="nb-NO" sz="2000" dirty="0"/>
              <a:t>fjerner</a:t>
            </a:r>
            <a:r>
              <a:rPr lang="nn-NO" sz="2000" dirty="0"/>
              <a:t> </a:t>
            </a:r>
            <a:r>
              <a:rPr lang="nb-NO" sz="2000" dirty="0"/>
              <a:t>opplysninger</a:t>
            </a:r>
            <a:endParaRPr lang="nn-NO" sz="2000" dirty="0"/>
          </a:p>
          <a:p>
            <a:pPr marL="1485900" lvl="2" indent="-342900"/>
            <a:r>
              <a:rPr lang="nn-NO" sz="2000" dirty="0"/>
              <a:t>Strenge vilkår - </a:t>
            </a:r>
            <a:r>
              <a:rPr lang="nb-NO" sz="2000" dirty="0"/>
              <a:t>sjeldent</a:t>
            </a:r>
            <a:r>
              <a:rPr lang="nn-NO" sz="2000" dirty="0"/>
              <a:t> aktuelt</a:t>
            </a:r>
          </a:p>
          <a:p>
            <a:pPr lvl="2" indent="0">
              <a:buNone/>
            </a:pPr>
            <a:endParaRPr lang="nn-NO" dirty="0"/>
          </a:p>
          <a:p>
            <a:pPr lvl="1" indent="0">
              <a:buNone/>
            </a:pPr>
            <a:endParaRPr lang="nb-NO" dirty="0"/>
          </a:p>
        </p:txBody>
      </p:sp>
    </p:spTree>
    <p:extLst>
      <p:ext uri="{BB962C8B-B14F-4D97-AF65-F5344CB8AC3E}">
        <p14:creationId xmlns:p14="http://schemas.microsoft.com/office/powerpoint/2010/main" val="117627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22525F-B0FF-B711-89BB-2CD7DD8C9199}"/>
              </a:ext>
            </a:extLst>
          </p:cNvPr>
          <p:cNvSpPr>
            <a:spLocks noGrp="1"/>
          </p:cNvSpPr>
          <p:nvPr>
            <p:ph type="title"/>
          </p:nvPr>
        </p:nvSpPr>
        <p:spPr/>
        <p:txBody>
          <a:bodyPr/>
          <a:lstStyle/>
          <a:p>
            <a:r>
              <a:rPr kumimoji="0" lang="nb-NO" sz="3600" b="0" i="0" u="none" strike="noStrike" kern="1200" cap="none" spc="0" normalizeH="0" baseline="0" noProof="0" dirty="0">
                <a:ln>
                  <a:noFill/>
                </a:ln>
                <a:solidFill>
                  <a:srgbClr val="00ADBA"/>
                </a:solidFill>
                <a:effectLst/>
                <a:uLnTx/>
                <a:uFillTx/>
                <a:latin typeface="Open Sans"/>
                <a:ea typeface="Open Sans SemiBold" panose="020B0706030804020204" pitchFamily="34" charset="0"/>
                <a:cs typeface="Open Sans SemiBold" panose="020B0706030804020204" pitchFamily="34" charset="0"/>
              </a:rPr>
              <a:t>Pasient- og brukerrettighetsloven </a:t>
            </a:r>
            <a:br>
              <a:rPr kumimoji="0" lang="nb-NO" sz="3600" b="0" i="0" u="none" strike="noStrike" kern="1200" cap="none" spc="0" normalizeH="0" baseline="0" noProof="0" dirty="0">
                <a:ln>
                  <a:noFill/>
                </a:ln>
                <a:solidFill>
                  <a:srgbClr val="00ADBA"/>
                </a:solidFill>
                <a:effectLst/>
                <a:uLnTx/>
                <a:uFillTx/>
                <a:latin typeface="Open Sans"/>
                <a:ea typeface="Open Sans SemiBold" panose="020B0706030804020204" pitchFamily="34" charset="0"/>
                <a:cs typeface="Open Sans SemiBold" panose="020B0706030804020204" pitchFamily="34" charset="0"/>
              </a:rPr>
            </a:br>
            <a:r>
              <a:rPr kumimoji="0" lang="nb-NO" sz="3600" b="0" i="0" u="none" strike="noStrike" kern="1200" cap="none" spc="0" normalizeH="0" baseline="0" noProof="0" dirty="0">
                <a:ln>
                  <a:noFill/>
                </a:ln>
                <a:solidFill>
                  <a:srgbClr val="00ADBA"/>
                </a:solidFill>
                <a:effectLst/>
                <a:uLnTx/>
                <a:uFillTx/>
                <a:latin typeface="Open Sans"/>
                <a:ea typeface="Open Sans SemiBold" panose="020B0706030804020204" pitchFamily="34" charset="0"/>
                <a:cs typeface="Open Sans SemiBold" panose="020B0706030804020204" pitchFamily="34" charset="0"/>
              </a:rPr>
              <a:t>– de mest sentrale rettighetene</a:t>
            </a:r>
            <a:endParaRPr lang="nb-NO" dirty="0"/>
          </a:p>
        </p:txBody>
      </p:sp>
      <p:sp>
        <p:nvSpPr>
          <p:cNvPr id="3" name="Plassholder for tekst 2">
            <a:extLst>
              <a:ext uri="{FF2B5EF4-FFF2-40B4-BE49-F238E27FC236}">
                <a16:creationId xmlns:a16="http://schemas.microsoft.com/office/drawing/2014/main" id="{D5769455-4560-ED65-CA8A-53A17AA52811}"/>
              </a:ext>
            </a:extLst>
          </p:cNvPr>
          <p:cNvSpPr>
            <a:spLocks noGrp="1"/>
          </p:cNvSpPr>
          <p:nvPr>
            <p:ph type="body" sz="quarter" idx="11"/>
          </p:nvPr>
        </p:nvSpPr>
        <p:spPr>
          <a:xfrm>
            <a:off x="493986" y="2028498"/>
            <a:ext cx="11151475" cy="4829502"/>
          </a:xfrm>
        </p:spPr>
        <p:txBody>
          <a:bodyPr/>
          <a:lstStyle/>
          <a:p>
            <a:pPr marR="0" lvl="0" algn="l" defTabSz="914400" rtl="0" eaLnBrk="1" fontAlgn="auto" latinLnBrk="0" hangingPunct="1">
              <a:lnSpc>
                <a:spcPct val="100000"/>
              </a:lnSpc>
              <a:spcBef>
                <a:spcPts val="1000"/>
              </a:spcBef>
              <a:spcAft>
                <a:spcPts val="0"/>
              </a:spcAft>
              <a:buClrTx/>
              <a:buSzTx/>
              <a:tabLst/>
              <a:defRPr/>
            </a:pPr>
            <a:r>
              <a:rPr kumimoji="0" lang="nb-NO" sz="2400" b="1" i="0" u="none" strike="noStrike" kern="1200" cap="none" spc="0" normalizeH="0" baseline="0" noProof="0" dirty="0">
                <a:ln>
                  <a:noFill/>
                </a:ln>
                <a:solidFill>
                  <a:srgbClr val="00244E"/>
                </a:solidFill>
                <a:effectLst/>
                <a:uLnTx/>
                <a:uFillTx/>
                <a:latin typeface="Open Sans Light"/>
                <a:ea typeface="+mn-ea"/>
                <a:cs typeface="+mn-cs"/>
              </a:rPr>
              <a:t>3. Samtykke til helsehjelp, </a:t>
            </a:r>
            <a:r>
              <a:rPr kumimoji="0" lang="nb-NO" sz="2400" b="1" i="0" u="none" strike="noStrike" kern="1200" cap="none" spc="0" normalizeH="0" baseline="0" noProof="0" dirty="0" err="1">
                <a:ln>
                  <a:noFill/>
                </a:ln>
                <a:solidFill>
                  <a:srgbClr val="00244E"/>
                </a:solidFill>
                <a:effectLst/>
                <a:uLnTx/>
                <a:uFillTx/>
                <a:latin typeface="Open Sans Light"/>
                <a:ea typeface="+mn-ea"/>
                <a:cs typeface="+mn-cs"/>
              </a:rPr>
              <a:t>kap</a:t>
            </a:r>
            <a:r>
              <a:rPr kumimoji="0" lang="nb-NO" sz="2400" b="1" i="0" u="none" strike="noStrike" kern="1200" cap="none" spc="0" normalizeH="0" baseline="0" noProof="0" dirty="0">
                <a:ln>
                  <a:noFill/>
                </a:ln>
                <a:solidFill>
                  <a:srgbClr val="00244E"/>
                </a:solidFill>
                <a:effectLst/>
                <a:uLnTx/>
                <a:uFillTx/>
                <a:latin typeface="Open Sans Light"/>
                <a:ea typeface="+mn-ea"/>
                <a:cs typeface="+mn-cs"/>
              </a:rPr>
              <a:t> 4</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00244E"/>
                </a:solidFill>
                <a:effectLst/>
                <a:uLnTx/>
                <a:uFillTx/>
                <a:latin typeface="Open Sans Light"/>
                <a:ea typeface="+mn-ea"/>
                <a:cs typeface="+mn-cs"/>
              </a:rPr>
              <a:t>&gt;16 år: pasient, </a:t>
            </a:r>
            <a:r>
              <a:rPr kumimoji="0" lang="nb-NO" sz="2400" b="0" i="0" u="none" strike="noStrike" kern="1200" cap="none" spc="0" normalizeH="0" baseline="0" noProof="0" dirty="0" err="1">
                <a:ln>
                  <a:noFill/>
                </a:ln>
                <a:solidFill>
                  <a:srgbClr val="00244E"/>
                </a:solidFill>
                <a:effectLst/>
                <a:uLnTx/>
                <a:uFillTx/>
                <a:latin typeface="Open Sans Light"/>
                <a:ea typeface="+mn-ea"/>
                <a:cs typeface="+mn-cs"/>
              </a:rPr>
              <a:t>jf</a:t>
            </a:r>
            <a:r>
              <a:rPr kumimoji="0" lang="nb-NO" sz="2400" b="0" i="0" u="none" strike="noStrike" kern="1200" cap="none" spc="0" normalizeH="0" baseline="0" noProof="0" dirty="0">
                <a:ln>
                  <a:noFill/>
                </a:ln>
                <a:solidFill>
                  <a:srgbClr val="00244E"/>
                </a:solidFill>
                <a:effectLst/>
                <a:uLnTx/>
                <a:uFillTx/>
                <a:latin typeface="Open Sans Light"/>
                <a:ea typeface="+mn-ea"/>
                <a:cs typeface="+mn-cs"/>
              </a:rPr>
              <a:t> § 4-1</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00244E"/>
                </a:solidFill>
                <a:effectLst/>
                <a:uLnTx/>
                <a:uFillTx/>
                <a:latin typeface="Open Sans Light"/>
                <a:ea typeface="+mn-ea"/>
                <a:cs typeface="+mn-cs"/>
              </a:rPr>
              <a:t>&lt;16 år: foreldre, </a:t>
            </a:r>
            <a:r>
              <a:rPr kumimoji="0" lang="nb-NO" sz="2400" b="0" i="0" u="none" strike="noStrike" kern="1200" cap="none" spc="0" normalizeH="0" baseline="0" noProof="0" dirty="0" err="1">
                <a:ln>
                  <a:noFill/>
                </a:ln>
                <a:solidFill>
                  <a:srgbClr val="00244E"/>
                </a:solidFill>
                <a:effectLst/>
                <a:uLnTx/>
                <a:uFillTx/>
                <a:latin typeface="Open Sans Light"/>
                <a:ea typeface="+mn-ea"/>
                <a:cs typeface="+mn-cs"/>
              </a:rPr>
              <a:t>jf</a:t>
            </a:r>
            <a:r>
              <a:rPr kumimoji="0" lang="nb-NO" sz="2400" b="0" i="0" u="none" strike="noStrike" kern="1200" cap="none" spc="0" normalizeH="0" baseline="0" noProof="0" dirty="0">
                <a:ln>
                  <a:noFill/>
                </a:ln>
                <a:solidFill>
                  <a:srgbClr val="00244E"/>
                </a:solidFill>
                <a:effectLst/>
                <a:uLnTx/>
                <a:uFillTx/>
                <a:latin typeface="Open Sans Light"/>
                <a:ea typeface="+mn-ea"/>
                <a:cs typeface="+mn-cs"/>
              </a:rPr>
              <a:t> § 4-4 </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00244E"/>
                </a:solidFill>
                <a:effectLst/>
                <a:uLnTx/>
                <a:uFillTx/>
                <a:latin typeface="Open Sans Light"/>
                <a:ea typeface="+mn-ea"/>
                <a:cs typeface="+mn-cs"/>
              </a:rPr>
              <a:t>uten samtykkekompetanse</a:t>
            </a:r>
            <a:endParaRPr lang="nb-NO" sz="1600" dirty="0">
              <a:solidFill>
                <a:srgbClr val="00244E"/>
              </a:solidFill>
              <a:latin typeface="Open Sans Light"/>
            </a:endParaRPr>
          </a:p>
          <a:p>
            <a:pPr marL="1485900" lvl="2" indent="-342900">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16-18 år og ikke motsetter seg: foreldre , </a:t>
            </a:r>
            <a:r>
              <a:rPr kumimoji="0" lang="nb-NO" sz="2000" b="0" i="0" u="none" strike="noStrike" kern="1200" cap="none" spc="0" normalizeH="0" baseline="0" noProof="0" dirty="0" err="1">
                <a:ln>
                  <a:noFill/>
                </a:ln>
                <a:solidFill>
                  <a:srgbClr val="00244E"/>
                </a:solidFill>
                <a:effectLst/>
                <a:uLnTx/>
                <a:uFillTx/>
                <a:latin typeface="Open Sans Light"/>
                <a:ea typeface="+mn-ea"/>
                <a:cs typeface="+mn-cs"/>
              </a:rPr>
              <a:t>jf</a:t>
            </a:r>
            <a:r>
              <a:rPr kumimoji="0" lang="nb-NO" sz="2000" b="0" i="0" u="none" strike="noStrike" kern="1200" cap="none" spc="0" normalizeH="0" baseline="0" noProof="0" dirty="0">
                <a:ln>
                  <a:noFill/>
                </a:ln>
                <a:solidFill>
                  <a:srgbClr val="00244E"/>
                </a:solidFill>
                <a:effectLst/>
                <a:uLnTx/>
                <a:uFillTx/>
                <a:latin typeface="Open Sans Light"/>
                <a:ea typeface="+mn-ea"/>
                <a:cs typeface="+mn-cs"/>
              </a:rPr>
              <a:t> § 4-5</a:t>
            </a:r>
          </a:p>
          <a:p>
            <a:pPr marL="1485900" lvl="2" indent="-342900">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&gt;18 år og ikke motsetter seg: helsepersonell, </a:t>
            </a:r>
            <a:r>
              <a:rPr kumimoji="0" lang="nb-NO" sz="2000" b="0" i="0" u="none" strike="noStrike" kern="1200" cap="none" spc="0" normalizeH="0" baseline="0" noProof="0" dirty="0" err="1">
                <a:ln>
                  <a:noFill/>
                </a:ln>
                <a:solidFill>
                  <a:srgbClr val="00244E"/>
                </a:solidFill>
                <a:effectLst/>
                <a:uLnTx/>
                <a:uFillTx/>
                <a:latin typeface="Open Sans Light"/>
                <a:ea typeface="+mn-ea"/>
                <a:cs typeface="+mn-cs"/>
              </a:rPr>
              <a:t>jf</a:t>
            </a:r>
            <a:r>
              <a:rPr kumimoji="0" lang="nb-NO" sz="2000" b="0" i="0" u="none" strike="noStrike" kern="1200" cap="none" spc="0" normalizeH="0" baseline="0" noProof="0" dirty="0">
                <a:ln>
                  <a:noFill/>
                </a:ln>
                <a:solidFill>
                  <a:srgbClr val="00244E"/>
                </a:solidFill>
                <a:effectLst/>
                <a:uLnTx/>
                <a:uFillTx/>
                <a:latin typeface="Open Sans Light"/>
                <a:ea typeface="+mn-ea"/>
                <a:cs typeface="+mn-cs"/>
              </a:rPr>
              <a:t> § 4-6</a:t>
            </a:r>
          </a:p>
          <a:p>
            <a:pPr marL="1485900" lvl="2" indent="-342900">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&gt;16 år og motsetter: vedtak etter psykisk helsevernloven eller </a:t>
            </a:r>
            <a:r>
              <a:rPr kumimoji="0" lang="nb-NO" sz="2000" b="0" i="0" u="none" strike="noStrike" kern="1200" cap="none" spc="0" normalizeH="0" baseline="0" noProof="0" dirty="0" err="1">
                <a:ln>
                  <a:noFill/>
                </a:ln>
                <a:solidFill>
                  <a:srgbClr val="00244E"/>
                </a:solidFill>
                <a:effectLst/>
                <a:uLnTx/>
                <a:uFillTx/>
                <a:latin typeface="Open Sans Light"/>
                <a:ea typeface="+mn-ea"/>
                <a:cs typeface="+mn-cs"/>
              </a:rPr>
              <a:t>pbrl</a:t>
            </a:r>
            <a:r>
              <a:rPr kumimoji="0" lang="nb-NO" sz="2000" b="0" i="0" u="none" strike="noStrike" kern="1200" cap="none" spc="0" normalizeH="0" baseline="0" noProof="0" dirty="0">
                <a:ln>
                  <a:noFill/>
                </a:ln>
                <a:solidFill>
                  <a:srgbClr val="00244E"/>
                </a:solidFill>
                <a:effectLst/>
                <a:uLnTx/>
                <a:uFillTx/>
                <a:latin typeface="Open Sans Light"/>
                <a:ea typeface="+mn-ea"/>
                <a:cs typeface="+mn-cs"/>
              </a:rPr>
              <a:t>. </a:t>
            </a:r>
            <a:r>
              <a:rPr kumimoji="0" lang="nb-NO" sz="2000" b="0" i="0" u="none" strike="noStrike" kern="1200" cap="none" spc="0" normalizeH="0" baseline="0" noProof="0" dirty="0" err="1">
                <a:ln>
                  <a:noFill/>
                </a:ln>
                <a:solidFill>
                  <a:srgbClr val="00244E"/>
                </a:solidFill>
                <a:effectLst/>
                <a:uLnTx/>
                <a:uFillTx/>
                <a:latin typeface="Open Sans Light"/>
                <a:ea typeface="+mn-ea"/>
                <a:cs typeface="+mn-cs"/>
              </a:rPr>
              <a:t>kap</a:t>
            </a:r>
            <a:r>
              <a:rPr kumimoji="0" lang="nb-NO" sz="2000" b="0" i="0" u="none" strike="noStrike" kern="1200" cap="none" spc="0" normalizeH="0" baseline="0" noProof="0" dirty="0">
                <a:ln>
                  <a:noFill/>
                </a:ln>
                <a:solidFill>
                  <a:srgbClr val="00244E"/>
                </a:solidFill>
                <a:effectLst/>
                <a:uLnTx/>
                <a:uFillTx/>
                <a:latin typeface="Open Sans Light"/>
                <a:ea typeface="+mn-ea"/>
                <a:cs typeface="+mn-cs"/>
              </a:rPr>
              <a:t> 4a</a:t>
            </a:r>
          </a:p>
          <a:p>
            <a:pPr>
              <a:spcBef>
                <a:spcPts val="500"/>
              </a:spcBef>
              <a:defRPr/>
            </a:pPr>
            <a:r>
              <a:rPr lang="nb-NO" sz="2400" dirty="0">
                <a:solidFill>
                  <a:srgbClr val="00244E"/>
                </a:solidFill>
                <a:latin typeface="Open Sans Light"/>
              </a:rPr>
              <a:t>4. </a:t>
            </a:r>
            <a:r>
              <a:rPr kumimoji="0" lang="nb-NO" sz="2400" b="1" i="0" u="none" strike="noStrike" kern="1200" cap="none" spc="0" normalizeH="0" baseline="0" noProof="0" dirty="0">
                <a:ln>
                  <a:noFill/>
                </a:ln>
                <a:solidFill>
                  <a:srgbClr val="00244E"/>
                </a:solidFill>
                <a:effectLst/>
                <a:uLnTx/>
                <a:uFillTx/>
                <a:latin typeface="Open Sans Light"/>
                <a:ea typeface="+mn-ea"/>
                <a:cs typeface="+mn-cs"/>
              </a:rPr>
              <a:t>Rett til journalinnsyn, </a:t>
            </a:r>
            <a:r>
              <a:rPr kumimoji="0" lang="nb-NO" sz="2400" b="1" i="0" u="none" strike="noStrike" kern="1200" cap="none" spc="0" normalizeH="0" baseline="0" noProof="0" dirty="0" err="1">
                <a:ln>
                  <a:noFill/>
                </a:ln>
                <a:solidFill>
                  <a:srgbClr val="00244E"/>
                </a:solidFill>
                <a:effectLst/>
                <a:uLnTx/>
                <a:uFillTx/>
                <a:latin typeface="Open Sans Light"/>
                <a:ea typeface="+mn-ea"/>
                <a:cs typeface="+mn-cs"/>
              </a:rPr>
              <a:t>kap</a:t>
            </a:r>
            <a:r>
              <a:rPr kumimoji="0" lang="nb-NO" sz="2400" b="1" i="0" u="none" strike="noStrike" kern="1200" cap="none" spc="0" normalizeH="0" baseline="0" noProof="0" dirty="0">
                <a:ln>
                  <a:noFill/>
                </a:ln>
                <a:solidFill>
                  <a:srgbClr val="00244E"/>
                </a:solidFill>
                <a:effectLst/>
                <a:uLnTx/>
                <a:uFillTx/>
                <a:latin typeface="Open Sans Light"/>
                <a:ea typeface="+mn-ea"/>
                <a:cs typeface="+mn-cs"/>
              </a:rPr>
              <a:t> 5 </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00244E"/>
                </a:solidFill>
                <a:effectLst/>
                <a:uLnTx/>
                <a:uFillTx/>
                <a:latin typeface="Open Sans Light"/>
                <a:ea typeface="+mn-ea"/>
                <a:cs typeface="+mn-cs"/>
              </a:rPr>
              <a:t>kopi/utskrift, og retting og sletting  </a:t>
            </a:r>
          </a:p>
          <a:p>
            <a:pPr marL="342900" marR="0" lvl="0" indent="-342900" algn="l" defTabSz="914400" rtl="0" eaLnBrk="1" fontAlgn="auto" latinLnBrk="0" hangingPunct="1">
              <a:lnSpc>
                <a:spcPct val="100000"/>
              </a:lnSpc>
              <a:spcBef>
                <a:spcPts val="1000"/>
              </a:spcBef>
              <a:spcAft>
                <a:spcPts val="0"/>
              </a:spcAft>
              <a:buClrTx/>
              <a:buSzTx/>
              <a:buFontTx/>
              <a:buNone/>
              <a:tabLst/>
              <a:defRPr/>
            </a:pPr>
            <a:r>
              <a:rPr kumimoji="0" lang="nb-NO" sz="2400" b="1" i="0" u="none" strike="noStrike" kern="1200" cap="none" spc="0" normalizeH="0" baseline="0" noProof="0" dirty="0">
                <a:ln>
                  <a:noFill/>
                </a:ln>
                <a:solidFill>
                  <a:srgbClr val="00244E"/>
                </a:solidFill>
                <a:effectLst/>
                <a:uLnTx/>
                <a:uFillTx/>
                <a:latin typeface="Open Sans Light"/>
                <a:ea typeface="+mn-ea"/>
                <a:cs typeface="+mn-cs"/>
              </a:rPr>
              <a:t>5.      Barns særlige rettigheter, </a:t>
            </a:r>
            <a:r>
              <a:rPr kumimoji="0" lang="nb-NO" sz="2400" b="1" i="0" u="none" strike="noStrike" kern="1200" cap="none" spc="0" normalizeH="0" baseline="0" noProof="0" dirty="0" err="1">
                <a:ln>
                  <a:noFill/>
                </a:ln>
                <a:solidFill>
                  <a:srgbClr val="00244E"/>
                </a:solidFill>
                <a:effectLst/>
                <a:uLnTx/>
                <a:uFillTx/>
                <a:latin typeface="Open Sans Light"/>
                <a:ea typeface="+mn-ea"/>
                <a:cs typeface="+mn-cs"/>
              </a:rPr>
              <a:t>kap</a:t>
            </a:r>
            <a:r>
              <a:rPr kumimoji="0" lang="nb-NO" sz="2400" b="1" i="0" u="none" strike="noStrike" kern="1200" cap="none" spc="0" normalizeH="0" baseline="0" noProof="0" dirty="0">
                <a:ln>
                  <a:noFill/>
                </a:ln>
                <a:solidFill>
                  <a:srgbClr val="00244E"/>
                </a:solidFill>
                <a:effectLst/>
                <a:uLnTx/>
                <a:uFillTx/>
                <a:latin typeface="Open Sans Light"/>
                <a:ea typeface="+mn-ea"/>
                <a:cs typeface="+mn-cs"/>
              </a:rPr>
              <a:t> 6</a:t>
            </a:r>
          </a:p>
          <a:p>
            <a:endParaRPr lang="nb-NO" dirty="0"/>
          </a:p>
        </p:txBody>
      </p:sp>
      <p:pic>
        <p:nvPicPr>
          <p:cNvPr id="4" name="Bilde 3">
            <a:extLst>
              <a:ext uri="{FF2B5EF4-FFF2-40B4-BE49-F238E27FC236}">
                <a16:creationId xmlns:a16="http://schemas.microsoft.com/office/drawing/2014/main" id="{B81BDA8D-8254-D989-EDD9-AEC74D2FC893}"/>
              </a:ext>
            </a:extLst>
          </p:cNvPr>
          <p:cNvPicPr>
            <a:picLocks noChangeAspect="1"/>
          </p:cNvPicPr>
          <p:nvPr/>
        </p:nvPicPr>
        <p:blipFill>
          <a:blip r:embed="rId3"/>
          <a:stretch>
            <a:fillRect/>
          </a:stretch>
        </p:blipFill>
        <p:spPr>
          <a:xfrm>
            <a:off x="8291552" y="5836766"/>
            <a:ext cx="3785944" cy="944962"/>
          </a:xfrm>
          <a:prstGeom prst="rect">
            <a:avLst/>
          </a:prstGeom>
        </p:spPr>
      </p:pic>
    </p:spTree>
    <p:extLst>
      <p:ext uri="{BB962C8B-B14F-4D97-AF65-F5344CB8AC3E}">
        <p14:creationId xmlns:p14="http://schemas.microsoft.com/office/powerpoint/2010/main" val="148788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E2156FAE-3134-4195-BE03-4391ED816AA6}"/>
              </a:ext>
            </a:extLst>
          </p:cNvPr>
          <p:cNvSpPr>
            <a:spLocks noGrp="1"/>
          </p:cNvSpPr>
          <p:nvPr>
            <p:ph type="body" sz="quarter" idx="10"/>
          </p:nvPr>
        </p:nvSpPr>
        <p:spPr/>
        <p:txBody>
          <a:bodyPr/>
          <a:lstStyle/>
          <a:p>
            <a:pPr algn="ctr"/>
            <a:r>
              <a:rPr lang="nb-NO" dirty="0"/>
              <a:t>I. </a:t>
            </a:r>
          </a:p>
          <a:p>
            <a:pPr algn="ctr"/>
            <a:r>
              <a:rPr lang="nb-NO" dirty="0"/>
              <a:t>Rett til nødvendige helse- og omsorgstjenester</a:t>
            </a:r>
          </a:p>
        </p:txBody>
      </p:sp>
      <p:sp>
        <p:nvSpPr>
          <p:cNvPr id="7" name="Plassholder for tekst 6">
            <a:extLst>
              <a:ext uri="{FF2B5EF4-FFF2-40B4-BE49-F238E27FC236}">
                <a16:creationId xmlns:a16="http://schemas.microsoft.com/office/drawing/2014/main" id="{0AE27B32-786B-4D4A-A604-33913954DE79}"/>
              </a:ext>
            </a:extLst>
          </p:cNvPr>
          <p:cNvSpPr>
            <a:spLocks noGrp="1"/>
          </p:cNvSpPr>
          <p:nvPr>
            <p:ph type="body" sz="quarter" idx="11"/>
          </p:nvPr>
        </p:nvSpPr>
        <p:spPr>
          <a:xfrm>
            <a:off x="967088" y="3606800"/>
            <a:ext cx="5136285" cy="1471739"/>
          </a:xfrm>
        </p:spPr>
        <p:txBody>
          <a:bodyPr/>
          <a:lstStyle/>
          <a:p>
            <a:r>
              <a:rPr lang="nb-NO" sz="2000" dirty="0"/>
              <a:t>§ 2-1. Rett til nødvendig hjelp fra kommunens helse- og omsorgstjeneste. </a:t>
            </a:r>
          </a:p>
          <a:p>
            <a:r>
              <a:rPr lang="nb-NO" sz="2000" dirty="0"/>
              <a:t>§ 2-2. Rett til nødvendig helsehjelp fra spesialisthelsetjenesten. </a:t>
            </a:r>
          </a:p>
          <a:p>
            <a:endParaRPr lang="nb-NO" dirty="0"/>
          </a:p>
        </p:txBody>
      </p:sp>
      <p:sp>
        <p:nvSpPr>
          <p:cNvPr id="4" name="TekstSylinder 3">
            <a:extLst>
              <a:ext uri="{FF2B5EF4-FFF2-40B4-BE49-F238E27FC236}">
                <a16:creationId xmlns:a16="http://schemas.microsoft.com/office/drawing/2014/main" id="{4FA1E86B-69ED-408C-BA48-2C7F426A5425}"/>
              </a:ext>
            </a:extLst>
          </p:cNvPr>
          <p:cNvSpPr txBox="1"/>
          <p:nvPr/>
        </p:nvSpPr>
        <p:spPr>
          <a:xfrm>
            <a:off x="967088" y="5656006"/>
            <a:ext cx="4084235" cy="369332"/>
          </a:xfrm>
          <a:prstGeom prst="rect">
            <a:avLst/>
          </a:prstGeom>
          <a:solidFill>
            <a:schemeClr val="bg1"/>
          </a:solidFill>
        </p:spPr>
        <p:txBody>
          <a:bodyPr wrap="square" rtlCol="0">
            <a:spAutoFit/>
          </a:bodyPr>
          <a:lstStyle/>
          <a:p>
            <a:r>
              <a:rPr lang="nb-NO" b="1" dirty="0"/>
              <a:t>Statsforvalteren i Oslo og Viken</a:t>
            </a:r>
          </a:p>
        </p:txBody>
      </p:sp>
      <p:sp>
        <p:nvSpPr>
          <p:cNvPr id="2" name="TekstSylinder 1">
            <a:extLst>
              <a:ext uri="{FF2B5EF4-FFF2-40B4-BE49-F238E27FC236}">
                <a16:creationId xmlns:a16="http://schemas.microsoft.com/office/drawing/2014/main" id="{5CE5CB9B-A47D-53FC-6A67-BB17D978AFD2}"/>
              </a:ext>
            </a:extLst>
          </p:cNvPr>
          <p:cNvSpPr txBox="1"/>
          <p:nvPr/>
        </p:nvSpPr>
        <p:spPr>
          <a:xfrm>
            <a:off x="552895" y="1216091"/>
            <a:ext cx="8996855" cy="2554545"/>
          </a:xfrm>
          <a:prstGeom prst="rect">
            <a:avLst/>
          </a:prstGeom>
          <a:solidFill>
            <a:srgbClr val="DBEBEC"/>
          </a:solidFill>
        </p:spPr>
        <p:txBody>
          <a:bodyPr wrap="square" rtlCol="0">
            <a:spAutoFit/>
          </a:bodyPr>
          <a:lstStyle/>
          <a:p>
            <a:pPr algn="ctr"/>
            <a:r>
              <a:rPr lang="nb-NO" sz="3200" i="1" dirty="0"/>
              <a:t>«Nødvendig behandling»? </a:t>
            </a:r>
          </a:p>
          <a:p>
            <a:pPr algn="ctr"/>
            <a:endParaRPr lang="nb-NO" sz="3200" i="1" dirty="0"/>
          </a:p>
          <a:p>
            <a:pPr algn="ctr"/>
            <a:r>
              <a:rPr lang="nb-NO" sz="3200" dirty="0"/>
              <a:t>Forsvarlig behandling, </a:t>
            </a:r>
          </a:p>
          <a:p>
            <a:pPr algn="ctr"/>
            <a:r>
              <a:rPr lang="nb-NO" sz="3200" dirty="0"/>
              <a:t>ikke optimal behandling. </a:t>
            </a:r>
          </a:p>
          <a:p>
            <a:pPr algn="ctr"/>
            <a:r>
              <a:rPr lang="nb-NO" sz="3200" dirty="0"/>
              <a:t>Pasienten kan ikke velge selv hva dette er. </a:t>
            </a:r>
          </a:p>
        </p:txBody>
      </p:sp>
    </p:spTree>
    <p:extLst>
      <p:ext uri="{BB962C8B-B14F-4D97-AF65-F5344CB8AC3E}">
        <p14:creationId xmlns:p14="http://schemas.microsoft.com/office/powerpoint/2010/main" val="332394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7050D3-8A33-4DCF-8619-69E5439FF2E5}"/>
              </a:ext>
            </a:extLst>
          </p:cNvPr>
          <p:cNvSpPr>
            <a:spLocks noGrp="1"/>
          </p:cNvSpPr>
          <p:nvPr>
            <p:ph type="title"/>
          </p:nvPr>
        </p:nvSpPr>
        <p:spPr/>
        <p:txBody>
          <a:bodyPr/>
          <a:lstStyle/>
          <a:p>
            <a:pPr algn="ctr"/>
            <a:r>
              <a:rPr lang="nb-NO" dirty="0"/>
              <a:t>Kasus 1</a:t>
            </a:r>
          </a:p>
        </p:txBody>
      </p:sp>
      <p:sp>
        <p:nvSpPr>
          <p:cNvPr id="3" name="Plassholder for tekst 2">
            <a:extLst>
              <a:ext uri="{FF2B5EF4-FFF2-40B4-BE49-F238E27FC236}">
                <a16:creationId xmlns:a16="http://schemas.microsoft.com/office/drawing/2014/main" id="{A4821B86-BA88-4ABB-B2C1-6DF9A8B0ECBA}"/>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Tore 30 år kommer med ryggsmerter siste 2 ukene. Smerten sitter i korsryggen og noe i venstre nates. Han ønsker resept på Paralgin forte 100 </a:t>
            </a:r>
            <a:r>
              <a:rPr lang="nb-NO" dirty="0" err="1"/>
              <a:t>stk</a:t>
            </a:r>
            <a:r>
              <a:rPr lang="nb-NO" dirty="0"/>
              <a:t>, sykemelding og CT av ryggen for å finne ut hva som er galt med ryggen. Du som lege tenker at han trenger gradert og tilrettelagt sykemelding, og informasjon om aktivitet ved ryggsmerter. </a:t>
            </a:r>
          </a:p>
          <a:p>
            <a:pPr marL="342900" lvl="0" indent="-342900">
              <a:buFont typeface="Arial" panose="020B0604020202020204" pitchFamily="34" charset="0"/>
              <a:buChar char="•"/>
            </a:pPr>
            <a:r>
              <a:rPr lang="nb-NO" dirty="0">
                <a:solidFill>
                  <a:srgbClr val="00244E"/>
                </a:solidFill>
              </a:rPr>
              <a:t>Kan du la være å sykemelde 100%, ikke rekvirerer PF og ikke henvise til CT? </a:t>
            </a:r>
            <a:endParaRPr lang="nb-NO" dirty="0"/>
          </a:p>
          <a:p>
            <a:pPr marL="1028700" lvl="1" indent="-342900"/>
            <a:r>
              <a:rPr lang="nb-NO" dirty="0">
                <a:solidFill>
                  <a:srgbClr val="C90B1C">
                    <a:lumMod val="40000"/>
                    <a:lumOff val="60000"/>
                  </a:srgbClr>
                </a:solidFill>
              </a:rPr>
              <a:t>Poll</a:t>
            </a:r>
          </a:p>
          <a:p>
            <a:pPr marL="1485900" lvl="2" indent="-342900"/>
            <a:r>
              <a:rPr lang="nb-NO" dirty="0">
                <a:solidFill>
                  <a:srgbClr val="00244E"/>
                </a:solidFill>
              </a:rPr>
              <a:t>Svar: 3</a:t>
            </a:r>
          </a:p>
          <a:p>
            <a:pPr marL="342900" lvl="0" indent="-342900">
              <a:buFont typeface="Arial" panose="020B0604020202020204" pitchFamily="34" charset="0"/>
              <a:buChar char="•"/>
            </a:pPr>
            <a:r>
              <a:rPr lang="nb-NO" dirty="0">
                <a:solidFill>
                  <a:srgbClr val="FF0000"/>
                </a:solidFill>
              </a:rPr>
              <a:t>Til refleksjon 2 min</a:t>
            </a:r>
            <a:r>
              <a:rPr lang="nb-NO" dirty="0">
                <a:solidFill>
                  <a:srgbClr val="00244E"/>
                </a:solidFill>
              </a:rPr>
              <a:t>: </a:t>
            </a:r>
          </a:p>
          <a:p>
            <a:pPr marL="1028700" lvl="1" indent="-342900"/>
            <a:r>
              <a:rPr lang="nb-NO" dirty="0">
                <a:solidFill>
                  <a:srgbClr val="00244E"/>
                </a:solidFill>
              </a:rPr>
              <a:t>Har pasienten rett til den helsehjelpen han mener er riktig?</a:t>
            </a:r>
          </a:p>
          <a:p>
            <a:pPr marL="1028700" lvl="1" indent="-342900"/>
            <a:r>
              <a:rPr lang="nb-NO" dirty="0">
                <a:solidFill>
                  <a:srgbClr val="00244E"/>
                </a:solidFill>
              </a:rPr>
              <a:t>Hva er din rolle i denne situasjonen?</a:t>
            </a:r>
          </a:p>
          <a:p>
            <a:pPr marL="342900" indent="-342900"/>
            <a:endParaRPr lang="nb-NO" dirty="0">
              <a:solidFill>
                <a:srgbClr val="00244E"/>
              </a:solidFill>
            </a:endParaRPr>
          </a:p>
          <a:p>
            <a:pPr marL="342900" indent="-342900"/>
            <a:endParaRPr lang="nb-NO" dirty="0"/>
          </a:p>
        </p:txBody>
      </p:sp>
      <p:sp>
        <p:nvSpPr>
          <p:cNvPr id="4" name="TekstSylinder 3">
            <a:extLst>
              <a:ext uri="{FF2B5EF4-FFF2-40B4-BE49-F238E27FC236}">
                <a16:creationId xmlns:a16="http://schemas.microsoft.com/office/drawing/2014/main" id="{35320EEB-0BE8-3056-7727-C0095BDE7A64}"/>
              </a:ext>
            </a:extLst>
          </p:cNvPr>
          <p:cNvSpPr txBox="1"/>
          <p:nvPr/>
        </p:nvSpPr>
        <p:spPr>
          <a:xfrm>
            <a:off x="3941379" y="2354318"/>
            <a:ext cx="8008883" cy="2445862"/>
          </a:xfrm>
          <a:prstGeom prst="rect">
            <a:avLst/>
          </a:prstGeom>
          <a:solidFill>
            <a:srgbClr val="DBEBEC"/>
          </a:solidFill>
        </p:spPr>
        <p:txBody>
          <a:bodyPr wrap="square" rtlCol="0">
            <a:spAutoFit/>
          </a:bodyPr>
          <a:lstStyle/>
          <a:p>
            <a:pPr marL="342900" lvl="0" indent="-342900">
              <a:lnSpc>
                <a:spcPct val="107000"/>
              </a:lnSpc>
              <a:buFont typeface="+mj-lt"/>
              <a:buAutoNum type="arabicPeriod"/>
            </a:pPr>
            <a:r>
              <a:rPr lang="nb-NO" sz="2400" dirty="0">
                <a:effectLst/>
                <a:latin typeface="Calibri" panose="020F0502020204030204" pitchFamily="34" charset="0"/>
                <a:ea typeface="Calibri" panose="020F0502020204030204" pitchFamily="34" charset="0"/>
                <a:cs typeface="Times New Roman" panose="02020603050405020304" pitchFamily="18" charset="0"/>
              </a:rPr>
              <a:t>Nei</a:t>
            </a:r>
          </a:p>
          <a:p>
            <a:pPr marL="342900" lvl="0" indent="-342900">
              <a:lnSpc>
                <a:spcPct val="107000"/>
              </a:lnSpc>
              <a:buFont typeface="+mj-lt"/>
              <a:buAutoNum type="arabicPeriod"/>
            </a:pPr>
            <a:r>
              <a:rPr lang="nb-NO" sz="2400" dirty="0">
                <a:effectLst/>
                <a:latin typeface="Calibri" panose="020F0502020204030204" pitchFamily="34" charset="0"/>
                <a:ea typeface="Calibri" panose="020F0502020204030204" pitchFamily="34" charset="0"/>
                <a:cs typeface="Times New Roman" panose="02020603050405020304" pitchFamily="18" charset="0"/>
              </a:rPr>
              <a:t>Kun dersom pasienten forstår at dette ikke er hensiktsmessig etter en faglig forklaring til pasienten.</a:t>
            </a:r>
          </a:p>
          <a:p>
            <a:pPr marL="342900" lvl="0" indent="-342900">
              <a:lnSpc>
                <a:spcPct val="107000"/>
              </a:lnSpc>
              <a:buFont typeface="+mj-lt"/>
              <a:buAutoNum type="arabicPeriod"/>
            </a:pPr>
            <a:r>
              <a:rPr lang="nb-NO" sz="2400" dirty="0">
                <a:effectLst/>
                <a:latin typeface="Calibri" panose="020F0502020204030204" pitchFamily="34" charset="0"/>
                <a:ea typeface="Calibri" panose="020F0502020204030204" pitchFamily="34" charset="0"/>
                <a:cs typeface="Times New Roman" panose="02020603050405020304" pitchFamily="18" charset="0"/>
              </a:rPr>
              <a:t>Ja, pasienten har ikke krav på den behandlingen han ønsker, men krav på å bli hørt og å få en forklaring.</a:t>
            </a:r>
          </a:p>
          <a:p>
            <a:pPr marL="342900" lvl="0" indent="-342900">
              <a:lnSpc>
                <a:spcPct val="107000"/>
              </a:lnSpc>
              <a:spcAft>
                <a:spcPts val="800"/>
              </a:spcAft>
              <a:buFont typeface="+mj-lt"/>
              <a:buAutoNum type="arabicPeriod"/>
            </a:pPr>
            <a:r>
              <a:rPr lang="nb-NO" sz="2400" dirty="0">
                <a:effectLst/>
                <a:latin typeface="Calibri" panose="020F0502020204030204" pitchFamily="34" charset="0"/>
                <a:ea typeface="Calibri" panose="020F0502020204030204" pitchFamily="34" charset="0"/>
                <a:cs typeface="Times New Roman" panose="02020603050405020304" pitchFamily="18" charset="0"/>
              </a:rPr>
              <a:t>Ja, her er det viktig å sette klare grenser for pasienten.</a:t>
            </a:r>
          </a:p>
        </p:txBody>
      </p:sp>
    </p:spTree>
    <p:extLst>
      <p:ext uri="{BB962C8B-B14F-4D97-AF65-F5344CB8AC3E}">
        <p14:creationId xmlns:p14="http://schemas.microsoft.com/office/powerpoint/2010/main" val="173711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194B79-7D56-4912-8A51-0B14EBCF1799}"/>
              </a:ext>
            </a:extLst>
          </p:cNvPr>
          <p:cNvSpPr>
            <a:spLocks noGrp="1"/>
          </p:cNvSpPr>
          <p:nvPr>
            <p:ph type="title"/>
          </p:nvPr>
        </p:nvSpPr>
        <p:spPr/>
        <p:txBody>
          <a:bodyPr/>
          <a:lstStyle/>
          <a:p>
            <a:r>
              <a:rPr lang="nb-NO" dirty="0"/>
              <a:t>Kasus 1: svar</a:t>
            </a:r>
          </a:p>
        </p:txBody>
      </p:sp>
      <p:sp>
        <p:nvSpPr>
          <p:cNvPr id="3" name="Plassholder for tekst 2">
            <a:extLst>
              <a:ext uri="{FF2B5EF4-FFF2-40B4-BE49-F238E27FC236}">
                <a16:creationId xmlns:a16="http://schemas.microsoft.com/office/drawing/2014/main" id="{DA4D0E96-1155-4DD9-B500-3C6401EBC5C1}"/>
              </a:ext>
            </a:extLst>
          </p:cNvPr>
          <p:cNvSpPr>
            <a:spLocks noGrp="1"/>
          </p:cNvSpPr>
          <p:nvPr>
            <p:ph type="body" sz="quarter" idx="11"/>
          </p:nvPr>
        </p:nvSpPr>
        <p:spPr>
          <a:xfrm>
            <a:off x="1057541" y="2164988"/>
            <a:ext cx="10078772" cy="4571311"/>
          </a:xfrm>
        </p:spPr>
        <p:txBody>
          <a:bodyPr/>
          <a:lstStyle/>
          <a:p>
            <a:pPr marL="342900" indent="-342900">
              <a:buFont typeface="Arial" panose="020B0604020202020204" pitchFamily="34" charset="0"/>
              <a:buChar char="•"/>
            </a:pPr>
            <a:r>
              <a:rPr lang="nb-NO" dirty="0"/>
              <a:t>Har pasienten rett til den helsehjelpen han mener er riktig?</a:t>
            </a:r>
          </a:p>
          <a:p>
            <a:pPr marL="1028700" lvl="1" indent="-342900"/>
            <a:r>
              <a:rPr lang="nb-NO" dirty="0">
                <a:solidFill>
                  <a:srgbClr val="00244E"/>
                </a:solidFill>
              </a:rPr>
              <a:t>Pasienten velger fra en individuelt tilpasset «helsetjenestemeny» som legen legger frem. Det er ikke pasienten som lager den menyen.</a:t>
            </a:r>
          </a:p>
          <a:p>
            <a:pPr marL="1028700" lvl="1" indent="-342900"/>
            <a:r>
              <a:rPr lang="nb-NO" dirty="0">
                <a:solidFill>
                  <a:srgbClr val="00244E"/>
                </a:solidFill>
              </a:rPr>
              <a:t>«</a:t>
            </a:r>
            <a:r>
              <a:rPr lang="nb-NO" i="1" dirty="0">
                <a:solidFill>
                  <a:srgbClr val="00244E"/>
                </a:solidFill>
              </a:rPr>
              <a:t>Pasientenes helsetjeneste</a:t>
            </a:r>
            <a:r>
              <a:rPr lang="nb-NO" dirty="0">
                <a:solidFill>
                  <a:srgbClr val="00244E"/>
                </a:solidFill>
              </a:rPr>
              <a:t>» </a:t>
            </a:r>
            <a:r>
              <a:rPr lang="nb-NO" dirty="0" err="1">
                <a:solidFill>
                  <a:srgbClr val="00244E"/>
                </a:solidFill>
              </a:rPr>
              <a:t>vs</a:t>
            </a:r>
            <a:r>
              <a:rPr lang="nb-NO" dirty="0">
                <a:solidFill>
                  <a:srgbClr val="00244E"/>
                </a:solidFill>
              </a:rPr>
              <a:t> «</a:t>
            </a:r>
            <a:r>
              <a:rPr lang="nb-NO" i="1" dirty="0">
                <a:solidFill>
                  <a:srgbClr val="00244E"/>
                </a:solidFill>
              </a:rPr>
              <a:t>pasientstyrt helsetjenesten». </a:t>
            </a:r>
            <a:r>
              <a:rPr lang="nb-NO" dirty="0">
                <a:solidFill>
                  <a:srgbClr val="00244E"/>
                </a:solidFill>
              </a:rPr>
              <a:t>Dette betyr ikke at pasientene skal bestemme hvilken behandling de skal ha. Pasient- og brukerrettighetsloven § 2-1 og § 2-2</a:t>
            </a:r>
            <a:endParaRPr lang="nb-NO" dirty="0"/>
          </a:p>
          <a:p>
            <a:pPr marL="342900" indent="-342900">
              <a:buFont typeface="Arial" panose="020B0604020202020204" pitchFamily="34" charset="0"/>
              <a:buChar char="•"/>
            </a:pPr>
            <a:r>
              <a:rPr lang="nb-NO" dirty="0"/>
              <a:t>Hva er din rolle i denne situasjonen?</a:t>
            </a:r>
          </a:p>
          <a:p>
            <a:pPr marL="1028700" lvl="1" indent="-342900"/>
            <a:r>
              <a:rPr lang="nb-NO" dirty="0"/>
              <a:t>Informasjon</a:t>
            </a:r>
          </a:p>
          <a:p>
            <a:pPr marL="1028700" lvl="1" indent="-342900"/>
            <a:r>
              <a:rPr lang="nb-NO" dirty="0"/>
              <a:t>Lytte til pasienten</a:t>
            </a:r>
          </a:p>
          <a:p>
            <a:pPr marL="1028700" lvl="1" indent="-342900"/>
            <a:r>
              <a:rPr lang="nb-NO" dirty="0"/>
              <a:t>Beslutning på faglig grunnlag	</a:t>
            </a:r>
          </a:p>
        </p:txBody>
      </p:sp>
      <p:sp>
        <p:nvSpPr>
          <p:cNvPr id="4" name="TekstSylinder 3">
            <a:extLst>
              <a:ext uri="{FF2B5EF4-FFF2-40B4-BE49-F238E27FC236}">
                <a16:creationId xmlns:a16="http://schemas.microsoft.com/office/drawing/2014/main" id="{FDF6A66F-1E09-4072-2B08-68AB30714738}"/>
              </a:ext>
            </a:extLst>
          </p:cNvPr>
          <p:cNvSpPr txBox="1"/>
          <p:nvPr/>
        </p:nvSpPr>
        <p:spPr>
          <a:xfrm>
            <a:off x="6990735" y="4507938"/>
            <a:ext cx="4018936" cy="1754326"/>
          </a:xfrm>
          <a:prstGeom prst="rect">
            <a:avLst/>
          </a:prstGeom>
          <a:solidFill>
            <a:schemeClr val="accent5">
              <a:lumMod val="20000"/>
              <a:lumOff val="80000"/>
            </a:schemeClr>
          </a:solidFill>
        </p:spPr>
        <p:txBody>
          <a:bodyPr wrap="square" rtlCol="0">
            <a:spAutoFit/>
          </a:bodyPr>
          <a:lstStyle/>
          <a:p>
            <a:r>
              <a:rPr lang="nb-NO" dirty="0"/>
              <a:t>Pasienten har rett på det som er «nødvendig», ikke det pasienten ønsker seg. </a:t>
            </a:r>
          </a:p>
          <a:p>
            <a:endParaRPr lang="nb-NO" dirty="0"/>
          </a:p>
          <a:p>
            <a:r>
              <a:rPr lang="nb-NO" dirty="0"/>
              <a:t>«Nødvendig» = «forsvarlig»</a:t>
            </a:r>
          </a:p>
          <a:p>
            <a:r>
              <a:rPr lang="nb-NO" dirty="0"/>
              <a:t>	 </a:t>
            </a:r>
          </a:p>
        </p:txBody>
      </p:sp>
    </p:spTree>
    <p:extLst>
      <p:ext uri="{BB962C8B-B14F-4D97-AF65-F5344CB8AC3E}">
        <p14:creationId xmlns:p14="http://schemas.microsoft.com/office/powerpoint/2010/main" val="169803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C78DF8-2F82-4F16-AD4A-A77ADC9F3B70}"/>
              </a:ext>
            </a:extLst>
          </p:cNvPr>
          <p:cNvSpPr>
            <a:spLocks noGrp="1"/>
          </p:cNvSpPr>
          <p:nvPr>
            <p:ph type="title"/>
          </p:nvPr>
        </p:nvSpPr>
        <p:spPr/>
        <p:txBody>
          <a:bodyPr/>
          <a:lstStyle/>
          <a:p>
            <a:pPr algn="ctr"/>
            <a:r>
              <a:rPr lang="nb-NO" dirty="0"/>
              <a:t>Kasus 2</a:t>
            </a:r>
          </a:p>
        </p:txBody>
      </p:sp>
      <p:sp>
        <p:nvSpPr>
          <p:cNvPr id="3" name="Plassholder for tekst 2">
            <a:extLst>
              <a:ext uri="{FF2B5EF4-FFF2-40B4-BE49-F238E27FC236}">
                <a16:creationId xmlns:a16="http://schemas.microsoft.com/office/drawing/2014/main" id="{EFE74154-7808-4DA4-B67F-05D206611EA8}"/>
              </a:ext>
            </a:extLst>
          </p:cNvPr>
          <p:cNvSpPr>
            <a:spLocks noGrp="1"/>
          </p:cNvSpPr>
          <p:nvPr>
            <p:ph type="body" sz="quarter" idx="11"/>
          </p:nvPr>
        </p:nvSpPr>
        <p:spPr>
          <a:xfrm>
            <a:off x="1057541" y="2164988"/>
            <a:ext cx="10078772" cy="3255628"/>
          </a:xfrm>
        </p:spPr>
        <p:txBody>
          <a:bodyPr/>
          <a:lstStyle/>
          <a:p>
            <a:pPr marL="342900" indent="-342900">
              <a:buFont typeface="Arial" panose="020B0604020202020204" pitchFamily="34" charset="0"/>
              <a:buChar char="•"/>
            </a:pPr>
            <a:r>
              <a:rPr lang="nb-NO" dirty="0"/>
              <a:t>Ulf </a:t>
            </a:r>
            <a:r>
              <a:rPr lang="nb-NO" dirty="0" err="1"/>
              <a:t>Ulfsrud</a:t>
            </a:r>
            <a:r>
              <a:rPr lang="nb-NO" dirty="0"/>
              <a:t>, 85 år, trenger kontinuerlig pleie og omsorg. Hjemmesykepleien klarer ikke å være der hele tiden. Han får avslag på sykehjemsplass.</a:t>
            </a:r>
          </a:p>
          <a:p>
            <a:pPr marL="342900" indent="-342900">
              <a:buFont typeface="Arial" panose="020B0604020202020204" pitchFamily="34" charset="0"/>
              <a:buChar char="•"/>
            </a:pPr>
            <a:r>
              <a:rPr lang="nb-NO" dirty="0"/>
              <a:t>Er dette lovbrudd? </a:t>
            </a:r>
          </a:p>
          <a:p>
            <a:pPr marL="1028700" lvl="1" indent="-342900"/>
            <a:r>
              <a:rPr lang="nb-NO" dirty="0">
                <a:solidFill>
                  <a:schemeClr val="accent5">
                    <a:lumMod val="40000"/>
                    <a:lumOff val="60000"/>
                  </a:schemeClr>
                </a:solidFill>
              </a:rPr>
              <a:t>Polls</a:t>
            </a:r>
          </a:p>
          <a:p>
            <a:pPr lvl="2" indent="0">
              <a:buNone/>
            </a:pPr>
            <a:r>
              <a:rPr lang="nb-NO" dirty="0"/>
              <a:t>Svar: 3</a:t>
            </a:r>
          </a:p>
          <a:p>
            <a:pPr marL="342900" indent="-342900">
              <a:buFont typeface="Arial" panose="020B0604020202020204" pitchFamily="34" charset="0"/>
              <a:buChar char="•"/>
            </a:pPr>
            <a:endParaRPr lang="nb-NO" dirty="0"/>
          </a:p>
        </p:txBody>
      </p:sp>
      <p:sp>
        <p:nvSpPr>
          <p:cNvPr id="4" name="TekstSylinder 3">
            <a:extLst>
              <a:ext uri="{FF2B5EF4-FFF2-40B4-BE49-F238E27FC236}">
                <a16:creationId xmlns:a16="http://schemas.microsoft.com/office/drawing/2014/main" id="{1DCEF1A4-0760-7D9C-C71E-1E97B9CB783D}"/>
              </a:ext>
            </a:extLst>
          </p:cNvPr>
          <p:cNvSpPr txBox="1"/>
          <p:nvPr/>
        </p:nvSpPr>
        <p:spPr>
          <a:xfrm>
            <a:off x="3268717" y="3429000"/>
            <a:ext cx="8424042" cy="2382960"/>
          </a:xfrm>
          <a:prstGeom prst="rect">
            <a:avLst/>
          </a:prstGeom>
          <a:solidFill>
            <a:schemeClr val="bg1">
              <a:lumMod val="95000"/>
            </a:schemeClr>
          </a:solidFill>
        </p:spPr>
        <p:txBody>
          <a:bodyPr wrap="square" rtlCol="0">
            <a:spAutoFit/>
          </a:bodyPr>
          <a:lstStyle/>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dersom pårørende finner at han trenger kontinuerlig pleie og omsorg</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dersom hjemmesykepleien mener at han trenger kontinuerlig pleie og omsorg</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dersom kommunehelsetjenesten finner at sykehjemsplass er den eneste forsvarlige tjenesten </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Nei, kommunen har ikke nok ledige sykehjemsplasser</a:t>
            </a:r>
          </a:p>
          <a:p>
            <a:pPr marL="342900" lvl="0" indent="-342900">
              <a:lnSpc>
                <a:spcPct val="107000"/>
              </a:lnSpc>
              <a:spcAft>
                <a:spcPts val="800"/>
              </a:spcAft>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Nei, avslaget er gitt muntlig fra tjenesten etter en muntlig henvendelse.</a:t>
            </a:r>
          </a:p>
        </p:txBody>
      </p:sp>
    </p:spTree>
    <p:extLst>
      <p:ext uri="{BB962C8B-B14F-4D97-AF65-F5344CB8AC3E}">
        <p14:creationId xmlns:p14="http://schemas.microsoft.com/office/powerpoint/2010/main" val="288563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5889EC-3D38-4AD9-BECC-92CC86F4183E}"/>
              </a:ext>
            </a:extLst>
          </p:cNvPr>
          <p:cNvSpPr>
            <a:spLocks noGrp="1"/>
          </p:cNvSpPr>
          <p:nvPr>
            <p:ph type="title"/>
          </p:nvPr>
        </p:nvSpPr>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Kasus 2: Er dette lovbrudd? </a:t>
            </a:r>
          </a:p>
        </p:txBody>
      </p:sp>
      <p:sp>
        <p:nvSpPr>
          <p:cNvPr id="3" name="Plassholder for tekst 2">
            <a:extLst>
              <a:ext uri="{FF2B5EF4-FFF2-40B4-BE49-F238E27FC236}">
                <a16:creationId xmlns:a16="http://schemas.microsoft.com/office/drawing/2014/main" id="{7B027571-BF42-41D4-93A3-23328FFA97F0}"/>
              </a:ext>
            </a:extLst>
          </p:cNvPr>
          <p:cNvSpPr>
            <a:spLocks noGrp="1"/>
          </p:cNvSpPr>
          <p:nvPr>
            <p:ph type="body" sz="quarter" idx="11"/>
          </p:nvPr>
        </p:nvSpPr>
        <p:spPr/>
        <p:txBody>
          <a:bodyPr/>
          <a:lstStyle/>
          <a:p>
            <a:pPr marL="1028700" lvl="1" indent="-342900"/>
            <a:r>
              <a:rPr lang="nb-NO" dirty="0">
                <a:solidFill>
                  <a:srgbClr val="00244E"/>
                </a:solidFill>
              </a:rPr>
              <a:t>Loven</a:t>
            </a:r>
          </a:p>
          <a:p>
            <a:pPr marL="1485900" lvl="2" indent="-342900"/>
            <a:r>
              <a:rPr lang="nb-NO" dirty="0">
                <a:solidFill>
                  <a:srgbClr val="00244E"/>
                </a:solidFill>
              </a:rPr>
              <a:t>«</a:t>
            </a:r>
            <a:r>
              <a:rPr lang="nb-NO" sz="2000" dirty="0">
                <a:solidFill>
                  <a:srgbClr val="00244E"/>
                </a:solidFill>
              </a:rPr>
              <a:t>Nødvendige» helse- og omsorgstjenester, </a:t>
            </a:r>
            <a:r>
              <a:rPr lang="nb-NO" sz="2000" dirty="0" err="1">
                <a:solidFill>
                  <a:srgbClr val="00244E"/>
                </a:solidFill>
              </a:rPr>
              <a:t>jf</a:t>
            </a:r>
            <a:r>
              <a:rPr lang="nb-NO" sz="2000" dirty="0">
                <a:solidFill>
                  <a:srgbClr val="00244E"/>
                </a:solidFill>
              </a:rPr>
              <a:t> § 2-1 og § 2-1 e (heldøgn pleie)?</a:t>
            </a:r>
          </a:p>
          <a:p>
            <a:pPr marL="1943100" lvl="3" indent="-342900"/>
            <a:r>
              <a:rPr lang="nb-NO" sz="2000" dirty="0">
                <a:solidFill>
                  <a:srgbClr val="00244E"/>
                </a:solidFill>
              </a:rPr>
              <a:t>Forsvarlig standard</a:t>
            </a:r>
          </a:p>
          <a:p>
            <a:pPr marL="1943100" lvl="3" indent="-342900"/>
            <a:r>
              <a:rPr lang="nb-NO" sz="2000" dirty="0">
                <a:solidFill>
                  <a:srgbClr val="00244E"/>
                </a:solidFill>
              </a:rPr>
              <a:t>Behov: individuell helsefaglig / sosialfaglig vurdering</a:t>
            </a:r>
          </a:p>
          <a:p>
            <a:pPr marL="1485900" lvl="2" indent="-342900"/>
            <a:r>
              <a:rPr lang="nb-NO" sz="2000" dirty="0">
                <a:solidFill>
                  <a:srgbClr val="00244E"/>
                </a:solidFill>
              </a:rPr>
              <a:t>Skriftlig vedtak for helsetjenester kun for </a:t>
            </a:r>
          </a:p>
          <a:p>
            <a:pPr marL="1943100" lvl="3" indent="-342900"/>
            <a:r>
              <a:rPr lang="nb-NO" sz="2000" dirty="0">
                <a:solidFill>
                  <a:srgbClr val="00244E"/>
                </a:solidFill>
              </a:rPr>
              <a:t>Helsetjenester i hjemmet, praktisk bistand, institusjon, </a:t>
            </a:r>
            <a:r>
              <a:rPr lang="nb-NO" sz="2000" dirty="0" err="1">
                <a:solidFill>
                  <a:srgbClr val="00244E"/>
                </a:solidFill>
              </a:rPr>
              <a:t>jf</a:t>
            </a:r>
            <a:r>
              <a:rPr lang="nb-NO" sz="2000" dirty="0">
                <a:solidFill>
                  <a:srgbClr val="00244E"/>
                </a:solidFill>
              </a:rPr>
              <a:t> § 2-7.</a:t>
            </a:r>
          </a:p>
          <a:p>
            <a:pPr marL="1028700" lvl="1" indent="-342900"/>
            <a:r>
              <a:rPr lang="nb-NO" dirty="0">
                <a:solidFill>
                  <a:srgbClr val="00244E"/>
                </a:solidFill>
              </a:rPr>
              <a:t>Lovbrudd dersom </a:t>
            </a:r>
          </a:p>
          <a:p>
            <a:pPr marL="1485900" lvl="2" indent="-342900"/>
            <a:r>
              <a:rPr lang="nb-NO" sz="2000" dirty="0">
                <a:solidFill>
                  <a:srgbClr val="00244E"/>
                </a:solidFill>
              </a:rPr>
              <a:t>Fagvurdering: En bestemt type tjeneste (institusjonsplass) er eneste alternativ for å kunne yte et forsvarlig tilbud i det konkrete tilfellet.</a:t>
            </a:r>
            <a:endParaRPr lang="nb-NO" sz="2000" dirty="0"/>
          </a:p>
        </p:txBody>
      </p:sp>
    </p:spTree>
    <p:extLst>
      <p:ext uri="{BB962C8B-B14F-4D97-AF65-F5344CB8AC3E}">
        <p14:creationId xmlns:p14="http://schemas.microsoft.com/office/powerpoint/2010/main" val="20390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_2019_FylkesmannenOsloViken" id="{CFFBF8D0-B7B5-4661-90B7-55B76365C321}" vid="{F56079D1-628E-4B51-BB30-13FF2523332D}"/>
    </a:ext>
  </a:extLst>
</a:theme>
</file>

<file path=ppt/theme/theme2.xml><?xml version="1.0" encoding="utf-8"?>
<a:theme xmlns:a="http://schemas.openxmlformats.org/drawingml/2006/main" name="1_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sonvern" id="{7C4456EE-9D7C-4124-B8BD-CF93FDB7A1CD}" vid="{D5E45E7B-E50C-445A-9BA9-89B9C838877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powerpointmal_2019_fylkesmannenosloviken (3)</Template>
  <TotalTime>18978</TotalTime>
  <Words>5918</Words>
  <Application>Microsoft Office PowerPoint</Application>
  <PresentationFormat>Widescreen</PresentationFormat>
  <Paragraphs>510</Paragraphs>
  <Slides>33</Slides>
  <Notes>32</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33</vt:i4>
      </vt:variant>
    </vt:vector>
  </HeadingPairs>
  <TitlesOfParts>
    <vt:vector size="40" baseType="lpstr">
      <vt:lpstr>Arial</vt:lpstr>
      <vt:lpstr>Calibri</vt:lpstr>
      <vt:lpstr>Open Sans</vt:lpstr>
      <vt:lpstr>Open Sans Light</vt:lpstr>
      <vt:lpstr>Open Sans SemiBold</vt:lpstr>
      <vt:lpstr>Office-tema</vt:lpstr>
      <vt:lpstr>1_Office-tema</vt:lpstr>
      <vt:lpstr>PowerPoint-presentasjon</vt:lpstr>
      <vt:lpstr>Hva er en pasientrettighet?</vt:lpstr>
      <vt:lpstr>Pasient- og brukerrettighetsloven  – de mest sentrale rettighetene</vt:lpstr>
      <vt:lpstr>Pasient- og brukerrettighetsloven  – de mest sentrale rettighetene</vt:lpstr>
      <vt:lpstr>PowerPoint-presentasjon</vt:lpstr>
      <vt:lpstr>Kasus 1</vt:lpstr>
      <vt:lpstr>Kasus 1: svar</vt:lpstr>
      <vt:lpstr>Kasus 2</vt:lpstr>
      <vt:lpstr>Kasus 2: Er dette lovbrudd? </vt:lpstr>
      <vt:lpstr>PowerPoint-presentasjon</vt:lpstr>
      <vt:lpstr>Kasus 3</vt:lpstr>
      <vt:lpstr>Kasus 3 : fortsetter</vt:lpstr>
      <vt:lpstr>PowerPoint-presentasjon</vt:lpstr>
      <vt:lpstr>Informasjon er viktig for å gjøre pasienten </vt:lpstr>
      <vt:lpstr>Kasus 4</vt:lpstr>
      <vt:lpstr>Hva sier rettskildene om inf til mor?</vt:lpstr>
      <vt:lpstr> Kasus 4 fortsette…</vt:lpstr>
      <vt:lpstr>Hva med samtykke til helsehjelp da? </vt:lpstr>
      <vt:lpstr>Rettskilder – hva er det? Du finner ikke svar på alt i bare loven…</vt:lpstr>
      <vt:lpstr>PowerPoint-presentasjon</vt:lpstr>
      <vt:lpstr>Kasus 5</vt:lpstr>
      <vt:lpstr>Kasus 5: svar</vt:lpstr>
      <vt:lpstr>Kasus 5: svar</vt:lpstr>
      <vt:lpstr>Helsehjelp</vt:lpstr>
      <vt:lpstr>Kasus 6</vt:lpstr>
      <vt:lpstr>Kasus 6: svar Hva skal du gjøre som fastlege? </vt:lpstr>
      <vt:lpstr>PowerPoint-presentasjon</vt:lpstr>
      <vt:lpstr>Kasus 6: svar Hva skal du gjøre som fastlege? </vt:lpstr>
      <vt:lpstr>Kasus 6: svar:  Hva skal du gjøre som fastlege? </vt:lpstr>
      <vt:lpstr>PowerPoint-presentasjon</vt:lpstr>
      <vt:lpstr>Kasus 7</vt:lpstr>
      <vt:lpstr>Kasus7: svar</vt:lpstr>
      <vt:lpstr>Retting og sletting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Krokeide, Astrid Aaserud</dc:creator>
  <cp:lastModifiedBy>Hjermann, Mette Kristine</cp:lastModifiedBy>
  <cp:revision>299</cp:revision>
  <cp:lastPrinted>2019-10-19T17:03:31Z</cp:lastPrinted>
  <dcterms:created xsi:type="dcterms:W3CDTF">2019-09-13T10:39:01Z</dcterms:created>
  <dcterms:modified xsi:type="dcterms:W3CDTF">2025-10-28T15:04:02Z</dcterms:modified>
</cp:coreProperties>
</file>