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0" r:id="rId2"/>
    <p:sldId id="334" r:id="rId3"/>
    <p:sldId id="319" r:id="rId4"/>
    <p:sldId id="336" r:id="rId5"/>
    <p:sldId id="337" r:id="rId6"/>
    <p:sldId id="275" r:id="rId7"/>
    <p:sldId id="373" r:id="rId8"/>
    <p:sldId id="372" r:id="rId9"/>
    <p:sldId id="374" r:id="rId10"/>
    <p:sldId id="274" r:id="rId11"/>
    <p:sldId id="375" r:id="rId12"/>
    <p:sldId id="288" r:id="rId13"/>
    <p:sldId id="376" r:id="rId14"/>
    <p:sldId id="377" r:id="rId15"/>
    <p:sldId id="320" r:id="rId16"/>
    <p:sldId id="339" r:id="rId17"/>
    <p:sldId id="378" r:id="rId18"/>
    <p:sldId id="338" r:id="rId19"/>
    <p:sldId id="324" r:id="rId20"/>
    <p:sldId id="359" r:id="rId21"/>
    <p:sldId id="318" r:id="rId22"/>
    <p:sldId id="310" r:id="rId23"/>
    <p:sldId id="394" r:id="rId24"/>
    <p:sldId id="366" r:id="rId25"/>
    <p:sldId id="395" r:id="rId26"/>
    <p:sldId id="301" r:id="rId27"/>
    <p:sldId id="371" r:id="rId28"/>
    <p:sldId id="379" r:id="rId29"/>
    <p:sldId id="341" r:id="rId30"/>
    <p:sldId id="392" r:id="rId31"/>
    <p:sldId id="268" r:id="rId32"/>
  </p:sldIdLst>
  <p:sldSz cx="12192000" cy="6858000"/>
  <p:notesSz cx="6735763" cy="98663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61D4FA40-41D9-4B30-A23E-D8D67BCA36D7}">
          <p14:sldIdLst>
            <p14:sldId id="260"/>
            <p14:sldId id="334"/>
            <p14:sldId id="319"/>
            <p14:sldId id="336"/>
            <p14:sldId id="337"/>
            <p14:sldId id="275"/>
            <p14:sldId id="373"/>
            <p14:sldId id="372"/>
            <p14:sldId id="374"/>
            <p14:sldId id="274"/>
            <p14:sldId id="375"/>
            <p14:sldId id="288"/>
            <p14:sldId id="376"/>
            <p14:sldId id="377"/>
            <p14:sldId id="320"/>
            <p14:sldId id="339"/>
            <p14:sldId id="378"/>
            <p14:sldId id="338"/>
            <p14:sldId id="324"/>
            <p14:sldId id="359"/>
            <p14:sldId id="318"/>
            <p14:sldId id="310"/>
            <p14:sldId id="394"/>
            <p14:sldId id="366"/>
            <p14:sldId id="395"/>
            <p14:sldId id="301"/>
            <p14:sldId id="371"/>
            <p14:sldId id="379"/>
            <p14:sldId id="341"/>
            <p14:sldId id="392"/>
            <p14:sldId id="26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jermann, Mette Kristine" initials="HMK" lastIdx="1" clrIdx="0">
    <p:extLst>
      <p:ext uri="{19B8F6BF-5375-455C-9EA6-DF929625EA0E}">
        <p15:presenceInfo xmlns:p15="http://schemas.microsoft.com/office/powerpoint/2012/main" userId="S::FmosMKH@fylkesmannen.no::3f5fe14a-0d87-4bc7-9e75-24f39244c5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4E"/>
    <a:srgbClr val="000000"/>
    <a:srgbClr val="7A942F"/>
    <a:srgbClr val="00ADBA"/>
    <a:srgbClr val="DBEB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184" autoAdjust="0"/>
    <p:restoredTop sz="82249" autoAdjust="0"/>
  </p:normalViewPr>
  <p:slideViewPr>
    <p:cSldViewPr snapToGrid="0">
      <p:cViewPr varScale="1">
        <p:scale>
          <a:sx n="65" d="100"/>
          <a:sy n="65" d="100"/>
        </p:scale>
        <p:origin x="64" y="20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0" cy="495029"/>
          </a:xfrm>
          <a:prstGeom prst="rect">
            <a:avLst/>
          </a:prstGeom>
        </p:spPr>
        <p:txBody>
          <a:bodyPr vert="horz" lIns="92437" tIns="46218" rIns="92437" bIns="46218" rtlCol="0"/>
          <a:lstStyle>
            <a:lvl1pPr algn="l">
              <a:defRPr sz="1200"/>
            </a:lvl1pPr>
          </a:lstStyle>
          <a:p>
            <a:endParaRPr lang="nb-NO"/>
          </a:p>
        </p:txBody>
      </p:sp>
      <p:sp>
        <p:nvSpPr>
          <p:cNvPr id="3" name="Plassholder for dato 2"/>
          <p:cNvSpPr>
            <a:spLocks noGrp="1"/>
          </p:cNvSpPr>
          <p:nvPr>
            <p:ph type="dt" idx="1"/>
          </p:nvPr>
        </p:nvSpPr>
        <p:spPr>
          <a:xfrm>
            <a:off x="3815374" y="0"/>
            <a:ext cx="2918830" cy="495029"/>
          </a:xfrm>
          <a:prstGeom prst="rect">
            <a:avLst/>
          </a:prstGeom>
        </p:spPr>
        <p:txBody>
          <a:bodyPr vert="horz" lIns="92437" tIns="46218" rIns="92437" bIns="46218" rtlCol="0"/>
          <a:lstStyle>
            <a:lvl1pPr algn="r">
              <a:defRPr sz="1200"/>
            </a:lvl1pPr>
          </a:lstStyle>
          <a:p>
            <a:fld id="{484B0CA8-D4C0-4EDF-983C-013F20071413}" type="datetimeFigureOut">
              <a:rPr lang="nb-NO" smtClean="0"/>
              <a:t>28.10.2025</a:t>
            </a:fld>
            <a:endParaRPr lang="nb-NO"/>
          </a:p>
        </p:txBody>
      </p:sp>
      <p:sp>
        <p:nvSpPr>
          <p:cNvPr id="4" name="Plassholder for lysbilde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2437" tIns="46218" rIns="92437" bIns="46218" rtlCol="0" anchor="ctr"/>
          <a:lstStyle/>
          <a:p>
            <a:endParaRPr lang="nb-NO"/>
          </a:p>
        </p:txBody>
      </p:sp>
      <p:sp>
        <p:nvSpPr>
          <p:cNvPr id="5" name="Plassholder for notater 4"/>
          <p:cNvSpPr>
            <a:spLocks noGrp="1"/>
          </p:cNvSpPr>
          <p:nvPr>
            <p:ph type="body" sz="quarter" idx="3"/>
          </p:nvPr>
        </p:nvSpPr>
        <p:spPr>
          <a:xfrm>
            <a:off x="673577" y="4748163"/>
            <a:ext cx="5388610" cy="3884861"/>
          </a:xfrm>
          <a:prstGeom prst="rect">
            <a:avLst/>
          </a:prstGeom>
        </p:spPr>
        <p:txBody>
          <a:bodyPr vert="horz" lIns="92437" tIns="46218" rIns="92437" bIns="46218"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1286"/>
            <a:ext cx="2918830" cy="495028"/>
          </a:xfrm>
          <a:prstGeom prst="rect">
            <a:avLst/>
          </a:prstGeom>
        </p:spPr>
        <p:txBody>
          <a:bodyPr vert="horz" lIns="92437" tIns="46218" rIns="92437" bIns="46218"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5374" y="9371286"/>
            <a:ext cx="2918830" cy="495028"/>
          </a:xfrm>
          <a:prstGeom prst="rect">
            <a:avLst/>
          </a:prstGeom>
        </p:spPr>
        <p:txBody>
          <a:bodyPr vert="horz" lIns="92437" tIns="46218" rIns="92437" bIns="46218" rtlCol="0" anchor="b"/>
          <a:lstStyle>
            <a:lvl1pPr algn="r">
              <a:defRPr sz="1200"/>
            </a:lvl1pPr>
          </a:lstStyle>
          <a:p>
            <a:fld id="{07E4FB80-D5CD-4F8B-B310-9170DDB90797}" type="slidenum">
              <a:rPr lang="nb-NO" smtClean="0"/>
              <a:t>‹#›</a:t>
            </a:fld>
            <a:endParaRPr lang="nb-NO"/>
          </a:p>
        </p:txBody>
      </p:sp>
    </p:spTree>
    <p:extLst>
      <p:ext uri="{BB962C8B-B14F-4D97-AF65-F5344CB8AC3E}">
        <p14:creationId xmlns:p14="http://schemas.microsoft.com/office/powerpoint/2010/main" val="387528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a:t>
            </a:r>
          </a:p>
          <a:p>
            <a:r>
              <a:rPr lang="nb-NO" dirty="0"/>
              <a:t>MKH: læringsmål</a:t>
            </a:r>
          </a:p>
        </p:txBody>
      </p:sp>
      <p:sp>
        <p:nvSpPr>
          <p:cNvPr id="4" name="Plassholder for lysbildenummer 3"/>
          <p:cNvSpPr>
            <a:spLocks noGrp="1"/>
          </p:cNvSpPr>
          <p:nvPr>
            <p:ph type="sldNum" sz="quarter" idx="5"/>
          </p:nvPr>
        </p:nvSpPr>
        <p:spPr/>
        <p:txBody>
          <a:bodyPr/>
          <a:lstStyle/>
          <a:p>
            <a:fld id="{07E4FB80-D5CD-4F8B-B310-9170DDB90797}" type="slidenum">
              <a:rPr lang="nb-NO" smtClean="0"/>
              <a:t>1</a:t>
            </a:fld>
            <a:endParaRPr lang="nb-NO"/>
          </a:p>
        </p:txBody>
      </p:sp>
    </p:spTree>
    <p:extLst>
      <p:ext uri="{BB962C8B-B14F-4D97-AF65-F5344CB8AC3E}">
        <p14:creationId xmlns:p14="http://schemas.microsoft.com/office/powerpoint/2010/main" val="690646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a:t>
            </a:r>
          </a:p>
          <a:p>
            <a:r>
              <a:rPr lang="nb-NO" dirty="0"/>
              <a:t>1 nei</a:t>
            </a:r>
          </a:p>
          <a:p>
            <a:r>
              <a:rPr lang="nb-NO" dirty="0"/>
              <a:t>2 nei</a:t>
            </a:r>
          </a:p>
          <a:p>
            <a:r>
              <a:rPr lang="nb-NO" dirty="0"/>
              <a:t>Få frem kommunikasjon som en viktig del av omsorgsfull hjelpehjelp – som også kan påvirke forsvarligheten.  Motiverende intervju – avklare agenda tidlig. Møte </a:t>
            </a:r>
            <a:r>
              <a:rPr lang="nb-NO" dirty="0" err="1"/>
              <a:t>pasiente</a:t>
            </a:r>
            <a:r>
              <a:rPr lang="nb-NO" dirty="0"/>
              <a:t>. Ol. </a:t>
            </a:r>
          </a:p>
          <a:p>
            <a:r>
              <a:rPr lang="nb-NO" dirty="0"/>
              <a:t>Kommentarer fra </a:t>
            </a:r>
            <a:r>
              <a:rPr lang="nb-NO" dirty="0" err="1"/>
              <a:t>Hdir</a:t>
            </a:r>
            <a:r>
              <a:rPr lang="nb-NO" dirty="0"/>
              <a:t>: Helsepersonellet har likevel en selvstendig plikt til å unngå for stort tidspress: det kan for eksempel innebære at en fastlege må henvise pasienter til annen lege. </a:t>
            </a:r>
          </a:p>
          <a:p>
            <a:endParaRPr lang="nb-NO" dirty="0"/>
          </a:p>
          <a:p>
            <a:endParaRPr lang="nb-NO" dirty="0"/>
          </a:p>
        </p:txBody>
      </p:sp>
      <p:sp>
        <p:nvSpPr>
          <p:cNvPr id="4" name="Plassholder for lysbildenummer 3"/>
          <p:cNvSpPr>
            <a:spLocks noGrp="1"/>
          </p:cNvSpPr>
          <p:nvPr>
            <p:ph type="sldNum" sz="quarter" idx="10"/>
          </p:nvPr>
        </p:nvSpPr>
        <p:spPr/>
        <p:txBody>
          <a:bodyPr/>
          <a:lstStyle/>
          <a:p>
            <a:fld id="{07E4FB80-D5CD-4F8B-B310-9170DDB90797}" type="slidenum">
              <a:rPr lang="nb-NO" smtClean="0"/>
              <a:t>10</a:t>
            </a:fld>
            <a:endParaRPr lang="nb-NO"/>
          </a:p>
        </p:txBody>
      </p:sp>
    </p:spTree>
    <p:extLst>
      <p:ext uri="{BB962C8B-B14F-4D97-AF65-F5344CB8AC3E}">
        <p14:creationId xmlns:p14="http://schemas.microsoft.com/office/powerpoint/2010/main" val="1126330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MKH</a:t>
            </a:r>
          </a:p>
        </p:txBody>
      </p:sp>
      <p:sp>
        <p:nvSpPr>
          <p:cNvPr id="4" name="Plassholder for lysbildenummer 3"/>
          <p:cNvSpPr>
            <a:spLocks noGrp="1"/>
          </p:cNvSpPr>
          <p:nvPr>
            <p:ph type="sldNum" sz="quarter" idx="5"/>
          </p:nvPr>
        </p:nvSpPr>
        <p:spPr/>
        <p:txBody>
          <a:bodyPr/>
          <a:lstStyle/>
          <a:p>
            <a:fld id="{07E4FB80-D5CD-4F8B-B310-9170DDB90797}" type="slidenum">
              <a:rPr lang="nb-NO" smtClean="0"/>
              <a:t>11</a:t>
            </a:fld>
            <a:endParaRPr lang="nb-NO"/>
          </a:p>
        </p:txBody>
      </p:sp>
    </p:spTree>
    <p:extLst>
      <p:ext uri="{BB962C8B-B14F-4D97-AF65-F5344CB8AC3E}">
        <p14:creationId xmlns:p14="http://schemas.microsoft.com/office/powerpoint/2010/main" val="638126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MKH</a:t>
            </a:r>
          </a:p>
          <a:p>
            <a:endParaRPr lang="nb-NO" dirty="0"/>
          </a:p>
          <a:p>
            <a:r>
              <a:rPr lang="nb-NO" dirty="0"/>
              <a:t>var 1: skille mellom roller – forsvarlig helsehjelp § 4.</a:t>
            </a:r>
          </a:p>
          <a:p>
            <a:r>
              <a:rPr lang="nb-NO" dirty="0"/>
              <a:t>Svar 2: ja. </a:t>
            </a:r>
          </a:p>
        </p:txBody>
      </p:sp>
      <p:sp>
        <p:nvSpPr>
          <p:cNvPr id="4" name="Plassholder for lysbildenummer 3"/>
          <p:cNvSpPr>
            <a:spLocks noGrp="1"/>
          </p:cNvSpPr>
          <p:nvPr>
            <p:ph type="sldNum" sz="quarter" idx="5"/>
          </p:nvPr>
        </p:nvSpPr>
        <p:spPr/>
        <p:txBody>
          <a:bodyPr/>
          <a:lstStyle/>
          <a:p>
            <a:fld id="{07E4FB80-D5CD-4F8B-B310-9170DDB90797}" type="slidenum">
              <a:rPr lang="nb-NO" smtClean="0"/>
              <a:t>12</a:t>
            </a:fld>
            <a:endParaRPr lang="nb-NO"/>
          </a:p>
        </p:txBody>
      </p:sp>
    </p:spTree>
    <p:extLst>
      <p:ext uri="{BB962C8B-B14F-4D97-AF65-F5344CB8AC3E}">
        <p14:creationId xmlns:p14="http://schemas.microsoft.com/office/powerpoint/2010/main" val="3290782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 </a:t>
            </a:r>
          </a:p>
        </p:txBody>
      </p:sp>
      <p:sp>
        <p:nvSpPr>
          <p:cNvPr id="4" name="Plassholder for lysbildenummer 3"/>
          <p:cNvSpPr>
            <a:spLocks noGrp="1"/>
          </p:cNvSpPr>
          <p:nvPr>
            <p:ph type="sldNum" sz="quarter" idx="5"/>
          </p:nvPr>
        </p:nvSpPr>
        <p:spPr/>
        <p:txBody>
          <a:bodyPr/>
          <a:lstStyle/>
          <a:p>
            <a:fld id="{07E4FB80-D5CD-4F8B-B310-9170DDB90797}" type="slidenum">
              <a:rPr lang="nb-NO" smtClean="0"/>
              <a:t>13</a:t>
            </a:fld>
            <a:endParaRPr lang="nb-NO"/>
          </a:p>
        </p:txBody>
      </p:sp>
    </p:spTree>
    <p:extLst>
      <p:ext uri="{BB962C8B-B14F-4D97-AF65-F5344CB8AC3E}">
        <p14:creationId xmlns:p14="http://schemas.microsoft.com/office/powerpoint/2010/main" val="1975032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a:t>
            </a:r>
          </a:p>
        </p:txBody>
      </p:sp>
      <p:sp>
        <p:nvSpPr>
          <p:cNvPr id="4" name="Plassholder for lysbildenummer 3"/>
          <p:cNvSpPr>
            <a:spLocks noGrp="1"/>
          </p:cNvSpPr>
          <p:nvPr>
            <p:ph type="sldNum" sz="quarter" idx="5"/>
          </p:nvPr>
        </p:nvSpPr>
        <p:spPr/>
        <p:txBody>
          <a:bodyPr/>
          <a:lstStyle/>
          <a:p>
            <a:fld id="{07E4FB80-D5CD-4F8B-B310-9170DDB90797}" type="slidenum">
              <a:rPr lang="nb-NO" smtClean="0"/>
              <a:t>14</a:t>
            </a:fld>
            <a:endParaRPr lang="nb-NO"/>
          </a:p>
        </p:txBody>
      </p:sp>
    </p:spTree>
    <p:extLst>
      <p:ext uri="{BB962C8B-B14F-4D97-AF65-F5344CB8AC3E}">
        <p14:creationId xmlns:p14="http://schemas.microsoft.com/office/powerpoint/2010/main" val="46906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a:t>
            </a:r>
          </a:p>
          <a:p>
            <a:endParaRPr lang="nb-NO" dirty="0"/>
          </a:p>
          <a:p>
            <a:r>
              <a:rPr lang="nb-NO" dirty="0"/>
              <a:t> Overskrift hovedtema. </a:t>
            </a:r>
            <a:r>
              <a:rPr lang="nb-NO" b="1" dirty="0"/>
              <a:t>Helsepersonelloven  § 40 – krav til journalens innhold </a:t>
            </a:r>
            <a:r>
              <a:rPr lang="nb-NO" b="1" dirty="0" err="1"/>
              <a:t>m.m</a:t>
            </a:r>
            <a:r>
              <a:rPr lang="nb-NO" b="1" dirty="0"/>
              <a:t>:</a:t>
            </a:r>
          </a:p>
          <a:p>
            <a:r>
              <a:rPr lang="nb-NO" dirty="0"/>
              <a:t>”Journalen skal føres i samsvar med god yrkesskikk og skal inneholde relevante og nødvendige opplysninger om pasienten og helsehjelpen, samt de opplysninger som er nødvendige for å oppfylle meldeplikt eller opplysningsplikt fastsatt i lov eller i medhold av lov. (143) Journalen skal være lett å forstå for annet kvalifisert helsepersonell.”</a:t>
            </a:r>
          </a:p>
          <a:p>
            <a:r>
              <a:rPr lang="nb-NO" dirty="0"/>
              <a:t>GKN </a:t>
            </a:r>
          </a:p>
          <a:p>
            <a:endParaRPr lang="nb-NO" dirty="0"/>
          </a:p>
          <a:p>
            <a:r>
              <a:rPr lang="nb-NO" dirty="0"/>
              <a:t>NB !  § 39. Plikt til å føre løpende journal.</a:t>
            </a:r>
          </a:p>
          <a:p>
            <a:r>
              <a:rPr lang="nb-NO" dirty="0"/>
              <a:t>Det skal fremgå hvem som har ført opplysningene i journalen.</a:t>
            </a:r>
          </a:p>
          <a:p>
            <a:r>
              <a:rPr lang="nb-NO" dirty="0"/>
              <a:t>Det som ikke er journalført, er ikke gjort !!!!!</a:t>
            </a:r>
          </a:p>
          <a:p>
            <a:endParaRPr lang="nb-NO" dirty="0"/>
          </a:p>
          <a:p>
            <a:endParaRPr lang="nb-NO" dirty="0"/>
          </a:p>
          <a:p>
            <a:endParaRPr lang="nb-NO" dirty="0"/>
          </a:p>
          <a:p>
            <a:r>
              <a:rPr lang="nb-NO" dirty="0"/>
              <a:t>NB !  Journalforskriften § 8.  Etter </a:t>
            </a:r>
            <a:r>
              <a:rPr lang="nb-NO" dirty="0" err="1"/>
              <a:t>hpl</a:t>
            </a:r>
            <a:r>
              <a:rPr lang="nb-NO" dirty="0"/>
              <a:t> § 40 først ledd første </a:t>
            </a:r>
            <a:r>
              <a:rPr lang="nb-NO" dirty="0" err="1"/>
              <a:t>pkt</a:t>
            </a:r>
            <a:r>
              <a:rPr lang="nb-NO" dirty="0"/>
              <a:t> skal journalen føres i samsvar med god yrkesskikk og skal inneholde relevante og nødvendige opplysninger om pasienten og helsehjelpen, samt de opplysninger som er nødvendige for å oppfylle meldeplikt eller opplysningsplikt fastsatt i eller i medhold av loven. Nærmere bestemmelser om journalens innhold er gitt i journalforskriften § 8. Bestemmelsen inneholder en lang oppregning og dokumentasjon som skal inngå i journalen dersom der er relevante og nødvendige. I mange pasientjournaler vil en rekke av de oppregnede typer opplysninger og dokumentasjon ikke være aktuelle. På den andre siden kan det være opplysninger og dokumentasjon som ikke er nevnt i § 8 første ledd, men som likevel er relevante og nødvendige i forbindelse med ytelse av helsehjelp til den enkelte pasient. Dette må eventuelt tas med, jf. § 8 tredje ledd.  Opplysninger om pasientidentifikasjon, pårørende, manglende samtykkekompetanse, når og hvordan helsehjelp er gitt, bakgrunnen for helsehjelpen og sykehistorie er opplysninger som normalt sett skal nedtegnes i en pasientjournal. Etter § 8 bokstav h skal overveielser som har ledet til tiltak som fraviker gjeldende retningslinjer nedtegnes. Når det settes i verk slike tiltak er det særlig behov for å dokumenterer hvorfor slik behandling er iverksatt.  Journalen skal videre inneholde opplysninger om det er gitt råd og informasjon til pasient og pårørende. Det bør blant annet fremgå av journalen at pasienten (eller dennes representant) er gitt den informasjon som er nødvendig for å gi pasienten (eller dennes representant) et tilstrekkelig informasjonsgrunnlag for å samtykke til eller avslå den aktuelle undersøkelse eller behandling.  I tillegg til journalnedtegnelser og annen skriftlig dokumentasjon kan det foreligge andre typer pasientdokumentasjon, slik som røntgenbilder, fotografier, video eller lydopptak, modeller av kroppsdeler .   </a:t>
            </a:r>
          </a:p>
          <a:p>
            <a:r>
              <a:rPr lang="nb-NO" dirty="0"/>
              <a:t>Formålet med journalføring: godt og hensiktsmessig arbeidsverktøy for helsepersonellet. Journalen skal føres slik at det fremgår om arbeidet er utført forsvarlig, jf. § 4, og i samsvar med andre krav stilt i lov eller i medhold av lov. Som hovedregel skal en journal kun inneholde informasjon om den aktuelle pasient og ikke om andre pasienter eller personer. Journalen skal kunne forstås av andre. Hensynet til behandlingen og til ettersyn og kontroll tilsier at informasjonen skal være forståelig og at det skal være klart for annet helsepersonell hvem som har behandlet og dokumentert. (se hjelpetekst</a:t>
            </a:r>
          </a:p>
          <a:p>
            <a:endParaRPr lang="nb-NO" dirty="0"/>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15</a:t>
            </a:fld>
            <a:endParaRPr lang="nb-NO"/>
          </a:p>
        </p:txBody>
      </p:sp>
    </p:spTree>
    <p:extLst>
      <p:ext uri="{BB962C8B-B14F-4D97-AF65-F5344CB8AC3E}">
        <p14:creationId xmlns:p14="http://schemas.microsoft.com/office/powerpoint/2010/main" val="1753365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MKH</a:t>
            </a:r>
          </a:p>
          <a:p>
            <a:r>
              <a:rPr lang="nb-NO" dirty="0"/>
              <a:t>Nei. </a:t>
            </a:r>
          </a:p>
          <a:p>
            <a:r>
              <a:rPr lang="nb-NO" dirty="0"/>
              <a:t>Ingen medisinske vurderinger: symptomer, status presens, diagnostiske vurderinger, behandlingsplan</a:t>
            </a:r>
          </a:p>
        </p:txBody>
      </p:sp>
      <p:sp>
        <p:nvSpPr>
          <p:cNvPr id="4" name="Plassholder for lysbildenummer 3"/>
          <p:cNvSpPr>
            <a:spLocks noGrp="1"/>
          </p:cNvSpPr>
          <p:nvPr>
            <p:ph type="sldNum" sz="quarter" idx="5"/>
          </p:nvPr>
        </p:nvSpPr>
        <p:spPr/>
        <p:txBody>
          <a:bodyPr/>
          <a:lstStyle/>
          <a:p>
            <a:fld id="{07E4FB80-D5CD-4F8B-B310-9170DDB90797}" type="slidenum">
              <a:rPr lang="nb-NO" smtClean="0"/>
              <a:t>16</a:t>
            </a:fld>
            <a:endParaRPr lang="nb-NO"/>
          </a:p>
        </p:txBody>
      </p:sp>
    </p:spTree>
    <p:extLst>
      <p:ext uri="{BB962C8B-B14F-4D97-AF65-F5344CB8AC3E}">
        <p14:creationId xmlns:p14="http://schemas.microsoft.com/office/powerpoint/2010/main" val="645602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a:t>
            </a:r>
          </a:p>
        </p:txBody>
      </p:sp>
      <p:sp>
        <p:nvSpPr>
          <p:cNvPr id="4" name="Plassholder for lysbildenummer 3"/>
          <p:cNvSpPr>
            <a:spLocks noGrp="1"/>
          </p:cNvSpPr>
          <p:nvPr>
            <p:ph type="sldNum" sz="quarter" idx="5"/>
          </p:nvPr>
        </p:nvSpPr>
        <p:spPr/>
        <p:txBody>
          <a:bodyPr/>
          <a:lstStyle/>
          <a:p>
            <a:fld id="{07E4FB80-D5CD-4F8B-B310-9170DDB90797}" type="slidenum">
              <a:rPr lang="nb-NO" smtClean="0"/>
              <a:t>17</a:t>
            </a:fld>
            <a:endParaRPr lang="nb-NO"/>
          </a:p>
        </p:txBody>
      </p:sp>
    </p:spTree>
    <p:extLst>
      <p:ext uri="{BB962C8B-B14F-4D97-AF65-F5344CB8AC3E}">
        <p14:creationId xmlns:p14="http://schemas.microsoft.com/office/powerpoint/2010/main" val="688410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MKH</a:t>
            </a:r>
          </a:p>
        </p:txBody>
      </p:sp>
      <p:sp>
        <p:nvSpPr>
          <p:cNvPr id="4" name="Plassholder for lysbildenummer 3"/>
          <p:cNvSpPr>
            <a:spLocks noGrp="1"/>
          </p:cNvSpPr>
          <p:nvPr>
            <p:ph type="sldNum" sz="quarter" idx="5"/>
          </p:nvPr>
        </p:nvSpPr>
        <p:spPr/>
        <p:txBody>
          <a:bodyPr/>
          <a:lstStyle/>
          <a:p>
            <a:fld id="{07E4FB80-D5CD-4F8B-B310-9170DDB90797}" type="slidenum">
              <a:rPr lang="nb-NO" smtClean="0"/>
              <a:t>18</a:t>
            </a:fld>
            <a:endParaRPr lang="nb-NO"/>
          </a:p>
        </p:txBody>
      </p:sp>
    </p:spTree>
    <p:extLst>
      <p:ext uri="{BB962C8B-B14F-4D97-AF65-F5344CB8AC3E}">
        <p14:creationId xmlns:p14="http://schemas.microsoft.com/office/powerpoint/2010/main" val="3192918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a:t>
            </a:r>
          </a:p>
          <a:p>
            <a:r>
              <a:rPr lang="nb-NO" dirty="0"/>
              <a:t>Overskrift hovedtema </a:t>
            </a:r>
            <a:r>
              <a:rPr lang="nb-NO" b="1" dirty="0"/>
              <a:t>Hovedregelen i helsepersonelloven § 21:</a:t>
            </a:r>
          </a:p>
          <a:p>
            <a:r>
              <a:rPr lang="nb-NO" dirty="0"/>
              <a:t>”Helsepersonell skal hindre at andre får adgang eller kjennskap til opplysninger om folks legems- eller sykdomsforhold eller andre personlige forhold som de får vite om i egenskap av å være helsepersonell.”</a:t>
            </a:r>
          </a:p>
          <a:p>
            <a:r>
              <a:rPr lang="nb-NO" dirty="0"/>
              <a:t>GKN</a:t>
            </a:r>
          </a:p>
          <a:p>
            <a:endParaRPr lang="nb-NO" dirty="0"/>
          </a:p>
          <a:p>
            <a:r>
              <a:rPr lang="nb-NO" dirty="0"/>
              <a:t>Profesjonsbestemt § 21 i </a:t>
            </a:r>
            <a:r>
              <a:rPr lang="nb-NO" dirty="0" err="1"/>
              <a:t>hpl</a:t>
            </a:r>
            <a:r>
              <a:rPr lang="nb-NO" dirty="0"/>
              <a:t>: «</a:t>
            </a:r>
            <a:r>
              <a:rPr lang="nb-NO" dirty="0" err="1"/>
              <a:t>Tieplikt</a:t>
            </a:r>
            <a:r>
              <a:rPr lang="nb-NO" dirty="0"/>
              <a:t> og hindreplikt». Gjelder alle</a:t>
            </a:r>
          </a:p>
          <a:p>
            <a:endParaRPr lang="nb-NO" dirty="0"/>
          </a:p>
          <a:p>
            <a:r>
              <a:rPr lang="nb-NO" dirty="0"/>
              <a:t>Taushetsplikt som ansatt:</a:t>
            </a:r>
          </a:p>
          <a:p>
            <a:r>
              <a:rPr lang="nb-NO" dirty="0"/>
              <a:t>Gjelder off. ansatte</a:t>
            </a:r>
          </a:p>
          <a:p>
            <a:r>
              <a:rPr lang="nb-NO" dirty="0"/>
              <a:t>Forvaltningsloven</a:t>
            </a:r>
          </a:p>
          <a:p>
            <a:endParaRPr lang="nb-NO" dirty="0"/>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19</a:t>
            </a:fld>
            <a:endParaRPr lang="nb-NO"/>
          </a:p>
        </p:txBody>
      </p:sp>
    </p:spTree>
    <p:extLst>
      <p:ext uri="{BB962C8B-B14F-4D97-AF65-F5344CB8AC3E}">
        <p14:creationId xmlns:p14="http://schemas.microsoft.com/office/powerpoint/2010/main" val="2999910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a:t>
            </a:r>
          </a:p>
          <a:p>
            <a:r>
              <a:rPr lang="nb-NO" dirty="0"/>
              <a:t>Hovedvekt på 1,4,5 og 6. Hva blir en tilsynssak/klagemuligheter er også viktig   </a:t>
            </a:r>
          </a:p>
        </p:txBody>
      </p:sp>
      <p:sp>
        <p:nvSpPr>
          <p:cNvPr id="4" name="Plassholder for lysbildenummer 3"/>
          <p:cNvSpPr>
            <a:spLocks noGrp="1"/>
          </p:cNvSpPr>
          <p:nvPr>
            <p:ph type="sldNum" sz="quarter" idx="5"/>
          </p:nvPr>
        </p:nvSpPr>
        <p:spPr/>
        <p:txBody>
          <a:bodyPr/>
          <a:lstStyle/>
          <a:p>
            <a:fld id="{07E4FB80-D5CD-4F8B-B310-9170DDB90797}" type="slidenum">
              <a:rPr lang="nb-NO" smtClean="0"/>
              <a:t>2</a:t>
            </a:fld>
            <a:endParaRPr lang="nb-NO"/>
          </a:p>
        </p:txBody>
      </p:sp>
    </p:spTree>
    <p:extLst>
      <p:ext uri="{BB962C8B-B14F-4D97-AF65-F5344CB8AC3E}">
        <p14:creationId xmlns:p14="http://schemas.microsoft.com/office/powerpoint/2010/main" val="3935450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24367">
              <a:defRPr/>
            </a:pPr>
            <a:r>
              <a:rPr lang="nb-NO" dirty="0"/>
              <a:t>MKH spør</a:t>
            </a:r>
          </a:p>
          <a:p>
            <a:pPr defTabSz="924367">
              <a:defRPr/>
            </a:pPr>
            <a:r>
              <a:rPr lang="nb-NO" dirty="0"/>
              <a:t>TW: svarer</a:t>
            </a:r>
          </a:p>
          <a:p>
            <a:pPr defTabSz="924367">
              <a:defRPr/>
            </a:pPr>
            <a:r>
              <a:rPr lang="nb-NO" dirty="0"/>
              <a:t>Snoking og taushetsplikt. </a:t>
            </a:r>
            <a:r>
              <a:rPr lang="nb-NO" sz="1800" b="1" dirty="0"/>
              <a:t>Snokeparagrafen (</a:t>
            </a:r>
            <a:r>
              <a:rPr lang="nb-NO" sz="1800" b="1" dirty="0" err="1"/>
              <a:t>hpl</a:t>
            </a:r>
            <a:r>
              <a:rPr lang="nb-NO" sz="1800" b="1" dirty="0"/>
              <a:t> § 21a): </a:t>
            </a:r>
            <a:r>
              <a:rPr lang="nb-NO" dirty="0"/>
              <a:t>”</a:t>
            </a:r>
            <a:r>
              <a:rPr lang="nb-NO" i="1" dirty="0"/>
              <a:t>Det er forbudt å </a:t>
            </a:r>
            <a:r>
              <a:rPr lang="nb-NO" b="1" i="1" dirty="0"/>
              <a:t>lese, søke</a:t>
            </a:r>
            <a:r>
              <a:rPr lang="nb-NO" i="1" dirty="0"/>
              <a:t> etter eller på annen måte </a:t>
            </a:r>
            <a:r>
              <a:rPr lang="nb-NO" b="1" i="1" dirty="0"/>
              <a:t>tilegne seg</a:t>
            </a:r>
            <a:r>
              <a:rPr lang="nb-NO" i="1" dirty="0"/>
              <a:t>, </a:t>
            </a:r>
            <a:r>
              <a:rPr lang="nb-NO" b="1" i="1" dirty="0"/>
              <a:t>bruke eller besitte </a:t>
            </a:r>
            <a:r>
              <a:rPr lang="nb-NO" i="1" dirty="0"/>
              <a:t>opplysninger uten at det er </a:t>
            </a:r>
            <a:r>
              <a:rPr lang="nb-NO" b="1" i="1" dirty="0"/>
              <a:t>begrunnet i helsehjelp til pasienten. </a:t>
            </a:r>
            <a:r>
              <a:rPr lang="nb-NO" dirty="0"/>
              <a:t>Tematikk: Snoking og taushetsplikt. Svar:  1) Nei. 2. Nei, Å ikke kunne regelverket er ikke unnskyldelig, såkalt rettsvillfarelse, men lov å prøve seg. 3. Brudd på taushetsplikt i </a:t>
            </a:r>
            <a:r>
              <a:rPr lang="nb-NO" dirty="0" err="1"/>
              <a:t>hlspl</a:t>
            </a:r>
            <a:r>
              <a:rPr lang="nb-NO" dirty="0"/>
              <a:t> § 21, og også snokebestemmelsen i </a:t>
            </a:r>
            <a:r>
              <a:rPr lang="nb-NO" dirty="0" err="1"/>
              <a:t>hlspl</a:t>
            </a:r>
            <a:r>
              <a:rPr lang="nb-NO" dirty="0"/>
              <a:t> § 23; spesialbestemmelse taushetsplikt. Sette inne fotnoter fra forrige foiler finne de. </a:t>
            </a:r>
          </a:p>
          <a:p>
            <a:pPr defTabSz="924367">
              <a:defRPr/>
            </a:pPr>
            <a:endParaRPr lang="nb-NO" b="1" i="1" dirty="0"/>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20</a:t>
            </a:fld>
            <a:endParaRPr lang="nb-NO"/>
          </a:p>
        </p:txBody>
      </p:sp>
    </p:spTree>
    <p:extLst>
      <p:ext uri="{BB962C8B-B14F-4D97-AF65-F5344CB8AC3E}">
        <p14:creationId xmlns:p14="http://schemas.microsoft.com/office/powerpoint/2010/main" val="1974857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TW</a:t>
            </a:r>
          </a:p>
          <a:p>
            <a:endParaRPr lang="nb-NO" b="1" dirty="0"/>
          </a:p>
          <a:p>
            <a:r>
              <a:rPr lang="nb-NO" b="1" dirty="0"/>
              <a:t>Kan</a:t>
            </a:r>
          </a:p>
          <a:p>
            <a:pPr marL="346638" indent="-346638">
              <a:buFont typeface="Arial" panose="020B0604020202020204" pitchFamily="34" charset="0"/>
              <a:buChar char="•"/>
            </a:pPr>
            <a:r>
              <a:rPr lang="nb-NO" dirty="0"/>
              <a:t>Etter død og vektige grunner</a:t>
            </a:r>
          </a:p>
          <a:p>
            <a:pPr marL="346638" indent="-346638">
              <a:buFont typeface="Arial" panose="020B0604020202020204" pitchFamily="34" charset="0"/>
              <a:buChar char="•"/>
            </a:pPr>
            <a:r>
              <a:rPr lang="nb-NO" dirty="0"/>
              <a:t>Med mindre motsetter seg</a:t>
            </a:r>
          </a:p>
          <a:p>
            <a:pPr marL="346638" indent="-346638">
              <a:buFont typeface="Arial" panose="020B0604020202020204" pitchFamily="34" charset="0"/>
              <a:buChar char="•"/>
            </a:pPr>
            <a:r>
              <a:rPr lang="nb-NO" dirty="0"/>
              <a:t>Til ledere, for å kunne gi helsehjelp, </a:t>
            </a:r>
            <a:r>
              <a:rPr lang="nb-NO" dirty="0" err="1"/>
              <a:t>kvalitetsystemer</a:t>
            </a:r>
            <a:r>
              <a:rPr lang="nb-NO" dirty="0"/>
              <a:t>, internkontroll</a:t>
            </a:r>
          </a:p>
          <a:p>
            <a:pPr marL="346638" indent="-346638">
              <a:buFont typeface="Arial" panose="020B0604020202020204" pitchFamily="34" charset="0"/>
              <a:buChar char="•"/>
            </a:pPr>
            <a:r>
              <a:rPr lang="nb-NO" dirty="0"/>
              <a:t>Sakkyndig til oppdragsgiver</a:t>
            </a:r>
          </a:p>
          <a:p>
            <a:pPr marL="346638" indent="-346638">
              <a:buFont typeface="Arial" panose="020B0604020202020204" pitchFamily="34" charset="0"/>
              <a:buChar char="•"/>
            </a:pPr>
            <a:r>
              <a:rPr lang="nb-NO" dirty="0"/>
              <a:t>Forskning: </a:t>
            </a:r>
            <a:r>
              <a:rPr lang="nb-NO" dirty="0" err="1"/>
              <a:t>dep</a:t>
            </a:r>
            <a:r>
              <a:rPr lang="nb-NO" dirty="0"/>
              <a:t> bestemmer</a:t>
            </a:r>
          </a:p>
          <a:p>
            <a:pPr marL="346638" indent="-346638">
              <a:buFont typeface="Arial" panose="020B0604020202020204" pitchFamily="34" charset="0"/>
              <a:buChar char="•"/>
            </a:pPr>
            <a:r>
              <a:rPr lang="nb-NO" dirty="0" err="1"/>
              <a:t>Særrekasjonsdømte</a:t>
            </a:r>
            <a:r>
              <a:rPr lang="nb-NO" dirty="0"/>
              <a:t> utlendinger – til utlendingsmyndigheter</a:t>
            </a:r>
          </a:p>
          <a:p>
            <a:r>
              <a:rPr lang="nb-NO" b="1" dirty="0"/>
              <a:t>Skal</a:t>
            </a:r>
          </a:p>
          <a:p>
            <a:pPr marL="346638" indent="-346638">
              <a:buFont typeface="Arial" panose="020B0604020202020204" pitchFamily="34" charset="0"/>
              <a:buChar char="•"/>
            </a:pPr>
            <a:r>
              <a:rPr lang="nb-NO" dirty="0"/>
              <a:t>Tilsynsmyndighet (tilsyn))</a:t>
            </a:r>
          </a:p>
          <a:p>
            <a:pPr marL="346638" indent="-346638">
              <a:buFont typeface="Arial" panose="020B0604020202020204" pitchFamily="34" charset="0"/>
              <a:buChar char="•"/>
            </a:pPr>
            <a:r>
              <a:rPr lang="nb-NO" dirty="0"/>
              <a:t>Nødetater (nødhjelp)</a:t>
            </a:r>
          </a:p>
          <a:p>
            <a:pPr marL="346638" indent="-346638">
              <a:buFont typeface="Arial" panose="020B0604020202020204" pitchFamily="34" charset="0"/>
              <a:buChar char="•"/>
            </a:pPr>
            <a:r>
              <a:rPr lang="nb-NO" dirty="0"/>
              <a:t>Kommunale helse og omsorgstjenester (behov for tiltak og samtykke)</a:t>
            </a:r>
          </a:p>
          <a:p>
            <a:pPr marL="346638" indent="-346638">
              <a:buFont typeface="Arial" panose="020B0604020202020204" pitchFamily="34" charset="0"/>
              <a:buChar char="•"/>
            </a:pPr>
            <a:r>
              <a:rPr lang="nb-NO" dirty="0"/>
              <a:t>Gravid rusmisbruker</a:t>
            </a:r>
          </a:p>
          <a:p>
            <a:pPr marL="346638" indent="-346638">
              <a:buFont typeface="Arial" panose="020B0604020202020204" pitchFamily="34" charset="0"/>
              <a:buChar char="•"/>
            </a:pPr>
            <a:r>
              <a:rPr lang="nb-NO" dirty="0"/>
              <a:t>Barneverntjenesten</a:t>
            </a:r>
          </a:p>
          <a:p>
            <a:pPr marL="346638" indent="-346638">
              <a:buFont typeface="Arial" panose="020B0604020202020204" pitchFamily="34" charset="0"/>
              <a:buChar char="•"/>
            </a:pPr>
            <a:r>
              <a:rPr lang="nb-NO" dirty="0"/>
              <a:t>FM: Førerkort: lege, psykolog og optiker </a:t>
            </a:r>
          </a:p>
          <a:p>
            <a:pPr marL="346638" indent="-346638">
              <a:buFont typeface="Arial" panose="020B0604020202020204" pitchFamily="34" charset="0"/>
              <a:buChar char="•"/>
            </a:pPr>
            <a:r>
              <a:rPr lang="nb-NO" dirty="0"/>
              <a:t>Koordinerende enhet: behov IP / koordinator (samtykke)</a:t>
            </a:r>
          </a:p>
          <a:p>
            <a:pPr marL="346638" indent="-346638">
              <a:buFont typeface="Arial" panose="020B0604020202020204" pitchFamily="34" charset="0"/>
              <a:buChar char="•"/>
            </a:pPr>
            <a:r>
              <a:rPr lang="nb-NO" dirty="0"/>
              <a:t>Registre: fødsler, dødsfall, betydelig personskade</a:t>
            </a:r>
          </a:p>
          <a:p>
            <a:pPr marL="346638" indent="-346638">
              <a:buFont typeface="Arial" panose="020B0604020202020204" pitchFamily="34" charset="0"/>
              <a:buChar char="•"/>
            </a:pPr>
            <a:endParaRPr lang="nb-NO" dirty="0"/>
          </a:p>
          <a:p>
            <a:endParaRPr lang="nb-NO" dirty="0"/>
          </a:p>
        </p:txBody>
      </p:sp>
      <p:sp>
        <p:nvSpPr>
          <p:cNvPr id="4" name="Plassholder for lysbildenummer 3"/>
          <p:cNvSpPr>
            <a:spLocks noGrp="1"/>
          </p:cNvSpPr>
          <p:nvPr>
            <p:ph type="sldNum" sz="quarter" idx="5"/>
          </p:nvPr>
        </p:nvSpPr>
        <p:spPr/>
        <p:txBody>
          <a:bodyPr/>
          <a:lstStyle/>
          <a:p>
            <a:pPr defTabSz="924367">
              <a:defRPr/>
            </a:pPr>
            <a:fld id="{07E4FB80-D5CD-4F8B-B310-9170DDB90797}" type="slidenum">
              <a:rPr lang="nb-NO">
                <a:solidFill>
                  <a:prstClr val="black"/>
                </a:solidFill>
                <a:latin typeface="Calibri" panose="020F0502020204030204"/>
              </a:rPr>
              <a:pPr defTabSz="924367">
                <a:defRPr/>
              </a:pPr>
              <a:t>21</a:t>
            </a:fld>
            <a:endParaRPr lang="nb-NO">
              <a:solidFill>
                <a:prstClr val="black"/>
              </a:solidFill>
              <a:latin typeface="Calibri" panose="020F0502020204030204"/>
            </a:endParaRPr>
          </a:p>
        </p:txBody>
      </p:sp>
    </p:spTree>
    <p:extLst>
      <p:ext uri="{BB962C8B-B14F-4D97-AF65-F5344CB8AC3E}">
        <p14:creationId xmlns:p14="http://schemas.microsoft.com/office/powerpoint/2010/main" val="3707112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MKH spør ( gi </a:t>
            </a:r>
            <a:r>
              <a:rPr lang="nb-NO" dirty="0" err="1"/>
              <a:t>poenge</a:t>
            </a:r>
            <a:r>
              <a:rPr lang="nb-NO" dirty="0"/>
              <a:t> </a:t>
            </a:r>
            <a:r>
              <a:rPr lang="nb-NO" dirty="0" err="1"/>
              <a:t>tiul</a:t>
            </a:r>
            <a:r>
              <a:rPr lang="nb-NO" dirty="0"/>
              <a:t> deg </a:t>
            </a:r>
            <a:r>
              <a:rPr lang="nb-NO" dirty="0" err="1"/>
              <a:t>gr</a:t>
            </a:r>
            <a:r>
              <a:rPr lang="nb-NO" dirty="0"/>
              <a:t>)</a:t>
            </a:r>
          </a:p>
          <a:p>
            <a:r>
              <a:rPr lang="nb-NO" dirty="0"/>
              <a:t>TW svarer</a:t>
            </a:r>
          </a:p>
          <a:p>
            <a:endParaRPr lang="nb-NO" dirty="0"/>
          </a:p>
          <a:p>
            <a:pPr marL="231092" indent="-231092">
              <a:buFont typeface="+mj-lt"/>
              <a:buAutoNum type="arabicPeriod"/>
            </a:pPr>
            <a:r>
              <a:rPr lang="nb-NO" dirty="0"/>
              <a:t>I utgangspunktet nei, men hvis kona sitter på noe informasjon fra før er det greit så lenge du ikke røper nye helseopplysninger. Unntak § 22, og § 23 </a:t>
            </a:r>
            <a:r>
              <a:rPr lang="nb-NO" dirty="0" err="1"/>
              <a:t>nr</a:t>
            </a:r>
            <a:r>
              <a:rPr lang="nb-NO" dirty="0"/>
              <a:t> 1</a:t>
            </a:r>
          </a:p>
          <a:p>
            <a:pPr marL="231092" indent="-231092">
              <a:buFont typeface="+mj-lt"/>
              <a:buAutoNum type="arabicPeriod"/>
            </a:pPr>
            <a:r>
              <a:rPr lang="nb-NO" dirty="0"/>
              <a:t>Det som er </a:t>
            </a:r>
            <a:r>
              <a:rPr lang="nb-NO" dirty="0" err="1"/>
              <a:t>relevanta</a:t>
            </a:r>
            <a:r>
              <a:rPr lang="nb-NO" dirty="0"/>
              <a:t>. Pasienten har signert samtykke ved søknad om tjenester. § 22</a:t>
            </a:r>
          </a:p>
          <a:p>
            <a:pPr marL="231092" indent="-231092">
              <a:buFont typeface="+mj-lt"/>
              <a:buAutoNum type="arabicPeriod"/>
            </a:pPr>
            <a:r>
              <a:rPr lang="nb-NO" dirty="0"/>
              <a:t>Ja, hvis ikke kona har sagt at hun motsetter seg det. § 23 </a:t>
            </a:r>
            <a:r>
              <a:rPr lang="nb-NO" dirty="0" err="1"/>
              <a:t>nr</a:t>
            </a:r>
            <a:r>
              <a:rPr lang="nb-NO" dirty="0"/>
              <a:t> 1 og 2???</a:t>
            </a:r>
          </a:p>
          <a:p>
            <a:pPr marL="231092" indent="-231092">
              <a:buFont typeface="+mj-lt"/>
              <a:buAutoNum type="arabicPeriod"/>
            </a:pPr>
            <a:r>
              <a:rPr lang="nb-NO" dirty="0"/>
              <a:t>Ja, men anonymt så lenge den andre kollegaen ikke sitter på den samme informasjonen fra før § 23 </a:t>
            </a:r>
            <a:r>
              <a:rPr lang="nb-NO" dirty="0" err="1"/>
              <a:t>nr</a:t>
            </a:r>
            <a:r>
              <a:rPr lang="nb-NO" dirty="0"/>
              <a:t> 3</a:t>
            </a:r>
          </a:p>
          <a:p>
            <a:pPr marL="231092" indent="-231092">
              <a:buFont typeface="+mj-lt"/>
              <a:buAutoNum type="arabicPeriod"/>
            </a:pPr>
            <a:r>
              <a:rPr lang="nb-NO" dirty="0"/>
              <a:t>Nei, kun hvis påtrengende nødvendig for å hindre fare for liv og helse § 23 </a:t>
            </a:r>
            <a:r>
              <a:rPr lang="nb-NO" dirty="0" err="1"/>
              <a:t>nr</a:t>
            </a:r>
            <a:r>
              <a:rPr lang="nb-NO" dirty="0"/>
              <a:t> 4</a:t>
            </a:r>
          </a:p>
          <a:p>
            <a:pPr marL="231092" indent="-231092">
              <a:buFont typeface="+mj-lt"/>
              <a:buAutoNum type="arabicPeriod"/>
            </a:pPr>
            <a:r>
              <a:rPr lang="nb-NO" dirty="0"/>
              <a:t>Ja, kan melde fra til mattilsynet, evt. Politiet § 23 </a:t>
            </a:r>
            <a:r>
              <a:rPr lang="nb-NO" dirty="0" err="1"/>
              <a:t>nr</a:t>
            </a:r>
            <a:r>
              <a:rPr lang="nb-NO" dirty="0"/>
              <a:t> 5</a:t>
            </a:r>
          </a:p>
          <a:p>
            <a:pPr marL="231092" indent="-231092">
              <a:buFont typeface="+mj-lt"/>
              <a:buAutoNum type="arabicPeriod"/>
            </a:pPr>
            <a:r>
              <a:rPr lang="nb-NO" dirty="0"/>
              <a:t> Pasient: høy terskel etter § 23 </a:t>
            </a:r>
            <a:r>
              <a:rPr lang="nb-NO" dirty="0" err="1"/>
              <a:t>nr</a:t>
            </a:r>
            <a:r>
              <a:rPr lang="nb-NO" dirty="0"/>
              <a:t> 4. Prøve å få pasienten til å fortelle det selv.</a:t>
            </a:r>
          </a:p>
          <a:p>
            <a:r>
              <a:rPr lang="nb-NO" dirty="0"/>
              <a:t>       Kollega: </a:t>
            </a:r>
            <a:r>
              <a:rPr lang="nb-NO" dirty="0" err="1"/>
              <a:t>Hpl</a:t>
            </a:r>
            <a:r>
              <a:rPr lang="nb-NO" dirty="0"/>
              <a:t>. § 17. Hp. skal av eget tiltak gi tilsynsmyndighetene informasjon om forhold som kan medføre fare for pasienters eller brukeres sikkerhet. </a:t>
            </a:r>
          </a:p>
          <a:p>
            <a:r>
              <a:rPr lang="nb-NO" dirty="0"/>
              <a:t>8. Ikke for å bidra til oppklaring av straffesaker eller unngå justismord, men dersom fare for gjentakelse i umiddelbar fremtid (til politi eller barnevern) § 23 </a:t>
            </a:r>
            <a:r>
              <a:rPr lang="nb-NO" dirty="0" err="1"/>
              <a:t>nr</a:t>
            </a:r>
            <a:r>
              <a:rPr lang="nb-NO" dirty="0"/>
              <a:t> 4</a:t>
            </a:r>
          </a:p>
          <a:p>
            <a:r>
              <a:rPr lang="nb-NO" dirty="0"/>
              <a:t>«Dersom pasienten sier han har drept sin mor, kan du ikke bryte taushetsplikten. Dersom han sier han skal drepe sin mor, har du meldeplikt til nødetater»</a:t>
            </a:r>
          </a:p>
          <a:p>
            <a:r>
              <a:rPr lang="nb-NO" dirty="0"/>
              <a:t>9. Samarbeid – ruskonsulenten er kjent med at pasienten har time og kan ha interesse av det i sin oppfølging av pasienten. § 25</a:t>
            </a:r>
          </a:p>
          <a:p>
            <a:r>
              <a:rPr lang="nb-NO" dirty="0"/>
              <a:t>10. Samtykke fra pasienten (avklar på forehand) § 22, men så har vi helsepersonelloven § 25. </a:t>
            </a:r>
          </a:p>
          <a:p>
            <a:r>
              <a:rPr lang="nb-NO" dirty="0"/>
              <a:t>11. Samarbeidende personell – dersom nødvendig for å få gitt helsehjelp § 25</a:t>
            </a:r>
          </a:p>
        </p:txBody>
      </p:sp>
      <p:sp>
        <p:nvSpPr>
          <p:cNvPr id="4" name="Plassholder for lysbildenummer 3"/>
          <p:cNvSpPr>
            <a:spLocks noGrp="1"/>
          </p:cNvSpPr>
          <p:nvPr>
            <p:ph type="sldNum" sz="quarter" idx="10"/>
          </p:nvPr>
        </p:nvSpPr>
        <p:spPr/>
        <p:txBody>
          <a:bodyPr/>
          <a:lstStyle/>
          <a:p>
            <a:fld id="{07E4FB80-D5CD-4F8B-B310-9170DDB90797}" type="slidenum">
              <a:rPr lang="nb-NO" smtClean="0"/>
              <a:t>22</a:t>
            </a:fld>
            <a:endParaRPr lang="nb-NO"/>
          </a:p>
        </p:txBody>
      </p:sp>
    </p:spTree>
    <p:extLst>
      <p:ext uri="{BB962C8B-B14F-4D97-AF65-F5344CB8AC3E}">
        <p14:creationId xmlns:p14="http://schemas.microsoft.com/office/powerpoint/2010/main" val="1604612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MKH spør ( gi </a:t>
            </a:r>
            <a:r>
              <a:rPr lang="nb-NO" dirty="0" err="1"/>
              <a:t>poenge</a:t>
            </a:r>
            <a:r>
              <a:rPr lang="nb-NO" dirty="0"/>
              <a:t> </a:t>
            </a:r>
            <a:r>
              <a:rPr lang="nb-NO" dirty="0" err="1"/>
              <a:t>tiul</a:t>
            </a:r>
            <a:r>
              <a:rPr lang="nb-NO" dirty="0"/>
              <a:t> deg </a:t>
            </a:r>
            <a:r>
              <a:rPr lang="nb-NO" dirty="0" err="1"/>
              <a:t>gr</a:t>
            </a:r>
            <a:r>
              <a:rPr lang="nb-NO" dirty="0"/>
              <a:t>)</a:t>
            </a:r>
          </a:p>
          <a:p>
            <a:r>
              <a:rPr lang="nb-NO" dirty="0"/>
              <a:t>TW svarer</a:t>
            </a:r>
          </a:p>
          <a:p>
            <a:endParaRPr lang="nb-NO" dirty="0"/>
          </a:p>
          <a:p>
            <a:pPr marL="231092" indent="-231092">
              <a:buFont typeface="+mj-lt"/>
              <a:buAutoNum type="arabicPeriod"/>
            </a:pPr>
            <a:r>
              <a:rPr lang="nb-NO" dirty="0"/>
              <a:t>I utgangspunktet nei, men hvis kona sitter på noe informasjon fra før er det greit så lenge du ikke røper nye helseopplysninger. Unntak § 22, og § 23 </a:t>
            </a:r>
            <a:r>
              <a:rPr lang="nb-NO" dirty="0" err="1"/>
              <a:t>nr</a:t>
            </a:r>
            <a:r>
              <a:rPr lang="nb-NO" dirty="0"/>
              <a:t> 1</a:t>
            </a:r>
          </a:p>
          <a:p>
            <a:pPr marL="231092" indent="-231092">
              <a:buFont typeface="+mj-lt"/>
              <a:buAutoNum type="arabicPeriod"/>
            </a:pPr>
            <a:r>
              <a:rPr lang="nb-NO" dirty="0"/>
              <a:t>Det som er </a:t>
            </a:r>
            <a:r>
              <a:rPr lang="nb-NO" dirty="0" err="1"/>
              <a:t>relevanta</a:t>
            </a:r>
            <a:r>
              <a:rPr lang="nb-NO" dirty="0"/>
              <a:t>. Pasienten har signert samtykke ved søknad om tjenester. § 22</a:t>
            </a:r>
          </a:p>
          <a:p>
            <a:pPr marL="231092" indent="-231092">
              <a:buFont typeface="+mj-lt"/>
              <a:buAutoNum type="arabicPeriod"/>
            </a:pPr>
            <a:r>
              <a:rPr lang="nb-NO" dirty="0"/>
              <a:t>Ja, hvis ikke kona har sagt at hun motsetter seg det. § 23 </a:t>
            </a:r>
            <a:r>
              <a:rPr lang="nb-NO" dirty="0" err="1"/>
              <a:t>nr</a:t>
            </a:r>
            <a:r>
              <a:rPr lang="nb-NO" dirty="0"/>
              <a:t> 1 og 2???</a:t>
            </a:r>
          </a:p>
          <a:p>
            <a:pPr marL="231092" indent="-231092">
              <a:buFont typeface="+mj-lt"/>
              <a:buAutoNum type="arabicPeriod"/>
            </a:pPr>
            <a:r>
              <a:rPr lang="nb-NO" dirty="0"/>
              <a:t>Ja, men anonymt så lenge den andre kollegaen ikke sitter på den samme informasjonen fra før § 23 </a:t>
            </a:r>
            <a:r>
              <a:rPr lang="nb-NO" dirty="0" err="1"/>
              <a:t>nr</a:t>
            </a:r>
            <a:r>
              <a:rPr lang="nb-NO" dirty="0"/>
              <a:t> 3</a:t>
            </a:r>
          </a:p>
          <a:p>
            <a:pPr marL="231092" indent="-231092">
              <a:buFont typeface="+mj-lt"/>
              <a:buAutoNum type="arabicPeriod"/>
            </a:pPr>
            <a:r>
              <a:rPr lang="nb-NO" dirty="0"/>
              <a:t>Nei, kun hvis påtrengende nødvendig for å hindre fare for liv og helse § 23 </a:t>
            </a:r>
            <a:r>
              <a:rPr lang="nb-NO" dirty="0" err="1"/>
              <a:t>nr</a:t>
            </a:r>
            <a:r>
              <a:rPr lang="nb-NO" dirty="0"/>
              <a:t> 4</a:t>
            </a:r>
          </a:p>
          <a:p>
            <a:pPr marL="231092" indent="-231092">
              <a:buFont typeface="+mj-lt"/>
              <a:buAutoNum type="arabicPeriod"/>
            </a:pPr>
            <a:r>
              <a:rPr lang="nb-NO" dirty="0"/>
              <a:t>Ja, kan melde fra til mattilsynet, evt. Politiet § 23 </a:t>
            </a:r>
            <a:r>
              <a:rPr lang="nb-NO" dirty="0" err="1"/>
              <a:t>nr</a:t>
            </a:r>
            <a:r>
              <a:rPr lang="nb-NO" dirty="0"/>
              <a:t> 5</a:t>
            </a:r>
          </a:p>
          <a:p>
            <a:pPr marL="231092" indent="-231092">
              <a:buFont typeface="+mj-lt"/>
              <a:buAutoNum type="arabicPeriod"/>
            </a:pPr>
            <a:r>
              <a:rPr lang="nb-NO" dirty="0"/>
              <a:t> Pasient: høy terskel etter § 23 </a:t>
            </a:r>
            <a:r>
              <a:rPr lang="nb-NO" dirty="0" err="1"/>
              <a:t>nr</a:t>
            </a:r>
            <a:r>
              <a:rPr lang="nb-NO" dirty="0"/>
              <a:t> 4. Prøve å få pasienten til å fortelle det selv.</a:t>
            </a:r>
          </a:p>
          <a:p>
            <a:r>
              <a:rPr lang="nb-NO" dirty="0"/>
              <a:t>       Kollega: </a:t>
            </a:r>
            <a:r>
              <a:rPr lang="nb-NO" dirty="0" err="1"/>
              <a:t>Hpl</a:t>
            </a:r>
            <a:r>
              <a:rPr lang="nb-NO" dirty="0"/>
              <a:t>. § 17. Hp. skal av eget tiltak gi tilsynsmyndighetene informasjon om forhold som kan medføre fare for pasienters eller brukeres sikkerhet. </a:t>
            </a:r>
          </a:p>
          <a:p>
            <a:r>
              <a:rPr lang="nb-NO" dirty="0"/>
              <a:t>8. Ikke for å bidra til oppklaring av straffesaker eller unngå justismord, men dersom fare for gjentakelse i umiddelbar fremtid (til politi eller barnevern) § 23 </a:t>
            </a:r>
            <a:r>
              <a:rPr lang="nb-NO" dirty="0" err="1"/>
              <a:t>nr</a:t>
            </a:r>
            <a:r>
              <a:rPr lang="nb-NO" dirty="0"/>
              <a:t> 4</a:t>
            </a:r>
          </a:p>
          <a:p>
            <a:r>
              <a:rPr lang="nb-NO" dirty="0"/>
              <a:t>«Dersom pasienten sier han har drept sin mor, kan du ikke bryte taushetsplikten. Dersom han sier han skal drepe sin mor, har du meldeplikt til nødetater»</a:t>
            </a:r>
          </a:p>
          <a:p>
            <a:r>
              <a:rPr lang="nb-NO" dirty="0"/>
              <a:t>9. Samarbeid – ruskonsulenten er kjent med at pasienten har time og kan ha interesse av det i sin oppfølging av pasienten. § 25</a:t>
            </a:r>
          </a:p>
          <a:p>
            <a:r>
              <a:rPr lang="nb-NO" dirty="0"/>
              <a:t>10. Samtykke fra pasienten (avklar på forehand) § 22, men så har vi helsepersonelloven § 25. </a:t>
            </a:r>
          </a:p>
          <a:p>
            <a:r>
              <a:rPr lang="nb-NO" dirty="0"/>
              <a:t>11. Samarbeidende personell – dersom nødvendig for å få gitt helsehjelp § 25</a:t>
            </a:r>
          </a:p>
        </p:txBody>
      </p:sp>
      <p:sp>
        <p:nvSpPr>
          <p:cNvPr id="4" name="Plassholder for lysbildenummer 3"/>
          <p:cNvSpPr>
            <a:spLocks noGrp="1"/>
          </p:cNvSpPr>
          <p:nvPr>
            <p:ph type="sldNum" sz="quarter" idx="10"/>
          </p:nvPr>
        </p:nvSpPr>
        <p:spPr/>
        <p:txBody>
          <a:bodyPr/>
          <a:lstStyle/>
          <a:p>
            <a:fld id="{07E4FB80-D5CD-4F8B-B310-9170DDB90797}" type="slidenum">
              <a:rPr lang="nb-NO" smtClean="0"/>
              <a:t>23</a:t>
            </a:fld>
            <a:endParaRPr lang="nb-NO"/>
          </a:p>
        </p:txBody>
      </p:sp>
    </p:spTree>
    <p:extLst>
      <p:ext uri="{BB962C8B-B14F-4D97-AF65-F5344CB8AC3E}">
        <p14:creationId xmlns:p14="http://schemas.microsoft.com/office/powerpoint/2010/main" val="2047403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24367">
              <a:defRPr/>
            </a:pPr>
            <a:r>
              <a:rPr lang="nb-NO" dirty="0"/>
              <a:t>MKH spør – </a:t>
            </a:r>
          </a:p>
          <a:p>
            <a:pPr defTabSz="924367">
              <a:defRPr/>
            </a:pPr>
            <a:r>
              <a:rPr lang="nb-NO" dirty="0"/>
              <a:t>TW svarer</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24</a:t>
            </a:fld>
            <a:endParaRPr lang="nb-NO"/>
          </a:p>
        </p:txBody>
      </p:sp>
    </p:spTree>
    <p:extLst>
      <p:ext uri="{BB962C8B-B14F-4D97-AF65-F5344CB8AC3E}">
        <p14:creationId xmlns:p14="http://schemas.microsoft.com/office/powerpoint/2010/main" val="3075640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24367">
              <a:defRPr/>
            </a:pPr>
            <a:r>
              <a:rPr lang="nb-NO" dirty="0"/>
              <a:t>MKH spør – </a:t>
            </a:r>
          </a:p>
          <a:p>
            <a:pPr defTabSz="924367">
              <a:defRPr/>
            </a:pPr>
            <a:r>
              <a:rPr lang="nb-NO" dirty="0"/>
              <a:t>TW svarer</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25</a:t>
            </a:fld>
            <a:endParaRPr lang="nb-NO"/>
          </a:p>
        </p:txBody>
      </p:sp>
    </p:spTree>
    <p:extLst>
      <p:ext uri="{BB962C8B-B14F-4D97-AF65-F5344CB8AC3E}">
        <p14:creationId xmlns:p14="http://schemas.microsoft.com/office/powerpoint/2010/main" val="3003133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 spør</a:t>
            </a:r>
          </a:p>
          <a:p>
            <a:r>
              <a:rPr lang="nb-NO" dirty="0"/>
              <a:t>MKH</a:t>
            </a:r>
          </a:p>
          <a:p>
            <a:r>
              <a:rPr lang="nb-NO" dirty="0"/>
              <a:t>Mette: I forhold til særlig meldeplikt </a:t>
            </a:r>
          </a:p>
          <a:p>
            <a:r>
              <a:rPr lang="nb-NO" dirty="0"/>
              <a:t>Gi han time?</a:t>
            </a:r>
          </a:p>
          <a:p>
            <a:r>
              <a:rPr lang="nb-NO" dirty="0"/>
              <a:t>Hjemmebesøk?</a:t>
            </a:r>
          </a:p>
          <a:p>
            <a:r>
              <a:rPr lang="nb-NO" dirty="0"/>
              <a:t>Kommunen kartlegge behov for tvangsavrusing?</a:t>
            </a:r>
          </a:p>
          <a:p>
            <a:r>
              <a:rPr lang="nb-NO" dirty="0"/>
              <a:t>Melding til barnevern?</a:t>
            </a:r>
          </a:p>
          <a:p>
            <a:r>
              <a:rPr lang="nb-NO" dirty="0"/>
              <a:t>IP og koordinator?</a:t>
            </a:r>
          </a:p>
          <a:p>
            <a:endParaRPr lang="nb-NO" dirty="0"/>
          </a:p>
          <a:p>
            <a:r>
              <a:rPr lang="nb-NO" dirty="0" err="1"/>
              <a:t>Teaser</a:t>
            </a:r>
            <a:r>
              <a:rPr lang="nb-NO" dirty="0"/>
              <a:t> for tvang</a:t>
            </a:r>
          </a:p>
        </p:txBody>
      </p:sp>
      <p:sp>
        <p:nvSpPr>
          <p:cNvPr id="4" name="Plassholder for lysbildenummer 3"/>
          <p:cNvSpPr>
            <a:spLocks noGrp="1"/>
          </p:cNvSpPr>
          <p:nvPr>
            <p:ph type="sldNum" sz="quarter" idx="10"/>
          </p:nvPr>
        </p:nvSpPr>
        <p:spPr/>
        <p:txBody>
          <a:bodyPr/>
          <a:lstStyle/>
          <a:p>
            <a:fld id="{07E4FB80-D5CD-4F8B-B310-9170DDB90797}" type="slidenum">
              <a:rPr lang="nb-NO" smtClean="0"/>
              <a:t>26</a:t>
            </a:fld>
            <a:endParaRPr lang="nb-NO"/>
          </a:p>
        </p:txBody>
      </p:sp>
    </p:spTree>
    <p:extLst>
      <p:ext uri="{BB962C8B-B14F-4D97-AF65-F5344CB8AC3E}">
        <p14:creationId xmlns:p14="http://schemas.microsoft.com/office/powerpoint/2010/main" val="27959805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a:t>
            </a:r>
          </a:p>
          <a:p>
            <a:r>
              <a:rPr lang="nb-NO" dirty="0"/>
              <a:t>«Alvorlig omsorgssvikt»</a:t>
            </a:r>
          </a:p>
        </p:txBody>
      </p:sp>
      <p:sp>
        <p:nvSpPr>
          <p:cNvPr id="4" name="Plassholder for lysbildenummer 3"/>
          <p:cNvSpPr>
            <a:spLocks noGrp="1"/>
          </p:cNvSpPr>
          <p:nvPr>
            <p:ph type="sldNum" sz="quarter" idx="5"/>
          </p:nvPr>
        </p:nvSpPr>
        <p:spPr/>
        <p:txBody>
          <a:bodyPr/>
          <a:lstStyle/>
          <a:p>
            <a:fld id="{07E4FB80-D5CD-4F8B-B310-9170DDB90797}" type="slidenum">
              <a:rPr lang="nb-NO" smtClean="0"/>
              <a:t>27</a:t>
            </a:fld>
            <a:endParaRPr lang="nb-NO"/>
          </a:p>
        </p:txBody>
      </p:sp>
    </p:spTree>
    <p:extLst>
      <p:ext uri="{BB962C8B-B14F-4D97-AF65-F5344CB8AC3E}">
        <p14:creationId xmlns:p14="http://schemas.microsoft.com/office/powerpoint/2010/main" val="1257901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MKH</a:t>
            </a:r>
          </a:p>
        </p:txBody>
      </p:sp>
      <p:sp>
        <p:nvSpPr>
          <p:cNvPr id="4" name="Plassholder for lysbildenummer 3"/>
          <p:cNvSpPr>
            <a:spLocks noGrp="1"/>
          </p:cNvSpPr>
          <p:nvPr>
            <p:ph type="sldNum" sz="quarter" idx="5"/>
          </p:nvPr>
        </p:nvSpPr>
        <p:spPr/>
        <p:txBody>
          <a:bodyPr/>
          <a:lstStyle/>
          <a:p>
            <a:fld id="{07E4FB80-D5CD-4F8B-B310-9170DDB90797}" type="slidenum">
              <a:rPr lang="nb-NO" smtClean="0"/>
              <a:t>28</a:t>
            </a:fld>
            <a:endParaRPr lang="nb-NO"/>
          </a:p>
        </p:txBody>
      </p:sp>
    </p:spTree>
    <p:extLst>
      <p:ext uri="{BB962C8B-B14F-4D97-AF65-F5344CB8AC3E}">
        <p14:creationId xmlns:p14="http://schemas.microsoft.com/office/powerpoint/2010/main" val="672310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GKN :</a:t>
            </a:r>
          </a:p>
          <a:p>
            <a:r>
              <a:rPr lang="nb-NO" dirty="0"/>
              <a:t> Overskrift hovedtema </a:t>
            </a:r>
          </a:p>
          <a:p>
            <a:r>
              <a:rPr lang="nb-NO" dirty="0" err="1"/>
              <a:t>Pasrl</a:t>
            </a:r>
            <a:r>
              <a:rPr lang="nb-NO" dirty="0"/>
              <a:t>: § 7-4: Anmodningsrett om lovbrudd. (det vi tidligere kalte pliktbrudd)  </a:t>
            </a:r>
          </a:p>
          <a:p>
            <a:r>
              <a:rPr lang="nb-NO" i="1" dirty="0"/>
              <a:t>Pasienten, brukeren, eller andre som har rett til det, kan be tilsynsmyndigheten om en vurdering dersom vedkommende mener bestemmelser om plikter fastsatt i eller i medhold av helsepersonelloven, spesialisthelsetjenesteloven, helse- og omsorgstjenesteloven og tannhelsetjenesteloven er brutt til ulempe for seg eller den hun eller han opptrer på vegne av. Tilsvarende rett gjelder for nærmeste pårørende til avdød pasient eller bruker og for nærmeste pårørende til pasient eller bruker over 18 år uten samtykkekompetanse.</a:t>
            </a:r>
          </a:p>
          <a:p>
            <a:r>
              <a:rPr lang="nb-NO" i="1" dirty="0"/>
              <a:t>Tilsynsmyndigheten kan eventuelt ilegge en administrativ reaksjon etter helsepersonelloven kapittel 11, begjære påtale etter helsepersonelloven § 67 og gi pålegg til virksomhet etter helsetilsynsloven § 5 og spesialisthelsetjenesteloven § 7-1.</a:t>
            </a:r>
          </a:p>
          <a:p>
            <a:endParaRPr lang="nb-NO" dirty="0"/>
          </a:p>
          <a:p>
            <a:r>
              <a:rPr lang="nb-NO" dirty="0"/>
              <a:t>Lov om statlig tilsyn med helse- og omsorgstjenesten</a:t>
            </a:r>
          </a:p>
          <a:p>
            <a:r>
              <a:rPr lang="nb-NO" dirty="0"/>
              <a:t>§ 4.Tilsynsmyndighetens oppgaver</a:t>
            </a:r>
          </a:p>
          <a:p>
            <a:r>
              <a:rPr lang="nb-NO" dirty="0"/>
              <a:t>Statens helsetilsyn har det overordnede faglige tilsyn med helse- og omsorgstjenesten i landet og skal utøve myndighet i samsvar med det som er bestemt i lover og forskrifter.</a:t>
            </a:r>
          </a:p>
          <a:p>
            <a:r>
              <a:rPr lang="nb-NO" dirty="0"/>
              <a:t>Fylkesmannen skal føre tilsyn med helse- og omsorgstjenesten og med alt helsepersonell og annet personell i fylket som yter helse- og omsorgstjenester. Fylkesmannen skal føre tilsyn med om tjenestene er i samsvar med det som er bestemt i lover og forskrifter. Når det føres tilsyn med kommunale helse- og omsorgstjenester skal dette gjøres etter reglene i kommuneloven kapittel 10 A. I tilknytning til tilsynet skal Fylkesmannen gi råd, veiledning og opplysninger som medvirker til at befolkningens behov for helse- og omsorgstjenester blir dekket.</a:t>
            </a:r>
          </a:p>
          <a:p>
            <a:r>
              <a:rPr lang="nb-NO" dirty="0"/>
              <a:t>Fylkesmannen skal holde Statens helsetilsyn orientert om forholdene i helse- og omsorgstjenesten i fylket og om forhold som innvirker på disse. Fylkesmannen skal informere Statens helsetilsyn om forhold som tilsier administrativ reaksjon etter helsepersonelloven kapittel 11.</a:t>
            </a:r>
          </a:p>
          <a:p>
            <a:endParaRPr lang="nb-NO" dirty="0"/>
          </a:p>
        </p:txBody>
      </p:sp>
      <p:sp>
        <p:nvSpPr>
          <p:cNvPr id="4" name="Plassholder for lysbildenummer 3"/>
          <p:cNvSpPr>
            <a:spLocks noGrp="1"/>
          </p:cNvSpPr>
          <p:nvPr>
            <p:ph type="sldNum" sz="quarter" idx="5"/>
          </p:nvPr>
        </p:nvSpPr>
        <p:spPr/>
        <p:txBody>
          <a:bodyPr/>
          <a:lstStyle/>
          <a:p>
            <a:pPr defTabSz="924367">
              <a:defRPr/>
            </a:pPr>
            <a:fld id="{07E4FB80-D5CD-4F8B-B310-9170DDB90797}" type="slidenum">
              <a:rPr lang="nb-NO">
                <a:solidFill>
                  <a:prstClr val="black"/>
                </a:solidFill>
                <a:latin typeface="Calibri" panose="020F0502020204030204"/>
              </a:rPr>
              <a:pPr defTabSz="924367">
                <a:defRPr/>
              </a:pPr>
              <a:t>29</a:t>
            </a:fld>
            <a:endParaRPr lang="nb-NO">
              <a:solidFill>
                <a:prstClr val="black"/>
              </a:solidFill>
              <a:latin typeface="Calibri" panose="020F0502020204030204"/>
            </a:endParaRPr>
          </a:p>
        </p:txBody>
      </p:sp>
    </p:spTree>
    <p:extLst>
      <p:ext uri="{BB962C8B-B14F-4D97-AF65-F5344CB8AC3E}">
        <p14:creationId xmlns:p14="http://schemas.microsoft.com/office/powerpoint/2010/main" val="619194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a:t>
            </a:r>
          </a:p>
          <a:p>
            <a:r>
              <a:rPr lang="nb-NO" dirty="0"/>
              <a:t> : Overskrift hovedtema. </a:t>
            </a:r>
            <a:r>
              <a:rPr lang="nb-NO" dirty="0" err="1"/>
              <a:t>Hpl</a:t>
            </a:r>
            <a:r>
              <a:rPr lang="nb-NO" dirty="0"/>
              <a:t> § 4. Rettslig standard. «</a:t>
            </a:r>
            <a:r>
              <a:rPr lang="nb-NO" i="1" dirty="0"/>
              <a:t>Helsepersonell skal utføre sitt arbeid i samsvar med de krav til faglig forsvarlighet og omsorgsfull hjelp som kan forventes ut fra helsepersonellets kvalifikasjoner, arbeidets karakter og situasjonen for øvrig. Helsepersonell skal innrette seg etter sine faglige kvalifikasjoner og skal innhente bistand eller henvise pasienter videre der dette er nødvendig og mulig. Dersom pasientens behov tilsier det, skal yrkesutøvelsen skje ved samarbeid og samhandling med annet kvalifisert personell. Helsepersonell har plikt til å delta i arbeid med individuell plan når en pasient når en pasient eller bruker har rett til slik plan etter pasient- og  brukerrettighetsloven § 2-5. Mulighetsrom sirkelen.    </a:t>
            </a:r>
          </a:p>
        </p:txBody>
      </p:sp>
      <p:sp>
        <p:nvSpPr>
          <p:cNvPr id="4" name="Plassholder for lysbildenummer 3"/>
          <p:cNvSpPr>
            <a:spLocks noGrp="1"/>
          </p:cNvSpPr>
          <p:nvPr>
            <p:ph type="sldNum" sz="quarter" idx="5"/>
          </p:nvPr>
        </p:nvSpPr>
        <p:spPr/>
        <p:txBody>
          <a:bodyPr/>
          <a:lstStyle/>
          <a:p>
            <a:fld id="{07E4FB80-D5CD-4F8B-B310-9170DDB90797}" type="slidenum">
              <a:rPr lang="nb-NO" smtClean="0"/>
              <a:t>3</a:t>
            </a:fld>
            <a:endParaRPr lang="nb-NO"/>
          </a:p>
        </p:txBody>
      </p:sp>
    </p:spTree>
    <p:extLst>
      <p:ext uri="{BB962C8B-B14F-4D97-AF65-F5344CB8AC3E}">
        <p14:creationId xmlns:p14="http://schemas.microsoft.com/office/powerpoint/2010/main" val="36108316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a:t>
            </a:r>
          </a:p>
        </p:txBody>
      </p:sp>
      <p:sp>
        <p:nvSpPr>
          <p:cNvPr id="4" name="Plassholder for lysbildenummer 3"/>
          <p:cNvSpPr>
            <a:spLocks noGrp="1"/>
          </p:cNvSpPr>
          <p:nvPr>
            <p:ph type="sldNum" sz="quarter" idx="5"/>
          </p:nvPr>
        </p:nvSpPr>
        <p:spPr/>
        <p:txBody>
          <a:bodyPr/>
          <a:lstStyle/>
          <a:p>
            <a:pPr defTabSz="924367">
              <a:defRPr/>
            </a:pPr>
            <a:fld id="{07E4FB80-D5CD-4F8B-B310-9170DDB90797}" type="slidenum">
              <a:rPr lang="nb-NO">
                <a:solidFill>
                  <a:prstClr val="black"/>
                </a:solidFill>
                <a:latin typeface="Calibri" panose="020F0502020204030204"/>
              </a:rPr>
              <a:pPr defTabSz="924367">
                <a:defRPr/>
              </a:pPr>
              <a:t>30</a:t>
            </a:fld>
            <a:endParaRPr lang="nb-NO">
              <a:solidFill>
                <a:prstClr val="black"/>
              </a:solidFill>
              <a:latin typeface="Calibri" panose="020F0502020204030204"/>
            </a:endParaRPr>
          </a:p>
        </p:txBody>
      </p:sp>
    </p:spTree>
    <p:extLst>
      <p:ext uri="{BB962C8B-B14F-4D97-AF65-F5344CB8AC3E}">
        <p14:creationId xmlns:p14="http://schemas.microsoft.com/office/powerpoint/2010/main" val="18986135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MKH</a:t>
            </a:r>
          </a:p>
          <a:p>
            <a:endParaRPr lang="nb-NO" dirty="0"/>
          </a:p>
          <a:p>
            <a:r>
              <a:rPr lang="nb-NO" dirty="0"/>
              <a:t>Også påpeke det vanlige.  Mye bra behandling. Altså ikke lovbrudd. God praksis kan bli beste praksis. Forventningene der ute. </a:t>
            </a:r>
          </a:p>
          <a:p>
            <a:endParaRPr lang="nb-NO" dirty="0"/>
          </a:p>
          <a:p>
            <a:r>
              <a:rPr lang="nb-NO" dirty="0"/>
              <a:t>Advarsel: Faglig svikt/ Markant avvik fra forsvarlighetskravet. + Pliktbruddet egnet til å medføre fare for pasientsikkerheten, påføre pasient betydelig belastning eller vesentlig svekker tilliten til helsepersonellet. </a:t>
            </a:r>
          </a:p>
          <a:p>
            <a:endParaRPr lang="nb-NO" dirty="0"/>
          </a:p>
          <a:p>
            <a:r>
              <a:rPr lang="nb-NO" dirty="0"/>
              <a:t>Vedrørende søknad om å få tilbake autorisasjonen og  hvor lenge det er vanlig å være uten denne?  Eksempler: xxx. Huske eksempler på de ulike reaksjonene.  </a:t>
            </a:r>
          </a:p>
          <a:p>
            <a:r>
              <a:rPr lang="nb-NO" dirty="0"/>
              <a:t>Tilbakekall: (§ 57)</a:t>
            </a:r>
          </a:p>
          <a:p>
            <a:r>
              <a:rPr lang="nb-NO" dirty="0"/>
              <a:t>Tapsvilkår: Alvorlig sinnslidelse, psykisk eller fysisk svekkelse, lang fravær fra yrket, bruk av alkohol, narkotika, grov mangel på faglig innsikt, uforsvarlig virksomhet, grove pliktbrudd, atferd som anses uforenlig med yrkesutøvelsen.  </a:t>
            </a:r>
            <a:r>
              <a:rPr lang="nb-NO" dirty="0" err="1"/>
              <a:t>Pga</a:t>
            </a:r>
            <a:r>
              <a:rPr lang="nb-NO" dirty="0"/>
              <a:t> av disse forhold/alternative tapsvilkår/ er uegnet til å utøve sitt yrke forsvarlig. </a:t>
            </a:r>
          </a:p>
          <a:p>
            <a:endParaRPr lang="nb-NO" dirty="0"/>
          </a:p>
          <a:p>
            <a:r>
              <a:rPr lang="nb-NO" dirty="0"/>
              <a:t>Eks: rusmiddelmisbruk, seksuelle overgrep, tyveri, seksuelle relasjoner med pasient, skattesvik, underslag, seksuell kontakt, forfalskede vitnemål mv </a:t>
            </a:r>
          </a:p>
          <a:p>
            <a:r>
              <a:rPr lang="nb-NO" dirty="0"/>
              <a:t>Sex, </a:t>
            </a:r>
            <a:r>
              <a:rPr lang="nb-NO" dirty="0" err="1"/>
              <a:t>drugs</a:t>
            </a:r>
            <a:r>
              <a:rPr lang="nb-NO" dirty="0"/>
              <a:t> </a:t>
            </a:r>
            <a:r>
              <a:rPr lang="nb-NO" dirty="0" err="1"/>
              <a:t>rock`n</a:t>
            </a:r>
            <a:r>
              <a:rPr lang="nb-NO" dirty="0"/>
              <a:t> roll…   </a:t>
            </a:r>
          </a:p>
          <a:p>
            <a:endParaRPr lang="nb-NO" dirty="0"/>
          </a:p>
          <a:p>
            <a:r>
              <a:rPr lang="nb-NO" dirty="0"/>
              <a:t>Begrenset autorisasjon: (§ 59)  Minste inngreps prinsipp </a:t>
            </a:r>
          </a:p>
          <a:p>
            <a:r>
              <a:rPr lang="nb-NO" dirty="0"/>
              <a:t>Kriteriene for tilbakekall foreligger </a:t>
            </a:r>
          </a:p>
          <a:p>
            <a:r>
              <a:rPr lang="nb-NO" dirty="0"/>
              <a:t>«Begrensning» tilsier at helsepersonellet må være egnet til å utøve yrket forsvarlig «under bestemte forutsetninger» /på et begrenset felt under tilsyn og veiledning. Begrensninger i </a:t>
            </a:r>
            <a:r>
              <a:rPr lang="nb-NO" dirty="0" err="1"/>
              <a:t>oppg</a:t>
            </a:r>
            <a:r>
              <a:rPr lang="nb-NO" dirty="0"/>
              <a:t> og arbeidssteder osv. eks se rundskriv. </a:t>
            </a:r>
          </a:p>
        </p:txBody>
      </p:sp>
      <p:sp>
        <p:nvSpPr>
          <p:cNvPr id="4" name="Plassholder for lysbildenummer 3"/>
          <p:cNvSpPr>
            <a:spLocks noGrp="1"/>
          </p:cNvSpPr>
          <p:nvPr>
            <p:ph type="sldNum" sz="quarter" idx="10"/>
          </p:nvPr>
        </p:nvSpPr>
        <p:spPr/>
        <p:txBody>
          <a:bodyPr/>
          <a:lstStyle/>
          <a:p>
            <a:fld id="{07E4FB80-D5CD-4F8B-B310-9170DDB90797}" type="slidenum">
              <a:rPr lang="nb-NO" smtClean="0"/>
              <a:t>31</a:t>
            </a:fld>
            <a:endParaRPr lang="nb-NO"/>
          </a:p>
        </p:txBody>
      </p:sp>
    </p:spTree>
    <p:extLst>
      <p:ext uri="{BB962C8B-B14F-4D97-AF65-F5344CB8AC3E}">
        <p14:creationId xmlns:p14="http://schemas.microsoft.com/office/powerpoint/2010/main" val="2490858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MKH</a:t>
            </a:r>
          </a:p>
        </p:txBody>
      </p:sp>
      <p:sp>
        <p:nvSpPr>
          <p:cNvPr id="4" name="Plassholder for lysbildenummer 3"/>
          <p:cNvSpPr>
            <a:spLocks noGrp="1"/>
          </p:cNvSpPr>
          <p:nvPr>
            <p:ph type="sldNum" sz="quarter" idx="5"/>
          </p:nvPr>
        </p:nvSpPr>
        <p:spPr/>
        <p:txBody>
          <a:bodyPr/>
          <a:lstStyle/>
          <a:p>
            <a:fld id="{07E4FB80-D5CD-4F8B-B310-9170DDB90797}" type="slidenum">
              <a:rPr lang="nb-NO" smtClean="0"/>
              <a:t>4</a:t>
            </a:fld>
            <a:endParaRPr lang="nb-NO"/>
          </a:p>
        </p:txBody>
      </p:sp>
    </p:spTree>
    <p:extLst>
      <p:ext uri="{BB962C8B-B14F-4D97-AF65-F5344CB8AC3E}">
        <p14:creationId xmlns:p14="http://schemas.microsoft.com/office/powerpoint/2010/main" val="246033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 </a:t>
            </a:r>
          </a:p>
          <a:p>
            <a:r>
              <a:rPr lang="nb-NO" dirty="0"/>
              <a:t>Et annet kjent begrep er jo det vi kaller god praksis.  Er det det samme som faglig forsvarlighet?</a:t>
            </a:r>
          </a:p>
          <a:p>
            <a:r>
              <a:rPr lang="nb-NO" dirty="0"/>
              <a:t>God praksis er det vi skal drive med, og det er det kommunen skal styre etter.</a:t>
            </a:r>
          </a:p>
          <a:p>
            <a:endParaRPr lang="nb-NO" dirty="0"/>
          </a:p>
          <a:p>
            <a:r>
              <a:rPr lang="nb-NO" dirty="0"/>
              <a:t>Det man skal være obs på, og som vi kommer til å komme tilbake til senere i dag er at god praksis vil nødvendigvis variere med tiden! Det som var god praksis i går er ikke nødvendigvis god praksis i dag, eller det som er god praksis i dag er ikke nødvendigvis det i morgen.. (eks ikke så mange år side det var regnet som god praksis å la pasientene være sengeliggende et par uker etter operasjon..)</a:t>
            </a:r>
          </a:p>
          <a:p>
            <a:endParaRPr lang="nb-NO" dirty="0"/>
          </a:p>
          <a:p>
            <a:r>
              <a:rPr lang="nb-NO" dirty="0"/>
              <a:t>Det betyr at ethvert helsepersonell må følge med på utviklingen innenfor sitt fagfelt (</a:t>
            </a:r>
            <a:r>
              <a:rPr lang="nb-NO" dirty="0" err="1"/>
              <a:t>hvertfall</a:t>
            </a:r>
            <a:r>
              <a:rPr lang="nb-NO" dirty="0"/>
              <a:t> den delen man selv er virksom i), for å sikre at det man holder på med er innenfor god praksis. </a:t>
            </a:r>
          </a:p>
          <a:p>
            <a:endParaRPr lang="nb-NO" dirty="0"/>
          </a:p>
          <a:p>
            <a:r>
              <a:rPr lang="nb-NO" dirty="0"/>
              <a:t>Så ligger det i tillegg noen forventninger til kommunen for at dette skal kunne skje, men det kommer vi tilbake til når vi skal snakke om funn og om internkontroll og styring av virksomheter. Men, kan si så mye som at loven stiller krav til at virksomheter som yter helsehjelp skal organiseres slik at personellet blir i stand til å overholde sine lovpålagte plikter.</a:t>
            </a:r>
          </a:p>
          <a:p>
            <a:endParaRPr lang="nb-NO" dirty="0"/>
          </a:p>
          <a:p>
            <a:r>
              <a:rPr lang="nb-NO" dirty="0"/>
              <a:t>God praksis varierer med tiden, men det gjør også forsvarlighetsgrensen, er i utvikling med ny teknologi, forskning osv.</a:t>
            </a:r>
          </a:p>
          <a:p>
            <a:r>
              <a:rPr lang="nb-NO" dirty="0"/>
              <a:t>Det betyr ikke at alt som er utenfor god praksis nødvendigvis er uforsvarlig. I enkelttilfeller kan det gjøres feil, uten at det betyr at det må ha vært uforsvarlig, men: virksomheter må planlegges for god praksis slik at det ikke utøves en tjeneste som befinner seg ned mot, eller balanserer på forsvarlighetsgrensen. (vis slingringsmonn ved å legge god praksis et stykke fra linjen, og å legge den helt ned til!)</a:t>
            </a:r>
          </a:p>
        </p:txBody>
      </p:sp>
      <p:sp>
        <p:nvSpPr>
          <p:cNvPr id="4" name="Plassholder for lysbildenummer 3"/>
          <p:cNvSpPr>
            <a:spLocks noGrp="1"/>
          </p:cNvSpPr>
          <p:nvPr>
            <p:ph type="sldNum" sz="quarter" idx="10"/>
          </p:nvPr>
        </p:nvSpPr>
        <p:spPr/>
        <p:txBody>
          <a:bodyPr/>
          <a:lstStyle/>
          <a:p>
            <a:pPr defTabSz="924367">
              <a:defRPr/>
            </a:pPr>
            <a:fld id="{07E4FB80-D5CD-4F8B-B310-9170DDB90797}" type="slidenum">
              <a:rPr lang="nb-NO">
                <a:solidFill>
                  <a:prstClr val="black"/>
                </a:solidFill>
                <a:latin typeface="Calibri" panose="020F0502020204030204"/>
              </a:rPr>
              <a:pPr defTabSz="924367">
                <a:defRPr/>
              </a:pPr>
              <a:t>5</a:t>
            </a:fld>
            <a:endParaRPr lang="nb-NO">
              <a:solidFill>
                <a:prstClr val="black"/>
              </a:solidFill>
              <a:latin typeface="Calibri" panose="020F0502020204030204"/>
            </a:endParaRPr>
          </a:p>
        </p:txBody>
      </p:sp>
    </p:spTree>
    <p:extLst>
      <p:ext uri="{BB962C8B-B14F-4D97-AF65-F5344CB8AC3E}">
        <p14:creationId xmlns:p14="http://schemas.microsoft.com/office/powerpoint/2010/main" val="3709411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 spør </a:t>
            </a:r>
          </a:p>
          <a:p>
            <a:r>
              <a:rPr lang="nb-NO" dirty="0"/>
              <a:t>Eksempel på uforsvarlighet. I den første er det å ta allmenntilstanden på alvor, i den andre å ta kliniske funn på alvor. Systematisk </a:t>
            </a:r>
            <a:r>
              <a:rPr lang="nb-NO" dirty="0" err="1"/>
              <a:t>tilsnæring</a:t>
            </a:r>
            <a:r>
              <a:rPr lang="nb-NO" dirty="0"/>
              <a:t>: SOAP: Undersøke – vurderer  - følge opp etter funn og vurdering. Bruk den medisinske kunnskapen dere.</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6</a:t>
            </a:fld>
            <a:endParaRPr lang="nb-NO"/>
          </a:p>
        </p:txBody>
      </p:sp>
    </p:spTree>
    <p:extLst>
      <p:ext uri="{BB962C8B-B14F-4D97-AF65-F5344CB8AC3E}">
        <p14:creationId xmlns:p14="http://schemas.microsoft.com/office/powerpoint/2010/main" val="704147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MKH</a:t>
            </a:r>
          </a:p>
        </p:txBody>
      </p:sp>
      <p:sp>
        <p:nvSpPr>
          <p:cNvPr id="4" name="Plassholder for lysbildenummer 3"/>
          <p:cNvSpPr>
            <a:spLocks noGrp="1"/>
          </p:cNvSpPr>
          <p:nvPr>
            <p:ph type="sldNum" sz="quarter" idx="5"/>
          </p:nvPr>
        </p:nvSpPr>
        <p:spPr/>
        <p:txBody>
          <a:bodyPr/>
          <a:lstStyle/>
          <a:p>
            <a:fld id="{07E4FB80-D5CD-4F8B-B310-9170DDB90797}" type="slidenum">
              <a:rPr lang="nb-NO" smtClean="0"/>
              <a:t>7</a:t>
            </a:fld>
            <a:endParaRPr lang="nb-NO"/>
          </a:p>
        </p:txBody>
      </p:sp>
    </p:spTree>
    <p:extLst>
      <p:ext uri="{BB962C8B-B14F-4D97-AF65-F5344CB8AC3E}">
        <p14:creationId xmlns:p14="http://schemas.microsoft.com/office/powerpoint/2010/main" val="3841646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TW</a:t>
            </a:r>
          </a:p>
        </p:txBody>
      </p:sp>
      <p:sp>
        <p:nvSpPr>
          <p:cNvPr id="4" name="Plassholder for lysbildenummer 3"/>
          <p:cNvSpPr>
            <a:spLocks noGrp="1"/>
          </p:cNvSpPr>
          <p:nvPr>
            <p:ph type="sldNum" sz="quarter" idx="5"/>
          </p:nvPr>
        </p:nvSpPr>
        <p:spPr/>
        <p:txBody>
          <a:bodyPr/>
          <a:lstStyle/>
          <a:p>
            <a:fld id="{07E4FB80-D5CD-4F8B-B310-9170DDB90797}" type="slidenum">
              <a:rPr lang="nb-NO" smtClean="0"/>
              <a:t>8</a:t>
            </a:fld>
            <a:endParaRPr lang="nb-NO"/>
          </a:p>
        </p:txBody>
      </p:sp>
    </p:spTree>
    <p:extLst>
      <p:ext uri="{BB962C8B-B14F-4D97-AF65-F5344CB8AC3E}">
        <p14:creationId xmlns:p14="http://schemas.microsoft.com/office/powerpoint/2010/main" val="988851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MKH</a:t>
            </a:r>
          </a:p>
        </p:txBody>
      </p:sp>
      <p:sp>
        <p:nvSpPr>
          <p:cNvPr id="4" name="Plassholder for lysbildenummer 3"/>
          <p:cNvSpPr>
            <a:spLocks noGrp="1"/>
          </p:cNvSpPr>
          <p:nvPr>
            <p:ph type="sldNum" sz="quarter" idx="5"/>
          </p:nvPr>
        </p:nvSpPr>
        <p:spPr/>
        <p:txBody>
          <a:bodyPr/>
          <a:lstStyle/>
          <a:p>
            <a:fld id="{07E4FB80-D5CD-4F8B-B310-9170DDB90797}" type="slidenum">
              <a:rPr lang="nb-NO" smtClean="0"/>
              <a:t>9</a:t>
            </a:fld>
            <a:endParaRPr lang="nb-NO"/>
          </a:p>
        </p:txBody>
      </p:sp>
    </p:spTree>
    <p:extLst>
      <p:ext uri="{BB962C8B-B14F-4D97-AF65-F5344CB8AC3E}">
        <p14:creationId xmlns:p14="http://schemas.microsoft.com/office/powerpoint/2010/main" val="36785019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ønster 9)">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38C16EE-710F-4022-B0C5-EA9C5CDBBD65}"/>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8360EE4D-DFF5-4E20-B16B-DE5A691E1F1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812"/>
          <a:stretch/>
        </p:blipFill>
        <p:spPr>
          <a:xfrm>
            <a:off x="8867838" y="2759103"/>
            <a:ext cx="3324162" cy="3371354"/>
          </a:xfrm>
          <a:prstGeom prst="rect">
            <a:avLst/>
          </a:prstGeom>
        </p:spPr>
      </p:pic>
      <p:sp>
        <p:nvSpPr>
          <p:cNvPr id="19" name="Plassholder for dato 3">
            <a:extLst>
              <a:ext uri="{FF2B5EF4-FFF2-40B4-BE49-F238E27FC236}">
                <a16:creationId xmlns:a16="http://schemas.microsoft.com/office/drawing/2014/main" id="{801C13F1-45C0-4244-B9C6-4EFBC66F6D0C}"/>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28.10.2025</a:t>
            </a:fld>
            <a:endParaRPr lang="nb-NO"/>
          </a:p>
        </p:txBody>
      </p:sp>
      <p:sp>
        <p:nvSpPr>
          <p:cNvPr id="5" name="Plassholder for tekst 4">
            <a:extLst>
              <a:ext uri="{FF2B5EF4-FFF2-40B4-BE49-F238E27FC236}">
                <a16:creationId xmlns:a16="http://schemas.microsoft.com/office/drawing/2014/main" id="{EA6A4735-2CFC-41E4-A5FE-C807F8501578}"/>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7" name="Plassholder for tekst 6">
            <a:extLst>
              <a:ext uri="{FF2B5EF4-FFF2-40B4-BE49-F238E27FC236}">
                <a16:creationId xmlns:a16="http://schemas.microsoft.com/office/drawing/2014/main" id="{A9FF001B-633E-41C9-B008-C3077FC68369}"/>
              </a:ext>
            </a:extLst>
          </p:cNvPr>
          <p:cNvSpPr>
            <a:spLocks noGrp="1"/>
          </p:cNvSpPr>
          <p:nvPr>
            <p:ph type="body" sz="quarter" idx="11" hasCustomPrompt="1"/>
          </p:nvPr>
        </p:nvSpPr>
        <p:spPr>
          <a:xfrm>
            <a:off x="967088" y="3952086"/>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4" name="Bilde 3">
            <a:extLst>
              <a:ext uri="{FF2B5EF4-FFF2-40B4-BE49-F238E27FC236}">
                <a16:creationId xmlns:a16="http://schemas.microsoft.com/office/drawing/2014/main" id="{00312B7A-81C4-4D54-B329-087A58EB94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220000"/>
            <a:ext cx="4816643" cy="1459443"/>
          </a:xfrm>
          <a:prstGeom prst="rect">
            <a:avLst/>
          </a:prstGeom>
        </p:spPr>
      </p:pic>
    </p:spTree>
    <p:extLst>
      <p:ext uri="{BB962C8B-B14F-4D97-AF65-F5344CB8AC3E}">
        <p14:creationId xmlns:p14="http://schemas.microsoft.com/office/powerpoint/2010/main" val="24988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 faktaboks">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61072EAD-B1BE-40B7-88CE-9948D7487840}"/>
              </a:ext>
            </a:extLst>
          </p:cNvPr>
          <p:cNvSpPr/>
          <p:nvPr userDrawn="1"/>
        </p:nvSpPr>
        <p:spPr>
          <a:xfrm>
            <a:off x="7492621" y="2164467"/>
            <a:ext cx="3643689" cy="4144258"/>
          </a:xfrm>
          <a:prstGeom prst="rect">
            <a:avLst/>
          </a:prstGeom>
          <a:solidFill>
            <a:srgbClr val="00244E">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7788275" y="2468281"/>
            <a:ext cx="3044826" cy="3516593"/>
          </a:xfrm>
          <a:prstGeom prst="rect">
            <a:avLst/>
          </a:prstGeom>
        </p:spPr>
        <p:txBody>
          <a:bodyPr numCol="1">
            <a:noAutofit/>
          </a:bodyPr>
          <a:lstStyle>
            <a:lvl1pPr marL="0" indent="0">
              <a:lnSpc>
                <a:spcPct val="100000"/>
              </a:lnSpc>
              <a:buFont typeface="Arial" panose="020B0604020202020204" pitchFamily="34" charset="0"/>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I </a:t>
            </a:r>
            <a:r>
              <a:rPr lang="nb-NO" dirty="0" err="1"/>
              <a:t>faktaboksen</a:t>
            </a:r>
            <a:r>
              <a:rPr lang="nb-NO" dirty="0"/>
              <a:t> kan du skrive viktig informasjon som hører til tema du snakker om. </a:t>
            </a:r>
            <a:br>
              <a:rPr lang="nb-NO" dirty="0"/>
            </a:br>
            <a:r>
              <a:rPr lang="nb-NO" dirty="0"/>
              <a:t>For eksempel en lovparagraf, statistikk eller en huskeliste med nyttige tips.</a:t>
            </a:r>
            <a:br>
              <a:rPr lang="nb-NO" dirty="0"/>
            </a:br>
            <a:r>
              <a:rPr lang="nb-NO" dirty="0"/>
              <a:t>Bruk stor bokstav og punktum i dersom det er hele setninger i hvert punkt.</a:t>
            </a:r>
            <a:br>
              <a:rPr lang="nb-NO" dirty="0"/>
            </a:br>
            <a:r>
              <a:rPr lang="nb-NO" dirty="0"/>
              <a:t>Skriv gjerne inn kilde for fakta, som for eksempel SSB.no.</a:t>
            </a:r>
          </a:p>
        </p:txBody>
      </p:sp>
      <p:sp>
        <p:nvSpPr>
          <p:cNvPr id="15" name="Plassholder for tittel 1">
            <a:extLst>
              <a:ext uri="{FF2B5EF4-FFF2-40B4-BE49-F238E27FC236}">
                <a16:creationId xmlns:a16="http://schemas.microsoft.com/office/drawing/2014/main" id="{86BEE725-2BED-4954-90BD-F58FC2EC92BD}"/>
              </a:ext>
            </a:extLst>
          </p:cNvPr>
          <p:cNvSpPr>
            <a:spLocks noGrp="1"/>
          </p:cNvSpPr>
          <p:nvPr>
            <p:ph type="title" hasCustomPrompt="1"/>
          </p:nvPr>
        </p:nvSpPr>
        <p:spPr>
          <a:xfrm>
            <a:off x="1055682" y="873126"/>
            <a:ext cx="10080626" cy="1077208"/>
          </a:xfrm>
          <a:prstGeom prst="rect">
            <a:avLst/>
          </a:prstGeom>
          <a:effectLst/>
        </p:spPr>
        <p:txBody>
          <a:bodyPr vert="horz" lIns="91440" tIns="45720" rIns="91440" bIns="45720" rtlCol="0" anchor="b">
            <a:noAutofit/>
          </a:bodyPr>
          <a:lstStyle>
            <a:lvl1pPr>
              <a:lnSpc>
                <a:spcPct val="100000"/>
              </a:lnSpc>
              <a:defRPr sz="3600">
                <a:solidFill>
                  <a:schemeClr val="accent1"/>
                </a:solidFill>
                <a:latin typeface="+mn-lt"/>
              </a:defRPr>
            </a:lvl1pPr>
          </a:lstStyle>
          <a:p>
            <a:r>
              <a:rPr lang="nb-NO" dirty="0"/>
              <a:t>Overskrift (pkt. 36) bør være kort og tydelig</a:t>
            </a:r>
          </a:p>
        </p:txBody>
      </p:sp>
      <p:sp>
        <p:nvSpPr>
          <p:cNvPr id="11" name="Plassholder for tekst 37">
            <a:extLst>
              <a:ext uri="{FF2B5EF4-FFF2-40B4-BE49-F238E27FC236}">
                <a16:creationId xmlns:a16="http://schemas.microsoft.com/office/drawing/2014/main" id="{709C256E-3453-444E-9DA4-926896843EE2}"/>
              </a:ext>
            </a:extLst>
          </p:cNvPr>
          <p:cNvSpPr>
            <a:spLocks noGrp="1"/>
          </p:cNvSpPr>
          <p:nvPr>
            <p:ph type="body" sz="quarter" idx="12" hasCustomPrompt="1"/>
          </p:nvPr>
        </p:nvSpPr>
        <p:spPr>
          <a:xfrm>
            <a:off x="1055688" y="2164467"/>
            <a:ext cx="6150591" cy="414425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 </a:t>
            </a:r>
            <a:br>
              <a:rPr lang="nb-NO" dirty="0"/>
            </a:br>
            <a:r>
              <a:rPr lang="nb-NO" dirty="0"/>
              <a:t>Publikum bør slippe å lese alt som blir sagt.</a:t>
            </a:r>
          </a:p>
          <a:p>
            <a:pPr lvl="0"/>
            <a:endParaRPr lang="nb-NO" dirty="0"/>
          </a:p>
        </p:txBody>
      </p:sp>
      <p:sp>
        <p:nvSpPr>
          <p:cNvPr id="23" name="Plassholder for lysbildenummer 5">
            <a:extLst>
              <a:ext uri="{FF2B5EF4-FFF2-40B4-BE49-F238E27FC236}">
                <a16:creationId xmlns:a16="http://schemas.microsoft.com/office/drawing/2014/main" id="{1A68D441-1FE4-45DF-A9CA-628415C9F5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4" name="TekstSylinder 23">
            <a:extLst>
              <a:ext uri="{FF2B5EF4-FFF2-40B4-BE49-F238E27FC236}">
                <a16:creationId xmlns:a16="http://schemas.microsoft.com/office/drawing/2014/main" id="{3CC8C128-2F49-404D-A2E6-C30A58B3F6F8}"/>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pic>
        <p:nvPicPr>
          <p:cNvPr id="10" name="Bilde 9">
            <a:extLst>
              <a:ext uri="{FF2B5EF4-FFF2-40B4-BE49-F238E27FC236}">
                <a16:creationId xmlns:a16="http://schemas.microsoft.com/office/drawing/2014/main" id="{A92FA234-1C3D-4926-B19D-B4FC10AC7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066616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lvsidebilde">
    <p:bg>
      <p:bgPr>
        <a:solidFill>
          <a:schemeClr val="bg1"/>
        </a:solidFill>
        <a:effectLst/>
      </p:bgPr>
    </p:bg>
    <p:spTree>
      <p:nvGrpSpPr>
        <p:cNvPr id="1" name=""/>
        <p:cNvGrpSpPr/>
        <p:nvPr/>
      </p:nvGrpSpPr>
      <p:grpSpPr>
        <a:xfrm>
          <a:off x="0" y="0"/>
          <a:ext cx="0" cy="0"/>
          <a:chOff x="0" y="0"/>
          <a:chExt cx="0" cy="0"/>
        </a:xfrm>
      </p:grpSpPr>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6096000" y="2695388"/>
            <a:ext cx="5040306" cy="361333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a:t>
            </a:r>
            <a:br>
              <a:rPr lang="nb-NO" dirty="0"/>
            </a:br>
            <a:r>
              <a:rPr lang="nb-NO" dirty="0"/>
              <a:t>Publikum bør slippe å lese alt som blir sagt.</a:t>
            </a:r>
            <a:br>
              <a:rPr lang="nb-NO" dirty="0"/>
            </a:br>
            <a:r>
              <a:rPr lang="nb-NO" dirty="0"/>
              <a:t>Mye tekst vil gjøre at publikum bruker mer tid på å lese, og mindre til på å lytte.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0" y="-1"/>
            <a:ext cx="5552141" cy="6800127"/>
          </a:xfrm>
          <a:prstGeom prst="rect">
            <a:avLst/>
          </a:prstGeom>
          <a:solidFill>
            <a:schemeClr val="bg1">
              <a:lumMod val="85000"/>
            </a:schemeClr>
          </a:solidFill>
        </p:spPr>
        <p:txBody>
          <a:bodyPr anchor="ctr"/>
          <a:lstStyle>
            <a:lvl1pPr marL="0" indent="0">
              <a:buNone/>
              <a:defRPr/>
            </a:lvl1pPr>
          </a:lstStyle>
          <a:p>
            <a:r>
              <a:rPr lang="nb-NO"/>
              <a:t>Klikk på ikonet for å sette inn bilde som passer til det du skal snakke om. </a:t>
            </a:r>
            <a:br>
              <a:rPr lang="nb-NO"/>
            </a:br>
            <a:br>
              <a:rPr lang="nb-NO"/>
            </a:br>
            <a:br>
              <a:rPr lang="nb-NO"/>
            </a:br>
            <a:r>
              <a:rPr lang="nb-NO"/>
              <a:t>Har du ikke bilde som passer til tema, kan du bruke en </a:t>
            </a:r>
            <a:r>
              <a:rPr lang="nb-NO" err="1"/>
              <a:t>malside</a:t>
            </a:r>
            <a:r>
              <a:rPr lang="nb-NO"/>
              <a:t> uten bilde. </a:t>
            </a:r>
          </a:p>
          <a:p>
            <a:endParaRPr lang="nb-NO"/>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6096000" y="1426144"/>
            <a:ext cx="5040306" cy="1077209"/>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16" name="Plassholder for lysbildenummer 5">
            <a:extLst>
              <a:ext uri="{FF2B5EF4-FFF2-40B4-BE49-F238E27FC236}">
                <a16:creationId xmlns:a16="http://schemas.microsoft.com/office/drawing/2014/main" id="{7373CDF4-BFBE-4FCB-B38E-D0FBBDCBDACC}"/>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0E873371-82D0-4343-A34E-2316BA10B5C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19" name="TekstSylinder 18">
            <a:extLst>
              <a:ext uri="{FF2B5EF4-FFF2-40B4-BE49-F238E27FC236}">
                <a16:creationId xmlns:a16="http://schemas.microsoft.com/office/drawing/2014/main" id="{7602988D-E292-4CF2-9D58-3DFB70E57FD5}"/>
              </a:ext>
            </a:extLst>
          </p:cNvPr>
          <p:cNvSpPr txBox="1"/>
          <p:nvPr userDrawn="1"/>
        </p:nvSpPr>
        <p:spPr>
          <a:xfrm>
            <a:off x="5899150" y="658731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21" name="Plassholder for tekst 3">
            <a:extLst>
              <a:ext uri="{FF2B5EF4-FFF2-40B4-BE49-F238E27FC236}">
                <a16:creationId xmlns:a16="http://schemas.microsoft.com/office/drawing/2014/main" id="{2FA60F08-6BD9-4C46-909F-CA25100A0396}"/>
              </a:ext>
            </a:extLst>
          </p:cNvPr>
          <p:cNvSpPr>
            <a:spLocks noGrp="1"/>
          </p:cNvSpPr>
          <p:nvPr>
            <p:ph type="body" sz="quarter" idx="24" hasCustomPrompt="1"/>
          </p:nvPr>
        </p:nvSpPr>
        <p:spPr>
          <a:xfrm>
            <a:off x="6139148" y="6600400"/>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BD42D404-3A7D-4C6D-8B57-8F5A1BA61A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2055815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 innhold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8" y="2164466"/>
            <a:ext cx="10225087" cy="414425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4619813" y="2486213"/>
            <a:ext cx="6400800" cy="3585882"/>
          </a:xfrm>
          <a:prstGeom prst="rect">
            <a:avLst/>
          </a:prstGeo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Skriv i stikkordsform. </a:t>
            </a:r>
            <a:br>
              <a:rPr lang="nb-NO" dirty="0"/>
            </a:br>
            <a:r>
              <a:rPr lang="nb-NO" dirty="0"/>
              <a:t>Publikum bør slippe å lese alt som blir sagt. </a:t>
            </a:r>
            <a:br>
              <a:rPr lang="nb-NO" dirty="0"/>
            </a:br>
            <a:r>
              <a:rPr lang="nb-NO" dirty="0"/>
              <a:t>Mye tekst vil gjøre at publikum leser, og ikke hører etter.</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1055687" y="2164466"/>
            <a:ext cx="3348037" cy="4144259"/>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1055688" y="873125"/>
            <a:ext cx="10080625" cy="1077208"/>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1055687" y="6398168"/>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1295685" y="6411256"/>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6" name="Bilde 15">
            <a:extLst>
              <a:ext uri="{FF2B5EF4-FFF2-40B4-BE49-F238E27FC236}">
                <a16:creationId xmlns:a16="http://schemas.microsoft.com/office/drawing/2014/main" id="{29F86442-67F8-4A18-AC07-0C59FEB11E4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9427" t="9539" r="78245" b="18819"/>
          <a:stretch/>
        </p:blipFill>
        <p:spPr>
          <a:xfrm>
            <a:off x="8663812" y="2164466"/>
            <a:ext cx="2616963" cy="4144259"/>
          </a:xfrm>
          <a:prstGeom prst="rect">
            <a:avLst/>
          </a:prstGeom>
        </p:spPr>
      </p:pic>
      <p:pic>
        <p:nvPicPr>
          <p:cNvPr id="13" name="Bilde 12">
            <a:extLst>
              <a:ext uri="{FF2B5EF4-FFF2-40B4-BE49-F238E27FC236}">
                <a16:creationId xmlns:a16="http://schemas.microsoft.com/office/drawing/2014/main" id="{D8434520-EF28-4BC6-8818-60978268E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8382391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tat/Mellomtittel">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pic>
        <p:nvPicPr>
          <p:cNvPr id="12" name="Bilde 11">
            <a:extLst>
              <a:ext uri="{FF2B5EF4-FFF2-40B4-BE49-F238E27FC236}">
                <a16:creationId xmlns:a16="http://schemas.microsoft.com/office/drawing/2014/main" id="{E33C9673-3931-4FE0-A4BD-4B8121B83A2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094" t="17808" b="1715"/>
          <a:stretch/>
        </p:blipFill>
        <p:spPr>
          <a:xfrm>
            <a:off x="1065520" y="1256505"/>
            <a:ext cx="6370602" cy="4655325"/>
          </a:xfrm>
          <a:prstGeom prst="rect">
            <a:avLst/>
          </a:prstGeom>
        </p:spPr>
      </p:pic>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1518834" y="1859796"/>
            <a:ext cx="8880528" cy="3448373"/>
          </a:xfrm>
          <a:prstGeom prst="rect">
            <a:avLst/>
          </a:prstGeom>
        </p:spPr>
        <p:txBody>
          <a:bodyPr anchor="ctr"/>
          <a:lstStyle>
            <a:lvl1pPr marL="0" indent="0">
              <a:lnSpc>
                <a:spcPct val="100000"/>
              </a:lnSpc>
              <a:buNone/>
              <a:defRPr lang="da-DK" sz="3200" dirty="0" smtClean="0">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32) til for eksempel sitat, viktig poeng du vil vektlegge, </a:t>
            </a:r>
            <a:r>
              <a:rPr lang="nb-NO" dirty="0" err="1"/>
              <a:t>kapitteldeler</a:t>
            </a:r>
            <a:r>
              <a:rPr lang="nb-NO" dirty="0"/>
              <a:t> eller oppgavetekst.</a:t>
            </a:r>
          </a:p>
        </p:txBody>
      </p:sp>
      <p:pic>
        <p:nvPicPr>
          <p:cNvPr id="8" name="Bilde 7">
            <a:extLst>
              <a:ext uri="{FF2B5EF4-FFF2-40B4-BE49-F238E27FC236}">
                <a16:creationId xmlns:a16="http://schemas.microsoft.com/office/drawing/2014/main" id="{A6F6885A-585D-4728-96A3-6A74DFDE37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8450456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tat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7178112" y="604224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7418110" y="6055330"/>
            <a:ext cx="3718203" cy="150325"/>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1AF51B00-46F1-43BA-97E0-DC752D5D0796}"/>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8806" t="-26237" r="-1446" b="51249"/>
          <a:stretch/>
        </p:blipFill>
        <p:spPr>
          <a:xfrm>
            <a:off x="1055688" y="1586611"/>
            <a:ext cx="6935787" cy="4337825"/>
          </a:xfrm>
          <a:prstGeom prst="rect">
            <a:avLst/>
          </a:prstGeom>
        </p:spPr>
      </p:pic>
      <p:sp>
        <p:nvSpPr>
          <p:cNvPr id="13" name="Plassholder for tekst 37">
            <a:extLst>
              <a:ext uri="{FF2B5EF4-FFF2-40B4-BE49-F238E27FC236}">
                <a16:creationId xmlns:a16="http://schemas.microsoft.com/office/drawing/2014/main" id="{F8806A24-CB5B-4200-91AE-ACD183E19F30}"/>
              </a:ext>
            </a:extLst>
          </p:cNvPr>
          <p:cNvSpPr>
            <a:spLocks noGrp="1"/>
          </p:cNvSpPr>
          <p:nvPr>
            <p:ph type="body" sz="quarter" idx="12" hasCustomPrompt="1"/>
          </p:nvPr>
        </p:nvSpPr>
        <p:spPr>
          <a:xfrm>
            <a:off x="1419120" y="1693386"/>
            <a:ext cx="5158129" cy="3715320"/>
          </a:xfrm>
          <a:prstGeom prst="rect">
            <a:avLst/>
          </a:prstGeom>
        </p:spPr>
        <p:txBody>
          <a:bodyPr anchor="ctr"/>
          <a:lstStyle>
            <a:lvl1pPr marL="0" indent="0">
              <a:lnSpc>
                <a:spcPct val="100000"/>
              </a:lnSpc>
              <a:buNone/>
              <a:defRPr sz="28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28) til for eksempel sitat eller viktig poeng du vil vektlegge.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7176313" y="1244436"/>
            <a:ext cx="3960000" cy="4680000"/>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pic>
        <p:nvPicPr>
          <p:cNvPr id="14" name="Bilde 13">
            <a:extLst>
              <a:ext uri="{FF2B5EF4-FFF2-40B4-BE49-F238E27FC236}">
                <a16:creationId xmlns:a16="http://schemas.microsoft.com/office/drawing/2014/main" id="{9EED7040-0B63-4900-BC21-A44A255354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615328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ammenlikning x 2">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5029201"/>
            <a:ext cx="4845928" cy="1066311"/>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521970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6290383" y="5029201"/>
            <a:ext cx="4845929" cy="10582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Overskrift (pkt. 36) for to bilder med tekst</a:t>
            </a:r>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6"/>
            <a:ext cx="4845927" cy="2725834"/>
          </a:xfrm>
          <a:prstGeom prst="rect">
            <a:avLst/>
          </a:prstGeom>
          <a:solidFill>
            <a:schemeClr val="bg1">
              <a:lumMod val="85000"/>
            </a:schemeClr>
          </a:solidFill>
        </p:spPr>
        <p:txBody>
          <a:bodyPr anchor="ctr"/>
          <a:lstStyle>
            <a:lvl1pPr marL="0" indent="0" algn="ctr">
              <a:buNone/>
              <a:defRPr/>
            </a:lvl1pPr>
          </a:lstStyle>
          <a:p>
            <a:r>
              <a:rPr lang="nb-NO"/>
              <a:t>Klikk for på ikonet for å sette inn bilde 1</a:t>
            </a:r>
          </a:p>
        </p:txBody>
      </p:sp>
      <p:sp>
        <p:nvSpPr>
          <p:cNvPr id="29" name="Plassholder for lysbildenummer 5">
            <a:extLst>
              <a:ext uri="{FF2B5EF4-FFF2-40B4-BE49-F238E27FC236}">
                <a16:creationId xmlns:a16="http://schemas.microsoft.com/office/drawing/2014/main" id="{62B7398D-EA06-494A-93CC-79FAB5A4B911}"/>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0" name="TekstSylinder 29">
            <a:extLst>
              <a:ext uri="{FF2B5EF4-FFF2-40B4-BE49-F238E27FC236}">
                <a16:creationId xmlns:a16="http://schemas.microsoft.com/office/drawing/2014/main" id="{99722221-F0DE-4D9F-B6ED-E73D20D5DFA0}"/>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34" name="Plassholder for bilde 21">
            <a:extLst>
              <a:ext uri="{FF2B5EF4-FFF2-40B4-BE49-F238E27FC236}">
                <a16:creationId xmlns:a16="http://schemas.microsoft.com/office/drawing/2014/main" id="{6F608E0E-4EAB-457C-A166-7D2B95128771}"/>
              </a:ext>
            </a:extLst>
          </p:cNvPr>
          <p:cNvSpPr>
            <a:spLocks noGrp="1"/>
          </p:cNvSpPr>
          <p:nvPr>
            <p:ph type="pic" sz="quarter" idx="25" hasCustomPrompt="1"/>
          </p:nvPr>
        </p:nvSpPr>
        <p:spPr>
          <a:xfrm>
            <a:off x="6284034" y="2112866"/>
            <a:ext cx="4845928" cy="2725835"/>
          </a:xfrm>
          <a:prstGeom prst="rect">
            <a:avLst/>
          </a:prstGeom>
          <a:solidFill>
            <a:schemeClr val="bg1">
              <a:lumMod val="85000"/>
            </a:schemeClr>
          </a:solidFill>
        </p:spPr>
        <p:txBody>
          <a:bodyPr anchor="ctr"/>
          <a:lstStyle>
            <a:lvl1pPr marL="0" indent="0" algn="ctr">
              <a:buNone/>
              <a:defRPr/>
            </a:lvl1pPr>
          </a:lstStyle>
          <a:p>
            <a:r>
              <a:rPr lang="nb-NO"/>
              <a:t>Klikk på ikonet for å sette inn bilde 2</a:t>
            </a:r>
          </a:p>
        </p:txBody>
      </p:sp>
      <p:sp>
        <p:nvSpPr>
          <p:cNvPr id="35" name="Plassholder for tekst 8">
            <a:extLst>
              <a:ext uri="{FF2B5EF4-FFF2-40B4-BE49-F238E27FC236}">
                <a16:creationId xmlns:a16="http://schemas.microsoft.com/office/drawing/2014/main" id="{39DF0B6E-B830-4C7D-A84C-DCEE2F4AB726}"/>
              </a:ext>
            </a:extLst>
          </p:cNvPr>
          <p:cNvSpPr>
            <a:spLocks noGrp="1"/>
          </p:cNvSpPr>
          <p:nvPr>
            <p:ph type="body" sz="quarter" idx="26" hasCustomPrompt="1"/>
          </p:nvPr>
        </p:nvSpPr>
        <p:spPr>
          <a:xfrm>
            <a:off x="6502377" y="521335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36" name="TekstSylinder 35">
            <a:extLst>
              <a:ext uri="{FF2B5EF4-FFF2-40B4-BE49-F238E27FC236}">
                <a16:creationId xmlns:a16="http://schemas.microsoft.com/office/drawing/2014/main" id="{7316ECC6-698F-4C07-84A4-867F79EF57B8}"/>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7" name="Plassholder for tekst 3">
            <a:extLst>
              <a:ext uri="{FF2B5EF4-FFF2-40B4-BE49-F238E27FC236}">
                <a16:creationId xmlns:a16="http://schemas.microsoft.com/office/drawing/2014/main" id="{5D73572D-EBD9-4707-BB21-25F1FDB05D10}"/>
              </a:ext>
            </a:extLst>
          </p:cNvPr>
          <p:cNvSpPr>
            <a:spLocks noGrp="1"/>
          </p:cNvSpPr>
          <p:nvPr>
            <p:ph type="body" sz="quarter" idx="24" hasCustomPrompt="1"/>
          </p:nvPr>
        </p:nvSpPr>
        <p:spPr>
          <a:xfrm>
            <a:off x="1295686" y="6601669"/>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15" name="Bilde 14">
            <a:extLst>
              <a:ext uri="{FF2B5EF4-FFF2-40B4-BE49-F238E27FC236}">
                <a16:creationId xmlns:a16="http://schemas.microsoft.com/office/drawing/2014/main" id="{31A793CB-45EB-40DA-98ED-FFE0BC3AE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076656501"/>
      </p:ext>
    </p:extLst>
  </p:cSld>
  <p:clrMapOvr>
    <a:masterClrMapping/>
  </p:clrMapOvr>
  <p:extLst>
    <p:ext uri="{DCECCB84-F9BA-43D5-87BE-67443E8EF086}">
      <p15:sldGuideLst xmlns:p15="http://schemas.microsoft.com/office/powerpoint/2012/main">
        <p15:guide id="1" orient="horz" pos="136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kning x 3">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4265903"/>
            <a:ext cx="3168000" cy="1829609"/>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4439670"/>
            <a:ext cx="2686050" cy="142486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og faktaboksene på denne </a:t>
            </a:r>
            <a:r>
              <a:rPr lang="nb-NO" dirty="0" err="1"/>
              <a:t>malsiden</a:t>
            </a:r>
            <a:r>
              <a:rPr lang="nb-NO" dirty="0"/>
              <a:t> kan brukes for å sammenlikne noe.</a:t>
            </a:r>
            <a:br>
              <a:rPr lang="nb-NO" dirty="0"/>
            </a:br>
            <a:r>
              <a:rPr lang="nb-NO" dirty="0"/>
              <a:t>For eksempel hvis du har tre bilder som viser en utvikling.</a:t>
            </a:r>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512000" y="4273951"/>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52975" y="4447716"/>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kan brukes til å illustrere tre viktige poeng.</a:t>
            </a:r>
            <a:br>
              <a:rPr lang="nb-NO" dirty="0"/>
            </a:br>
            <a:r>
              <a:rPr lang="nb-NO" dirty="0"/>
              <a:t>Kart, bilder og illustrasjoner kan settes inn og brukes for å sammenlikne noe innen alle fagfelt. </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68313" y="4265903"/>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09288" y="4439668"/>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Eksempler kan være naturtyper, arter, byer, brukergrupper, kommuner, områder, personer og så videre.</a:t>
            </a:r>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3600">
                <a:latin typeface="+mn-lt"/>
              </a:defRPr>
            </a:lvl1pPr>
          </a:lstStyle>
          <a:p>
            <a:pPr lvl="0"/>
            <a:r>
              <a:rPr lang="nb-NO" dirty="0"/>
              <a:t>Overskrift (pkt. 36) for tre bilder + </a:t>
            </a:r>
            <a:r>
              <a:rPr lang="nb-NO" dirty="0" err="1"/>
              <a:t>faktabokser</a:t>
            </a:r>
            <a:endParaRPr lang="nb-NO" dirty="0"/>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1</a:t>
            </a:r>
          </a:p>
        </p:txBody>
      </p:sp>
      <p:sp>
        <p:nvSpPr>
          <p:cNvPr id="18" name="Plassholder for bilde 21">
            <a:extLst>
              <a:ext uri="{FF2B5EF4-FFF2-40B4-BE49-F238E27FC236}">
                <a16:creationId xmlns:a16="http://schemas.microsoft.com/office/drawing/2014/main" id="{021DA3E9-E13E-4C25-BA5D-6652BA1F0080}"/>
              </a:ext>
            </a:extLst>
          </p:cNvPr>
          <p:cNvSpPr>
            <a:spLocks noGrp="1"/>
          </p:cNvSpPr>
          <p:nvPr>
            <p:ph type="pic" sz="quarter" idx="22" hasCustomPrompt="1"/>
          </p:nvPr>
        </p:nvSpPr>
        <p:spPr>
          <a:xfrm>
            <a:off x="4512000"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2</a:t>
            </a:r>
          </a:p>
        </p:txBody>
      </p:sp>
      <p:sp>
        <p:nvSpPr>
          <p:cNvPr id="19" name="Plassholder for bilde 21">
            <a:extLst>
              <a:ext uri="{FF2B5EF4-FFF2-40B4-BE49-F238E27FC236}">
                <a16:creationId xmlns:a16="http://schemas.microsoft.com/office/drawing/2014/main" id="{C0F341BD-FA74-49C6-B4D5-F0BAC35B78CD}"/>
              </a:ext>
            </a:extLst>
          </p:cNvPr>
          <p:cNvSpPr>
            <a:spLocks noGrp="1"/>
          </p:cNvSpPr>
          <p:nvPr>
            <p:ph type="pic" sz="quarter" idx="23" hasCustomPrompt="1"/>
          </p:nvPr>
        </p:nvSpPr>
        <p:spPr>
          <a:xfrm>
            <a:off x="7949946"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3</a:t>
            </a:r>
          </a:p>
        </p:txBody>
      </p:sp>
      <p:sp>
        <p:nvSpPr>
          <p:cNvPr id="36" name="Plassholder for lysbildenummer 5">
            <a:extLst>
              <a:ext uri="{FF2B5EF4-FFF2-40B4-BE49-F238E27FC236}">
                <a16:creationId xmlns:a16="http://schemas.microsoft.com/office/drawing/2014/main" id="{3D7EBAB9-B4BE-490D-BF64-28601485CF4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7" name="TekstSylinder 36">
            <a:extLst>
              <a:ext uri="{FF2B5EF4-FFF2-40B4-BE49-F238E27FC236}">
                <a16:creationId xmlns:a16="http://schemas.microsoft.com/office/drawing/2014/main" id="{38E43C12-A815-4C45-9C0C-4C6FE65FD39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40" name="TekstSylinder 39">
            <a:extLst>
              <a:ext uri="{FF2B5EF4-FFF2-40B4-BE49-F238E27FC236}">
                <a16:creationId xmlns:a16="http://schemas.microsoft.com/office/drawing/2014/main" id="{ED5FD058-A83F-40A1-AB19-9459FCA3852E}"/>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41" name="Plassholder for tekst 3">
            <a:extLst>
              <a:ext uri="{FF2B5EF4-FFF2-40B4-BE49-F238E27FC236}">
                <a16:creationId xmlns:a16="http://schemas.microsoft.com/office/drawing/2014/main" id="{37B15E49-CE91-415B-989E-461A9908C91B}"/>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21" name="Bilde 20">
            <a:extLst>
              <a:ext uri="{FF2B5EF4-FFF2-40B4-BE49-F238E27FC236}">
                <a16:creationId xmlns:a16="http://schemas.microsoft.com/office/drawing/2014/main" id="{198B4524-8164-42F2-A2DD-F74BF0073D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87475627"/>
      </p:ext>
    </p:extLst>
  </p:cSld>
  <p:clrMapOvr>
    <a:masterClrMapping/>
  </p:clrMapOvr>
  <p:extLst>
    <p:ext uri="{DCECCB84-F9BA-43D5-87BE-67443E8EF086}">
      <p15:sldGuideLst xmlns:p15="http://schemas.microsoft.com/office/powerpoint/2012/main">
        <p15:guide id="1" orient="horz" pos="136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KTABOKS x 3 felles tittel">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292FB4A1-6110-4C3C-B391-BA8B33CB07F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7254" t="13140" r="-19292" b="13775"/>
          <a:stretch/>
        </p:blipFill>
        <p:spPr>
          <a:xfrm>
            <a:off x="0" y="-7374"/>
            <a:ext cx="2411361" cy="6799006"/>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2211295"/>
            <a:ext cx="3201671" cy="4106808"/>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357262" y="2500828"/>
            <a:ext cx="2605138" cy="3507150"/>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5164" y="2220673"/>
            <a:ext cx="3240000"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93130" y="2510205"/>
            <a:ext cx="2599766" cy="349777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a:t>
            </a:r>
            <a:br>
              <a:rPr lang="nb-NO" dirty="0"/>
            </a:br>
            <a:r>
              <a:rPr lang="nb-NO" dirty="0"/>
              <a:t>Gi alle punktene samme form og struktur.</a:t>
            </a:r>
          </a:p>
          <a:p>
            <a:pPr lvl="0"/>
            <a:endParaRPr lang="nb-NO" dirty="0"/>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4642" y="2211296"/>
            <a:ext cx="3201671"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33153" y="2500828"/>
            <a:ext cx="2601585" cy="3518366"/>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sp>
        <p:nvSpPr>
          <p:cNvPr id="17" name="Plassholder for tekst 4">
            <a:extLst>
              <a:ext uri="{FF2B5EF4-FFF2-40B4-BE49-F238E27FC236}">
                <a16:creationId xmlns:a16="http://schemas.microsoft.com/office/drawing/2014/main" id="{037073BD-E598-4E5F-B1EE-F55681A71E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Felles overskrift (pkt. 36) for tre </a:t>
            </a:r>
            <a:r>
              <a:rPr lang="nb-NO" dirty="0" err="1"/>
              <a:t>faktabokser</a:t>
            </a:r>
            <a:endParaRPr lang="nb-NO" dirty="0"/>
          </a:p>
        </p:txBody>
      </p:sp>
      <p:sp>
        <p:nvSpPr>
          <p:cNvPr id="24" name="Plassholder for lysbildenummer 5">
            <a:extLst>
              <a:ext uri="{FF2B5EF4-FFF2-40B4-BE49-F238E27FC236}">
                <a16:creationId xmlns:a16="http://schemas.microsoft.com/office/drawing/2014/main" id="{1AA4BDAA-AA79-4AF5-B9D8-BAA24CB9C679}"/>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6" name="TekstSylinder 25">
            <a:extLst>
              <a:ext uri="{FF2B5EF4-FFF2-40B4-BE49-F238E27FC236}">
                <a16:creationId xmlns:a16="http://schemas.microsoft.com/office/drawing/2014/main" id="{F698C9B9-9370-4D40-92EA-EE1674C825B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pic>
        <p:nvPicPr>
          <p:cNvPr id="13" name="Bilde 12">
            <a:extLst>
              <a:ext uri="{FF2B5EF4-FFF2-40B4-BE49-F238E27FC236}">
                <a16:creationId xmlns:a16="http://schemas.microsoft.com/office/drawing/2014/main" id="{951C16E4-6BB9-4C56-8466-324319806E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93747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AKTABOKS x 3 egne titler">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281FB71-5236-44BA-B16C-62F0FCCE371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1398" t="28312" r="-1664" b="-957"/>
          <a:stretch/>
        </p:blipFill>
        <p:spPr>
          <a:xfrm>
            <a:off x="0" y="0"/>
            <a:ext cx="2359272" cy="6758071"/>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1104900"/>
            <a:ext cx="3201671" cy="5203825"/>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6330"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6973"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tekst 2">
            <a:extLst>
              <a:ext uri="{FF2B5EF4-FFF2-40B4-BE49-F238E27FC236}">
                <a16:creationId xmlns:a16="http://schemas.microsoft.com/office/drawing/2014/main" id="{8932D5A4-F404-48C4-93C4-712FCC6A162E}"/>
              </a:ext>
            </a:extLst>
          </p:cNvPr>
          <p:cNvSpPr>
            <a:spLocks noGrp="1"/>
          </p:cNvSpPr>
          <p:nvPr>
            <p:ph type="body" sz="quarter" idx="22" hasCustomPrompt="1"/>
          </p:nvPr>
        </p:nvSpPr>
        <p:spPr>
          <a:xfrm>
            <a:off x="1357262" y="1397001"/>
            <a:ext cx="2605138"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1</a:t>
            </a:r>
          </a:p>
        </p:txBody>
      </p:sp>
      <p:sp>
        <p:nvSpPr>
          <p:cNvPr id="15" name="Plassholder for tekst 2">
            <a:extLst>
              <a:ext uri="{FF2B5EF4-FFF2-40B4-BE49-F238E27FC236}">
                <a16:creationId xmlns:a16="http://schemas.microsoft.com/office/drawing/2014/main" id="{7092F267-7936-4D7E-AB24-A3C4C0705E5D}"/>
              </a:ext>
            </a:extLst>
          </p:cNvPr>
          <p:cNvSpPr>
            <a:spLocks noGrp="1"/>
          </p:cNvSpPr>
          <p:nvPr>
            <p:ph type="body" sz="quarter" idx="23" hasCustomPrompt="1"/>
          </p:nvPr>
        </p:nvSpPr>
        <p:spPr>
          <a:xfrm>
            <a:off x="4796116" y="1397002"/>
            <a:ext cx="2599767"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2</a:t>
            </a:r>
          </a:p>
        </p:txBody>
      </p:sp>
      <p:sp>
        <p:nvSpPr>
          <p:cNvPr id="17" name="Plassholder for tekst 2">
            <a:extLst>
              <a:ext uri="{FF2B5EF4-FFF2-40B4-BE49-F238E27FC236}">
                <a16:creationId xmlns:a16="http://schemas.microsoft.com/office/drawing/2014/main" id="{836D24B0-CE4C-45E9-88BA-428E6F489B67}"/>
              </a:ext>
            </a:extLst>
          </p:cNvPr>
          <p:cNvSpPr>
            <a:spLocks noGrp="1"/>
          </p:cNvSpPr>
          <p:nvPr>
            <p:ph type="body" sz="quarter" idx="24" hasCustomPrompt="1"/>
          </p:nvPr>
        </p:nvSpPr>
        <p:spPr>
          <a:xfrm>
            <a:off x="8233152" y="1397001"/>
            <a:ext cx="2601585" cy="1093651"/>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3</a:t>
            </a:r>
          </a:p>
        </p:txBody>
      </p:sp>
      <p:sp>
        <p:nvSpPr>
          <p:cNvPr id="19" name="Plassholder for lysbildenummer 5">
            <a:extLst>
              <a:ext uri="{FF2B5EF4-FFF2-40B4-BE49-F238E27FC236}">
                <a16:creationId xmlns:a16="http://schemas.microsoft.com/office/drawing/2014/main" id="{1E3CFF66-C480-411E-8A1B-3508A0501D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1" name="TekstSylinder 20">
            <a:extLst>
              <a:ext uri="{FF2B5EF4-FFF2-40B4-BE49-F238E27FC236}">
                <a16:creationId xmlns:a16="http://schemas.microsoft.com/office/drawing/2014/main" id="{66591FA5-6FFD-46B8-9B0F-F21B63E6B7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27" name="Plassholder for tekst 8">
            <a:extLst>
              <a:ext uri="{FF2B5EF4-FFF2-40B4-BE49-F238E27FC236}">
                <a16:creationId xmlns:a16="http://schemas.microsoft.com/office/drawing/2014/main" id="{8EE39E4B-F344-4198-AF1B-CF3EDBD98251}"/>
              </a:ext>
            </a:extLst>
          </p:cNvPr>
          <p:cNvSpPr>
            <a:spLocks noGrp="1"/>
          </p:cNvSpPr>
          <p:nvPr>
            <p:ph type="body" sz="quarter" idx="19" hasCustomPrompt="1"/>
          </p:nvPr>
        </p:nvSpPr>
        <p:spPr>
          <a:xfrm>
            <a:off x="1357262" y="2725784"/>
            <a:ext cx="2605138"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 </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8" name="Plassholder for tekst 8">
            <a:extLst>
              <a:ext uri="{FF2B5EF4-FFF2-40B4-BE49-F238E27FC236}">
                <a16:creationId xmlns:a16="http://schemas.microsoft.com/office/drawing/2014/main" id="{C8765A32-4890-4C82-9997-A3C76276CF50}"/>
              </a:ext>
            </a:extLst>
          </p:cNvPr>
          <p:cNvSpPr>
            <a:spLocks noGrp="1"/>
          </p:cNvSpPr>
          <p:nvPr>
            <p:ph type="body" sz="quarter" idx="20" hasCustomPrompt="1"/>
          </p:nvPr>
        </p:nvSpPr>
        <p:spPr>
          <a:xfrm>
            <a:off x="4793130" y="2725785"/>
            <a:ext cx="2599766"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 </a:t>
            </a:r>
            <a:br>
              <a:rPr lang="nb-NO" dirty="0"/>
            </a:br>
            <a:r>
              <a:rPr lang="nb-NO" dirty="0"/>
              <a:t>Gi alle punktene samme form og struktur.</a:t>
            </a:r>
          </a:p>
          <a:p>
            <a:pPr lvl="0"/>
            <a:endParaRPr lang="nb-NO" dirty="0"/>
          </a:p>
        </p:txBody>
      </p:sp>
      <p:sp>
        <p:nvSpPr>
          <p:cNvPr id="29" name="Plassholder for tekst 8">
            <a:extLst>
              <a:ext uri="{FF2B5EF4-FFF2-40B4-BE49-F238E27FC236}">
                <a16:creationId xmlns:a16="http://schemas.microsoft.com/office/drawing/2014/main" id="{DB84BA7C-C40C-4A30-8F56-CA34FC964BEF}"/>
              </a:ext>
            </a:extLst>
          </p:cNvPr>
          <p:cNvSpPr>
            <a:spLocks noGrp="1"/>
          </p:cNvSpPr>
          <p:nvPr>
            <p:ph type="body" sz="quarter" idx="21" hasCustomPrompt="1"/>
          </p:nvPr>
        </p:nvSpPr>
        <p:spPr>
          <a:xfrm>
            <a:off x="8233153" y="2725784"/>
            <a:ext cx="2601585" cy="3293409"/>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pic>
        <p:nvPicPr>
          <p:cNvPr id="18" name="Bilde 17">
            <a:extLst>
              <a:ext uri="{FF2B5EF4-FFF2-40B4-BE49-F238E27FC236}">
                <a16:creationId xmlns:a16="http://schemas.microsoft.com/office/drawing/2014/main" id="{4D718755-CF9E-4429-B5B0-AD6F0FED9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337507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lsidebilde">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62D7BC0-0959-4646-A1B9-535C1C27A2AA}"/>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0" y="-14492"/>
            <a:ext cx="12192000" cy="6624000"/>
          </a:xfrm>
          <a:prstGeom prst="rect">
            <a:avLst/>
          </a:prstGeom>
          <a:noFill/>
        </p:spPr>
        <p:txBody>
          <a:bodyPr anchor="ctr"/>
          <a:lstStyle>
            <a:lvl1pPr marL="0" indent="0" algn="ctr">
              <a:buFont typeface="Arial" panose="020B0604020202020204" pitchFamily="34" charset="0"/>
              <a:buNone/>
              <a:defRPr/>
            </a:lvl1pPr>
          </a:lstStyle>
          <a:p>
            <a:r>
              <a:rPr lang="nb-NO" dirty="0"/>
              <a:t>Klikk på ikonet for å sette inn et bilde som dekker hele skjermen.</a:t>
            </a:r>
            <a:br>
              <a:rPr lang="nb-NO" dirty="0"/>
            </a:br>
            <a:br>
              <a:rPr lang="nb-NO" dirty="0"/>
            </a:br>
            <a:r>
              <a:rPr lang="nb-NO" dirty="0"/>
              <a:t>Navn på fotograf og/eller eier av bildet skriver du i tekstfeltet nederst på </a:t>
            </a:r>
            <a:r>
              <a:rPr lang="nb-NO" dirty="0" err="1"/>
              <a:t>malsiden</a:t>
            </a:r>
            <a:r>
              <a:rPr lang="nb-NO" dirty="0"/>
              <a:t>.</a:t>
            </a:r>
          </a:p>
        </p:txBody>
      </p:sp>
      <p:sp>
        <p:nvSpPr>
          <p:cNvPr id="5" name="TekstSylinder 4">
            <a:extLst>
              <a:ext uri="{FF2B5EF4-FFF2-40B4-BE49-F238E27FC236}">
                <a16:creationId xmlns:a16="http://schemas.microsoft.com/office/drawing/2014/main" id="{65313A6B-DA5B-4674-A4E2-6AC10DC3ABC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8" name="Plassholder for lysbildenummer 5">
            <a:extLst>
              <a:ext uri="{FF2B5EF4-FFF2-40B4-BE49-F238E27FC236}">
                <a16:creationId xmlns:a16="http://schemas.microsoft.com/office/drawing/2014/main" id="{D02C766E-7117-44E9-A6B7-128D5AA400B3}"/>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9" name="TekstSylinder 8">
            <a:extLst>
              <a:ext uri="{FF2B5EF4-FFF2-40B4-BE49-F238E27FC236}">
                <a16:creationId xmlns:a16="http://schemas.microsoft.com/office/drawing/2014/main" id="{A9264222-F2ED-4044-A7CD-7C63D4A2EE7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10" name="Plassholder for tekst 3">
            <a:extLst>
              <a:ext uri="{FF2B5EF4-FFF2-40B4-BE49-F238E27FC236}">
                <a16:creationId xmlns:a16="http://schemas.microsoft.com/office/drawing/2014/main" id="{11FEC603-5563-416F-A5D9-6EF0FE508C35}"/>
              </a:ext>
            </a:extLst>
          </p:cNvPr>
          <p:cNvSpPr>
            <a:spLocks noGrp="1"/>
          </p:cNvSpPr>
          <p:nvPr>
            <p:ph type="body" sz="quarter" idx="24" hasCustomPrompt="1"/>
          </p:nvPr>
        </p:nvSpPr>
        <p:spPr>
          <a:xfrm>
            <a:off x="647985" y="6703695"/>
            <a:ext cx="8155355" cy="137044"/>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Tree>
    <p:extLst>
      <p:ext uri="{BB962C8B-B14F-4D97-AF65-F5344CB8AC3E}">
        <p14:creationId xmlns:p14="http://schemas.microsoft.com/office/powerpoint/2010/main" val="334227799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ønster9) turkis">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423A4E-76FC-4E24-A6E7-5F6F8037AB1B}"/>
              </a:ext>
            </a:extLst>
          </p:cNvPr>
          <p:cNvSpPr/>
          <p:nvPr userDrawn="1"/>
        </p:nvSpPr>
        <p:spPr>
          <a:xfrm>
            <a:off x="0" y="0"/>
            <a:ext cx="12192000" cy="52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783E95BF-0C76-4910-AB5A-AAAE3C045E54}"/>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050"/>
          <a:stretch/>
        </p:blipFill>
        <p:spPr>
          <a:xfrm>
            <a:off x="8881859" y="2791838"/>
            <a:ext cx="3310142" cy="3326296"/>
          </a:xfrm>
          <a:prstGeom prst="rect">
            <a:avLst/>
          </a:prstGeom>
          <a:noFill/>
        </p:spPr>
      </p:pic>
      <p:sp>
        <p:nvSpPr>
          <p:cNvPr id="22" name="Plassholder for dato 3">
            <a:extLst>
              <a:ext uri="{FF2B5EF4-FFF2-40B4-BE49-F238E27FC236}">
                <a16:creationId xmlns:a16="http://schemas.microsoft.com/office/drawing/2014/main" id="{E61A0069-77CB-4CBE-BA7B-A3D685364F9D}"/>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28.10.2025</a:t>
            </a:fld>
            <a:endParaRPr lang="nb-NO"/>
          </a:p>
        </p:txBody>
      </p:sp>
      <p:sp>
        <p:nvSpPr>
          <p:cNvPr id="9" name="Plassholder for tekst 4">
            <a:extLst>
              <a:ext uri="{FF2B5EF4-FFF2-40B4-BE49-F238E27FC236}">
                <a16:creationId xmlns:a16="http://schemas.microsoft.com/office/drawing/2014/main" id="{F90A31C9-3E58-4011-9698-C055090CCAAF}"/>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21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10" name="Plassholder for tekst 6">
            <a:extLst>
              <a:ext uri="{FF2B5EF4-FFF2-40B4-BE49-F238E27FC236}">
                <a16:creationId xmlns:a16="http://schemas.microsoft.com/office/drawing/2014/main" id="{95B3425A-F007-457E-823B-2A49C81FA908}"/>
              </a:ext>
            </a:extLst>
          </p:cNvPr>
          <p:cNvSpPr>
            <a:spLocks noGrp="1"/>
          </p:cNvSpPr>
          <p:nvPr>
            <p:ph type="body" sz="quarter" idx="11" hasCustomPrompt="1"/>
          </p:nvPr>
        </p:nvSpPr>
        <p:spPr>
          <a:xfrm>
            <a:off x="967088" y="3952084"/>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2" name="Bilde 11">
            <a:extLst>
              <a:ext uri="{FF2B5EF4-FFF2-40B4-BE49-F238E27FC236}">
                <a16:creationId xmlns:a16="http://schemas.microsoft.com/office/drawing/2014/main" id="{C404FBC3-6B15-4405-8FBC-A209FD0677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220000"/>
            <a:ext cx="4816643" cy="1459443"/>
          </a:xfrm>
          <a:prstGeom prst="rect">
            <a:avLst/>
          </a:prstGeom>
        </p:spPr>
      </p:pic>
    </p:spTree>
    <p:extLst>
      <p:ext uri="{BB962C8B-B14F-4D97-AF65-F5344CB8AC3E}">
        <p14:creationId xmlns:p14="http://schemas.microsoft.com/office/powerpoint/2010/main" val="25990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 x 2">
    <p:bg>
      <p:bgPr>
        <a:solidFill>
          <a:schemeClr val="bg1"/>
        </a:solidFill>
        <a:effectLst/>
      </p:bgPr>
    </p:bg>
    <p:spTree>
      <p:nvGrpSpPr>
        <p:cNvPr id="1" name=""/>
        <p:cNvGrpSpPr/>
        <p:nvPr/>
      </p:nvGrpSpPr>
      <p:grpSpPr>
        <a:xfrm>
          <a:off x="0" y="0"/>
          <a:ext cx="0" cy="0"/>
          <a:chOff x="0" y="0"/>
          <a:chExt cx="0" cy="0"/>
        </a:xfrm>
      </p:grpSpPr>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3" name="Plassholder for bilde 3">
            <a:extLst>
              <a:ext uri="{FF2B5EF4-FFF2-40B4-BE49-F238E27FC236}">
                <a16:creationId xmlns:a16="http://schemas.microsoft.com/office/drawing/2014/main" id="{FAE01CCF-5656-4C51-9B8F-17B85B5040CD}"/>
              </a:ext>
            </a:extLst>
          </p:cNvPr>
          <p:cNvSpPr>
            <a:spLocks noGrp="1"/>
          </p:cNvSpPr>
          <p:nvPr>
            <p:ph type="pic" sz="quarter" idx="16" hasCustomPrompt="1"/>
          </p:nvPr>
        </p:nvSpPr>
        <p:spPr>
          <a:xfrm>
            <a:off x="609600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2.</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0" name="Rektangel 9">
            <a:extLst>
              <a:ext uri="{FF2B5EF4-FFF2-40B4-BE49-F238E27FC236}">
                <a16:creationId xmlns:a16="http://schemas.microsoft.com/office/drawing/2014/main" id="{74E7BE4E-EAD6-492B-B113-71C0E078FEEB}"/>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FEE4EEDD-8338-4EB5-93FE-708D1B1BECE5}"/>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5" name="Plassholder for tekst 3">
            <a:extLst>
              <a:ext uri="{FF2B5EF4-FFF2-40B4-BE49-F238E27FC236}">
                <a16:creationId xmlns:a16="http://schemas.microsoft.com/office/drawing/2014/main" id="{85C68640-E0DE-4C9F-B22C-ECC944209240}"/>
              </a:ext>
            </a:extLst>
          </p:cNvPr>
          <p:cNvSpPr>
            <a:spLocks noGrp="1"/>
          </p:cNvSpPr>
          <p:nvPr>
            <p:ph type="body" sz="quarter" idx="24" hasCustomPrompt="1"/>
          </p:nvPr>
        </p:nvSpPr>
        <p:spPr>
          <a:xfrm>
            <a:off x="647985" y="6703695"/>
            <a:ext cx="8155355" cy="137044"/>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6" name="Plassholder for lysbildenummer 5">
            <a:extLst>
              <a:ext uri="{FF2B5EF4-FFF2-40B4-BE49-F238E27FC236}">
                <a16:creationId xmlns:a16="http://schemas.microsoft.com/office/drawing/2014/main" id="{E1820537-7188-44C7-AA4F-4F92BF8BCC39}"/>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7" name="TekstSylinder 16">
            <a:extLst>
              <a:ext uri="{FF2B5EF4-FFF2-40B4-BE49-F238E27FC236}">
                <a16:creationId xmlns:a16="http://schemas.microsoft.com/office/drawing/2014/main" id="{AD36F2C1-F98E-4C25-8CDF-D3BED94FD83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Tree>
    <p:extLst>
      <p:ext uri="{BB962C8B-B14F-4D97-AF65-F5344CB8AC3E}">
        <p14:creationId xmlns:p14="http://schemas.microsoft.com/office/powerpoint/2010/main" val="168128297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 x 3">
    <p:bg>
      <p:bgPr>
        <a:solidFill>
          <a:schemeClr val="bg1"/>
        </a:solidFill>
        <a:effectLst/>
      </p:bgPr>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6091680" y="0"/>
            <a:ext cx="6096000" cy="3393652"/>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1" name="Plassholder for bilde 3">
            <a:extLst>
              <a:ext uri="{FF2B5EF4-FFF2-40B4-BE49-F238E27FC236}">
                <a16:creationId xmlns:a16="http://schemas.microsoft.com/office/drawing/2014/main" id="{48FD7EA8-B8FA-491A-ADCE-CC85114557AC}"/>
              </a:ext>
            </a:extLst>
          </p:cNvPr>
          <p:cNvSpPr>
            <a:spLocks noGrp="1"/>
          </p:cNvSpPr>
          <p:nvPr>
            <p:ph type="pic" sz="quarter" idx="14" hasCustomPrompt="1"/>
          </p:nvPr>
        </p:nvSpPr>
        <p:spPr>
          <a:xfrm>
            <a:off x="6096000" y="3393651"/>
            <a:ext cx="6096000" cy="3221775"/>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 Navn på fotograf(er) og/eller eier(e) av bildet skriver du i tekstfeltet nederst på </a:t>
            </a:r>
            <a:r>
              <a:rPr lang="nb-NO" dirty="0" err="1"/>
              <a:t>malsiden</a:t>
            </a:r>
            <a:r>
              <a:rPr lang="nb-NO" dirty="0"/>
              <a:t>.</a:t>
            </a:r>
          </a:p>
        </p:txBody>
      </p:sp>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7" name="TekstSylinder 6">
            <a:extLst>
              <a:ext uri="{FF2B5EF4-FFF2-40B4-BE49-F238E27FC236}">
                <a16:creationId xmlns:a16="http://schemas.microsoft.com/office/drawing/2014/main" id="{5DAED793-F6DF-4393-B5B7-00BD9C67A0D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4" name="Rektangel 13">
            <a:extLst>
              <a:ext uri="{FF2B5EF4-FFF2-40B4-BE49-F238E27FC236}">
                <a16:creationId xmlns:a16="http://schemas.microsoft.com/office/drawing/2014/main" id="{6BB90A15-C6FD-4F5E-819D-6BE960B48C80}"/>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6E1C8271-B83B-4C8C-8EBE-CA752B6270A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6" name="Plassholder for tekst 3">
            <a:extLst>
              <a:ext uri="{FF2B5EF4-FFF2-40B4-BE49-F238E27FC236}">
                <a16:creationId xmlns:a16="http://schemas.microsoft.com/office/drawing/2014/main" id="{83F8A895-256D-4B52-B4C1-DF95A52888B7}"/>
              </a:ext>
            </a:extLst>
          </p:cNvPr>
          <p:cNvSpPr>
            <a:spLocks noGrp="1"/>
          </p:cNvSpPr>
          <p:nvPr>
            <p:ph type="body" sz="quarter" idx="24" hasCustomPrompt="1"/>
          </p:nvPr>
        </p:nvSpPr>
        <p:spPr>
          <a:xfrm>
            <a:off x="647985" y="6705599"/>
            <a:ext cx="8358556" cy="135139"/>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7" name="Plassholder for lysbildenummer 5">
            <a:extLst>
              <a:ext uri="{FF2B5EF4-FFF2-40B4-BE49-F238E27FC236}">
                <a16:creationId xmlns:a16="http://schemas.microsoft.com/office/drawing/2014/main" id="{EB1C0BE0-2375-43E1-8190-E4D337FBC41B}"/>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8" name="TekstSylinder 17">
            <a:extLst>
              <a:ext uri="{FF2B5EF4-FFF2-40B4-BE49-F238E27FC236}">
                <a16:creationId xmlns:a16="http://schemas.microsoft.com/office/drawing/2014/main" id="{41B99EF6-D8AD-433A-BE5E-2B3515EE8917}"/>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Tree>
    <p:extLst>
      <p:ext uri="{BB962C8B-B14F-4D97-AF65-F5344CB8AC3E}">
        <p14:creationId xmlns:p14="http://schemas.microsoft.com/office/powerpoint/2010/main" val="94332396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E x 4">
    <p:bg>
      <p:bgPr>
        <a:solidFill>
          <a:schemeClr val="bg1"/>
        </a:solidFill>
        <a:effectLst/>
      </p:bgPr>
    </p:bg>
    <p:spTree>
      <p:nvGrpSpPr>
        <p:cNvPr id="1" name=""/>
        <p:cNvGrpSpPr/>
        <p:nvPr/>
      </p:nvGrpSpPr>
      <p:grpSpPr>
        <a:xfrm>
          <a:off x="0" y="0"/>
          <a:ext cx="0" cy="0"/>
          <a:chOff x="0" y="0"/>
          <a:chExt cx="0" cy="0"/>
        </a:xfrm>
      </p:grpSpPr>
      <p:sp>
        <p:nvSpPr>
          <p:cNvPr id="13" name="Plassholder for bilde 3">
            <a:extLst>
              <a:ext uri="{FF2B5EF4-FFF2-40B4-BE49-F238E27FC236}">
                <a16:creationId xmlns:a16="http://schemas.microsoft.com/office/drawing/2014/main" id="{597491D4-E5C2-4A3A-B7A7-D5E62BAAD7E2}"/>
              </a:ext>
            </a:extLst>
          </p:cNvPr>
          <p:cNvSpPr>
            <a:spLocks noGrp="1"/>
          </p:cNvSpPr>
          <p:nvPr>
            <p:ph type="pic" sz="quarter" idx="15" hasCustomPrompt="1"/>
          </p:nvPr>
        </p:nvSpPr>
        <p:spPr>
          <a:xfrm>
            <a:off x="0" y="1"/>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4" name="Plassholder for bilde 3">
            <a:extLst>
              <a:ext uri="{FF2B5EF4-FFF2-40B4-BE49-F238E27FC236}">
                <a16:creationId xmlns:a16="http://schemas.microsoft.com/office/drawing/2014/main" id="{329942B5-7A94-4D27-9BF2-43A757EA2235}"/>
              </a:ext>
            </a:extLst>
          </p:cNvPr>
          <p:cNvSpPr>
            <a:spLocks noGrp="1"/>
          </p:cNvSpPr>
          <p:nvPr>
            <p:ph type="pic" sz="quarter" idx="16" hasCustomPrompt="1"/>
          </p:nvPr>
        </p:nvSpPr>
        <p:spPr>
          <a:xfrm>
            <a:off x="0" y="330844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3.</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6" name="Rektangel 15">
            <a:extLst>
              <a:ext uri="{FF2B5EF4-FFF2-40B4-BE49-F238E27FC236}">
                <a16:creationId xmlns:a16="http://schemas.microsoft.com/office/drawing/2014/main" id="{063328CC-F328-4150-9BA4-2367AC2BA0A8}"/>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01A36E7F-ACC5-459A-91F0-51736B28EE6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8" name="Plassholder for tekst 3">
            <a:extLst>
              <a:ext uri="{FF2B5EF4-FFF2-40B4-BE49-F238E27FC236}">
                <a16:creationId xmlns:a16="http://schemas.microsoft.com/office/drawing/2014/main" id="{85CE1348-486B-40A4-B506-EC579770109C}"/>
              </a:ext>
            </a:extLst>
          </p:cNvPr>
          <p:cNvSpPr>
            <a:spLocks noGrp="1"/>
          </p:cNvSpPr>
          <p:nvPr>
            <p:ph type="body" sz="quarter" idx="24" hasCustomPrompt="1"/>
          </p:nvPr>
        </p:nvSpPr>
        <p:spPr>
          <a:xfrm>
            <a:off x="647985" y="6703694"/>
            <a:ext cx="8304767" cy="138949"/>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9" name="Plassholder for lysbildenummer 5">
            <a:extLst>
              <a:ext uri="{FF2B5EF4-FFF2-40B4-BE49-F238E27FC236}">
                <a16:creationId xmlns:a16="http://schemas.microsoft.com/office/drawing/2014/main" id="{40B944C6-3148-4102-8C55-F1412576CE37}"/>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20" name="TekstSylinder 19">
            <a:extLst>
              <a:ext uri="{FF2B5EF4-FFF2-40B4-BE49-F238E27FC236}">
                <a16:creationId xmlns:a16="http://schemas.microsoft.com/office/drawing/2014/main" id="{8C9208AA-F53D-450E-BDAA-14D607FACDFD}"/>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21" name="Plassholder for bilde 3">
            <a:extLst>
              <a:ext uri="{FF2B5EF4-FFF2-40B4-BE49-F238E27FC236}">
                <a16:creationId xmlns:a16="http://schemas.microsoft.com/office/drawing/2014/main" id="{BB250A6E-8148-4714-866F-E5BB2DA40558}"/>
              </a:ext>
            </a:extLst>
          </p:cNvPr>
          <p:cNvSpPr>
            <a:spLocks noGrp="1"/>
          </p:cNvSpPr>
          <p:nvPr>
            <p:ph type="pic" sz="quarter" idx="25" hasCustomPrompt="1"/>
          </p:nvPr>
        </p:nvSpPr>
        <p:spPr>
          <a:xfrm>
            <a:off x="6096000" y="-356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22" name="Plassholder for bilde 3">
            <a:extLst>
              <a:ext uri="{FF2B5EF4-FFF2-40B4-BE49-F238E27FC236}">
                <a16:creationId xmlns:a16="http://schemas.microsoft.com/office/drawing/2014/main" id="{2F9E4AE3-E1A0-448B-AE65-725785A17519}"/>
              </a:ext>
            </a:extLst>
          </p:cNvPr>
          <p:cNvSpPr>
            <a:spLocks noGrp="1"/>
          </p:cNvSpPr>
          <p:nvPr>
            <p:ph type="pic" sz="quarter" idx="26" hasCustomPrompt="1"/>
          </p:nvPr>
        </p:nvSpPr>
        <p:spPr>
          <a:xfrm>
            <a:off x="6096000" y="3304879"/>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4.</a:t>
            </a:r>
            <a:br>
              <a:rPr lang="nb-NO" dirty="0"/>
            </a:br>
            <a:br>
              <a:rPr lang="nb-NO" dirty="0"/>
            </a:br>
            <a:r>
              <a:rPr lang="nb-NO" dirty="0"/>
              <a:t>Navn på fotograf(er) og/eller eier(e) av bildet skriver du i tekstfeltet nederst på </a:t>
            </a:r>
            <a:r>
              <a:rPr lang="nb-NO" dirty="0" err="1"/>
              <a:t>malsiden</a:t>
            </a:r>
            <a:r>
              <a:rPr lang="nb-NO" dirty="0"/>
              <a:t>.</a:t>
            </a:r>
          </a:p>
        </p:txBody>
      </p:sp>
    </p:spTree>
    <p:extLst>
      <p:ext uri="{BB962C8B-B14F-4D97-AF65-F5344CB8AC3E}">
        <p14:creationId xmlns:p14="http://schemas.microsoft.com/office/powerpoint/2010/main" val="310985365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135B5083-9455-45F9-A33C-53405C67A856}"/>
              </a:ext>
            </a:extLst>
          </p:cNvPr>
          <p:cNvSpPr>
            <a:spLocks noGrp="1"/>
          </p:cNvSpPr>
          <p:nvPr>
            <p:ph type="media" sz="quarter" idx="10" hasCustomPrompt="1"/>
          </p:nvPr>
        </p:nvSpPr>
        <p:spPr>
          <a:xfrm>
            <a:off x="0" y="0"/>
            <a:ext cx="12192000" cy="6858000"/>
          </a:xfrm>
          <a:prstGeom prst="rect">
            <a:avLst/>
          </a:prstGeom>
        </p:spPr>
        <p:txBody>
          <a:bodyPr anchor="ctr"/>
          <a:lstStyle>
            <a:lvl1pPr marL="0" indent="0" algn="ctr">
              <a:buNone/>
              <a:defRPr b="0"/>
            </a:lvl1pPr>
          </a:lstStyle>
          <a:p>
            <a:r>
              <a:rPr lang="nb-NO" dirty="0"/>
              <a:t>Klikk på ikonet for å sette inn video som ligger lagret på datamaskinen.</a:t>
            </a:r>
            <a:br>
              <a:rPr lang="nb-NO" dirty="0"/>
            </a:br>
            <a:r>
              <a:rPr lang="nb-NO" dirty="0"/>
              <a:t>Videoer fra nettet kan ikke settes inn.</a:t>
            </a:r>
            <a:br>
              <a:rPr lang="nb-NO" dirty="0"/>
            </a:br>
            <a:br>
              <a:rPr lang="nb-NO" dirty="0"/>
            </a:br>
            <a:r>
              <a:rPr lang="nb-NO" dirty="0"/>
              <a:t>NB. Når du setter inn video i presentasjon, blir filstørrelsen veldig stor.</a:t>
            </a:r>
            <a:br>
              <a:rPr lang="nb-NO" dirty="0"/>
            </a:br>
            <a:br>
              <a:rPr lang="nb-NO" dirty="0"/>
            </a:br>
            <a:br>
              <a:rPr lang="nb-NO" dirty="0"/>
            </a:br>
            <a:br>
              <a:rPr lang="nb-NO" dirty="0"/>
            </a:br>
            <a:br>
              <a:rPr lang="nb-NO" dirty="0"/>
            </a:br>
            <a:r>
              <a:rPr lang="nb-NO" dirty="0"/>
              <a:t>Det er lurt at både presentasjon og videofil ligger lagret på samme datamaskin</a:t>
            </a:r>
            <a:br>
              <a:rPr lang="nb-NO" dirty="0"/>
            </a:br>
            <a:r>
              <a:rPr lang="nb-NO" dirty="0"/>
              <a:t> som presentasjonen spilles av på.</a:t>
            </a:r>
            <a:br>
              <a:rPr lang="nb-NO" dirty="0"/>
            </a:br>
            <a:br>
              <a:rPr lang="nb-NO" dirty="0"/>
            </a:br>
            <a:r>
              <a:rPr lang="nb-NO" dirty="0"/>
              <a:t>Last eventuelt presentasjonen over fra minnepinne til maskin.</a:t>
            </a:r>
            <a:br>
              <a:rPr lang="nb-NO" dirty="0"/>
            </a:br>
            <a:br>
              <a:rPr lang="nb-NO" dirty="0"/>
            </a:br>
            <a:r>
              <a:rPr lang="nb-NO" dirty="0"/>
              <a:t>Hvis ikke kan avspillingen gå veldig tregt eller hakke.</a:t>
            </a:r>
          </a:p>
          <a:p>
            <a:endParaRPr lang="nb-NO" dirty="0"/>
          </a:p>
        </p:txBody>
      </p:sp>
    </p:spTree>
    <p:extLst>
      <p:ext uri="{BB962C8B-B14F-4D97-AF65-F5344CB8AC3E}">
        <p14:creationId xmlns:p14="http://schemas.microsoft.com/office/powerpoint/2010/main" val="2437787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rganisasjonskart uten seksjon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2EF0751-2B5B-4284-833D-CA315BECB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sp>
        <p:nvSpPr>
          <p:cNvPr id="9" name="Plassholder for lysbildenummer 5">
            <a:extLst>
              <a:ext uri="{FF2B5EF4-FFF2-40B4-BE49-F238E27FC236}">
                <a16:creationId xmlns:a16="http://schemas.microsoft.com/office/drawing/2014/main" id="{555B8594-3D12-4F0A-BC64-E01D0B48C44F}"/>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F05A7E26-7E84-456D-8A77-B06978B0F8D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pic>
        <p:nvPicPr>
          <p:cNvPr id="8" name="Bilde 7">
            <a:extLst>
              <a:ext uri="{FF2B5EF4-FFF2-40B4-BE49-F238E27FC236}">
                <a16:creationId xmlns:a16="http://schemas.microsoft.com/office/drawing/2014/main" id="{8DE97E4E-7214-4621-A6CE-34EFB48D56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pic>
        <p:nvPicPr>
          <p:cNvPr id="6" name="Bilde 5">
            <a:extLst>
              <a:ext uri="{FF2B5EF4-FFF2-40B4-BE49-F238E27FC236}">
                <a16:creationId xmlns:a16="http://schemas.microsoft.com/office/drawing/2014/main" id="{395EA75D-C669-4024-A4C7-7FF466D91B7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93417" y="873125"/>
            <a:ext cx="8425283" cy="4329814"/>
          </a:xfrm>
          <a:prstGeom prst="rect">
            <a:avLst/>
          </a:prstGeom>
        </p:spPr>
      </p:pic>
    </p:spTree>
    <p:extLst>
      <p:ext uri="{BB962C8B-B14F-4D97-AF65-F5344CB8AC3E}">
        <p14:creationId xmlns:p14="http://schemas.microsoft.com/office/powerpoint/2010/main" val="30500396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rganisasjonskart med seksjoner">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11FD0BF-FAAF-4897-93DF-D0B00ABD54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sp>
        <p:nvSpPr>
          <p:cNvPr id="13" name="Plassholder for lysbildenummer 5">
            <a:extLst>
              <a:ext uri="{FF2B5EF4-FFF2-40B4-BE49-F238E27FC236}">
                <a16:creationId xmlns:a16="http://schemas.microsoft.com/office/drawing/2014/main" id="{A4417D52-51C9-4726-B690-F70EB9F6655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4" name="TekstSylinder 13">
            <a:extLst>
              <a:ext uri="{FF2B5EF4-FFF2-40B4-BE49-F238E27FC236}">
                <a16:creationId xmlns:a16="http://schemas.microsoft.com/office/drawing/2014/main" id="{4CA72B0F-0B6D-4940-84F9-C4327226F03B}"/>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19" name="Rektangel 18">
            <a:extLst>
              <a:ext uri="{FF2B5EF4-FFF2-40B4-BE49-F238E27FC236}">
                <a16:creationId xmlns:a16="http://schemas.microsoft.com/office/drawing/2014/main" id="{065997F6-170A-4322-BCE3-1D9D100B314C}"/>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757E35CC-58BA-4E57-8A6D-63A1968BBF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pic>
        <p:nvPicPr>
          <p:cNvPr id="4" name="Bilde 3">
            <a:extLst>
              <a:ext uri="{FF2B5EF4-FFF2-40B4-BE49-F238E27FC236}">
                <a16:creationId xmlns:a16="http://schemas.microsoft.com/office/drawing/2014/main" id="{BD3391E9-6083-474A-AF9E-44F02AE91C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9525" y="436909"/>
            <a:ext cx="10472949" cy="6160021"/>
          </a:xfrm>
          <a:prstGeom prst="rect">
            <a:avLst/>
          </a:prstGeom>
        </p:spPr>
      </p:pic>
    </p:spTree>
    <p:extLst>
      <p:ext uri="{BB962C8B-B14F-4D97-AF65-F5344CB8AC3E}">
        <p14:creationId xmlns:p14="http://schemas.microsoft.com/office/powerpoint/2010/main" val="301776542"/>
      </p:ext>
    </p:extLst>
  </p:cSld>
  <p:clrMapOvr>
    <a:masterClrMapping/>
  </p:clrMapOvr>
  <p:extLst>
    <p:ext uri="{DCECCB84-F9BA-43D5-87BE-67443E8EF086}">
      <p15:sldGuideLst xmlns:p15="http://schemas.microsoft.com/office/powerpoint/2012/main">
        <p15:guide id="1" orient="horz" pos="68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VSLUTNING (mønster18)">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fmov.no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fylkesmannen.no/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3" name="Bilde 2">
            <a:extLst>
              <a:ext uri="{FF2B5EF4-FFF2-40B4-BE49-F238E27FC236}">
                <a16:creationId xmlns:a16="http://schemas.microsoft.com/office/drawing/2014/main" id="{487B7658-DA41-4D1E-81F6-F489F6F010C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27053" r="6209" b="15925"/>
          <a:stretch/>
        </p:blipFill>
        <p:spPr>
          <a:xfrm>
            <a:off x="4961603" y="-1"/>
            <a:ext cx="7230397" cy="6858001"/>
          </a:xfrm>
          <a:prstGeom prst="rect">
            <a:avLst/>
          </a:prstGeom>
        </p:spPr>
      </p:pic>
      <p:pic>
        <p:nvPicPr>
          <p:cNvPr id="19" name="Bilde 18">
            <a:extLst>
              <a:ext uri="{FF2B5EF4-FFF2-40B4-BE49-F238E27FC236}">
                <a16:creationId xmlns:a16="http://schemas.microsoft.com/office/drawing/2014/main" id="{C4ECA97A-E6CD-443F-B212-8A1120A993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146" y="4693844"/>
            <a:ext cx="3900854" cy="1181959"/>
          </a:xfrm>
          <a:prstGeom prst="rect">
            <a:avLst/>
          </a:prstGeom>
        </p:spPr>
      </p:pic>
    </p:spTree>
    <p:extLst>
      <p:ext uri="{BB962C8B-B14F-4D97-AF65-F5344CB8AC3E}">
        <p14:creationId xmlns:p14="http://schemas.microsoft.com/office/powerpoint/2010/main" val="2520276163"/>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VSLUTNING (mønster15)">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fmov.no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fylkesmannen.no/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21" name="Bilde 20">
            <a:extLst>
              <a:ext uri="{FF2B5EF4-FFF2-40B4-BE49-F238E27FC236}">
                <a16:creationId xmlns:a16="http://schemas.microsoft.com/office/drawing/2014/main" id="{60EAC154-F940-43C5-A5CE-3FE67FF8AAE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23169"/>
          <a:stretch/>
        </p:blipFill>
        <p:spPr>
          <a:xfrm>
            <a:off x="5043433" y="283407"/>
            <a:ext cx="7148568" cy="6412977"/>
          </a:xfrm>
          <a:prstGeom prst="rect">
            <a:avLst/>
          </a:prstGeom>
        </p:spPr>
      </p:pic>
      <p:pic>
        <p:nvPicPr>
          <p:cNvPr id="13" name="Bilde 12">
            <a:extLst>
              <a:ext uri="{FF2B5EF4-FFF2-40B4-BE49-F238E27FC236}">
                <a16:creationId xmlns:a16="http://schemas.microsoft.com/office/drawing/2014/main" id="{8F86FF03-7E94-4A5D-A789-8FA40021BB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146" y="4693844"/>
            <a:ext cx="3900854" cy="1181959"/>
          </a:xfrm>
          <a:prstGeom prst="rect">
            <a:avLst/>
          </a:prstGeom>
        </p:spPr>
      </p:pic>
    </p:spTree>
    <p:extLst>
      <p:ext uri="{BB962C8B-B14F-4D97-AF65-F5344CB8AC3E}">
        <p14:creationId xmlns:p14="http://schemas.microsoft.com/office/powerpoint/2010/main" val="34998963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VSLUTNING halvside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4876801"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fmov.no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fylkesmannen.no/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sp>
        <p:nvSpPr>
          <p:cNvPr id="3" name="Plassholder for bilde 2">
            <a:extLst>
              <a:ext uri="{FF2B5EF4-FFF2-40B4-BE49-F238E27FC236}">
                <a16:creationId xmlns:a16="http://schemas.microsoft.com/office/drawing/2014/main" id="{1A63ECB9-4EC1-46DE-8ABB-66086258A463}"/>
              </a:ext>
            </a:extLst>
          </p:cNvPr>
          <p:cNvSpPr>
            <a:spLocks noGrp="1"/>
          </p:cNvSpPr>
          <p:nvPr>
            <p:ph type="pic" sz="quarter" idx="15" hasCustomPrompt="1"/>
          </p:nvPr>
        </p:nvSpPr>
        <p:spPr>
          <a:xfrm>
            <a:off x="4876801" y="-58"/>
            <a:ext cx="7315200" cy="6858058"/>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 som passer til den avsluttende siden din. </a:t>
            </a:r>
            <a:br>
              <a:rPr lang="nb-NO" dirty="0"/>
            </a:br>
            <a:br>
              <a:rPr lang="nb-NO" dirty="0"/>
            </a:br>
            <a:endParaRPr lang="nb-NO"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nb-NO" dirty="0"/>
            </a:br>
            <a:r>
              <a:rPr lang="nb-NO" dirty="0"/>
              <a:t>Har du ikke bilde som passer til tema, kan du bruke en </a:t>
            </a:r>
            <a:r>
              <a:rPr lang="nb-NO" dirty="0" err="1"/>
              <a:t>malside</a:t>
            </a:r>
            <a:r>
              <a:rPr lang="nb-NO" dirty="0"/>
              <a:t> uten bilde. </a:t>
            </a:r>
          </a:p>
          <a:p>
            <a:endParaRPr lang="nb-NO" dirty="0"/>
          </a:p>
        </p:txBody>
      </p:sp>
      <p:pic>
        <p:nvPicPr>
          <p:cNvPr id="4" name="Bilde 3">
            <a:extLst>
              <a:ext uri="{FF2B5EF4-FFF2-40B4-BE49-F238E27FC236}">
                <a16:creationId xmlns:a16="http://schemas.microsoft.com/office/drawing/2014/main" id="{8E4FBD05-0A6D-4BD8-AE79-60648C6B13B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3348" t="11944" r="-1077" b="14626"/>
          <a:stretch/>
        </p:blipFill>
        <p:spPr>
          <a:xfrm>
            <a:off x="0" y="-57"/>
            <a:ext cx="1113338" cy="6858057"/>
          </a:xfrm>
          <a:prstGeom prst="rect">
            <a:avLst/>
          </a:prstGeom>
        </p:spPr>
      </p:pic>
      <p:sp>
        <p:nvSpPr>
          <p:cNvPr id="28" name="Plassholder for tekst 3">
            <a:extLst>
              <a:ext uri="{FF2B5EF4-FFF2-40B4-BE49-F238E27FC236}">
                <a16:creationId xmlns:a16="http://schemas.microsoft.com/office/drawing/2014/main" id="{57DB4D93-69C3-4C85-94B3-FB1CCCAD82CF}"/>
              </a:ext>
            </a:extLst>
          </p:cNvPr>
          <p:cNvSpPr>
            <a:spLocks noGrp="1"/>
          </p:cNvSpPr>
          <p:nvPr>
            <p:ph type="body" sz="quarter" idx="25" hasCustomPrompt="1"/>
          </p:nvPr>
        </p:nvSpPr>
        <p:spPr>
          <a:xfrm>
            <a:off x="8534401" y="6578104"/>
            <a:ext cx="3345074" cy="181967"/>
          </a:xfrm>
          <a:prstGeom prst="rect">
            <a:avLst/>
          </a:prstGeom>
        </p:spPr>
        <p:txBody>
          <a:bodyPr lIns="0" tIns="0" rIns="0" anchor="ctr">
            <a:normAutofit/>
          </a:bodyPr>
          <a:lstStyle>
            <a:lvl1pPr marL="0" indent="0" algn="r">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19" name="Bilde 18">
            <a:extLst>
              <a:ext uri="{FF2B5EF4-FFF2-40B4-BE49-F238E27FC236}">
                <a16:creationId xmlns:a16="http://schemas.microsoft.com/office/drawing/2014/main" id="{C86F485D-915F-4273-A8A1-FE16466200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146" y="4693844"/>
            <a:ext cx="3900854" cy="1181959"/>
          </a:xfrm>
          <a:prstGeom prst="rect">
            <a:avLst/>
          </a:prstGeom>
        </p:spPr>
      </p:pic>
    </p:spTree>
    <p:extLst>
      <p:ext uri="{BB962C8B-B14F-4D97-AF65-F5344CB8AC3E}">
        <p14:creationId xmlns:p14="http://schemas.microsoft.com/office/powerpoint/2010/main" val="241541459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VSLUTNING bakgrunns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bilde 8">
            <a:extLst>
              <a:ext uri="{FF2B5EF4-FFF2-40B4-BE49-F238E27FC236}">
                <a16:creationId xmlns:a16="http://schemas.microsoft.com/office/drawing/2014/main" id="{A2E25528-2AA2-40E4-A95C-B0AE22289586}"/>
              </a:ext>
            </a:extLst>
          </p:cNvPr>
          <p:cNvSpPr>
            <a:spLocks noGrp="1"/>
          </p:cNvSpPr>
          <p:nvPr>
            <p:ph type="pic" sz="quarter" idx="15" hasCustomPrompt="1"/>
          </p:nvPr>
        </p:nvSpPr>
        <p:spPr>
          <a:xfrm>
            <a:off x="1951" y="0"/>
            <a:ext cx="12192000" cy="5222875"/>
          </a:xfrm>
          <a:prstGeom prst="rect">
            <a:avLst/>
          </a:prstGeom>
        </p:spPr>
        <p:txBody>
          <a:bodyPr/>
          <a:lstStyle>
            <a:lvl1pPr marL="0" indent="0" algn="ctr">
              <a:buNone/>
              <a:defRPr/>
            </a:lvl1pPr>
          </a:lstStyle>
          <a:p>
            <a:r>
              <a:rPr lang="nb-NO" dirty="0"/>
              <a:t>Klikk på ikonet i midten for å sette inn et bilde på siste side i presentasjonen.</a:t>
            </a:r>
          </a:p>
        </p:txBody>
      </p:sp>
      <p:sp>
        <p:nvSpPr>
          <p:cNvPr id="22" name="Plassholder for tekst 9">
            <a:extLst>
              <a:ext uri="{FF2B5EF4-FFF2-40B4-BE49-F238E27FC236}">
                <a16:creationId xmlns:a16="http://schemas.microsoft.com/office/drawing/2014/main" id="{DFDAE691-7AD4-4AEA-BE0D-C69BCF13134D}"/>
              </a:ext>
            </a:extLst>
          </p:cNvPr>
          <p:cNvSpPr>
            <a:spLocks noGrp="1"/>
          </p:cNvSpPr>
          <p:nvPr>
            <p:ph type="body" sz="quarter" idx="14" hasCustomPrompt="1"/>
          </p:nvPr>
        </p:nvSpPr>
        <p:spPr>
          <a:xfrm>
            <a:off x="1058651" y="1036321"/>
            <a:ext cx="3591125" cy="3206924"/>
          </a:xfrm>
          <a:prstGeom prst="rect">
            <a:avLst/>
          </a:prstGeom>
          <a:solidFill>
            <a:srgbClr val="00244E">
              <a:alpha val="80000"/>
            </a:srgbClr>
          </a:solidFill>
        </p:spPr>
        <p:txBody>
          <a:bodyPr wrap="square" lIns="324000" tIns="216000" rIns="252000" bIns="216000" anchor="ctr"/>
          <a:lstStyle>
            <a:lvl1pPr marL="0" indent="0">
              <a:buNone/>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19" name="Bilde 18">
            <a:extLst>
              <a:ext uri="{FF2B5EF4-FFF2-40B4-BE49-F238E27FC236}">
                <a16:creationId xmlns:a16="http://schemas.microsoft.com/office/drawing/2014/main" id="{69935EB5-EA56-40E3-885C-585EB177A2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83" t="29196" r="74740" b="29790"/>
          <a:stretch/>
        </p:blipFill>
        <p:spPr>
          <a:xfrm>
            <a:off x="10380617" y="5222119"/>
            <a:ext cx="1811383" cy="1633799"/>
          </a:xfrm>
          <a:prstGeom prst="rect">
            <a:avLst/>
          </a:prstGeom>
        </p:spPr>
      </p:pic>
      <p:sp>
        <p:nvSpPr>
          <p:cNvPr id="27" name="Plassholder for tekst 3">
            <a:extLst>
              <a:ext uri="{FF2B5EF4-FFF2-40B4-BE49-F238E27FC236}">
                <a16:creationId xmlns:a16="http://schemas.microsoft.com/office/drawing/2014/main" id="{8F07D5BA-48CD-4347-935E-32784EC97C30}"/>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28" name="Plassholder for tekst 3">
            <a:extLst>
              <a:ext uri="{FF2B5EF4-FFF2-40B4-BE49-F238E27FC236}">
                <a16:creationId xmlns:a16="http://schemas.microsoft.com/office/drawing/2014/main" id="{4EE05753-9D49-4F8D-A32F-385E3523492E}"/>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29" name="Plassholder for tekst 3">
            <a:extLst>
              <a:ext uri="{FF2B5EF4-FFF2-40B4-BE49-F238E27FC236}">
                <a16:creationId xmlns:a16="http://schemas.microsoft.com/office/drawing/2014/main" id="{08D8D5BA-DF3B-478D-823F-C82CE77B8153}"/>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telefonnummer</a:t>
            </a:r>
          </a:p>
        </p:txBody>
      </p:sp>
      <p:sp>
        <p:nvSpPr>
          <p:cNvPr id="30" name="Plassholder for tekst 3">
            <a:extLst>
              <a:ext uri="{FF2B5EF4-FFF2-40B4-BE49-F238E27FC236}">
                <a16:creationId xmlns:a16="http://schemas.microsoft.com/office/drawing/2014/main" id="{C6543016-07DA-41FD-8B8E-DF591F27FF9A}"/>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32" name="TekstSylinder 31">
            <a:extLst>
              <a:ext uri="{FF2B5EF4-FFF2-40B4-BE49-F238E27FC236}">
                <a16:creationId xmlns:a16="http://schemas.microsoft.com/office/drawing/2014/main" id="{E831F85E-8785-4C6B-B398-C3BF356D2BB5}"/>
              </a:ext>
            </a:extLst>
          </p:cNvPr>
          <p:cNvSpPr txBox="1"/>
          <p:nvPr/>
        </p:nvSpPr>
        <p:spPr>
          <a:xfrm>
            <a:off x="8896396" y="5725022"/>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fmov.no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fylkesmannen.no/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1" name="Plassholder for tekst 3">
            <a:extLst>
              <a:ext uri="{FF2B5EF4-FFF2-40B4-BE49-F238E27FC236}">
                <a16:creationId xmlns:a16="http://schemas.microsoft.com/office/drawing/2014/main" id="{975475F7-94A4-43AB-AFCC-48725A695B6B}"/>
              </a:ext>
            </a:extLst>
          </p:cNvPr>
          <p:cNvSpPr>
            <a:spLocks noGrp="1"/>
          </p:cNvSpPr>
          <p:nvPr>
            <p:ph type="body" sz="quarter" idx="25" hasCustomPrompt="1"/>
          </p:nvPr>
        </p:nvSpPr>
        <p:spPr>
          <a:xfrm>
            <a:off x="1058650" y="5049866"/>
            <a:ext cx="3597487" cy="172253"/>
          </a:xfrm>
          <a:prstGeom prst="rect">
            <a:avLst/>
          </a:prstGeom>
        </p:spPr>
        <p:txBody>
          <a:bodyPr lIns="0" tIns="0" rIns="0" anchor="ctr">
            <a:normAutofit/>
          </a:bodyPr>
          <a:lstStyle>
            <a:lvl1pPr marL="0" indent="0">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5" name="Bilde 4">
            <a:extLst>
              <a:ext uri="{FF2B5EF4-FFF2-40B4-BE49-F238E27FC236}">
                <a16:creationId xmlns:a16="http://schemas.microsoft.com/office/drawing/2014/main" id="{69D4A491-9D7E-4D00-82ED-F7B6A546CC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81697" y="5773492"/>
            <a:ext cx="138505" cy="138505"/>
          </a:xfrm>
          <a:prstGeom prst="rect">
            <a:avLst/>
          </a:prstGeom>
        </p:spPr>
      </p:pic>
      <p:pic>
        <p:nvPicPr>
          <p:cNvPr id="14" name="Bilde 13">
            <a:extLst>
              <a:ext uri="{FF2B5EF4-FFF2-40B4-BE49-F238E27FC236}">
                <a16:creationId xmlns:a16="http://schemas.microsoft.com/office/drawing/2014/main" id="{5FF12AE2-FCFF-4B45-92E0-8C1188DCBA4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146" y="5443778"/>
            <a:ext cx="3900854" cy="1181959"/>
          </a:xfrm>
          <a:prstGeom prst="rect">
            <a:avLst/>
          </a:prstGeom>
        </p:spPr>
      </p:pic>
    </p:spTree>
    <p:extLst>
      <p:ext uri="{BB962C8B-B14F-4D97-AF65-F5344CB8AC3E}">
        <p14:creationId xmlns:p14="http://schemas.microsoft.com/office/powerpoint/2010/main" val="2680062275"/>
      </p:ext>
    </p:extLst>
  </p:cSld>
  <p:clrMapOvr>
    <a:masterClrMapping/>
  </p:clrMapOvr>
  <p:extLst>
    <p:ext uri="{DCECCB84-F9BA-43D5-87BE-67443E8EF086}">
      <p15:sldGuideLst xmlns:p15="http://schemas.microsoft.com/office/powerpoint/2012/main">
        <p15:guide id="1" orient="horz" pos="3634">
          <p15:clr>
            <a:srgbClr val="FBAE40"/>
          </p15:clr>
        </p15:guide>
        <p15:guide id="2" pos="3840">
          <p15:clr>
            <a:srgbClr val="FBAE40"/>
          </p15:clr>
        </p15:guide>
        <p15:guide id="3" orient="horz" pos="3725" userDrawn="1">
          <p15:clr>
            <a:srgbClr val="FBAE40"/>
          </p15:clr>
        </p15:guide>
        <p15:guide id="4" pos="2933">
          <p15:clr>
            <a:srgbClr val="FBAE40"/>
          </p15:clr>
        </p15:guide>
        <p15:guide id="5" orient="horz" pos="4020">
          <p15:clr>
            <a:srgbClr val="FBAE40"/>
          </p15:clr>
        </p15:guide>
        <p15:guide id="6" pos="565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mønster 11)">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63243C1-A252-4053-8244-056467326F18}"/>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05C17324-2AA0-4F49-99AF-369C8EC177B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r="32249" b="11068"/>
          <a:stretch/>
        </p:blipFill>
        <p:spPr>
          <a:xfrm>
            <a:off x="8194355" y="1535030"/>
            <a:ext cx="3997640" cy="4747878"/>
          </a:xfrm>
          <a:prstGeom prst="rect">
            <a:avLst/>
          </a:prstGeom>
        </p:spPr>
      </p:pic>
      <p:sp>
        <p:nvSpPr>
          <p:cNvPr id="22" name="Plassholder for dato 3">
            <a:extLst>
              <a:ext uri="{FF2B5EF4-FFF2-40B4-BE49-F238E27FC236}">
                <a16:creationId xmlns:a16="http://schemas.microsoft.com/office/drawing/2014/main" id="{87775E6B-E9FA-4672-A269-6BDABEFA1870}"/>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28.10.2025</a:t>
            </a:fld>
            <a:endParaRPr lang="nb-NO"/>
          </a:p>
        </p:txBody>
      </p:sp>
      <p:sp>
        <p:nvSpPr>
          <p:cNvPr id="10" name="Plassholder for tekst 4">
            <a:extLst>
              <a:ext uri="{FF2B5EF4-FFF2-40B4-BE49-F238E27FC236}">
                <a16:creationId xmlns:a16="http://schemas.microsoft.com/office/drawing/2014/main" id="{AED83DA5-01BC-4DC7-B616-8EEE2372182E}"/>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9" name="Plassholder for tekst 6">
            <a:extLst>
              <a:ext uri="{FF2B5EF4-FFF2-40B4-BE49-F238E27FC236}">
                <a16:creationId xmlns:a16="http://schemas.microsoft.com/office/drawing/2014/main" id="{DD524CBD-8441-4DA7-A7A5-36FDED7A2DC2}"/>
              </a:ext>
            </a:extLst>
          </p:cNvPr>
          <p:cNvSpPr>
            <a:spLocks noGrp="1"/>
          </p:cNvSpPr>
          <p:nvPr>
            <p:ph type="body" sz="quarter" idx="11" hasCustomPrompt="1"/>
          </p:nvPr>
        </p:nvSpPr>
        <p:spPr>
          <a:xfrm>
            <a:off x="967088" y="3931303"/>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2" name="Bilde 11">
            <a:extLst>
              <a:ext uri="{FF2B5EF4-FFF2-40B4-BE49-F238E27FC236}">
                <a16:creationId xmlns:a16="http://schemas.microsoft.com/office/drawing/2014/main" id="{0A34269E-E164-42A8-BCBD-A2FF6A0E04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220000"/>
            <a:ext cx="4816643" cy="1459443"/>
          </a:xfrm>
          <a:prstGeom prst="rect">
            <a:avLst/>
          </a:prstGeom>
        </p:spPr>
      </p:pic>
    </p:spTree>
    <p:extLst>
      <p:ext uri="{BB962C8B-B14F-4D97-AF65-F5344CB8AC3E}">
        <p14:creationId xmlns:p14="http://schemas.microsoft.com/office/powerpoint/2010/main" val="3936355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re tittel">
    <p:bg>
      <p:bgPr>
        <a:solidFill>
          <a:schemeClr val="bg1"/>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7" name="TekstSylinder 16">
            <a:extLst>
              <a:ext uri="{FF2B5EF4-FFF2-40B4-BE49-F238E27FC236}">
                <a16:creationId xmlns:a16="http://schemas.microsoft.com/office/drawing/2014/main" id="{DB8AFD54-07BE-4940-BC0C-0C738D31EA7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8" name="Plassholder for tittel 1">
            <a:extLst>
              <a:ext uri="{FF2B5EF4-FFF2-40B4-BE49-F238E27FC236}">
                <a16:creationId xmlns:a16="http://schemas.microsoft.com/office/drawing/2014/main" id="{17806027-8FF1-4947-B5AA-FF620735761D}"/>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 (pkt. 36) på </a:t>
            </a:r>
            <a:r>
              <a:rPr lang="nb-NO" dirty="0" err="1"/>
              <a:t>malside</a:t>
            </a:r>
            <a:r>
              <a:rPr lang="nb-NO" dirty="0"/>
              <a:t> med kun tittel</a:t>
            </a:r>
          </a:p>
        </p:txBody>
      </p:sp>
      <p:pic>
        <p:nvPicPr>
          <p:cNvPr id="7" name="Bilde 6">
            <a:extLst>
              <a:ext uri="{FF2B5EF4-FFF2-40B4-BE49-F238E27FC236}">
                <a16:creationId xmlns:a16="http://schemas.microsoft.com/office/drawing/2014/main" id="{E5FA3954-742F-4DD6-A8DB-A675A20FB2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0482859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mt">
    <p:bg>
      <p:bgPr>
        <a:solidFill>
          <a:schemeClr val="bg1"/>
        </a:solidFill>
        <a:effectLst/>
      </p:bgPr>
    </p:bg>
    <p:spTree>
      <p:nvGrpSpPr>
        <p:cNvPr id="1" name=""/>
        <p:cNvGrpSpPr/>
        <p:nvPr/>
      </p:nvGrpSpPr>
      <p:grpSpPr>
        <a:xfrm>
          <a:off x="0" y="0"/>
          <a:ext cx="0" cy="0"/>
          <a:chOff x="0" y="0"/>
          <a:chExt cx="0" cy="0"/>
        </a:xfrm>
      </p:grpSpPr>
      <p:sp>
        <p:nvSpPr>
          <p:cNvPr id="9" name="Plassholder for lysbildenummer 5">
            <a:extLst>
              <a:ext uri="{FF2B5EF4-FFF2-40B4-BE49-F238E27FC236}">
                <a16:creationId xmlns:a16="http://schemas.microsoft.com/office/drawing/2014/main" id="{ACDE66F6-3636-4218-8D66-77005AFAE89D}"/>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36B78508-2033-4BC7-9A2B-3EA310F7D1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pic>
        <p:nvPicPr>
          <p:cNvPr id="5" name="Bilde 4">
            <a:extLst>
              <a:ext uri="{FF2B5EF4-FFF2-40B4-BE49-F238E27FC236}">
                <a16:creationId xmlns:a16="http://schemas.microsoft.com/office/drawing/2014/main" id="{18B79961-EC85-4F5E-8A2B-5233E13A6F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7248005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BC51FCA-1BA2-47B0-ADD7-5A54455D4249}"/>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tittel 1">
            <a:extLst>
              <a:ext uri="{FF2B5EF4-FFF2-40B4-BE49-F238E27FC236}">
                <a16:creationId xmlns:a16="http://schemas.microsoft.com/office/drawing/2014/main" id="{527570CC-C1F5-4F3F-BF08-E44D828EC594}"/>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5" name="Plassholder for tekst 37">
            <a:extLst>
              <a:ext uri="{FF2B5EF4-FFF2-40B4-BE49-F238E27FC236}">
                <a16:creationId xmlns:a16="http://schemas.microsoft.com/office/drawing/2014/main" id="{C221EF52-3926-4556-A22E-E292FA64D2BD}"/>
              </a:ext>
            </a:extLst>
          </p:cNvPr>
          <p:cNvSpPr>
            <a:spLocks noGrp="1"/>
          </p:cNvSpPr>
          <p:nvPr>
            <p:ph type="body" sz="quarter" idx="11" hasCustomPrompt="1"/>
          </p:nvPr>
        </p:nvSpPr>
        <p:spPr>
          <a:xfrm>
            <a:off x="1057541" y="2164988"/>
            <a:ext cx="10078772"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7" name="Plassholder for lysbildenummer 5">
            <a:extLst>
              <a:ext uri="{FF2B5EF4-FFF2-40B4-BE49-F238E27FC236}">
                <a16:creationId xmlns:a16="http://schemas.microsoft.com/office/drawing/2014/main" id="{F6F22973-D61B-4BBA-88C0-3B1B9A27C63E}"/>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8" name="TekstSylinder 7">
            <a:extLst>
              <a:ext uri="{FF2B5EF4-FFF2-40B4-BE49-F238E27FC236}">
                <a16:creationId xmlns:a16="http://schemas.microsoft.com/office/drawing/2014/main" id="{56046B91-AEAB-45BF-BD3F-55FF7616AA04}"/>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pic>
        <p:nvPicPr>
          <p:cNvPr id="9" name="Bilde 8">
            <a:extLst>
              <a:ext uri="{FF2B5EF4-FFF2-40B4-BE49-F238E27FC236}">
                <a16:creationId xmlns:a16="http://schemas.microsoft.com/office/drawing/2014/main" id="{0BD20E72-0719-42FD-9E31-8D508A92AE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39545861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10078772"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0200790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halvside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68190" y="1122363"/>
            <a:ext cx="5127810" cy="2387600"/>
          </a:xfrm>
          <a:prstGeom prst="rect">
            <a:avLst/>
          </a:prstGeom>
          <a:effectLst>
            <a:glow rad="127000">
              <a:schemeClr val="accent1"/>
            </a:glow>
            <a:outerShdw blurRad="50800" dist="38100" dir="2700000" algn="tl" rotWithShape="0">
              <a:schemeClr val="bg2">
                <a:lumMod val="25000"/>
                <a:alpha val="40000"/>
              </a:schemeClr>
            </a:outerShdw>
          </a:effectLst>
        </p:spPr>
        <p:txBody>
          <a:bodyPr anchor="b">
            <a:noAutofit/>
          </a:bodyPr>
          <a:lstStyle>
            <a:lvl1pPr algn="l">
              <a:defRPr sz="4400">
                <a:solidFill>
                  <a:schemeClr val="bg1"/>
                </a:solidFill>
                <a:latin typeface="+mn-lt"/>
              </a:defRPr>
            </a:lvl1pPr>
          </a:lstStyle>
          <a:p>
            <a:r>
              <a:rPr lang="nb-NO" dirty="0"/>
              <a:t>Overskrift (pkt. 44) på </a:t>
            </a:r>
            <a:r>
              <a:rPr lang="nb-NO" dirty="0" err="1"/>
              <a:t>forsidemal</a:t>
            </a:r>
            <a:r>
              <a:rPr lang="nb-NO" dirty="0"/>
              <a:t> med ett bilde</a:t>
            </a:r>
          </a:p>
        </p:txBody>
      </p:sp>
      <p:sp>
        <p:nvSpPr>
          <p:cNvPr id="11" name="Undertittel 2">
            <a:extLst>
              <a:ext uri="{FF2B5EF4-FFF2-40B4-BE49-F238E27FC236}">
                <a16:creationId xmlns:a16="http://schemas.microsoft.com/office/drawing/2014/main" id="{8BAAC390-F47B-47BD-8525-7B87AD441CD5}"/>
              </a:ext>
            </a:extLst>
          </p:cNvPr>
          <p:cNvSpPr>
            <a:spLocks noGrp="1"/>
          </p:cNvSpPr>
          <p:nvPr>
            <p:ph type="subTitle" idx="1" hasCustomPrompt="1"/>
          </p:nvPr>
        </p:nvSpPr>
        <p:spPr>
          <a:xfrm>
            <a:off x="955289" y="3945693"/>
            <a:ext cx="5152663"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2" name="Plassholder for bilde 2">
            <a:extLst>
              <a:ext uri="{FF2B5EF4-FFF2-40B4-BE49-F238E27FC236}">
                <a16:creationId xmlns:a16="http://schemas.microsoft.com/office/drawing/2014/main" id="{5F6A47D4-6B0A-4D0F-83C5-44F1B0DB5A36}"/>
              </a:ext>
            </a:extLst>
          </p:cNvPr>
          <p:cNvSpPr>
            <a:spLocks noGrp="1"/>
          </p:cNvSpPr>
          <p:nvPr>
            <p:ph type="pic" idx="13" hasCustomPrompt="1"/>
          </p:nvPr>
        </p:nvSpPr>
        <p:spPr>
          <a:xfrm>
            <a:off x="6561608" y="0"/>
            <a:ext cx="5630392" cy="5220000"/>
          </a:xfrm>
          <a:prstGeom prst="rect">
            <a:avLst/>
          </a:prstGeom>
          <a:solidFill>
            <a:schemeClr val="bg1">
              <a:lumMod val="50000"/>
            </a:schemeClr>
          </a:solidFill>
          <a:ln>
            <a:noFill/>
          </a:ln>
        </p:spPr>
        <p:txBody>
          <a:bodyPr anchor="ct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 inn bilde som passer presentasjonens tema. </a:t>
            </a:r>
          </a:p>
          <a:p>
            <a:endParaRPr lang="nb-NO"/>
          </a:p>
          <a:p>
            <a:r>
              <a:rPr lang="nb-NO"/>
              <a:t>Hvis du ikke har et bilde som er relevant, kan du bruke en </a:t>
            </a:r>
            <a:r>
              <a:rPr lang="nb-NO" err="1"/>
              <a:t>forsidemal</a:t>
            </a:r>
            <a:r>
              <a:rPr lang="nb-NO"/>
              <a:t> uten bilde. </a:t>
            </a:r>
          </a:p>
        </p:txBody>
      </p:sp>
      <p:sp>
        <p:nvSpPr>
          <p:cNvPr id="14" name="Plassholder for dato 3">
            <a:extLst>
              <a:ext uri="{FF2B5EF4-FFF2-40B4-BE49-F238E27FC236}">
                <a16:creationId xmlns:a16="http://schemas.microsoft.com/office/drawing/2014/main" id="{598EFE57-85C1-47AC-901B-50FE5A882197}"/>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28.10.2025</a:t>
            </a:fld>
            <a:endParaRPr lang="nb-NO"/>
          </a:p>
        </p:txBody>
      </p:sp>
      <p:pic>
        <p:nvPicPr>
          <p:cNvPr id="8" name="Bilde 7">
            <a:extLst>
              <a:ext uri="{FF2B5EF4-FFF2-40B4-BE49-F238E27FC236}">
                <a16:creationId xmlns:a16="http://schemas.microsoft.com/office/drawing/2014/main" id="{E9EAED0C-2A6E-42D7-9B25-A273B08EBCC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3" name="Bilde 12">
            <a:extLst>
              <a:ext uri="{FF2B5EF4-FFF2-40B4-BE49-F238E27FC236}">
                <a16:creationId xmlns:a16="http://schemas.microsoft.com/office/drawing/2014/main" id="{12B0D010-84EE-4BAB-86B8-8E2F390169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220000"/>
            <a:ext cx="4816643" cy="1459443"/>
          </a:xfrm>
          <a:prstGeom prst="rect">
            <a:avLst/>
          </a:prstGeom>
        </p:spPr>
      </p:pic>
    </p:spTree>
    <p:extLst>
      <p:ext uri="{BB962C8B-B14F-4D97-AF65-F5344CB8AC3E}">
        <p14:creationId xmlns:p14="http://schemas.microsoft.com/office/powerpoint/2010/main" val="45663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tre bild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2592000"/>
            <a:ext cx="12192000" cy="26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bilde 2">
            <a:extLst>
              <a:ext uri="{FF2B5EF4-FFF2-40B4-BE49-F238E27FC236}">
                <a16:creationId xmlns:a16="http://schemas.microsoft.com/office/drawing/2014/main" id="{42806100-589A-4BF8-8707-38D3F5B24DD2}"/>
              </a:ext>
            </a:extLst>
          </p:cNvPr>
          <p:cNvSpPr>
            <a:spLocks noGrp="1"/>
          </p:cNvSpPr>
          <p:nvPr>
            <p:ph type="pic" idx="13" hasCustomPrompt="1"/>
          </p:nvPr>
        </p:nvSpPr>
        <p:spPr>
          <a:xfrm>
            <a:off x="0" y="1"/>
            <a:ext cx="5352000" cy="2592000"/>
          </a:xfrm>
          <a:prstGeom prst="rect">
            <a:avLst/>
          </a:prstGeom>
          <a:solidFill>
            <a:schemeClr val="bg1">
              <a:lumMod val="8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a:t>
            </a:r>
            <a:br>
              <a:rPr lang="nb-NO"/>
            </a:br>
            <a:r>
              <a:rPr lang="nb-NO"/>
              <a:t>inn et bilde i liggende format.</a:t>
            </a:r>
          </a:p>
          <a:p>
            <a:r>
              <a:rPr lang="nb-NO"/>
              <a:t>Denne forsidemalen må ha </a:t>
            </a:r>
            <a:br>
              <a:rPr lang="nb-NO"/>
            </a:br>
            <a:r>
              <a:rPr lang="nb-NO"/>
              <a:t>tre bilder, hvis ikke blir </a:t>
            </a:r>
            <a:br>
              <a:rPr lang="nb-NO"/>
            </a:br>
            <a:r>
              <a:rPr lang="nb-NO"/>
              <a:t>det tomrom.</a:t>
            </a:r>
          </a:p>
        </p:txBody>
      </p:sp>
      <p:sp>
        <p:nvSpPr>
          <p:cNvPr id="14" name="Plassholder for bilde 2">
            <a:extLst>
              <a:ext uri="{FF2B5EF4-FFF2-40B4-BE49-F238E27FC236}">
                <a16:creationId xmlns:a16="http://schemas.microsoft.com/office/drawing/2014/main" id="{D878FE25-CFBD-48C8-99CE-16AC2905ACA1}"/>
              </a:ext>
            </a:extLst>
          </p:cNvPr>
          <p:cNvSpPr>
            <a:spLocks noGrp="1"/>
          </p:cNvSpPr>
          <p:nvPr>
            <p:ph type="pic" idx="14" hasCustomPrompt="1"/>
          </p:nvPr>
        </p:nvSpPr>
        <p:spPr>
          <a:xfrm>
            <a:off x="8772000" y="0"/>
            <a:ext cx="3420000" cy="2592000"/>
          </a:xfrm>
          <a:prstGeom prst="rect">
            <a:avLst/>
          </a:prstGeom>
          <a:solidFill>
            <a:schemeClr val="bg1">
              <a:lumMod val="6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3</a:t>
            </a:r>
          </a:p>
        </p:txBody>
      </p:sp>
      <p:sp>
        <p:nvSpPr>
          <p:cNvPr id="15" name="Plassholder for bilde 2">
            <a:extLst>
              <a:ext uri="{FF2B5EF4-FFF2-40B4-BE49-F238E27FC236}">
                <a16:creationId xmlns:a16="http://schemas.microsoft.com/office/drawing/2014/main" id="{CCCC7427-8045-4B95-9170-92E6EF6EB33C}"/>
              </a:ext>
            </a:extLst>
          </p:cNvPr>
          <p:cNvSpPr>
            <a:spLocks noGrp="1"/>
          </p:cNvSpPr>
          <p:nvPr>
            <p:ph type="pic" idx="15" hasCustomPrompt="1"/>
          </p:nvPr>
        </p:nvSpPr>
        <p:spPr>
          <a:xfrm>
            <a:off x="5352000" y="0"/>
            <a:ext cx="3420000" cy="2592000"/>
          </a:xfrm>
          <a:prstGeom prst="rect">
            <a:avLst/>
          </a:prstGeom>
          <a:solidFill>
            <a:schemeClr val="bg1">
              <a:lumMod val="7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2</a:t>
            </a:r>
          </a:p>
        </p:txBody>
      </p:sp>
      <p:sp>
        <p:nvSpPr>
          <p:cNvPr id="22" name="Plassholder for dato 3">
            <a:extLst>
              <a:ext uri="{FF2B5EF4-FFF2-40B4-BE49-F238E27FC236}">
                <a16:creationId xmlns:a16="http://schemas.microsoft.com/office/drawing/2014/main" id="{2A06B02A-E871-46C5-8669-758D95CFFC5B}"/>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28.10.2025</a:t>
            </a:fld>
            <a:endParaRPr lang="nb-NO"/>
          </a:p>
        </p:txBody>
      </p:sp>
      <p:sp>
        <p:nvSpPr>
          <p:cNvPr id="10" name="Plassholder for tekst 4">
            <a:extLst>
              <a:ext uri="{FF2B5EF4-FFF2-40B4-BE49-F238E27FC236}">
                <a16:creationId xmlns:a16="http://schemas.microsoft.com/office/drawing/2014/main" id="{DBC048E8-BE31-4C00-999A-87E1E8D97784}"/>
              </a:ext>
            </a:extLst>
          </p:cNvPr>
          <p:cNvSpPr>
            <a:spLocks noGrp="1"/>
          </p:cNvSpPr>
          <p:nvPr>
            <p:ph type="body" sz="quarter" idx="10" hasCustomPrompt="1"/>
          </p:nvPr>
        </p:nvSpPr>
        <p:spPr>
          <a:xfrm>
            <a:off x="959715" y="3173506"/>
            <a:ext cx="9847062" cy="1326163"/>
          </a:xfrm>
          <a:prstGeom prst="rect">
            <a:avLst/>
          </a:prstGeom>
          <a:effectLst>
            <a:outerShdw blurRad="50800" dist="38100" dir="2700000" algn="tl" rotWithShape="0">
              <a:prstClr val="black">
                <a:alpha val="21000"/>
              </a:prstClr>
            </a:outerShdw>
          </a:effectLst>
        </p:spPr>
        <p:txBody>
          <a:bodyPr anchor="b"/>
          <a:lstStyle>
            <a:lvl1pPr marL="0" indent="0">
              <a:buNone/>
              <a:defRPr sz="4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44) på </a:t>
            </a:r>
            <a:r>
              <a:rPr lang="nb-NO" dirty="0" err="1"/>
              <a:t>forsidemal</a:t>
            </a:r>
            <a:r>
              <a:rPr lang="nb-NO" dirty="0"/>
              <a:t> med tre bilder</a:t>
            </a:r>
          </a:p>
        </p:txBody>
      </p:sp>
      <p:sp>
        <p:nvSpPr>
          <p:cNvPr id="11" name="Undertittel 2">
            <a:extLst>
              <a:ext uri="{FF2B5EF4-FFF2-40B4-BE49-F238E27FC236}">
                <a16:creationId xmlns:a16="http://schemas.microsoft.com/office/drawing/2014/main" id="{F086707E-73C6-42D7-8341-430749AEADF7}"/>
              </a:ext>
            </a:extLst>
          </p:cNvPr>
          <p:cNvSpPr>
            <a:spLocks noGrp="1"/>
          </p:cNvSpPr>
          <p:nvPr>
            <p:ph type="subTitle" idx="1" hasCustomPrompt="1"/>
          </p:nvPr>
        </p:nvSpPr>
        <p:spPr>
          <a:xfrm>
            <a:off x="962216" y="4520658"/>
            <a:ext cx="6826059"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a:t>
            </a:r>
          </a:p>
        </p:txBody>
      </p:sp>
      <p:pic>
        <p:nvPicPr>
          <p:cNvPr id="13" name="Bilde 12">
            <a:extLst>
              <a:ext uri="{FF2B5EF4-FFF2-40B4-BE49-F238E27FC236}">
                <a16:creationId xmlns:a16="http://schemas.microsoft.com/office/drawing/2014/main" id="{37C1F5E2-EAC2-40D9-8401-564CC1EA7FC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7" name="Bilde 16">
            <a:extLst>
              <a:ext uri="{FF2B5EF4-FFF2-40B4-BE49-F238E27FC236}">
                <a16:creationId xmlns:a16="http://schemas.microsoft.com/office/drawing/2014/main" id="{AFCECF22-4434-43B2-9CC1-26097DE012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220000"/>
            <a:ext cx="4816643" cy="1459443"/>
          </a:xfrm>
          <a:prstGeom prst="rect">
            <a:avLst/>
          </a:prstGeom>
        </p:spPr>
      </p:pic>
    </p:spTree>
    <p:extLst>
      <p:ext uri="{BB962C8B-B14F-4D97-AF65-F5344CB8AC3E}">
        <p14:creationId xmlns:p14="http://schemas.microsoft.com/office/powerpoint/2010/main" val="216483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bakgrunn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25F000E-37A8-4940-9530-AC41E4F29800}"/>
              </a:ext>
            </a:extLst>
          </p:cNvPr>
          <p:cNvSpPr>
            <a:spLocks noGrp="1"/>
          </p:cNvSpPr>
          <p:nvPr>
            <p:ph type="pic" sz="quarter" idx="12"/>
          </p:nvPr>
        </p:nvSpPr>
        <p:spPr>
          <a:xfrm>
            <a:off x="0" y="0"/>
            <a:ext cx="12192000" cy="5226050"/>
          </a:xfrm>
          <a:prstGeom prst="rect">
            <a:avLst/>
          </a:prstGeom>
          <a:solidFill>
            <a:schemeClr val="bg1">
              <a:lumMod val="85000"/>
            </a:schemeClr>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på ikonet for å legge til et bilde</a:t>
            </a:r>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859" y="2728451"/>
            <a:ext cx="9904918" cy="927561"/>
          </a:xfrm>
          <a:prstGeom prst="rect">
            <a:avLst/>
          </a:prstGeom>
          <a:effectLst>
            <a:outerShdw blurRad="50800" dist="25400" dir="2700000" algn="tl" rotWithShape="0">
              <a:schemeClr val="tx1">
                <a:alpha val="40000"/>
              </a:schemeClr>
            </a:outerShdw>
          </a:effectLst>
        </p:spPr>
        <p:txBody>
          <a:bodyPr anchor="b"/>
          <a:lstStyle>
            <a:lvl1pPr algn="l">
              <a:defRPr sz="5400">
                <a:solidFill>
                  <a:schemeClr val="tx1"/>
                </a:solidFill>
                <a:latin typeface="+mn-lt"/>
              </a:defRPr>
            </a:lvl1pPr>
          </a:lstStyle>
          <a:p>
            <a:r>
              <a:rPr lang="nb-NO" dirty="0"/>
              <a:t>Overskrift (pkt. 54) </a:t>
            </a:r>
            <a:r>
              <a:rPr lang="nb-NO" dirty="0" err="1"/>
              <a:t>bildemal</a:t>
            </a:r>
            <a:endParaRPr lang="nb-NO" dirty="0"/>
          </a:p>
        </p:txBody>
      </p:sp>
      <p:sp>
        <p:nvSpPr>
          <p:cNvPr id="15" name="Plassholder for dato 3">
            <a:extLst>
              <a:ext uri="{FF2B5EF4-FFF2-40B4-BE49-F238E27FC236}">
                <a16:creationId xmlns:a16="http://schemas.microsoft.com/office/drawing/2014/main" id="{590A0205-A7E7-4285-AB08-6527F7C86790}"/>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28.10.2025</a:t>
            </a:fld>
            <a:endParaRPr lang="nb-NO"/>
          </a:p>
        </p:txBody>
      </p:sp>
      <p:sp>
        <p:nvSpPr>
          <p:cNvPr id="9" name="Plassholder for tekst 6">
            <a:extLst>
              <a:ext uri="{FF2B5EF4-FFF2-40B4-BE49-F238E27FC236}">
                <a16:creationId xmlns:a16="http://schemas.microsoft.com/office/drawing/2014/main" id="{8BEBCF7A-C37A-4B02-B277-083E4CB6ADA6}"/>
              </a:ext>
            </a:extLst>
          </p:cNvPr>
          <p:cNvSpPr>
            <a:spLocks noGrp="1"/>
          </p:cNvSpPr>
          <p:nvPr>
            <p:ph type="body" sz="quarter" idx="11" hasCustomPrompt="1"/>
          </p:nvPr>
        </p:nvSpPr>
        <p:spPr>
          <a:xfrm>
            <a:off x="967089" y="3952084"/>
            <a:ext cx="4941876" cy="1036667"/>
          </a:xfrm>
          <a:prstGeom prst="rect">
            <a:avLst/>
          </a:prstGeom>
          <a:effectLst>
            <a:outerShdw blurRad="50800" dist="38100" dir="2700000" algn="tl"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4" name="Bilde 3">
            <a:extLst>
              <a:ext uri="{FF2B5EF4-FFF2-40B4-BE49-F238E27FC236}">
                <a16:creationId xmlns:a16="http://schemas.microsoft.com/office/drawing/2014/main" id="{56788206-D5AB-41F9-80E6-8340542FB71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8" name="Bilde 7">
            <a:extLst>
              <a:ext uri="{FF2B5EF4-FFF2-40B4-BE49-F238E27FC236}">
                <a16:creationId xmlns:a16="http://schemas.microsoft.com/office/drawing/2014/main" id="{55A44D97-1F9A-4245-97DB-B1718D3E83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220000"/>
            <a:ext cx="4816643" cy="1459443"/>
          </a:xfrm>
          <a:prstGeom prst="rect">
            <a:avLst/>
          </a:prstGeom>
        </p:spPr>
      </p:pic>
    </p:spTree>
    <p:extLst>
      <p:ext uri="{BB962C8B-B14F-4D97-AF65-F5344CB8AC3E}">
        <p14:creationId xmlns:p14="http://schemas.microsoft.com/office/powerpoint/2010/main" val="13635736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SIDE Sjumilssteget">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C820F921-B1FB-4C7D-947B-927D22FBD2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701" y="1122363"/>
            <a:ext cx="9829799" cy="2387600"/>
          </a:xfrm>
          <a:prstGeom prst="rect">
            <a:avLst/>
          </a:prstGeom>
          <a:effectLst>
            <a:outerShdw blurRad="50800" dist="38100" dir="2700000" algn="tl" rotWithShape="0">
              <a:schemeClr val="tx1">
                <a:alpha val="11000"/>
              </a:schemeClr>
            </a:outerShdw>
          </a:effectLst>
        </p:spPr>
        <p:txBody>
          <a:bodyPr anchor="b"/>
          <a:lstStyle>
            <a:lvl1pPr algn="l">
              <a:defRPr sz="5400">
                <a:solidFill>
                  <a:schemeClr val="bg1"/>
                </a:solidFill>
                <a:latin typeface="+mn-lt"/>
              </a:defRPr>
            </a:lvl1pPr>
          </a:lstStyle>
          <a:p>
            <a:r>
              <a:rPr lang="nb-NO" dirty="0"/>
              <a:t>Overskrift (pkt. 54) på </a:t>
            </a:r>
            <a:r>
              <a:rPr lang="nb-NO" dirty="0" err="1"/>
              <a:t>forsidemal</a:t>
            </a:r>
            <a:r>
              <a:rPr lang="nb-NO" dirty="0"/>
              <a:t> for Sjumilssteget</a:t>
            </a:r>
          </a:p>
        </p:txBody>
      </p:sp>
      <p:sp>
        <p:nvSpPr>
          <p:cNvPr id="14" name="Plassholder for dato 3">
            <a:extLst>
              <a:ext uri="{FF2B5EF4-FFF2-40B4-BE49-F238E27FC236}">
                <a16:creationId xmlns:a16="http://schemas.microsoft.com/office/drawing/2014/main" id="{33D174B6-1EBA-466D-97BE-3846B29CE14E}"/>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28.10.2025</a:t>
            </a:fld>
            <a:endParaRPr lang="nb-NO"/>
          </a:p>
        </p:txBody>
      </p:sp>
      <p:sp>
        <p:nvSpPr>
          <p:cNvPr id="11" name="Plassholder for tekst 6">
            <a:extLst>
              <a:ext uri="{FF2B5EF4-FFF2-40B4-BE49-F238E27FC236}">
                <a16:creationId xmlns:a16="http://schemas.microsoft.com/office/drawing/2014/main" id="{DB4086AD-CE9C-4879-A5B8-BC4278632BE6}"/>
              </a:ext>
            </a:extLst>
          </p:cNvPr>
          <p:cNvSpPr>
            <a:spLocks noGrp="1"/>
          </p:cNvSpPr>
          <p:nvPr>
            <p:ph type="body" sz="quarter" idx="11" hasCustomPrompt="1"/>
          </p:nvPr>
        </p:nvSpPr>
        <p:spPr>
          <a:xfrm>
            <a:off x="967089" y="3945157"/>
            <a:ext cx="4941876" cy="1036667"/>
          </a:xfrm>
          <a:prstGeom prst="rect">
            <a:avLst/>
          </a:prstGeom>
          <a:effectLst>
            <a:outerShdw blurRad="50800" dist="38100" dir="2700000" algn="tl" rotWithShape="0">
              <a:schemeClr val="bg1">
                <a:alpha val="25000"/>
              </a:scheme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4"/>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3" name="Bilde 2">
            <a:extLst>
              <a:ext uri="{FF2B5EF4-FFF2-40B4-BE49-F238E27FC236}">
                <a16:creationId xmlns:a16="http://schemas.microsoft.com/office/drawing/2014/main" id="{80963FE4-15FB-4A02-BF6F-86DA52DE81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3080" y="4463490"/>
            <a:ext cx="1580933" cy="521982"/>
          </a:xfrm>
          <a:prstGeom prst="rect">
            <a:avLst/>
          </a:prstGeom>
        </p:spPr>
      </p:pic>
      <p:pic>
        <p:nvPicPr>
          <p:cNvPr id="9" name="Bilde 8">
            <a:extLst>
              <a:ext uri="{FF2B5EF4-FFF2-40B4-BE49-F238E27FC236}">
                <a16:creationId xmlns:a16="http://schemas.microsoft.com/office/drawing/2014/main" id="{231B145F-CB43-4E87-9B39-53B6091C8E2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220000"/>
            <a:ext cx="4816643" cy="1459443"/>
          </a:xfrm>
          <a:prstGeom prst="rect">
            <a:avLst/>
          </a:prstGeom>
        </p:spPr>
      </p:pic>
    </p:spTree>
    <p:extLst>
      <p:ext uri="{BB962C8B-B14F-4D97-AF65-F5344CB8AC3E}">
        <p14:creationId xmlns:p14="http://schemas.microsoft.com/office/powerpoint/2010/main" val="18339980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39" name="Plassholder for tekst 37">
            <a:extLst>
              <a:ext uri="{FF2B5EF4-FFF2-40B4-BE49-F238E27FC236}">
                <a16:creationId xmlns:a16="http://schemas.microsoft.com/office/drawing/2014/main" id="{2F115D20-C136-40E3-BA4F-92B43A3D7075}"/>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277242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innhold 2">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A313FA3F-7BA2-4A81-9EC3-B718AACCD3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Oslo og Viken</a:t>
            </a:r>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12" name="Plassholder for tekst 37">
            <a:extLst>
              <a:ext uri="{FF2B5EF4-FFF2-40B4-BE49-F238E27FC236}">
                <a16:creationId xmlns:a16="http://schemas.microsoft.com/office/drawing/2014/main" id="{EE53005B-2098-4CDA-B68C-FAC23E6EDF7A}"/>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11612798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64315CE-F722-474E-BD88-64FFBC8D5DBB}"/>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25142320"/>
      </p:ext>
    </p:extLst>
  </p:cSld>
  <p:clrMap bg1="lt1" tx1="dk1" bg2="lt2" tx2="dk2" accent1="accent1" accent2="accent2" accent3="accent3" accent4="accent4" accent5="accent5" accent6="accent6" hlink="hlink" folHlink="folHlink"/>
  <p:sldLayoutIdLst>
    <p:sldLayoutId id="2147483695" r:id="rId1"/>
    <p:sldLayoutId id="2147483661" r:id="rId2"/>
    <p:sldLayoutId id="2147483666" r:id="rId3"/>
    <p:sldLayoutId id="2147483667" r:id="rId4"/>
    <p:sldLayoutId id="2147483669" r:id="rId5"/>
    <p:sldLayoutId id="2147483756" r:id="rId6"/>
    <p:sldLayoutId id="2147483730" r:id="rId7"/>
    <p:sldLayoutId id="2147483664" r:id="rId8"/>
    <p:sldLayoutId id="2147483713" r:id="rId9"/>
    <p:sldLayoutId id="2147483685" r:id="rId10"/>
    <p:sldLayoutId id="2147483714" r:id="rId11"/>
    <p:sldLayoutId id="2147483702" r:id="rId12"/>
    <p:sldLayoutId id="2147483736" r:id="rId13"/>
    <p:sldLayoutId id="2147483733" r:id="rId14"/>
    <p:sldLayoutId id="2147483716" r:id="rId15"/>
    <p:sldLayoutId id="2147483707" r:id="rId16"/>
    <p:sldLayoutId id="2147483675" r:id="rId17"/>
    <p:sldLayoutId id="2147483706" r:id="rId18"/>
    <p:sldLayoutId id="2147483709" r:id="rId19"/>
    <p:sldLayoutId id="2147483711" r:id="rId20"/>
    <p:sldLayoutId id="2147483710" r:id="rId21"/>
    <p:sldLayoutId id="2147483712" r:id="rId22"/>
    <p:sldLayoutId id="2147483655" r:id="rId23"/>
    <p:sldLayoutId id="2147483705" r:id="rId24"/>
    <p:sldLayoutId id="2147483690" r:id="rId25"/>
    <p:sldLayoutId id="2147483759" r:id="rId26"/>
    <p:sldLayoutId id="2147483758" r:id="rId27"/>
    <p:sldLayoutId id="2147483757" r:id="rId28"/>
    <p:sldLayoutId id="2147483746" r:id="rId29"/>
    <p:sldLayoutId id="2147483718" r:id="rId30"/>
    <p:sldLayoutId id="2147483719" r:id="rId31"/>
    <p:sldLayoutId id="2147483760" r:id="rId32"/>
    <p:sldLayoutId id="2147483761" r:id="rId33"/>
  </p:sldLayoutIdLst>
  <p:hf sldNum="0" hdr="0" ftr="0"/>
  <p:txStyles>
    <p:titleStyle>
      <a:lvl1pPr algn="l" defTabSz="914400" rtl="0" eaLnBrk="1" latinLnBrk="0" hangingPunct="1">
        <a:lnSpc>
          <a:spcPct val="90000"/>
        </a:lnSpc>
        <a:spcBef>
          <a:spcPct val="0"/>
        </a:spcBef>
        <a:buNone/>
        <a:defRPr sz="3600" kern="1200">
          <a:solidFill>
            <a:schemeClr val="tx1"/>
          </a:solidFill>
          <a:latin typeface="+mn-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547EBF"/>
          </p15:clr>
        </p15:guide>
        <p15:guide id="2" pos="257" userDrawn="1">
          <p15:clr>
            <a:srgbClr val="F26B43"/>
          </p15:clr>
        </p15:guide>
        <p15:guide id="3" pos="665" userDrawn="1">
          <p15:clr>
            <a:srgbClr val="547EBF"/>
          </p15:clr>
        </p15:guide>
        <p15:guide id="4" orient="horz" pos="3974" userDrawn="1">
          <p15:clr>
            <a:srgbClr val="547EBF"/>
          </p15:clr>
        </p15:guide>
        <p15:guide id="5" pos="7015" userDrawn="1">
          <p15:clr>
            <a:srgbClr val="547EBF"/>
          </p15:clr>
        </p15:guide>
        <p15:guide id="6" orient="horz" pos="232" userDrawn="1">
          <p15:clr>
            <a:srgbClr val="F26B43"/>
          </p15:clr>
        </p15:guide>
        <p15:guide id="7" pos="7423" userDrawn="1">
          <p15:clr>
            <a:srgbClr val="F26B43"/>
          </p15:clr>
        </p15:guide>
        <p15:guide id="8" pos="7106" userDrawn="1">
          <p15:clr>
            <a:srgbClr val="F26B43"/>
          </p15:clr>
        </p15:guide>
        <p15:guide id="9" pos="3840" userDrawn="1">
          <p15:clr>
            <a:srgbClr val="FDE53C"/>
          </p15:clr>
        </p15:guide>
        <p15:guide id="11" orient="horz" pos="550" userDrawn="1">
          <p15:clr>
            <a:srgbClr val="F26B43"/>
          </p15:clr>
        </p15:guide>
        <p15:guide id="12" orient="horz" pos="4201" userDrawn="1">
          <p15:clr>
            <a:srgbClr val="F26B43"/>
          </p15:clr>
        </p15:guide>
        <p15:guide id="13" pos="2774" userDrawn="1">
          <p15:clr>
            <a:srgbClr val="F26B43"/>
          </p15:clr>
        </p15:guide>
        <p15:guide id="14" pos="4906" userDrawn="1">
          <p15:clr>
            <a:srgbClr val="F26B43"/>
          </p15:clr>
        </p15:guide>
        <p15:guide id="15" orient="horz" pos="2092" userDrawn="1">
          <p15:clr>
            <a:srgbClr val="F26B43"/>
          </p15:clr>
        </p15:guide>
        <p15:guide id="16" orient="horz" pos="272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F0CA76C0-E215-4788-AA4B-73F9078CE424}"/>
              </a:ext>
            </a:extLst>
          </p:cNvPr>
          <p:cNvSpPr>
            <a:spLocks noGrp="1"/>
          </p:cNvSpPr>
          <p:nvPr>
            <p:ph type="body" sz="quarter" idx="10"/>
          </p:nvPr>
        </p:nvSpPr>
        <p:spPr>
          <a:xfrm>
            <a:off x="937593" y="958646"/>
            <a:ext cx="8258026" cy="2175540"/>
          </a:xfrm>
        </p:spPr>
        <p:txBody>
          <a:bodyPr/>
          <a:lstStyle/>
          <a:p>
            <a:r>
              <a:rPr lang="nb-NO" dirty="0"/>
              <a:t>Helsepersonelloven</a:t>
            </a:r>
          </a:p>
        </p:txBody>
      </p:sp>
      <p:sp>
        <p:nvSpPr>
          <p:cNvPr id="4" name="Plassholder for tekst 3">
            <a:extLst>
              <a:ext uri="{FF2B5EF4-FFF2-40B4-BE49-F238E27FC236}">
                <a16:creationId xmlns:a16="http://schemas.microsoft.com/office/drawing/2014/main" id="{2816DAB5-B3A2-433A-97E8-F7F1949400A2}"/>
              </a:ext>
            </a:extLst>
          </p:cNvPr>
          <p:cNvSpPr>
            <a:spLocks noGrp="1"/>
          </p:cNvSpPr>
          <p:nvPr>
            <p:ph type="body" sz="quarter" idx="11"/>
          </p:nvPr>
        </p:nvSpPr>
        <p:spPr>
          <a:xfrm>
            <a:off x="967088" y="3565134"/>
            <a:ext cx="5136285" cy="1423620"/>
          </a:xfrm>
        </p:spPr>
        <p:txBody>
          <a:bodyPr/>
          <a:lstStyle/>
          <a:p>
            <a:r>
              <a:rPr lang="nb-NO" sz="2000" dirty="0"/>
              <a:t>Helseavdelingen ved </a:t>
            </a:r>
          </a:p>
          <a:p>
            <a:r>
              <a:rPr lang="nb-NO" sz="2000" dirty="0"/>
              <a:t>ass. fylkeslege Mette Hjermann og </a:t>
            </a:r>
          </a:p>
          <a:p>
            <a:r>
              <a:rPr lang="nb-NO" sz="2000" dirty="0"/>
              <a:t>jurist/rådgiver Thor Wessel</a:t>
            </a:r>
          </a:p>
        </p:txBody>
      </p:sp>
      <p:sp>
        <p:nvSpPr>
          <p:cNvPr id="2" name="TekstSylinder 1">
            <a:extLst>
              <a:ext uri="{FF2B5EF4-FFF2-40B4-BE49-F238E27FC236}">
                <a16:creationId xmlns:a16="http://schemas.microsoft.com/office/drawing/2014/main" id="{5DB4A4C1-0E00-4020-9C20-F0063861CD0A}"/>
              </a:ext>
            </a:extLst>
          </p:cNvPr>
          <p:cNvSpPr txBox="1"/>
          <p:nvPr/>
        </p:nvSpPr>
        <p:spPr>
          <a:xfrm>
            <a:off x="8527774" y="165652"/>
            <a:ext cx="3564835" cy="2031325"/>
          </a:xfrm>
          <a:prstGeom prst="rect">
            <a:avLst/>
          </a:prstGeom>
          <a:solidFill>
            <a:schemeClr val="accent6">
              <a:lumMod val="75000"/>
            </a:schemeClr>
          </a:solidFill>
        </p:spPr>
        <p:txBody>
          <a:bodyPr wrap="square" rtlCol="0">
            <a:spAutoFit/>
          </a:bodyPr>
          <a:lstStyle/>
          <a:p>
            <a:r>
              <a:rPr lang="nb-NO" b="1" dirty="0">
                <a:solidFill>
                  <a:schemeClr val="bg1"/>
                </a:solidFill>
              </a:rPr>
              <a:t>Læringsmål:</a:t>
            </a:r>
          </a:p>
          <a:p>
            <a:r>
              <a:rPr lang="en-US" dirty="0">
                <a:solidFill>
                  <a:schemeClr val="bg1"/>
                </a:solidFill>
              </a:rPr>
              <a:t>44 </a:t>
            </a:r>
            <a:r>
              <a:rPr lang="nb-NO" dirty="0">
                <a:solidFill>
                  <a:schemeClr val="bg1"/>
                </a:solidFill>
              </a:rPr>
              <a:t>a: </a:t>
            </a:r>
            <a:r>
              <a:rPr lang="nb-NO" b="1" dirty="0">
                <a:solidFill>
                  <a:schemeClr val="bg1"/>
                </a:solidFill>
                <a:highlight>
                  <a:srgbClr val="0000FF"/>
                </a:highlight>
              </a:rPr>
              <a:t>Helsepersonelloven</a:t>
            </a:r>
            <a:r>
              <a:rPr lang="nb-NO" dirty="0">
                <a:solidFill>
                  <a:schemeClr val="bg1"/>
                </a:solidFill>
              </a:rPr>
              <a:t>; særlig om forsvarlighet, hjelpeplikt, taushetsplikt og meldeplikt, samt journalføring.</a:t>
            </a:r>
          </a:p>
          <a:p>
            <a:pPr lvl="0"/>
            <a:r>
              <a:rPr lang="nb-NO" dirty="0">
                <a:solidFill>
                  <a:prstClr val="white"/>
                </a:solidFill>
              </a:rPr>
              <a:t>45:  Finne frem i og følge opp </a:t>
            </a:r>
            <a:r>
              <a:rPr lang="nb-NO" b="1" dirty="0">
                <a:solidFill>
                  <a:prstClr val="white"/>
                </a:solidFill>
                <a:highlight>
                  <a:srgbClr val="0000FF"/>
                </a:highlight>
              </a:rPr>
              <a:t>regelverk</a:t>
            </a:r>
            <a:r>
              <a:rPr lang="nb-NO" dirty="0">
                <a:solidFill>
                  <a:prstClr val="white"/>
                </a:solidFill>
              </a:rPr>
              <a:t>.</a:t>
            </a:r>
            <a:endParaRPr lang="nb-NO" dirty="0">
              <a:solidFill>
                <a:srgbClr val="00244E"/>
              </a:solidFill>
            </a:endParaRPr>
          </a:p>
        </p:txBody>
      </p:sp>
      <p:sp>
        <p:nvSpPr>
          <p:cNvPr id="5" name="TekstSylinder 4">
            <a:extLst>
              <a:ext uri="{FF2B5EF4-FFF2-40B4-BE49-F238E27FC236}">
                <a16:creationId xmlns:a16="http://schemas.microsoft.com/office/drawing/2014/main" id="{75D4AF1C-CBBE-4ED2-B057-F83FFED7D5A4}"/>
              </a:ext>
            </a:extLst>
          </p:cNvPr>
          <p:cNvSpPr txBox="1"/>
          <p:nvPr/>
        </p:nvSpPr>
        <p:spPr>
          <a:xfrm>
            <a:off x="967088" y="5656006"/>
            <a:ext cx="4084235" cy="369332"/>
          </a:xfrm>
          <a:prstGeom prst="rect">
            <a:avLst/>
          </a:prstGeom>
          <a:solidFill>
            <a:schemeClr val="bg1"/>
          </a:solidFill>
        </p:spPr>
        <p:txBody>
          <a:bodyPr wrap="square" rtlCol="0">
            <a:spAutoFit/>
          </a:bodyPr>
          <a:lstStyle/>
          <a:p>
            <a:r>
              <a:rPr lang="nb-NO" b="1" dirty="0"/>
              <a:t>Statsforvalteren i Oslo og Viken</a:t>
            </a:r>
          </a:p>
        </p:txBody>
      </p:sp>
    </p:spTree>
    <p:extLst>
      <p:ext uri="{BB962C8B-B14F-4D97-AF65-F5344CB8AC3E}">
        <p14:creationId xmlns:p14="http://schemas.microsoft.com/office/powerpoint/2010/main" val="2701618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E34FD9F5-E255-4C6F-B8D2-9C6D910E6D22}"/>
              </a:ext>
            </a:extLst>
          </p:cNvPr>
          <p:cNvSpPr>
            <a:spLocks noGrp="1"/>
          </p:cNvSpPr>
          <p:nvPr>
            <p:ph type="title"/>
          </p:nvPr>
        </p:nvSpPr>
        <p:spPr/>
        <p:txBody>
          <a:bodyPr/>
          <a:lstStyle/>
          <a:p>
            <a:pPr algn="ctr"/>
            <a:r>
              <a:rPr lang="nb-NO" dirty="0"/>
              <a:t>Kasus 3</a:t>
            </a:r>
          </a:p>
        </p:txBody>
      </p:sp>
      <p:sp>
        <p:nvSpPr>
          <p:cNvPr id="4" name="Plassholder for tekst 3">
            <a:extLst>
              <a:ext uri="{FF2B5EF4-FFF2-40B4-BE49-F238E27FC236}">
                <a16:creationId xmlns:a16="http://schemas.microsoft.com/office/drawing/2014/main" id="{F7CA72C7-6C9A-4FC5-A1F9-646681381AD1}"/>
              </a:ext>
            </a:extLst>
          </p:cNvPr>
          <p:cNvSpPr>
            <a:spLocks noGrp="1"/>
          </p:cNvSpPr>
          <p:nvPr>
            <p:ph type="body" sz="quarter" idx="11"/>
          </p:nvPr>
        </p:nvSpPr>
        <p:spPr>
          <a:xfrm>
            <a:off x="190277" y="2457406"/>
            <a:ext cx="11682484" cy="3809829"/>
          </a:xfrm>
        </p:spPr>
        <p:txBody>
          <a:bodyPr/>
          <a:lstStyle/>
          <a:p>
            <a:pPr marL="342900" lvl="0" indent="-342900">
              <a:buFont typeface="Arial" panose="020B0604020202020204" pitchFamily="34" charset="0"/>
              <a:buChar char="•"/>
            </a:pPr>
            <a:r>
              <a:rPr lang="nb-NO" dirty="0">
                <a:solidFill>
                  <a:srgbClr val="00244E"/>
                </a:solidFill>
              </a:rPr>
              <a:t>I starten av en konsultasjonene tar legen imot en telefonsamtale og pasienten instrueres om å gå ut av kontoret. Når pasienten kommer inn igjen, snakker legen en stund om hvor mange som skal snakke med han hele tiden. Legen har glemt alt som var sagt, pasienten måtte repetere alt. Legen kommer med stønn og sukk for at det tar tid. Da pasienten har snakket i 5 minutter avslutter legen konsultasjonen med at tiden er ute. Pasienten opplever seg ikke hørt og latterliggjort, pasienten fikk ikke avklart sin agenda og en ovenfra ned holdning fra legen.</a:t>
            </a:r>
          </a:p>
          <a:p>
            <a:pPr marL="342900" lvl="0" indent="-342900">
              <a:buFont typeface="Arial" panose="020B0604020202020204" pitchFamily="34" charset="0"/>
              <a:buChar char="•"/>
            </a:pPr>
            <a:endParaRPr lang="nb-NO" dirty="0">
              <a:solidFill>
                <a:srgbClr val="00244E"/>
              </a:solidFill>
            </a:endParaRPr>
          </a:p>
          <a:p>
            <a:pPr marL="1028700" lvl="1" indent="-342900"/>
            <a:r>
              <a:rPr lang="nb-NO" dirty="0">
                <a:solidFill>
                  <a:srgbClr val="00244E"/>
                </a:solidFill>
              </a:rPr>
              <a:t>Er dette faglig forsvarlig og omsorgsfull helsehjelp?</a:t>
            </a:r>
          </a:p>
          <a:p>
            <a:pPr marL="1485900" lvl="2" indent="-342900"/>
            <a:r>
              <a:rPr lang="nb-NO" sz="2000" dirty="0">
                <a:solidFill>
                  <a:srgbClr val="FF0000"/>
                </a:solidFill>
              </a:rPr>
              <a:t>polls</a:t>
            </a:r>
          </a:p>
          <a:p>
            <a:pPr marL="1943100" lvl="3" indent="-342900"/>
            <a:r>
              <a:rPr lang="nb-NO" dirty="0">
                <a:solidFill>
                  <a:srgbClr val="00244E"/>
                </a:solidFill>
              </a:rPr>
              <a:t>Svar: Nei</a:t>
            </a:r>
          </a:p>
          <a:p>
            <a:endParaRPr lang="nb-NO" sz="1600" dirty="0"/>
          </a:p>
        </p:txBody>
      </p:sp>
    </p:spTree>
    <p:extLst>
      <p:ext uri="{BB962C8B-B14F-4D97-AF65-F5344CB8AC3E}">
        <p14:creationId xmlns:p14="http://schemas.microsoft.com/office/powerpoint/2010/main" val="71822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87E49B-463A-4719-80ED-E97D31D59F70}"/>
              </a:ext>
            </a:extLst>
          </p:cNvPr>
          <p:cNvSpPr>
            <a:spLocks noGrp="1"/>
          </p:cNvSpPr>
          <p:nvPr>
            <p:ph type="title"/>
          </p:nvPr>
        </p:nvSpPr>
        <p:spPr/>
        <p:txBody>
          <a:bodyPr/>
          <a:lstStyle/>
          <a:p>
            <a:r>
              <a:rPr lang="nb-NO" dirty="0"/>
              <a:t>Kasus 3: svar</a:t>
            </a:r>
          </a:p>
        </p:txBody>
      </p:sp>
      <p:sp>
        <p:nvSpPr>
          <p:cNvPr id="3" name="Plassholder for tekst 2">
            <a:extLst>
              <a:ext uri="{FF2B5EF4-FFF2-40B4-BE49-F238E27FC236}">
                <a16:creationId xmlns:a16="http://schemas.microsoft.com/office/drawing/2014/main" id="{22FD488F-0333-43AB-AB7B-B5494DA0F65A}"/>
              </a:ext>
            </a:extLst>
          </p:cNvPr>
          <p:cNvSpPr>
            <a:spLocks noGrp="1"/>
          </p:cNvSpPr>
          <p:nvPr>
            <p:ph type="body" sz="quarter" idx="11"/>
          </p:nvPr>
        </p:nvSpPr>
        <p:spPr>
          <a:xfrm>
            <a:off x="504497" y="2164988"/>
            <a:ext cx="10631816" cy="4540612"/>
          </a:xfrm>
        </p:spPr>
        <p:txBody>
          <a:bodyPr/>
          <a:lstStyle/>
          <a:p>
            <a:pPr lvl="1" indent="0">
              <a:buNone/>
            </a:pPr>
            <a:r>
              <a:rPr lang="nb-NO" sz="2400" dirty="0">
                <a:solidFill>
                  <a:srgbClr val="00244E"/>
                </a:solidFill>
              </a:rPr>
              <a:t>Er dette faglig forsvarlig og omsorgsfull helsehjelp?</a:t>
            </a:r>
          </a:p>
          <a:p>
            <a:pPr lvl="1" indent="0">
              <a:buNone/>
            </a:pPr>
            <a:endParaRPr lang="nb-NO" sz="2400" dirty="0">
              <a:solidFill>
                <a:srgbClr val="00244E"/>
              </a:solidFill>
            </a:endParaRPr>
          </a:p>
          <a:p>
            <a:pPr marL="1028700" lvl="1" indent="-342900"/>
            <a:r>
              <a:rPr lang="nb-NO" sz="2400" dirty="0">
                <a:solidFill>
                  <a:srgbClr val="00244E"/>
                </a:solidFill>
              </a:rPr>
              <a:t>Omsorgsfull hjelp</a:t>
            </a:r>
          </a:p>
          <a:p>
            <a:pPr marL="1485900" lvl="2" indent="-342900"/>
            <a:r>
              <a:rPr lang="nb-NO" sz="2200" dirty="0">
                <a:solidFill>
                  <a:srgbClr val="00244E"/>
                </a:solidFill>
              </a:rPr>
              <a:t>Respektfull kommunikasjon og behandling</a:t>
            </a:r>
          </a:p>
          <a:p>
            <a:pPr marL="1485900" lvl="2" indent="-342900"/>
            <a:r>
              <a:rPr lang="nb-NO" sz="2200" dirty="0">
                <a:solidFill>
                  <a:srgbClr val="00244E"/>
                </a:solidFill>
              </a:rPr>
              <a:t>Helsepersonellet som er ansvarlig for at kommunikasjonen er på et profesjonelt nivå. </a:t>
            </a:r>
          </a:p>
          <a:p>
            <a:pPr marL="1485900" lvl="2" indent="-342900"/>
            <a:r>
              <a:rPr lang="nb-NO" sz="2200" dirty="0">
                <a:solidFill>
                  <a:srgbClr val="00244E"/>
                </a:solidFill>
              </a:rPr>
              <a:t>Likeverdig samarbeid: </a:t>
            </a:r>
          </a:p>
          <a:p>
            <a:pPr marL="1943100" lvl="3" indent="-342900"/>
            <a:r>
              <a:rPr lang="nb-NO" sz="2000" dirty="0">
                <a:solidFill>
                  <a:srgbClr val="00244E"/>
                </a:solidFill>
              </a:rPr>
              <a:t>Pasientens erfaringsbaser kompetanse-legens kunnskapskompetanse</a:t>
            </a:r>
          </a:p>
          <a:p>
            <a:pPr marL="1943100" lvl="3" indent="-342900"/>
            <a:r>
              <a:rPr lang="nb-NO" sz="2000" dirty="0">
                <a:solidFill>
                  <a:srgbClr val="00244E"/>
                </a:solidFill>
              </a:rPr>
              <a:t>Ikke «ovenfra og ned»</a:t>
            </a:r>
          </a:p>
          <a:p>
            <a:endParaRPr lang="nb-NO" dirty="0"/>
          </a:p>
          <a:p>
            <a:r>
              <a:rPr lang="nb-NO" dirty="0"/>
              <a:t> </a:t>
            </a:r>
          </a:p>
          <a:p>
            <a:endParaRPr lang="nb-NO" dirty="0"/>
          </a:p>
        </p:txBody>
      </p:sp>
    </p:spTree>
    <p:extLst>
      <p:ext uri="{BB962C8B-B14F-4D97-AF65-F5344CB8AC3E}">
        <p14:creationId xmlns:p14="http://schemas.microsoft.com/office/powerpoint/2010/main" val="641579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E560F-03F3-410F-81AE-30A5375915FA}"/>
              </a:ext>
            </a:extLst>
          </p:cNvPr>
          <p:cNvSpPr>
            <a:spLocks noGrp="1"/>
          </p:cNvSpPr>
          <p:nvPr>
            <p:ph type="title"/>
          </p:nvPr>
        </p:nvSpPr>
        <p:spPr/>
        <p:txBody>
          <a:bodyPr/>
          <a:lstStyle/>
          <a:p>
            <a:pPr algn="ctr"/>
            <a:r>
              <a:rPr lang="nb-NO" dirty="0"/>
              <a:t>Kasus: 4</a:t>
            </a:r>
          </a:p>
        </p:txBody>
      </p:sp>
      <p:sp>
        <p:nvSpPr>
          <p:cNvPr id="3" name="Plassholder for tekst 2">
            <a:extLst>
              <a:ext uri="{FF2B5EF4-FFF2-40B4-BE49-F238E27FC236}">
                <a16:creationId xmlns:a16="http://schemas.microsoft.com/office/drawing/2014/main" id="{A5182A42-96AA-4AD3-8AE6-FEAB8B404B8B}"/>
              </a:ext>
            </a:extLst>
          </p:cNvPr>
          <p:cNvSpPr>
            <a:spLocks noGrp="1"/>
          </p:cNvSpPr>
          <p:nvPr>
            <p:ph type="body" sz="quarter" idx="11"/>
          </p:nvPr>
        </p:nvSpPr>
        <p:spPr/>
        <p:txBody>
          <a:bodyPr/>
          <a:lstStyle/>
          <a:p>
            <a:pPr marL="342900" indent="-342900">
              <a:buFont typeface="Arial" panose="020B0604020202020204" pitchFamily="34" charset="0"/>
              <a:buChar char="•"/>
            </a:pPr>
            <a:r>
              <a:rPr lang="nb-NO" dirty="0"/>
              <a:t>Du jobber i en liten kommune med 3 fastleger. Du har nettopp hatt en konsultasjon med en oppegående pasient på listen din for ryggsmerter. Han sender deg en venneforespørsel på Facebook. </a:t>
            </a:r>
          </a:p>
          <a:p>
            <a:pPr marL="1028700" lvl="1" indent="-342900"/>
            <a:r>
              <a:rPr lang="nb-NO" dirty="0"/>
              <a:t>Skal du godta den? – </a:t>
            </a:r>
            <a:r>
              <a:rPr lang="nb-NO" dirty="0">
                <a:solidFill>
                  <a:schemeClr val="accent5">
                    <a:lumMod val="40000"/>
                    <a:lumOff val="60000"/>
                  </a:schemeClr>
                </a:solidFill>
              </a:rPr>
              <a:t>poll A</a:t>
            </a:r>
          </a:p>
          <a:p>
            <a:pPr marL="342900" indent="-342900">
              <a:buFont typeface="Arial" panose="020B0604020202020204" pitchFamily="34" charset="0"/>
              <a:buChar char="•"/>
            </a:pPr>
            <a:r>
              <a:rPr lang="nb-NO" dirty="0"/>
              <a:t>Samme pasient kommer 1 uke etterpå og spør om </a:t>
            </a:r>
            <a:r>
              <a:rPr lang="nb-NO" dirty="0" err="1"/>
              <a:t>Nobligan</a:t>
            </a:r>
            <a:r>
              <a:rPr lang="nb-NO" dirty="0"/>
              <a:t> og </a:t>
            </a:r>
            <a:r>
              <a:rPr lang="nb-NO" dirty="0" err="1"/>
              <a:t>Imovane</a:t>
            </a:r>
            <a:r>
              <a:rPr lang="nb-NO" dirty="0"/>
              <a:t>, ettersom han har prøvd det fra en venn og det fungerte så bra. Han trenger bare minstepakning.</a:t>
            </a:r>
          </a:p>
          <a:p>
            <a:pPr marL="1028700" lvl="1" indent="-342900"/>
            <a:r>
              <a:rPr lang="nb-NO" dirty="0"/>
              <a:t>Vil din vurdering av dette bli påvirket av om du er venn med han på </a:t>
            </a:r>
            <a:r>
              <a:rPr lang="nb-NO" dirty="0" err="1"/>
              <a:t>facebook</a:t>
            </a:r>
            <a:r>
              <a:rPr lang="nb-NO" dirty="0"/>
              <a:t>?</a:t>
            </a:r>
          </a:p>
          <a:p>
            <a:pPr marL="1485900" lvl="2" indent="-342900"/>
            <a:r>
              <a:rPr lang="nb-NO" sz="2000" dirty="0">
                <a:solidFill>
                  <a:srgbClr val="C90B1C">
                    <a:lumMod val="40000"/>
                    <a:lumOff val="60000"/>
                  </a:srgbClr>
                </a:solidFill>
              </a:rPr>
              <a:t>Poll B</a:t>
            </a:r>
          </a:p>
          <a:p>
            <a:pPr marL="1943100" lvl="3" indent="-342900"/>
            <a:r>
              <a:rPr lang="nb-NO" sz="1800" dirty="0">
                <a:solidFill>
                  <a:srgbClr val="C90B1C">
                    <a:lumMod val="40000"/>
                    <a:lumOff val="60000"/>
                  </a:srgbClr>
                </a:solidFill>
              </a:rPr>
              <a:t>Svar: 3: kan tenkes</a:t>
            </a:r>
          </a:p>
          <a:p>
            <a:pPr lvl="2" indent="0">
              <a:buNone/>
            </a:pPr>
            <a:endParaRPr lang="nb-NO" dirty="0"/>
          </a:p>
          <a:p>
            <a:pPr marL="342900" indent="-342900">
              <a:buFont typeface="Arial" panose="020B0604020202020204" pitchFamily="34" charset="0"/>
              <a:buChar char="•"/>
            </a:pPr>
            <a:endParaRPr lang="nb-NO" dirty="0"/>
          </a:p>
        </p:txBody>
      </p:sp>
    </p:spTree>
    <p:extLst>
      <p:ext uri="{BB962C8B-B14F-4D97-AF65-F5344CB8AC3E}">
        <p14:creationId xmlns:p14="http://schemas.microsoft.com/office/powerpoint/2010/main" val="62013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8A5BCE-0DD6-47AF-86D4-B14FCB9712AB}"/>
              </a:ext>
            </a:extLst>
          </p:cNvPr>
          <p:cNvSpPr>
            <a:spLocks noGrp="1"/>
          </p:cNvSpPr>
          <p:nvPr>
            <p:ph type="title"/>
          </p:nvPr>
        </p:nvSpPr>
        <p:spPr/>
        <p:txBody>
          <a:bodyPr/>
          <a:lstStyle/>
          <a:p>
            <a:r>
              <a:rPr lang="nb-NO" dirty="0"/>
              <a:t>Kasus 4: svar</a:t>
            </a:r>
          </a:p>
        </p:txBody>
      </p:sp>
      <p:sp>
        <p:nvSpPr>
          <p:cNvPr id="3" name="Plassholder for tekst 2">
            <a:extLst>
              <a:ext uri="{FF2B5EF4-FFF2-40B4-BE49-F238E27FC236}">
                <a16:creationId xmlns:a16="http://schemas.microsoft.com/office/drawing/2014/main" id="{B08F988D-540E-43C2-B58A-45C1B4CBFB99}"/>
              </a:ext>
            </a:extLst>
          </p:cNvPr>
          <p:cNvSpPr>
            <a:spLocks noGrp="1"/>
          </p:cNvSpPr>
          <p:nvPr>
            <p:ph type="body" sz="quarter" idx="11"/>
          </p:nvPr>
        </p:nvSpPr>
        <p:spPr/>
        <p:txBody>
          <a:bodyPr/>
          <a:lstStyle/>
          <a:p>
            <a:pPr marL="342900" lvl="0" indent="-342900">
              <a:buFont typeface="Arial" panose="020B0604020202020204" pitchFamily="34" charset="0"/>
              <a:buChar char="•"/>
            </a:pPr>
            <a:r>
              <a:rPr lang="nb-NO" dirty="0">
                <a:solidFill>
                  <a:srgbClr val="00244E"/>
                </a:solidFill>
              </a:rPr>
              <a:t>Leger</a:t>
            </a:r>
          </a:p>
          <a:p>
            <a:pPr marL="1028700" lvl="1" indent="-342900"/>
            <a:r>
              <a:rPr lang="nb-NO" dirty="0">
                <a:solidFill>
                  <a:srgbClr val="00244E"/>
                </a:solidFill>
              </a:rPr>
              <a:t>Leder av rådet for legeetikk – Svein Aarseth – skrev i Tidsskriftet at «man ikke bør takke ja til FB-vennskap til personer der lege-/pasientrelasjoner er eneste forbindelse». </a:t>
            </a:r>
          </a:p>
          <a:p>
            <a:pPr marL="1028700" lvl="1" indent="-342900"/>
            <a:r>
              <a:rPr lang="nb-NO" dirty="0">
                <a:solidFill>
                  <a:srgbClr val="00244E"/>
                </a:solidFill>
              </a:rPr>
              <a:t>For å opprettholde profesjonell distanse, bør leger ikke være Facebook-venn med nåværende eller tidligere pasienter. Forespørsler bør høflig avslås, og med en begrunnelse. </a:t>
            </a:r>
            <a:r>
              <a:rPr lang="nb-NO" dirty="0" err="1">
                <a:solidFill>
                  <a:srgbClr val="00244E"/>
                </a:solidFill>
              </a:rPr>
              <a:t>Helsestilsynet</a:t>
            </a:r>
            <a:r>
              <a:rPr lang="nb-NO" dirty="0">
                <a:solidFill>
                  <a:srgbClr val="00244E"/>
                </a:solidFill>
              </a:rPr>
              <a:t> har streng fortolkning av taushetsplikten. Å tenke gjennom hvordan Facebook brukes, er ikke bare etikk, det er også juss.</a:t>
            </a:r>
          </a:p>
          <a:p>
            <a:pPr marL="1028700" lvl="1" indent="-342900"/>
            <a:r>
              <a:rPr lang="nb-NO" dirty="0">
                <a:solidFill>
                  <a:srgbClr val="00244E"/>
                </a:solidFill>
              </a:rPr>
              <a:t>To kasus fra Statens helsetilsyn</a:t>
            </a:r>
          </a:p>
          <a:p>
            <a:pPr marL="1485900" lvl="2" indent="-342900"/>
            <a:r>
              <a:rPr lang="nb-NO" dirty="0">
                <a:solidFill>
                  <a:srgbClr val="00244E"/>
                </a:solidFill>
              </a:rPr>
              <a:t>Sosial omgang på fritid - kjærester</a:t>
            </a:r>
          </a:p>
          <a:p>
            <a:pPr marL="1485900" lvl="2" indent="-342900"/>
            <a:r>
              <a:rPr lang="nb-NO" dirty="0">
                <a:solidFill>
                  <a:srgbClr val="00244E"/>
                </a:solidFill>
              </a:rPr>
              <a:t>Etter opphørt behandlerforhold - kjærester</a:t>
            </a:r>
          </a:p>
          <a:p>
            <a:endParaRPr lang="nb-NO" dirty="0"/>
          </a:p>
        </p:txBody>
      </p:sp>
    </p:spTree>
    <p:extLst>
      <p:ext uri="{BB962C8B-B14F-4D97-AF65-F5344CB8AC3E}">
        <p14:creationId xmlns:p14="http://schemas.microsoft.com/office/powerpoint/2010/main" val="4144506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A7B702-FE22-4930-A010-4141E2B9D8A7}"/>
              </a:ext>
            </a:extLst>
          </p:cNvPr>
          <p:cNvSpPr>
            <a:spLocks noGrp="1"/>
          </p:cNvSpPr>
          <p:nvPr>
            <p:ph type="title"/>
          </p:nvPr>
        </p:nvSpPr>
        <p:spPr/>
        <p:txBody>
          <a:bodyPr/>
          <a:lstStyle/>
          <a:p>
            <a:r>
              <a:rPr lang="nb-NO" dirty="0"/>
              <a:t>Kasus 4: svar</a:t>
            </a:r>
          </a:p>
        </p:txBody>
      </p:sp>
      <p:sp>
        <p:nvSpPr>
          <p:cNvPr id="3" name="Plassholder for tekst 2">
            <a:extLst>
              <a:ext uri="{FF2B5EF4-FFF2-40B4-BE49-F238E27FC236}">
                <a16:creationId xmlns:a16="http://schemas.microsoft.com/office/drawing/2014/main" id="{2E08DD41-B45B-4ABE-BAC0-0DA3CAF92472}"/>
              </a:ext>
            </a:extLst>
          </p:cNvPr>
          <p:cNvSpPr>
            <a:spLocks noGrp="1"/>
          </p:cNvSpPr>
          <p:nvPr>
            <p:ph type="body" sz="quarter" idx="11"/>
          </p:nvPr>
        </p:nvSpPr>
        <p:spPr/>
        <p:txBody>
          <a:bodyPr/>
          <a:lstStyle/>
          <a:p>
            <a:pPr marL="342900" indent="-342900">
              <a:buFont typeface="Arial" panose="020B0604020202020204" pitchFamily="34" charset="0"/>
              <a:buChar char="•"/>
            </a:pPr>
            <a:r>
              <a:rPr lang="nb-NO" dirty="0"/>
              <a:t>Skal du godta </a:t>
            </a:r>
            <a:r>
              <a:rPr lang="nb-NO" dirty="0" err="1"/>
              <a:t>facebookforespørselen</a:t>
            </a:r>
            <a:r>
              <a:rPr lang="nb-NO" dirty="0"/>
              <a:t>?</a:t>
            </a:r>
          </a:p>
          <a:p>
            <a:pPr marL="1028700" lvl="1" indent="-342900"/>
            <a:r>
              <a:rPr lang="nb-NO" dirty="0"/>
              <a:t>Blande roller?</a:t>
            </a:r>
          </a:p>
          <a:p>
            <a:pPr marL="342900" indent="-342900">
              <a:buFont typeface="Arial" panose="020B0604020202020204" pitchFamily="34" charset="0"/>
              <a:buChar char="•"/>
            </a:pPr>
            <a:r>
              <a:rPr lang="nb-NO" dirty="0">
                <a:solidFill>
                  <a:srgbClr val="00244E"/>
                </a:solidFill>
              </a:rPr>
              <a:t>Vil din vurdering av dette bli påvirket av om du er venn med han på </a:t>
            </a:r>
            <a:r>
              <a:rPr lang="nb-NO" dirty="0" err="1">
                <a:solidFill>
                  <a:srgbClr val="00244E"/>
                </a:solidFill>
              </a:rPr>
              <a:t>facebook</a:t>
            </a:r>
            <a:r>
              <a:rPr lang="nb-NO" dirty="0">
                <a:solidFill>
                  <a:srgbClr val="00244E"/>
                </a:solidFill>
              </a:rPr>
              <a:t>?</a:t>
            </a:r>
          </a:p>
          <a:p>
            <a:pPr marL="1028700" lvl="1" indent="-342900"/>
            <a:r>
              <a:rPr lang="nb-NO" dirty="0">
                <a:solidFill>
                  <a:srgbClr val="00244E"/>
                </a:solidFill>
              </a:rPr>
              <a:t>Kanskje…</a:t>
            </a:r>
          </a:p>
          <a:p>
            <a:pPr marL="1028700" lvl="1" indent="-342900"/>
            <a:r>
              <a:rPr lang="nb-NO" dirty="0">
                <a:solidFill>
                  <a:srgbClr val="00244E"/>
                </a:solidFill>
              </a:rPr>
              <a:t>Dersom dette forekommer, lovbrudd.</a:t>
            </a:r>
          </a:p>
          <a:p>
            <a:endParaRPr lang="nb-NO" dirty="0"/>
          </a:p>
          <a:p>
            <a:endParaRPr lang="nb-NO" dirty="0"/>
          </a:p>
        </p:txBody>
      </p:sp>
    </p:spTree>
    <p:extLst>
      <p:ext uri="{BB962C8B-B14F-4D97-AF65-F5344CB8AC3E}">
        <p14:creationId xmlns:p14="http://schemas.microsoft.com/office/powerpoint/2010/main" val="2367376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tekst 5">
            <a:extLst>
              <a:ext uri="{FF2B5EF4-FFF2-40B4-BE49-F238E27FC236}">
                <a16:creationId xmlns:a16="http://schemas.microsoft.com/office/drawing/2014/main" id="{E2156FAE-3134-4195-BE03-4391ED816AA6}"/>
              </a:ext>
            </a:extLst>
          </p:cNvPr>
          <p:cNvSpPr>
            <a:spLocks noGrp="1"/>
          </p:cNvSpPr>
          <p:nvPr>
            <p:ph type="body" sz="quarter" idx="10"/>
          </p:nvPr>
        </p:nvSpPr>
        <p:spPr>
          <a:xfrm>
            <a:off x="922310" y="296156"/>
            <a:ext cx="8258026" cy="945221"/>
          </a:xfrm>
        </p:spPr>
        <p:txBody>
          <a:bodyPr/>
          <a:lstStyle/>
          <a:p>
            <a:pPr algn="ctr"/>
            <a:endParaRPr lang="nb-NO" dirty="0"/>
          </a:p>
          <a:p>
            <a:pPr algn="ctr"/>
            <a:r>
              <a:rPr lang="nb-NO" dirty="0"/>
              <a:t>Il. Dokumentasjonsplikt</a:t>
            </a:r>
          </a:p>
        </p:txBody>
      </p:sp>
      <p:sp>
        <p:nvSpPr>
          <p:cNvPr id="7" name="Plassholder for tekst 6">
            <a:extLst>
              <a:ext uri="{FF2B5EF4-FFF2-40B4-BE49-F238E27FC236}">
                <a16:creationId xmlns:a16="http://schemas.microsoft.com/office/drawing/2014/main" id="{0AE27B32-786B-4D4A-A604-33913954DE79}"/>
              </a:ext>
            </a:extLst>
          </p:cNvPr>
          <p:cNvSpPr>
            <a:spLocks noGrp="1"/>
          </p:cNvSpPr>
          <p:nvPr>
            <p:ph type="body" sz="quarter" idx="11"/>
          </p:nvPr>
        </p:nvSpPr>
        <p:spPr>
          <a:xfrm>
            <a:off x="187838" y="1618592"/>
            <a:ext cx="9345045" cy="3563007"/>
          </a:xfrm>
        </p:spPr>
        <p:txBody>
          <a:bodyPr/>
          <a:lstStyle/>
          <a:p>
            <a:r>
              <a:rPr lang="nb-NO" sz="2000" dirty="0"/>
              <a:t>Helsepersonelloven  </a:t>
            </a:r>
          </a:p>
          <a:p>
            <a:pPr marL="342900" indent="-342900">
              <a:buFont typeface="Arial" panose="020B0604020202020204" pitchFamily="34" charset="0"/>
              <a:buChar char="•"/>
            </a:pPr>
            <a:r>
              <a:rPr lang="nb-NO" sz="2000" dirty="0"/>
              <a:t>Plikt til å føre journal, § 39</a:t>
            </a:r>
          </a:p>
          <a:p>
            <a:pPr marL="342900" indent="-342900">
              <a:buFont typeface="Arial" panose="020B0604020202020204" pitchFamily="34" charset="0"/>
              <a:buChar char="•"/>
            </a:pPr>
            <a:r>
              <a:rPr lang="nb-NO" sz="2000" dirty="0"/>
              <a:t>Krav til journalens innhold </a:t>
            </a:r>
            <a:r>
              <a:rPr lang="nb-NO" sz="2000" dirty="0" err="1"/>
              <a:t>m.m</a:t>
            </a:r>
            <a:r>
              <a:rPr lang="nb-NO" sz="2000" dirty="0"/>
              <a:t>, § 40</a:t>
            </a:r>
          </a:p>
          <a:p>
            <a:pPr marL="10287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a:ea typeface="+mn-ea"/>
                <a:cs typeface="+mn-cs"/>
              </a:rPr>
              <a:t>Relevant og nødvendig</a:t>
            </a:r>
            <a:endParaRPr lang="nb-NO" sz="2600" dirty="0"/>
          </a:p>
          <a:p>
            <a:pPr marL="342900" indent="-342900">
              <a:buFont typeface="Arial" panose="020B0604020202020204" pitchFamily="34" charset="0"/>
              <a:buChar char="•"/>
            </a:pPr>
            <a:r>
              <a:rPr lang="nb-NO" sz="2000" dirty="0"/>
              <a:t>Plikt til å gi pas innsyn og utskrift, </a:t>
            </a:r>
            <a:r>
              <a:rPr kumimoji="0" lang="nb-NO" sz="2000" b="0" i="0" u="none" strike="noStrike" kern="1200" cap="none" spc="0" normalizeH="0" baseline="0" noProof="0" dirty="0">
                <a:ln>
                  <a:noFill/>
                </a:ln>
                <a:solidFill>
                  <a:srgbClr val="00244E"/>
                </a:solidFill>
                <a:effectLst/>
                <a:uLnTx/>
                <a:uFillTx/>
                <a:latin typeface="Open Sans"/>
                <a:ea typeface="+mn-ea"/>
                <a:cs typeface="+mn-cs"/>
              </a:rPr>
              <a:t>§§ 41 og 45</a:t>
            </a:r>
          </a:p>
          <a:p>
            <a:pPr marL="1028700" lvl="1" indent="-342900"/>
            <a:r>
              <a:rPr lang="nb-NO" dirty="0">
                <a:solidFill>
                  <a:srgbClr val="00244E"/>
                </a:solidFill>
                <a:latin typeface="Open Sans"/>
              </a:rPr>
              <a:t>journalansvarlig</a:t>
            </a:r>
            <a:endParaRPr lang="nb-NO" dirty="0"/>
          </a:p>
          <a:p>
            <a:pPr marL="342900" indent="-342900">
              <a:buFont typeface="Arial" panose="020B0604020202020204" pitchFamily="34" charset="0"/>
              <a:buChar char="•"/>
            </a:pPr>
            <a:r>
              <a:rPr lang="nb-NO" sz="2000" dirty="0"/>
              <a:t>Retting og sletting av journal, § 42 og 43 </a:t>
            </a:r>
          </a:p>
          <a:p>
            <a:pPr marL="342900" indent="-342900">
              <a:buFont typeface="Arial" panose="020B0604020202020204" pitchFamily="34" charset="0"/>
              <a:buChar char="•"/>
            </a:pPr>
            <a:r>
              <a:rPr lang="nb-NO" sz="2000" dirty="0"/>
              <a:t>Epikrise, </a:t>
            </a:r>
            <a:r>
              <a:rPr kumimoji="0" lang="nb-NO" sz="2000" b="0" i="0" u="none" strike="noStrike" kern="1200" cap="none" spc="0" normalizeH="0" baseline="0" noProof="0" dirty="0">
                <a:ln>
                  <a:noFill/>
                </a:ln>
                <a:solidFill>
                  <a:srgbClr val="00244E"/>
                </a:solidFill>
                <a:effectLst/>
                <a:uLnTx/>
                <a:uFillTx/>
                <a:latin typeface="Open Sans"/>
                <a:ea typeface="+mn-ea"/>
                <a:cs typeface="+mn-cs"/>
              </a:rPr>
              <a:t>§ 45 a</a:t>
            </a:r>
            <a:endParaRPr lang="nb-NO" sz="2000" dirty="0"/>
          </a:p>
          <a:p>
            <a:r>
              <a:rPr lang="nb-NO" sz="2000" dirty="0"/>
              <a:t>Pasientjournalforskriften </a:t>
            </a:r>
          </a:p>
          <a:p>
            <a:endParaRPr lang="nb-NO" dirty="0"/>
          </a:p>
        </p:txBody>
      </p:sp>
      <p:sp>
        <p:nvSpPr>
          <p:cNvPr id="4" name="TekstSylinder 3">
            <a:extLst>
              <a:ext uri="{FF2B5EF4-FFF2-40B4-BE49-F238E27FC236}">
                <a16:creationId xmlns:a16="http://schemas.microsoft.com/office/drawing/2014/main" id="{A745530C-01D8-490B-ACD3-77D4B130B85F}"/>
              </a:ext>
            </a:extLst>
          </p:cNvPr>
          <p:cNvSpPr txBox="1"/>
          <p:nvPr/>
        </p:nvSpPr>
        <p:spPr>
          <a:xfrm>
            <a:off x="967088" y="5656006"/>
            <a:ext cx="4084235" cy="369332"/>
          </a:xfrm>
          <a:prstGeom prst="rect">
            <a:avLst/>
          </a:prstGeom>
          <a:solidFill>
            <a:schemeClr val="bg1"/>
          </a:solidFill>
        </p:spPr>
        <p:txBody>
          <a:bodyPr wrap="square" rtlCol="0">
            <a:spAutoFit/>
          </a:bodyPr>
          <a:lstStyle/>
          <a:p>
            <a:r>
              <a:rPr lang="nb-NO" b="1" dirty="0"/>
              <a:t>Statsforvalteren i Oslo og Viken</a:t>
            </a:r>
          </a:p>
        </p:txBody>
      </p:sp>
    </p:spTree>
    <p:extLst>
      <p:ext uri="{BB962C8B-B14F-4D97-AF65-F5344CB8AC3E}">
        <p14:creationId xmlns:p14="http://schemas.microsoft.com/office/powerpoint/2010/main" val="40993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D58660-89B1-4246-B66F-41E1D3B606FF}"/>
              </a:ext>
            </a:extLst>
          </p:cNvPr>
          <p:cNvSpPr>
            <a:spLocks noGrp="1"/>
          </p:cNvSpPr>
          <p:nvPr>
            <p:ph type="title"/>
          </p:nvPr>
        </p:nvSpPr>
        <p:spPr/>
        <p:txBody>
          <a:bodyPr/>
          <a:lstStyle/>
          <a:p>
            <a:pPr algn="ctr"/>
            <a:r>
              <a:rPr lang="nb-NO" dirty="0"/>
              <a:t>Kasus 5</a:t>
            </a:r>
          </a:p>
        </p:txBody>
      </p:sp>
      <p:sp>
        <p:nvSpPr>
          <p:cNvPr id="3" name="Plassholder for tekst 2">
            <a:extLst>
              <a:ext uri="{FF2B5EF4-FFF2-40B4-BE49-F238E27FC236}">
                <a16:creationId xmlns:a16="http://schemas.microsoft.com/office/drawing/2014/main" id="{BF65D415-FAC1-4812-9FB2-F874D5289931}"/>
              </a:ext>
            </a:extLst>
          </p:cNvPr>
          <p:cNvSpPr>
            <a:spLocks noGrp="1"/>
          </p:cNvSpPr>
          <p:nvPr>
            <p:ph type="body" sz="quarter" idx="11"/>
          </p:nvPr>
        </p:nvSpPr>
        <p:spPr>
          <a:xfrm>
            <a:off x="1057541" y="2164988"/>
            <a:ext cx="10078772" cy="4548633"/>
          </a:xfrm>
        </p:spPr>
        <p:txBody>
          <a:bodyPr/>
          <a:lstStyle/>
          <a:p>
            <a:pPr marL="342900" indent="-342900">
              <a:buFont typeface="Arial" panose="020B0604020202020204" pitchFamily="34" charset="0"/>
              <a:buChar char="•"/>
            </a:pPr>
            <a:r>
              <a:rPr lang="nb-NO" dirty="0"/>
              <a:t>Konsultasjon 1: </a:t>
            </a:r>
          </a:p>
          <a:p>
            <a:pPr marL="1028700" lvl="1" indent="-342900"/>
            <a:r>
              <a:rPr lang="nb-NO" dirty="0"/>
              <a:t>Diagnosen: skuldersmerter</a:t>
            </a:r>
          </a:p>
          <a:p>
            <a:pPr marL="1028700" lvl="1" indent="-342900"/>
            <a:r>
              <a:rPr lang="nb-NO" dirty="0"/>
              <a:t>Kommer for fornyelse av resept på Paralgin forte. </a:t>
            </a:r>
          </a:p>
          <a:p>
            <a:pPr marL="1028700" lvl="1" indent="-342900"/>
            <a:r>
              <a:rPr lang="nb-NO" dirty="0" err="1"/>
              <a:t>Rp</a:t>
            </a:r>
            <a:r>
              <a:rPr lang="nb-NO" dirty="0"/>
              <a:t>. Paralginforte 100 </a:t>
            </a:r>
            <a:r>
              <a:rPr lang="nb-NO" dirty="0" err="1"/>
              <a:t>stk</a:t>
            </a:r>
            <a:r>
              <a:rPr lang="nb-NO" dirty="0"/>
              <a:t> x 2</a:t>
            </a:r>
          </a:p>
          <a:p>
            <a:pPr marL="342900" indent="-342900">
              <a:buFont typeface="Arial" panose="020B0604020202020204" pitchFamily="34" charset="0"/>
              <a:buChar char="•"/>
            </a:pPr>
            <a:r>
              <a:rPr lang="nb-NO" dirty="0"/>
              <a:t>Konsultasjon 2:</a:t>
            </a:r>
          </a:p>
          <a:p>
            <a:pPr marL="1028700" lvl="1" indent="-342900"/>
            <a:r>
              <a:rPr lang="nb-NO" dirty="0"/>
              <a:t>Diagnose : situasjonsbetinget psykisk belastning</a:t>
            </a:r>
          </a:p>
          <a:p>
            <a:pPr marL="1028700" lvl="1" indent="-342900"/>
            <a:r>
              <a:rPr lang="nb-NO" dirty="0"/>
              <a:t>Har er lang samtale om situasjonene hennes nå. Hun er i en vanskelig periode og har kastet ut mannen. </a:t>
            </a:r>
          </a:p>
          <a:p>
            <a:pPr marL="1028700" lvl="1" indent="-342900"/>
            <a:r>
              <a:rPr lang="nb-NO" dirty="0" err="1"/>
              <a:t>Rp</a:t>
            </a:r>
            <a:r>
              <a:rPr lang="nb-NO" dirty="0"/>
              <a:t>. </a:t>
            </a:r>
            <a:r>
              <a:rPr lang="nb-NO" dirty="0" err="1"/>
              <a:t>Sobril</a:t>
            </a:r>
            <a:r>
              <a:rPr lang="nb-NO" dirty="0"/>
              <a:t> 25 mg </a:t>
            </a:r>
            <a:r>
              <a:rPr lang="nb-NO" dirty="0" err="1"/>
              <a:t>no</a:t>
            </a:r>
            <a:r>
              <a:rPr lang="nb-NO" dirty="0"/>
              <a:t> 30 </a:t>
            </a:r>
            <a:r>
              <a:rPr lang="nb-NO" dirty="0" err="1"/>
              <a:t>stk</a:t>
            </a:r>
            <a:endParaRPr lang="nb-NO" dirty="0"/>
          </a:p>
          <a:p>
            <a:pPr marL="1028700" lvl="1" indent="-342900"/>
            <a:r>
              <a:rPr lang="nb-NO" dirty="0" err="1"/>
              <a:t>Rp</a:t>
            </a:r>
            <a:r>
              <a:rPr lang="nb-NO" dirty="0"/>
              <a:t>. </a:t>
            </a:r>
            <a:r>
              <a:rPr lang="nb-NO" dirty="0" err="1"/>
              <a:t>Imovane</a:t>
            </a:r>
            <a:r>
              <a:rPr lang="nb-NO" dirty="0"/>
              <a:t> 7,5 mg </a:t>
            </a:r>
            <a:r>
              <a:rPr lang="nb-NO" dirty="0" err="1"/>
              <a:t>no</a:t>
            </a:r>
            <a:r>
              <a:rPr lang="nb-NO" dirty="0"/>
              <a:t> 30 stk.</a:t>
            </a:r>
          </a:p>
          <a:p>
            <a:pPr marL="1028700" lvl="1" indent="-342900"/>
            <a:r>
              <a:rPr lang="nb-NO" dirty="0"/>
              <a:t>Sykemelding utskrevet.</a:t>
            </a:r>
          </a:p>
          <a:p>
            <a:pPr marL="342900" indent="-342900">
              <a:buFont typeface="Arial" panose="020B0604020202020204" pitchFamily="34" charset="0"/>
              <a:buChar char="•"/>
            </a:pPr>
            <a:r>
              <a:rPr lang="nb-NO" dirty="0"/>
              <a:t>Er journalføringsplikten oppfylt?? </a:t>
            </a:r>
            <a:r>
              <a:rPr lang="nb-NO" dirty="0">
                <a:solidFill>
                  <a:schemeClr val="accent5">
                    <a:lumMod val="40000"/>
                    <a:lumOff val="60000"/>
                  </a:schemeClr>
                </a:solidFill>
              </a:rPr>
              <a:t>- polls</a:t>
            </a:r>
          </a:p>
        </p:txBody>
      </p:sp>
    </p:spTree>
    <p:extLst>
      <p:ext uri="{BB962C8B-B14F-4D97-AF65-F5344CB8AC3E}">
        <p14:creationId xmlns:p14="http://schemas.microsoft.com/office/powerpoint/2010/main" val="2567374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B061F9-2C75-4AE9-8FDF-0095A472781D}"/>
              </a:ext>
            </a:extLst>
          </p:cNvPr>
          <p:cNvSpPr>
            <a:spLocks noGrp="1"/>
          </p:cNvSpPr>
          <p:nvPr>
            <p:ph type="title"/>
          </p:nvPr>
        </p:nvSpPr>
        <p:spPr/>
        <p:txBody>
          <a:bodyPr/>
          <a:lstStyle/>
          <a:p>
            <a:pPr algn="ctr"/>
            <a:r>
              <a:rPr lang="nb-NO" dirty="0"/>
              <a:t>Kasus 5: svar</a:t>
            </a:r>
            <a:br>
              <a:rPr lang="nb-NO" dirty="0"/>
            </a:br>
            <a:endParaRPr lang="nb-NO" dirty="0"/>
          </a:p>
        </p:txBody>
      </p:sp>
      <p:sp>
        <p:nvSpPr>
          <p:cNvPr id="3" name="Plassholder for tekst 2">
            <a:extLst>
              <a:ext uri="{FF2B5EF4-FFF2-40B4-BE49-F238E27FC236}">
                <a16:creationId xmlns:a16="http://schemas.microsoft.com/office/drawing/2014/main" id="{4DC101A3-0EA1-4454-B55D-C64CED24E776}"/>
              </a:ext>
            </a:extLst>
          </p:cNvPr>
          <p:cNvSpPr>
            <a:spLocks noGrp="1"/>
          </p:cNvSpPr>
          <p:nvPr>
            <p:ph type="body" sz="quarter" idx="11"/>
          </p:nvPr>
        </p:nvSpPr>
        <p:spPr/>
        <p:txBody>
          <a:bodyPr/>
          <a:lstStyle/>
          <a:p>
            <a:pPr marL="342900" indent="-342900">
              <a:buFont typeface="Arial" panose="020B0604020202020204" pitchFamily="34" charset="0"/>
              <a:buChar char="•"/>
            </a:pPr>
            <a:r>
              <a:rPr lang="nb-NO" dirty="0"/>
              <a:t>Dokumentasjonsplikt oppfylt?</a:t>
            </a:r>
          </a:p>
          <a:p>
            <a:pPr marL="1028700" lvl="1" indent="-342900"/>
            <a:r>
              <a:rPr lang="nb-NO" dirty="0"/>
              <a:t>Nei</a:t>
            </a:r>
          </a:p>
          <a:p>
            <a:pPr marL="342900" indent="-342900">
              <a:buFont typeface="Arial" panose="020B0604020202020204" pitchFamily="34" charset="0"/>
              <a:buChar char="•"/>
            </a:pPr>
            <a:r>
              <a:rPr lang="nb-NO" dirty="0"/>
              <a:t>HPL § 40: </a:t>
            </a:r>
            <a:r>
              <a:rPr lang="nb-NO" i="1" dirty="0"/>
              <a:t>«…. relevante og nødvendige opplysninger…» </a:t>
            </a:r>
          </a:p>
          <a:p>
            <a:pPr marL="1028700" lvl="1" indent="-342900"/>
            <a:r>
              <a:rPr lang="nb-NO" dirty="0"/>
              <a:t>Journalforskriften § 6 c):</a:t>
            </a:r>
          </a:p>
          <a:p>
            <a:pPr marL="1485900" lvl="2" indent="-342900"/>
            <a:r>
              <a:rPr lang="nb-NO" sz="2000" i="1" dirty="0"/>
              <a:t>«…opplysninger om symptomer, observasjoner og funn ved undersøkelser, diagnostiske overveielser og andre medisinske opplysninger og vurderinger..»</a:t>
            </a:r>
          </a:p>
          <a:p>
            <a:pPr marL="342900" indent="-342900">
              <a:buFont typeface="Arial" panose="020B0604020202020204" pitchFamily="34" charset="0"/>
              <a:buChar char="•"/>
            </a:pPr>
            <a:r>
              <a:rPr lang="nb-NO" dirty="0"/>
              <a:t>Mangler her: </a:t>
            </a:r>
          </a:p>
          <a:p>
            <a:pPr marL="1028700" lvl="1" indent="-342900"/>
            <a:r>
              <a:rPr lang="nb-NO" dirty="0"/>
              <a:t>Funn</a:t>
            </a:r>
          </a:p>
          <a:p>
            <a:pPr marL="1028700" lvl="1" indent="-342900"/>
            <a:r>
              <a:rPr lang="nb-NO" dirty="0"/>
              <a:t>Medisinsk vurdering </a:t>
            </a:r>
          </a:p>
          <a:p>
            <a:pPr marL="1028700" lvl="1" indent="-342900"/>
            <a:r>
              <a:rPr lang="nb-NO" dirty="0"/>
              <a:t>Tiltak må stå i sammenheng med tilstanden</a:t>
            </a:r>
          </a:p>
          <a:p>
            <a:pPr marL="1028700" lvl="1" indent="-342900"/>
            <a:r>
              <a:rPr lang="nb-NO" dirty="0"/>
              <a:t>Behandlingsplan, ..….</a:t>
            </a:r>
          </a:p>
        </p:txBody>
      </p:sp>
    </p:spTree>
    <p:extLst>
      <p:ext uri="{BB962C8B-B14F-4D97-AF65-F5344CB8AC3E}">
        <p14:creationId xmlns:p14="http://schemas.microsoft.com/office/powerpoint/2010/main" val="2378991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871944B-7413-454B-8BA6-0BD94766CA8F}"/>
              </a:ext>
            </a:extLst>
          </p:cNvPr>
          <p:cNvSpPr>
            <a:spLocks noGrp="1"/>
          </p:cNvSpPr>
          <p:nvPr>
            <p:ph type="title"/>
          </p:nvPr>
        </p:nvSpPr>
        <p:spPr/>
        <p:txBody>
          <a:bodyPr/>
          <a:lstStyle/>
          <a:p>
            <a:r>
              <a:rPr lang="nb-NO" dirty="0"/>
              <a:t>Journalnotater i allmennpraksis</a:t>
            </a:r>
          </a:p>
        </p:txBody>
      </p:sp>
      <p:sp>
        <p:nvSpPr>
          <p:cNvPr id="3" name="Plassholder for tekst 2">
            <a:extLst>
              <a:ext uri="{FF2B5EF4-FFF2-40B4-BE49-F238E27FC236}">
                <a16:creationId xmlns:a16="http://schemas.microsoft.com/office/drawing/2014/main" id="{B9A598F7-B9BD-4990-8544-C25ECB043B8A}"/>
              </a:ext>
            </a:extLst>
          </p:cNvPr>
          <p:cNvSpPr>
            <a:spLocks noGrp="1"/>
          </p:cNvSpPr>
          <p:nvPr>
            <p:ph type="body" sz="quarter" idx="11"/>
          </p:nvPr>
        </p:nvSpPr>
        <p:spPr>
          <a:xfrm>
            <a:off x="1057541" y="2164987"/>
            <a:ext cx="10078772" cy="4503441"/>
          </a:xfrm>
        </p:spPr>
        <p:txBody>
          <a:bodyPr/>
          <a:lstStyle/>
          <a:p>
            <a:pPr marL="342900" indent="-342900">
              <a:buFont typeface="Arial" panose="020B0604020202020204" pitchFamily="34" charset="0"/>
              <a:buChar char="•"/>
            </a:pPr>
            <a:r>
              <a:rPr lang="nb-NO" dirty="0"/>
              <a:t>Bruker du noe system eller oppsett på journalnotatene slik som på sykehuset?</a:t>
            </a:r>
          </a:p>
          <a:p>
            <a:pPr marL="1028700" lvl="1" indent="-342900"/>
            <a:r>
              <a:rPr lang="nb-NO" dirty="0">
                <a:solidFill>
                  <a:schemeClr val="accent5">
                    <a:lumMod val="20000"/>
                    <a:lumOff val="80000"/>
                  </a:schemeClr>
                </a:solidFill>
              </a:rPr>
              <a:t>polls</a:t>
            </a:r>
          </a:p>
          <a:p>
            <a:pPr marL="342900" indent="-342900">
              <a:buFont typeface="Arial" panose="020B0604020202020204" pitchFamily="34" charset="0"/>
              <a:buChar char="•"/>
            </a:pPr>
            <a:r>
              <a:rPr lang="nb-NO" dirty="0"/>
              <a:t>Lett å glemme diagnostiske vurderinger og behandlingsplan med mål?? </a:t>
            </a:r>
          </a:p>
          <a:p>
            <a:pPr marL="1028700" lvl="1" indent="-342900"/>
            <a:r>
              <a:rPr lang="nb-NO" dirty="0"/>
              <a:t>Det er dette som kanskje er de viktige medisinske vurderingene i helsehjelpen.</a:t>
            </a:r>
          </a:p>
          <a:p>
            <a:pPr marL="342900" indent="-342900">
              <a:buFont typeface="Arial" panose="020B0604020202020204" pitchFamily="34" charset="0"/>
              <a:buChar char="•"/>
            </a:pPr>
            <a:r>
              <a:rPr lang="nb-NO" dirty="0"/>
              <a:t>SOAP: </a:t>
            </a:r>
          </a:p>
          <a:p>
            <a:pPr marL="1028700" lvl="1" indent="-342900"/>
            <a:r>
              <a:rPr lang="nb-NO" dirty="0"/>
              <a:t>Subjektiv</a:t>
            </a:r>
          </a:p>
          <a:p>
            <a:pPr marL="1028700" lvl="1" indent="-342900"/>
            <a:r>
              <a:rPr lang="nb-NO" dirty="0"/>
              <a:t>Objektiv</a:t>
            </a:r>
          </a:p>
          <a:p>
            <a:pPr marL="1028700" lvl="1" indent="-342900"/>
            <a:r>
              <a:rPr lang="nb-NO" dirty="0"/>
              <a:t>Analyse</a:t>
            </a:r>
          </a:p>
          <a:p>
            <a:pPr marL="1028700" lvl="1" indent="-342900"/>
            <a:r>
              <a:rPr lang="nb-NO" dirty="0"/>
              <a:t>Plan</a:t>
            </a:r>
          </a:p>
          <a:p>
            <a:pPr marL="342900" indent="-342900">
              <a:buFont typeface="Arial" panose="020B0604020202020204" pitchFamily="34" charset="0"/>
              <a:buChar char="•"/>
            </a:pPr>
            <a:r>
              <a:rPr lang="nb-NO" i="1" dirty="0"/>
              <a:t>«Fremkomme nok dokumentasjon til at neste lege forstår hva som er tenkt, gjort og planlagt rundt helsehjelpen»</a:t>
            </a:r>
          </a:p>
          <a:p>
            <a:pPr marL="342900" indent="-342900"/>
            <a:endParaRPr lang="nb-NO" dirty="0"/>
          </a:p>
          <a:p>
            <a:pPr marL="342900" indent="-342900"/>
            <a:endParaRPr lang="nb-NO" dirty="0"/>
          </a:p>
          <a:p>
            <a:pPr lvl="1" indent="0">
              <a:buNone/>
            </a:pPr>
            <a:endParaRPr lang="nb-NO" dirty="0"/>
          </a:p>
          <a:p>
            <a:pPr marL="342900" indent="-342900">
              <a:buFont typeface="Arial" panose="020B0604020202020204" pitchFamily="34" charset="0"/>
              <a:buChar char="•"/>
            </a:pPr>
            <a:endParaRPr lang="nb-NO" dirty="0"/>
          </a:p>
        </p:txBody>
      </p:sp>
    </p:spTree>
    <p:extLst>
      <p:ext uri="{BB962C8B-B14F-4D97-AF65-F5344CB8AC3E}">
        <p14:creationId xmlns:p14="http://schemas.microsoft.com/office/powerpoint/2010/main" val="72113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tekst 5">
            <a:extLst>
              <a:ext uri="{FF2B5EF4-FFF2-40B4-BE49-F238E27FC236}">
                <a16:creationId xmlns:a16="http://schemas.microsoft.com/office/drawing/2014/main" id="{E2156FAE-3134-4195-BE03-4391ED816AA6}"/>
              </a:ext>
            </a:extLst>
          </p:cNvPr>
          <p:cNvSpPr>
            <a:spLocks noGrp="1"/>
          </p:cNvSpPr>
          <p:nvPr>
            <p:ph type="body" sz="quarter" idx="10"/>
          </p:nvPr>
        </p:nvSpPr>
        <p:spPr>
          <a:xfrm>
            <a:off x="411078" y="96798"/>
            <a:ext cx="11369843" cy="1733184"/>
          </a:xfrm>
        </p:spPr>
        <p:txBody>
          <a:bodyPr/>
          <a:lstStyle/>
          <a:p>
            <a:pPr algn="ctr"/>
            <a:r>
              <a:rPr lang="nb-NO" dirty="0"/>
              <a:t> </a:t>
            </a:r>
          </a:p>
          <a:p>
            <a:pPr algn="ctr"/>
            <a:r>
              <a:rPr lang="nb-NO" dirty="0" err="1"/>
              <a:t>lll</a:t>
            </a:r>
            <a:r>
              <a:rPr lang="nb-NO" dirty="0"/>
              <a:t>. Taushetsplikt – snoking- opplysningsrett - opplysningsplikt</a:t>
            </a:r>
          </a:p>
        </p:txBody>
      </p:sp>
      <p:sp>
        <p:nvSpPr>
          <p:cNvPr id="7" name="Plassholder for tekst 6">
            <a:extLst>
              <a:ext uri="{FF2B5EF4-FFF2-40B4-BE49-F238E27FC236}">
                <a16:creationId xmlns:a16="http://schemas.microsoft.com/office/drawing/2014/main" id="{0AE27B32-786B-4D4A-A604-33913954DE79}"/>
              </a:ext>
            </a:extLst>
          </p:cNvPr>
          <p:cNvSpPr>
            <a:spLocks noGrp="1"/>
          </p:cNvSpPr>
          <p:nvPr>
            <p:ph type="body" sz="quarter" idx="11"/>
          </p:nvPr>
        </p:nvSpPr>
        <p:spPr>
          <a:xfrm>
            <a:off x="284922" y="1996966"/>
            <a:ext cx="8438664" cy="3247696"/>
          </a:xfrm>
        </p:spPr>
        <p:txBody>
          <a:bodyPr/>
          <a:lstStyle/>
          <a:p>
            <a:r>
              <a:rPr lang="nb-NO" sz="2000" dirty="0"/>
              <a:t>§ 21: Taushet</a:t>
            </a:r>
          </a:p>
          <a:p>
            <a:r>
              <a:rPr lang="nb-NO" sz="2000" i="1" dirty="0"/>
              <a:t>	«Helsepersonell skal hindre at andre får adgang eller kjennskap 	til opplysninger om folks legems- eller sykdomsforhold eller andre 	personlige forhold som de får vite om i egenskap av å være 	helsepersonell.»</a:t>
            </a:r>
          </a:p>
          <a:p>
            <a:r>
              <a:rPr lang="nb-NO" sz="2000" dirty="0"/>
              <a:t>§ 21 a. Snoking</a:t>
            </a:r>
          </a:p>
          <a:p>
            <a:r>
              <a:rPr lang="nb-NO" sz="2000" i="1" dirty="0"/>
              <a:t>	«Det er forbudt å lese, søke eller på annen måte tilegne seg, 	bruke eller besitte opplysninger som nevnt i § 21 uten at det 	er begrunnet i helsehjelp til pasienten, administrasjon av slik 	hjelp, eller har særskilt hjemmel i love eller forskrift.»  </a:t>
            </a:r>
          </a:p>
          <a:p>
            <a:r>
              <a:rPr lang="nb-NO" sz="2000" dirty="0"/>
              <a:t>	</a:t>
            </a:r>
          </a:p>
        </p:txBody>
      </p:sp>
      <p:sp>
        <p:nvSpPr>
          <p:cNvPr id="4" name="TekstSylinder 3">
            <a:extLst>
              <a:ext uri="{FF2B5EF4-FFF2-40B4-BE49-F238E27FC236}">
                <a16:creationId xmlns:a16="http://schemas.microsoft.com/office/drawing/2014/main" id="{DFDC526A-15D7-4557-BABB-CCE2B3EA2742}"/>
              </a:ext>
            </a:extLst>
          </p:cNvPr>
          <p:cNvSpPr txBox="1"/>
          <p:nvPr/>
        </p:nvSpPr>
        <p:spPr>
          <a:xfrm>
            <a:off x="967088" y="5656006"/>
            <a:ext cx="4084235" cy="369332"/>
          </a:xfrm>
          <a:prstGeom prst="rect">
            <a:avLst/>
          </a:prstGeom>
          <a:solidFill>
            <a:schemeClr val="bg1"/>
          </a:solidFill>
        </p:spPr>
        <p:txBody>
          <a:bodyPr wrap="square" rtlCol="0">
            <a:spAutoFit/>
          </a:bodyPr>
          <a:lstStyle/>
          <a:p>
            <a:r>
              <a:rPr lang="nb-NO" b="1" dirty="0"/>
              <a:t>Statsforvalteren i Oslo og Viken</a:t>
            </a:r>
          </a:p>
        </p:txBody>
      </p:sp>
    </p:spTree>
    <p:extLst>
      <p:ext uri="{BB962C8B-B14F-4D97-AF65-F5344CB8AC3E}">
        <p14:creationId xmlns:p14="http://schemas.microsoft.com/office/powerpoint/2010/main" val="3927546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D3B884A1-1F77-4A37-8625-B58AB193886B}"/>
              </a:ext>
            </a:extLst>
          </p:cNvPr>
          <p:cNvSpPr>
            <a:spLocks noGrp="1"/>
          </p:cNvSpPr>
          <p:nvPr>
            <p:ph type="title"/>
          </p:nvPr>
        </p:nvSpPr>
        <p:spPr/>
        <p:txBody>
          <a:bodyPr/>
          <a:lstStyle/>
          <a:p>
            <a:pPr algn="ctr"/>
            <a:r>
              <a:rPr lang="nb-NO" dirty="0"/>
              <a:t>Dette blir det fokusert på</a:t>
            </a:r>
          </a:p>
        </p:txBody>
      </p:sp>
      <p:sp>
        <p:nvSpPr>
          <p:cNvPr id="6" name="Plassholder for tekst 5">
            <a:extLst>
              <a:ext uri="{FF2B5EF4-FFF2-40B4-BE49-F238E27FC236}">
                <a16:creationId xmlns:a16="http://schemas.microsoft.com/office/drawing/2014/main" id="{2E801123-FE7F-4007-807B-1F59814061DC}"/>
              </a:ext>
            </a:extLst>
          </p:cNvPr>
          <p:cNvSpPr>
            <a:spLocks noGrp="1"/>
          </p:cNvSpPr>
          <p:nvPr>
            <p:ph type="body" sz="quarter" idx="11"/>
          </p:nvPr>
        </p:nvSpPr>
        <p:spPr>
          <a:xfrm>
            <a:off x="948149" y="2797727"/>
            <a:ext cx="5764078" cy="2838809"/>
          </a:xfrm>
        </p:spPr>
        <p:txBody>
          <a:bodyPr/>
          <a:lstStyle/>
          <a:p>
            <a:pPr marL="514350" indent="-514350">
              <a:buFont typeface="+mj-lt"/>
              <a:buAutoNum type="romanUcPeriod"/>
            </a:pPr>
            <a:r>
              <a:rPr lang="nb-NO" sz="2400" dirty="0"/>
              <a:t>Forsvarlighetskravet</a:t>
            </a:r>
          </a:p>
          <a:p>
            <a:pPr marL="514350" indent="-514350">
              <a:buFont typeface="+mj-lt"/>
              <a:buAutoNum type="romanUcPeriod"/>
            </a:pPr>
            <a:r>
              <a:rPr lang="nb-NO" sz="2400" dirty="0"/>
              <a:t>Dokumentasjonsplikten</a:t>
            </a:r>
          </a:p>
          <a:p>
            <a:pPr marL="514350" indent="-514350">
              <a:buFont typeface="+mj-lt"/>
              <a:buAutoNum type="romanUcPeriod"/>
            </a:pPr>
            <a:r>
              <a:rPr lang="nb-NO" sz="2400" dirty="0"/>
              <a:t>Taushetsplikt – opplysningsrett </a:t>
            </a:r>
          </a:p>
          <a:p>
            <a:pPr lvl="1" indent="0">
              <a:buNone/>
            </a:pPr>
            <a:r>
              <a:rPr lang="nb-NO" sz="2400" dirty="0"/>
              <a:t>- opplysningsplikt</a:t>
            </a:r>
          </a:p>
          <a:p>
            <a:pPr marL="514350" indent="-514350">
              <a:buFont typeface="+mj-lt"/>
              <a:buAutoNum type="romanUcPeriod"/>
            </a:pPr>
            <a:r>
              <a:rPr lang="nb-NO" sz="2400" dirty="0"/>
              <a:t>Klage</a:t>
            </a:r>
          </a:p>
        </p:txBody>
      </p:sp>
      <p:sp>
        <p:nvSpPr>
          <p:cNvPr id="2" name="Plassholder for dato 1">
            <a:extLst>
              <a:ext uri="{FF2B5EF4-FFF2-40B4-BE49-F238E27FC236}">
                <a16:creationId xmlns:a16="http://schemas.microsoft.com/office/drawing/2014/main" id="{5FCF20AE-39AB-4699-9EF0-53779AC592E4}"/>
              </a:ext>
            </a:extLst>
          </p:cNvPr>
          <p:cNvSpPr>
            <a:spLocks noGrp="1"/>
          </p:cNvSpPr>
          <p:nvPr>
            <p:ph type="dt" sz="half" idx="4294967295"/>
          </p:nvPr>
        </p:nvSpPr>
        <p:spPr>
          <a:xfrm>
            <a:off x="11112500" y="6261100"/>
            <a:ext cx="1079500" cy="234950"/>
          </a:xfrm>
          <a:prstGeom prst="rect">
            <a:avLst/>
          </a:prstGeom>
        </p:spPr>
        <p:txBody>
          <a:bodyPr/>
          <a:lstStyle/>
          <a:p>
            <a:fld id="{20CAE16B-463B-4D9A-B532-D4D0B4862104}" type="datetime1">
              <a:rPr lang="nb-NO" smtClean="0"/>
              <a:pPr/>
              <a:t>28.10.2025</a:t>
            </a:fld>
            <a:endParaRPr lang="nb-NO"/>
          </a:p>
        </p:txBody>
      </p:sp>
      <p:pic>
        <p:nvPicPr>
          <p:cNvPr id="10" name="Bilde 9">
            <a:extLst>
              <a:ext uri="{FF2B5EF4-FFF2-40B4-BE49-F238E27FC236}">
                <a16:creationId xmlns:a16="http://schemas.microsoft.com/office/drawing/2014/main" id="{C28D83E0-0E66-406A-8438-AEA390DDCE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6700" y="2199733"/>
            <a:ext cx="4210050" cy="2572112"/>
          </a:xfrm>
          <a:prstGeom prst="rect">
            <a:avLst/>
          </a:prstGeom>
        </p:spPr>
      </p:pic>
    </p:spTree>
    <p:extLst>
      <p:ext uri="{BB962C8B-B14F-4D97-AF65-F5344CB8AC3E}">
        <p14:creationId xmlns:p14="http://schemas.microsoft.com/office/powerpoint/2010/main" val="3531017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E4DFB0-7AA4-49B3-9B32-D366C1439F6A}"/>
              </a:ext>
            </a:extLst>
          </p:cNvPr>
          <p:cNvSpPr>
            <a:spLocks noGrp="1"/>
          </p:cNvSpPr>
          <p:nvPr>
            <p:ph type="title"/>
          </p:nvPr>
        </p:nvSpPr>
        <p:spPr/>
        <p:txBody>
          <a:bodyPr/>
          <a:lstStyle/>
          <a:p>
            <a:pPr algn="ctr"/>
            <a:r>
              <a:rPr lang="nb-NO" dirty="0"/>
              <a:t>Kasus 6</a:t>
            </a:r>
          </a:p>
        </p:txBody>
      </p:sp>
      <p:sp>
        <p:nvSpPr>
          <p:cNvPr id="3" name="Plassholder for tekst 2">
            <a:extLst>
              <a:ext uri="{FF2B5EF4-FFF2-40B4-BE49-F238E27FC236}">
                <a16:creationId xmlns:a16="http://schemas.microsoft.com/office/drawing/2014/main" id="{0FAB5E01-BB64-4C3F-B932-B76B4099A2B8}"/>
              </a:ext>
            </a:extLst>
          </p:cNvPr>
          <p:cNvSpPr>
            <a:spLocks noGrp="1"/>
          </p:cNvSpPr>
          <p:nvPr>
            <p:ph type="body" sz="quarter" idx="11"/>
          </p:nvPr>
        </p:nvSpPr>
        <p:spPr>
          <a:xfrm>
            <a:off x="646772" y="2164988"/>
            <a:ext cx="11114048" cy="4144259"/>
          </a:xfrm>
        </p:spPr>
        <p:txBody>
          <a:bodyPr/>
          <a:lstStyle/>
          <a:p>
            <a:r>
              <a:rPr lang="nb-NO" dirty="0"/>
              <a:t>Du ser statsministeren i korridoren på naboavdelingen på psykiatrisk avdeling. Du klarer ikke å la være å sjekke diagnose, men du går ikke lenger inn i journalen for ikke å «snoke». </a:t>
            </a:r>
          </a:p>
          <a:p>
            <a:pPr marL="342900" indent="-342900">
              <a:buFont typeface="Arial" panose="020B0604020202020204" pitchFamily="34" charset="0"/>
              <a:buChar char="•"/>
            </a:pPr>
            <a:r>
              <a:rPr lang="nb-NO" dirty="0"/>
              <a:t>Hvilke lover/bestemmelser regulerer dette? </a:t>
            </a:r>
            <a:r>
              <a:rPr lang="nb-NO" dirty="0">
                <a:solidFill>
                  <a:srgbClr val="FF0000"/>
                </a:solidFill>
              </a:rPr>
              <a:t>egenrefleksjon</a:t>
            </a:r>
          </a:p>
          <a:p>
            <a:pPr marL="1028700" lvl="1" indent="-342900"/>
            <a:r>
              <a:rPr lang="nb-NO" dirty="0"/>
              <a:t>HPL § 21a «urettmessig tilegnelse»</a:t>
            </a:r>
          </a:p>
          <a:p>
            <a:r>
              <a:rPr lang="nb-NO" dirty="0"/>
              <a:t>Sykehuset innkaller til møte fordi DIPS har registrert mange klikk uten tjenstlig behov på statsministeren. Du blir innkalt til dette møtet. </a:t>
            </a:r>
          </a:p>
          <a:p>
            <a:pPr marL="342900" indent="-342900">
              <a:buFont typeface="Arial" panose="020B0604020202020204" pitchFamily="34" charset="0"/>
              <a:buChar char="•"/>
            </a:pPr>
            <a:r>
              <a:rPr lang="nb-NO" dirty="0"/>
              <a:t>Hva kan du gjøre hvis du oppdager dette på ditt sykehuset/din kommune?</a:t>
            </a:r>
            <a:r>
              <a:rPr lang="nb-NO" dirty="0">
                <a:solidFill>
                  <a:srgbClr val="FF0000"/>
                </a:solidFill>
              </a:rPr>
              <a:t> egenrefleksjon</a:t>
            </a:r>
          </a:p>
          <a:p>
            <a:pPr marL="1028700" lvl="1" indent="-342900"/>
            <a:r>
              <a:rPr lang="nb-NO" dirty="0"/>
              <a:t>Avviksmelding</a:t>
            </a:r>
          </a:p>
        </p:txBody>
      </p:sp>
    </p:spTree>
    <p:extLst>
      <p:ext uri="{BB962C8B-B14F-4D97-AF65-F5344CB8AC3E}">
        <p14:creationId xmlns:p14="http://schemas.microsoft.com/office/powerpoint/2010/main" val="276387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E48044B8-057F-44D7-A81D-2542B49CA5F7}"/>
              </a:ext>
            </a:extLst>
          </p:cNvPr>
          <p:cNvSpPr>
            <a:spLocks noGrp="1"/>
          </p:cNvSpPr>
          <p:nvPr>
            <p:ph type="body" sz="quarter" idx="19"/>
          </p:nvPr>
        </p:nvSpPr>
        <p:spPr>
          <a:xfrm>
            <a:off x="1357262" y="2500827"/>
            <a:ext cx="2695042" cy="3186703"/>
          </a:xfrm>
        </p:spPr>
        <p:txBody>
          <a:bodyPr>
            <a:normAutofit/>
          </a:bodyPr>
          <a:lstStyle/>
          <a:p>
            <a:r>
              <a:rPr lang="nb-NO" sz="2400" dirty="0"/>
              <a:t>Unntak nr. 1</a:t>
            </a:r>
          </a:p>
          <a:p>
            <a:endParaRPr lang="nb-NO" dirty="0"/>
          </a:p>
          <a:p>
            <a:r>
              <a:rPr lang="nb-NO" sz="1800" dirty="0"/>
              <a:t>Samtykke</a:t>
            </a:r>
          </a:p>
          <a:p>
            <a:r>
              <a:rPr lang="nb-NO" sz="1800" dirty="0"/>
              <a:t>- </a:t>
            </a:r>
            <a:r>
              <a:rPr lang="nb-NO" sz="1400" dirty="0"/>
              <a:t>under 16 år (</a:t>
            </a:r>
            <a:r>
              <a:rPr lang="nb-NO" sz="1400" dirty="0" err="1"/>
              <a:t>Pbrl</a:t>
            </a:r>
            <a:r>
              <a:rPr lang="nb-NO" sz="1400" dirty="0"/>
              <a:t> §4-4)</a:t>
            </a:r>
          </a:p>
          <a:p>
            <a:r>
              <a:rPr lang="nb-NO" sz="1400" dirty="0"/>
              <a:t>- Samtykkekompetanse</a:t>
            </a:r>
          </a:p>
          <a:p>
            <a:endParaRPr lang="nb-NO" sz="1400" dirty="0"/>
          </a:p>
          <a:p>
            <a:r>
              <a:rPr lang="nb-NO" sz="3600" dirty="0"/>
              <a:t>Samtykke</a:t>
            </a:r>
          </a:p>
          <a:p>
            <a:endParaRPr lang="nb-NO" sz="1400" dirty="0"/>
          </a:p>
        </p:txBody>
      </p:sp>
      <p:sp>
        <p:nvSpPr>
          <p:cNvPr id="6" name="Plassholder for tekst 5">
            <a:extLst>
              <a:ext uri="{FF2B5EF4-FFF2-40B4-BE49-F238E27FC236}">
                <a16:creationId xmlns:a16="http://schemas.microsoft.com/office/drawing/2014/main" id="{3461FF0A-B48B-4123-B6FA-F3ED96417ECA}"/>
              </a:ext>
            </a:extLst>
          </p:cNvPr>
          <p:cNvSpPr>
            <a:spLocks noGrp="1"/>
          </p:cNvSpPr>
          <p:nvPr>
            <p:ph type="body" sz="quarter" idx="20"/>
          </p:nvPr>
        </p:nvSpPr>
        <p:spPr>
          <a:xfrm>
            <a:off x="4793130" y="2510205"/>
            <a:ext cx="2599766" cy="3186704"/>
          </a:xfrm>
        </p:spPr>
        <p:txBody>
          <a:bodyPr>
            <a:normAutofit fontScale="32500" lnSpcReduction="20000"/>
          </a:bodyPr>
          <a:lstStyle/>
          <a:p>
            <a:pPr marL="0" indent="0">
              <a:buNone/>
            </a:pPr>
            <a:r>
              <a:rPr lang="nb-NO" sz="5100" dirty="0"/>
              <a:t>Unntak nr. 2</a:t>
            </a:r>
          </a:p>
          <a:p>
            <a:pPr marL="0" indent="0">
              <a:buNone/>
            </a:pPr>
            <a:r>
              <a:rPr lang="nb-NO" sz="3500" b="1" dirty="0"/>
              <a:t>kan/har rett til å dele opplysninger </a:t>
            </a:r>
          </a:p>
          <a:p>
            <a:pPr marL="0" indent="0">
              <a:buNone/>
            </a:pPr>
            <a:r>
              <a:rPr lang="nb-NO" sz="3500" dirty="0"/>
              <a:t>til</a:t>
            </a:r>
          </a:p>
          <a:p>
            <a:pPr marL="0" indent="0">
              <a:lnSpc>
                <a:spcPct val="120000"/>
              </a:lnSpc>
              <a:spcBef>
                <a:spcPts val="0"/>
              </a:spcBef>
              <a:buNone/>
            </a:pPr>
            <a:r>
              <a:rPr lang="nb-NO" sz="3500" dirty="0"/>
              <a:t>- den fra før kjent med</a:t>
            </a:r>
          </a:p>
          <a:p>
            <a:pPr marL="0" indent="0">
              <a:lnSpc>
                <a:spcPct val="120000"/>
              </a:lnSpc>
              <a:spcBef>
                <a:spcPts val="0"/>
              </a:spcBef>
              <a:buNone/>
            </a:pPr>
            <a:r>
              <a:rPr lang="nb-NO" sz="3500" dirty="0"/>
              <a:t>- anonymisert</a:t>
            </a:r>
          </a:p>
          <a:p>
            <a:pPr marL="0" indent="0">
              <a:lnSpc>
                <a:spcPct val="120000"/>
              </a:lnSpc>
              <a:spcBef>
                <a:spcPts val="0"/>
              </a:spcBef>
              <a:buNone/>
            </a:pPr>
            <a:r>
              <a:rPr lang="nb-NO" sz="3500" dirty="0"/>
              <a:t>- </a:t>
            </a:r>
            <a:r>
              <a:rPr lang="nb-NO" sz="3500" b="1" dirty="0"/>
              <a:t>tungtveiende interesser</a:t>
            </a:r>
          </a:p>
          <a:p>
            <a:pPr marL="0" indent="0">
              <a:lnSpc>
                <a:spcPct val="120000"/>
              </a:lnSpc>
              <a:spcBef>
                <a:spcPts val="0"/>
              </a:spcBef>
              <a:buNone/>
            </a:pPr>
            <a:r>
              <a:rPr lang="nb-NO" sz="3500" dirty="0"/>
              <a:t>- etter døden</a:t>
            </a:r>
          </a:p>
          <a:p>
            <a:pPr marL="0" lvl="0" indent="0">
              <a:lnSpc>
                <a:spcPct val="120000"/>
              </a:lnSpc>
              <a:spcBef>
                <a:spcPts val="0"/>
              </a:spcBef>
              <a:buNone/>
            </a:pPr>
            <a:r>
              <a:rPr lang="nb-NO" sz="3500" b="1" dirty="0">
                <a:solidFill>
                  <a:prstClr val="white"/>
                </a:solidFill>
              </a:rPr>
              <a:t>- samarbeidende helsepers</a:t>
            </a:r>
          </a:p>
          <a:p>
            <a:pPr marL="0" indent="0">
              <a:lnSpc>
                <a:spcPct val="120000"/>
              </a:lnSpc>
              <a:spcBef>
                <a:spcPts val="0"/>
              </a:spcBef>
              <a:buNone/>
            </a:pPr>
            <a:r>
              <a:rPr lang="nb-NO" sz="3500" b="1" dirty="0"/>
              <a:t>- læring - tidligere pasient </a:t>
            </a:r>
          </a:p>
          <a:p>
            <a:pPr marL="0" indent="0">
              <a:lnSpc>
                <a:spcPct val="120000"/>
              </a:lnSpc>
              <a:spcBef>
                <a:spcPts val="0"/>
              </a:spcBef>
              <a:buNone/>
            </a:pPr>
            <a:r>
              <a:rPr lang="nb-NO" sz="3500" dirty="0"/>
              <a:t>- dyremishandling</a:t>
            </a:r>
          </a:p>
          <a:p>
            <a:pPr marL="0" indent="0">
              <a:lnSpc>
                <a:spcPct val="120000"/>
              </a:lnSpc>
              <a:spcBef>
                <a:spcPts val="0"/>
              </a:spcBef>
              <a:buNone/>
            </a:pPr>
            <a:r>
              <a:rPr lang="nb-NO" sz="2600" dirty="0"/>
              <a:t>…</a:t>
            </a:r>
          </a:p>
          <a:p>
            <a:pPr marL="0" indent="0">
              <a:spcBef>
                <a:spcPts val="0"/>
              </a:spcBef>
              <a:buNone/>
            </a:pPr>
            <a:endParaRPr lang="nb-NO" sz="1800" dirty="0"/>
          </a:p>
          <a:p>
            <a:pPr marL="0" indent="0" algn="ctr">
              <a:buNone/>
            </a:pPr>
            <a:r>
              <a:rPr lang="nb-NO" sz="7600" dirty="0"/>
              <a:t>KAN</a:t>
            </a:r>
          </a:p>
        </p:txBody>
      </p:sp>
      <p:sp>
        <p:nvSpPr>
          <p:cNvPr id="7" name="Plassholder for tekst 6">
            <a:extLst>
              <a:ext uri="{FF2B5EF4-FFF2-40B4-BE49-F238E27FC236}">
                <a16:creationId xmlns:a16="http://schemas.microsoft.com/office/drawing/2014/main" id="{93ED228A-60AF-4E40-98AA-1357CC88BEFF}"/>
              </a:ext>
            </a:extLst>
          </p:cNvPr>
          <p:cNvSpPr>
            <a:spLocks noGrp="1"/>
          </p:cNvSpPr>
          <p:nvPr>
            <p:ph type="body" sz="quarter" idx="21"/>
          </p:nvPr>
        </p:nvSpPr>
        <p:spPr>
          <a:xfrm>
            <a:off x="8029303" y="2500828"/>
            <a:ext cx="3039291" cy="3518366"/>
          </a:xfrm>
        </p:spPr>
        <p:txBody>
          <a:bodyPr>
            <a:normAutofit fontScale="77500" lnSpcReduction="20000"/>
          </a:bodyPr>
          <a:lstStyle/>
          <a:p>
            <a:pPr marL="0" indent="0">
              <a:buNone/>
            </a:pPr>
            <a:r>
              <a:rPr lang="nb-NO" sz="2400" dirty="0"/>
              <a:t>Unntak nr. 3</a:t>
            </a:r>
          </a:p>
          <a:p>
            <a:pPr marL="0" indent="0">
              <a:buNone/>
            </a:pPr>
            <a:endParaRPr lang="nb-NO" dirty="0"/>
          </a:p>
          <a:p>
            <a:pPr marL="0" indent="0">
              <a:buNone/>
            </a:pPr>
            <a:r>
              <a:rPr lang="nb-NO" sz="1800" b="1" dirty="0"/>
              <a:t>opplysningsplikt</a:t>
            </a:r>
          </a:p>
          <a:p>
            <a:pPr marL="0" indent="0">
              <a:buNone/>
            </a:pPr>
            <a:r>
              <a:rPr lang="nb-NO" sz="1800" dirty="0"/>
              <a:t>til </a:t>
            </a:r>
          </a:p>
          <a:p>
            <a:pPr>
              <a:buFontTx/>
              <a:buChar char="-"/>
            </a:pPr>
            <a:r>
              <a:rPr lang="nb-NO" sz="1800" dirty="0"/>
              <a:t>barnevern </a:t>
            </a:r>
          </a:p>
          <a:p>
            <a:pPr>
              <a:buFontTx/>
              <a:buChar char="-"/>
            </a:pPr>
            <a:r>
              <a:rPr lang="nb-NO" sz="1800" dirty="0"/>
              <a:t>tilsynsmyndighet   </a:t>
            </a:r>
          </a:p>
          <a:p>
            <a:pPr>
              <a:buFontTx/>
              <a:buChar char="-"/>
            </a:pPr>
            <a:r>
              <a:rPr lang="nb-NO" sz="1800" dirty="0"/>
              <a:t>nødetater            </a:t>
            </a:r>
          </a:p>
          <a:p>
            <a:pPr>
              <a:buFontTx/>
              <a:buChar char="-"/>
            </a:pPr>
            <a:r>
              <a:rPr lang="nb-NO" sz="1800" dirty="0"/>
              <a:t>statsforvalter ved førerkort</a:t>
            </a:r>
          </a:p>
          <a:p>
            <a:pPr marL="0" indent="0">
              <a:buNone/>
            </a:pPr>
            <a:endParaRPr lang="nb-NO" sz="1800" dirty="0"/>
          </a:p>
          <a:p>
            <a:pPr marL="0" indent="0">
              <a:buNone/>
            </a:pPr>
            <a:r>
              <a:rPr lang="nb-NO" sz="1800" b="1" dirty="0"/>
              <a:t>…</a:t>
            </a:r>
          </a:p>
          <a:p>
            <a:pPr marL="0" indent="0" algn="ctr">
              <a:buNone/>
            </a:pPr>
            <a:r>
              <a:rPr lang="nb-NO" sz="3600" dirty="0"/>
              <a:t>SKAL</a:t>
            </a:r>
          </a:p>
          <a:p>
            <a:pPr marL="0" indent="0">
              <a:buNone/>
            </a:pPr>
            <a:endParaRPr lang="nb-NO" sz="1800" b="1" dirty="0"/>
          </a:p>
        </p:txBody>
      </p:sp>
      <p:sp>
        <p:nvSpPr>
          <p:cNvPr id="4" name="Plassholder for tekst 3">
            <a:extLst>
              <a:ext uri="{FF2B5EF4-FFF2-40B4-BE49-F238E27FC236}">
                <a16:creationId xmlns:a16="http://schemas.microsoft.com/office/drawing/2014/main" id="{E591611E-615A-46FF-AE80-302DA7E9420C}"/>
              </a:ext>
            </a:extLst>
          </p:cNvPr>
          <p:cNvSpPr>
            <a:spLocks noGrp="1"/>
          </p:cNvSpPr>
          <p:nvPr>
            <p:ph type="body" sz="quarter" idx="15"/>
          </p:nvPr>
        </p:nvSpPr>
        <p:spPr/>
        <p:txBody>
          <a:bodyPr>
            <a:normAutofit fontScale="92500" lnSpcReduction="10000"/>
          </a:bodyPr>
          <a:lstStyle/>
          <a:p>
            <a:r>
              <a:rPr lang="nb-NO" sz="3200" dirty="0"/>
              <a:t>Taushetsplikt – opplysningsrett – opplysningsplikt</a:t>
            </a:r>
          </a:p>
          <a:p>
            <a:endParaRPr lang="nb-NO" sz="200" dirty="0">
              <a:solidFill>
                <a:schemeClr val="accent5"/>
              </a:solidFill>
            </a:endParaRPr>
          </a:p>
          <a:p>
            <a:r>
              <a:rPr lang="nb-NO" sz="2400" dirty="0">
                <a:solidFill>
                  <a:schemeClr val="accent5"/>
                </a:solidFill>
              </a:rPr>
              <a:t>Hovedregel: Taushetsplikt – unntak skal hjemles i lov</a:t>
            </a:r>
          </a:p>
        </p:txBody>
      </p:sp>
      <p:sp>
        <p:nvSpPr>
          <p:cNvPr id="2" name="TekstSylinder 1">
            <a:extLst>
              <a:ext uri="{FF2B5EF4-FFF2-40B4-BE49-F238E27FC236}">
                <a16:creationId xmlns:a16="http://schemas.microsoft.com/office/drawing/2014/main" id="{75CD3594-B1B0-4C41-A229-3275A1271921}"/>
              </a:ext>
            </a:extLst>
          </p:cNvPr>
          <p:cNvSpPr txBox="1"/>
          <p:nvPr/>
        </p:nvSpPr>
        <p:spPr>
          <a:xfrm>
            <a:off x="1357262" y="5900840"/>
            <a:ext cx="2695043" cy="369332"/>
          </a:xfrm>
          <a:prstGeom prst="rect">
            <a:avLst/>
          </a:prstGeom>
          <a:solidFill>
            <a:schemeClr val="tx2">
              <a:lumMod val="75000"/>
              <a:lumOff val="2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Open Sans"/>
                <a:ea typeface="+mn-ea"/>
                <a:cs typeface="+mn-cs"/>
              </a:rPr>
              <a:t>HPL § 22</a:t>
            </a:r>
          </a:p>
        </p:txBody>
      </p:sp>
      <p:sp>
        <p:nvSpPr>
          <p:cNvPr id="8" name="TekstSylinder 7">
            <a:extLst>
              <a:ext uri="{FF2B5EF4-FFF2-40B4-BE49-F238E27FC236}">
                <a16:creationId xmlns:a16="http://schemas.microsoft.com/office/drawing/2014/main" id="{804C167A-9B31-4821-A9F9-20F893616812}"/>
              </a:ext>
            </a:extLst>
          </p:cNvPr>
          <p:cNvSpPr txBox="1"/>
          <p:nvPr/>
        </p:nvSpPr>
        <p:spPr>
          <a:xfrm>
            <a:off x="4844920" y="5900840"/>
            <a:ext cx="2695043" cy="369332"/>
          </a:xfrm>
          <a:prstGeom prst="rect">
            <a:avLst/>
          </a:prstGeom>
          <a:solidFill>
            <a:schemeClr val="tx2">
              <a:lumMod val="75000"/>
              <a:lumOff val="2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Open Sans"/>
                <a:ea typeface="+mn-ea"/>
                <a:cs typeface="+mn-cs"/>
              </a:rPr>
              <a:t>HPL § 23, 24, 25, 29</a:t>
            </a:r>
          </a:p>
        </p:txBody>
      </p:sp>
      <p:sp>
        <p:nvSpPr>
          <p:cNvPr id="10" name="TekstSylinder 9">
            <a:extLst>
              <a:ext uri="{FF2B5EF4-FFF2-40B4-BE49-F238E27FC236}">
                <a16:creationId xmlns:a16="http://schemas.microsoft.com/office/drawing/2014/main" id="{A4C83467-D12D-435D-8211-5FDBC53473B5}"/>
              </a:ext>
            </a:extLst>
          </p:cNvPr>
          <p:cNvSpPr txBox="1"/>
          <p:nvPr/>
        </p:nvSpPr>
        <p:spPr>
          <a:xfrm>
            <a:off x="8233153" y="5900840"/>
            <a:ext cx="2695043" cy="369332"/>
          </a:xfrm>
          <a:prstGeom prst="rect">
            <a:avLst/>
          </a:prstGeom>
          <a:solidFill>
            <a:schemeClr val="tx2">
              <a:lumMod val="75000"/>
              <a:lumOff val="2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Open Sans"/>
                <a:ea typeface="+mn-ea"/>
                <a:cs typeface="+mn-cs"/>
              </a:rPr>
              <a:t>HPL § 30, 31, 33, 34 </a:t>
            </a:r>
          </a:p>
        </p:txBody>
      </p:sp>
    </p:spTree>
    <p:extLst>
      <p:ext uri="{BB962C8B-B14F-4D97-AF65-F5344CB8AC3E}">
        <p14:creationId xmlns:p14="http://schemas.microsoft.com/office/powerpoint/2010/main" val="530566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029DCE74-FD79-4ADB-BE4D-D76BDFF2F4EA}"/>
              </a:ext>
            </a:extLst>
          </p:cNvPr>
          <p:cNvSpPr>
            <a:spLocks noGrp="1"/>
          </p:cNvSpPr>
          <p:nvPr>
            <p:ph type="body" sz="quarter" idx="11"/>
          </p:nvPr>
        </p:nvSpPr>
        <p:spPr>
          <a:xfrm>
            <a:off x="182881" y="623943"/>
            <a:ext cx="5764354" cy="6223907"/>
          </a:xfrm>
        </p:spPr>
        <p:txBody>
          <a:bodyPr/>
          <a:lstStyle/>
          <a:p>
            <a:pPr marL="457200" indent="-457200">
              <a:buFont typeface="+mj-lt"/>
              <a:buAutoNum type="arabicPeriod"/>
            </a:pPr>
            <a:r>
              <a:rPr lang="nb-NO" sz="1600" dirty="0"/>
              <a:t>Kona ringer for sin mann og lurer på om henvisningen til DPS er sendt eller ikke? </a:t>
            </a:r>
          </a:p>
          <a:p>
            <a:pPr marL="457200" indent="-457200">
              <a:buFont typeface="+mj-lt"/>
              <a:buAutoNum type="arabicPeriod"/>
            </a:pPr>
            <a:r>
              <a:rPr lang="nb-NO" sz="1600" dirty="0"/>
              <a:t>Kan alt av helseopplysninger utleveres i skjema fra NAV?</a:t>
            </a:r>
          </a:p>
          <a:p>
            <a:pPr marL="457200" indent="-457200">
              <a:buFont typeface="+mj-lt"/>
              <a:buAutoNum type="arabicPeriod"/>
            </a:pPr>
            <a:r>
              <a:rPr lang="nb-NO" sz="1600" dirty="0"/>
              <a:t>Mannen ringer og lurer på hva som feiler kona og videre plan for behandlingen. Hun ble akuttinnlagt i går. Han er oppført som nærmeste pårørende. </a:t>
            </a:r>
          </a:p>
          <a:p>
            <a:pPr marL="457200" indent="-457200">
              <a:buFont typeface="+mj-lt"/>
              <a:buAutoNum type="arabicPeriod"/>
            </a:pPr>
            <a:r>
              <a:rPr lang="nb-NO" sz="1600" dirty="0"/>
              <a:t>Diskutere en pasient med en kollega for veiledning?</a:t>
            </a:r>
          </a:p>
          <a:p>
            <a:pPr marL="457200" indent="-457200">
              <a:buFont typeface="+mj-lt"/>
              <a:buAutoNum type="arabicPeriod"/>
            </a:pPr>
            <a:r>
              <a:rPr lang="nb-NO" sz="1600" dirty="0"/>
              <a:t>Ringe politiet dersom en pasient kjører bil når du nettopp har gitt muntlig kjøreforbud?</a:t>
            </a:r>
          </a:p>
          <a:p>
            <a:pPr marL="457200" indent="-457200">
              <a:buFont typeface="+mj-lt"/>
              <a:buAutoNum type="arabicPeriod"/>
            </a:pPr>
            <a:r>
              <a:rPr lang="nb-NO" sz="1600" dirty="0"/>
              <a:t>Når en bonde er så deprimert at han «glemmer» å passe dyrene?</a:t>
            </a:r>
          </a:p>
          <a:p>
            <a:pPr marL="457200" indent="-457200">
              <a:buFont typeface="+mj-lt"/>
              <a:buAutoNum type="arabicPeriod"/>
            </a:pPr>
            <a:r>
              <a:rPr lang="nb-NO" sz="1600" dirty="0"/>
              <a:t>Når en pasient/kollega er helsepersonell og du avdekker en rusavhengighet?</a:t>
            </a:r>
          </a:p>
          <a:p>
            <a:pPr marL="457200" indent="-457200">
              <a:buFont typeface="+mj-lt"/>
              <a:buAutoNum type="arabicPeriod"/>
            </a:pPr>
            <a:r>
              <a:rPr lang="nb-NO" sz="1600" dirty="0"/>
              <a:t>Når en pasient forteller at han drepte et menneske eller utøvde overgrep mot barn?</a:t>
            </a:r>
          </a:p>
          <a:p>
            <a:pPr marL="457200" indent="-457200">
              <a:buFont typeface="+mj-lt"/>
              <a:buAutoNum type="arabicPeriod"/>
            </a:pPr>
            <a:r>
              <a:rPr lang="nb-NO" sz="1600" dirty="0"/>
              <a:t>Når ruskonsulenten ringer og lurer på om pasienten har kommet på timen?</a:t>
            </a:r>
          </a:p>
          <a:p>
            <a:pPr marL="457200" indent="-457200">
              <a:buFont typeface="+mj-lt"/>
              <a:buAutoNum type="arabicPeriod"/>
            </a:pPr>
            <a:r>
              <a:rPr lang="nb-NO" sz="1600" dirty="0"/>
              <a:t>Når deltagere i ansvarsgruppa spør om helsetilstanden?</a:t>
            </a:r>
          </a:p>
          <a:p>
            <a:pPr marL="457200" indent="-457200">
              <a:buFont typeface="+mj-lt"/>
              <a:buAutoNum type="arabicPeriod"/>
            </a:pPr>
            <a:r>
              <a:rPr lang="nb-NO" sz="1600" dirty="0"/>
              <a:t>Når hjemmesykepleien spør om diagnoser på pasientene?</a:t>
            </a:r>
          </a:p>
        </p:txBody>
      </p:sp>
      <p:sp>
        <p:nvSpPr>
          <p:cNvPr id="4" name="Plassholder for tekst 3">
            <a:extLst>
              <a:ext uri="{FF2B5EF4-FFF2-40B4-BE49-F238E27FC236}">
                <a16:creationId xmlns:a16="http://schemas.microsoft.com/office/drawing/2014/main" id="{1DD6715F-F04E-47CA-BD0B-3EDBE9A36EA7}"/>
              </a:ext>
            </a:extLst>
          </p:cNvPr>
          <p:cNvSpPr>
            <a:spLocks noGrp="1"/>
          </p:cNvSpPr>
          <p:nvPr>
            <p:ph type="body" sz="quarter" idx="12"/>
          </p:nvPr>
        </p:nvSpPr>
        <p:spPr>
          <a:xfrm>
            <a:off x="5947236" y="617754"/>
            <a:ext cx="6244764" cy="6061342"/>
          </a:xfrm>
        </p:spPr>
        <p:txBody>
          <a:bodyPr/>
          <a:lstStyle/>
          <a:p>
            <a:r>
              <a:rPr lang="nb-NO" sz="1400" dirty="0"/>
              <a:t>§ 22: samtykke til å gi informasjon</a:t>
            </a:r>
          </a:p>
          <a:p>
            <a:r>
              <a:rPr lang="nb-NO" sz="1400" dirty="0"/>
              <a:t>§ 23 </a:t>
            </a:r>
            <a:r>
              <a:rPr lang="nb-NO" sz="1400" dirty="0" err="1"/>
              <a:t>nr</a:t>
            </a:r>
            <a:r>
              <a:rPr lang="nb-NO" sz="1400" dirty="0"/>
              <a:t> 1: til den som fra før er kjent med opplysningene </a:t>
            </a:r>
          </a:p>
          <a:p>
            <a:r>
              <a:rPr lang="nb-NO" sz="1400" dirty="0"/>
              <a:t>§ 23 </a:t>
            </a:r>
            <a:r>
              <a:rPr lang="nb-NO" sz="1400" dirty="0" err="1"/>
              <a:t>nr</a:t>
            </a:r>
            <a:r>
              <a:rPr lang="nb-NO" sz="1400" dirty="0"/>
              <a:t> 2: når ingen berettiget interesse tilsier hemmelighold</a:t>
            </a:r>
          </a:p>
          <a:p>
            <a:r>
              <a:rPr lang="nb-NO" sz="1400" dirty="0"/>
              <a:t>§ 23 </a:t>
            </a:r>
            <a:r>
              <a:rPr lang="nb-NO" sz="1400" dirty="0" err="1"/>
              <a:t>nr</a:t>
            </a:r>
            <a:r>
              <a:rPr lang="nb-NO" sz="1400" dirty="0"/>
              <a:t> 3: videre når behovet for beskyttelse må anses ivaretatt ved at individualiserende kjennetegn er utelatt </a:t>
            </a:r>
          </a:p>
          <a:p>
            <a:r>
              <a:rPr lang="nb-NO" sz="1400" dirty="0"/>
              <a:t>§ 23 </a:t>
            </a:r>
            <a:r>
              <a:rPr lang="nb-NO" sz="1400" dirty="0" err="1"/>
              <a:t>nr</a:t>
            </a:r>
            <a:r>
              <a:rPr lang="nb-NO" sz="1400" dirty="0"/>
              <a:t> 4: videre når tungtveiende private eller offentlige interesser gjør det rettmessig å gi opplysningene videre </a:t>
            </a:r>
          </a:p>
          <a:p>
            <a:r>
              <a:rPr lang="nb-NO" sz="1400" dirty="0"/>
              <a:t>§ 23 </a:t>
            </a:r>
            <a:r>
              <a:rPr lang="nb-NO" sz="1400" dirty="0" err="1"/>
              <a:t>nr</a:t>
            </a:r>
            <a:r>
              <a:rPr lang="nb-NO" sz="1400" dirty="0"/>
              <a:t> 5: videre når helsepersonell gjennom sin yrkesutøvelse har grunn til å tro at dyr blir utsatt for slik mishandling eller alvorlig svikt vedrørende miljø, tilsyn og stell at det anses rettmessig å gi opplysningene videre til Mattilsynet eller politiet eller </a:t>
            </a:r>
          </a:p>
          <a:p>
            <a:r>
              <a:rPr lang="nb-NO" sz="1400" dirty="0"/>
              <a:t>§ 23 </a:t>
            </a:r>
            <a:r>
              <a:rPr lang="nb-NO" sz="1400" dirty="0" err="1"/>
              <a:t>nr</a:t>
            </a:r>
            <a:r>
              <a:rPr lang="nb-NO" sz="1400" dirty="0"/>
              <a:t> 6: videre etter regler fastsatt i lov eller i medhold av lov når det er uttrykkelig fastsatt eller klart forutsatt at taushetsplikt ikke skal gjelde</a:t>
            </a:r>
          </a:p>
          <a:p>
            <a:r>
              <a:rPr lang="nb-NO" sz="1400" dirty="0"/>
              <a:t>§ 24: opplysninger om avdød person ved vektige grunner</a:t>
            </a:r>
          </a:p>
          <a:p>
            <a:r>
              <a:rPr lang="nb-NO" sz="1400" dirty="0"/>
              <a:t>§ 25: samarbeidende personell kan få opplysninger med mindre pasienten motsetter seg </a:t>
            </a:r>
          </a:p>
          <a:p>
            <a:r>
              <a:rPr lang="nb-NO" sz="1400" dirty="0"/>
              <a:t>§ 26: til administrative systemer for helsehjelp / internkontroll / kvalitetssikring </a:t>
            </a:r>
          </a:p>
          <a:p>
            <a:r>
              <a:rPr lang="nb-NO" sz="1400" dirty="0"/>
              <a:t>§ 17. Helsepersonell skal av eget tiltak gi tilsynsmyndighetene informasjon om forhold som kan medføre fare for pasienters eller brukeres sikkerhet. </a:t>
            </a:r>
          </a:p>
          <a:p>
            <a:endParaRPr lang="nb-NO" sz="1600" dirty="0"/>
          </a:p>
          <a:p>
            <a:endParaRPr lang="nb-NO" sz="1600" dirty="0"/>
          </a:p>
          <a:p>
            <a:endParaRPr lang="nb-NO" sz="1600" dirty="0"/>
          </a:p>
          <a:p>
            <a:endParaRPr lang="nb-NO" dirty="0"/>
          </a:p>
        </p:txBody>
      </p:sp>
      <p:sp>
        <p:nvSpPr>
          <p:cNvPr id="2" name="Tittel 1">
            <a:extLst>
              <a:ext uri="{FF2B5EF4-FFF2-40B4-BE49-F238E27FC236}">
                <a16:creationId xmlns:a16="http://schemas.microsoft.com/office/drawing/2014/main" id="{D4839CBF-5AF6-4C10-A84D-D214A4D1388A}"/>
              </a:ext>
            </a:extLst>
          </p:cNvPr>
          <p:cNvSpPr>
            <a:spLocks noGrp="1"/>
          </p:cNvSpPr>
          <p:nvPr>
            <p:ph type="title"/>
          </p:nvPr>
        </p:nvSpPr>
        <p:spPr>
          <a:xfrm>
            <a:off x="906921" y="10148"/>
            <a:ext cx="10080625" cy="699857"/>
          </a:xfrm>
        </p:spPr>
        <p:txBody>
          <a:bodyPr/>
          <a:lstStyle/>
          <a:p>
            <a:pPr algn="ctr"/>
            <a:r>
              <a:rPr lang="nb-NO" sz="3200" dirty="0"/>
              <a:t>Finnes hjemmel for unntak fra taushetsplikten her?</a:t>
            </a:r>
          </a:p>
        </p:txBody>
      </p:sp>
      <p:sp>
        <p:nvSpPr>
          <p:cNvPr id="5" name="TekstSylinder 4">
            <a:extLst>
              <a:ext uri="{FF2B5EF4-FFF2-40B4-BE49-F238E27FC236}">
                <a16:creationId xmlns:a16="http://schemas.microsoft.com/office/drawing/2014/main" id="{E60AEC0C-400B-45A4-A1AB-398CF10FABF4}"/>
              </a:ext>
            </a:extLst>
          </p:cNvPr>
          <p:cNvSpPr txBox="1"/>
          <p:nvPr/>
        </p:nvSpPr>
        <p:spPr>
          <a:xfrm>
            <a:off x="3556929" y="2838214"/>
            <a:ext cx="5857461" cy="400110"/>
          </a:xfrm>
          <a:prstGeom prst="rect">
            <a:avLst/>
          </a:prstGeom>
          <a:solidFill>
            <a:srgbClr val="FFFF00"/>
          </a:solidFill>
        </p:spPr>
        <p:txBody>
          <a:bodyPr wrap="square" rtlCol="0">
            <a:spAutoFit/>
          </a:bodyPr>
          <a:lstStyle/>
          <a:p>
            <a:pPr marL="342900" lvl="0" indent="-342900">
              <a:spcBef>
                <a:spcPts val="1000"/>
              </a:spcBef>
              <a:buFont typeface="Arial" panose="020B0604020202020204" pitchFamily="34" charset="0"/>
              <a:buChar char="•"/>
            </a:pPr>
            <a:r>
              <a:rPr lang="nb-NO" sz="2000" dirty="0">
                <a:solidFill>
                  <a:srgbClr val="C90B1C">
                    <a:lumMod val="40000"/>
                    <a:lumOff val="60000"/>
                  </a:srgbClr>
                </a:solidFill>
                <a:latin typeface="Open Sans Light"/>
              </a:rPr>
              <a:t>Jobb individuelt med dette i 7 minutter. </a:t>
            </a:r>
            <a:endParaRPr lang="nb-NO" dirty="0">
              <a:solidFill>
                <a:srgbClr val="00244E"/>
              </a:solidFill>
              <a:latin typeface="Open Sans Light"/>
            </a:endParaRPr>
          </a:p>
        </p:txBody>
      </p:sp>
    </p:spTree>
    <p:extLst>
      <p:ext uri="{BB962C8B-B14F-4D97-AF65-F5344CB8AC3E}">
        <p14:creationId xmlns:p14="http://schemas.microsoft.com/office/powerpoint/2010/main" val="43272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029DCE74-FD79-4ADB-BE4D-D76BDFF2F4EA}"/>
              </a:ext>
            </a:extLst>
          </p:cNvPr>
          <p:cNvSpPr>
            <a:spLocks noGrp="1"/>
          </p:cNvSpPr>
          <p:nvPr>
            <p:ph type="body" sz="quarter" idx="11"/>
          </p:nvPr>
        </p:nvSpPr>
        <p:spPr>
          <a:xfrm>
            <a:off x="182881" y="623943"/>
            <a:ext cx="5764354" cy="6223907"/>
          </a:xfrm>
        </p:spPr>
        <p:txBody>
          <a:bodyPr/>
          <a:lstStyle/>
          <a:p>
            <a:pPr marL="457200" indent="-457200">
              <a:buFont typeface="+mj-lt"/>
              <a:buAutoNum type="arabicPeriod"/>
            </a:pPr>
            <a:r>
              <a:rPr lang="nb-NO" sz="1400" dirty="0"/>
              <a:t>Kona ringer for sin mann og lurer på om henvisningen til DPS er sendt eller ikke? </a:t>
            </a:r>
          </a:p>
          <a:p>
            <a:pPr marL="457200" indent="-457200">
              <a:buFont typeface="+mj-lt"/>
              <a:buAutoNum type="arabicPeriod"/>
            </a:pPr>
            <a:r>
              <a:rPr lang="nb-NO" sz="1400" dirty="0"/>
              <a:t>Kan alt av helseopplysninger utleveres i skjema fra NAV?</a:t>
            </a:r>
          </a:p>
          <a:p>
            <a:pPr marL="457200" indent="-457200">
              <a:buFont typeface="+mj-lt"/>
              <a:buAutoNum type="arabicPeriod"/>
            </a:pPr>
            <a:r>
              <a:rPr lang="nb-NO" sz="1400" dirty="0"/>
              <a:t>Mannen ringer og lurer på hva som feiler kona og videre plan for behandlingen. Hun ble akuttinnlagt i går. Han er oppført som nærmeste pårørende. </a:t>
            </a:r>
          </a:p>
          <a:p>
            <a:pPr marL="457200" indent="-457200">
              <a:buFont typeface="+mj-lt"/>
              <a:buAutoNum type="arabicPeriod"/>
            </a:pPr>
            <a:r>
              <a:rPr lang="nb-NO" sz="1400" dirty="0"/>
              <a:t>Diskutere en pasient med en kollega for veiledning?</a:t>
            </a:r>
          </a:p>
          <a:p>
            <a:pPr marL="457200" indent="-457200">
              <a:buFont typeface="+mj-lt"/>
              <a:buAutoNum type="arabicPeriod"/>
            </a:pPr>
            <a:r>
              <a:rPr lang="nb-NO" sz="1400" dirty="0"/>
              <a:t>Ringe politiet dersom en pasient kjører bil når du nettopp har gitt muntlig kjøreforbud?</a:t>
            </a:r>
          </a:p>
          <a:p>
            <a:pPr marL="457200" indent="-457200">
              <a:buFont typeface="+mj-lt"/>
              <a:buAutoNum type="arabicPeriod"/>
            </a:pPr>
            <a:r>
              <a:rPr lang="nb-NO" sz="1400" dirty="0"/>
              <a:t>Når en bonde er så deprimert at han «glemmer» å passe dyrene?</a:t>
            </a:r>
          </a:p>
          <a:p>
            <a:pPr marL="457200" indent="-457200">
              <a:buFont typeface="+mj-lt"/>
              <a:buAutoNum type="arabicPeriod"/>
            </a:pPr>
            <a:r>
              <a:rPr lang="nb-NO" sz="1400" dirty="0"/>
              <a:t>Når en pasient/kollega er helsepersonell og du avdekker en rusavhengighet?</a:t>
            </a:r>
          </a:p>
          <a:p>
            <a:pPr marL="457200" indent="-457200">
              <a:buFont typeface="+mj-lt"/>
              <a:buAutoNum type="arabicPeriod"/>
            </a:pPr>
            <a:r>
              <a:rPr lang="nb-NO" sz="1400" dirty="0"/>
              <a:t>Når en pasient forteller at han drepte et menneske eller utøvde overgrep mot barn?</a:t>
            </a:r>
          </a:p>
          <a:p>
            <a:pPr marL="457200" indent="-457200">
              <a:buFont typeface="+mj-lt"/>
              <a:buAutoNum type="arabicPeriod"/>
            </a:pPr>
            <a:r>
              <a:rPr lang="nb-NO" sz="1400" dirty="0"/>
              <a:t>Når ruskonsulenten ringer og lurer på om pasienten har kommet på timen?</a:t>
            </a:r>
          </a:p>
          <a:p>
            <a:pPr marL="457200" indent="-457200">
              <a:buFont typeface="+mj-lt"/>
              <a:buAutoNum type="arabicPeriod"/>
            </a:pPr>
            <a:r>
              <a:rPr lang="nb-NO" sz="1400" dirty="0"/>
              <a:t>Når deltagere i ansvarsgruppa spør om helsetilstanden?</a:t>
            </a:r>
          </a:p>
          <a:p>
            <a:pPr marL="457200" indent="-457200">
              <a:buFont typeface="+mj-lt"/>
              <a:buAutoNum type="arabicPeriod"/>
            </a:pPr>
            <a:r>
              <a:rPr lang="nb-NO" sz="1400" dirty="0"/>
              <a:t>Når hjemmesykepleien spør om diagnoser på pasientene?</a:t>
            </a:r>
          </a:p>
        </p:txBody>
      </p:sp>
      <p:sp>
        <p:nvSpPr>
          <p:cNvPr id="4" name="Plassholder for tekst 3">
            <a:extLst>
              <a:ext uri="{FF2B5EF4-FFF2-40B4-BE49-F238E27FC236}">
                <a16:creationId xmlns:a16="http://schemas.microsoft.com/office/drawing/2014/main" id="{1DD6715F-F04E-47CA-BD0B-3EDBE9A36EA7}"/>
              </a:ext>
            </a:extLst>
          </p:cNvPr>
          <p:cNvSpPr>
            <a:spLocks noGrp="1"/>
          </p:cNvSpPr>
          <p:nvPr>
            <p:ph type="body" sz="quarter" idx="12"/>
          </p:nvPr>
        </p:nvSpPr>
        <p:spPr>
          <a:xfrm>
            <a:off x="5947236" y="617754"/>
            <a:ext cx="6244764" cy="5817880"/>
          </a:xfrm>
        </p:spPr>
        <p:txBody>
          <a:bodyPr/>
          <a:lstStyle/>
          <a:p>
            <a:r>
              <a:rPr lang="nb-NO" sz="1400" dirty="0"/>
              <a:t>§ 22: samtykke til å gi informasjon</a:t>
            </a:r>
          </a:p>
          <a:p>
            <a:r>
              <a:rPr lang="nb-NO" sz="1400" dirty="0"/>
              <a:t>§ 23 </a:t>
            </a:r>
            <a:r>
              <a:rPr lang="nb-NO" sz="1400" dirty="0" err="1"/>
              <a:t>nr</a:t>
            </a:r>
            <a:r>
              <a:rPr lang="nb-NO" sz="1400" dirty="0"/>
              <a:t> 1: til den som fra før er kjent med opplysningene </a:t>
            </a:r>
          </a:p>
          <a:p>
            <a:r>
              <a:rPr lang="nb-NO" sz="1400" dirty="0"/>
              <a:t>§ 23 </a:t>
            </a:r>
            <a:r>
              <a:rPr lang="nb-NO" sz="1400" dirty="0" err="1"/>
              <a:t>nr</a:t>
            </a:r>
            <a:r>
              <a:rPr lang="nb-NO" sz="1400" dirty="0"/>
              <a:t> 2: når ingen berettiget interesse tilsier hemmelighold</a:t>
            </a:r>
          </a:p>
          <a:p>
            <a:r>
              <a:rPr lang="nb-NO" sz="1400" dirty="0"/>
              <a:t>§ 23 </a:t>
            </a:r>
            <a:r>
              <a:rPr lang="nb-NO" sz="1400" dirty="0" err="1"/>
              <a:t>nr</a:t>
            </a:r>
            <a:r>
              <a:rPr lang="nb-NO" sz="1400" dirty="0"/>
              <a:t> 3: videre når behovet for beskyttelse må anses ivaretatt ved at individualiserende kjennetegn er utelatt </a:t>
            </a:r>
          </a:p>
          <a:p>
            <a:r>
              <a:rPr lang="nb-NO" sz="1400" dirty="0"/>
              <a:t>§ 23 </a:t>
            </a:r>
            <a:r>
              <a:rPr lang="nb-NO" sz="1400" dirty="0" err="1"/>
              <a:t>nr</a:t>
            </a:r>
            <a:r>
              <a:rPr lang="nb-NO" sz="1400" dirty="0"/>
              <a:t> 4: videre når tungtveiende private eller offentlige interesser gjør det rettmessig å gi opplysningene videre </a:t>
            </a:r>
          </a:p>
          <a:p>
            <a:r>
              <a:rPr lang="nb-NO" sz="1400" dirty="0"/>
              <a:t>§ 23 </a:t>
            </a:r>
            <a:r>
              <a:rPr lang="nb-NO" sz="1400" dirty="0" err="1"/>
              <a:t>nr</a:t>
            </a:r>
            <a:r>
              <a:rPr lang="nb-NO" sz="1400" dirty="0"/>
              <a:t> 5: videre når helsepersonell gjennom sin yrkesutøvelse har grunn til å tro at dyr blir utsatt for slik mishandling eller alvorlig svikt vedrørende miljø, tilsyn og stell at det anses rettmessig å gi opplysningene videre til Mattilsynet eller politiet eller </a:t>
            </a:r>
          </a:p>
          <a:p>
            <a:r>
              <a:rPr lang="nb-NO" sz="1400" dirty="0">
                <a:solidFill>
                  <a:srgbClr val="00244E"/>
                </a:solidFill>
              </a:rPr>
              <a:t>§ 23 </a:t>
            </a:r>
            <a:r>
              <a:rPr lang="nb-NO" sz="1400" dirty="0" err="1">
                <a:solidFill>
                  <a:srgbClr val="00244E"/>
                </a:solidFill>
              </a:rPr>
              <a:t>nr</a:t>
            </a:r>
            <a:r>
              <a:rPr lang="nb-NO" sz="1400" dirty="0">
                <a:solidFill>
                  <a:srgbClr val="00244E"/>
                </a:solidFill>
              </a:rPr>
              <a:t> 6: videre etter regler fastsatt i lov eller i medhold av lov når det er uttrykkelig fastsatt eller klart forutsatt at taushetsplikt ikke skal gjelde</a:t>
            </a:r>
          </a:p>
          <a:p>
            <a:r>
              <a:rPr lang="nb-NO" sz="1400" dirty="0"/>
              <a:t>§ 24: opplysninger om avdød person ved vektige grunner</a:t>
            </a:r>
          </a:p>
          <a:p>
            <a:r>
              <a:rPr lang="nb-NO" sz="1400" dirty="0"/>
              <a:t>§ 25: samarbeidende personell kan få opplysninger med mindre pasienten motsetter seg </a:t>
            </a:r>
          </a:p>
          <a:p>
            <a:r>
              <a:rPr lang="nb-NO" sz="1400" dirty="0">
                <a:solidFill>
                  <a:srgbClr val="00244E"/>
                </a:solidFill>
              </a:rPr>
              <a:t>§ 26: til administrative systemer for helsehjelp / internkontroll / kvalitetssikring </a:t>
            </a:r>
          </a:p>
          <a:p>
            <a:r>
              <a:rPr lang="nb-NO" sz="1400" dirty="0"/>
              <a:t>§ 17. Helsepersonell skal av eget tiltak gi tilsynsmyndighetene informasjon om forhold som kan medføre fare for pasienters eller brukeres sikkerhet. </a:t>
            </a:r>
          </a:p>
          <a:p>
            <a:endParaRPr lang="nb-NO" sz="1600" dirty="0"/>
          </a:p>
          <a:p>
            <a:endParaRPr lang="nb-NO" sz="1600" dirty="0"/>
          </a:p>
          <a:p>
            <a:endParaRPr lang="nb-NO" sz="1600" dirty="0"/>
          </a:p>
          <a:p>
            <a:endParaRPr lang="nb-NO" dirty="0"/>
          </a:p>
        </p:txBody>
      </p:sp>
      <p:sp>
        <p:nvSpPr>
          <p:cNvPr id="2" name="Tittel 1">
            <a:extLst>
              <a:ext uri="{FF2B5EF4-FFF2-40B4-BE49-F238E27FC236}">
                <a16:creationId xmlns:a16="http://schemas.microsoft.com/office/drawing/2014/main" id="{D4839CBF-5AF6-4C10-A84D-D214A4D1388A}"/>
              </a:ext>
            </a:extLst>
          </p:cNvPr>
          <p:cNvSpPr>
            <a:spLocks noGrp="1"/>
          </p:cNvSpPr>
          <p:nvPr>
            <p:ph type="title"/>
          </p:nvPr>
        </p:nvSpPr>
        <p:spPr>
          <a:xfrm>
            <a:off x="906922" y="-104310"/>
            <a:ext cx="10080625" cy="699857"/>
          </a:xfrm>
        </p:spPr>
        <p:txBody>
          <a:bodyPr/>
          <a:lstStyle/>
          <a:p>
            <a:pPr algn="ctr"/>
            <a:r>
              <a:rPr kumimoji="0" lang="nb-NO" sz="3200" b="0" i="0" u="none" strike="noStrike" kern="1200" cap="none" spc="0" normalizeH="0" baseline="0" noProof="0" dirty="0">
                <a:ln>
                  <a:noFill/>
                </a:ln>
                <a:solidFill>
                  <a:srgbClr val="00244E"/>
                </a:solidFill>
                <a:effectLst/>
                <a:uLnTx/>
                <a:uFillTx/>
                <a:latin typeface="Open Sans"/>
                <a:ea typeface="Open Sans SemiBold" panose="020B0706030804020204" pitchFamily="34" charset="0"/>
                <a:cs typeface="Open Sans SemiBold" panose="020B0706030804020204" pitchFamily="34" charset="0"/>
              </a:rPr>
              <a:t>Finnes hjemmel for unntak fra taushetsplikten her?</a:t>
            </a:r>
            <a:endParaRPr lang="nb-NO" dirty="0"/>
          </a:p>
        </p:txBody>
      </p:sp>
      <p:sp>
        <p:nvSpPr>
          <p:cNvPr id="5" name="TekstSylinder 4">
            <a:extLst>
              <a:ext uri="{FF2B5EF4-FFF2-40B4-BE49-F238E27FC236}">
                <a16:creationId xmlns:a16="http://schemas.microsoft.com/office/drawing/2014/main" id="{F7612340-176C-1703-BCEC-89294FBD7585}"/>
              </a:ext>
            </a:extLst>
          </p:cNvPr>
          <p:cNvSpPr txBox="1"/>
          <p:nvPr/>
        </p:nvSpPr>
        <p:spPr>
          <a:xfrm>
            <a:off x="2089520" y="922139"/>
            <a:ext cx="1836235" cy="307777"/>
          </a:xfrm>
          <a:prstGeom prst="rect">
            <a:avLst/>
          </a:prstGeom>
          <a:noFill/>
        </p:spPr>
        <p:txBody>
          <a:bodyPr wrap="square" rtlCol="0">
            <a:spAutoFit/>
          </a:bodyPr>
          <a:lstStyle/>
          <a:p>
            <a:r>
              <a:rPr lang="nb-NO" sz="1400" dirty="0">
                <a:solidFill>
                  <a:srgbClr val="FF0000"/>
                </a:solidFill>
              </a:rPr>
              <a:t>§22 og §23 nr1</a:t>
            </a:r>
          </a:p>
        </p:txBody>
      </p:sp>
      <p:sp>
        <p:nvSpPr>
          <p:cNvPr id="8" name="TekstSylinder 7">
            <a:extLst>
              <a:ext uri="{FF2B5EF4-FFF2-40B4-BE49-F238E27FC236}">
                <a16:creationId xmlns:a16="http://schemas.microsoft.com/office/drawing/2014/main" id="{01680DEF-D2F1-A461-8C4E-68F331C14141}"/>
              </a:ext>
            </a:extLst>
          </p:cNvPr>
          <p:cNvSpPr txBox="1"/>
          <p:nvPr/>
        </p:nvSpPr>
        <p:spPr>
          <a:xfrm>
            <a:off x="5145706" y="1174666"/>
            <a:ext cx="611129" cy="307777"/>
          </a:xfrm>
          <a:prstGeom prst="rect">
            <a:avLst/>
          </a:prstGeom>
          <a:noFill/>
        </p:spPr>
        <p:txBody>
          <a:bodyPr wrap="square" rtlCol="0">
            <a:spAutoFit/>
          </a:bodyPr>
          <a:lstStyle/>
          <a:p>
            <a:r>
              <a:rPr lang="nb-NO" sz="1400" dirty="0">
                <a:solidFill>
                  <a:srgbClr val="FF0000"/>
                </a:solidFill>
              </a:rPr>
              <a:t>§22 </a:t>
            </a:r>
          </a:p>
        </p:txBody>
      </p:sp>
      <p:sp>
        <p:nvSpPr>
          <p:cNvPr id="9" name="TekstSylinder 8">
            <a:extLst>
              <a:ext uri="{FF2B5EF4-FFF2-40B4-BE49-F238E27FC236}">
                <a16:creationId xmlns:a16="http://schemas.microsoft.com/office/drawing/2014/main" id="{5577081D-632D-04BC-085F-E12FDA18DECF}"/>
              </a:ext>
            </a:extLst>
          </p:cNvPr>
          <p:cNvSpPr txBox="1"/>
          <p:nvPr/>
        </p:nvSpPr>
        <p:spPr>
          <a:xfrm>
            <a:off x="2958345" y="1948313"/>
            <a:ext cx="1355308" cy="307777"/>
          </a:xfrm>
          <a:prstGeom prst="rect">
            <a:avLst/>
          </a:prstGeom>
          <a:noFill/>
        </p:spPr>
        <p:txBody>
          <a:bodyPr wrap="square" rtlCol="0">
            <a:spAutoFit/>
          </a:bodyPr>
          <a:lstStyle/>
          <a:p>
            <a:r>
              <a:rPr lang="nb-NO" sz="1400" dirty="0">
                <a:solidFill>
                  <a:srgbClr val="FF0000"/>
                </a:solidFill>
              </a:rPr>
              <a:t>§23 </a:t>
            </a:r>
            <a:r>
              <a:rPr lang="nb-NO" sz="1400" dirty="0" err="1">
                <a:solidFill>
                  <a:srgbClr val="FF0000"/>
                </a:solidFill>
              </a:rPr>
              <a:t>nr</a:t>
            </a:r>
            <a:r>
              <a:rPr lang="nb-NO" sz="1400" dirty="0">
                <a:solidFill>
                  <a:srgbClr val="FF0000"/>
                </a:solidFill>
              </a:rPr>
              <a:t> 1 og 2</a:t>
            </a:r>
          </a:p>
        </p:txBody>
      </p:sp>
      <p:sp>
        <p:nvSpPr>
          <p:cNvPr id="10" name="TekstSylinder 9">
            <a:extLst>
              <a:ext uri="{FF2B5EF4-FFF2-40B4-BE49-F238E27FC236}">
                <a16:creationId xmlns:a16="http://schemas.microsoft.com/office/drawing/2014/main" id="{A95B2122-DDC8-3D13-0C4A-B7DBD122472A}"/>
              </a:ext>
            </a:extLst>
          </p:cNvPr>
          <p:cNvSpPr txBox="1"/>
          <p:nvPr/>
        </p:nvSpPr>
        <p:spPr>
          <a:xfrm>
            <a:off x="4863223" y="2256090"/>
            <a:ext cx="937468" cy="307777"/>
          </a:xfrm>
          <a:prstGeom prst="rect">
            <a:avLst/>
          </a:prstGeom>
          <a:noFill/>
        </p:spPr>
        <p:txBody>
          <a:bodyPr wrap="square" rtlCol="0">
            <a:spAutoFit/>
          </a:bodyPr>
          <a:lstStyle/>
          <a:p>
            <a:r>
              <a:rPr lang="nb-NO" sz="1400" dirty="0">
                <a:solidFill>
                  <a:srgbClr val="FF0000"/>
                </a:solidFill>
              </a:rPr>
              <a:t>§23 </a:t>
            </a:r>
            <a:r>
              <a:rPr lang="nb-NO" sz="1400" dirty="0" err="1">
                <a:solidFill>
                  <a:srgbClr val="FF0000"/>
                </a:solidFill>
              </a:rPr>
              <a:t>nr</a:t>
            </a:r>
            <a:r>
              <a:rPr lang="nb-NO" sz="1400" dirty="0">
                <a:solidFill>
                  <a:srgbClr val="FF0000"/>
                </a:solidFill>
              </a:rPr>
              <a:t> 3</a:t>
            </a:r>
          </a:p>
        </p:txBody>
      </p:sp>
      <p:sp>
        <p:nvSpPr>
          <p:cNvPr id="11" name="TekstSylinder 10">
            <a:extLst>
              <a:ext uri="{FF2B5EF4-FFF2-40B4-BE49-F238E27FC236}">
                <a16:creationId xmlns:a16="http://schemas.microsoft.com/office/drawing/2014/main" id="{709592BC-E6C1-7ABF-BFB2-D1739D27EA94}"/>
              </a:ext>
            </a:extLst>
          </p:cNvPr>
          <p:cNvSpPr txBox="1"/>
          <p:nvPr/>
        </p:nvSpPr>
        <p:spPr>
          <a:xfrm>
            <a:off x="2034280" y="3912246"/>
            <a:ext cx="2569128" cy="523220"/>
          </a:xfrm>
          <a:prstGeom prst="rect">
            <a:avLst/>
          </a:prstGeom>
          <a:noFill/>
        </p:spPr>
        <p:txBody>
          <a:bodyPr wrap="square" rtlCol="0">
            <a:spAutoFit/>
          </a:bodyPr>
          <a:lstStyle/>
          <a:p>
            <a:r>
              <a:rPr lang="nb-NO" sz="1400" dirty="0">
                <a:solidFill>
                  <a:srgbClr val="FF0000"/>
                </a:solidFill>
              </a:rPr>
              <a:t>Pasient: §23 </a:t>
            </a:r>
            <a:r>
              <a:rPr lang="nb-NO" sz="1400" dirty="0" err="1">
                <a:solidFill>
                  <a:srgbClr val="FF0000"/>
                </a:solidFill>
              </a:rPr>
              <a:t>nr</a:t>
            </a:r>
            <a:r>
              <a:rPr lang="nb-NO" sz="1400" dirty="0">
                <a:solidFill>
                  <a:srgbClr val="FF0000"/>
                </a:solidFill>
              </a:rPr>
              <a:t> 4 høy terskel  Kollega §17 «skal»</a:t>
            </a:r>
          </a:p>
        </p:txBody>
      </p:sp>
      <p:sp>
        <p:nvSpPr>
          <p:cNvPr id="12" name="TekstSylinder 11">
            <a:extLst>
              <a:ext uri="{FF2B5EF4-FFF2-40B4-BE49-F238E27FC236}">
                <a16:creationId xmlns:a16="http://schemas.microsoft.com/office/drawing/2014/main" id="{5EC62898-2E35-2765-526B-4C893DE7CFD0}"/>
              </a:ext>
            </a:extLst>
          </p:cNvPr>
          <p:cNvSpPr txBox="1"/>
          <p:nvPr/>
        </p:nvSpPr>
        <p:spPr>
          <a:xfrm>
            <a:off x="2698531" y="2884065"/>
            <a:ext cx="1970114" cy="307777"/>
          </a:xfrm>
          <a:prstGeom prst="rect">
            <a:avLst/>
          </a:prstGeom>
          <a:noFill/>
        </p:spPr>
        <p:txBody>
          <a:bodyPr wrap="square" rtlCol="0">
            <a:spAutoFit/>
          </a:bodyPr>
          <a:lstStyle/>
          <a:p>
            <a:r>
              <a:rPr lang="nb-NO" sz="1400" dirty="0">
                <a:solidFill>
                  <a:srgbClr val="FF0000"/>
                </a:solidFill>
              </a:rPr>
              <a:t>§23 </a:t>
            </a:r>
            <a:r>
              <a:rPr lang="nb-NO" sz="1400" dirty="0" err="1">
                <a:solidFill>
                  <a:srgbClr val="FF0000"/>
                </a:solidFill>
              </a:rPr>
              <a:t>nr</a:t>
            </a:r>
            <a:r>
              <a:rPr lang="nb-NO" sz="1400" dirty="0">
                <a:solidFill>
                  <a:srgbClr val="FF0000"/>
                </a:solidFill>
              </a:rPr>
              <a:t> 4, høy terskel</a:t>
            </a:r>
          </a:p>
        </p:txBody>
      </p:sp>
      <p:sp>
        <p:nvSpPr>
          <p:cNvPr id="13" name="TekstSylinder 12">
            <a:extLst>
              <a:ext uri="{FF2B5EF4-FFF2-40B4-BE49-F238E27FC236}">
                <a16:creationId xmlns:a16="http://schemas.microsoft.com/office/drawing/2014/main" id="{B6F6DD34-6C43-6C30-57CA-5CB4734BAA7D}"/>
              </a:ext>
            </a:extLst>
          </p:cNvPr>
          <p:cNvSpPr txBox="1"/>
          <p:nvPr/>
        </p:nvSpPr>
        <p:spPr>
          <a:xfrm>
            <a:off x="1405565" y="3429000"/>
            <a:ext cx="937468" cy="307777"/>
          </a:xfrm>
          <a:prstGeom prst="rect">
            <a:avLst/>
          </a:prstGeom>
          <a:noFill/>
        </p:spPr>
        <p:txBody>
          <a:bodyPr wrap="square" rtlCol="0">
            <a:spAutoFit/>
          </a:bodyPr>
          <a:lstStyle/>
          <a:p>
            <a:r>
              <a:rPr lang="nb-NO" sz="1400" dirty="0">
                <a:solidFill>
                  <a:srgbClr val="FF0000"/>
                </a:solidFill>
              </a:rPr>
              <a:t>§23 </a:t>
            </a:r>
            <a:r>
              <a:rPr lang="nb-NO" sz="1400" dirty="0" err="1">
                <a:solidFill>
                  <a:srgbClr val="FF0000"/>
                </a:solidFill>
              </a:rPr>
              <a:t>nr</a:t>
            </a:r>
            <a:r>
              <a:rPr lang="nb-NO" sz="1400" dirty="0">
                <a:solidFill>
                  <a:srgbClr val="FF0000"/>
                </a:solidFill>
              </a:rPr>
              <a:t> 5</a:t>
            </a:r>
          </a:p>
        </p:txBody>
      </p:sp>
      <p:sp>
        <p:nvSpPr>
          <p:cNvPr id="14" name="TekstSylinder 13">
            <a:extLst>
              <a:ext uri="{FF2B5EF4-FFF2-40B4-BE49-F238E27FC236}">
                <a16:creationId xmlns:a16="http://schemas.microsoft.com/office/drawing/2014/main" id="{A56BF4D5-F307-B923-17DB-9241AAB47107}"/>
              </a:ext>
            </a:extLst>
          </p:cNvPr>
          <p:cNvSpPr txBox="1"/>
          <p:nvPr/>
        </p:nvSpPr>
        <p:spPr>
          <a:xfrm>
            <a:off x="2331379" y="4530795"/>
            <a:ext cx="2958267" cy="307777"/>
          </a:xfrm>
          <a:prstGeom prst="rect">
            <a:avLst/>
          </a:prstGeom>
          <a:noFill/>
        </p:spPr>
        <p:txBody>
          <a:bodyPr wrap="square" rtlCol="0">
            <a:spAutoFit/>
          </a:bodyPr>
          <a:lstStyle/>
          <a:p>
            <a:r>
              <a:rPr lang="nb-NO" sz="1400" dirty="0">
                <a:solidFill>
                  <a:srgbClr val="FF0000"/>
                </a:solidFill>
              </a:rPr>
              <a:t>§23 </a:t>
            </a:r>
            <a:r>
              <a:rPr lang="nb-NO" sz="1400" dirty="0" err="1">
                <a:solidFill>
                  <a:srgbClr val="FF0000"/>
                </a:solidFill>
              </a:rPr>
              <a:t>nr</a:t>
            </a:r>
            <a:r>
              <a:rPr lang="nb-NO" sz="1400" dirty="0">
                <a:solidFill>
                  <a:srgbClr val="FF0000"/>
                </a:solidFill>
              </a:rPr>
              <a:t> 4 kun ved gjentakelsesfare</a:t>
            </a:r>
          </a:p>
        </p:txBody>
      </p:sp>
      <p:sp>
        <p:nvSpPr>
          <p:cNvPr id="15" name="TekstSylinder 14">
            <a:extLst>
              <a:ext uri="{FF2B5EF4-FFF2-40B4-BE49-F238E27FC236}">
                <a16:creationId xmlns:a16="http://schemas.microsoft.com/office/drawing/2014/main" id="{0E0B1197-C75F-6F56-3412-495736BB7059}"/>
              </a:ext>
            </a:extLst>
          </p:cNvPr>
          <p:cNvSpPr txBox="1"/>
          <p:nvPr/>
        </p:nvSpPr>
        <p:spPr>
          <a:xfrm>
            <a:off x="2229797" y="5049261"/>
            <a:ext cx="937468" cy="307777"/>
          </a:xfrm>
          <a:prstGeom prst="rect">
            <a:avLst/>
          </a:prstGeom>
          <a:noFill/>
        </p:spPr>
        <p:txBody>
          <a:bodyPr wrap="square" rtlCol="0">
            <a:spAutoFit/>
          </a:bodyPr>
          <a:lstStyle/>
          <a:p>
            <a:r>
              <a:rPr lang="nb-NO" sz="1400" dirty="0">
                <a:solidFill>
                  <a:srgbClr val="FF0000"/>
                </a:solidFill>
              </a:rPr>
              <a:t>§25</a:t>
            </a:r>
          </a:p>
        </p:txBody>
      </p:sp>
      <p:sp>
        <p:nvSpPr>
          <p:cNvPr id="16" name="TekstSylinder 15">
            <a:extLst>
              <a:ext uri="{FF2B5EF4-FFF2-40B4-BE49-F238E27FC236}">
                <a16:creationId xmlns:a16="http://schemas.microsoft.com/office/drawing/2014/main" id="{23384739-5027-AC5A-7DA2-0D16ADF82BFE}"/>
              </a:ext>
            </a:extLst>
          </p:cNvPr>
          <p:cNvSpPr txBox="1"/>
          <p:nvPr/>
        </p:nvSpPr>
        <p:spPr>
          <a:xfrm>
            <a:off x="4863223" y="5582844"/>
            <a:ext cx="937468" cy="307777"/>
          </a:xfrm>
          <a:prstGeom prst="rect">
            <a:avLst/>
          </a:prstGeom>
          <a:noFill/>
        </p:spPr>
        <p:txBody>
          <a:bodyPr wrap="square" rtlCol="0">
            <a:spAutoFit/>
          </a:bodyPr>
          <a:lstStyle/>
          <a:p>
            <a:r>
              <a:rPr lang="nb-NO" sz="1400" dirty="0">
                <a:solidFill>
                  <a:srgbClr val="FF0000"/>
                </a:solidFill>
              </a:rPr>
              <a:t>§22 /25</a:t>
            </a:r>
          </a:p>
        </p:txBody>
      </p:sp>
      <p:sp>
        <p:nvSpPr>
          <p:cNvPr id="17" name="TekstSylinder 16">
            <a:extLst>
              <a:ext uri="{FF2B5EF4-FFF2-40B4-BE49-F238E27FC236}">
                <a16:creationId xmlns:a16="http://schemas.microsoft.com/office/drawing/2014/main" id="{512BF6DE-1FC1-619D-8DC0-D12F32EDB8EE}"/>
              </a:ext>
            </a:extLst>
          </p:cNvPr>
          <p:cNvSpPr txBox="1"/>
          <p:nvPr/>
        </p:nvSpPr>
        <p:spPr>
          <a:xfrm>
            <a:off x="4134674" y="5948120"/>
            <a:ext cx="937468" cy="307777"/>
          </a:xfrm>
          <a:prstGeom prst="rect">
            <a:avLst/>
          </a:prstGeom>
          <a:noFill/>
        </p:spPr>
        <p:txBody>
          <a:bodyPr wrap="square" rtlCol="0">
            <a:spAutoFit/>
          </a:bodyPr>
          <a:lstStyle/>
          <a:p>
            <a:r>
              <a:rPr lang="nb-NO" sz="1400" dirty="0">
                <a:solidFill>
                  <a:srgbClr val="FF0000"/>
                </a:solidFill>
              </a:rPr>
              <a:t>§22 /25</a:t>
            </a:r>
          </a:p>
        </p:txBody>
      </p:sp>
    </p:spTree>
    <p:extLst>
      <p:ext uri="{BB962C8B-B14F-4D97-AF65-F5344CB8AC3E}">
        <p14:creationId xmlns:p14="http://schemas.microsoft.com/office/powerpoint/2010/main" val="107576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500" fill="hold"/>
                                        <p:tgtEl>
                                          <p:spTgt spid="16"/>
                                        </p:tgtEl>
                                        <p:attrNameLst>
                                          <p:attrName>ppt_w</p:attrName>
                                        </p:attrNameLst>
                                      </p:cBhvr>
                                      <p:tavLst>
                                        <p:tav tm="0">
                                          <p:val>
                                            <p:fltVal val="0"/>
                                          </p:val>
                                        </p:tav>
                                        <p:tav tm="100000">
                                          <p:val>
                                            <p:strVal val="#ppt_w"/>
                                          </p:val>
                                        </p:tav>
                                      </p:tavLst>
                                    </p:anim>
                                    <p:anim calcmode="lin" valueType="num">
                                      <p:cBhvr>
                                        <p:cTn id="71" dur="500" fill="hold"/>
                                        <p:tgtEl>
                                          <p:spTgt spid="16"/>
                                        </p:tgtEl>
                                        <p:attrNameLst>
                                          <p:attrName>ppt_h</p:attrName>
                                        </p:attrNameLst>
                                      </p:cBhvr>
                                      <p:tavLst>
                                        <p:tav tm="0">
                                          <p:val>
                                            <p:fltVal val="0"/>
                                          </p:val>
                                        </p:tav>
                                        <p:tav tm="100000">
                                          <p:val>
                                            <p:strVal val="#ppt_h"/>
                                          </p:val>
                                        </p:tav>
                                      </p:tavLst>
                                    </p:anim>
                                    <p:animEffect transition="in" filter="fade">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fltVal val="0"/>
                                          </p:val>
                                        </p:tav>
                                        <p:tav tm="100000">
                                          <p:val>
                                            <p:strVal val="#ppt_w"/>
                                          </p:val>
                                        </p:tav>
                                      </p:tavLst>
                                    </p:anim>
                                    <p:anim calcmode="lin" valueType="num">
                                      <p:cBhvr>
                                        <p:cTn id="78" dur="500" fill="hold"/>
                                        <p:tgtEl>
                                          <p:spTgt spid="17"/>
                                        </p:tgtEl>
                                        <p:attrNameLst>
                                          <p:attrName>ppt_h</p:attrName>
                                        </p:attrNameLst>
                                      </p:cBhvr>
                                      <p:tavLst>
                                        <p:tav tm="0">
                                          <p:val>
                                            <p:fltVal val="0"/>
                                          </p:val>
                                        </p:tav>
                                        <p:tav tm="100000">
                                          <p:val>
                                            <p:strVal val="#ppt_h"/>
                                          </p:val>
                                        </p:tav>
                                      </p:tavLst>
                                    </p:anim>
                                    <p:animEffect transition="in" filter="fade">
                                      <p:cBhvr>
                                        <p:cTn id="7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13" grpId="0"/>
      <p:bldP spid="14" grpId="0"/>
      <p:bldP spid="1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E7265517-016F-41EF-B602-A222A034B1AD}"/>
              </a:ext>
            </a:extLst>
          </p:cNvPr>
          <p:cNvSpPr>
            <a:spLocks noGrp="1"/>
          </p:cNvSpPr>
          <p:nvPr>
            <p:ph type="body" sz="quarter" idx="11"/>
          </p:nvPr>
        </p:nvSpPr>
        <p:spPr>
          <a:xfrm>
            <a:off x="6398167" y="1315092"/>
            <a:ext cx="5482209" cy="5167901"/>
          </a:xfrm>
        </p:spPr>
        <p:txBody>
          <a:bodyPr/>
          <a:lstStyle/>
          <a:p>
            <a:r>
              <a:rPr lang="nb-NO" sz="1800" dirty="0"/>
              <a:t>HPL § 17: Fare for pasientsikkerhet: varsle tilsynsmyndighet</a:t>
            </a:r>
          </a:p>
          <a:p>
            <a:r>
              <a:rPr lang="nb-NO" sz="1800" dirty="0"/>
              <a:t>HPL § 30: Ved tilsyn: til tilsynsmyndighet</a:t>
            </a:r>
          </a:p>
          <a:p>
            <a:r>
              <a:rPr lang="nb-NO" sz="1800" dirty="0"/>
              <a:t>HPL § 31: Avverge alvorlig skade på person eller eiendom: til nødetater</a:t>
            </a:r>
          </a:p>
          <a:p>
            <a:r>
              <a:rPr lang="nb-NO" sz="1800" dirty="0"/>
              <a:t>HPL § 32 første led: Behov for tiltak fra kommunale helse og omsorgstjenester og samtykket: til kommunale helse og omsorgstjenester </a:t>
            </a:r>
          </a:p>
          <a:p>
            <a:r>
              <a:rPr lang="nb-NO" sz="1800" dirty="0"/>
              <a:t>HPL § 32 andre ledd: gravid rusmisbruker: til kommunen </a:t>
            </a:r>
          </a:p>
          <a:p>
            <a:r>
              <a:rPr lang="nb-NO" sz="1800" dirty="0"/>
              <a:t>§ 33: Barneverntjenesten</a:t>
            </a:r>
          </a:p>
          <a:p>
            <a:r>
              <a:rPr lang="nb-NO" sz="1800" dirty="0"/>
              <a:t>HPL § 34: Helsekrav til førerkort: til Statsforvalteren</a:t>
            </a:r>
          </a:p>
          <a:p>
            <a:r>
              <a:rPr lang="nb-NO" sz="1800" dirty="0"/>
              <a:t>HPL § 38 a: Behov og samtykke til IP/koordinator: til koordinerende enhet </a:t>
            </a:r>
          </a:p>
          <a:p>
            <a:r>
              <a:rPr lang="nb-NO" sz="1800" dirty="0"/>
              <a:t>HPL § 35-37: Til registre: fødsler, dødsfall, </a:t>
            </a:r>
            <a:r>
              <a:rPr lang="nb-NO" sz="1800" dirty="0" err="1"/>
              <a:t>helsereg</a:t>
            </a:r>
            <a:r>
              <a:rPr lang="nb-NO" sz="1800" dirty="0"/>
              <a:t>...</a:t>
            </a:r>
          </a:p>
        </p:txBody>
      </p:sp>
      <p:sp>
        <p:nvSpPr>
          <p:cNvPr id="3" name="Plassholder for tekst 2">
            <a:extLst>
              <a:ext uri="{FF2B5EF4-FFF2-40B4-BE49-F238E27FC236}">
                <a16:creationId xmlns:a16="http://schemas.microsoft.com/office/drawing/2014/main" id="{662D9779-F08B-405C-8A8A-39C2CA0D5228}"/>
              </a:ext>
            </a:extLst>
          </p:cNvPr>
          <p:cNvSpPr>
            <a:spLocks noGrp="1"/>
          </p:cNvSpPr>
          <p:nvPr>
            <p:ph type="body" sz="quarter" idx="12"/>
          </p:nvPr>
        </p:nvSpPr>
        <p:spPr>
          <a:xfrm>
            <a:off x="818001" y="1315092"/>
            <a:ext cx="4881551" cy="4804098"/>
          </a:xfrm>
        </p:spPr>
        <p:txBody>
          <a:bodyPr/>
          <a:lstStyle/>
          <a:p>
            <a:pPr marL="342900" indent="-342900">
              <a:buFont typeface="+mj-lt"/>
              <a:buAutoNum type="arabicPeriod"/>
            </a:pPr>
            <a:r>
              <a:rPr lang="nb-NO" sz="1800" dirty="0"/>
              <a:t>Du opplever at dine kollegaer på hjerteavdelingen slutter i protest mot ledelsen, og det er alt for få på jobb.</a:t>
            </a:r>
          </a:p>
          <a:p>
            <a:pPr marL="342900" indent="-342900">
              <a:buFont typeface="+mj-lt"/>
              <a:buAutoNum type="arabicPeriod"/>
            </a:pPr>
            <a:r>
              <a:rPr lang="nb-NO" sz="1800" dirty="0"/>
              <a:t>Du får brev fra Statsforvalteren om å gi opplysninger i en tilsynssak.</a:t>
            </a:r>
          </a:p>
          <a:p>
            <a:pPr marL="342900" indent="-342900">
              <a:buFont typeface="+mj-lt"/>
              <a:buAutoNum type="arabicPeriod"/>
            </a:pPr>
            <a:r>
              <a:rPr lang="nb-NO" sz="1800" dirty="0"/>
              <a:t>En pasient ønsker IP, og har helsetjenester fra ulike aktører?</a:t>
            </a:r>
          </a:p>
          <a:p>
            <a:pPr marL="342900" indent="-342900">
              <a:buFont typeface="+mj-lt"/>
              <a:buAutoNum type="arabicPeriod"/>
            </a:pPr>
            <a:r>
              <a:rPr lang="nb-NO" sz="1800" dirty="0"/>
              <a:t>Du oppdager at en pasient har skadelig bruk av alkohol, og fortsetter tross kjøreforbud.</a:t>
            </a:r>
          </a:p>
          <a:p>
            <a:pPr marL="342900" indent="-342900">
              <a:buFont typeface="+mj-lt"/>
              <a:buAutoNum type="arabicPeriod"/>
            </a:pPr>
            <a:r>
              <a:rPr lang="nb-NO" sz="1800" dirty="0"/>
              <a:t>En pasient forteller at han skal hjem å tenne på huset. </a:t>
            </a:r>
          </a:p>
          <a:p>
            <a:pPr marL="342900" indent="-342900">
              <a:buFont typeface="+mj-lt"/>
              <a:buAutoNum type="arabicPeriod"/>
            </a:pPr>
            <a:r>
              <a:rPr lang="nb-NO" sz="1800" dirty="0"/>
              <a:t>Du observerer gjentatte ganger blåflekker på et barn, en mor som lukter alkohol og ikke oppmøte til viktige behandlinger.</a:t>
            </a:r>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p:txBody>
      </p:sp>
      <p:sp>
        <p:nvSpPr>
          <p:cNvPr id="4" name="Tittel 3">
            <a:extLst>
              <a:ext uri="{FF2B5EF4-FFF2-40B4-BE49-F238E27FC236}">
                <a16:creationId xmlns:a16="http://schemas.microsoft.com/office/drawing/2014/main" id="{6884505A-B795-45DB-8DAA-4CE45445F887}"/>
              </a:ext>
            </a:extLst>
          </p:cNvPr>
          <p:cNvSpPr>
            <a:spLocks noGrp="1"/>
          </p:cNvSpPr>
          <p:nvPr>
            <p:ph type="title"/>
          </p:nvPr>
        </p:nvSpPr>
        <p:spPr>
          <a:xfrm>
            <a:off x="1055688" y="198783"/>
            <a:ext cx="10080625" cy="887895"/>
          </a:xfrm>
        </p:spPr>
        <p:txBody>
          <a:bodyPr/>
          <a:lstStyle/>
          <a:p>
            <a:pPr algn="ctr"/>
            <a:r>
              <a:rPr lang="nb-NO" dirty="0"/>
              <a:t>Har du plikt til å gi opplysninger?  </a:t>
            </a:r>
            <a:endParaRPr lang="nb-NO" i="1" dirty="0">
              <a:solidFill>
                <a:schemeClr val="accent5"/>
              </a:solidFill>
            </a:endParaRPr>
          </a:p>
        </p:txBody>
      </p:sp>
      <p:sp>
        <p:nvSpPr>
          <p:cNvPr id="6" name="TekstSylinder 5">
            <a:extLst>
              <a:ext uri="{FF2B5EF4-FFF2-40B4-BE49-F238E27FC236}">
                <a16:creationId xmlns:a16="http://schemas.microsoft.com/office/drawing/2014/main" id="{1821ADC9-4C18-42D5-9CF0-6C4C7FF988E6}"/>
              </a:ext>
            </a:extLst>
          </p:cNvPr>
          <p:cNvSpPr txBox="1"/>
          <p:nvPr/>
        </p:nvSpPr>
        <p:spPr>
          <a:xfrm>
            <a:off x="2984620" y="5241628"/>
            <a:ext cx="6128480" cy="1241365"/>
          </a:xfrm>
          <a:prstGeom prst="rect">
            <a:avLst/>
          </a:prstGeom>
          <a:solidFill>
            <a:srgbClr val="FFFF00"/>
          </a:solidFill>
        </p:spPr>
        <p:txBody>
          <a:bodyPr wrap="square" rtlCol="0">
            <a:spAutoFit/>
          </a:bodyPr>
          <a:lstStyle/>
          <a:p>
            <a:pPr lvl="0">
              <a:spcBef>
                <a:spcPts val="1000"/>
              </a:spcBef>
            </a:pPr>
            <a:endParaRPr lang="nb-NO" sz="2000" dirty="0">
              <a:solidFill>
                <a:srgbClr val="C90B1C">
                  <a:lumMod val="40000"/>
                  <a:lumOff val="60000"/>
                </a:srgbClr>
              </a:solidFill>
              <a:latin typeface="Open Sans Light"/>
            </a:endParaRPr>
          </a:p>
          <a:p>
            <a:pPr lvl="0">
              <a:spcBef>
                <a:spcPts val="1000"/>
              </a:spcBef>
            </a:pPr>
            <a:r>
              <a:rPr lang="nb-NO" sz="2000" dirty="0">
                <a:solidFill>
                  <a:srgbClr val="C90B1C">
                    <a:lumMod val="40000"/>
                    <a:lumOff val="60000"/>
                  </a:srgbClr>
                </a:solidFill>
                <a:latin typeface="Open Sans Light"/>
              </a:rPr>
              <a:t>	Jobb individuelt med dette i 3 minutter</a:t>
            </a:r>
          </a:p>
          <a:p>
            <a:pPr lvl="0">
              <a:spcBef>
                <a:spcPts val="1000"/>
              </a:spcBef>
            </a:pPr>
            <a:endParaRPr lang="nb-NO" dirty="0">
              <a:solidFill>
                <a:srgbClr val="00244E"/>
              </a:solidFill>
              <a:latin typeface="Open Sans Light"/>
            </a:endParaRPr>
          </a:p>
        </p:txBody>
      </p:sp>
    </p:spTree>
    <p:extLst>
      <p:ext uri="{BB962C8B-B14F-4D97-AF65-F5344CB8AC3E}">
        <p14:creationId xmlns:p14="http://schemas.microsoft.com/office/powerpoint/2010/main" val="233306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662D9779-F08B-405C-8A8A-39C2CA0D5228}"/>
              </a:ext>
            </a:extLst>
          </p:cNvPr>
          <p:cNvSpPr>
            <a:spLocks noGrp="1"/>
          </p:cNvSpPr>
          <p:nvPr>
            <p:ph type="body" sz="quarter" idx="12"/>
          </p:nvPr>
        </p:nvSpPr>
        <p:spPr>
          <a:xfrm>
            <a:off x="818001" y="1705510"/>
            <a:ext cx="4881551" cy="4413680"/>
          </a:xfrm>
        </p:spPr>
        <p:txBody>
          <a:bodyPr/>
          <a:lstStyle/>
          <a:p>
            <a:pPr marL="342900" indent="-342900">
              <a:buFont typeface="+mj-lt"/>
              <a:buAutoNum type="arabicPeriod"/>
            </a:pPr>
            <a:r>
              <a:rPr lang="nb-NO" sz="1600" dirty="0"/>
              <a:t>Du opplever at dine kollegaer på hjerteavdelingen slutter i protest mot ledelsen, og det er alt for få på jobb.</a:t>
            </a:r>
          </a:p>
          <a:p>
            <a:pPr marL="342900" indent="-342900">
              <a:buFont typeface="+mj-lt"/>
              <a:buAutoNum type="arabicPeriod"/>
            </a:pPr>
            <a:r>
              <a:rPr lang="nb-NO" sz="1600" dirty="0"/>
              <a:t>Du får brev </a:t>
            </a:r>
            <a:r>
              <a:rPr lang="nb-NO" sz="1600"/>
              <a:t>fra Statsforvalteren </a:t>
            </a:r>
            <a:r>
              <a:rPr lang="nb-NO" sz="1600" dirty="0"/>
              <a:t>om å gi opplysninger i en tilsynssak.</a:t>
            </a:r>
          </a:p>
          <a:p>
            <a:pPr marL="342900" indent="-342900">
              <a:buFont typeface="+mj-lt"/>
              <a:buAutoNum type="arabicPeriod"/>
            </a:pPr>
            <a:r>
              <a:rPr lang="nb-NO" sz="1600" dirty="0"/>
              <a:t>En pasient ønsker IP, og har helsetjenester fra ulike aktører?</a:t>
            </a:r>
          </a:p>
          <a:p>
            <a:pPr marL="342900" indent="-342900">
              <a:buFont typeface="+mj-lt"/>
              <a:buAutoNum type="arabicPeriod"/>
            </a:pPr>
            <a:r>
              <a:rPr lang="nb-NO" sz="1600" dirty="0"/>
              <a:t>Du oppdager at en pasient har skadelig bruk av alkohol, og fortsetter tross kjøreforbud.</a:t>
            </a:r>
          </a:p>
          <a:p>
            <a:pPr marL="342900" indent="-342900">
              <a:buFont typeface="+mj-lt"/>
              <a:buAutoNum type="arabicPeriod"/>
            </a:pPr>
            <a:r>
              <a:rPr lang="nb-NO" sz="1600" dirty="0"/>
              <a:t>En pasient forteller at han skal hjem å tenne på huset. </a:t>
            </a:r>
          </a:p>
          <a:p>
            <a:pPr marL="342900" indent="-342900">
              <a:buFont typeface="+mj-lt"/>
              <a:buAutoNum type="arabicPeriod"/>
            </a:pPr>
            <a:r>
              <a:rPr lang="nb-NO" sz="1600" dirty="0"/>
              <a:t>Du observerer gjentatte ganger blåflekker på et barn, en mor som lukter alkohol og ikke oppmøte til viktige behandlinger.</a:t>
            </a:r>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p:txBody>
      </p:sp>
      <p:sp>
        <p:nvSpPr>
          <p:cNvPr id="4" name="Tittel 3">
            <a:extLst>
              <a:ext uri="{FF2B5EF4-FFF2-40B4-BE49-F238E27FC236}">
                <a16:creationId xmlns:a16="http://schemas.microsoft.com/office/drawing/2014/main" id="{6884505A-B795-45DB-8DAA-4CE45445F887}"/>
              </a:ext>
            </a:extLst>
          </p:cNvPr>
          <p:cNvSpPr>
            <a:spLocks noGrp="1"/>
          </p:cNvSpPr>
          <p:nvPr>
            <p:ph type="title"/>
          </p:nvPr>
        </p:nvSpPr>
        <p:spPr>
          <a:xfrm>
            <a:off x="1055688" y="198783"/>
            <a:ext cx="10080625" cy="887895"/>
          </a:xfrm>
        </p:spPr>
        <p:txBody>
          <a:bodyPr/>
          <a:lstStyle/>
          <a:p>
            <a:pPr algn="ctr"/>
            <a:r>
              <a:rPr lang="nb-NO" dirty="0"/>
              <a:t>Når </a:t>
            </a:r>
            <a:r>
              <a:rPr lang="nb-NO" b="1" dirty="0"/>
              <a:t>skal</a:t>
            </a:r>
            <a:r>
              <a:rPr lang="nb-NO" dirty="0"/>
              <a:t> du melde</a:t>
            </a:r>
            <a:r>
              <a:rPr lang="nb-NO"/>
              <a:t>? </a:t>
            </a:r>
            <a:endParaRPr lang="nb-NO" i="1" dirty="0">
              <a:solidFill>
                <a:schemeClr val="accent5"/>
              </a:solidFill>
            </a:endParaRPr>
          </a:p>
        </p:txBody>
      </p:sp>
      <p:sp>
        <p:nvSpPr>
          <p:cNvPr id="6" name="TekstSylinder 5">
            <a:extLst>
              <a:ext uri="{FF2B5EF4-FFF2-40B4-BE49-F238E27FC236}">
                <a16:creationId xmlns:a16="http://schemas.microsoft.com/office/drawing/2014/main" id="{F3C12F1B-CAAD-71E8-8151-CC9CB51A19BE}"/>
              </a:ext>
            </a:extLst>
          </p:cNvPr>
          <p:cNvSpPr txBox="1"/>
          <p:nvPr/>
        </p:nvSpPr>
        <p:spPr>
          <a:xfrm>
            <a:off x="3657600" y="2199824"/>
            <a:ext cx="661639" cy="338554"/>
          </a:xfrm>
          <a:prstGeom prst="rect">
            <a:avLst/>
          </a:prstGeom>
          <a:noFill/>
        </p:spPr>
        <p:txBody>
          <a:bodyPr wrap="square" rtlCol="0">
            <a:spAutoFit/>
          </a:bodyPr>
          <a:lstStyle/>
          <a:p>
            <a:r>
              <a:rPr lang="nb-NO" sz="1600" dirty="0">
                <a:solidFill>
                  <a:srgbClr val="FF0000"/>
                </a:solidFill>
              </a:rPr>
              <a:t>§17</a:t>
            </a:r>
          </a:p>
        </p:txBody>
      </p:sp>
      <p:sp>
        <p:nvSpPr>
          <p:cNvPr id="7" name="TekstSylinder 6">
            <a:extLst>
              <a:ext uri="{FF2B5EF4-FFF2-40B4-BE49-F238E27FC236}">
                <a16:creationId xmlns:a16="http://schemas.microsoft.com/office/drawing/2014/main" id="{707EDA0F-79A0-5F22-7CC3-B2908AC89467}"/>
              </a:ext>
            </a:extLst>
          </p:cNvPr>
          <p:cNvSpPr txBox="1"/>
          <p:nvPr/>
        </p:nvSpPr>
        <p:spPr>
          <a:xfrm>
            <a:off x="3839187" y="2807369"/>
            <a:ext cx="661639" cy="338554"/>
          </a:xfrm>
          <a:prstGeom prst="rect">
            <a:avLst/>
          </a:prstGeom>
          <a:noFill/>
        </p:spPr>
        <p:txBody>
          <a:bodyPr wrap="square" rtlCol="0">
            <a:spAutoFit/>
          </a:bodyPr>
          <a:lstStyle/>
          <a:p>
            <a:r>
              <a:rPr lang="nb-NO" sz="1600" dirty="0">
                <a:solidFill>
                  <a:srgbClr val="FF0000"/>
                </a:solidFill>
              </a:rPr>
              <a:t>§30</a:t>
            </a:r>
          </a:p>
        </p:txBody>
      </p:sp>
      <p:sp>
        <p:nvSpPr>
          <p:cNvPr id="8" name="TekstSylinder 7">
            <a:extLst>
              <a:ext uri="{FF2B5EF4-FFF2-40B4-BE49-F238E27FC236}">
                <a16:creationId xmlns:a16="http://schemas.microsoft.com/office/drawing/2014/main" id="{BEA457B7-FE86-EF7F-F0BD-B1B6C8C51877}"/>
              </a:ext>
            </a:extLst>
          </p:cNvPr>
          <p:cNvSpPr txBox="1"/>
          <p:nvPr/>
        </p:nvSpPr>
        <p:spPr>
          <a:xfrm>
            <a:off x="2536015" y="3413549"/>
            <a:ext cx="1822464" cy="338554"/>
          </a:xfrm>
          <a:prstGeom prst="rect">
            <a:avLst/>
          </a:prstGeom>
          <a:noFill/>
        </p:spPr>
        <p:txBody>
          <a:bodyPr wrap="square" rtlCol="0">
            <a:spAutoFit/>
          </a:bodyPr>
          <a:lstStyle/>
          <a:p>
            <a:r>
              <a:rPr lang="nb-NO" sz="1600" dirty="0">
                <a:solidFill>
                  <a:srgbClr val="FF0000"/>
                </a:solidFill>
              </a:rPr>
              <a:t>§38a samtykke</a:t>
            </a:r>
          </a:p>
        </p:txBody>
      </p:sp>
      <p:sp>
        <p:nvSpPr>
          <p:cNvPr id="9" name="TekstSylinder 8">
            <a:extLst>
              <a:ext uri="{FF2B5EF4-FFF2-40B4-BE49-F238E27FC236}">
                <a16:creationId xmlns:a16="http://schemas.microsoft.com/office/drawing/2014/main" id="{47027F0B-2E93-4665-8268-2A4C6871AE7C}"/>
              </a:ext>
            </a:extLst>
          </p:cNvPr>
          <p:cNvSpPr txBox="1"/>
          <p:nvPr/>
        </p:nvSpPr>
        <p:spPr>
          <a:xfrm>
            <a:off x="4858241" y="4034395"/>
            <a:ext cx="722760" cy="338554"/>
          </a:xfrm>
          <a:prstGeom prst="rect">
            <a:avLst/>
          </a:prstGeom>
          <a:noFill/>
        </p:spPr>
        <p:txBody>
          <a:bodyPr wrap="square" rtlCol="0">
            <a:spAutoFit/>
          </a:bodyPr>
          <a:lstStyle/>
          <a:p>
            <a:r>
              <a:rPr lang="nb-NO" sz="1600" dirty="0">
                <a:solidFill>
                  <a:srgbClr val="FF0000"/>
                </a:solidFill>
              </a:rPr>
              <a:t>§34</a:t>
            </a:r>
          </a:p>
        </p:txBody>
      </p:sp>
      <p:sp>
        <p:nvSpPr>
          <p:cNvPr id="10" name="TekstSylinder 9">
            <a:extLst>
              <a:ext uri="{FF2B5EF4-FFF2-40B4-BE49-F238E27FC236}">
                <a16:creationId xmlns:a16="http://schemas.microsoft.com/office/drawing/2014/main" id="{B3AB6E43-AC37-52A8-7848-4DF6429C1986}"/>
              </a:ext>
            </a:extLst>
          </p:cNvPr>
          <p:cNvSpPr txBox="1"/>
          <p:nvPr/>
        </p:nvSpPr>
        <p:spPr>
          <a:xfrm>
            <a:off x="2046459" y="4597092"/>
            <a:ext cx="722760" cy="338554"/>
          </a:xfrm>
          <a:prstGeom prst="rect">
            <a:avLst/>
          </a:prstGeom>
          <a:noFill/>
        </p:spPr>
        <p:txBody>
          <a:bodyPr wrap="square" rtlCol="0">
            <a:spAutoFit/>
          </a:bodyPr>
          <a:lstStyle/>
          <a:p>
            <a:r>
              <a:rPr lang="nb-NO" sz="1600" dirty="0">
                <a:solidFill>
                  <a:srgbClr val="FF0000"/>
                </a:solidFill>
              </a:rPr>
              <a:t>§31</a:t>
            </a:r>
          </a:p>
        </p:txBody>
      </p:sp>
      <p:sp>
        <p:nvSpPr>
          <p:cNvPr id="11" name="TekstSylinder 10">
            <a:extLst>
              <a:ext uri="{FF2B5EF4-FFF2-40B4-BE49-F238E27FC236}">
                <a16:creationId xmlns:a16="http://schemas.microsoft.com/office/drawing/2014/main" id="{2FF23C11-43E8-813A-9235-C996BACCDBA0}"/>
              </a:ext>
            </a:extLst>
          </p:cNvPr>
          <p:cNvSpPr txBox="1"/>
          <p:nvPr/>
        </p:nvSpPr>
        <p:spPr>
          <a:xfrm>
            <a:off x="4358479" y="5540034"/>
            <a:ext cx="661639" cy="338554"/>
          </a:xfrm>
          <a:prstGeom prst="rect">
            <a:avLst/>
          </a:prstGeom>
          <a:noFill/>
        </p:spPr>
        <p:txBody>
          <a:bodyPr wrap="square" rtlCol="0">
            <a:spAutoFit/>
          </a:bodyPr>
          <a:lstStyle/>
          <a:p>
            <a:r>
              <a:rPr lang="nb-NO" sz="1600" dirty="0">
                <a:solidFill>
                  <a:srgbClr val="FF0000"/>
                </a:solidFill>
              </a:rPr>
              <a:t>§33</a:t>
            </a:r>
          </a:p>
        </p:txBody>
      </p:sp>
      <p:sp>
        <p:nvSpPr>
          <p:cNvPr id="5" name="Plassholder for tekst 1">
            <a:extLst>
              <a:ext uri="{FF2B5EF4-FFF2-40B4-BE49-F238E27FC236}">
                <a16:creationId xmlns:a16="http://schemas.microsoft.com/office/drawing/2014/main" id="{3973BE4D-88B7-925B-BE64-9E94ED9A8997}"/>
              </a:ext>
            </a:extLst>
          </p:cNvPr>
          <p:cNvSpPr txBox="1">
            <a:spLocks/>
          </p:cNvSpPr>
          <p:nvPr/>
        </p:nvSpPr>
        <p:spPr>
          <a:xfrm>
            <a:off x="6177416" y="1328399"/>
            <a:ext cx="5482209" cy="5167901"/>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2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1800" dirty="0"/>
              <a:t>HPL § 17: Fare for pasientsikkerhet: varsle tilsynsmyndighet</a:t>
            </a:r>
          </a:p>
          <a:p>
            <a:r>
              <a:rPr lang="nb-NO" sz="1800" dirty="0"/>
              <a:t>HPL § 30: Ved tilsyn: til tilsynsmyndighet</a:t>
            </a:r>
          </a:p>
          <a:p>
            <a:r>
              <a:rPr lang="nb-NO" sz="1800" dirty="0"/>
              <a:t>HPL § 31: Avverge alvorlig skade på person eller eiendom: til nødetater</a:t>
            </a:r>
          </a:p>
          <a:p>
            <a:r>
              <a:rPr lang="nb-NO" sz="1800" dirty="0"/>
              <a:t>HPL § 32: Behov for tiltak fra kommunale helse og omsorgstjenester og samtykket: til kommunale helse og omsorgstjenester </a:t>
            </a:r>
          </a:p>
          <a:p>
            <a:r>
              <a:rPr lang="nb-NO" sz="1800" dirty="0"/>
              <a:t>HPL § 32: gravid rusmisbruker: til kommunen </a:t>
            </a:r>
          </a:p>
          <a:p>
            <a:r>
              <a:rPr lang="nb-NO" sz="1800" dirty="0"/>
              <a:t>HPL § 33: Barneverntjenesten</a:t>
            </a:r>
          </a:p>
          <a:p>
            <a:r>
              <a:rPr lang="nb-NO" sz="1800" dirty="0"/>
              <a:t>HPL § 34: Helsekrav til førerkort: til Statsforvalteren</a:t>
            </a:r>
          </a:p>
          <a:p>
            <a:r>
              <a:rPr lang="nb-NO" sz="1800" dirty="0"/>
              <a:t>HPL § 38 a: Behov og samtykke til IP/koordinator: til koordinerende enhet </a:t>
            </a:r>
          </a:p>
          <a:p>
            <a:r>
              <a:rPr lang="nb-NO" sz="1800" dirty="0"/>
              <a:t>HPL § 35-37: Til registre: fødsler, dødsfall, </a:t>
            </a:r>
            <a:r>
              <a:rPr lang="nb-NO" sz="1800" dirty="0" err="1"/>
              <a:t>helsereg</a:t>
            </a:r>
            <a:r>
              <a:rPr lang="nb-NO" sz="1800" dirty="0"/>
              <a:t>...</a:t>
            </a:r>
          </a:p>
        </p:txBody>
      </p:sp>
    </p:spTree>
    <p:extLst>
      <p:ext uri="{BB962C8B-B14F-4D97-AF65-F5344CB8AC3E}">
        <p14:creationId xmlns:p14="http://schemas.microsoft.com/office/powerpoint/2010/main" val="205081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9D157FC7-E4EA-4822-85C3-EE2B32AE75E6}"/>
              </a:ext>
            </a:extLst>
          </p:cNvPr>
          <p:cNvSpPr>
            <a:spLocks noGrp="1"/>
          </p:cNvSpPr>
          <p:nvPr>
            <p:ph type="title"/>
          </p:nvPr>
        </p:nvSpPr>
        <p:spPr/>
        <p:txBody>
          <a:bodyPr/>
          <a:lstStyle/>
          <a:p>
            <a:pPr algn="ctr"/>
            <a:r>
              <a:rPr lang="nb-NO" dirty="0"/>
              <a:t>Kasus 7</a:t>
            </a:r>
          </a:p>
        </p:txBody>
      </p:sp>
      <p:sp>
        <p:nvSpPr>
          <p:cNvPr id="5" name="Plassholder for tekst 4">
            <a:extLst>
              <a:ext uri="{FF2B5EF4-FFF2-40B4-BE49-F238E27FC236}">
                <a16:creationId xmlns:a16="http://schemas.microsoft.com/office/drawing/2014/main" id="{D6F12C95-FDC2-4A80-9141-5EBB18D06706}"/>
              </a:ext>
            </a:extLst>
          </p:cNvPr>
          <p:cNvSpPr>
            <a:spLocks noGrp="1"/>
          </p:cNvSpPr>
          <p:nvPr>
            <p:ph type="body" sz="quarter" idx="11"/>
          </p:nvPr>
        </p:nvSpPr>
        <p:spPr>
          <a:xfrm>
            <a:off x="1057541" y="2164988"/>
            <a:ext cx="7769369" cy="4144259"/>
          </a:xfrm>
        </p:spPr>
        <p:txBody>
          <a:bodyPr/>
          <a:lstStyle/>
          <a:p>
            <a:pPr marL="342900" indent="-342900">
              <a:buFont typeface="Arial" panose="020B0604020202020204" pitchFamily="34" charset="0"/>
              <a:buChar char="•"/>
            </a:pPr>
            <a:r>
              <a:rPr lang="nb-NO" dirty="0"/>
              <a:t>Du har en pasient med fibromyalgi som har en sønn på 17 år med uttalt rusmiddel bruk. Han bor hjemme, er voldelig, ruser seg på det meste, går ikke på skole mm. Mor er svært bekymret og sliten. Av og til ønsker han hjelp. </a:t>
            </a:r>
          </a:p>
          <a:p>
            <a:pPr marL="342900" indent="-342900">
              <a:buFont typeface="Arial" panose="020B0604020202020204" pitchFamily="34" charset="0"/>
              <a:buChar char="•"/>
            </a:pPr>
            <a:r>
              <a:rPr lang="nb-NO" dirty="0"/>
              <a:t>Hva kan du gjøre som fastlege?</a:t>
            </a:r>
          </a:p>
          <a:p>
            <a:pPr marL="1028700" lvl="1" indent="-342900"/>
            <a:r>
              <a:rPr lang="nb-NO" dirty="0">
                <a:solidFill>
                  <a:srgbClr val="FF0000"/>
                </a:solidFill>
              </a:rPr>
              <a:t>Egenrefleksjon 5 min</a:t>
            </a:r>
          </a:p>
          <a:p>
            <a:pPr lvl="1" indent="0">
              <a:buNone/>
            </a:pPr>
            <a:endParaRPr lang="nb-NO" dirty="0"/>
          </a:p>
        </p:txBody>
      </p:sp>
    </p:spTree>
    <p:extLst>
      <p:ext uri="{BB962C8B-B14F-4D97-AF65-F5344CB8AC3E}">
        <p14:creationId xmlns:p14="http://schemas.microsoft.com/office/powerpoint/2010/main" val="200352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8CE27F-C8E5-404E-A0BA-6BB65C2C28AC}"/>
              </a:ext>
            </a:extLst>
          </p:cNvPr>
          <p:cNvSpPr>
            <a:spLocks noGrp="1"/>
          </p:cNvSpPr>
          <p:nvPr>
            <p:ph type="title"/>
          </p:nvPr>
        </p:nvSpPr>
        <p:spPr/>
        <p:txBody>
          <a:bodyPr/>
          <a:lstStyle/>
          <a:p>
            <a:pPr algn="ctr"/>
            <a:r>
              <a:rPr lang="nb-NO" dirty="0"/>
              <a:t>§ 33 </a:t>
            </a:r>
            <a:br>
              <a:rPr lang="nb-NO" dirty="0"/>
            </a:br>
            <a:r>
              <a:rPr lang="nb-NO" dirty="0"/>
              <a:t>Meldeplikt til barnevernet</a:t>
            </a:r>
          </a:p>
        </p:txBody>
      </p:sp>
      <p:sp>
        <p:nvSpPr>
          <p:cNvPr id="3" name="Plassholder for tekst 2">
            <a:extLst>
              <a:ext uri="{FF2B5EF4-FFF2-40B4-BE49-F238E27FC236}">
                <a16:creationId xmlns:a16="http://schemas.microsoft.com/office/drawing/2014/main" id="{A581B4CF-4C94-401C-8AFB-A3F2358C16FB}"/>
              </a:ext>
            </a:extLst>
          </p:cNvPr>
          <p:cNvSpPr>
            <a:spLocks noGrp="1"/>
          </p:cNvSpPr>
          <p:nvPr>
            <p:ph type="body" sz="quarter" idx="11"/>
          </p:nvPr>
        </p:nvSpPr>
        <p:spPr/>
        <p:txBody>
          <a:bodyPr/>
          <a:lstStyle/>
          <a:p>
            <a:pPr marL="342900" indent="-342900">
              <a:buFont typeface="Arial" panose="020B0604020202020204" pitchFamily="34" charset="0"/>
              <a:buChar char="•"/>
            </a:pPr>
            <a:r>
              <a:rPr lang="nb-NO" dirty="0"/>
              <a:t>Helsepersonell skal uten hinder av taushetsplikt etter § 21 melde fra til barneverntjenesten uten ugrunnet opphold </a:t>
            </a:r>
          </a:p>
          <a:p>
            <a:pPr marL="1143000" lvl="1" indent="-457200">
              <a:buFont typeface="+mj-lt"/>
              <a:buAutoNum type="alphaLcParenR"/>
            </a:pPr>
            <a:r>
              <a:rPr lang="nb-NO" sz="1800" dirty="0"/>
              <a:t>når det er grunn til å tro at et barn blir eller vil bli mishandlet, utsatt for alvorlige mangler ved den daglige omsorgen eller annen </a:t>
            </a:r>
            <a:r>
              <a:rPr lang="nb-NO" sz="1800" b="1" dirty="0"/>
              <a:t>alvorlig </a:t>
            </a:r>
            <a:r>
              <a:rPr lang="nb-NO" sz="1800" dirty="0"/>
              <a:t>omsorgssvikt»..</a:t>
            </a:r>
          </a:p>
          <a:p>
            <a:pPr marL="1143000" lvl="1" indent="-457200">
              <a:buFont typeface="+mj-lt"/>
              <a:buAutoNum type="alphaLcParenR"/>
            </a:pPr>
            <a:r>
              <a:rPr lang="nb-NO" sz="1800" dirty="0"/>
              <a:t>når det er grunn til å tro at et barn har en livstruende eller annen alvorlig sykdom eller skade og ikke kommer til undersøkelse eller behandling, eller at et barn med nedsatt funksjonsevne eller et spesielt hjelpetrengende barn ikke får dekket sitt særlige behov for behandling eller opplæring»</a:t>
            </a:r>
          </a:p>
          <a:p>
            <a:pPr marL="1143000" lvl="1" indent="-457200">
              <a:buFont typeface="+mj-lt"/>
              <a:buAutoNum type="alphaLcParenR"/>
            </a:pPr>
            <a:r>
              <a:rPr lang="nb-NO" sz="1800" b="1" dirty="0"/>
              <a:t>når et barn viser alvorlige atferdsvansker i form av alvorlig eller gjentatt kriminalitet, misbruk av rusmidler eller en annen form for utpreget normløs atferd, </a:t>
            </a:r>
          </a:p>
          <a:p>
            <a:pPr marL="1143000" lvl="1" indent="-457200">
              <a:buFont typeface="+mj-lt"/>
              <a:buAutoNum type="alphaLcParenR"/>
            </a:pPr>
            <a:r>
              <a:rPr lang="nb-NO" sz="1800" dirty="0"/>
              <a:t>når det er grunn til å tro at et barn blir eller vil bli utnyttet til menneskehandel. </a:t>
            </a:r>
          </a:p>
          <a:p>
            <a:pPr lvl="1" indent="0">
              <a:buNone/>
            </a:pPr>
            <a:endParaRPr lang="nb-NO" dirty="0"/>
          </a:p>
          <a:p>
            <a:pPr marL="342900" indent="-342900">
              <a:buFont typeface="Arial" panose="020B0604020202020204" pitchFamily="34" charset="0"/>
              <a:buChar char="•"/>
            </a:pPr>
            <a:endParaRPr lang="nb-NO" dirty="0"/>
          </a:p>
        </p:txBody>
      </p:sp>
    </p:spTree>
    <p:extLst>
      <p:ext uri="{BB962C8B-B14F-4D97-AF65-F5344CB8AC3E}">
        <p14:creationId xmlns:p14="http://schemas.microsoft.com/office/powerpoint/2010/main" val="3804351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8370CB9-3646-48B4-A052-A1A78913A47E}"/>
              </a:ext>
            </a:extLst>
          </p:cNvPr>
          <p:cNvSpPr>
            <a:spLocks noGrp="1"/>
          </p:cNvSpPr>
          <p:nvPr>
            <p:ph type="title"/>
          </p:nvPr>
        </p:nvSpPr>
        <p:spPr/>
        <p:txBody>
          <a:bodyPr/>
          <a:lstStyle/>
          <a:p>
            <a:r>
              <a:rPr lang="nb-NO" dirty="0"/>
              <a:t>Kasus 7: svar</a:t>
            </a:r>
          </a:p>
        </p:txBody>
      </p:sp>
      <p:sp>
        <p:nvSpPr>
          <p:cNvPr id="3" name="Plassholder for tekst 2">
            <a:extLst>
              <a:ext uri="{FF2B5EF4-FFF2-40B4-BE49-F238E27FC236}">
                <a16:creationId xmlns:a16="http://schemas.microsoft.com/office/drawing/2014/main" id="{52BF7091-4D39-4EB1-BEAB-AE8D5948B6B9}"/>
              </a:ext>
            </a:extLst>
          </p:cNvPr>
          <p:cNvSpPr>
            <a:spLocks noGrp="1"/>
          </p:cNvSpPr>
          <p:nvPr>
            <p:ph type="body" sz="quarter" idx="11"/>
          </p:nvPr>
        </p:nvSpPr>
        <p:spPr>
          <a:xfrm>
            <a:off x="1057541" y="2164989"/>
            <a:ext cx="10078772" cy="3175638"/>
          </a:xfrm>
        </p:spPr>
        <p:txBody>
          <a:bodyPr/>
          <a:lstStyle/>
          <a:p>
            <a:pPr marL="342900" lvl="0" indent="-342900">
              <a:buFont typeface="Arial" panose="020B0604020202020204" pitchFamily="34" charset="0"/>
              <a:buChar char="•"/>
            </a:pPr>
            <a:r>
              <a:rPr lang="nb-NO" dirty="0">
                <a:solidFill>
                  <a:srgbClr val="00244E"/>
                </a:solidFill>
              </a:rPr>
              <a:t>Hva kan du gjøre som fastlege?</a:t>
            </a:r>
          </a:p>
          <a:p>
            <a:pPr marL="1028700" lvl="1" indent="-342900"/>
            <a:r>
              <a:rPr lang="nb-NO" dirty="0">
                <a:solidFill>
                  <a:srgbClr val="00244E"/>
                </a:solidFill>
              </a:rPr>
              <a:t>Hjemmebesøk til mor, for å få kontakt med sønn</a:t>
            </a:r>
          </a:p>
          <a:p>
            <a:pPr marL="1485900" lvl="2" indent="-342900"/>
            <a:r>
              <a:rPr lang="nb-NO" sz="2000" dirty="0">
                <a:solidFill>
                  <a:srgbClr val="00244E"/>
                </a:solidFill>
              </a:rPr>
              <a:t>Tilby hjelp til sønn</a:t>
            </a:r>
          </a:p>
          <a:p>
            <a:pPr marL="1028700" lvl="1" indent="-342900"/>
            <a:r>
              <a:rPr lang="nb-NO" dirty="0">
                <a:solidFill>
                  <a:srgbClr val="00244E"/>
                </a:solidFill>
              </a:rPr>
              <a:t>Informerer pårørende </a:t>
            </a:r>
          </a:p>
          <a:p>
            <a:pPr marL="1485900" lvl="2" indent="-342900"/>
            <a:r>
              <a:rPr lang="nb-NO" sz="2000" dirty="0">
                <a:solidFill>
                  <a:srgbClr val="00244E"/>
                </a:solidFill>
              </a:rPr>
              <a:t>bekymringsmelding til kommunene </a:t>
            </a:r>
            <a:r>
              <a:rPr lang="nb-NO" sz="2000" dirty="0" err="1">
                <a:solidFill>
                  <a:srgbClr val="00244E"/>
                </a:solidFill>
              </a:rPr>
              <a:t>pga</a:t>
            </a:r>
            <a:r>
              <a:rPr lang="nb-NO" sz="2000" dirty="0">
                <a:solidFill>
                  <a:srgbClr val="00244E"/>
                </a:solidFill>
              </a:rPr>
              <a:t> rus (Hol § 10-1)</a:t>
            </a:r>
          </a:p>
          <a:p>
            <a:pPr marL="1485900" lvl="2" indent="-342900"/>
            <a:r>
              <a:rPr lang="nb-NO" sz="2000" dirty="0">
                <a:solidFill>
                  <a:srgbClr val="00244E"/>
                </a:solidFill>
              </a:rPr>
              <a:t>Hjelp fra barnevernet / meldeplikt</a:t>
            </a:r>
          </a:p>
          <a:p>
            <a:pPr marL="1943100" lvl="3" indent="-342900"/>
            <a:r>
              <a:rPr lang="nb-NO" sz="2000" dirty="0">
                <a:solidFill>
                  <a:srgbClr val="00244E"/>
                </a:solidFill>
              </a:rPr>
              <a:t>større mulighet for tvang (også over 18 år)</a:t>
            </a:r>
          </a:p>
          <a:p>
            <a:endParaRPr lang="nb-NO" dirty="0"/>
          </a:p>
        </p:txBody>
      </p:sp>
    </p:spTree>
    <p:extLst>
      <p:ext uri="{BB962C8B-B14F-4D97-AF65-F5344CB8AC3E}">
        <p14:creationId xmlns:p14="http://schemas.microsoft.com/office/powerpoint/2010/main" val="425046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tekst 5">
            <a:extLst>
              <a:ext uri="{FF2B5EF4-FFF2-40B4-BE49-F238E27FC236}">
                <a16:creationId xmlns:a16="http://schemas.microsoft.com/office/drawing/2014/main" id="{E2156FAE-3134-4195-BE03-4391ED816AA6}"/>
              </a:ext>
            </a:extLst>
          </p:cNvPr>
          <p:cNvSpPr>
            <a:spLocks noGrp="1"/>
          </p:cNvSpPr>
          <p:nvPr>
            <p:ph type="body" sz="quarter" idx="10"/>
          </p:nvPr>
        </p:nvSpPr>
        <p:spPr>
          <a:xfrm>
            <a:off x="937593" y="958645"/>
            <a:ext cx="8258026" cy="1496879"/>
          </a:xfrm>
        </p:spPr>
        <p:txBody>
          <a:bodyPr/>
          <a:lstStyle/>
          <a:p>
            <a:pPr algn="ctr"/>
            <a:r>
              <a:rPr lang="nb-NO" dirty="0"/>
              <a:t> </a:t>
            </a:r>
          </a:p>
          <a:p>
            <a:pPr algn="ctr"/>
            <a:r>
              <a:rPr lang="nb-NO" dirty="0" err="1"/>
              <a:t>lV</a:t>
            </a:r>
            <a:r>
              <a:rPr lang="nb-NO" dirty="0"/>
              <a:t>. Klage</a:t>
            </a:r>
          </a:p>
        </p:txBody>
      </p:sp>
      <p:sp>
        <p:nvSpPr>
          <p:cNvPr id="7" name="Plassholder for tekst 6">
            <a:extLst>
              <a:ext uri="{FF2B5EF4-FFF2-40B4-BE49-F238E27FC236}">
                <a16:creationId xmlns:a16="http://schemas.microsoft.com/office/drawing/2014/main" id="{0AE27B32-786B-4D4A-A604-33913954DE79}"/>
              </a:ext>
            </a:extLst>
          </p:cNvPr>
          <p:cNvSpPr>
            <a:spLocks noGrp="1"/>
          </p:cNvSpPr>
          <p:nvPr>
            <p:ph type="body" sz="quarter" idx="11"/>
          </p:nvPr>
        </p:nvSpPr>
        <p:spPr>
          <a:xfrm>
            <a:off x="959715" y="2928135"/>
            <a:ext cx="6460588" cy="2087417"/>
          </a:xfrm>
        </p:spPr>
        <p:txBody>
          <a:bodyPr/>
          <a:lstStyle/>
          <a:p>
            <a:pPr marL="342900" indent="-342900">
              <a:buFont typeface="Arial" panose="020B0604020202020204" pitchFamily="34" charset="0"/>
              <a:buChar char="•"/>
            </a:pPr>
            <a:r>
              <a:rPr lang="nb-NO" sz="2000" dirty="0"/>
              <a:t>Pasient- og brukerrettighetsloven § 7-4</a:t>
            </a:r>
          </a:p>
          <a:p>
            <a:pPr marL="342900" indent="-342900">
              <a:buFont typeface="Arial" panose="020B0604020202020204" pitchFamily="34" charset="0"/>
              <a:buChar char="•"/>
            </a:pPr>
            <a:r>
              <a:rPr lang="nb-NO" sz="2000" dirty="0"/>
              <a:t>Lov om statlig tilsyn med helse- og omsorgstjenesten</a:t>
            </a:r>
          </a:p>
          <a:p>
            <a:pPr marL="342900" indent="-342900">
              <a:buFont typeface="Arial" panose="020B0604020202020204" pitchFamily="34" charset="0"/>
              <a:buChar char="•"/>
            </a:pPr>
            <a:r>
              <a:rPr lang="nb-NO" sz="2000" dirty="0"/>
              <a:t>Helsepersonelloven </a:t>
            </a:r>
            <a:r>
              <a:rPr lang="nb-NO" sz="2000" dirty="0" err="1"/>
              <a:t>kap</a:t>
            </a:r>
            <a:r>
              <a:rPr lang="nb-NO" sz="2000" dirty="0"/>
              <a:t> 10: tildeling og bortfall av autorisasjon, lisens og spesialistgodkjenning</a:t>
            </a:r>
          </a:p>
          <a:p>
            <a:endParaRPr lang="nb-NO" dirty="0"/>
          </a:p>
        </p:txBody>
      </p:sp>
      <p:sp>
        <p:nvSpPr>
          <p:cNvPr id="4" name="TekstSylinder 3">
            <a:extLst>
              <a:ext uri="{FF2B5EF4-FFF2-40B4-BE49-F238E27FC236}">
                <a16:creationId xmlns:a16="http://schemas.microsoft.com/office/drawing/2014/main" id="{49752800-DF17-4C5D-BD7F-3A5936E59E86}"/>
              </a:ext>
            </a:extLst>
          </p:cNvPr>
          <p:cNvSpPr txBox="1"/>
          <p:nvPr/>
        </p:nvSpPr>
        <p:spPr>
          <a:xfrm>
            <a:off x="967088" y="5656006"/>
            <a:ext cx="4084235" cy="369332"/>
          </a:xfrm>
          <a:prstGeom prst="rect">
            <a:avLst/>
          </a:prstGeom>
          <a:solidFill>
            <a:schemeClr val="bg1"/>
          </a:solidFill>
        </p:spPr>
        <p:txBody>
          <a:bodyPr wrap="square" rtlCol="0">
            <a:spAutoFit/>
          </a:bodyPr>
          <a:lstStyle/>
          <a:p>
            <a:r>
              <a:rPr lang="nb-NO" b="1" dirty="0"/>
              <a:t>Statsforvalteren i Oslo og Viken</a:t>
            </a:r>
          </a:p>
        </p:txBody>
      </p:sp>
    </p:spTree>
    <p:extLst>
      <p:ext uri="{BB962C8B-B14F-4D97-AF65-F5344CB8AC3E}">
        <p14:creationId xmlns:p14="http://schemas.microsoft.com/office/powerpoint/2010/main" val="4261778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tekst 5">
            <a:extLst>
              <a:ext uri="{FF2B5EF4-FFF2-40B4-BE49-F238E27FC236}">
                <a16:creationId xmlns:a16="http://schemas.microsoft.com/office/drawing/2014/main" id="{E2156FAE-3134-4195-BE03-4391ED816AA6}"/>
              </a:ext>
            </a:extLst>
          </p:cNvPr>
          <p:cNvSpPr>
            <a:spLocks noGrp="1"/>
          </p:cNvSpPr>
          <p:nvPr>
            <p:ph type="body" sz="quarter" idx="10"/>
          </p:nvPr>
        </p:nvSpPr>
        <p:spPr>
          <a:xfrm>
            <a:off x="937593" y="958645"/>
            <a:ext cx="8258026" cy="1518155"/>
          </a:xfrm>
        </p:spPr>
        <p:txBody>
          <a:bodyPr/>
          <a:lstStyle/>
          <a:p>
            <a:pPr algn="ctr"/>
            <a:r>
              <a:rPr lang="nb-NO" dirty="0"/>
              <a:t> </a:t>
            </a:r>
          </a:p>
          <a:p>
            <a:pPr algn="ctr"/>
            <a:r>
              <a:rPr lang="nb-NO" dirty="0"/>
              <a:t>I. Forsvarlighetskravet</a:t>
            </a:r>
          </a:p>
        </p:txBody>
      </p:sp>
      <p:sp>
        <p:nvSpPr>
          <p:cNvPr id="7" name="Plassholder for tekst 6">
            <a:extLst>
              <a:ext uri="{FF2B5EF4-FFF2-40B4-BE49-F238E27FC236}">
                <a16:creationId xmlns:a16="http://schemas.microsoft.com/office/drawing/2014/main" id="{0AE27B32-786B-4D4A-A604-33913954DE79}"/>
              </a:ext>
            </a:extLst>
          </p:cNvPr>
          <p:cNvSpPr>
            <a:spLocks noGrp="1"/>
          </p:cNvSpPr>
          <p:nvPr>
            <p:ph type="body" sz="quarter" idx="11"/>
          </p:nvPr>
        </p:nvSpPr>
        <p:spPr>
          <a:xfrm>
            <a:off x="374401" y="2774022"/>
            <a:ext cx="7286400" cy="2072736"/>
          </a:xfrm>
        </p:spPr>
        <p:txBody>
          <a:bodyPr/>
          <a:lstStyle/>
          <a:p>
            <a:r>
              <a:rPr lang="nb-NO" sz="2000" dirty="0"/>
              <a:t>HPL § 4: Forsvarlighet: «</a:t>
            </a:r>
            <a:r>
              <a:rPr lang="nb-NO" sz="2000" i="1" dirty="0"/>
              <a:t>Helsepersonell skal utføre sitt arbeid i samsvar med de krav til faglig forsvarlighet og omsorgsfull hjelp som kan forventes ut fra helsepersonellets kvalifikasjoner, arbeidets karakter og situasjonen for øvrig</a:t>
            </a:r>
            <a:r>
              <a:rPr lang="nb-NO" sz="2000" dirty="0"/>
              <a:t>. (…)»</a:t>
            </a:r>
          </a:p>
          <a:p>
            <a:r>
              <a:rPr lang="nb-NO" sz="2000" dirty="0"/>
              <a:t>Inkludert krav til innhente bistand, samarbeid, henvisning, individuell plan..</a:t>
            </a:r>
          </a:p>
        </p:txBody>
      </p:sp>
      <p:sp>
        <p:nvSpPr>
          <p:cNvPr id="4" name="TekstSylinder 3">
            <a:extLst>
              <a:ext uri="{FF2B5EF4-FFF2-40B4-BE49-F238E27FC236}">
                <a16:creationId xmlns:a16="http://schemas.microsoft.com/office/drawing/2014/main" id="{2C12D4A2-8213-4F4D-9E08-7E98D2BB3096}"/>
              </a:ext>
            </a:extLst>
          </p:cNvPr>
          <p:cNvSpPr txBox="1"/>
          <p:nvPr/>
        </p:nvSpPr>
        <p:spPr>
          <a:xfrm>
            <a:off x="967088" y="5656006"/>
            <a:ext cx="4084235" cy="369332"/>
          </a:xfrm>
          <a:prstGeom prst="rect">
            <a:avLst/>
          </a:prstGeom>
          <a:solidFill>
            <a:schemeClr val="bg1"/>
          </a:solidFill>
        </p:spPr>
        <p:txBody>
          <a:bodyPr wrap="square" rtlCol="0">
            <a:spAutoFit/>
          </a:bodyPr>
          <a:lstStyle/>
          <a:p>
            <a:r>
              <a:rPr lang="nb-NO" b="1" dirty="0"/>
              <a:t>Statsforvalteren i Oslo og Viken</a:t>
            </a:r>
          </a:p>
        </p:txBody>
      </p:sp>
    </p:spTree>
    <p:extLst>
      <p:ext uri="{BB962C8B-B14F-4D97-AF65-F5344CB8AC3E}">
        <p14:creationId xmlns:p14="http://schemas.microsoft.com/office/powerpoint/2010/main" val="3323947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788027FC-8CA8-43BC-8940-366FF2CF49D8}"/>
              </a:ext>
            </a:extLst>
          </p:cNvPr>
          <p:cNvSpPr>
            <a:spLocks noGrp="1"/>
          </p:cNvSpPr>
          <p:nvPr>
            <p:ph type="body" sz="quarter" idx="12"/>
          </p:nvPr>
        </p:nvSpPr>
        <p:spPr>
          <a:xfrm>
            <a:off x="3910818" y="1993187"/>
            <a:ext cx="7343335" cy="4418070"/>
          </a:xfrm>
        </p:spPr>
        <p:txBody>
          <a:bodyPr/>
          <a:lstStyle/>
          <a:p>
            <a:r>
              <a:rPr lang="nb-NO" dirty="0"/>
              <a:t>Mener pasienten at helsetjenesten har gjort noe feil? </a:t>
            </a:r>
          </a:p>
          <a:p>
            <a:r>
              <a:rPr lang="nb-NO" dirty="0"/>
              <a:t>Klage til Statsforvalteren</a:t>
            </a:r>
          </a:p>
          <a:p>
            <a:pPr lvl="1"/>
            <a:r>
              <a:rPr lang="nb-NO" dirty="0"/>
              <a:t>Tilsynssak, </a:t>
            </a:r>
            <a:r>
              <a:rPr lang="nb-NO" dirty="0" err="1"/>
              <a:t>Pasbrl</a:t>
            </a:r>
            <a:r>
              <a:rPr lang="nb-NO" dirty="0"/>
              <a:t> § 7-4 / Helsetilsynsloven § 4, 2. ledd</a:t>
            </a:r>
          </a:p>
          <a:p>
            <a:pPr lvl="2"/>
            <a:r>
              <a:rPr lang="nb-NO" sz="2000" dirty="0"/>
              <a:t>Tjenesten eller Statsforvalteren har hendelsesgjennomgang og finner forbedringspunkter.</a:t>
            </a:r>
          </a:p>
          <a:p>
            <a:pPr lvl="2"/>
            <a:r>
              <a:rPr lang="nb-NO" sz="2000" dirty="0"/>
              <a:t>Pasientsikkerheten avgjør alvorlighetsgraden</a:t>
            </a:r>
            <a:r>
              <a:rPr lang="nb-NO" dirty="0"/>
              <a:t>. </a:t>
            </a:r>
          </a:p>
          <a:p>
            <a:pPr lvl="1"/>
            <a:r>
              <a:rPr lang="nb-NO" dirty="0"/>
              <a:t>Rettighetssak, </a:t>
            </a:r>
            <a:r>
              <a:rPr lang="nb-NO" dirty="0" err="1"/>
              <a:t>Pasbrl</a:t>
            </a:r>
            <a:r>
              <a:rPr lang="nb-NO" dirty="0"/>
              <a:t> § 7-2</a:t>
            </a:r>
          </a:p>
          <a:p>
            <a:pPr lvl="2"/>
            <a:r>
              <a:rPr lang="nb-NO" sz="2000" dirty="0"/>
              <a:t>Har pasienten et uoppfylt krav på helsehjelp?</a:t>
            </a:r>
          </a:p>
          <a:p>
            <a:r>
              <a:rPr lang="nb-NO" dirty="0"/>
              <a:t>Statens helsetilsyn</a:t>
            </a:r>
          </a:p>
          <a:p>
            <a:pPr lvl="1"/>
            <a:r>
              <a:rPr lang="nb-NO" dirty="0"/>
              <a:t>Administrative reaksjoner, HPL </a:t>
            </a:r>
            <a:r>
              <a:rPr lang="nb-NO" dirty="0" err="1"/>
              <a:t>kap</a:t>
            </a:r>
            <a:r>
              <a:rPr lang="nb-NO" dirty="0"/>
              <a:t> 11</a:t>
            </a:r>
          </a:p>
          <a:p>
            <a:pPr lvl="2"/>
            <a:r>
              <a:rPr lang="nb-NO" sz="2000" dirty="0" err="1"/>
              <a:t>Autorisasjonsbegrensining</a:t>
            </a:r>
            <a:r>
              <a:rPr lang="nb-NO" sz="2000" dirty="0"/>
              <a:t>/ - tap ,…</a:t>
            </a:r>
          </a:p>
          <a:p>
            <a:endParaRPr lang="nb-NO" dirty="0"/>
          </a:p>
        </p:txBody>
      </p:sp>
      <p:pic>
        <p:nvPicPr>
          <p:cNvPr id="9" name="Plassholder for bilde 8">
            <a:extLst>
              <a:ext uri="{FF2B5EF4-FFF2-40B4-BE49-F238E27FC236}">
                <a16:creationId xmlns:a16="http://schemas.microsoft.com/office/drawing/2014/main" id="{39DBDDE5-567D-44A8-8214-90A58465E12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2966" r="22966"/>
          <a:stretch>
            <a:fillRect/>
          </a:stretch>
        </p:blipFill>
        <p:spPr>
          <a:xfrm>
            <a:off x="310099" y="2099376"/>
            <a:ext cx="3348037" cy="4142300"/>
          </a:xfrm>
        </p:spPr>
      </p:pic>
      <p:sp>
        <p:nvSpPr>
          <p:cNvPr id="4" name="Tittel 3">
            <a:extLst>
              <a:ext uri="{FF2B5EF4-FFF2-40B4-BE49-F238E27FC236}">
                <a16:creationId xmlns:a16="http://schemas.microsoft.com/office/drawing/2014/main" id="{58CE4C5C-FBB5-4A11-8AC7-AE5ACAA6E4A8}"/>
              </a:ext>
            </a:extLst>
          </p:cNvPr>
          <p:cNvSpPr>
            <a:spLocks noGrp="1"/>
          </p:cNvSpPr>
          <p:nvPr>
            <p:ph type="title"/>
          </p:nvPr>
        </p:nvSpPr>
        <p:spPr>
          <a:xfrm>
            <a:off x="1055688" y="292856"/>
            <a:ext cx="10080625" cy="748153"/>
          </a:xfrm>
        </p:spPr>
        <p:txBody>
          <a:bodyPr/>
          <a:lstStyle/>
          <a:p>
            <a:pPr algn="ctr"/>
            <a:r>
              <a:rPr lang="nb-NO" dirty="0"/>
              <a:t>Har noe gått galt?</a:t>
            </a:r>
          </a:p>
        </p:txBody>
      </p:sp>
      <p:sp>
        <p:nvSpPr>
          <p:cNvPr id="7" name="Plassholder for tekst 6">
            <a:extLst>
              <a:ext uri="{FF2B5EF4-FFF2-40B4-BE49-F238E27FC236}">
                <a16:creationId xmlns:a16="http://schemas.microsoft.com/office/drawing/2014/main" id="{76ABC057-11EC-4491-A101-FE7F1F28A525}"/>
              </a:ext>
            </a:extLst>
          </p:cNvPr>
          <p:cNvSpPr>
            <a:spLocks noGrp="1"/>
          </p:cNvSpPr>
          <p:nvPr>
            <p:ph type="body" sz="quarter" idx="24"/>
          </p:nvPr>
        </p:nvSpPr>
        <p:spPr/>
        <p:txBody>
          <a:bodyPr/>
          <a:lstStyle/>
          <a:p>
            <a:r>
              <a:rPr lang="nb-NO" dirty="0"/>
              <a:t>Scanpix</a:t>
            </a:r>
          </a:p>
        </p:txBody>
      </p:sp>
    </p:spTree>
    <p:extLst>
      <p:ext uri="{BB962C8B-B14F-4D97-AF65-F5344CB8AC3E}">
        <p14:creationId xmlns:p14="http://schemas.microsoft.com/office/powerpoint/2010/main" val="329736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1F104A84-C162-4930-866E-A9B4509A3D5B}"/>
              </a:ext>
            </a:extLst>
          </p:cNvPr>
          <p:cNvSpPr>
            <a:spLocks noGrp="1"/>
          </p:cNvSpPr>
          <p:nvPr>
            <p:ph type="title"/>
          </p:nvPr>
        </p:nvSpPr>
        <p:spPr>
          <a:xfrm>
            <a:off x="1055687" y="473732"/>
            <a:ext cx="10080625" cy="1077209"/>
          </a:xfrm>
        </p:spPr>
        <p:txBody>
          <a:bodyPr/>
          <a:lstStyle/>
          <a:p>
            <a:pPr algn="ctr"/>
            <a:r>
              <a:rPr lang="nb-NO" dirty="0"/>
              <a:t>Administrative reaksjoner  </a:t>
            </a:r>
            <a:br>
              <a:rPr lang="nb-NO" dirty="0"/>
            </a:br>
            <a:r>
              <a:rPr lang="nb-NO" dirty="0"/>
              <a:t>HPL </a:t>
            </a:r>
            <a:r>
              <a:rPr lang="nb-NO" dirty="0" err="1"/>
              <a:t>kap</a:t>
            </a:r>
            <a:r>
              <a:rPr lang="nb-NO" dirty="0"/>
              <a:t> 11</a:t>
            </a:r>
          </a:p>
        </p:txBody>
      </p:sp>
      <p:sp>
        <p:nvSpPr>
          <p:cNvPr id="7" name="Plassholder for tekst 6">
            <a:extLst>
              <a:ext uri="{FF2B5EF4-FFF2-40B4-BE49-F238E27FC236}">
                <a16:creationId xmlns:a16="http://schemas.microsoft.com/office/drawing/2014/main" id="{C5A030EF-A16A-406D-AE67-C87581B23AF8}"/>
              </a:ext>
            </a:extLst>
          </p:cNvPr>
          <p:cNvSpPr>
            <a:spLocks noGrp="1"/>
          </p:cNvSpPr>
          <p:nvPr>
            <p:ph type="body" sz="quarter" idx="11"/>
          </p:nvPr>
        </p:nvSpPr>
        <p:spPr>
          <a:xfrm>
            <a:off x="216713" y="2240009"/>
            <a:ext cx="4889693" cy="4144259"/>
          </a:xfrm>
        </p:spPr>
        <p:txBody>
          <a:bodyPr/>
          <a:lstStyle/>
          <a:p>
            <a:pPr marL="342900" indent="-342900">
              <a:buFont typeface="Arial" panose="020B0604020202020204" pitchFamily="34" charset="0"/>
              <a:buChar cha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Statsforvalteren </a:t>
            </a:r>
          </a:p>
          <a:p>
            <a:pPr marL="1028700" lvl="1" indent="-342900"/>
            <a:r>
              <a:rPr lang="nb-NO" dirty="0"/>
              <a:t>Påpeke lovbrudd </a:t>
            </a:r>
          </a:p>
          <a:p>
            <a:pPr marL="1028700" lvl="1" indent="-342900"/>
            <a:r>
              <a:rPr lang="nb-NO" dirty="0"/>
              <a:t>råd og veiledning </a:t>
            </a:r>
          </a:p>
          <a:p>
            <a:pPr marL="1028700" lvl="1" indent="-342900"/>
            <a:r>
              <a:rPr lang="nb-NO" dirty="0"/>
              <a:t>Faglig pålegg (</a:t>
            </a:r>
            <a:r>
              <a:rPr lang="nb-NO" dirty="0" err="1"/>
              <a:t>adm</a:t>
            </a:r>
            <a:r>
              <a:rPr lang="nb-NO" dirty="0"/>
              <a:t> reaksjon) </a:t>
            </a:r>
          </a:p>
          <a:p>
            <a:endParaRPr lang="nb-NO" dirty="0"/>
          </a:p>
        </p:txBody>
      </p:sp>
      <p:sp>
        <p:nvSpPr>
          <p:cNvPr id="2" name="Plassholder for tekst 1">
            <a:extLst>
              <a:ext uri="{FF2B5EF4-FFF2-40B4-BE49-F238E27FC236}">
                <a16:creationId xmlns:a16="http://schemas.microsoft.com/office/drawing/2014/main" id="{3D8D3122-93B5-7E71-81E8-4225E6D66D9C}"/>
              </a:ext>
            </a:extLst>
          </p:cNvPr>
          <p:cNvSpPr>
            <a:spLocks noGrp="1"/>
          </p:cNvSpPr>
          <p:nvPr>
            <p:ph type="body" sz="quarter" idx="12"/>
          </p:nvPr>
        </p:nvSpPr>
        <p:spPr>
          <a:xfrm>
            <a:off x="4855779" y="2158799"/>
            <a:ext cx="7201541" cy="3695463"/>
          </a:xfrm>
        </p:spPr>
        <p: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Statens helsetilsyn (</a:t>
            </a:r>
            <a:r>
              <a:rPr kumimoji="0" lang="nb-NO" sz="2000" b="0" i="0" u="none" strike="noStrike" kern="1200" cap="none" spc="0" normalizeH="0" baseline="0" noProof="0" dirty="0" err="1">
                <a:ln>
                  <a:noFill/>
                </a:ln>
                <a:solidFill>
                  <a:srgbClr val="00244E"/>
                </a:solidFill>
                <a:effectLst/>
                <a:uLnTx/>
                <a:uFillTx/>
                <a:latin typeface="Open Sans Light"/>
                <a:ea typeface="+mn-ea"/>
                <a:cs typeface="+mn-cs"/>
              </a:rPr>
              <a:t>adm</a:t>
            </a:r>
            <a:r>
              <a:rPr kumimoji="0" lang="nb-NO" sz="2000" b="0" i="0" u="none" strike="noStrike" kern="1200" cap="none" spc="0" normalizeH="0" baseline="0" noProof="0" dirty="0">
                <a:ln>
                  <a:noFill/>
                </a:ln>
                <a:solidFill>
                  <a:srgbClr val="00244E"/>
                </a:solidFill>
                <a:effectLst/>
                <a:uLnTx/>
                <a:uFillTx/>
                <a:latin typeface="Open Sans Light"/>
                <a:ea typeface="+mn-ea"/>
                <a:cs typeface="+mn-cs"/>
              </a:rPr>
              <a:t> reaksjon) </a:t>
            </a: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Suspensjon - raskt</a:t>
            </a:r>
          </a:p>
          <a:p>
            <a:pPr marL="1485900" marR="0" lvl="2"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00244E"/>
                </a:solidFill>
                <a:effectLst/>
                <a:uLnTx/>
                <a:uFillTx/>
                <a:latin typeface="Open Sans Light"/>
                <a:ea typeface="+mn-ea"/>
                <a:cs typeface="+mn-cs"/>
              </a:rPr>
              <a:t>Grunn til å tro at vilkårene for tilbakekall er oppfylt</a:t>
            </a:r>
          </a:p>
          <a:p>
            <a:pPr marL="1485900" marR="0" lvl="2"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00244E"/>
                </a:solidFill>
                <a:effectLst/>
                <a:uLnTx/>
                <a:uFillTx/>
                <a:latin typeface="Open Sans Light"/>
                <a:ea typeface="+mn-ea"/>
                <a:cs typeface="+mn-cs"/>
              </a:rPr>
              <a:t>Fare for sikkerheten i helsetjenesten</a:t>
            </a: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b="0" i="0" u="none" strike="noStrike" kern="1200" cap="none" spc="0" normalizeH="0" baseline="0" noProof="0" dirty="0">
                <a:ln>
                  <a:noFill/>
                </a:ln>
                <a:solidFill>
                  <a:srgbClr val="00244E"/>
                </a:solidFill>
                <a:effectLst/>
                <a:uLnTx/>
                <a:uFillTx/>
                <a:latin typeface="Open Sans Light"/>
                <a:ea typeface="+mn-ea"/>
                <a:cs typeface="+mn-cs"/>
              </a:rPr>
              <a:t>Faglig pålegg (ved faglige feil)</a:t>
            </a: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b="0" i="0" u="none" strike="noStrike" kern="1200" cap="none" spc="0" normalizeH="0" baseline="0" noProof="0" dirty="0">
                <a:ln>
                  <a:noFill/>
                </a:ln>
                <a:solidFill>
                  <a:srgbClr val="00244E"/>
                </a:solidFill>
                <a:effectLst/>
                <a:uLnTx/>
                <a:uFillTx/>
                <a:latin typeface="Open Sans Light"/>
                <a:ea typeface="+mn-ea"/>
                <a:cs typeface="+mn-cs"/>
              </a:rPr>
              <a:t>Tilbakekall av autorisasjon (uegnethet)</a:t>
            </a:r>
          </a:p>
          <a:p>
            <a:pPr marL="1028700" marR="0" lvl="1"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b="0" i="0" u="none" strike="noStrike" kern="1200" cap="none" spc="0" normalizeH="0" baseline="0" noProof="0" dirty="0">
                <a:ln>
                  <a:noFill/>
                </a:ln>
                <a:solidFill>
                  <a:srgbClr val="00244E"/>
                </a:solidFill>
                <a:effectLst/>
                <a:uLnTx/>
                <a:uFillTx/>
                <a:latin typeface="Open Sans Light"/>
                <a:ea typeface="+mn-ea"/>
                <a:cs typeface="+mn-cs"/>
              </a:rPr>
              <a:t>Begrenset autorisasjon </a:t>
            </a:r>
          </a:p>
          <a:p>
            <a:pPr marL="1485900" marR="0" lvl="2"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jobbe underordnet  </a:t>
            </a:r>
          </a:p>
          <a:p>
            <a:pPr marL="1485900" marR="0" lvl="2"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ha veileder </a:t>
            </a:r>
          </a:p>
          <a:p>
            <a:pPr marL="1485900" marR="0" lvl="2"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begrenset rekvisisjonsrett</a:t>
            </a:r>
          </a:p>
          <a:p>
            <a:endParaRPr lang="nb-NO" dirty="0"/>
          </a:p>
        </p:txBody>
      </p:sp>
      <p:sp>
        <p:nvSpPr>
          <p:cNvPr id="3" name="TekstSylinder 2">
            <a:extLst>
              <a:ext uri="{FF2B5EF4-FFF2-40B4-BE49-F238E27FC236}">
                <a16:creationId xmlns:a16="http://schemas.microsoft.com/office/drawing/2014/main" id="{C03FFA1D-A7E7-EEB4-7CFE-AFE9E5328547}"/>
              </a:ext>
            </a:extLst>
          </p:cNvPr>
          <p:cNvSpPr txBox="1"/>
          <p:nvPr/>
        </p:nvSpPr>
        <p:spPr>
          <a:xfrm>
            <a:off x="767256" y="5854262"/>
            <a:ext cx="5006224" cy="836126"/>
          </a:xfrm>
          <a:prstGeom prst="rect">
            <a:avLst/>
          </a:prstGeom>
          <a:solidFill>
            <a:schemeClr val="bg1">
              <a:lumMod val="85000"/>
            </a:schemeClr>
          </a:solidFill>
        </p:spPr>
        <p:txBody>
          <a:bodyPr wrap="square" rtlCol="0">
            <a:spAutoFit/>
          </a:bodyPr>
          <a:lstStyle/>
          <a:p>
            <a:pPr marL="342900" marR="0" lvl="0" indent="-342900" algn="ctr"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Søke om å få tilbake autorisasjonen</a:t>
            </a:r>
          </a:p>
          <a:p>
            <a:pPr marL="342900" marR="0" lvl="0" indent="-342900" algn="ctr"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Straff</a:t>
            </a:r>
          </a:p>
        </p:txBody>
      </p:sp>
    </p:spTree>
    <p:extLst>
      <p:ext uri="{BB962C8B-B14F-4D97-AF65-F5344CB8AC3E}">
        <p14:creationId xmlns:p14="http://schemas.microsoft.com/office/powerpoint/2010/main" val="157738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D716C7-36E1-4EEE-801B-0C0C51138A0B}"/>
              </a:ext>
            </a:extLst>
          </p:cNvPr>
          <p:cNvSpPr>
            <a:spLocks noGrp="1"/>
          </p:cNvSpPr>
          <p:nvPr>
            <p:ph type="title"/>
          </p:nvPr>
        </p:nvSpPr>
        <p:spPr/>
        <p:txBody>
          <a:bodyPr/>
          <a:lstStyle/>
          <a:p>
            <a:pPr algn="ctr"/>
            <a:r>
              <a:rPr lang="nb-NO" dirty="0"/>
              <a:t>Hva betyr «</a:t>
            </a:r>
            <a:r>
              <a:rPr lang="nb-NO" i="1" dirty="0"/>
              <a:t>faglig forsvarlig</a:t>
            </a:r>
            <a:r>
              <a:rPr lang="nb-NO" dirty="0"/>
              <a:t>»?</a:t>
            </a:r>
          </a:p>
        </p:txBody>
      </p:sp>
      <p:sp>
        <p:nvSpPr>
          <p:cNvPr id="3" name="Plassholder for tekst 2">
            <a:extLst>
              <a:ext uri="{FF2B5EF4-FFF2-40B4-BE49-F238E27FC236}">
                <a16:creationId xmlns:a16="http://schemas.microsoft.com/office/drawing/2014/main" id="{CBF0B4E4-544B-4E1C-9962-3E156A76A772}"/>
              </a:ext>
            </a:extLst>
          </p:cNvPr>
          <p:cNvSpPr>
            <a:spLocks noGrp="1"/>
          </p:cNvSpPr>
          <p:nvPr>
            <p:ph type="body" sz="quarter" idx="11"/>
          </p:nvPr>
        </p:nvSpPr>
        <p:spPr>
          <a:xfrm>
            <a:off x="1057541" y="2164988"/>
            <a:ext cx="10078772" cy="4476444"/>
          </a:xfrm>
        </p:spPr>
        <p:txBody>
          <a:bodyPr/>
          <a:lstStyle/>
          <a:p>
            <a:pPr marL="342900" indent="-342900">
              <a:buFont typeface="Arial" panose="020B0604020202020204" pitchFamily="34" charset="0"/>
              <a:buChar char="•"/>
            </a:pPr>
            <a:r>
              <a:rPr lang="nb-NO" dirty="0"/>
              <a:t>Faglig forsvarlig: </a:t>
            </a:r>
            <a:r>
              <a:rPr lang="nb-NO" dirty="0">
                <a:solidFill>
                  <a:srgbClr val="FF0000"/>
                </a:solidFill>
              </a:rPr>
              <a:t>poll</a:t>
            </a:r>
          </a:p>
          <a:p>
            <a:pPr marL="1028700" lvl="1" indent="-342900"/>
            <a:r>
              <a:rPr lang="nb-NO" dirty="0">
                <a:solidFill>
                  <a:srgbClr val="FF0000"/>
                </a:solidFill>
              </a:rPr>
              <a:t>Svar: 3+4</a:t>
            </a:r>
          </a:p>
          <a:p>
            <a:pPr marL="1028700" lvl="1" indent="-342900"/>
            <a:r>
              <a:rPr lang="nb-NO" dirty="0"/>
              <a:t>Legen må bruke sine fagkunnskaper i vurderingene (SOAP)</a:t>
            </a:r>
          </a:p>
          <a:p>
            <a:pPr marL="1028700" lvl="1" indent="-342900"/>
            <a:r>
              <a:rPr lang="nb-NO" dirty="0"/>
              <a:t>Fagmiljøet som til enhver tid legger innholdet i hva som er forsvarlig helsehjelp på de ulike områdene. </a:t>
            </a:r>
          </a:p>
          <a:p>
            <a:pPr marL="1485900" lvl="2" indent="-342900"/>
            <a:r>
              <a:rPr lang="nb-NO" sz="2000" dirty="0"/>
              <a:t>Faglige kilder som er med på å gi innholdet til dette begrepet: nasjonalfaglige veiledere, felleskatalogen, legemiddelhåndboken, NEL, Up to date, legevakthåndboka, medisinsk indeks, ……</a:t>
            </a:r>
          </a:p>
          <a:p>
            <a:pPr marL="342900" indent="-342900">
              <a:buFont typeface="Arial" panose="020B0604020202020204" pitchFamily="34" charset="0"/>
              <a:buChar char="•"/>
            </a:pPr>
            <a:r>
              <a:rPr lang="nb-NO" dirty="0"/>
              <a:t>Omsorgsfull hjelp</a:t>
            </a:r>
          </a:p>
          <a:p>
            <a:pPr marL="1028700" lvl="1" indent="-342900"/>
            <a:r>
              <a:rPr lang="nb-NO" dirty="0"/>
              <a:t>Kommunikasjon. Ansvaret på helsepersonell. Krav til profesjonalitet.</a:t>
            </a:r>
          </a:p>
          <a:p>
            <a:pPr marL="342900" indent="-342900">
              <a:buFont typeface="Arial" panose="020B0604020202020204" pitchFamily="34" charset="0"/>
              <a:buChar char="•"/>
            </a:pPr>
            <a:r>
              <a:rPr lang="nb-NO" dirty="0"/>
              <a:t>Helsepersonell: forutsetningene for å gi helsehjelpen, f.eks.</a:t>
            </a:r>
          </a:p>
          <a:p>
            <a:pPr marL="1028700" lvl="1" indent="-342900"/>
            <a:r>
              <a:rPr lang="nb-NO" dirty="0"/>
              <a:t>utdannelse, erfaringer, det systemet man jobber (rutiner, kollegaer, utstyr ol)</a:t>
            </a:r>
          </a:p>
        </p:txBody>
      </p:sp>
      <p:sp>
        <p:nvSpPr>
          <p:cNvPr id="4" name="TekstSylinder 3">
            <a:extLst>
              <a:ext uri="{FF2B5EF4-FFF2-40B4-BE49-F238E27FC236}">
                <a16:creationId xmlns:a16="http://schemas.microsoft.com/office/drawing/2014/main" id="{B2F9C6AF-FF33-D76D-04A8-00ABC04C235E}"/>
              </a:ext>
            </a:extLst>
          </p:cNvPr>
          <p:cNvSpPr txBox="1"/>
          <p:nvPr/>
        </p:nvSpPr>
        <p:spPr>
          <a:xfrm>
            <a:off x="7388772" y="-115613"/>
            <a:ext cx="4803228" cy="1394997"/>
          </a:xfrm>
          <a:prstGeom prst="rect">
            <a:avLst/>
          </a:prstGeom>
          <a:solidFill>
            <a:schemeClr val="bg1">
              <a:lumMod val="85000"/>
            </a:schemeClr>
          </a:solidFill>
        </p:spPr>
        <p:txBody>
          <a:bodyPr wrap="square" rtlCol="0">
            <a:spAutoFit/>
          </a:bodyPr>
          <a:lstStyle/>
          <a:p>
            <a:pPr marL="342900" lvl="0" indent="-342900">
              <a:lnSpc>
                <a:spcPct val="107000"/>
              </a:lnSpc>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Gi den beste helsehjelpen</a:t>
            </a:r>
          </a:p>
          <a:p>
            <a:pPr marL="342900" lvl="0" indent="-342900">
              <a:lnSpc>
                <a:spcPct val="107000"/>
              </a:lnSpc>
              <a:buFont typeface="+mj-lt"/>
              <a:buAutoNum type="arabicPeriod"/>
            </a:pPr>
            <a:r>
              <a:rPr lang="nb-NO" sz="2000" dirty="0">
                <a:effectLst/>
                <a:latin typeface="Calibri" panose="020F0502020204030204" pitchFamily="34" charset="0"/>
                <a:ea typeface="Calibri" panose="020F0502020204030204" pitchFamily="34" charset="0"/>
                <a:cs typeface="Times New Roman" panose="02020603050405020304" pitchFamily="18" charset="0"/>
              </a:rPr>
              <a:t>Gi den helsehjelpen pasienten ønsker</a:t>
            </a:r>
          </a:p>
          <a:p>
            <a:pPr marL="342900" lvl="0" indent="-342900">
              <a:lnSpc>
                <a:spcPct val="107000"/>
              </a:lnSpc>
              <a:buFont typeface="+mj-lt"/>
              <a:buAutoNum type="arabicPeriod"/>
            </a:pPr>
            <a:r>
              <a:rPr lang="nb-NO" sz="2000" b="1" dirty="0">
                <a:effectLst/>
                <a:latin typeface="Calibri" panose="020F0502020204030204" pitchFamily="34" charset="0"/>
                <a:ea typeface="Calibri" panose="020F0502020204030204" pitchFamily="34" charset="0"/>
                <a:cs typeface="Times New Roman" panose="02020603050405020304" pitchFamily="18" charset="0"/>
              </a:rPr>
              <a:t>Gi faglig god nok helsehjelp</a:t>
            </a:r>
          </a:p>
          <a:p>
            <a:pPr marL="342900" lvl="0" indent="-342900">
              <a:lnSpc>
                <a:spcPct val="107000"/>
              </a:lnSpc>
              <a:spcAft>
                <a:spcPts val="800"/>
              </a:spcAft>
              <a:buFont typeface="+mj-lt"/>
              <a:buAutoNum type="arabicPeriod"/>
            </a:pPr>
            <a:r>
              <a:rPr lang="nb-NO" sz="2000" b="1" dirty="0">
                <a:effectLst/>
                <a:latin typeface="Calibri" panose="020F0502020204030204" pitchFamily="34" charset="0"/>
                <a:ea typeface="Calibri" panose="020F0502020204030204" pitchFamily="34" charset="0"/>
                <a:cs typeface="Times New Roman" panose="02020603050405020304" pitchFamily="18" charset="0"/>
              </a:rPr>
              <a:t>Gi omsorgsfull helsehjelp</a:t>
            </a:r>
          </a:p>
        </p:txBody>
      </p:sp>
    </p:spTree>
    <p:extLst>
      <p:ext uri="{BB962C8B-B14F-4D97-AF65-F5344CB8AC3E}">
        <p14:creationId xmlns:p14="http://schemas.microsoft.com/office/powerpoint/2010/main" val="231952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tekst 6">
            <a:extLst>
              <a:ext uri="{FF2B5EF4-FFF2-40B4-BE49-F238E27FC236}">
                <a16:creationId xmlns:a16="http://schemas.microsoft.com/office/drawing/2014/main" id="{0D29309C-A9F3-4EE4-9BC3-222AAD4437F4}"/>
              </a:ext>
            </a:extLst>
          </p:cNvPr>
          <p:cNvSpPr>
            <a:spLocks noGrp="1"/>
          </p:cNvSpPr>
          <p:nvPr>
            <p:ph type="body" sz="quarter" idx="12"/>
          </p:nvPr>
        </p:nvSpPr>
        <p:spPr/>
        <p:txBody>
          <a:bodyPr/>
          <a:lstStyle/>
          <a:p>
            <a:pPr marL="0" indent="0">
              <a:buNone/>
            </a:pPr>
            <a:r>
              <a:rPr lang="nb-NO" dirty="0"/>
              <a:t>  God praksis</a:t>
            </a:r>
          </a:p>
          <a:p>
            <a:endParaRPr lang="nb-NO" dirty="0"/>
          </a:p>
          <a:p>
            <a:pPr marL="0" indent="0">
              <a:buNone/>
            </a:pPr>
            <a:r>
              <a:rPr lang="nb-NO" dirty="0"/>
              <a:t> </a:t>
            </a:r>
            <a:r>
              <a:rPr lang="nb-NO" dirty="0">
                <a:solidFill>
                  <a:srgbClr val="00244E"/>
                </a:solidFill>
              </a:rPr>
              <a:t>Handlingsrom</a:t>
            </a:r>
            <a:endParaRPr lang="nb-NO" dirty="0"/>
          </a:p>
          <a:p>
            <a:endParaRPr lang="nb-NO" dirty="0"/>
          </a:p>
          <a:p>
            <a:pPr marL="0" indent="0">
              <a:buNone/>
            </a:pPr>
            <a:r>
              <a:rPr lang="nb-NO" dirty="0"/>
              <a:t> </a:t>
            </a:r>
            <a:r>
              <a:rPr lang="nb-NO" dirty="0">
                <a:solidFill>
                  <a:srgbClr val="00244E"/>
                </a:solidFill>
              </a:rPr>
              <a:t>Uforsvarlig</a:t>
            </a:r>
            <a:endParaRPr lang="nb-NO" dirty="0"/>
          </a:p>
          <a:p>
            <a:endParaRPr lang="nb-NO" dirty="0"/>
          </a:p>
          <a:p>
            <a:endParaRPr lang="nb-NO" dirty="0"/>
          </a:p>
          <a:p>
            <a:pPr marL="0" indent="0">
              <a:buNone/>
            </a:pPr>
            <a:r>
              <a:rPr lang="nb-NO" dirty="0"/>
              <a:t>Stort avvik fra god praksis = uforsvarlig</a:t>
            </a:r>
          </a:p>
        </p:txBody>
      </p:sp>
      <p:sp>
        <p:nvSpPr>
          <p:cNvPr id="6" name="Tittel 5">
            <a:extLst>
              <a:ext uri="{FF2B5EF4-FFF2-40B4-BE49-F238E27FC236}">
                <a16:creationId xmlns:a16="http://schemas.microsoft.com/office/drawing/2014/main" id="{894364E5-C136-4215-AC98-6D0A9E2D60B5}"/>
              </a:ext>
            </a:extLst>
          </p:cNvPr>
          <p:cNvSpPr>
            <a:spLocks noGrp="1"/>
          </p:cNvSpPr>
          <p:nvPr>
            <p:ph type="title"/>
          </p:nvPr>
        </p:nvSpPr>
        <p:spPr>
          <a:xfrm>
            <a:off x="939988" y="873125"/>
            <a:ext cx="10080625" cy="1077208"/>
          </a:xfrm>
        </p:spPr>
        <p:txBody>
          <a:bodyPr/>
          <a:lstStyle/>
          <a:p>
            <a:pPr algn="ctr"/>
            <a:r>
              <a:rPr lang="nb-NO" dirty="0"/>
              <a:t>Forsvarlighetskravet. </a:t>
            </a:r>
            <a:br>
              <a:rPr lang="nb-NO" dirty="0"/>
            </a:br>
            <a:r>
              <a:rPr lang="nb-NO" dirty="0"/>
              <a:t>God praksis. «Beste praksis»</a:t>
            </a:r>
          </a:p>
        </p:txBody>
      </p:sp>
      <p:sp>
        <p:nvSpPr>
          <p:cNvPr id="9" name="Plassholder for tekst 8">
            <a:extLst>
              <a:ext uri="{FF2B5EF4-FFF2-40B4-BE49-F238E27FC236}">
                <a16:creationId xmlns:a16="http://schemas.microsoft.com/office/drawing/2014/main" id="{7BB0AF51-DD1D-43DA-A7CA-2B1676F22826}"/>
              </a:ext>
            </a:extLst>
          </p:cNvPr>
          <p:cNvSpPr>
            <a:spLocks noGrp="1"/>
          </p:cNvSpPr>
          <p:nvPr>
            <p:ph type="body" sz="quarter" idx="24"/>
          </p:nvPr>
        </p:nvSpPr>
        <p:spPr/>
        <p:txBody>
          <a:bodyPr/>
          <a:lstStyle/>
          <a:p>
            <a:endParaRPr lang="nb-NO"/>
          </a:p>
        </p:txBody>
      </p:sp>
      <p:pic>
        <p:nvPicPr>
          <p:cNvPr id="25" name="Plassholder for bilde 24">
            <a:extLst>
              <a:ext uri="{FF2B5EF4-FFF2-40B4-BE49-F238E27FC236}">
                <a16:creationId xmlns:a16="http://schemas.microsoft.com/office/drawing/2014/main" id="{0D2DC417-EB9C-43C3-8C06-190F15E22909}"/>
              </a:ext>
            </a:extLst>
          </p:cNvPr>
          <p:cNvPicPr>
            <a:picLocks noGrp="1" noChangeAspect="1"/>
          </p:cNvPicPr>
          <p:nvPr>
            <p:ph type="pic" sz="quarter" idx="13"/>
          </p:nvPr>
        </p:nvPicPr>
        <p:blipFill>
          <a:blip r:embed="rId3"/>
          <a:srcRect t="3206" b="3206"/>
          <a:stretch>
            <a:fillRect/>
          </a:stretch>
        </p:blipFill>
        <p:spPr>
          <a:prstGeom prst="rect">
            <a:avLst/>
          </a:prstGeom>
        </p:spPr>
      </p:pic>
      <p:cxnSp>
        <p:nvCxnSpPr>
          <p:cNvPr id="26" name="Rett pilkobling 25">
            <a:extLst>
              <a:ext uri="{FF2B5EF4-FFF2-40B4-BE49-F238E27FC236}">
                <a16:creationId xmlns:a16="http://schemas.microsoft.com/office/drawing/2014/main" id="{2F6B0CA1-44D1-4A01-AF15-70FB272C6DD4}"/>
              </a:ext>
            </a:extLst>
          </p:cNvPr>
          <p:cNvCxnSpPr>
            <a:cxnSpLocks/>
          </p:cNvCxnSpPr>
          <p:nvPr/>
        </p:nvCxnSpPr>
        <p:spPr>
          <a:xfrm flipH="1">
            <a:off x="3591339" y="3521212"/>
            <a:ext cx="1051708" cy="2055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Rett pilkobling 26">
            <a:extLst>
              <a:ext uri="{FF2B5EF4-FFF2-40B4-BE49-F238E27FC236}">
                <a16:creationId xmlns:a16="http://schemas.microsoft.com/office/drawing/2014/main" id="{62BB0B2D-1EC6-416A-AB8F-DE53526E33B8}"/>
              </a:ext>
            </a:extLst>
          </p:cNvPr>
          <p:cNvCxnSpPr>
            <a:cxnSpLocks/>
          </p:cNvCxnSpPr>
          <p:nvPr/>
        </p:nvCxnSpPr>
        <p:spPr>
          <a:xfrm flipH="1">
            <a:off x="3591339" y="4434101"/>
            <a:ext cx="1051708"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Rett pilkobling 27">
            <a:extLst>
              <a:ext uri="{FF2B5EF4-FFF2-40B4-BE49-F238E27FC236}">
                <a16:creationId xmlns:a16="http://schemas.microsoft.com/office/drawing/2014/main" id="{AD93B303-AF8B-498F-B171-4B7FB734F883}"/>
              </a:ext>
            </a:extLst>
          </p:cNvPr>
          <p:cNvCxnSpPr>
            <a:cxnSpLocks/>
          </p:cNvCxnSpPr>
          <p:nvPr/>
        </p:nvCxnSpPr>
        <p:spPr>
          <a:xfrm flipH="1">
            <a:off x="2566219" y="2669458"/>
            <a:ext cx="2205994" cy="65817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363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2F8737-B0B3-46AB-B2D0-2E958427EE3F}"/>
              </a:ext>
            </a:extLst>
          </p:cNvPr>
          <p:cNvSpPr>
            <a:spLocks noGrp="1"/>
          </p:cNvSpPr>
          <p:nvPr>
            <p:ph type="title"/>
          </p:nvPr>
        </p:nvSpPr>
        <p:spPr/>
        <p:txBody>
          <a:bodyPr/>
          <a:lstStyle/>
          <a:p>
            <a:pPr algn="ctr"/>
            <a:r>
              <a:rPr lang="nb-NO" dirty="0"/>
              <a:t>Kasus 1</a:t>
            </a:r>
          </a:p>
        </p:txBody>
      </p:sp>
      <p:sp>
        <p:nvSpPr>
          <p:cNvPr id="3" name="Plassholder for tekst 2">
            <a:extLst>
              <a:ext uri="{FF2B5EF4-FFF2-40B4-BE49-F238E27FC236}">
                <a16:creationId xmlns:a16="http://schemas.microsoft.com/office/drawing/2014/main" id="{B2C2EDC7-7690-4048-BC7A-A112EA9EE823}"/>
              </a:ext>
            </a:extLst>
          </p:cNvPr>
          <p:cNvSpPr>
            <a:spLocks noGrp="1"/>
          </p:cNvSpPr>
          <p:nvPr>
            <p:ph type="body" sz="quarter" idx="11"/>
          </p:nvPr>
        </p:nvSpPr>
        <p:spPr>
          <a:xfrm>
            <a:off x="989818" y="2427498"/>
            <a:ext cx="10078772" cy="3131789"/>
          </a:xfrm>
        </p:spPr>
        <p:txBody>
          <a:bodyPr/>
          <a:lstStyle/>
          <a:p>
            <a:pPr marL="342900" indent="-342900">
              <a:buFont typeface="Arial" panose="020B0604020202020204" pitchFamily="34" charset="0"/>
              <a:buChar char="•"/>
            </a:pPr>
            <a:r>
              <a:rPr lang="nb-NO" dirty="0"/>
              <a:t>Legevakten: mann på 60 år uten tidligere notater på legevakten. BT, puls, </a:t>
            </a:r>
            <a:r>
              <a:rPr lang="nb-NO" dirty="0" err="1"/>
              <a:t>Hb</a:t>
            </a:r>
            <a:r>
              <a:rPr lang="nb-NO" dirty="0"/>
              <a:t> og EKG innenfor normalen. Kona måtte hente han på jobb da han brått kjente seg kraftløs og ikke i stand til å vær på jobb. Han kommer gående til undersøkelsen, men støtter seg klart til sin kone. Det er synlig at han må ta seg sammen for å klare å snakke. </a:t>
            </a:r>
            <a:r>
              <a:rPr lang="nb-NO" dirty="0">
                <a:solidFill>
                  <a:srgbClr val="00244E"/>
                </a:solidFill>
              </a:rPr>
              <a:t>Han sier at han kjenner seg kraftløs og sliten. Han faller nesten ut under samtalen. Du sender han hjem for å se dette an. Kontakt ved forverring eller ikke bedring.</a:t>
            </a:r>
          </a:p>
          <a:p>
            <a:pPr marL="342900" indent="-342900">
              <a:buFont typeface="Arial" panose="020B0604020202020204" pitchFamily="34" charset="0"/>
              <a:buChar char="•"/>
            </a:pPr>
            <a:r>
              <a:rPr lang="nb-NO" dirty="0">
                <a:solidFill>
                  <a:srgbClr val="00244E"/>
                </a:solidFill>
              </a:rPr>
              <a:t>Er dette forsvarlig behandling?  - </a:t>
            </a:r>
            <a:r>
              <a:rPr lang="nb-NO" dirty="0">
                <a:solidFill>
                  <a:schemeClr val="accent5">
                    <a:lumMod val="40000"/>
                    <a:lumOff val="60000"/>
                  </a:schemeClr>
                </a:solidFill>
              </a:rPr>
              <a:t>polls</a:t>
            </a:r>
          </a:p>
        </p:txBody>
      </p:sp>
    </p:spTree>
    <p:extLst>
      <p:ext uri="{BB962C8B-B14F-4D97-AF65-F5344CB8AC3E}">
        <p14:creationId xmlns:p14="http://schemas.microsoft.com/office/powerpoint/2010/main" val="2468465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DFE5FD-DE00-4DF3-8767-9EF17EBDB516}"/>
              </a:ext>
            </a:extLst>
          </p:cNvPr>
          <p:cNvSpPr>
            <a:spLocks noGrp="1"/>
          </p:cNvSpPr>
          <p:nvPr>
            <p:ph type="title"/>
          </p:nvPr>
        </p:nvSpPr>
        <p:spPr/>
        <p:txBody>
          <a:bodyPr/>
          <a:lstStyle/>
          <a:p>
            <a:pPr algn="ctr"/>
            <a:r>
              <a:rPr lang="nb-NO" dirty="0"/>
              <a:t>Kasus 1: svar</a:t>
            </a:r>
          </a:p>
        </p:txBody>
      </p:sp>
      <p:sp>
        <p:nvSpPr>
          <p:cNvPr id="3" name="Plassholder for tekst 2">
            <a:extLst>
              <a:ext uri="{FF2B5EF4-FFF2-40B4-BE49-F238E27FC236}">
                <a16:creationId xmlns:a16="http://schemas.microsoft.com/office/drawing/2014/main" id="{C3ACAD5A-8FF6-4CB4-8A14-59F2FB392A0D}"/>
              </a:ext>
            </a:extLst>
          </p:cNvPr>
          <p:cNvSpPr>
            <a:spLocks noGrp="1"/>
          </p:cNvSpPr>
          <p:nvPr>
            <p:ph type="body" sz="quarter" idx="11"/>
          </p:nvPr>
        </p:nvSpPr>
        <p:spPr>
          <a:xfrm>
            <a:off x="1057541" y="2164988"/>
            <a:ext cx="10078772" cy="1837169"/>
          </a:xfrm>
        </p:spPr>
        <p:txBody>
          <a:bodyPr/>
          <a:lstStyle/>
          <a:p>
            <a:pPr marL="342900" indent="-342900">
              <a:buFont typeface="Arial" panose="020B0604020202020204" pitchFamily="34" charset="0"/>
              <a:buChar char="•"/>
            </a:pPr>
            <a:r>
              <a:rPr lang="nb-NO" dirty="0"/>
              <a:t>Er dette forsvarlig behandling? </a:t>
            </a:r>
          </a:p>
          <a:p>
            <a:pPr marL="1028700" lvl="1" indent="-342900"/>
            <a:r>
              <a:rPr lang="nb-NO" dirty="0"/>
              <a:t>Nei, ikke forsvarlig å ikke legge inn.</a:t>
            </a:r>
          </a:p>
          <a:p>
            <a:pPr marL="1485900" lvl="2" indent="-342900"/>
            <a:r>
              <a:rPr lang="nb-NO" sz="2000" dirty="0"/>
              <a:t>Akutt alvorlig endring av allmenntilstand. </a:t>
            </a:r>
          </a:p>
          <a:p>
            <a:pPr marL="1485900" lvl="2" indent="-342900"/>
            <a:r>
              <a:rPr lang="nb-NO" sz="2000" dirty="0"/>
              <a:t>Kan ikke utelukke akutt alvorlig og livstruende sykdom på legevakten. </a:t>
            </a:r>
          </a:p>
        </p:txBody>
      </p:sp>
    </p:spTree>
    <p:extLst>
      <p:ext uri="{BB962C8B-B14F-4D97-AF65-F5344CB8AC3E}">
        <p14:creationId xmlns:p14="http://schemas.microsoft.com/office/powerpoint/2010/main" val="3384917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094E88-71AC-4408-A7DC-E4231FD85257}"/>
              </a:ext>
            </a:extLst>
          </p:cNvPr>
          <p:cNvSpPr>
            <a:spLocks noGrp="1"/>
          </p:cNvSpPr>
          <p:nvPr>
            <p:ph type="title"/>
          </p:nvPr>
        </p:nvSpPr>
        <p:spPr/>
        <p:txBody>
          <a:bodyPr/>
          <a:lstStyle/>
          <a:p>
            <a:pPr algn="ctr"/>
            <a:r>
              <a:rPr lang="nb-NO" dirty="0"/>
              <a:t>Kasus 2</a:t>
            </a:r>
          </a:p>
        </p:txBody>
      </p:sp>
      <p:sp>
        <p:nvSpPr>
          <p:cNvPr id="3" name="Plassholder for tekst 2">
            <a:extLst>
              <a:ext uri="{FF2B5EF4-FFF2-40B4-BE49-F238E27FC236}">
                <a16:creationId xmlns:a16="http://schemas.microsoft.com/office/drawing/2014/main" id="{AEAEB3D6-870F-4AA3-BD98-1A8337E0A21F}"/>
              </a:ext>
            </a:extLst>
          </p:cNvPr>
          <p:cNvSpPr>
            <a:spLocks noGrp="1"/>
          </p:cNvSpPr>
          <p:nvPr>
            <p:ph type="body" sz="quarter" idx="11"/>
          </p:nvPr>
        </p:nvSpPr>
        <p:spPr/>
        <p:txBody>
          <a:bodyPr/>
          <a:lstStyle/>
          <a:p>
            <a:pPr marL="342900" indent="-342900">
              <a:buFont typeface="Arial" panose="020B0604020202020204" pitchFamily="34" charset="0"/>
              <a:buChar char="•"/>
            </a:pPr>
            <a:r>
              <a:rPr lang="nb-NO" dirty="0"/>
              <a:t>En ny pasient sier han nettopp har byttet fastlege til deg, og sier han må ha 100 Paralgin forte, 100 </a:t>
            </a:r>
            <a:r>
              <a:rPr lang="nb-NO" dirty="0" err="1"/>
              <a:t>Imovane</a:t>
            </a:r>
            <a:r>
              <a:rPr lang="nb-NO" dirty="0"/>
              <a:t> og 100 </a:t>
            </a:r>
            <a:r>
              <a:rPr lang="nb-NO" dirty="0" err="1"/>
              <a:t>Sobril</a:t>
            </a:r>
            <a:r>
              <a:rPr lang="nb-NO" dirty="0"/>
              <a:t> nå </a:t>
            </a:r>
            <a:r>
              <a:rPr lang="nb-NO" dirty="0" err="1"/>
              <a:t>pga</a:t>
            </a:r>
            <a:r>
              <a:rPr lang="nb-NO" dirty="0"/>
              <a:t> ryggsmerter, slik han fikk fast av forrige fastlegen, fordi han er tom. Du gir han dette, og sier at han må levere journalen til neste time for å få nye resepter. </a:t>
            </a:r>
          </a:p>
          <a:p>
            <a:pPr marL="1028700" lvl="1" indent="-342900"/>
            <a:r>
              <a:rPr lang="nb-NO" dirty="0"/>
              <a:t>Er dette forsvarlig? – </a:t>
            </a:r>
            <a:r>
              <a:rPr lang="nb-NO" dirty="0">
                <a:solidFill>
                  <a:schemeClr val="accent5">
                    <a:lumMod val="40000"/>
                    <a:lumOff val="60000"/>
                  </a:schemeClr>
                </a:solidFill>
              </a:rPr>
              <a:t>poll</a:t>
            </a:r>
          </a:p>
          <a:p>
            <a:pPr marL="1485900" lvl="2" indent="-342900"/>
            <a:r>
              <a:rPr lang="nb-NO" sz="2000" dirty="0">
                <a:solidFill>
                  <a:schemeClr val="accent5">
                    <a:lumMod val="40000"/>
                    <a:lumOff val="60000"/>
                  </a:schemeClr>
                </a:solidFill>
              </a:rPr>
              <a:t>nei</a:t>
            </a:r>
          </a:p>
          <a:p>
            <a:pPr marL="1028700" lvl="1" indent="-342900"/>
            <a:r>
              <a:rPr lang="nb-NO" dirty="0"/>
              <a:t>Hva skulle han gjort? – </a:t>
            </a:r>
          </a:p>
          <a:p>
            <a:pPr marL="1485900" lvl="2" indent="-342900"/>
            <a:r>
              <a:rPr lang="nb-NO" sz="2000" dirty="0">
                <a:solidFill>
                  <a:schemeClr val="accent5">
                    <a:lumMod val="40000"/>
                    <a:lumOff val="60000"/>
                  </a:schemeClr>
                </a:solidFill>
              </a:rPr>
              <a:t>Egenrefleksjon 1 min</a:t>
            </a:r>
          </a:p>
          <a:p>
            <a:pPr lvl="2" indent="0">
              <a:buNone/>
            </a:pPr>
            <a:endParaRPr lang="nb-NO" sz="2000" dirty="0">
              <a:solidFill>
                <a:schemeClr val="accent5">
                  <a:lumMod val="40000"/>
                  <a:lumOff val="60000"/>
                </a:schemeClr>
              </a:solidFill>
            </a:endParaRPr>
          </a:p>
          <a:p>
            <a:pPr lvl="1" indent="0">
              <a:buNone/>
            </a:pPr>
            <a:endParaRPr lang="nb-NO" dirty="0"/>
          </a:p>
          <a:p>
            <a:endParaRPr lang="nb-NO" dirty="0"/>
          </a:p>
        </p:txBody>
      </p:sp>
    </p:spTree>
    <p:extLst>
      <p:ext uri="{BB962C8B-B14F-4D97-AF65-F5344CB8AC3E}">
        <p14:creationId xmlns:p14="http://schemas.microsoft.com/office/powerpoint/2010/main" val="170603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0329448-497C-498B-A62E-D5E5F7520879}"/>
              </a:ext>
            </a:extLst>
          </p:cNvPr>
          <p:cNvSpPr>
            <a:spLocks noGrp="1"/>
          </p:cNvSpPr>
          <p:nvPr>
            <p:ph type="title"/>
          </p:nvPr>
        </p:nvSpPr>
        <p:spPr/>
        <p:txBody>
          <a:bodyPr/>
          <a:lstStyle/>
          <a:p>
            <a:pPr algn="ctr"/>
            <a:r>
              <a:rPr lang="nb-NO" dirty="0"/>
              <a:t>Kasus 2: svar</a:t>
            </a:r>
          </a:p>
        </p:txBody>
      </p:sp>
      <p:sp>
        <p:nvSpPr>
          <p:cNvPr id="3" name="Plassholder for tekst 2">
            <a:extLst>
              <a:ext uri="{FF2B5EF4-FFF2-40B4-BE49-F238E27FC236}">
                <a16:creationId xmlns:a16="http://schemas.microsoft.com/office/drawing/2014/main" id="{375E2A75-1DFA-4794-B742-96871724F14A}"/>
              </a:ext>
            </a:extLst>
          </p:cNvPr>
          <p:cNvSpPr>
            <a:spLocks noGrp="1"/>
          </p:cNvSpPr>
          <p:nvPr>
            <p:ph type="body" sz="quarter" idx="11"/>
          </p:nvPr>
        </p:nvSpPr>
        <p:spPr/>
        <p:txBody>
          <a:bodyPr/>
          <a:lstStyle/>
          <a:p>
            <a:pPr marL="1028700" lvl="1" indent="-342900"/>
            <a:r>
              <a:rPr lang="nb-NO" dirty="0">
                <a:solidFill>
                  <a:srgbClr val="00244E"/>
                </a:solidFill>
              </a:rPr>
              <a:t>Hva skulle han gjort?</a:t>
            </a:r>
          </a:p>
          <a:p>
            <a:pPr marL="1485900" lvl="2" indent="-342900"/>
            <a:r>
              <a:rPr lang="nb-NO" sz="2000" dirty="0">
                <a:solidFill>
                  <a:srgbClr val="00244E"/>
                </a:solidFill>
              </a:rPr>
              <a:t>Henvist til forrige fastlege til han er på din liste</a:t>
            </a:r>
          </a:p>
          <a:p>
            <a:pPr marL="1485900" lvl="2" indent="-342900"/>
            <a:r>
              <a:rPr lang="nb-NO" sz="2000" dirty="0">
                <a:solidFill>
                  <a:srgbClr val="00244E"/>
                </a:solidFill>
              </a:rPr>
              <a:t>Eventuelt: </a:t>
            </a:r>
          </a:p>
          <a:p>
            <a:pPr marL="1943100" lvl="3" indent="-342900"/>
            <a:r>
              <a:rPr lang="nb-NO" sz="2000" dirty="0">
                <a:solidFill>
                  <a:srgbClr val="00244E"/>
                </a:solidFill>
              </a:rPr>
              <a:t>Sjekke fastlegestatus og tidligere rekvirering i kjernejournal. </a:t>
            </a:r>
          </a:p>
          <a:p>
            <a:pPr marL="1943100" lvl="3" indent="-342900"/>
            <a:r>
              <a:rPr lang="nb-NO" sz="2000" dirty="0">
                <a:solidFill>
                  <a:srgbClr val="00244E"/>
                </a:solidFill>
              </a:rPr>
              <a:t>Rekvirere videre det han har fått</a:t>
            </a:r>
          </a:p>
          <a:p>
            <a:pPr marL="1943100" lvl="3" indent="-342900"/>
            <a:r>
              <a:rPr lang="nb-NO" sz="2000" dirty="0">
                <a:solidFill>
                  <a:srgbClr val="00244E"/>
                </a:solidFill>
              </a:rPr>
              <a:t>Innhente tidligere journal</a:t>
            </a:r>
          </a:p>
          <a:p>
            <a:pPr marL="1943100" lvl="3" indent="-342900"/>
            <a:r>
              <a:rPr lang="nb-NO" sz="2000" dirty="0">
                <a:solidFill>
                  <a:srgbClr val="00244E"/>
                </a:solidFill>
              </a:rPr>
              <a:t>Lage videre behandlingsplan</a:t>
            </a:r>
          </a:p>
          <a:p>
            <a:pPr marL="1028700" lvl="1" indent="-342900"/>
            <a:endParaRPr lang="nb-NO" dirty="0">
              <a:solidFill>
                <a:srgbClr val="00244E"/>
              </a:solidFill>
            </a:endParaRPr>
          </a:p>
          <a:p>
            <a:endParaRPr lang="nb-NO" dirty="0"/>
          </a:p>
        </p:txBody>
      </p:sp>
    </p:spTree>
    <p:extLst>
      <p:ext uri="{BB962C8B-B14F-4D97-AF65-F5344CB8AC3E}">
        <p14:creationId xmlns:p14="http://schemas.microsoft.com/office/powerpoint/2010/main" val="283317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tema">
  <a:themeElements>
    <a:clrScheme name="FM_designprofil_2018">
      <a:dk1>
        <a:srgbClr val="00244E"/>
      </a:dk1>
      <a:lt1>
        <a:sysClr val="window" lastClr="FFFFFF"/>
      </a:lt1>
      <a:dk2>
        <a:srgbClr val="00244E"/>
      </a:dk2>
      <a:lt2>
        <a:srgbClr val="E7E6E6"/>
      </a:lt2>
      <a:accent1>
        <a:srgbClr val="00ADBA"/>
      </a:accent1>
      <a:accent2>
        <a:srgbClr val="4C76BA"/>
      </a:accent2>
      <a:accent3>
        <a:srgbClr val="BFC2C0"/>
      </a:accent3>
      <a:accent4>
        <a:srgbClr val="F39200"/>
      </a:accent4>
      <a:accent5>
        <a:srgbClr val="C90B1C"/>
      </a:accent5>
      <a:accent6>
        <a:srgbClr val="87C0C4"/>
      </a:accent6>
      <a:hlink>
        <a:srgbClr val="00ADBA"/>
      </a:hlink>
      <a:folHlink>
        <a:srgbClr val="C90B1C"/>
      </a:folHlink>
    </a:clrScheme>
    <a:fontScheme name="FM_OpenSans">
      <a:majorFont>
        <a:latin typeface="Open Sans Light"/>
        <a:ea typeface=""/>
        <a:cs typeface=""/>
      </a:majorFont>
      <a:minorFont>
        <a:latin typeface="Open Sans"/>
        <a:ea typeface=""/>
        <a:cs typeface=""/>
      </a:minorFont>
    </a:fontScheme>
    <a:fmtScheme name="Røykfarget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Mal_2019_FylkesmannenOsloViken" id="{CFFBF8D0-B7B5-4661-90B7-55B76365C321}" vid="{F56079D1-628E-4B51-BB30-13FF2523332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powerpointmal_2019_fylkesmannenosloviken (3)</Template>
  <TotalTime>7953</TotalTime>
  <Words>5840</Words>
  <Application>Microsoft Office PowerPoint</Application>
  <PresentationFormat>Widescreen</PresentationFormat>
  <Paragraphs>554</Paragraphs>
  <Slides>31</Slides>
  <Notes>31</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31</vt:i4>
      </vt:variant>
    </vt:vector>
  </HeadingPairs>
  <TitlesOfParts>
    <vt:vector size="37" baseType="lpstr">
      <vt:lpstr>Arial</vt:lpstr>
      <vt:lpstr>Calibri</vt:lpstr>
      <vt:lpstr>Open Sans</vt:lpstr>
      <vt:lpstr>Open Sans Light</vt:lpstr>
      <vt:lpstr>Open Sans SemiBold</vt:lpstr>
      <vt:lpstr>Office-tema</vt:lpstr>
      <vt:lpstr>PowerPoint-presentasjon</vt:lpstr>
      <vt:lpstr>Dette blir det fokusert på</vt:lpstr>
      <vt:lpstr>PowerPoint-presentasjon</vt:lpstr>
      <vt:lpstr>Hva betyr «faglig forsvarlig»?</vt:lpstr>
      <vt:lpstr>Forsvarlighetskravet.  God praksis. «Beste praksis»</vt:lpstr>
      <vt:lpstr>Kasus 1</vt:lpstr>
      <vt:lpstr>Kasus 1: svar</vt:lpstr>
      <vt:lpstr>Kasus 2</vt:lpstr>
      <vt:lpstr>Kasus 2: svar</vt:lpstr>
      <vt:lpstr>Kasus 3</vt:lpstr>
      <vt:lpstr>Kasus 3: svar</vt:lpstr>
      <vt:lpstr>Kasus: 4</vt:lpstr>
      <vt:lpstr>Kasus 4: svar</vt:lpstr>
      <vt:lpstr>Kasus 4: svar</vt:lpstr>
      <vt:lpstr>PowerPoint-presentasjon</vt:lpstr>
      <vt:lpstr>Kasus 5</vt:lpstr>
      <vt:lpstr>Kasus 5: svar </vt:lpstr>
      <vt:lpstr>Journalnotater i allmennpraksis</vt:lpstr>
      <vt:lpstr>PowerPoint-presentasjon</vt:lpstr>
      <vt:lpstr>Kasus 6</vt:lpstr>
      <vt:lpstr>PowerPoint-presentasjon</vt:lpstr>
      <vt:lpstr>Finnes hjemmel for unntak fra taushetsplikten her?</vt:lpstr>
      <vt:lpstr>Finnes hjemmel for unntak fra taushetsplikten her?</vt:lpstr>
      <vt:lpstr>Har du plikt til å gi opplysninger?  </vt:lpstr>
      <vt:lpstr>Når skal du melde? </vt:lpstr>
      <vt:lpstr>Kasus 7</vt:lpstr>
      <vt:lpstr>§ 33  Meldeplikt til barnevernet</vt:lpstr>
      <vt:lpstr>Kasus 7: svar</vt:lpstr>
      <vt:lpstr>PowerPoint-presentasjon</vt:lpstr>
      <vt:lpstr>Har noe gått galt?</vt:lpstr>
      <vt:lpstr>Administrative reaksjoner   HPL kap 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Krokeide, Astrid Aaserud</dc:creator>
  <cp:lastModifiedBy>Hjermann, Mette Kristine</cp:lastModifiedBy>
  <cp:revision>224</cp:revision>
  <cp:lastPrinted>2025-10-13T14:34:25Z</cp:lastPrinted>
  <dcterms:created xsi:type="dcterms:W3CDTF">2019-09-13T10:39:01Z</dcterms:created>
  <dcterms:modified xsi:type="dcterms:W3CDTF">2025-10-28T15:05:03Z</dcterms:modified>
</cp:coreProperties>
</file>