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60" r:id="rId2"/>
    <p:sldId id="272" r:id="rId3"/>
    <p:sldId id="371" r:id="rId4"/>
    <p:sldId id="265" r:id="rId5"/>
    <p:sldId id="273" r:id="rId6"/>
    <p:sldId id="266" r:id="rId7"/>
    <p:sldId id="267" r:id="rId8"/>
    <p:sldId id="268" r:id="rId9"/>
    <p:sldId id="269" r:id="rId10"/>
    <p:sldId id="270" r:id="rId11"/>
    <p:sldId id="274" r:id="rId12"/>
    <p:sldId id="275" r:id="rId13"/>
    <p:sldId id="276" r:id="rId14"/>
    <p:sldId id="277" r:id="rId15"/>
    <p:sldId id="373" r:id="rId16"/>
    <p:sldId id="278" r:id="rId17"/>
    <p:sldId id="372" r:id="rId18"/>
    <p:sldId id="374" r:id="rId19"/>
    <p:sldId id="264" r:id="rId20"/>
    <p:sldId id="340" r:id="rId21"/>
    <p:sldId id="367" r:id="rId22"/>
    <p:sldId id="343" r:id="rId23"/>
    <p:sldId id="341" r:id="rId24"/>
    <p:sldId id="342" r:id="rId25"/>
    <p:sldId id="333" r:id="rId26"/>
    <p:sldId id="334" r:id="rId27"/>
    <p:sldId id="332" r:id="rId28"/>
    <p:sldId id="335" r:id="rId29"/>
    <p:sldId id="336" r:id="rId30"/>
    <p:sldId id="365" r:id="rId31"/>
    <p:sldId id="339" r:id="rId32"/>
    <p:sldId id="361" r:id="rId33"/>
    <p:sldId id="359" r:id="rId34"/>
    <p:sldId id="360" r:id="rId35"/>
    <p:sldId id="368" r:id="rId36"/>
    <p:sldId id="346" r:id="rId37"/>
    <p:sldId id="369" r:id="rId38"/>
    <p:sldId id="347" r:id="rId39"/>
    <p:sldId id="349" r:id="rId40"/>
    <p:sldId id="345" r:id="rId41"/>
    <p:sldId id="344" r:id="rId42"/>
    <p:sldId id="351" r:id="rId43"/>
    <p:sldId id="353" r:id="rId44"/>
    <p:sldId id="355" r:id="rId45"/>
    <p:sldId id="356" r:id="rId46"/>
    <p:sldId id="358" r:id="rId47"/>
    <p:sldId id="362" r:id="rId48"/>
    <p:sldId id="363" r:id="rId49"/>
    <p:sldId id="364" r:id="rId50"/>
    <p:sldId id="337" r:id="rId51"/>
    <p:sldId id="354" r:id="rId52"/>
    <p:sldId id="366" r:id="rId5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BA"/>
    <a:srgbClr val="00244E"/>
    <a:srgbClr val="000000"/>
    <a:srgbClr val="7A942F"/>
    <a:srgbClr val="DB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000" autoAdjust="0"/>
    <p:restoredTop sz="96622" autoAdjust="0"/>
  </p:normalViewPr>
  <p:slideViewPr>
    <p:cSldViewPr snapToGrid="0">
      <p:cViewPr varScale="1">
        <p:scale>
          <a:sx n="46" d="100"/>
          <a:sy n="46" d="100"/>
        </p:scale>
        <p:origin x="52" y="36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B0CA8-D4C0-4EDF-983C-013F20071413}" type="datetimeFigureOut">
              <a:rPr lang="nb-NO" smtClean="0"/>
              <a:t>23.05.2025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4FB80-D5CD-4F8B-B310-9170DDB90797}" type="slidenum">
              <a:rPr lang="nb-NO" smtClean="0"/>
              <a:t>‹#›</a:t>
            </a:fld>
            <a:endParaRPr lang="nb-NO"/>
          </a:p>
        </p:txBody>
      </p:sp>
    </p:spTree>
    <p:extLst>
      <p:ext uri="{BB962C8B-B14F-4D97-AF65-F5344CB8AC3E}">
        <p14:creationId xmlns:p14="http://schemas.microsoft.com/office/powerpoint/2010/main" val="387528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facebook.com/Vikenbonden/" TargetMode="External"/><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ønster 9)">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 uri="{C183D7F6-B498-43B3-948B-1728B52AA6E4}">
                <adec:decorative xmlns:adec="http://schemas.microsoft.com/office/drawing/2017/decorative" val="1"/>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812"/>
          <a:stretch/>
        </p:blipFill>
        <p:spPr>
          <a:xfrm>
            <a:off x="8867838" y="2759103"/>
            <a:ext cx="3324162" cy="3371354"/>
          </a:xfrm>
          <a:prstGeom prst="rect">
            <a:avLst/>
          </a:prstGeom>
        </p:spPr>
      </p:pic>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descr="Logo Statsforvalteren i Oslo og Viken">
            <a:extLst>
              <a:ext uri="{FF2B5EF4-FFF2-40B4-BE49-F238E27FC236}">
                <a16:creationId xmlns:a16="http://schemas.microsoft.com/office/drawing/2014/main" id="{00312B7A-81C4-4D54-B329-087A58EB94F1}"/>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
        <p:nvSpPr>
          <p:cNvPr id="2" name="Tittel 1">
            <a:extLst>
              <a:ext uri="{FF2B5EF4-FFF2-40B4-BE49-F238E27FC236}">
                <a16:creationId xmlns:a16="http://schemas.microsoft.com/office/drawing/2014/main" id="{8F47CF02-94E6-16D5-6FB5-BF95EC7942F8}"/>
              </a:ext>
            </a:extLst>
          </p:cNvPr>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24988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innhold 3">
    <p:bg>
      <p:bgPr>
        <a:solidFill>
          <a:schemeClr val="bg1"/>
        </a:solidFill>
        <a:effectLst/>
      </p:bgPr>
    </p:bg>
    <p:spTree>
      <p:nvGrpSpPr>
        <p:cNvPr id="1" name=""/>
        <p:cNvGrpSpPr/>
        <p:nvPr/>
      </p:nvGrpSpPr>
      <p:grpSpPr>
        <a:xfrm>
          <a:off x="0" y="0"/>
          <a:ext cx="0" cy="0"/>
          <a:chOff x="0" y="0"/>
          <a:chExt cx="0" cy="0"/>
        </a:xfrm>
      </p:grpSpPr>
      <p:sp>
        <p:nvSpPr>
          <p:cNvPr id="15" name="Plassholder for lysbildenummer 5">
            <a:extLst>
              <a:ext uri="{FF2B5EF4-FFF2-40B4-BE49-F238E27FC236}">
                <a16:creationId xmlns:a16="http://schemas.microsoft.com/office/drawing/2014/main" id="{8BB81CE8-4FDA-4E87-BF9F-E402616C5556}"/>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1007877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400">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10" name="TekstSylinder 9">
            <a:extLst>
              <a:ext uri="{FF2B5EF4-FFF2-40B4-BE49-F238E27FC236}">
                <a16:creationId xmlns:a16="http://schemas.microsoft.com/office/drawing/2014/main" id="{4F464157-D61E-4BC0-A730-8F2B47E9BE36}"/>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3" name="Bilde 2">
            <a:extLst>
              <a:ext uri="{FF2B5EF4-FFF2-40B4-BE49-F238E27FC236}">
                <a16:creationId xmlns:a16="http://schemas.microsoft.com/office/drawing/2014/main" id="{0C0D72C6-BA62-4A34-B2AA-75A1C6B8624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0200790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og innhold 4">
    <p:spTree>
      <p:nvGrpSpPr>
        <p:cNvPr id="1" name=""/>
        <p:cNvGrpSpPr/>
        <p:nvPr/>
      </p:nvGrpSpPr>
      <p:grpSpPr>
        <a:xfrm>
          <a:off x="0" y="0"/>
          <a:ext cx="0" cy="0"/>
          <a:chOff x="0" y="0"/>
          <a:chExt cx="0" cy="0"/>
        </a:xfrm>
      </p:grpSpPr>
      <p:sp>
        <p:nvSpPr>
          <p:cNvPr id="7" name="Plassholder for lysbildenummer 5">
            <a:extLst>
              <a:ext uri="{FF2B5EF4-FFF2-40B4-BE49-F238E27FC236}">
                <a16:creationId xmlns:a16="http://schemas.microsoft.com/office/drawing/2014/main" id="{F6F22973-D61B-4BBA-88C0-3B1B9A27C63E}"/>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 name="Rektangel 2">
            <a:extLst>
              <a:ext uri="{FF2B5EF4-FFF2-40B4-BE49-F238E27FC236}">
                <a16:creationId xmlns:a16="http://schemas.microsoft.com/office/drawing/2014/main" id="{5BC51FCA-1BA2-47B0-ADD7-5A54455D4249}"/>
              </a:ext>
              <a:ext uri="{C183D7F6-B498-43B3-948B-1728B52AA6E4}">
                <adec:decorative xmlns:adec="http://schemas.microsoft.com/office/drawing/2017/decorative" val="1"/>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tittel 1">
            <a:extLst>
              <a:ext uri="{FF2B5EF4-FFF2-40B4-BE49-F238E27FC236}">
                <a16:creationId xmlns:a16="http://schemas.microsoft.com/office/drawing/2014/main" id="{527570CC-C1F5-4F3F-BF08-E44D828EC594}"/>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5" name="Plassholder for tekst 37">
            <a:extLst>
              <a:ext uri="{FF2B5EF4-FFF2-40B4-BE49-F238E27FC236}">
                <a16:creationId xmlns:a16="http://schemas.microsoft.com/office/drawing/2014/main" id="{C221EF52-3926-4556-A22E-E292FA64D2BD}"/>
              </a:ext>
            </a:extLst>
          </p:cNvPr>
          <p:cNvSpPr>
            <a:spLocks noGrp="1"/>
          </p:cNvSpPr>
          <p:nvPr>
            <p:ph type="body" sz="quarter" idx="11" hasCustomPrompt="1"/>
          </p:nvPr>
        </p:nvSpPr>
        <p:spPr>
          <a:xfrm>
            <a:off x="1057541" y="2164988"/>
            <a:ext cx="1007877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400">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8" name="TekstSylinder 7">
            <a:extLst>
              <a:ext uri="{FF2B5EF4-FFF2-40B4-BE49-F238E27FC236}">
                <a16:creationId xmlns:a16="http://schemas.microsoft.com/office/drawing/2014/main" id="{56046B91-AEAB-45BF-BD3F-55FF7616AA04}"/>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Oslo og Viken</a:t>
            </a:r>
          </a:p>
        </p:txBody>
      </p:sp>
      <p:pic>
        <p:nvPicPr>
          <p:cNvPr id="9" name="Bilde 8">
            <a:extLst>
              <a:ext uri="{FF2B5EF4-FFF2-40B4-BE49-F238E27FC236}">
                <a16:creationId xmlns:a16="http://schemas.microsoft.com/office/drawing/2014/main" id="{0BD20E72-0719-42FD-9E31-8D508A92AE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3954586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sp>
        <p:nvSpPr>
          <p:cNvPr id="23" name="Plassholder for lysbildenummer 5">
            <a:extLst>
              <a:ext uri="{FF2B5EF4-FFF2-40B4-BE49-F238E27FC236}">
                <a16:creationId xmlns:a16="http://schemas.microsoft.com/office/drawing/2014/main" id="{1A68D441-1FE4-45DF-A9CA-628415C9F588}"/>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3600">
                <a:solidFill>
                  <a:schemeClr val="accent1"/>
                </a:solidFill>
                <a:latin typeface="+mn-lt"/>
              </a:defRPr>
            </a:lvl1pPr>
          </a:lstStyle>
          <a:p>
            <a:r>
              <a:rPr lang="nb-NO" dirty="0"/>
              <a:t>Overskrift (pkt. 36) bør være kort og tydelig</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a:t>
            </a:r>
          </a:p>
          <a:p>
            <a:pPr lvl="0"/>
            <a:endParaRPr lang="nb-NO" dirty="0"/>
          </a:p>
        </p:txBody>
      </p:sp>
      <p:sp>
        <p:nvSpPr>
          <p:cNvPr id="25" name="Rektangel 24" descr="Tekstboks">
            <a:extLst>
              <a:ext uri="{FF2B5EF4-FFF2-40B4-BE49-F238E27FC236}">
                <a16:creationId xmlns:a16="http://schemas.microsoft.com/office/drawing/2014/main" id="{61072EAD-B1BE-40B7-88CE-9948D7487840}"/>
              </a:ext>
              <a:ext uri="{C183D7F6-B498-43B3-948B-1728B52AA6E4}">
                <adec:decorative xmlns:adec="http://schemas.microsoft.com/office/drawing/2017/decorative" val="0"/>
              </a:ext>
            </a:extLst>
          </p:cNvPr>
          <p:cNvSpPr/>
          <p:nvPr userDrawn="1"/>
        </p:nvSpPr>
        <p:spPr>
          <a:xfrm>
            <a:off x="7492621" y="2164467"/>
            <a:ext cx="3643689" cy="4144258"/>
          </a:xfrm>
          <a:prstGeom prst="rect">
            <a:avLst/>
          </a:prstGeom>
          <a:solidFill>
            <a:srgbClr val="00244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I </a:t>
            </a:r>
            <a:r>
              <a:rPr lang="nb-NO" dirty="0" err="1"/>
              <a:t>faktaboksen</a:t>
            </a:r>
            <a:r>
              <a:rPr lang="nb-NO" dirty="0"/>
              <a:t> kan du skrive viktig informasjon som hører til tema du snakker om. </a:t>
            </a:r>
            <a:br>
              <a:rPr lang="nb-NO" dirty="0"/>
            </a:br>
            <a:r>
              <a:rPr lang="nb-NO" dirty="0"/>
              <a:t>For eksempel en lovparagraf, statistikk eller en huskeliste med nyttige tips.</a:t>
            </a:r>
            <a:br>
              <a:rPr lang="nb-NO" dirty="0"/>
            </a:br>
            <a:r>
              <a:rPr lang="nb-NO" dirty="0"/>
              <a:t>Bruk stor bokstav og punktum i dersom det er hele setninger i hvert punkt.</a:t>
            </a:r>
            <a:br>
              <a:rPr lang="nb-NO" dirty="0"/>
            </a:br>
            <a:r>
              <a:rPr lang="nb-NO" dirty="0"/>
              <a:t>Skriv gjerne inn kilde for fakta, som for eksempel SSB.no.</a:t>
            </a:r>
          </a:p>
        </p:txBody>
      </p:sp>
      <p:sp>
        <p:nvSpPr>
          <p:cNvPr id="24" name="TekstSylinder 23">
            <a:extLst>
              <a:ext uri="{FF2B5EF4-FFF2-40B4-BE49-F238E27FC236}">
                <a16:creationId xmlns:a16="http://schemas.microsoft.com/office/drawing/2014/main" id="{3CC8C128-2F49-404D-A2E6-C30A58B3F6F8}"/>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10" name="Bilde 9">
            <a:extLst>
              <a:ext uri="{FF2B5EF4-FFF2-40B4-BE49-F238E27FC236}">
                <a16:creationId xmlns:a16="http://schemas.microsoft.com/office/drawing/2014/main" id="{A92FA234-1C3D-4926-B19D-B4FC10AC74E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066616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lvsidebilde">
    <p:bg>
      <p:bgPr>
        <a:solidFill>
          <a:schemeClr val="bg1"/>
        </a:solidFill>
        <a:effectLst/>
      </p:bgPr>
    </p:bg>
    <p:spTree>
      <p:nvGrpSpPr>
        <p:cNvPr id="1" name=""/>
        <p:cNvGrpSpPr/>
        <p:nvPr/>
      </p:nvGrpSpPr>
      <p:grpSpPr>
        <a:xfrm>
          <a:off x="0" y="0"/>
          <a:ext cx="0" cy="0"/>
          <a:chOff x="0" y="0"/>
          <a:chExt cx="0" cy="0"/>
        </a:xfrm>
      </p:grpSpPr>
      <p:sp>
        <p:nvSpPr>
          <p:cNvPr id="16" name="Plassholder for lysbildenummer 5">
            <a:extLst>
              <a:ext uri="{FF2B5EF4-FFF2-40B4-BE49-F238E27FC236}">
                <a16:creationId xmlns:a16="http://schemas.microsoft.com/office/drawing/2014/main" id="{7373CDF4-BFBE-4FCB-B38E-D0FBBDCBDACC}"/>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a:t>
            </a:r>
            <a:br>
              <a:rPr lang="nb-NO" dirty="0"/>
            </a:br>
            <a:r>
              <a:rPr lang="nb-NO" dirty="0"/>
              <a:t>Publikum bør slippe å lese alt som blir sagt.</a:t>
            </a:r>
            <a:br>
              <a:rPr lang="nb-NO" dirty="0"/>
            </a:br>
            <a:r>
              <a:rPr lang="nb-NO" dirty="0"/>
              <a:t>Mye tekst vil gjøre at publikum bruker mer tid på å lese, og mindre til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85000"/>
            </a:schemeClr>
          </a:solidFill>
        </p:spPr>
        <p:txBody>
          <a:bodyPr anchor="ctr"/>
          <a:lstStyle>
            <a:lvl1pPr marL="0" indent="0">
              <a:buNone/>
              <a:defRPr/>
            </a:lvl1pPr>
          </a:lstStyle>
          <a:p>
            <a:r>
              <a:rPr lang="nb-NO"/>
              <a:t>Klikk på ikonet for å sette inn bilde som passer til det du skal snakke om. </a:t>
            </a:r>
            <a:br>
              <a:rPr lang="nb-NO"/>
            </a:br>
            <a:br>
              <a:rPr lang="nb-NO"/>
            </a:br>
            <a:br>
              <a:rPr lang="nb-NO"/>
            </a:br>
            <a:r>
              <a:rPr lang="nb-NO"/>
              <a:t>Har du ikke bilde som passer til tema, kan du bruke en </a:t>
            </a:r>
            <a:r>
              <a:rPr lang="nb-NO" err="1"/>
              <a:t>malside</a:t>
            </a:r>
            <a:r>
              <a:rPr lang="nb-NO"/>
              <a:t> uten bilde. </a:t>
            </a:r>
          </a:p>
          <a:p>
            <a:endParaRPr lang="nb-NO"/>
          </a:p>
        </p:txBody>
      </p:sp>
      <p:sp>
        <p:nvSpPr>
          <p:cNvPr id="18" name="TekstSylinder 17">
            <a:extLst>
              <a:ext uri="{FF2B5EF4-FFF2-40B4-BE49-F238E27FC236}">
                <a16:creationId xmlns:a16="http://schemas.microsoft.com/office/drawing/2014/main" id="{0E873371-82D0-4343-A34E-2316BA10B5CF}"/>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600400"/>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BD42D404-3A7D-4C6D-8B57-8F5A1BA61A2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2055815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 innhold - bilde">
    <p:bg>
      <p:bgPr>
        <a:solidFill>
          <a:schemeClr val="bg1"/>
        </a:solidFill>
        <a:effectLst/>
      </p:bgPr>
    </p:bg>
    <p:spTree>
      <p:nvGrpSpPr>
        <p:cNvPr id="1" name=""/>
        <p:cNvGrpSpPr/>
        <p:nvPr/>
      </p:nvGrpSpPr>
      <p:grpSpPr>
        <a:xfrm>
          <a:off x="0" y="0"/>
          <a:ext cx="0" cy="0"/>
          <a:chOff x="0" y="0"/>
          <a:chExt cx="0" cy="0"/>
        </a:xfrm>
      </p:grpSpPr>
      <p:sp>
        <p:nvSpPr>
          <p:cNvPr id="26" name="Plassholder for lysbildenummer 5">
            <a:extLst>
              <a:ext uri="{FF2B5EF4-FFF2-40B4-BE49-F238E27FC236}">
                <a16:creationId xmlns:a16="http://schemas.microsoft.com/office/drawing/2014/main" id="{739A143A-EA0C-4226-8378-2A825EF0DFF2}"/>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 name="Rektangel 1">
            <a:extLst>
              <a:ext uri="{FF2B5EF4-FFF2-40B4-BE49-F238E27FC236}">
                <a16:creationId xmlns:a16="http://schemas.microsoft.com/office/drawing/2014/main" id="{127220EE-6706-4B19-8467-546429809DF9}"/>
              </a:ext>
              <a:ext uri="{C183D7F6-B498-43B3-948B-1728B52AA6E4}">
                <adec:decorative xmlns:adec="http://schemas.microsoft.com/office/drawing/2017/decorative" val="1"/>
              </a:ext>
            </a:extLst>
          </p:cNvPr>
          <p:cNvSpPr/>
          <p:nvPr userDrawn="1"/>
        </p:nvSpPr>
        <p:spPr>
          <a:xfrm>
            <a:off x="1055688" y="2164466"/>
            <a:ext cx="10225087" cy="41442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486213"/>
            <a:ext cx="6400800" cy="3585882"/>
          </a:xfrm>
          <a:prstGeom prst="rect">
            <a:avLst/>
          </a:prstGeom>
        </p:spPr>
        <p:txBody>
          <a:bodyPr/>
          <a:lstStyle>
            <a:lvl1pPr>
              <a:lnSpc>
                <a:spcPct val="100000"/>
              </a:lnSpc>
              <a:defRPr sz="2400">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Skriv i stikkordsform. </a:t>
            </a:r>
            <a:br>
              <a:rPr lang="nb-NO" dirty="0"/>
            </a:br>
            <a:r>
              <a:rPr lang="nb-NO" dirty="0"/>
              <a:t>Publikum bør slippe å lese alt som blir sagt. </a:t>
            </a:r>
            <a:br>
              <a:rPr lang="nb-NO" dirty="0"/>
            </a:br>
            <a:r>
              <a:rPr lang="nb-NO" dirty="0"/>
              <a:t>Mye tekst vil gjøre at publikum leser, og ikke hører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sp>
        <p:nvSpPr>
          <p:cNvPr id="27" name="TekstSylinder 26">
            <a:extLst>
              <a:ext uri="{FF2B5EF4-FFF2-40B4-BE49-F238E27FC236}">
                <a16:creationId xmlns:a16="http://schemas.microsoft.com/office/drawing/2014/main" id="{6BF7A39B-94B0-4476-8DBF-7E24F0A5AE82}"/>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11256"/>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6" name="Bilde 15">
            <a:extLst>
              <a:ext uri="{FF2B5EF4-FFF2-40B4-BE49-F238E27FC236}">
                <a16:creationId xmlns:a16="http://schemas.microsoft.com/office/drawing/2014/main" id="{29F86442-67F8-4A18-AC07-0C59FEB11E4C}"/>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427" t="9539" r="78245" b="18819"/>
          <a:stretch/>
        </p:blipFill>
        <p:spPr>
          <a:xfrm>
            <a:off x="8663812" y="2164466"/>
            <a:ext cx="2616963" cy="4144259"/>
          </a:xfrm>
          <a:prstGeom prst="rect">
            <a:avLst/>
          </a:prstGeom>
        </p:spPr>
      </p:pic>
      <p:pic>
        <p:nvPicPr>
          <p:cNvPr id="13" name="Bilde 12">
            <a:extLst>
              <a:ext uri="{FF2B5EF4-FFF2-40B4-BE49-F238E27FC236}">
                <a16:creationId xmlns:a16="http://schemas.microsoft.com/office/drawing/2014/main" id="{D8434520-EF28-4BC6-8818-60978268EC1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838239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6" name="Plassholder for lysbildenummer 5">
            <a:extLst>
              <a:ext uri="{FF2B5EF4-FFF2-40B4-BE49-F238E27FC236}">
                <a16:creationId xmlns:a16="http://schemas.microsoft.com/office/drawing/2014/main" id="{739A143A-EA0C-4226-8378-2A825EF0DFF2}"/>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 name="Rektangel 1">
            <a:extLst>
              <a:ext uri="{FF2B5EF4-FFF2-40B4-BE49-F238E27FC236}">
                <a16:creationId xmlns:a16="http://schemas.microsoft.com/office/drawing/2014/main" id="{127220EE-6706-4B19-8467-546429809DF9}"/>
              </a:ext>
              <a:ext uri="{C183D7F6-B498-43B3-948B-1728B52AA6E4}">
                <adec:decorative xmlns:adec="http://schemas.microsoft.com/office/drawing/2017/decorative" val="1"/>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TekstSylinder 26">
            <a:extLst>
              <a:ext uri="{FF2B5EF4-FFF2-40B4-BE49-F238E27FC236}">
                <a16:creationId xmlns:a16="http://schemas.microsoft.com/office/drawing/2014/main" id="{6BF7A39B-94B0-4476-8DBF-7E24F0A5AE82}"/>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12" name="Bilde 11">
            <a:extLst>
              <a:ext uri="{FF2B5EF4-FFF2-40B4-BE49-F238E27FC236}">
                <a16:creationId xmlns:a16="http://schemas.microsoft.com/office/drawing/2014/main" id="{E33C9673-3931-4FE0-A4BD-4B8121B83A22}"/>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2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32) til for eksempel sitat, viktig poeng du vil vektlegge, </a:t>
            </a:r>
            <a:r>
              <a:rPr lang="nb-NO" dirty="0" err="1"/>
              <a:t>kapitteldeler</a:t>
            </a:r>
            <a:r>
              <a:rPr lang="nb-NO" dirty="0"/>
              <a:t> eller oppgavetekst.</a:t>
            </a:r>
          </a:p>
        </p:txBody>
      </p:sp>
      <p:pic>
        <p:nvPicPr>
          <p:cNvPr id="8" name="Bilde 7">
            <a:extLst>
              <a:ext uri="{FF2B5EF4-FFF2-40B4-BE49-F238E27FC236}">
                <a16:creationId xmlns:a16="http://schemas.microsoft.com/office/drawing/2014/main" id="{A6F6885A-585D-4728-96A3-6A74DFDE378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8450456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tat + bilde">
    <p:bg>
      <p:bgPr>
        <a:solidFill>
          <a:schemeClr val="bg1"/>
        </a:solidFill>
        <a:effectLst/>
      </p:bgPr>
    </p:bg>
    <p:spTree>
      <p:nvGrpSpPr>
        <p:cNvPr id="1" name=""/>
        <p:cNvGrpSpPr/>
        <p:nvPr/>
      </p:nvGrpSpPr>
      <p:grpSpPr>
        <a:xfrm>
          <a:off x="0" y="0"/>
          <a:ext cx="0" cy="0"/>
          <a:chOff x="0" y="0"/>
          <a:chExt cx="0" cy="0"/>
        </a:xfrm>
      </p:grpSpPr>
      <p:sp>
        <p:nvSpPr>
          <p:cNvPr id="26" name="Plassholder for lysbildenummer 5">
            <a:extLst>
              <a:ext uri="{FF2B5EF4-FFF2-40B4-BE49-F238E27FC236}">
                <a16:creationId xmlns:a16="http://schemas.microsoft.com/office/drawing/2014/main" id="{739A143A-EA0C-4226-8378-2A825EF0DFF2}"/>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 name="Rektangel 1">
            <a:extLst>
              <a:ext uri="{FF2B5EF4-FFF2-40B4-BE49-F238E27FC236}">
                <a16:creationId xmlns:a16="http://schemas.microsoft.com/office/drawing/2014/main" id="{127220EE-6706-4B19-8467-546429809DF9}"/>
              </a:ext>
              <a:ext uri="{C183D7F6-B498-43B3-948B-1728B52AA6E4}">
                <adec:decorative xmlns:adec="http://schemas.microsoft.com/office/drawing/2017/decorative" val="1"/>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TekstSylinder 26">
            <a:extLst>
              <a:ext uri="{FF2B5EF4-FFF2-40B4-BE49-F238E27FC236}">
                <a16:creationId xmlns:a16="http://schemas.microsoft.com/office/drawing/2014/main" id="{6BF7A39B-94B0-4476-8DBF-7E24F0A5AE82}"/>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12" name="Bilde 11">
            <a:extLst>
              <a:ext uri="{FF2B5EF4-FFF2-40B4-BE49-F238E27FC236}">
                <a16:creationId xmlns:a16="http://schemas.microsoft.com/office/drawing/2014/main" id="{1AF51B00-46F1-43BA-97E0-DC752D5D079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806" t="-26237" r="-1446" b="51249"/>
          <a:stretch/>
        </p:blipFill>
        <p:spPr>
          <a:xfrm>
            <a:off x="1055688" y="1586611"/>
            <a:ext cx="6935787" cy="4337825"/>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28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28) til for eksempel sitat eller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7176313" y="1244436"/>
            <a:ext cx="3960000" cy="4680000"/>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55330"/>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4" name="Bilde 13">
            <a:extLst>
              <a:ext uri="{FF2B5EF4-FFF2-40B4-BE49-F238E27FC236}">
                <a16:creationId xmlns:a16="http://schemas.microsoft.com/office/drawing/2014/main" id="{9EED7040-0B63-4900-BC21-A44A2553541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615328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mmenlikning x 2">
    <p:bg>
      <p:bgPr>
        <a:solidFill>
          <a:schemeClr val="bg1">
            <a:lumMod val="95000"/>
          </a:schemeClr>
        </a:solidFill>
        <a:effectLst/>
      </p:bgPr>
    </p:bg>
    <p:spTree>
      <p:nvGrpSpPr>
        <p:cNvPr id="1" name=""/>
        <p:cNvGrpSpPr/>
        <p:nvPr/>
      </p:nvGrpSpPr>
      <p:grpSpPr>
        <a:xfrm>
          <a:off x="0" y="0"/>
          <a:ext cx="0" cy="0"/>
          <a:chOff x="0" y="0"/>
          <a:chExt cx="0" cy="0"/>
        </a:xfrm>
      </p:grpSpPr>
      <p:sp>
        <p:nvSpPr>
          <p:cNvPr id="29" name="Plassholder for lysbildenummer 5">
            <a:extLst>
              <a:ext uri="{FF2B5EF4-FFF2-40B4-BE49-F238E27FC236}">
                <a16:creationId xmlns:a16="http://schemas.microsoft.com/office/drawing/2014/main" id="{62B7398D-EA06-494A-93CC-79FAB5A4B911}"/>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Overskrift (pkt. 36)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6"/>
            <a:ext cx="4845927" cy="2725834"/>
          </a:xfrm>
          <a:prstGeom prst="rect">
            <a:avLst/>
          </a:prstGeom>
          <a:solidFill>
            <a:schemeClr val="bg1">
              <a:lumMod val="85000"/>
            </a:schemeClr>
          </a:solidFill>
        </p:spPr>
        <p:txBody>
          <a:bodyPr anchor="ctr"/>
          <a:lstStyle>
            <a:lvl1pPr marL="0" indent="0" algn="ctr">
              <a:buNone/>
              <a:defRPr/>
            </a:lvl1pPr>
          </a:lstStyle>
          <a:p>
            <a:r>
              <a:rPr lang="nb-NO"/>
              <a:t>Klikk for på ikonet for å sette inn bilde 1</a:t>
            </a:r>
          </a:p>
        </p:txBody>
      </p:sp>
      <p:sp>
        <p:nvSpPr>
          <p:cNvPr id="8" name="Rektangel 7" descr="Tekstboks">
            <a:extLst>
              <a:ext uri="{FF2B5EF4-FFF2-40B4-BE49-F238E27FC236}">
                <a16:creationId xmlns:a16="http://schemas.microsoft.com/office/drawing/2014/main" id="{DA7F82D5-170E-47A6-9910-FE84E32FE544}"/>
              </a:ext>
              <a:ext uri="{C183D7F6-B498-43B3-948B-1728B52AA6E4}">
                <adec:decorative xmlns:adec="http://schemas.microsoft.com/office/drawing/2017/decorative" val="0"/>
              </a:ext>
            </a:extLst>
          </p:cNvPr>
          <p:cNvSpPr/>
          <p:nvPr userDrawn="1"/>
        </p:nvSpPr>
        <p:spPr>
          <a:xfrm>
            <a:off x="1055687" y="5029201"/>
            <a:ext cx="4845928" cy="1066311"/>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5219700"/>
            <a:ext cx="4409242" cy="704849"/>
          </a:xfrm>
          <a:prstGeom prst="rect">
            <a:avLst/>
          </a:prstGeom>
        </p:spPr>
        <p:txBody>
          <a:bodyPr>
            <a:noAutofit/>
          </a:bodyPr>
          <a:lstStyle>
            <a:lvl1pPr marL="0" indent="0">
              <a:lnSpc>
                <a:spcPct val="100000"/>
              </a:lnSpc>
              <a:buNone/>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Du kan tilføye informasjon til bildet eller sammenlikne noe.</a:t>
            </a:r>
          </a:p>
        </p:txBody>
      </p:sp>
      <p:sp>
        <p:nvSpPr>
          <p:cNvPr id="34" name="Plassholder for bilde 21">
            <a:extLst>
              <a:ext uri="{FF2B5EF4-FFF2-40B4-BE49-F238E27FC236}">
                <a16:creationId xmlns:a16="http://schemas.microsoft.com/office/drawing/2014/main" id="{6F608E0E-4EAB-457C-A166-7D2B95128771}"/>
              </a:ext>
            </a:extLst>
          </p:cNvPr>
          <p:cNvSpPr>
            <a:spLocks noGrp="1"/>
          </p:cNvSpPr>
          <p:nvPr>
            <p:ph type="pic" sz="quarter" idx="25" hasCustomPrompt="1"/>
          </p:nvPr>
        </p:nvSpPr>
        <p:spPr>
          <a:xfrm>
            <a:off x="6284034" y="2112866"/>
            <a:ext cx="4845928" cy="2725835"/>
          </a:xfrm>
          <a:prstGeom prst="rect">
            <a:avLst/>
          </a:prstGeom>
          <a:solidFill>
            <a:schemeClr val="bg1">
              <a:lumMod val="85000"/>
            </a:schemeClr>
          </a:solidFill>
        </p:spPr>
        <p:txBody>
          <a:bodyPr anchor="ctr"/>
          <a:lstStyle>
            <a:lvl1pPr marL="0" indent="0" algn="ctr">
              <a:buNone/>
              <a:defRPr/>
            </a:lvl1pPr>
          </a:lstStyle>
          <a:p>
            <a:r>
              <a:rPr lang="nb-NO"/>
              <a:t>Klikk på ikonet for å sette inn bilde 2</a:t>
            </a:r>
          </a:p>
        </p:txBody>
      </p:sp>
      <p:sp>
        <p:nvSpPr>
          <p:cNvPr id="25" name="Rektangel 24" descr="Tekstboks">
            <a:extLst>
              <a:ext uri="{FF2B5EF4-FFF2-40B4-BE49-F238E27FC236}">
                <a16:creationId xmlns:a16="http://schemas.microsoft.com/office/drawing/2014/main" id="{61072EAD-B1BE-40B7-88CE-9948D7487840}"/>
              </a:ext>
            </a:extLst>
          </p:cNvPr>
          <p:cNvSpPr/>
          <p:nvPr userDrawn="1"/>
        </p:nvSpPr>
        <p:spPr>
          <a:xfrm>
            <a:off x="6290383" y="5029201"/>
            <a:ext cx="4845929" cy="10582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5" name="Plassholder for tekst 8">
            <a:extLst>
              <a:ext uri="{FF2B5EF4-FFF2-40B4-BE49-F238E27FC236}">
                <a16:creationId xmlns:a16="http://schemas.microsoft.com/office/drawing/2014/main" id="{39DF0B6E-B830-4C7D-A84C-DCEE2F4AB726}"/>
              </a:ext>
            </a:extLst>
          </p:cNvPr>
          <p:cNvSpPr>
            <a:spLocks noGrp="1"/>
          </p:cNvSpPr>
          <p:nvPr>
            <p:ph type="body" sz="quarter" idx="26" hasCustomPrompt="1"/>
          </p:nvPr>
        </p:nvSpPr>
        <p:spPr>
          <a:xfrm>
            <a:off x="6502377" y="5213350"/>
            <a:ext cx="4409242" cy="704849"/>
          </a:xfrm>
          <a:prstGeom prst="rect">
            <a:avLst/>
          </a:prstGeom>
        </p:spPr>
        <p:txBody>
          <a:bodyPr>
            <a:noAutofit/>
          </a:bodyPr>
          <a:lstStyle>
            <a:lvl1pPr marL="0" indent="0">
              <a:lnSpc>
                <a:spcPct val="100000"/>
              </a:lnSpc>
              <a:buNone/>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Du kan tilføye informasjon til bildet eller sammenlikne noe.</a:t>
            </a:r>
          </a:p>
        </p:txBody>
      </p:sp>
      <p:sp>
        <p:nvSpPr>
          <p:cNvPr id="30" name="TekstSylinder 29">
            <a:extLst>
              <a:ext uri="{FF2B5EF4-FFF2-40B4-BE49-F238E27FC236}">
                <a16:creationId xmlns:a16="http://schemas.microsoft.com/office/drawing/2014/main" id="{99722221-F0DE-4D9F-B6ED-E73D20D5DFA0}"/>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601669"/>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15" name="Bilde 14">
            <a:extLst>
              <a:ext uri="{FF2B5EF4-FFF2-40B4-BE49-F238E27FC236}">
                <a16:creationId xmlns:a16="http://schemas.microsoft.com/office/drawing/2014/main" id="{31A793CB-45EB-40DA-98ED-FFE0BC3AEE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076656501"/>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mmenlikning x 3">
    <p:bg>
      <p:bgPr>
        <a:solidFill>
          <a:schemeClr val="bg1">
            <a:lumMod val="95000"/>
          </a:schemeClr>
        </a:solidFill>
        <a:effectLst/>
      </p:bgPr>
    </p:bg>
    <p:spTree>
      <p:nvGrpSpPr>
        <p:cNvPr id="1" name=""/>
        <p:cNvGrpSpPr/>
        <p:nvPr/>
      </p:nvGrpSpPr>
      <p:grpSpPr>
        <a:xfrm>
          <a:off x="0" y="0"/>
          <a:ext cx="0" cy="0"/>
          <a:chOff x="0" y="0"/>
          <a:chExt cx="0" cy="0"/>
        </a:xfrm>
      </p:grpSpPr>
      <p:sp>
        <p:nvSpPr>
          <p:cNvPr id="36" name="Plassholder for lysbildenummer 5">
            <a:extLst>
              <a:ext uri="{FF2B5EF4-FFF2-40B4-BE49-F238E27FC236}">
                <a16:creationId xmlns:a16="http://schemas.microsoft.com/office/drawing/2014/main" id="{3D7EBAB9-B4BE-490D-BF64-28601485CF46}"/>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3600">
                <a:latin typeface="+mn-lt"/>
              </a:defRPr>
            </a:lvl1pPr>
          </a:lstStyle>
          <a:p>
            <a:pPr lvl="0"/>
            <a:r>
              <a:rPr lang="nb-NO" dirty="0"/>
              <a:t>Overskrift (pkt. 36) for tre bilder + </a:t>
            </a:r>
            <a:r>
              <a:rPr lang="nb-NO" dirty="0" err="1"/>
              <a:t>faktabokser</a:t>
            </a:r>
            <a:endParaRPr lang="nb-NO" dirty="0"/>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1</a:t>
            </a:r>
          </a:p>
        </p:txBody>
      </p:sp>
      <p:sp>
        <p:nvSpPr>
          <p:cNvPr id="8" name="Rektangel 7" descr="Tekstboks">
            <a:extLst>
              <a:ext uri="{FF2B5EF4-FFF2-40B4-BE49-F238E27FC236}">
                <a16:creationId xmlns:a16="http://schemas.microsoft.com/office/drawing/2014/main" id="{DA7F82D5-170E-47A6-9910-FE84E32FE544}"/>
              </a:ext>
            </a:extLst>
          </p:cNvPr>
          <p:cNvSpPr/>
          <p:nvPr userDrawn="1"/>
        </p:nvSpPr>
        <p:spPr>
          <a:xfrm>
            <a:off x="1055687" y="4265903"/>
            <a:ext cx="3168000" cy="1829609"/>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4439670"/>
            <a:ext cx="2686050" cy="1424869"/>
          </a:xfrm>
          <a:prstGeom prst="rect">
            <a:avLst/>
          </a:prstGeom>
        </p:spPr>
        <p:txBody>
          <a:bodyPr>
            <a:noAutofit/>
          </a:bodyPr>
          <a:lstStyle>
            <a:lvl1pPr marL="0" indent="0">
              <a:lnSpc>
                <a:spcPct val="100000"/>
              </a:lnSpc>
              <a:buNone/>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og faktaboksene på denne </a:t>
            </a:r>
            <a:r>
              <a:rPr lang="nb-NO" dirty="0" err="1"/>
              <a:t>malsiden</a:t>
            </a:r>
            <a:r>
              <a:rPr lang="nb-NO" dirty="0"/>
              <a:t> kan brukes for å sammenlikne noe. For eksempel vise en utvikling.</a:t>
            </a:r>
          </a:p>
        </p:txBody>
      </p:sp>
      <p:sp>
        <p:nvSpPr>
          <p:cNvPr id="18" name="Plassholder for bilde 21">
            <a:extLst>
              <a:ext uri="{FF2B5EF4-FFF2-40B4-BE49-F238E27FC236}">
                <a16:creationId xmlns:a16="http://schemas.microsoft.com/office/drawing/2014/main" id="{021DA3E9-E13E-4C25-BA5D-6652BA1F0080}"/>
              </a:ext>
            </a:extLst>
          </p:cNvPr>
          <p:cNvSpPr>
            <a:spLocks noGrp="1"/>
          </p:cNvSpPr>
          <p:nvPr>
            <p:ph type="pic" sz="quarter" idx="22" hasCustomPrompt="1"/>
          </p:nvPr>
        </p:nvSpPr>
        <p:spPr>
          <a:xfrm>
            <a:off x="4512000" y="2112868"/>
            <a:ext cx="3168000" cy="1980000"/>
          </a:xfrm>
          <a:prstGeom prst="rect">
            <a:avLst/>
          </a:prstGeom>
          <a:solidFill>
            <a:schemeClr val="bg1">
              <a:lumMod val="85000"/>
            </a:schemeClr>
          </a:solidFill>
        </p:spPr>
        <p:txBody>
          <a:bodyPr anchor="ctr"/>
          <a:lstStyle>
            <a:lvl1pPr marL="0" indent="0" algn="ctr">
              <a:buNone/>
              <a:defRPr/>
            </a:lvl1pPr>
          </a:lstStyle>
          <a:p>
            <a:r>
              <a:rPr lang="nb-NO" dirty="0"/>
              <a:t>Klikk på ikonet for å sette</a:t>
            </a:r>
            <a:br>
              <a:rPr lang="nb-NO" dirty="0"/>
            </a:br>
            <a:r>
              <a:rPr lang="nb-NO" dirty="0"/>
              <a:t>inn bilde 2</a:t>
            </a:r>
          </a:p>
        </p:txBody>
      </p:sp>
      <p:sp>
        <p:nvSpPr>
          <p:cNvPr id="20" name="Rektangel 19" descr="Tekstboks">
            <a:extLst>
              <a:ext uri="{FF2B5EF4-FFF2-40B4-BE49-F238E27FC236}">
                <a16:creationId xmlns:a16="http://schemas.microsoft.com/office/drawing/2014/main" id="{77289ADD-6E2E-464C-9359-38C11C947409}"/>
              </a:ext>
            </a:extLst>
          </p:cNvPr>
          <p:cNvSpPr/>
          <p:nvPr userDrawn="1"/>
        </p:nvSpPr>
        <p:spPr>
          <a:xfrm>
            <a:off x="4512000" y="4273951"/>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52975" y="4447716"/>
            <a:ext cx="2686050" cy="1424869"/>
          </a:xfrm>
          <a:prstGeom prst="rect">
            <a:avLst/>
          </a:prstGeom>
        </p:spPr>
        <p:txBody>
          <a:bodyPr>
            <a:noAutofit/>
          </a:bodyPr>
          <a:lstStyle>
            <a:lvl1pPr marL="0" indent="0">
              <a:lnSpc>
                <a:spcPct val="100000"/>
              </a:lnSpc>
              <a:buNone/>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kan brukes til å illustrere tre viktige poeng. Kart, bilder og illustrasjoner kan settes inn.</a:t>
            </a:r>
          </a:p>
        </p:txBody>
      </p:sp>
      <p:sp>
        <p:nvSpPr>
          <p:cNvPr id="19" name="Plassholder for bilde 21">
            <a:extLst>
              <a:ext uri="{FF2B5EF4-FFF2-40B4-BE49-F238E27FC236}">
                <a16:creationId xmlns:a16="http://schemas.microsoft.com/office/drawing/2014/main" id="{C0F341BD-FA74-49C6-B4D5-F0BAC35B78CD}"/>
              </a:ext>
            </a:extLst>
          </p:cNvPr>
          <p:cNvSpPr>
            <a:spLocks noGrp="1"/>
          </p:cNvSpPr>
          <p:nvPr>
            <p:ph type="pic" sz="quarter" idx="23" hasCustomPrompt="1"/>
          </p:nvPr>
        </p:nvSpPr>
        <p:spPr>
          <a:xfrm>
            <a:off x="7949946" y="2112868"/>
            <a:ext cx="3168000" cy="1980000"/>
          </a:xfrm>
          <a:prstGeom prst="rect">
            <a:avLst/>
          </a:prstGeom>
          <a:solidFill>
            <a:schemeClr val="bg1">
              <a:lumMod val="85000"/>
            </a:schemeClr>
          </a:solidFill>
        </p:spPr>
        <p:txBody>
          <a:bodyPr anchor="ctr"/>
          <a:lstStyle>
            <a:lvl1pPr marL="0" indent="0" algn="ctr">
              <a:buNone/>
              <a:defRPr/>
            </a:lvl1pPr>
          </a:lstStyle>
          <a:p>
            <a:r>
              <a:rPr lang="nb-NO" dirty="0"/>
              <a:t>Klikk på ikonet for å sette</a:t>
            </a:r>
            <a:br>
              <a:rPr lang="nb-NO" dirty="0"/>
            </a:br>
            <a:r>
              <a:rPr lang="nb-NO" dirty="0"/>
              <a:t>inn bilde 3</a:t>
            </a:r>
          </a:p>
        </p:txBody>
      </p:sp>
      <p:sp>
        <p:nvSpPr>
          <p:cNvPr id="25" name="Rektangel 24" descr="Tekstboks">
            <a:extLst>
              <a:ext uri="{FF2B5EF4-FFF2-40B4-BE49-F238E27FC236}">
                <a16:creationId xmlns:a16="http://schemas.microsoft.com/office/drawing/2014/main" id="{61072EAD-B1BE-40B7-88CE-9948D7487840}"/>
              </a:ext>
            </a:extLst>
          </p:cNvPr>
          <p:cNvSpPr/>
          <p:nvPr userDrawn="1"/>
        </p:nvSpPr>
        <p:spPr>
          <a:xfrm>
            <a:off x="7968313" y="4265903"/>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09288" y="4439668"/>
            <a:ext cx="2686050" cy="1424869"/>
          </a:xfrm>
          <a:prstGeom prst="rect">
            <a:avLst/>
          </a:prstGeom>
        </p:spPr>
        <p:txBody>
          <a:bodyPr>
            <a:normAutofit/>
          </a:bodyPr>
          <a:lstStyle>
            <a:lvl1pPr marL="0" indent="0">
              <a:lnSpc>
                <a:spcPct val="100000"/>
              </a:lnSpc>
              <a:buNone/>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Eksempler kan være naturtyper, arter, byer, brukergrupper, kommuner, områder, personer og så videre.</a:t>
            </a:r>
          </a:p>
        </p:txBody>
      </p:sp>
      <p:sp>
        <p:nvSpPr>
          <p:cNvPr id="37" name="TekstSylinder 36">
            <a:extLst>
              <a:ext uri="{FF2B5EF4-FFF2-40B4-BE49-F238E27FC236}">
                <a16:creationId xmlns:a16="http://schemas.microsoft.com/office/drawing/2014/main" id="{38E43C12-A815-4C45-9C0C-4C6FE65FD396}"/>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21" name="Bilde 20">
            <a:extLst>
              <a:ext uri="{FF2B5EF4-FFF2-40B4-BE49-F238E27FC236}">
                <a16:creationId xmlns:a16="http://schemas.microsoft.com/office/drawing/2014/main" id="{198B4524-8164-42F2-A2DD-F74BF0073DC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87475627"/>
      </p:ext>
    </p:extLst>
  </p:cSld>
  <p:clrMapOvr>
    <a:masterClrMapping/>
  </p:clrMapOvr>
  <p:extLst>
    <p:ext uri="{DCECCB84-F9BA-43D5-87BE-67443E8EF086}">
      <p15:sldGuideLst xmlns:p15="http://schemas.microsoft.com/office/powerpoint/2012/main">
        <p15:guide id="1" orient="horz" pos="136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4" name="Plassholder for lysbildenummer 5">
            <a:extLst>
              <a:ext uri="{FF2B5EF4-FFF2-40B4-BE49-F238E27FC236}">
                <a16:creationId xmlns:a16="http://schemas.microsoft.com/office/drawing/2014/main" id="{1AA4BDAA-AA79-4AF5-B9D8-BAA24CB9C679}"/>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12" name="Bilde 11">
            <a:extLst>
              <a:ext uri="{FF2B5EF4-FFF2-40B4-BE49-F238E27FC236}">
                <a16:creationId xmlns:a16="http://schemas.microsoft.com/office/drawing/2014/main" id="{292FB4A1-6110-4C3C-B391-BA8B33CB07F7}"/>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7254" t="13140" r="-19292" b="13775"/>
          <a:stretch/>
        </p:blipFill>
        <p:spPr>
          <a:xfrm>
            <a:off x="0" y="-7374"/>
            <a:ext cx="2411361" cy="6799006"/>
          </a:xfrm>
          <a:prstGeom prst="rect">
            <a:avLst/>
          </a:prstGeom>
        </p:spPr>
      </p:pic>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Felles overskrift (pkt. 36) for tre </a:t>
            </a:r>
            <a:r>
              <a:rPr lang="nb-NO" dirty="0" err="1"/>
              <a:t>faktabokser</a:t>
            </a:r>
            <a:endParaRPr lang="nb-NO" dirty="0"/>
          </a:p>
        </p:txBody>
      </p:sp>
      <p:sp>
        <p:nvSpPr>
          <p:cNvPr id="8" name="Rektangel 7" descr="Tekstboks">
            <a:extLst>
              <a:ext uri="{FF2B5EF4-FFF2-40B4-BE49-F238E27FC236}">
                <a16:creationId xmlns:a16="http://schemas.microsoft.com/office/drawing/2014/main" id="{DA7F82D5-170E-47A6-9910-FE84E32FE544}"/>
              </a:ext>
            </a:extLst>
          </p:cNvPr>
          <p:cNvSpPr/>
          <p:nvPr userDrawn="1"/>
        </p:nvSpPr>
        <p:spPr>
          <a:xfrm>
            <a:off x="1055688" y="2211295"/>
            <a:ext cx="3201671" cy="4106808"/>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357262" y="2500828"/>
            <a:ext cx="2605138" cy="350715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0" name="Rektangel 19" descr="Tekstboks">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93130" y="2510205"/>
            <a:ext cx="2599766" cy="349777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a:t>
            </a:r>
            <a:br>
              <a:rPr lang="nb-NO" dirty="0"/>
            </a:br>
            <a:r>
              <a:rPr lang="nb-NO" dirty="0"/>
              <a:t>Gi alle punktene samme form og struktur.</a:t>
            </a:r>
          </a:p>
          <a:p>
            <a:pPr lvl="0"/>
            <a:endParaRPr lang="nb-NO" dirty="0"/>
          </a:p>
        </p:txBody>
      </p:sp>
      <p:sp>
        <p:nvSpPr>
          <p:cNvPr id="25" name="Rektangel 24" descr="Tekstboks">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33153" y="2500828"/>
            <a:ext cx="2601585" cy="3518366"/>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sp>
        <p:nvSpPr>
          <p:cNvPr id="26" name="TekstSylinder 25">
            <a:extLst>
              <a:ext uri="{FF2B5EF4-FFF2-40B4-BE49-F238E27FC236}">
                <a16:creationId xmlns:a16="http://schemas.microsoft.com/office/drawing/2014/main" id="{F698C9B9-9370-4D40-92EA-EE1674C825B1}"/>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13" name="Bilde 12">
            <a:extLst>
              <a:ext uri="{FF2B5EF4-FFF2-40B4-BE49-F238E27FC236}">
                <a16:creationId xmlns:a16="http://schemas.microsoft.com/office/drawing/2014/main" id="{951C16E4-6BB9-4C56-8466-324319806EC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93747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ønster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 uri="{C183D7F6-B498-43B3-948B-1728B52AA6E4}">
                <adec:decorative xmlns:adec="http://schemas.microsoft.com/office/drawing/2017/decorative" val="1"/>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783E95BF-0C76-4910-AB5A-AAAE3C045E54}"/>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050"/>
          <a:stretch/>
        </p:blipFill>
        <p:spPr>
          <a:xfrm>
            <a:off x="8881859" y="2791838"/>
            <a:ext cx="3310142" cy="3326296"/>
          </a:xfrm>
          <a:prstGeom prst="rect">
            <a:avLst/>
          </a:prstGeom>
          <a:noFill/>
        </p:spPr>
      </p:pic>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descr="Logo Statsforvalteren i Oslo og Viken">
            <a:extLst>
              <a:ext uri="{FF2B5EF4-FFF2-40B4-BE49-F238E27FC236}">
                <a16:creationId xmlns:a16="http://schemas.microsoft.com/office/drawing/2014/main" id="{C404FBC3-6B15-4405-8FBC-A209FD067711}"/>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25990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AKTABOKS x 3 egne titler">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9" name="Plassholder for lysbildenummer 5">
            <a:extLst>
              <a:ext uri="{FF2B5EF4-FFF2-40B4-BE49-F238E27FC236}">
                <a16:creationId xmlns:a16="http://schemas.microsoft.com/office/drawing/2014/main" id="{1E3CFF66-C480-411E-8A1B-3508A0501D88}"/>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4" name="Bilde 3">
            <a:extLst>
              <a:ext uri="{FF2B5EF4-FFF2-40B4-BE49-F238E27FC236}">
                <a16:creationId xmlns:a16="http://schemas.microsoft.com/office/drawing/2014/main" id="{5281FB71-5236-44BA-B16C-62F0FCCE371C}"/>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1398" t="28312" r="-1664" b="-957"/>
          <a:stretch/>
        </p:blipFill>
        <p:spPr>
          <a:xfrm>
            <a:off x="0" y="0"/>
            <a:ext cx="2359272" cy="6758071"/>
          </a:xfrm>
          <a:prstGeom prst="rect">
            <a:avLst/>
          </a:prstGeom>
        </p:spPr>
      </p:pic>
      <p:sp>
        <p:nvSpPr>
          <p:cNvPr id="8" name="Rektangel 7" descr="Tekstboks">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57262" y="1397001"/>
            <a:ext cx="2605138" cy="1093652"/>
          </a:xfrm>
          <a:prstGeom prst="rect">
            <a:avLst/>
          </a:prstGeom>
        </p:spPr>
        <p:txBody>
          <a:bodyPr anchor="b"/>
          <a:lstStyle>
            <a:lvl1pPr marL="0" indent="0">
              <a:lnSpc>
                <a:spcPct val="100000"/>
              </a:lnSpc>
              <a:buNone/>
              <a:defRPr sz="200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1</a:t>
            </a:r>
          </a:p>
        </p:txBody>
      </p:sp>
      <p:sp>
        <p:nvSpPr>
          <p:cNvPr id="27" name="Plassholder for tekst 8">
            <a:extLst>
              <a:ext uri="{FF2B5EF4-FFF2-40B4-BE49-F238E27FC236}">
                <a16:creationId xmlns:a16="http://schemas.microsoft.com/office/drawing/2014/main" id="{8EE39E4B-F344-4198-AF1B-CF3EDBD98251}"/>
              </a:ext>
            </a:extLst>
          </p:cNvPr>
          <p:cNvSpPr>
            <a:spLocks noGrp="1"/>
          </p:cNvSpPr>
          <p:nvPr>
            <p:ph type="body" sz="quarter" idx="19" hasCustomPrompt="1"/>
          </p:nvPr>
        </p:nvSpPr>
        <p:spPr>
          <a:xfrm>
            <a:off x="1357262" y="2725784"/>
            <a:ext cx="2605138"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 </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0" name="Rektangel 19" descr="Tekstboks">
            <a:extLst>
              <a:ext uri="{FF2B5EF4-FFF2-40B4-BE49-F238E27FC236}">
                <a16:creationId xmlns:a16="http://schemas.microsoft.com/office/drawing/2014/main" id="{77289ADD-6E2E-464C-9359-38C11C947409}"/>
              </a:ext>
            </a:extLst>
          </p:cNvPr>
          <p:cNvSpPr/>
          <p:nvPr userDrawn="1"/>
        </p:nvSpPr>
        <p:spPr>
          <a:xfrm>
            <a:off x="4496330"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Plassholder for tekst 2">
            <a:extLst>
              <a:ext uri="{FF2B5EF4-FFF2-40B4-BE49-F238E27FC236}">
                <a16:creationId xmlns:a16="http://schemas.microsoft.com/office/drawing/2014/main" id="{7092F267-7936-4D7E-AB24-A3C4C0705E5D}"/>
              </a:ext>
            </a:extLst>
          </p:cNvPr>
          <p:cNvSpPr>
            <a:spLocks noGrp="1"/>
          </p:cNvSpPr>
          <p:nvPr>
            <p:ph type="body" sz="quarter" idx="23" hasCustomPrompt="1"/>
          </p:nvPr>
        </p:nvSpPr>
        <p:spPr>
          <a:xfrm>
            <a:off x="4796116" y="1397002"/>
            <a:ext cx="2599767"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2</a:t>
            </a:r>
          </a:p>
        </p:txBody>
      </p:sp>
      <p:sp>
        <p:nvSpPr>
          <p:cNvPr id="28" name="Plassholder for tekst 8">
            <a:extLst>
              <a:ext uri="{FF2B5EF4-FFF2-40B4-BE49-F238E27FC236}">
                <a16:creationId xmlns:a16="http://schemas.microsoft.com/office/drawing/2014/main" id="{C8765A32-4890-4C82-9997-A3C76276CF50}"/>
              </a:ext>
            </a:extLst>
          </p:cNvPr>
          <p:cNvSpPr>
            <a:spLocks noGrp="1"/>
          </p:cNvSpPr>
          <p:nvPr>
            <p:ph type="body" sz="quarter" idx="20" hasCustomPrompt="1"/>
          </p:nvPr>
        </p:nvSpPr>
        <p:spPr>
          <a:xfrm>
            <a:off x="4793130" y="2725785"/>
            <a:ext cx="2599766"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 </a:t>
            </a:r>
            <a:br>
              <a:rPr lang="nb-NO" dirty="0"/>
            </a:br>
            <a:r>
              <a:rPr lang="nb-NO" dirty="0"/>
              <a:t>Gi alle punktene samme form og struktur.</a:t>
            </a:r>
          </a:p>
          <a:p>
            <a:pPr lvl="0"/>
            <a:endParaRPr lang="nb-NO" dirty="0"/>
          </a:p>
        </p:txBody>
      </p:sp>
      <p:sp>
        <p:nvSpPr>
          <p:cNvPr id="25" name="Rektangel 24" descr="Tekstboks">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2">
            <a:extLst>
              <a:ext uri="{FF2B5EF4-FFF2-40B4-BE49-F238E27FC236}">
                <a16:creationId xmlns:a16="http://schemas.microsoft.com/office/drawing/2014/main" id="{836D24B0-CE4C-45E9-88BA-428E6F489B67}"/>
              </a:ext>
            </a:extLst>
          </p:cNvPr>
          <p:cNvSpPr>
            <a:spLocks noGrp="1"/>
          </p:cNvSpPr>
          <p:nvPr>
            <p:ph type="body" sz="quarter" idx="24" hasCustomPrompt="1"/>
          </p:nvPr>
        </p:nvSpPr>
        <p:spPr>
          <a:xfrm>
            <a:off x="8233152" y="1397001"/>
            <a:ext cx="2601585" cy="1093651"/>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3</a:t>
            </a:r>
          </a:p>
        </p:txBody>
      </p:sp>
      <p:sp>
        <p:nvSpPr>
          <p:cNvPr id="29" name="Plassholder for tekst 8">
            <a:extLst>
              <a:ext uri="{FF2B5EF4-FFF2-40B4-BE49-F238E27FC236}">
                <a16:creationId xmlns:a16="http://schemas.microsoft.com/office/drawing/2014/main" id="{DB84BA7C-C40C-4A30-8F56-CA34FC964BEF}"/>
              </a:ext>
            </a:extLst>
          </p:cNvPr>
          <p:cNvSpPr>
            <a:spLocks noGrp="1"/>
          </p:cNvSpPr>
          <p:nvPr>
            <p:ph type="body" sz="quarter" idx="21" hasCustomPrompt="1"/>
          </p:nvPr>
        </p:nvSpPr>
        <p:spPr>
          <a:xfrm>
            <a:off x="8233153" y="2725784"/>
            <a:ext cx="2601585" cy="3293409"/>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sp>
        <p:nvSpPr>
          <p:cNvPr id="21" name="TekstSylinder 20">
            <a:extLst>
              <a:ext uri="{FF2B5EF4-FFF2-40B4-BE49-F238E27FC236}">
                <a16:creationId xmlns:a16="http://schemas.microsoft.com/office/drawing/2014/main" id="{66591FA5-6FFD-46B8-9B0F-F21B63E6B78C}"/>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18" name="Bilde 17">
            <a:extLst>
              <a:ext uri="{FF2B5EF4-FFF2-40B4-BE49-F238E27FC236}">
                <a16:creationId xmlns:a16="http://schemas.microsoft.com/office/drawing/2014/main" id="{4D718755-CF9E-4429-B5B0-AD6F0FED92F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337507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lsidebilde">
    <p:bg>
      <p:bgPr>
        <a:solidFill>
          <a:schemeClr val="bg1"/>
        </a:solidFill>
        <a:effectLst/>
      </p:bgPr>
    </p:bg>
    <p:spTree>
      <p:nvGrpSpPr>
        <p:cNvPr id="1" name=""/>
        <p:cNvGrpSpPr/>
        <p:nvPr/>
      </p:nvGrpSpPr>
      <p:grpSpPr>
        <a:xfrm>
          <a:off x="0" y="0"/>
          <a:ext cx="0" cy="0"/>
          <a:chOff x="0" y="0"/>
          <a:chExt cx="0" cy="0"/>
        </a:xfrm>
      </p:grpSpPr>
      <p:sp>
        <p:nvSpPr>
          <p:cNvPr id="8" name="Plassholder for lysbildenummer 5">
            <a:extLst>
              <a:ext uri="{FF2B5EF4-FFF2-40B4-BE49-F238E27FC236}">
                <a16:creationId xmlns:a16="http://schemas.microsoft.com/office/drawing/2014/main" id="{D02C766E-7117-44E9-A6B7-128D5AA400B3}"/>
              </a:ext>
              <a:ext uri="{C183D7F6-B498-43B3-948B-1728B52AA6E4}">
                <adec:decorative xmlns:adec="http://schemas.microsoft.com/office/drawing/2017/decorative" val="0"/>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7" name="Rektangel 6">
            <a:extLst>
              <a:ext uri="{FF2B5EF4-FFF2-40B4-BE49-F238E27FC236}">
                <a16:creationId xmlns:a16="http://schemas.microsoft.com/office/drawing/2014/main" id="{E62D7BC0-0959-4646-A1B9-535C1C27A2AA}"/>
              </a:ext>
              <a:ext uri="{C183D7F6-B498-43B3-948B-1728B52AA6E4}">
                <adec:decorative xmlns:adec="http://schemas.microsoft.com/office/drawing/2017/decorative" val="1"/>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dirty="0"/>
              <a:t>Klikk på ikonet for å sette inn et bilde som dekker hele skjermen.</a:t>
            </a:r>
            <a:br>
              <a:rPr lang="nb-NO" dirty="0"/>
            </a:br>
            <a:br>
              <a:rPr lang="nb-NO" dirty="0"/>
            </a:br>
            <a:r>
              <a:rPr lang="nb-NO" dirty="0"/>
              <a:t>Navn på fotograf og/eller eier av bildet skriver du i tekstfeltet nederst på </a:t>
            </a:r>
            <a:r>
              <a:rPr lang="nb-NO" dirty="0" err="1"/>
              <a:t>malsiden</a:t>
            </a:r>
            <a:r>
              <a:rPr lang="nb-NO" dirty="0"/>
              <a:t>.</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9" name="TekstSylinder 8">
            <a:extLst>
              <a:ext uri="{FF2B5EF4-FFF2-40B4-BE49-F238E27FC236}">
                <a16:creationId xmlns:a16="http://schemas.microsoft.com/office/drawing/2014/main" id="{A9264222-F2ED-4044-A7CD-7C63D4A2EE78}"/>
              </a:ext>
              <a:ext uri="{C183D7F6-B498-43B3-948B-1728B52AA6E4}">
                <adec:decorative xmlns:adec="http://schemas.microsoft.com/office/drawing/2017/decorative" val="1"/>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10" name="Plassholder for tekst 3">
            <a:extLst>
              <a:ext uri="{FF2B5EF4-FFF2-40B4-BE49-F238E27FC236}">
                <a16:creationId xmlns:a16="http://schemas.microsoft.com/office/drawing/2014/main" id="{11FEC603-5563-416F-A5D9-6EF0FE508C35}"/>
              </a:ext>
            </a:extLst>
          </p:cNvPr>
          <p:cNvSpPr>
            <a:spLocks noGrp="1"/>
          </p:cNvSpPr>
          <p:nvPr>
            <p:ph type="body" sz="quarter" idx="24" hasCustomPrompt="1"/>
          </p:nvPr>
        </p:nvSpPr>
        <p:spPr>
          <a:xfrm>
            <a:off x="647985" y="6703695"/>
            <a:ext cx="8155355" cy="137044"/>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Tree>
    <p:extLst>
      <p:ext uri="{BB962C8B-B14F-4D97-AF65-F5344CB8AC3E}">
        <p14:creationId xmlns:p14="http://schemas.microsoft.com/office/powerpoint/2010/main" val="334227799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 x 2">
    <p:bg>
      <p:bgPr>
        <a:solidFill>
          <a:schemeClr val="bg1"/>
        </a:solidFill>
        <a:effectLst/>
      </p:bgPr>
    </p:bg>
    <p:spTree>
      <p:nvGrpSpPr>
        <p:cNvPr id="1" name=""/>
        <p:cNvGrpSpPr/>
        <p:nvPr/>
      </p:nvGrpSpPr>
      <p:grpSpPr>
        <a:xfrm>
          <a:off x="0" y="0"/>
          <a:ext cx="0" cy="0"/>
          <a:chOff x="0" y="0"/>
          <a:chExt cx="0" cy="0"/>
        </a:xfrm>
      </p:grpSpPr>
      <p:sp>
        <p:nvSpPr>
          <p:cNvPr id="16" name="Plassholder for lysbildenummer 5">
            <a:extLst>
              <a:ext uri="{FF2B5EF4-FFF2-40B4-BE49-F238E27FC236}">
                <a16:creationId xmlns:a16="http://schemas.microsoft.com/office/drawing/2014/main" id="{E1820537-7188-44C7-AA4F-4F92BF8BCC39}"/>
              </a:ext>
              <a:ext uri="{C183D7F6-B498-43B3-948B-1728B52AA6E4}">
                <adec:decorative xmlns:adec="http://schemas.microsoft.com/office/drawing/2017/decorative" val="0"/>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2.</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0" name="Rektangel 9">
            <a:extLst>
              <a:ext uri="{FF2B5EF4-FFF2-40B4-BE49-F238E27FC236}">
                <a16:creationId xmlns:a16="http://schemas.microsoft.com/office/drawing/2014/main" id="{74E7BE4E-EAD6-492B-B113-71C0E078FEEB}"/>
              </a:ext>
              <a:ext uri="{C183D7F6-B498-43B3-948B-1728B52AA6E4}">
                <adec:decorative xmlns:adec="http://schemas.microsoft.com/office/drawing/2017/decorative" val="1"/>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703695"/>
            <a:ext cx="8155355" cy="137044"/>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7" name="TekstSylinder 16">
            <a:extLst>
              <a:ext uri="{FF2B5EF4-FFF2-40B4-BE49-F238E27FC236}">
                <a16:creationId xmlns:a16="http://schemas.microsoft.com/office/drawing/2014/main" id="{AD36F2C1-F98E-4C25-8CDF-D3BED94FD838}"/>
              </a:ext>
              <a:ext uri="{C183D7F6-B498-43B3-948B-1728B52AA6E4}">
                <adec:decorative xmlns:adec="http://schemas.microsoft.com/office/drawing/2017/decorative" val="1"/>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Tree>
    <p:extLst>
      <p:ext uri="{BB962C8B-B14F-4D97-AF65-F5344CB8AC3E}">
        <p14:creationId xmlns:p14="http://schemas.microsoft.com/office/powerpoint/2010/main" val="168128297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E x 3">
    <p:bg>
      <p:bgPr>
        <a:solidFill>
          <a:schemeClr val="bg1"/>
        </a:solidFill>
        <a:effectLst/>
      </p:bgPr>
    </p:bg>
    <p:spTree>
      <p:nvGrpSpPr>
        <p:cNvPr id="1" name=""/>
        <p:cNvGrpSpPr/>
        <p:nvPr/>
      </p:nvGrpSpPr>
      <p:grpSpPr>
        <a:xfrm>
          <a:off x="0" y="0"/>
          <a:ext cx="0" cy="0"/>
          <a:chOff x="0" y="0"/>
          <a:chExt cx="0" cy="0"/>
        </a:xfrm>
      </p:grpSpPr>
      <p:sp>
        <p:nvSpPr>
          <p:cNvPr id="17" name="Plassholder for lysbildenummer 5">
            <a:extLst>
              <a:ext uri="{FF2B5EF4-FFF2-40B4-BE49-F238E27FC236}">
                <a16:creationId xmlns:a16="http://schemas.microsoft.com/office/drawing/2014/main" id="{EB1C0BE0-2375-43E1-8190-E4D337FBC41B}"/>
              </a:ext>
              <a:ext uri="{C183D7F6-B498-43B3-948B-1728B52AA6E4}">
                <adec:decorative xmlns:adec="http://schemas.microsoft.com/office/drawing/2017/decorative" val="0"/>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 Navn på fotograf(er) og/eller eier(e) av bildet skriver du i tekstfeltet nederst på </a:t>
            </a:r>
            <a:r>
              <a:rPr lang="nb-NO" dirty="0" err="1"/>
              <a:t>malsiden</a:t>
            </a:r>
            <a:r>
              <a:rPr lang="nb-NO" dirty="0"/>
              <a:t>.</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 uri="{C183D7F6-B498-43B3-948B-1728B52AA6E4}">
                <adec:decorative xmlns:adec="http://schemas.microsoft.com/office/drawing/2017/decorative" val="1"/>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6E1C8271-B83B-4C8C-8EBE-CA752B6270A7}"/>
              </a:ext>
              <a:ext uri="{C183D7F6-B498-43B3-948B-1728B52AA6E4}">
                <adec:decorative xmlns:adec="http://schemas.microsoft.com/office/drawing/2017/decorative" val="1"/>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705599"/>
            <a:ext cx="8358556" cy="135139"/>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8" name="TekstSylinder 17">
            <a:extLst>
              <a:ext uri="{FF2B5EF4-FFF2-40B4-BE49-F238E27FC236}">
                <a16:creationId xmlns:a16="http://schemas.microsoft.com/office/drawing/2014/main" id="{41B99EF6-D8AD-433A-BE5E-2B3515EE8917}"/>
              </a:ext>
              <a:ext uri="{C183D7F6-B498-43B3-948B-1728B52AA6E4}">
                <adec:decorative xmlns:adec="http://schemas.microsoft.com/office/drawing/2017/decorative" val="1"/>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Tree>
    <p:extLst>
      <p:ext uri="{BB962C8B-B14F-4D97-AF65-F5344CB8AC3E}">
        <p14:creationId xmlns:p14="http://schemas.microsoft.com/office/powerpoint/2010/main" val="94332396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E x 4">
    <p:bg>
      <p:bgPr>
        <a:solidFill>
          <a:schemeClr val="bg1"/>
        </a:solidFill>
        <a:effectLst/>
      </p:bgPr>
    </p:bg>
    <p:spTree>
      <p:nvGrpSpPr>
        <p:cNvPr id="1" name=""/>
        <p:cNvGrpSpPr/>
        <p:nvPr/>
      </p:nvGrpSpPr>
      <p:grpSpPr>
        <a:xfrm>
          <a:off x="0" y="0"/>
          <a:ext cx="0" cy="0"/>
          <a:chOff x="0" y="0"/>
          <a:chExt cx="0" cy="0"/>
        </a:xfrm>
      </p:grpSpPr>
      <p:sp>
        <p:nvSpPr>
          <p:cNvPr id="19" name="Plassholder for lysbildenummer 5">
            <a:extLst>
              <a:ext uri="{FF2B5EF4-FFF2-40B4-BE49-F238E27FC236}">
                <a16:creationId xmlns:a16="http://schemas.microsoft.com/office/drawing/2014/main" id="{40B944C6-3148-4102-8C55-F1412576CE37}"/>
              </a:ext>
              <a:ext uri="{C183D7F6-B498-43B3-948B-1728B52AA6E4}">
                <adec:decorative xmlns:adec="http://schemas.microsoft.com/office/drawing/2017/decorative" val="0"/>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3.</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4.</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6" name="Rektangel 15">
            <a:extLst>
              <a:ext uri="{FF2B5EF4-FFF2-40B4-BE49-F238E27FC236}">
                <a16:creationId xmlns:a16="http://schemas.microsoft.com/office/drawing/2014/main" id="{063328CC-F328-4150-9BA4-2367AC2BA0A8}"/>
              </a:ext>
              <a:ext uri="{C183D7F6-B498-43B3-948B-1728B52AA6E4}">
                <adec:decorative xmlns:adec="http://schemas.microsoft.com/office/drawing/2017/decorative" val="1"/>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703694"/>
            <a:ext cx="8304767" cy="138949"/>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20" name="TekstSylinder 19">
            <a:extLst>
              <a:ext uri="{FF2B5EF4-FFF2-40B4-BE49-F238E27FC236}">
                <a16:creationId xmlns:a16="http://schemas.microsoft.com/office/drawing/2014/main" id="{8C9208AA-F53D-450E-BDAA-14D607FACDFD}"/>
              </a:ext>
              <a:ext uri="{C183D7F6-B498-43B3-948B-1728B52AA6E4}">
                <adec:decorative xmlns:adec="http://schemas.microsoft.com/office/drawing/2017/decorative" val="1"/>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Tree>
    <p:extLst>
      <p:ext uri="{BB962C8B-B14F-4D97-AF65-F5344CB8AC3E}">
        <p14:creationId xmlns:p14="http://schemas.microsoft.com/office/powerpoint/2010/main" val="310985365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dirty="0"/>
              <a:t>Klikk på ikonet for å sette inn video som ligger lagret på datamaskinen.</a:t>
            </a:r>
            <a:br>
              <a:rPr lang="nb-NO" dirty="0"/>
            </a:br>
            <a:r>
              <a:rPr lang="nb-NO" dirty="0"/>
              <a:t>Videoer fra nettet kan ikke settes inn.</a:t>
            </a:r>
            <a:br>
              <a:rPr lang="nb-NO" dirty="0"/>
            </a:br>
            <a:br>
              <a:rPr lang="nb-NO" dirty="0"/>
            </a:br>
            <a:r>
              <a:rPr lang="nb-NO" dirty="0"/>
              <a:t>NB. Når du setter inn video i presentasjon, blir filstørrelsen veldig stor.</a:t>
            </a:r>
            <a:br>
              <a:rPr lang="nb-NO" dirty="0"/>
            </a:br>
            <a:br>
              <a:rPr lang="nb-NO" dirty="0"/>
            </a:br>
            <a:br>
              <a:rPr lang="nb-NO" dirty="0"/>
            </a:br>
            <a:br>
              <a:rPr lang="nb-NO" dirty="0"/>
            </a:br>
            <a:br>
              <a:rPr lang="nb-NO" dirty="0"/>
            </a:br>
            <a:r>
              <a:rPr lang="nb-NO" dirty="0"/>
              <a:t>Det er lurt at både presentasjon og videofil ligger lagret på samme datamaskin</a:t>
            </a:r>
            <a:br>
              <a:rPr lang="nb-NO" dirty="0"/>
            </a:br>
            <a:r>
              <a:rPr lang="nb-NO" dirty="0"/>
              <a:t> som presentasjonen spilles av på.</a:t>
            </a:r>
            <a:br>
              <a:rPr lang="nb-NO" dirty="0"/>
            </a:br>
            <a:br>
              <a:rPr lang="nb-NO" dirty="0"/>
            </a:br>
            <a:r>
              <a:rPr lang="nb-NO" dirty="0"/>
              <a:t>Last eventuelt presentasjonen over fra minnepinne til maskin.</a:t>
            </a:r>
            <a:br>
              <a:rPr lang="nb-NO" dirty="0"/>
            </a:br>
            <a:br>
              <a:rPr lang="nb-NO" dirty="0"/>
            </a:br>
            <a:r>
              <a:rPr lang="nb-NO" dirty="0"/>
              <a:t>Hvis ikke kan avspillingen gå veldig tregt eller hakke.</a:t>
            </a:r>
          </a:p>
          <a:p>
            <a:endParaRPr lang="nb-NO" dirty="0"/>
          </a:p>
        </p:txBody>
      </p:sp>
    </p:spTree>
    <p:extLst>
      <p:ext uri="{BB962C8B-B14F-4D97-AF65-F5344CB8AC3E}">
        <p14:creationId xmlns:p14="http://schemas.microsoft.com/office/powerpoint/2010/main" val="2437787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ganisasjonskart uten seksjoner">
    <p:spTree>
      <p:nvGrpSpPr>
        <p:cNvPr id="1" name=""/>
        <p:cNvGrpSpPr/>
        <p:nvPr/>
      </p:nvGrpSpPr>
      <p:grpSpPr>
        <a:xfrm>
          <a:off x="0" y="0"/>
          <a:ext cx="0" cy="0"/>
          <a:chOff x="0" y="0"/>
          <a:chExt cx="0" cy="0"/>
        </a:xfrm>
      </p:grpSpPr>
      <p:sp>
        <p:nvSpPr>
          <p:cNvPr id="9" name="Plassholder for lysbildenummer 5">
            <a:extLst>
              <a:ext uri="{FF2B5EF4-FFF2-40B4-BE49-F238E27FC236}">
                <a16:creationId xmlns:a16="http://schemas.microsoft.com/office/drawing/2014/main" id="{555B8594-3D12-4F0A-BC64-E01D0B48C44F}"/>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11" name="Bilde 10">
            <a:extLst>
              <a:ext uri="{FF2B5EF4-FFF2-40B4-BE49-F238E27FC236}">
                <a16:creationId xmlns:a16="http://schemas.microsoft.com/office/drawing/2014/main" id="{72EF0751-2B5B-4284-833D-CA315BECB47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sp>
        <p:nvSpPr>
          <p:cNvPr id="10" name="TekstSylinder 9">
            <a:extLst>
              <a:ext uri="{FF2B5EF4-FFF2-40B4-BE49-F238E27FC236}">
                <a16:creationId xmlns:a16="http://schemas.microsoft.com/office/drawing/2014/main" id="{F05A7E26-7E84-456D-8A77-B06978B0F8DF}"/>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8" name="Bilde 7">
            <a:extLst>
              <a:ext uri="{FF2B5EF4-FFF2-40B4-BE49-F238E27FC236}">
                <a16:creationId xmlns:a16="http://schemas.microsoft.com/office/drawing/2014/main" id="{8DE97E4E-7214-4621-A6CE-34EFB48D56B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2" name="Tittel 1">
            <a:extLst>
              <a:ext uri="{FF2B5EF4-FFF2-40B4-BE49-F238E27FC236}">
                <a16:creationId xmlns:a16="http://schemas.microsoft.com/office/drawing/2014/main" id="{2CA38F76-A1E7-EE1A-8851-F5B885CCE0D2}"/>
              </a:ext>
            </a:extLst>
          </p:cNvPr>
          <p:cNvSpPr>
            <a:spLocks noGrp="1"/>
          </p:cNvSpPr>
          <p:nvPr>
            <p:ph type="title" hasCustomPrompt="1"/>
          </p:nvPr>
        </p:nvSpPr>
        <p:spPr>
          <a:xfrm>
            <a:off x="838200" y="-1380535"/>
            <a:ext cx="10515600" cy="1325563"/>
          </a:xfrm>
          <a:prstGeom prst="rect">
            <a:avLst/>
          </a:prstGeom>
        </p:spPr>
        <p:txBody>
          <a:bodyPr/>
          <a:lstStyle>
            <a:lvl1pPr>
              <a:defRPr/>
            </a:lvl1pPr>
          </a:lstStyle>
          <a:p>
            <a:r>
              <a:rPr lang="nb-NO" dirty="0"/>
              <a:t>Organisasjonskart</a:t>
            </a:r>
          </a:p>
        </p:txBody>
      </p:sp>
      <p:pic>
        <p:nvPicPr>
          <p:cNvPr id="6" name="Bilde 5" descr="Organisasjonskart som viser embetsledelsen, staber og avdelinger">
            <a:extLst>
              <a:ext uri="{FF2B5EF4-FFF2-40B4-BE49-F238E27FC236}">
                <a16:creationId xmlns:a16="http://schemas.microsoft.com/office/drawing/2014/main" id="{395EA75D-C669-4024-A4C7-7FF466D91B7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493417" y="873125"/>
            <a:ext cx="8425282" cy="4329813"/>
          </a:xfrm>
          <a:prstGeom prst="rect">
            <a:avLst/>
          </a:prstGeom>
        </p:spPr>
      </p:pic>
    </p:spTree>
    <p:extLst>
      <p:ext uri="{BB962C8B-B14F-4D97-AF65-F5344CB8AC3E}">
        <p14:creationId xmlns:p14="http://schemas.microsoft.com/office/powerpoint/2010/main" val="3050039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rganisasjonskart med seksjoner">
    <p:spTree>
      <p:nvGrpSpPr>
        <p:cNvPr id="1" name=""/>
        <p:cNvGrpSpPr/>
        <p:nvPr/>
      </p:nvGrpSpPr>
      <p:grpSpPr>
        <a:xfrm>
          <a:off x="0" y="0"/>
          <a:ext cx="0" cy="0"/>
          <a:chOff x="0" y="0"/>
          <a:chExt cx="0" cy="0"/>
        </a:xfrm>
      </p:grpSpPr>
      <p:sp>
        <p:nvSpPr>
          <p:cNvPr id="13" name="Plassholder for lysbildenummer 5">
            <a:extLst>
              <a:ext uri="{FF2B5EF4-FFF2-40B4-BE49-F238E27FC236}">
                <a16:creationId xmlns:a16="http://schemas.microsoft.com/office/drawing/2014/main" id="{A4417D52-51C9-4726-B690-F70EB9F6655B}"/>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6" name="Bilde 5">
            <a:extLst>
              <a:ext uri="{FF2B5EF4-FFF2-40B4-BE49-F238E27FC236}">
                <a16:creationId xmlns:a16="http://schemas.microsoft.com/office/drawing/2014/main" id="{611FD0BF-FAAF-4897-93DF-D0B00ABD540E}"/>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sp>
        <p:nvSpPr>
          <p:cNvPr id="14" name="TekstSylinder 13">
            <a:extLst>
              <a:ext uri="{FF2B5EF4-FFF2-40B4-BE49-F238E27FC236}">
                <a16:creationId xmlns:a16="http://schemas.microsoft.com/office/drawing/2014/main" id="{4CA72B0F-0B6D-4940-84F9-C4327226F03B}"/>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19" name="Rektangel 18">
            <a:extLst>
              <a:ext uri="{FF2B5EF4-FFF2-40B4-BE49-F238E27FC236}">
                <a16:creationId xmlns:a16="http://schemas.microsoft.com/office/drawing/2014/main" id="{065997F6-170A-4322-BCE3-1D9D100B314C}"/>
              </a:ext>
              <a:ext uri="{C183D7F6-B498-43B3-948B-1728B52AA6E4}">
                <adec:decorative xmlns:adec="http://schemas.microsoft.com/office/drawing/2017/decorative" val="1"/>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757E35CC-58BA-4E57-8A6D-63A1968BBF8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2" name="Tittel 1">
            <a:extLst>
              <a:ext uri="{FF2B5EF4-FFF2-40B4-BE49-F238E27FC236}">
                <a16:creationId xmlns:a16="http://schemas.microsoft.com/office/drawing/2014/main" id="{A3D53EE9-E6F1-4D59-B3A4-B3FBC0E20402}"/>
              </a:ext>
            </a:extLst>
          </p:cNvPr>
          <p:cNvSpPr>
            <a:spLocks noGrp="1"/>
          </p:cNvSpPr>
          <p:nvPr>
            <p:ph type="title" hasCustomPrompt="1"/>
          </p:nvPr>
        </p:nvSpPr>
        <p:spPr>
          <a:xfrm>
            <a:off x="838199" y="-1390118"/>
            <a:ext cx="10515600" cy="1325563"/>
          </a:xfrm>
          <a:prstGeom prst="rect">
            <a:avLst/>
          </a:prstGeom>
        </p:spPr>
        <p:txBody>
          <a:bodyPr/>
          <a:lstStyle>
            <a:lvl1pPr>
              <a:defRPr/>
            </a:lvl1pPr>
          </a:lstStyle>
          <a:p>
            <a:r>
              <a:rPr lang="nb-NO" dirty="0"/>
              <a:t>Organisasjonskart</a:t>
            </a:r>
          </a:p>
        </p:txBody>
      </p:sp>
      <p:pic>
        <p:nvPicPr>
          <p:cNvPr id="4" name="Bilde 3" descr="Organisasjonskart som viser embetsledelsen, staber, avdelinger og seksjoner">
            <a:extLst>
              <a:ext uri="{FF2B5EF4-FFF2-40B4-BE49-F238E27FC236}">
                <a16:creationId xmlns:a16="http://schemas.microsoft.com/office/drawing/2014/main" id="{BD3391E9-6083-474A-AF9E-44F02AE91C4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61050" y="693764"/>
            <a:ext cx="10469899" cy="5646311"/>
          </a:xfrm>
          <a:prstGeom prst="rect">
            <a:avLst/>
          </a:prstGeom>
        </p:spPr>
      </p:pic>
    </p:spTree>
    <p:extLst>
      <p:ext uri="{BB962C8B-B14F-4D97-AF65-F5344CB8AC3E}">
        <p14:creationId xmlns:p14="http://schemas.microsoft.com/office/powerpoint/2010/main" val="301776542"/>
      </p:ext>
    </p:extLst>
  </p:cSld>
  <p:clrMapOvr>
    <a:masterClrMapping/>
  </p:clrMapOvr>
  <p:extLst>
    <p:ext uri="{DCECCB84-F9BA-43D5-87BE-67443E8EF086}">
      <p15:sldGuideLst xmlns:p15="http://schemas.microsoft.com/office/powerpoint/2012/main">
        <p15:guide id="1" orient="horz" pos="686"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VSLUTNING (mønster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 uri="{C183D7F6-B498-43B3-948B-1728B52AA6E4}">
                <adec:decorative xmlns:adec="http://schemas.microsoft.com/office/drawing/2017/decorative" val="1"/>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530210"/>
          </a:xfrm>
          <a:prstGeom prst="rect">
            <a:avLst/>
          </a:prstGeom>
        </p:spPr>
        <p:txBody>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pic>
        <p:nvPicPr>
          <p:cNvPr id="19" name="Bilde 18" descr="Logo Statsforvalteren i Oslo og Viken">
            <a:extLst>
              <a:ext uri="{FF2B5EF4-FFF2-40B4-BE49-F238E27FC236}">
                <a16:creationId xmlns:a16="http://schemas.microsoft.com/office/drawing/2014/main" id="{C4ECA97A-E6CD-443F-B212-8A1120A993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00146" y="4693844"/>
            <a:ext cx="3900854" cy="1181958"/>
          </a:xfrm>
          <a:prstGeom prst="rect">
            <a:avLst/>
          </a:prstGeom>
        </p:spPr>
      </p:pic>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3" name="Bilde 2">
            <a:extLst>
              <a:ext uri="{FF2B5EF4-FFF2-40B4-BE49-F238E27FC236}">
                <a16:creationId xmlns:a16="http://schemas.microsoft.com/office/drawing/2014/main" id="{487B7658-DA41-4D1E-81F6-F489F6F010CE}"/>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spTree>
    <p:extLst>
      <p:ext uri="{BB962C8B-B14F-4D97-AF65-F5344CB8AC3E}">
        <p14:creationId xmlns:p14="http://schemas.microsoft.com/office/powerpoint/2010/main" val="2520276163"/>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LUTNING (mønster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 uri="{C183D7F6-B498-43B3-948B-1728B52AA6E4}">
                <adec:decorative xmlns:adec="http://schemas.microsoft.com/office/drawing/2017/decorative" val="1"/>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530210"/>
          </a:xfrm>
          <a:prstGeom prst="rect">
            <a:avLst/>
          </a:prstGeom>
        </p:spPr>
        <p:txBody>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pic>
        <p:nvPicPr>
          <p:cNvPr id="13" name="Bilde 12" descr="Logo Statsforvalteren i Oslo og Viken">
            <a:extLst>
              <a:ext uri="{FF2B5EF4-FFF2-40B4-BE49-F238E27FC236}">
                <a16:creationId xmlns:a16="http://schemas.microsoft.com/office/drawing/2014/main" id="{8F86FF03-7E94-4A5D-A789-8FA40021BB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00146" y="4693844"/>
            <a:ext cx="3900854" cy="1181958"/>
          </a:xfrm>
          <a:prstGeom prst="rect">
            <a:avLst/>
          </a:prstGeom>
        </p:spPr>
      </p:pic>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21" name="Bilde 20">
            <a:extLst>
              <a:ext uri="{FF2B5EF4-FFF2-40B4-BE49-F238E27FC236}">
                <a16:creationId xmlns:a16="http://schemas.microsoft.com/office/drawing/2014/main" id="{60EAC154-F940-43C5-A5CE-3FE67FF8AAEC}"/>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r="23169"/>
          <a:stretch/>
        </p:blipFill>
        <p:spPr>
          <a:xfrm>
            <a:off x="5043433" y="283407"/>
            <a:ext cx="7148568" cy="6412977"/>
          </a:xfrm>
          <a:prstGeom prst="rect">
            <a:avLst/>
          </a:prstGeom>
        </p:spPr>
      </p:pic>
    </p:spTree>
    <p:extLst>
      <p:ext uri="{BB962C8B-B14F-4D97-AF65-F5344CB8AC3E}">
        <p14:creationId xmlns:p14="http://schemas.microsoft.com/office/powerpoint/2010/main" val="34998963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 uri="{C183D7F6-B498-43B3-948B-1728B52AA6E4}">
                <adec:decorative xmlns:adec="http://schemas.microsoft.com/office/drawing/2017/decorative" val="1"/>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05C17324-2AA0-4F49-99AF-369C8EC177B9}"/>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32249" b="11068"/>
          <a:stretch/>
        </p:blipFill>
        <p:spPr>
          <a:xfrm>
            <a:off x="8194355" y="1535030"/>
            <a:ext cx="3997640" cy="4747878"/>
          </a:xfrm>
          <a:prstGeom prst="rect">
            <a:avLst/>
          </a:prstGeom>
        </p:spPr>
      </p:pic>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descr="Logo Statsforvalteren i Oslo og Viken">
            <a:extLst>
              <a:ext uri="{FF2B5EF4-FFF2-40B4-BE49-F238E27FC236}">
                <a16:creationId xmlns:a16="http://schemas.microsoft.com/office/drawing/2014/main" id="{0A34269E-E164-42A8-BCBD-A2FF6A0E0411}"/>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3936355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 uri="{C183D7F6-B498-43B3-948B-1728B52AA6E4}">
                <adec:decorative xmlns:adec="http://schemas.microsoft.com/office/drawing/2017/decorative" val="1"/>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954390" y="873125"/>
            <a:ext cx="3449333" cy="2555875"/>
          </a:xfrm>
          <a:prstGeom prst="rect">
            <a:avLst/>
          </a:prstGeom>
        </p:spPr>
        <p:txBody>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pic>
        <p:nvPicPr>
          <p:cNvPr id="19" name="Bilde 18" descr="Logo Statsforvalteren i Oslo og Viken">
            <a:extLst>
              <a:ext uri="{FF2B5EF4-FFF2-40B4-BE49-F238E27FC236}">
                <a16:creationId xmlns:a16="http://schemas.microsoft.com/office/drawing/2014/main" id="{C86F485D-915F-4273-A8A1-FE16466200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00146" y="4693844"/>
            <a:ext cx="3900854" cy="1181958"/>
          </a:xfrm>
          <a:prstGeom prst="rect">
            <a:avLst/>
          </a:prstGeom>
        </p:spPr>
      </p:pic>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b-NO" dirty="0"/>
            </a:br>
            <a:r>
              <a:rPr lang="nb-NO" dirty="0"/>
              <a:t>Har du ikke bilde som passer til tema, kan du bruke en </a:t>
            </a:r>
            <a:r>
              <a:rPr lang="nb-NO" dirty="0" err="1"/>
              <a:t>malside</a:t>
            </a:r>
            <a:r>
              <a:rPr lang="nb-NO" dirty="0"/>
              <a:t> uten bilde. </a:t>
            </a:r>
          </a:p>
          <a:p>
            <a:endParaRPr lang="nb-NO" dirty="0"/>
          </a:p>
        </p:txBody>
      </p:sp>
      <p:pic>
        <p:nvPicPr>
          <p:cNvPr id="4" name="Bilde 3">
            <a:extLst>
              <a:ext uri="{FF2B5EF4-FFF2-40B4-BE49-F238E27FC236}">
                <a16:creationId xmlns:a16="http://schemas.microsoft.com/office/drawing/2014/main" id="{8E4FBD05-0A6D-4BD8-AE79-60648C6B13BF}"/>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63348" t="11944" r="-1077" b="14626"/>
          <a:stretch/>
        </p:blipFill>
        <p:spPr>
          <a:xfrm>
            <a:off x="0" y="0"/>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spTree>
    <p:extLst>
      <p:ext uri="{BB962C8B-B14F-4D97-AF65-F5344CB8AC3E}">
        <p14:creationId xmlns:p14="http://schemas.microsoft.com/office/powerpoint/2010/main" val="241541459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LUTNING bakgrunnsbilde">
    <p:spTree>
      <p:nvGrpSpPr>
        <p:cNvPr id="1" name=""/>
        <p:cNvGrpSpPr/>
        <p:nvPr/>
      </p:nvGrpSpPr>
      <p:grpSpPr>
        <a:xfrm>
          <a:off x="0" y="0"/>
          <a:ext cx="0" cy="0"/>
          <a:chOff x="0" y="0"/>
          <a:chExt cx="0" cy="0"/>
        </a:xfrm>
      </p:grpSpPr>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hasCustomPrompt="1"/>
          </p:nvPr>
        </p:nvSpPr>
        <p:spPr>
          <a:xfrm>
            <a:off x="1951" y="0"/>
            <a:ext cx="12192000" cy="5222875"/>
          </a:xfrm>
          <a:prstGeom prst="rect">
            <a:avLst/>
          </a:prstGeom>
        </p:spPr>
        <p:txBody>
          <a:bodyPr/>
          <a:lstStyle>
            <a:lvl1pPr marL="0" indent="0" algn="ctr">
              <a:buNone/>
              <a:defRPr/>
            </a:lvl1pPr>
          </a:lstStyle>
          <a:p>
            <a:r>
              <a:rPr lang="nb-NO" dirty="0"/>
              <a:t>Klikk på ikonet i midten for å sette inn et bilde på siste side i presentasjonen.</a:t>
            </a:r>
          </a:p>
        </p:txBody>
      </p:sp>
      <p:sp>
        <p:nvSpPr>
          <p:cNvPr id="21" name="Plassholder for tekst 3">
            <a:extLst>
              <a:ext uri="{FF2B5EF4-FFF2-40B4-BE49-F238E27FC236}">
                <a16:creationId xmlns:a16="http://schemas.microsoft.com/office/drawing/2014/main" id="{975475F7-94A4-43AB-AFCC-48725A695B6B}"/>
              </a:ext>
            </a:extLst>
          </p:cNvPr>
          <p:cNvSpPr>
            <a:spLocks noGrp="1"/>
          </p:cNvSpPr>
          <p:nvPr>
            <p:ph type="body" sz="quarter" idx="25" hasCustomPrompt="1"/>
          </p:nvPr>
        </p:nvSpPr>
        <p:spPr>
          <a:xfrm>
            <a:off x="1058650" y="5049866"/>
            <a:ext cx="3597487" cy="172253"/>
          </a:xfrm>
          <a:prstGeom prst="rect">
            <a:avLst/>
          </a:prstGeom>
        </p:spPr>
        <p:txBody>
          <a:bodyPr lIns="0" tIns="0" rIns="0" anchor="ctr">
            <a:normAutofit/>
          </a:bodyPr>
          <a:lstStyle>
            <a:lvl1pPr marL="0" indent="0">
              <a:buNone/>
              <a:defRPr sz="700">
                <a:solidFill>
                  <a:schemeClr val="bg1"/>
                </a:solidFill>
                <a:highlight>
                  <a:srgbClr val="00244E"/>
                </a:highlight>
                <a:latin typeface="+mn-lt"/>
              </a:defRPr>
            </a:lvl1pPr>
          </a:lstStyle>
          <a:p>
            <a:pPr lvl="0"/>
            <a:r>
              <a:rPr lang="nb-NO" dirty="0"/>
              <a:t>Foto: Her skriver du fotograf(ene) og/eller eier(ne) av bildene.</a:t>
            </a:r>
          </a:p>
        </p:txBody>
      </p:sp>
      <p:sp>
        <p:nvSpPr>
          <p:cNvPr id="16" name="Rektangel 15">
            <a:extLst>
              <a:ext uri="{FF2B5EF4-FFF2-40B4-BE49-F238E27FC236}">
                <a16:creationId xmlns:a16="http://schemas.microsoft.com/office/drawing/2014/main" id="{9158DAB5-393D-4D76-8613-28A36166F5D6}"/>
              </a:ext>
              <a:ext uri="{C183D7F6-B498-43B3-948B-1728B52AA6E4}">
                <adec:decorative xmlns:adec="http://schemas.microsoft.com/office/drawing/2017/decorative" val="1"/>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Plassholder for tekst 9">
            <a:extLst>
              <a:ext uri="{FF2B5EF4-FFF2-40B4-BE49-F238E27FC236}">
                <a16:creationId xmlns:a16="http://schemas.microsoft.com/office/drawing/2014/main" id="{DFDAE691-7AD4-4AEA-BE0D-C69BCF13134D}"/>
              </a:ext>
              <a:ext uri="{C183D7F6-B498-43B3-948B-1728B52AA6E4}">
                <adec:decorative xmlns:adec="http://schemas.microsoft.com/office/drawing/2017/decorative" val="0"/>
              </a:ext>
            </a:extLst>
          </p:cNvPr>
          <p:cNvSpPr>
            <a:spLocks noGrp="1"/>
          </p:cNvSpPr>
          <p:nvPr>
            <p:ph type="body" sz="quarter" idx="14" hasCustomPrompt="1"/>
          </p:nvPr>
        </p:nvSpPr>
        <p:spPr>
          <a:xfrm>
            <a:off x="1058651" y="1036321"/>
            <a:ext cx="3591125" cy="3206924"/>
          </a:xfrm>
          <a:prstGeom prst="rect">
            <a:avLst/>
          </a:prstGeom>
          <a:solidFill>
            <a:srgbClr val="00244E">
              <a:alpha val="80000"/>
            </a:srgbClr>
          </a:solidFill>
        </p:spPr>
        <p:txBody>
          <a:bodyPr wrap="square" lIns="324000" tIns="216000" rIns="252000" bIns="216000" anchor="ctr"/>
          <a:lstStyle>
            <a:lvl1pPr marL="0" indent="0">
              <a:buNone/>
              <a:defRPr sz="24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19" name="Bilde 18">
            <a:extLst>
              <a:ext uri="{FF2B5EF4-FFF2-40B4-BE49-F238E27FC236}">
                <a16:creationId xmlns:a16="http://schemas.microsoft.com/office/drawing/2014/main" id="{69935EB5-EA56-40E3-885C-585EB177A20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pic>
        <p:nvPicPr>
          <p:cNvPr id="14" name="Bilde 13" descr="Logo Statsforvalteren i Oslo og Viken">
            <a:extLst>
              <a:ext uri="{FF2B5EF4-FFF2-40B4-BE49-F238E27FC236}">
                <a16:creationId xmlns:a16="http://schemas.microsoft.com/office/drawing/2014/main" id="{5FF12AE2-FCFF-4B45-92E0-8C1188DCBA4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00146" y="5443778"/>
            <a:ext cx="3900854" cy="1181958"/>
          </a:xfrm>
          <a:prstGeom prst="rect">
            <a:avLst/>
          </a:prstGeom>
        </p:spPr>
      </p:pic>
      <p:sp>
        <p:nvSpPr>
          <p:cNvPr id="32" name="TekstSylinder 31">
            <a:extLst>
              <a:ext uri="{FF2B5EF4-FFF2-40B4-BE49-F238E27FC236}">
                <a16:creationId xmlns:a16="http://schemas.microsoft.com/office/drawing/2014/main" id="{E831F85E-8785-4C6B-B398-C3BF356D2BB5}"/>
              </a:ext>
            </a:extLst>
          </p:cNvPr>
          <p:cNvSpPr txBox="1"/>
          <p:nvPr/>
        </p:nvSpPr>
        <p:spPr>
          <a:xfrm>
            <a:off x="8896396" y="5725022"/>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5" name="Bilde 4">
            <a:extLst>
              <a:ext uri="{FF2B5EF4-FFF2-40B4-BE49-F238E27FC236}">
                <a16:creationId xmlns:a16="http://schemas.microsoft.com/office/drawing/2014/main" id="{69D4A491-9D7E-4D00-82ED-F7B6A546CCE8}"/>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spTree>
    <p:extLst>
      <p:ext uri="{BB962C8B-B14F-4D97-AF65-F5344CB8AC3E}">
        <p14:creationId xmlns:p14="http://schemas.microsoft.com/office/powerpoint/2010/main" val="2680062275"/>
      </p:ext>
    </p:extLst>
  </p:cSld>
  <p:clrMapOvr>
    <a:masterClrMapping/>
  </p:clrMapOvr>
  <p:extLst>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userDrawn="1">
          <p15:clr>
            <a:srgbClr val="FBAE40"/>
          </p15:clr>
        </p15:guide>
        <p15:guide id="4" pos="2933">
          <p15:clr>
            <a:srgbClr val="FBAE40"/>
          </p15:clr>
        </p15:guide>
        <p15:guide id="5" orient="horz" pos="4020">
          <p15:clr>
            <a:srgbClr val="FBAE40"/>
          </p15:clr>
        </p15:guide>
        <p15:guide id="6" pos="565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VSLUTNING LANDBRUK">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 uri="{C183D7F6-B498-43B3-948B-1728B52AA6E4}">
                <adec:decorative xmlns:adec="http://schemas.microsoft.com/office/drawing/2017/decorative" val="1"/>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50B8721D-9AAD-4B09-898B-183BF4F42037}"/>
              </a:ext>
            </a:extLst>
          </p:cNvPr>
          <p:cNvSpPr txBox="1"/>
          <p:nvPr userDrawn="1"/>
        </p:nvSpPr>
        <p:spPr>
          <a:xfrm>
            <a:off x="954391" y="873125"/>
            <a:ext cx="3610836"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solidFill>
                  <a:schemeClr val="bg1"/>
                </a:solidFill>
                <a:latin typeface="+mj-lt"/>
              </a:rPr>
              <a:t>Følg </a:t>
            </a:r>
            <a:r>
              <a:rPr lang="nb-NO" sz="2400" dirty="0">
                <a:latin typeface="+mj-lt"/>
                <a:hlinkClick r:id="rId2"/>
              </a:rPr>
              <a:t>Viken-bonden på Facebook</a:t>
            </a:r>
            <a:r>
              <a:rPr lang="nb-NO" sz="2400" dirty="0">
                <a:latin typeface="+mj-lt"/>
              </a:rPr>
              <a:t> </a:t>
            </a:r>
            <a:r>
              <a:rPr lang="nb-NO" sz="2400" dirty="0">
                <a:solidFill>
                  <a:schemeClr val="bg1"/>
                </a:solidFill>
                <a:latin typeface="+mj-lt"/>
              </a:rPr>
              <a:t>for å få aktuell informasjon om jordbruk og skogbruk fra Statsforvalteren.</a:t>
            </a:r>
          </a:p>
          <a:p>
            <a:endParaRPr lang="nb-NO" dirty="0"/>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pic>
        <p:nvPicPr>
          <p:cNvPr id="19" name="Bilde 18" descr="Logo Statsforvalteren i Oslo og Viken">
            <a:extLst>
              <a:ext uri="{FF2B5EF4-FFF2-40B4-BE49-F238E27FC236}">
                <a16:creationId xmlns:a16="http://schemas.microsoft.com/office/drawing/2014/main" id="{C86F485D-915F-4273-A8A1-FE16466200A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00146" y="4693844"/>
            <a:ext cx="3900854" cy="1181958"/>
          </a:xfrm>
          <a:prstGeom prst="rect">
            <a:avLst/>
          </a:prstGeom>
        </p:spPr>
      </p:pic>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b-NO" dirty="0"/>
            </a:br>
            <a:r>
              <a:rPr lang="nb-NO" dirty="0"/>
              <a:t>Har du ikke bilde som passer til tema, kan du bruke en </a:t>
            </a:r>
            <a:r>
              <a:rPr lang="nb-NO" dirty="0" err="1"/>
              <a:t>malside</a:t>
            </a:r>
            <a:r>
              <a:rPr lang="nb-NO" dirty="0"/>
              <a:t> uten bilde. </a:t>
            </a:r>
          </a:p>
          <a:p>
            <a:endParaRPr lang="nb-NO" dirty="0"/>
          </a:p>
        </p:txBody>
      </p:sp>
      <p:pic>
        <p:nvPicPr>
          <p:cNvPr id="4" name="Bilde 3">
            <a:extLst>
              <a:ext uri="{FF2B5EF4-FFF2-40B4-BE49-F238E27FC236}">
                <a16:creationId xmlns:a16="http://schemas.microsoft.com/office/drawing/2014/main" id="{8E4FBD05-0A6D-4BD8-AE79-60648C6B13BF}"/>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l="63348" t="11944" r="-1077" b="14626"/>
          <a:stretch/>
        </p:blipFill>
        <p:spPr>
          <a:xfrm>
            <a:off x="0" y="-57"/>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spTree>
    <p:extLst>
      <p:ext uri="{BB962C8B-B14F-4D97-AF65-F5344CB8AC3E}">
        <p14:creationId xmlns:p14="http://schemas.microsoft.com/office/powerpoint/2010/main" val="940343632"/>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7" name="TekstSylinder 16">
            <a:extLst>
              <a:ext uri="{FF2B5EF4-FFF2-40B4-BE49-F238E27FC236}">
                <a16:creationId xmlns:a16="http://schemas.microsoft.com/office/drawing/2014/main" id="{DB8AFD54-07BE-4940-BC0C-0C738D31EA7D}"/>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 (pkt. 36) på </a:t>
            </a:r>
            <a:r>
              <a:rPr lang="nb-NO" dirty="0" err="1"/>
              <a:t>malside</a:t>
            </a:r>
            <a:r>
              <a:rPr lang="nb-NO" dirty="0"/>
              <a:t> med kun tittel</a:t>
            </a:r>
          </a:p>
        </p:txBody>
      </p:sp>
      <p:pic>
        <p:nvPicPr>
          <p:cNvPr id="7" name="Bilde 6">
            <a:extLst>
              <a:ext uri="{FF2B5EF4-FFF2-40B4-BE49-F238E27FC236}">
                <a16:creationId xmlns:a16="http://schemas.microsoft.com/office/drawing/2014/main" id="{E5FA3954-742F-4DD6-A8DB-A675A20FB29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0482859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1"/>
        </a:solidFill>
        <a:effectLst/>
      </p:bgPr>
    </p:bg>
    <p:spTree>
      <p:nvGrpSpPr>
        <p:cNvPr id="1" name=""/>
        <p:cNvGrpSpPr/>
        <p:nvPr/>
      </p:nvGrpSpPr>
      <p:grpSpPr>
        <a:xfrm>
          <a:off x="0" y="0"/>
          <a:ext cx="0" cy="0"/>
          <a:chOff x="0" y="0"/>
          <a:chExt cx="0" cy="0"/>
        </a:xfrm>
      </p:grpSpPr>
      <p:sp>
        <p:nvSpPr>
          <p:cNvPr id="9" name="Plassholder for lysbildenummer 5">
            <a:extLst>
              <a:ext uri="{FF2B5EF4-FFF2-40B4-BE49-F238E27FC236}">
                <a16:creationId xmlns:a16="http://schemas.microsoft.com/office/drawing/2014/main" id="{ACDE66F6-3636-4218-8D66-77005AFAE89D}"/>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36B78508-2033-4BC7-9A2B-3EA310F7D136}"/>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5" name="Bilde 4">
            <a:extLst>
              <a:ext uri="{FF2B5EF4-FFF2-40B4-BE49-F238E27FC236}">
                <a16:creationId xmlns:a16="http://schemas.microsoft.com/office/drawing/2014/main" id="{18B79961-EC85-4F5E-8A2B-5233E13A6F4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7248005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halvside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 uri="{C183D7F6-B498-43B3-948B-1728B52AA6E4}">
                <adec:decorative xmlns:adec="http://schemas.microsoft.com/office/drawing/2017/decorative" val="1"/>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50000"/>
            </a:schemeClr>
          </a:solidFill>
          <a:ln>
            <a:noFill/>
          </a:ln>
        </p:spPr>
        <p:txBody>
          <a:bodyPr anchor="ct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 inn bilde som passer presentasjonens tema. </a:t>
            </a:r>
          </a:p>
          <a:p>
            <a:endParaRPr lang="nb-NO"/>
          </a:p>
          <a:p>
            <a:r>
              <a:rPr lang="nb-NO"/>
              <a:t>Hvis du ikke har et bilde som er relevant, kan du bruke en </a:t>
            </a:r>
            <a:r>
              <a:rPr lang="nb-NO" err="1"/>
              <a:t>forsidemal</a:t>
            </a:r>
            <a:r>
              <a:rPr lang="nb-NO"/>
              <a:t> uten bilde. </a:t>
            </a:r>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8" name="Bilde 7">
            <a:extLst>
              <a:ext uri="{FF2B5EF4-FFF2-40B4-BE49-F238E27FC236}">
                <a16:creationId xmlns:a16="http://schemas.microsoft.com/office/drawing/2014/main" id="{E9EAED0C-2A6E-42D7-9B25-A273B08EBCC9}"/>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3" name="Bilde 12" descr="Logo Statsforvalteren i Oslo og Viken">
            <a:extLst>
              <a:ext uri="{FF2B5EF4-FFF2-40B4-BE49-F238E27FC236}">
                <a16:creationId xmlns:a16="http://schemas.microsoft.com/office/drawing/2014/main" id="{12B0D010-84EE-4BAB-86B8-8E2F39016929}"/>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45663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tre bild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 uri="{C183D7F6-B498-43B3-948B-1728B52AA6E4}">
                <adec:decorative xmlns:adec="http://schemas.microsoft.com/office/drawing/2017/decorative" val="1"/>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44) på </a:t>
            </a:r>
            <a:r>
              <a:rPr lang="nb-NO" dirty="0" err="1"/>
              <a:t>forsidemal</a:t>
            </a:r>
            <a:r>
              <a:rPr lang="nb-NO" dirty="0"/>
              <a:t>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7715118" cy="699341"/>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a:t>
            </a:r>
          </a:p>
        </p:txBody>
      </p:sp>
      <p:pic>
        <p:nvPicPr>
          <p:cNvPr id="13" name="Bilde 12">
            <a:extLst>
              <a:ext uri="{FF2B5EF4-FFF2-40B4-BE49-F238E27FC236}">
                <a16:creationId xmlns:a16="http://schemas.microsoft.com/office/drawing/2014/main" id="{37C1F5E2-EAC2-40D9-8401-564CC1EA7FC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7" name="Bilde 16" descr="Logo Statsforvalteren i Oslo og Viken">
            <a:extLst>
              <a:ext uri="{FF2B5EF4-FFF2-40B4-BE49-F238E27FC236}">
                <a16:creationId xmlns:a16="http://schemas.microsoft.com/office/drawing/2014/main" id="{AFCECF22-4434-43B2-9CC1-26097DE0128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216483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bakgrunn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25F000E-37A8-4940-9530-AC41E4F29800}"/>
              </a:ext>
            </a:extLst>
          </p:cNvPr>
          <p:cNvSpPr>
            <a:spLocks noGrp="1"/>
          </p:cNvSpPr>
          <p:nvPr>
            <p:ph type="pic" sz="quarter" idx="12"/>
          </p:nvPr>
        </p:nvSpPr>
        <p:spPr>
          <a:xfrm>
            <a:off x="0" y="0"/>
            <a:ext cx="12192000" cy="5226050"/>
          </a:xfrm>
          <a:prstGeom prst="rect">
            <a:avLst/>
          </a:prstGeom>
          <a:solidFill>
            <a:schemeClr val="bg1">
              <a:lumMod val="8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på ikonet for å legge til et bilde</a:t>
            </a:r>
            <a:endParaRPr lang="nb-NO" dirty="0"/>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9" y="2728451"/>
            <a:ext cx="9904918" cy="927561"/>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a:t>
            </a:r>
            <a:r>
              <a:rPr lang="nb-NO" dirty="0" err="1"/>
              <a:t>bildemal</a:t>
            </a:r>
            <a:endParaRPr lang="nb-NO" dirty="0"/>
          </a:p>
        </p:txBody>
      </p:sp>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56788206-D5AB-41F9-80E6-8340542FB719}"/>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8" name="Bilde 7" descr="Logo Statsforvalteren i Oslo og Viken">
            <a:extLst>
              <a:ext uri="{FF2B5EF4-FFF2-40B4-BE49-F238E27FC236}">
                <a16:creationId xmlns:a16="http://schemas.microsoft.com/office/drawing/2014/main" id="{55A44D97-1F9A-4245-97DB-B1718D3E83AD}"/>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1363573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Sjumilssteget">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C820F921-B1FB-4C7D-947B-927D22FBD2B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701" y="1122363"/>
            <a:ext cx="9829799" cy="2387600"/>
          </a:xfrm>
          <a:prstGeom prst="rect">
            <a:avLst/>
          </a:prstGeom>
          <a:effectLst>
            <a:outerShdw blurRad="50800" dist="38100" dir="2700000" algn="tl" rotWithShape="0">
              <a:schemeClr val="tx1">
                <a:alpha val="11000"/>
              </a:schemeClr>
            </a:outerShdw>
          </a:effectLst>
        </p:spPr>
        <p:txBody>
          <a:bodyPr anchor="b"/>
          <a:lstStyle>
            <a:lvl1pPr algn="l">
              <a:defRPr sz="5400">
                <a:solidFill>
                  <a:schemeClr val="bg1"/>
                </a:solidFill>
                <a:latin typeface="+mn-lt"/>
              </a:defRPr>
            </a:lvl1pPr>
          </a:lstStyle>
          <a:p>
            <a:r>
              <a:rPr lang="nb-NO" dirty="0"/>
              <a:t>Overskrift (pkt. 54) på </a:t>
            </a:r>
            <a:r>
              <a:rPr lang="nb-NO" dirty="0" err="1"/>
              <a:t>forsidemal</a:t>
            </a:r>
            <a:r>
              <a:rPr lang="nb-NO" dirty="0"/>
              <a:t> for Sjumilssteget</a:t>
            </a:r>
          </a:p>
        </p:txBody>
      </p:sp>
      <p:sp>
        <p:nvSpPr>
          <p:cNvPr id="11" name="Plassholder for tekst 6">
            <a:extLst>
              <a:ext uri="{FF2B5EF4-FFF2-40B4-BE49-F238E27FC236}">
                <a16:creationId xmlns:a16="http://schemas.microsoft.com/office/drawing/2014/main" id="{DB4086AD-CE9C-4879-A5B8-BC4278632BE6}"/>
              </a:ext>
            </a:extLst>
          </p:cNvPr>
          <p:cNvSpPr>
            <a:spLocks noGrp="1"/>
          </p:cNvSpPr>
          <p:nvPr>
            <p:ph type="body" sz="quarter" idx="11" hasCustomPrompt="1"/>
          </p:nvPr>
        </p:nvSpPr>
        <p:spPr>
          <a:xfrm>
            <a:off x="967089" y="3945157"/>
            <a:ext cx="4941876" cy="1036667"/>
          </a:xfrm>
          <a:prstGeom prst="rect">
            <a:avLst/>
          </a:prstGeom>
          <a:effectLst>
            <a:outerShdw blurRad="50800" dist="38100" dir="2700000" algn="tl" rotWithShape="0">
              <a:schemeClr val="bg1">
                <a:alpha val="25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4"/>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descr="Logo Sjumilssteget">
            <a:extLst>
              <a:ext uri="{FF2B5EF4-FFF2-40B4-BE49-F238E27FC236}">
                <a16:creationId xmlns:a16="http://schemas.microsoft.com/office/drawing/2014/main" id="{80963FE4-15FB-4A02-BF6F-86DA52DE81C7}"/>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3080" y="4463490"/>
            <a:ext cx="1580933" cy="521982"/>
          </a:xfrm>
          <a:prstGeom prst="rect">
            <a:avLst/>
          </a:prstGeom>
        </p:spPr>
      </p:pic>
      <p:pic>
        <p:nvPicPr>
          <p:cNvPr id="9" name="Bilde 8" descr="Logo Statsforvalteren i Oslo og Viken">
            <a:extLst>
              <a:ext uri="{FF2B5EF4-FFF2-40B4-BE49-F238E27FC236}">
                <a16:creationId xmlns:a16="http://schemas.microsoft.com/office/drawing/2014/main" id="{231B145F-CB43-4E87-9B39-53B6091C8E2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18339980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1">
    <p:bg>
      <p:bgPr>
        <a:solidFill>
          <a:schemeClr val="bg1"/>
        </a:solidFill>
        <a:effectLst/>
      </p:bgPr>
    </p:bg>
    <p:spTree>
      <p:nvGrpSpPr>
        <p:cNvPr id="1" name=""/>
        <p:cNvGrpSpPr/>
        <p:nvPr/>
      </p:nvGrpSpPr>
      <p:grpSpPr>
        <a:xfrm>
          <a:off x="0" y="0"/>
          <a:ext cx="0" cy="0"/>
          <a:chOff x="0" y="0"/>
          <a:chExt cx="0" cy="0"/>
        </a:xfrm>
      </p:grpSpPr>
      <p:sp>
        <p:nvSpPr>
          <p:cNvPr id="15" name="Plassholder for lysbildenummer 5">
            <a:extLst>
              <a:ext uri="{FF2B5EF4-FFF2-40B4-BE49-F238E27FC236}">
                <a16:creationId xmlns:a16="http://schemas.microsoft.com/office/drawing/2014/main" id="{8BB81CE8-4FDA-4E87-BF9F-E402616C5556}"/>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400">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sz="2400"/>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
        <p:nvSpPr>
          <p:cNvPr id="10" name="TekstSylinder 9">
            <a:extLst>
              <a:ext uri="{FF2B5EF4-FFF2-40B4-BE49-F238E27FC236}">
                <a16:creationId xmlns:a16="http://schemas.microsoft.com/office/drawing/2014/main" id="{4F464157-D61E-4BC0-A730-8F2B47E9BE36}"/>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3" name="Bilde 2">
            <a:extLst>
              <a:ext uri="{FF2B5EF4-FFF2-40B4-BE49-F238E27FC236}">
                <a16:creationId xmlns:a16="http://schemas.microsoft.com/office/drawing/2014/main" id="{0C0D72C6-BA62-4A34-B2AA-75A1C6B8624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277242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innhold 2">
    <p:bg>
      <p:bgPr>
        <a:solidFill>
          <a:schemeClr val="bg1"/>
        </a:solidFill>
        <a:effectLst/>
      </p:bgPr>
    </p:bg>
    <p:spTree>
      <p:nvGrpSpPr>
        <p:cNvPr id="1" name=""/>
        <p:cNvGrpSpPr/>
        <p:nvPr/>
      </p:nvGrpSpPr>
      <p:grpSpPr>
        <a:xfrm>
          <a:off x="0" y="0"/>
          <a:ext cx="0" cy="0"/>
          <a:chOff x="0" y="0"/>
          <a:chExt cx="0" cy="0"/>
        </a:xfrm>
      </p:grpSpPr>
      <p:sp>
        <p:nvSpPr>
          <p:cNvPr id="17" name="Plassholder for lysbildenummer 5">
            <a:extLst>
              <a:ext uri="{FF2B5EF4-FFF2-40B4-BE49-F238E27FC236}">
                <a16:creationId xmlns:a16="http://schemas.microsoft.com/office/drawing/2014/main" id="{0E22CC3F-B1E4-439E-AD2C-365EB63BD0D5}"/>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Rektangel 9">
            <a:extLst>
              <a:ext uri="{FF2B5EF4-FFF2-40B4-BE49-F238E27FC236}">
                <a16:creationId xmlns:a16="http://schemas.microsoft.com/office/drawing/2014/main" id="{B7A5C0EF-D6AE-4DC0-9C4A-98CACCE3F362}"/>
              </a:ext>
              <a:ext uri="{C183D7F6-B498-43B3-948B-1728B52AA6E4}">
                <adec:decorative xmlns:adec="http://schemas.microsoft.com/office/drawing/2017/decorative" val="1"/>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kstSylinder 17">
            <a:extLst>
              <a:ext uri="{FF2B5EF4-FFF2-40B4-BE49-F238E27FC236}">
                <a16:creationId xmlns:a16="http://schemas.microsoft.com/office/drawing/2014/main" id="{A313FA3F-7BA2-4A81-9EC3-B718AACCD38C}"/>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400">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Publikum bør slippe å lese alt som blir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sz="2400"/>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pic>
        <p:nvPicPr>
          <p:cNvPr id="3" name="Bilde 2">
            <a:extLst>
              <a:ext uri="{FF2B5EF4-FFF2-40B4-BE49-F238E27FC236}">
                <a16:creationId xmlns:a16="http://schemas.microsoft.com/office/drawing/2014/main" id="{146E3D18-B3A6-4ABF-92D3-234B19B8113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
        <p:nvSpPr>
          <p:cNvPr id="2" name="Plassholder for tittel 1">
            <a:extLst>
              <a:ext uri="{FF2B5EF4-FFF2-40B4-BE49-F238E27FC236}">
                <a16:creationId xmlns:a16="http://schemas.microsoft.com/office/drawing/2014/main" id="{29DCA9C3-1058-E916-F0F9-14C74197CC0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accent1"/>
                </a:solidFill>
              </a:defRPr>
            </a:lvl1pPr>
          </a:lstStyle>
          <a:p>
            <a:r>
              <a:rPr lang="nb-NO" dirty="0"/>
              <a:t>Overskriften (pkt. 36) bør være kort og tydelig</a:t>
            </a:r>
          </a:p>
        </p:txBody>
      </p:sp>
    </p:spTree>
    <p:extLst>
      <p:ext uri="{BB962C8B-B14F-4D97-AF65-F5344CB8AC3E}">
        <p14:creationId xmlns:p14="http://schemas.microsoft.com/office/powerpoint/2010/main" val="11612798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5142320"/>
      </p:ext>
    </p:extLst>
  </p:cSld>
  <p:clrMap bg1="lt1" tx1="dk1" bg2="lt2" tx2="dk2" accent1="accent1" accent2="accent2" accent3="accent3" accent4="accent4" accent5="accent5" accent6="accent6" hlink="hlink" folHlink="folHlink"/>
  <p:sldLayoutIdLst>
    <p:sldLayoutId id="2147483695" r:id="rId1"/>
    <p:sldLayoutId id="2147483661" r:id="rId2"/>
    <p:sldLayoutId id="2147483666" r:id="rId3"/>
    <p:sldLayoutId id="2147483667" r:id="rId4"/>
    <p:sldLayoutId id="2147483669" r:id="rId5"/>
    <p:sldLayoutId id="2147483756" r:id="rId6"/>
    <p:sldLayoutId id="2147483730" r:id="rId7"/>
    <p:sldLayoutId id="2147483664" r:id="rId8"/>
    <p:sldLayoutId id="2147483713" r:id="rId9"/>
    <p:sldLayoutId id="2147483761" r:id="rId10"/>
    <p:sldLayoutId id="2147483760" r:id="rId11"/>
    <p:sldLayoutId id="2147483685" r:id="rId12"/>
    <p:sldLayoutId id="2147483714" r:id="rId13"/>
    <p:sldLayoutId id="2147483702" r:id="rId14"/>
    <p:sldLayoutId id="2147483736" r:id="rId15"/>
    <p:sldLayoutId id="2147483733" r:id="rId16"/>
    <p:sldLayoutId id="2147483716" r:id="rId17"/>
    <p:sldLayoutId id="2147483707" r:id="rId18"/>
    <p:sldLayoutId id="2147483675" r:id="rId19"/>
    <p:sldLayoutId id="2147483706" r:id="rId20"/>
    <p:sldLayoutId id="2147483709" r:id="rId21"/>
    <p:sldLayoutId id="2147483711" r:id="rId22"/>
    <p:sldLayoutId id="2147483710" r:id="rId23"/>
    <p:sldLayoutId id="2147483712" r:id="rId24"/>
    <p:sldLayoutId id="2147483655" r:id="rId25"/>
    <p:sldLayoutId id="2147483705" r:id="rId26"/>
    <p:sldLayoutId id="2147483690" r:id="rId27"/>
    <p:sldLayoutId id="2147483759" r:id="rId28"/>
    <p:sldLayoutId id="2147483758" r:id="rId29"/>
    <p:sldLayoutId id="2147483757" r:id="rId30"/>
    <p:sldLayoutId id="2147483746" r:id="rId31"/>
    <p:sldLayoutId id="2147483763" r:id="rId32"/>
    <p:sldLayoutId id="2147483718" r:id="rId33"/>
    <p:sldLayoutId id="2147483719" r:id="rId34"/>
  </p:sldLayoutIdLst>
  <p:hf sldNum="0" hdr="0" ftr="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547EBF"/>
          </p15:clr>
        </p15:guide>
        <p15:guide id="2" pos="257" userDrawn="1">
          <p15:clr>
            <a:srgbClr val="F26B43"/>
          </p15:clr>
        </p15:guide>
        <p15:guide id="3" pos="665" userDrawn="1">
          <p15:clr>
            <a:srgbClr val="547EBF"/>
          </p15:clr>
        </p15:guide>
        <p15:guide id="4" orient="horz" pos="3974" userDrawn="1">
          <p15:clr>
            <a:srgbClr val="547EBF"/>
          </p15:clr>
        </p15:guide>
        <p15:guide id="5" pos="7015" userDrawn="1">
          <p15:clr>
            <a:srgbClr val="547EBF"/>
          </p15:clr>
        </p15:guide>
        <p15:guide id="6" orient="horz" pos="232" userDrawn="1">
          <p15:clr>
            <a:srgbClr val="F26B43"/>
          </p15:clr>
        </p15:guide>
        <p15:guide id="7" pos="7423" userDrawn="1">
          <p15:clr>
            <a:srgbClr val="F26B43"/>
          </p15:clr>
        </p15:guide>
        <p15:guide id="8" pos="7106" userDrawn="1">
          <p15:clr>
            <a:srgbClr val="F26B43"/>
          </p15:clr>
        </p15:guide>
        <p15:guide id="9" pos="3840" userDrawn="1">
          <p15:clr>
            <a:srgbClr val="FDE53C"/>
          </p15:clr>
        </p15:guide>
        <p15:guide id="11" orient="horz" pos="550" userDrawn="1">
          <p15:clr>
            <a:srgbClr val="F26B43"/>
          </p15:clr>
        </p15:guide>
        <p15:guide id="12" orient="horz" pos="4201" userDrawn="1">
          <p15:clr>
            <a:srgbClr val="F26B43"/>
          </p15:clr>
        </p15:guide>
        <p15:guide id="13" pos="2774" userDrawn="1">
          <p15:clr>
            <a:srgbClr val="F26B43"/>
          </p15:clr>
        </p15:guide>
        <p15:guide id="14" pos="4906" userDrawn="1">
          <p15:clr>
            <a:srgbClr val="F26B43"/>
          </p15:clr>
        </p15:guide>
        <p15:guide id="15" orient="horz" pos="2092" userDrawn="1">
          <p15:clr>
            <a:srgbClr val="F26B43"/>
          </p15:clr>
        </p15:guide>
        <p15:guide id="16" orient="horz" pos="272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helsedirektoratet.no/veiledere/forerkortveileder/dokumenter-forerkortveileder/Mal%201_Helsekrav%20ikke%20oppfylt_til%20f%C3%B8rer.doc"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hyperlink" Target="https://www.helsedirektoratet.no/veiledere/forerkortveileder" TargetMode="Externa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F0CA76C0-E215-4788-AA4B-73F9078CE424}"/>
              </a:ext>
            </a:extLst>
          </p:cNvPr>
          <p:cNvSpPr>
            <a:spLocks noGrp="1"/>
          </p:cNvSpPr>
          <p:nvPr>
            <p:ph type="body" sz="quarter" idx="10"/>
          </p:nvPr>
        </p:nvSpPr>
        <p:spPr>
          <a:xfrm>
            <a:off x="937593" y="958646"/>
            <a:ext cx="8258026" cy="936829"/>
          </a:xfrm>
        </p:spPr>
        <p:txBody>
          <a:bodyPr/>
          <a:lstStyle/>
          <a:p>
            <a:r>
              <a:rPr lang="nb-NO" dirty="0"/>
              <a:t>Helsekrav til </a:t>
            </a:r>
            <a:r>
              <a:rPr lang="nb-NO" dirty="0" err="1"/>
              <a:t>førerett</a:t>
            </a:r>
            <a:r>
              <a:rPr lang="nb-NO" dirty="0"/>
              <a:t> </a:t>
            </a:r>
          </a:p>
        </p:txBody>
      </p:sp>
      <p:sp>
        <p:nvSpPr>
          <p:cNvPr id="4" name="Plassholder for tekst 3">
            <a:extLst>
              <a:ext uri="{FF2B5EF4-FFF2-40B4-BE49-F238E27FC236}">
                <a16:creationId xmlns:a16="http://schemas.microsoft.com/office/drawing/2014/main" id="{2816DAB5-B3A2-433A-97E8-F7F1949400A2}"/>
              </a:ext>
            </a:extLst>
          </p:cNvPr>
          <p:cNvSpPr>
            <a:spLocks noGrp="1"/>
          </p:cNvSpPr>
          <p:nvPr>
            <p:ph type="body" sz="quarter" idx="11"/>
          </p:nvPr>
        </p:nvSpPr>
        <p:spPr>
          <a:xfrm>
            <a:off x="0" y="1993187"/>
            <a:ext cx="9503596" cy="3061698"/>
          </a:xfrm>
        </p:spPr>
        <p:txBody>
          <a:bodyPr/>
          <a:lstStyle/>
          <a:p>
            <a:r>
              <a:rPr lang="nb-NO" dirty="0"/>
              <a:t>Foredragsholder: Mette Hjermann </a:t>
            </a:r>
          </a:p>
          <a:p>
            <a:r>
              <a:rPr lang="nb-NO" dirty="0"/>
              <a:t>Kontaktinformasjon: </a:t>
            </a:r>
          </a:p>
          <a:p>
            <a:r>
              <a:rPr lang="nb-NO" dirty="0"/>
              <a:t>	Statsforvalteren i Østfold, Buskerud, Oslo og Viken: </a:t>
            </a:r>
          </a:p>
          <a:p>
            <a:r>
              <a:rPr lang="nb-NO" dirty="0"/>
              <a:t>		</a:t>
            </a:r>
            <a:r>
              <a:rPr lang="nb-NO" dirty="0" err="1"/>
              <a:t>Tlf</a:t>
            </a:r>
            <a:r>
              <a:rPr lang="nb-NO" dirty="0"/>
              <a:t> 22 00 35 11, mandag-fredag kl. 09:00-11:00 og kl. 12:00- 14:30</a:t>
            </a:r>
          </a:p>
          <a:p>
            <a:r>
              <a:rPr lang="nb-NO" dirty="0"/>
              <a:t>		Epost:	sfospost@statsforvalteren.no, merk: Førerkort</a:t>
            </a:r>
          </a:p>
          <a:p>
            <a:r>
              <a:rPr lang="nb-NO" dirty="0"/>
              <a:t>	Statsforvalteren i Innlandet</a:t>
            </a:r>
          </a:p>
          <a:p>
            <a:r>
              <a:rPr lang="nb-NO" dirty="0"/>
              <a:t>		</a:t>
            </a:r>
            <a:r>
              <a:rPr lang="nb-NO" dirty="0" err="1"/>
              <a:t>Tlf</a:t>
            </a:r>
            <a:r>
              <a:rPr lang="nb-NO" dirty="0"/>
              <a:t> 61266000 og be om samtale med seniorrådgiver Jota.</a:t>
            </a:r>
          </a:p>
          <a:p>
            <a:r>
              <a:rPr lang="nb-NO" dirty="0"/>
              <a:t>	Statsforvalteren i ??</a:t>
            </a:r>
          </a:p>
        </p:txBody>
      </p:sp>
    </p:spTree>
    <p:extLst>
      <p:ext uri="{BB962C8B-B14F-4D97-AF65-F5344CB8AC3E}">
        <p14:creationId xmlns:p14="http://schemas.microsoft.com/office/powerpoint/2010/main" val="2701618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652160-6BC1-32DB-EBE5-E6279F8C27CD}"/>
              </a:ext>
            </a:extLst>
          </p:cNvPr>
          <p:cNvSpPr>
            <a:spLocks noGrp="1"/>
          </p:cNvSpPr>
          <p:nvPr>
            <p:ph type="title"/>
          </p:nvPr>
        </p:nvSpPr>
        <p:spPr/>
        <p:txBody>
          <a:bodyPr/>
          <a:lstStyle/>
          <a:p>
            <a:r>
              <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Helsepersonell sine plikter</a:t>
            </a:r>
            <a:endParaRPr lang="nb-NO" dirty="0"/>
          </a:p>
        </p:txBody>
      </p:sp>
      <p:sp>
        <p:nvSpPr>
          <p:cNvPr id="3" name="Plassholder for tekst 2">
            <a:extLst>
              <a:ext uri="{FF2B5EF4-FFF2-40B4-BE49-F238E27FC236}">
                <a16:creationId xmlns:a16="http://schemas.microsoft.com/office/drawing/2014/main" id="{8C374471-22CC-A7D2-F0A3-969800211520}"/>
              </a:ext>
            </a:extLst>
          </p:cNvPr>
          <p:cNvSpPr>
            <a:spLocks noGrp="1"/>
          </p:cNvSpPr>
          <p:nvPr>
            <p:ph type="body" sz="quarter" idx="11"/>
          </p:nvPr>
        </p:nvSpPr>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nb-NO" sz="36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Sakkyndig for trafikkmyndigheten: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nb-NO" sz="36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vurdere helsekravene</a:t>
            </a:r>
            <a:endParaRPr lang="nb-NO" dirty="0"/>
          </a:p>
        </p:txBody>
      </p:sp>
    </p:spTree>
    <p:extLst>
      <p:ext uri="{BB962C8B-B14F-4D97-AF65-F5344CB8AC3E}">
        <p14:creationId xmlns:p14="http://schemas.microsoft.com/office/powerpoint/2010/main" val="2878111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2DB5B0-679F-0062-9DEC-24419BD2CAC2}"/>
              </a:ext>
            </a:extLst>
          </p:cNvPr>
          <p:cNvSpPr>
            <a:spLocks noGrp="1"/>
          </p:cNvSpPr>
          <p:nvPr>
            <p:ph type="title"/>
          </p:nvPr>
        </p:nvSpPr>
        <p:spPr/>
        <p:txBody>
          <a:bodyPr/>
          <a:lstStyle/>
          <a:p>
            <a:r>
              <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Lege/psykolog– plikter </a:t>
            </a:r>
            <a:br>
              <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br>
            <a:r>
              <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r>
              <a:rPr kumimoji="0" lang="nb-NO" sz="20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Sakkyndig for trafikkmyndigheten: vurdere helsekravene</a:t>
            </a:r>
            <a:endParaRPr lang="nb-NO" dirty="0"/>
          </a:p>
        </p:txBody>
      </p:sp>
      <p:sp>
        <p:nvSpPr>
          <p:cNvPr id="3" name="Plassholder for tekst 2">
            <a:extLst>
              <a:ext uri="{FF2B5EF4-FFF2-40B4-BE49-F238E27FC236}">
                <a16:creationId xmlns:a16="http://schemas.microsoft.com/office/drawing/2014/main" id="{B330A953-CAF7-6276-D161-5182B2ADACE9}"/>
              </a:ext>
            </a:extLst>
          </p:cNvPr>
          <p:cNvSpPr>
            <a:spLocks noGrp="1"/>
          </p:cNvSpPr>
          <p:nvPr>
            <p:ph type="body" sz="quarter" idx="11"/>
          </p:nvPr>
        </p:nvSpPr>
        <p:spPr>
          <a:xfrm>
            <a:off x="1057541" y="2164988"/>
            <a:ext cx="10078772" cy="4502940"/>
          </a:xfr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Alle med gyldig </a:t>
            </a:r>
            <a:r>
              <a:rPr kumimoji="0" lang="nb-NO" sz="2400" b="0" i="0" u="none" strike="noStrike" kern="0" cap="none" spc="0" normalizeH="0" baseline="0" noProof="0" dirty="0" err="1">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førerett</a:t>
            </a:r>
            <a:endPar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ikke oppfylte helsekrav &lt; 6 måneder / tvil</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nb-NO" sz="18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«Muntlig kjøreforbud» </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nb-NO" sz="1400" b="0" i="0" u="none" strike="noStrike" kern="0" cap="none" spc="0" normalizeH="0" baseline="0" noProof="0" dirty="0" err="1">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Dvs</a:t>
            </a:r>
            <a:r>
              <a:rPr kumimoji="0" lang="nb-NO" sz="1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 gjøre pasienten oppmerksom på at </a:t>
            </a:r>
            <a:r>
              <a:rPr kumimoji="0" lang="nb-NO" sz="1400" b="0" i="0" u="none" strike="noStrike" kern="0" cap="none" spc="0" normalizeH="0" baseline="0" noProof="0" dirty="0" err="1">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føreretten</a:t>
            </a:r>
            <a:r>
              <a:rPr kumimoji="0" lang="nb-NO" sz="1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 ikke er gyldig ettersom helsekrav (kanskje) ikke er oppfylt</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nb-NO" sz="1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Noteres i journalen, bør gis skriftlig, tidsangivelse, kan oppheves ved enkelt notat i journalen, maks i 6 måneder. </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nb-NO" sz="1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Statsforvalteren skal ikke orienteres.</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nb-NO" sz="1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OBS: gruppe 2 og 3, og kjøreseddel</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ikke oppfylte helsekrav &gt;6 måneder</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nb-NO" sz="18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Melding til Statsforvalteren som inneholder</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nb-NO" sz="1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Medisinske opplysninger: </a:t>
            </a:r>
            <a:r>
              <a:rPr kumimoji="0" lang="nb-NO" sz="1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Statsforvalteren skal gjøre ny</a:t>
            </a:r>
            <a:r>
              <a:rPr kumimoji="0" lang="nb-NO" sz="1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 selvstendig vurdering av helsekrav</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nb-NO" sz="1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At pasienten er orientert</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nb-NO" sz="1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At </a:t>
            </a:r>
            <a:r>
              <a:rPr kumimoji="0" lang="nb-NO" sz="1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helsekrav ikke vil bli oppfylt innen 6 måneder </a:t>
            </a:r>
          </a:p>
          <a:p>
            <a:endParaRPr lang="nb-NO" dirty="0"/>
          </a:p>
        </p:txBody>
      </p:sp>
    </p:spTree>
    <p:extLst>
      <p:ext uri="{BB962C8B-B14F-4D97-AF65-F5344CB8AC3E}">
        <p14:creationId xmlns:p14="http://schemas.microsoft.com/office/powerpoint/2010/main" val="374074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F17037-77E3-4BF1-5D6E-3F07DE881939}"/>
              </a:ext>
            </a:extLst>
          </p:cNvPr>
          <p:cNvSpPr>
            <a:spLocks noGrp="1"/>
          </p:cNvSpPr>
          <p:nvPr>
            <p:ph type="title"/>
          </p:nvPr>
        </p:nvSpPr>
        <p:spPr/>
        <p:txBody>
          <a:bodyPr/>
          <a:lstStyle/>
          <a:p>
            <a:r>
              <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Lege/psykolog – plikter </a:t>
            </a:r>
            <a:br>
              <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br>
            <a:r>
              <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r>
              <a:rPr kumimoji="0" lang="nb-NO" sz="20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Sakkyndig for trafikkmyndigheten: vurdere helsekravene</a:t>
            </a:r>
            <a:endParaRPr lang="nb-NO" dirty="0"/>
          </a:p>
        </p:txBody>
      </p:sp>
      <p:sp>
        <p:nvSpPr>
          <p:cNvPr id="3" name="Plassholder for tekst 2">
            <a:extLst>
              <a:ext uri="{FF2B5EF4-FFF2-40B4-BE49-F238E27FC236}">
                <a16:creationId xmlns:a16="http://schemas.microsoft.com/office/drawing/2014/main" id="{D49346EA-8DD3-858F-DD51-7B5CE727A40B}"/>
              </a:ext>
            </a:extLst>
          </p:cNvPr>
          <p:cNvSpPr>
            <a:spLocks noGrp="1"/>
          </p:cNvSpPr>
          <p:nvPr>
            <p:ph type="body" sz="quarter" idx="1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Alle uten gyldig </a:t>
            </a:r>
            <a:r>
              <a:rPr kumimoji="0" lang="nb-NO" sz="2400" b="0" i="0" u="none" strike="noStrike" kern="0" cap="none" spc="0" normalizeH="0" baseline="0" noProof="0" dirty="0" err="1">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førerett</a:t>
            </a:r>
            <a:endPar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og ikke oppfylte helsekrav</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nb-NO" sz="18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Informer om</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nb-NO" sz="1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Hva skal til for å få oppfylt helsekrav ved ønske om dette.</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nb-NO" sz="1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Ikke meldeplikt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På oppfordring vurdere </a:t>
            </a:r>
            <a:r>
              <a:rPr kumimoji="0" lang="nb-NO" sz="2400" b="0" i="0" u="none" strike="noStrike" kern="0" cap="none" spc="0" normalizeH="0" baseline="0" noProof="0" dirty="0">
                <a:ln>
                  <a:noFill/>
                </a:ln>
                <a:solidFill>
                  <a:srgbClr val="EFE4B0">
                    <a:lumMod val="10000"/>
                  </a:srgbClr>
                </a:solidFill>
                <a:effectLst/>
                <a:uLnTx/>
                <a:uFillTx/>
                <a:latin typeface="Open Sans" panose="020B0606030504020204" pitchFamily="34" charset="0"/>
                <a:ea typeface="Open Sans" panose="020B0606030504020204" pitchFamily="34" charset="0"/>
                <a:cs typeface="Open Sans" panose="020B0606030504020204" pitchFamily="34" charset="0"/>
              </a:rPr>
              <a:t>helsekravene</a:t>
            </a:r>
            <a:endPar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Oppfordring fra pasient, annen lege, politi, annet helsepersonell, pårørende</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nb-NO" sz="18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Helseattest skal i utgangspunktet fylles ut av fastlege – fastlege trenger da ofte uttalelse fra lege/psykolog som behandler pasienten, eks. ved epilepsi.</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F28CA3"/>
                </a:solidFill>
                <a:effectLst/>
                <a:uLnTx/>
                <a:uFillTx/>
                <a:latin typeface="Open Sans" panose="020B0606030504020204" pitchFamily="34" charset="0"/>
                <a:ea typeface="Open Sans" panose="020B0606030504020204" pitchFamily="34" charset="0"/>
                <a:cs typeface="Open Sans" panose="020B0606030504020204" pitchFamily="34" charset="0"/>
              </a:rPr>
              <a:t>Pollx3</a:t>
            </a:r>
          </a:p>
          <a:p>
            <a:endParaRPr lang="nb-NO" dirty="0"/>
          </a:p>
        </p:txBody>
      </p:sp>
    </p:spTree>
    <p:extLst>
      <p:ext uri="{BB962C8B-B14F-4D97-AF65-F5344CB8AC3E}">
        <p14:creationId xmlns:p14="http://schemas.microsoft.com/office/powerpoint/2010/main" val="4019096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D22C99-B887-36FB-B301-78861E984914}"/>
              </a:ext>
            </a:extLst>
          </p:cNvPr>
          <p:cNvSpPr>
            <a:spLocks noGrp="1"/>
          </p:cNvSpPr>
          <p:nvPr>
            <p:ph type="title"/>
          </p:nvPr>
        </p:nvSpPr>
        <p:spPr/>
        <p:txBody>
          <a:bodyPr/>
          <a:lstStyle/>
          <a:p>
            <a:r>
              <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Orienter fører skriftlig</a:t>
            </a:r>
            <a:endParaRPr lang="nb-NO" dirty="0"/>
          </a:p>
        </p:txBody>
      </p:sp>
      <p:sp>
        <p:nvSpPr>
          <p:cNvPr id="3" name="Plassholder for tekst 2">
            <a:extLst>
              <a:ext uri="{FF2B5EF4-FFF2-40B4-BE49-F238E27FC236}">
                <a16:creationId xmlns:a16="http://schemas.microsoft.com/office/drawing/2014/main" id="{B9A19083-EB83-C09A-0A23-CE91639DD61D}"/>
              </a:ext>
            </a:extLst>
          </p:cNvPr>
          <p:cNvSpPr>
            <a:spLocks noGrp="1"/>
          </p:cNvSpPr>
          <p:nvPr>
            <p:ph type="body" sz="quarter" idx="11"/>
          </p:nvPr>
        </p:nvSpPr>
        <p:spPr>
          <a:xfrm>
            <a:off x="1057541" y="2164988"/>
            <a:ext cx="6118322" cy="4144259"/>
          </a:xfrm>
        </p:spPr>
        <p:txBody>
          <a:bodyPr/>
          <a:lstStyle/>
          <a:p>
            <a:pPr marR="0" lvl="0" algn="l" defTabSz="914400" rtl="0" eaLnBrk="1" fontAlgn="base" latinLnBrk="0" hangingPunct="1">
              <a:lnSpc>
                <a:spcPct val="100000"/>
              </a:lnSpc>
              <a:spcBef>
                <a:spcPct val="20000"/>
              </a:spcBef>
              <a:spcAft>
                <a:spcPct val="0"/>
              </a:spcAft>
              <a:buClrTx/>
              <a:buSzTx/>
              <a:tabLst/>
              <a:defRPr/>
            </a:pPr>
            <a:endParaRPr kumimoji="0" lang="nb-NO" sz="2400" b="0" i="0" u="none" strike="noStrike" kern="0" cap="none" spc="0" normalizeH="0" baseline="0" noProof="0" dirty="0">
              <a:ln>
                <a:noFill/>
              </a:ln>
              <a:solidFill>
                <a:srgbClr val="F28CA3"/>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Bruk malen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Ta opp din telefon: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Gå inn på førerkortveilederen </a:t>
            </a:r>
            <a:r>
              <a:rPr kumimoji="0" lang="nb-NO" sz="2000" b="0" i="0" u="none" strike="noStrike" kern="0" cap="none" spc="0" normalizeH="0" baseline="0" noProof="0" dirty="0" err="1">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kap</a:t>
            </a: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 2,  </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klikk på «meldeplikten»</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Klikk på </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0667C6"/>
                </a:solidFill>
                <a:effectLst/>
                <a:uLnTx/>
                <a:uFillTx/>
                <a:latin typeface="Work Sans" pitchFamily="2" charset="0"/>
                <a:ea typeface="Open Sans" panose="020B0606030504020204" pitchFamily="34" charset="0"/>
                <a:cs typeface="Open Sans" panose="020B0606030504020204" pitchFamily="34" charset="0"/>
                <a:hlinkClick r:id="rId2"/>
              </a:rPr>
              <a:t>Mal: Helsekrav ikke oppfylt – til fører (DOC)</a:t>
            </a:r>
            <a:endPar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endParaRPr lang="nb-NO" dirty="0"/>
          </a:p>
        </p:txBody>
      </p:sp>
      <p:pic>
        <p:nvPicPr>
          <p:cNvPr id="4" name="Bilde 3">
            <a:extLst>
              <a:ext uri="{FF2B5EF4-FFF2-40B4-BE49-F238E27FC236}">
                <a16:creationId xmlns:a16="http://schemas.microsoft.com/office/drawing/2014/main" id="{BC0B1DE3-128A-0F2E-F6A7-EA1B0B0DBD3C}"/>
              </a:ext>
            </a:extLst>
          </p:cNvPr>
          <p:cNvPicPr>
            <a:picLocks noChangeAspect="1"/>
          </p:cNvPicPr>
          <p:nvPr/>
        </p:nvPicPr>
        <p:blipFill>
          <a:blip r:embed="rId3"/>
          <a:stretch>
            <a:fillRect/>
          </a:stretch>
        </p:blipFill>
        <p:spPr>
          <a:xfrm>
            <a:off x="7367452" y="0"/>
            <a:ext cx="4753294" cy="6743325"/>
          </a:xfrm>
          <a:prstGeom prst="rect">
            <a:avLst/>
          </a:prstGeom>
        </p:spPr>
      </p:pic>
    </p:spTree>
    <p:extLst>
      <p:ext uri="{BB962C8B-B14F-4D97-AF65-F5344CB8AC3E}">
        <p14:creationId xmlns:p14="http://schemas.microsoft.com/office/powerpoint/2010/main" val="55563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C16D4E-47A5-C490-FA58-F499F1575EF0}"/>
              </a:ext>
            </a:extLst>
          </p:cNvPr>
          <p:cNvSpPr>
            <a:spLocks noGrp="1"/>
          </p:cNvSpPr>
          <p:nvPr>
            <p:ph type="title"/>
          </p:nvPr>
        </p:nvSpPr>
        <p:spPr/>
        <p:txBody>
          <a:bodyPr/>
          <a:lstStyle/>
          <a:p>
            <a:r>
              <a:rPr kumimoji="0" lang="nb-NO" sz="36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Lege/psykolog – plikter </a:t>
            </a:r>
            <a:endParaRPr lang="nb-NO" dirty="0"/>
          </a:p>
        </p:txBody>
      </p:sp>
      <p:sp>
        <p:nvSpPr>
          <p:cNvPr id="3" name="Plassholder for tekst 2">
            <a:extLst>
              <a:ext uri="{FF2B5EF4-FFF2-40B4-BE49-F238E27FC236}">
                <a16:creationId xmlns:a16="http://schemas.microsoft.com/office/drawing/2014/main" id="{69E9371D-318A-D947-72BF-6A9ECD28C7D8}"/>
              </a:ext>
            </a:extLst>
          </p:cNvPr>
          <p:cNvSpPr>
            <a:spLocks noGrp="1"/>
          </p:cNvSpPr>
          <p:nvPr>
            <p:ph type="body" sz="quarter" idx="11"/>
          </p:nvPr>
        </p:nvSpPr>
        <p:spPr/>
        <p:txBody>
          <a:bodyPr/>
          <a:lstStyle/>
          <a:p>
            <a:pPr marL="342900" marR="0" lvl="0" indent="-342900" algn="l" defTabSz="914400" rtl="0" eaLnBrk="1" fontAlgn="base" latinLnBrk="0" hangingPunct="1">
              <a:lnSpc>
                <a:spcPct val="100000"/>
              </a:lnSpc>
              <a:spcBef>
                <a:spcPct val="20000"/>
              </a:spcBef>
              <a:spcAft>
                <a:spcPct val="0"/>
              </a:spcAft>
              <a:buClr>
                <a:srgbClr val="4EB1C9"/>
              </a:buClr>
              <a:buSzTx/>
              <a:buFontTx/>
              <a:buChar char="•"/>
              <a:tabLst/>
              <a:defRPr/>
            </a:pPr>
            <a:r>
              <a:rPr kumimoji="0" lang="nb-NO" sz="24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Hvilken lege/psykolog skal vurdere helsekravene?</a:t>
            </a:r>
          </a:p>
          <a:p>
            <a:pPr marL="742950" marR="0" lvl="1" indent="-285750" algn="l" defTabSz="914400" rtl="0" eaLnBrk="1" fontAlgn="base" latinLnBrk="0" hangingPunct="1">
              <a:lnSpc>
                <a:spcPct val="100000"/>
              </a:lnSpc>
              <a:spcBef>
                <a:spcPct val="20000"/>
              </a:spcBef>
              <a:spcAft>
                <a:spcPct val="0"/>
              </a:spcAft>
              <a:buClr>
                <a:srgbClr val="4EB1C9"/>
              </a:buClr>
              <a:buSzTx/>
              <a:buFontTx/>
              <a:buChar char="–"/>
              <a:tabLst/>
              <a:defRPr/>
            </a:pPr>
            <a:r>
              <a:rPr kumimoji="0" lang="nb-NO" sz="1800" b="0" i="0" u="none" strike="noStrike" kern="0" cap="none" spc="0" normalizeH="0" baseline="0" noProof="0" dirty="0">
                <a:ln>
                  <a:noFill/>
                </a:ln>
                <a:solidFill>
                  <a:srgbClr val="F28CA3"/>
                </a:solidFill>
                <a:effectLst/>
                <a:uLnTx/>
                <a:uFillTx/>
                <a:latin typeface="Open Sans" panose="020B0606030504020204" pitchFamily="34" charset="0"/>
                <a:ea typeface="Open Sans" panose="020B0606030504020204" pitchFamily="34" charset="0"/>
                <a:cs typeface="Open Sans" panose="020B0606030504020204" pitchFamily="34" charset="0"/>
              </a:rPr>
              <a:t>Poll</a:t>
            </a:r>
          </a:p>
          <a:p>
            <a:pPr marL="742950" marR="0" lvl="1" indent="-285750" algn="l" defTabSz="914400" rtl="0" eaLnBrk="1" fontAlgn="base" latinLnBrk="0" hangingPunct="1">
              <a:lnSpc>
                <a:spcPct val="100000"/>
              </a:lnSpc>
              <a:spcBef>
                <a:spcPct val="20000"/>
              </a:spcBef>
              <a:spcAft>
                <a:spcPct val="0"/>
              </a:spcAft>
              <a:buClr>
                <a:srgbClr val="4EB1C9"/>
              </a:buClr>
              <a:buSzTx/>
              <a:buFontTx/>
              <a:buChar char="–"/>
              <a:tabLst/>
              <a:defRPr/>
            </a:pPr>
            <a:r>
              <a:rPr kumimoji="0" lang="nb-NO" sz="2000" b="0" i="0" u="none" strike="noStrike" kern="100" cap="none" spc="0" normalizeH="0" baseline="0" noProof="0" dirty="0">
                <a:ln>
                  <a:noFill/>
                </a:ln>
                <a:solidFill>
                  <a:srgbClr val="808080">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Lege/psykolog/optiker som først er i tvil om helsekravet er oppfylt eller ikke </a:t>
            </a:r>
          </a:p>
          <a:p>
            <a:pPr marL="1143000" marR="0" lvl="2" indent="-228600" algn="l" defTabSz="914400" rtl="0" eaLnBrk="1" fontAlgn="base" latinLnBrk="0" hangingPunct="1">
              <a:lnSpc>
                <a:spcPct val="100000"/>
              </a:lnSpc>
              <a:spcBef>
                <a:spcPct val="20000"/>
              </a:spcBef>
              <a:spcAft>
                <a:spcPct val="0"/>
              </a:spcAft>
              <a:buClr>
                <a:srgbClr val="4EB1C9"/>
              </a:buClr>
              <a:buSzTx/>
              <a:buFontTx/>
              <a:buChar char="•"/>
              <a:tabLst/>
              <a:defRPr/>
            </a:pPr>
            <a:r>
              <a:rPr kumimoji="0" lang="nb-NO" sz="22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nb-NO" sz="15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jf. Helsepersonelloven: § 34 er et individuelt pålegg.</a:t>
            </a:r>
            <a:r>
              <a:rPr kumimoji="0" lang="nb-NO" sz="24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342900" marR="0" lvl="0" indent="-342900" algn="l" defTabSz="914400" rtl="0" eaLnBrk="1" fontAlgn="base" latinLnBrk="0" hangingPunct="1">
              <a:lnSpc>
                <a:spcPct val="100000"/>
              </a:lnSpc>
              <a:spcBef>
                <a:spcPct val="20000"/>
              </a:spcBef>
              <a:spcAft>
                <a:spcPct val="0"/>
              </a:spcAft>
              <a:buClr>
                <a:srgbClr val="4EB1C9"/>
              </a:buClr>
              <a:buSzTx/>
              <a:buFontTx/>
              <a:buChar char="•"/>
              <a:tabLst/>
              <a:defRPr/>
            </a:pPr>
            <a:r>
              <a:rPr kumimoji="0" lang="nb-NO" sz="24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Hvilke lege/psykolog skal sende melding?</a:t>
            </a:r>
          </a:p>
          <a:p>
            <a:pPr marL="742950" marR="0" lvl="1" indent="-285750" algn="l" defTabSz="914400" rtl="0" eaLnBrk="1" fontAlgn="base" latinLnBrk="0" hangingPunct="1">
              <a:lnSpc>
                <a:spcPct val="100000"/>
              </a:lnSpc>
              <a:spcBef>
                <a:spcPct val="20000"/>
              </a:spcBef>
              <a:spcAft>
                <a:spcPct val="0"/>
              </a:spcAft>
              <a:buClr>
                <a:srgbClr val="4EB1C9"/>
              </a:buClr>
              <a:buSzTx/>
              <a:buFontTx/>
              <a:buChar char="–"/>
              <a:tabLst/>
              <a:defRPr/>
            </a:pPr>
            <a:r>
              <a:rPr kumimoji="0" lang="nb-NO" sz="1800" b="0" i="0" u="none" strike="noStrike" kern="0" cap="none" spc="0" normalizeH="0" baseline="0" noProof="0" dirty="0">
                <a:ln>
                  <a:noFill/>
                </a:ln>
                <a:solidFill>
                  <a:srgbClr val="F28CA3"/>
                </a:solidFill>
                <a:effectLst/>
                <a:uLnTx/>
                <a:uFillTx/>
                <a:latin typeface="Open Sans" panose="020B0606030504020204" pitchFamily="34" charset="0"/>
                <a:ea typeface="Open Sans" panose="020B0606030504020204" pitchFamily="34" charset="0"/>
                <a:cs typeface="Open Sans" panose="020B0606030504020204" pitchFamily="34" charset="0"/>
              </a:rPr>
              <a:t>Poll</a:t>
            </a:r>
          </a:p>
          <a:p>
            <a:pPr marL="742950" marR="0" lvl="1" indent="-285750" algn="l" defTabSz="914400" rtl="0" eaLnBrk="1" fontAlgn="base" latinLnBrk="0" hangingPunct="1">
              <a:lnSpc>
                <a:spcPct val="100000"/>
              </a:lnSpc>
              <a:spcBef>
                <a:spcPct val="20000"/>
              </a:spcBef>
              <a:spcAft>
                <a:spcPct val="0"/>
              </a:spcAft>
              <a:buClr>
                <a:srgbClr val="4EB1C9"/>
              </a:buClr>
              <a:buSzTx/>
              <a:buFontTx/>
              <a:buChar char="–"/>
              <a:tabLst/>
              <a:defRPr/>
            </a:pPr>
            <a:r>
              <a:rPr kumimoji="0" lang="nb-NO" sz="18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Den første som oppdager at helsekravet ikke blir oppfylt i løpet av 6 måneder med «muntlig kjøreforbud». </a:t>
            </a:r>
          </a:p>
          <a:p>
            <a:pPr marL="342900" marR="0" lvl="0" indent="-342900" algn="l" defTabSz="914400" rtl="0" eaLnBrk="1" fontAlgn="base" latinLnBrk="0" hangingPunct="1">
              <a:lnSpc>
                <a:spcPct val="100000"/>
              </a:lnSpc>
              <a:spcBef>
                <a:spcPct val="20000"/>
              </a:spcBef>
              <a:spcAft>
                <a:spcPct val="0"/>
              </a:spcAft>
              <a:buClr>
                <a:srgbClr val="4EB1C9"/>
              </a:buClr>
              <a:buSzTx/>
              <a:buFontTx/>
              <a:buChar char="•"/>
              <a:tabLst/>
              <a:defRPr/>
            </a:pPr>
            <a:endParaRPr kumimoji="0" lang="nb-NO" sz="24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endParaRPr lang="nb-NO" dirty="0"/>
          </a:p>
        </p:txBody>
      </p:sp>
      <p:pic>
        <p:nvPicPr>
          <p:cNvPr id="4" name="Bilde 3">
            <a:extLst>
              <a:ext uri="{FF2B5EF4-FFF2-40B4-BE49-F238E27FC236}">
                <a16:creationId xmlns:a16="http://schemas.microsoft.com/office/drawing/2014/main" id="{A594B7FC-C429-5A97-A714-A983D5BD7095}"/>
              </a:ext>
            </a:extLst>
          </p:cNvPr>
          <p:cNvPicPr>
            <a:picLocks noChangeAspect="1"/>
          </p:cNvPicPr>
          <p:nvPr/>
        </p:nvPicPr>
        <p:blipFill>
          <a:blip r:embed="rId2"/>
          <a:stretch>
            <a:fillRect/>
          </a:stretch>
        </p:blipFill>
        <p:spPr>
          <a:xfrm>
            <a:off x="545024" y="5478863"/>
            <a:ext cx="3072650" cy="646232"/>
          </a:xfrm>
          <a:prstGeom prst="rect">
            <a:avLst/>
          </a:prstGeom>
        </p:spPr>
      </p:pic>
      <p:pic>
        <p:nvPicPr>
          <p:cNvPr id="5" name="Bilde 4">
            <a:extLst>
              <a:ext uri="{FF2B5EF4-FFF2-40B4-BE49-F238E27FC236}">
                <a16:creationId xmlns:a16="http://schemas.microsoft.com/office/drawing/2014/main" id="{EA5FD230-5B77-E217-FDB7-5BDF3C255C4C}"/>
              </a:ext>
            </a:extLst>
          </p:cNvPr>
          <p:cNvPicPr>
            <a:picLocks noChangeAspect="1"/>
          </p:cNvPicPr>
          <p:nvPr/>
        </p:nvPicPr>
        <p:blipFill>
          <a:blip r:embed="rId3"/>
          <a:stretch>
            <a:fillRect/>
          </a:stretch>
        </p:blipFill>
        <p:spPr>
          <a:xfrm>
            <a:off x="7744389" y="5277901"/>
            <a:ext cx="3304318" cy="1012024"/>
          </a:xfrm>
          <a:prstGeom prst="rect">
            <a:avLst/>
          </a:prstGeom>
        </p:spPr>
      </p:pic>
      <p:pic>
        <p:nvPicPr>
          <p:cNvPr id="6" name="Bilde 5">
            <a:extLst>
              <a:ext uri="{FF2B5EF4-FFF2-40B4-BE49-F238E27FC236}">
                <a16:creationId xmlns:a16="http://schemas.microsoft.com/office/drawing/2014/main" id="{699D5674-608D-63FE-730E-D7142B7424F8}"/>
              </a:ext>
            </a:extLst>
          </p:cNvPr>
          <p:cNvPicPr>
            <a:picLocks noChangeAspect="1"/>
          </p:cNvPicPr>
          <p:nvPr/>
        </p:nvPicPr>
        <p:blipFill>
          <a:blip r:embed="rId4"/>
          <a:stretch>
            <a:fillRect/>
          </a:stretch>
        </p:blipFill>
        <p:spPr>
          <a:xfrm>
            <a:off x="4973313" y="5338643"/>
            <a:ext cx="1676545" cy="646232"/>
          </a:xfrm>
          <a:prstGeom prst="rect">
            <a:avLst/>
          </a:prstGeom>
        </p:spPr>
      </p:pic>
    </p:spTree>
    <p:extLst>
      <p:ext uri="{BB962C8B-B14F-4D97-AF65-F5344CB8AC3E}">
        <p14:creationId xmlns:p14="http://schemas.microsoft.com/office/powerpoint/2010/main" val="255460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902B10-2CCB-CB01-B739-5F6D45788313}"/>
              </a:ext>
            </a:extLst>
          </p:cNvPr>
          <p:cNvSpPr>
            <a:spLocks noGrp="1"/>
          </p:cNvSpPr>
          <p:nvPr>
            <p:ph type="title"/>
          </p:nvPr>
        </p:nvSpPr>
        <p:spPr>
          <a:xfrm>
            <a:off x="338203" y="450937"/>
            <a:ext cx="10798111" cy="1164921"/>
          </a:xfrm>
        </p:spPr>
        <p:txBody>
          <a:bodyPr/>
          <a:lstStyle/>
          <a:p>
            <a:r>
              <a:rPr lang="nn-NO" dirty="0"/>
              <a:t>Når er det </a:t>
            </a:r>
            <a:r>
              <a:rPr lang="nn-NO" dirty="0" err="1"/>
              <a:t>særlig</a:t>
            </a:r>
            <a:r>
              <a:rPr lang="nn-NO" dirty="0"/>
              <a:t> viktig å huske på helsekrav til førerett? </a:t>
            </a:r>
            <a:r>
              <a:rPr lang="nn-NO" dirty="0">
                <a:solidFill>
                  <a:srgbClr val="FF0000"/>
                </a:solidFill>
              </a:rPr>
              <a:t>poll</a:t>
            </a:r>
          </a:p>
        </p:txBody>
      </p:sp>
      <p:sp>
        <p:nvSpPr>
          <p:cNvPr id="3" name="Plassholder for tekst 2">
            <a:extLst>
              <a:ext uri="{FF2B5EF4-FFF2-40B4-BE49-F238E27FC236}">
                <a16:creationId xmlns:a16="http://schemas.microsoft.com/office/drawing/2014/main" id="{F4CA35ED-1CB7-7D4D-2C54-42E1253A50C2}"/>
              </a:ext>
            </a:extLst>
          </p:cNvPr>
          <p:cNvSpPr>
            <a:spLocks noGrp="1"/>
          </p:cNvSpPr>
          <p:nvPr>
            <p:ph type="body" sz="quarter" idx="11"/>
          </p:nvPr>
        </p:nvSpPr>
        <p:spPr>
          <a:xfrm>
            <a:off x="338202" y="2164988"/>
            <a:ext cx="10798111" cy="4473807"/>
          </a:xfrm>
        </p:spPr>
        <p:txBody>
          <a:bodyPr/>
          <a:lstStyle/>
          <a:p>
            <a:r>
              <a:rPr lang="nn-NO" dirty="0"/>
              <a:t>Rett svar: </a:t>
            </a:r>
          </a:p>
          <a:p>
            <a:pPr lvl="1" indent="0">
              <a:buNone/>
            </a:pPr>
            <a:r>
              <a:rPr lang="nb-NO" b="1" dirty="0">
                <a:solidFill>
                  <a:srgbClr val="00B050"/>
                </a:solidFill>
              </a:rPr>
              <a:t>1.	Ved mistanke om skadelig bruk av rusmidler</a:t>
            </a:r>
          </a:p>
          <a:p>
            <a:pPr lvl="1" indent="0">
              <a:buNone/>
            </a:pPr>
            <a:r>
              <a:rPr lang="nb-NO" b="1" dirty="0">
                <a:solidFill>
                  <a:srgbClr val="00B050"/>
                </a:solidFill>
              </a:rPr>
              <a:t>2.	Ved rekvirering av vanedannende legemidler</a:t>
            </a:r>
          </a:p>
          <a:p>
            <a:pPr lvl="1" indent="0">
              <a:buNone/>
            </a:pPr>
            <a:r>
              <a:rPr lang="nb-NO" b="1" dirty="0">
                <a:solidFill>
                  <a:srgbClr val="00B050"/>
                </a:solidFill>
              </a:rPr>
              <a:t>3.	Ved alle typer anfall</a:t>
            </a:r>
          </a:p>
          <a:p>
            <a:pPr lvl="1" indent="0">
              <a:buNone/>
            </a:pPr>
            <a:r>
              <a:rPr lang="nb-NO" dirty="0"/>
              <a:t>4.	ved angst</a:t>
            </a:r>
          </a:p>
          <a:p>
            <a:pPr lvl="1" indent="0">
              <a:buNone/>
            </a:pPr>
            <a:r>
              <a:rPr lang="nb-NO" b="1" dirty="0">
                <a:solidFill>
                  <a:srgbClr val="00B050"/>
                </a:solidFill>
              </a:rPr>
              <a:t>5.	ved redusert allmenntilstand</a:t>
            </a:r>
          </a:p>
          <a:p>
            <a:pPr lvl="1" indent="0">
              <a:buNone/>
            </a:pPr>
            <a:r>
              <a:rPr lang="nb-NO" b="1" dirty="0">
                <a:solidFill>
                  <a:srgbClr val="00B050"/>
                </a:solidFill>
              </a:rPr>
              <a:t>6.	ved alvorlig sykdommer i hjerte, hjerne, lunge, nyre, </a:t>
            </a:r>
          </a:p>
          <a:p>
            <a:pPr lvl="1" indent="0">
              <a:buNone/>
            </a:pPr>
            <a:r>
              <a:rPr lang="nb-NO" b="1" dirty="0">
                <a:solidFill>
                  <a:srgbClr val="00B050"/>
                </a:solidFill>
              </a:rPr>
              <a:t>7.	ved diabetes</a:t>
            </a:r>
          </a:p>
          <a:p>
            <a:pPr lvl="1" indent="0">
              <a:buNone/>
            </a:pPr>
            <a:r>
              <a:rPr lang="nb-NO" dirty="0"/>
              <a:t>8.	når pasienten ikke har </a:t>
            </a:r>
            <a:r>
              <a:rPr lang="nb-NO" dirty="0" err="1"/>
              <a:t>førerett</a:t>
            </a:r>
            <a:endParaRPr lang="nb-NO" dirty="0"/>
          </a:p>
          <a:p>
            <a:pPr lvl="1" indent="0">
              <a:buNone/>
            </a:pPr>
            <a:r>
              <a:rPr lang="nb-NO" dirty="0"/>
              <a:t>9.	ved innleggelse på sykehus</a:t>
            </a:r>
          </a:p>
          <a:p>
            <a:pPr marL="1028700" lvl="1" indent="-342900"/>
            <a:endParaRPr lang="nb-NO" dirty="0"/>
          </a:p>
          <a:p>
            <a:pPr marL="1028700" lvl="1" indent="-342900"/>
            <a:endParaRPr lang="nn-NO" dirty="0"/>
          </a:p>
        </p:txBody>
      </p:sp>
    </p:spTree>
    <p:extLst>
      <p:ext uri="{BB962C8B-B14F-4D97-AF65-F5344CB8AC3E}">
        <p14:creationId xmlns:p14="http://schemas.microsoft.com/office/powerpoint/2010/main" val="345404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C77C630-4904-B7A5-366A-D9F8EA64C54E}"/>
              </a:ext>
            </a:extLst>
          </p:cNvPr>
          <p:cNvSpPr>
            <a:spLocks noGrp="1"/>
          </p:cNvSpPr>
          <p:nvPr>
            <p:ph type="title"/>
          </p:nvPr>
        </p:nvSpPr>
        <p:spPr/>
        <p:txBody>
          <a:bodyPr/>
          <a:lstStyle/>
          <a:p>
            <a:r>
              <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Dersom helsekravet blir oppfylt igjen</a:t>
            </a:r>
            <a:endParaRPr lang="nb-NO" dirty="0"/>
          </a:p>
        </p:txBody>
      </p:sp>
      <p:sp>
        <p:nvSpPr>
          <p:cNvPr id="3" name="Plassholder for tekst 2">
            <a:extLst>
              <a:ext uri="{FF2B5EF4-FFF2-40B4-BE49-F238E27FC236}">
                <a16:creationId xmlns:a16="http://schemas.microsoft.com/office/drawing/2014/main" id="{46AD97C3-C248-8F1C-3938-D305873B8E3E}"/>
              </a:ext>
            </a:extLst>
          </p:cNvPr>
          <p:cNvSpPr>
            <a:spLocks noGrp="1"/>
          </p:cNvSpPr>
          <p:nvPr>
            <p:ph type="body" sz="quarter" idx="1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Ved «muntlig kjøreforbud»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Behandler opphever og noter i journalen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Ved inndratt førerrett av politiet</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Fastlege skriver helseattest på bakgrunn av </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nb-NO" sz="12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egne vurderinger</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nb-NO" sz="12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ulike uttalelser fra spesialister. Husk gyldighetstid og betingelser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Pasienten søker politiet om tilbakelevering</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nb-NO" sz="12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legger ved helseattesten </a:t>
            </a:r>
            <a:r>
              <a:rPr kumimoji="0" lang="nb-NO" sz="1200" b="0" i="0" u="none" strike="noStrike" kern="0" cap="none" spc="0" normalizeH="0" baseline="0" noProof="0" dirty="0" err="1">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førerett</a:t>
            </a:r>
            <a:r>
              <a:rPr kumimoji="0" lang="nb-NO" sz="12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 fra fastlegen.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Statsforvalteren ikke involvert</a:t>
            </a:r>
          </a:p>
          <a:p>
            <a:endParaRPr lang="nb-NO" dirty="0"/>
          </a:p>
        </p:txBody>
      </p:sp>
    </p:spTree>
    <p:extLst>
      <p:ext uri="{BB962C8B-B14F-4D97-AF65-F5344CB8AC3E}">
        <p14:creationId xmlns:p14="http://schemas.microsoft.com/office/powerpoint/2010/main" val="237687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B0F096-9B74-BD66-A20F-85DD2C70140C}"/>
              </a:ext>
            </a:extLst>
          </p:cNvPr>
          <p:cNvSpPr>
            <a:spLocks noGrp="1"/>
          </p:cNvSpPr>
          <p:nvPr>
            <p:ph type="title"/>
          </p:nvPr>
        </p:nvSpPr>
        <p:spPr>
          <a:xfrm>
            <a:off x="1055688" y="276726"/>
            <a:ext cx="10080625" cy="1351657"/>
          </a:xfrm>
        </p:spPr>
        <p:txBody>
          <a:bodyPr/>
          <a:lstStyle/>
          <a:p>
            <a:pPr algn="ctr"/>
            <a:r>
              <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Hvordan fange opp de trafikkfarlige ved søknad om førerkort?</a:t>
            </a:r>
            <a:endParaRPr lang="nb-NO" dirty="0"/>
          </a:p>
        </p:txBody>
      </p:sp>
      <p:pic>
        <p:nvPicPr>
          <p:cNvPr id="5" name="Bilde 4" descr="Et bilde som inneholder tekst&#10;&#10;Automatisk generert beskrivelse">
            <a:extLst>
              <a:ext uri="{FF2B5EF4-FFF2-40B4-BE49-F238E27FC236}">
                <a16:creationId xmlns:a16="http://schemas.microsoft.com/office/drawing/2014/main" id="{FEAC3F7D-4BB2-B981-B4C1-F4D6604D8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19" y="2001585"/>
            <a:ext cx="5881282" cy="4579687"/>
          </a:xfrm>
          <a:prstGeom prst="rect">
            <a:avLst/>
          </a:prstGeom>
        </p:spPr>
      </p:pic>
      <p:sp>
        <p:nvSpPr>
          <p:cNvPr id="6" name="Plassholder for innhold 2">
            <a:extLst>
              <a:ext uri="{FF2B5EF4-FFF2-40B4-BE49-F238E27FC236}">
                <a16:creationId xmlns:a16="http://schemas.microsoft.com/office/drawing/2014/main" id="{DA9141F8-44C4-6339-EA27-4313F3949D59}"/>
              </a:ext>
            </a:extLst>
          </p:cNvPr>
          <p:cNvSpPr txBox="1">
            <a:spLocks/>
          </p:cNvSpPr>
          <p:nvPr/>
        </p:nvSpPr>
        <p:spPr bwMode="auto">
          <a:xfrm>
            <a:off x="7104112" y="3040057"/>
            <a:ext cx="2520280" cy="792088"/>
          </a:xfrm>
          <a:prstGeom prst="rect">
            <a:avLst/>
          </a:prstGeom>
          <a:solidFill>
            <a:srgbClr val="F28C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rtl="0" eaLnBrk="1" fontAlgn="base" hangingPunct="1">
              <a:spcBef>
                <a:spcPct val="20000"/>
              </a:spcBef>
              <a:spcAft>
                <a:spcPct val="0"/>
              </a:spcAft>
              <a:buChar char="–"/>
              <a:defRPr sz="200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1" fontAlgn="base" hangingPunct="1">
              <a:spcBef>
                <a:spcPct val="20000"/>
              </a:spcBef>
              <a:spcAft>
                <a:spcPct val="0"/>
              </a:spcAft>
              <a:buChar char="•"/>
              <a:defRPr sz="240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1" fontAlgn="base" hangingPunct="1">
              <a:spcBef>
                <a:spcPct val="20000"/>
              </a:spcBef>
              <a:spcAft>
                <a:spcPct val="0"/>
              </a:spcAft>
              <a:buChar char="–"/>
              <a:defRPr sz="200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1" fontAlgn="base" hangingPunct="1">
              <a:spcBef>
                <a:spcPct val="20000"/>
              </a:spcBef>
              <a:spcAft>
                <a:spcPct val="0"/>
              </a:spcAft>
              <a:buChar char="»"/>
              <a:defRPr sz="200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rtl="0" eaLnBrk="1" fontAlgn="base" hangingPunct="1">
              <a:spcBef>
                <a:spcPct val="20000"/>
              </a:spcBef>
              <a:spcAft>
                <a:spcPct val="0"/>
              </a:spcAft>
              <a:defRPr sz="2000">
                <a:solidFill>
                  <a:schemeClr val="tx1"/>
                </a:solidFill>
                <a:latin typeface="+mn-lt"/>
                <a:ea typeface="+mn-ea"/>
              </a:defRPr>
            </a:lvl6pPr>
            <a:lvl7pPr marL="2971800" indent="-228600" algn="l" rtl="0" eaLnBrk="1" fontAlgn="base" hangingPunct="1">
              <a:spcBef>
                <a:spcPct val="20000"/>
              </a:spcBef>
              <a:spcAft>
                <a:spcPct val="0"/>
              </a:spcAft>
              <a:defRPr sz="2000">
                <a:solidFill>
                  <a:schemeClr val="tx1"/>
                </a:solidFill>
                <a:latin typeface="+mn-lt"/>
                <a:ea typeface="+mn-ea"/>
              </a:defRPr>
            </a:lvl7pPr>
            <a:lvl8pPr marL="3429000" indent="-228600" algn="l" rtl="0" eaLnBrk="1" fontAlgn="base" hangingPunct="1">
              <a:spcBef>
                <a:spcPct val="20000"/>
              </a:spcBef>
              <a:spcAft>
                <a:spcPct val="0"/>
              </a:spcAft>
              <a:defRPr sz="2000">
                <a:solidFill>
                  <a:schemeClr val="tx1"/>
                </a:solidFill>
                <a:latin typeface="+mn-lt"/>
                <a:ea typeface="+mn-ea"/>
              </a:defRPr>
            </a:lvl8pPr>
            <a:lvl9pPr marL="3886200" indent="-228600" algn="l" rtl="0" eaLnBrk="1" fontAlgn="base" hangingPunct="1">
              <a:spcBef>
                <a:spcPct val="20000"/>
              </a:spcBef>
              <a:spcAft>
                <a:spcPct val="0"/>
              </a:spcAft>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2400" b="0" i="0" u="none" strike="noStrike" kern="0" cap="none" spc="0" normalizeH="0" baseline="0" noProof="0" dirty="0">
                <a:ln>
                  <a:noFill/>
                </a:ln>
                <a:solidFill>
                  <a:srgbClr val="404040"/>
                </a:solidFill>
                <a:effectLst/>
                <a:uLnTx/>
                <a:uFillTx/>
                <a:latin typeface="Open Sans" panose="020B0606030504020204" pitchFamily="34" charset="0"/>
                <a:ea typeface="Open Sans" panose="020B0606030504020204" pitchFamily="34" charset="0"/>
                <a:cs typeface="Open Sans" panose="020B0606030504020204" pitchFamily="34" charset="0"/>
              </a:rPr>
              <a:t>Egenerklæring</a:t>
            </a:r>
          </a:p>
        </p:txBody>
      </p:sp>
      <p:sp>
        <p:nvSpPr>
          <p:cNvPr id="7" name="TekstSylinder 6">
            <a:extLst>
              <a:ext uri="{FF2B5EF4-FFF2-40B4-BE49-F238E27FC236}">
                <a16:creationId xmlns:a16="http://schemas.microsoft.com/office/drawing/2014/main" id="{CD65CE71-D7BC-74C5-0F83-7F1BDC4B986D}"/>
              </a:ext>
            </a:extLst>
          </p:cNvPr>
          <p:cNvSpPr txBox="1"/>
          <p:nvPr/>
        </p:nvSpPr>
        <p:spPr>
          <a:xfrm>
            <a:off x="8328248" y="3893618"/>
            <a:ext cx="2160240" cy="461665"/>
          </a:xfrm>
          <a:prstGeom prst="rect">
            <a:avLst/>
          </a:prstGeom>
          <a:noFill/>
        </p:spPr>
        <p:txBody>
          <a:bodyPr wrap="square" rtlCol="0">
            <a:spAutoFit/>
          </a:bodyPr>
          <a:lstStyle/>
          <a:p>
            <a:pPr eaLnBrk="0" fontAlgn="base" hangingPunct="0">
              <a:spcBef>
                <a:spcPct val="0"/>
              </a:spcBef>
              <a:spcAft>
                <a:spcPct val="0"/>
              </a:spcAft>
              <a:defRPr/>
            </a:pPr>
            <a:r>
              <a:rPr lang="nb-NO" sz="2400" dirty="0">
                <a:solidFill>
                  <a:srgbClr val="000000"/>
                </a:solidFill>
                <a:latin typeface="Arial" charset="0"/>
                <a:ea typeface="ＭＳ Ｐゴシック" pitchFamily="1" charset="-128"/>
              </a:rPr>
              <a:t>Utfylt korrekt</a:t>
            </a:r>
          </a:p>
        </p:txBody>
      </p:sp>
      <p:sp>
        <p:nvSpPr>
          <p:cNvPr id="8" name="TekstSylinder 7">
            <a:extLst>
              <a:ext uri="{FF2B5EF4-FFF2-40B4-BE49-F238E27FC236}">
                <a16:creationId xmlns:a16="http://schemas.microsoft.com/office/drawing/2014/main" id="{98BDFA18-7729-13BB-8529-583061F62908}"/>
              </a:ext>
            </a:extLst>
          </p:cNvPr>
          <p:cNvSpPr txBox="1"/>
          <p:nvPr/>
        </p:nvSpPr>
        <p:spPr>
          <a:xfrm>
            <a:off x="7104112" y="4413917"/>
            <a:ext cx="2520280" cy="904863"/>
          </a:xfrm>
          <a:prstGeom prst="rect">
            <a:avLst/>
          </a:prstGeom>
          <a:solidFill>
            <a:srgbClr val="F28CA3"/>
          </a:solidFill>
        </p:spPr>
        <p:txBody>
          <a:bodyPr wrap="square" rtlCol="0">
            <a:spAutoFit/>
          </a:bodyPr>
          <a:lstStyle/>
          <a:p>
            <a:pPr fontAlgn="base">
              <a:spcBef>
                <a:spcPct val="20000"/>
              </a:spcBef>
              <a:spcAft>
                <a:spcPct val="0"/>
              </a:spcAft>
              <a:defRPr/>
            </a:pPr>
            <a:r>
              <a:rPr lang="nb-NO" sz="2400" kern="0" dirty="0">
                <a:solidFill>
                  <a:srgbClr val="808080">
                    <a:lumMod val="50000"/>
                  </a:srgbClr>
                </a:solidFill>
                <a:ea typeface="Open Sans" panose="020B0606030504020204" pitchFamily="34" charset="0"/>
                <a:cs typeface="Open Sans" panose="020B0606030504020204" pitchFamily="34" charset="0"/>
              </a:rPr>
              <a:t>Helseattest </a:t>
            </a:r>
          </a:p>
          <a:p>
            <a:pPr fontAlgn="base">
              <a:spcBef>
                <a:spcPct val="20000"/>
              </a:spcBef>
              <a:spcAft>
                <a:spcPct val="0"/>
              </a:spcAft>
              <a:defRPr/>
            </a:pPr>
            <a:r>
              <a:rPr lang="nb-NO" sz="2400" kern="0" dirty="0">
                <a:solidFill>
                  <a:srgbClr val="808080">
                    <a:lumMod val="50000"/>
                  </a:srgbClr>
                </a:solidFill>
                <a:ea typeface="Open Sans" panose="020B0606030504020204" pitchFamily="34" charset="0"/>
                <a:cs typeface="Open Sans" panose="020B0606030504020204" pitchFamily="34" charset="0"/>
              </a:rPr>
              <a:t>fra fastlege</a:t>
            </a:r>
          </a:p>
        </p:txBody>
      </p:sp>
      <p:sp>
        <p:nvSpPr>
          <p:cNvPr id="9" name="TekstSylinder 8">
            <a:extLst>
              <a:ext uri="{FF2B5EF4-FFF2-40B4-BE49-F238E27FC236}">
                <a16:creationId xmlns:a16="http://schemas.microsoft.com/office/drawing/2014/main" id="{7E0A8724-E80F-CD82-C534-9DACDED4048B}"/>
              </a:ext>
            </a:extLst>
          </p:cNvPr>
          <p:cNvSpPr txBox="1"/>
          <p:nvPr/>
        </p:nvSpPr>
        <p:spPr>
          <a:xfrm>
            <a:off x="8329225" y="5436048"/>
            <a:ext cx="3699707" cy="461665"/>
          </a:xfrm>
          <a:prstGeom prst="rect">
            <a:avLst/>
          </a:prstGeom>
          <a:noFill/>
        </p:spPr>
        <p:txBody>
          <a:bodyPr wrap="square" rtlCol="0">
            <a:spAutoFit/>
          </a:bodyPr>
          <a:lstStyle/>
          <a:p>
            <a:pPr eaLnBrk="0" fontAlgn="base" hangingPunct="0">
              <a:spcBef>
                <a:spcPct val="0"/>
              </a:spcBef>
              <a:spcAft>
                <a:spcPct val="0"/>
              </a:spcAft>
              <a:defRPr/>
            </a:pPr>
            <a:r>
              <a:rPr lang="nb-NO" sz="2400" dirty="0">
                <a:solidFill>
                  <a:srgbClr val="000000"/>
                </a:solidFill>
                <a:latin typeface="Arial" charset="0"/>
                <a:ea typeface="ＭＳ Ｐゴシック" pitchFamily="1" charset="-128"/>
              </a:rPr>
              <a:t>Ordlyden i helsekravet</a:t>
            </a:r>
          </a:p>
        </p:txBody>
      </p:sp>
      <p:sp>
        <p:nvSpPr>
          <p:cNvPr id="10" name="TekstSylinder 9">
            <a:extLst>
              <a:ext uri="{FF2B5EF4-FFF2-40B4-BE49-F238E27FC236}">
                <a16:creationId xmlns:a16="http://schemas.microsoft.com/office/drawing/2014/main" id="{83146C3C-B8B8-CE51-541E-D08E91FCBB9E}"/>
              </a:ext>
            </a:extLst>
          </p:cNvPr>
          <p:cNvSpPr txBox="1"/>
          <p:nvPr/>
        </p:nvSpPr>
        <p:spPr>
          <a:xfrm>
            <a:off x="7104112" y="5929863"/>
            <a:ext cx="2448272" cy="830997"/>
          </a:xfrm>
          <a:prstGeom prst="rect">
            <a:avLst/>
          </a:prstGeom>
          <a:solidFill>
            <a:srgbClr val="F28CA3"/>
          </a:solidFill>
        </p:spPr>
        <p:txBody>
          <a:bodyPr wrap="square" rtlCol="0">
            <a:spAutoFit/>
          </a:bodyPr>
          <a:lstStyle/>
          <a:p>
            <a:pPr eaLnBrk="0" fontAlgn="base" hangingPunct="0">
              <a:spcBef>
                <a:spcPct val="0"/>
              </a:spcBef>
              <a:spcAft>
                <a:spcPct val="0"/>
              </a:spcAft>
              <a:defRPr/>
            </a:pPr>
            <a:r>
              <a:rPr lang="nb-NO" sz="2400" dirty="0">
                <a:solidFill>
                  <a:srgbClr val="000000"/>
                </a:solidFill>
                <a:latin typeface="Arial" charset="0"/>
                <a:ea typeface="ＭＳ Ｐゴシック" pitchFamily="1" charset="-128"/>
              </a:rPr>
              <a:t>Spesialistattest</a:t>
            </a:r>
          </a:p>
          <a:p>
            <a:pPr eaLnBrk="0" fontAlgn="base" hangingPunct="0">
              <a:spcBef>
                <a:spcPct val="0"/>
              </a:spcBef>
              <a:spcAft>
                <a:spcPct val="0"/>
              </a:spcAft>
              <a:defRPr/>
            </a:pPr>
            <a:endParaRPr lang="nb-NO" sz="2400" dirty="0">
              <a:solidFill>
                <a:srgbClr val="000000"/>
              </a:solidFill>
              <a:latin typeface="Arial" charset="0"/>
              <a:ea typeface="ＭＳ Ｐゴシック" pitchFamily="1" charset="-128"/>
            </a:endParaRPr>
          </a:p>
        </p:txBody>
      </p:sp>
      <p:sp>
        <p:nvSpPr>
          <p:cNvPr id="11" name="Pil: ned 10">
            <a:extLst>
              <a:ext uri="{FF2B5EF4-FFF2-40B4-BE49-F238E27FC236}">
                <a16:creationId xmlns:a16="http://schemas.microsoft.com/office/drawing/2014/main" id="{D7B6F55A-A30F-797F-E903-11ECB5CCA737}"/>
              </a:ext>
            </a:extLst>
          </p:cNvPr>
          <p:cNvSpPr/>
          <p:nvPr/>
        </p:nvSpPr>
        <p:spPr bwMode="auto">
          <a:xfrm>
            <a:off x="7669711" y="3837853"/>
            <a:ext cx="504056" cy="576064"/>
          </a:xfrm>
          <a:prstGeom prst="downArrow">
            <a:avLst/>
          </a:prstGeom>
          <a:solidFill>
            <a:srgbClr val="EBDD9C"/>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b-NO" sz="2400" b="0" i="0" u="none" strike="noStrike" kern="0" cap="none" spc="0" normalizeH="0" baseline="0" noProof="0" dirty="0">
              <a:ln>
                <a:noFill/>
              </a:ln>
              <a:solidFill>
                <a:srgbClr val="FFFFFF"/>
              </a:solidFill>
              <a:effectLst/>
              <a:uLnTx/>
              <a:uFillTx/>
              <a:latin typeface="Arial" charset="0"/>
              <a:ea typeface="ＭＳ Ｐゴシック" pitchFamily="1" charset="-128"/>
            </a:endParaRPr>
          </a:p>
        </p:txBody>
      </p:sp>
      <p:sp>
        <p:nvSpPr>
          <p:cNvPr id="12" name="Pil: ned 11">
            <a:extLst>
              <a:ext uri="{FF2B5EF4-FFF2-40B4-BE49-F238E27FC236}">
                <a16:creationId xmlns:a16="http://schemas.microsoft.com/office/drawing/2014/main" id="{02995F43-FED4-B836-AA29-100E34DC5113}"/>
              </a:ext>
            </a:extLst>
          </p:cNvPr>
          <p:cNvSpPr/>
          <p:nvPr/>
        </p:nvSpPr>
        <p:spPr bwMode="auto">
          <a:xfrm>
            <a:off x="7669711" y="5334855"/>
            <a:ext cx="547502" cy="596462"/>
          </a:xfrm>
          <a:prstGeom prst="downArrow">
            <a:avLst/>
          </a:prstGeom>
          <a:solidFill>
            <a:srgbClr val="EBDD9C"/>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b-NO" sz="2400" b="0" i="0" u="none" strike="noStrike" kern="0" cap="none" spc="0" normalizeH="0" baseline="0" noProof="0">
              <a:ln>
                <a:noFill/>
              </a:ln>
              <a:solidFill>
                <a:srgbClr val="FFFFFF"/>
              </a:solidFill>
              <a:effectLst/>
              <a:uLnTx/>
              <a:uFillTx/>
              <a:latin typeface="Arial" charset="0"/>
              <a:ea typeface="ＭＳ Ｐゴシック" pitchFamily="1" charset="-128"/>
            </a:endParaRPr>
          </a:p>
        </p:txBody>
      </p:sp>
      <p:sp>
        <p:nvSpPr>
          <p:cNvPr id="13" name="Plassholder for innhold 2">
            <a:extLst>
              <a:ext uri="{FF2B5EF4-FFF2-40B4-BE49-F238E27FC236}">
                <a16:creationId xmlns:a16="http://schemas.microsoft.com/office/drawing/2014/main" id="{DCB5BA9C-F8EE-3B06-0FA2-9BFAB2D95F1B}"/>
              </a:ext>
            </a:extLst>
          </p:cNvPr>
          <p:cNvSpPr txBox="1">
            <a:spLocks/>
          </p:cNvSpPr>
          <p:nvPr/>
        </p:nvSpPr>
        <p:spPr bwMode="auto">
          <a:xfrm>
            <a:off x="6185262" y="2048039"/>
            <a:ext cx="5956663" cy="792088"/>
          </a:xfrm>
          <a:prstGeom prst="rect">
            <a:avLst/>
          </a:prstGeom>
          <a:solidFill>
            <a:srgbClr val="F28C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rtl="0" eaLnBrk="1" fontAlgn="base" hangingPunct="1">
              <a:spcBef>
                <a:spcPct val="20000"/>
              </a:spcBef>
              <a:spcAft>
                <a:spcPct val="0"/>
              </a:spcAft>
              <a:buChar char="–"/>
              <a:defRPr sz="200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1" fontAlgn="base" hangingPunct="1">
              <a:spcBef>
                <a:spcPct val="20000"/>
              </a:spcBef>
              <a:spcAft>
                <a:spcPct val="0"/>
              </a:spcAft>
              <a:buChar char="•"/>
              <a:defRPr sz="240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1" fontAlgn="base" hangingPunct="1">
              <a:spcBef>
                <a:spcPct val="20000"/>
              </a:spcBef>
              <a:spcAft>
                <a:spcPct val="0"/>
              </a:spcAft>
              <a:buChar char="–"/>
              <a:defRPr sz="200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1" fontAlgn="base" hangingPunct="1">
              <a:spcBef>
                <a:spcPct val="20000"/>
              </a:spcBef>
              <a:spcAft>
                <a:spcPct val="0"/>
              </a:spcAft>
              <a:buChar char="»"/>
              <a:defRPr sz="200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rtl="0" eaLnBrk="1" fontAlgn="base" hangingPunct="1">
              <a:spcBef>
                <a:spcPct val="20000"/>
              </a:spcBef>
              <a:spcAft>
                <a:spcPct val="0"/>
              </a:spcAft>
              <a:defRPr sz="2000">
                <a:solidFill>
                  <a:schemeClr val="tx1"/>
                </a:solidFill>
                <a:latin typeface="+mn-lt"/>
                <a:ea typeface="+mn-ea"/>
              </a:defRPr>
            </a:lvl6pPr>
            <a:lvl7pPr marL="2971800" indent="-228600" algn="l" rtl="0" eaLnBrk="1" fontAlgn="base" hangingPunct="1">
              <a:spcBef>
                <a:spcPct val="20000"/>
              </a:spcBef>
              <a:spcAft>
                <a:spcPct val="0"/>
              </a:spcAft>
              <a:defRPr sz="2000">
                <a:solidFill>
                  <a:schemeClr val="tx1"/>
                </a:solidFill>
                <a:latin typeface="+mn-lt"/>
                <a:ea typeface="+mn-ea"/>
              </a:defRPr>
            </a:lvl7pPr>
            <a:lvl8pPr marL="3429000" indent="-228600" algn="l" rtl="0" eaLnBrk="1" fontAlgn="base" hangingPunct="1">
              <a:spcBef>
                <a:spcPct val="20000"/>
              </a:spcBef>
              <a:spcAft>
                <a:spcPct val="0"/>
              </a:spcAft>
              <a:defRPr sz="2000">
                <a:solidFill>
                  <a:schemeClr val="tx1"/>
                </a:solidFill>
                <a:latin typeface="+mn-lt"/>
                <a:ea typeface="+mn-ea"/>
              </a:defRPr>
            </a:lvl8pPr>
            <a:lvl9pPr marL="3886200" indent="-228600" algn="l" rtl="0" eaLnBrk="1" fontAlgn="base" hangingPunct="1">
              <a:spcBef>
                <a:spcPct val="20000"/>
              </a:spcBef>
              <a:spcAft>
                <a:spcPct val="0"/>
              </a:spcAft>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nb-NO" kern="0" dirty="0" err="1">
                <a:solidFill>
                  <a:srgbClr val="404040"/>
                </a:solidFill>
              </a:rPr>
              <a:t>Øvelseskjøring</a:t>
            </a:r>
            <a:r>
              <a:rPr lang="nb-NO" kern="0" dirty="0">
                <a:solidFill>
                  <a:srgbClr val="404040"/>
                </a:solidFill>
              </a:rPr>
              <a:t>: ledsager og førere sitt ansvar at helsekrav er oppfylte</a:t>
            </a:r>
            <a:endParaRPr kumimoji="0" lang="nb-NO" sz="2400" b="0" i="0" u="none" strike="noStrike" kern="0" cap="none" spc="0" normalizeH="0" baseline="0" noProof="0" dirty="0">
              <a:ln>
                <a:noFill/>
              </a:ln>
              <a:solidFill>
                <a:srgbClr val="40404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90250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8DDE85-A587-9919-C871-B39819D98984}"/>
              </a:ext>
            </a:extLst>
          </p:cNvPr>
          <p:cNvSpPr>
            <a:spLocks noGrp="1"/>
          </p:cNvSpPr>
          <p:nvPr>
            <p:ph type="title"/>
          </p:nvPr>
        </p:nvSpPr>
        <p:spPr>
          <a:xfrm>
            <a:off x="1055688" y="205483"/>
            <a:ext cx="10080625" cy="1130157"/>
          </a:xfrm>
        </p:spPr>
        <p:txBody>
          <a:bodyPr/>
          <a:lstStyle/>
          <a:p>
            <a:pPr algn="ctr"/>
            <a:r>
              <a:rPr lang="nb-NO" dirty="0"/>
              <a:t>Helseattesten</a:t>
            </a:r>
          </a:p>
        </p:txBody>
      </p:sp>
      <p:sp>
        <p:nvSpPr>
          <p:cNvPr id="3" name="Plassholder for tekst 2">
            <a:extLst>
              <a:ext uri="{FF2B5EF4-FFF2-40B4-BE49-F238E27FC236}">
                <a16:creationId xmlns:a16="http://schemas.microsoft.com/office/drawing/2014/main" id="{B11A1D44-1D27-D3AB-854F-62D71E0764FC}"/>
              </a:ext>
            </a:extLst>
          </p:cNvPr>
          <p:cNvSpPr>
            <a:spLocks noGrp="1"/>
          </p:cNvSpPr>
          <p:nvPr>
            <p:ph type="body" sz="quarter" idx="11"/>
          </p:nvPr>
        </p:nvSpPr>
        <p:spPr>
          <a:xfrm>
            <a:off x="1057541" y="2164988"/>
            <a:ext cx="10078772" cy="4605682"/>
          </a:xfrm>
        </p:spPr>
        <p:txBody>
          <a:bodyPr/>
          <a:lstStyle/>
          <a:p>
            <a:pPr marL="342900" indent="-342900">
              <a:buFont typeface="Arial" panose="020B0604020202020204" pitchFamily="34" charset="0"/>
              <a:buChar char="•"/>
            </a:pPr>
            <a:r>
              <a:rPr lang="nb-NO" dirty="0"/>
              <a:t>Finnes bare et skjema til leger, 3 sider. NB: egenerklæring</a:t>
            </a:r>
          </a:p>
          <a:p>
            <a:pPr marL="342900" indent="-342900">
              <a:buFont typeface="Arial" panose="020B0604020202020204" pitchFamily="34" charset="0"/>
              <a:buChar char="•"/>
            </a:pPr>
            <a:r>
              <a:rPr lang="nb-NO" dirty="0"/>
              <a:t>Alle spørsmålene: </a:t>
            </a:r>
          </a:p>
          <a:p>
            <a:pPr marL="1028700" lvl="1" indent="-342900"/>
            <a:r>
              <a:rPr lang="nb-NO" dirty="0"/>
              <a:t>er helsekravet oppfylt eller </a:t>
            </a:r>
            <a:r>
              <a:rPr lang="nb-NO" dirty="0" err="1"/>
              <a:t>ikkje</a:t>
            </a:r>
            <a:r>
              <a:rPr lang="nb-NO" dirty="0"/>
              <a:t>? </a:t>
            </a:r>
          </a:p>
          <a:p>
            <a:pPr marL="1028700" lvl="1" indent="-342900"/>
            <a:r>
              <a:rPr lang="nb-NO" dirty="0"/>
              <a:t>«Eventuelle særlige vilkår»: kommenter helsekravets kriterier som </a:t>
            </a:r>
          </a:p>
          <a:p>
            <a:pPr marL="1485900" lvl="2" indent="-342900"/>
            <a:r>
              <a:rPr lang="nb-NO" dirty="0" err="1"/>
              <a:t>dok</a:t>
            </a:r>
            <a:r>
              <a:rPr lang="nb-NO" dirty="0"/>
              <a:t> avholdenhet, uttalelse fra nevrolog, revurdert diagnose av spesialist, bruk av C-PAP, medisiner….</a:t>
            </a:r>
          </a:p>
          <a:p>
            <a:pPr marL="342900" indent="-342900">
              <a:buFont typeface="Arial" panose="020B0604020202020204" pitchFamily="34" charset="0"/>
              <a:buChar char="•"/>
            </a:pPr>
            <a:r>
              <a:rPr lang="nb-NO" dirty="0"/>
              <a:t>Logisk konklusjon nederst i forhold til kryss lenger opp. </a:t>
            </a:r>
          </a:p>
          <a:p>
            <a:pPr marL="342900" indent="-342900">
              <a:buFont typeface="Arial" panose="020B0604020202020204" pitchFamily="34" charset="0"/>
              <a:buChar char="•"/>
            </a:pPr>
            <a:r>
              <a:rPr lang="nb-NO" dirty="0"/>
              <a:t>Førlighet</a:t>
            </a:r>
          </a:p>
          <a:p>
            <a:pPr marL="1028700" lvl="1" indent="-342900"/>
            <a:r>
              <a:rPr lang="nb-NO" dirty="0" err="1"/>
              <a:t>Ikkje</a:t>
            </a:r>
            <a:r>
              <a:rPr lang="nb-NO" dirty="0"/>
              <a:t> oppfylt ved behov for automat, </a:t>
            </a:r>
            <a:r>
              <a:rPr lang="nb-NO" dirty="0" err="1"/>
              <a:t>tilpassninger</a:t>
            </a:r>
            <a:r>
              <a:rPr lang="nb-NO" dirty="0"/>
              <a:t> eller ortoser.</a:t>
            </a:r>
          </a:p>
          <a:p>
            <a:pPr marL="1028700" lvl="1" indent="-342900"/>
            <a:r>
              <a:rPr lang="nb-NO" dirty="0"/>
              <a:t>Stabil </a:t>
            </a:r>
            <a:r>
              <a:rPr lang="nb-NO" dirty="0" err="1"/>
              <a:t>førlighetsvekkelse</a:t>
            </a:r>
            <a:r>
              <a:rPr lang="nb-NO" dirty="0"/>
              <a:t> er alt som </a:t>
            </a:r>
            <a:r>
              <a:rPr lang="nb-NO" dirty="0" err="1"/>
              <a:t>ikkje</a:t>
            </a:r>
            <a:r>
              <a:rPr lang="nb-NO" dirty="0"/>
              <a:t> er </a:t>
            </a:r>
            <a:r>
              <a:rPr lang="nb-NO" dirty="0" err="1"/>
              <a:t>progresivt</a:t>
            </a:r>
            <a:r>
              <a:rPr lang="nb-NO" dirty="0"/>
              <a:t> </a:t>
            </a:r>
          </a:p>
          <a:p>
            <a:pPr marL="342900" indent="-342900">
              <a:buFont typeface="Arial" panose="020B0604020202020204" pitchFamily="34" charset="0"/>
              <a:buChar char="•"/>
            </a:pPr>
            <a:r>
              <a:rPr lang="nb-NO" dirty="0"/>
              <a:t>Politi og SVV:  Halvparten feil utfylt. </a:t>
            </a:r>
          </a:p>
        </p:txBody>
      </p:sp>
      <p:pic>
        <p:nvPicPr>
          <p:cNvPr id="5" name="Bilde 4">
            <a:extLst>
              <a:ext uri="{FF2B5EF4-FFF2-40B4-BE49-F238E27FC236}">
                <a16:creationId xmlns:a16="http://schemas.microsoft.com/office/drawing/2014/main" id="{060D99F7-0D16-D747-8D54-D3F0939A032E}"/>
              </a:ext>
            </a:extLst>
          </p:cNvPr>
          <p:cNvPicPr>
            <a:picLocks noChangeAspect="1"/>
          </p:cNvPicPr>
          <p:nvPr/>
        </p:nvPicPr>
        <p:blipFill>
          <a:blip r:embed="rId2"/>
          <a:stretch>
            <a:fillRect/>
          </a:stretch>
        </p:blipFill>
        <p:spPr>
          <a:xfrm>
            <a:off x="0" y="-87330"/>
            <a:ext cx="4445815" cy="6858000"/>
          </a:xfrm>
          <a:prstGeom prst="rect">
            <a:avLst/>
          </a:prstGeom>
        </p:spPr>
      </p:pic>
      <p:pic>
        <p:nvPicPr>
          <p:cNvPr id="7" name="Bilde 6">
            <a:extLst>
              <a:ext uri="{FF2B5EF4-FFF2-40B4-BE49-F238E27FC236}">
                <a16:creationId xmlns:a16="http://schemas.microsoft.com/office/drawing/2014/main" id="{7A67CB54-4D76-6BE5-EE77-F91EDD06A232}"/>
              </a:ext>
            </a:extLst>
          </p:cNvPr>
          <p:cNvPicPr>
            <a:picLocks noChangeAspect="1"/>
          </p:cNvPicPr>
          <p:nvPr/>
        </p:nvPicPr>
        <p:blipFill>
          <a:blip r:embed="rId3"/>
          <a:stretch>
            <a:fillRect/>
          </a:stretch>
        </p:blipFill>
        <p:spPr>
          <a:xfrm>
            <a:off x="3373099" y="-87330"/>
            <a:ext cx="4434326" cy="6858000"/>
          </a:xfrm>
          <a:prstGeom prst="rect">
            <a:avLst/>
          </a:prstGeom>
        </p:spPr>
      </p:pic>
      <p:pic>
        <p:nvPicPr>
          <p:cNvPr id="9" name="Bilde 8">
            <a:extLst>
              <a:ext uri="{FF2B5EF4-FFF2-40B4-BE49-F238E27FC236}">
                <a16:creationId xmlns:a16="http://schemas.microsoft.com/office/drawing/2014/main" id="{DD24F562-077A-7475-D776-F9E1A3F5B809}"/>
              </a:ext>
            </a:extLst>
          </p:cNvPr>
          <p:cNvPicPr>
            <a:picLocks noChangeAspect="1"/>
          </p:cNvPicPr>
          <p:nvPr/>
        </p:nvPicPr>
        <p:blipFill>
          <a:blip r:embed="rId4"/>
          <a:stretch>
            <a:fillRect/>
          </a:stretch>
        </p:blipFill>
        <p:spPr>
          <a:xfrm>
            <a:off x="7401059" y="-87330"/>
            <a:ext cx="4790941" cy="6858000"/>
          </a:xfrm>
          <a:prstGeom prst="rect">
            <a:avLst/>
          </a:prstGeom>
        </p:spPr>
      </p:pic>
    </p:spTree>
    <p:extLst>
      <p:ext uri="{BB962C8B-B14F-4D97-AF65-F5344CB8AC3E}">
        <p14:creationId xmlns:p14="http://schemas.microsoft.com/office/powerpoint/2010/main" val="140508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65FCD5C3-0721-D195-8139-E2FC4B3B8128}"/>
              </a:ext>
            </a:extLst>
          </p:cNvPr>
          <p:cNvSpPr>
            <a:spLocks noGrp="1"/>
          </p:cNvSpPr>
          <p:nvPr>
            <p:ph type="body" sz="quarter" idx="10"/>
          </p:nvPr>
        </p:nvSpPr>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nb-NO" sz="3600" b="1" i="0" u="none" strike="noStrike" kern="0" cap="none" spc="0" normalizeH="0" baseline="0" noProof="0" dirty="0">
                <a:ln>
                  <a:noFill/>
                </a:ln>
                <a:solidFill>
                  <a:srgbClr val="00244E"/>
                </a:solidFill>
                <a:effectLst/>
                <a:uLnTx/>
                <a:uFillTx/>
                <a:latin typeface="Open Sans" panose="020B0606030504020204" pitchFamily="34" charset="0"/>
                <a:ea typeface="Open Sans" panose="020B0606030504020204" pitchFamily="34" charset="0"/>
                <a:cs typeface="Open Sans" panose="020B0606030504020204" pitchFamily="34" charset="0"/>
              </a:rPr>
              <a:t>II.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nb-NO" sz="3600" b="1" i="0" u="none" strike="noStrike" kern="0" cap="none" spc="0" normalizeH="0" baseline="0" noProof="0" dirty="0">
                <a:ln>
                  <a:noFill/>
                </a:ln>
                <a:solidFill>
                  <a:srgbClr val="00244E"/>
                </a:solidFill>
                <a:effectLst/>
                <a:uLnTx/>
                <a:uFillTx/>
                <a:latin typeface="Open Sans" panose="020B0606030504020204" pitchFamily="34" charset="0"/>
                <a:ea typeface="Open Sans" panose="020B0606030504020204" pitchFamily="34" charset="0"/>
                <a:cs typeface="Open Sans" panose="020B0606030504020204" pitchFamily="34" charset="0"/>
              </a:rPr>
              <a:t>Spesielt om helsekravene</a:t>
            </a:r>
          </a:p>
          <a:p>
            <a:endParaRPr lang="nb-NO" dirty="0"/>
          </a:p>
        </p:txBody>
      </p:sp>
    </p:spTree>
    <p:extLst>
      <p:ext uri="{BB962C8B-B14F-4D97-AF65-F5344CB8AC3E}">
        <p14:creationId xmlns:p14="http://schemas.microsoft.com/office/powerpoint/2010/main" val="3731549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E49ACC02-976E-28C5-FD5D-A2E68C87ED03}"/>
              </a:ext>
            </a:extLst>
          </p:cNvPr>
          <p:cNvSpPr>
            <a:spLocks noGrp="1"/>
          </p:cNvSpPr>
          <p:nvPr>
            <p:ph type="body" sz="quarter" idx="12"/>
          </p:nvPr>
        </p:nvSpPr>
        <p:spPr>
          <a:xfrm>
            <a:off x="1518834" y="740230"/>
            <a:ext cx="8880528" cy="470261"/>
          </a:xfrm>
        </p:spPr>
        <p:txBody>
          <a:bodyPr/>
          <a:lstStyle/>
          <a:p>
            <a:pPr algn="ctr"/>
            <a:r>
              <a:rPr lang="nb-NO" dirty="0"/>
              <a:t>Hva handler dette egentlig om? </a:t>
            </a:r>
          </a:p>
        </p:txBody>
      </p:sp>
      <p:pic>
        <p:nvPicPr>
          <p:cNvPr id="3" name="Bilde 2">
            <a:extLst>
              <a:ext uri="{FF2B5EF4-FFF2-40B4-BE49-F238E27FC236}">
                <a16:creationId xmlns:a16="http://schemas.microsoft.com/office/drawing/2014/main" id="{63ACCE9D-68E9-032B-B123-52227499EA36}"/>
              </a:ext>
            </a:extLst>
          </p:cNvPr>
          <p:cNvPicPr>
            <a:picLocks noChangeAspect="1"/>
          </p:cNvPicPr>
          <p:nvPr/>
        </p:nvPicPr>
        <p:blipFill>
          <a:blip r:embed="rId2"/>
          <a:stretch>
            <a:fillRect/>
          </a:stretch>
        </p:blipFill>
        <p:spPr>
          <a:xfrm>
            <a:off x="1191704" y="1337158"/>
            <a:ext cx="4044280" cy="2902607"/>
          </a:xfrm>
          <a:prstGeom prst="rect">
            <a:avLst/>
          </a:prstGeom>
        </p:spPr>
      </p:pic>
      <p:sp>
        <p:nvSpPr>
          <p:cNvPr id="4" name="Pil: venstre og høyre 3">
            <a:extLst>
              <a:ext uri="{FF2B5EF4-FFF2-40B4-BE49-F238E27FC236}">
                <a16:creationId xmlns:a16="http://schemas.microsoft.com/office/drawing/2014/main" id="{1837B61A-258E-6CA9-3B4F-4CB752A318EC}"/>
              </a:ext>
            </a:extLst>
          </p:cNvPr>
          <p:cNvSpPr/>
          <p:nvPr/>
        </p:nvSpPr>
        <p:spPr>
          <a:xfrm>
            <a:off x="5406208" y="2788462"/>
            <a:ext cx="1849462" cy="1178004"/>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dirty="0">
              <a:highlight>
                <a:srgbClr val="FF0000"/>
              </a:highlight>
            </a:endParaRPr>
          </a:p>
        </p:txBody>
      </p:sp>
      <p:pic>
        <p:nvPicPr>
          <p:cNvPr id="5" name="Bilde 4">
            <a:extLst>
              <a:ext uri="{FF2B5EF4-FFF2-40B4-BE49-F238E27FC236}">
                <a16:creationId xmlns:a16="http://schemas.microsoft.com/office/drawing/2014/main" id="{57D1E08B-F71F-6AF2-7DE7-AC11F0A47C2F}"/>
              </a:ext>
            </a:extLst>
          </p:cNvPr>
          <p:cNvPicPr>
            <a:picLocks noChangeAspect="1"/>
          </p:cNvPicPr>
          <p:nvPr/>
        </p:nvPicPr>
        <p:blipFill>
          <a:blip r:embed="rId3"/>
          <a:stretch>
            <a:fillRect/>
          </a:stretch>
        </p:blipFill>
        <p:spPr>
          <a:xfrm>
            <a:off x="7551207" y="3109904"/>
            <a:ext cx="3529890" cy="1713124"/>
          </a:xfrm>
          <a:prstGeom prst="rect">
            <a:avLst/>
          </a:prstGeom>
        </p:spPr>
      </p:pic>
      <p:pic>
        <p:nvPicPr>
          <p:cNvPr id="6" name="Bilde 5">
            <a:extLst>
              <a:ext uri="{FF2B5EF4-FFF2-40B4-BE49-F238E27FC236}">
                <a16:creationId xmlns:a16="http://schemas.microsoft.com/office/drawing/2014/main" id="{B85D2B10-FA94-58A3-FA4F-F75132CC9938}"/>
              </a:ext>
            </a:extLst>
          </p:cNvPr>
          <p:cNvPicPr>
            <a:picLocks noChangeAspect="1"/>
          </p:cNvPicPr>
          <p:nvPr/>
        </p:nvPicPr>
        <p:blipFill>
          <a:blip r:embed="rId4"/>
          <a:stretch>
            <a:fillRect/>
          </a:stretch>
        </p:blipFill>
        <p:spPr>
          <a:xfrm>
            <a:off x="7551207" y="1396780"/>
            <a:ext cx="3529890" cy="1713124"/>
          </a:xfrm>
          <a:prstGeom prst="rect">
            <a:avLst/>
          </a:prstGeom>
        </p:spPr>
      </p:pic>
      <p:sp>
        <p:nvSpPr>
          <p:cNvPr id="7" name="Plassholder for innhold 2">
            <a:extLst>
              <a:ext uri="{FF2B5EF4-FFF2-40B4-BE49-F238E27FC236}">
                <a16:creationId xmlns:a16="http://schemas.microsoft.com/office/drawing/2014/main" id="{D0A09B43-DA21-8D58-8D96-521FE27C168B}"/>
              </a:ext>
            </a:extLst>
          </p:cNvPr>
          <p:cNvSpPr txBox="1">
            <a:spLocks/>
          </p:cNvSpPr>
          <p:nvPr/>
        </p:nvSpPr>
        <p:spPr bwMode="auto">
          <a:xfrm>
            <a:off x="1066392" y="4725805"/>
            <a:ext cx="4044280" cy="117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rtl="0" eaLnBrk="1" fontAlgn="base" hangingPunct="1">
              <a:spcBef>
                <a:spcPct val="20000"/>
              </a:spcBef>
              <a:spcAft>
                <a:spcPct val="0"/>
              </a:spcAft>
              <a:buChar char="–"/>
              <a:defRPr sz="200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1" fontAlgn="base" hangingPunct="1">
              <a:spcBef>
                <a:spcPct val="20000"/>
              </a:spcBef>
              <a:spcAft>
                <a:spcPct val="0"/>
              </a:spcAft>
              <a:buChar char="•"/>
              <a:defRPr sz="240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1" fontAlgn="base" hangingPunct="1">
              <a:spcBef>
                <a:spcPct val="20000"/>
              </a:spcBef>
              <a:spcAft>
                <a:spcPct val="0"/>
              </a:spcAft>
              <a:buChar char="–"/>
              <a:defRPr sz="200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1" fontAlgn="base" hangingPunct="1">
              <a:spcBef>
                <a:spcPct val="20000"/>
              </a:spcBef>
              <a:spcAft>
                <a:spcPct val="0"/>
              </a:spcAft>
              <a:buChar char="»"/>
              <a:defRPr sz="200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rtl="0" eaLnBrk="1" fontAlgn="base" hangingPunct="1">
              <a:spcBef>
                <a:spcPct val="20000"/>
              </a:spcBef>
              <a:spcAft>
                <a:spcPct val="0"/>
              </a:spcAft>
              <a:defRPr sz="2000">
                <a:solidFill>
                  <a:schemeClr val="tx1"/>
                </a:solidFill>
                <a:latin typeface="+mn-lt"/>
                <a:ea typeface="+mn-ea"/>
              </a:defRPr>
            </a:lvl6pPr>
            <a:lvl7pPr marL="2971800" indent="-228600" algn="l" rtl="0" eaLnBrk="1" fontAlgn="base" hangingPunct="1">
              <a:spcBef>
                <a:spcPct val="20000"/>
              </a:spcBef>
              <a:spcAft>
                <a:spcPct val="0"/>
              </a:spcAft>
              <a:defRPr sz="2000">
                <a:solidFill>
                  <a:schemeClr val="tx1"/>
                </a:solidFill>
                <a:latin typeface="+mn-lt"/>
                <a:ea typeface="+mn-ea"/>
              </a:defRPr>
            </a:lvl7pPr>
            <a:lvl8pPr marL="3429000" indent="-228600" algn="l" rtl="0" eaLnBrk="1" fontAlgn="base" hangingPunct="1">
              <a:spcBef>
                <a:spcPct val="20000"/>
              </a:spcBef>
              <a:spcAft>
                <a:spcPct val="0"/>
              </a:spcAft>
              <a:defRPr sz="2000">
                <a:solidFill>
                  <a:schemeClr val="tx1"/>
                </a:solidFill>
                <a:latin typeface="+mn-lt"/>
                <a:ea typeface="+mn-ea"/>
              </a:defRPr>
            </a:lvl8pPr>
            <a:lvl9pPr marL="3886200" indent="-228600" algn="l" rtl="0" eaLnBrk="1" fontAlgn="base" hangingPunct="1">
              <a:spcBef>
                <a:spcPct val="20000"/>
              </a:spcBef>
              <a:spcAft>
                <a:spcPct val="0"/>
              </a:spcAft>
              <a:defRPr sz="2000">
                <a:solidFill>
                  <a:schemeClr val="tx1"/>
                </a:solidFill>
                <a:latin typeface="+mn-lt"/>
                <a:ea typeface="+mn-ea"/>
              </a:defRPr>
            </a:lvl9pPr>
          </a:lstStyle>
          <a:p>
            <a:pPr marL="0" indent="0" algn="ctr">
              <a:buNone/>
            </a:pPr>
            <a:r>
              <a:rPr lang="nb-NO" sz="3600" b="1" kern="0" dirty="0">
                <a:solidFill>
                  <a:srgbClr val="FF0000"/>
                </a:solidFill>
              </a:rPr>
              <a:t>Trafikksikkerhet for deg og meg</a:t>
            </a:r>
          </a:p>
          <a:p>
            <a:endParaRPr lang="nb-NO" kern="0" dirty="0">
              <a:solidFill>
                <a:srgbClr val="FF0000"/>
              </a:solidFill>
            </a:endParaRPr>
          </a:p>
        </p:txBody>
      </p:sp>
      <p:pic>
        <p:nvPicPr>
          <p:cNvPr id="8" name="Bilde 7">
            <a:extLst>
              <a:ext uri="{FF2B5EF4-FFF2-40B4-BE49-F238E27FC236}">
                <a16:creationId xmlns:a16="http://schemas.microsoft.com/office/drawing/2014/main" id="{15C5D9D1-AC53-F17E-F075-0E01230DC4B8}"/>
              </a:ext>
            </a:extLst>
          </p:cNvPr>
          <p:cNvPicPr>
            <a:picLocks noChangeAspect="1"/>
          </p:cNvPicPr>
          <p:nvPr/>
        </p:nvPicPr>
        <p:blipFill>
          <a:blip r:embed="rId5"/>
          <a:stretch>
            <a:fillRect/>
          </a:stretch>
        </p:blipFill>
        <p:spPr>
          <a:xfrm>
            <a:off x="7210759" y="4583250"/>
            <a:ext cx="3901778" cy="1627773"/>
          </a:xfrm>
          <a:prstGeom prst="rect">
            <a:avLst/>
          </a:prstGeom>
        </p:spPr>
      </p:pic>
    </p:spTree>
    <p:extLst>
      <p:ext uri="{BB962C8B-B14F-4D97-AF65-F5344CB8AC3E}">
        <p14:creationId xmlns:p14="http://schemas.microsoft.com/office/powerpoint/2010/main" val="178788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53" presetClass="entr" presetSubtype="16"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p:cTn id="16"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7">
                                            <p:txEl>
                                              <p:pRg st="0" end="0"/>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anim calcmode="lin" valueType="num">
                                      <p:cBhvr>
                                        <p:cTn id="26" dur="2000" fill="hold"/>
                                        <p:tgtEl>
                                          <p:spTgt spid="4"/>
                                        </p:tgtEl>
                                        <p:attrNameLst>
                                          <p:attrName>ppt_w</p:attrName>
                                        </p:attrNameLst>
                                      </p:cBhvr>
                                      <p:tavLst>
                                        <p:tav tm="0" fmla="#ppt_w*sin(2.5*pi*$)">
                                          <p:val>
                                            <p:fltVal val="0"/>
                                          </p:val>
                                        </p:tav>
                                        <p:tav tm="100000">
                                          <p:val>
                                            <p:fltVal val="1"/>
                                          </p:val>
                                        </p:tav>
                                      </p:tavLst>
                                    </p:anim>
                                    <p:anim calcmode="lin" valueType="num">
                                      <p:cBhvr>
                                        <p:cTn id="2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P: Kronisk alkoholmisbruk?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S: Ny pasient på fastlegelista. Pasienten er en «suksessrik» næringslivstopp. Kommer til kontroll etter innleggelse i sykehus pga. magesmerter. Ble der behandlet for en akutt pankreatitt. Benektet alkoholinntak ved innleggelse i sykehus, men overfor deg forteller han om betydelig inntak, ofte jobbrelatert. Hevder selv at han har «kontroll». I forbindelse med konsultasjonen tar diverse prøver, og finner forhøyede </a:t>
            </a:r>
            <a:r>
              <a:rPr kumimoji="0" lang="nb-NO" sz="2000" b="0" i="0" u="none" strike="noStrike" kern="1200" cap="none" spc="0" normalizeH="0" baseline="0" noProof="0" dirty="0" err="1">
                <a:ln>
                  <a:noFill/>
                </a:ln>
                <a:solidFill>
                  <a:prstClr val="black"/>
                </a:solidFill>
                <a:effectLst/>
                <a:uLnTx/>
                <a:uFillTx/>
                <a:latin typeface="Calibri" panose="020F0502020204030204"/>
                <a:ea typeface="+mn-ea"/>
                <a:cs typeface="+mn-cs"/>
              </a:rPr>
              <a:t>leverparametre</a:t>
            </a: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 forhøyet MCV og </a:t>
            </a:r>
            <a:r>
              <a:rPr kumimoji="0" lang="nb-NO" sz="2000" b="0" i="0" u="none" strike="noStrike" kern="1200" cap="none" spc="0" normalizeH="0" baseline="0" noProof="0" dirty="0" err="1">
                <a:ln>
                  <a:noFill/>
                </a:ln>
                <a:solidFill>
                  <a:prstClr val="black"/>
                </a:solidFill>
                <a:effectLst/>
                <a:uLnTx/>
                <a:uFillTx/>
                <a:latin typeface="Calibri" panose="020F0502020204030204"/>
                <a:ea typeface="+mn-ea"/>
                <a:cs typeface="+mn-cs"/>
              </a:rPr>
              <a:t>PEth</a:t>
            </a: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 0,5.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O: Klinisk undersøkelse uten anmerkning.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A: Skadelig bruk av alkohol.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P: Følge opp pasienten med tanke på alkoholbruk. Lufter problematikken med pasienten, som er noe avvisende til at forbruket er skadelig. Avtaler ny time. </a:t>
            </a:r>
          </a:p>
          <a:p>
            <a:endParaRPr lang="nb-NO" dirty="0"/>
          </a:p>
        </p:txBody>
      </p:sp>
    </p:spTree>
    <p:extLst>
      <p:ext uri="{BB962C8B-B14F-4D97-AF65-F5344CB8AC3E}">
        <p14:creationId xmlns:p14="http://schemas.microsoft.com/office/powerpoint/2010/main" val="1300680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C4463-47E3-C974-17F1-F0C48BA02EE6}"/>
              </a:ext>
            </a:extLst>
          </p:cNvPr>
          <p:cNvSpPr txBox="1">
            <a:spLocks/>
          </p:cNvSpPr>
          <p:nvPr/>
        </p:nvSpPr>
        <p:spPr bwMode="auto">
          <a:xfrm>
            <a:off x="695400" y="472371"/>
            <a:ext cx="10484544"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300" b="0">
                <a:solidFill>
                  <a:srgbClr val="00ADBA"/>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lgn="l" rtl="0" eaLnBrk="1" fontAlgn="base" hangingPunct="1">
              <a:spcBef>
                <a:spcPct val="0"/>
              </a:spcBef>
              <a:spcAft>
                <a:spcPct val="0"/>
              </a:spcAft>
              <a:defRPr sz="3300" b="1">
                <a:solidFill>
                  <a:srgbClr val="004382"/>
                </a:solidFill>
                <a:latin typeface="Verdana" pitchFamily="1" charset="0"/>
                <a:ea typeface="ＭＳ Ｐゴシック" pitchFamily="1" charset="-128"/>
              </a:defRPr>
            </a:lvl2pPr>
            <a:lvl3pPr algn="l" rtl="0" eaLnBrk="1" fontAlgn="base" hangingPunct="1">
              <a:spcBef>
                <a:spcPct val="0"/>
              </a:spcBef>
              <a:spcAft>
                <a:spcPct val="0"/>
              </a:spcAft>
              <a:defRPr sz="3300" b="1">
                <a:solidFill>
                  <a:srgbClr val="004382"/>
                </a:solidFill>
                <a:latin typeface="Verdana" pitchFamily="1" charset="0"/>
                <a:ea typeface="ＭＳ Ｐゴシック" pitchFamily="1" charset="-128"/>
              </a:defRPr>
            </a:lvl3pPr>
            <a:lvl4pPr algn="l" rtl="0" eaLnBrk="1" fontAlgn="base" hangingPunct="1">
              <a:spcBef>
                <a:spcPct val="0"/>
              </a:spcBef>
              <a:spcAft>
                <a:spcPct val="0"/>
              </a:spcAft>
              <a:defRPr sz="3300" b="1">
                <a:solidFill>
                  <a:srgbClr val="004382"/>
                </a:solidFill>
                <a:latin typeface="Verdana" pitchFamily="1" charset="0"/>
                <a:ea typeface="ＭＳ Ｐゴシック" pitchFamily="1" charset="-128"/>
              </a:defRPr>
            </a:lvl4pPr>
            <a:lvl5pPr algn="l" rtl="0" eaLnBrk="1" fontAlgn="base" hangingPunct="1">
              <a:spcBef>
                <a:spcPct val="0"/>
              </a:spcBef>
              <a:spcAft>
                <a:spcPct val="0"/>
              </a:spcAft>
              <a:defRPr sz="3300" b="1">
                <a:solidFill>
                  <a:srgbClr val="004382"/>
                </a:solidFill>
                <a:latin typeface="Verdana" pitchFamily="1" charset="0"/>
                <a:ea typeface="ＭＳ Ｐゴシック" pitchFamily="1" charset="-128"/>
              </a:defRPr>
            </a:lvl5pPr>
            <a:lvl6pPr marL="457200" algn="l" rtl="0" eaLnBrk="1" fontAlgn="base" hangingPunct="1">
              <a:spcBef>
                <a:spcPct val="0"/>
              </a:spcBef>
              <a:spcAft>
                <a:spcPct val="0"/>
              </a:spcAft>
              <a:defRPr sz="3300" b="1">
                <a:solidFill>
                  <a:srgbClr val="004382"/>
                </a:solidFill>
                <a:latin typeface="Verdana" pitchFamily="1" charset="0"/>
                <a:ea typeface="ＭＳ Ｐゴシック" pitchFamily="1" charset="-128"/>
              </a:defRPr>
            </a:lvl6pPr>
            <a:lvl7pPr marL="914400" algn="l" rtl="0" eaLnBrk="1" fontAlgn="base" hangingPunct="1">
              <a:spcBef>
                <a:spcPct val="0"/>
              </a:spcBef>
              <a:spcAft>
                <a:spcPct val="0"/>
              </a:spcAft>
              <a:defRPr sz="3300" b="1">
                <a:solidFill>
                  <a:srgbClr val="004382"/>
                </a:solidFill>
                <a:latin typeface="Verdana" pitchFamily="1" charset="0"/>
                <a:ea typeface="ＭＳ Ｐゴシック" pitchFamily="1" charset="-128"/>
              </a:defRPr>
            </a:lvl7pPr>
            <a:lvl8pPr marL="1371600" algn="l" rtl="0" eaLnBrk="1" fontAlgn="base" hangingPunct="1">
              <a:spcBef>
                <a:spcPct val="0"/>
              </a:spcBef>
              <a:spcAft>
                <a:spcPct val="0"/>
              </a:spcAft>
              <a:defRPr sz="3300" b="1">
                <a:solidFill>
                  <a:srgbClr val="004382"/>
                </a:solidFill>
                <a:latin typeface="Verdana" pitchFamily="1" charset="0"/>
                <a:ea typeface="ＭＳ Ｐゴシック" pitchFamily="1" charset="-128"/>
              </a:defRPr>
            </a:lvl8pPr>
            <a:lvl9pPr marL="1828800" algn="l" rtl="0" eaLnBrk="1" fontAlgn="base" hangingPunct="1">
              <a:spcBef>
                <a:spcPct val="0"/>
              </a:spcBef>
              <a:spcAft>
                <a:spcPct val="0"/>
              </a:spcAft>
              <a:defRPr sz="3300" b="1">
                <a:solidFill>
                  <a:srgbClr val="004382"/>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b-NO" kern="0" dirty="0"/>
              <a:t>Helsekravet til</a:t>
            </a:r>
            <a:r>
              <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alkohol </a:t>
            </a:r>
          </a:p>
        </p:txBody>
      </p:sp>
      <p:sp>
        <p:nvSpPr>
          <p:cNvPr id="5" name="Plassholder for tekst 4">
            <a:extLst>
              <a:ext uri="{FF2B5EF4-FFF2-40B4-BE49-F238E27FC236}">
                <a16:creationId xmlns:a16="http://schemas.microsoft.com/office/drawing/2014/main" id="{A428DBE1-458E-1C4A-E4FE-670247597300}"/>
              </a:ext>
            </a:extLst>
          </p:cNvPr>
          <p:cNvSpPr>
            <a:spLocks noGrp="1"/>
          </p:cNvSpPr>
          <p:nvPr>
            <p:ph type="body" sz="quarter" idx="11"/>
          </p:nvPr>
        </p:nvSpPr>
        <p:spPr>
          <a:xfrm>
            <a:off x="1057541" y="2164988"/>
            <a:ext cx="10078772" cy="1453423"/>
          </a:xfrm>
        </p:spPr>
        <p:txBody>
          <a:bodyPr/>
          <a:lstStyle/>
          <a:p>
            <a:r>
              <a:rPr lang="nn-NO" dirty="0"/>
              <a:t>Alle gå inn i </a:t>
            </a:r>
            <a:r>
              <a:rPr lang="nb-NO" dirty="0"/>
              <a:t>førerkortveilederen </a:t>
            </a:r>
            <a:r>
              <a:rPr lang="nn-NO" dirty="0"/>
              <a:t>og finne helsekravet til alkohol?</a:t>
            </a:r>
          </a:p>
          <a:p>
            <a:r>
              <a:rPr lang="nn-NO" dirty="0"/>
              <a:t>Kva står der?  </a:t>
            </a:r>
          </a:p>
        </p:txBody>
      </p:sp>
      <p:sp>
        <p:nvSpPr>
          <p:cNvPr id="6" name="Plassholder for tekst 2">
            <a:extLst>
              <a:ext uri="{FF2B5EF4-FFF2-40B4-BE49-F238E27FC236}">
                <a16:creationId xmlns:a16="http://schemas.microsoft.com/office/drawing/2014/main" id="{9864026F-7E2D-94DB-EE69-2B356C74A657}"/>
              </a:ext>
            </a:extLst>
          </p:cNvPr>
          <p:cNvSpPr txBox="1">
            <a:spLocks/>
          </p:cNvSpPr>
          <p:nvPr/>
        </p:nvSpPr>
        <p:spPr>
          <a:xfrm>
            <a:off x="1055687" y="1048435"/>
            <a:ext cx="10078772" cy="4305084"/>
          </a:xfrm>
          <a:prstGeom prst="rect">
            <a:avLst/>
          </a:prstGeom>
          <a:solidFill>
            <a:schemeClr val="bg1">
              <a:lumMod val="95000"/>
            </a:schemeClr>
          </a:solidFill>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4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spcBef>
                <a:spcPct val="20000"/>
              </a:spcBef>
              <a:spcAft>
                <a:spcPct val="0"/>
              </a:spcAft>
              <a:buFontTx/>
              <a:buChar char="•"/>
              <a:defRPr/>
            </a:pPr>
            <a:r>
              <a:rPr lang="nb-NO" kern="0" dirty="0">
                <a:solidFill>
                  <a:srgbClr val="808080">
                    <a:lumMod val="50000"/>
                  </a:srgbClr>
                </a:solidFill>
                <a:latin typeface="Open Sans" panose="020B0606030504020204" pitchFamily="34" charset="0"/>
                <a:ea typeface="Open Sans" panose="020B0606030504020204" pitchFamily="34" charset="0"/>
                <a:cs typeface="Open Sans" panose="020B0606030504020204" pitchFamily="34" charset="0"/>
              </a:rPr>
              <a:t>Når «muntlig kjøreforbud»/kjørekarens</a:t>
            </a:r>
          </a:p>
          <a:p>
            <a:pPr marL="742950" lvl="1" indent="-285750" fontAlgn="base">
              <a:spcBef>
                <a:spcPct val="20000"/>
              </a:spcBef>
              <a:spcAft>
                <a:spcPct val="0"/>
              </a:spcAft>
              <a:buFontTx/>
              <a:buChar char="–"/>
              <a:defRPr/>
            </a:pPr>
            <a:r>
              <a:rPr lang="nb-NO" kern="0" dirty="0">
                <a:solidFill>
                  <a:srgbClr val="808080">
                    <a:lumMod val="50000"/>
                  </a:srgbClr>
                </a:solidFill>
                <a:latin typeface="Open Sans" panose="020B0606030504020204" pitchFamily="34" charset="0"/>
                <a:ea typeface="Open Sans" panose="020B0606030504020204" pitchFamily="34" charset="0"/>
                <a:cs typeface="Open Sans" panose="020B0606030504020204" pitchFamily="34" charset="0"/>
              </a:rPr>
              <a:t>Ved tvil og ved ikke oppfylt</a:t>
            </a:r>
          </a:p>
          <a:p>
            <a:pPr marL="742950" lvl="1" indent="-285750" fontAlgn="base">
              <a:spcBef>
                <a:spcPct val="20000"/>
              </a:spcBef>
              <a:spcAft>
                <a:spcPct val="0"/>
              </a:spcAft>
              <a:buFontTx/>
              <a:buChar char="–"/>
              <a:defRPr/>
            </a:pPr>
            <a:r>
              <a:rPr lang="nb-NO" kern="0" dirty="0">
                <a:solidFill>
                  <a:srgbClr val="808080">
                    <a:lumMod val="50000"/>
                  </a:srgbClr>
                </a:solidFill>
                <a:latin typeface="Open Sans" panose="020B0606030504020204" pitchFamily="34" charset="0"/>
                <a:ea typeface="Open Sans" panose="020B0606030504020204" pitchFamily="34" charset="0"/>
                <a:cs typeface="Open Sans" panose="020B0606030504020204" pitchFamily="34" charset="0"/>
              </a:rPr>
              <a:t>Ta test (urin og </a:t>
            </a:r>
            <a:r>
              <a:rPr lang="nb-NO" kern="0" dirty="0" err="1">
                <a:solidFill>
                  <a:srgbClr val="808080">
                    <a:lumMod val="50000"/>
                  </a:srgbClr>
                </a:solidFill>
                <a:latin typeface="Open Sans" panose="020B0606030504020204" pitchFamily="34" charset="0"/>
                <a:ea typeface="Open Sans" panose="020B0606030504020204" pitchFamily="34" charset="0"/>
                <a:cs typeface="Open Sans" panose="020B0606030504020204" pitchFamily="34" charset="0"/>
              </a:rPr>
              <a:t>PEth</a:t>
            </a:r>
            <a:r>
              <a:rPr lang="nb-NO" kern="0" dirty="0">
                <a:solidFill>
                  <a:srgbClr val="808080">
                    <a:lumMod val="50000"/>
                  </a:srgbClr>
                </a:solidFill>
                <a:latin typeface="Open Sans" panose="020B0606030504020204" pitchFamily="34" charset="0"/>
                <a:ea typeface="Open Sans" panose="020B0606030504020204" pitchFamily="34" charset="0"/>
                <a:cs typeface="Open Sans" panose="020B0606030504020204" pitchFamily="34" charset="0"/>
              </a:rPr>
              <a:t>) med en gang!</a:t>
            </a:r>
          </a:p>
          <a:p>
            <a:pPr lvl="2" fontAlgn="base">
              <a:spcBef>
                <a:spcPct val="20000"/>
              </a:spcBef>
              <a:spcAft>
                <a:spcPct val="0"/>
              </a:spcAft>
              <a:buFontTx/>
              <a:buChar char="•"/>
              <a:defRPr/>
            </a:pPr>
            <a:r>
              <a:rPr lang="nb-NO" kern="0" dirty="0">
                <a:solidFill>
                  <a:srgbClr val="808080">
                    <a:lumMod val="50000"/>
                  </a:srgbClr>
                </a:solidFill>
                <a:latin typeface="Open Sans" panose="020B0606030504020204" pitchFamily="34" charset="0"/>
                <a:ea typeface="Open Sans" panose="020B0606030504020204" pitchFamily="34" charset="0"/>
                <a:cs typeface="Open Sans" panose="020B0606030504020204" pitchFamily="34" charset="0"/>
              </a:rPr>
              <a:t>Avklare helsekravet og starte </a:t>
            </a:r>
            <a:r>
              <a:rPr lang="nb-NO" kern="0" dirty="0" err="1">
                <a:solidFill>
                  <a:srgbClr val="808080">
                    <a:lumMod val="50000"/>
                  </a:srgbClr>
                </a:solidFill>
                <a:latin typeface="Open Sans" panose="020B0606030504020204" pitchFamily="34" charset="0"/>
                <a:ea typeface="Open Sans" panose="020B0606030504020204" pitchFamily="34" charset="0"/>
                <a:cs typeface="Open Sans" panose="020B0606030504020204" pitchFamily="34" charset="0"/>
              </a:rPr>
              <a:t>dok</a:t>
            </a:r>
            <a:r>
              <a:rPr lang="nb-NO" kern="0" dirty="0">
                <a:solidFill>
                  <a:srgbClr val="808080">
                    <a:lumMod val="50000"/>
                  </a:srgbClr>
                </a:solidFill>
                <a:latin typeface="Open Sans" panose="020B0606030504020204" pitchFamily="34" charset="0"/>
                <a:ea typeface="Open Sans" panose="020B0606030504020204" pitchFamily="34" charset="0"/>
                <a:cs typeface="Open Sans" panose="020B0606030504020204" pitchFamily="34" charset="0"/>
              </a:rPr>
              <a:t> avholdenhet i henhold til veilederen</a:t>
            </a:r>
          </a:p>
          <a:p>
            <a:pPr marL="742950" lvl="1" indent="-285750" fontAlgn="base">
              <a:spcBef>
                <a:spcPct val="20000"/>
              </a:spcBef>
              <a:spcAft>
                <a:spcPct val="0"/>
              </a:spcAft>
              <a:buFontTx/>
              <a:buChar char="–"/>
              <a:defRPr/>
            </a:pPr>
            <a:r>
              <a:rPr lang="nb-NO" kern="0" dirty="0">
                <a:solidFill>
                  <a:srgbClr val="808080">
                    <a:lumMod val="50000"/>
                  </a:srgbClr>
                </a:solidFill>
                <a:latin typeface="Open Sans" panose="020B0606030504020204" pitchFamily="34" charset="0"/>
                <a:ea typeface="Open Sans" panose="020B0606030504020204" pitchFamily="34" charset="0"/>
                <a:cs typeface="Open Sans" panose="020B0606030504020204" pitchFamily="34" charset="0"/>
              </a:rPr>
              <a:t>Kartlegging av helsekravet?</a:t>
            </a:r>
          </a:p>
          <a:p>
            <a:pPr lvl="2" fontAlgn="base">
              <a:spcBef>
                <a:spcPct val="20000"/>
              </a:spcBef>
              <a:spcAft>
                <a:spcPct val="0"/>
              </a:spcAft>
              <a:buFontTx/>
              <a:buChar char="•"/>
              <a:defRPr/>
            </a:pPr>
            <a:r>
              <a:rPr lang="nb-NO" kern="0" dirty="0">
                <a:solidFill>
                  <a:srgbClr val="808080">
                    <a:lumMod val="50000"/>
                  </a:srgbClr>
                </a:solidFill>
                <a:latin typeface="Open Sans" panose="020B0606030504020204" pitchFamily="34" charset="0"/>
                <a:ea typeface="Open Sans" panose="020B0606030504020204" pitchFamily="34" charset="0"/>
                <a:cs typeface="Open Sans" panose="020B0606030504020204" pitchFamily="34" charset="0"/>
              </a:rPr>
              <a:t>komparentopplysninger, rusmiddelanamnese, jobbsituasjon, skadehistorikk, kliniske undersøkelse og biomarkører</a:t>
            </a:r>
          </a:p>
          <a:p>
            <a:pPr lvl="2" fontAlgn="base">
              <a:spcBef>
                <a:spcPct val="20000"/>
              </a:spcBef>
              <a:spcAft>
                <a:spcPct val="0"/>
              </a:spcAft>
              <a:buFontTx/>
              <a:buChar char="•"/>
              <a:defRPr/>
            </a:pPr>
            <a:r>
              <a:rPr lang="nb-NO" kern="0" dirty="0">
                <a:solidFill>
                  <a:srgbClr val="808080">
                    <a:lumMod val="50000"/>
                  </a:srgbClr>
                </a:solidFill>
                <a:latin typeface="Open Sans" panose="020B0606030504020204" pitchFamily="34" charset="0"/>
                <a:ea typeface="Open Sans" panose="020B0606030504020204" pitchFamily="34" charset="0"/>
                <a:cs typeface="Open Sans" panose="020B0606030504020204" pitchFamily="34" charset="0"/>
              </a:rPr>
              <a:t>«Ved innleggelse i rusinstitusjon grunnet avhengighet vil som regel helsekravet ikke være oppfylt. «</a:t>
            </a:r>
          </a:p>
          <a:p>
            <a:pPr marL="457200" lvl="1" indent="0" fontAlgn="base">
              <a:spcBef>
                <a:spcPct val="20000"/>
              </a:spcBef>
              <a:spcAft>
                <a:spcPct val="0"/>
              </a:spcAft>
              <a:buFontTx/>
              <a:buNone/>
              <a:defRPr/>
            </a:pPr>
            <a:endParaRPr lang="nb-NO" kern="0" dirty="0">
              <a:solidFill>
                <a:srgbClr val="808080">
                  <a:lumMod val="50000"/>
                </a:srgb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fontAlgn="base">
              <a:spcBef>
                <a:spcPct val="20000"/>
              </a:spcBef>
              <a:spcAft>
                <a:spcPct val="0"/>
              </a:spcAft>
              <a:buFontTx/>
              <a:buChar char="•"/>
              <a:defRPr/>
            </a:pPr>
            <a:r>
              <a:rPr lang="nb-NO" kern="0" dirty="0">
                <a:solidFill>
                  <a:srgbClr val="808080">
                    <a:lumMod val="50000"/>
                  </a:srgbClr>
                </a:solidFill>
                <a:latin typeface="Open Sans" panose="020B0606030504020204" pitchFamily="34" charset="0"/>
                <a:ea typeface="Open Sans" panose="020B0606030504020204" pitchFamily="34" charset="0"/>
                <a:cs typeface="Open Sans" panose="020B0606030504020204" pitchFamily="34" charset="0"/>
              </a:rPr>
              <a:t>Når melding til SF?</a:t>
            </a:r>
          </a:p>
          <a:p>
            <a:pPr marL="742950" lvl="1" indent="-285750" fontAlgn="base">
              <a:spcBef>
                <a:spcPct val="20000"/>
              </a:spcBef>
              <a:spcAft>
                <a:spcPct val="0"/>
              </a:spcAft>
              <a:buFontTx/>
              <a:buChar char="–"/>
              <a:defRPr/>
            </a:pPr>
            <a:r>
              <a:rPr lang="nb-NO" kern="0" dirty="0">
                <a:solidFill>
                  <a:srgbClr val="808080">
                    <a:lumMod val="50000"/>
                  </a:srgbClr>
                </a:solidFill>
                <a:latin typeface="Open Sans" panose="020B0606030504020204" pitchFamily="34" charset="0"/>
                <a:ea typeface="Open Sans" panose="020B0606030504020204" pitchFamily="34" charset="0"/>
                <a:cs typeface="Open Sans" panose="020B0606030504020204" pitchFamily="34" charset="0"/>
              </a:rPr>
              <a:t>Ikke dokumentere avholdenhet i 6 måneder etter oppstart av kjørekarens.</a:t>
            </a:r>
          </a:p>
          <a:p>
            <a:endParaRPr lang="nb-NO" dirty="0"/>
          </a:p>
        </p:txBody>
      </p:sp>
    </p:spTree>
    <p:extLst>
      <p:ext uri="{BB962C8B-B14F-4D97-AF65-F5344CB8AC3E}">
        <p14:creationId xmlns:p14="http://schemas.microsoft.com/office/powerpoint/2010/main" val="264328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P: Regelmessig bruk av hasj</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S: Mann, 23 år. Forteller at han bruker det regelmessig siste året. Siste inntak i går ettermiddag (på jobb). Oppdaget av arbeidsgiver som har gitt han beskjed om at han får sparken om han ikke slutter. Oppsøker deg for å få hjelp til å slutte med hasj, og dokumentere rusfrihet.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O: Klinisk undersøkelse uten anmerkning. Ingen objektiv ruspåvirkning ved undersøkelse.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A: Bruk av illegale rusmidler.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P: Avtaler ny time om en uke. Planlegger første biokjemiske prøver om fire uker. </a:t>
            </a:r>
          </a:p>
          <a:p>
            <a:endParaRPr lang="nb-NO" dirty="0"/>
          </a:p>
        </p:txBody>
      </p:sp>
    </p:spTree>
    <p:extLst>
      <p:ext uri="{BB962C8B-B14F-4D97-AF65-F5344CB8AC3E}">
        <p14:creationId xmlns:p14="http://schemas.microsoft.com/office/powerpoint/2010/main" val="2311549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P: Bruk av illegale rusmidler og LAR-behandling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S: 23 år gammel mann. Nylig utskrevet fra rusinstitusjon etter innleggelse for oppstart av LAR-behandling. Nå også i arbeidsutprøving. Har fram til for to måneder siden brukt illegale rusmidler regelmessig. Etter dette </a:t>
            </a:r>
            <a:r>
              <a:rPr kumimoji="0" lang="nb-NO" sz="2200" b="0" i="0" u="none" strike="noStrike" kern="1200" cap="none" spc="0" normalizeH="0" baseline="0" noProof="0" dirty="0" err="1">
                <a:ln>
                  <a:noFill/>
                </a:ln>
                <a:solidFill>
                  <a:prstClr val="black"/>
                </a:solidFill>
                <a:effectLst/>
                <a:uLnTx/>
                <a:uFillTx/>
                <a:latin typeface="Calibri" panose="020F0502020204030204"/>
                <a:ea typeface="+mn-ea"/>
                <a:cs typeface="+mn-cs"/>
              </a:rPr>
              <a:t>Subuxone</a:t>
            </a: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 fra fastlege i samarbeid med LAR.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O: Ved god allmenntilstand. Ikke ruspåvirket eller objektive bivirkninger av substitusjonspreparatet. Ingen mistanke om bruk av andre rusmidler.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A: Pasient i LAR-behandling.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P: Fortsette regelmessige kontroller. Avtaler ny time. </a:t>
            </a:r>
          </a:p>
          <a:p>
            <a:endParaRPr lang="nb-NO" dirty="0"/>
          </a:p>
        </p:txBody>
      </p:sp>
    </p:spTree>
    <p:extLst>
      <p:ext uri="{BB962C8B-B14F-4D97-AF65-F5344CB8AC3E}">
        <p14:creationId xmlns:p14="http://schemas.microsoft.com/office/powerpoint/2010/main" val="3604823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P: LAR-behandling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S: 35 år gammel mann. Stabil LAR-behandling i 6 år. Ingen registrerte tilbakefall. Arbeider i teknisk etat i kommunen. Har behov for førerkortklasse C1 i jobbsammenheng.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O: Ikke ruspåvirket eller objektive bivirkninger av substitusjonspreparatet. Ingen mistanke om bruk av andre rusmidler.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A: Pasient i LAR-behandling.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P: Fortsette regelmessige kontroller. Avtaler ny time. </a:t>
            </a:r>
          </a:p>
          <a:p>
            <a:endParaRPr lang="nb-NO" dirty="0"/>
          </a:p>
        </p:txBody>
      </p:sp>
    </p:spTree>
    <p:extLst>
      <p:ext uri="{BB962C8B-B14F-4D97-AF65-F5344CB8AC3E}">
        <p14:creationId xmlns:p14="http://schemas.microsoft.com/office/powerpoint/2010/main" val="3364899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Akutte ryggsmerter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32 år gammel kvinne. Akutte ryggsmerter siste tre dager. Sitter i korsryggen, ingen utstråling. Hatt liknende smerter tidligere. Bedre i ro, men tydelig smertepåvirket ved bevegelse. Har forsøkt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Ibux</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400 mg x 3.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Normale kurvaturer, paravertebral palpasjonsømhet.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Lasegue</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negativ. Øvrig klinisk undersøkelse uten anmerkning.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Akutt lumbago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Du forsøker korttidsbehandling med Paralgin forte x 4 i kombinasjon med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Ibux</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400 mg x 3.  </a:t>
            </a:r>
          </a:p>
          <a:p>
            <a:endParaRPr lang="nb-NO" dirty="0"/>
          </a:p>
        </p:txBody>
      </p:sp>
    </p:spTree>
    <p:extLst>
      <p:ext uri="{BB962C8B-B14F-4D97-AF65-F5344CB8AC3E}">
        <p14:creationId xmlns:p14="http://schemas.microsoft.com/office/powerpoint/2010/main" val="3692626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Kroniske skuldersmerter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Mann, 50 år, snekker. Langvarige kroniske skuldersmerter. Bruker fast Paralgin forte hver kveld. Kommer for å få fornyet resepter.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Lett redusert bevegelighet i høyre skulder. Smerter fremprovoseres i ytterstillingene. Status uendret fra tidligere.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Kroniske skuldersmerter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Fortsette behandlingen med Paralgin forte hver kveld og fysioterapi.   </a:t>
            </a:r>
          </a:p>
          <a:p>
            <a:endParaRPr lang="nb-NO" dirty="0"/>
          </a:p>
        </p:txBody>
      </p:sp>
    </p:spTree>
    <p:extLst>
      <p:ext uri="{BB962C8B-B14F-4D97-AF65-F5344CB8AC3E}">
        <p14:creationId xmlns:p14="http://schemas.microsoft.com/office/powerpoint/2010/main" val="1987849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Uro og søvnproblemer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43 år gammel kvinne. Samlivsproblemer. Sover dårlig og føler seg urolig, hjertebank i perioder. Har brukt 20 mg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oxazepam</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daglig i lengre tid. Ønsker noe for sine søvnproblemer.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Klinisk undersøkelse uten anmerkning.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«Sosialt» betingede søvnproblemer?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Du forsøker behandling med 7,5 mg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zopiklon</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sammen med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oxzazepam</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Du skriver ut resept for ti dager. </a:t>
            </a:r>
          </a:p>
          <a:p>
            <a:endParaRPr lang="nb-NO" dirty="0"/>
          </a:p>
        </p:txBody>
      </p:sp>
    </p:spTree>
    <p:extLst>
      <p:ext uri="{BB962C8B-B14F-4D97-AF65-F5344CB8AC3E}">
        <p14:creationId xmlns:p14="http://schemas.microsoft.com/office/powerpoint/2010/main" val="3370502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Kroniske nakkesmerter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Mann, 50 år, bussjåfør. Langvarige kroniske nakkesmerter. Bruker fast Paralgin forte x 4. Kommer for å få fornyet resepter.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Tilnærmet normal bevegelighet i nakken. Palpasjonsømhet i nakkemuskulatur. Smerter fremprovoseres i ytterstillingene. Status uendret fra tidligere.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Kroniske nakkesmerter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Fortsette behandlingen med Paralgin forte x 4 og fysioterapi.   </a:t>
            </a:r>
          </a:p>
          <a:p>
            <a:endParaRPr lang="nb-NO" dirty="0"/>
          </a:p>
        </p:txBody>
      </p:sp>
    </p:spTree>
    <p:extLst>
      <p:ext uri="{BB962C8B-B14F-4D97-AF65-F5344CB8AC3E}">
        <p14:creationId xmlns:p14="http://schemas.microsoft.com/office/powerpoint/2010/main" val="310427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Langvarig benzodiazepinbruk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Mann, 45 år. Angstproblematikk. Sier at det eneste som gir han ro i kroppen er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Rivotril</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Har brukt dette i mange år. Bruker daglig 1-1,5 mg. Vil ikke diskutere alternativ behandling eller nedtrapping. Sier det vil ødelegge livet hans. Ønsker bare å få fornyet resepter.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Ingen objektive bivirkninger av legemidlet. Ingen mistanke om bruk av rusmidler.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Toleranseutvikling? Avhengighet?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Fornye resept – planlegge nedtrapping. Lufter problematikken med pasienten. Avtaler ny time. </a:t>
            </a:r>
          </a:p>
          <a:p>
            <a:endParaRPr lang="nb-NO" dirty="0"/>
          </a:p>
        </p:txBody>
      </p:sp>
    </p:spTree>
    <p:extLst>
      <p:ext uri="{BB962C8B-B14F-4D97-AF65-F5344CB8AC3E}">
        <p14:creationId xmlns:p14="http://schemas.microsoft.com/office/powerpoint/2010/main" val="1951278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AC1C39-8C57-5792-139C-5DEDE64B56D3}"/>
              </a:ext>
            </a:extLst>
          </p:cNvPr>
          <p:cNvSpPr>
            <a:spLocks noGrp="1"/>
          </p:cNvSpPr>
          <p:nvPr>
            <p:ph type="title"/>
          </p:nvPr>
        </p:nvSpPr>
        <p:spPr>
          <a:xfrm>
            <a:off x="1055687" y="494131"/>
            <a:ext cx="10080625" cy="1077209"/>
          </a:xfrm>
        </p:spPr>
        <p:txBody>
          <a:bodyPr/>
          <a:lstStyle/>
          <a:p>
            <a:pPr algn="ctr"/>
            <a:r>
              <a:rPr lang="nb-NO" dirty="0"/>
              <a:t>Hvorfor skal behandler vurdere </a:t>
            </a:r>
            <a:br>
              <a:rPr lang="nb-NO" dirty="0"/>
            </a:br>
            <a:r>
              <a:rPr lang="nb-NO" dirty="0"/>
              <a:t>helsekrav til </a:t>
            </a:r>
            <a:r>
              <a:rPr lang="nb-NO" dirty="0" err="1"/>
              <a:t>førerett</a:t>
            </a:r>
            <a:r>
              <a:rPr lang="nb-NO" dirty="0"/>
              <a:t>? </a:t>
            </a:r>
          </a:p>
        </p:txBody>
      </p:sp>
      <p:sp>
        <p:nvSpPr>
          <p:cNvPr id="3" name="Plassholder for tekst 2">
            <a:extLst>
              <a:ext uri="{FF2B5EF4-FFF2-40B4-BE49-F238E27FC236}">
                <a16:creationId xmlns:a16="http://schemas.microsoft.com/office/drawing/2014/main" id="{87330706-F9CE-5B61-01FD-4852B6463025}"/>
              </a:ext>
            </a:extLst>
          </p:cNvPr>
          <p:cNvSpPr>
            <a:spLocks noGrp="1"/>
          </p:cNvSpPr>
          <p:nvPr>
            <p:ph type="body" sz="quarter" idx="11"/>
          </p:nvPr>
        </p:nvSpPr>
        <p:spPr>
          <a:xfrm>
            <a:off x="336884" y="2135605"/>
            <a:ext cx="11640553" cy="4614111"/>
          </a:xfrm>
        </p:spPr>
        <p:txBody>
          <a:bodyPr/>
          <a:lstStyle/>
          <a:p>
            <a:pPr marL="342900" indent="-342900">
              <a:buFont typeface="Arial" panose="020B0604020202020204" pitchFamily="34" charset="0"/>
              <a:buChar char="•"/>
            </a:pPr>
            <a:r>
              <a:rPr lang="nb-NO" dirty="0"/>
              <a:t>VTL § 21: </a:t>
            </a:r>
          </a:p>
          <a:p>
            <a:pPr marL="1028700" lvl="1" indent="-342900"/>
            <a:r>
              <a:rPr lang="nb-NO" dirty="0"/>
              <a:t>«Ingen må føre eller forsøke å føre kjøretøy når han er i en slik tilstand at han ikke kan anses skikket til å kjøre på trygg måte,….»</a:t>
            </a:r>
          </a:p>
          <a:p>
            <a:pPr marL="342900" indent="-342900">
              <a:buFont typeface="Arial" panose="020B0604020202020204" pitchFamily="34" charset="0"/>
              <a:buChar char="•"/>
            </a:pPr>
            <a:r>
              <a:rPr lang="nb-NO" dirty="0"/>
              <a:t>Ikke alle førere forstår når helsen utgjør en trafikksikkerhetsrisiko..</a:t>
            </a:r>
          </a:p>
          <a:p>
            <a:pPr marL="1028700" lvl="1" indent="-342900"/>
            <a:r>
              <a:rPr lang="nb-NO" dirty="0"/>
              <a:t>EU direktiv om helsekrav til </a:t>
            </a:r>
            <a:r>
              <a:rPr lang="nb-NO" dirty="0" err="1"/>
              <a:t>førerett</a:t>
            </a:r>
            <a:endParaRPr lang="nb-NO" dirty="0"/>
          </a:p>
          <a:p>
            <a:pPr marL="1028700" lvl="1" indent="-342900"/>
            <a:r>
              <a:rPr lang="nb-NO" dirty="0"/>
              <a:t>Land har organisert dette ulikt</a:t>
            </a:r>
          </a:p>
          <a:p>
            <a:pPr marL="1485900" lvl="2" indent="-342900"/>
            <a:r>
              <a:rPr lang="nb-NO" dirty="0"/>
              <a:t>Noen krever vurdering av helsekravene kun ved hver fornying, 5-10-15 år.  </a:t>
            </a:r>
          </a:p>
          <a:p>
            <a:pPr marL="1485900" lvl="2" indent="-342900"/>
            <a:r>
              <a:rPr lang="nb-NO" dirty="0"/>
              <a:t>Norge </a:t>
            </a:r>
          </a:p>
          <a:p>
            <a:pPr marL="1943100" lvl="3" indent="-342900"/>
            <a:r>
              <a:rPr lang="nb-NO" dirty="0"/>
              <a:t>Behandlende lege, psykolog og optiker har kontinuerlig plikt til å vurdere dette.</a:t>
            </a:r>
          </a:p>
          <a:p>
            <a:pPr marL="1943100" lvl="3" indent="-342900"/>
            <a:r>
              <a:rPr lang="nb-NO" dirty="0"/>
              <a:t>Kun egenerklæring ved fornying, legeattest kun ved  </a:t>
            </a:r>
          </a:p>
          <a:p>
            <a:pPr marL="2400300" lvl="4" indent="-342900"/>
            <a:r>
              <a:rPr lang="nb-NO" dirty="0"/>
              <a:t>Fornying etter fylt 80 år eller </a:t>
            </a:r>
          </a:p>
          <a:p>
            <a:pPr marL="2400300" lvl="4" indent="-342900"/>
            <a:r>
              <a:rPr lang="nb-NO" dirty="0"/>
              <a:t>utfra avkryssing i egenerklæringen hvert 15 år. </a:t>
            </a:r>
          </a:p>
        </p:txBody>
      </p:sp>
    </p:spTree>
    <p:extLst>
      <p:ext uri="{BB962C8B-B14F-4D97-AF65-F5344CB8AC3E}">
        <p14:creationId xmlns:p14="http://schemas.microsoft.com/office/powerpoint/2010/main" val="329360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52E0F2F7-79A8-417D-7080-5F837CB83D42}"/>
              </a:ext>
            </a:extLst>
          </p:cNvPr>
          <p:cNvSpPr>
            <a:spLocks noGrp="1"/>
          </p:cNvSpPr>
          <p:nvPr>
            <p:ph type="body" sz="quarter" idx="11"/>
          </p:nvPr>
        </p:nvSpPr>
        <p:spPr>
          <a:xfrm>
            <a:off x="1057541" y="776614"/>
            <a:ext cx="10078772" cy="5532633"/>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ADHD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18 år gutt som ønsker å kjøre opp på bil. Kjent hyperkinetisk forstyrrelse uten atferdsforstyrrelse (F90.0). Behandles med sentralstimulerende legemidler.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Klinisk undersøkelse uten anmerkning. Ingen mistanke om komorbide lidelser.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ADHD med god effekt av behandling.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Fylle ut førerkortattest? </a:t>
            </a:r>
          </a:p>
          <a:p>
            <a:endParaRPr lang="nb-NO" dirty="0"/>
          </a:p>
        </p:txBody>
      </p:sp>
    </p:spTree>
    <p:extLst>
      <p:ext uri="{BB962C8B-B14F-4D97-AF65-F5344CB8AC3E}">
        <p14:creationId xmlns:p14="http://schemas.microsoft.com/office/powerpoint/2010/main" val="908011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P: Søvnvansker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S: Mann, 55 år. Søvnvansker i perioder. Kjører vogntog og sliter med å få sove i «hviletiden». Har hatt god effekt av </a:t>
            </a:r>
            <a:r>
              <a:rPr kumimoji="0" lang="nb-NO" sz="2200" b="0" i="0" u="none" strike="noStrike" kern="1200" cap="none" spc="0" normalizeH="0" baseline="0" noProof="0" dirty="0" err="1">
                <a:ln>
                  <a:noFill/>
                </a:ln>
                <a:solidFill>
                  <a:prstClr val="black"/>
                </a:solidFill>
                <a:effectLst/>
                <a:uLnTx/>
                <a:uFillTx/>
                <a:latin typeface="Calibri" panose="020F0502020204030204"/>
                <a:ea typeface="+mn-ea"/>
                <a:cs typeface="+mn-cs"/>
              </a:rPr>
              <a:t>zopiklon</a:t>
            </a: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 7,5 mg. Ønsker bare å få fornyet resepter.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O: Rapporterer ingen subjektive bivirkninger av legemidlet. Ingen mistanke om bruk av rusmidler eller andre legemidler.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A: Situasjonsbetingede søvnvansker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P: Skriver ut resept på 10 tabletter. Avtaler at disse </a:t>
            </a:r>
            <a:r>
              <a:rPr kumimoji="0" lang="nb-NO" sz="2200" b="0" i="1" u="none" strike="noStrike" kern="1200" cap="none" spc="0" normalizeH="0" baseline="0" noProof="0" dirty="0">
                <a:ln>
                  <a:noFill/>
                </a:ln>
                <a:solidFill>
                  <a:prstClr val="black"/>
                </a:solidFill>
                <a:effectLst/>
                <a:uLnTx/>
                <a:uFillTx/>
                <a:latin typeface="Calibri" panose="020F0502020204030204"/>
                <a:ea typeface="+mn-ea"/>
                <a:cs typeface="+mn-cs"/>
              </a:rPr>
              <a:t>ikke </a:t>
            </a: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brukes i forbindelse med kjøring, men når han kommer hjem igjen. Avtaler ny time for å følge opp problemstillingen.  </a:t>
            </a:r>
          </a:p>
          <a:p>
            <a:endParaRPr lang="nb-NO" dirty="0"/>
          </a:p>
        </p:txBody>
      </p:sp>
    </p:spTree>
    <p:extLst>
      <p:ext uri="{BB962C8B-B14F-4D97-AF65-F5344CB8AC3E}">
        <p14:creationId xmlns:p14="http://schemas.microsoft.com/office/powerpoint/2010/main" val="1357510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52E0F2F7-79A8-417D-7080-5F837CB83D42}"/>
              </a:ext>
            </a:extLst>
          </p:cNvPr>
          <p:cNvSpPr>
            <a:spLocks noGrp="1"/>
          </p:cNvSpPr>
          <p:nvPr>
            <p:ph type="body" sz="quarter" idx="11"/>
          </p:nvPr>
        </p:nvSpPr>
        <p:spPr>
          <a:xfrm>
            <a:off x="1057541" y="776614"/>
            <a:ext cx="10078772" cy="5532633"/>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P: Førerkortfornyelse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S: 80 år gammel mann. Kommer som avtalt time. Skal fornye førerkortet. Kona styrer praten, men han forteller at han ikke har noen problemer i trafikken. "God erfaring etter mange år, og har aldri vært borti noen uhell. Kjører bare der jeg er kjent". Kona antyder at hukommelsen blitt noe dårligere, og at hun lurer på om det finnes medisiner som kan hjelpe.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O: TMT-A 125 sekunder, TMT-B avbrutt da han gir opp. Viser lite innsikt i sin kognitive svikt.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A: Kognitiv svikt?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P: Avtaler ny time for kognitiv utredning. </a:t>
            </a:r>
          </a:p>
          <a:p>
            <a:endParaRPr lang="nb-NO" dirty="0"/>
          </a:p>
        </p:txBody>
      </p:sp>
    </p:spTree>
    <p:extLst>
      <p:ext uri="{BB962C8B-B14F-4D97-AF65-F5344CB8AC3E}">
        <p14:creationId xmlns:p14="http://schemas.microsoft.com/office/powerpoint/2010/main" val="1480026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52E0F2F7-79A8-417D-7080-5F837CB83D42}"/>
              </a:ext>
            </a:extLst>
          </p:cNvPr>
          <p:cNvSpPr>
            <a:spLocks noGrp="1"/>
          </p:cNvSpPr>
          <p:nvPr>
            <p:ph type="body" sz="quarter" idx="11"/>
          </p:nvPr>
        </p:nvSpPr>
        <p:spPr>
          <a:xfrm>
            <a:off x="1057541" y="776614"/>
            <a:ext cx="10078772" cy="5532633"/>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Diabetes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Mann, 27 år, lastebilsjåfør. Kjent diabetes type 1. Bruker insulin.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Klinisk undersøkelse uten anmerkning. Ingen senkomplikasjoner. Undersøkt hos øyelege.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Diabetes.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Avtalt oppfølgende kontroll om seks måneder. </a:t>
            </a:r>
          </a:p>
          <a:p>
            <a:endParaRPr lang="nb-NO" dirty="0"/>
          </a:p>
        </p:txBody>
      </p:sp>
    </p:spTree>
    <p:extLst>
      <p:ext uri="{BB962C8B-B14F-4D97-AF65-F5344CB8AC3E}">
        <p14:creationId xmlns:p14="http://schemas.microsoft.com/office/powerpoint/2010/main" val="647413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52E0F2F7-79A8-417D-7080-5F837CB83D42}"/>
              </a:ext>
            </a:extLst>
          </p:cNvPr>
          <p:cNvSpPr>
            <a:spLocks noGrp="1"/>
          </p:cNvSpPr>
          <p:nvPr>
            <p:ph type="body" sz="quarter" idx="11"/>
          </p:nvPr>
        </p:nvSpPr>
        <p:spPr>
          <a:xfrm>
            <a:off x="1057541" y="776614"/>
            <a:ext cx="10078772" cy="5532633"/>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Protese venstre underekstremitet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Jente, 18 år. Traumatisk amputasjon av venstre legg for 10 år siden. Bruker protese. Skal kjøre opp på bil.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Klinisk undersøkelse uten anmerkning (utover bruk protese).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Fylle ut førerkortattest?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Ingen kontroll avtales. </a:t>
            </a:r>
          </a:p>
          <a:p>
            <a:endParaRPr lang="nb-NO" dirty="0"/>
          </a:p>
        </p:txBody>
      </p:sp>
    </p:spTree>
    <p:extLst>
      <p:ext uri="{BB962C8B-B14F-4D97-AF65-F5344CB8AC3E}">
        <p14:creationId xmlns:p14="http://schemas.microsoft.com/office/powerpoint/2010/main" val="1838498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9864026F-7E2D-94DB-EE69-2B356C74A657}"/>
              </a:ext>
            </a:extLst>
          </p:cNvPr>
          <p:cNvSpPr>
            <a:spLocks noGrp="1"/>
          </p:cNvSpPr>
          <p:nvPr>
            <p:ph type="body" sz="quarter" idx="11"/>
          </p:nvPr>
        </p:nvSpPr>
        <p:spPr>
          <a:xfrm>
            <a:off x="1057541" y="400834"/>
            <a:ext cx="10078772" cy="5908414"/>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P: Smerter i rygg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S: Mann, 53 år, lastebilsjåfør. Oppsøker lege for ryggsmerter over lengre tid. Sitter lumbalt, ingen utstråling. Har i forkant av konsultasjonen blitt undersøkt av legestudent ved legekontoret som har funnet mulig </a:t>
            </a:r>
            <a:r>
              <a:rPr kumimoji="0" lang="nb-NO" sz="2200" b="0" i="0" u="none" strike="noStrike" kern="1200" cap="none" spc="0" normalizeH="0" baseline="0" noProof="0" dirty="0" err="1">
                <a:ln>
                  <a:noFill/>
                </a:ln>
                <a:solidFill>
                  <a:prstClr val="black"/>
                </a:solidFill>
                <a:effectLst/>
                <a:uLnTx/>
                <a:uFillTx/>
                <a:latin typeface="Calibri" panose="020F0502020204030204"/>
                <a:ea typeface="+mn-ea"/>
                <a:cs typeface="+mn-cs"/>
              </a:rPr>
              <a:t>oppfylning</a:t>
            </a: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 i buken.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O: </a:t>
            </a:r>
            <a:r>
              <a:rPr kumimoji="0" lang="nb-NO" sz="2200" b="0" i="0" u="none" strike="noStrike" kern="1200" cap="none" spc="0" normalizeH="0" baseline="0" noProof="0" dirty="0" err="1">
                <a:ln>
                  <a:noFill/>
                </a:ln>
                <a:solidFill>
                  <a:prstClr val="black"/>
                </a:solidFill>
                <a:effectLst/>
                <a:uLnTx/>
                <a:uFillTx/>
                <a:latin typeface="Calibri" panose="020F0502020204030204"/>
                <a:ea typeface="+mn-ea"/>
                <a:cs typeface="+mn-cs"/>
              </a:rPr>
              <a:t>Palpabel</a:t>
            </a: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b-NO" sz="2200" b="0" i="0" u="none" strike="noStrike" kern="1200" cap="none" spc="0" normalizeH="0" baseline="0" noProof="0" dirty="0" err="1">
                <a:ln>
                  <a:noFill/>
                </a:ln>
                <a:solidFill>
                  <a:prstClr val="black"/>
                </a:solidFill>
                <a:effectLst/>
                <a:uLnTx/>
                <a:uFillTx/>
                <a:latin typeface="Calibri" panose="020F0502020204030204"/>
                <a:ea typeface="+mn-ea"/>
                <a:cs typeface="+mn-cs"/>
              </a:rPr>
              <a:t>oppfylning</a:t>
            </a: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 i buk, største diameter ca. 5 cm. For øvrig er klinisk status uten anmerkning. Ved henvisning til ultralyd abdomen påvises aortaaneurisme med diameter på 6,2 cm.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A: Vurderes som tilfeldig funn. Henvises karkirurg.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P: Avtaler </a:t>
            </a:r>
            <a:r>
              <a:rPr kumimoji="0" lang="nb-NO" sz="2200" b="0" i="0" u="none" strike="noStrike" kern="1200" cap="none" spc="0" normalizeH="0" baseline="0" noProof="0" dirty="0" err="1">
                <a:ln>
                  <a:noFill/>
                </a:ln>
                <a:solidFill>
                  <a:prstClr val="black"/>
                </a:solidFill>
                <a:effectLst/>
                <a:uLnTx/>
                <a:uFillTx/>
                <a:latin typeface="Calibri" panose="020F0502020204030204"/>
                <a:ea typeface="+mn-ea"/>
                <a:cs typeface="+mn-cs"/>
              </a:rPr>
              <a:t>rekontakt</a:t>
            </a: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 ved forverring av ryggsmerter. Gir info om alarmsymptomer. </a:t>
            </a:r>
          </a:p>
          <a:p>
            <a:endParaRPr lang="nb-NO" dirty="0"/>
          </a:p>
        </p:txBody>
      </p:sp>
    </p:spTree>
    <p:extLst>
      <p:ext uri="{BB962C8B-B14F-4D97-AF65-F5344CB8AC3E}">
        <p14:creationId xmlns:p14="http://schemas.microsoft.com/office/powerpoint/2010/main" val="935606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Bevissthetstap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Mann, 48 år og bussjåfør. Undersøkt primært på legevakt. Mistet bevisstheten under jogging. Plutselig innsettende. Kutt i panne med behov for sutur og tannskade etter fall. Ikke opplevd likende tidligere. Sier selv at han jogget, og at det neste han husker er at han våkner «på bakken». Innlegges sykehus.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Kardiologisk og nevrologisk utredning uten anmerkning.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Bevissthetstap av ukjent årsak.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Time hos fastlege for å fjerne suturer.  </a:t>
            </a:r>
          </a:p>
          <a:p>
            <a:endParaRPr lang="nb-NO" dirty="0"/>
          </a:p>
        </p:txBody>
      </p:sp>
    </p:spTree>
    <p:extLst>
      <p:ext uri="{BB962C8B-B14F-4D97-AF65-F5344CB8AC3E}">
        <p14:creationId xmlns:p14="http://schemas.microsoft.com/office/powerpoint/2010/main" val="4104957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9864026F-7E2D-94DB-EE69-2B356C74A657}"/>
              </a:ext>
            </a:extLst>
          </p:cNvPr>
          <p:cNvSpPr>
            <a:spLocks noGrp="1"/>
          </p:cNvSpPr>
          <p:nvPr>
            <p:ph type="body" sz="quarter" idx="11"/>
          </p:nvPr>
        </p:nvSpPr>
        <p:spPr>
          <a:xfrm>
            <a:off x="1057541" y="400834"/>
            <a:ext cx="10078772" cy="5908414"/>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P: Hjerneslag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S: Kvinne, 78 år. Nylig utskrevet etter innleggelse for (</a:t>
            </a:r>
            <a:r>
              <a:rPr kumimoji="0" lang="nb-NO" sz="2200" b="0" i="0" u="none" strike="noStrike" kern="1200" cap="none" spc="0" normalizeH="0" baseline="0" noProof="0" dirty="0" err="1">
                <a:ln>
                  <a:noFill/>
                </a:ln>
                <a:solidFill>
                  <a:prstClr val="black"/>
                </a:solidFill>
                <a:effectLst/>
                <a:uLnTx/>
                <a:uFillTx/>
                <a:latin typeface="Calibri" panose="020F0502020204030204"/>
                <a:ea typeface="+mn-ea"/>
                <a:cs typeface="+mn-cs"/>
              </a:rPr>
              <a:t>venstresidig</a:t>
            </a: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 hjerneslag. Tidligere frisk. Kommer til oppfølgende kontroll hos fastlege.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O: Lett afasi. Kraftsvikt i høyre håndledd/hånd. Redusert gripeevne og vesentlig redusert ekstensjonsevne i håndledd. Styringsvansker med høyre hånd. Øvrig klinisk undersøkelse uten anmerkning. Ingen synsfeltutfall eller kognitiv svekkelse.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A: Fysioterapi.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P: Ny kontroll avtales om 14 dager. </a:t>
            </a:r>
          </a:p>
          <a:p>
            <a:endParaRPr lang="nb-NO" dirty="0"/>
          </a:p>
        </p:txBody>
      </p:sp>
    </p:spTree>
    <p:extLst>
      <p:ext uri="{BB962C8B-B14F-4D97-AF65-F5344CB8AC3E}">
        <p14:creationId xmlns:p14="http://schemas.microsoft.com/office/powerpoint/2010/main" val="2287908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Bevissthetstap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Mann, 21 år, taxi sjåfør. Besvimer under blodprøvetaking. Enkelte rykninger initialt. Våkner raskt til, mentalt adekvat.  Oppgir at han kjente øresus, og svimmelhet like før han mistet bevisstheten.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Klinisk undersøkelse uten anmerkning.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Vasovagal</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synkope.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Ingen plan om fornyet kontroll med tanke på bevissthetstap. </a:t>
            </a:r>
          </a:p>
          <a:p>
            <a:endParaRPr lang="nb-NO" dirty="0"/>
          </a:p>
        </p:txBody>
      </p:sp>
    </p:spTree>
    <p:extLst>
      <p:ext uri="{BB962C8B-B14F-4D97-AF65-F5344CB8AC3E}">
        <p14:creationId xmlns:p14="http://schemas.microsoft.com/office/powerpoint/2010/main" val="2838162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Bevissthetstap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Kvinne, 72 år, har førerkort for klasse C1E (for bobil). Innlegges etter bevissthetstap. Plutselig innsettende. Har også hatt flere nærsynkoper siste tiden.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EKG påvist AV-blokk med indikasjon for pacemaker.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Synkope som følge av AV-blokk. Pacemaker implanteres.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Pacemakerkontroll. </a:t>
            </a:r>
          </a:p>
          <a:p>
            <a:endParaRPr lang="nb-NO" dirty="0"/>
          </a:p>
        </p:txBody>
      </p:sp>
    </p:spTree>
    <p:extLst>
      <p:ext uri="{BB962C8B-B14F-4D97-AF65-F5344CB8AC3E}">
        <p14:creationId xmlns:p14="http://schemas.microsoft.com/office/powerpoint/2010/main" val="1800905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51D985-090A-B2E4-F3E9-21197162778F}"/>
              </a:ext>
            </a:extLst>
          </p:cNvPr>
          <p:cNvSpPr>
            <a:spLocks noGrp="1"/>
          </p:cNvSpPr>
          <p:nvPr>
            <p:ph type="title"/>
          </p:nvPr>
        </p:nvSpPr>
        <p:spPr/>
        <p:txBody>
          <a:bodyPr/>
          <a:lstStyle/>
          <a:p>
            <a:r>
              <a:rPr lang="nb-NO" dirty="0"/>
              <a:t>Hva skal vi se på i dag?</a:t>
            </a:r>
          </a:p>
        </p:txBody>
      </p:sp>
      <p:sp>
        <p:nvSpPr>
          <p:cNvPr id="3" name="Plassholder for tekst 2">
            <a:extLst>
              <a:ext uri="{FF2B5EF4-FFF2-40B4-BE49-F238E27FC236}">
                <a16:creationId xmlns:a16="http://schemas.microsoft.com/office/drawing/2014/main" id="{D1FE74AC-AA1B-0D04-E634-299F7B7A75F6}"/>
              </a:ext>
            </a:extLst>
          </p:cNvPr>
          <p:cNvSpPr>
            <a:spLocks noGrp="1"/>
          </p:cNvSpPr>
          <p:nvPr>
            <p:ph type="body" sz="quarter" idx="11"/>
          </p:nvPr>
        </p:nvSpPr>
        <p:spPr/>
        <p:txBody>
          <a:bodyPr/>
          <a:lstStyle/>
          <a:p>
            <a:r>
              <a:rPr lang="nb-NO" dirty="0"/>
              <a:t>1. Regelverket generelt</a:t>
            </a:r>
          </a:p>
          <a:p>
            <a:r>
              <a:rPr lang="nb-NO" dirty="0"/>
              <a:t>2. Spesielt om helsekravene</a:t>
            </a:r>
          </a:p>
          <a:p>
            <a:endParaRPr lang="nb-NO" dirty="0"/>
          </a:p>
        </p:txBody>
      </p:sp>
    </p:spTree>
    <p:extLst>
      <p:ext uri="{BB962C8B-B14F-4D97-AF65-F5344CB8AC3E}">
        <p14:creationId xmlns:p14="http://schemas.microsoft.com/office/powerpoint/2010/main" val="28320703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Epilepsi?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Kvinne 31 år, drosjesjåfør. Innlagt etter andregangs anfall med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bevisshetstap</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kramper og tungebitt. Ingen provoserende faktorer.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Postiktal</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ved innleggelse.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Patologisk EEG. Ingen patologiske funn ved MR-</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caput</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Epilepsi – igangsatt anfallsforebyggende behandling.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Følge opp legemiddelbehandling som anbefalt av nevrolog. Avtaler ny time. </a:t>
            </a:r>
          </a:p>
          <a:p>
            <a:endParaRPr lang="nb-NO" dirty="0"/>
          </a:p>
        </p:txBody>
      </p:sp>
    </p:spTree>
    <p:extLst>
      <p:ext uri="{BB962C8B-B14F-4D97-AF65-F5344CB8AC3E}">
        <p14:creationId xmlns:p14="http://schemas.microsoft.com/office/powerpoint/2010/main" val="20573696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Anfall med kramper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Kvinne, 34 år. Innlagt med kramper uten kjent årsak. Tungebitt. Ikke hatt liknende tidligere. Sovet litt dårlig i det siste ellers ingenting «uvanlig». Feberkramper ved flere anledninger som barn.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Ingen nevrologiske utfall. Normal EEG og MR-</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caput</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Trøtthet etter anfall. Støl i muskulatur.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Enkeltstående uprovosert anfall. Var innlagt til observasjon. Ikke indikasjon for anfallsforebyggende behandling.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Ingen plan for oppfølging.</a:t>
            </a:r>
          </a:p>
          <a:p>
            <a:endParaRPr lang="nb-NO" dirty="0"/>
          </a:p>
        </p:txBody>
      </p:sp>
    </p:spTree>
    <p:extLst>
      <p:ext uri="{BB962C8B-B14F-4D97-AF65-F5344CB8AC3E}">
        <p14:creationId xmlns:p14="http://schemas.microsoft.com/office/powerpoint/2010/main" val="3599444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Brystsmerter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Kvinne, 68 år, drosjesjåfør. Kjent stabil angina. Nå fått anginasmerter i hvile. Innlegges i sykehus. Smertefri ved innleggelse.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Koronar angiografi viser to signifikante stenoser som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stentbehandles</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Smertefri. AEKG før utskrivelse uten anmerkning.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Kontroll hos fastlege etter 3 uker. </a:t>
            </a:r>
          </a:p>
          <a:p>
            <a:endParaRPr lang="nb-NO" dirty="0"/>
          </a:p>
        </p:txBody>
      </p:sp>
    </p:spTree>
    <p:extLst>
      <p:ext uri="{BB962C8B-B14F-4D97-AF65-F5344CB8AC3E}">
        <p14:creationId xmlns:p14="http://schemas.microsoft.com/office/powerpoint/2010/main" val="4175116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Brystsmerter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Mann, 58 år og bussjåfør. Innlegges med sentrale brystsmerter med utstråling til venstre arm. Smerter i ca. 1 time ved ankomst ambulanse. MONA-behandling i ambulanse. Smertefri ved ankomst sykehus.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Signifikant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troponinstigning</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Uspesifikke forandringer på EKG.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NSTEMI.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Kontroll hos fastlege etter en uke for oppfølging av igangsatt sekundærprofylaktisk behandling.  </a:t>
            </a:r>
          </a:p>
          <a:p>
            <a:endParaRPr lang="nb-NO" dirty="0"/>
          </a:p>
        </p:txBody>
      </p:sp>
    </p:spTree>
    <p:extLst>
      <p:ext uri="{BB962C8B-B14F-4D97-AF65-F5344CB8AC3E}">
        <p14:creationId xmlns:p14="http://schemas.microsoft.com/office/powerpoint/2010/main" val="3575025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52E0F2F7-79A8-417D-7080-5F837CB83D42}"/>
              </a:ext>
            </a:extLst>
          </p:cNvPr>
          <p:cNvSpPr>
            <a:spLocks noGrp="1"/>
          </p:cNvSpPr>
          <p:nvPr>
            <p:ph type="body" sz="quarter" idx="11"/>
          </p:nvPr>
        </p:nvSpPr>
        <p:spPr>
          <a:xfrm>
            <a:off x="1057541" y="776614"/>
            <a:ext cx="10078772" cy="5532633"/>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Brystsmerter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Mann, 58 år og bussjåfør. Innlegges med sentrale brystsmerter med utstråling til venstre arm. Smerter i ca. 1 time ved ankomst ambulanse. MONA-behandling i ambulanse. Smertefri ved ankomst sykehus.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Signifikant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troponinstigning</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Uspesifikke forandringer på EKG.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NSTEMI.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Kontroll hos fastlege etter en uke for oppfølging av igangsatt sekundærprofylaktisk behandling.  </a:t>
            </a:r>
          </a:p>
          <a:p>
            <a:endParaRPr lang="nb-NO" dirty="0"/>
          </a:p>
        </p:txBody>
      </p:sp>
    </p:spTree>
    <p:extLst>
      <p:ext uri="{BB962C8B-B14F-4D97-AF65-F5344CB8AC3E}">
        <p14:creationId xmlns:p14="http://schemas.microsoft.com/office/powerpoint/2010/main" val="3306558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52E0F2F7-79A8-417D-7080-5F837CB83D42}"/>
              </a:ext>
            </a:extLst>
          </p:cNvPr>
          <p:cNvSpPr>
            <a:spLocks noGrp="1"/>
          </p:cNvSpPr>
          <p:nvPr>
            <p:ph type="body" sz="quarter" idx="11"/>
          </p:nvPr>
        </p:nvSpPr>
        <p:spPr>
          <a:xfrm>
            <a:off x="1057541" y="776614"/>
            <a:ext cx="10078772" cy="5532633"/>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Bevissthetstap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Mann, 35 år, lastebilsjåfør. Innlegges etter plutselig hjertestans i svømmehall. Ventrikkelflimmer som konverteres etter første sjokk gitt av ambulansepersonell. Våken ved ankomst sykehus.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Utredning viser funn forenelig med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arytmogen</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høyre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ventrikkelkardiomyopati</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ICD-indikasjon og får implantert ICD.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Avtalt oppfølgende kontroll hos kardiolog. </a:t>
            </a:r>
          </a:p>
          <a:p>
            <a:endParaRPr lang="nb-NO" dirty="0"/>
          </a:p>
        </p:txBody>
      </p:sp>
    </p:spTree>
    <p:extLst>
      <p:ext uri="{BB962C8B-B14F-4D97-AF65-F5344CB8AC3E}">
        <p14:creationId xmlns:p14="http://schemas.microsoft.com/office/powerpoint/2010/main" val="3216507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52E0F2F7-79A8-417D-7080-5F837CB83D42}"/>
              </a:ext>
            </a:extLst>
          </p:cNvPr>
          <p:cNvSpPr>
            <a:spLocks noGrp="1"/>
          </p:cNvSpPr>
          <p:nvPr>
            <p:ph type="body" sz="quarter" idx="11"/>
          </p:nvPr>
        </p:nvSpPr>
        <p:spPr>
          <a:xfrm>
            <a:off x="1057541" y="776614"/>
            <a:ext cx="10078772" cy="5532633"/>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Diabetes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Mann, 58 år, bussjåfør. Kjent diabetes type 2 siste 5 år. Bruker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Metformin</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Ingen hypoglykemier.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Hypertensjon, BMI 30. Ikke retinopati, nevropati eller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nefropati</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Diabetes. Vektreduksjon tilstrebes.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Avtalt oppfølgende kontroll om seks måneder. </a:t>
            </a:r>
          </a:p>
          <a:p>
            <a:endParaRPr lang="nb-NO" dirty="0"/>
          </a:p>
        </p:txBody>
      </p:sp>
    </p:spTree>
    <p:extLst>
      <p:ext uri="{BB962C8B-B14F-4D97-AF65-F5344CB8AC3E}">
        <p14:creationId xmlns:p14="http://schemas.microsoft.com/office/powerpoint/2010/main" val="29804766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52E0F2F7-79A8-417D-7080-5F837CB83D42}"/>
              </a:ext>
            </a:extLst>
          </p:cNvPr>
          <p:cNvSpPr>
            <a:spLocks noGrp="1"/>
          </p:cNvSpPr>
          <p:nvPr>
            <p:ph type="body" sz="quarter" idx="11"/>
          </p:nvPr>
        </p:nvSpPr>
        <p:spPr>
          <a:xfrm>
            <a:off x="1057541" y="776614"/>
            <a:ext cx="10078772" cy="5532633"/>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Alvorlig psykisk sykdom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Mann, 27 år. Kjent paranoid schizofreni. Siste innleggelse før det aktuelle for 1 år siden. Nylig innlagt i på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tvungnet</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vern i akuttpsykiatrisk sengepost med funksjonssvikt, manglende sykdomsinnsikt og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autoseponering</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av antipsykotisk behandling. Videre behandling med depot hver 14. dag på vedtak i psykisk helsevernloven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pga</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manglende sykdomsinnsikt.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Etter en måned nå igjen tilbake i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habitualtilstand</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Samarbeider </a:t>
            </a:r>
            <a:r>
              <a:rPr lang="nb-NO" dirty="0">
                <a:solidFill>
                  <a:prstClr val="black"/>
                </a:solidFill>
                <a:latin typeface="Calibri" panose="020F0502020204030204"/>
              </a:rPr>
              <a:t>om injeksjoner</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Skal behandles med injeksjoner hver 14. dag på fastlegekontoret.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Ny time om 14 dager avtales. </a:t>
            </a:r>
          </a:p>
          <a:p>
            <a:endParaRPr lang="nb-NO" dirty="0"/>
          </a:p>
        </p:txBody>
      </p:sp>
    </p:spTree>
    <p:extLst>
      <p:ext uri="{BB962C8B-B14F-4D97-AF65-F5344CB8AC3E}">
        <p14:creationId xmlns:p14="http://schemas.microsoft.com/office/powerpoint/2010/main" val="32244965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52E0F2F7-79A8-417D-7080-5F837CB83D42}"/>
              </a:ext>
            </a:extLst>
          </p:cNvPr>
          <p:cNvSpPr>
            <a:spLocks noGrp="1"/>
          </p:cNvSpPr>
          <p:nvPr>
            <p:ph type="body" sz="quarter" idx="11"/>
          </p:nvPr>
        </p:nvSpPr>
        <p:spPr>
          <a:xfrm>
            <a:off x="1057541" y="776614"/>
            <a:ext cx="10078772" cy="5532633"/>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P: Alvorlig psykisk sykdom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S: Mann, 39 år. Kjent paranoid schizofreni. Møter regelmessig til kontroll og behandling hos fastlege. Sykdomsinnsikt og godt funksjonsnivå. Jobber som anleggsgartner. Behov for C1E. Siste innleggelse for 7 år siden.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O: I </a:t>
            </a:r>
            <a:r>
              <a:rPr kumimoji="0" lang="nb-NO" sz="2200" b="0" i="0" u="none" strike="noStrike" kern="1200" cap="none" spc="0" normalizeH="0" baseline="0" noProof="0" dirty="0" err="1">
                <a:ln>
                  <a:noFill/>
                </a:ln>
                <a:solidFill>
                  <a:prstClr val="black"/>
                </a:solidFill>
                <a:effectLst/>
                <a:uLnTx/>
                <a:uFillTx/>
                <a:latin typeface="Calibri" panose="020F0502020204030204"/>
                <a:ea typeface="+mn-ea"/>
                <a:cs typeface="+mn-cs"/>
              </a:rPr>
              <a:t>habitualtilstand</a:t>
            </a: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 Vrangforestilling i forhold til overvåkning. Men kjent gjennom mange år. Vurdert at disse ikke påvirker funksjonsnivået i særlig grad.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A: Fortsette antipsykotisk behandling.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P: Ny time om 4 uker avtales. Ny kontroll hos spesialist om 1 år ved behov. </a:t>
            </a:r>
          </a:p>
          <a:p>
            <a:endParaRPr lang="nb-NO" dirty="0"/>
          </a:p>
        </p:txBody>
      </p:sp>
    </p:spTree>
    <p:extLst>
      <p:ext uri="{BB962C8B-B14F-4D97-AF65-F5344CB8AC3E}">
        <p14:creationId xmlns:p14="http://schemas.microsoft.com/office/powerpoint/2010/main" val="1467738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52E0F2F7-79A8-417D-7080-5F837CB83D42}"/>
              </a:ext>
            </a:extLst>
          </p:cNvPr>
          <p:cNvSpPr>
            <a:spLocks noGrp="1"/>
          </p:cNvSpPr>
          <p:nvPr>
            <p:ph type="body" sz="quarter" idx="11"/>
          </p:nvPr>
        </p:nvSpPr>
        <p:spPr>
          <a:xfrm>
            <a:off x="1057541" y="776614"/>
            <a:ext cx="10078772" cy="5532633"/>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Gjentatte maniske episoder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Mann, 29 år. Gårdbruker, har lastebil. Innlagt to ganger tidligere med maniske episoder.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Autoseponert</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stemningsstabiliserende behandling. Innlegges nå med manisk episode.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Etter to uker tilbake i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habitualtilstand</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Bipolar lidelse.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Avtalt regelmessige kontroller hos fastlege</a:t>
            </a:r>
            <a:endParaRPr lang="nb-NO" dirty="0"/>
          </a:p>
        </p:txBody>
      </p:sp>
    </p:spTree>
    <p:extLst>
      <p:ext uri="{BB962C8B-B14F-4D97-AF65-F5344CB8AC3E}">
        <p14:creationId xmlns:p14="http://schemas.microsoft.com/office/powerpoint/2010/main" val="856704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4E0C1065-585F-A49B-2521-50480F191BA7}"/>
              </a:ext>
            </a:extLst>
          </p:cNvPr>
          <p:cNvSpPr>
            <a:spLocks noGrp="1"/>
          </p:cNvSpPr>
          <p:nvPr>
            <p:ph type="body" sz="quarter" idx="10"/>
          </p:nvPr>
        </p:nvSpPr>
        <p:spPr/>
        <p:txBody>
          <a:bodyPr/>
          <a:lstStyle/>
          <a:p>
            <a:pPr algn="ctr"/>
            <a:r>
              <a:rPr lang="nb-NO" dirty="0"/>
              <a:t>I. </a:t>
            </a:r>
          </a:p>
          <a:p>
            <a:pPr algn="ctr"/>
            <a:r>
              <a:rPr lang="nb-NO" dirty="0"/>
              <a:t>Regelverket</a:t>
            </a:r>
          </a:p>
          <a:p>
            <a:pPr algn="ctr"/>
            <a:endParaRPr lang="nb-NO" dirty="0"/>
          </a:p>
        </p:txBody>
      </p:sp>
    </p:spTree>
    <p:extLst>
      <p:ext uri="{BB962C8B-B14F-4D97-AF65-F5344CB8AC3E}">
        <p14:creationId xmlns:p14="http://schemas.microsoft.com/office/powerpoint/2010/main" val="17116666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Synssvekkelse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63 år gammel mann som jobber som ambulansesjåfør. Oppsøker deg på grunn av gradvis svekket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visus</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Problemer med å lese avis og kjenne igjen personer på avstand.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Du sliter med å få godt innsyn ved oftalmoskopi, men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visusundersøkelse</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(på tavle) er venstre 0,3, høyre 0,4 og bilateralt 0,4.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Amsler</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test positiv (=«ser» buede linjer).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Donders</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u.a</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Makuladegenerasjon</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Pasienten henvises øyelege. </a:t>
            </a:r>
          </a:p>
          <a:p>
            <a:endParaRPr lang="nb-NO" dirty="0"/>
          </a:p>
        </p:txBody>
      </p:sp>
    </p:spTree>
    <p:extLst>
      <p:ext uri="{BB962C8B-B14F-4D97-AF65-F5344CB8AC3E}">
        <p14:creationId xmlns:p14="http://schemas.microsoft.com/office/powerpoint/2010/main" val="21849090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9864026F-7E2D-94DB-EE69-2B356C74A657}"/>
              </a:ext>
            </a:extLst>
          </p:cNvPr>
          <p:cNvSpPr>
            <a:spLocks noGrp="1"/>
          </p:cNvSpPr>
          <p:nvPr>
            <p:ph type="body" sz="quarter" idx="11"/>
          </p:nvPr>
        </p:nvSpPr>
        <p:spPr>
          <a:xfrm>
            <a:off x="1057541" y="400834"/>
            <a:ext cx="10078772" cy="5908414"/>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Multippel sklerose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Kvinne, 54 år. Multippel sklerose siste 10 år. Har droppfot ved gange. Bruker krykke. Siste tilbakefall for 3 måneder siden. Merker økende kraftsvikt i venstre underekstremitet. NAV vurdere å tilpasse bilen.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Ingen dorsalfleksjon i venstre ankel. Vesentlig redusert kraft ved fleksjon i hofte og ekstensjon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ekstensjon</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i kne. Normal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visus</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og ingen synsfeltutfall. Kognitiv funksjon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u.a</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Forverret kraftsvikt.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Følge opp med fysioterapi. </a:t>
            </a:r>
          </a:p>
          <a:p>
            <a:endParaRPr lang="nb-NO" dirty="0"/>
          </a:p>
        </p:txBody>
      </p:sp>
    </p:spTree>
    <p:extLst>
      <p:ext uri="{BB962C8B-B14F-4D97-AF65-F5344CB8AC3E}">
        <p14:creationId xmlns:p14="http://schemas.microsoft.com/office/powerpoint/2010/main" val="7989296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9864026F-7E2D-94DB-EE69-2B356C74A657}"/>
              </a:ext>
            </a:extLst>
          </p:cNvPr>
          <p:cNvSpPr>
            <a:spLocks noGrp="1"/>
          </p:cNvSpPr>
          <p:nvPr>
            <p:ph type="body" sz="quarter" idx="11"/>
          </p:nvPr>
        </p:nvSpPr>
        <p:spPr>
          <a:xfrm>
            <a:off x="1057541" y="400834"/>
            <a:ext cx="10078772" cy="5908414"/>
          </a:xfrm>
          <a:solidFill>
            <a:schemeClr val="bg1">
              <a:lumMod val="95000"/>
            </a:schemeClr>
          </a:solidFill>
        </p:spPr>
        <p:txBody>
          <a:bodyPr/>
          <a:lstStyle/>
          <a:p>
            <a:endParaRPr lang="nb-NO" dirty="0"/>
          </a:p>
        </p:txBody>
      </p:sp>
    </p:spTree>
    <p:extLst>
      <p:ext uri="{BB962C8B-B14F-4D97-AF65-F5344CB8AC3E}">
        <p14:creationId xmlns:p14="http://schemas.microsoft.com/office/powerpoint/2010/main" val="2185656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5AE5F1-61FA-F737-101C-DAD6CBE688E7}"/>
              </a:ext>
            </a:extLst>
          </p:cNvPr>
          <p:cNvSpPr>
            <a:spLocks noGrp="1"/>
          </p:cNvSpPr>
          <p:nvPr>
            <p:ph type="title"/>
          </p:nvPr>
        </p:nvSpPr>
        <p:spPr/>
        <p:txBody>
          <a:bodyPr/>
          <a:lstStyle/>
          <a:p>
            <a:r>
              <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Hvor finner du regelverket?</a:t>
            </a:r>
            <a:endParaRPr lang="nb-NO" dirty="0"/>
          </a:p>
        </p:txBody>
      </p:sp>
      <p:sp>
        <p:nvSpPr>
          <p:cNvPr id="3" name="Plassholder for tekst 2">
            <a:extLst>
              <a:ext uri="{FF2B5EF4-FFF2-40B4-BE49-F238E27FC236}">
                <a16:creationId xmlns:a16="http://schemas.microsoft.com/office/drawing/2014/main" id="{97163677-0751-2D75-A783-466EB597BEBA}"/>
              </a:ext>
            </a:extLst>
          </p:cNvPr>
          <p:cNvSpPr>
            <a:spLocks noGrp="1"/>
          </p:cNvSpPr>
          <p:nvPr>
            <p:ph type="body" sz="quarter" idx="1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Førerkortveilederen: </a:t>
            </a: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hlinkClick r:id="rId2"/>
              </a:rPr>
              <a:t>https://www.helsedirektoratet.no/veiledere/forerkortveileder</a:t>
            </a:r>
            <a:endPar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Lovgrunnlag</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Helsepersonelloven § 34: </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nb-NO" sz="1200" b="0" i="1"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«Lege, psykolog eller optiker som finner at en pasient med førerkort for motorvogn eller sertifikat for luftfartøy eller som arbeider som flygeleder, ikke oppfyller de helsemessige kravene som stilles, skal gjøre pasienten oppmerksom på at det er forbudt å føre motorvogn eller luftfartøy eller være i tjeneste som flygeleder så lenge disse kravene ikke er oppfylt. Dersom pasientens helsetilstand antas ikke å være kortvarig, skal helsepersonell som nevnt gi melding til offentlige myndigheter.»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Vegtrafikkloven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Førerkortforskriften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F28CA3"/>
                </a:solidFill>
                <a:effectLst/>
                <a:uLnTx/>
                <a:uFillTx/>
                <a:latin typeface="Open Sans" panose="020B0606030504020204" pitchFamily="34" charset="0"/>
                <a:ea typeface="Open Sans" panose="020B0606030504020204" pitchFamily="34" charset="0"/>
                <a:cs typeface="Open Sans" panose="020B0606030504020204" pitchFamily="34" charset="0"/>
              </a:rPr>
              <a:t>Poll</a:t>
            </a:r>
          </a:p>
          <a:p>
            <a:endParaRPr lang="nb-NO" dirty="0"/>
          </a:p>
        </p:txBody>
      </p:sp>
    </p:spTree>
    <p:extLst>
      <p:ext uri="{BB962C8B-B14F-4D97-AF65-F5344CB8AC3E}">
        <p14:creationId xmlns:p14="http://schemas.microsoft.com/office/powerpoint/2010/main" val="296790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03D6B-192A-C8D2-0688-43766623E7BD}"/>
              </a:ext>
            </a:extLst>
          </p:cNvPr>
          <p:cNvSpPr>
            <a:spLocks noGrp="1"/>
          </p:cNvSpPr>
          <p:nvPr>
            <p:ph type="title"/>
          </p:nvPr>
        </p:nvSpPr>
        <p:spPr/>
        <p:txBody>
          <a:bodyPr/>
          <a:lstStyle/>
          <a:p>
            <a:r>
              <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Fører av kjøretøy på skinner og båt</a:t>
            </a:r>
            <a:br>
              <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br>
            <a:r>
              <a:rPr kumimoji="0" lang="nb-NO" sz="10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Endring i regelverket fra 1. april 2022</a:t>
            </a:r>
            <a:endParaRPr lang="nb-NO" dirty="0"/>
          </a:p>
        </p:txBody>
      </p:sp>
      <p:sp>
        <p:nvSpPr>
          <p:cNvPr id="3" name="Plassholder for tekst 2">
            <a:extLst>
              <a:ext uri="{FF2B5EF4-FFF2-40B4-BE49-F238E27FC236}">
                <a16:creationId xmlns:a16="http://schemas.microsoft.com/office/drawing/2014/main" id="{A6750A7A-8C04-FB12-1814-B8FB44BEE95B}"/>
              </a:ext>
            </a:extLst>
          </p:cNvPr>
          <p:cNvSpPr>
            <a:spLocks noGrp="1"/>
          </p:cNvSpPr>
          <p:nvPr>
            <p:ph type="body" sz="quarter" idx="1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Helsepersonelloven § 34 a: </a:t>
            </a:r>
            <a:r>
              <a:rPr kumimoji="0" lang="nb-NO" sz="1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gir leger, psykologer og optikere en adgang til å gi melding til offentlige myndigheter når det er «grunn til å tro» at en pasient som fører skinnegående kjøretøy, fartøy på sjøen eller utfører tjeneste som los, har en helsesvekkelse som kan føre til skade på person.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nb-NO" sz="1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err="1">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Melderett</a:t>
            </a: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 - ikke meldeplikt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16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dersom førerretten forutsetter helseerklæring til</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Skipper – Sjøfartsdirektoratet</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Loser -  Kystverket</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skinnegående kjøretøy - Jernbanetilsynet</a:t>
            </a:r>
          </a:p>
          <a:p>
            <a:endParaRPr lang="nb-NO" dirty="0"/>
          </a:p>
        </p:txBody>
      </p:sp>
    </p:spTree>
    <p:extLst>
      <p:ext uri="{BB962C8B-B14F-4D97-AF65-F5344CB8AC3E}">
        <p14:creationId xmlns:p14="http://schemas.microsoft.com/office/powerpoint/2010/main" val="2507636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D0A544-D27C-4BF9-CD95-0B22E7A09502}"/>
              </a:ext>
            </a:extLst>
          </p:cNvPr>
          <p:cNvSpPr>
            <a:spLocks noGrp="1"/>
          </p:cNvSpPr>
          <p:nvPr>
            <p:ph type="title"/>
          </p:nvPr>
        </p:nvSpPr>
        <p:spPr>
          <a:xfrm>
            <a:off x="1055688" y="359319"/>
            <a:ext cx="10080625" cy="1077209"/>
          </a:xfrm>
        </p:spPr>
        <p:txBody>
          <a:bodyPr/>
          <a:lstStyle/>
          <a:p>
            <a:pPr algn="ctr"/>
            <a:r>
              <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Førerkort – </a:t>
            </a:r>
            <a:r>
              <a:rPr kumimoji="0" lang="nb-NO" sz="3300" b="0" i="0" u="none" strike="noStrike" kern="0" cap="none" spc="0" normalizeH="0" baseline="0" noProof="0" dirty="0" err="1">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førerett</a:t>
            </a:r>
            <a:r>
              <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 helsekrav</a:t>
            </a:r>
            <a:endParaRPr lang="nb-NO" dirty="0"/>
          </a:p>
        </p:txBody>
      </p:sp>
      <p:sp>
        <p:nvSpPr>
          <p:cNvPr id="3" name="Plassholder for tekst 2">
            <a:extLst>
              <a:ext uri="{FF2B5EF4-FFF2-40B4-BE49-F238E27FC236}">
                <a16:creationId xmlns:a16="http://schemas.microsoft.com/office/drawing/2014/main" id="{9BD85654-348B-031D-58AE-1EF3240A2512}"/>
              </a:ext>
            </a:extLst>
          </p:cNvPr>
          <p:cNvSpPr>
            <a:spLocks noGrp="1"/>
          </p:cNvSpPr>
          <p:nvPr>
            <p:ph type="body" sz="quarter" idx="1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Kreves ved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alle kjøring på vei åpen for allmenn ferdsel</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motorvogn som går over 10 km/t, </a:t>
            </a:r>
            <a:r>
              <a:rPr kumimoji="0" lang="nb-NO" sz="1600" b="0" i="0" u="none" strike="noStrike" kern="0" cap="none" spc="0" normalizeH="0" baseline="0" noProof="0" dirty="0" err="1">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jf</a:t>
            </a:r>
            <a:r>
              <a:rPr kumimoji="0" lang="nb-NO" sz="16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 førerkortforskriften § 12-1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Førerkortgruppe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1: Førerkortklassene AM, S, T, A1, A2, A, B, BE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2: Førerkortklassene C1, C1E, C, CE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3: Førerkortklassene D1, D1E, D, DE </a:t>
            </a:r>
          </a:p>
          <a:p>
            <a:pPr marL="914400" marR="0" lvl="2" indent="0" algn="l" defTabSz="914400" rtl="0" eaLnBrk="1" fontAlgn="base" latinLnBrk="0" hangingPunct="1">
              <a:lnSpc>
                <a:spcPct val="100000"/>
              </a:lnSpc>
              <a:spcBef>
                <a:spcPct val="20000"/>
              </a:spcBef>
              <a:spcAft>
                <a:spcPct val="0"/>
              </a:spcAft>
              <a:buClrTx/>
              <a:buSzTx/>
              <a:buFontTx/>
              <a:buNone/>
              <a:tabLst/>
              <a:defRPr/>
            </a:pPr>
            <a:r>
              <a:rPr kumimoji="0" lang="nb-NO" sz="16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  + Kjøreseddel for </a:t>
            </a:r>
            <a:r>
              <a:rPr kumimoji="0" lang="nb-NO" sz="1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buss o</a:t>
            </a:r>
            <a:r>
              <a:rPr kumimoji="0" lang="nb-NO" sz="16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g drosje, utrykningskjøretøy, trafikklærer.</a:t>
            </a:r>
          </a:p>
          <a:p>
            <a:pPr marL="342900" indent="-342900">
              <a:buFont typeface="Arial" panose="020B0604020202020204" pitchFamily="34" charset="0"/>
              <a:buChar char="•"/>
            </a:pPr>
            <a:r>
              <a:rPr lang="nb-NO" dirty="0">
                <a:solidFill>
                  <a:schemeClr val="accent5">
                    <a:lumMod val="40000"/>
                    <a:lumOff val="60000"/>
                  </a:schemeClr>
                </a:solidFill>
              </a:rPr>
              <a:t>pollx2</a:t>
            </a:r>
          </a:p>
        </p:txBody>
      </p:sp>
      <p:sp>
        <p:nvSpPr>
          <p:cNvPr id="4" name="TekstSylinder 3">
            <a:extLst>
              <a:ext uri="{FF2B5EF4-FFF2-40B4-BE49-F238E27FC236}">
                <a16:creationId xmlns:a16="http://schemas.microsoft.com/office/drawing/2014/main" id="{DD6734BE-198A-FD7E-598C-A2ECBE2ABE62}"/>
              </a:ext>
            </a:extLst>
          </p:cNvPr>
          <p:cNvSpPr txBox="1"/>
          <p:nvPr/>
        </p:nvSpPr>
        <p:spPr>
          <a:xfrm>
            <a:off x="5854867" y="2262224"/>
            <a:ext cx="5760720" cy="2837700"/>
          </a:xfrm>
          <a:prstGeom prst="rect">
            <a:avLst/>
          </a:prstGeom>
          <a:solidFill>
            <a:schemeClr val="accent1">
              <a:lumMod val="60000"/>
              <a:lumOff val="40000"/>
            </a:schemeClr>
          </a:solid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000" b="1"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Budskap: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1600" b="1"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husk høyere klasser!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nb-NO" sz="1600" b="1"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1600" b="1"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kan kjøre traktor på eget jorde, privat vei og krysse offentlig vei uten </a:t>
            </a:r>
            <a:r>
              <a:rPr kumimoji="0" lang="nb-NO" sz="1600" b="1" i="0" u="none" strike="noStrike" kern="0" cap="none" spc="0" normalizeH="0" baseline="0" noProof="0" dirty="0" err="1">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førerett</a:t>
            </a:r>
            <a:r>
              <a:rPr kumimoji="0" lang="nb-NO" sz="1600" b="1"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 førerkortforskriften § 12-1</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nb-NO" sz="1600" b="1"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1600" b="1"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Truckførersertifikat er i utgangspunktet ikke førerkort (se på førerkortet)</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nb-NO" sz="1200" b="1"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Sikkerheten er arbeidsgiver sitt ansvar..</a:t>
            </a:r>
          </a:p>
        </p:txBody>
      </p:sp>
    </p:spTree>
    <p:extLst>
      <p:ext uri="{BB962C8B-B14F-4D97-AF65-F5344CB8AC3E}">
        <p14:creationId xmlns:p14="http://schemas.microsoft.com/office/powerpoint/2010/main" val="375447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27C880-64DE-D522-E191-21513895ABBF}"/>
              </a:ext>
            </a:extLst>
          </p:cNvPr>
          <p:cNvSpPr>
            <a:spLocks noGrp="1"/>
          </p:cNvSpPr>
          <p:nvPr>
            <p:ph type="title"/>
          </p:nvPr>
        </p:nvSpPr>
        <p:spPr/>
        <p:txBody>
          <a:bodyPr/>
          <a:lstStyle/>
          <a:p>
            <a:r>
              <a:rPr kumimoji="0" lang="nb-NO" sz="32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Fører – plikter</a:t>
            </a:r>
            <a:endParaRPr lang="nb-NO" dirty="0"/>
          </a:p>
        </p:txBody>
      </p:sp>
      <p:sp>
        <p:nvSpPr>
          <p:cNvPr id="3" name="Plassholder for tekst 2">
            <a:extLst>
              <a:ext uri="{FF2B5EF4-FFF2-40B4-BE49-F238E27FC236}">
                <a16:creationId xmlns:a16="http://schemas.microsoft.com/office/drawing/2014/main" id="{B309F7E1-9AC2-569B-90A5-C3FEBA826695}"/>
              </a:ext>
            </a:extLst>
          </p:cNvPr>
          <p:cNvSpPr>
            <a:spLocks noGrp="1"/>
          </p:cNvSpPr>
          <p:nvPr>
            <p:ph type="body" sz="quarter" idx="11"/>
          </p:nvPr>
        </p:nvSpPr>
        <p:spPr/>
        <p:txBody>
          <a:bodyPr/>
          <a:lstStyle/>
          <a:p>
            <a:pPr marL="342900" marR="0" lvl="0" indent="-342900" algn="l" defTabSz="914400" rtl="0" eaLnBrk="1" fontAlgn="base" latinLnBrk="0" hangingPunct="1">
              <a:lnSpc>
                <a:spcPct val="100000"/>
              </a:lnSpc>
              <a:spcBef>
                <a:spcPct val="20000"/>
              </a:spcBef>
              <a:spcAft>
                <a:spcPct val="0"/>
              </a:spcAft>
              <a:buClr>
                <a:srgbClr val="4EB1C9"/>
              </a:buClr>
              <a:buSzTx/>
              <a:buFontTx/>
              <a:buChar char="•"/>
              <a:tabLst/>
              <a:defRPr/>
            </a:pPr>
            <a:r>
              <a:rPr kumimoji="0" lang="nb-NO" sz="24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«Den som kjører har alt ansvaret»</a:t>
            </a:r>
          </a:p>
          <a:p>
            <a:pPr marL="742950" marR="0" lvl="1" indent="-285750" algn="l" defTabSz="914400" rtl="0" eaLnBrk="1" fontAlgn="base" latinLnBrk="0" hangingPunct="1">
              <a:lnSpc>
                <a:spcPct val="100000"/>
              </a:lnSpc>
              <a:spcBef>
                <a:spcPct val="20000"/>
              </a:spcBef>
              <a:spcAft>
                <a:spcPct val="0"/>
              </a:spcAft>
              <a:buClr>
                <a:srgbClr val="4EB1C9"/>
              </a:buClr>
              <a:buSzTx/>
              <a:buFontTx/>
              <a:buChar char="–"/>
              <a:tabLst/>
              <a:defRPr/>
            </a:pPr>
            <a:r>
              <a:rPr kumimoji="0" lang="nb-NO" sz="18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Ikke kjøre når ikke skikket, </a:t>
            </a:r>
            <a:r>
              <a:rPr kumimoji="0" lang="nb-NO" sz="1800" b="0" i="0" u="none" strike="noStrike" kern="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jf</a:t>
            </a:r>
            <a:r>
              <a:rPr kumimoji="0" lang="nb-NO" sz="18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vegtrafikkloven § 21</a:t>
            </a:r>
          </a:p>
          <a:p>
            <a:pPr marL="742950" marR="0" lvl="1" indent="-285750" algn="l" defTabSz="914400" rtl="0" eaLnBrk="1" fontAlgn="base" latinLnBrk="0" hangingPunct="1">
              <a:lnSpc>
                <a:spcPct val="100000"/>
              </a:lnSpc>
              <a:spcBef>
                <a:spcPct val="20000"/>
              </a:spcBef>
              <a:spcAft>
                <a:spcPct val="0"/>
              </a:spcAft>
              <a:buClr>
                <a:srgbClr val="4EB1C9"/>
              </a:buClr>
              <a:buSzTx/>
              <a:buFontTx/>
              <a:buChar char="–"/>
              <a:tabLst/>
              <a:defRPr/>
            </a:pPr>
            <a:r>
              <a:rPr kumimoji="0" lang="nb-NO" sz="18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Tvil rundt trafikksikkerhet: avstå fra kjøring og oppsøke lege for undersøkelse jf. Førerkortforskriften, vedlegg 1, §2</a:t>
            </a:r>
          </a:p>
          <a:p>
            <a:pPr marL="742950" marR="0" lvl="1" indent="-285750" algn="l" defTabSz="914400" rtl="0" eaLnBrk="1" fontAlgn="base" latinLnBrk="0" hangingPunct="1">
              <a:lnSpc>
                <a:spcPct val="100000"/>
              </a:lnSpc>
              <a:spcBef>
                <a:spcPct val="20000"/>
              </a:spcBef>
              <a:spcAft>
                <a:spcPct val="0"/>
              </a:spcAft>
              <a:buClr>
                <a:srgbClr val="4EB1C9"/>
              </a:buClr>
              <a:buSzTx/>
              <a:buFontTx/>
              <a:buChar char="–"/>
              <a:tabLst/>
              <a:defRPr/>
            </a:pPr>
            <a:r>
              <a:rPr kumimoji="0" lang="nb-NO" sz="18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Fremskaffe legeattest når dette kreves, Førerkortforskriften, vedlegg 1, §4</a:t>
            </a:r>
          </a:p>
          <a:p>
            <a:pPr marL="457200" marR="0" lvl="1" indent="0" algn="l" defTabSz="914400" rtl="0" eaLnBrk="1" fontAlgn="base" latinLnBrk="0" hangingPunct="1">
              <a:lnSpc>
                <a:spcPct val="100000"/>
              </a:lnSpc>
              <a:spcBef>
                <a:spcPct val="20000"/>
              </a:spcBef>
              <a:spcAft>
                <a:spcPct val="0"/>
              </a:spcAft>
              <a:buClr>
                <a:srgbClr val="4EB1C9"/>
              </a:buClr>
              <a:buSzTx/>
              <a:buFontTx/>
              <a:buNone/>
              <a:tabLst/>
              <a:defRPr/>
            </a:pPr>
            <a:endParaRPr kumimoji="0" lang="nb-NO" sz="18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base" latinLnBrk="0" hangingPunct="1">
              <a:lnSpc>
                <a:spcPct val="100000"/>
              </a:lnSpc>
              <a:spcBef>
                <a:spcPct val="20000"/>
              </a:spcBef>
              <a:spcAft>
                <a:spcPct val="0"/>
              </a:spcAft>
              <a:buClr>
                <a:srgbClr val="4EB1C9"/>
              </a:buClr>
              <a:buSzTx/>
              <a:buFontTx/>
              <a:buChar char="•"/>
              <a:tabLst/>
              <a:defRPr/>
            </a:pPr>
            <a:r>
              <a:rPr kumimoji="0" lang="nb-NO" sz="24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Ved ikke oppfylte helsekrav:</a:t>
            </a:r>
          </a:p>
          <a:p>
            <a:pPr marL="742950" marR="0" lvl="1" indent="-285750" algn="l" defTabSz="914400" rtl="0" eaLnBrk="1" fontAlgn="base" latinLnBrk="0" hangingPunct="1">
              <a:lnSpc>
                <a:spcPct val="100000"/>
              </a:lnSpc>
              <a:spcBef>
                <a:spcPct val="20000"/>
              </a:spcBef>
              <a:spcAft>
                <a:spcPct val="0"/>
              </a:spcAft>
              <a:buClr>
                <a:srgbClr val="4EB1C9"/>
              </a:buClr>
              <a:buSzTx/>
              <a:buFontTx/>
              <a:buChar char="–"/>
              <a:tabLst/>
              <a:defRPr/>
            </a:pPr>
            <a:r>
              <a:rPr kumimoji="0" lang="nb-NO" sz="18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Ny vurdering av annen lege?</a:t>
            </a:r>
          </a:p>
          <a:p>
            <a:pPr marL="742950" marR="0" lvl="1" indent="-285750" algn="l" defTabSz="914400" rtl="0" eaLnBrk="1" fontAlgn="base" latinLnBrk="0" hangingPunct="1">
              <a:lnSpc>
                <a:spcPct val="100000"/>
              </a:lnSpc>
              <a:spcBef>
                <a:spcPct val="20000"/>
              </a:spcBef>
              <a:spcAft>
                <a:spcPct val="0"/>
              </a:spcAft>
              <a:buClr>
                <a:srgbClr val="4EB1C9"/>
              </a:buClr>
              <a:buSzTx/>
              <a:buFontTx/>
              <a:buChar char="–"/>
              <a:tabLst/>
              <a:defRPr/>
            </a:pPr>
            <a:r>
              <a:rPr kumimoji="0" lang="nb-NO" sz="18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Søke om dispensasjon? </a:t>
            </a:r>
          </a:p>
          <a:p>
            <a:endParaRPr lang="nb-NO" dirty="0"/>
          </a:p>
        </p:txBody>
      </p:sp>
    </p:spTree>
    <p:extLst>
      <p:ext uri="{BB962C8B-B14F-4D97-AF65-F5344CB8AC3E}">
        <p14:creationId xmlns:p14="http://schemas.microsoft.com/office/powerpoint/2010/main" val="913699708"/>
      </p:ext>
    </p:extLst>
  </p:cSld>
  <p:clrMapOvr>
    <a:masterClrMapping/>
  </p:clrMapOvr>
</p:sld>
</file>

<file path=ppt/theme/theme1.xml><?xml version="1.0" encoding="utf-8"?>
<a:theme xmlns:a="http://schemas.openxmlformats.org/drawingml/2006/main" name="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45F80AE6-42B7-45F5-82C2-C993F602708C}" vid="{5E03FA3C-1FB4-4117-B05A-0DC1E666221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SFOV PowerPointMal (UU)</Template>
  <TotalTime>380</TotalTime>
  <Words>3748</Words>
  <Application>Microsoft Office PowerPoint</Application>
  <PresentationFormat>Widescreen</PresentationFormat>
  <Paragraphs>448</Paragraphs>
  <Slides>52</Slides>
  <Notes>0</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52</vt:i4>
      </vt:variant>
    </vt:vector>
  </HeadingPairs>
  <TitlesOfParts>
    <vt:vector size="59" baseType="lpstr">
      <vt:lpstr>Arial</vt:lpstr>
      <vt:lpstr>Calibri</vt:lpstr>
      <vt:lpstr>Open Sans</vt:lpstr>
      <vt:lpstr>Open Sans SemiBold</vt:lpstr>
      <vt:lpstr>Open Sans SemiBold</vt:lpstr>
      <vt:lpstr>Work Sans</vt:lpstr>
      <vt:lpstr>Office-tema</vt:lpstr>
      <vt:lpstr>PowerPoint-presentasjon</vt:lpstr>
      <vt:lpstr>PowerPoint-presentasjon</vt:lpstr>
      <vt:lpstr>Hvorfor skal behandler vurdere  helsekrav til førerett? </vt:lpstr>
      <vt:lpstr>Hva skal vi se på i dag?</vt:lpstr>
      <vt:lpstr>PowerPoint-presentasjon</vt:lpstr>
      <vt:lpstr>Hvor finner du regelverket?</vt:lpstr>
      <vt:lpstr>Fører av kjøretøy på skinner og båt Endring i regelverket fra 1. april 2022</vt:lpstr>
      <vt:lpstr>Førerkort – førerett - helsekrav</vt:lpstr>
      <vt:lpstr>Fører – plikter</vt:lpstr>
      <vt:lpstr>Helsepersonell sine plikter</vt:lpstr>
      <vt:lpstr>Lege/psykolog– plikter  - Sakkyndig for trafikkmyndigheten: vurdere helsekravene</vt:lpstr>
      <vt:lpstr>Lege/psykolog – plikter  - Sakkyndig for trafikkmyndigheten: vurdere helsekravene</vt:lpstr>
      <vt:lpstr>Orienter fører skriftlig</vt:lpstr>
      <vt:lpstr>Lege/psykolog – plikter </vt:lpstr>
      <vt:lpstr>Når er det særlig viktig å huske på helsekrav til førerett? poll</vt:lpstr>
      <vt:lpstr>Dersom helsekravet blir oppfylt igjen</vt:lpstr>
      <vt:lpstr>Hvordan fange opp de trafikkfarlige ved søknad om førerkort?</vt:lpstr>
      <vt:lpstr>Helseattesten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Hjermann, Mette Kristine</dc:creator>
  <cp:lastModifiedBy>Hjermann, Mette Kristine</cp:lastModifiedBy>
  <cp:revision>23</cp:revision>
  <dcterms:created xsi:type="dcterms:W3CDTF">2023-09-13T19:51:24Z</dcterms:created>
  <dcterms:modified xsi:type="dcterms:W3CDTF">2025-05-23T06:24:47Z</dcterms:modified>
</cp:coreProperties>
</file>