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89" r:id="rId3"/>
    <p:sldId id="259" r:id="rId4"/>
    <p:sldId id="283" r:id="rId5"/>
    <p:sldId id="288" r:id="rId6"/>
    <p:sldId id="287" r:id="rId7"/>
    <p:sldId id="290" r:id="rId8"/>
    <p:sldId id="258" r:id="rId9"/>
    <p:sldId id="260" r:id="rId10"/>
    <p:sldId id="261" r:id="rId11"/>
    <p:sldId id="275" r:id="rId12"/>
    <p:sldId id="291" r:id="rId13"/>
    <p:sldId id="267" r:id="rId14"/>
    <p:sldId id="281" r:id="rId15"/>
    <p:sldId id="262" r:id="rId16"/>
    <p:sldId id="284" r:id="rId17"/>
    <p:sldId id="285" r:id="rId18"/>
    <p:sldId id="286" r:id="rId19"/>
    <p:sldId id="278" r:id="rId20"/>
  </p:sldIdLst>
  <p:sldSz cx="12192000" cy="6858000"/>
  <p:notesSz cx="6858000" cy="9144000"/>
  <p:defaultText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22" d="100"/>
          <a:sy n="122" d="100"/>
        </p:scale>
        <p:origin x="108" y="468"/>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nb-NO"/>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nb-NO"/>
          </a:p>
        </p:txBody>
      </p:sp>
      <p:sp>
        <p:nvSpPr>
          <p:cNvPr id="4" name="Date Placeholder 3"/>
          <p:cNvSpPr>
            <a:spLocks noGrp="1"/>
          </p:cNvSpPr>
          <p:nvPr>
            <p:ph type="dt" sz="half" idx="10"/>
          </p:nvPr>
        </p:nvSpPr>
        <p:spPr/>
        <p:txBody>
          <a:bodyPr/>
          <a:lstStyle/>
          <a:p>
            <a:fld id="{89C5CA17-1C6F-4C77-A208-008910FECCB7}" type="datetimeFigureOut">
              <a:rPr lang="nb-NO" smtClean="0"/>
              <a:t>08.04.2026</a:t>
            </a:fld>
            <a:endParaRPr lang="nb-NO"/>
          </a:p>
        </p:txBody>
      </p:sp>
      <p:sp>
        <p:nvSpPr>
          <p:cNvPr id="5" name="Footer Placeholder 4"/>
          <p:cNvSpPr>
            <a:spLocks noGrp="1"/>
          </p:cNvSpPr>
          <p:nvPr>
            <p:ph type="ftr" sz="quarter" idx="11"/>
          </p:nvPr>
        </p:nvSpPr>
        <p:spPr/>
        <p:txBody>
          <a:bodyPr/>
          <a:lstStyle/>
          <a:p>
            <a:endParaRPr lang="nb-NO" dirty="0"/>
          </a:p>
        </p:txBody>
      </p:sp>
      <p:sp>
        <p:nvSpPr>
          <p:cNvPr id="6" name="Slide Number Placeholder 5"/>
          <p:cNvSpPr>
            <a:spLocks noGrp="1"/>
          </p:cNvSpPr>
          <p:nvPr>
            <p:ph type="sldNum" sz="quarter" idx="12"/>
          </p:nvPr>
        </p:nvSpPr>
        <p:spPr/>
        <p:txBody>
          <a:bodyPr/>
          <a:lstStyle/>
          <a:p>
            <a:fld id="{0A97DFE6-2E70-48E8-97DB-ED13EBAEF596}" type="slidenum">
              <a:rPr lang="nb-NO" smtClean="0"/>
              <a:t>‹#›</a:t>
            </a:fld>
            <a:endParaRPr lang="nb-NO" dirty="0"/>
          </a:p>
        </p:txBody>
      </p:sp>
    </p:spTree>
    <p:extLst>
      <p:ext uri="{BB962C8B-B14F-4D97-AF65-F5344CB8AC3E}">
        <p14:creationId xmlns:p14="http://schemas.microsoft.com/office/powerpoint/2010/main" val="36819993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nb-NO"/>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nb-NO"/>
          </a:p>
        </p:txBody>
      </p:sp>
      <p:sp>
        <p:nvSpPr>
          <p:cNvPr id="4" name="Date Placeholder 3"/>
          <p:cNvSpPr>
            <a:spLocks noGrp="1"/>
          </p:cNvSpPr>
          <p:nvPr>
            <p:ph type="dt" sz="half" idx="10"/>
          </p:nvPr>
        </p:nvSpPr>
        <p:spPr/>
        <p:txBody>
          <a:bodyPr/>
          <a:lstStyle/>
          <a:p>
            <a:fld id="{89C5CA17-1C6F-4C77-A208-008910FECCB7}" type="datetimeFigureOut">
              <a:rPr lang="nb-NO" smtClean="0"/>
              <a:t>08.04.2026</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0A97DFE6-2E70-48E8-97DB-ED13EBAEF596}" type="slidenum">
              <a:rPr lang="nb-NO" smtClean="0"/>
              <a:t>‹#›</a:t>
            </a:fld>
            <a:endParaRPr lang="nb-NO"/>
          </a:p>
        </p:txBody>
      </p:sp>
    </p:spTree>
    <p:extLst>
      <p:ext uri="{BB962C8B-B14F-4D97-AF65-F5344CB8AC3E}">
        <p14:creationId xmlns:p14="http://schemas.microsoft.com/office/powerpoint/2010/main" val="17003527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nb-NO"/>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nb-NO"/>
          </a:p>
        </p:txBody>
      </p:sp>
      <p:sp>
        <p:nvSpPr>
          <p:cNvPr id="4" name="Date Placeholder 3"/>
          <p:cNvSpPr>
            <a:spLocks noGrp="1"/>
          </p:cNvSpPr>
          <p:nvPr>
            <p:ph type="dt" sz="half" idx="10"/>
          </p:nvPr>
        </p:nvSpPr>
        <p:spPr/>
        <p:txBody>
          <a:bodyPr/>
          <a:lstStyle/>
          <a:p>
            <a:fld id="{89C5CA17-1C6F-4C77-A208-008910FECCB7}" type="datetimeFigureOut">
              <a:rPr lang="nb-NO" smtClean="0"/>
              <a:t>08.04.2026</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0A97DFE6-2E70-48E8-97DB-ED13EBAEF596}" type="slidenum">
              <a:rPr lang="nb-NO" smtClean="0"/>
              <a:t>‹#›</a:t>
            </a:fld>
            <a:endParaRPr lang="nb-NO"/>
          </a:p>
        </p:txBody>
      </p:sp>
    </p:spTree>
    <p:extLst>
      <p:ext uri="{BB962C8B-B14F-4D97-AF65-F5344CB8AC3E}">
        <p14:creationId xmlns:p14="http://schemas.microsoft.com/office/powerpoint/2010/main" val="14413592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nb-NO"/>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nb-NO"/>
          </a:p>
        </p:txBody>
      </p:sp>
      <p:sp>
        <p:nvSpPr>
          <p:cNvPr id="6" name="Slide Number Placeholder 5"/>
          <p:cNvSpPr>
            <a:spLocks noGrp="1"/>
          </p:cNvSpPr>
          <p:nvPr>
            <p:ph type="sldNum" sz="quarter" idx="12"/>
          </p:nvPr>
        </p:nvSpPr>
        <p:spPr/>
        <p:txBody>
          <a:bodyPr/>
          <a:lstStyle/>
          <a:p>
            <a:fld id="{0A97DFE6-2E70-48E8-97DB-ED13EBAEF596}" type="slidenum">
              <a:rPr lang="nb-NO" smtClean="0"/>
              <a:t>‹#›</a:t>
            </a:fld>
            <a:endParaRPr lang="nb-NO"/>
          </a:p>
        </p:txBody>
      </p:sp>
    </p:spTree>
    <p:extLst>
      <p:ext uri="{BB962C8B-B14F-4D97-AF65-F5344CB8AC3E}">
        <p14:creationId xmlns:p14="http://schemas.microsoft.com/office/powerpoint/2010/main" val="31674279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nb-NO"/>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9C5CA17-1C6F-4C77-A208-008910FECCB7}" type="datetimeFigureOut">
              <a:rPr lang="nb-NO" smtClean="0"/>
              <a:t>08.04.2026</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0A97DFE6-2E70-48E8-97DB-ED13EBAEF596}" type="slidenum">
              <a:rPr lang="nb-NO" smtClean="0"/>
              <a:t>‹#›</a:t>
            </a:fld>
            <a:endParaRPr lang="nb-NO"/>
          </a:p>
        </p:txBody>
      </p:sp>
    </p:spTree>
    <p:extLst>
      <p:ext uri="{BB962C8B-B14F-4D97-AF65-F5344CB8AC3E}">
        <p14:creationId xmlns:p14="http://schemas.microsoft.com/office/powerpoint/2010/main" val="27243315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nb-NO"/>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nb-NO"/>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nb-NO"/>
          </a:p>
        </p:txBody>
      </p:sp>
      <p:sp>
        <p:nvSpPr>
          <p:cNvPr id="5" name="Date Placeholder 4"/>
          <p:cNvSpPr>
            <a:spLocks noGrp="1"/>
          </p:cNvSpPr>
          <p:nvPr>
            <p:ph type="dt" sz="half" idx="10"/>
          </p:nvPr>
        </p:nvSpPr>
        <p:spPr/>
        <p:txBody>
          <a:bodyPr/>
          <a:lstStyle/>
          <a:p>
            <a:fld id="{89C5CA17-1C6F-4C77-A208-008910FECCB7}" type="datetimeFigureOut">
              <a:rPr lang="nb-NO" smtClean="0"/>
              <a:t>08.04.2026</a:t>
            </a:fld>
            <a:endParaRPr lang="nb-NO"/>
          </a:p>
        </p:txBody>
      </p:sp>
      <p:sp>
        <p:nvSpPr>
          <p:cNvPr id="6" name="Footer Placeholder 5"/>
          <p:cNvSpPr>
            <a:spLocks noGrp="1"/>
          </p:cNvSpPr>
          <p:nvPr>
            <p:ph type="ftr" sz="quarter" idx="11"/>
          </p:nvPr>
        </p:nvSpPr>
        <p:spPr/>
        <p:txBody>
          <a:bodyPr/>
          <a:lstStyle/>
          <a:p>
            <a:endParaRPr lang="nb-NO"/>
          </a:p>
        </p:txBody>
      </p:sp>
      <p:sp>
        <p:nvSpPr>
          <p:cNvPr id="7" name="Slide Number Placeholder 6"/>
          <p:cNvSpPr>
            <a:spLocks noGrp="1"/>
          </p:cNvSpPr>
          <p:nvPr>
            <p:ph type="sldNum" sz="quarter" idx="12"/>
          </p:nvPr>
        </p:nvSpPr>
        <p:spPr/>
        <p:txBody>
          <a:bodyPr/>
          <a:lstStyle/>
          <a:p>
            <a:fld id="{0A97DFE6-2E70-48E8-97DB-ED13EBAEF596}" type="slidenum">
              <a:rPr lang="nb-NO" smtClean="0"/>
              <a:t>‹#›</a:t>
            </a:fld>
            <a:endParaRPr lang="nb-NO"/>
          </a:p>
        </p:txBody>
      </p:sp>
    </p:spTree>
    <p:extLst>
      <p:ext uri="{BB962C8B-B14F-4D97-AF65-F5344CB8AC3E}">
        <p14:creationId xmlns:p14="http://schemas.microsoft.com/office/powerpoint/2010/main" val="763930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nb-NO"/>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nb-NO"/>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nb-NO"/>
          </a:p>
        </p:txBody>
      </p:sp>
      <p:sp>
        <p:nvSpPr>
          <p:cNvPr id="7" name="Date Placeholder 6"/>
          <p:cNvSpPr>
            <a:spLocks noGrp="1"/>
          </p:cNvSpPr>
          <p:nvPr>
            <p:ph type="dt" sz="half" idx="10"/>
          </p:nvPr>
        </p:nvSpPr>
        <p:spPr/>
        <p:txBody>
          <a:bodyPr/>
          <a:lstStyle/>
          <a:p>
            <a:fld id="{89C5CA17-1C6F-4C77-A208-008910FECCB7}" type="datetimeFigureOut">
              <a:rPr lang="nb-NO" smtClean="0"/>
              <a:t>08.04.2026</a:t>
            </a:fld>
            <a:endParaRPr lang="nb-NO"/>
          </a:p>
        </p:txBody>
      </p:sp>
      <p:sp>
        <p:nvSpPr>
          <p:cNvPr id="8" name="Footer Placeholder 7"/>
          <p:cNvSpPr>
            <a:spLocks noGrp="1"/>
          </p:cNvSpPr>
          <p:nvPr>
            <p:ph type="ftr" sz="quarter" idx="11"/>
          </p:nvPr>
        </p:nvSpPr>
        <p:spPr/>
        <p:txBody>
          <a:bodyPr/>
          <a:lstStyle/>
          <a:p>
            <a:endParaRPr lang="nb-NO"/>
          </a:p>
        </p:txBody>
      </p:sp>
      <p:sp>
        <p:nvSpPr>
          <p:cNvPr id="9" name="Slide Number Placeholder 8"/>
          <p:cNvSpPr>
            <a:spLocks noGrp="1"/>
          </p:cNvSpPr>
          <p:nvPr>
            <p:ph type="sldNum" sz="quarter" idx="12"/>
          </p:nvPr>
        </p:nvSpPr>
        <p:spPr/>
        <p:txBody>
          <a:bodyPr/>
          <a:lstStyle/>
          <a:p>
            <a:fld id="{0A97DFE6-2E70-48E8-97DB-ED13EBAEF596}" type="slidenum">
              <a:rPr lang="nb-NO" smtClean="0"/>
              <a:t>‹#›</a:t>
            </a:fld>
            <a:endParaRPr lang="nb-NO"/>
          </a:p>
        </p:txBody>
      </p:sp>
    </p:spTree>
    <p:extLst>
      <p:ext uri="{BB962C8B-B14F-4D97-AF65-F5344CB8AC3E}">
        <p14:creationId xmlns:p14="http://schemas.microsoft.com/office/powerpoint/2010/main" val="19754664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nb-NO"/>
          </a:p>
        </p:txBody>
      </p:sp>
      <p:sp>
        <p:nvSpPr>
          <p:cNvPr id="3" name="Date Placeholder 2"/>
          <p:cNvSpPr>
            <a:spLocks noGrp="1"/>
          </p:cNvSpPr>
          <p:nvPr>
            <p:ph type="dt" sz="half" idx="10"/>
          </p:nvPr>
        </p:nvSpPr>
        <p:spPr/>
        <p:txBody>
          <a:bodyPr/>
          <a:lstStyle/>
          <a:p>
            <a:fld id="{89C5CA17-1C6F-4C77-A208-008910FECCB7}" type="datetimeFigureOut">
              <a:rPr lang="nb-NO" smtClean="0"/>
              <a:t>08.04.2026</a:t>
            </a:fld>
            <a:endParaRPr lang="nb-NO"/>
          </a:p>
        </p:txBody>
      </p:sp>
      <p:sp>
        <p:nvSpPr>
          <p:cNvPr id="4" name="Footer Placeholder 3"/>
          <p:cNvSpPr>
            <a:spLocks noGrp="1"/>
          </p:cNvSpPr>
          <p:nvPr>
            <p:ph type="ftr" sz="quarter" idx="11"/>
          </p:nvPr>
        </p:nvSpPr>
        <p:spPr/>
        <p:txBody>
          <a:bodyPr/>
          <a:lstStyle/>
          <a:p>
            <a:endParaRPr lang="nb-NO"/>
          </a:p>
        </p:txBody>
      </p:sp>
      <p:sp>
        <p:nvSpPr>
          <p:cNvPr id="5" name="Slide Number Placeholder 4"/>
          <p:cNvSpPr>
            <a:spLocks noGrp="1"/>
          </p:cNvSpPr>
          <p:nvPr>
            <p:ph type="sldNum" sz="quarter" idx="12"/>
          </p:nvPr>
        </p:nvSpPr>
        <p:spPr/>
        <p:txBody>
          <a:bodyPr/>
          <a:lstStyle/>
          <a:p>
            <a:fld id="{0A97DFE6-2E70-48E8-97DB-ED13EBAEF596}" type="slidenum">
              <a:rPr lang="nb-NO" smtClean="0"/>
              <a:t>‹#›</a:t>
            </a:fld>
            <a:endParaRPr lang="nb-NO"/>
          </a:p>
        </p:txBody>
      </p:sp>
    </p:spTree>
    <p:extLst>
      <p:ext uri="{BB962C8B-B14F-4D97-AF65-F5344CB8AC3E}">
        <p14:creationId xmlns:p14="http://schemas.microsoft.com/office/powerpoint/2010/main" val="37164166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9C5CA17-1C6F-4C77-A208-008910FECCB7}" type="datetimeFigureOut">
              <a:rPr lang="nb-NO" smtClean="0"/>
              <a:t>08.04.2026</a:t>
            </a:fld>
            <a:endParaRPr lang="nb-NO"/>
          </a:p>
        </p:txBody>
      </p:sp>
      <p:sp>
        <p:nvSpPr>
          <p:cNvPr id="3" name="Footer Placeholder 2"/>
          <p:cNvSpPr>
            <a:spLocks noGrp="1"/>
          </p:cNvSpPr>
          <p:nvPr>
            <p:ph type="ftr" sz="quarter" idx="11"/>
          </p:nvPr>
        </p:nvSpPr>
        <p:spPr/>
        <p:txBody>
          <a:bodyPr/>
          <a:lstStyle/>
          <a:p>
            <a:endParaRPr lang="nb-NO"/>
          </a:p>
        </p:txBody>
      </p:sp>
      <p:sp>
        <p:nvSpPr>
          <p:cNvPr id="4" name="Slide Number Placeholder 3"/>
          <p:cNvSpPr>
            <a:spLocks noGrp="1"/>
          </p:cNvSpPr>
          <p:nvPr>
            <p:ph type="sldNum" sz="quarter" idx="12"/>
          </p:nvPr>
        </p:nvSpPr>
        <p:spPr/>
        <p:txBody>
          <a:bodyPr/>
          <a:lstStyle/>
          <a:p>
            <a:fld id="{0A97DFE6-2E70-48E8-97DB-ED13EBAEF596}" type="slidenum">
              <a:rPr lang="nb-NO" smtClean="0"/>
              <a:t>‹#›</a:t>
            </a:fld>
            <a:endParaRPr lang="nb-NO"/>
          </a:p>
        </p:txBody>
      </p:sp>
    </p:spTree>
    <p:extLst>
      <p:ext uri="{BB962C8B-B14F-4D97-AF65-F5344CB8AC3E}">
        <p14:creationId xmlns:p14="http://schemas.microsoft.com/office/powerpoint/2010/main" val="35568682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nb-NO"/>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nb-NO"/>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9C5CA17-1C6F-4C77-A208-008910FECCB7}" type="datetimeFigureOut">
              <a:rPr lang="nb-NO" smtClean="0"/>
              <a:t>08.04.2026</a:t>
            </a:fld>
            <a:endParaRPr lang="nb-NO"/>
          </a:p>
        </p:txBody>
      </p:sp>
      <p:sp>
        <p:nvSpPr>
          <p:cNvPr id="6" name="Footer Placeholder 5"/>
          <p:cNvSpPr>
            <a:spLocks noGrp="1"/>
          </p:cNvSpPr>
          <p:nvPr>
            <p:ph type="ftr" sz="quarter" idx="11"/>
          </p:nvPr>
        </p:nvSpPr>
        <p:spPr/>
        <p:txBody>
          <a:bodyPr/>
          <a:lstStyle/>
          <a:p>
            <a:endParaRPr lang="nb-NO"/>
          </a:p>
        </p:txBody>
      </p:sp>
      <p:sp>
        <p:nvSpPr>
          <p:cNvPr id="7" name="Slide Number Placeholder 6"/>
          <p:cNvSpPr>
            <a:spLocks noGrp="1"/>
          </p:cNvSpPr>
          <p:nvPr>
            <p:ph type="sldNum" sz="quarter" idx="12"/>
          </p:nvPr>
        </p:nvSpPr>
        <p:spPr/>
        <p:txBody>
          <a:bodyPr/>
          <a:lstStyle/>
          <a:p>
            <a:fld id="{0A97DFE6-2E70-48E8-97DB-ED13EBAEF596}" type="slidenum">
              <a:rPr lang="nb-NO" smtClean="0"/>
              <a:t>‹#›</a:t>
            </a:fld>
            <a:endParaRPr lang="nb-NO"/>
          </a:p>
        </p:txBody>
      </p:sp>
    </p:spTree>
    <p:extLst>
      <p:ext uri="{BB962C8B-B14F-4D97-AF65-F5344CB8AC3E}">
        <p14:creationId xmlns:p14="http://schemas.microsoft.com/office/powerpoint/2010/main" val="6792850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nb-NO"/>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b-NO"/>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9C5CA17-1C6F-4C77-A208-008910FECCB7}" type="datetimeFigureOut">
              <a:rPr lang="nb-NO" smtClean="0"/>
              <a:t>08.04.2026</a:t>
            </a:fld>
            <a:endParaRPr lang="nb-NO"/>
          </a:p>
        </p:txBody>
      </p:sp>
      <p:sp>
        <p:nvSpPr>
          <p:cNvPr id="6" name="Footer Placeholder 5"/>
          <p:cNvSpPr>
            <a:spLocks noGrp="1"/>
          </p:cNvSpPr>
          <p:nvPr>
            <p:ph type="ftr" sz="quarter" idx="11"/>
          </p:nvPr>
        </p:nvSpPr>
        <p:spPr/>
        <p:txBody>
          <a:bodyPr/>
          <a:lstStyle/>
          <a:p>
            <a:endParaRPr lang="nb-NO"/>
          </a:p>
        </p:txBody>
      </p:sp>
      <p:sp>
        <p:nvSpPr>
          <p:cNvPr id="7" name="Slide Number Placeholder 6"/>
          <p:cNvSpPr>
            <a:spLocks noGrp="1"/>
          </p:cNvSpPr>
          <p:nvPr>
            <p:ph type="sldNum" sz="quarter" idx="12"/>
          </p:nvPr>
        </p:nvSpPr>
        <p:spPr/>
        <p:txBody>
          <a:bodyPr/>
          <a:lstStyle/>
          <a:p>
            <a:fld id="{0A97DFE6-2E70-48E8-97DB-ED13EBAEF596}" type="slidenum">
              <a:rPr lang="nb-NO" smtClean="0"/>
              <a:t>‹#›</a:t>
            </a:fld>
            <a:endParaRPr lang="nb-NO"/>
          </a:p>
        </p:txBody>
      </p:sp>
    </p:spTree>
    <p:extLst>
      <p:ext uri="{BB962C8B-B14F-4D97-AF65-F5344CB8AC3E}">
        <p14:creationId xmlns:p14="http://schemas.microsoft.com/office/powerpoint/2010/main" val="39606471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nb-NO"/>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nb-NO"/>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9C5CA17-1C6F-4C77-A208-008910FECCB7}" type="datetimeFigureOut">
              <a:rPr lang="nb-NO" smtClean="0"/>
              <a:t>08.04.2026</a:t>
            </a:fld>
            <a:endParaRPr lang="nb-NO"/>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b-NO"/>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A97DFE6-2E70-48E8-97DB-ED13EBAEF596}" type="slidenum">
              <a:rPr lang="nb-NO" smtClean="0"/>
              <a:t>‹#›</a:t>
            </a:fld>
            <a:endParaRPr lang="nb-NO"/>
          </a:p>
        </p:txBody>
      </p:sp>
    </p:spTree>
    <p:extLst>
      <p:ext uri="{BB962C8B-B14F-4D97-AF65-F5344CB8AC3E}">
        <p14:creationId xmlns:p14="http://schemas.microsoft.com/office/powerpoint/2010/main" val="11977197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ctrTitle"/>
          </p:nvPr>
        </p:nvSpPr>
        <p:spPr>
          <a:xfrm>
            <a:off x="2324100" y="1494065"/>
            <a:ext cx="7543800" cy="1845129"/>
          </a:xfrm>
        </p:spPr>
        <p:txBody>
          <a:bodyPr>
            <a:normAutofit/>
          </a:bodyPr>
          <a:lstStyle/>
          <a:p>
            <a:pPr eaLnBrk="1" hangingPunct="1"/>
            <a:br>
              <a:rPr lang="nb-NO" sz="3200" dirty="0"/>
            </a:br>
            <a:r>
              <a:rPr lang="nb-NO" sz="4400" b="1" dirty="0"/>
              <a:t>Noen etiske utfordringer i folkehelsearbeidet</a:t>
            </a:r>
          </a:p>
        </p:txBody>
      </p:sp>
      <p:sp>
        <p:nvSpPr>
          <p:cNvPr id="15363" name="Rectangle 3"/>
          <p:cNvSpPr>
            <a:spLocks noGrp="1" noChangeArrowheads="1"/>
          </p:cNvSpPr>
          <p:nvPr>
            <p:ph type="subTitle" idx="1"/>
          </p:nvPr>
        </p:nvSpPr>
        <p:spPr>
          <a:xfrm>
            <a:off x="2438400" y="4212772"/>
            <a:ext cx="7543800" cy="2247982"/>
          </a:xfrm>
        </p:spPr>
        <p:txBody>
          <a:bodyPr>
            <a:normAutofit/>
          </a:bodyPr>
          <a:lstStyle/>
          <a:p>
            <a:pPr eaLnBrk="1" hangingPunct="1"/>
            <a:r>
              <a:rPr lang="nb-NO" dirty="0"/>
              <a:t>Reidar Pedersen</a:t>
            </a:r>
          </a:p>
          <a:p>
            <a:pPr eaLnBrk="1" hangingPunct="1"/>
            <a:r>
              <a:rPr lang="nb-NO" dirty="0"/>
              <a:t>Senter for medisinsk etikk, UiO</a:t>
            </a:r>
          </a:p>
        </p:txBody>
      </p:sp>
    </p:spTree>
    <p:extLst>
      <p:ext uri="{BB962C8B-B14F-4D97-AF65-F5344CB8AC3E}">
        <p14:creationId xmlns:p14="http://schemas.microsoft.com/office/powerpoint/2010/main" val="3020511232"/>
      </p:ext>
    </p:extLst>
  </p:cSld>
  <p:clrMapOvr>
    <a:masterClrMapping/>
  </p:clrMapOvr>
  <mc:AlternateContent xmlns:mc="http://schemas.openxmlformats.org/markup-compatibility/2006" xmlns:p14="http://schemas.microsoft.com/office/powerpoint/2010/main">
    <mc:Choice Requires="p14">
      <p:transition spd="slow" p14:dur="2000" advTm="31326"/>
    </mc:Choice>
    <mc:Fallback xmlns="">
      <p:transition spd="slow" advTm="31326"/>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13AC5DB3-BEF5-467D-BDF3-E6E310E62D77}"/>
              </a:ext>
            </a:extLst>
          </p:cNvPr>
          <p:cNvSpPr>
            <a:spLocks noGrp="1"/>
          </p:cNvSpPr>
          <p:nvPr>
            <p:ph type="title"/>
          </p:nvPr>
        </p:nvSpPr>
        <p:spPr>
          <a:xfrm>
            <a:off x="1981200" y="274638"/>
            <a:ext cx="8229600" cy="778098"/>
          </a:xfrm>
        </p:spPr>
        <p:txBody>
          <a:bodyPr>
            <a:normAutofit/>
          </a:bodyPr>
          <a:lstStyle/>
          <a:p>
            <a:pPr algn="l"/>
            <a:r>
              <a:rPr lang="nb-NO" sz="3200" dirty="0"/>
              <a:t>Eksempel på folkehelsetiltak på ulike nivå</a:t>
            </a:r>
          </a:p>
        </p:txBody>
      </p:sp>
      <p:sp>
        <p:nvSpPr>
          <p:cNvPr id="6" name="TekstSylinder 5">
            <a:extLst>
              <a:ext uri="{FF2B5EF4-FFF2-40B4-BE49-F238E27FC236}">
                <a16:creationId xmlns:a16="http://schemas.microsoft.com/office/drawing/2014/main" id="{A794802E-4A43-41F4-A892-794481B570ED}"/>
              </a:ext>
            </a:extLst>
          </p:cNvPr>
          <p:cNvSpPr txBox="1"/>
          <p:nvPr/>
        </p:nvSpPr>
        <p:spPr>
          <a:xfrm>
            <a:off x="2135560" y="1052736"/>
            <a:ext cx="8532440" cy="4708981"/>
          </a:xfrm>
          <a:prstGeom prst="rect">
            <a:avLst/>
          </a:prstGeom>
          <a:noFill/>
        </p:spPr>
        <p:txBody>
          <a:bodyPr wrap="square" rtlCol="0">
            <a:spAutoFit/>
          </a:bodyPr>
          <a:lstStyle/>
          <a:p>
            <a:r>
              <a:rPr lang="nb-NO" sz="2000" b="1" dirty="0"/>
              <a:t>Lovgivning og politiske beslutninger:</a:t>
            </a:r>
          </a:p>
          <a:p>
            <a:r>
              <a:rPr lang="nb-NO" sz="2000" dirty="0"/>
              <a:t>Bilbelte og bruk av mobil</a:t>
            </a:r>
          </a:p>
          <a:p>
            <a:r>
              <a:rPr lang="nb-NO" sz="2000" dirty="0"/>
              <a:t>Trygge veier</a:t>
            </a:r>
          </a:p>
          <a:p>
            <a:r>
              <a:rPr lang="nb-NO" sz="2000" dirty="0"/>
              <a:t>Røykeloven, forbud mot narkotika</a:t>
            </a:r>
          </a:p>
          <a:p>
            <a:r>
              <a:rPr lang="nb-NO" sz="2000" dirty="0"/>
              <a:t>Avgifter og aldersgrenser</a:t>
            </a:r>
          </a:p>
          <a:p>
            <a:r>
              <a:rPr lang="nb-NO" sz="2000" dirty="0"/>
              <a:t>Gode oppvekst- og arbeidsforhold</a:t>
            </a:r>
          </a:p>
          <a:p>
            <a:endParaRPr lang="nb-NO" sz="2000" dirty="0"/>
          </a:p>
          <a:p>
            <a:r>
              <a:rPr lang="nb-NO" sz="2000" b="1" dirty="0"/>
              <a:t>Helseinformasjon:</a:t>
            </a:r>
          </a:p>
          <a:p>
            <a:r>
              <a:rPr lang="nb-NO" sz="2000" dirty="0"/>
              <a:t>Folkeopplysning</a:t>
            </a:r>
          </a:p>
          <a:p>
            <a:r>
              <a:rPr lang="nb-NO" sz="2000" dirty="0"/>
              <a:t>Informasjon rettet mot grupper eller individer, f.eks. under konsultasjon</a:t>
            </a:r>
          </a:p>
          <a:p>
            <a:endParaRPr lang="nb-NO" sz="2000" dirty="0"/>
          </a:p>
          <a:p>
            <a:r>
              <a:rPr lang="nb-NO" sz="2000" b="1" dirty="0"/>
              <a:t>Forebyggende tiltak på individnivå:</a:t>
            </a:r>
          </a:p>
          <a:p>
            <a:r>
              <a:rPr lang="nb-NO" sz="2000" dirty="0"/>
              <a:t>Helsestasjonsarbeid / svangerskapsomsorg</a:t>
            </a:r>
          </a:p>
          <a:p>
            <a:r>
              <a:rPr lang="nb-NO" sz="2000" dirty="0"/>
              <a:t>Tidlig oppdagelse av risikofaktorer (hjerte-kar)</a:t>
            </a:r>
          </a:p>
          <a:p>
            <a:r>
              <a:rPr lang="nb-NO" sz="2000" dirty="0"/>
              <a:t>Tidlig oppdagelse av tegn til sykdom (screening) eller tilbakefall</a:t>
            </a:r>
            <a:endParaRPr lang="nb-NO" dirty="0"/>
          </a:p>
        </p:txBody>
      </p:sp>
    </p:spTree>
    <p:extLst>
      <p:ext uri="{BB962C8B-B14F-4D97-AF65-F5344CB8AC3E}">
        <p14:creationId xmlns:p14="http://schemas.microsoft.com/office/powerpoint/2010/main" val="1610703236"/>
      </p:ext>
    </p:extLst>
  </p:cSld>
  <p:clrMapOvr>
    <a:masterClrMapping/>
  </p:clrMapOvr>
  <mc:AlternateContent xmlns:mc="http://schemas.openxmlformats.org/markup-compatibility/2006" xmlns:p14="http://schemas.microsoft.com/office/powerpoint/2010/main">
    <mc:Choice Requires="p14">
      <p:transition spd="slow" p14:dur="2000" advTm="119716"/>
    </mc:Choice>
    <mc:Fallback xmlns="">
      <p:transition spd="slow" advTm="119716"/>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b="1" dirty="0"/>
              <a:t>Helseinformasjon</a:t>
            </a:r>
            <a:r>
              <a:rPr lang="nb-NO" dirty="0"/>
              <a:t> er mange ting….</a:t>
            </a:r>
          </a:p>
        </p:txBody>
      </p:sp>
      <p:sp>
        <p:nvSpPr>
          <p:cNvPr id="3" name="Content Placeholder 2"/>
          <p:cNvSpPr>
            <a:spLocks noGrp="1"/>
          </p:cNvSpPr>
          <p:nvPr>
            <p:ph idx="1"/>
          </p:nvPr>
        </p:nvSpPr>
        <p:spPr/>
        <p:txBody>
          <a:bodyPr>
            <a:normAutofit lnSpcReduction="10000"/>
          </a:bodyPr>
          <a:lstStyle/>
          <a:p>
            <a:pPr marL="0" indent="0">
              <a:buNone/>
            </a:pPr>
            <a:r>
              <a:rPr lang="nb-NO" dirty="0"/>
              <a:t>F.eks. har informasjon om skadevirkning av røyking blitt gitt på mange måter:</a:t>
            </a:r>
          </a:p>
          <a:p>
            <a:pPr lvl="0"/>
            <a:r>
              <a:rPr lang="nb-NO" dirty="0"/>
              <a:t>Nøytral informasjon: «Røyking gir økt risiko for lungekreft og annen kreft» </a:t>
            </a:r>
          </a:p>
          <a:p>
            <a:pPr lvl="0"/>
            <a:r>
              <a:rPr lang="nb-NO" dirty="0"/>
              <a:t>Mål om å påvirke: «Ansvarlige mennesker lever sunt og røyker ikke»</a:t>
            </a:r>
          </a:p>
          <a:p>
            <a:pPr lvl="0"/>
            <a:r>
              <a:rPr lang="nb-NO" dirty="0"/>
              <a:t>Stigmatiserende informasjon: «Røykere er dumme, fattige og stygge»</a:t>
            </a:r>
          </a:p>
          <a:p>
            <a:pPr lvl="0"/>
            <a:r>
              <a:rPr lang="nb-NO" dirty="0"/>
              <a:t>Skremmende eller angstskapende: «Du dør tidligere og kveles sakte» (bilde av svarte lunger og mennesker med åndenød)</a:t>
            </a:r>
          </a:p>
          <a:p>
            <a:pPr marL="0" lvl="0" indent="0">
              <a:buNone/>
            </a:pPr>
            <a:r>
              <a:rPr lang="nb-NO" dirty="0"/>
              <a:t>- Hva er god informasjon? Hva er effektivt på kort og lang sikt? Hvor presis og sannferdig bør informasjonen være? Tilpasset mottakeren?</a:t>
            </a:r>
          </a:p>
          <a:p>
            <a:endParaRPr lang="nb-NO" dirty="0"/>
          </a:p>
        </p:txBody>
      </p:sp>
    </p:spTree>
    <p:extLst>
      <p:ext uri="{BB962C8B-B14F-4D97-AF65-F5344CB8AC3E}">
        <p14:creationId xmlns:p14="http://schemas.microsoft.com/office/powerpoint/2010/main" val="2493108698"/>
      </p:ext>
    </p:extLst>
  </p:cSld>
  <p:clrMapOvr>
    <a:masterClrMapping/>
  </p:clrMapOvr>
  <mc:AlternateContent xmlns:mc="http://schemas.openxmlformats.org/markup-compatibility/2006" xmlns:p14="http://schemas.microsoft.com/office/powerpoint/2010/main">
    <mc:Choice Requires="p14">
      <p:transition spd="slow" p14:dur="2000" advTm="100057"/>
    </mc:Choice>
    <mc:Fallback xmlns="">
      <p:transition spd="slow" advTm="100057"/>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AECFB1-3A23-C439-A5F4-EE74FACCA9B5}"/>
              </a:ext>
            </a:extLst>
          </p:cNvPr>
          <p:cNvSpPr>
            <a:spLocks noGrp="1"/>
          </p:cNvSpPr>
          <p:nvPr>
            <p:ph type="title"/>
          </p:nvPr>
        </p:nvSpPr>
        <p:spPr/>
        <p:txBody>
          <a:bodyPr/>
          <a:lstStyle/>
          <a:p>
            <a:r>
              <a:rPr lang="nb-NO" dirty="0"/>
              <a:t>Sosial ulikhet, helse og etikk</a:t>
            </a:r>
          </a:p>
        </p:txBody>
      </p:sp>
      <p:sp>
        <p:nvSpPr>
          <p:cNvPr id="3" name="Content Placeholder 2">
            <a:extLst>
              <a:ext uri="{FF2B5EF4-FFF2-40B4-BE49-F238E27FC236}">
                <a16:creationId xmlns:a16="http://schemas.microsoft.com/office/drawing/2014/main" id="{923D46DD-BE50-69D0-48A9-92FE21ADF580}"/>
              </a:ext>
            </a:extLst>
          </p:cNvPr>
          <p:cNvSpPr>
            <a:spLocks noGrp="1"/>
          </p:cNvSpPr>
          <p:nvPr>
            <p:ph idx="1"/>
          </p:nvPr>
        </p:nvSpPr>
        <p:spPr/>
        <p:txBody>
          <a:bodyPr/>
          <a:lstStyle/>
          <a:p>
            <a:endParaRPr lang="nb-NO"/>
          </a:p>
        </p:txBody>
      </p:sp>
    </p:spTree>
    <p:extLst>
      <p:ext uri="{BB962C8B-B14F-4D97-AF65-F5344CB8AC3E}">
        <p14:creationId xmlns:p14="http://schemas.microsoft.com/office/powerpoint/2010/main" val="18607087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AFAFE87E-6577-48C6-B5CB-BD132E121D02}"/>
              </a:ext>
            </a:extLst>
          </p:cNvPr>
          <p:cNvSpPr>
            <a:spLocks noGrp="1"/>
          </p:cNvSpPr>
          <p:nvPr>
            <p:ph type="title"/>
          </p:nvPr>
        </p:nvSpPr>
        <p:spPr>
          <a:xfrm>
            <a:off x="440871" y="1"/>
            <a:ext cx="11463262" cy="863600"/>
          </a:xfrm>
        </p:spPr>
        <p:txBody>
          <a:bodyPr>
            <a:normAutofit/>
          </a:bodyPr>
          <a:lstStyle/>
          <a:p>
            <a:r>
              <a:rPr lang="nb-NO" sz="2000" dirty="0"/>
              <a:t>Forventet levealder bydelene i Oslo - Store klasseforskjeller skaper etiske dilemma i folkehelsearbeid</a:t>
            </a:r>
          </a:p>
        </p:txBody>
      </p:sp>
      <p:pic>
        <p:nvPicPr>
          <p:cNvPr id="5" name="Plassholder for innhold 4">
            <a:extLst>
              <a:ext uri="{FF2B5EF4-FFF2-40B4-BE49-F238E27FC236}">
                <a16:creationId xmlns:a16="http://schemas.microsoft.com/office/drawing/2014/main" id="{5DE295FC-72A3-4EE4-89C7-EF04FE331B57}"/>
              </a:ext>
            </a:extLst>
          </p:cNvPr>
          <p:cNvPicPr>
            <a:picLocks noGrp="1" noChangeAspect="1"/>
          </p:cNvPicPr>
          <p:nvPr>
            <p:ph sz="half" idx="1"/>
          </p:nvPr>
        </p:nvPicPr>
        <p:blipFill>
          <a:blip r:embed="rId2"/>
          <a:stretch>
            <a:fillRect/>
          </a:stretch>
        </p:blipFill>
        <p:spPr>
          <a:xfrm>
            <a:off x="153004" y="592668"/>
            <a:ext cx="6265331" cy="6428886"/>
          </a:xfrm>
          <a:prstGeom prst="rect">
            <a:avLst/>
          </a:prstGeom>
        </p:spPr>
      </p:pic>
      <p:pic>
        <p:nvPicPr>
          <p:cNvPr id="6" name="Plassholder for innhold 5">
            <a:extLst>
              <a:ext uri="{FF2B5EF4-FFF2-40B4-BE49-F238E27FC236}">
                <a16:creationId xmlns:a16="http://schemas.microsoft.com/office/drawing/2014/main" id="{07D3F1F9-2D73-4107-8CFF-4B9FB4709BCE}"/>
              </a:ext>
            </a:extLst>
          </p:cNvPr>
          <p:cNvPicPr>
            <a:picLocks noGrp="1" noChangeAspect="1"/>
          </p:cNvPicPr>
          <p:nvPr>
            <p:ph sz="half" idx="2"/>
          </p:nvPr>
        </p:nvPicPr>
        <p:blipFill>
          <a:blip r:embed="rId3"/>
          <a:stretch>
            <a:fillRect/>
          </a:stretch>
        </p:blipFill>
        <p:spPr>
          <a:xfrm>
            <a:off x="6096000" y="552520"/>
            <a:ext cx="6265332" cy="6543052"/>
          </a:xfrm>
          <a:prstGeom prst="rect">
            <a:avLst/>
          </a:prstGeom>
        </p:spPr>
      </p:pic>
    </p:spTree>
    <p:extLst>
      <p:ext uri="{BB962C8B-B14F-4D97-AF65-F5344CB8AC3E}">
        <p14:creationId xmlns:p14="http://schemas.microsoft.com/office/powerpoint/2010/main" val="517377465"/>
      </p:ext>
    </p:extLst>
  </p:cSld>
  <p:clrMapOvr>
    <a:masterClrMapping/>
  </p:clrMapOvr>
  <mc:AlternateContent xmlns:mc="http://schemas.openxmlformats.org/markup-compatibility/2006" xmlns:p14="http://schemas.microsoft.com/office/powerpoint/2010/main">
    <mc:Choice Requires="p14">
      <p:transition spd="slow" p14:dur="2000" advTm="54479"/>
    </mc:Choice>
    <mc:Fallback xmlns="">
      <p:transition spd="slow" advTm="54479"/>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ssholder for innhold 2">
            <a:extLst>
              <a:ext uri="{FF2B5EF4-FFF2-40B4-BE49-F238E27FC236}">
                <a16:creationId xmlns:a16="http://schemas.microsoft.com/office/drawing/2014/main" id="{D1F15D05-2D57-4978-BDAB-3102EA5675B8}"/>
              </a:ext>
            </a:extLst>
          </p:cNvPr>
          <p:cNvSpPr>
            <a:spLocks noGrp="1"/>
          </p:cNvSpPr>
          <p:nvPr>
            <p:ph idx="1"/>
          </p:nvPr>
        </p:nvSpPr>
        <p:spPr>
          <a:xfrm>
            <a:off x="1981200" y="317242"/>
            <a:ext cx="8229600" cy="6008914"/>
          </a:xfrm>
        </p:spPr>
        <p:txBody>
          <a:bodyPr>
            <a:normAutofit lnSpcReduction="10000"/>
          </a:bodyPr>
          <a:lstStyle/>
          <a:p>
            <a:pPr marL="0" indent="0">
              <a:buNone/>
            </a:pPr>
            <a:r>
              <a:rPr lang="nb-NO" b="1" dirty="0"/>
              <a:t>Nye etiske utfordringer:</a:t>
            </a:r>
          </a:p>
          <a:p>
            <a:pPr marL="0" indent="0">
              <a:buNone/>
            </a:pPr>
            <a:r>
              <a:rPr lang="nb-NO" dirty="0"/>
              <a:t>Ulikhet i helse, hvordan redusere denne? </a:t>
            </a:r>
          </a:p>
          <a:p>
            <a:pPr marL="0" indent="0">
              <a:buNone/>
            </a:pPr>
            <a:r>
              <a:rPr lang="nb-NO" dirty="0"/>
              <a:t>Klasseforskjeller / kulturforskjeller, ex. diabetes type 2</a:t>
            </a:r>
          </a:p>
          <a:p>
            <a:pPr marL="0" indent="0">
              <a:buNone/>
            </a:pPr>
            <a:r>
              <a:rPr lang="nb-NO" dirty="0"/>
              <a:t>Ulikhet i livsstil- noen kan velge, noen kan det ikke</a:t>
            </a:r>
          </a:p>
          <a:p>
            <a:pPr marL="0" indent="0">
              <a:buNone/>
            </a:pPr>
            <a:r>
              <a:rPr lang="nb-NO" dirty="0"/>
              <a:t>Press, krav, prioritering? </a:t>
            </a:r>
          </a:p>
          <a:p>
            <a:pPr marL="0" indent="0">
              <a:buNone/>
            </a:pPr>
            <a:endParaRPr lang="nb-NO" dirty="0"/>
          </a:p>
          <a:p>
            <a:pPr marL="0" indent="0">
              <a:buNone/>
            </a:pPr>
            <a:r>
              <a:rPr lang="nb-NO" dirty="0"/>
              <a:t>Hvor langt kan politikere gå i å påtvinge befolkningen livsstilsendringer for å oppnå bedre helse? </a:t>
            </a:r>
            <a:r>
              <a:rPr lang="nb-NO" dirty="0" err="1"/>
              <a:t>Nudging</a:t>
            </a:r>
            <a:r>
              <a:rPr lang="nb-NO" dirty="0"/>
              <a:t>/</a:t>
            </a:r>
            <a:r>
              <a:rPr lang="nb-NO" dirty="0" err="1"/>
              <a:t>dulting</a:t>
            </a:r>
            <a:r>
              <a:rPr lang="nb-NO" dirty="0"/>
              <a:t>? Hvor sterke insentiver?</a:t>
            </a:r>
          </a:p>
          <a:p>
            <a:pPr marL="0" indent="0">
              <a:buNone/>
            </a:pPr>
            <a:r>
              <a:rPr lang="nb-NO" dirty="0"/>
              <a:t>Hvor usunne og farlige skal valgene være før de sanksjoneres på noe vis? F.eks. ekstremsport, overvekt?</a:t>
            </a:r>
          </a:p>
          <a:p>
            <a:pPr marL="0" indent="0">
              <a:buNone/>
            </a:pPr>
            <a:r>
              <a:rPr lang="nb-NO" dirty="0"/>
              <a:t>Individuelt ansvar vs. samfunnets ansvar/levekår? F.eks. helsekompetanse, tilgang på fritidsaktiviteter, tilpasninger til grupper/individer, prioriteringer?</a:t>
            </a:r>
          </a:p>
        </p:txBody>
      </p:sp>
    </p:spTree>
    <p:extLst>
      <p:ext uri="{BB962C8B-B14F-4D97-AF65-F5344CB8AC3E}">
        <p14:creationId xmlns:p14="http://schemas.microsoft.com/office/powerpoint/2010/main" val="3535944232"/>
      </p:ext>
    </p:extLst>
  </p:cSld>
  <p:clrMapOvr>
    <a:masterClrMapping/>
  </p:clrMapOvr>
  <mc:AlternateContent xmlns:mc="http://schemas.openxmlformats.org/markup-compatibility/2006" xmlns:p14="http://schemas.microsoft.com/office/powerpoint/2010/main">
    <mc:Choice Requires="p14">
      <p:transition spd="slow" p14:dur="2000" advTm="145398"/>
    </mc:Choice>
    <mc:Fallback xmlns="">
      <p:transition spd="slow" advTm="145398"/>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15E68F56-B13F-460E-AEEF-9A582C2861DC}"/>
              </a:ext>
            </a:extLst>
          </p:cNvPr>
          <p:cNvSpPr>
            <a:spLocks noGrp="1"/>
          </p:cNvSpPr>
          <p:nvPr>
            <p:ph type="title"/>
          </p:nvPr>
        </p:nvSpPr>
        <p:spPr>
          <a:xfrm>
            <a:off x="1981200" y="622378"/>
            <a:ext cx="8229600" cy="1867481"/>
          </a:xfrm>
        </p:spPr>
        <p:txBody>
          <a:bodyPr>
            <a:normAutofit fontScale="90000"/>
          </a:bodyPr>
          <a:lstStyle/>
          <a:p>
            <a:br>
              <a:rPr lang="nb-NO" dirty="0">
                <a:solidFill>
                  <a:srgbClr val="C00000"/>
                </a:solidFill>
              </a:rPr>
            </a:br>
            <a:br>
              <a:rPr lang="nb-NO" dirty="0">
                <a:solidFill>
                  <a:srgbClr val="C00000"/>
                </a:solidFill>
              </a:rPr>
            </a:br>
            <a:br>
              <a:rPr lang="nb-NO" dirty="0">
                <a:solidFill>
                  <a:srgbClr val="C00000"/>
                </a:solidFill>
              </a:rPr>
            </a:br>
            <a:br>
              <a:rPr lang="nb-NO" dirty="0">
                <a:solidFill>
                  <a:srgbClr val="C00000"/>
                </a:solidFill>
              </a:rPr>
            </a:br>
            <a:r>
              <a:rPr lang="nb-NO" dirty="0"/>
              <a:t>Eksempel fra helsestasjon – hvor mye skal foreldrene få bestemme?</a:t>
            </a:r>
            <a:br>
              <a:rPr lang="nb-NO" dirty="0"/>
            </a:br>
            <a:br>
              <a:rPr lang="nb-NO" dirty="0"/>
            </a:br>
            <a:br>
              <a:rPr lang="nb-NO" dirty="0">
                <a:solidFill>
                  <a:srgbClr val="C00000"/>
                </a:solidFill>
              </a:rPr>
            </a:br>
            <a:br>
              <a:rPr lang="nb-NO" sz="2700" dirty="0">
                <a:solidFill>
                  <a:srgbClr val="C00000"/>
                </a:solidFill>
              </a:rPr>
            </a:br>
            <a:endParaRPr lang="nb-NO" sz="2700" dirty="0">
              <a:solidFill>
                <a:srgbClr val="C00000"/>
              </a:solidFill>
            </a:endParaRPr>
          </a:p>
        </p:txBody>
      </p:sp>
    </p:spTree>
    <p:extLst>
      <p:ext uri="{BB962C8B-B14F-4D97-AF65-F5344CB8AC3E}">
        <p14:creationId xmlns:p14="http://schemas.microsoft.com/office/powerpoint/2010/main" val="3030606634"/>
      </p:ext>
    </p:extLst>
  </p:cSld>
  <p:clrMapOvr>
    <a:masterClrMapping/>
  </p:clrMapOvr>
  <mc:AlternateContent xmlns:mc="http://schemas.openxmlformats.org/markup-compatibility/2006" xmlns:p14="http://schemas.microsoft.com/office/powerpoint/2010/main">
    <mc:Choice Requires="p14">
      <p:transition spd="slow" p14:dur="2000" advTm="85594"/>
    </mc:Choice>
    <mc:Fallback xmlns="">
      <p:transition spd="slow" advTm="85594"/>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98272" y="1393371"/>
            <a:ext cx="7696200" cy="5111080"/>
          </a:xfrm>
        </p:spPr>
        <p:txBody>
          <a:bodyPr>
            <a:normAutofit fontScale="90000"/>
          </a:bodyPr>
          <a:lstStyle/>
          <a:p>
            <a:br>
              <a:rPr lang="nb-NO" dirty="0"/>
            </a:br>
            <a:br>
              <a:rPr lang="nb-NO" dirty="0"/>
            </a:br>
            <a:br>
              <a:rPr lang="nb-NO" dirty="0"/>
            </a:br>
            <a:r>
              <a:rPr lang="nb-NO" sz="2700" dirty="0"/>
              <a:t>En mor kommer med barnet sitt til helsestasjonskontroll der vaksinasjon mot meslinger inngår.</a:t>
            </a:r>
            <a:br>
              <a:rPr lang="nb-NO" sz="2700" dirty="0"/>
            </a:br>
            <a:r>
              <a:rPr lang="nb-NO" sz="2700" dirty="0"/>
              <a:t>Familien er vegetarianere og svært opptatt av livsstil og helse. Barnet er yngst av fire søsken, ingen har tatt i mot det regulære vaksinasjonsprogrammet. Barna er friske og velfungerende.</a:t>
            </a:r>
            <a:br>
              <a:rPr lang="nb-NO" sz="2700" dirty="0"/>
            </a:br>
            <a:r>
              <a:rPr lang="nb-NO" sz="2700" dirty="0"/>
              <a:t>Mor er fast bestemt på at heller ikke dette barnet skal ha </a:t>
            </a:r>
            <a:r>
              <a:rPr lang="nb-NO" sz="2700" dirty="0" err="1"/>
              <a:t>meslingvaksine</a:t>
            </a:r>
            <a:r>
              <a:rPr lang="nb-NO" sz="2700" dirty="0"/>
              <a:t>. Hun mener risikoen for alvorlige følger av meslinger er minimale, det er galt å tukle med immunapparatet hos små barn.</a:t>
            </a:r>
            <a:br>
              <a:rPr lang="nb-NO" sz="2700" dirty="0"/>
            </a:br>
            <a:r>
              <a:rPr lang="nb-NO" sz="2700" dirty="0"/>
              <a:t>Som helsestasjonslege er du usikker på hvor mye press du skal legge på mor og om du bør varsle familiens fastlege.</a:t>
            </a:r>
            <a:br>
              <a:rPr lang="nb-NO" sz="2700" dirty="0"/>
            </a:br>
            <a:br>
              <a:rPr lang="nb-NO" sz="2700" dirty="0"/>
            </a:br>
            <a:r>
              <a:rPr lang="nb-NO" sz="2700" dirty="0"/>
              <a:t>Tenk gjennom de verdiene som konkurrerer her. Skal familien presses, hva slags verdier og hensyn må du da ofre?</a:t>
            </a:r>
            <a:br>
              <a:rPr lang="nb-NO" sz="2700" dirty="0">
                <a:solidFill>
                  <a:srgbClr val="C00000"/>
                </a:solidFill>
              </a:rPr>
            </a:br>
            <a:br>
              <a:rPr lang="nb-NO" sz="2700" dirty="0">
                <a:solidFill>
                  <a:srgbClr val="C00000"/>
                </a:solidFill>
              </a:rPr>
            </a:br>
            <a:r>
              <a:rPr lang="nb-NO" sz="2700" dirty="0"/>
              <a:t>Bør </a:t>
            </a:r>
            <a:r>
              <a:rPr lang="nb-NO" sz="2700" dirty="0" err="1"/>
              <a:t>meslingvaksine</a:t>
            </a:r>
            <a:r>
              <a:rPr lang="nb-NO" sz="2700" dirty="0"/>
              <a:t> gjøres obligatorisk gjennom lovgivning?</a:t>
            </a:r>
            <a:br>
              <a:rPr lang="nb-NO" sz="2400" b="1" dirty="0"/>
            </a:br>
            <a:br>
              <a:rPr lang="nb-NO" sz="2400" dirty="0">
                <a:solidFill>
                  <a:srgbClr val="C00000"/>
                </a:solidFill>
              </a:rPr>
            </a:br>
            <a:br>
              <a:rPr lang="nb-NO" sz="2400" dirty="0">
                <a:solidFill>
                  <a:schemeClr val="accent2"/>
                </a:solidFill>
              </a:rPr>
            </a:br>
            <a:br>
              <a:rPr lang="nb-NO" sz="2400" dirty="0">
                <a:solidFill>
                  <a:schemeClr val="accent2"/>
                </a:solidFill>
              </a:rPr>
            </a:br>
            <a:br>
              <a:rPr lang="nb-NO" sz="2400" dirty="0">
                <a:solidFill>
                  <a:srgbClr val="C00000"/>
                </a:solidFill>
              </a:rPr>
            </a:br>
            <a:br>
              <a:rPr lang="nb-NO" dirty="0"/>
            </a:br>
            <a:endParaRPr lang="nb-NO" dirty="0"/>
          </a:p>
        </p:txBody>
      </p:sp>
    </p:spTree>
    <p:extLst>
      <p:ext uri="{BB962C8B-B14F-4D97-AF65-F5344CB8AC3E}">
        <p14:creationId xmlns:p14="http://schemas.microsoft.com/office/powerpoint/2010/main" val="2018328451"/>
      </p:ext>
    </p:extLst>
  </p:cSld>
  <p:clrMapOvr>
    <a:masterClrMapping/>
  </p:clrMapOvr>
  <mc:AlternateContent xmlns:mc="http://schemas.openxmlformats.org/markup-compatibility/2006" xmlns:p14="http://schemas.microsoft.com/office/powerpoint/2010/main">
    <mc:Choice Requires="p14">
      <p:transition spd="slow" p14:dur="2000" advTm="185905"/>
    </mc:Choice>
    <mc:Fallback xmlns="">
      <p:transition spd="slow" advTm="185905"/>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4600" y="838200"/>
            <a:ext cx="7696200" cy="4318992"/>
          </a:xfrm>
        </p:spPr>
        <p:txBody>
          <a:bodyPr>
            <a:normAutofit fontScale="90000"/>
          </a:bodyPr>
          <a:lstStyle/>
          <a:p>
            <a:r>
              <a:rPr lang="nb-NO" sz="3100" dirty="0"/>
              <a:t>Poll: Hva ville du lagt størst vekt på her?</a:t>
            </a:r>
            <a:br>
              <a:rPr lang="nb-NO" sz="3100" dirty="0"/>
            </a:br>
            <a:br>
              <a:rPr lang="nb-NO" sz="3100" dirty="0"/>
            </a:br>
            <a:r>
              <a:rPr lang="nb-NO" sz="3100" dirty="0"/>
              <a:t>Svaralternativ:</a:t>
            </a:r>
            <a:br>
              <a:rPr lang="nb-NO" sz="3100" dirty="0"/>
            </a:br>
            <a:r>
              <a:rPr lang="nb-NO" sz="3100" dirty="0"/>
              <a:t>- foreldrenes selvråderett</a:t>
            </a:r>
            <a:br>
              <a:rPr lang="nb-NO" sz="3100" dirty="0"/>
            </a:br>
            <a:r>
              <a:rPr lang="nb-NO" sz="3100" dirty="0"/>
              <a:t>- min vurdering av barnets beste og det er å vaksinere</a:t>
            </a:r>
            <a:br>
              <a:rPr lang="nb-NO" sz="3100" dirty="0"/>
            </a:br>
            <a:r>
              <a:rPr lang="nb-NO" sz="3100" dirty="0"/>
              <a:t>- min vurdering av barnets beste og det er å la være å vaksinere</a:t>
            </a:r>
            <a:br>
              <a:rPr lang="nb-NO" sz="3100" dirty="0"/>
            </a:br>
            <a:r>
              <a:rPr lang="nb-NO" sz="3100" dirty="0"/>
              <a:t>- det er viktig at alle bidrar og at vi har like regler for alle, så barnet bør vaksineres</a:t>
            </a:r>
            <a:br>
              <a:rPr lang="nb-NO" sz="3100" dirty="0"/>
            </a:br>
            <a:r>
              <a:rPr lang="nb-NO" sz="3100" dirty="0"/>
              <a:t>- andre hensyn</a:t>
            </a:r>
            <a:br>
              <a:rPr lang="nb-NO" dirty="0"/>
            </a:br>
            <a:endParaRPr lang="nb-NO" sz="3100" dirty="0"/>
          </a:p>
        </p:txBody>
      </p:sp>
    </p:spTree>
    <p:extLst>
      <p:ext uri="{BB962C8B-B14F-4D97-AF65-F5344CB8AC3E}">
        <p14:creationId xmlns:p14="http://schemas.microsoft.com/office/powerpoint/2010/main" val="2935592668"/>
      </p:ext>
    </p:extLst>
  </p:cSld>
  <p:clrMapOvr>
    <a:masterClrMapping/>
  </p:clrMapOvr>
  <mc:AlternateContent xmlns:mc="http://schemas.openxmlformats.org/markup-compatibility/2006" xmlns:p14="http://schemas.microsoft.com/office/powerpoint/2010/main">
    <mc:Choice Requires="p14">
      <p:transition spd="slow" p14:dur="2000" advTm="20525"/>
    </mc:Choice>
    <mc:Fallback xmlns="">
      <p:transition spd="slow" advTm="20525"/>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589857"/>
          </a:xfrm>
        </p:spPr>
        <p:txBody>
          <a:bodyPr>
            <a:normAutofit fontScale="90000"/>
          </a:bodyPr>
          <a:lstStyle/>
          <a:p>
            <a:r>
              <a:rPr lang="nb-NO" sz="3600" b="1" dirty="0"/>
              <a:t>Foreldrene representerer barnas autonomi</a:t>
            </a:r>
            <a:br>
              <a:rPr lang="nb-NO" sz="3600" dirty="0"/>
            </a:br>
            <a:r>
              <a:rPr lang="nb-NO" sz="3600" dirty="0"/>
              <a:t>Dette er en velfungerende familie, der barna ser ut til å være friske og ha det godt. Foreldrene er ansvarlige. </a:t>
            </a:r>
            <a:br>
              <a:rPr lang="nb-NO" sz="3600" dirty="0"/>
            </a:br>
            <a:r>
              <a:rPr lang="nb-NO" sz="3600" dirty="0"/>
              <a:t>Foreldrene tror på bivirkninger av vaksiner som de ønsker å unngå.</a:t>
            </a:r>
            <a:br>
              <a:rPr lang="nb-NO" sz="3600" dirty="0"/>
            </a:br>
            <a:r>
              <a:rPr lang="nb-NO" sz="3600" b="1" dirty="0"/>
              <a:t>Vekting av velgjørenhet / ikke skadeprinsippet:</a:t>
            </a:r>
            <a:br>
              <a:rPr lang="nb-NO" sz="3600" dirty="0"/>
            </a:br>
            <a:r>
              <a:rPr lang="nb-NO" sz="3600" dirty="0"/>
              <a:t>Meslinger er ikke en svært farlig sykdom for friske barn i Norge, men langt farligere for barn med dårlig allmenntilstand, for eks i u-land, og gravide.</a:t>
            </a:r>
            <a:br>
              <a:rPr lang="nb-NO" sz="3600" dirty="0"/>
            </a:br>
            <a:r>
              <a:rPr lang="nb-NO" sz="3600" dirty="0"/>
              <a:t>Vi vet at samfunnet er avhengig av at mange nok lar seg vaksinere, ellers oppstår utbrudd.</a:t>
            </a:r>
            <a:br>
              <a:rPr lang="nb-NO" sz="3600" dirty="0"/>
            </a:br>
            <a:r>
              <a:rPr lang="nb-NO" sz="3600" dirty="0"/>
              <a:t>I vårt land er aksepten av vaksinepolitikken svært god. Denne er basert på frivillighet og respekt, ikke tvang. </a:t>
            </a:r>
            <a:br>
              <a:rPr lang="nb-NO" dirty="0"/>
            </a:br>
            <a:endParaRPr lang="nb-NO" dirty="0"/>
          </a:p>
        </p:txBody>
      </p:sp>
    </p:spTree>
    <p:extLst>
      <p:ext uri="{BB962C8B-B14F-4D97-AF65-F5344CB8AC3E}">
        <p14:creationId xmlns:p14="http://schemas.microsoft.com/office/powerpoint/2010/main" val="3966718573"/>
      </p:ext>
    </p:extLst>
  </p:cSld>
  <p:clrMapOvr>
    <a:masterClrMapping/>
  </p:clrMapOvr>
  <mc:AlternateContent xmlns:mc="http://schemas.openxmlformats.org/markup-compatibility/2006" xmlns:p14="http://schemas.microsoft.com/office/powerpoint/2010/main">
    <mc:Choice Requires="p14">
      <p:transition spd="slow" p14:dur="2000" advTm="105823"/>
    </mc:Choice>
    <mc:Fallback xmlns="">
      <p:transition spd="slow" advTm="105823"/>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13AC5DB3-BEF5-467D-BDF3-E6E310E62D77}"/>
              </a:ext>
            </a:extLst>
          </p:cNvPr>
          <p:cNvSpPr>
            <a:spLocks noGrp="1"/>
          </p:cNvSpPr>
          <p:nvPr>
            <p:ph type="title"/>
          </p:nvPr>
        </p:nvSpPr>
        <p:spPr>
          <a:xfrm>
            <a:off x="1981200" y="274638"/>
            <a:ext cx="8229600" cy="968330"/>
          </a:xfrm>
        </p:spPr>
        <p:txBody>
          <a:bodyPr>
            <a:normAutofit fontScale="90000"/>
          </a:bodyPr>
          <a:lstStyle/>
          <a:p>
            <a:pPr algn="l"/>
            <a:br>
              <a:rPr lang="nb-NO" dirty="0"/>
            </a:br>
            <a:r>
              <a:rPr lang="nb-NO" dirty="0"/>
              <a:t>V</a:t>
            </a:r>
            <a:r>
              <a:rPr lang="nb-NO" sz="3200" dirty="0"/>
              <a:t>erdier å spill i folkehelsearbeid: Oppsummering</a:t>
            </a:r>
            <a:br>
              <a:rPr lang="nb-NO" sz="3200" dirty="0"/>
            </a:br>
            <a:endParaRPr lang="nb-NO" sz="3200" dirty="0"/>
          </a:p>
        </p:txBody>
      </p:sp>
      <p:sp>
        <p:nvSpPr>
          <p:cNvPr id="6" name="TekstSylinder 5">
            <a:extLst>
              <a:ext uri="{FF2B5EF4-FFF2-40B4-BE49-F238E27FC236}">
                <a16:creationId xmlns:a16="http://schemas.microsoft.com/office/drawing/2014/main" id="{A794802E-4A43-41F4-A892-794481B570ED}"/>
              </a:ext>
            </a:extLst>
          </p:cNvPr>
          <p:cNvSpPr txBox="1"/>
          <p:nvPr/>
        </p:nvSpPr>
        <p:spPr>
          <a:xfrm>
            <a:off x="2135559" y="1052737"/>
            <a:ext cx="5963411" cy="4678204"/>
          </a:xfrm>
          <a:prstGeom prst="rect">
            <a:avLst/>
          </a:prstGeom>
          <a:noFill/>
        </p:spPr>
        <p:txBody>
          <a:bodyPr wrap="square" rtlCol="0">
            <a:spAutoFit/>
          </a:bodyPr>
          <a:lstStyle/>
          <a:p>
            <a:endParaRPr lang="nb-NO" dirty="0"/>
          </a:p>
          <a:p>
            <a:r>
              <a:rPr lang="nb-NO" sz="2000" dirty="0"/>
              <a:t>Det viktigste grunnlaget for god helse blir lagt utenfor helsetjenesten. Av politikere, lovgivere og andre deler av velferdstjenestene </a:t>
            </a:r>
            <a:r>
              <a:rPr lang="nb-NO" sz="2000"/>
              <a:t>og samfunnet.</a:t>
            </a:r>
            <a:endParaRPr lang="nb-NO" sz="2000" dirty="0"/>
          </a:p>
          <a:p>
            <a:endParaRPr lang="nb-NO" sz="2000" dirty="0"/>
          </a:p>
          <a:p>
            <a:r>
              <a:rPr lang="nb-NO" sz="2000" dirty="0"/>
              <a:t>Har vi nok kunnskap om effektene av intervensjonene? Ex folkeopplysning og vaksinetvang?</a:t>
            </a:r>
          </a:p>
          <a:p>
            <a:r>
              <a:rPr lang="nb-NO" sz="2000" dirty="0"/>
              <a:t>Hvilke bivirkninger har folkehelsetiltakene? </a:t>
            </a:r>
          </a:p>
          <a:p>
            <a:r>
              <a:rPr lang="nb-NO" sz="2000" dirty="0"/>
              <a:t>Er bivirkningene undersøkt og synliggjort nok?</a:t>
            </a:r>
          </a:p>
          <a:p>
            <a:endParaRPr lang="nb-NO" sz="2000" dirty="0"/>
          </a:p>
          <a:p>
            <a:r>
              <a:rPr lang="nb-NO" sz="2000" dirty="0"/>
              <a:t>Sosial ulikhet er trolig en viktig årsak til ulikhet i helse og helsekompetanse. Hvordan bør dette påvirke prioriteringer i helsetjenesten og folkehelsearbeidet?</a:t>
            </a:r>
          </a:p>
          <a:p>
            <a:endParaRPr lang="nb-NO" sz="2000" dirty="0"/>
          </a:p>
          <a:p>
            <a:endParaRPr lang="nb-NO" sz="2000" dirty="0"/>
          </a:p>
        </p:txBody>
      </p:sp>
    </p:spTree>
    <p:extLst>
      <p:ext uri="{BB962C8B-B14F-4D97-AF65-F5344CB8AC3E}">
        <p14:creationId xmlns:p14="http://schemas.microsoft.com/office/powerpoint/2010/main" val="2237570214"/>
      </p:ext>
    </p:extLst>
  </p:cSld>
  <p:clrMapOvr>
    <a:masterClrMapping/>
  </p:clrMapOvr>
  <mc:AlternateContent xmlns:mc="http://schemas.openxmlformats.org/markup-compatibility/2006" xmlns:p14="http://schemas.microsoft.com/office/powerpoint/2010/main">
    <mc:Choice Requires="p14">
      <p:transition spd="slow" p14:dur="2000" advTm="44533"/>
    </mc:Choice>
    <mc:Fallback xmlns="">
      <p:transition spd="slow" advTm="44533"/>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4E783F-F2F3-4E32-82F6-264655FCBC2A}"/>
              </a:ext>
            </a:extLst>
          </p:cNvPr>
          <p:cNvSpPr>
            <a:spLocks noGrp="1"/>
          </p:cNvSpPr>
          <p:nvPr>
            <p:ph type="title"/>
          </p:nvPr>
        </p:nvSpPr>
        <p:spPr/>
        <p:txBody>
          <a:bodyPr/>
          <a:lstStyle/>
          <a:p>
            <a:r>
              <a:rPr lang="nb-NO" dirty="0"/>
              <a:t>Etisk utfordring</a:t>
            </a:r>
          </a:p>
        </p:txBody>
      </p:sp>
      <p:sp>
        <p:nvSpPr>
          <p:cNvPr id="3" name="Content Placeholder 2">
            <a:extLst>
              <a:ext uri="{FF2B5EF4-FFF2-40B4-BE49-F238E27FC236}">
                <a16:creationId xmlns:a16="http://schemas.microsoft.com/office/drawing/2014/main" id="{B577AA34-2E0F-42FF-ACEA-94BCB0A6E349}"/>
              </a:ext>
            </a:extLst>
          </p:cNvPr>
          <p:cNvSpPr>
            <a:spLocks noGrp="1"/>
          </p:cNvSpPr>
          <p:nvPr>
            <p:ph idx="1"/>
          </p:nvPr>
        </p:nvSpPr>
        <p:spPr/>
        <p:txBody>
          <a:bodyPr/>
          <a:lstStyle/>
          <a:p>
            <a:r>
              <a:rPr lang="nb-NO" dirty="0"/>
              <a:t>uenighet eller tvil om hva som er riktig eller godt</a:t>
            </a:r>
          </a:p>
          <a:p>
            <a:endParaRPr lang="nb-NO" dirty="0"/>
          </a:p>
        </p:txBody>
      </p:sp>
    </p:spTree>
    <p:extLst>
      <p:ext uri="{BB962C8B-B14F-4D97-AF65-F5344CB8AC3E}">
        <p14:creationId xmlns:p14="http://schemas.microsoft.com/office/powerpoint/2010/main" val="13441502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dirty="0"/>
              <a:t>De fire prinsippene</a:t>
            </a:r>
          </a:p>
        </p:txBody>
      </p:sp>
      <p:sp>
        <p:nvSpPr>
          <p:cNvPr id="3" name="Content Placeholder 2"/>
          <p:cNvSpPr>
            <a:spLocks noGrp="1"/>
          </p:cNvSpPr>
          <p:nvPr>
            <p:ph idx="1"/>
          </p:nvPr>
        </p:nvSpPr>
        <p:spPr/>
        <p:txBody>
          <a:bodyPr>
            <a:normAutofit/>
          </a:bodyPr>
          <a:lstStyle/>
          <a:p>
            <a:pPr marL="514350" indent="-514350">
              <a:buFont typeface="+mj-lt"/>
              <a:buAutoNum type="arabicPeriod"/>
            </a:pPr>
            <a:r>
              <a:rPr lang="nb-NO" dirty="0"/>
              <a:t>Respekt for pasientens autonomi</a:t>
            </a:r>
          </a:p>
          <a:p>
            <a:pPr marL="514350" indent="-514350">
              <a:buFont typeface="+mj-lt"/>
              <a:buAutoNum type="arabicPeriod"/>
            </a:pPr>
            <a:r>
              <a:rPr lang="nb-NO" dirty="0"/>
              <a:t>Velgjørenhet</a:t>
            </a:r>
          </a:p>
          <a:p>
            <a:pPr marL="514350" indent="-514350">
              <a:buFont typeface="+mj-lt"/>
              <a:buAutoNum type="arabicPeriod"/>
            </a:pPr>
            <a:r>
              <a:rPr lang="nb-NO" dirty="0"/>
              <a:t>Ikke skade</a:t>
            </a:r>
          </a:p>
          <a:p>
            <a:pPr marL="514350" indent="-514350">
              <a:buFont typeface="+mj-lt"/>
              <a:buAutoNum type="arabicPeriod"/>
            </a:pPr>
            <a:r>
              <a:rPr lang="nb-NO" dirty="0"/>
              <a:t>Rettferdighet (likebehandling, prioriteringer)</a:t>
            </a:r>
          </a:p>
          <a:p>
            <a:pPr marL="514350" indent="-514350">
              <a:buFont typeface="+mj-lt"/>
              <a:buAutoNum type="arabicPeriod"/>
            </a:pPr>
            <a:endParaRPr lang="nb-NO" dirty="0"/>
          </a:p>
          <a:p>
            <a:pPr marL="0" indent="0">
              <a:buNone/>
            </a:pPr>
            <a:r>
              <a:rPr lang="nb-NO" dirty="0"/>
              <a:t>Folkehelsearbeid har fokuset på befolkningen, ikke individet. Prinsippene og interessene til de ulike berørte partene kan peke i ulike retninger – avveining og etisk refleksjon nødvendig</a:t>
            </a:r>
          </a:p>
        </p:txBody>
      </p:sp>
    </p:spTree>
    <p:extLst>
      <p:ext uri="{BB962C8B-B14F-4D97-AF65-F5344CB8AC3E}">
        <p14:creationId xmlns:p14="http://schemas.microsoft.com/office/powerpoint/2010/main" val="2901004904"/>
      </p:ext>
    </p:extLst>
  </p:cSld>
  <p:clrMapOvr>
    <a:masterClrMapping/>
  </p:clrMapOvr>
  <mc:AlternateContent xmlns:mc="http://schemas.openxmlformats.org/markup-compatibility/2006" xmlns:p14="http://schemas.microsoft.com/office/powerpoint/2010/main">
    <mc:Choice Requires="p14">
      <p:transition spd="slow" p14:dur="2000" advTm="94097"/>
    </mc:Choice>
    <mc:Fallback xmlns="">
      <p:transition spd="slow" advTm="94097"/>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dirty="0"/>
              <a:t>Eksempel – Covid-19-pandemien</a:t>
            </a:r>
          </a:p>
        </p:txBody>
      </p:sp>
      <p:sp>
        <p:nvSpPr>
          <p:cNvPr id="3" name="Content Placeholder 2"/>
          <p:cNvSpPr>
            <a:spLocks noGrp="1"/>
          </p:cNvSpPr>
          <p:nvPr>
            <p:ph idx="1"/>
          </p:nvPr>
        </p:nvSpPr>
        <p:spPr/>
        <p:txBody>
          <a:bodyPr>
            <a:normAutofit/>
          </a:bodyPr>
          <a:lstStyle/>
          <a:p>
            <a:r>
              <a:rPr lang="nb-NO" dirty="0"/>
              <a:t>Mye stod på spill – viruset og smitteverntiltakene traff svært ulikt</a:t>
            </a:r>
          </a:p>
          <a:p>
            <a:r>
              <a:rPr lang="nb-NO" dirty="0"/>
              <a:t>Mange beslutninger ble tatt under stor grad av usikkerhet / mangel på kunnskap</a:t>
            </a:r>
          </a:p>
          <a:p>
            <a:r>
              <a:rPr lang="nb-NO" dirty="0"/>
              <a:t>Individets autonomi måtte ofte vike for felleskapets interesser</a:t>
            </a:r>
          </a:p>
          <a:p>
            <a:r>
              <a:rPr lang="nb-NO" dirty="0"/>
              <a:t>I Norge: Stor oppslutning om myndighetene sine beslutninger selv uten strenge sanksjoner – betydningen av tillit</a:t>
            </a:r>
          </a:p>
          <a:p>
            <a:endParaRPr lang="nb-NO" dirty="0"/>
          </a:p>
        </p:txBody>
      </p:sp>
    </p:spTree>
    <p:extLst>
      <p:ext uri="{BB962C8B-B14F-4D97-AF65-F5344CB8AC3E}">
        <p14:creationId xmlns:p14="http://schemas.microsoft.com/office/powerpoint/2010/main" val="2149042413"/>
      </p:ext>
    </p:extLst>
  </p:cSld>
  <p:clrMapOvr>
    <a:masterClrMapping/>
  </p:clrMapOvr>
  <mc:AlternateContent xmlns:mc="http://schemas.openxmlformats.org/markup-compatibility/2006" xmlns:p14="http://schemas.microsoft.com/office/powerpoint/2010/main">
    <mc:Choice Requires="p14">
      <p:transition spd="slow" p14:dur="2000" advTm="117597"/>
    </mc:Choice>
    <mc:Fallback xmlns="">
      <p:transition spd="slow" advTm="117597"/>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9824" y="496614"/>
            <a:ext cx="10515600" cy="3814989"/>
          </a:xfrm>
        </p:spPr>
        <p:txBody>
          <a:bodyPr>
            <a:normAutofit fontScale="90000"/>
          </a:bodyPr>
          <a:lstStyle/>
          <a:p>
            <a:br>
              <a:rPr lang="nb-NO" dirty="0">
                <a:solidFill>
                  <a:srgbClr val="C00000"/>
                </a:solidFill>
              </a:rPr>
            </a:br>
            <a:br>
              <a:rPr lang="nb-NO" dirty="0">
                <a:solidFill>
                  <a:srgbClr val="C00000"/>
                </a:solidFill>
              </a:rPr>
            </a:br>
            <a:br>
              <a:rPr lang="nb-NO" dirty="0">
                <a:solidFill>
                  <a:srgbClr val="C00000"/>
                </a:solidFill>
              </a:rPr>
            </a:br>
            <a:br>
              <a:rPr lang="nb-NO" dirty="0">
                <a:solidFill>
                  <a:srgbClr val="C00000"/>
                </a:solidFill>
              </a:rPr>
            </a:br>
            <a:r>
              <a:rPr lang="nb-NO" b="1" dirty="0"/>
              <a:t>Vaksinasjon: rimelig og effektivt forebyggende arbeid, men også noen etiske utfordringer </a:t>
            </a:r>
            <a:br>
              <a:rPr lang="nb-NO" sz="3600" b="1" dirty="0">
                <a:solidFill>
                  <a:srgbClr val="C00000"/>
                </a:solidFill>
              </a:rPr>
            </a:br>
            <a:br>
              <a:rPr lang="nb-NO" sz="3600" dirty="0">
                <a:solidFill>
                  <a:srgbClr val="C00000"/>
                </a:solidFill>
              </a:rPr>
            </a:br>
            <a:r>
              <a:rPr lang="nb-NO" sz="3600" b="1" dirty="0"/>
              <a:t>F.eks. under pandemien:</a:t>
            </a:r>
            <a:br>
              <a:rPr lang="nb-NO" sz="3600" b="1" dirty="0"/>
            </a:br>
            <a:br>
              <a:rPr lang="nb-NO" sz="3600" b="1" dirty="0"/>
            </a:br>
            <a:r>
              <a:rPr lang="nb-NO" sz="3600" b="1" dirty="0"/>
              <a:t>I starten: Hvem skal få vaksine først? Kriterier? </a:t>
            </a:r>
            <a:br>
              <a:rPr lang="nb-NO" sz="3600" b="1" dirty="0"/>
            </a:br>
            <a:br>
              <a:rPr lang="nb-NO" sz="3600" b="1" dirty="0"/>
            </a:br>
            <a:r>
              <a:rPr lang="nb-NO" sz="3600" b="1" dirty="0"/>
              <a:t>Etter hvert:  Skal vaksine være frivillig? Når blir det for mye press?</a:t>
            </a:r>
            <a:br>
              <a:rPr lang="nb-NO" sz="3600" b="1" dirty="0"/>
            </a:br>
            <a:br>
              <a:rPr lang="nb-NO" sz="3600" b="1" dirty="0"/>
            </a:br>
            <a:r>
              <a:rPr lang="nb-NO" sz="3600" b="1" dirty="0"/>
              <a:t>Nå: Hvem skal anbefales å ta vaksine? Hvordan informere?</a:t>
            </a:r>
            <a:br>
              <a:rPr lang="nb-NO" sz="3600" b="1" dirty="0"/>
            </a:br>
            <a:r>
              <a:rPr lang="nb-NO" sz="3600" b="1" dirty="0"/>
              <a:t>	</a:t>
            </a:r>
            <a:endParaRPr lang="nb-NO" sz="3100" dirty="0"/>
          </a:p>
        </p:txBody>
      </p:sp>
    </p:spTree>
    <p:extLst>
      <p:ext uri="{BB962C8B-B14F-4D97-AF65-F5344CB8AC3E}">
        <p14:creationId xmlns:p14="http://schemas.microsoft.com/office/powerpoint/2010/main" val="2615094957"/>
      </p:ext>
    </p:extLst>
  </p:cSld>
  <p:clrMapOvr>
    <a:masterClrMapping/>
  </p:clrMapOvr>
  <mc:AlternateContent xmlns:mc="http://schemas.openxmlformats.org/markup-compatibility/2006" xmlns:p14="http://schemas.microsoft.com/office/powerpoint/2010/main">
    <mc:Choice Requires="p14">
      <p:transition spd="slow" p14:dur="2000" advTm="17853"/>
    </mc:Choice>
    <mc:Fallback xmlns="">
      <p:transition spd="slow" advTm="17853"/>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dirty="0"/>
              <a:t>Forebyggende arbeid fullt av etiske dilemma</a:t>
            </a:r>
          </a:p>
        </p:txBody>
      </p:sp>
      <p:sp>
        <p:nvSpPr>
          <p:cNvPr id="3" name="Content Placeholder 2"/>
          <p:cNvSpPr>
            <a:spLocks noGrp="1"/>
          </p:cNvSpPr>
          <p:nvPr>
            <p:ph idx="1"/>
          </p:nvPr>
        </p:nvSpPr>
        <p:spPr>
          <a:xfrm>
            <a:off x="838200" y="1825625"/>
            <a:ext cx="10515600" cy="4178011"/>
          </a:xfrm>
        </p:spPr>
        <p:txBody>
          <a:bodyPr/>
          <a:lstStyle/>
          <a:p>
            <a:pPr marL="0" indent="0">
              <a:buNone/>
            </a:pPr>
            <a:r>
              <a:rPr lang="nb-NO" dirty="0"/>
              <a:t>Poll:</a:t>
            </a:r>
          </a:p>
          <a:p>
            <a:pPr marL="0" indent="0">
              <a:buNone/>
            </a:pPr>
            <a:r>
              <a:rPr lang="nb-NO" dirty="0"/>
              <a:t>En mann i 20-åra bosatt på en omsorgsinstitusjon med flere beboere har alvorlig grad av autisme og en annen kronisk sykdom. Han blir under pandemien tilbudt </a:t>
            </a:r>
            <a:r>
              <a:rPr lang="nb-NO" dirty="0" err="1"/>
              <a:t>coronavaksine</a:t>
            </a:r>
            <a:r>
              <a:rPr lang="nb-NO" dirty="0"/>
              <a:t>. Han har ikke vært smittet eller tatt vaksinen før og er panisk redd for stikk. Foreldrene ønsker sterkt vaksinasjon og at dette blir gjort med tvang. Da det blir søkt om tvang etter </a:t>
            </a:r>
            <a:r>
              <a:rPr lang="nb-NO" dirty="0" err="1"/>
              <a:t>pbrl</a:t>
            </a:r>
            <a:r>
              <a:rPr lang="nb-NO" dirty="0"/>
              <a:t>. </a:t>
            </a:r>
            <a:r>
              <a:rPr lang="nb-NO" dirty="0" err="1"/>
              <a:t>kap</a:t>
            </a:r>
            <a:r>
              <a:rPr lang="nb-NO" dirty="0"/>
              <a:t> 4A. </a:t>
            </a:r>
          </a:p>
          <a:p>
            <a:pPr marL="0" indent="0">
              <a:buNone/>
            </a:pPr>
            <a:r>
              <a:rPr lang="nb-NO" dirty="0"/>
              <a:t>Hva tror du statsforvalteren svarte?</a:t>
            </a:r>
          </a:p>
        </p:txBody>
      </p:sp>
    </p:spTree>
    <p:extLst>
      <p:ext uri="{BB962C8B-B14F-4D97-AF65-F5344CB8AC3E}">
        <p14:creationId xmlns:p14="http://schemas.microsoft.com/office/powerpoint/2010/main" val="9165137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1940A48A-1504-BEDD-66F1-18FE677B7A1F}"/>
              </a:ext>
            </a:extLst>
          </p:cNvPr>
          <p:cNvSpPr>
            <a:spLocks noGrp="1"/>
          </p:cNvSpPr>
          <p:nvPr>
            <p:ph type="title"/>
          </p:nvPr>
        </p:nvSpPr>
        <p:spPr/>
        <p:txBody>
          <a:bodyPr/>
          <a:lstStyle/>
          <a:p>
            <a:r>
              <a:rPr lang="nb-NO" dirty="0"/>
              <a:t>Poll  - svaralternativ</a:t>
            </a:r>
          </a:p>
        </p:txBody>
      </p:sp>
      <p:sp>
        <p:nvSpPr>
          <p:cNvPr id="3" name="Plassholder for innhold 2">
            <a:extLst>
              <a:ext uri="{FF2B5EF4-FFF2-40B4-BE49-F238E27FC236}">
                <a16:creationId xmlns:a16="http://schemas.microsoft.com/office/drawing/2014/main" id="{9A5187D2-351C-73E8-1489-EC1487495999}"/>
              </a:ext>
            </a:extLst>
          </p:cNvPr>
          <p:cNvSpPr>
            <a:spLocks noGrp="1"/>
          </p:cNvSpPr>
          <p:nvPr>
            <p:ph idx="1"/>
          </p:nvPr>
        </p:nvSpPr>
        <p:spPr/>
        <p:txBody>
          <a:bodyPr/>
          <a:lstStyle/>
          <a:p>
            <a:r>
              <a:rPr lang="nb-NO" dirty="0"/>
              <a:t>Godkjente søknaden/vedtaket</a:t>
            </a:r>
          </a:p>
          <a:p>
            <a:r>
              <a:rPr lang="nb-NO" dirty="0"/>
              <a:t>Avslo vedtaket</a:t>
            </a:r>
          </a:p>
          <a:p>
            <a:r>
              <a:rPr lang="nb-NO" dirty="0"/>
              <a:t>Noe annet</a:t>
            </a:r>
          </a:p>
          <a:p>
            <a:pPr marL="0" indent="0">
              <a:buNone/>
            </a:pPr>
            <a:endParaRPr lang="nb-NO" dirty="0"/>
          </a:p>
          <a:p>
            <a:endParaRPr lang="nb-NO" dirty="0"/>
          </a:p>
        </p:txBody>
      </p:sp>
    </p:spTree>
    <p:extLst>
      <p:ext uri="{BB962C8B-B14F-4D97-AF65-F5344CB8AC3E}">
        <p14:creationId xmlns:p14="http://schemas.microsoft.com/office/powerpoint/2010/main" val="18842023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4600" y="838200"/>
            <a:ext cx="7696200" cy="1143000"/>
          </a:xfrm>
        </p:spPr>
        <p:txBody>
          <a:bodyPr>
            <a:normAutofit fontScale="90000"/>
          </a:bodyPr>
          <a:lstStyle/>
          <a:p>
            <a:r>
              <a:rPr lang="nb-NO" dirty="0"/>
              <a:t>Etiske dilemma i folkehelsearbeid</a:t>
            </a:r>
            <a:br>
              <a:rPr lang="nb-NO" dirty="0"/>
            </a:br>
            <a:endParaRPr lang="nb-NO" dirty="0"/>
          </a:p>
        </p:txBody>
      </p:sp>
      <p:sp>
        <p:nvSpPr>
          <p:cNvPr id="3" name="Content Placeholder 2"/>
          <p:cNvSpPr>
            <a:spLocks noGrp="1"/>
          </p:cNvSpPr>
          <p:nvPr>
            <p:ph idx="1"/>
          </p:nvPr>
        </p:nvSpPr>
        <p:spPr/>
        <p:txBody>
          <a:bodyPr/>
          <a:lstStyle/>
          <a:p>
            <a:pPr marL="0" indent="0">
              <a:buNone/>
            </a:pPr>
            <a:r>
              <a:rPr lang="nb-NO" dirty="0"/>
              <a:t>Viktige spørsmål:</a:t>
            </a:r>
          </a:p>
          <a:p>
            <a:pPr marL="514350" indent="-514350">
              <a:buAutoNum type="arabicPeriod"/>
            </a:pPr>
            <a:r>
              <a:rPr lang="nb-NO" dirty="0"/>
              <a:t>Virker folkehelsetiltak?</a:t>
            </a:r>
          </a:p>
          <a:p>
            <a:pPr marL="514350" indent="-514350">
              <a:buAutoNum type="arabicPeriod"/>
            </a:pPr>
            <a:r>
              <a:rPr lang="nb-NO" dirty="0"/>
              <a:t>Hva er bivirkningene? / Kan det skade?</a:t>
            </a:r>
          </a:p>
          <a:p>
            <a:pPr marL="514350" indent="-514350">
              <a:buAutoNum type="arabicPeriod"/>
            </a:pPr>
            <a:r>
              <a:rPr lang="nb-NO" dirty="0"/>
              <a:t>Hva er akseptable virkemiddel?</a:t>
            </a:r>
          </a:p>
          <a:p>
            <a:pPr marL="0" indent="0">
              <a:buNone/>
            </a:pPr>
            <a:r>
              <a:rPr lang="nb-NO" dirty="0"/>
              <a:t>	- informasjon</a:t>
            </a:r>
          </a:p>
          <a:p>
            <a:pPr marL="0" indent="0">
              <a:buNone/>
            </a:pPr>
            <a:r>
              <a:rPr lang="nb-NO" dirty="0"/>
              <a:t>	- overtalelse</a:t>
            </a:r>
          </a:p>
          <a:p>
            <a:pPr marL="0" indent="0">
              <a:buNone/>
            </a:pPr>
            <a:r>
              <a:rPr lang="nb-NO" dirty="0"/>
              <a:t>	- manipulering</a:t>
            </a:r>
          </a:p>
          <a:p>
            <a:pPr marL="0" indent="0">
              <a:buNone/>
            </a:pPr>
            <a:r>
              <a:rPr lang="nb-NO" dirty="0"/>
              <a:t>	- tvang</a:t>
            </a:r>
          </a:p>
        </p:txBody>
      </p:sp>
    </p:spTree>
    <p:extLst>
      <p:ext uri="{BB962C8B-B14F-4D97-AF65-F5344CB8AC3E}">
        <p14:creationId xmlns:p14="http://schemas.microsoft.com/office/powerpoint/2010/main" val="3023338877"/>
      </p:ext>
    </p:extLst>
  </p:cSld>
  <p:clrMapOvr>
    <a:masterClrMapping/>
  </p:clrMapOvr>
  <mc:AlternateContent xmlns:mc="http://schemas.openxmlformats.org/markup-compatibility/2006" xmlns:p14="http://schemas.microsoft.com/office/powerpoint/2010/main">
    <mc:Choice Requires="p14">
      <p:transition spd="slow" p14:dur="2000" advTm="63383"/>
    </mc:Choice>
    <mc:Fallback xmlns="">
      <p:transition spd="slow" advTm="63383"/>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365125"/>
            <a:ext cx="11353801" cy="1325563"/>
          </a:xfrm>
        </p:spPr>
        <p:txBody>
          <a:bodyPr>
            <a:normAutofit/>
          </a:bodyPr>
          <a:lstStyle/>
          <a:p>
            <a:r>
              <a:rPr lang="en-US" dirty="0" err="1"/>
              <a:t>Ulikheter</a:t>
            </a:r>
            <a:r>
              <a:rPr lang="en-US" dirty="0"/>
              <a:t> – </a:t>
            </a:r>
            <a:r>
              <a:rPr lang="en-US" dirty="0" err="1"/>
              <a:t>behandling</a:t>
            </a:r>
            <a:r>
              <a:rPr lang="en-US" dirty="0"/>
              <a:t> vs. </a:t>
            </a:r>
            <a:r>
              <a:rPr lang="en-US" dirty="0" err="1"/>
              <a:t>folkehelsetiltak</a:t>
            </a:r>
            <a:endParaRPr lang="en-US" dirty="0"/>
          </a:p>
        </p:txBody>
      </p:sp>
      <p:sp>
        <p:nvSpPr>
          <p:cNvPr id="3" name="Content Placeholder 2"/>
          <p:cNvSpPr>
            <a:spLocks noGrp="1"/>
          </p:cNvSpPr>
          <p:nvPr>
            <p:ph idx="1"/>
          </p:nvPr>
        </p:nvSpPr>
        <p:spPr/>
        <p:txBody>
          <a:bodyPr>
            <a:normAutofit fontScale="92500" lnSpcReduction="10000"/>
          </a:bodyPr>
          <a:lstStyle/>
          <a:p>
            <a:r>
              <a:rPr lang="en-US" dirty="0" err="1"/>
              <a:t>Behandling</a:t>
            </a:r>
            <a:r>
              <a:rPr lang="en-US" dirty="0"/>
              <a:t>: </a:t>
            </a:r>
          </a:p>
          <a:p>
            <a:pPr lvl="1"/>
            <a:r>
              <a:rPr lang="en-US" dirty="0" err="1"/>
              <a:t>Helbrede</a:t>
            </a:r>
            <a:r>
              <a:rPr lang="en-US" dirty="0"/>
              <a:t>, </a:t>
            </a:r>
            <a:r>
              <a:rPr lang="en-US" dirty="0" err="1"/>
              <a:t>lindre</a:t>
            </a:r>
            <a:r>
              <a:rPr lang="en-US" dirty="0"/>
              <a:t> og </a:t>
            </a:r>
            <a:r>
              <a:rPr lang="en-US" dirty="0" err="1"/>
              <a:t>trøste</a:t>
            </a:r>
            <a:endParaRPr lang="en-US" dirty="0"/>
          </a:p>
          <a:p>
            <a:pPr lvl="1"/>
            <a:r>
              <a:rPr lang="en-US" dirty="0" err="1"/>
              <a:t>Pasienten</a:t>
            </a:r>
            <a:r>
              <a:rPr lang="en-US" dirty="0"/>
              <a:t> er </a:t>
            </a:r>
            <a:r>
              <a:rPr lang="en-US" dirty="0" err="1"/>
              <a:t>syk</a:t>
            </a:r>
            <a:r>
              <a:rPr lang="en-US" dirty="0"/>
              <a:t>, og </a:t>
            </a:r>
            <a:r>
              <a:rPr lang="en-US" dirty="0" err="1"/>
              <a:t>ber</a:t>
            </a:r>
            <a:r>
              <a:rPr lang="en-US" dirty="0"/>
              <a:t> om </a:t>
            </a:r>
            <a:r>
              <a:rPr lang="en-US" dirty="0" err="1"/>
              <a:t>hjelp</a:t>
            </a:r>
            <a:endParaRPr lang="en-US" dirty="0"/>
          </a:p>
          <a:p>
            <a:pPr lvl="1"/>
            <a:r>
              <a:rPr lang="en-US" dirty="0" err="1"/>
              <a:t>Vekt</a:t>
            </a:r>
            <a:r>
              <a:rPr lang="en-US" dirty="0"/>
              <a:t> </a:t>
            </a:r>
            <a:r>
              <a:rPr lang="en-US" dirty="0" err="1"/>
              <a:t>på</a:t>
            </a:r>
            <a:r>
              <a:rPr lang="en-US" dirty="0"/>
              <a:t> </a:t>
            </a:r>
            <a:r>
              <a:rPr lang="en-US" dirty="0" err="1"/>
              <a:t>nytte</a:t>
            </a:r>
            <a:r>
              <a:rPr lang="en-US" dirty="0"/>
              <a:t> for </a:t>
            </a:r>
            <a:r>
              <a:rPr lang="en-US" dirty="0" err="1"/>
              <a:t>individet</a:t>
            </a:r>
            <a:endParaRPr lang="en-US" dirty="0"/>
          </a:p>
          <a:p>
            <a:endParaRPr lang="en-US" dirty="0"/>
          </a:p>
          <a:p>
            <a:r>
              <a:rPr lang="en-US" dirty="0" err="1"/>
              <a:t>Folkehelsearbeid</a:t>
            </a:r>
            <a:r>
              <a:rPr lang="en-US" dirty="0"/>
              <a:t>: </a:t>
            </a:r>
          </a:p>
          <a:p>
            <a:pPr lvl="1"/>
            <a:r>
              <a:rPr lang="en-US" dirty="0" err="1"/>
              <a:t>Forebygge</a:t>
            </a:r>
            <a:r>
              <a:rPr lang="en-US" dirty="0"/>
              <a:t> </a:t>
            </a:r>
            <a:r>
              <a:rPr lang="en-US" dirty="0" err="1"/>
              <a:t>sykdom</a:t>
            </a:r>
            <a:r>
              <a:rPr lang="en-US" dirty="0"/>
              <a:t> og </a:t>
            </a:r>
            <a:r>
              <a:rPr lang="en-US" dirty="0" err="1"/>
              <a:t>lidelse</a:t>
            </a:r>
            <a:endParaRPr lang="en-US" dirty="0"/>
          </a:p>
          <a:p>
            <a:pPr lvl="1"/>
            <a:r>
              <a:rPr lang="en-US" dirty="0" err="1"/>
              <a:t>Pasienten</a:t>
            </a:r>
            <a:r>
              <a:rPr lang="en-US" dirty="0"/>
              <a:t> er frisk og </a:t>
            </a:r>
            <a:r>
              <a:rPr lang="en-US" dirty="0" err="1"/>
              <a:t>søker</a:t>
            </a:r>
            <a:r>
              <a:rPr lang="en-US" dirty="0"/>
              <a:t> </a:t>
            </a:r>
            <a:r>
              <a:rPr lang="en-US" dirty="0" err="1"/>
              <a:t>ikke</a:t>
            </a:r>
            <a:r>
              <a:rPr lang="en-US" dirty="0"/>
              <a:t> </a:t>
            </a:r>
            <a:r>
              <a:rPr lang="en-US" dirty="0" err="1"/>
              <a:t>selv</a:t>
            </a:r>
            <a:r>
              <a:rPr lang="en-US" dirty="0"/>
              <a:t> </a:t>
            </a:r>
            <a:r>
              <a:rPr lang="en-US" dirty="0" err="1"/>
              <a:t>hjelp</a:t>
            </a:r>
            <a:endParaRPr lang="en-US" dirty="0"/>
          </a:p>
          <a:p>
            <a:pPr lvl="1"/>
            <a:r>
              <a:rPr lang="en-US" dirty="0"/>
              <a:t>Mer </a:t>
            </a:r>
            <a:r>
              <a:rPr lang="en-US" dirty="0" err="1"/>
              <a:t>innvevd</a:t>
            </a:r>
            <a:r>
              <a:rPr lang="en-US" dirty="0"/>
              <a:t> i </a:t>
            </a:r>
            <a:r>
              <a:rPr lang="en-US" dirty="0" err="1"/>
              <a:t>dagliglivet</a:t>
            </a:r>
            <a:r>
              <a:rPr lang="en-US" dirty="0"/>
              <a:t>?</a:t>
            </a:r>
          </a:p>
          <a:p>
            <a:pPr lvl="1"/>
            <a:r>
              <a:rPr lang="en-US" dirty="0"/>
              <a:t>Mer </a:t>
            </a:r>
            <a:r>
              <a:rPr lang="en-US" dirty="0" err="1"/>
              <a:t>vekt</a:t>
            </a:r>
            <a:r>
              <a:rPr lang="en-US" dirty="0"/>
              <a:t> </a:t>
            </a:r>
            <a:r>
              <a:rPr lang="en-US" dirty="0" err="1"/>
              <a:t>på</a:t>
            </a:r>
            <a:r>
              <a:rPr lang="en-US" dirty="0"/>
              <a:t> </a:t>
            </a:r>
            <a:r>
              <a:rPr lang="en-US" dirty="0" err="1"/>
              <a:t>samfunnsnytte</a:t>
            </a:r>
            <a:r>
              <a:rPr lang="en-US" dirty="0"/>
              <a:t>/</a:t>
            </a:r>
            <a:r>
              <a:rPr lang="en-US" dirty="0" err="1"/>
              <a:t>gruppenivået</a:t>
            </a:r>
            <a:endParaRPr lang="en-US" dirty="0"/>
          </a:p>
          <a:p>
            <a:pPr lvl="1"/>
            <a:r>
              <a:rPr lang="en-US" dirty="0"/>
              <a:t>Mer </a:t>
            </a:r>
            <a:r>
              <a:rPr lang="en-US" dirty="0" err="1"/>
              <a:t>polariserte</a:t>
            </a:r>
            <a:r>
              <a:rPr lang="en-US" dirty="0"/>
              <a:t> </a:t>
            </a:r>
            <a:r>
              <a:rPr lang="en-US" dirty="0" err="1"/>
              <a:t>diskusjoner</a:t>
            </a:r>
            <a:r>
              <a:rPr lang="en-US" dirty="0"/>
              <a:t>?</a:t>
            </a:r>
          </a:p>
          <a:p>
            <a:pPr lvl="1"/>
            <a:r>
              <a:rPr lang="en-US" dirty="0" err="1"/>
              <a:t>Fordeling</a:t>
            </a:r>
            <a:r>
              <a:rPr lang="en-US" dirty="0"/>
              <a:t>/</a:t>
            </a:r>
            <a:r>
              <a:rPr lang="en-US" dirty="0" err="1"/>
              <a:t>prioritering</a:t>
            </a:r>
            <a:r>
              <a:rPr lang="en-US" dirty="0"/>
              <a:t> av </a:t>
            </a:r>
            <a:r>
              <a:rPr lang="en-US" dirty="0" err="1"/>
              <a:t>byrder</a:t>
            </a:r>
            <a:r>
              <a:rPr lang="en-US" dirty="0"/>
              <a:t> </a:t>
            </a:r>
            <a:r>
              <a:rPr lang="en-US" dirty="0" err="1"/>
              <a:t>ved</a:t>
            </a:r>
            <a:r>
              <a:rPr lang="en-US" dirty="0"/>
              <a:t> </a:t>
            </a:r>
            <a:r>
              <a:rPr lang="en-US" dirty="0" err="1"/>
              <a:t>smittevern</a:t>
            </a:r>
            <a:endParaRPr lang="en-US" dirty="0"/>
          </a:p>
          <a:p>
            <a:endParaRPr lang="en-US" dirty="0"/>
          </a:p>
        </p:txBody>
      </p:sp>
    </p:spTree>
    <p:extLst>
      <p:ext uri="{BB962C8B-B14F-4D97-AF65-F5344CB8AC3E}">
        <p14:creationId xmlns:p14="http://schemas.microsoft.com/office/powerpoint/2010/main" val="1442927848"/>
      </p:ext>
    </p:extLst>
  </p:cSld>
  <p:clrMapOvr>
    <a:masterClrMapping/>
  </p:clrMapOvr>
  <mc:AlternateContent xmlns:mc="http://schemas.openxmlformats.org/markup-compatibility/2006" xmlns:p14="http://schemas.microsoft.com/office/powerpoint/2010/main">
    <mc:Choice Requires="p14">
      <p:transition spd="slow" p14:dur="2000" advTm="57344"/>
    </mc:Choice>
    <mc:Fallback xmlns="">
      <p:transition spd="slow" advTm="57344"/>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726</TotalTime>
  <Words>1143</Words>
  <Application>Microsoft Office PowerPoint</Application>
  <PresentationFormat>Widescreen</PresentationFormat>
  <Paragraphs>95</Paragraphs>
  <Slides>19</Slides>
  <Notes>0</Notes>
  <HiddenSlides>0</HiddenSlides>
  <MMClips>0</MMClips>
  <ScaleCrop>false</ScaleCrop>
  <HeadingPairs>
    <vt:vector size="6" baseType="variant">
      <vt:variant>
        <vt:lpstr>Brukte skrifter</vt:lpstr>
      </vt:variant>
      <vt:variant>
        <vt:i4>3</vt:i4>
      </vt:variant>
      <vt:variant>
        <vt:lpstr>Tema</vt:lpstr>
      </vt:variant>
      <vt:variant>
        <vt:i4>1</vt:i4>
      </vt:variant>
      <vt:variant>
        <vt:lpstr>Lysbildetitler</vt:lpstr>
      </vt:variant>
      <vt:variant>
        <vt:i4>19</vt:i4>
      </vt:variant>
    </vt:vector>
  </HeadingPairs>
  <TitlesOfParts>
    <vt:vector size="23" baseType="lpstr">
      <vt:lpstr>Arial</vt:lpstr>
      <vt:lpstr>Calibri</vt:lpstr>
      <vt:lpstr>Calibri Light</vt:lpstr>
      <vt:lpstr>Office Theme</vt:lpstr>
      <vt:lpstr> Noen etiske utfordringer i folkehelsearbeidet</vt:lpstr>
      <vt:lpstr>Etisk utfordring</vt:lpstr>
      <vt:lpstr>De fire prinsippene</vt:lpstr>
      <vt:lpstr>Eksempel – Covid-19-pandemien</vt:lpstr>
      <vt:lpstr>    Vaksinasjon: rimelig og effektivt forebyggende arbeid, men også noen etiske utfordringer   F.eks. under pandemien:  I starten: Hvem skal få vaksine først? Kriterier?   Etter hvert:  Skal vaksine være frivillig? Når blir det for mye press?  Nå: Hvem skal anbefales å ta vaksine? Hvordan informere?  </vt:lpstr>
      <vt:lpstr>Forebyggende arbeid fullt av etiske dilemma</vt:lpstr>
      <vt:lpstr>Poll  - svaralternativ</vt:lpstr>
      <vt:lpstr>Etiske dilemma i folkehelsearbeid </vt:lpstr>
      <vt:lpstr>Ulikheter – behandling vs. folkehelsetiltak</vt:lpstr>
      <vt:lpstr>Eksempel på folkehelsetiltak på ulike nivå</vt:lpstr>
      <vt:lpstr>Helseinformasjon er mange ting….</vt:lpstr>
      <vt:lpstr>Sosial ulikhet, helse og etikk</vt:lpstr>
      <vt:lpstr>Forventet levealder bydelene i Oslo - Store klasseforskjeller skaper etiske dilemma i folkehelsearbeid</vt:lpstr>
      <vt:lpstr>PowerPoint-presentasjon</vt:lpstr>
      <vt:lpstr>    Eksempel fra helsestasjon – hvor mye skal foreldrene få bestemme?    </vt:lpstr>
      <vt:lpstr>   En mor kommer med barnet sitt til helsestasjonskontroll der vaksinasjon mot meslinger inngår. Familien er vegetarianere og svært opptatt av livsstil og helse. Barnet er yngst av fire søsken, ingen har tatt i mot det regulære vaksinasjonsprogrammet. Barna er friske og velfungerende. Mor er fast bestemt på at heller ikke dette barnet skal ha meslingvaksine. Hun mener risikoen for alvorlige følger av meslinger er minimale, det er galt å tukle med immunapparatet hos små barn. Som helsestasjonslege er du usikker på hvor mye press du skal legge på mor og om du bør varsle familiens fastlege.  Tenk gjennom de verdiene som konkurrerer her. Skal familien presses, hva slags verdier og hensyn må du da ofre?  Bør meslingvaksine gjøres obligatorisk gjennom lovgivning?      </vt:lpstr>
      <vt:lpstr>Poll: Hva ville du lagt størst vekt på her?  Svaralternativ: - foreldrenes selvråderett - min vurdering av barnets beste og det er å vaksinere - min vurdering av barnets beste og det er å la være å vaksinere - det er viktig at alle bidrar og at vi har like regler for alle, så barnet bør vaksineres - andre hensyn </vt:lpstr>
      <vt:lpstr>Foreldrene representerer barnas autonomi Dette er en velfungerende familie, der barna ser ut til å være friske og ha det godt. Foreldrene er ansvarlige.  Foreldrene tror på bivirkninger av vaksiner som de ønsker å unngå. Vekting av velgjørenhet / ikke skadeprinsippet: Meslinger er ikke en svært farlig sykdom for friske barn i Norge, men langt farligere for barn med dårlig allmenntilstand, for eks i u-land, og gravide. Vi vet at samfunnet er avhengig av at mange nok lar seg vaksinere, ellers oppstår utbrudd. I vårt land er aksepten av vaksinepolitikken svært god. Denne er basert på frivillighet og respekt, ikke tvang.  </vt:lpstr>
      <vt:lpstr> Verdier å spill i folkehelsearbeid: Oppsummering </vt:lpstr>
    </vt:vector>
  </TitlesOfParts>
  <Company>Universitetet i Oslo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Etiske dilemma i folkehelsearbeid</dc:title>
  <dc:creator>Reidun Førde</dc:creator>
  <cp:lastModifiedBy>Younus, Sanita</cp:lastModifiedBy>
  <cp:revision>136</cp:revision>
  <dcterms:created xsi:type="dcterms:W3CDTF">2020-04-27T09:04:30Z</dcterms:created>
  <dcterms:modified xsi:type="dcterms:W3CDTF">2026-04-08T05:28:43Z</dcterms:modified>
</cp:coreProperties>
</file>