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0" r:id="rId2"/>
    <p:sldId id="371" r:id="rId3"/>
    <p:sldId id="265" r:id="rId4"/>
    <p:sldId id="273" r:id="rId5"/>
    <p:sldId id="266" r:id="rId6"/>
    <p:sldId id="267" r:id="rId7"/>
    <p:sldId id="268" r:id="rId8"/>
    <p:sldId id="269" r:id="rId9"/>
    <p:sldId id="270" r:id="rId10"/>
    <p:sldId id="274" r:id="rId11"/>
    <p:sldId id="275" r:id="rId12"/>
    <p:sldId id="276" r:id="rId13"/>
    <p:sldId id="277" r:id="rId14"/>
    <p:sldId id="278" r:id="rId15"/>
    <p:sldId id="279" r:id="rId16"/>
    <p:sldId id="280" r:id="rId17"/>
    <p:sldId id="372" r:id="rId18"/>
    <p:sldId id="264" r:id="rId19"/>
    <p:sldId id="367" r:id="rId20"/>
    <p:sldId id="340" r:id="rId21"/>
    <p:sldId id="343" r:id="rId22"/>
    <p:sldId id="341" r:id="rId23"/>
    <p:sldId id="342" r:id="rId24"/>
    <p:sldId id="333" r:id="rId25"/>
    <p:sldId id="334" r:id="rId26"/>
    <p:sldId id="332" r:id="rId27"/>
    <p:sldId id="335" r:id="rId28"/>
    <p:sldId id="336" r:id="rId29"/>
    <p:sldId id="365" r:id="rId30"/>
    <p:sldId id="339" r:id="rId31"/>
    <p:sldId id="361" r:id="rId32"/>
    <p:sldId id="359" r:id="rId33"/>
    <p:sldId id="360" r:id="rId34"/>
    <p:sldId id="368" r:id="rId35"/>
    <p:sldId id="346" r:id="rId36"/>
    <p:sldId id="369" r:id="rId37"/>
    <p:sldId id="347" r:id="rId38"/>
    <p:sldId id="349" r:id="rId39"/>
    <p:sldId id="345" r:id="rId40"/>
    <p:sldId id="344" r:id="rId41"/>
    <p:sldId id="351" r:id="rId42"/>
    <p:sldId id="353" r:id="rId43"/>
    <p:sldId id="355" r:id="rId44"/>
    <p:sldId id="356" r:id="rId45"/>
    <p:sldId id="358" r:id="rId46"/>
    <p:sldId id="362" r:id="rId47"/>
    <p:sldId id="363" r:id="rId48"/>
    <p:sldId id="364" r:id="rId49"/>
    <p:sldId id="337" r:id="rId50"/>
    <p:sldId id="354" r:id="rId51"/>
    <p:sldId id="366" r:id="rId5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244E"/>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00" autoAdjust="0"/>
    <p:restoredTop sz="96622" autoAdjust="0"/>
  </p:normalViewPr>
  <p:slideViewPr>
    <p:cSldViewPr snapToGrid="0">
      <p:cViewPr varScale="1">
        <p:scale>
          <a:sx n="152" d="100"/>
          <a:sy n="152" d="100"/>
        </p:scale>
        <p:origin x="156" y="29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14.11.2023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acebook.com/Vikenbonden/" TargetMode="External"/><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descr="Logo Statsforvalteren i Oslo og Viken">
            <a:extLst>
              <a:ext uri="{FF2B5EF4-FFF2-40B4-BE49-F238E27FC236}">
                <a16:creationId xmlns:a16="http://schemas.microsoft.com/office/drawing/2014/main" id="{00312B7A-81C4-4D54-B329-087A58EB94F1}"/>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
        <p:nvSpPr>
          <p:cNvPr id="2" name="Tittel 1">
            <a:extLst>
              <a:ext uri="{FF2B5EF4-FFF2-40B4-BE49-F238E27FC236}">
                <a16:creationId xmlns:a16="http://schemas.microsoft.com/office/drawing/2014/main" id="{8F47CF02-94E6-16D5-6FB5-BF95EC7942F8}"/>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3">
    <p:bg>
      <p:bgPr>
        <a:solidFill>
          <a:schemeClr val="bg1"/>
        </a:solidFill>
        <a:effectLst/>
      </p:bgPr>
    </p:bg>
    <p:spTree>
      <p:nvGrpSpPr>
        <p:cNvPr id="1" name=""/>
        <p:cNvGrpSpPr/>
        <p:nvPr/>
      </p:nvGrpSpPr>
      <p:grpSpPr>
        <a:xfrm>
          <a:off x="0" y="0"/>
          <a:ext cx="0" cy="0"/>
          <a:chOff x="0" y="0"/>
          <a:chExt cx="0" cy="0"/>
        </a:xfrm>
      </p:grpSpPr>
      <p:sp>
        <p:nvSpPr>
          <p:cNvPr id="15" name="Plassholder for lysbildenummer 5">
            <a:extLst>
              <a:ext uri="{FF2B5EF4-FFF2-40B4-BE49-F238E27FC236}">
                <a16:creationId xmlns:a16="http://schemas.microsoft.com/office/drawing/2014/main" id="{8BB81CE8-4FDA-4E87-BF9F-E402616C5556}"/>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0" name="TekstSylinder 9">
            <a:extLst>
              <a:ext uri="{FF2B5EF4-FFF2-40B4-BE49-F238E27FC236}">
                <a16:creationId xmlns:a16="http://schemas.microsoft.com/office/drawing/2014/main" id="{4F464157-D61E-4BC0-A730-8F2B47E9BE3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4">
    <p:spTree>
      <p:nvGrpSpPr>
        <p:cNvPr id="1" name=""/>
        <p:cNvGrpSpPr/>
        <p:nvPr/>
      </p:nvGrpSpPr>
      <p:grpSpPr>
        <a:xfrm>
          <a:off x="0" y="0"/>
          <a:ext cx="0" cy="0"/>
          <a:chOff x="0" y="0"/>
          <a:chExt cx="0" cy="0"/>
        </a:xfrm>
      </p:grpSpPr>
      <p:sp>
        <p:nvSpPr>
          <p:cNvPr id="7" name="Plassholder for lysbildenummer 5">
            <a:extLst>
              <a:ext uri="{FF2B5EF4-FFF2-40B4-BE49-F238E27FC236}">
                <a16:creationId xmlns:a16="http://schemas.microsoft.com/office/drawing/2014/main" id="{F6F22973-D61B-4BBA-88C0-3B1B9A27C63E}"/>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 name="Rektangel 2">
            <a:extLst>
              <a:ext uri="{FF2B5EF4-FFF2-40B4-BE49-F238E27FC236}">
                <a16:creationId xmlns:a16="http://schemas.microsoft.com/office/drawing/2014/main" id="{5BC51FCA-1BA2-47B0-ADD7-5A54455D4249}"/>
              </a:ext>
              <a:ext uri="{C183D7F6-B498-43B3-948B-1728B52AA6E4}">
                <adec:decorative xmlns:adec="http://schemas.microsoft.com/office/drawing/2017/decorative" val="1"/>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8" name="TekstSylinder 7">
            <a:extLst>
              <a:ext uri="{FF2B5EF4-FFF2-40B4-BE49-F238E27FC236}">
                <a16:creationId xmlns:a16="http://schemas.microsoft.com/office/drawing/2014/main" id="{56046B91-AEAB-45BF-BD3F-55FF7616AA04}"/>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3" name="Plassholder for lysbildenummer 5">
            <a:extLst>
              <a:ext uri="{FF2B5EF4-FFF2-40B4-BE49-F238E27FC236}">
                <a16:creationId xmlns:a16="http://schemas.microsoft.com/office/drawing/2014/main" id="{1A68D441-1FE4-45DF-A9CA-628415C9F588}"/>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5" name="Rektangel 24" descr="Tekstboks">
            <a:extLst>
              <a:ext uri="{FF2B5EF4-FFF2-40B4-BE49-F238E27FC236}">
                <a16:creationId xmlns:a16="http://schemas.microsoft.com/office/drawing/2014/main" id="{61072EAD-B1BE-40B7-88CE-9948D7487840}"/>
              </a:ext>
              <a:ext uri="{C183D7F6-B498-43B3-948B-1728B52AA6E4}">
                <adec:decorative xmlns:adec="http://schemas.microsoft.com/office/drawing/2017/decorative" val="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24" name="TekstSylinder 23">
            <a:extLst>
              <a:ext uri="{FF2B5EF4-FFF2-40B4-BE49-F238E27FC236}">
                <a16:creationId xmlns:a16="http://schemas.microsoft.com/office/drawing/2014/main" id="{3CC8C128-2F49-404D-A2E6-C30A58B3F6F8}"/>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6" name="Plassholder for lysbildenummer 5">
            <a:extLst>
              <a:ext uri="{FF2B5EF4-FFF2-40B4-BE49-F238E27FC236}">
                <a16:creationId xmlns:a16="http://schemas.microsoft.com/office/drawing/2014/main" id="{7373CDF4-BFBE-4FCB-B38E-D0FBBDCBDACC}"/>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18" name="TekstSylinder 17">
            <a:extLst>
              <a:ext uri="{FF2B5EF4-FFF2-40B4-BE49-F238E27FC236}">
                <a16:creationId xmlns:a16="http://schemas.microsoft.com/office/drawing/2014/main" id="{0E873371-82D0-4343-A34E-2316BA10B5CF}"/>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6" name="Plassholder for lysbildenummer 5">
            <a:extLst>
              <a:ext uri="{FF2B5EF4-FFF2-40B4-BE49-F238E27FC236}">
                <a16:creationId xmlns:a16="http://schemas.microsoft.com/office/drawing/2014/main" id="{739A143A-EA0C-4226-8378-2A825EF0DFF2}"/>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7" name="TekstSylinder 26">
            <a:extLst>
              <a:ext uri="{FF2B5EF4-FFF2-40B4-BE49-F238E27FC236}">
                <a16:creationId xmlns:a16="http://schemas.microsoft.com/office/drawing/2014/main" id="{6BF7A39B-94B0-4476-8DBF-7E24F0A5AE82}"/>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6" name="Plassholder for lysbildenummer 5">
            <a:extLst>
              <a:ext uri="{FF2B5EF4-FFF2-40B4-BE49-F238E27FC236}">
                <a16:creationId xmlns:a16="http://schemas.microsoft.com/office/drawing/2014/main" id="{739A143A-EA0C-4226-8378-2A825EF0DFF2}"/>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kstSylinder 26">
            <a:extLst>
              <a:ext uri="{FF2B5EF4-FFF2-40B4-BE49-F238E27FC236}">
                <a16:creationId xmlns:a16="http://schemas.microsoft.com/office/drawing/2014/main" id="{6BF7A39B-94B0-4476-8DBF-7E24F0A5AE82}"/>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6" name="Plassholder for lysbildenummer 5">
            <a:extLst>
              <a:ext uri="{FF2B5EF4-FFF2-40B4-BE49-F238E27FC236}">
                <a16:creationId xmlns:a16="http://schemas.microsoft.com/office/drawing/2014/main" id="{739A143A-EA0C-4226-8378-2A825EF0DFF2}"/>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 name="Rektangel 1">
            <a:extLst>
              <a:ext uri="{FF2B5EF4-FFF2-40B4-BE49-F238E27FC236}">
                <a16:creationId xmlns:a16="http://schemas.microsoft.com/office/drawing/2014/main" id="{127220EE-6706-4B19-8467-546429809DF9}"/>
              </a:ext>
              <a:ext uri="{C183D7F6-B498-43B3-948B-1728B52AA6E4}">
                <adec:decorative xmlns:adec="http://schemas.microsoft.com/office/drawing/2017/decorative" val="1"/>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kstSylinder 26">
            <a:extLst>
              <a:ext uri="{FF2B5EF4-FFF2-40B4-BE49-F238E27FC236}">
                <a16:creationId xmlns:a16="http://schemas.microsoft.com/office/drawing/2014/main" id="{6BF7A39B-94B0-4476-8DBF-7E24F0A5AE82}"/>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1AF51B00-46F1-43BA-97E0-DC752D5D079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4" name="Bilde 13">
            <a:extLst>
              <a:ext uri="{FF2B5EF4-FFF2-40B4-BE49-F238E27FC236}">
                <a16:creationId xmlns:a16="http://schemas.microsoft.com/office/drawing/2014/main" id="{9EED7040-0B63-4900-BC21-A44A2553541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29" name="Plassholder for lysbildenummer 5">
            <a:extLst>
              <a:ext uri="{FF2B5EF4-FFF2-40B4-BE49-F238E27FC236}">
                <a16:creationId xmlns:a16="http://schemas.microsoft.com/office/drawing/2014/main" id="{62B7398D-EA06-494A-93CC-79FAB5A4B911}"/>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8" name="Rektangel 7" descr="Tekstboks">
            <a:extLst>
              <a:ext uri="{FF2B5EF4-FFF2-40B4-BE49-F238E27FC236}">
                <a16:creationId xmlns:a16="http://schemas.microsoft.com/office/drawing/2014/main" id="{DA7F82D5-170E-47A6-9910-FE84E32FE544}"/>
              </a:ext>
              <a:ext uri="{C183D7F6-B498-43B3-948B-1728B52AA6E4}">
                <adec:decorative xmlns:adec="http://schemas.microsoft.com/office/drawing/2017/decorative" val="0"/>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Du kan tilføye informasjon til bildet eller sammenlikne noe.</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Du kan tilføye informasjon til bildet eller sammenlikne noe.</a:t>
            </a:r>
          </a:p>
        </p:txBody>
      </p:sp>
      <p:sp>
        <p:nvSpPr>
          <p:cNvPr id="30" name="TekstSylinder 29">
            <a:extLst>
              <a:ext uri="{FF2B5EF4-FFF2-40B4-BE49-F238E27FC236}">
                <a16:creationId xmlns:a16="http://schemas.microsoft.com/office/drawing/2014/main" id="{99722221-F0DE-4D9F-B6ED-E73D20D5DFA0}"/>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36" name="Plassholder for lysbildenummer 5">
            <a:extLst>
              <a:ext uri="{FF2B5EF4-FFF2-40B4-BE49-F238E27FC236}">
                <a16:creationId xmlns:a16="http://schemas.microsoft.com/office/drawing/2014/main" id="{3D7EBAB9-B4BE-490D-BF64-28601485CF46}"/>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8" name="Rektangel 7" descr="Tekstboks">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 For eksempel vise en utvikling.</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dirty="0"/>
              <a:t>Klikk på ikonet for å sette</a:t>
            </a:r>
            <a:br>
              <a:rPr lang="nb-NO" dirty="0"/>
            </a:br>
            <a:r>
              <a:rPr lang="nb-NO" dirty="0"/>
              <a:t>inn bilde 2</a:t>
            </a:r>
          </a:p>
        </p:txBody>
      </p:sp>
      <p:sp>
        <p:nvSpPr>
          <p:cNvPr id="20" name="Rektangel 19" descr="Tekstboks">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Autofit/>
          </a:bodyPr>
          <a:lstStyle>
            <a:lvl1pPr marL="0" indent="0">
              <a:lnSpc>
                <a:spcPct val="100000"/>
              </a:lnSpc>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 Kart, bilder og illustrasjoner kan settes inn.</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dirty="0"/>
              <a:t>Klikk på ikonet for å sette</a:t>
            </a:r>
            <a:br>
              <a:rPr lang="nb-NO" dirty="0"/>
            </a:br>
            <a:r>
              <a:rPr lang="nb-NO" dirty="0"/>
              <a:t>inn bilde 3</a:t>
            </a:r>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37" name="TekstSylinder 36">
            <a:extLst>
              <a:ext uri="{FF2B5EF4-FFF2-40B4-BE49-F238E27FC236}">
                <a16:creationId xmlns:a16="http://schemas.microsoft.com/office/drawing/2014/main" id="{38E43C12-A815-4C45-9C0C-4C6FE65FD39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4" name="Plassholder for lysbildenummer 5">
            <a:extLst>
              <a:ext uri="{FF2B5EF4-FFF2-40B4-BE49-F238E27FC236}">
                <a16:creationId xmlns:a16="http://schemas.microsoft.com/office/drawing/2014/main" id="{1AA4BDAA-AA79-4AF5-B9D8-BAA24CB9C679}"/>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292FB4A1-6110-4C3C-B391-BA8B33CB07F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8" name="Rektangel 7" descr="Tekstboks">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descr="Tekstboks">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26" name="TekstSylinder 25">
            <a:extLst>
              <a:ext uri="{FF2B5EF4-FFF2-40B4-BE49-F238E27FC236}">
                <a16:creationId xmlns:a16="http://schemas.microsoft.com/office/drawing/2014/main" id="{F698C9B9-9370-4D40-92EA-EE1674C825B1}"/>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descr="Logo Statsforvalteren i Oslo og Viken">
            <a:extLst>
              <a:ext uri="{FF2B5EF4-FFF2-40B4-BE49-F238E27FC236}">
                <a16:creationId xmlns:a16="http://schemas.microsoft.com/office/drawing/2014/main" id="{C404FBC3-6B15-4405-8FBC-A209FD067711}"/>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9" name="Plassholder for lysbildenummer 5">
            <a:extLst>
              <a:ext uri="{FF2B5EF4-FFF2-40B4-BE49-F238E27FC236}">
                <a16:creationId xmlns:a16="http://schemas.microsoft.com/office/drawing/2014/main" id="{1E3CFF66-C480-411E-8A1B-3508A0501D88}"/>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4" name="Bilde 3">
            <a:extLst>
              <a:ext uri="{FF2B5EF4-FFF2-40B4-BE49-F238E27FC236}">
                <a16:creationId xmlns:a16="http://schemas.microsoft.com/office/drawing/2014/main" id="{5281FB71-5236-44BA-B16C-62F0FCCE371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descr="Tekstboks">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sz="20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descr="Tekstboks">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5" name="Rektangel 24" descr="Tekstboks">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21" name="TekstSylinder 20">
            <a:extLst>
              <a:ext uri="{FF2B5EF4-FFF2-40B4-BE49-F238E27FC236}">
                <a16:creationId xmlns:a16="http://schemas.microsoft.com/office/drawing/2014/main" id="{66591FA5-6FFD-46B8-9B0F-F21B63E6B78C}"/>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8" name="Bilde 17">
            <a:extLst>
              <a:ext uri="{FF2B5EF4-FFF2-40B4-BE49-F238E27FC236}">
                <a16:creationId xmlns:a16="http://schemas.microsoft.com/office/drawing/2014/main" id="{4D718755-CF9E-4429-B5B0-AD6F0FED92F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D02C766E-7117-44E9-A6B7-128D5AA400B3}"/>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7" name="Rektangel 6">
            <a:extLst>
              <a:ext uri="{FF2B5EF4-FFF2-40B4-BE49-F238E27FC236}">
                <a16:creationId xmlns:a16="http://schemas.microsoft.com/office/drawing/2014/main" id="{E62D7BC0-0959-4646-A1B9-535C1C27A2AA}"/>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9" name="TekstSylinder 8">
            <a:extLst>
              <a:ext uri="{FF2B5EF4-FFF2-40B4-BE49-F238E27FC236}">
                <a16:creationId xmlns:a16="http://schemas.microsoft.com/office/drawing/2014/main" id="{A9264222-F2ED-4044-A7CD-7C63D4A2EE78}"/>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6" name="Plassholder for lysbildenummer 5">
            <a:extLst>
              <a:ext uri="{FF2B5EF4-FFF2-40B4-BE49-F238E27FC236}">
                <a16:creationId xmlns:a16="http://schemas.microsoft.com/office/drawing/2014/main" id="{E1820537-7188-44C7-AA4F-4F92BF8BCC39}"/>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TekstSylinder 16">
            <a:extLst>
              <a:ext uri="{FF2B5EF4-FFF2-40B4-BE49-F238E27FC236}">
                <a16:creationId xmlns:a16="http://schemas.microsoft.com/office/drawing/2014/main" id="{AD36F2C1-F98E-4C25-8CDF-D3BED94FD838}"/>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17" name="Plassholder for lysbildenummer 5">
            <a:extLst>
              <a:ext uri="{FF2B5EF4-FFF2-40B4-BE49-F238E27FC236}">
                <a16:creationId xmlns:a16="http://schemas.microsoft.com/office/drawing/2014/main" id="{EB1C0BE0-2375-43E1-8190-E4D337FBC41B}"/>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 uri="{C183D7F6-B498-43B3-948B-1728B52AA6E4}">
                <adec:decorative xmlns:adec="http://schemas.microsoft.com/office/drawing/2017/decorative" val="1"/>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8" name="TekstSylinder 17">
            <a:extLst>
              <a:ext uri="{FF2B5EF4-FFF2-40B4-BE49-F238E27FC236}">
                <a16:creationId xmlns:a16="http://schemas.microsoft.com/office/drawing/2014/main" id="{41B99EF6-D8AD-433A-BE5E-2B3515EE8917}"/>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9" name="Plassholder for lysbildenummer 5">
            <a:extLst>
              <a:ext uri="{FF2B5EF4-FFF2-40B4-BE49-F238E27FC236}">
                <a16:creationId xmlns:a16="http://schemas.microsoft.com/office/drawing/2014/main" id="{40B944C6-3148-4102-8C55-F1412576CE37}"/>
              </a:ext>
              <a:ext uri="{C183D7F6-B498-43B3-948B-1728B52AA6E4}">
                <adec:decorative xmlns:adec="http://schemas.microsoft.com/office/drawing/2017/decorative" val="0"/>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 uri="{C183D7F6-B498-43B3-948B-1728B52AA6E4}">
                <adec:decorative xmlns:adec="http://schemas.microsoft.com/office/drawing/2017/decorative" val="1"/>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20" name="TekstSylinder 19">
            <a:extLst>
              <a:ext uri="{FF2B5EF4-FFF2-40B4-BE49-F238E27FC236}">
                <a16:creationId xmlns:a16="http://schemas.microsoft.com/office/drawing/2014/main" id="{8C9208AA-F53D-450E-BDAA-14D607FACDFD}"/>
              </a:ext>
              <a:ext uri="{C183D7F6-B498-43B3-948B-1728B52AA6E4}">
                <adec:decorative xmlns:adec="http://schemas.microsoft.com/office/drawing/2017/decorative" val="1"/>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555B8594-3D12-4F0A-BC64-E01D0B48C44F}"/>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1" name="Bilde 10">
            <a:extLst>
              <a:ext uri="{FF2B5EF4-FFF2-40B4-BE49-F238E27FC236}">
                <a16:creationId xmlns:a16="http://schemas.microsoft.com/office/drawing/2014/main" id="{72EF0751-2B5B-4284-833D-CA315BECB47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0" name="TekstSylinder 9">
            <a:extLst>
              <a:ext uri="{FF2B5EF4-FFF2-40B4-BE49-F238E27FC236}">
                <a16:creationId xmlns:a16="http://schemas.microsoft.com/office/drawing/2014/main" id="{F05A7E26-7E84-456D-8A77-B06978B0F8DF}"/>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 name="Tittel 1">
            <a:extLst>
              <a:ext uri="{FF2B5EF4-FFF2-40B4-BE49-F238E27FC236}">
                <a16:creationId xmlns:a16="http://schemas.microsoft.com/office/drawing/2014/main" id="{2CA38F76-A1E7-EE1A-8851-F5B885CCE0D2}"/>
              </a:ext>
            </a:extLst>
          </p:cNvPr>
          <p:cNvSpPr>
            <a:spLocks noGrp="1"/>
          </p:cNvSpPr>
          <p:nvPr>
            <p:ph type="title" hasCustomPrompt="1"/>
          </p:nvPr>
        </p:nvSpPr>
        <p:spPr>
          <a:xfrm>
            <a:off x="838200" y="-1380535"/>
            <a:ext cx="10515600" cy="1325563"/>
          </a:xfrm>
          <a:prstGeom prst="rect">
            <a:avLst/>
          </a:prstGeom>
        </p:spPr>
        <p:txBody>
          <a:bodyPr/>
          <a:lstStyle>
            <a:lvl1pPr>
              <a:defRPr/>
            </a:lvl1pPr>
          </a:lstStyle>
          <a:p>
            <a:r>
              <a:rPr lang="nb-NO" dirty="0"/>
              <a:t>Organisasjonskart</a:t>
            </a:r>
          </a:p>
        </p:txBody>
      </p:sp>
      <p:pic>
        <p:nvPicPr>
          <p:cNvPr id="6" name="Bilde 5" descr="Organisasjonskart som viser embetsledelsen, staber og avdelinger">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3"/>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sp>
        <p:nvSpPr>
          <p:cNvPr id="13" name="Plassholder for lysbildenummer 5">
            <a:extLst>
              <a:ext uri="{FF2B5EF4-FFF2-40B4-BE49-F238E27FC236}">
                <a16:creationId xmlns:a16="http://schemas.microsoft.com/office/drawing/2014/main" id="{A4417D52-51C9-4726-B690-F70EB9F6655B}"/>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611FD0BF-FAAF-4897-93DF-D0B00ABD540E}"/>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4" name="TekstSylinder 13">
            <a:extLst>
              <a:ext uri="{FF2B5EF4-FFF2-40B4-BE49-F238E27FC236}">
                <a16:creationId xmlns:a16="http://schemas.microsoft.com/office/drawing/2014/main" id="{4CA72B0F-0B6D-4940-84F9-C4327226F03B}"/>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 uri="{C183D7F6-B498-43B3-948B-1728B52AA6E4}">
                <adec:decorative xmlns:adec="http://schemas.microsoft.com/office/drawing/2017/decorative" val="1"/>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 name="Tittel 1">
            <a:extLst>
              <a:ext uri="{FF2B5EF4-FFF2-40B4-BE49-F238E27FC236}">
                <a16:creationId xmlns:a16="http://schemas.microsoft.com/office/drawing/2014/main" id="{A3D53EE9-E6F1-4D59-B3A4-B3FBC0E20402}"/>
              </a:ext>
            </a:extLst>
          </p:cNvPr>
          <p:cNvSpPr>
            <a:spLocks noGrp="1"/>
          </p:cNvSpPr>
          <p:nvPr>
            <p:ph type="title" hasCustomPrompt="1"/>
          </p:nvPr>
        </p:nvSpPr>
        <p:spPr>
          <a:xfrm>
            <a:off x="838199" y="-1390118"/>
            <a:ext cx="10515600" cy="1325563"/>
          </a:xfrm>
          <a:prstGeom prst="rect">
            <a:avLst/>
          </a:prstGeom>
        </p:spPr>
        <p:txBody>
          <a:bodyPr/>
          <a:lstStyle>
            <a:lvl1pPr>
              <a:defRPr/>
            </a:lvl1pPr>
          </a:lstStyle>
          <a:p>
            <a:r>
              <a:rPr lang="nb-NO" dirty="0"/>
              <a:t>Organisasjonskart</a:t>
            </a:r>
          </a:p>
        </p:txBody>
      </p:sp>
      <p:pic>
        <p:nvPicPr>
          <p:cNvPr id="4" name="Bilde 3" descr="Organisasjonskart som viser embetsledelsen, staber, avdelinger og seksjoner">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50" y="693764"/>
            <a:ext cx="10469899" cy="564631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530210"/>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9" name="Bilde 18" descr="Logo Statsforvalteren i Oslo og Viken">
            <a:extLst>
              <a:ext uri="{FF2B5EF4-FFF2-40B4-BE49-F238E27FC236}">
                <a16:creationId xmlns:a16="http://schemas.microsoft.com/office/drawing/2014/main" id="{C4ECA97A-E6CD-443F-B212-8A1120A993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3" name="Bilde 2">
            <a:extLst>
              <a:ext uri="{FF2B5EF4-FFF2-40B4-BE49-F238E27FC236}">
                <a16:creationId xmlns:a16="http://schemas.microsoft.com/office/drawing/2014/main" id="{487B7658-DA41-4D1E-81F6-F489F6F010CE}"/>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530210"/>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3" name="Bilde 12" descr="Logo Statsforvalteren i Oslo og Viken">
            <a:extLst>
              <a:ext uri="{FF2B5EF4-FFF2-40B4-BE49-F238E27FC236}">
                <a16:creationId xmlns:a16="http://schemas.microsoft.com/office/drawing/2014/main" id="{8F86FF03-7E94-4A5D-A789-8FA40021BB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60EAC154-F940-43C5-A5CE-3FE67FF8AAE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descr="Logo Statsforvalteren i Oslo og Viken">
            <a:extLst>
              <a:ext uri="{FF2B5EF4-FFF2-40B4-BE49-F238E27FC236}">
                <a16:creationId xmlns:a16="http://schemas.microsoft.com/office/drawing/2014/main" id="{0A34269E-E164-42A8-BCBD-A2FF6A0E0411}"/>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954390" y="873125"/>
            <a:ext cx="3449333" cy="255587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9" name="Bilde 18" descr="Logo Statsforvalteren i Oslo og Viken">
            <a:extLst>
              <a:ext uri="{FF2B5EF4-FFF2-40B4-BE49-F238E27FC236}">
                <a16:creationId xmlns:a16="http://schemas.microsoft.com/office/drawing/2014/main" id="{C86F485D-915F-4273-A8A1-FE1646620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348" t="11944" r="-1077" b="14626"/>
          <a:stretch/>
        </p:blipFill>
        <p:spPr>
          <a:xfrm>
            <a:off x="0" y="0"/>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lassholder for tekst 9">
            <a:extLst>
              <a:ext uri="{FF2B5EF4-FFF2-40B4-BE49-F238E27FC236}">
                <a16:creationId xmlns:a16="http://schemas.microsoft.com/office/drawing/2014/main" id="{DFDAE691-7AD4-4AEA-BE0D-C69BCF13134D}"/>
              </a:ext>
              <a:ext uri="{C183D7F6-B498-43B3-948B-1728B52AA6E4}">
                <adec:decorative xmlns:adec="http://schemas.microsoft.com/office/drawing/2017/decorative" val="0"/>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2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pic>
        <p:nvPicPr>
          <p:cNvPr id="14" name="Bilde 13" descr="Logo Statsforvalteren i Oslo og Viken">
            <a:extLst>
              <a:ext uri="{FF2B5EF4-FFF2-40B4-BE49-F238E27FC236}">
                <a16:creationId xmlns:a16="http://schemas.microsoft.com/office/drawing/2014/main" id="{5FF12AE2-FCFF-4B45-92E0-8C1188DCBA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69D4A491-9D7E-4D00-82ED-F7B6A546CCE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LUTNING LANDBRUK">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 uri="{C183D7F6-B498-43B3-948B-1728B52AA6E4}">
                <adec:decorative xmlns:adec="http://schemas.microsoft.com/office/drawing/2017/decorative" val="1"/>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50B8721D-9AAD-4B09-898B-183BF4F42037}"/>
              </a:ext>
            </a:extLst>
          </p:cNvPr>
          <p:cNvSpPr txBox="1"/>
          <p:nvPr userDrawn="1"/>
        </p:nvSpPr>
        <p:spPr>
          <a:xfrm>
            <a:off x="954391" y="873125"/>
            <a:ext cx="361083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chemeClr val="bg1"/>
                </a:solidFill>
                <a:latin typeface="+mj-lt"/>
              </a:rPr>
              <a:t>Følg </a:t>
            </a:r>
            <a:r>
              <a:rPr lang="nb-NO" sz="2400" dirty="0">
                <a:latin typeface="+mj-lt"/>
                <a:hlinkClick r:id="rId2"/>
              </a:rPr>
              <a:t>Viken-bonden på Facebook</a:t>
            </a:r>
            <a:r>
              <a:rPr lang="nb-NO" sz="2400" dirty="0">
                <a:latin typeface="+mj-lt"/>
              </a:rPr>
              <a:t> </a:t>
            </a:r>
            <a:r>
              <a:rPr lang="nb-NO" sz="2400" dirty="0">
                <a:solidFill>
                  <a:schemeClr val="bg1"/>
                </a:solidFill>
                <a:latin typeface="+mj-lt"/>
              </a:rPr>
              <a:t>for å få aktuell informasjon om jordbruk og skogbruk fra Statsforvalteren.</a:t>
            </a:r>
          </a:p>
          <a:p>
            <a:endParaRPr lang="nb-NO" dirty="0"/>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pic>
        <p:nvPicPr>
          <p:cNvPr id="19" name="Bilde 18" descr="Logo Statsforvalteren i Oslo og Viken">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Tree>
    <p:extLst>
      <p:ext uri="{BB962C8B-B14F-4D97-AF65-F5344CB8AC3E}">
        <p14:creationId xmlns:p14="http://schemas.microsoft.com/office/powerpoint/2010/main" val="940343632"/>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 uri="{C183D7F6-B498-43B3-948B-1728B52AA6E4}">
                <adec:decorative xmlns:adec="http://schemas.microsoft.com/office/drawing/2017/decorative" val="1"/>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8" name="Bilde 7">
            <a:extLst>
              <a:ext uri="{FF2B5EF4-FFF2-40B4-BE49-F238E27FC236}">
                <a16:creationId xmlns:a16="http://schemas.microsoft.com/office/drawing/2014/main" id="{E9EAED0C-2A6E-42D7-9B25-A273B08EBC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descr="Logo Statsforvalteren i Oslo og Viken">
            <a:extLst>
              <a:ext uri="{FF2B5EF4-FFF2-40B4-BE49-F238E27FC236}">
                <a16:creationId xmlns:a16="http://schemas.microsoft.com/office/drawing/2014/main" id="{12B0D010-84EE-4BAB-86B8-8E2F39016929}"/>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 uri="{C183D7F6-B498-43B3-948B-1728B52AA6E4}">
                <adec:decorative xmlns:adec="http://schemas.microsoft.com/office/drawing/2017/decorative" val="1"/>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7715118" cy="69934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descr="Logo Statsforvalteren i Oslo og Viken">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endParaRPr lang="nb-NO" dirty="0"/>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descr="Logo Statsforvalteren i Oslo og Viken">
            <a:extLst>
              <a:ext uri="{FF2B5EF4-FFF2-40B4-BE49-F238E27FC236}">
                <a16:creationId xmlns:a16="http://schemas.microsoft.com/office/drawing/2014/main" id="{55A44D97-1F9A-4245-97DB-B1718D3E83AD}"/>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Logo Sjumilssteget">
            <a:extLst>
              <a:ext uri="{FF2B5EF4-FFF2-40B4-BE49-F238E27FC236}">
                <a16:creationId xmlns:a16="http://schemas.microsoft.com/office/drawing/2014/main" id="{80963FE4-15FB-4A02-BF6F-86DA52DE81C7}"/>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descr="Logo Statsforvalteren i Oslo og Viken">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15" name="Plassholder for lysbildenummer 5">
            <a:extLst>
              <a:ext uri="{FF2B5EF4-FFF2-40B4-BE49-F238E27FC236}">
                <a16:creationId xmlns:a16="http://schemas.microsoft.com/office/drawing/2014/main" id="{8BB81CE8-4FDA-4E87-BF9F-E402616C5556}"/>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10" name="TekstSylinder 9">
            <a:extLst>
              <a:ext uri="{FF2B5EF4-FFF2-40B4-BE49-F238E27FC236}">
                <a16:creationId xmlns:a16="http://schemas.microsoft.com/office/drawing/2014/main" id="{4F464157-D61E-4BC0-A730-8F2B47E9BE36}"/>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7" name="Plassholder for lysbildenummer 5">
            <a:extLst>
              <a:ext uri="{FF2B5EF4-FFF2-40B4-BE49-F238E27FC236}">
                <a16:creationId xmlns:a16="http://schemas.microsoft.com/office/drawing/2014/main" id="{0E22CC3F-B1E4-439E-AD2C-365EB63BD0D5}"/>
              </a:ext>
              <a:ext uri="{C183D7F6-B498-43B3-948B-1728B52AA6E4}">
                <adec:decorative xmlns:adec="http://schemas.microsoft.com/office/drawing/2017/decorative" val="0"/>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Rektangel 9">
            <a:extLst>
              <a:ext uri="{FF2B5EF4-FFF2-40B4-BE49-F238E27FC236}">
                <a16:creationId xmlns:a16="http://schemas.microsoft.com/office/drawing/2014/main" id="{B7A5C0EF-D6AE-4DC0-9C4A-98CACCE3F362}"/>
              </a:ext>
              <a:ext uri="{C183D7F6-B498-43B3-948B-1728B52AA6E4}">
                <adec:decorative xmlns:adec="http://schemas.microsoft.com/office/drawing/2017/decorative" val="1"/>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A313FA3F-7BA2-4A81-9EC3-B718AACCD38C}"/>
              </a:ext>
              <a:ext uri="{C183D7F6-B498-43B3-948B-1728B52AA6E4}">
                <adec:decorative xmlns:adec="http://schemas.microsoft.com/office/drawing/2017/decorative" val="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2" name="Plassholder for tittel 1">
            <a:extLst>
              <a:ext uri="{FF2B5EF4-FFF2-40B4-BE49-F238E27FC236}">
                <a16:creationId xmlns:a16="http://schemas.microsoft.com/office/drawing/2014/main" id="{29DCA9C3-1058-E916-F0F9-14C74197CC0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accent1"/>
                </a:solidFill>
              </a:defRPr>
            </a:lvl1pPr>
          </a:lstStyle>
          <a:p>
            <a:r>
              <a:rPr lang="nb-NO" dirty="0"/>
              <a:t>Overskriften (pkt. 36) bør være kort og tydelig</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761" r:id="rId10"/>
    <p:sldLayoutId id="2147483760" r:id="rId11"/>
    <p:sldLayoutId id="2147483685" r:id="rId12"/>
    <p:sldLayoutId id="2147483714" r:id="rId13"/>
    <p:sldLayoutId id="2147483702" r:id="rId14"/>
    <p:sldLayoutId id="2147483736" r:id="rId15"/>
    <p:sldLayoutId id="2147483733" r:id="rId16"/>
    <p:sldLayoutId id="2147483716" r:id="rId17"/>
    <p:sldLayoutId id="2147483707" r:id="rId18"/>
    <p:sldLayoutId id="2147483675" r:id="rId19"/>
    <p:sldLayoutId id="2147483706" r:id="rId20"/>
    <p:sldLayoutId id="2147483709" r:id="rId21"/>
    <p:sldLayoutId id="2147483711" r:id="rId22"/>
    <p:sldLayoutId id="2147483710" r:id="rId23"/>
    <p:sldLayoutId id="2147483712" r:id="rId24"/>
    <p:sldLayoutId id="2147483655" r:id="rId25"/>
    <p:sldLayoutId id="2147483705" r:id="rId26"/>
    <p:sldLayoutId id="2147483690" r:id="rId27"/>
    <p:sldLayoutId id="2147483759" r:id="rId28"/>
    <p:sldLayoutId id="2147483758" r:id="rId29"/>
    <p:sldLayoutId id="2147483757" r:id="rId30"/>
    <p:sldLayoutId id="2147483746" r:id="rId31"/>
    <p:sldLayoutId id="2147483763" r:id="rId32"/>
    <p:sldLayoutId id="2147483718" r:id="rId33"/>
    <p:sldLayoutId id="2147483719" r:id="rId34"/>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helsedirektoratet.no/veiledere/forerkortveileder/dokumenter-forerkortveileder/Mal%201_Helsekrav%20ikke%20oppfylt_til%20f%C3%B8rer.doc"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www.helsedirektoratet.no/veiledere/forerkortveileder" TargetMode="Externa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937593" y="958646"/>
            <a:ext cx="8258026" cy="936829"/>
          </a:xfrm>
        </p:spPr>
        <p:txBody>
          <a:bodyPr/>
          <a:lstStyle/>
          <a:p>
            <a:r>
              <a:rPr lang="nb-NO" dirty="0"/>
              <a:t>Helsekrav til </a:t>
            </a:r>
            <a:r>
              <a:rPr lang="nb-NO" dirty="0" err="1"/>
              <a:t>førerett</a:t>
            </a:r>
            <a:r>
              <a:rPr lang="nb-NO" dirty="0"/>
              <a:t> </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a:xfrm>
            <a:off x="152400" y="2641071"/>
            <a:ext cx="8764361" cy="2378604"/>
          </a:xfrm>
        </p:spPr>
        <p:txBody>
          <a:bodyPr/>
          <a:lstStyle/>
          <a:p>
            <a:r>
              <a:rPr lang="nb-NO" dirty="0"/>
              <a:t>Foredragsholder: Mette Hjermann og Caroline Einerkjær</a:t>
            </a:r>
          </a:p>
          <a:p>
            <a:r>
              <a:rPr lang="nb-NO" dirty="0"/>
              <a:t>Kontaktinformasjon: </a:t>
            </a:r>
          </a:p>
          <a:p>
            <a:r>
              <a:rPr lang="nb-NO" dirty="0"/>
              <a:t>	Førerkort telefonen vår: </a:t>
            </a:r>
          </a:p>
          <a:p>
            <a:r>
              <a:rPr lang="nb-NO" dirty="0"/>
              <a:t>		Tilgjengelig: 22 00 39 70, Mandag-fredag 12:00-14:00</a:t>
            </a:r>
          </a:p>
          <a:p>
            <a:r>
              <a:rPr lang="nb-NO" dirty="0"/>
              <a:t>		Ellers: 22 00 35 11, mandag-fredag kl. 09:00-11:00 og kl. 12:00- 14:30</a:t>
            </a:r>
          </a:p>
          <a:p>
            <a:r>
              <a:rPr lang="nb-NO" dirty="0"/>
              <a:t>	Epost:	postmottak@statsforvalteren.no , </a:t>
            </a:r>
          </a:p>
          <a:p>
            <a:r>
              <a:rPr lang="nb-NO" dirty="0"/>
              <a:t>			Merk: Førerkort</a:t>
            </a:r>
          </a:p>
          <a:p>
            <a:endParaRPr lang="nb-NO" dirty="0"/>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2DB5B0-679F-0062-9DEC-24419BD2CAC2}"/>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Lege/psykolog– plikter </a:t>
            </a:r>
            <a:b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nb-NO" sz="20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Sakkyndig for trafikkmyndigheten: vurdere helsekravene</a:t>
            </a:r>
            <a:endParaRPr lang="nb-NO" dirty="0"/>
          </a:p>
        </p:txBody>
      </p:sp>
      <p:sp>
        <p:nvSpPr>
          <p:cNvPr id="3" name="Plassholder for tekst 2">
            <a:extLst>
              <a:ext uri="{FF2B5EF4-FFF2-40B4-BE49-F238E27FC236}">
                <a16:creationId xmlns:a16="http://schemas.microsoft.com/office/drawing/2014/main" id="{B330A953-CAF7-6276-D161-5182B2ADACE9}"/>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Alle med gyldig </a:t>
            </a:r>
            <a:r>
              <a:rPr kumimoji="0" lang="nb-NO" sz="2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ikke oppfylte helsekrav &lt; 6 måneder / tvil</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«Muntlig kjøreforbud»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Dvs</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gjøre pasienten oppmerksom på at </a:t>
            </a:r>
            <a:r>
              <a:rPr kumimoji="0" lang="nb-NO" sz="1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føreretten</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ikke er gyldig ettersom helsekrav (kanskje) ikke er oppfylt</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Noteres i journalen, bør gis skriftlig, tidsangivelse, kan oppheves ved enkelt notat i journalen, maks i 6 måneder.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Statsforvalteren skal ikke orienteres.</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OBS: gruppe 2 og 3, og kjøreseddel</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ikke oppfylte helsekrav &gt;6 måneder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Melding til Statsforvalteren som inneholder</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Medisinske opplysninger: </a:t>
            </a:r>
            <a:r>
              <a:rPr kumimoji="0" lang="nb-NO"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Statsforvalteren skal gjøre ny</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selvstendig vurdering av helsekrav</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pasienten er orientert</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At </a:t>
            </a:r>
            <a:r>
              <a:rPr kumimoji="0" lang="nb-NO"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helsekrav ikke vil bli oppfylt innen 6 måneder </a:t>
            </a:r>
          </a:p>
          <a:p>
            <a:endParaRPr lang="nb-NO" dirty="0"/>
          </a:p>
        </p:txBody>
      </p:sp>
    </p:spTree>
    <p:extLst>
      <p:ext uri="{BB962C8B-B14F-4D97-AF65-F5344CB8AC3E}">
        <p14:creationId xmlns:p14="http://schemas.microsoft.com/office/powerpoint/2010/main" val="37407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F17037-77E3-4BF1-5D6E-3F07DE881939}"/>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Lege/psykolog – plikter </a:t>
            </a:r>
            <a:b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nb-NO" sz="20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Sakkyndig for trafikkmyndigheten: vurdere helsekravene</a:t>
            </a:r>
            <a:endParaRPr lang="nb-NO" dirty="0"/>
          </a:p>
        </p:txBody>
      </p:sp>
      <p:sp>
        <p:nvSpPr>
          <p:cNvPr id="3" name="Plassholder for tekst 2">
            <a:extLst>
              <a:ext uri="{FF2B5EF4-FFF2-40B4-BE49-F238E27FC236}">
                <a16:creationId xmlns:a16="http://schemas.microsoft.com/office/drawing/2014/main" id="{D49346EA-8DD3-858F-DD51-7B5CE727A40B}"/>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Alle uten gyldig </a:t>
            </a:r>
            <a:r>
              <a:rPr kumimoji="0" lang="nb-NO" sz="24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og ikke oppfylte helsekrav</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Informer om</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Hva skal til for å få oppfylt helsekrav ved ønske om dette.</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Ikke meldeplikt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På oppfordring vurdere </a:t>
            </a:r>
            <a:r>
              <a:rPr kumimoji="0" lang="nb-NO" sz="2400" b="0" i="0" u="none" strike="noStrike" kern="0" cap="none" spc="0" normalizeH="0" baseline="0" noProof="0" dirty="0">
                <a:ln>
                  <a:noFill/>
                </a:ln>
                <a:solidFill>
                  <a:srgbClr val="EFE4B0">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helsekravene</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Oppfordring fra pasient, annen lege, politi, annet helsepersonell, pårørende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Helseattest skal i utgangspunktet fylles ut av fastlege – fastlege trenger da ofte uttalelse fra lege/psykolog som behandler pasienten, eks. ved epilepsi.</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Pollx3</a:t>
            </a:r>
          </a:p>
          <a:p>
            <a:endParaRPr lang="nb-NO" dirty="0"/>
          </a:p>
        </p:txBody>
      </p:sp>
    </p:spTree>
    <p:extLst>
      <p:ext uri="{BB962C8B-B14F-4D97-AF65-F5344CB8AC3E}">
        <p14:creationId xmlns:p14="http://schemas.microsoft.com/office/powerpoint/2010/main" val="401909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D22C99-B887-36FB-B301-78861E984914}"/>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Orienter fører skriftlig</a:t>
            </a:r>
            <a:endParaRPr lang="nb-NO" dirty="0"/>
          </a:p>
        </p:txBody>
      </p:sp>
      <p:sp>
        <p:nvSpPr>
          <p:cNvPr id="3" name="Plassholder for tekst 2">
            <a:extLst>
              <a:ext uri="{FF2B5EF4-FFF2-40B4-BE49-F238E27FC236}">
                <a16:creationId xmlns:a16="http://schemas.microsoft.com/office/drawing/2014/main" id="{B9A19083-EB83-C09A-0A23-CE91639DD61D}"/>
              </a:ext>
            </a:extLst>
          </p:cNvPr>
          <p:cNvSpPr>
            <a:spLocks noGrp="1"/>
          </p:cNvSpPr>
          <p:nvPr>
            <p:ph type="body" sz="quarter" idx="11"/>
          </p:nvPr>
        </p:nvSpPr>
        <p:spPr>
          <a:xfrm>
            <a:off x="1057541" y="2164988"/>
            <a:ext cx="6118322" cy="4144259"/>
          </a:xfrm>
        </p:spPr>
        <p:txBody>
          <a:bodyPr/>
          <a:lstStyle/>
          <a:p>
            <a:pPr marR="0" lvl="0" algn="l" defTabSz="914400" rtl="0" eaLnBrk="1" fontAlgn="base" latinLnBrk="0" hangingPunct="1">
              <a:lnSpc>
                <a:spcPct val="100000"/>
              </a:lnSpc>
              <a:spcBef>
                <a:spcPct val="20000"/>
              </a:spcBef>
              <a:spcAft>
                <a:spcPct val="0"/>
              </a:spcAft>
              <a:buClrTx/>
              <a:buSzTx/>
              <a:tabLst/>
              <a:defRPr/>
            </a:pPr>
            <a:endParaRPr kumimoji="0" lang="nb-NO" sz="24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Bruk malen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Ta opp din telefon: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Gå inn på førerkortveilederen </a:t>
            </a:r>
            <a:r>
              <a:rPr kumimoji="0" lang="nb-NO" sz="20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kap</a:t>
            </a: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2,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klikk på «meldeplikten»</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Klikk på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0667C6"/>
                </a:solidFill>
                <a:effectLst/>
                <a:uLnTx/>
                <a:uFillTx/>
                <a:latin typeface="Work Sans" pitchFamily="2" charset="0"/>
                <a:ea typeface="Open Sans" panose="020B0606030504020204" pitchFamily="34" charset="0"/>
                <a:cs typeface="Open Sans" panose="020B0606030504020204" pitchFamily="34" charset="0"/>
                <a:hlinkClick r:id="rId2"/>
              </a:rPr>
              <a:t>Mal: Helsekrav ikke oppfylt – til fører (DOC)</a:t>
            </a: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nb-NO" dirty="0"/>
          </a:p>
        </p:txBody>
      </p:sp>
      <p:pic>
        <p:nvPicPr>
          <p:cNvPr id="4" name="Bilde 3">
            <a:extLst>
              <a:ext uri="{FF2B5EF4-FFF2-40B4-BE49-F238E27FC236}">
                <a16:creationId xmlns:a16="http://schemas.microsoft.com/office/drawing/2014/main" id="{BC0B1DE3-128A-0F2E-F6A7-EA1B0B0DBD3C}"/>
              </a:ext>
            </a:extLst>
          </p:cNvPr>
          <p:cNvPicPr>
            <a:picLocks noChangeAspect="1"/>
          </p:cNvPicPr>
          <p:nvPr/>
        </p:nvPicPr>
        <p:blipFill>
          <a:blip r:embed="rId3"/>
          <a:stretch>
            <a:fillRect/>
          </a:stretch>
        </p:blipFill>
        <p:spPr>
          <a:xfrm>
            <a:off x="7367452" y="0"/>
            <a:ext cx="4753294" cy="6743325"/>
          </a:xfrm>
          <a:prstGeom prst="rect">
            <a:avLst/>
          </a:prstGeom>
        </p:spPr>
      </p:pic>
    </p:spTree>
    <p:extLst>
      <p:ext uri="{BB962C8B-B14F-4D97-AF65-F5344CB8AC3E}">
        <p14:creationId xmlns:p14="http://schemas.microsoft.com/office/powerpoint/2010/main" val="5556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C16D4E-47A5-C490-FA58-F499F1575EF0}"/>
              </a:ext>
            </a:extLst>
          </p:cNvPr>
          <p:cNvSpPr>
            <a:spLocks noGrp="1"/>
          </p:cNvSpPr>
          <p:nvPr>
            <p:ph type="title"/>
          </p:nvPr>
        </p:nvSpPr>
        <p:spPr/>
        <p:txBody>
          <a:bodyPr/>
          <a:lstStyle/>
          <a:p>
            <a:r>
              <a:rPr kumimoji="0" lang="nb-NO" sz="36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Lege/psykolog – plikter </a:t>
            </a:r>
            <a:endParaRPr lang="nb-NO" dirty="0"/>
          </a:p>
        </p:txBody>
      </p:sp>
      <p:sp>
        <p:nvSpPr>
          <p:cNvPr id="3" name="Plassholder for tekst 2">
            <a:extLst>
              <a:ext uri="{FF2B5EF4-FFF2-40B4-BE49-F238E27FC236}">
                <a16:creationId xmlns:a16="http://schemas.microsoft.com/office/drawing/2014/main" id="{69E9371D-318A-D947-72BF-6A9ECD28C7D8}"/>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Hvilken lege/psykolog skal vurdere helsekravene?</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000" b="0" i="0" u="none" strike="noStrike" kern="100" cap="none" spc="0" normalizeH="0" baseline="0" noProof="0" dirty="0">
                <a:ln>
                  <a:noFill/>
                </a:ln>
                <a:solidFill>
                  <a:srgbClr val="808080">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Lege/psykolog/optiker som først er i tvil om helsekravet er oppfylt eller ikke </a:t>
            </a:r>
          </a:p>
          <a:p>
            <a:pPr marL="1143000" marR="0" lvl="2" indent="-2286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nb-NO" sz="15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jf. Helsepersonelloven: § 34 er et individuelt pålegg.</a:t>
            </a: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Hvilke lege/psykolog skal sende melding?</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 første som oppdager at helsekravet ikke blir oppfylt i løpet av 6 måneder med «muntlig kjøreforbud». </a:t>
            </a:r>
          </a:p>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endPar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nb-NO" dirty="0"/>
          </a:p>
        </p:txBody>
      </p:sp>
      <p:pic>
        <p:nvPicPr>
          <p:cNvPr id="4" name="Bilde 3">
            <a:extLst>
              <a:ext uri="{FF2B5EF4-FFF2-40B4-BE49-F238E27FC236}">
                <a16:creationId xmlns:a16="http://schemas.microsoft.com/office/drawing/2014/main" id="{A594B7FC-C429-5A97-A714-A983D5BD7095}"/>
              </a:ext>
            </a:extLst>
          </p:cNvPr>
          <p:cNvPicPr>
            <a:picLocks noChangeAspect="1"/>
          </p:cNvPicPr>
          <p:nvPr/>
        </p:nvPicPr>
        <p:blipFill>
          <a:blip r:embed="rId2"/>
          <a:stretch>
            <a:fillRect/>
          </a:stretch>
        </p:blipFill>
        <p:spPr>
          <a:xfrm>
            <a:off x="545024" y="5478863"/>
            <a:ext cx="3072650" cy="646232"/>
          </a:xfrm>
          <a:prstGeom prst="rect">
            <a:avLst/>
          </a:prstGeom>
        </p:spPr>
      </p:pic>
      <p:pic>
        <p:nvPicPr>
          <p:cNvPr id="5" name="Bilde 4">
            <a:extLst>
              <a:ext uri="{FF2B5EF4-FFF2-40B4-BE49-F238E27FC236}">
                <a16:creationId xmlns:a16="http://schemas.microsoft.com/office/drawing/2014/main" id="{EA5FD230-5B77-E217-FDB7-5BDF3C255C4C}"/>
              </a:ext>
            </a:extLst>
          </p:cNvPr>
          <p:cNvPicPr>
            <a:picLocks noChangeAspect="1"/>
          </p:cNvPicPr>
          <p:nvPr/>
        </p:nvPicPr>
        <p:blipFill>
          <a:blip r:embed="rId3"/>
          <a:stretch>
            <a:fillRect/>
          </a:stretch>
        </p:blipFill>
        <p:spPr>
          <a:xfrm>
            <a:off x="7744389" y="5277901"/>
            <a:ext cx="3304318" cy="1012024"/>
          </a:xfrm>
          <a:prstGeom prst="rect">
            <a:avLst/>
          </a:prstGeom>
        </p:spPr>
      </p:pic>
      <p:pic>
        <p:nvPicPr>
          <p:cNvPr id="6" name="Bilde 5">
            <a:extLst>
              <a:ext uri="{FF2B5EF4-FFF2-40B4-BE49-F238E27FC236}">
                <a16:creationId xmlns:a16="http://schemas.microsoft.com/office/drawing/2014/main" id="{699D5674-608D-63FE-730E-D7142B7424F8}"/>
              </a:ext>
            </a:extLst>
          </p:cNvPr>
          <p:cNvPicPr>
            <a:picLocks noChangeAspect="1"/>
          </p:cNvPicPr>
          <p:nvPr/>
        </p:nvPicPr>
        <p:blipFill>
          <a:blip r:embed="rId4"/>
          <a:stretch>
            <a:fillRect/>
          </a:stretch>
        </p:blipFill>
        <p:spPr>
          <a:xfrm>
            <a:off x="4973313" y="5338643"/>
            <a:ext cx="1676545" cy="646232"/>
          </a:xfrm>
          <a:prstGeom prst="rect">
            <a:avLst/>
          </a:prstGeom>
        </p:spPr>
      </p:pic>
    </p:spTree>
    <p:extLst>
      <p:ext uri="{BB962C8B-B14F-4D97-AF65-F5344CB8AC3E}">
        <p14:creationId xmlns:p14="http://schemas.microsoft.com/office/powerpoint/2010/main" val="25546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77C630-4904-B7A5-366A-D9F8EA64C54E}"/>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Dersom helsekravet blir oppfylt igjen</a:t>
            </a:r>
            <a:endParaRPr lang="nb-NO" dirty="0"/>
          </a:p>
        </p:txBody>
      </p:sp>
      <p:sp>
        <p:nvSpPr>
          <p:cNvPr id="3" name="Plassholder for tekst 2">
            <a:extLst>
              <a:ext uri="{FF2B5EF4-FFF2-40B4-BE49-F238E27FC236}">
                <a16:creationId xmlns:a16="http://schemas.microsoft.com/office/drawing/2014/main" id="{46AD97C3-C248-8F1C-3938-D305873B8E3E}"/>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Ved «muntlig kjøreforbud»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Behandler opphever og noter i journalen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Ved inndratt førerrett av politiet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Fastlege skriver helseattest på bakgrunn av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egne vurderinger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ulike uttalelser fra spesialister. Husk gyldighetstid og betingelser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Pasienten søker politiet om tilbakelevering</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legger ved helseattesten </a:t>
            </a:r>
            <a:r>
              <a:rPr kumimoji="0" lang="nb-NO" sz="12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r>
              <a:rPr kumimoji="0" lang="nb-NO" sz="1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fra fastlegen.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Statsforvalteren ikke involvert</a:t>
            </a:r>
          </a:p>
          <a:p>
            <a:endParaRPr lang="nb-NO" dirty="0"/>
          </a:p>
        </p:txBody>
      </p:sp>
    </p:spTree>
    <p:extLst>
      <p:ext uri="{BB962C8B-B14F-4D97-AF65-F5344CB8AC3E}">
        <p14:creationId xmlns:p14="http://schemas.microsoft.com/office/powerpoint/2010/main" val="23768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E222A9-6BE6-9C85-FAED-86D9D3EF2DAE}"/>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Politiet - plikter</a:t>
            </a:r>
            <a:endParaRPr lang="nb-NO" dirty="0"/>
          </a:p>
        </p:txBody>
      </p:sp>
      <p:sp>
        <p:nvSpPr>
          <p:cNvPr id="3" name="Plassholder for tekst 2">
            <a:extLst>
              <a:ext uri="{FF2B5EF4-FFF2-40B4-BE49-F238E27FC236}">
                <a16:creationId xmlns:a16="http://schemas.microsoft.com/office/drawing/2014/main" id="{84F626FE-B470-B50E-CE82-5AA5D62E2CB9}"/>
              </a:ext>
            </a:extLst>
          </p:cNvPr>
          <p:cNvSpPr>
            <a:spLocks noGrp="1"/>
          </p:cNvSpPr>
          <p:nvPr>
            <p:ph type="body" sz="quarter" idx="11"/>
          </p:nvPr>
        </p:nvSpPr>
        <p:spPr>
          <a:xfrm>
            <a:off x="1057541" y="2164988"/>
            <a:ext cx="10078772" cy="4693012"/>
          </a:xfr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Beslaglegge </a:t>
            </a: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førerkortet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akutt situasjon som utredes av politiet</a:t>
            </a: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Tilbakekall førerkortet </a:t>
            </a: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(inndra)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Ikke oppfylte helsekrav og andre forholdet (politisak)</a:t>
            </a: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jf. vegtrafikkloven § 34</a:t>
            </a:r>
            <a:endParaRPr kumimoji="0" lang="nb-NO" sz="32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Pålegge legeundersøkelse og / eller ny førerprøve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Tilbakelevering av førerkort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Vurdere søknaden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Trafikkstasjonene utsteder og fornyer førerkort</a:t>
            </a:r>
          </a:p>
          <a:p>
            <a:endParaRPr lang="nb-NO" dirty="0"/>
          </a:p>
        </p:txBody>
      </p:sp>
    </p:spTree>
    <p:extLst>
      <p:ext uri="{BB962C8B-B14F-4D97-AF65-F5344CB8AC3E}">
        <p14:creationId xmlns:p14="http://schemas.microsoft.com/office/powerpoint/2010/main" val="92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778893-CC88-9D42-38BE-2BBDB9D25BC2}"/>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Statsforvalteren sine plikter</a:t>
            </a:r>
            <a:endParaRPr lang="nb-NO" dirty="0"/>
          </a:p>
        </p:txBody>
      </p:sp>
      <p:sp>
        <p:nvSpPr>
          <p:cNvPr id="3" name="Plassholder for tekst 2">
            <a:extLst>
              <a:ext uri="{FF2B5EF4-FFF2-40B4-BE49-F238E27FC236}">
                <a16:creationId xmlns:a16="http://schemas.microsoft.com/office/drawing/2014/main" id="{88B8CA0D-417D-01EE-B2D4-DA880DFDEA18}"/>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Melding av ikke oppfylte helsekrav</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fra leger, psykologer og optikere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Kvalitetssikrer</a:t>
            </a:r>
            <a:r>
              <a:rPr kumimoji="0" lang="nb-NO"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medisinske vurderinger av helsekravet og gir tilrådning til politiet</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nb-NO"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Råd og veiledning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om helsekravene til helsepersonell, politi, trafikkmyndigheter og publikum</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nb-NO"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Innvilge dispensasjon fra helsekrav</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Når </a:t>
            </a:r>
            <a:r>
              <a:rPr kumimoji="0" lang="nb-NO" sz="2000" b="0" i="1"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«åpenbart urimelig»</a:t>
            </a:r>
          </a:p>
          <a:p>
            <a:endParaRPr lang="nb-NO" dirty="0"/>
          </a:p>
        </p:txBody>
      </p:sp>
    </p:spTree>
    <p:extLst>
      <p:ext uri="{BB962C8B-B14F-4D97-AF65-F5344CB8AC3E}">
        <p14:creationId xmlns:p14="http://schemas.microsoft.com/office/powerpoint/2010/main" val="27355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B0F096-9B74-BD66-A20F-85DD2C70140C}"/>
              </a:ext>
            </a:extLst>
          </p:cNvPr>
          <p:cNvSpPr>
            <a:spLocks noGrp="1"/>
          </p:cNvSpPr>
          <p:nvPr>
            <p:ph type="title"/>
          </p:nvPr>
        </p:nvSpPr>
        <p:spPr>
          <a:xfrm>
            <a:off x="1055688" y="276727"/>
            <a:ext cx="10080625" cy="727910"/>
          </a:xfrm>
        </p:spPr>
        <p:txBody>
          <a:bodyPr/>
          <a:lstStyle/>
          <a:p>
            <a:pPr algn="ct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Ved søknad om førerkort</a:t>
            </a:r>
            <a:endParaRPr lang="nb-NO" dirty="0"/>
          </a:p>
        </p:txBody>
      </p:sp>
      <p:pic>
        <p:nvPicPr>
          <p:cNvPr id="5" name="Bilde 4" descr="Et bilde som inneholder tekst&#10;&#10;Automatisk generert beskrivelse">
            <a:extLst>
              <a:ext uri="{FF2B5EF4-FFF2-40B4-BE49-F238E27FC236}">
                <a16:creationId xmlns:a16="http://schemas.microsoft.com/office/drawing/2014/main" id="{FEAC3F7D-4BB2-B981-B4C1-F4D6604D8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19" y="2001585"/>
            <a:ext cx="5881282" cy="4579687"/>
          </a:xfrm>
          <a:prstGeom prst="rect">
            <a:avLst/>
          </a:prstGeom>
        </p:spPr>
      </p:pic>
      <p:sp>
        <p:nvSpPr>
          <p:cNvPr id="6" name="Plassholder for innhold 2">
            <a:extLst>
              <a:ext uri="{FF2B5EF4-FFF2-40B4-BE49-F238E27FC236}">
                <a16:creationId xmlns:a16="http://schemas.microsoft.com/office/drawing/2014/main" id="{DA9141F8-44C4-6339-EA27-4313F3949D59}"/>
              </a:ext>
            </a:extLst>
          </p:cNvPr>
          <p:cNvSpPr txBox="1">
            <a:spLocks/>
          </p:cNvSpPr>
          <p:nvPr/>
        </p:nvSpPr>
        <p:spPr bwMode="auto">
          <a:xfrm>
            <a:off x="7104112" y="3040057"/>
            <a:ext cx="2520280" cy="792088"/>
          </a:xfrm>
          <a:prstGeom prst="rect">
            <a:avLst/>
          </a:prstGeom>
          <a:solidFill>
            <a:srgbClr val="F28C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2400" b="0" i="0" u="none" strike="noStrike" kern="0" cap="none" spc="0" normalizeH="0" baseline="0" noProof="0" dirty="0">
                <a:ln>
                  <a:noFill/>
                </a:ln>
                <a:solidFill>
                  <a:srgbClr val="404040"/>
                </a:solidFill>
                <a:effectLst/>
                <a:uLnTx/>
                <a:uFillTx/>
                <a:latin typeface="Open Sans" panose="020B0606030504020204" pitchFamily="34" charset="0"/>
                <a:ea typeface="Open Sans" panose="020B0606030504020204" pitchFamily="34" charset="0"/>
                <a:cs typeface="Open Sans" panose="020B0606030504020204" pitchFamily="34" charset="0"/>
              </a:rPr>
              <a:t>Egenerklæring</a:t>
            </a:r>
          </a:p>
        </p:txBody>
      </p:sp>
      <p:sp>
        <p:nvSpPr>
          <p:cNvPr id="7" name="TekstSylinder 6">
            <a:extLst>
              <a:ext uri="{FF2B5EF4-FFF2-40B4-BE49-F238E27FC236}">
                <a16:creationId xmlns:a16="http://schemas.microsoft.com/office/drawing/2014/main" id="{CD65CE71-D7BC-74C5-0F83-7F1BDC4B986D}"/>
              </a:ext>
            </a:extLst>
          </p:cNvPr>
          <p:cNvSpPr txBox="1"/>
          <p:nvPr/>
        </p:nvSpPr>
        <p:spPr>
          <a:xfrm>
            <a:off x="8328248" y="3893618"/>
            <a:ext cx="2160240" cy="461665"/>
          </a:xfrm>
          <a:prstGeom prst="rect">
            <a:avLst/>
          </a:prstGeom>
          <a:noFill/>
        </p:spPr>
        <p:txBody>
          <a:bodyPr wrap="square" rtlCol="0">
            <a:spAutoFit/>
          </a:bodyPr>
          <a:lstStyle/>
          <a:p>
            <a:pPr eaLnBrk="0" fontAlgn="base" hangingPunct="0">
              <a:spcBef>
                <a:spcPct val="0"/>
              </a:spcBef>
              <a:spcAft>
                <a:spcPct val="0"/>
              </a:spcAft>
              <a:defRPr/>
            </a:pPr>
            <a:r>
              <a:rPr lang="nb-NO" sz="2400" dirty="0">
                <a:solidFill>
                  <a:srgbClr val="000000"/>
                </a:solidFill>
                <a:latin typeface="Arial" charset="0"/>
                <a:ea typeface="ＭＳ Ｐゴシック" pitchFamily="1" charset="-128"/>
              </a:rPr>
              <a:t>Utfylt korrekt</a:t>
            </a:r>
          </a:p>
        </p:txBody>
      </p:sp>
      <p:sp>
        <p:nvSpPr>
          <p:cNvPr id="8" name="TekstSylinder 7">
            <a:extLst>
              <a:ext uri="{FF2B5EF4-FFF2-40B4-BE49-F238E27FC236}">
                <a16:creationId xmlns:a16="http://schemas.microsoft.com/office/drawing/2014/main" id="{98BDFA18-7729-13BB-8529-583061F62908}"/>
              </a:ext>
            </a:extLst>
          </p:cNvPr>
          <p:cNvSpPr txBox="1"/>
          <p:nvPr/>
        </p:nvSpPr>
        <p:spPr>
          <a:xfrm>
            <a:off x="7104112" y="4413917"/>
            <a:ext cx="2520280" cy="904863"/>
          </a:xfrm>
          <a:prstGeom prst="rect">
            <a:avLst/>
          </a:prstGeom>
          <a:solidFill>
            <a:srgbClr val="F28CA3"/>
          </a:solidFill>
        </p:spPr>
        <p:txBody>
          <a:bodyPr wrap="square" rtlCol="0">
            <a:spAutoFit/>
          </a:bodyPr>
          <a:lstStyle/>
          <a:p>
            <a:pPr fontAlgn="base">
              <a:spcBef>
                <a:spcPct val="20000"/>
              </a:spcBef>
              <a:spcAft>
                <a:spcPct val="0"/>
              </a:spcAft>
              <a:defRPr/>
            </a:pPr>
            <a:r>
              <a:rPr lang="nb-NO" sz="2400" kern="0" dirty="0">
                <a:solidFill>
                  <a:srgbClr val="808080">
                    <a:lumMod val="50000"/>
                  </a:srgbClr>
                </a:solidFill>
                <a:ea typeface="Open Sans" panose="020B0606030504020204" pitchFamily="34" charset="0"/>
                <a:cs typeface="Open Sans" panose="020B0606030504020204" pitchFamily="34" charset="0"/>
              </a:rPr>
              <a:t>Helseattest </a:t>
            </a:r>
          </a:p>
          <a:p>
            <a:pPr fontAlgn="base">
              <a:spcBef>
                <a:spcPct val="20000"/>
              </a:spcBef>
              <a:spcAft>
                <a:spcPct val="0"/>
              </a:spcAft>
              <a:defRPr/>
            </a:pPr>
            <a:r>
              <a:rPr lang="nb-NO" sz="2400" kern="0" dirty="0">
                <a:solidFill>
                  <a:srgbClr val="808080">
                    <a:lumMod val="50000"/>
                  </a:srgbClr>
                </a:solidFill>
                <a:ea typeface="Open Sans" panose="020B0606030504020204" pitchFamily="34" charset="0"/>
                <a:cs typeface="Open Sans" panose="020B0606030504020204" pitchFamily="34" charset="0"/>
              </a:rPr>
              <a:t>fra fastlege</a:t>
            </a:r>
          </a:p>
        </p:txBody>
      </p:sp>
      <p:sp>
        <p:nvSpPr>
          <p:cNvPr id="9" name="TekstSylinder 8">
            <a:extLst>
              <a:ext uri="{FF2B5EF4-FFF2-40B4-BE49-F238E27FC236}">
                <a16:creationId xmlns:a16="http://schemas.microsoft.com/office/drawing/2014/main" id="{7E0A8724-E80F-CD82-C534-9DACDED4048B}"/>
              </a:ext>
            </a:extLst>
          </p:cNvPr>
          <p:cNvSpPr txBox="1"/>
          <p:nvPr/>
        </p:nvSpPr>
        <p:spPr>
          <a:xfrm>
            <a:off x="8329225" y="5436048"/>
            <a:ext cx="3699707" cy="461665"/>
          </a:xfrm>
          <a:prstGeom prst="rect">
            <a:avLst/>
          </a:prstGeom>
          <a:noFill/>
        </p:spPr>
        <p:txBody>
          <a:bodyPr wrap="square" rtlCol="0">
            <a:spAutoFit/>
          </a:bodyPr>
          <a:lstStyle/>
          <a:p>
            <a:pPr eaLnBrk="0" fontAlgn="base" hangingPunct="0">
              <a:spcBef>
                <a:spcPct val="0"/>
              </a:spcBef>
              <a:spcAft>
                <a:spcPct val="0"/>
              </a:spcAft>
              <a:defRPr/>
            </a:pPr>
            <a:r>
              <a:rPr lang="nb-NO" sz="2400" dirty="0">
                <a:solidFill>
                  <a:srgbClr val="000000"/>
                </a:solidFill>
                <a:latin typeface="Arial" charset="0"/>
                <a:ea typeface="ＭＳ Ｐゴシック" pitchFamily="1" charset="-128"/>
              </a:rPr>
              <a:t>Ordlyden i helsekravet</a:t>
            </a:r>
          </a:p>
        </p:txBody>
      </p:sp>
      <p:sp>
        <p:nvSpPr>
          <p:cNvPr id="10" name="TekstSylinder 9">
            <a:extLst>
              <a:ext uri="{FF2B5EF4-FFF2-40B4-BE49-F238E27FC236}">
                <a16:creationId xmlns:a16="http://schemas.microsoft.com/office/drawing/2014/main" id="{83146C3C-B8B8-CE51-541E-D08E91FCBB9E}"/>
              </a:ext>
            </a:extLst>
          </p:cNvPr>
          <p:cNvSpPr txBox="1"/>
          <p:nvPr/>
        </p:nvSpPr>
        <p:spPr>
          <a:xfrm>
            <a:off x="7104112" y="5929863"/>
            <a:ext cx="2448272" cy="830997"/>
          </a:xfrm>
          <a:prstGeom prst="rect">
            <a:avLst/>
          </a:prstGeom>
          <a:solidFill>
            <a:srgbClr val="F28CA3"/>
          </a:solidFill>
        </p:spPr>
        <p:txBody>
          <a:bodyPr wrap="square" rtlCol="0">
            <a:spAutoFit/>
          </a:bodyPr>
          <a:lstStyle/>
          <a:p>
            <a:pPr eaLnBrk="0" fontAlgn="base" hangingPunct="0">
              <a:spcBef>
                <a:spcPct val="0"/>
              </a:spcBef>
              <a:spcAft>
                <a:spcPct val="0"/>
              </a:spcAft>
              <a:defRPr/>
            </a:pPr>
            <a:r>
              <a:rPr lang="nb-NO" sz="2400" dirty="0">
                <a:solidFill>
                  <a:srgbClr val="000000"/>
                </a:solidFill>
                <a:latin typeface="Arial" charset="0"/>
                <a:ea typeface="ＭＳ Ｐゴシック" pitchFamily="1" charset="-128"/>
              </a:rPr>
              <a:t>Spesialistattest</a:t>
            </a:r>
          </a:p>
          <a:p>
            <a:pPr eaLnBrk="0" fontAlgn="base" hangingPunct="0">
              <a:spcBef>
                <a:spcPct val="0"/>
              </a:spcBef>
              <a:spcAft>
                <a:spcPct val="0"/>
              </a:spcAft>
              <a:defRPr/>
            </a:pPr>
            <a:endParaRPr lang="nb-NO" sz="2400" dirty="0">
              <a:solidFill>
                <a:srgbClr val="000000"/>
              </a:solidFill>
              <a:latin typeface="Arial" charset="0"/>
              <a:ea typeface="ＭＳ Ｐゴシック" pitchFamily="1" charset="-128"/>
            </a:endParaRPr>
          </a:p>
        </p:txBody>
      </p:sp>
      <p:sp>
        <p:nvSpPr>
          <p:cNvPr id="11" name="Pil: ned 10">
            <a:extLst>
              <a:ext uri="{FF2B5EF4-FFF2-40B4-BE49-F238E27FC236}">
                <a16:creationId xmlns:a16="http://schemas.microsoft.com/office/drawing/2014/main" id="{D7B6F55A-A30F-797F-E903-11ECB5CCA737}"/>
              </a:ext>
            </a:extLst>
          </p:cNvPr>
          <p:cNvSpPr/>
          <p:nvPr/>
        </p:nvSpPr>
        <p:spPr bwMode="auto">
          <a:xfrm>
            <a:off x="7669711" y="3837853"/>
            <a:ext cx="504056" cy="576064"/>
          </a:xfrm>
          <a:prstGeom prst="downArrow">
            <a:avLst/>
          </a:prstGeom>
          <a:solidFill>
            <a:srgbClr val="EBDD9C"/>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b-NO" sz="2400" b="0" i="0" u="none" strike="noStrike" kern="0" cap="none" spc="0" normalizeH="0" baseline="0" noProof="0" dirty="0">
              <a:ln>
                <a:noFill/>
              </a:ln>
              <a:solidFill>
                <a:srgbClr val="FFFFFF"/>
              </a:solidFill>
              <a:effectLst/>
              <a:uLnTx/>
              <a:uFillTx/>
              <a:latin typeface="Arial" charset="0"/>
              <a:ea typeface="ＭＳ Ｐゴシック" pitchFamily="1" charset="-128"/>
            </a:endParaRPr>
          </a:p>
        </p:txBody>
      </p:sp>
      <p:sp>
        <p:nvSpPr>
          <p:cNvPr id="12" name="Pil: ned 11">
            <a:extLst>
              <a:ext uri="{FF2B5EF4-FFF2-40B4-BE49-F238E27FC236}">
                <a16:creationId xmlns:a16="http://schemas.microsoft.com/office/drawing/2014/main" id="{02995F43-FED4-B836-AA29-100E34DC5113}"/>
              </a:ext>
            </a:extLst>
          </p:cNvPr>
          <p:cNvSpPr/>
          <p:nvPr/>
        </p:nvSpPr>
        <p:spPr bwMode="auto">
          <a:xfrm>
            <a:off x="7669711" y="5334855"/>
            <a:ext cx="547502" cy="596462"/>
          </a:xfrm>
          <a:prstGeom prst="downArrow">
            <a:avLst/>
          </a:prstGeom>
          <a:solidFill>
            <a:srgbClr val="EBDD9C"/>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b-NO" sz="2400" b="0" i="0" u="none" strike="noStrike" kern="0" cap="none" spc="0" normalizeH="0" baseline="0" noProof="0">
              <a:ln>
                <a:noFill/>
              </a:ln>
              <a:solidFill>
                <a:srgbClr val="FFFFFF"/>
              </a:solidFill>
              <a:effectLst/>
              <a:uLnTx/>
              <a:uFillTx/>
              <a:latin typeface="Arial" charset="0"/>
              <a:ea typeface="ＭＳ Ｐゴシック" pitchFamily="1" charset="-128"/>
            </a:endParaRPr>
          </a:p>
        </p:txBody>
      </p:sp>
      <p:sp>
        <p:nvSpPr>
          <p:cNvPr id="13" name="Plassholder for innhold 2">
            <a:extLst>
              <a:ext uri="{FF2B5EF4-FFF2-40B4-BE49-F238E27FC236}">
                <a16:creationId xmlns:a16="http://schemas.microsoft.com/office/drawing/2014/main" id="{DCB5BA9C-F8EE-3B06-0FA2-9BFAB2D95F1B}"/>
              </a:ext>
            </a:extLst>
          </p:cNvPr>
          <p:cNvSpPr txBox="1">
            <a:spLocks/>
          </p:cNvSpPr>
          <p:nvPr/>
        </p:nvSpPr>
        <p:spPr bwMode="auto">
          <a:xfrm>
            <a:off x="6185262" y="2048039"/>
            <a:ext cx="5956663" cy="792088"/>
          </a:xfrm>
          <a:prstGeom prst="rect">
            <a:avLst/>
          </a:prstGeom>
          <a:solidFill>
            <a:srgbClr val="F28C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Char char="•"/>
              <a:defRPr sz="24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har char="»"/>
              <a:defRPr sz="200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nb-NO" kern="0" dirty="0" err="1">
                <a:solidFill>
                  <a:srgbClr val="404040"/>
                </a:solidFill>
              </a:rPr>
              <a:t>Øvelseskjøring</a:t>
            </a:r>
            <a:r>
              <a:rPr lang="nb-NO" kern="0" dirty="0">
                <a:solidFill>
                  <a:srgbClr val="404040"/>
                </a:solidFill>
              </a:rPr>
              <a:t>: ledsager og førere sitt ansvar at helsekrav er oppfylte</a:t>
            </a:r>
            <a:endParaRPr kumimoji="0" lang="nb-NO" sz="2400" b="0" i="0" u="none" strike="noStrike" kern="0" cap="none" spc="0" normalizeH="0" baseline="0" noProof="0" dirty="0">
              <a:ln>
                <a:noFill/>
              </a:ln>
              <a:solidFill>
                <a:srgbClr val="40404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025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5FCD5C3-0721-D195-8139-E2FC4B3B8128}"/>
              </a:ext>
            </a:extLst>
          </p:cNvPr>
          <p:cNvSpPr>
            <a:spLocks noGrp="1"/>
          </p:cNvSpPr>
          <p:nvPr>
            <p:ph type="body" sz="quarter" idx="10"/>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1" i="0" u="none" strike="noStrike" kern="0" cap="none" spc="0" normalizeH="0" baseline="0" noProof="0" dirty="0">
                <a:ln>
                  <a:noFill/>
                </a:ln>
                <a:solidFill>
                  <a:srgbClr val="00244E"/>
                </a:solidFill>
                <a:effectLst/>
                <a:uLnTx/>
                <a:uFillTx/>
                <a:latin typeface="Open Sans" panose="020B0606030504020204" pitchFamily="34" charset="0"/>
                <a:ea typeface="Open Sans" panose="020B0606030504020204" pitchFamily="34" charset="0"/>
                <a:cs typeface="Open Sans" panose="020B0606030504020204" pitchFamily="34" charset="0"/>
              </a:rPr>
              <a:t>II.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1" i="0" u="none" strike="noStrike" kern="0" cap="none" spc="0" normalizeH="0" baseline="0" noProof="0" dirty="0">
                <a:ln>
                  <a:noFill/>
                </a:ln>
                <a:solidFill>
                  <a:srgbClr val="00244E"/>
                </a:solidFill>
                <a:effectLst/>
                <a:uLnTx/>
                <a:uFillTx/>
                <a:latin typeface="Open Sans" panose="020B0606030504020204" pitchFamily="34" charset="0"/>
                <a:ea typeface="Open Sans" panose="020B0606030504020204" pitchFamily="34" charset="0"/>
                <a:cs typeface="Open Sans" panose="020B0606030504020204" pitchFamily="34" charset="0"/>
              </a:rPr>
              <a:t>Spesielt om helsekravene</a:t>
            </a:r>
          </a:p>
          <a:p>
            <a:endParaRPr lang="nb-NO" dirty="0"/>
          </a:p>
        </p:txBody>
      </p:sp>
    </p:spTree>
    <p:extLst>
      <p:ext uri="{BB962C8B-B14F-4D97-AF65-F5344CB8AC3E}">
        <p14:creationId xmlns:p14="http://schemas.microsoft.com/office/powerpoint/2010/main" val="3731549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2004164"/>
            <a:ext cx="10078772" cy="4305084"/>
          </a:xfrm>
          <a:solidFill>
            <a:schemeClr val="bg1">
              <a:lumMod val="95000"/>
            </a:schemeClr>
          </a:solidFill>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Når «muntlig kjøreforbud»/kjørekarens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Ved tvil og ved ikke oppfylt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Ta test (urin og </a:t>
            </a:r>
            <a:r>
              <a:rPr kumimoji="0" lang="nb-NO" sz="20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PEth</a:t>
            </a: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med en gang!</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Avklare helsekravet og starte </a:t>
            </a:r>
            <a:r>
              <a:rPr kumimoji="0" lang="nb-NO" sz="18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dok</a:t>
            </a: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avholdenhet i henhold til veilederen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Kartlegging av helsekravet?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komparentopplysninger, rusmiddelanamnese, jobbsituasjon, skadehistorikk, kliniske undersøkelse og biomarkører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8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«Ved innleggelse i rusinstitusjon grunnet avhengighet vil som regel helsekravet ikke være oppfylt. «</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Når melding til SF?</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Ikke dokumentere avholdenhet i 6 måneder etter oppstart av kjørekarens.</a:t>
            </a:r>
          </a:p>
          <a:p>
            <a:endParaRPr lang="nb-NO" dirty="0"/>
          </a:p>
        </p:txBody>
      </p:sp>
      <p:sp>
        <p:nvSpPr>
          <p:cNvPr id="2" name="Tittel 1">
            <a:extLst>
              <a:ext uri="{FF2B5EF4-FFF2-40B4-BE49-F238E27FC236}">
                <a16:creationId xmlns:a16="http://schemas.microsoft.com/office/drawing/2014/main" id="{3B7C4463-47E3-C974-17F1-F0C48BA02EE6}"/>
              </a:ext>
            </a:extLst>
          </p:cNvPr>
          <p:cNvSpPr txBox="1">
            <a:spLocks/>
          </p:cNvSpPr>
          <p:nvPr/>
        </p:nvSpPr>
        <p:spPr bwMode="auto">
          <a:xfrm>
            <a:off x="695400" y="472371"/>
            <a:ext cx="1048454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300" b="0">
                <a:solidFill>
                  <a:srgbClr val="00ADBA"/>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2pPr>
            <a:lvl3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3pPr>
            <a:lvl4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4pPr>
            <a:lvl5pPr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5pPr>
            <a:lvl6pPr marL="4572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6pPr>
            <a:lvl7pPr marL="9144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7pPr>
            <a:lvl8pPr marL="13716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8pPr>
            <a:lvl9pPr marL="1828800" algn="l" rtl="0" eaLnBrk="1" fontAlgn="base" hangingPunct="1">
              <a:spcBef>
                <a:spcPct val="0"/>
              </a:spcBef>
              <a:spcAft>
                <a:spcPct val="0"/>
              </a:spcAft>
              <a:defRPr sz="3300" b="1">
                <a:solidFill>
                  <a:srgbClr val="004382"/>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3300" b="0" i="0" u="none" strike="noStrike" kern="0" cap="none" spc="0" normalizeH="0" baseline="0" noProof="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Spesielt om </a:t>
            </a:r>
            <a:br>
              <a:rPr kumimoji="0" lang="nb-NO" sz="3300" b="0" i="0" u="none" strike="noStrike" kern="0" cap="none" spc="0" normalizeH="0" baseline="0" noProof="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3300" b="0" i="0" u="none" strike="noStrike" kern="0" cap="none" spc="0" normalizeH="0" baseline="0" noProof="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alkohol og rusmidler</a:t>
            </a:r>
            <a:endPar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64328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AC1C39-8C57-5792-139C-5DEDE64B56D3}"/>
              </a:ext>
            </a:extLst>
          </p:cNvPr>
          <p:cNvSpPr>
            <a:spLocks noGrp="1"/>
          </p:cNvSpPr>
          <p:nvPr>
            <p:ph type="title"/>
          </p:nvPr>
        </p:nvSpPr>
        <p:spPr>
          <a:xfrm>
            <a:off x="1055687" y="494131"/>
            <a:ext cx="10080625" cy="1077209"/>
          </a:xfrm>
        </p:spPr>
        <p:txBody>
          <a:bodyPr/>
          <a:lstStyle/>
          <a:p>
            <a:pPr algn="ctr"/>
            <a:r>
              <a:rPr lang="nb-NO" dirty="0"/>
              <a:t>Hvorfor skal behandler vurdere </a:t>
            </a:r>
            <a:br>
              <a:rPr lang="nb-NO" dirty="0"/>
            </a:br>
            <a:r>
              <a:rPr lang="nb-NO" dirty="0"/>
              <a:t>helsekrav til </a:t>
            </a:r>
            <a:r>
              <a:rPr lang="nb-NO" dirty="0" err="1"/>
              <a:t>førerett</a:t>
            </a:r>
            <a:r>
              <a:rPr lang="nb-NO" dirty="0"/>
              <a:t>? </a:t>
            </a:r>
          </a:p>
        </p:txBody>
      </p:sp>
      <p:sp>
        <p:nvSpPr>
          <p:cNvPr id="3" name="Plassholder for tekst 2">
            <a:extLst>
              <a:ext uri="{FF2B5EF4-FFF2-40B4-BE49-F238E27FC236}">
                <a16:creationId xmlns:a16="http://schemas.microsoft.com/office/drawing/2014/main" id="{87330706-F9CE-5B61-01FD-4852B6463025}"/>
              </a:ext>
            </a:extLst>
          </p:cNvPr>
          <p:cNvSpPr>
            <a:spLocks noGrp="1"/>
          </p:cNvSpPr>
          <p:nvPr>
            <p:ph type="body" sz="quarter" idx="11"/>
          </p:nvPr>
        </p:nvSpPr>
        <p:spPr>
          <a:xfrm>
            <a:off x="336884" y="2135605"/>
            <a:ext cx="11640553" cy="4614111"/>
          </a:xfrm>
        </p:spPr>
        <p:txBody>
          <a:bodyPr/>
          <a:lstStyle/>
          <a:p>
            <a:pPr marL="342900" indent="-342900">
              <a:buFont typeface="Arial" panose="020B0604020202020204" pitchFamily="34" charset="0"/>
              <a:buChar char="•"/>
            </a:pPr>
            <a:r>
              <a:rPr lang="nb-NO" dirty="0"/>
              <a:t>VTL § 21: </a:t>
            </a:r>
          </a:p>
          <a:p>
            <a:pPr marL="1028700" lvl="1" indent="-342900"/>
            <a:r>
              <a:rPr lang="nb-NO" dirty="0"/>
              <a:t>«Ingen må føre eller forsøke å føre kjøretøy når han er i en slik tilstand at han ikke kan anses skikket til å kjøre på trygg måte,….»</a:t>
            </a:r>
          </a:p>
          <a:p>
            <a:pPr marL="342900" indent="-342900">
              <a:buFont typeface="Arial" panose="020B0604020202020204" pitchFamily="34" charset="0"/>
              <a:buChar char="•"/>
            </a:pPr>
            <a:r>
              <a:rPr lang="nb-NO" dirty="0"/>
              <a:t>Ikke alle førere forstår når helsen utgjør en trafikksikkerhetsrisiko..</a:t>
            </a:r>
          </a:p>
          <a:p>
            <a:pPr marL="1028700" lvl="1" indent="-342900"/>
            <a:r>
              <a:rPr lang="nb-NO" dirty="0"/>
              <a:t>EU direktiv om helsekrav til </a:t>
            </a:r>
            <a:r>
              <a:rPr lang="nb-NO" dirty="0" err="1"/>
              <a:t>førerett</a:t>
            </a:r>
            <a:endParaRPr lang="nb-NO" dirty="0"/>
          </a:p>
          <a:p>
            <a:pPr marL="1028700" lvl="1" indent="-342900"/>
            <a:r>
              <a:rPr lang="nb-NO" dirty="0"/>
              <a:t>Land har organisert dette ulikt</a:t>
            </a:r>
          </a:p>
          <a:p>
            <a:pPr marL="1485900" lvl="2" indent="-342900"/>
            <a:r>
              <a:rPr lang="nb-NO" dirty="0"/>
              <a:t>Noen krever vurdering av helsekravene kun ved hver fornying, 5-10-15 år.  </a:t>
            </a:r>
          </a:p>
          <a:p>
            <a:pPr marL="1485900" lvl="2" indent="-342900"/>
            <a:r>
              <a:rPr lang="nb-NO" dirty="0"/>
              <a:t>Norge </a:t>
            </a:r>
          </a:p>
          <a:p>
            <a:pPr marL="1943100" lvl="3" indent="-342900"/>
            <a:r>
              <a:rPr lang="nb-NO" dirty="0"/>
              <a:t>Behandlende lege, psykolog og optiker har kontinuerlig plikt til å vurdere dette.</a:t>
            </a:r>
          </a:p>
          <a:p>
            <a:pPr marL="1943100" lvl="3" indent="-342900"/>
            <a:r>
              <a:rPr lang="nb-NO" dirty="0"/>
              <a:t>Kun egenerklæring ved fornying, legeattest kun ved  </a:t>
            </a:r>
          </a:p>
          <a:p>
            <a:pPr marL="2400300" lvl="4" indent="-342900"/>
            <a:r>
              <a:rPr lang="nb-NO" dirty="0"/>
              <a:t>Fornying etter fylt 80 år eller </a:t>
            </a:r>
          </a:p>
          <a:p>
            <a:pPr marL="2400300" lvl="4" indent="-342900"/>
            <a:r>
              <a:rPr lang="nb-NO" dirty="0"/>
              <a:t>utfra avkryssing i egenerklæringen hvert 15 år. </a:t>
            </a:r>
          </a:p>
        </p:txBody>
      </p:sp>
    </p:spTree>
    <p:extLst>
      <p:ext uri="{BB962C8B-B14F-4D97-AF65-F5344CB8AC3E}">
        <p14:creationId xmlns:p14="http://schemas.microsoft.com/office/powerpoint/2010/main" val="32936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P: Kronisk alkoholmisbruk?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S: Ny pasient på fastlegelista. Pasienten er en «suksessrik» næringslivstopp. Kommer til kontroll etter innleggelse i sykehus pga. magesmerter. Ble der behandlet for en akutt pankreatitt. Benektet alkoholinntak ved innleggelse i sykehus, men overfor deg forteller han om betydelig inntak, ofte jobbrelatert. Hevder selv at han har «kontroll». I forbindelse med konsultasjonen tar diverse prøver, og finner forhøyede </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leverparametre</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forhøyet MCV og </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PEth</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0,5.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A: Skadelig bruk av alkohol.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P: Følge opp pasienten med tanke på alkoholbruk. Lufter problematikken med pasienten, som er noe avvisende til at forbruket er skadelig. Avtaler ny time. </a:t>
            </a:r>
          </a:p>
          <a:p>
            <a:endParaRPr lang="nb-NO" dirty="0"/>
          </a:p>
        </p:txBody>
      </p:sp>
    </p:spTree>
    <p:extLst>
      <p:ext uri="{BB962C8B-B14F-4D97-AF65-F5344CB8AC3E}">
        <p14:creationId xmlns:p14="http://schemas.microsoft.com/office/powerpoint/2010/main" val="130068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Regelmessig bruk av hasj</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23 år. Forteller at han bruker det regelmessig siste året. Siste inntak i går ettermiddag (på jobb). Oppdaget av arbeidsgiver som har gitt han beskjed om at han får sparken om han ikke slutter. Oppsøker deg for å få hjelp til å slutte med hasj, og dokumentere rusfrihet.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Ingen objektiv ruspåvirkning ved undersøkelse.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Bruk av illegale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Avtaler ny time om en uke. Planlegger første biokjemiske prøver om fire uker. </a:t>
            </a:r>
          </a:p>
          <a:p>
            <a:endParaRPr lang="nb-NO" dirty="0"/>
          </a:p>
        </p:txBody>
      </p:sp>
    </p:spTree>
    <p:extLst>
      <p:ext uri="{BB962C8B-B14F-4D97-AF65-F5344CB8AC3E}">
        <p14:creationId xmlns:p14="http://schemas.microsoft.com/office/powerpoint/2010/main" val="231154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Bruk av illegale rusmidler og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23 år gammel mann. Nylig utskrevet fra rusinstitusjon etter innleggelse for oppstart av LAR-behandling. Nå også i arbeidsutprøving. Har fram til for to måneder siden brukt illegale rusmidler regelmessig. Etter dette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Subuxone</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fra fastlege i samarbeid med LAR.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Ved god allmenntilstand. Ikke ruspåvirket eller objektive bivirkninger av substitusjonspreparatet. Ingen mistanke om bruk av andre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Pasient i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Fortsette regelmessige kontroller. Avtaler ny time. </a:t>
            </a:r>
          </a:p>
          <a:p>
            <a:endParaRPr lang="nb-NO" dirty="0"/>
          </a:p>
        </p:txBody>
      </p:sp>
    </p:spTree>
    <p:extLst>
      <p:ext uri="{BB962C8B-B14F-4D97-AF65-F5344CB8AC3E}">
        <p14:creationId xmlns:p14="http://schemas.microsoft.com/office/powerpoint/2010/main" val="360482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35 år gammel mann. Stabil LAR-behandling i 6 år. Ingen registrerte tilbakefall. Arbeider i teknisk etat i kommunen. Har behov for førerkortklasse C1 i jobbsammenheng.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Ikke ruspåvirket eller objektive bivirkninger av substitusjonspreparatet. Ingen mistanke om bruk av andre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Pasient i LAR-behandling.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Fortsette regelmessige kontroller. Avtaler ny time. </a:t>
            </a:r>
          </a:p>
          <a:p>
            <a:endParaRPr lang="nb-NO" dirty="0"/>
          </a:p>
        </p:txBody>
      </p:sp>
    </p:spTree>
    <p:extLst>
      <p:ext uri="{BB962C8B-B14F-4D97-AF65-F5344CB8AC3E}">
        <p14:creationId xmlns:p14="http://schemas.microsoft.com/office/powerpoint/2010/main" val="336489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Akutte ryggsmerter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32 år gammel kvinne. Akutte ryggsmerter siste tre dager. Sitter i korsryggen, ingen utstråling. Hatt liknende smerter tidligere. Bedre i ro, men tydelig smertepåvirket ved bevegelse. Har forsøkt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Ibux</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400 mg x 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Normale kurvaturer, paravertebral palpasjonsømhet.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Lasegue</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negativ. Øvrig klinisk undersøkelse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Akutt lumbago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Du forsøker korttidsbehandling med Paralgin forte x 4 i kombinasjon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Ibux</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400 mg x 3.  </a:t>
            </a:r>
          </a:p>
          <a:p>
            <a:endParaRPr lang="nb-NO" dirty="0"/>
          </a:p>
        </p:txBody>
      </p:sp>
    </p:spTree>
    <p:extLst>
      <p:ext uri="{BB962C8B-B14F-4D97-AF65-F5344CB8AC3E}">
        <p14:creationId xmlns:p14="http://schemas.microsoft.com/office/powerpoint/2010/main" val="3692626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Kroniske skuldersmerter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50 år, snekker. Langvarige kroniske skuldersmerter. Bruker fast Paralgin forte hver kveld. Kommer for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Lett redusert bevegelighet i høyre skulder. Smerter fremprovoseres i ytterstillingene. Status uendret fra tidligere.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Kroniske skuldersmerter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Fortsette behandlingen med Paralgin forte hver kveld og fysioterapi.   </a:t>
            </a:r>
          </a:p>
          <a:p>
            <a:endParaRPr lang="nb-NO" dirty="0"/>
          </a:p>
        </p:txBody>
      </p:sp>
    </p:spTree>
    <p:extLst>
      <p:ext uri="{BB962C8B-B14F-4D97-AF65-F5344CB8AC3E}">
        <p14:creationId xmlns:p14="http://schemas.microsoft.com/office/powerpoint/2010/main" val="198784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Uro og søvnproblemer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43 år gammel kvinne. Samlivsproblemer. Sover dårlig og føler seg urolig, hjertebank i perioder. Har brukt 20 mg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oxazepam</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daglig i lengre tid. Ønsker noe for sine søvnproblemer.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«Sosialt» betingede søvnproblemer?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Du forsøker behandling med 7,5 mg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zopiklon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sammen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oxzazepam</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Du skriver ut resept for ti dager. </a:t>
            </a:r>
          </a:p>
          <a:p>
            <a:endParaRPr lang="nb-NO" dirty="0"/>
          </a:p>
        </p:txBody>
      </p:sp>
    </p:spTree>
    <p:extLst>
      <p:ext uri="{BB962C8B-B14F-4D97-AF65-F5344CB8AC3E}">
        <p14:creationId xmlns:p14="http://schemas.microsoft.com/office/powerpoint/2010/main" val="337050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Kroniske nakkesmerter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50 år, bussjåfør. Langvarige kroniske nakkesmerter. Bruker fast Paralgin forte x 4. Kommer for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Tilnærmet normal bevegelighet i nakken. Palpasjonsømhet i nakkemuskulatur. Smerter fremprovoseres i ytterstillingene. Status uendret fra tidligere.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Kroniske nakkesmerter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Fortsette behandlingen med Paralgin forte x 4 og fysioterapi.   </a:t>
            </a:r>
          </a:p>
          <a:p>
            <a:endParaRPr lang="nb-NO" dirty="0"/>
          </a:p>
        </p:txBody>
      </p:sp>
    </p:spTree>
    <p:extLst>
      <p:ext uri="{BB962C8B-B14F-4D97-AF65-F5344CB8AC3E}">
        <p14:creationId xmlns:p14="http://schemas.microsoft.com/office/powerpoint/2010/main" val="310427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Langvarig benzodiazepinbruk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45 år. Angstproblematikk. Sier at det eneste som gir han ro i kroppen 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Rivotril</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Har brukt dette i mange år. Bruker daglig 1-1,5 mg. Vil ikke diskutere alternativ behandling eller nedtrapping. Sier det vil ødelegge livet hans. Ønsker bare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Ingen objektive bivirkninger av legemidlet. Ingen mistanke om bruk av rusmidler.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Toleranseutvikling? Avhengighet?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Fornye resept – planlegge nedtrapping. Lufter problematikken med pasienten. Avtaler ny time. </a:t>
            </a:r>
          </a:p>
          <a:p>
            <a:endParaRPr lang="nb-NO" dirty="0"/>
          </a:p>
        </p:txBody>
      </p:sp>
    </p:spTree>
    <p:extLst>
      <p:ext uri="{BB962C8B-B14F-4D97-AF65-F5344CB8AC3E}">
        <p14:creationId xmlns:p14="http://schemas.microsoft.com/office/powerpoint/2010/main" val="195127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ADHD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18 år gutt som ønsker å kjøre opp på bil. Kjent hyperkinetisk forstyrrelse uten atferdsforstyrrelse (F90.0). Behandles med sentralstimulerende legemidler.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Ingen mistanke om komorbide lidelser.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ADHD med god effekt av behandling.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Fylle ut førerkortattest? </a:t>
            </a:r>
          </a:p>
          <a:p>
            <a:endParaRPr lang="nb-NO" dirty="0"/>
          </a:p>
        </p:txBody>
      </p:sp>
    </p:spTree>
    <p:extLst>
      <p:ext uri="{BB962C8B-B14F-4D97-AF65-F5344CB8AC3E}">
        <p14:creationId xmlns:p14="http://schemas.microsoft.com/office/powerpoint/2010/main" val="90801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1D985-090A-B2E4-F3E9-21197162778F}"/>
              </a:ext>
            </a:extLst>
          </p:cNvPr>
          <p:cNvSpPr>
            <a:spLocks noGrp="1"/>
          </p:cNvSpPr>
          <p:nvPr>
            <p:ph type="title"/>
          </p:nvPr>
        </p:nvSpPr>
        <p:spPr/>
        <p:txBody>
          <a:bodyPr/>
          <a:lstStyle/>
          <a:p>
            <a:r>
              <a:rPr lang="nb-NO" dirty="0"/>
              <a:t>Hva skal vi se på i dag?</a:t>
            </a:r>
          </a:p>
        </p:txBody>
      </p:sp>
      <p:sp>
        <p:nvSpPr>
          <p:cNvPr id="3" name="Plassholder for tekst 2">
            <a:extLst>
              <a:ext uri="{FF2B5EF4-FFF2-40B4-BE49-F238E27FC236}">
                <a16:creationId xmlns:a16="http://schemas.microsoft.com/office/drawing/2014/main" id="{D1FE74AC-AA1B-0D04-E634-299F7B7A75F6}"/>
              </a:ext>
            </a:extLst>
          </p:cNvPr>
          <p:cNvSpPr>
            <a:spLocks noGrp="1"/>
          </p:cNvSpPr>
          <p:nvPr>
            <p:ph type="body" sz="quarter" idx="11"/>
          </p:nvPr>
        </p:nvSpPr>
        <p:spPr/>
        <p:txBody>
          <a:bodyPr/>
          <a:lstStyle/>
          <a:p>
            <a:r>
              <a:rPr lang="nb-NO" dirty="0"/>
              <a:t>1. Regelverket generelt</a:t>
            </a:r>
          </a:p>
          <a:p>
            <a:r>
              <a:rPr lang="nb-NO" dirty="0"/>
              <a:t>2. Spesielt om helsekravene</a:t>
            </a:r>
          </a:p>
          <a:p>
            <a:endParaRPr lang="nb-NO" dirty="0"/>
          </a:p>
        </p:txBody>
      </p:sp>
    </p:spTree>
    <p:extLst>
      <p:ext uri="{BB962C8B-B14F-4D97-AF65-F5344CB8AC3E}">
        <p14:creationId xmlns:p14="http://schemas.microsoft.com/office/powerpoint/2010/main" val="283207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Søvnvansker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55 år. Søvnvansker i perioder. Kjører vogntog og sliter med å få sove i «hviletiden». Har hatt god effekt av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zopiklon</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7,5 mg. Ønsker bare å få fornyet resepter.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Rapporterer ingen subjektive bivirkninger av legemidlet. Ingen mistanke om bruk av rusmidler eller andre legemidler.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Situasjonsbetingede søvnvansker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Skriver ut resept på 10 tabletter. Avtaler at disse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ikke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brukes i forbindelse med kjøring, men når han kommer hjem igjen. Avtaler ny time for å følge opp problemstillingen.  </a:t>
            </a:r>
          </a:p>
          <a:p>
            <a:endParaRPr lang="nb-NO" dirty="0"/>
          </a:p>
        </p:txBody>
      </p:sp>
    </p:spTree>
    <p:extLst>
      <p:ext uri="{BB962C8B-B14F-4D97-AF65-F5344CB8AC3E}">
        <p14:creationId xmlns:p14="http://schemas.microsoft.com/office/powerpoint/2010/main" val="135751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Førerkortfornyelse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80 år gammel mann. Kommer som avtalt time. Skal fornye førerkortet. Kona styrer praten, men han forteller at han ikke har noen problemer i trafikken. "God erfaring etter mange år, og har aldri vært borti noen uhell. Kjører bare der jeg er kjent". Kona antyder at hukommelsen blitt noe dårligere, og at hun lurer på om det finnes medisiner som kan hjelpe.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TMT-A 125 sekunder, TMT-B avbrutt da han gir opp. Viser lite innsikt i sin kognitive svikt.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Kognitiv svikt?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Avtaler ny time for kognitiv utredning. </a:t>
            </a:r>
          </a:p>
          <a:p>
            <a:endParaRPr lang="nb-NO" dirty="0"/>
          </a:p>
        </p:txBody>
      </p:sp>
    </p:spTree>
    <p:extLst>
      <p:ext uri="{BB962C8B-B14F-4D97-AF65-F5344CB8AC3E}">
        <p14:creationId xmlns:p14="http://schemas.microsoft.com/office/powerpoint/2010/main" val="14800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Diabetes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27 år, lastebilsjåfør. Kjent diabetes type 1. Bruker insulin.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Ingen senkomplikasjoner. Undersøkt hos øyelege.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Diabetes.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oppfølgende kontroll om seks måneder. </a:t>
            </a:r>
          </a:p>
          <a:p>
            <a:endParaRPr lang="nb-NO" dirty="0"/>
          </a:p>
        </p:txBody>
      </p:sp>
    </p:spTree>
    <p:extLst>
      <p:ext uri="{BB962C8B-B14F-4D97-AF65-F5344CB8AC3E}">
        <p14:creationId xmlns:p14="http://schemas.microsoft.com/office/powerpoint/2010/main" val="647413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Protese venstre underekstremitet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Jente, 18 år. Traumatisk amputasjon av venstre legg for 10 år siden. Bruker protese. Skal kjøre opp på bil.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 (utover bruk protese).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Fylle ut førerkortattest?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Ingen kontroll avtales. </a:t>
            </a:r>
          </a:p>
          <a:p>
            <a:endParaRPr lang="nb-NO" dirty="0"/>
          </a:p>
        </p:txBody>
      </p:sp>
    </p:spTree>
    <p:extLst>
      <p:ext uri="{BB962C8B-B14F-4D97-AF65-F5344CB8AC3E}">
        <p14:creationId xmlns:p14="http://schemas.microsoft.com/office/powerpoint/2010/main" val="1838498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Smerter i rygg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53 år, lastebilsjåfør. Oppsøker lege for ryggsmerter over lengre tid. Sitter lumbalt, ingen utstråling. Har i forkant av konsultasjonen blitt undersøkt av legestudent ved legekontoret som har funnet mulig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oppfylning</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i buken.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Palpabel</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oppfylning</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i buk, største diameter ca. 5 cm. For øvrig er klinisk status uten anmerkning. Ved henvisning til ultralyd abdomen påvises aortaaneurisme med diameter på 6,2 cm.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Vurderes som tilfeldig funn. Henvises karkirurg.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Avtaler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rekontakt</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ved forverring av ryggsmerter. Gir info om alarmsymptomer. </a:t>
            </a:r>
          </a:p>
          <a:p>
            <a:endParaRPr lang="nb-NO" dirty="0"/>
          </a:p>
        </p:txBody>
      </p:sp>
    </p:spTree>
    <p:extLst>
      <p:ext uri="{BB962C8B-B14F-4D97-AF65-F5344CB8AC3E}">
        <p14:creationId xmlns:p14="http://schemas.microsoft.com/office/powerpoint/2010/main" val="935606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48 år og bussjåfør. Undersøkt primært på legevakt. Mistet bevisstheten under jogging. Plutselig innsettende. Kutt i panne med behov for sutur og tannskade etter fall. Ikke opplevd likende tidligere. Sier selv at han jogget, og at det neste han husker er at han våkner «på bakken». Innlegges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Kardiologisk og nevrologisk utredning uten anmerkning.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Bevissthetstap av ukjent årsak.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Time hos fastlege for å fjerne suturer.  </a:t>
            </a:r>
          </a:p>
          <a:p>
            <a:endParaRPr lang="nb-NO" dirty="0"/>
          </a:p>
        </p:txBody>
      </p:sp>
    </p:spTree>
    <p:extLst>
      <p:ext uri="{BB962C8B-B14F-4D97-AF65-F5344CB8AC3E}">
        <p14:creationId xmlns:p14="http://schemas.microsoft.com/office/powerpoint/2010/main" val="410495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Hjerneslag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Kvinne, 78 år. Nylig utskrevet etter innleggelse for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venstresidig</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hjerneslag. Tidligere frisk. Kommer til oppfølgende kontroll hos fastlege.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Lett afasi. Kraftsvikt i høyre håndledd/hånd. Redusert gripeevne og vesentlig redusert ekstensjonsevne i håndledd. Styringsvansker med høyre hånd. Øvrig klinisk undersøkelse uten anmerkning. Ingen synsfeltutfall eller kognitiv svekkelse.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Fysioterapi.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Ny kontroll avtales om 14 dager. </a:t>
            </a:r>
          </a:p>
          <a:p>
            <a:endParaRPr lang="nb-NO" dirty="0"/>
          </a:p>
        </p:txBody>
      </p:sp>
    </p:spTree>
    <p:extLst>
      <p:ext uri="{BB962C8B-B14F-4D97-AF65-F5344CB8AC3E}">
        <p14:creationId xmlns:p14="http://schemas.microsoft.com/office/powerpoint/2010/main" val="2287908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21 år, taxi sjåfør. Besvimer under blodprøvetaking. Enkelte rykninger initialt. Våkner raskt til, mentalt adekvat.  Oppgir at han kjente øresus, og svimmelhet like før han mistet bevisstheten.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Klinisk undersøkelse uten anmerkning.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Vasovagal</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synkope.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Ingen plan om fornyet kontroll med tanke på bevissthetstap. </a:t>
            </a:r>
          </a:p>
          <a:p>
            <a:endParaRPr lang="nb-NO" dirty="0"/>
          </a:p>
        </p:txBody>
      </p:sp>
    </p:spTree>
    <p:extLst>
      <p:ext uri="{BB962C8B-B14F-4D97-AF65-F5344CB8AC3E}">
        <p14:creationId xmlns:p14="http://schemas.microsoft.com/office/powerpoint/2010/main" val="2838162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72 år, har førerkort for klasse C1E (for bobil). Innlegges etter bevissthetstap. Plutselig innsettende. Har også hatt flere nærsynkoper siste tiden.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EKG påvist AV-blokk med indikasjon for pacemaker.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Synkope som følge av AV-blokk. Pacemaker implanteres.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Pacemakerkontroll. </a:t>
            </a:r>
          </a:p>
          <a:p>
            <a:endParaRPr lang="nb-NO" dirty="0"/>
          </a:p>
        </p:txBody>
      </p:sp>
    </p:spTree>
    <p:extLst>
      <p:ext uri="{BB962C8B-B14F-4D97-AF65-F5344CB8AC3E}">
        <p14:creationId xmlns:p14="http://schemas.microsoft.com/office/powerpoint/2010/main" val="180090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Epilepsi?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31 år, drosjesjåfør. Innlagt etter andregangs anfall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bevisshetstap</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kramper og tungebitt. Ingen provoserende faktorer.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Postiktal</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ved innleggelse.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Patologisk EEG. Ingen patologiske funn ved MR-</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caput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Epilepsi – igangsatt anfallsforebyggende behandling.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Følge opp legemiddelbehandling som anbefalt av nevrolog. Avtaler ny time. </a:t>
            </a:r>
          </a:p>
          <a:p>
            <a:endParaRPr lang="nb-NO" dirty="0"/>
          </a:p>
        </p:txBody>
      </p:sp>
    </p:spTree>
    <p:extLst>
      <p:ext uri="{BB962C8B-B14F-4D97-AF65-F5344CB8AC3E}">
        <p14:creationId xmlns:p14="http://schemas.microsoft.com/office/powerpoint/2010/main" val="205736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E0C1065-585F-A49B-2521-50480F191BA7}"/>
              </a:ext>
            </a:extLst>
          </p:cNvPr>
          <p:cNvSpPr>
            <a:spLocks noGrp="1"/>
          </p:cNvSpPr>
          <p:nvPr>
            <p:ph type="body" sz="quarter" idx="10"/>
          </p:nvPr>
        </p:nvSpPr>
        <p:spPr/>
        <p:txBody>
          <a:bodyPr/>
          <a:lstStyle/>
          <a:p>
            <a:pPr algn="ctr"/>
            <a:r>
              <a:rPr lang="nb-NO" dirty="0"/>
              <a:t>I. </a:t>
            </a:r>
          </a:p>
          <a:p>
            <a:pPr algn="ctr"/>
            <a:r>
              <a:rPr lang="nb-NO" dirty="0"/>
              <a:t>Regelverket</a:t>
            </a:r>
          </a:p>
          <a:p>
            <a:pPr algn="ctr"/>
            <a:endParaRPr lang="nb-NO" dirty="0"/>
          </a:p>
        </p:txBody>
      </p:sp>
    </p:spTree>
    <p:extLst>
      <p:ext uri="{BB962C8B-B14F-4D97-AF65-F5344CB8AC3E}">
        <p14:creationId xmlns:p14="http://schemas.microsoft.com/office/powerpoint/2010/main" val="1711666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Anfall med kramper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34 år. Innlagt med kramper uten kjent årsak. Tungebitt. Ikke hatt liknende tidligere. Sovet litt dårlig i det siste ellers ingenting «uvanlig». Feberkramper ved flere anledninger som barn.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Ingen nevrologiske utfall. Normal EEG og MR-</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caput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Trøtthet etter anfall. Støl i muskulatur.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Enkeltstående uprovosert anfall. Var innlagt til observasjon. Ikke indikasjon for anfallsforebyggende behandling.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Ingen plan for oppfølging.</a:t>
            </a:r>
          </a:p>
          <a:p>
            <a:endParaRPr lang="nb-NO" dirty="0"/>
          </a:p>
        </p:txBody>
      </p:sp>
    </p:spTree>
    <p:extLst>
      <p:ext uri="{BB962C8B-B14F-4D97-AF65-F5344CB8AC3E}">
        <p14:creationId xmlns:p14="http://schemas.microsoft.com/office/powerpoint/2010/main" val="3599444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Brystsmerter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68 år, drosjesjåfør. Kjent stabil angina. Nå fått anginasmerter i hvile. Innlegges i sykehus. Smertefri ved innleggelse.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Koronar angiografi viser to signifikante stenoser som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stentbehandles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Smertefri. AEKG før utskrivelse uten anmerkning.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Kontroll hos fastlege etter 3 uker. </a:t>
            </a:r>
          </a:p>
          <a:p>
            <a:endParaRPr lang="nb-NO" dirty="0"/>
          </a:p>
        </p:txBody>
      </p:sp>
    </p:spTree>
    <p:extLst>
      <p:ext uri="{BB962C8B-B14F-4D97-AF65-F5344CB8AC3E}">
        <p14:creationId xmlns:p14="http://schemas.microsoft.com/office/powerpoint/2010/main" val="4175116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Brystsmerter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58 år og bussjåfør. Innlegges med sentrale brystsmerter med utstråling til venstre arm. Smerter i ca. 1 time ved ankomst ambulanse. MONA-behandling i ambulanse. Smertefri ved ankomst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Signifikant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troponinstigning</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Uspesifikke forandringer på EKG.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NSTEMI.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Kontroll hos fastlege etter en uke for oppfølging av igangsatt sekundærprofylaktisk behandling.  </a:t>
            </a:r>
          </a:p>
          <a:p>
            <a:endParaRPr lang="nb-NO" dirty="0"/>
          </a:p>
        </p:txBody>
      </p:sp>
    </p:spTree>
    <p:extLst>
      <p:ext uri="{BB962C8B-B14F-4D97-AF65-F5344CB8AC3E}">
        <p14:creationId xmlns:p14="http://schemas.microsoft.com/office/powerpoint/2010/main" val="3575025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Brystsmerter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58 år og bussjåfør. Innlegges med sentrale brystsmerter med utstråling til venstre arm. Smerter i ca. 1 time ved ankomst ambulanse. MONA-behandling i ambulanse. Smertefri ved ankomst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Signifikant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troponinstigning</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Uspesifikke forandringer på EKG.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NSTEMI.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Kontroll hos fastlege etter en uke for oppfølging av igangsatt sekundærprofylaktisk behandling.  </a:t>
            </a:r>
          </a:p>
          <a:p>
            <a:endParaRPr lang="nb-NO" dirty="0"/>
          </a:p>
        </p:txBody>
      </p:sp>
    </p:spTree>
    <p:extLst>
      <p:ext uri="{BB962C8B-B14F-4D97-AF65-F5344CB8AC3E}">
        <p14:creationId xmlns:p14="http://schemas.microsoft.com/office/powerpoint/2010/main" val="330655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Bevissthetstap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35 år, lastebilsjåfør. Innlegges etter plutselig hjertestans i svømmehall. Ventrikkelflimmer som konverteres etter første sjokk gitt av ambulansepersonell. Våken ved ankomst sykehus.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Utredning viser funn forenelig med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arytmogen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høyre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ventrikkelkardiomyopati</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ICD-indikasjon og får implantert ICD.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oppfølgende kontroll hos kardiolog. </a:t>
            </a:r>
          </a:p>
          <a:p>
            <a:endParaRPr lang="nb-NO" dirty="0"/>
          </a:p>
        </p:txBody>
      </p:sp>
    </p:spTree>
    <p:extLst>
      <p:ext uri="{BB962C8B-B14F-4D97-AF65-F5344CB8AC3E}">
        <p14:creationId xmlns:p14="http://schemas.microsoft.com/office/powerpoint/2010/main" val="3216507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Diabetes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58 år, bussjåfør. Kjent diabetes type 2 siste 5 år. Bruker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Metformin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Ingen hypoglykemier.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Hypertensjon, BMI 30. Ikke retinopati, nevropati eller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nefropati</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Diabetes. Vektreduksjon tilstrebes.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oppfølgende kontroll om seks måneder. </a:t>
            </a:r>
          </a:p>
          <a:p>
            <a:endParaRPr lang="nb-NO" dirty="0"/>
          </a:p>
        </p:txBody>
      </p:sp>
    </p:spTree>
    <p:extLst>
      <p:ext uri="{BB962C8B-B14F-4D97-AF65-F5344CB8AC3E}">
        <p14:creationId xmlns:p14="http://schemas.microsoft.com/office/powerpoint/2010/main" val="2980476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Alvorlig psykisk sykdom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27 år. Kjent paranoid schizofreni. Siste innleggelse før det aktuelle for 1 år siden. Nylig innlagt i på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tvungnet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vern i akuttpsykiatrisk sengepost med funksjonssvikt, manglende sykdomsinnsikt og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autoseponering</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av antipsykotisk behandling. Videre behandling med depot hver 14. dag på vedtak i psykisk helsevernloven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pga</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manglende sykdomsinnsikt.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Etter en måned nå igjen tilbake i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habitualtilstand</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Samarbeider </a:t>
            </a:r>
            <a:r>
              <a:rPr lang="nb-NO" dirty="0">
                <a:solidFill>
                  <a:prstClr val="black"/>
                </a:solidFill>
                <a:latin typeface="Calibri" panose="020F0502020204030204"/>
              </a:rPr>
              <a:t>om injeksjoner</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Skal behandles med injeksjoner hver 14. dag på fastlegekontoret.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Ny time om 14 dager avtales. </a:t>
            </a:r>
          </a:p>
          <a:p>
            <a:endParaRPr lang="nb-NO" dirty="0"/>
          </a:p>
        </p:txBody>
      </p:sp>
    </p:spTree>
    <p:extLst>
      <p:ext uri="{BB962C8B-B14F-4D97-AF65-F5344CB8AC3E}">
        <p14:creationId xmlns:p14="http://schemas.microsoft.com/office/powerpoint/2010/main" val="3224496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Alvorlig psykisk sykdom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S: Mann, 39 år. Kjent paranoid schizofreni. Møter regelmessig til kontroll og behandling hos fastlege. Sykdomsinnsikt og godt funksjonsnivå. Jobber som anleggsgartner. Behov for C1E. Siste innleggelse for 7 år siden.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O: I </a:t>
            </a:r>
            <a:r>
              <a:rPr kumimoji="0" lang="nb-NO" sz="2200" b="0" i="0" u="none" strike="noStrike" kern="1200" cap="none" spc="0" normalizeH="0" baseline="0" noProof="0" dirty="0" err="1">
                <a:ln>
                  <a:noFill/>
                </a:ln>
                <a:solidFill>
                  <a:prstClr val="black"/>
                </a:solidFill>
                <a:effectLst/>
                <a:uLnTx/>
                <a:uFillTx/>
                <a:latin typeface="Calibri" panose="020F0502020204030204"/>
                <a:ea typeface="+mn-ea"/>
                <a:cs typeface="+mn-cs"/>
              </a:rPr>
              <a:t>habitualtilstand</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Vrangforestilling i forhold til overvåkning. Men kjent gjennom mange år. Vurdert at disse ikke påvirker funksjonsnivået i særlig grad.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A: Fortsette antipsykotisk behandling.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P: Ny time om 4 uker avtales. Ny kontroll hos spesialist om 1 år ved behov. </a:t>
            </a:r>
          </a:p>
          <a:p>
            <a:endParaRPr lang="nb-NO" dirty="0"/>
          </a:p>
        </p:txBody>
      </p:sp>
    </p:spTree>
    <p:extLst>
      <p:ext uri="{BB962C8B-B14F-4D97-AF65-F5344CB8AC3E}">
        <p14:creationId xmlns:p14="http://schemas.microsoft.com/office/powerpoint/2010/main" val="1467738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2E0F2F7-79A8-417D-7080-5F837CB83D42}"/>
              </a:ext>
            </a:extLst>
          </p:cNvPr>
          <p:cNvSpPr>
            <a:spLocks noGrp="1"/>
          </p:cNvSpPr>
          <p:nvPr>
            <p:ph type="body" sz="quarter" idx="11"/>
          </p:nvPr>
        </p:nvSpPr>
        <p:spPr>
          <a:xfrm>
            <a:off x="1057541" y="776614"/>
            <a:ext cx="10078772" cy="5532633"/>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Gjentatte maniske episoder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Mann, 29 år. Gårdbruker, har lastebil. Innlagt to ganger tidligere med maniske episoder.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Autoseponert</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stemningsstabiliserende behandling. Innlegges nå med manisk episode.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Etter to uker tilbake i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habitualtilstand</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Bipolar lidelse.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Avtalt regelmessige kontroller hos fastlege</a:t>
            </a:r>
            <a:endParaRPr lang="nb-NO" dirty="0"/>
          </a:p>
        </p:txBody>
      </p:sp>
    </p:spTree>
    <p:extLst>
      <p:ext uri="{BB962C8B-B14F-4D97-AF65-F5344CB8AC3E}">
        <p14:creationId xmlns:p14="http://schemas.microsoft.com/office/powerpoint/2010/main" val="856704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4832A9-623C-765C-2E33-69021B24657F}"/>
              </a:ext>
            </a:extLst>
          </p:cNvPr>
          <p:cNvSpPr>
            <a:spLocks noGrp="1"/>
          </p:cNvSpPr>
          <p:nvPr>
            <p:ph type="body" sz="quarter" idx="11"/>
          </p:nvPr>
        </p:nvSpPr>
        <p:spPr>
          <a:xfrm>
            <a:off x="1057541" y="563672"/>
            <a:ext cx="10078772" cy="5745576"/>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Synssvekkelse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63 år gammel mann som jobber som ambulansesjåfør. Oppsøker deg på grunn av gradvis svekket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visus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Problemer med å lese avis og kjenne igjen personer på avstand.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Du sliter med å få godt innsyn ved oftalmoskopi, men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visusundersøkelse</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(på tavle) er venstre 0,3, høyre 0,4 og bilateralt 0,4.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Amsler</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test positiv (=«ser» buede linjer).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Donders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u.a</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Makuladegenerasjon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Pasienten henvises øyelege. </a:t>
            </a:r>
          </a:p>
          <a:p>
            <a:endParaRPr lang="nb-NO" dirty="0"/>
          </a:p>
        </p:txBody>
      </p:sp>
    </p:spTree>
    <p:extLst>
      <p:ext uri="{BB962C8B-B14F-4D97-AF65-F5344CB8AC3E}">
        <p14:creationId xmlns:p14="http://schemas.microsoft.com/office/powerpoint/2010/main" val="218490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5AE5F1-61FA-F737-101C-DAD6CBE688E7}"/>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Hvor finner du regelverket?</a:t>
            </a:r>
            <a:endParaRPr lang="nb-NO" dirty="0"/>
          </a:p>
        </p:txBody>
      </p:sp>
      <p:sp>
        <p:nvSpPr>
          <p:cNvPr id="3" name="Plassholder for tekst 2">
            <a:extLst>
              <a:ext uri="{FF2B5EF4-FFF2-40B4-BE49-F238E27FC236}">
                <a16:creationId xmlns:a16="http://schemas.microsoft.com/office/drawing/2014/main" id="{97163677-0751-2D75-A783-466EB597BEBA}"/>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Førerkortveilederen: </a:t>
            </a: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https://www.helsedirektoratet.no/veiledere/forerkortveileder</a:t>
            </a:r>
            <a:endPar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Lovgrunnlag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Helsepersonelloven § 34: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0" i="1"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«Lege, psykolog eller optiker som finner at en pasient med førerkort for motorvogn eller sertifikat for luftfartøy eller som arbeider som flygeleder, ikke oppfyller de helsemessige kravene som stilles, skal gjøre pasienten oppmerksom på at det er forbudt å føre motorvogn eller luftfartøy eller være i tjeneste som flygeleder så lenge disse kravene ikke er oppfylt. Dersom pasientens helsetilstand antas ikke å være kortvarig, skal helsepersonell som nevnt gi melding til offentlige myndigheter.»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Vegtrafikkloven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Førerkortforskriften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F28CA3"/>
                </a:solidFill>
                <a:effectLst/>
                <a:uLnTx/>
                <a:uFillTx/>
                <a:latin typeface="Open Sans" panose="020B0606030504020204" pitchFamily="34" charset="0"/>
                <a:ea typeface="Open Sans" panose="020B0606030504020204" pitchFamily="34" charset="0"/>
                <a:cs typeface="Open Sans" panose="020B0606030504020204" pitchFamily="34" charset="0"/>
              </a:rPr>
              <a:t>Poll</a:t>
            </a:r>
          </a:p>
          <a:p>
            <a:endParaRPr lang="nb-NO" dirty="0"/>
          </a:p>
        </p:txBody>
      </p:sp>
    </p:spTree>
    <p:extLst>
      <p:ext uri="{BB962C8B-B14F-4D97-AF65-F5344CB8AC3E}">
        <p14:creationId xmlns:p14="http://schemas.microsoft.com/office/powerpoint/2010/main" val="296790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Multippel sklerose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 Kvinne, 54 år. Multippel sklerose siste 10 år. Har droppfot ved gange. Bruker krykke. Siste tilbakefall for 3 måneder siden. Merker økende kraftsvikt i venstre underekstremitet. NAV vurdere å tilpasse bilen.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 Ingen dorsalfleksjon i venstre ankel. Vesentlig redusert kraft ved fleksjon i hofte og ekstensjon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ekstensjon</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i kne. Normal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visus</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og ingen synsfeltutfall. Kognitiv funksjon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u.a</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 Forverret kraftsvikt.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 Følge opp med fysioterapi. </a:t>
            </a:r>
          </a:p>
          <a:p>
            <a:endParaRPr lang="nb-NO" dirty="0"/>
          </a:p>
        </p:txBody>
      </p:sp>
    </p:spTree>
    <p:extLst>
      <p:ext uri="{BB962C8B-B14F-4D97-AF65-F5344CB8AC3E}">
        <p14:creationId xmlns:p14="http://schemas.microsoft.com/office/powerpoint/2010/main" val="798929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864026F-7E2D-94DB-EE69-2B356C74A657}"/>
              </a:ext>
            </a:extLst>
          </p:cNvPr>
          <p:cNvSpPr>
            <a:spLocks noGrp="1"/>
          </p:cNvSpPr>
          <p:nvPr>
            <p:ph type="body" sz="quarter" idx="11"/>
          </p:nvPr>
        </p:nvSpPr>
        <p:spPr>
          <a:xfrm>
            <a:off x="1057541" y="400834"/>
            <a:ext cx="10078772" cy="5908414"/>
          </a:xfrm>
          <a:solidFill>
            <a:schemeClr val="bg1">
              <a:lumMod val="95000"/>
            </a:schemeClr>
          </a:solidFill>
        </p:spPr>
        <p:txBody>
          <a:bodyPr/>
          <a:lstStyle/>
          <a:p>
            <a:endParaRPr lang="nb-NO" dirty="0"/>
          </a:p>
        </p:txBody>
      </p:sp>
    </p:spTree>
    <p:extLst>
      <p:ext uri="{BB962C8B-B14F-4D97-AF65-F5344CB8AC3E}">
        <p14:creationId xmlns:p14="http://schemas.microsoft.com/office/powerpoint/2010/main" val="218565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03D6B-192A-C8D2-0688-43766623E7BD}"/>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 av kjøretøy på skinner og båt</a:t>
            </a:r>
            <a:b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br>
            <a:r>
              <a:rPr kumimoji="0" lang="nb-NO" sz="10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Endring i regelverket fra 1. april 2022</a:t>
            </a:r>
            <a:endParaRPr lang="nb-NO" dirty="0"/>
          </a:p>
        </p:txBody>
      </p:sp>
      <p:sp>
        <p:nvSpPr>
          <p:cNvPr id="3" name="Plassholder for tekst 2">
            <a:extLst>
              <a:ext uri="{FF2B5EF4-FFF2-40B4-BE49-F238E27FC236}">
                <a16:creationId xmlns:a16="http://schemas.microsoft.com/office/drawing/2014/main" id="{A6750A7A-8C04-FB12-1814-B8FB44BEE95B}"/>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Helsepersonelloven § 34 a: </a:t>
            </a:r>
            <a:r>
              <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gir leger, psykologer og optikere en adgang til å gi melding til offentlige myndigheter når det er «grunn til å tro» at en pasient som fører skinnegående kjøretøy, fartøy på sjøen eller utfører tjeneste som los, har en helsesvekkelse som kan føre til skade på person.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1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Melderett</a:t>
            </a: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 ikke meldeplikt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dersom førerretten forutsetter helseerklæring til</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Skipper – Sjøfartsdirektoratet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Loser -  Kystverket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skinnegående kjøretøy - Jernbanetilsynet</a:t>
            </a:r>
          </a:p>
          <a:p>
            <a:endParaRPr lang="nb-NO" dirty="0"/>
          </a:p>
        </p:txBody>
      </p:sp>
    </p:spTree>
    <p:extLst>
      <p:ext uri="{BB962C8B-B14F-4D97-AF65-F5344CB8AC3E}">
        <p14:creationId xmlns:p14="http://schemas.microsoft.com/office/powerpoint/2010/main" val="250763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D0A544-D27C-4BF9-CD95-0B22E7A09502}"/>
              </a:ext>
            </a:extLst>
          </p:cNvPr>
          <p:cNvSpPr>
            <a:spLocks noGrp="1"/>
          </p:cNvSpPr>
          <p:nvPr>
            <p:ph type="title"/>
          </p:nvPr>
        </p:nvSpPr>
        <p:spPr>
          <a:xfrm>
            <a:off x="1055688" y="359319"/>
            <a:ext cx="10080625" cy="1077209"/>
          </a:xfrm>
        </p:spPr>
        <p:txBody>
          <a:bodyPr/>
          <a:lstStyle/>
          <a:p>
            <a:pPr algn="ct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Førerkort – </a:t>
            </a:r>
            <a:r>
              <a:rPr kumimoji="0" lang="nb-NO" sz="3300" b="0" i="0" u="none" strike="noStrike" kern="0" cap="none" spc="0" normalizeH="0" baseline="0" noProof="0" dirty="0" err="1">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førerett</a:t>
            </a:r>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helsekrav</a:t>
            </a:r>
            <a:endParaRPr lang="nb-NO" dirty="0"/>
          </a:p>
        </p:txBody>
      </p:sp>
      <p:sp>
        <p:nvSpPr>
          <p:cNvPr id="3" name="Plassholder for tekst 2">
            <a:extLst>
              <a:ext uri="{FF2B5EF4-FFF2-40B4-BE49-F238E27FC236}">
                <a16:creationId xmlns:a16="http://schemas.microsoft.com/office/drawing/2014/main" id="{9BD85654-348B-031D-58AE-1EF3240A2512}"/>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Kreves ved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alle kjøring på vei åpen for allmenn ferdsel</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motorvogn som går over 10 km/t, </a:t>
            </a:r>
            <a:r>
              <a:rPr kumimoji="0" lang="nb-NO" sz="1600" b="0"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jf</a:t>
            </a: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førerkortforskriften § 12-1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4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Førerkortgruppe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1: Førerkortklassene AM, S, T, A1, A2, A, B, BE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2: Førerkortklassene C1, C1E, C, CE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20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3: Førerkortklassene D1, D1E, D, DE </a:t>
            </a:r>
          </a:p>
          <a:p>
            <a:pPr marL="914400" marR="0" lvl="2" indent="0" algn="l" defTabSz="914400" rtl="0" eaLnBrk="1" fontAlgn="base" latinLnBrk="0" hangingPunct="1">
              <a:lnSpc>
                <a:spcPct val="100000"/>
              </a:lnSpc>
              <a:spcBef>
                <a:spcPct val="20000"/>
              </a:spcBef>
              <a:spcAft>
                <a:spcPct val="0"/>
              </a:spcAft>
              <a:buClrTx/>
              <a:buSzTx/>
              <a:buFontTx/>
              <a:buNone/>
              <a:tabLst/>
              <a:defRPr/>
            </a:pP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 Kjøreseddel for </a:t>
            </a:r>
            <a:r>
              <a:rPr kumimoji="0" lang="nb-NO"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buss o</a:t>
            </a:r>
            <a:r>
              <a:rPr kumimoji="0" lang="nb-NO" sz="1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g drosje, utrykningskjøretøy, trafikklærer.</a:t>
            </a:r>
          </a:p>
          <a:p>
            <a:pPr marL="342900" indent="-342900">
              <a:buFont typeface="Arial" panose="020B0604020202020204" pitchFamily="34" charset="0"/>
              <a:buChar char="•"/>
            </a:pPr>
            <a:r>
              <a:rPr lang="nb-NO" dirty="0">
                <a:solidFill>
                  <a:schemeClr val="accent5">
                    <a:lumMod val="40000"/>
                    <a:lumOff val="60000"/>
                  </a:schemeClr>
                </a:solidFill>
              </a:rPr>
              <a:t>pollx2</a:t>
            </a:r>
          </a:p>
        </p:txBody>
      </p:sp>
      <p:sp>
        <p:nvSpPr>
          <p:cNvPr id="4" name="TekstSylinder 3">
            <a:extLst>
              <a:ext uri="{FF2B5EF4-FFF2-40B4-BE49-F238E27FC236}">
                <a16:creationId xmlns:a16="http://schemas.microsoft.com/office/drawing/2014/main" id="{DD6734BE-198A-FD7E-598C-A2ECBE2ABE62}"/>
              </a:ext>
            </a:extLst>
          </p:cNvPr>
          <p:cNvSpPr txBox="1"/>
          <p:nvPr/>
        </p:nvSpPr>
        <p:spPr>
          <a:xfrm>
            <a:off x="5854867" y="2262224"/>
            <a:ext cx="5760720" cy="2591479"/>
          </a:xfrm>
          <a:prstGeom prst="rect">
            <a:avLst/>
          </a:prstGeom>
          <a:solidFill>
            <a:schemeClr val="accent1">
              <a:lumMod val="60000"/>
              <a:lumOff val="40000"/>
            </a:schemeClr>
          </a:solid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b-NO" sz="20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Budskap: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husk høyere klasser!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kan kjøre traktor på eget jorde uten </a:t>
            </a:r>
            <a:r>
              <a:rPr kumimoji="0" lang="nb-NO" sz="1600" b="1" i="0" u="none" strike="noStrike" kern="0" cap="none" spc="0" normalizeH="0" baseline="0" noProof="0" dirty="0" err="1">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førerett</a:t>
            </a: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førerkortforskriften § 12-1</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nb-NO" sz="16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Truckførersertifikat er i utgangspunktet ikke førerkort (se på førerkortet)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nb-NO" sz="1200" b="1"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Sikkerheten er arbeidsgiver sitt ansvar..</a:t>
            </a:r>
          </a:p>
        </p:txBody>
      </p:sp>
    </p:spTree>
    <p:extLst>
      <p:ext uri="{BB962C8B-B14F-4D97-AF65-F5344CB8AC3E}">
        <p14:creationId xmlns:p14="http://schemas.microsoft.com/office/powerpoint/2010/main" val="37544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27C880-64DE-D522-E191-21513895ABBF}"/>
              </a:ext>
            </a:extLst>
          </p:cNvPr>
          <p:cNvSpPr>
            <a:spLocks noGrp="1"/>
          </p:cNvSpPr>
          <p:nvPr>
            <p:ph type="title"/>
          </p:nvPr>
        </p:nvSpPr>
        <p:spPr/>
        <p:txBody>
          <a:bodyPr/>
          <a:lstStyle/>
          <a:p>
            <a:r>
              <a:rPr kumimoji="0" lang="nb-NO" sz="32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Fører – plikter</a:t>
            </a:r>
            <a:endParaRPr lang="nb-NO" dirty="0"/>
          </a:p>
        </p:txBody>
      </p:sp>
      <p:sp>
        <p:nvSpPr>
          <p:cNvPr id="3" name="Plassholder for tekst 2">
            <a:extLst>
              <a:ext uri="{FF2B5EF4-FFF2-40B4-BE49-F238E27FC236}">
                <a16:creationId xmlns:a16="http://schemas.microsoft.com/office/drawing/2014/main" id="{B309F7E1-9AC2-569B-90A5-C3FEBA826695}"/>
              </a:ext>
            </a:extLst>
          </p:cNvPr>
          <p:cNvSpPr>
            <a:spLocks noGrp="1"/>
          </p:cNvSpPr>
          <p:nvPr>
            <p:ph type="body" sz="quarter" idx="11"/>
          </p:nvPr>
        </p:nvSpPr>
        <p:spPr/>
        <p:txBody>
          <a:bodyPr/>
          <a:lstStyle/>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 som kjører har alt ansvaret»</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Ikke kjøre når ikke skikket, </a:t>
            </a:r>
            <a:r>
              <a:rPr kumimoji="0" lang="nb-NO" sz="1800" b="0" i="0" u="none" strike="noStrike" kern="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jf</a:t>
            </a: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vegtrafikkloven § 21</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Tvil rundt trafikksikkerhet: avstå fra kjøring og oppsøke lege for undersøkelse jf. Førerkortforskriften, vedlegg 1, §2</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Fremskaffe legeattest når dette kreves, Førerkortforskriften, vedlegg 1, §4</a:t>
            </a:r>
          </a:p>
          <a:p>
            <a:pPr marL="457200" marR="0" lvl="1" indent="0" algn="l" defTabSz="914400" rtl="0" eaLnBrk="1" fontAlgn="base" latinLnBrk="0" hangingPunct="1">
              <a:lnSpc>
                <a:spcPct val="100000"/>
              </a:lnSpc>
              <a:spcBef>
                <a:spcPct val="20000"/>
              </a:spcBef>
              <a:spcAft>
                <a:spcPct val="0"/>
              </a:spcAft>
              <a:buClr>
                <a:srgbClr val="4EB1C9"/>
              </a:buClr>
              <a:buSzTx/>
              <a:buFontTx/>
              <a:buNone/>
              <a:tabLst/>
              <a:defRPr/>
            </a:pPr>
            <a:endPar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2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Ved ikke oppfylte helsekrav:</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Ny vurdering av annen lege?</a:t>
            </a:r>
          </a:p>
          <a:p>
            <a:pPr marL="742950" marR="0" lvl="1" indent="-285750" algn="l" defTabSz="914400" rtl="0" eaLnBrk="1" fontAlgn="base" latinLnBrk="0" hangingPunct="1">
              <a:lnSpc>
                <a:spcPct val="100000"/>
              </a:lnSpc>
              <a:spcBef>
                <a:spcPct val="20000"/>
              </a:spcBef>
              <a:spcAft>
                <a:spcPct val="0"/>
              </a:spcAft>
              <a:buClr>
                <a:srgbClr val="4EB1C9"/>
              </a:buClr>
              <a:buSzTx/>
              <a:buFontTx/>
              <a:buChar char="–"/>
              <a:tabLst/>
              <a:defRPr/>
            </a:pPr>
            <a:r>
              <a:rPr kumimoji="0" lang="nb-NO" sz="18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Søke om dispensasjon? </a:t>
            </a:r>
          </a:p>
          <a:p>
            <a:endParaRPr lang="nb-NO" dirty="0"/>
          </a:p>
        </p:txBody>
      </p:sp>
    </p:spTree>
    <p:extLst>
      <p:ext uri="{BB962C8B-B14F-4D97-AF65-F5344CB8AC3E}">
        <p14:creationId xmlns:p14="http://schemas.microsoft.com/office/powerpoint/2010/main" val="91369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652160-6BC1-32DB-EBE5-E6279F8C27CD}"/>
              </a:ext>
            </a:extLst>
          </p:cNvPr>
          <p:cNvSpPr>
            <a:spLocks noGrp="1"/>
          </p:cNvSpPr>
          <p:nvPr>
            <p:ph type="title"/>
          </p:nvPr>
        </p:nvSpPr>
        <p:spPr/>
        <p:txBody>
          <a:bodyPr/>
          <a:lstStyle/>
          <a:p>
            <a:r>
              <a:rPr kumimoji="0" lang="nb-NO" sz="3300" b="0" i="0" u="none" strike="noStrike" kern="0" cap="none" spc="0" normalizeH="0" baseline="0" noProof="0" dirty="0">
                <a:ln>
                  <a:noFill/>
                </a:ln>
                <a:solidFill>
                  <a:srgbClr val="00ADBA"/>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Helsepersonell sine plikter</a:t>
            </a:r>
            <a:endParaRPr lang="nb-NO" dirty="0"/>
          </a:p>
        </p:txBody>
      </p:sp>
      <p:sp>
        <p:nvSpPr>
          <p:cNvPr id="3" name="Plassholder for tekst 2">
            <a:extLst>
              <a:ext uri="{FF2B5EF4-FFF2-40B4-BE49-F238E27FC236}">
                <a16:creationId xmlns:a16="http://schemas.microsoft.com/office/drawing/2014/main" id="{8C374471-22CC-A7D2-F0A3-969800211520}"/>
              </a:ext>
            </a:extLst>
          </p:cNvPr>
          <p:cNvSpPr>
            <a:spLocks noGrp="1"/>
          </p:cNvSpPr>
          <p:nvPr>
            <p:ph type="body" sz="quarter" idx="11"/>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Sakkyndig for trafikkmyndigheten: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3600" b="0" i="0" u="none" strike="noStrike" kern="0" cap="none" spc="0" normalizeH="0" baseline="0" noProof="0" dirty="0">
                <a:ln>
                  <a:noFill/>
                </a:ln>
                <a:solidFill>
                  <a:srgbClr val="808080">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vurdere helsekravene</a:t>
            </a:r>
            <a:endParaRPr lang="nb-NO" dirty="0"/>
          </a:p>
        </p:txBody>
      </p:sp>
    </p:spTree>
    <p:extLst>
      <p:ext uri="{BB962C8B-B14F-4D97-AF65-F5344CB8AC3E}">
        <p14:creationId xmlns:p14="http://schemas.microsoft.com/office/powerpoint/2010/main" val="2878111047"/>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5F80AE6-42B7-45F5-82C2-C993F602708C}" vid="{5E03FA3C-1FB4-4117-B05A-0DC1E666221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SFOV PowerPointMal (UU)</Template>
  <TotalTime>226</TotalTime>
  <Words>3621</Words>
  <Application>Microsoft Office PowerPoint</Application>
  <PresentationFormat>Widescreen</PresentationFormat>
  <Paragraphs>443</Paragraphs>
  <Slides>51</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51</vt:i4>
      </vt:variant>
    </vt:vector>
  </HeadingPairs>
  <TitlesOfParts>
    <vt:vector size="59" baseType="lpstr">
      <vt:lpstr>Arial</vt:lpstr>
      <vt:lpstr>Calibri</vt:lpstr>
      <vt:lpstr>Open Sans</vt:lpstr>
      <vt:lpstr>Open Sans Light</vt:lpstr>
      <vt:lpstr>Open Sans Semibold</vt:lpstr>
      <vt:lpstr>Open Sans Semibold</vt:lpstr>
      <vt:lpstr>Work Sans</vt:lpstr>
      <vt:lpstr>Office-tema</vt:lpstr>
      <vt:lpstr>PowerPoint-presentasjon</vt:lpstr>
      <vt:lpstr>Hvorfor skal behandler vurdere  helsekrav til førerett? </vt:lpstr>
      <vt:lpstr>Hva skal vi se på i dag?</vt:lpstr>
      <vt:lpstr>PowerPoint-presentasjon</vt:lpstr>
      <vt:lpstr>Hvor finner du regelverket?</vt:lpstr>
      <vt:lpstr>Fører av kjøretøy på skinner og båt Endring i regelverket fra 1. april 2022</vt:lpstr>
      <vt:lpstr>Førerkort – førerett - helsekrav</vt:lpstr>
      <vt:lpstr>Fører – plikter</vt:lpstr>
      <vt:lpstr>Helsepersonell sine plikter</vt:lpstr>
      <vt:lpstr>Lege/psykolog– plikter  - Sakkyndig for trafikkmyndigheten: vurdere helsekravene</vt:lpstr>
      <vt:lpstr>Lege/psykolog – plikter  - Sakkyndig for trafikkmyndigheten: vurdere helsekravene</vt:lpstr>
      <vt:lpstr>Orienter fører skriftlig</vt:lpstr>
      <vt:lpstr>Lege/psykolog – plikter </vt:lpstr>
      <vt:lpstr>Dersom helsekravet blir oppfylt igjen</vt:lpstr>
      <vt:lpstr>Politiet - plikter</vt:lpstr>
      <vt:lpstr>Statsforvalteren sine plikter</vt:lpstr>
      <vt:lpstr>Ved søknad om førerkort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Hjermann, Mette Kristine</dc:creator>
  <cp:lastModifiedBy>Hjermann, Mette Kristine</cp:lastModifiedBy>
  <cp:revision>17</cp:revision>
  <dcterms:created xsi:type="dcterms:W3CDTF">2023-09-13T19:51:24Z</dcterms:created>
  <dcterms:modified xsi:type="dcterms:W3CDTF">2023-11-14T19:29:54Z</dcterms:modified>
</cp:coreProperties>
</file>