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305" r:id="rId3"/>
    <p:sldId id="304" r:id="rId4"/>
    <p:sldId id="269" r:id="rId5"/>
    <p:sldId id="284" r:id="rId6"/>
    <p:sldId id="316" r:id="rId7"/>
    <p:sldId id="301" r:id="rId8"/>
    <p:sldId id="317" r:id="rId9"/>
    <p:sldId id="318" r:id="rId10"/>
    <p:sldId id="319" r:id="rId11"/>
    <p:sldId id="320" r:id="rId12"/>
    <p:sldId id="302" r:id="rId13"/>
    <p:sldId id="303" r:id="rId14"/>
    <p:sldId id="309" r:id="rId15"/>
    <p:sldId id="310" r:id="rId16"/>
    <p:sldId id="311" r:id="rId17"/>
    <p:sldId id="312" r:id="rId18"/>
    <p:sldId id="313" r:id="rId19"/>
    <p:sldId id="314" r:id="rId20"/>
    <p:sldId id="315" r:id="rId21"/>
  </p:sldIdLst>
  <p:sldSz cx="9144000" cy="6858000" type="screen4x3"/>
  <p:notesSz cx="6797675" cy="9926638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560"/>
    <a:srgbClr val="E8832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6517" autoAdjust="0"/>
  </p:normalViewPr>
  <p:slideViewPr>
    <p:cSldViewPr snapToGrid="0" snapToObjects="1">
      <p:cViewPr varScale="1">
        <p:scale>
          <a:sx n="84" d="100"/>
          <a:sy n="84" d="100"/>
        </p:scale>
        <p:origin x="17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CBD1F-52D8-48F6-844E-50A94ED7014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16A6015-0061-43DF-8860-200C43FD84CB}">
      <dgm:prSet phldrT="[Tekst]" custT="1"/>
      <dgm:spPr>
        <a:xfrm>
          <a:off x="2284812" y="2066117"/>
          <a:ext cx="1186649" cy="5096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Prosjektleder </a:t>
          </a:r>
          <a:r>
            <a:rPr lang="nb-NO" sz="1100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Beredskapsseksjonen</a:t>
          </a:r>
        </a:p>
        <a:p>
          <a:endParaRPr lang="nb-NO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98747F-6E18-4B12-B50F-BA6449A9993C}" type="parTrans" cxnId="{B6BBE3AF-E616-4F03-A856-FD8961AEE54B}">
      <dgm:prSet/>
      <dgm:spPr>
        <a:xfrm>
          <a:off x="2832417" y="1862249"/>
          <a:ext cx="91440" cy="203868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A901C1E4-C9B7-4846-87A6-C654D2083FAE}" type="sibTrans" cxnId="{B6BBE3AF-E616-4F03-A856-FD8961AEE54B}">
      <dgm:prSet/>
      <dgm:spPr/>
      <dgm:t>
        <a:bodyPr/>
        <a:lstStyle/>
        <a:p>
          <a:endParaRPr lang="nb-NO"/>
        </a:p>
      </dgm:t>
    </dgm:pt>
    <dgm:pt modelId="{846FC07E-930D-4ED5-96C8-9FCAF0A06988}">
      <dgm:prSet custT="1"/>
      <dgm:spPr>
        <a:xfrm>
          <a:off x="2166276" y="716052"/>
          <a:ext cx="1423722" cy="114619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Styringsgruppe: </a:t>
          </a:r>
        </a:p>
        <a:p>
          <a:r>
            <a:rPr lang="nb-NO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FMs ledergruppe</a:t>
          </a:r>
        </a:p>
      </dgm:t>
    </dgm:pt>
    <dgm:pt modelId="{F76A3EB1-84ED-440D-93CD-08E4E6CBFBD7}" type="parTrans" cxnId="{545D4C85-F052-4AC9-B3AF-68C658FDC4BD}">
      <dgm:prSet/>
      <dgm:spPr>
        <a:xfrm>
          <a:off x="2832417" y="512184"/>
          <a:ext cx="91440" cy="20386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79DD4C9C-C418-4F55-B2E0-9C8D599C9E3E}" type="sibTrans" cxnId="{545D4C85-F052-4AC9-B3AF-68C658FDC4BD}">
      <dgm:prSet/>
      <dgm:spPr/>
      <dgm:t>
        <a:bodyPr/>
        <a:lstStyle/>
        <a:p>
          <a:endParaRPr lang="nb-NO"/>
        </a:p>
      </dgm:t>
    </dgm:pt>
    <dgm:pt modelId="{1CCAAC65-9ACD-48B5-B3DB-4C20CEB11A91}">
      <dgm:prSet/>
      <dgm:spPr>
        <a:xfrm>
          <a:off x="2979866" y="2779655"/>
          <a:ext cx="974721" cy="5096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Intern arbeidsgrppe</a:t>
          </a:r>
        </a:p>
      </dgm:t>
    </dgm:pt>
    <dgm:pt modelId="{E4A10225-ABCD-4649-ABD8-FB504E95F92C}" type="sibTrans" cxnId="{95D3F122-A5A1-4512-85DD-85FE4F66B4E8}">
      <dgm:prSet/>
      <dgm:spPr/>
      <dgm:t>
        <a:bodyPr/>
        <a:lstStyle/>
        <a:p>
          <a:endParaRPr lang="nb-NO"/>
        </a:p>
      </dgm:t>
    </dgm:pt>
    <dgm:pt modelId="{2C9D824F-CC9E-4BA9-89F9-08BE152D3E6E}" type="parTrans" cxnId="{95D3F122-A5A1-4512-85DD-85FE4F66B4E8}">
      <dgm:prSet/>
      <dgm:spPr>
        <a:xfrm>
          <a:off x="2878137" y="2575787"/>
          <a:ext cx="589089" cy="203868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4EB615FA-D286-4031-8926-778921CD62F5}">
      <dgm:prSet custT="1"/>
      <dgm:spPr>
        <a:xfrm>
          <a:off x="2303520" y="2513"/>
          <a:ext cx="1149234" cy="5096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Prosjekteier: Fylkesmannen</a:t>
          </a:r>
        </a:p>
      </dgm:t>
    </dgm:pt>
    <dgm:pt modelId="{EE00CB63-4324-4FA3-B430-7A426E5FB56E}" type="parTrans" cxnId="{8880125C-E94D-4C8A-A67C-B4191BF6579D}">
      <dgm:prSet/>
      <dgm:spPr/>
      <dgm:t>
        <a:bodyPr/>
        <a:lstStyle/>
        <a:p>
          <a:endParaRPr lang="nb-NO"/>
        </a:p>
      </dgm:t>
    </dgm:pt>
    <dgm:pt modelId="{DFCD9358-3CCD-41D4-A7D8-6594BDFE747C}" type="sibTrans" cxnId="{8880125C-E94D-4C8A-A67C-B4191BF6579D}">
      <dgm:prSet/>
      <dgm:spPr/>
      <dgm:t>
        <a:bodyPr/>
        <a:lstStyle/>
        <a:p>
          <a:endParaRPr lang="nb-NO"/>
        </a:p>
      </dgm:t>
    </dgm:pt>
    <dgm:pt modelId="{C3725E3C-5B9E-45AC-A211-6EB1AE119633}">
      <dgm:prSet/>
      <dgm:spPr>
        <a:xfrm>
          <a:off x="1801687" y="2779655"/>
          <a:ext cx="948827" cy="5096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Ekstern arbeidsgruppe</a:t>
          </a:r>
        </a:p>
      </dgm:t>
    </dgm:pt>
    <dgm:pt modelId="{380AECD5-EAF0-436B-99F1-29359712A000}" type="sibTrans" cxnId="{C33EB90B-C5DF-4C0F-9502-E847CBE1AD2D}">
      <dgm:prSet/>
      <dgm:spPr/>
      <dgm:t>
        <a:bodyPr/>
        <a:lstStyle/>
        <a:p>
          <a:endParaRPr lang="nb-NO"/>
        </a:p>
      </dgm:t>
    </dgm:pt>
    <dgm:pt modelId="{0E4F3366-F749-41EF-9DE3-CE38ED9C4FB2}" type="parTrans" cxnId="{C33EB90B-C5DF-4C0F-9502-E847CBE1AD2D}">
      <dgm:prSet/>
      <dgm:spPr>
        <a:xfrm>
          <a:off x="2276101" y="2575787"/>
          <a:ext cx="602036" cy="203868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D39CF045-9345-4A85-8E26-6E5898740CEC}" type="pres">
      <dgm:prSet presAssocID="{EC4CBD1F-52D8-48F6-844E-50A94ED7014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5B8474-14CF-4362-9591-0FA3CEC86701}" type="pres">
      <dgm:prSet presAssocID="{EC4CBD1F-52D8-48F6-844E-50A94ED7014A}" presName="hierFlow" presStyleCnt="0"/>
      <dgm:spPr/>
    </dgm:pt>
    <dgm:pt modelId="{2EA3F5FD-B9E8-4D72-BFD6-CD0E836B1D8D}" type="pres">
      <dgm:prSet presAssocID="{EC4CBD1F-52D8-48F6-844E-50A94ED7014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6B985DD-1B5F-4097-8DDF-A3B6BEE54D7C}" type="pres">
      <dgm:prSet presAssocID="{4EB615FA-D286-4031-8926-778921CD62F5}" presName="Name14" presStyleCnt="0"/>
      <dgm:spPr/>
    </dgm:pt>
    <dgm:pt modelId="{3D49B705-1136-43C6-84E2-20EA28606ED8}" type="pres">
      <dgm:prSet presAssocID="{4EB615FA-D286-4031-8926-778921CD62F5}" presName="level1Shape" presStyleLbl="node0" presStyleIdx="0" presStyleCnt="1" custScaleX="15032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6BCB80A-8F94-4E6D-9E0F-B0198569C40E}" type="pres">
      <dgm:prSet presAssocID="{4EB615FA-D286-4031-8926-778921CD62F5}" presName="hierChild2" presStyleCnt="0"/>
      <dgm:spPr/>
    </dgm:pt>
    <dgm:pt modelId="{51C85B8A-BD4A-4D3C-8694-84F3F27FD069}" type="pres">
      <dgm:prSet presAssocID="{F76A3EB1-84ED-440D-93CD-08E4E6CBFBD7}" presName="Name19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68"/>
              </a:lnTo>
            </a:path>
          </a:pathLst>
        </a:custGeom>
      </dgm:spPr>
    </dgm:pt>
    <dgm:pt modelId="{34CF9D02-368B-4E42-9FF3-C36E4CC8D1F9}" type="pres">
      <dgm:prSet presAssocID="{846FC07E-930D-4ED5-96C8-9FCAF0A06988}" presName="Name21" presStyleCnt="0"/>
      <dgm:spPr/>
    </dgm:pt>
    <dgm:pt modelId="{AACF649F-386F-473C-94C7-02FB0886E1EA}" type="pres">
      <dgm:prSet presAssocID="{846FC07E-930D-4ED5-96C8-9FCAF0A06988}" presName="level2Shape" presStyleLbl="node2" presStyleIdx="0" presStyleCnt="1" custScaleX="140041" custScaleY="123567"/>
      <dgm:spPr>
        <a:prstGeom prst="roundRect">
          <a:avLst>
            <a:gd name="adj" fmla="val 10000"/>
          </a:avLst>
        </a:prstGeom>
      </dgm:spPr>
    </dgm:pt>
    <dgm:pt modelId="{E7849BA6-7D00-44D0-A5BB-43B91B11F9A1}" type="pres">
      <dgm:prSet presAssocID="{846FC07E-930D-4ED5-96C8-9FCAF0A06988}" presName="hierChild3" presStyleCnt="0"/>
      <dgm:spPr/>
    </dgm:pt>
    <dgm:pt modelId="{334B7861-A955-496D-AFE1-5BD400FD98FE}" type="pres">
      <dgm:prSet presAssocID="{3498747F-6E18-4B12-B50F-BA6449A9993C}" presName="Name19" presStyleLbl="parChTrans1D3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68"/>
              </a:lnTo>
            </a:path>
          </a:pathLst>
        </a:custGeom>
      </dgm:spPr>
    </dgm:pt>
    <dgm:pt modelId="{726C9095-D9A2-4CD7-BD4B-56004205CBF9}" type="pres">
      <dgm:prSet presAssocID="{416A6015-0061-43DF-8860-200C43FD84CB}" presName="Name21" presStyleCnt="0"/>
      <dgm:spPr/>
    </dgm:pt>
    <dgm:pt modelId="{8240D0D2-118B-4244-872A-4660E1C8EF3B}" type="pres">
      <dgm:prSet presAssocID="{416A6015-0061-43DF-8860-200C43FD84CB}" presName="level2Shape" presStyleLbl="node3" presStyleIdx="0" presStyleCnt="1" custScaleX="155218"/>
      <dgm:spPr>
        <a:prstGeom prst="roundRect">
          <a:avLst>
            <a:gd name="adj" fmla="val 10000"/>
          </a:avLst>
        </a:prstGeom>
      </dgm:spPr>
    </dgm:pt>
    <dgm:pt modelId="{91ECBD14-56FE-4151-BE1D-78A7015524EC}" type="pres">
      <dgm:prSet presAssocID="{416A6015-0061-43DF-8860-200C43FD84CB}" presName="hierChild3" presStyleCnt="0"/>
      <dgm:spPr/>
    </dgm:pt>
    <dgm:pt modelId="{A2BF006F-DC7B-4A87-AEFF-98388C4CA1C4}" type="pres">
      <dgm:prSet presAssocID="{0E4F3366-F749-41EF-9DE3-CE38ED9C4FB2}" presName="Name19" presStyleLbl="parChTrans1D4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602036" y="0"/>
              </a:moveTo>
              <a:lnTo>
                <a:pt x="602036" y="101934"/>
              </a:lnTo>
              <a:lnTo>
                <a:pt x="0" y="101934"/>
              </a:lnTo>
              <a:lnTo>
                <a:pt x="0" y="203868"/>
              </a:lnTo>
            </a:path>
          </a:pathLst>
        </a:custGeom>
      </dgm:spPr>
    </dgm:pt>
    <dgm:pt modelId="{DB77D8D5-6938-4F2D-9EB8-1223A77DA735}" type="pres">
      <dgm:prSet presAssocID="{C3725E3C-5B9E-45AC-A211-6EB1AE119633}" presName="Name21" presStyleCnt="0"/>
      <dgm:spPr/>
    </dgm:pt>
    <dgm:pt modelId="{E666EE7F-AF15-440E-9F74-C9715C81233F}" type="pres">
      <dgm:prSet presAssocID="{C3725E3C-5B9E-45AC-A211-6EB1AE119633}" presName="level2Shape" presStyleLbl="node4" presStyleIdx="0" presStyleCnt="2" custScaleX="124110"/>
      <dgm:spPr>
        <a:prstGeom prst="roundRect">
          <a:avLst>
            <a:gd name="adj" fmla="val 10000"/>
          </a:avLst>
        </a:prstGeom>
      </dgm:spPr>
    </dgm:pt>
    <dgm:pt modelId="{C00914BB-68B9-47F4-AB1D-951E9721EA67}" type="pres">
      <dgm:prSet presAssocID="{C3725E3C-5B9E-45AC-A211-6EB1AE119633}" presName="hierChild3" presStyleCnt="0"/>
      <dgm:spPr/>
    </dgm:pt>
    <dgm:pt modelId="{5BDC0EF3-08BF-4E60-BBB8-5D1001E6A266}" type="pres">
      <dgm:prSet presAssocID="{2C9D824F-CC9E-4BA9-89F9-08BE152D3E6E}" presName="Name19" presStyleLbl="parChTrans1D4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34"/>
              </a:lnTo>
              <a:lnTo>
                <a:pt x="589089" y="101934"/>
              </a:lnTo>
              <a:lnTo>
                <a:pt x="589089" y="203868"/>
              </a:lnTo>
            </a:path>
          </a:pathLst>
        </a:custGeom>
      </dgm:spPr>
    </dgm:pt>
    <dgm:pt modelId="{306A31A5-922E-48DA-B42F-2F48C594485D}" type="pres">
      <dgm:prSet presAssocID="{1CCAAC65-9ACD-48B5-B3DB-4C20CEB11A91}" presName="Name21" presStyleCnt="0"/>
      <dgm:spPr/>
    </dgm:pt>
    <dgm:pt modelId="{FE74C366-D284-43D9-81E4-A0EC3E67ECE2}" type="pres">
      <dgm:prSet presAssocID="{1CCAAC65-9ACD-48B5-B3DB-4C20CEB11A91}" presName="level2Shape" presStyleLbl="node4" presStyleIdx="1" presStyleCnt="2" custScaleX="127497"/>
      <dgm:spPr>
        <a:prstGeom prst="roundRect">
          <a:avLst>
            <a:gd name="adj" fmla="val 10000"/>
          </a:avLst>
        </a:prstGeom>
      </dgm:spPr>
    </dgm:pt>
    <dgm:pt modelId="{7CF8BC2F-A6F4-4A26-A09F-185CA46ABA3B}" type="pres">
      <dgm:prSet presAssocID="{1CCAAC65-9ACD-48B5-B3DB-4C20CEB11A91}" presName="hierChild3" presStyleCnt="0"/>
      <dgm:spPr/>
    </dgm:pt>
    <dgm:pt modelId="{ED27100D-0A9D-480A-9F58-6CA215B501C3}" type="pres">
      <dgm:prSet presAssocID="{EC4CBD1F-52D8-48F6-844E-50A94ED7014A}" presName="bgShapesFlow" presStyleCnt="0"/>
      <dgm:spPr/>
    </dgm:pt>
  </dgm:ptLst>
  <dgm:cxnLst>
    <dgm:cxn modelId="{B662FF00-7412-4EE9-B143-21E82016B9EB}" type="presOf" srcId="{EC4CBD1F-52D8-48F6-844E-50A94ED7014A}" destId="{D39CF045-9345-4A85-8E26-6E5898740CEC}" srcOrd="0" destOrd="0" presId="urn:microsoft.com/office/officeart/2005/8/layout/hierarchy6"/>
    <dgm:cxn modelId="{C33EB90B-C5DF-4C0F-9502-E847CBE1AD2D}" srcId="{416A6015-0061-43DF-8860-200C43FD84CB}" destId="{C3725E3C-5B9E-45AC-A211-6EB1AE119633}" srcOrd="0" destOrd="0" parTransId="{0E4F3366-F749-41EF-9DE3-CE38ED9C4FB2}" sibTransId="{380AECD5-EAF0-436B-99F1-29359712A000}"/>
    <dgm:cxn modelId="{9C740F20-9ADD-4DE6-90B0-6E8E7A6175DA}" type="presOf" srcId="{4EB615FA-D286-4031-8926-778921CD62F5}" destId="{3D49B705-1136-43C6-84E2-20EA28606ED8}" srcOrd="0" destOrd="0" presId="urn:microsoft.com/office/officeart/2005/8/layout/hierarchy6"/>
    <dgm:cxn modelId="{95D3F122-A5A1-4512-85DD-85FE4F66B4E8}" srcId="{416A6015-0061-43DF-8860-200C43FD84CB}" destId="{1CCAAC65-9ACD-48B5-B3DB-4C20CEB11A91}" srcOrd="1" destOrd="0" parTransId="{2C9D824F-CC9E-4BA9-89F9-08BE152D3E6E}" sibTransId="{E4A10225-ABCD-4649-ABD8-FB504E95F92C}"/>
    <dgm:cxn modelId="{A207722C-7770-4B01-BFFA-0E33BADE5C77}" type="presOf" srcId="{3498747F-6E18-4B12-B50F-BA6449A9993C}" destId="{334B7861-A955-496D-AFE1-5BD400FD98FE}" srcOrd="0" destOrd="0" presId="urn:microsoft.com/office/officeart/2005/8/layout/hierarchy6"/>
    <dgm:cxn modelId="{E7C98130-A70F-46E0-BD98-7E3F778C8F30}" type="presOf" srcId="{416A6015-0061-43DF-8860-200C43FD84CB}" destId="{8240D0D2-118B-4244-872A-4660E1C8EF3B}" srcOrd="0" destOrd="0" presId="urn:microsoft.com/office/officeart/2005/8/layout/hierarchy6"/>
    <dgm:cxn modelId="{8880125C-E94D-4C8A-A67C-B4191BF6579D}" srcId="{EC4CBD1F-52D8-48F6-844E-50A94ED7014A}" destId="{4EB615FA-D286-4031-8926-778921CD62F5}" srcOrd="0" destOrd="0" parTransId="{EE00CB63-4324-4FA3-B430-7A426E5FB56E}" sibTransId="{DFCD9358-3CCD-41D4-A7D8-6594BDFE747C}"/>
    <dgm:cxn modelId="{53CFE641-E545-406D-B03E-6834A5EF6A3F}" type="presOf" srcId="{F76A3EB1-84ED-440D-93CD-08E4E6CBFBD7}" destId="{51C85B8A-BD4A-4D3C-8694-84F3F27FD069}" srcOrd="0" destOrd="0" presId="urn:microsoft.com/office/officeart/2005/8/layout/hierarchy6"/>
    <dgm:cxn modelId="{559E2968-556F-4304-A30D-6EE544230485}" type="presOf" srcId="{2C9D824F-CC9E-4BA9-89F9-08BE152D3E6E}" destId="{5BDC0EF3-08BF-4E60-BBB8-5D1001E6A266}" srcOrd="0" destOrd="0" presId="urn:microsoft.com/office/officeart/2005/8/layout/hierarchy6"/>
    <dgm:cxn modelId="{C8BC7355-0B3A-4DC6-B239-AF5A20F5F4B6}" type="presOf" srcId="{C3725E3C-5B9E-45AC-A211-6EB1AE119633}" destId="{E666EE7F-AF15-440E-9F74-C9715C81233F}" srcOrd="0" destOrd="0" presId="urn:microsoft.com/office/officeart/2005/8/layout/hierarchy6"/>
    <dgm:cxn modelId="{C648F884-F7F4-42E8-93B9-FFF39BFAD645}" type="presOf" srcId="{0E4F3366-F749-41EF-9DE3-CE38ED9C4FB2}" destId="{A2BF006F-DC7B-4A87-AEFF-98388C4CA1C4}" srcOrd="0" destOrd="0" presId="urn:microsoft.com/office/officeart/2005/8/layout/hierarchy6"/>
    <dgm:cxn modelId="{545D4C85-F052-4AC9-B3AF-68C658FDC4BD}" srcId="{4EB615FA-D286-4031-8926-778921CD62F5}" destId="{846FC07E-930D-4ED5-96C8-9FCAF0A06988}" srcOrd="0" destOrd="0" parTransId="{F76A3EB1-84ED-440D-93CD-08E4E6CBFBD7}" sibTransId="{79DD4C9C-C418-4F55-B2E0-9C8D599C9E3E}"/>
    <dgm:cxn modelId="{F18432AF-2CE6-49F9-A373-B642F5BF9991}" type="presOf" srcId="{1CCAAC65-9ACD-48B5-B3DB-4C20CEB11A91}" destId="{FE74C366-D284-43D9-81E4-A0EC3E67ECE2}" srcOrd="0" destOrd="0" presId="urn:microsoft.com/office/officeart/2005/8/layout/hierarchy6"/>
    <dgm:cxn modelId="{B6BBE3AF-E616-4F03-A856-FD8961AEE54B}" srcId="{846FC07E-930D-4ED5-96C8-9FCAF0A06988}" destId="{416A6015-0061-43DF-8860-200C43FD84CB}" srcOrd="0" destOrd="0" parTransId="{3498747F-6E18-4B12-B50F-BA6449A9993C}" sibTransId="{A901C1E4-C9B7-4846-87A6-C654D2083FAE}"/>
    <dgm:cxn modelId="{156023E0-D4D6-4248-80E4-FEE8D6CCF3EA}" type="presOf" srcId="{846FC07E-930D-4ED5-96C8-9FCAF0A06988}" destId="{AACF649F-386F-473C-94C7-02FB0886E1EA}" srcOrd="0" destOrd="0" presId="urn:microsoft.com/office/officeart/2005/8/layout/hierarchy6"/>
    <dgm:cxn modelId="{8C5D3FD7-FFDE-4E27-B7DC-649C07853AE2}" type="presParOf" srcId="{D39CF045-9345-4A85-8E26-6E5898740CEC}" destId="{EB5B8474-14CF-4362-9591-0FA3CEC86701}" srcOrd="0" destOrd="0" presId="urn:microsoft.com/office/officeart/2005/8/layout/hierarchy6"/>
    <dgm:cxn modelId="{A72FACCE-0022-4A5C-94DB-4F932221F0E6}" type="presParOf" srcId="{EB5B8474-14CF-4362-9591-0FA3CEC86701}" destId="{2EA3F5FD-B9E8-4D72-BFD6-CD0E836B1D8D}" srcOrd="0" destOrd="0" presId="urn:microsoft.com/office/officeart/2005/8/layout/hierarchy6"/>
    <dgm:cxn modelId="{FE75EFBD-381C-496D-9B7B-53DDD3D9E6E5}" type="presParOf" srcId="{2EA3F5FD-B9E8-4D72-BFD6-CD0E836B1D8D}" destId="{F6B985DD-1B5F-4097-8DDF-A3B6BEE54D7C}" srcOrd="0" destOrd="0" presId="urn:microsoft.com/office/officeart/2005/8/layout/hierarchy6"/>
    <dgm:cxn modelId="{21BFC67C-0B22-4035-80C5-55DB417FEA0C}" type="presParOf" srcId="{F6B985DD-1B5F-4097-8DDF-A3B6BEE54D7C}" destId="{3D49B705-1136-43C6-84E2-20EA28606ED8}" srcOrd="0" destOrd="0" presId="urn:microsoft.com/office/officeart/2005/8/layout/hierarchy6"/>
    <dgm:cxn modelId="{7C2395F2-C79B-4636-A1E1-A0F6F901826E}" type="presParOf" srcId="{F6B985DD-1B5F-4097-8DDF-A3B6BEE54D7C}" destId="{16BCB80A-8F94-4E6D-9E0F-B0198569C40E}" srcOrd="1" destOrd="0" presId="urn:microsoft.com/office/officeart/2005/8/layout/hierarchy6"/>
    <dgm:cxn modelId="{3CB81685-FA4F-4702-8C24-0B547BC8B40E}" type="presParOf" srcId="{16BCB80A-8F94-4E6D-9E0F-B0198569C40E}" destId="{51C85B8A-BD4A-4D3C-8694-84F3F27FD069}" srcOrd="0" destOrd="0" presId="urn:microsoft.com/office/officeart/2005/8/layout/hierarchy6"/>
    <dgm:cxn modelId="{0F944A1E-3C37-4168-9DC3-65122897487A}" type="presParOf" srcId="{16BCB80A-8F94-4E6D-9E0F-B0198569C40E}" destId="{34CF9D02-368B-4E42-9FF3-C36E4CC8D1F9}" srcOrd="1" destOrd="0" presId="urn:microsoft.com/office/officeart/2005/8/layout/hierarchy6"/>
    <dgm:cxn modelId="{ADB80FD6-1292-45DF-9AC8-8CE2815C8A32}" type="presParOf" srcId="{34CF9D02-368B-4E42-9FF3-C36E4CC8D1F9}" destId="{AACF649F-386F-473C-94C7-02FB0886E1EA}" srcOrd="0" destOrd="0" presId="urn:microsoft.com/office/officeart/2005/8/layout/hierarchy6"/>
    <dgm:cxn modelId="{9F3A97C8-04C1-4BB1-8DDE-93AFEA68953D}" type="presParOf" srcId="{34CF9D02-368B-4E42-9FF3-C36E4CC8D1F9}" destId="{E7849BA6-7D00-44D0-A5BB-43B91B11F9A1}" srcOrd="1" destOrd="0" presId="urn:microsoft.com/office/officeart/2005/8/layout/hierarchy6"/>
    <dgm:cxn modelId="{74BA8BD3-6E9B-41C7-B64C-F09D312328E2}" type="presParOf" srcId="{E7849BA6-7D00-44D0-A5BB-43B91B11F9A1}" destId="{334B7861-A955-496D-AFE1-5BD400FD98FE}" srcOrd="0" destOrd="0" presId="urn:microsoft.com/office/officeart/2005/8/layout/hierarchy6"/>
    <dgm:cxn modelId="{15D7216A-C041-45FC-B8AB-E067CB7E3752}" type="presParOf" srcId="{E7849BA6-7D00-44D0-A5BB-43B91B11F9A1}" destId="{726C9095-D9A2-4CD7-BD4B-56004205CBF9}" srcOrd="1" destOrd="0" presId="urn:microsoft.com/office/officeart/2005/8/layout/hierarchy6"/>
    <dgm:cxn modelId="{7FEB32AF-BC1D-4C20-ACDE-77706C5075D5}" type="presParOf" srcId="{726C9095-D9A2-4CD7-BD4B-56004205CBF9}" destId="{8240D0D2-118B-4244-872A-4660E1C8EF3B}" srcOrd="0" destOrd="0" presId="urn:microsoft.com/office/officeart/2005/8/layout/hierarchy6"/>
    <dgm:cxn modelId="{80AC9555-61FF-4730-9B88-5337ADA118A1}" type="presParOf" srcId="{726C9095-D9A2-4CD7-BD4B-56004205CBF9}" destId="{91ECBD14-56FE-4151-BE1D-78A7015524EC}" srcOrd="1" destOrd="0" presId="urn:microsoft.com/office/officeart/2005/8/layout/hierarchy6"/>
    <dgm:cxn modelId="{3CA3B688-BE1A-423B-A491-77AF7D52F1F7}" type="presParOf" srcId="{91ECBD14-56FE-4151-BE1D-78A7015524EC}" destId="{A2BF006F-DC7B-4A87-AEFF-98388C4CA1C4}" srcOrd="0" destOrd="0" presId="urn:microsoft.com/office/officeart/2005/8/layout/hierarchy6"/>
    <dgm:cxn modelId="{83D9AD39-8B93-4730-9722-D65E4F214DEE}" type="presParOf" srcId="{91ECBD14-56FE-4151-BE1D-78A7015524EC}" destId="{DB77D8D5-6938-4F2D-9EB8-1223A77DA735}" srcOrd="1" destOrd="0" presId="urn:microsoft.com/office/officeart/2005/8/layout/hierarchy6"/>
    <dgm:cxn modelId="{FCABA79B-8D9F-40B0-A369-1DFF142E0B73}" type="presParOf" srcId="{DB77D8D5-6938-4F2D-9EB8-1223A77DA735}" destId="{E666EE7F-AF15-440E-9F74-C9715C81233F}" srcOrd="0" destOrd="0" presId="urn:microsoft.com/office/officeart/2005/8/layout/hierarchy6"/>
    <dgm:cxn modelId="{0D1B3662-C8E0-4FF1-B3DE-3BBDE2584060}" type="presParOf" srcId="{DB77D8D5-6938-4F2D-9EB8-1223A77DA735}" destId="{C00914BB-68B9-47F4-AB1D-951E9721EA67}" srcOrd="1" destOrd="0" presId="urn:microsoft.com/office/officeart/2005/8/layout/hierarchy6"/>
    <dgm:cxn modelId="{A106FA6D-BAD8-41B6-85DC-2338DE446498}" type="presParOf" srcId="{91ECBD14-56FE-4151-BE1D-78A7015524EC}" destId="{5BDC0EF3-08BF-4E60-BBB8-5D1001E6A266}" srcOrd="2" destOrd="0" presId="urn:microsoft.com/office/officeart/2005/8/layout/hierarchy6"/>
    <dgm:cxn modelId="{F0B2C2F2-4C5C-401A-B48A-1CFE9D1FC6D1}" type="presParOf" srcId="{91ECBD14-56FE-4151-BE1D-78A7015524EC}" destId="{306A31A5-922E-48DA-B42F-2F48C594485D}" srcOrd="3" destOrd="0" presId="urn:microsoft.com/office/officeart/2005/8/layout/hierarchy6"/>
    <dgm:cxn modelId="{C7C95893-B5B7-40C2-90DE-CD1A4E1E45DE}" type="presParOf" srcId="{306A31A5-922E-48DA-B42F-2F48C594485D}" destId="{FE74C366-D284-43D9-81E4-A0EC3E67ECE2}" srcOrd="0" destOrd="0" presId="urn:microsoft.com/office/officeart/2005/8/layout/hierarchy6"/>
    <dgm:cxn modelId="{0B652CC3-7C8B-463C-91F5-11EB971FC19B}" type="presParOf" srcId="{306A31A5-922E-48DA-B42F-2F48C594485D}" destId="{7CF8BC2F-A6F4-4A26-A09F-185CA46ABA3B}" srcOrd="1" destOrd="0" presId="urn:microsoft.com/office/officeart/2005/8/layout/hierarchy6"/>
    <dgm:cxn modelId="{1F60CE6E-5857-4ED0-92B1-F72CD76D82CA}" type="presParOf" srcId="{D39CF045-9345-4A85-8E26-6E5898740CEC}" destId="{ED27100D-0A9D-480A-9F58-6CA215B501C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9B705-1136-43C6-84E2-20EA28606ED8}">
      <dsp:nvSpPr>
        <dsp:cNvPr id="0" name=""/>
        <dsp:cNvSpPr/>
      </dsp:nvSpPr>
      <dsp:spPr>
        <a:xfrm>
          <a:off x="2110220" y="483"/>
          <a:ext cx="1535834" cy="6811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Prosjekteier: Fylkesmannen</a:t>
          </a:r>
        </a:p>
      </dsp:txBody>
      <dsp:txXfrm>
        <a:off x="2130169" y="20432"/>
        <a:ext cx="1495936" cy="641223"/>
      </dsp:txXfrm>
    </dsp:sp>
    <dsp:sp modelId="{51C85B8A-BD4A-4D3C-8694-84F3F27FD069}">
      <dsp:nvSpPr>
        <dsp:cNvPr id="0" name=""/>
        <dsp:cNvSpPr/>
      </dsp:nvSpPr>
      <dsp:spPr>
        <a:xfrm>
          <a:off x="2832417" y="681604"/>
          <a:ext cx="91440" cy="2724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6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F649F-386F-473C-94C7-02FB0886E1EA}">
      <dsp:nvSpPr>
        <dsp:cNvPr id="0" name=""/>
        <dsp:cNvSpPr/>
      </dsp:nvSpPr>
      <dsp:spPr>
        <a:xfrm>
          <a:off x="2162750" y="954053"/>
          <a:ext cx="1430774" cy="84164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Styringsgruppe: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FMs ledergruppe</a:t>
          </a:r>
        </a:p>
      </dsp:txBody>
      <dsp:txXfrm>
        <a:off x="2187401" y="978704"/>
        <a:ext cx="1381472" cy="792339"/>
      </dsp:txXfrm>
    </dsp:sp>
    <dsp:sp modelId="{334B7861-A955-496D-AFE1-5BD400FD98FE}">
      <dsp:nvSpPr>
        <dsp:cNvPr id="0" name=""/>
        <dsp:cNvSpPr/>
      </dsp:nvSpPr>
      <dsp:spPr>
        <a:xfrm>
          <a:off x="2832417" y="1795695"/>
          <a:ext cx="91440" cy="2724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0D0D2-118B-4244-872A-4660E1C8EF3B}">
      <dsp:nvSpPr>
        <dsp:cNvPr id="0" name=""/>
        <dsp:cNvSpPr/>
      </dsp:nvSpPr>
      <dsp:spPr>
        <a:xfrm>
          <a:off x="2085219" y="2068143"/>
          <a:ext cx="1585835" cy="6811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Prosjektleder </a:t>
          </a:r>
          <a:r>
            <a:rPr lang="nb-NO" sz="11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Beredskapsseksjonen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05168" y="2088092"/>
        <a:ext cx="1545937" cy="641223"/>
      </dsp:txXfrm>
    </dsp:sp>
    <dsp:sp modelId="{A2BF006F-DC7B-4A87-AEFF-98388C4CA1C4}">
      <dsp:nvSpPr>
        <dsp:cNvPr id="0" name=""/>
        <dsp:cNvSpPr/>
      </dsp:nvSpPr>
      <dsp:spPr>
        <a:xfrm>
          <a:off x="2073577" y="2749265"/>
          <a:ext cx="804559" cy="272448"/>
        </a:xfrm>
        <a:custGeom>
          <a:avLst/>
          <a:gdLst/>
          <a:ahLst/>
          <a:cxnLst/>
          <a:rect l="0" t="0" r="0" b="0"/>
          <a:pathLst>
            <a:path>
              <a:moveTo>
                <a:pt x="602036" y="0"/>
              </a:moveTo>
              <a:lnTo>
                <a:pt x="602036" y="101934"/>
              </a:lnTo>
              <a:lnTo>
                <a:pt x="0" y="101934"/>
              </a:lnTo>
              <a:lnTo>
                <a:pt x="0" y="2038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6EE7F-AF15-440E-9F74-C9715C81233F}">
      <dsp:nvSpPr>
        <dsp:cNvPr id="0" name=""/>
        <dsp:cNvSpPr/>
      </dsp:nvSpPr>
      <dsp:spPr>
        <a:xfrm>
          <a:off x="1439572" y="3021714"/>
          <a:ext cx="1268010" cy="6811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Ekstern arbeidsgruppe</a:t>
          </a:r>
        </a:p>
      </dsp:txBody>
      <dsp:txXfrm>
        <a:off x="1459521" y="3041663"/>
        <a:ext cx="1228112" cy="641223"/>
      </dsp:txXfrm>
    </dsp:sp>
    <dsp:sp modelId="{5BDC0EF3-08BF-4E60-BBB8-5D1001E6A266}">
      <dsp:nvSpPr>
        <dsp:cNvPr id="0" name=""/>
        <dsp:cNvSpPr/>
      </dsp:nvSpPr>
      <dsp:spPr>
        <a:xfrm>
          <a:off x="2878137" y="2749265"/>
          <a:ext cx="787257" cy="27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34"/>
              </a:lnTo>
              <a:lnTo>
                <a:pt x="589089" y="101934"/>
              </a:lnTo>
              <a:lnTo>
                <a:pt x="589089" y="2038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4C366-D284-43D9-81E4-A0EC3E67ECE2}">
      <dsp:nvSpPr>
        <dsp:cNvPr id="0" name=""/>
        <dsp:cNvSpPr/>
      </dsp:nvSpPr>
      <dsp:spPr>
        <a:xfrm>
          <a:off x="3014087" y="3021714"/>
          <a:ext cx="1302614" cy="6811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Intern arbeidsgrppe</a:t>
          </a:r>
        </a:p>
      </dsp:txBody>
      <dsp:txXfrm>
        <a:off x="3034036" y="3041663"/>
        <a:ext cx="1262716" cy="64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29.05.2018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29.05.2018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Kravet fra JD/DSB er at </a:t>
            </a:r>
            <a:r>
              <a:rPr lang="nb-NO" baseline="0" dirty="0" err="1"/>
              <a:t>FylkesROS</a:t>
            </a:r>
            <a:r>
              <a:rPr lang="nb-NO" baseline="0" dirty="0"/>
              <a:t> skal oppdateres minimum hvert fjerde år. I grunnen en veldig god regel som gjelder i all samfunnsplanlegging. Det skjer ikke så mye nytt i løpet av fire år, men en revisjon er viktig for å vedlikeholde kunnskapen og sørge for forankring hos målgruppen. </a:t>
            </a:r>
            <a:r>
              <a:rPr lang="nb-NO" baseline="0" dirty="0" err="1"/>
              <a:t>FylkesROS</a:t>
            </a:r>
            <a:r>
              <a:rPr lang="nb-NO" baseline="0" dirty="0"/>
              <a:t> er ei felles plattform for samarbeidet i FB-rådet – et felles risikobilde på tvers av sektorer. </a:t>
            </a:r>
            <a:endParaRPr lang="nb-NO" dirty="0"/>
          </a:p>
          <a:p>
            <a:endParaRPr lang="nb-NO" dirty="0"/>
          </a:p>
          <a:p>
            <a:r>
              <a:rPr lang="nb-NO" dirty="0"/>
              <a:t>Vår</a:t>
            </a:r>
            <a:r>
              <a:rPr lang="nb-NO" baseline="0" dirty="0"/>
              <a:t> første </a:t>
            </a:r>
            <a:r>
              <a:rPr lang="nb-NO" baseline="0" dirty="0" err="1"/>
              <a:t>FylkesROS</a:t>
            </a:r>
            <a:r>
              <a:rPr lang="nb-NO" baseline="0" dirty="0"/>
              <a:t> ble </a:t>
            </a:r>
            <a:r>
              <a:rPr lang="nb-NO" baseline="0" dirty="0" err="1"/>
              <a:t>ferdigstillt</a:t>
            </a:r>
            <a:r>
              <a:rPr lang="nb-NO" baseline="0" dirty="0"/>
              <a:t> i 2011, og Vi startet dermed en revisjonsprosess i 2014 som ble sluttført i 2015.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4764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2943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0721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8525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8573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5199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9839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Og her har vi de 12 hendelsene</a:t>
            </a:r>
            <a:r>
              <a:rPr lang="nb-NO" baseline="0" dirty="0"/>
              <a:t> i </a:t>
            </a:r>
            <a:r>
              <a:rPr lang="nb-NO" dirty="0" err="1"/>
              <a:t>FylkesROS</a:t>
            </a:r>
            <a:r>
              <a:rPr lang="nb-NO" baseline="0" dirty="0"/>
              <a:t> plassert inn i ei risikomatrise…. som vi har kalt «Risikobilde Nordland» !</a:t>
            </a:r>
          </a:p>
          <a:p>
            <a:r>
              <a:rPr lang="nb-NO" baseline="0" dirty="0"/>
              <a:t>Hendelsene er delt inn i tre ulike typer hendelser: «Naturhendelser», «Store ulykker» og «Tilsiktede hendelser».</a:t>
            </a:r>
          </a:p>
          <a:p>
            <a:r>
              <a:rPr lang="nb-NO" baseline="0" dirty="0"/>
              <a:t>Hendelse 5 (pandemi) har størst risiko, hendelse 1 (langvarig strømbrudd i Lofoten) nest størst risiko.  Deretter kommer hendelse 7 (skipsforlis utenfor Vega).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9407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4545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4562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Allerede ve forrige revisjon av </a:t>
            </a:r>
            <a:r>
              <a:rPr lang="nb-NO" dirty="0" err="1"/>
              <a:t>FylkesROS</a:t>
            </a:r>
            <a:r>
              <a:rPr lang="nb-NO" dirty="0"/>
              <a:t> kom det innspill om et scenario med cruiseskipulykke, men vi rakk ikke å ta det med. Og så fikk vi i 2016 en forespørsel fra lofotkommunene – de var bekymret for sitt ansvar ved ei slik ulykke. Det går på dette ved evakuering og håndtering av store mengder folk. Dermed så fikk vi i gang et cruiseskipprosjekt i fjor. Og i fjor høst fikk vi en foreløpig rapport fra Norconsult. Det er en gjennomgang av problematikken og rapporten avdekker en del svakheter ved dagens beredskap.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299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Allerede ve forrige revisjon av </a:t>
            </a:r>
            <a:r>
              <a:rPr lang="nb-NO" dirty="0" err="1"/>
              <a:t>FylkesROS</a:t>
            </a:r>
            <a:r>
              <a:rPr lang="nb-NO" dirty="0"/>
              <a:t> kom det innspill om et scenario med cruiseskipulykke, men vi rakk ikke å ta det med. Og så fikk vi i 2016 en forespørsel fra lofotkommunene – de var bekymret for sitt ansvar ved ei slik ulykke. Det går på dette ved evakuering og håndtering av store mengder folk. Dermed så fikk vi i gang et cruiseskipprosjekt i fjor. Og i fjor høst fikk vi en foreløpig rapport fra Norconsult. Det er en gjennomgang av problematikken og rapporten avdekker en del svakheter ved dagens beredskap.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247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Allerede ve forrige revisjon av </a:t>
            </a:r>
            <a:r>
              <a:rPr lang="nb-NO" dirty="0" err="1"/>
              <a:t>FylkesROS</a:t>
            </a:r>
            <a:r>
              <a:rPr lang="nb-NO" dirty="0"/>
              <a:t> kom det innspill om et scenario med cruiseskipulykke, men vi rakk ikke å ta det med. Og så fikk vi i 2016 en forespørsel fra lofotkommunene – de var bekymret for sitt ansvar ved ei slik ulykke. Det går på dette ved evakuering og håndtering av store mengder folk. Dermed så fikk vi i gang et cruiseskipprosjekt i fjor. Og i fjor høst fikk vi en foreløpig rapport fra Norconsult. Det er en gjennomgang av problematikken og rapporten avdekker en del svakheter ved dagens beredskap.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8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618110" y="1530191"/>
            <a:ext cx="693588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err="1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FylkesROS</a:t>
            </a:r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b-NO" sz="5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 revideres </a:t>
            </a:r>
          </a:p>
          <a:p>
            <a:r>
              <a:rPr lang="nb-NO" sz="28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hvert 4. år</a:t>
            </a: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2011:  Første utgave </a:t>
            </a:r>
          </a:p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2015:  Revidert </a:t>
            </a:r>
          </a:p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2019:  Ny revisjon </a:t>
            </a:r>
          </a:p>
          <a:p>
            <a:endParaRPr lang="nb-NO" sz="32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Fylkesberedskapsrådet 30. mai 2018</a:t>
            </a:r>
            <a:endParaRPr lang="nb-NO" sz="20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0">
            <a:off x="4448441" y="631754"/>
            <a:ext cx="1923451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0458">
            <a:off x="5087109" y="665485"/>
            <a:ext cx="3688576" cy="5221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291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813862" y="721458"/>
            <a:ext cx="5689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Kommunens ansvar</a:t>
            </a:r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kommunen skal ha </a:t>
            </a:r>
            <a:r>
              <a:rPr lang="nb-NO" sz="20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evakueringsplaner</a:t>
            </a: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basert på helhetlige ROS-analysen.</a:t>
            </a:r>
          </a:p>
          <a:p>
            <a:endParaRPr lang="nb-NO" sz="20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Evakuering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skaffe overnatting og forpleining,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hånd om døde og skadde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psykososial hjelp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finne løsninger for hjemsending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hånd om pårørende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håndtere media og henvendelser fra pårørende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gjennomføre eventuelle minnehøytideligheter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7BA0E45-D259-44D7-A235-4284EA55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60" y="308610"/>
            <a:ext cx="2247650" cy="342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11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630982" y="950058"/>
            <a:ext cx="5689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Redningsaksjonen (liv og helse)</a:t>
            </a:r>
            <a:endParaRPr lang="nb-NO" sz="32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</a:p>
          <a:p>
            <a:endParaRPr lang="nb-NO" sz="20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 oversikt over passasjerer,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med rederi/forsikringsselskap,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beordre bistand fra sivilforsvaret m. fl.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berørte kommuner om å klargjøre mottakssentre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rekvirere transportkapasitet for lokal transport og for regional transport fra mottakssentre til fullverdig innkvartering (overnattingsbedrifter),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rekvirere plass i overnattingsbedrifter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7BA0E45-D259-44D7-A235-4284EA55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60" y="308610"/>
            <a:ext cx="2247650" cy="342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63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38880" y="1696793"/>
            <a:ext cx="76648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Inneholder tiltak som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har et hovedansvar for å initiere og gjennomføre, jf. FMs samordnings- og pådriverrolle</a:t>
            </a:r>
          </a:p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Inneholder tiltak som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andre regionale aktører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har et hovedansvar for når dette er ønskelig  (samarbeidstiltak)</a:t>
            </a:r>
          </a:p>
          <a:p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Skal  årlig oppdateres og forelegges 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fylkesberedskapsrådet</a:t>
            </a:r>
          </a:p>
          <a:p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/>
          </a:p>
          <a:p>
            <a:endParaRPr lang="nb-NO" sz="1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38880" y="1112018"/>
            <a:ext cx="725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Oppfølgingsplan</a:t>
            </a:r>
            <a:endParaRPr lang="nb-NO" sz="32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6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38880" y="1386284"/>
            <a:ext cx="7664826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050" dirty="0"/>
          </a:p>
          <a:p>
            <a:r>
              <a:rPr lang="nb-NO" sz="2000" b="1" dirty="0"/>
              <a:t>Strategiske valg </a:t>
            </a:r>
          </a:p>
          <a:p>
            <a:r>
              <a:rPr lang="nb-NO" sz="2000" b="1" dirty="0"/>
              <a:t>– prioriterte oppfølgingsområder de neste 4 år</a:t>
            </a:r>
          </a:p>
          <a:p>
            <a:endParaRPr lang="nb-NO" sz="2000" b="1" dirty="0"/>
          </a:p>
          <a:p>
            <a:r>
              <a:rPr lang="nb-NO" sz="2000" b="1" dirty="0"/>
              <a:t>1.	Epidemi /pandemi</a:t>
            </a:r>
          </a:p>
          <a:p>
            <a:r>
              <a:rPr lang="nb-NO" sz="2000" b="1" dirty="0"/>
              <a:t>2.	Svikt i kritisk infrastruktur (strøm, </a:t>
            </a:r>
            <a:r>
              <a:rPr lang="nb-NO" sz="2000" b="1" dirty="0" err="1"/>
              <a:t>ekom</a:t>
            </a:r>
            <a:r>
              <a:rPr lang="nb-NO" sz="2000" b="1" dirty="0"/>
              <a:t> og transport)</a:t>
            </a:r>
          </a:p>
          <a:p>
            <a:r>
              <a:rPr lang="nb-NO" sz="2000" b="1" dirty="0"/>
              <a:t>3.	Akutt forurensning i sjø</a:t>
            </a:r>
          </a:p>
          <a:p>
            <a:r>
              <a:rPr lang="nb-NO" sz="2000" b="1" dirty="0"/>
              <a:t>4.	Alvorlig voldshendelse i utdanningsinstitusjon</a:t>
            </a:r>
          </a:p>
          <a:p>
            <a:r>
              <a:rPr lang="nb-NO" sz="2000" b="1" dirty="0"/>
              <a:t>5.	Atomhendelser</a:t>
            </a:r>
          </a:p>
          <a:p>
            <a:endParaRPr lang="nb-NO" sz="2000" b="1" dirty="0"/>
          </a:p>
          <a:p>
            <a:r>
              <a:rPr lang="nb-NO" sz="2000" b="1" dirty="0"/>
              <a:t>Andre oppfølgingsområder som er prioritert:</a:t>
            </a:r>
          </a:p>
          <a:p>
            <a:endParaRPr lang="nb-NO" sz="2000" b="1" dirty="0"/>
          </a:p>
          <a:p>
            <a:r>
              <a:rPr lang="nb-NO" sz="2000" b="1" dirty="0"/>
              <a:t>6.	Klimatilpasning og forebygging av naturskader</a:t>
            </a:r>
          </a:p>
          <a:p>
            <a:r>
              <a:rPr lang="nb-NO" sz="2000" b="1" dirty="0"/>
              <a:t>7.	Oppfølging av kommunal beredskapsplikt</a:t>
            </a:r>
          </a:p>
          <a:p>
            <a:endParaRPr lang="nb-NO" sz="1600" b="1" dirty="0"/>
          </a:p>
          <a:p>
            <a:endParaRPr lang="nb-NO" sz="1600" b="1" dirty="0"/>
          </a:p>
          <a:p>
            <a:endParaRPr lang="nb-NO" sz="1600" b="1" dirty="0"/>
          </a:p>
          <a:p>
            <a:endParaRPr lang="nb-NO" sz="1600" dirty="0"/>
          </a:p>
          <a:p>
            <a:endParaRPr lang="nb-NO" sz="1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38880" y="868771"/>
            <a:ext cx="725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Oppfølgingsplan 2015-2018</a:t>
            </a:r>
            <a:endParaRPr lang="nb-NO" sz="28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F86AD0-2C21-437C-BFD1-2995076A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3" y="882901"/>
            <a:ext cx="4806508" cy="109302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8D8B9CE-E18B-45E3-A063-6E99DB623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7" y="2483235"/>
            <a:ext cx="8639474" cy="25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2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F86AD0-2C21-437C-BFD1-2995076A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3" y="882901"/>
            <a:ext cx="4806508" cy="109302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1F13040-F833-4F99-AF6C-A7D85CC0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2" y="2261708"/>
            <a:ext cx="9039828" cy="31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F86AD0-2C21-437C-BFD1-2995076A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3" y="165271"/>
            <a:ext cx="4806508" cy="109302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3D23F0D-5E05-4EF3-BE53-9E8DCB001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60" y="1425374"/>
            <a:ext cx="7893258" cy="49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F86AD0-2C21-437C-BFD1-2995076A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3" y="882901"/>
            <a:ext cx="4806508" cy="109302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6683438-0682-4D5B-BA8E-630FC1073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3" y="2309004"/>
            <a:ext cx="8958805" cy="28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5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F86AD0-2C21-437C-BFD1-2995076A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3" y="882902"/>
            <a:ext cx="4806508" cy="93432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085842C-1D96-4220-84A6-6B161D534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7" y="1955586"/>
            <a:ext cx="8947230" cy="41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6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F86AD0-2C21-437C-BFD1-2995076AC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23" y="176845"/>
            <a:ext cx="4806508" cy="109302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3DAFADC-F208-4228-9D8C-DA116A6C0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23" y="1408766"/>
            <a:ext cx="8120769" cy="51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3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725040" y="1302773"/>
            <a:ext cx="78633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Revisjon av </a:t>
            </a:r>
            <a:r>
              <a:rPr lang="nb-NO" sz="3200" b="1" dirty="0" err="1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FylkesROS</a:t>
            </a:r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Nordland 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nb-N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Målsetting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Gjennomgå de 12 scenarioene fra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Utarbeide minst to nye scenario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Utarbeide ny oppfølgingsplan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Sørge for god medvirkning </a:t>
            </a:r>
          </a:p>
          <a:p>
            <a:pPr marL="342900" indent="-342900">
              <a:buFontTx/>
              <a:buChar char="-"/>
            </a:pPr>
            <a:endParaRPr lang="nb-N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93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8F86AD0-2C21-437C-BFD1-2995076AC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2" y="84247"/>
            <a:ext cx="4806508" cy="93432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2095AB-6C51-4032-A818-0343B7487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52" y="1169447"/>
            <a:ext cx="8634714" cy="56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3E082AE-6F64-48DD-A1E7-F375C3886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247" y="394869"/>
            <a:ext cx="3680195" cy="341320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47249" y="1036829"/>
            <a:ext cx="521277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Endringer </a:t>
            </a:r>
          </a:p>
          <a:p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siden forrige revisjon</a:t>
            </a:r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 for videreutvikling av </a:t>
            </a:r>
          </a:p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    totalforsvaret</a:t>
            </a:r>
          </a:p>
          <a:p>
            <a:endParaRPr lang="nb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Økt trusselnivå terror</a:t>
            </a:r>
          </a:p>
          <a:p>
            <a:endParaRPr lang="nb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Hendelser</a:t>
            </a:r>
          </a:p>
          <a:p>
            <a:endParaRPr lang="nb-NO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Flyktningsituasjonen i 2015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Trusselsituasjoner skoler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Svikt i vannforsyning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Ekstremvær og skred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nb-NO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8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09904" y="848595"/>
            <a:ext cx="588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Risikobilde Nordland 2015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" y="2066729"/>
            <a:ext cx="5186855" cy="414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5694224" y="726357"/>
            <a:ext cx="228600" cy="244475"/>
          </a:xfrm>
          <a:prstGeom prst="ellipse">
            <a:avLst/>
          </a:prstGeom>
          <a:solidFill>
            <a:srgbClr val="E88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b-NO"/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5683700" y="2972848"/>
            <a:ext cx="228600" cy="244475"/>
          </a:xfrm>
          <a:prstGeom prst="ellipse">
            <a:avLst/>
          </a:prstGeom>
          <a:solidFill>
            <a:srgbClr val="8BC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b-NO"/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5671991" y="4706935"/>
            <a:ext cx="228600" cy="244475"/>
          </a:xfrm>
          <a:prstGeom prst="ellipse">
            <a:avLst/>
          </a:prstGeom>
          <a:solidFill>
            <a:srgbClr val="FF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798000" y="713494"/>
            <a:ext cx="3975319" cy="702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nb-NO" sz="1400" b="1" dirty="0">
                <a:latin typeface="Arial" panose="020B0604020202020204" pitchFamily="34" charset="0"/>
                <a:cs typeface="Arial" panose="020B0604020202020204" pitchFamily="34" charset="0"/>
              </a:rPr>
              <a:t>NATURHENDELSER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Ekstremvær og langvarig </a:t>
            </a:r>
            <a:b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strømbrudd i Lofoten 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Kvikkleireskred i Fauske 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Fjellskred i Nordland 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Stormflo og flom i Mosjøen  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Influensapandemi </a:t>
            </a:r>
          </a:p>
          <a:p>
            <a:pPr>
              <a:spcAft>
                <a:spcPts val="1000"/>
              </a:spcAft>
            </a:pPr>
            <a:r>
              <a:rPr lang="nb-NO" sz="1400" b="1" dirty="0">
                <a:latin typeface="Arial" panose="020B0604020202020204" pitchFamily="34" charset="0"/>
                <a:cs typeface="Arial" panose="020B0604020202020204" pitchFamily="34" charset="0"/>
              </a:rPr>
              <a:t>STORE ULYKKER </a:t>
            </a:r>
            <a:endParaRPr lang="nb-NO" sz="1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 startAt="6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Gassutslipp ved storulykkevirksomhet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 startAt="6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Skipsforlis utenfor Vega 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 startAt="6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Atomulykke Helgelandskysten 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 startAt="6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Tunellbrann E6 gjennom Sørfold</a:t>
            </a:r>
          </a:p>
          <a:p>
            <a:pPr>
              <a:spcAft>
                <a:spcPts val="1000"/>
              </a:spcAft>
            </a:pPr>
            <a:r>
              <a:rPr lang="nb-NO" sz="1400" b="1" dirty="0">
                <a:latin typeface="Arial" panose="020B0604020202020204" pitchFamily="34" charset="0"/>
                <a:cs typeface="Arial" panose="020B0604020202020204" pitchFamily="34" charset="0"/>
              </a:rPr>
              <a:t>TILSIKTEDE HENDELSER    </a:t>
            </a:r>
            <a:endParaRPr lang="nb-NO" sz="1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 startAt="10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Terrorangrep i Nordland 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 startAt="10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Alvorlig voldshendelse i utdanningsinstitusjon </a:t>
            </a:r>
          </a:p>
          <a:p>
            <a:pPr marL="342900" lvl="0" indent="-342900">
              <a:spcAft>
                <a:spcPts val="1000"/>
              </a:spcAft>
              <a:buFont typeface="+mj-lt"/>
              <a:buAutoNum type="arabicPeriod" startAt="10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Sikkerhetspolitisk krise i nord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b-NO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nb-NO" sz="2800" dirty="0">
              <a:latin typeface="Arial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nb-NO" dirty="0"/>
              <a:t>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02975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36672" y="1586827"/>
            <a:ext cx="32672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nye scenario</a:t>
            </a: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Svikt i vannforsyningen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Cruiseskip-  ulykke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nb-NO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581D526-692B-4777-B90A-49901C097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86" y="3041572"/>
            <a:ext cx="3935232" cy="251596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A6316C5-3BD7-48A7-BFBF-0C7E4D2410DD}"/>
              </a:ext>
            </a:extLst>
          </p:cNvPr>
          <p:cNvSpPr txBox="1"/>
          <p:nvPr/>
        </p:nvSpPr>
        <p:spPr>
          <a:xfrm>
            <a:off x="4481416" y="5600460"/>
            <a:ext cx="451255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Cruiseskipet «Marco Polo» grunnstøtte i </a:t>
            </a:r>
            <a:r>
              <a:rPr lang="nb-NO" dirty="0" err="1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Buksnesfjorden</a:t>
            </a:r>
            <a:r>
              <a:rPr lang="nb-NO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1. nov 2014</a:t>
            </a:r>
            <a:endParaRPr lang="nb-NO" sz="24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48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992422" y="610514"/>
            <a:ext cx="633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Organisering, ansvar og roller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5897287"/>
              </p:ext>
            </p:extLst>
          </p:nvPr>
        </p:nvGraphicFramePr>
        <p:xfrm>
          <a:off x="1175247" y="1414590"/>
          <a:ext cx="5756275" cy="370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boks 7"/>
          <p:cNvSpPr txBox="1">
            <a:spLocks noChangeArrowheads="1"/>
          </p:cNvSpPr>
          <p:nvPr/>
        </p:nvSpPr>
        <p:spPr bwMode="auto">
          <a:xfrm>
            <a:off x="992422" y="3483980"/>
            <a:ext cx="1900903" cy="7870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b="1" dirty="0">
                <a:effectLst/>
                <a:latin typeface="Arial"/>
                <a:ea typeface="Times New Roman"/>
                <a:cs typeface="Times New Roman"/>
              </a:rPr>
              <a:t>Referansegruppe:</a:t>
            </a:r>
            <a:endParaRPr lang="nb-NO" sz="20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sz="1400" b="1" dirty="0">
                <a:effectLst/>
                <a:latin typeface="Arial"/>
                <a:ea typeface="Times New Roman"/>
                <a:cs typeface="Times New Roman"/>
              </a:rPr>
              <a:t>Fylkesberedskaps-rådet</a:t>
            </a:r>
            <a:endParaRPr lang="nb-NO" sz="2000" b="1" dirty="0">
              <a:effectLst/>
              <a:latin typeface="Arial"/>
              <a:ea typeface="Times New Roman"/>
              <a:cs typeface="Times New Roman"/>
            </a:endParaRPr>
          </a:p>
        </p:txBody>
      </p:sp>
      <p:cxnSp>
        <p:nvCxnSpPr>
          <p:cNvPr id="3" name="Rett linje 2"/>
          <p:cNvCxnSpPr/>
          <p:nvPr/>
        </p:nvCxnSpPr>
        <p:spPr>
          <a:xfrm>
            <a:off x="2893325" y="3907534"/>
            <a:ext cx="464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boks 7">
            <a:extLst>
              <a:ext uri="{FF2B5EF4-FFF2-40B4-BE49-F238E27FC236}">
                <a16:creationId xmlns:a16="http://schemas.microsoft.com/office/drawing/2014/main" id="{A296123B-E3DE-4841-A7E4-274FE5B3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08" y="3483980"/>
            <a:ext cx="1900903" cy="6944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nb-NO" sz="1400" b="1" dirty="0">
                <a:latin typeface="Arial"/>
                <a:ea typeface="Times New Roman"/>
                <a:cs typeface="Times New Roman"/>
              </a:rPr>
              <a:t>Andre bidragsytere /fagetater</a:t>
            </a:r>
            <a:endParaRPr lang="nb-NO" sz="2000" dirty="0">
              <a:effectLst/>
              <a:latin typeface="Arial"/>
              <a:ea typeface="Times New Roman"/>
              <a:cs typeface="Times New Roman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683EC1E-7889-49E8-998F-32C4FDB11510}"/>
              </a:ext>
            </a:extLst>
          </p:cNvPr>
          <p:cNvCxnSpPr/>
          <p:nvPr/>
        </p:nvCxnSpPr>
        <p:spPr>
          <a:xfrm>
            <a:off x="4847684" y="3907534"/>
            <a:ext cx="464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1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219488D-5131-40A3-B3A6-4985B6F0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68" y="196770"/>
            <a:ext cx="6221503" cy="65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36672" y="1586827"/>
            <a:ext cx="32672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nye scenario</a:t>
            </a: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Svikt i vannforsyningen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Cruiseskip-  ulykke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nb-NO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581D526-692B-4777-B90A-49901C097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86" y="3041572"/>
            <a:ext cx="3935232" cy="251596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A6316C5-3BD7-48A7-BFBF-0C7E4D2410DD}"/>
              </a:ext>
            </a:extLst>
          </p:cNvPr>
          <p:cNvSpPr txBox="1"/>
          <p:nvPr/>
        </p:nvSpPr>
        <p:spPr>
          <a:xfrm>
            <a:off x="4481416" y="5600460"/>
            <a:ext cx="451255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Cruiseskipet «Marco Polo» grunnstøtte i </a:t>
            </a:r>
            <a:r>
              <a:rPr lang="nb-NO" dirty="0" err="1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Buksnesfjorden</a:t>
            </a:r>
            <a:r>
              <a:rPr lang="nb-NO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1. nov 2014</a:t>
            </a:r>
            <a:endParaRPr lang="nb-NO" sz="2400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47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813862" y="1292958"/>
            <a:ext cx="326722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Prosjektrapport</a:t>
            </a:r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«Kommunenes rolle under hendelser med cruiseskip»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b="1" dirty="0">
              <a:solidFill>
                <a:srgbClr val="6D5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Lofotrådet /Norconsult</a:t>
            </a:r>
          </a:p>
          <a:p>
            <a:r>
              <a:rPr lang="nb-NO" sz="16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Okt. 2017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7BA0E45-D259-44D7-A235-4284EA55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722" y="308610"/>
            <a:ext cx="3674448" cy="560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3377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6898</TotalTime>
  <Words>796</Words>
  <Application>Microsoft Office PowerPoint</Application>
  <PresentationFormat>Skjermfremvisning (4:3)</PresentationFormat>
  <Paragraphs>158</Paragraphs>
  <Slides>20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Tilsyn – samfunnssikkerhet og beredskap</dc:title>
  <dc:creator>Steinvik Karsten</dc:creator>
  <cp:lastModifiedBy>Steinvik, Karsten</cp:lastModifiedBy>
  <cp:revision>358</cp:revision>
  <cp:lastPrinted>2017-09-26T06:15:39Z</cp:lastPrinted>
  <dcterms:created xsi:type="dcterms:W3CDTF">2013-05-22T13:10:00Z</dcterms:created>
  <dcterms:modified xsi:type="dcterms:W3CDTF">2018-05-29T13:00:29Z</dcterms:modified>
</cp:coreProperties>
</file>