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6" r:id="rId3"/>
    <p:sldId id="297" r:id="rId4"/>
    <p:sldId id="300" r:id="rId5"/>
    <p:sldId id="267" r:id="rId6"/>
    <p:sldId id="298" r:id="rId7"/>
    <p:sldId id="299" r:id="rId8"/>
  </p:sldIdLst>
  <p:sldSz cx="9144000" cy="6858000" type="screen4x3"/>
  <p:notesSz cx="6797675" cy="9926638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556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09" autoAdjust="0"/>
  </p:normalViewPr>
  <p:slideViewPr>
    <p:cSldViewPr snapToGrid="0" snapToObjects="1">
      <p:cViewPr varScale="1">
        <p:scale>
          <a:sx n="86" d="100"/>
          <a:sy n="86" d="100"/>
        </p:scale>
        <p:origin x="17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EB62AF2B-CAD5-6041-9A92-86A09088457D}" type="datetimeFigureOut">
              <a:rPr lang="nn-NO" smtClean="0"/>
              <a:pPr/>
              <a:t>29.05.2018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6FE341BF-3395-A047-A3A2-971CE5634986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9882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C18F1763-B220-ED42-A88F-03D6C4484761}" type="datetimeFigureOut">
              <a:rPr lang="nn-NO" smtClean="0"/>
              <a:pPr/>
              <a:t>29.05.2018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75" tIns="45638" rIns="91275" bIns="45638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DF7CAFFC-682B-A746-ADFA-F92C308EAC0F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330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7616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6908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5342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5142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3024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9713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8749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1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742" y="2494091"/>
            <a:ext cx="6260537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1400">
                <a:solidFill>
                  <a:srgbClr val="6D55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170741" y="1924704"/>
            <a:ext cx="6260537" cy="569387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rgbClr val="6D55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827851"/>
            <a:ext cx="5486400" cy="3899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0" y="476672"/>
            <a:ext cx="9144000" cy="6070179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/>
          </p:nvPr>
        </p:nvSpPr>
        <p:spPr>
          <a:xfrm>
            <a:off x="0" y="6364800"/>
            <a:ext cx="91440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615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16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sz="half" idx="10"/>
          </p:nvPr>
        </p:nvSpPr>
        <p:spPr>
          <a:xfrm>
            <a:off x="457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1"/>
          </p:nvPr>
        </p:nvSpPr>
        <p:spPr>
          <a:xfrm>
            <a:off x="4648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2"/>
          </p:nvPr>
        </p:nvSpPr>
        <p:spPr>
          <a:xfrm>
            <a:off x="4648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85333"/>
            <a:ext cx="3008313" cy="5131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185334"/>
            <a:ext cx="5111750" cy="495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881481"/>
            <a:ext cx="3008313" cy="42615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0"/>
            <a:ext cx="9143244" cy="65831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77044"/>
            <a:ext cx="8229600" cy="804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0"/>
            <a:ext cx="9143244" cy="615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6364265"/>
            <a:ext cx="9143244" cy="4937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D55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831" y="1161432"/>
            <a:ext cx="6260537" cy="4049904"/>
          </a:xfrm>
        </p:spPr>
        <p:txBody>
          <a:bodyPr>
            <a:normAutofit/>
          </a:bodyPr>
          <a:lstStyle/>
          <a:p>
            <a:br>
              <a:rPr lang="nb-NO" sz="1800" b="1" dirty="0"/>
            </a:br>
            <a:br>
              <a:rPr lang="nb-NO" sz="2400" b="1" dirty="0"/>
            </a:br>
            <a:r>
              <a:rPr lang="nb-NO" sz="2000" b="1" dirty="0"/>
              <a:t>Fylkesberedskapsrådet 30. mai 2018</a:t>
            </a:r>
            <a:br>
              <a:rPr lang="nb-NO" sz="2000" b="1" dirty="0"/>
            </a:br>
            <a:br>
              <a:rPr lang="nb-NO" sz="3600" b="1" dirty="0"/>
            </a:br>
            <a:r>
              <a:rPr lang="nb-NO" sz="3600" b="1" dirty="0"/>
              <a:t>Ekstremværet YLVA</a:t>
            </a:r>
            <a:br>
              <a:rPr lang="nb-NO" sz="2400" b="1" dirty="0"/>
            </a:br>
            <a:r>
              <a:rPr lang="nb-NO" sz="2400" dirty="0"/>
              <a:t>23. og 24. nov 2017</a:t>
            </a:r>
            <a:br>
              <a:rPr lang="nb-NO" sz="3600" b="1" dirty="0"/>
            </a:br>
            <a:br>
              <a:rPr lang="nb-NO" sz="2400" b="1" dirty="0"/>
            </a:br>
            <a:endParaRPr lang="nb-NO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DA51524-BAFC-4133-97AF-C642EED57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46776"/>
            <a:ext cx="3533746" cy="2427815"/>
          </a:xfrm>
          <a:prstGeom prst="rect">
            <a:avLst/>
          </a:prstGeom>
        </p:spPr>
      </p:pic>
      <p:sp>
        <p:nvSpPr>
          <p:cNvPr id="5" name="Plassholder for innhold 15"/>
          <p:cNvSpPr txBox="1">
            <a:spLocks/>
          </p:cNvSpPr>
          <p:nvPr/>
        </p:nvSpPr>
        <p:spPr bwMode="auto">
          <a:xfrm>
            <a:off x="408788" y="756028"/>
            <a:ext cx="3847525" cy="565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Ylva</a:t>
            </a:r>
          </a:p>
          <a:p>
            <a:pPr defTabSz="957263" fontAlgn="base">
              <a:spcBef>
                <a:spcPct val="20000"/>
              </a:spcBef>
              <a:spcAft>
                <a:spcPct val="0"/>
              </a:spcAft>
              <a:defRPr/>
            </a:pPr>
            <a:endParaRPr lang="nb-NO" sz="7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 defTabSz="9572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Full storm fra sørøst,          24 - 28 m/sek middelvind</a:t>
            </a:r>
          </a:p>
          <a:p>
            <a:pPr marL="342900" indent="-342900" defTabSz="9572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Lokalt ekstrem vind - vindkast opptil 50 m/sek</a:t>
            </a:r>
          </a:p>
          <a:p>
            <a:pPr marL="342900" marR="0" lvl="0" indent="-34290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Alvorlig for de som ble rammet</a:t>
            </a:r>
          </a:p>
          <a:p>
            <a:pPr marR="0" lvl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nb-NO" sz="2000" kern="0" dirty="0">
              <a:latin typeface="Arial" pitchFamily="34" charset="0"/>
              <a:cs typeface="Arial" pitchFamily="34" charset="0"/>
            </a:endParaRPr>
          </a:p>
          <a:p>
            <a:pPr marR="0" lvl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b-NO" sz="2400" b="1" kern="0" dirty="0">
                <a:latin typeface="Arial" pitchFamily="34" charset="0"/>
                <a:cs typeface="Arial" pitchFamily="34" charset="0"/>
              </a:rPr>
              <a:t>Heldigvis</a:t>
            </a:r>
          </a:p>
          <a:p>
            <a:pPr marR="0" lvl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nb-NO" sz="500" b="1" kern="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Ikke nedbør</a:t>
            </a:r>
          </a:p>
          <a:p>
            <a:pPr marL="342900" marR="0" lvl="0" indent="-34290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Lite snø</a:t>
            </a:r>
          </a:p>
          <a:p>
            <a:pPr marL="342900" marR="0" lvl="0" indent="-34290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Gunstig t</a:t>
            </a:r>
            <a:r>
              <a:rPr kumimoji="0" lang="nb-NO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emperatur</a:t>
            </a:r>
            <a:r>
              <a:rPr lang="nb-NO" sz="2000" kern="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Kortvarig </a:t>
            </a: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E566900-D8B0-43AB-95BA-5CF8D8908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51" y="3002844"/>
            <a:ext cx="4429819" cy="34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1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15"/>
          <p:cNvSpPr txBox="1">
            <a:spLocks/>
          </p:cNvSpPr>
          <p:nvPr/>
        </p:nvSpPr>
        <p:spPr bwMode="auto">
          <a:xfrm>
            <a:off x="782683" y="669330"/>
            <a:ext cx="4213064" cy="565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Ylva</a:t>
            </a:r>
          </a:p>
          <a:p>
            <a:pPr marL="0" marR="0" lvl="0" indent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defTabSz="9572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Ingen personskader, men farlig å ferdes ute!</a:t>
            </a:r>
          </a:p>
          <a:p>
            <a:pPr marL="342900" indent="-342900" defTabSz="95726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Skader på bygninger og materiell</a:t>
            </a:r>
          </a:p>
          <a:p>
            <a:pPr defTabSz="957263" fontAlgn="base">
              <a:spcBef>
                <a:spcPct val="20000"/>
              </a:spcBef>
              <a:spcAft>
                <a:spcPct val="0"/>
              </a:spcAft>
              <a:defRPr/>
            </a:pPr>
            <a:endParaRPr lang="nb-NO" sz="2000" kern="0" dirty="0">
              <a:latin typeface="Arial" pitchFamily="34" charset="0"/>
              <a:cs typeface="Arial" pitchFamily="34" charset="0"/>
            </a:endParaRPr>
          </a:p>
          <a:p>
            <a:pPr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Svikt i kritiske samfunnsfunksjoner</a:t>
            </a:r>
          </a:p>
          <a:p>
            <a:pPr marL="342900" marR="0" lvl="0" indent="-34290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Strømbrudd</a:t>
            </a:r>
          </a:p>
          <a:p>
            <a:pPr marL="342900" marR="0" lvl="0" indent="-34290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Bortfall telefon og nødnett</a:t>
            </a:r>
          </a:p>
          <a:p>
            <a:pPr marL="342900" marR="0" lvl="0" indent="-34290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Stengte veier og bruer</a:t>
            </a:r>
          </a:p>
          <a:p>
            <a:pPr marL="342900" marR="0" lvl="0" indent="-34290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Innstilte båtforbindelser</a:t>
            </a:r>
          </a:p>
          <a:p>
            <a:pPr marL="342900" marR="0" lvl="0" indent="-34290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Stengte flyplasser </a:t>
            </a:r>
          </a:p>
          <a:p>
            <a:pPr marL="342900" marR="0" lvl="0" indent="-34290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Nordlandsbanen stengt</a:t>
            </a:r>
          </a:p>
          <a:p>
            <a:pPr marR="0" lvl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nb-NO" sz="2000" kern="0" dirty="0">
              <a:latin typeface="Arial" pitchFamily="34" charset="0"/>
              <a:cs typeface="Arial" pitchFamily="34" charset="0"/>
            </a:endParaRPr>
          </a:p>
          <a:p>
            <a:pPr marR="0" lvl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EF71B66-54AB-4483-A9D9-76665112E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23" y="455370"/>
            <a:ext cx="2718455" cy="281989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44D730A-851A-48CA-850A-629E4E186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523" y="3653478"/>
            <a:ext cx="3534494" cy="23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5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413D0F6-62E3-454A-A258-598B71F6E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817" y="137576"/>
            <a:ext cx="2632236" cy="37486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Plassholder for innhold 15"/>
          <p:cNvSpPr txBox="1">
            <a:spLocks/>
          </p:cNvSpPr>
          <p:nvPr/>
        </p:nvSpPr>
        <p:spPr bwMode="auto">
          <a:xfrm>
            <a:off x="315679" y="464122"/>
            <a:ext cx="6453111" cy="584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defTabSz="957263">
              <a:spcBef>
                <a:spcPct val="20000"/>
              </a:spcBef>
              <a:defRPr/>
            </a:pPr>
            <a:endParaRPr lang="nb-NO" sz="500" kern="0" dirty="0">
              <a:latin typeface="Arial" pitchFamily="34" charset="0"/>
              <a:cs typeface="Arial" pitchFamily="34" charset="0"/>
            </a:endParaRPr>
          </a:p>
          <a:p>
            <a:pPr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sz="32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FMs samordningsansvar</a:t>
            </a:r>
          </a:p>
          <a:p>
            <a:pPr marL="0" marR="0" lvl="0" indent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defTabSz="957263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3200" b="1" kern="0" dirty="0">
                <a:latin typeface="Arial" pitchFamily="34" charset="0"/>
                <a:cs typeface="Arial" pitchFamily="34" charset="0"/>
              </a:rPr>
              <a:t>Varsling</a:t>
            </a:r>
          </a:p>
          <a:p>
            <a:pPr lvl="0" defTabSz="957263">
              <a:spcBef>
                <a:spcPct val="20000"/>
              </a:spcBef>
              <a:defRPr/>
            </a:pPr>
            <a:endParaRPr lang="nb-NO" sz="600" b="1" kern="0" dirty="0">
              <a:latin typeface="Arial" pitchFamily="34" charset="0"/>
              <a:cs typeface="Arial" pitchFamily="34" charset="0"/>
            </a:endParaRPr>
          </a:p>
          <a:p>
            <a:pPr lvl="0" defTabSz="957263">
              <a:spcBef>
                <a:spcPct val="20000"/>
              </a:spcBef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    - </a:t>
            </a:r>
            <a:r>
              <a:rPr lang="nb-NO" sz="2400" b="1" kern="0" dirty="0">
                <a:latin typeface="Arial" pitchFamily="34" charset="0"/>
                <a:cs typeface="Arial" pitchFamily="34" charset="0"/>
              </a:rPr>
              <a:t>Mottar</a:t>
            </a:r>
            <a:r>
              <a:rPr lang="nb-NO" sz="2400" kern="0" dirty="0">
                <a:latin typeface="Arial" pitchFamily="34" charset="0"/>
                <a:cs typeface="Arial" pitchFamily="34" charset="0"/>
              </a:rPr>
              <a:t> varsel fra Met, NVE, DSB, </a:t>
            </a:r>
          </a:p>
          <a:p>
            <a:pPr lvl="0" defTabSz="957263">
              <a:spcBef>
                <a:spcPct val="20000"/>
              </a:spcBef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      </a:t>
            </a:r>
            <a:r>
              <a:rPr lang="nb-NO" sz="2400" kern="0" dirty="0" err="1">
                <a:latin typeface="Arial" pitchFamily="34" charset="0"/>
                <a:cs typeface="Arial" pitchFamily="34" charset="0"/>
              </a:rPr>
              <a:t>Nkom</a:t>
            </a:r>
            <a:r>
              <a:rPr lang="nb-NO" sz="2400" kern="0" dirty="0">
                <a:latin typeface="Arial" pitchFamily="34" charset="0"/>
                <a:cs typeface="Arial" pitchFamily="34" charset="0"/>
              </a:rPr>
              <a:t>, </a:t>
            </a:r>
            <a:r>
              <a:rPr lang="nb-NO" sz="2400" kern="0" dirty="0" err="1">
                <a:latin typeface="Arial" pitchFamily="34" charset="0"/>
                <a:cs typeface="Arial" pitchFamily="34" charset="0"/>
              </a:rPr>
              <a:t>Hdir</a:t>
            </a:r>
            <a:r>
              <a:rPr lang="nb-NO" sz="2400" kern="0" dirty="0">
                <a:latin typeface="Arial" pitchFamily="34" charset="0"/>
                <a:cs typeface="Arial" pitchFamily="34" charset="0"/>
              </a:rPr>
              <a:t>., St. strålevern, </a:t>
            </a:r>
          </a:p>
          <a:p>
            <a:pPr lvl="0" defTabSz="957263">
              <a:spcBef>
                <a:spcPct val="20000"/>
              </a:spcBef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      Mattilsynet…</a:t>
            </a:r>
          </a:p>
          <a:p>
            <a:pPr lvl="0" defTabSz="957263">
              <a:spcBef>
                <a:spcPct val="20000"/>
              </a:spcBef>
              <a:defRPr/>
            </a:pPr>
            <a:endParaRPr lang="nb-NO" sz="500" kern="0" dirty="0">
              <a:latin typeface="Arial" pitchFamily="34" charset="0"/>
              <a:cs typeface="Arial" pitchFamily="34" charset="0"/>
            </a:endParaRPr>
          </a:p>
          <a:p>
            <a:pPr lvl="0" defTabSz="957263">
              <a:spcBef>
                <a:spcPct val="20000"/>
              </a:spcBef>
              <a:defRPr/>
            </a:pPr>
            <a:r>
              <a:rPr lang="nb-NO" sz="2800" kern="0" dirty="0">
                <a:latin typeface="Arial" pitchFamily="34" charset="0"/>
                <a:cs typeface="Arial" pitchFamily="34" charset="0"/>
              </a:rPr>
              <a:t>   - </a:t>
            </a:r>
            <a:r>
              <a:rPr lang="nb-NO" sz="2400" b="1" kern="0" dirty="0">
                <a:latin typeface="Arial" pitchFamily="34" charset="0"/>
                <a:cs typeface="Arial" pitchFamily="34" charset="0"/>
              </a:rPr>
              <a:t>Videresender</a:t>
            </a:r>
            <a:r>
              <a:rPr lang="nb-NO" sz="2400" kern="0" dirty="0">
                <a:latin typeface="Arial" pitchFamily="34" charset="0"/>
                <a:cs typeface="Arial" pitchFamily="34" charset="0"/>
              </a:rPr>
              <a:t> varslet til kommunene </a:t>
            </a:r>
          </a:p>
          <a:p>
            <a:pPr lvl="0" defTabSz="957263">
              <a:spcBef>
                <a:spcPct val="20000"/>
              </a:spcBef>
              <a:defRPr/>
            </a:pPr>
            <a:endParaRPr lang="nb-NO" sz="600" kern="0" dirty="0">
              <a:latin typeface="Arial" pitchFamily="34" charset="0"/>
              <a:cs typeface="Arial" pitchFamily="34" charset="0"/>
            </a:endParaRPr>
          </a:p>
          <a:p>
            <a:pPr lvl="0" defTabSz="957263">
              <a:spcBef>
                <a:spcPct val="20000"/>
              </a:spcBef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    - </a:t>
            </a:r>
            <a:r>
              <a:rPr lang="nb-NO" sz="2400" b="1" kern="0" dirty="0">
                <a:latin typeface="Arial" pitchFamily="34" charset="0"/>
                <a:cs typeface="Arial" pitchFamily="34" charset="0"/>
              </a:rPr>
              <a:t>Kontrollvarsler</a:t>
            </a:r>
            <a:r>
              <a:rPr lang="nb-NO" sz="2400" kern="0" dirty="0">
                <a:latin typeface="Arial" pitchFamily="34" charset="0"/>
                <a:cs typeface="Arial" pitchFamily="34" charset="0"/>
              </a:rPr>
              <a:t> FB-råd</a:t>
            </a:r>
          </a:p>
          <a:p>
            <a:pPr lvl="0" defTabSz="957263">
              <a:spcBef>
                <a:spcPct val="20000"/>
              </a:spcBef>
              <a:defRPr/>
            </a:pPr>
            <a:endParaRPr lang="nb-NO" sz="500" kern="0" dirty="0">
              <a:latin typeface="Arial" pitchFamily="34" charset="0"/>
              <a:cs typeface="Arial" pitchFamily="34" charset="0"/>
            </a:endParaRP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sz="2800" kern="0" dirty="0">
                <a:latin typeface="Arial" pitchFamily="34" charset="0"/>
                <a:cs typeface="Arial" pitchFamily="34" charset="0"/>
              </a:rPr>
              <a:t>         </a:t>
            </a: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endParaRPr lang="nb-NO" kern="0" dirty="0"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5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15"/>
          <p:cNvSpPr txBox="1">
            <a:spLocks/>
          </p:cNvSpPr>
          <p:nvPr/>
        </p:nvSpPr>
        <p:spPr bwMode="auto">
          <a:xfrm>
            <a:off x="315679" y="464122"/>
            <a:ext cx="8262264" cy="584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defTabSz="957263">
              <a:spcBef>
                <a:spcPct val="20000"/>
              </a:spcBef>
              <a:defRPr/>
            </a:pPr>
            <a:endParaRPr lang="nb-NO" sz="500" kern="0" dirty="0">
              <a:latin typeface="Arial" pitchFamily="34" charset="0"/>
              <a:cs typeface="Arial" pitchFamily="34" charset="0"/>
            </a:endParaRPr>
          </a:p>
          <a:p>
            <a:pPr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sz="3200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FMs samordningsansvar, </a:t>
            </a:r>
            <a:r>
              <a:rPr lang="nb-NO" b="1" dirty="0">
                <a:solidFill>
                  <a:srgbClr val="6D5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forts.</a:t>
            </a:r>
          </a:p>
          <a:p>
            <a:pPr marL="0" marR="0" lvl="0" indent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defTabSz="957263">
              <a:spcBef>
                <a:spcPct val="20000"/>
              </a:spcBef>
              <a:defRPr/>
            </a:pPr>
            <a:endParaRPr lang="nb-NO" sz="3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 defTabSz="957263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800" b="1" kern="0" dirty="0">
                <a:latin typeface="Arial" pitchFamily="34" charset="0"/>
                <a:cs typeface="Arial" pitchFamily="34" charset="0"/>
              </a:rPr>
              <a:t>Samordne </a:t>
            </a:r>
          </a:p>
          <a:p>
            <a:pPr lvl="0" defTabSz="957263">
              <a:spcBef>
                <a:spcPct val="20000"/>
              </a:spcBef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       - Kontakt /møte med deler av FB-råd</a:t>
            </a:r>
          </a:p>
          <a:p>
            <a:pPr lvl="0" defTabSz="957263">
              <a:spcBef>
                <a:spcPct val="20000"/>
              </a:spcBef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       - Støtte /følge opp kommunene</a:t>
            </a:r>
          </a:p>
          <a:p>
            <a:pPr lvl="0" defTabSz="957263">
              <a:spcBef>
                <a:spcPct val="20000"/>
              </a:spcBef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       - Ha oversikt på tvers av sektorer /samfunnsfunksjoner</a:t>
            </a:r>
          </a:p>
          <a:p>
            <a:pPr lvl="0" defTabSz="957263">
              <a:spcBef>
                <a:spcPct val="20000"/>
              </a:spcBef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       - Krisekommunikasjon /mediekontakt</a:t>
            </a:r>
          </a:p>
          <a:p>
            <a:pPr lvl="0" defTabSz="957263">
              <a:spcBef>
                <a:spcPct val="20000"/>
              </a:spcBef>
              <a:defRPr/>
            </a:pPr>
            <a:endParaRPr lang="nb-NO" sz="5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 defTabSz="957263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800" b="1" kern="0" dirty="0">
                <a:latin typeface="Arial" pitchFamily="34" charset="0"/>
                <a:cs typeface="Arial" pitchFamily="34" charset="0"/>
              </a:rPr>
              <a:t>Rapportere</a:t>
            </a:r>
          </a:p>
          <a:p>
            <a:pPr lvl="0" defTabSz="957263">
              <a:spcBef>
                <a:spcPct val="20000"/>
              </a:spcBef>
              <a:defRPr/>
            </a:pPr>
            <a:r>
              <a:rPr lang="nb-NO" sz="2400" b="1" kern="0" dirty="0">
                <a:latin typeface="Arial" pitchFamily="34" charset="0"/>
                <a:cs typeface="Arial" pitchFamily="34" charset="0"/>
              </a:rPr>
              <a:t>       </a:t>
            </a:r>
            <a:r>
              <a:rPr lang="nb-NO" sz="2400" kern="0" dirty="0">
                <a:latin typeface="Arial" pitchFamily="34" charset="0"/>
                <a:cs typeface="Arial" pitchFamily="34" charset="0"/>
              </a:rPr>
              <a:t>- På samordningskanal til DSB /JD, jf. retningslinjer</a:t>
            </a:r>
          </a:p>
          <a:p>
            <a:pPr lvl="0" defTabSz="957263">
              <a:spcBef>
                <a:spcPct val="20000"/>
              </a:spcBef>
              <a:defRPr/>
            </a:pPr>
            <a:r>
              <a:rPr lang="nb-NO" sz="900" kern="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 defTabSz="957263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800" b="1" kern="0" baseline="0" dirty="0">
                <a:latin typeface="Arial" pitchFamily="34" charset="0"/>
                <a:cs typeface="Arial" pitchFamily="34" charset="0"/>
              </a:rPr>
              <a:t>Evaluere</a:t>
            </a:r>
            <a:endParaRPr kumimoji="0" lang="nb-NO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sz="2000" kern="0" dirty="0">
                <a:latin typeface="Arial" pitchFamily="34" charset="0"/>
                <a:cs typeface="Arial" pitchFamily="34" charset="0"/>
              </a:rPr>
              <a:t>         </a:t>
            </a: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endParaRPr lang="nb-NO" kern="0" dirty="0"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0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15"/>
          <p:cNvSpPr txBox="1">
            <a:spLocks/>
          </p:cNvSpPr>
          <p:nvPr/>
        </p:nvSpPr>
        <p:spPr bwMode="auto">
          <a:xfrm>
            <a:off x="1083765" y="586355"/>
            <a:ext cx="6859356" cy="565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Ylva</a:t>
            </a:r>
          </a:p>
          <a:p>
            <a:pPr marL="0" marR="0" lvl="0" indent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5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Evaluering</a:t>
            </a:r>
          </a:p>
          <a:p>
            <a:pPr marL="342900" indent="-342900" defTabSz="9572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Kommunene var i forkant og håndterte utfordringene på god måte</a:t>
            </a:r>
          </a:p>
          <a:p>
            <a:pPr marL="342900" indent="-342900" defTabSz="9572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God samarbeid mellom kommune og politi</a:t>
            </a:r>
          </a:p>
          <a:p>
            <a:pPr marL="342900" indent="-342900" defTabSz="9572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Burde hatt møte i FB-råd i forkant. </a:t>
            </a:r>
          </a:p>
          <a:p>
            <a:pPr marL="342900" indent="-342900" defTabSz="9572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Godt samarbeid mellom berørte beredskapsaktører på fylkesnivå</a:t>
            </a:r>
          </a:p>
          <a:p>
            <a:pPr marL="342900" indent="-342900" defTabSz="9572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Mange henvendelser fra media – ressurskrevende – se på rutiner</a:t>
            </a:r>
          </a:p>
          <a:p>
            <a:pPr marL="342900" indent="-342900" defTabSz="9572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400" kern="0" dirty="0">
                <a:latin typeface="Arial" pitchFamily="34" charset="0"/>
                <a:cs typeface="Arial" pitchFamily="34" charset="0"/>
              </a:rPr>
              <a:t>Media viktig formidler av informasjon</a:t>
            </a:r>
          </a:p>
          <a:p>
            <a:pPr marL="342900" indent="-342900" defTabSz="9572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nb-NO" sz="1000" kern="0" dirty="0">
              <a:latin typeface="Arial" pitchFamily="34" charset="0"/>
              <a:cs typeface="Arial" pitchFamily="34" charset="0"/>
            </a:endParaRPr>
          </a:p>
          <a:p>
            <a:pPr marR="0" lvl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4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945" y="453619"/>
            <a:ext cx="4019812" cy="2679874"/>
          </a:xfrm>
          <a:prstGeom prst="rect">
            <a:avLst/>
          </a:prstGeom>
        </p:spPr>
      </p:pic>
      <p:sp>
        <p:nvSpPr>
          <p:cNvPr id="4" name="Plassholder for innhold 15"/>
          <p:cNvSpPr txBox="1">
            <a:spLocks/>
          </p:cNvSpPr>
          <p:nvPr/>
        </p:nvSpPr>
        <p:spPr bwMode="auto">
          <a:xfrm>
            <a:off x="428877" y="644900"/>
            <a:ext cx="5768723" cy="553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b="1" dirty="0">
              <a:solidFill>
                <a:srgbClr val="6D5560"/>
              </a:solidFill>
              <a:latin typeface="Arial"/>
              <a:ea typeface="+mj-ea"/>
              <a:cs typeface="Arial"/>
            </a:endParaRPr>
          </a:p>
          <a:p>
            <a:pPr lvl="0" defTabSz="957263">
              <a:spcBef>
                <a:spcPct val="20000"/>
              </a:spcBef>
              <a:defRPr/>
            </a:pPr>
            <a:r>
              <a:rPr kumimoji="0" lang="nb-NO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Samordning på fylkesnivå</a:t>
            </a: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endParaRPr lang="nb-NO" sz="1000" kern="0" dirty="0">
              <a:latin typeface="Arial" pitchFamily="34" charset="0"/>
              <a:cs typeface="Arial" pitchFamily="34" charset="0"/>
            </a:endParaRP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endParaRPr lang="nb-NO" sz="1000" kern="0" dirty="0">
              <a:latin typeface="Arial" pitchFamily="34" charset="0"/>
              <a:cs typeface="Arial" pitchFamily="34" charset="0"/>
            </a:endParaRP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endParaRPr lang="nb-NO" sz="1000" kern="0" dirty="0">
              <a:latin typeface="Arial" pitchFamily="34" charset="0"/>
              <a:cs typeface="Arial" pitchFamily="34" charset="0"/>
            </a:endParaRP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sz="2000" b="1" kern="0" dirty="0">
                <a:latin typeface="Arial" pitchFamily="34" charset="0"/>
                <a:cs typeface="Arial" pitchFamily="34" charset="0"/>
              </a:rPr>
              <a:t>Fylkesberedskapsrådet i Nordland</a:t>
            </a: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endParaRPr lang="nb-NO" sz="400" b="1" kern="0" dirty="0">
              <a:latin typeface="Arial" pitchFamily="34" charset="0"/>
              <a:cs typeface="Arial" pitchFamily="34" charset="0"/>
            </a:endParaRP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Nordland Politidistrikt, HRS,</a:t>
            </a: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Helse Nord, Salten Brann,</a:t>
            </a: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kern="0" dirty="0">
                <a:latin typeface="Arial" pitchFamily="34" charset="0"/>
                <a:cs typeface="Arial" pitchFamily="34" charset="0"/>
              </a:rPr>
              <a:t>Sivilforsvaret, HV-14, HV-16, FOH,</a:t>
            </a: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kern="0" dirty="0">
                <a:latin typeface="Arial" pitchFamily="34" charset="0"/>
                <a:cs typeface="Arial" pitchFamily="34" charset="0"/>
              </a:rPr>
              <a:t>Røde Kors, Redningsselskapet,</a:t>
            </a: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kern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Kraftforsyningens Distriktssjef, Statkraft, </a:t>
            </a: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kern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Telenor, Statens vegvesen, Nordland fylkeskommune,</a:t>
            </a: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kern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Jernbaneverket, Avinor, Bodø Havnevesen, </a:t>
            </a: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kern="0" dirty="0">
                <a:latin typeface="Arial" pitchFamily="34" charset="0"/>
                <a:cs typeface="Arial" pitchFamily="34" charset="0"/>
              </a:rPr>
              <a:t>NVE, Mattilsynet, Kystverket, Fiskeridirektoratet,</a:t>
            </a: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kern="0" dirty="0">
                <a:latin typeface="Arial" pitchFamily="34" charset="0"/>
                <a:cs typeface="Arial" pitchFamily="34" charset="0"/>
              </a:rPr>
              <a:t>NRK, Postverket, NAV og</a:t>
            </a: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kern="0" dirty="0">
                <a:latin typeface="Arial" pitchFamily="34" charset="0"/>
                <a:cs typeface="Arial" pitchFamily="34" charset="0"/>
              </a:rPr>
              <a:t>fagavdelinger hos Fylkesmannen (helse, miljø og landbruk /reindrift)</a:t>
            </a: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endParaRPr lang="nb-NO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endParaRPr lang="nb-NO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defTabSz="957263" fontAlgn="base">
              <a:spcBef>
                <a:spcPct val="20000"/>
              </a:spcBef>
              <a:spcAft>
                <a:spcPct val="0"/>
              </a:spcAft>
              <a:defRPr/>
            </a:pPr>
            <a:endParaRPr lang="nb-NO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532" y="3354043"/>
            <a:ext cx="241422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presentasj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PowerPoint-presentasjon</Template>
  <TotalTime>5770</TotalTime>
  <Words>292</Words>
  <Application>Microsoft Office PowerPoint</Application>
  <PresentationFormat>Skjermfremvisning (4:3)</PresentationFormat>
  <Paragraphs>90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PowerPoint-presentasjon</vt:lpstr>
      <vt:lpstr>  Fylkesberedskapsrådet 30. mai 2018  Ekstremværet YLVA 23. og 24. nov 2017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Tilsyn – samfunnssikkerhet og beredskap</dc:title>
  <dc:creator>Steinvik Karsten</dc:creator>
  <cp:lastModifiedBy>Steinvik, Karsten</cp:lastModifiedBy>
  <cp:revision>242</cp:revision>
  <cp:lastPrinted>2017-12-04T07:37:08Z</cp:lastPrinted>
  <dcterms:created xsi:type="dcterms:W3CDTF">2013-05-22T13:10:00Z</dcterms:created>
  <dcterms:modified xsi:type="dcterms:W3CDTF">2018-05-29T09:52:11Z</dcterms:modified>
</cp:coreProperties>
</file>